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9" r:id="rId1"/>
  </p:sldMasterIdLst>
  <p:sldIdLst>
    <p:sldId id="259" r:id="rId2"/>
    <p:sldId id="260" r:id="rId3"/>
    <p:sldId id="285" r:id="rId4"/>
    <p:sldId id="286" r:id="rId5"/>
    <p:sldId id="287" r:id="rId6"/>
    <p:sldId id="288" r:id="rId7"/>
    <p:sldId id="289" r:id="rId8"/>
    <p:sldId id="265" r:id="rId9"/>
    <p:sldId id="290" r:id="rId10"/>
    <p:sldId id="266" r:id="rId11"/>
    <p:sldId id="267" r:id="rId12"/>
    <p:sldId id="268" r:id="rId13"/>
    <p:sldId id="261" r:id="rId14"/>
    <p:sldId id="262" r:id="rId15"/>
    <p:sldId id="263" r:id="rId16"/>
    <p:sldId id="264" r:id="rId17"/>
    <p:sldId id="291" r:id="rId18"/>
    <p:sldId id="292" r:id="rId19"/>
    <p:sldId id="293" r:id="rId20"/>
    <p:sldId id="294" r:id="rId21"/>
    <p:sldId id="295" r:id="rId22"/>
    <p:sldId id="296" r:id="rId23"/>
    <p:sldId id="297" r:id="rId24"/>
    <p:sldId id="298" r:id="rId25"/>
    <p:sldId id="299" r:id="rId26"/>
    <p:sldId id="300"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Lst>
  <p:sldSz cx="100806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93" autoAdjust="0"/>
    <p:restoredTop sz="94660"/>
  </p:normalViewPr>
  <p:slideViewPr>
    <p:cSldViewPr snapToGrid="0">
      <p:cViewPr varScale="1">
        <p:scale>
          <a:sx n="129" d="100"/>
          <a:sy n="129" d="100"/>
        </p:scale>
        <p:origin x="1208" y="192"/>
      </p:cViewPr>
      <p:guideLst>
        <p:guide orient="horz" pos="2160"/>
        <p:guide pos="317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8" name="Rectangle 7"/>
          <p:cNvSpPr/>
          <p:nvPr/>
        </p:nvSpPr>
        <p:spPr>
          <a:xfrm>
            <a:off x="856853" y="0"/>
            <a:ext cx="8316516"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40052" y="3200400"/>
            <a:ext cx="8316516" cy="1524000"/>
          </a:xfrm>
        </p:spPr>
        <p:txBody>
          <a:bodyPr>
            <a:noAutofit/>
          </a:bodyPr>
          <a:lstStyle>
            <a:lvl1pPr>
              <a:defRPr sz="8000"/>
            </a:lvl1pPr>
          </a:lstStyle>
          <a:p>
            <a:r>
              <a:rPr lang="fr-FR"/>
              <a:t>Modifiez le style du titre</a:t>
            </a:r>
            <a:endParaRPr lang="en-US" dirty="0"/>
          </a:p>
        </p:txBody>
      </p:sp>
      <p:sp>
        <p:nvSpPr>
          <p:cNvPr id="3" name="Subtitle 2"/>
          <p:cNvSpPr>
            <a:spLocks noGrp="1"/>
          </p:cNvSpPr>
          <p:nvPr>
            <p:ph type="subTitle" idx="1"/>
          </p:nvPr>
        </p:nvSpPr>
        <p:spPr>
          <a:xfrm>
            <a:off x="840052" y="4724400"/>
            <a:ext cx="7560469"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7" name="Rectangle 6"/>
          <p:cNvSpPr/>
          <p:nvPr/>
        </p:nvSpPr>
        <p:spPr>
          <a:xfrm>
            <a:off x="856853" y="6172200"/>
            <a:ext cx="8316516"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008062" y="685800"/>
            <a:ext cx="7980495" cy="3886200"/>
          </a:xfrm>
        </p:spPr>
        <p:txBody>
          <a:bodyPr vert="eaVert" anchor="t" anchorCtr="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5/17/23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0052" y="685803"/>
            <a:ext cx="2016125" cy="541019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856177" y="685801"/>
            <a:ext cx="6300391" cy="4876800"/>
          </a:xfrm>
        </p:spPr>
        <p:txBody>
          <a:bodyPr vert="eaVert" anchor="t" anchorCtr="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5/17/23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5/17/23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856853" y="0"/>
            <a:ext cx="8316516"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0052" y="3276600"/>
            <a:ext cx="8316516" cy="1676400"/>
          </a:xfrm>
        </p:spPr>
        <p:txBody>
          <a:bodyPr anchor="b" anchorCtr="0"/>
          <a:lstStyle>
            <a:lvl1pPr algn="l">
              <a:defRPr sz="5400" b="0" cap="all"/>
            </a:lvl1pPr>
          </a:lstStyle>
          <a:p>
            <a:r>
              <a:rPr lang="fr-FR"/>
              <a:t>Modifiez le style du titre</a:t>
            </a:r>
            <a:endParaRPr lang="en-US" dirty="0"/>
          </a:p>
        </p:txBody>
      </p:sp>
      <p:sp>
        <p:nvSpPr>
          <p:cNvPr id="3" name="Text Placeholder 2"/>
          <p:cNvSpPr>
            <a:spLocks noGrp="1"/>
          </p:cNvSpPr>
          <p:nvPr>
            <p:ph type="body" idx="1"/>
          </p:nvPr>
        </p:nvSpPr>
        <p:spPr>
          <a:xfrm>
            <a:off x="840052" y="4953000"/>
            <a:ext cx="7560469"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5/17/23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8" name="Rectangle 7"/>
          <p:cNvSpPr/>
          <p:nvPr/>
        </p:nvSpPr>
        <p:spPr>
          <a:xfrm>
            <a:off x="856853" y="6172200"/>
            <a:ext cx="8316516"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840052" y="609601"/>
            <a:ext cx="403225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124318" y="609601"/>
            <a:ext cx="403225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5/17/23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836692" y="609600"/>
            <a:ext cx="403225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836692" y="1329264"/>
            <a:ext cx="403225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120958" y="609600"/>
            <a:ext cx="403225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120958" y="1329264"/>
            <a:ext cx="403225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5/17/23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1" name="Straight Connector 10"/>
          <p:cNvCxnSpPr/>
          <p:nvPr/>
        </p:nvCxnSpPr>
        <p:spPr>
          <a:xfrm>
            <a:off x="836692" y="1249362"/>
            <a:ext cx="4032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120958" y="1249362"/>
            <a:ext cx="403225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5/17/23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5/17/23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0052" y="4572000"/>
            <a:ext cx="7479824" cy="1600200"/>
          </a:xfrm>
        </p:spPr>
        <p:txBody>
          <a:bodyPr anchor="b">
            <a:normAutofit/>
          </a:bodyPr>
          <a:lstStyle>
            <a:lvl1pPr algn="l">
              <a:defRPr sz="5400" b="0"/>
            </a:lvl1pPr>
          </a:lstStyle>
          <a:p>
            <a:r>
              <a:rPr lang="fr-FR"/>
              <a:t>Modifiez le style du titre</a:t>
            </a:r>
            <a:endParaRPr lang="en-US"/>
          </a:p>
        </p:txBody>
      </p:sp>
      <p:sp>
        <p:nvSpPr>
          <p:cNvPr id="3" name="Content Placeholder 2"/>
          <p:cNvSpPr>
            <a:spLocks noGrp="1"/>
          </p:cNvSpPr>
          <p:nvPr>
            <p:ph idx="1"/>
          </p:nvPr>
        </p:nvSpPr>
        <p:spPr>
          <a:xfrm>
            <a:off x="4090972" y="457202"/>
            <a:ext cx="5065596"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40054" y="457200"/>
            <a:ext cx="2947521"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0" name="Straight Connector 9"/>
          <p:cNvCxnSpPr/>
          <p:nvPr/>
        </p:nvCxnSpPr>
        <p:spPr>
          <a:xfrm rot="5400000">
            <a:off x="2044120" y="2514520"/>
            <a:ext cx="3810000" cy="1750"/>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6692" y="4572000"/>
            <a:ext cx="7479824" cy="1600200"/>
          </a:xfrm>
        </p:spPr>
        <p:txBody>
          <a:bodyPr anchor="b">
            <a:normAutofit/>
          </a:bodyPr>
          <a:lstStyle>
            <a:lvl1pPr algn="l">
              <a:defRPr sz="5400" b="0"/>
            </a:lvl1pPr>
          </a:lstStyle>
          <a:p>
            <a:r>
              <a:rPr lang="fr-FR"/>
              <a:t>Modifiez le style du titre</a:t>
            </a:r>
            <a:endParaRPr lang="en-US" dirty="0"/>
          </a:p>
        </p:txBody>
      </p:sp>
      <p:sp>
        <p:nvSpPr>
          <p:cNvPr id="3" name="Picture Placeholder 2"/>
          <p:cNvSpPr>
            <a:spLocks noGrp="1"/>
          </p:cNvSpPr>
          <p:nvPr>
            <p:ph type="pic" idx="1"/>
          </p:nvPr>
        </p:nvSpPr>
        <p:spPr>
          <a:xfrm>
            <a:off x="856853" y="457200"/>
            <a:ext cx="8316516"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937498" y="3505200"/>
            <a:ext cx="8148505"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0052" y="4572000"/>
            <a:ext cx="7476464" cy="1600200"/>
          </a:xfrm>
          <a:prstGeom prst="rect">
            <a:avLst/>
          </a:prstGeom>
        </p:spPr>
        <p:txBody>
          <a:bodyPr vert="horz" lIns="91440" tIns="45720" rIns="91440" bIns="45720" rtlCol="0" anchor="b" anchorCtr="0">
            <a:normAutofit/>
          </a:bodyPr>
          <a:lstStyle/>
          <a:p>
            <a:r>
              <a:rPr lang="fr-FR"/>
              <a:t>Modifiez le style du titre</a:t>
            </a:r>
            <a:endParaRPr lang="en-US" dirty="0"/>
          </a:p>
        </p:txBody>
      </p:sp>
      <p:sp>
        <p:nvSpPr>
          <p:cNvPr id="3" name="Text Placeholder 2"/>
          <p:cNvSpPr>
            <a:spLocks noGrp="1"/>
          </p:cNvSpPr>
          <p:nvPr>
            <p:ph type="body" idx="1"/>
          </p:nvPr>
        </p:nvSpPr>
        <p:spPr>
          <a:xfrm>
            <a:off x="840052" y="685800"/>
            <a:ext cx="8316516" cy="3886200"/>
          </a:xfrm>
          <a:prstGeom prst="rect">
            <a:avLst/>
          </a:prstGeom>
        </p:spPr>
        <p:txBody>
          <a:bodyPr vert="horz" lIns="91440" tIns="45720" rIns="91440" bIns="45720" rtlCol="0" anchor="ctr" anchorCtr="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888427" y="6208778"/>
            <a:ext cx="2352146"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B61BEF0D-F0BB-DE4B-95CE-6DB70DBA9567}" type="datetimeFigureOut">
              <a:rPr lang="en-US" smtClean="0"/>
              <a:pPr/>
              <a:t>5/17/23</a:t>
            </a:fld>
            <a:endParaRPr lang="en-US" dirty="0"/>
          </a:p>
        </p:txBody>
      </p:sp>
      <p:sp>
        <p:nvSpPr>
          <p:cNvPr id="5" name="Footer Placeholder 4"/>
          <p:cNvSpPr>
            <a:spLocks noGrp="1"/>
          </p:cNvSpPr>
          <p:nvPr>
            <p:ph type="ftr" sz="quarter" idx="3"/>
          </p:nvPr>
        </p:nvSpPr>
        <p:spPr>
          <a:xfrm>
            <a:off x="840051" y="6208778"/>
            <a:ext cx="5373102"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8400521" y="5687570"/>
            <a:ext cx="840052"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D57F1E4F-1CFF-5643-939E-217C01CDF565}" type="slidenum">
              <a:rPr lang="en-US" smtClean="0"/>
              <a:pPr/>
              <a:t>‹N°›</a:t>
            </a:fld>
            <a:endParaRPr lang="en-US" dirty="0"/>
          </a:p>
        </p:txBody>
      </p:sp>
      <p:sp>
        <p:nvSpPr>
          <p:cNvPr id="8" name="Rectangle 7"/>
          <p:cNvSpPr/>
          <p:nvPr/>
        </p:nvSpPr>
        <p:spPr>
          <a:xfrm>
            <a:off x="856853" y="0"/>
            <a:ext cx="8316516"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56853" y="6172200"/>
            <a:ext cx="8316516"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B39B95-133C-482D-B494-E9A45CDA0B43}"/>
              </a:ext>
            </a:extLst>
          </p:cNvPr>
          <p:cNvSpPr>
            <a:spLocks noGrp="1"/>
          </p:cNvSpPr>
          <p:nvPr>
            <p:ph type="title"/>
          </p:nvPr>
        </p:nvSpPr>
        <p:spPr>
          <a:xfrm>
            <a:off x="736861" y="637687"/>
            <a:ext cx="2060189" cy="636654"/>
          </a:xfrm>
        </p:spPr>
        <p:txBody>
          <a:bodyPr>
            <a:normAutofit/>
          </a:bodyPr>
          <a:lstStyle/>
          <a:p>
            <a:r>
              <a:rPr lang="fr-FR" sz="2800" dirty="0"/>
              <a:t>Définition </a:t>
            </a:r>
          </a:p>
        </p:txBody>
      </p:sp>
      <p:sp>
        <p:nvSpPr>
          <p:cNvPr id="3" name="Espace réservé du contenu 2">
            <a:extLst>
              <a:ext uri="{FF2B5EF4-FFF2-40B4-BE49-F238E27FC236}">
                <a16:creationId xmlns:a16="http://schemas.microsoft.com/office/drawing/2014/main" id="{3EA57E20-A39B-4468-B921-E8A6B5FA7C98}"/>
              </a:ext>
            </a:extLst>
          </p:cNvPr>
          <p:cNvSpPr>
            <a:spLocks noGrp="1"/>
          </p:cNvSpPr>
          <p:nvPr>
            <p:ph idx="1"/>
          </p:nvPr>
        </p:nvSpPr>
        <p:spPr>
          <a:xfrm>
            <a:off x="335437" y="254722"/>
            <a:ext cx="5381873" cy="5380182"/>
          </a:xfrm>
        </p:spPr>
        <p:txBody>
          <a:bodyPr/>
          <a:lstStyle/>
          <a:p>
            <a:pPr marL="0" indent="0">
              <a:buNone/>
            </a:pPr>
            <a:r>
              <a:rPr lang="fr-FR" dirty="0"/>
              <a:t>Structure constituée par un ensemble de câbles tendue associe généralement à une couverture souple </a:t>
            </a:r>
          </a:p>
          <a:p>
            <a:pPr marL="0" indent="0">
              <a:buNone/>
            </a:pPr>
            <a:r>
              <a:rPr lang="fr-FR" dirty="0"/>
              <a:t>La forme , tendue à l’intervention de poteaux intérieurs ou extérieurs comprimés et d’ancrage soumis à traction est toujours à double courbure inversée.</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455" y="905164"/>
            <a:ext cx="4075425"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795" y="4356675"/>
            <a:ext cx="5368059" cy="1611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2486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4FC74ED-A0AB-472D-9AB4-C83FD7CEE564}"/>
              </a:ext>
            </a:extLst>
          </p:cNvPr>
          <p:cNvSpPr>
            <a:spLocks noGrp="1"/>
          </p:cNvSpPr>
          <p:nvPr>
            <p:ph idx="1"/>
          </p:nvPr>
        </p:nvSpPr>
        <p:spPr>
          <a:xfrm>
            <a:off x="680467" y="7689"/>
            <a:ext cx="8374048" cy="5080000"/>
          </a:xfrm>
        </p:spPr>
        <p:txBody>
          <a:bodyPr>
            <a:normAutofit/>
          </a:bodyPr>
          <a:lstStyle/>
          <a:p>
            <a:pPr marL="0" indent="0">
              <a:buNone/>
            </a:pPr>
            <a:r>
              <a:rPr lang="fr-FR" b="1" dirty="0">
                <a:solidFill>
                  <a:schemeClr val="accent1">
                    <a:lumMod val="75000"/>
                  </a:schemeClr>
                </a:solidFill>
              </a:rPr>
              <a:t>2 . </a:t>
            </a:r>
            <a:r>
              <a:rPr lang="fr-FR" sz="2000" b="1" dirty="0">
                <a:solidFill>
                  <a:schemeClr val="accent1">
                    <a:lumMod val="75000"/>
                  </a:schemeClr>
                </a:solidFill>
              </a:rPr>
              <a:t>Les matériaux utilisés pour ls membranes :</a:t>
            </a:r>
          </a:p>
          <a:p>
            <a:pPr marL="0" indent="0">
              <a:buNone/>
            </a:pPr>
            <a:r>
              <a:rPr lang="fr-FR" sz="2000" dirty="0"/>
              <a:t> les matériaux courants pour les structures à double courbure de tissu sont :</a:t>
            </a:r>
          </a:p>
          <a:p>
            <a:pPr marL="0" indent="0">
              <a:buNone/>
            </a:pPr>
            <a:r>
              <a:rPr lang="fr-FR" sz="1600" dirty="0"/>
              <a:t>    - PTFE ( le polytétrafluoroéthylène)</a:t>
            </a:r>
          </a:p>
          <a:p>
            <a:pPr marL="0" indent="0">
              <a:buNone/>
            </a:pPr>
            <a:r>
              <a:rPr lang="fr-FR" sz="1600" dirty="0"/>
              <a:t> doté d’un revêtement en fibre de verre </a:t>
            </a:r>
          </a:p>
          <a:p>
            <a:pPr marL="0" indent="0">
              <a:buNone/>
            </a:pPr>
            <a:r>
              <a:rPr lang="fr-FR" sz="2000" dirty="0"/>
              <a:t> </a:t>
            </a:r>
            <a:r>
              <a:rPr lang="fr-FR" sz="1600" dirty="0"/>
              <a:t>- PVC ( le chlorure de polyvinyle)  </a:t>
            </a:r>
          </a:p>
          <a:p>
            <a:pPr marL="0" indent="0">
              <a:buNone/>
            </a:pPr>
            <a:r>
              <a:rPr lang="fr-FR" sz="1600" dirty="0"/>
              <a:t> doté d’un revêtement polyester </a:t>
            </a:r>
            <a:r>
              <a:rPr lang="fr-FR" sz="2000" dirty="0"/>
              <a:t>.</a:t>
            </a:r>
          </a:p>
          <a:p>
            <a:pPr marL="0" indent="0">
              <a:buNone/>
            </a:pPr>
            <a:r>
              <a:rPr lang="fr-FR" sz="1600" dirty="0"/>
              <a:t>-les fibres de verre:</a:t>
            </a:r>
          </a:p>
          <a:p>
            <a:pPr marL="0" indent="0">
              <a:buNone/>
            </a:pPr>
            <a:r>
              <a:rPr lang="fr-FR" sz="2000" dirty="0"/>
              <a:t>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256" y="2150503"/>
            <a:ext cx="2377168" cy="1774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4867491" y="3988702"/>
            <a:ext cx="1524000" cy="369332"/>
          </a:xfrm>
          <a:prstGeom prst="rect">
            <a:avLst/>
          </a:prstGeom>
          <a:noFill/>
        </p:spPr>
        <p:txBody>
          <a:bodyPr wrap="square" rtlCol="0">
            <a:spAutoFit/>
          </a:bodyPr>
          <a:lstStyle/>
          <a:p>
            <a:r>
              <a:rPr lang="fr-FR" dirty="0"/>
              <a:t>PIFE</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344" y="2115636"/>
            <a:ext cx="1856509" cy="1856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7693892" y="3988702"/>
            <a:ext cx="1468581" cy="369332"/>
          </a:xfrm>
          <a:prstGeom prst="rect">
            <a:avLst/>
          </a:prstGeom>
          <a:noFill/>
        </p:spPr>
        <p:txBody>
          <a:bodyPr wrap="square" rtlCol="0">
            <a:spAutoFit/>
          </a:bodyPr>
          <a:lstStyle/>
          <a:p>
            <a:r>
              <a:rPr lang="fr-FR" dirty="0"/>
              <a:t>PVC</a:t>
            </a: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16" y="3714934"/>
            <a:ext cx="19304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9440" y="4470584"/>
            <a:ext cx="2819400" cy="147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415636" y="5421746"/>
            <a:ext cx="2022763" cy="369332"/>
          </a:xfrm>
          <a:prstGeom prst="rect">
            <a:avLst/>
          </a:prstGeom>
          <a:noFill/>
        </p:spPr>
        <p:txBody>
          <a:bodyPr wrap="square" rtlCol="0">
            <a:spAutoFit/>
          </a:bodyPr>
          <a:lstStyle/>
          <a:p>
            <a:r>
              <a:rPr lang="fr-FR" dirty="0"/>
              <a:t>FIBRE DE VERRE </a:t>
            </a:r>
          </a:p>
        </p:txBody>
      </p:sp>
      <p:sp>
        <p:nvSpPr>
          <p:cNvPr id="7" name="ZoneTexte 6"/>
          <p:cNvSpPr txBox="1"/>
          <p:nvPr/>
        </p:nvSpPr>
        <p:spPr>
          <a:xfrm>
            <a:off x="5497836" y="4470584"/>
            <a:ext cx="1787309" cy="338554"/>
          </a:xfrm>
          <a:prstGeom prst="rect">
            <a:avLst/>
          </a:prstGeom>
          <a:noFill/>
        </p:spPr>
        <p:txBody>
          <a:bodyPr wrap="square" rtlCol="0">
            <a:spAutoFit/>
          </a:bodyPr>
          <a:lstStyle/>
          <a:p>
            <a:r>
              <a:rPr lang="fr-FR" sz="1600" dirty="0"/>
              <a:t>-Le polyester </a:t>
            </a:r>
          </a:p>
        </p:txBody>
      </p:sp>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9491" y="4809138"/>
            <a:ext cx="2514600" cy="170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8257309" y="5207184"/>
            <a:ext cx="1736436" cy="929560"/>
          </a:xfrm>
          <a:prstGeom prst="rect">
            <a:avLst/>
          </a:prstGeom>
          <a:noFill/>
        </p:spPr>
        <p:txBody>
          <a:bodyPr wrap="square" rtlCol="0">
            <a:spAutoFit/>
          </a:bodyPr>
          <a:lstStyle/>
          <a:p>
            <a:r>
              <a:rPr lang="fr-FR" dirty="0"/>
              <a:t>TOIT EN POLYSTER ET EN PVC </a:t>
            </a:r>
          </a:p>
        </p:txBody>
      </p:sp>
    </p:spTree>
    <p:extLst>
      <p:ext uri="{BB962C8B-B14F-4D97-AF65-F5344CB8AC3E}">
        <p14:creationId xmlns:p14="http://schemas.microsoft.com/office/powerpoint/2010/main" val="876617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88638BF-CD3A-4FA9-BAAC-6B5413542E8F}"/>
              </a:ext>
            </a:extLst>
          </p:cNvPr>
          <p:cNvSpPr>
            <a:spLocks noGrp="1"/>
          </p:cNvSpPr>
          <p:nvPr>
            <p:ph idx="1"/>
          </p:nvPr>
        </p:nvSpPr>
        <p:spPr>
          <a:xfrm>
            <a:off x="718377" y="0"/>
            <a:ext cx="8560151" cy="2366163"/>
          </a:xfrm>
        </p:spPr>
        <p:txBody>
          <a:bodyPr>
            <a:normAutofit/>
          </a:bodyPr>
          <a:lstStyle/>
          <a:p>
            <a:r>
              <a:rPr lang="fr-FR" sz="2000" b="1" dirty="0">
                <a:solidFill>
                  <a:schemeClr val="accent1">
                    <a:lumMod val="75000"/>
                  </a:schemeClr>
                </a:solidFill>
              </a:rPr>
              <a:t>les éléments de mise en tension des toiles </a:t>
            </a:r>
          </a:p>
          <a:p>
            <a:pPr algn="ctr">
              <a:buAutoNum type="arabicPeriod"/>
            </a:pPr>
            <a:r>
              <a:rPr lang="fr-FR" dirty="0"/>
              <a:t>Ossatures </a:t>
            </a:r>
          </a:p>
        </p:txBody>
      </p:sp>
      <p:sp>
        <p:nvSpPr>
          <p:cNvPr id="2" name="Rectangle 1"/>
          <p:cNvSpPr/>
          <p:nvPr/>
        </p:nvSpPr>
        <p:spPr>
          <a:xfrm>
            <a:off x="295563" y="2041236"/>
            <a:ext cx="4895272" cy="120072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Charpentes  </a:t>
            </a:r>
          </a:p>
          <a:p>
            <a:pPr algn="ctr"/>
            <a:r>
              <a:rPr lang="fr-FR" dirty="0"/>
              <a:t>Tous les types usuels de charpentes </a:t>
            </a:r>
          </a:p>
          <a:p>
            <a:pPr algn="ctr"/>
            <a:r>
              <a:rPr lang="fr-FR" dirty="0"/>
              <a:t>(bois , béton , métal )peuvent être</a:t>
            </a:r>
          </a:p>
          <a:p>
            <a:pPr algn="ctr"/>
            <a:r>
              <a:rPr lang="fr-FR" dirty="0"/>
              <a:t>Associés aux membranes textiles tendues</a:t>
            </a:r>
          </a:p>
        </p:txBody>
      </p:sp>
      <p:sp>
        <p:nvSpPr>
          <p:cNvPr id="5" name="Rectangle 4"/>
          <p:cNvSpPr/>
          <p:nvPr/>
        </p:nvSpPr>
        <p:spPr>
          <a:xfrm>
            <a:off x="5301673" y="2080768"/>
            <a:ext cx="4636655" cy="11611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 Ancrages </a:t>
            </a:r>
          </a:p>
          <a:p>
            <a:pPr algn="ctr"/>
            <a:r>
              <a:rPr lang="fr-FR" dirty="0"/>
              <a:t>On distingue deux types d’ancrages: </a:t>
            </a:r>
          </a:p>
          <a:p>
            <a:pPr algn="ctr"/>
            <a:r>
              <a:rPr lang="fr-FR" dirty="0"/>
              <a:t>Les lests </a:t>
            </a:r>
          </a:p>
          <a:p>
            <a:pPr algn="ctr"/>
            <a:r>
              <a:rPr lang="fr-FR" dirty="0"/>
              <a:t> les ancrages au sol</a:t>
            </a:r>
          </a:p>
        </p:txBody>
      </p:sp>
      <p:cxnSp>
        <p:nvCxnSpPr>
          <p:cNvPr id="7" name="Connecteur droit avec flèche 6"/>
          <p:cNvCxnSpPr>
            <a:endCxn id="2" idx="0"/>
          </p:cNvCxnSpPr>
          <p:nvPr/>
        </p:nvCxnSpPr>
        <p:spPr>
          <a:xfrm flipH="1">
            <a:off x="2743199" y="1514764"/>
            <a:ext cx="2096656" cy="5264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a:endCxn id="5" idx="0"/>
          </p:cNvCxnSpPr>
          <p:nvPr/>
        </p:nvCxnSpPr>
        <p:spPr>
          <a:xfrm>
            <a:off x="5190835" y="1514764"/>
            <a:ext cx="2429166" cy="5660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783" y="3365675"/>
            <a:ext cx="6822103" cy="269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5290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4992AB6-BE94-4090-B734-825B9F102DD3}"/>
              </a:ext>
            </a:extLst>
          </p:cNvPr>
          <p:cNvSpPr>
            <a:spLocks noGrp="1"/>
          </p:cNvSpPr>
          <p:nvPr>
            <p:ph idx="1"/>
          </p:nvPr>
        </p:nvSpPr>
        <p:spPr>
          <a:xfrm>
            <a:off x="870620" y="-1261403"/>
            <a:ext cx="8129786" cy="3777622"/>
          </a:xfrm>
        </p:spPr>
        <p:txBody>
          <a:bodyPr/>
          <a:lstStyle/>
          <a:p>
            <a:pPr marL="0" indent="0" algn="ctr">
              <a:buNone/>
            </a:pPr>
            <a:r>
              <a:rPr lang="fr-FR" dirty="0">
                <a:solidFill>
                  <a:srgbClr val="FF0000"/>
                </a:solidFill>
              </a:rPr>
              <a:t>2</a:t>
            </a:r>
            <a:r>
              <a:rPr lang="fr-FR" dirty="0"/>
              <a:t> .Les éléments accessoires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3" y="905162"/>
            <a:ext cx="9180320" cy="560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238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BC1492-0086-46DB-8E16-C9639575269B}"/>
              </a:ext>
            </a:extLst>
          </p:cNvPr>
          <p:cNvSpPr>
            <a:spLocks noGrp="1"/>
          </p:cNvSpPr>
          <p:nvPr>
            <p:ph type="title"/>
          </p:nvPr>
        </p:nvSpPr>
        <p:spPr>
          <a:xfrm>
            <a:off x="1282229" y="0"/>
            <a:ext cx="7368387" cy="1280890"/>
          </a:xfrm>
        </p:spPr>
        <p:txBody>
          <a:bodyPr>
            <a:normAutofit/>
          </a:bodyPr>
          <a:lstStyle/>
          <a:p>
            <a:pPr algn="ctr"/>
            <a:r>
              <a:rPr lang="fr-FR" sz="2800" dirty="0"/>
              <a:t>Comment travaille la structure tendue</a:t>
            </a:r>
          </a:p>
        </p:txBody>
      </p:sp>
      <p:sp>
        <p:nvSpPr>
          <p:cNvPr id="3" name="Espace réservé du contenu 2">
            <a:extLst>
              <a:ext uri="{FF2B5EF4-FFF2-40B4-BE49-F238E27FC236}">
                <a16:creationId xmlns:a16="http://schemas.microsoft.com/office/drawing/2014/main" id="{8A8F4BCB-F3EC-41CB-A7DB-6EE419E7DD63}"/>
              </a:ext>
            </a:extLst>
          </p:cNvPr>
          <p:cNvSpPr>
            <a:spLocks noGrp="1"/>
          </p:cNvSpPr>
          <p:nvPr>
            <p:ph idx="1"/>
          </p:nvPr>
        </p:nvSpPr>
        <p:spPr>
          <a:xfrm>
            <a:off x="497502" y="2854035"/>
            <a:ext cx="4878062" cy="3200350"/>
          </a:xfrm>
        </p:spPr>
        <p:txBody>
          <a:bodyPr>
            <a:normAutofit fontScale="85000" lnSpcReduction="10000"/>
          </a:bodyPr>
          <a:lstStyle/>
          <a:p>
            <a:pPr marL="0" indent="0">
              <a:buNone/>
            </a:pPr>
            <a:r>
              <a:rPr lang="fr-FR" dirty="0"/>
              <a:t>Une corde à ligne avec buanderie assumera un arc en douceur à la baisse en réponse à la fois son propre poids er le poids des pièces de ligne . Tant qu’il n’y a pas d’autres forces agissant sur le système , il restera cette forme . Si o na ajoute une chemise mouillée au milieu , cette forme va changer , d’éviter vers le bas où la chemise est ajouté et aplatissement de chaque côté pour conserver sa longueur totale est rester tendue</a:t>
            </a:r>
          </a:p>
        </p:txBody>
      </p:sp>
      <p:pic>
        <p:nvPicPr>
          <p:cNvPr id="5" name="Image 4">
            <a:extLst>
              <a:ext uri="{FF2B5EF4-FFF2-40B4-BE49-F238E27FC236}">
                <a16:creationId xmlns:a16="http://schemas.microsoft.com/office/drawing/2014/main" id="{5CEC42EE-3C4A-4358-9024-3CB12B5DA167}"/>
              </a:ext>
            </a:extLst>
          </p:cNvPr>
          <p:cNvPicPr>
            <a:picLocks noChangeAspect="1"/>
          </p:cNvPicPr>
          <p:nvPr/>
        </p:nvPicPr>
        <p:blipFill rotWithShape="1">
          <a:blip r:embed="rId2"/>
          <a:srcRect l="1386" t="5258" r="1127"/>
          <a:stretch/>
        </p:blipFill>
        <p:spPr>
          <a:xfrm>
            <a:off x="5584049" y="3158835"/>
            <a:ext cx="4210967" cy="2562385"/>
          </a:xfrm>
          <a:prstGeom prst="rect">
            <a:avLst/>
          </a:prstGeom>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476" y="1297277"/>
            <a:ext cx="7370080" cy="1510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0622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9D215DB-36BE-44E0-9606-0C7551ABE27E}"/>
              </a:ext>
            </a:extLst>
          </p:cNvPr>
          <p:cNvSpPr>
            <a:spLocks noGrp="1"/>
          </p:cNvSpPr>
          <p:nvPr>
            <p:ph idx="1"/>
          </p:nvPr>
        </p:nvSpPr>
        <p:spPr>
          <a:xfrm>
            <a:off x="466386" y="378691"/>
            <a:ext cx="4484305" cy="2946400"/>
          </a:xfrm>
        </p:spPr>
        <p:txBody>
          <a:bodyPr>
            <a:normAutofit lnSpcReduction="10000"/>
          </a:bodyPr>
          <a:lstStyle/>
          <a:p>
            <a:pPr marL="0" indent="0">
              <a:buNone/>
            </a:pPr>
            <a:r>
              <a:rPr lang="fr-FR" dirty="0"/>
              <a:t>Dans le cas du vent , la situation va changer : dans des conditions de rafales , la corde à ligne va perdre sa forme initiale , le battement de haut en bas . Notre ligne passera par une phase de jeu , au cours de laquelle la force de traction est perdu.</a:t>
            </a:r>
          </a:p>
        </p:txBody>
      </p:sp>
      <p:pic>
        <p:nvPicPr>
          <p:cNvPr id="5" name="Image 4">
            <a:extLst>
              <a:ext uri="{FF2B5EF4-FFF2-40B4-BE49-F238E27FC236}">
                <a16:creationId xmlns:a16="http://schemas.microsoft.com/office/drawing/2014/main" id="{A6129EF8-3665-4C3B-84D5-BD1814423D7E}"/>
              </a:ext>
            </a:extLst>
          </p:cNvPr>
          <p:cNvPicPr>
            <a:picLocks noChangeAspect="1"/>
          </p:cNvPicPr>
          <p:nvPr/>
        </p:nvPicPr>
        <p:blipFill rotWithShape="1">
          <a:blip r:embed="rId2"/>
          <a:srcRect l="3134" t="3453"/>
          <a:stretch/>
        </p:blipFill>
        <p:spPr>
          <a:xfrm>
            <a:off x="5496556" y="803565"/>
            <a:ext cx="4491713" cy="2822484"/>
          </a:xfrm>
          <a:prstGeom prst="rect">
            <a:avLst/>
          </a:prstGeom>
        </p:spPr>
      </p:pic>
      <p:pic>
        <p:nvPicPr>
          <p:cNvPr id="7" name="Image 6">
            <a:extLst>
              <a:ext uri="{FF2B5EF4-FFF2-40B4-BE49-F238E27FC236}">
                <a16:creationId xmlns:a16="http://schemas.microsoft.com/office/drawing/2014/main" id="{970D7B9F-910D-4C20-8BA2-BA84A91CEAF8}"/>
              </a:ext>
            </a:extLst>
          </p:cNvPr>
          <p:cNvPicPr>
            <a:picLocks noChangeAspect="1"/>
          </p:cNvPicPr>
          <p:nvPr/>
        </p:nvPicPr>
        <p:blipFill rotWithShape="1">
          <a:blip r:embed="rId3"/>
          <a:srcRect l="-1" t="3285" r="3409" b="2787"/>
          <a:stretch/>
        </p:blipFill>
        <p:spPr>
          <a:xfrm>
            <a:off x="555558" y="3463476"/>
            <a:ext cx="4053388" cy="2565668"/>
          </a:xfrm>
          <a:prstGeom prst="rect">
            <a:avLst/>
          </a:prstGeom>
        </p:spPr>
      </p:pic>
      <p:sp>
        <p:nvSpPr>
          <p:cNvPr id="8" name="ZoneTexte 7">
            <a:extLst>
              <a:ext uri="{FF2B5EF4-FFF2-40B4-BE49-F238E27FC236}">
                <a16:creationId xmlns:a16="http://schemas.microsoft.com/office/drawing/2014/main" id="{73F9153A-DFC1-4315-9F41-7D0A2943B6BA}"/>
              </a:ext>
            </a:extLst>
          </p:cNvPr>
          <p:cNvSpPr txBox="1"/>
          <p:nvPr/>
        </p:nvSpPr>
        <p:spPr>
          <a:xfrm>
            <a:off x="5567255" y="4803017"/>
            <a:ext cx="3894787" cy="646331"/>
          </a:xfrm>
          <a:prstGeom prst="rect">
            <a:avLst/>
          </a:prstGeom>
          <a:noFill/>
        </p:spPr>
        <p:txBody>
          <a:bodyPr wrap="square" rtlCol="0">
            <a:spAutoFit/>
          </a:bodyPr>
          <a:lstStyle/>
          <a:p>
            <a:r>
              <a:rPr lang="fr-FR" dirty="0"/>
              <a:t>Puis la corde à ligne arrive à un nouveau tendue.</a:t>
            </a:r>
          </a:p>
        </p:txBody>
      </p:sp>
    </p:spTree>
    <p:extLst>
      <p:ext uri="{BB962C8B-B14F-4D97-AF65-F5344CB8AC3E}">
        <p14:creationId xmlns:p14="http://schemas.microsoft.com/office/powerpoint/2010/main" val="647846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5C9E666-CF15-4FBF-903F-8FE03D744311}"/>
              </a:ext>
            </a:extLst>
          </p:cNvPr>
          <p:cNvSpPr>
            <a:spLocks noGrp="1"/>
          </p:cNvSpPr>
          <p:nvPr>
            <p:ph idx="1"/>
          </p:nvPr>
        </p:nvSpPr>
        <p:spPr>
          <a:xfrm>
            <a:off x="744592" y="3893128"/>
            <a:ext cx="4753932" cy="2140527"/>
          </a:xfrm>
        </p:spPr>
        <p:txBody>
          <a:bodyPr>
            <a:normAutofit fontScale="85000" lnSpcReduction="10000"/>
          </a:bodyPr>
          <a:lstStyle/>
          <a:p>
            <a:pPr marL="0" indent="0">
              <a:buNone/>
            </a:pPr>
            <a:r>
              <a:rPr lang="fr-FR" dirty="0"/>
              <a:t>La corde pourrait être stabilisé en ajoutant un câble inversé sur le dessus , poussant vers le bas sur la ligne avec des entretoises . Mais cela ne suffit pas , pour la structure sera tout simplement retourner sur le côté ou inverser. Haubans ancrés retour à l’arbre va éviter cela.</a:t>
            </a:r>
          </a:p>
        </p:txBody>
      </p:sp>
      <p:pic>
        <p:nvPicPr>
          <p:cNvPr id="5" name="Image 4">
            <a:extLst>
              <a:ext uri="{FF2B5EF4-FFF2-40B4-BE49-F238E27FC236}">
                <a16:creationId xmlns:a16="http://schemas.microsoft.com/office/drawing/2014/main" id="{F902F643-6131-4AD6-A2BD-AA3F6F1F2FA2}"/>
              </a:ext>
            </a:extLst>
          </p:cNvPr>
          <p:cNvPicPr>
            <a:picLocks noChangeAspect="1"/>
          </p:cNvPicPr>
          <p:nvPr/>
        </p:nvPicPr>
        <p:blipFill rotWithShape="1">
          <a:blip r:embed="rId2"/>
          <a:srcRect l="1546" t="3153" r="2319" b="2585"/>
          <a:stretch/>
        </p:blipFill>
        <p:spPr>
          <a:xfrm>
            <a:off x="6090885" y="3622247"/>
            <a:ext cx="3492839" cy="2496844"/>
          </a:xfrm>
          <a:prstGeom prst="rect">
            <a:avLst/>
          </a:prstGeom>
        </p:spPr>
      </p:pic>
      <p:pic>
        <p:nvPicPr>
          <p:cNvPr id="7" name="Image 6">
            <a:extLst>
              <a:ext uri="{FF2B5EF4-FFF2-40B4-BE49-F238E27FC236}">
                <a16:creationId xmlns:a16="http://schemas.microsoft.com/office/drawing/2014/main" id="{A1C0C426-2B63-4197-BEE1-E9BDF7D70507}"/>
              </a:ext>
            </a:extLst>
          </p:cNvPr>
          <p:cNvPicPr>
            <a:picLocks noChangeAspect="1"/>
          </p:cNvPicPr>
          <p:nvPr/>
        </p:nvPicPr>
        <p:blipFill rotWithShape="1">
          <a:blip r:embed="rId3"/>
          <a:srcRect l="2621" t="2536" r="3125" b="3996"/>
          <a:stretch/>
        </p:blipFill>
        <p:spPr>
          <a:xfrm>
            <a:off x="6009684" y="665017"/>
            <a:ext cx="3574040" cy="2521529"/>
          </a:xfrm>
          <a:prstGeom prst="rect">
            <a:avLst/>
          </a:prstGeom>
        </p:spPr>
      </p:pic>
      <p:sp>
        <p:nvSpPr>
          <p:cNvPr id="8" name="ZoneTexte 7">
            <a:extLst>
              <a:ext uri="{FF2B5EF4-FFF2-40B4-BE49-F238E27FC236}">
                <a16:creationId xmlns:a16="http://schemas.microsoft.com/office/drawing/2014/main" id="{3E2857D0-8B5C-4F9A-83C8-205AA54CB1A9}"/>
              </a:ext>
            </a:extLst>
          </p:cNvPr>
          <p:cNvSpPr txBox="1"/>
          <p:nvPr/>
        </p:nvSpPr>
        <p:spPr>
          <a:xfrm>
            <a:off x="1386087" y="1348402"/>
            <a:ext cx="3952063" cy="646331"/>
          </a:xfrm>
          <a:prstGeom prst="rect">
            <a:avLst/>
          </a:prstGeom>
          <a:noFill/>
        </p:spPr>
        <p:txBody>
          <a:bodyPr wrap="square" rtlCol="0">
            <a:spAutoFit/>
          </a:bodyPr>
          <a:lstStyle/>
          <a:p>
            <a:r>
              <a:rPr lang="fr-FR" dirty="0"/>
              <a:t>Ajout de plus de poids pourrait résoudre le problème .</a:t>
            </a:r>
          </a:p>
        </p:txBody>
      </p:sp>
    </p:spTree>
    <p:extLst>
      <p:ext uri="{BB962C8B-B14F-4D97-AF65-F5344CB8AC3E}">
        <p14:creationId xmlns:p14="http://schemas.microsoft.com/office/powerpoint/2010/main" val="2539851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F89C8C8-00D6-43F8-8752-92435C479816}"/>
              </a:ext>
            </a:extLst>
          </p:cNvPr>
          <p:cNvSpPr>
            <a:spLocks noGrp="1"/>
          </p:cNvSpPr>
          <p:nvPr>
            <p:ph idx="1"/>
          </p:nvPr>
        </p:nvSpPr>
        <p:spPr>
          <a:xfrm>
            <a:off x="228218" y="1634836"/>
            <a:ext cx="4260654" cy="3020290"/>
          </a:xfrm>
        </p:spPr>
        <p:txBody>
          <a:bodyPr/>
          <a:lstStyle/>
          <a:p>
            <a:pPr marL="0" indent="0">
              <a:buNone/>
            </a:pPr>
            <a:r>
              <a:rPr lang="fr-FR" dirty="0"/>
              <a:t>Une ligne de corde renversé au-dessous du câble principal , avec des cordes verticales reliant les deux , est plus simple et plus efficace . Cela est la plus stable et la solution la plus sensée.</a:t>
            </a:r>
          </a:p>
        </p:txBody>
      </p:sp>
      <p:pic>
        <p:nvPicPr>
          <p:cNvPr id="5" name="Image 4">
            <a:extLst>
              <a:ext uri="{FF2B5EF4-FFF2-40B4-BE49-F238E27FC236}">
                <a16:creationId xmlns:a16="http://schemas.microsoft.com/office/drawing/2014/main" id="{8C337755-1A1E-43FF-B3E9-CCA9FA9CE7C3}"/>
              </a:ext>
            </a:extLst>
          </p:cNvPr>
          <p:cNvPicPr>
            <a:picLocks noChangeAspect="1"/>
          </p:cNvPicPr>
          <p:nvPr/>
        </p:nvPicPr>
        <p:blipFill rotWithShape="1">
          <a:blip r:embed="rId2"/>
          <a:srcRect l="1249" t="2967" r="1575" b="1311"/>
          <a:stretch/>
        </p:blipFill>
        <p:spPr>
          <a:xfrm>
            <a:off x="4657472" y="1634836"/>
            <a:ext cx="4776299" cy="3154217"/>
          </a:xfrm>
          <a:prstGeom prst="rect">
            <a:avLst/>
          </a:prstGeom>
        </p:spPr>
      </p:pic>
    </p:spTree>
    <p:extLst>
      <p:ext uri="{BB962C8B-B14F-4D97-AF65-F5344CB8AC3E}">
        <p14:creationId xmlns:p14="http://schemas.microsoft.com/office/powerpoint/2010/main" val="3402840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1967347" y="2142838"/>
            <a:ext cx="5911273" cy="21520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4000" b="1" dirty="0"/>
              <a:t>câbles tendue en acier </a:t>
            </a:r>
          </a:p>
        </p:txBody>
      </p:sp>
    </p:spTree>
    <p:extLst>
      <p:ext uri="{BB962C8B-B14F-4D97-AF65-F5344CB8AC3E}">
        <p14:creationId xmlns:p14="http://schemas.microsoft.com/office/powerpoint/2010/main" val="2078618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820205" y="1122612"/>
            <a:ext cx="3712130" cy="2000548"/>
          </a:xfrm>
          <a:prstGeom prst="rect">
            <a:avLst/>
          </a:prstGeom>
          <a:noFill/>
          <a:ln>
            <a:solidFill>
              <a:schemeClr val="tx1"/>
            </a:solidFill>
          </a:ln>
        </p:spPr>
        <p:txBody>
          <a:bodyPr wrap="square" rtlCol="0">
            <a:spAutoFit/>
          </a:bodyPr>
          <a:lstStyle/>
          <a:p>
            <a:r>
              <a:rPr lang="fr-FR" sz="2400" b="1" dirty="0"/>
              <a:t>Introduction  </a:t>
            </a:r>
          </a:p>
          <a:p>
            <a:r>
              <a:rPr lang="fr-FR" sz="2000" dirty="0"/>
              <a:t>Les architectes Günther </a:t>
            </a:r>
            <a:r>
              <a:rPr lang="fr-FR" sz="2000" dirty="0" err="1"/>
              <a:t>Behnisch</a:t>
            </a:r>
            <a:r>
              <a:rPr lang="fr-FR" sz="2000" dirty="0"/>
              <a:t> et Frei Otto étaient en charge de la conception et de la construction du stade qui accueillera les jeux Olympiques de Munich 1972</a:t>
            </a:r>
          </a:p>
        </p:txBody>
      </p:sp>
      <p:sp>
        <p:nvSpPr>
          <p:cNvPr id="8" name="ZoneTexte 7"/>
          <p:cNvSpPr txBox="1"/>
          <p:nvPr/>
        </p:nvSpPr>
        <p:spPr>
          <a:xfrm>
            <a:off x="4912625" y="679266"/>
            <a:ext cx="4849467" cy="3785652"/>
          </a:xfrm>
          <a:prstGeom prst="rect">
            <a:avLst/>
          </a:prstGeom>
          <a:noFill/>
          <a:ln>
            <a:solidFill>
              <a:schemeClr val="tx1"/>
            </a:solidFill>
          </a:ln>
        </p:spPr>
        <p:txBody>
          <a:bodyPr wrap="square" rtlCol="0">
            <a:spAutoFit/>
          </a:bodyPr>
          <a:lstStyle/>
          <a:p>
            <a:r>
              <a:rPr lang="fr-FR" sz="2400" b="1" dirty="0"/>
              <a:t>Fiche technique</a:t>
            </a:r>
            <a:r>
              <a:rPr lang="fr-FR" dirty="0"/>
              <a:t>:</a:t>
            </a:r>
          </a:p>
          <a:p>
            <a:pPr marL="285750" indent="-285750">
              <a:buFont typeface="Wingdings" panose="05000000000000000000" pitchFamily="2" charset="2"/>
              <a:buChar char="ü"/>
            </a:pPr>
            <a:r>
              <a:rPr lang="fr-FR" dirty="0"/>
              <a:t> Architecte: Günther </a:t>
            </a:r>
            <a:r>
              <a:rPr lang="fr-FR" dirty="0" err="1"/>
              <a:t>Behnisch</a:t>
            </a:r>
            <a:r>
              <a:rPr lang="fr-FR" dirty="0"/>
              <a:t> </a:t>
            </a:r>
            <a:r>
              <a:rPr lang="fr-FR" dirty="0" err="1"/>
              <a:t>Freil</a:t>
            </a:r>
            <a:r>
              <a:rPr lang="fr-FR" dirty="0"/>
              <a:t> </a:t>
            </a:r>
          </a:p>
          <a:p>
            <a:pPr marL="285750" indent="-285750">
              <a:buFont typeface="Wingdings" panose="05000000000000000000" pitchFamily="2" charset="2"/>
              <a:buChar char="ü"/>
            </a:pPr>
            <a:r>
              <a:rPr lang="fr-FR" dirty="0"/>
              <a:t>Otto Architecte technique: Leonhardt &amp; </a:t>
            </a:r>
            <a:r>
              <a:rPr lang="fr-FR" dirty="0" err="1"/>
              <a:t>Andră</a:t>
            </a:r>
            <a:r>
              <a:rPr lang="fr-FR" dirty="0"/>
              <a:t> Ingénieur </a:t>
            </a:r>
          </a:p>
          <a:p>
            <a:pPr marL="285750" indent="-285750">
              <a:buFont typeface="Wingdings" panose="05000000000000000000" pitchFamily="2" charset="2"/>
              <a:buChar char="ü"/>
            </a:pPr>
            <a:r>
              <a:rPr lang="fr-FR" dirty="0"/>
              <a:t>structure: Otto Entreprise de </a:t>
            </a:r>
          </a:p>
          <a:p>
            <a:pPr marL="285750" indent="-285750">
              <a:buFont typeface="Wingdings" panose="05000000000000000000" pitchFamily="2" charset="2"/>
              <a:buChar char="ü"/>
            </a:pPr>
            <a:r>
              <a:rPr lang="fr-FR" dirty="0"/>
              <a:t>construction: Günther </a:t>
            </a:r>
            <a:r>
              <a:rPr lang="fr-FR" dirty="0" err="1"/>
              <a:t>Behnisch</a:t>
            </a:r>
            <a:r>
              <a:rPr lang="fr-FR" dirty="0"/>
              <a:t>       </a:t>
            </a:r>
          </a:p>
          <a:p>
            <a:pPr marL="285750" indent="-285750">
              <a:buFont typeface="Wingdings" panose="05000000000000000000" pitchFamily="2" charset="2"/>
              <a:buChar char="ü"/>
            </a:pPr>
            <a:r>
              <a:rPr lang="fr-FR" dirty="0"/>
              <a:t>Date de Construction: 1968-1972</a:t>
            </a:r>
          </a:p>
          <a:p>
            <a:pPr marL="285750" indent="-285750">
              <a:buFont typeface="Wingdings" panose="05000000000000000000" pitchFamily="2" charset="2"/>
              <a:buChar char="ü"/>
            </a:pPr>
            <a:r>
              <a:rPr lang="fr-FR" dirty="0"/>
              <a:t> Largeur: 68 m</a:t>
            </a:r>
          </a:p>
          <a:p>
            <a:pPr marL="285750" indent="-285750">
              <a:buFont typeface="Wingdings" panose="05000000000000000000" pitchFamily="2" charset="2"/>
              <a:buChar char="ü"/>
            </a:pPr>
            <a:r>
              <a:rPr lang="fr-FR" dirty="0"/>
              <a:t> Longueur 108 m </a:t>
            </a:r>
          </a:p>
          <a:p>
            <a:pPr marL="285750" indent="-285750">
              <a:buFont typeface="Wingdings" panose="05000000000000000000" pitchFamily="2" charset="2"/>
              <a:buChar char="ü"/>
            </a:pPr>
            <a:r>
              <a:rPr lang="fr-FR" dirty="0"/>
              <a:t>Pays: Munich, Allemagne</a:t>
            </a:r>
          </a:p>
          <a:p>
            <a:pPr marL="285750" indent="-285750">
              <a:buFont typeface="Wingdings" panose="05000000000000000000" pitchFamily="2" charset="2"/>
              <a:buChar char="ü"/>
            </a:pPr>
            <a:r>
              <a:rPr lang="fr-FR" dirty="0"/>
              <a:t> capacité </a:t>
            </a:r>
          </a:p>
          <a:p>
            <a:pPr marL="285750" indent="-285750">
              <a:buFont typeface="Wingdings" panose="05000000000000000000" pitchFamily="2" charset="2"/>
              <a:buChar char="ü"/>
            </a:pPr>
            <a:r>
              <a:rPr lang="fr-FR" dirty="0"/>
              <a:t>d'origine de 80,000 places •</a:t>
            </a:r>
          </a:p>
          <a:p>
            <a:r>
              <a:rPr lang="fr-FR" dirty="0"/>
              <a:t> </a:t>
            </a:r>
          </a:p>
        </p:txBody>
      </p:sp>
      <p:sp>
        <p:nvSpPr>
          <p:cNvPr id="9" name="ZoneTexte 8"/>
          <p:cNvSpPr txBox="1"/>
          <p:nvPr/>
        </p:nvSpPr>
        <p:spPr>
          <a:xfrm>
            <a:off x="4912624" y="4481298"/>
            <a:ext cx="5168002" cy="1754326"/>
          </a:xfrm>
          <a:prstGeom prst="rect">
            <a:avLst/>
          </a:prstGeom>
          <a:noFill/>
        </p:spPr>
        <p:txBody>
          <a:bodyPr wrap="square" rtlCol="0">
            <a:spAutoFit/>
          </a:bodyPr>
          <a:lstStyle/>
          <a:p>
            <a:r>
              <a:rPr lang="fr-FR" dirty="0"/>
              <a:t>le stade olympique de Munich, Construit pour les jeux symbole de la ville de Munich. Il se distingue notamment de par son toit en toiles de olympiques d'été de 1972, il est aujourd'hui un tente en PLEXIGLAS, qui couvre également une partie du parc olympique</a:t>
            </a:r>
          </a:p>
        </p:txBody>
      </p:sp>
      <p:pic>
        <p:nvPicPr>
          <p:cNvPr id="10" name="Image 9"/>
          <p:cNvPicPr>
            <a:picLocks noChangeAspect="1"/>
          </p:cNvPicPr>
          <p:nvPr/>
        </p:nvPicPr>
        <p:blipFill>
          <a:blip r:embed="rId2"/>
          <a:stretch>
            <a:fillRect/>
          </a:stretch>
        </p:blipFill>
        <p:spPr>
          <a:xfrm>
            <a:off x="546933" y="3643513"/>
            <a:ext cx="4258677" cy="2791465"/>
          </a:xfrm>
          <a:prstGeom prst="rect">
            <a:avLst/>
          </a:prstGeom>
        </p:spPr>
      </p:pic>
    </p:spTree>
    <p:extLst>
      <p:ext uri="{BB962C8B-B14F-4D97-AF65-F5344CB8AC3E}">
        <p14:creationId xmlns:p14="http://schemas.microsoft.com/office/powerpoint/2010/main" val="2942240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74776" y="59649"/>
            <a:ext cx="10515600" cy="1325563"/>
          </a:xfrm>
        </p:spPr>
        <p:txBody>
          <a:bodyPr/>
          <a:lstStyle/>
          <a:p>
            <a:r>
              <a:rPr lang="fr-FR" dirty="0">
                <a:solidFill>
                  <a:schemeClr val="accent1"/>
                </a:solidFill>
              </a:rPr>
              <a:t>  </a:t>
            </a:r>
            <a:r>
              <a:rPr lang="fr-FR" dirty="0"/>
              <a:t>Concept ; the happy </a:t>
            </a:r>
            <a:r>
              <a:rPr lang="fr-FR" dirty="0" err="1"/>
              <a:t>games</a:t>
            </a:r>
            <a:r>
              <a:rPr lang="fr-FR" dirty="0"/>
              <a:t> </a:t>
            </a:r>
          </a:p>
        </p:txBody>
      </p:sp>
      <p:sp>
        <p:nvSpPr>
          <p:cNvPr id="5" name="Espace réservé du contenu 2"/>
          <p:cNvSpPr>
            <a:spLocks noGrp="1"/>
          </p:cNvSpPr>
          <p:nvPr>
            <p:ph idx="1"/>
          </p:nvPr>
        </p:nvSpPr>
        <p:spPr>
          <a:xfrm>
            <a:off x="206753" y="1477818"/>
            <a:ext cx="6120156" cy="4875084"/>
          </a:xfrm>
          <a:ln>
            <a:solidFill>
              <a:schemeClr val="tx1"/>
            </a:solidFill>
          </a:ln>
        </p:spPr>
        <p:txBody>
          <a:bodyPr>
            <a:noAutofit/>
          </a:bodyPr>
          <a:lstStyle/>
          <a:p>
            <a:r>
              <a:rPr lang="fr-FR" sz="2400" dirty="0"/>
              <a:t>l'objectif était de concevoir une structure qui imite la devise des jeux: «The Happy </a:t>
            </a:r>
            <a:r>
              <a:rPr lang="fr-FR" sz="2400" dirty="0" err="1"/>
              <a:t>Games</a:t>
            </a:r>
            <a:r>
              <a:rPr lang="fr-FR" sz="2400" dirty="0"/>
              <a:t>»,comme une réponse architecturale fantaisiste pour couvrir l'ombre lourde et dominante laissée par les jeux de Berlin. </a:t>
            </a:r>
          </a:p>
          <a:p>
            <a:r>
              <a:rPr lang="fr-FR" sz="2400" dirty="0"/>
              <a:t>Otto et </a:t>
            </a:r>
            <a:r>
              <a:rPr lang="fr-FR" sz="2400" dirty="0" err="1"/>
              <a:t>Behnisch</a:t>
            </a:r>
            <a:r>
              <a:rPr lang="fr-FR" sz="2400" dirty="0"/>
              <a:t> voltage conceptualisent une structure qui coule continuellement le long du site imitant le drapage et les élévations rythmiques des Alpes suisses, une structure suspendue comme un nuage qui semble flotter au-dessus de l'endroit se ramifiant entre les piscines, la salle de sport et le stade principal</a:t>
            </a:r>
            <a:r>
              <a:rPr lang="fr-FR" sz="2000" dirty="0"/>
              <a:t>.</a:t>
            </a:r>
          </a:p>
        </p:txBody>
      </p:sp>
      <p:pic>
        <p:nvPicPr>
          <p:cNvPr id="6" name="Image 5"/>
          <p:cNvPicPr>
            <a:picLocks noChangeAspect="1"/>
          </p:cNvPicPr>
          <p:nvPr/>
        </p:nvPicPr>
        <p:blipFill>
          <a:blip r:embed="rId2"/>
          <a:stretch>
            <a:fillRect/>
          </a:stretch>
        </p:blipFill>
        <p:spPr>
          <a:xfrm>
            <a:off x="6463763" y="3934690"/>
            <a:ext cx="3356767" cy="2085702"/>
          </a:xfrm>
          <a:prstGeom prst="rect">
            <a:avLst/>
          </a:prstGeom>
        </p:spPr>
      </p:pic>
      <p:pic>
        <p:nvPicPr>
          <p:cNvPr id="7" name="Image 6"/>
          <p:cNvPicPr>
            <a:picLocks noChangeAspect="1"/>
          </p:cNvPicPr>
          <p:nvPr/>
        </p:nvPicPr>
        <p:blipFill>
          <a:blip r:embed="rId3"/>
          <a:stretch>
            <a:fillRect/>
          </a:stretch>
        </p:blipFill>
        <p:spPr>
          <a:xfrm>
            <a:off x="6463763" y="1413164"/>
            <a:ext cx="3466014" cy="2010166"/>
          </a:xfrm>
          <a:prstGeom prst="rect">
            <a:avLst/>
          </a:prstGeom>
        </p:spPr>
      </p:pic>
    </p:spTree>
    <p:extLst>
      <p:ext uri="{BB962C8B-B14F-4D97-AF65-F5344CB8AC3E}">
        <p14:creationId xmlns:p14="http://schemas.microsoft.com/office/powerpoint/2010/main" val="2805280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234B-7F82-491B-A899-BB99F891E206}"/>
              </a:ext>
            </a:extLst>
          </p:cNvPr>
          <p:cNvSpPr>
            <a:spLocks noGrp="1"/>
          </p:cNvSpPr>
          <p:nvPr>
            <p:ph type="title"/>
          </p:nvPr>
        </p:nvSpPr>
        <p:spPr>
          <a:xfrm>
            <a:off x="1392692" y="624110"/>
            <a:ext cx="4838968" cy="692072"/>
          </a:xfrm>
        </p:spPr>
        <p:txBody>
          <a:bodyPr>
            <a:normAutofit/>
          </a:bodyPr>
          <a:lstStyle/>
          <a:p>
            <a:r>
              <a:rPr lang="fr-FR" sz="2800" dirty="0"/>
              <a:t>HISTORIQUE</a:t>
            </a:r>
          </a:p>
        </p:txBody>
      </p:sp>
      <p:sp>
        <p:nvSpPr>
          <p:cNvPr id="3" name="Espace réservé du contenu 2">
            <a:extLst>
              <a:ext uri="{FF2B5EF4-FFF2-40B4-BE49-F238E27FC236}">
                <a16:creationId xmlns:a16="http://schemas.microsoft.com/office/drawing/2014/main" id="{FADBF03F-756D-44DC-BCF0-D7D2E999CD4D}"/>
              </a:ext>
            </a:extLst>
          </p:cNvPr>
          <p:cNvSpPr>
            <a:spLocks noGrp="1"/>
          </p:cNvSpPr>
          <p:nvPr>
            <p:ph idx="1"/>
          </p:nvPr>
        </p:nvSpPr>
        <p:spPr>
          <a:xfrm>
            <a:off x="572765" y="1690255"/>
            <a:ext cx="5403162" cy="1634837"/>
          </a:xfrm>
        </p:spPr>
        <p:txBody>
          <a:bodyPr>
            <a:normAutofit/>
          </a:bodyPr>
          <a:lstStyle/>
          <a:p>
            <a:pPr marL="0" indent="0">
              <a:buNone/>
            </a:pPr>
            <a:r>
              <a:rPr lang="fr-FR" dirty="0"/>
              <a:t>Les premières structures textiles ont été inventées par les nomades quand ils</a:t>
            </a:r>
          </a:p>
          <a:p>
            <a:pPr marL="0" indent="0">
              <a:buNone/>
            </a:pPr>
            <a:r>
              <a:rPr lang="fr-FR" dirty="0"/>
              <a:t>devaient construire des abris pour se protéger des intempéries.</a:t>
            </a:r>
          </a:p>
          <a:p>
            <a:pPr marL="0" indent="0">
              <a:buNone/>
            </a:pPr>
            <a:endParaRPr lang="fr-FR" dirty="0"/>
          </a:p>
        </p:txBody>
      </p:sp>
      <p:pic>
        <p:nvPicPr>
          <p:cNvPr id="5" name="Image 4">
            <a:extLst>
              <a:ext uri="{FF2B5EF4-FFF2-40B4-BE49-F238E27FC236}">
                <a16:creationId xmlns:a16="http://schemas.microsoft.com/office/drawing/2014/main" id="{F70BD799-D77C-4D94-A990-44BEC7111450}"/>
              </a:ext>
            </a:extLst>
          </p:cNvPr>
          <p:cNvPicPr>
            <a:picLocks noChangeAspect="1"/>
          </p:cNvPicPr>
          <p:nvPr/>
        </p:nvPicPr>
        <p:blipFill rotWithShape="1">
          <a:blip r:embed="rId2"/>
          <a:srcRect t="728" r="3236"/>
          <a:stretch/>
        </p:blipFill>
        <p:spPr>
          <a:xfrm>
            <a:off x="6148319" y="507950"/>
            <a:ext cx="3425751" cy="2586131"/>
          </a:xfrm>
          <a:prstGeom prst="rect">
            <a:avLst/>
          </a:prstGeom>
        </p:spPr>
      </p:pic>
      <p:sp>
        <p:nvSpPr>
          <p:cNvPr id="6" name="ZoneTexte 5">
            <a:extLst>
              <a:ext uri="{FF2B5EF4-FFF2-40B4-BE49-F238E27FC236}">
                <a16:creationId xmlns:a16="http://schemas.microsoft.com/office/drawing/2014/main" id="{D10F33D3-AE58-4387-BA37-CBF3E9349F16}"/>
              </a:ext>
            </a:extLst>
          </p:cNvPr>
          <p:cNvSpPr txBox="1"/>
          <p:nvPr/>
        </p:nvSpPr>
        <p:spPr>
          <a:xfrm>
            <a:off x="4885707" y="3883898"/>
            <a:ext cx="4919271" cy="1938992"/>
          </a:xfrm>
          <a:prstGeom prst="rect">
            <a:avLst/>
          </a:prstGeom>
          <a:noFill/>
        </p:spPr>
        <p:txBody>
          <a:bodyPr wrap="square" rtlCol="0">
            <a:spAutoFit/>
          </a:bodyPr>
          <a:lstStyle/>
          <a:p>
            <a:r>
              <a:rPr lang="fr-FR" sz="2400" dirty="0"/>
              <a:t>Les romains sont aussi les précurseurs de ce type d’architecture. Ils recouvraient</a:t>
            </a:r>
          </a:p>
          <a:p>
            <a:r>
              <a:rPr lang="fr-FR" sz="2400" dirty="0"/>
              <a:t>leurs arènes avec de grandes toiles de coton pour se protéger du soleil.</a:t>
            </a:r>
          </a:p>
        </p:txBody>
      </p:sp>
      <p:pic>
        <p:nvPicPr>
          <p:cNvPr id="8" name="Image 7">
            <a:extLst>
              <a:ext uri="{FF2B5EF4-FFF2-40B4-BE49-F238E27FC236}">
                <a16:creationId xmlns:a16="http://schemas.microsoft.com/office/drawing/2014/main" id="{FA776C0D-B6D2-4157-AAFB-11B750074E9B}"/>
              </a:ext>
            </a:extLst>
          </p:cNvPr>
          <p:cNvPicPr>
            <a:picLocks noChangeAspect="1"/>
          </p:cNvPicPr>
          <p:nvPr/>
        </p:nvPicPr>
        <p:blipFill>
          <a:blip r:embed="rId3"/>
          <a:stretch>
            <a:fillRect/>
          </a:stretch>
        </p:blipFill>
        <p:spPr>
          <a:xfrm>
            <a:off x="859093" y="3244335"/>
            <a:ext cx="3565126" cy="2491100"/>
          </a:xfrm>
          <a:prstGeom prst="rect">
            <a:avLst/>
          </a:prstGeom>
        </p:spPr>
      </p:pic>
      <p:sp>
        <p:nvSpPr>
          <p:cNvPr id="4" name="ZoneTexte 3"/>
          <p:cNvSpPr txBox="1"/>
          <p:nvPr/>
        </p:nvSpPr>
        <p:spPr>
          <a:xfrm>
            <a:off x="6613236" y="3244335"/>
            <a:ext cx="3112655" cy="369332"/>
          </a:xfrm>
          <a:prstGeom prst="rect">
            <a:avLst/>
          </a:prstGeom>
          <a:noFill/>
        </p:spPr>
        <p:txBody>
          <a:bodyPr wrap="square" rtlCol="0">
            <a:spAutoFit/>
          </a:bodyPr>
          <a:lstStyle/>
          <a:p>
            <a:r>
              <a:rPr lang="fr-FR" dirty="0"/>
              <a:t>Tente traditionnelle</a:t>
            </a:r>
          </a:p>
        </p:txBody>
      </p:sp>
      <p:sp>
        <p:nvSpPr>
          <p:cNvPr id="9" name="ZoneTexte 8"/>
          <p:cNvSpPr txBox="1"/>
          <p:nvPr/>
        </p:nvSpPr>
        <p:spPr>
          <a:xfrm>
            <a:off x="1468582" y="5822890"/>
            <a:ext cx="2281394" cy="369332"/>
          </a:xfrm>
          <a:prstGeom prst="rect">
            <a:avLst/>
          </a:prstGeom>
          <a:noFill/>
        </p:spPr>
        <p:txBody>
          <a:bodyPr wrap="none" rtlCol="0">
            <a:spAutoFit/>
          </a:bodyPr>
          <a:lstStyle/>
          <a:p>
            <a:r>
              <a:rPr lang="fr-FR" dirty="0"/>
              <a:t>Amphi théâtre romain </a:t>
            </a:r>
          </a:p>
        </p:txBody>
      </p:sp>
    </p:spTree>
    <p:extLst>
      <p:ext uri="{BB962C8B-B14F-4D97-AF65-F5344CB8AC3E}">
        <p14:creationId xmlns:p14="http://schemas.microsoft.com/office/powerpoint/2010/main" val="4278857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705608" y="-482006"/>
            <a:ext cx="4263556" cy="1325563"/>
          </a:xfrm>
        </p:spPr>
        <p:txBody>
          <a:bodyPr>
            <a:normAutofit/>
          </a:bodyPr>
          <a:lstStyle/>
          <a:p>
            <a:r>
              <a:rPr lang="fr-FR" dirty="0"/>
              <a:t>Sa structure </a:t>
            </a:r>
          </a:p>
        </p:txBody>
      </p:sp>
      <p:sp>
        <p:nvSpPr>
          <p:cNvPr id="5" name="Espace réservé du contenu 2"/>
          <p:cNvSpPr>
            <a:spLocks noGrp="1"/>
          </p:cNvSpPr>
          <p:nvPr>
            <p:ph idx="1"/>
          </p:nvPr>
        </p:nvSpPr>
        <p:spPr>
          <a:xfrm>
            <a:off x="160411" y="3257408"/>
            <a:ext cx="6160806" cy="1149840"/>
          </a:xfrm>
          <a:ln>
            <a:solidFill>
              <a:schemeClr val="tx1"/>
            </a:solidFill>
          </a:ln>
        </p:spPr>
        <p:txBody>
          <a:bodyPr>
            <a:normAutofit fontScale="92500" lnSpcReduction="10000"/>
          </a:bodyPr>
          <a:lstStyle/>
          <a:p>
            <a:pPr marL="0" indent="0" algn="ctr">
              <a:buNone/>
            </a:pPr>
            <a:r>
              <a:rPr lang="fr-FR" dirty="0"/>
              <a:t>. </a:t>
            </a:r>
            <a:r>
              <a:rPr lang="fr-FR" sz="1800" dirty="0"/>
              <a:t>Le filet en câbles d'acier a été d'abord tissé au sol. Ce n'est qu'une fois terminé, qu'il est hissé. Et ils l' ont fixé alors à des mâts liés entre eux par des câbles tendus. </a:t>
            </a:r>
            <a:br>
              <a:rPr lang="fr-FR" sz="1800" dirty="0"/>
            </a:br>
            <a:endParaRPr lang="fr-FR" sz="1800" dirty="0"/>
          </a:p>
        </p:txBody>
      </p:sp>
      <p:sp>
        <p:nvSpPr>
          <p:cNvPr id="6" name="ZoneTexte 5"/>
          <p:cNvSpPr txBox="1"/>
          <p:nvPr/>
        </p:nvSpPr>
        <p:spPr>
          <a:xfrm>
            <a:off x="389190" y="1007700"/>
            <a:ext cx="5776957" cy="646331"/>
          </a:xfrm>
          <a:prstGeom prst="rect">
            <a:avLst/>
          </a:prstGeom>
          <a:noFill/>
          <a:ln>
            <a:solidFill>
              <a:schemeClr val="tx1"/>
            </a:solidFill>
          </a:ln>
        </p:spPr>
        <p:txBody>
          <a:bodyPr wrap="square" rtlCol="0">
            <a:spAutoFit/>
          </a:bodyPr>
          <a:lstStyle/>
          <a:p>
            <a:pPr algn="ctr"/>
            <a:r>
              <a:rPr lang="fr-FR" dirty="0"/>
              <a:t>Pour réaliser cette prouesse, il a fallut réaliser une construction complexe à base de câbles</a:t>
            </a:r>
          </a:p>
        </p:txBody>
      </p:sp>
      <p:sp>
        <p:nvSpPr>
          <p:cNvPr id="7" name="ZoneTexte 6"/>
          <p:cNvSpPr txBox="1"/>
          <p:nvPr/>
        </p:nvSpPr>
        <p:spPr>
          <a:xfrm>
            <a:off x="688113" y="2073890"/>
            <a:ext cx="4905286" cy="646331"/>
          </a:xfrm>
          <a:prstGeom prst="rect">
            <a:avLst/>
          </a:prstGeom>
          <a:noFill/>
          <a:ln>
            <a:solidFill>
              <a:schemeClr val="tx1"/>
            </a:solidFill>
          </a:ln>
        </p:spPr>
        <p:txBody>
          <a:bodyPr wrap="square" rtlCol="0">
            <a:spAutoFit/>
          </a:bodyPr>
          <a:lstStyle/>
          <a:p>
            <a:pPr algn="ctr"/>
            <a:r>
              <a:rPr lang="fr-FR" dirty="0"/>
              <a:t> les architectes s'inspirèrent de structures naturelles telles que les toiles d'araignée ou les diatomées</a:t>
            </a:r>
          </a:p>
        </p:txBody>
      </p:sp>
      <p:sp>
        <p:nvSpPr>
          <p:cNvPr id="8" name="ZoneTexte 7"/>
          <p:cNvSpPr txBox="1"/>
          <p:nvPr/>
        </p:nvSpPr>
        <p:spPr>
          <a:xfrm>
            <a:off x="385451" y="4827109"/>
            <a:ext cx="6049889" cy="923330"/>
          </a:xfrm>
          <a:prstGeom prst="rect">
            <a:avLst/>
          </a:prstGeom>
          <a:noFill/>
          <a:ln>
            <a:solidFill>
              <a:schemeClr val="tx1"/>
            </a:solidFill>
          </a:ln>
        </p:spPr>
        <p:txBody>
          <a:bodyPr wrap="square" rtlCol="0">
            <a:spAutoFit/>
          </a:bodyPr>
          <a:lstStyle/>
          <a:p>
            <a:pPr algn="ctr"/>
            <a:r>
              <a:rPr lang="fr-FR" dirty="0"/>
              <a:t>Les plaques en PLEXIGLAS sont fixées avec un peu de jeu sur la structure en câbles de sorte qu'elles puissent légèrement bouger en cas de vent ou de neige</a:t>
            </a:r>
          </a:p>
        </p:txBody>
      </p:sp>
      <p:pic>
        <p:nvPicPr>
          <p:cNvPr id="9" name="Image 8"/>
          <p:cNvPicPr>
            <a:picLocks noChangeAspect="1"/>
          </p:cNvPicPr>
          <p:nvPr/>
        </p:nvPicPr>
        <p:blipFill>
          <a:blip r:embed="rId2"/>
          <a:stretch>
            <a:fillRect/>
          </a:stretch>
        </p:blipFill>
        <p:spPr>
          <a:xfrm>
            <a:off x="6552568" y="610977"/>
            <a:ext cx="3320886" cy="3779693"/>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666009" y="4301114"/>
            <a:ext cx="1905201" cy="2924032"/>
          </a:xfrm>
          <a:prstGeom prst="rect">
            <a:avLst/>
          </a:prstGeom>
        </p:spPr>
      </p:pic>
      <p:sp>
        <p:nvSpPr>
          <p:cNvPr id="11" name="Rectangle 10"/>
          <p:cNvSpPr/>
          <p:nvPr/>
        </p:nvSpPr>
        <p:spPr>
          <a:xfrm>
            <a:off x="3736153" y="5873539"/>
            <a:ext cx="3375589" cy="85877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lumMod val="75000"/>
                    <a:lumOff val="25000"/>
                  </a:schemeClr>
                </a:solidFill>
              </a:rPr>
              <a:t>Le mariage du métal de PLEXIGLAS crée un effet aérien t léger </a:t>
            </a:r>
          </a:p>
        </p:txBody>
      </p:sp>
      <p:sp>
        <p:nvSpPr>
          <p:cNvPr id="12" name="Flèche vers le bas 11"/>
          <p:cNvSpPr/>
          <p:nvPr/>
        </p:nvSpPr>
        <p:spPr>
          <a:xfrm>
            <a:off x="3140756" y="1654031"/>
            <a:ext cx="136911" cy="4198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e bas 12"/>
          <p:cNvSpPr/>
          <p:nvPr/>
        </p:nvSpPr>
        <p:spPr>
          <a:xfrm>
            <a:off x="3138887" y="2997222"/>
            <a:ext cx="136911" cy="4198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vers le bas 13"/>
          <p:cNvSpPr/>
          <p:nvPr/>
        </p:nvSpPr>
        <p:spPr>
          <a:xfrm>
            <a:off x="3172357" y="4390670"/>
            <a:ext cx="136911" cy="4198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77590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43442" y="365125"/>
            <a:ext cx="2828131" cy="658026"/>
          </a:xfrm>
        </p:spPr>
        <p:txBody>
          <a:bodyPr>
            <a:normAutofit fontScale="90000"/>
          </a:bodyPr>
          <a:lstStyle/>
          <a:p>
            <a:r>
              <a:rPr lang="fr-FR" dirty="0">
                <a:solidFill>
                  <a:srgbClr val="FF0000"/>
                </a:solidFill>
              </a:rPr>
              <a:t>           Toiture </a:t>
            </a:r>
          </a:p>
        </p:txBody>
      </p:sp>
      <p:sp>
        <p:nvSpPr>
          <p:cNvPr id="6" name="Espace réservé du contenu 2"/>
          <p:cNvSpPr>
            <a:spLocks noGrp="1"/>
          </p:cNvSpPr>
          <p:nvPr>
            <p:ph idx="1"/>
          </p:nvPr>
        </p:nvSpPr>
        <p:spPr>
          <a:xfrm>
            <a:off x="86466" y="1278326"/>
            <a:ext cx="5224444" cy="2918800"/>
          </a:xfrm>
          <a:ln>
            <a:noFill/>
          </a:ln>
        </p:spPr>
        <p:txBody>
          <a:bodyPr>
            <a:normAutofit fontScale="25000" lnSpcReduction="20000"/>
          </a:bodyPr>
          <a:lstStyle/>
          <a:p>
            <a:pPr marL="0" indent="0">
              <a:buNone/>
            </a:pPr>
            <a:r>
              <a:rPr lang="fr-FR" sz="9600" b="1" dirty="0"/>
              <a:t>       Données Techniques</a:t>
            </a:r>
            <a:r>
              <a:rPr lang="fr-FR" sz="6000" dirty="0"/>
              <a:t>:</a:t>
            </a:r>
          </a:p>
          <a:p>
            <a:pPr marL="0" indent="0">
              <a:buNone/>
            </a:pPr>
            <a:r>
              <a:rPr lang="fr-FR" sz="7200" dirty="0"/>
              <a:t>       </a:t>
            </a:r>
            <a:r>
              <a:rPr lang="fr-FR" sz="8000" dirty="0"/>
              <a:t>74.000 m² de surface couvre. </a:t>
            </a:r>
          </a:p>
          <a:p>
            <a:pPr>
              <a:buFont typeface="Wingdings" panose="05000000000000000000" pitchFamily="2" charset="2"/>
              <a:buChar char="§"/>
            </a:pPr>
            <a:r>
              <a:rPr lang="fr-FR" sz="8000" dirty="0"/>
              <a:t>75 Élément de membranes x 75 cm. </a:t>
            </a:r>
          </a:p>
          <a:p>
            <a:pPr>
              <a:buFont typeface="Wingdings" panose="05000000000000000000" pitchFamily="2" charset="2"/>
              <a:buChar char="§"/>
            </a:pPr>
            <a:r>
              <a:rPr lang="fr-FR" sz="8000" dirty="0"/>
              <a:t>Cordons </a:t>
            </a:r>
            <a:r>
              <a:rPr lang="fr-FR" sz="8000" dirty="0" err="1"/>
              <a:t>Cables</a:t>
            </a:r>
            <a:r>
              <a:rPr lang="fr-FR" sz="8000" dirty="0"/>
              <a:t> fermée bord.</a:t>
            </a:r>
          </a:p>
          <a:p>
            <a:pPr>
              <a:buFont typeface="Wingdings" panose="05000000000000000000" pitchFamily="2" charset="2"/>
              <a:buChar char="§"/>
            </a:pPr>
            <a:r>
              <a:rPr lang="fr-FR" sz="8000" dirty="0"/>
              <a:t> Tendons sangles fils parallèles </a:t>
            </a:r>
          </a:p>
          <a:p>
            <a:pPr>
              <a:buFont typeface="Wingdings" panose="05000000000000000000" pitchFamily="2" charset="2"/>
              <a:buChar char="§"/>
            </a:pPr>
            <a:r>
              <a:rPr lang="fr-FR" sz="8000" dirty="0" err="1"/>
              <a:t>Noeuds</a:t>
            </a:r>
            <a:r>
              <a:rPr lang="fr-FR" sz="8000" dirty="0"/>
              <a:t> et colliers de serrage en acier moulé</a:t>
            </a:r>
          </a:p>
          <a:p>
            <a:pPr>
              <a:buFont typeface="Wingdings" panose="05000000000000000000" pitchFamily="2" charset="2"/>
              <a:buChar char="§"/>
            </a:pPr>
            <a:r>
              <a:rPr lang="fr-FR" sz="8000" dirty="0"/>
              <a:t> Mâts en acier tubes. </a:t>
            </a:r>
          </a:p>
          <a:p>
            <a:pPr>
              <a:buFont typeface="Wingdings" panose="05000000000000000000" pitchFamily="2" charset="2"/>
              <a:buChar char="§"/>
            </a:pPr>
            <a:r>
              <a:rPr lang="fr-FR" sz="8000" dirty="0"/>
              <a:t>Couverture en verre acrylique (plexiglas)</a:t>
            </a:r>
          </a:p>
          <a:p>
            <a:pPr>
              <a:buFont typeface="Wingdings" panose="05000000000000000000" pitchFamily="2" charset="2"/>
              <a:buChar char="§"/>
            </a:pPr>
            <a:endParaRPr lang="fr-FR" sz="7200" dirty="0"/>
          </a:p>
          <a:p>
            <a:pPr marL="0" indent="0">
              <a:buNone/>
            </a:pPr>
            <a:br>
              <a:rPr lang="fr-FR" sz="7200" dirty="0"/>
            </a:br>
            <a:endParaRPr lang="fr-FR" sz="7200" dirty="0"/>
          </a:p>
        </p:txBody>
      </p:sp>
      <p:sp>
        <p:nvSpPr>
          <p:cNvPr id="7" name="ZoneTexte 6"/>
          <p:cNvSpPr txBox="1"/>
          <p:nvPr/>
        </p:nvSpPr>
        <p:spPr>
          <a:xfrm>
            <a:off x="5308481" y="424901"/>
            <a:ext cx="3777241" cy="369332"/>
          </a:xfrm>
          <a:prstGeom prst="rect">
            <a:avLst/>
          </a:prstGeom>
          <a:noFill/>
          <a:ln>
            <a:solidFill>
              <a:schemeClr val="tx1"/>
            </a:solidFill>
          </a:ln>
        </p:spPr>
        <p:txBody>
          <a:bodyPr wrap="square" rtlCol="0">
            <a:spAutoFit/>
          </a:bodyPr>
          <a:lstStyle/>
          <a:p>
            <a:r>
              <a:rPr lang="fr-FR"/>
              <a:t>Une structure tendue métallique</a:t>
            </a:r>
            <a:endParaRPr lang="fr-FR" dirty="0"/>
          </a:p>
        </p:txBody>
      </p:sp>
      <p:sp>
        <p:nvSpPr>
          <p:cNvPr id="8" name="ZoneTexte 7"/>
          <p:cNvSpPr txBox="1"/>
          <p:nvPr/>
        </p:nvSpPr>
        <p:spPr>
          <a:xfrm>
            <a:off x="5863958" y="1139206"/>
            <a:ext cx="3221764" cy="646331"/>
          </a:xfrm>
          <a:prstGeom prst="rect">
            <a:avLst/>
          </a:prstGeom>
          <a:noFill/>
          <a:ln>
            <a:solidFill>
              <a:schemeClr val="tx1"/>
            </a:solidFill>
          </a:ln>
        </p:spPr>
        <p:txBody>
          <a:bodyPr wrap="square" rtlCol="0">
            <a:spAutoFit/>
          </a:bodyPr>
          <a:lstStyle/>
          <a:p>
            <a:r>
              <a:rPr lang="fr-FR" dirty="0"/>
              <a:t>métallique Un toit de toiles tendues </a:t>
            </a:r>
            <a:r>
              <a:rPr lang="fr-FR" b="1" dirty="0"/>
              <a:t>en plaques de plexiglas</a:t>
            </a:r>
          </a:p>
        </p:txBody>
      </p:sp>
      <p:sp>
        <p:nvSpPr>
          <p:cNvPr id="9" name="ZoneTexte 8"/>
          <p:cNvSpPr txBox="1"/>
          <p:nvPr/>
        </p:nvSpPr>
        <p:spPr>
          <a:xfrm>
            <a:off x="6196164" y="2184013"/>
            <a:ext cx="3811424" cy="1477328"/>
          </a:xfrm>
          <a:prstGeom prst="rect">
            <a:avLst/>
          </a:prstGeom>
          <a:noFill/>
          <a:ln>
            <a:solidFill>
              <a:schemeClr val="tx1"/>
            </a:solidFill>
          </a:ln>
        </p:spPr>
        <p:txBody>
          <a:bodyPr wrap="square" rtlCol="0">
            <a:spAutoFit/>
          </a:bodyPr>
          <a:lstStyle/>
          <a:p>
            <a:r>
              <a:rPr lang="fr-FR" dirty="0"/>
              <a:t>Un stade qui reprend le concept de construction en toiles de tentes fait de bâches: polyester recouvertes en PVC Plaques de Plexiglas</a:t>
            </a:r>
          </a:p>
          <a:p>
            <a:endParaRPr lang="fr-FR" dirty="0"/>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111" y="3924213"/>
            <a:ext cx="1655213" cy="2426209"/>
          </a:xfrm>
          <a:prstGeom prst="rect">
            <a:avLst/>
          </a:prstGeom>
        </p:spPr>
      </p:pic>
      <p:sp>
        <p:nvSpPr>
          <p:cNvPr id="11" name="Accolade ouvrante 10"/>
          <p:cNvSpPr/>
          <p:nvPr/>
        </p:nvSpPr>
        <p:spPr>
          <a:xfrm>
            <a:off x="4948480" y="226004"/>
            <a:ext cx="360000" cy="358068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2" name="Connecteur droit avec flèche 11"/>
          <p:cNvCxnSpPr/>
          <p:nvPr/>
        </p:nvCxnSpPr>
        <p:spPr>
          <a:xfrm flipH="1">
            <a:off x="5367286" y="4802205"/>
            <a:ext cx="1656486" cy="1386161"/>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sp>
        <p:nvSpPr>
          <p:cNvPr id="13" name="ZoneTexte 12"/>
          <p:cNvSpPr txBox="1"/>
          <p:nvPr/>
        </p:nvSpPr>
        <p:spPr>
          <a:xfrm>
            <a:off x="4456692" y="6093147"/>
            <a:ext cx="1170774" cy="646331"/>
          </a:xfrm>
          <a:prstGeom prst="rect">
            <a:avLst/>
          </a:prstGeom>
          <a:noFill/>
        </p:spPr>
        <p:txBody>
          <a:bodyPr wrap="square" rtlCol="0">
            <a:spAutoFit/>
          </a:bodyPr>
          <a:lstStyle/>
          <a:p>
            <a:r>
              <a:rPr lang="fr-FR" dirty="0">
                <a:solidFill>
                  <a:srgbClr val="92D050"/>
                </a:solidFill>
              </a:rPr>
              <a:t>Plaque de plexiglas </a:t>
            </a:r>
          </a:p>
        </p:txBody>
      </p:sp>
      <p:pic>
        <p:nvPicPr>
          <p:cNvPr id="14" name="Picture 2"/>
          <p:cNvPicPr>
            <a:picLocks noChangeAspect="1" noChangeArrowheads="1"/>
          </p:cNvPicPr>
          <p:nvPr/>
        </p:nvPicPr>
        <p:blipFill>
          <a:blip r:embed="rId3"/>
          <a:srcRect/>
          <a:stretch>
            <a:fillRect/>
          </a:stretch>
        </p:blipFill>
        <p:spPr bwMode="auto">
          <a:xfrm>
            <a:off x="7474840" y="4030731"/>
            <a:ext cx="2615515" cy="2002999"/>
          </a:xfrm>
          <a:prstGeom prst="rect">
            <a:avLst/>
          </a:prstGeom>
          <a:noFill/>
          <a:ln w="9525">
            <a:noFill/>
            <a:miter lim="800000"/>
            <a:headEnd/>
            <a:tailEnd/>
          </a:ln>
          <a:effectLst/>
        </p:spPr>
      </p:pic>
      <p:pic>
        <p:nvPicPr>
          <p:cNvPr id="15" name="Espace réservé du contenu 3"/>
          <p:cNvPicPr>
            <a:picLocks noChangeAspect="1"/>
          </p:cNvPicPr>
          <p:nvPr/>
        </p:nvPicPr>
        <p:blipFill>
          <a:blip r:embed="rId4"/>
          <a:stretch>
            <a:fillRect/>
          </a:stretch>
        </p:blipFill>
        <p:spPr>
          <a:xfrm>
            <a:off x="150078" y="3661343"/>
            <a:ext cx="4631820" cy="1312349"/>
          </a:xfrm>
          <a:prstGeom prst="rect">
            <a:avLst/>
          </a:prstGeom>
        </p:spPr>
      </p:pic>
      <p:sp>
        <p:nvSpPr>
          <p:cNvPr id="16" name="Rectangle 15"/>
          <p:cNvSpPr/>
          <p:nvPr/>
        </p:nvSpPr>
        <p:spPr>
          <a:xfrm>
            <a:off x="239280" y="5150092"/>
            <a:ext cx="5128004" cy="1200329"/>
          </a:xfrm>
          <a:prstGeom prst="rect">
            <a:avLst/>
          </a:prstGeom>
        </p:spPr>
        <p:txBody>
          <a:bodyPr wrap="square">
            <a:spAutoFit/>
          </a:bodyPr>
          <a:lstStyle/>
          <a:p>
            <a:pPr lvl="0" eaLnBrk="0" fontAlgn="base" hangingPunct="0">
              <a:spcBef>
                <a:spcPct val="0"/>
              </a:spcBef>
              <a:spcAft>
                <a:spcPct val="0"/>
              </a:spcAft>
            </a:pPr>
            <a:r>
              <a:rPr lang="fr-FR" dirty="0">
                <a:solidFill>
                  <a:srgbClr val="202124"/>
                </a:solidFill>
                <a:latin typeface="inherit"/>
              </a:rPr>
              <a:t>la forme de la structure est établie en trouvant, dans laquelle les points spatiaux fixes sont placés, en appliquant une tension sur le réseau de câbles pour former toit souhaitée</a:t>
            </a:r>
            <a:r>
              <a:rPr lang="fr-FR" sz="600" dirty="0"/>
              <a:t> </a:t>
            </a:r>
            <a:endParaRPr lang="fr-FR" sz="1400" dirty="0">
              <a:latin typeface="Arial" panose="020B0604020202020204" pitchFamily="34" charset="0"/>
            </a:endParaRPr>
          </a:p>
        </p:txBody>
      </p:sp>
      <p:cxnSp>
        <p:nvCxnSpPr>
          <p:cNvPr id="17" name="Connecteur droit avec flèche 16"/>
          <p:cNvCxnSpPr/>
          <p:nvPr/>
        </p:nvCxnSpPr>
        <p:spPr>
          <a:xfrm>
            <a:off x="5227296" y="1462370"/>
            <a:ext cx="614966" cy="34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5124415" y="2954269"/>
            <a:ext cx="1006100" cy="34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9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811555" y="4000457"/>
            <a:ext cx="5163719" cy="1508105"/>
          </a:xfrm>
          <a:prstGeom prst="rect">
            <a:avLst/>
          </a:prstGeom>
          <a:noFill/>
          <a:ln>
            <a:solidFill>
              <a:schemeClr val="tx1"/>
            </a:solidFill>
          </a:ln>
        </p:spPr>
        <p:txBody>
          <a:bodyPr wrap="square" rtlCol="0">
            <a:spAutoFit/>
          </a:bodyPr>
          <a:lstStyle/>
          <a:p>
            <a:r>
              <a:rPr lang="fr-FR" dirty="0"/>
              <a:t>la jonction entre les différents câbles qui composent le maillage de la structure est matérialisée de coulée d'acier avec un système utilisant des ancres bottées et tendues </a:t>
            </a:r>
            <a:r>
              <a:rPr lang="fr-FR" sz="2000" b="1" dirty="0">
                <a:solidFill>
                  <a:schemeClr val="accent6"/>
                </a:solidFill>
              </a:rPr>
              <a:t>l'articulation </a:t>
            </a:r>
            <a:r>
              <a:rPr lang="fr-FR" dirty="0"/>
              <a:t>aide à connecter et à transférer les charges du mât au câble</a:t>
            </a:r>
          </a:p>
        </p:txBody>
      </p:sp>
      <p:sp>
        <p:nvSpPr>
          <p:cNvPr id="5" name="ZoneTexte 4"/>
          <p:cNvSpPr txBox="1"/>
          <p:nvPr/>
        </p:nvSpPr>
        <p:spPr>
          <a:xfrm>
            <a:off x="5279899" y="2369240"/>
            <a:ext cx="4491675" cy="1631216"/>
          </a:xfrm>
          <a:prstGeom prst="rect">
            <a:avLst/>
          </a:prstGeom>
          <a:noFill/>
          <a:ln>
            <a:solidFill>
              <a:schemeClr val="tx1"/>
            </a:solidFill>
          </a:ln>
        </p:spPr>
        <p:txBody>
          <a:bodyPr wrap="square" rtlCol="0">
            <a:spAutoFit/>
          </a:bodyPr>
          <a:lstStyle/>
          <a:p>
            <a:r>
              <a:rPr lang="fr-FR" sz="2800" b="1" dirty="0">
                <a:solidFill>
                  <a:schemeClr val="accent6"/>
                </a:solidFill>
              </a:rPr>
              <a:t>Main câble </a:t>
            </a:r>
            <a:r>
              <a:rPr lang="fr-FR" dirty="0"/>
              <a:t>le réseau de câbles est formé de paires de brins espacés de 750 millimètres dans les deux sens. cet espacement reste constant quelle que soit la forme du réseau.</a:t>
            </a:r>
          </a:p>
        </p:txBody>
      </p:sp>
      <p:sp>
        <p:nvSpPr>
          <p:cNvPr id="6" name="ZoneTexte 5"/>
          <p:cNvSpPr txBox="1"/>
          <p:nvPr/>
        </p:nvSpPr>
        <p:spPr>
          <a:xfrm>
            <a:off x="662299" y="5508560"/>
            <a:ext cx="9220612" cy="1077218"/>
          </a:xfrm>
          <a:prstGeom prst="rect">
            <a:avLst/>
          </a:prstGeom>
          <a:noFill/>
          <a:ln>
            <a:solidFill>
              <a:schemeClr val="tx1"/>
            </a:solidFill>
          </a:ln>
        </p:spPr>
        <p:txBody>
          <a:bodyPr wrap="square" rtlCol="0">
            <a:spAutoFit/>
          </a:bodyPr>
          <a:lstStyle/>
          <a:p>
            <a:r>
              <a:rPr lang="fr-FR" sz="2800" dirty="0">
                <a:solidFill>
                  <a:schemeClr val="accent6"/>
                </a:solidFill>
              </a:rPr>
              <a:t>la couverture </a:t>
            </a:r>
            <a:r>
              <a:rPr lang="fr-FR" dirty="0"/>
              <a:t>de toit transparente était formée de panneaux acryliques, posés sur le réseau de câbles et boulonnés aux nœuds d'interaction les panneaux acryliques rigides devaient être connectés de manière flexible </a:t>
            </a:r>
          </a:p>
        </p:txBody>
      </p:sp>
      <p:sp>
        <p:nvSpPr>
          <p:cNvPr id="7" name="Rectangle 8"/>
          <p:cNvSpPr>
            <a:spLocks noChangeArrowheads="1"/>
          </p:cNvSpPr>
          <p:nvPr/>
        </p:nvSpPr>
        <p:spPr bwMode="auto">
          <a:xfrm>
            <a:off x="559749" y="324739"/>
            <a:ext cx="4213076" cy="528358"/>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3600" b="0" i="0" u="none" strike="noStrike" cap="none" normalizeH="0" baseline="0" dirty="0">
                <a:ln>
                  <a:noFill/>
                </a:ln>
                <a:solidFill>
                  <a:srgbClr val="202124"/>
                </a:solidFill>
                <a:effectLst/>
                <a:latin typeface="inherit"/>
              </a:rPr>
              <a:t>éléments   structurels</a:t>
            </a:r>
            <a:r>
              <a:rPr kumimoji="0" lang="fr-FR" sz="1100" b="0" i="0" u="none" strike="noStrike" cap="none" normalizeH="0" baseline="0" dirty="0">
                <a:ln>
                  <a:noFill/>
                </a:ln>
                <a:solidFill>
                  <a:schemeClr val="tx1"/>
                </a:solidFill>
                <a:effectLst/>
              </a:rPr>
              <a:t> </a:t>
            </a:r>
            <a:endParaRPr kumimoji="0" lang="fr-FR" sz="3200" b="0" i="0" u="none" strike="noStrike" cap="none" normalizeH="0" baseline="0" dirty="0">
              <a:ln>
                <a:noFill/>
              </a:ln>
              <a:solidFill>
                <a:schemeClr val="tx1"/>
              </a:solidFill>
              <a:effectLst/>
              <a:latin typeface="Arial" panose="020B0604020202020204" pitchFamily="34" charset="0"/>
            </a:endParaRPr>
          </a:p>
        </p:txBody>
      </p:sp>
      <p:sp>
        <p:nvSpPr>
          <p:cNvPr id="8" name="ZoneTexte 7"/>
          <p:cNvSpPr txBox="1"/>
          <p:nvPr/>
        </p:nvSpPr>
        <p:spPr>
          <a:xfrm>
            <a:off x="5076202" y="535921"/>
            <a:ext cx="4899071" cy="1631216"/>
          </a:xfrm>
          <a:prstGeom prst="rect">
            <a:avLst/>
          </a:prstGeom>
          <a:noFill/>
          <a:ln>
            <a:solidFill>
              <a:schemeClr val="tx1"/>
            </a:solidFill>
          </a:ln>
        </p:spPr>
        <p:txBody>
          <a:bodyPr wrap="square" rtlCol="0">
            <a:spAutoFit/>
          </a:bodyPr>
          <a:lstStyle/>
          <a:p>
            <a:r>
              <a:rPr lang="fr-FR" sz="2800" b="1" dirty="0">
                <a:solidFill>
                  <a:schemeClr val="accent6"/>
                </a:solidFill>
              </a:rPr>
              <a:t>le mât </a:t>
            </a:r>
            <a:r>
              <a:rPr lang="fr-FR" dirty="0"/>
              <a:t>supporte la tension du câble principal en assurant le support nécessaire des surfaces de toiture suspendues . le mât sont des éléments structuraux chargés de transmettre les charges au fort dur, d'une manière qui est indiquée</a:t>
            </a:r>
          </a:p>
        </p:txBody>
      </p:sp>
      <p:pic>
        <p:nvPicPr>
          <p:cNvPr id="9" name="Espace réservé du contenu 3"/>
          <p:cNvPicPr>
            <a:picLocks noChangeAspect="1"/>
          </p:cNvPicPr>
          <p:nvPr/>
        </p:nvPicPr>
        <p:blipFill>
          <a:blip r:embed="rId2"/>
          <a:stretch>
            <a:fillRect/>
          </a:stretch>
        </p:blipFill>
        <p:spPr>
          <a:xfrm>
            <a:off x="36632" y="1840877"/>
            <a:ext cx="4774923" cy="3053386"/>
          </a:xfrm>
          <a:prstGeom prst="rect">
            <a:avLst/>
          </a:prstGeom>
        </p:spPr>
      </p:pic>
      <p:cxnSp>
        <p:nvCxnSpPr>
          <p:cNvPr id="10" name="Connecteur droit avec flèche 9"/>
          <p:cNvCxnSpPr>
            <a:stCxn id="8" idx="1"/>
          </p:cNvCxnSpPr>
          <p:nvPr/>
        </p:nvCxnSpPr>
        <p:spPr>
          <a:xfrm flipH="1">
            <a:off x="1187866" y="1351529"/>
            <a:ext cx="3888336" cy="14771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a:stCxn id="5" idx="1"/>
          </p:cNvCxnSpPr>
          <p:nvPr/>
        </p:nvCxnSpPr>
        <p:spPr>
          <a:xfrm flipH="1" flipV="1">
            <a:off x="4486542" y="2632106"/>
            <a:ext cx="793358" cy="5527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a:stCxn id="4" idx="1"/>
          </p:cNvCxnSpPr>
          <p:nvPr/>
        </p:nvCxnSpPr>
        <p:spPr>
          <a:xfrm flipH="1" flipV="1">
            <a:off x="3640514" y="2461191"/>
            <a:ext cx="1171041" cy="22933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V="1">
            <a:off x="2198256" y="3469594"/>
            <a:ext cx="1749902" cy="20389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46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519425" y="2623126"/>
            <a:ext cx="9127814" cy="2923093"/>
          </a:xfrm>
          <a:prstGeom prst="rect">
            <a:avLst/>
          </a:prstGeom>
        </p:spPr>
      </p:pic>
      <p:sp>
        <p:nvSpPr>
          <p:cNvPr id="5" name="ZoneTexte 4"/>
          <p:cNvSpPr txBox="1"/>
          <p:nvPr/>
        </p:nvSpPr>
        <p:spPr>
          <a:xfrm>
            <a:off x="4305210" y="1465420"/>
            <a:ext cx="2298790" cy="830997"/>
          </a:xfrm>
          <a:prstGeom prst="rect">
            <a:avLst/>
          </a:prstGeom>
          <a:noFill/>
        </p:spPr>
        <p:txBody>
          <a:bodyPr wrap="square" rtlCol="0">
            <a:spAutoFit/>
          </a:bodyPr>
          <a:lstStyle/>
          <a:p>
            <a:pPr algn="ctr"/>
            <a:r>
              <a:rPr lang="fr-FR" sz="2400" b="1" dirty="0"/>
              <a:t>Charge gravitationnelle </a:t>
            </a:r>
          </a:p>
        </p:txBody>
      </p:sp>
      <p:sp>
        <p:nvSpPr>
          <p:cNvPr id="6" name="ZoneTexte 5"/>
          <p:cNvSpPr txBox="1"/>
          <p:nvPr/>
        </p:nvSpPr>
        <p:spPr>
          <a:xfrm>
            <a:off x="8285050" y="1465418"/>
            <a:ext cx="1524610" cy="954107"/>
          </a:xfrm>
          <a:prstGeom prst="rect">
            <a:avLst/>
          </a:prstGeom>
          <a:noFill/>
        </p:spPr>
        <p:txBody>
          <a:bodyPr wrap="square" rtlCol="0">
            <a:spAutoFit/>
          </a:bodyPr>
          <a:lstStyle/>
          <a:p>
            <a:pPr algn="ctr"/>
            <a:r>
              <a:rPr lang="fr-FR" sz="2800" b="1" dirty="0"/>
              <a:t>Charge latérale </a:t>
            </a:r>
          </a:p>
        </p:txBody>
      </p:sp>
      <p:sp>
        <p:nvSpPr>
          <p:cNvPr id="7" name="ZoneTexte 6"/>
          <p:cNvSpPr txBox="1"/>
          <p:nvPr/>
        </p:nvSpPr>
        <p:spPr>
          <a:xfrm>
            <a:off x="4166147" y="5403180"/>
            <a:ext cx="2143737" cy="830997"/>
          </a:xfrm>
          <a:prstGeom prst="rect">
            <a:avLst/>
          </a:prstGeom>
          <a:solidFill>
            <a:schemeClr val="accent4">
              <a:lumMod val="40000"/>
              <a:lumOff val="60000"/>
            </a:schemeClr>
          </a:solidFill>
        </p:spPr>
        <p:txBody>
          <a:bodyPr wrap="square" rtlCol="0">
            <a:spAutoFit/>
          </a:bodyPr>
          <a:lstStyle/>
          <a:p>
            <a:r>
              <a:rPr lang="fr-FR" sz="2400" dirty="0"/>
              <a:t>Forces de compression </a:t>
            </a:r>
          </a:p>
        </p:txBody>
      </p:sp>
      <p:sp>
        <p:nvSpPr>
          <p:cNvPr id="8" name="ZoneTexte 7"/>
          <p:cNvSpPr txBox="1"/>
          <p:nvPr/>
        </p:nvSpPr>
        <p:spPr>
          <a:xfrm>
            <a:off x="7921723" y="5403180"/>
            <a:ext cx="2066540" cy="830997"/>
          </a:xfrm>
          <a:prstGeom prst="rect">
            <a:avLst/>
          </a:prstGeom>
          <a:solidFill>
            <a:schemeClr val="accent4">
              <a:lumMod val="40000"/>
              <a:lumOff val="60000"/>
            </a:schemeClr>
          </a:solidFill>
        </p:spPr>
        <p:txBody>
          <a:bodyPr wrap="square" rtlCol="0">
            <a:spAutoFit/>
          </a:bodyPr>
          <a:lstStyle/>
          <a:p>
            <a:r>
              <a:rPr lang="fr-FR" sz="2400" dirty="0"/>
              <a:t>    Forces de tension </a:t>
            </a:r>
          </a:p>
        </p:txBody>
      </p:sp>
    </p:spTree>
    <p:extLst>
      <p:ext uri="{BB962C8B-B14F-4D97-AF65-F5344CB8AC3E}">
        <p14:creationId xmlns:p14="http://schemas.microsoft.com/office/powerpoint/2010/main" val="3459346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153427" y="1736437"/>
            <a:ext cx="2255415" cy="2270216"/>
          </a:xfrm>
          <a:prstGeom prst="rect">
            <a:avLst/>
          </a:prstGeom>
        </p:spPr>
      </p:pic>
      <p:pic>
        <p:nvPicPr>
          <p:cNvPr id="5" name="Image 4"/>
          <p:cNvPicPr>
            <a:picLocks noChangeAspect="1"/>
          </p:cNvPicPr>
          <p:nvPr/>
        </p:nvPicPr>
        <p:blipFill>
          <a:blip r:embed="rId3"/>
          <a:stretch>
            <a:fillRect/>
          </a:stretch>
        </p:blipFill>
        <p:spPr>
          <a:xfrm>
            <a:off x="2597115" y="1760344"/>
            <a:ext cx="2268012" cy="2142706"/>
          </a:xfrm>
          <a:prstGeom prst="rect">
            <a:avLst/>
          </a:prstGeom>
        </p:spPr>
      </p:pic>
      <p:pic>
        <p:nvPicPr>
          <p:cNvPr id="6" name="Image 5"/>
          <p:cNvPicPr>
            <a:picLocks noChangeAspect="1"/>
          </p:cNvPicPr>
          <p:nvPr/>
        </p:nvPicPr>
        <p:blipFill>
          <a:blip r:embed="rId4"/>
          <a:stretch>
            <a:fillRect/>
          </a:stretch>
        </p:blipFill>
        <p:spPr>
          <a:xfrm>
            <a:off x="5265977" y="1760346"/>
            <a:ext cx="1871326" cy="2052423"/>
          </a:xfrm>
          <a:prstGeom prst="rect">
            <a:avLst/>
          </a:prstGeom>
        </p:spPr>
      </p:pic>
      <p:pic>
        <p:nvPicPr>
          <p:cNvPr id="7" name="Image 6"/>
          <p:cNvPicPr>
            <a:picLocks noChangeAspect="1"/>
          </p:cNvPicPr>
          <p:nvPr/>
        </p:nvPicPr>
        <p:blipFill>
          <a:blip r:embed="rId5"/>
          <a:stretch>
            <a:fillRect/>
          </a:stretch>
        </p:blipFill>
        <p:spPr>
          <a:xfrm>
            <a:off x="7765176" y="1760346"/>
            <a:ext cx="1856508" cy="2052423"/>
          </a:xfrm>
          <a:prstGeom prst="rect">
            <a:avLst/>
          </a:prstGeom>
        </p:spPr>
      </p:pic>
      <p:sp>
        <p:nvSpPr>
          <p:cNvPr id="8" name="ZoneTexte 7"/>
          <p:cNvSpPr txBox="1"/>
          <p:nvPr/>
        </p:nvSpPr>
        <p:spPr>
          <a:xfrm>
            <a:off x="128617" y="4325566"/>
            <a:ext cx="2235893" cy="646331"/>
          </a:xfrm>
          <a:prstGeom prst="rect">
            <a:avLst/>
          </a:prstGeom>
          <a:noFill/>
          <a:ln>
            <a:solidFill>
              <a:schemeClr val="tx1"/>
            </a:solidFill>
          </a:ln>
        </p:spPr>
        <p:txBody>
          <a:bodyPr wrap="square" rtlCol="0">
            <a:spAutoFit/>
          </a:bodyPr>
          <a:lstStyle/>
          <a:p>
            <a:pPr algn="ctr"/>
            <a:r>
              <a:rPr lang="fr-FR" dirty="0"/>
              <a:t>construction du pieu en béton</a:t>
            </a:r>
          </a:p>
        </p:txBody>
      </p:sp>
      <p:sp>
        <p:nvSpPr>
          <p:cNvPr id="9" name="ZoneTexte 8"/>
          <p:cNvSpPr txBox="1"/>
          <p:nvPr/>
        </p:nvSpPr>
        <p:spPr>
          <a:xfrm>
            <a:off x="2597117" y="4288455"/>
            <a:ext cx="2538303" cy="646331"/>
          </a:xfrm>
          <a:prstGeom prst="rect">
            <a:avLst/>
          </a:prstGeom>
          <a:noFill/>
          <a:ln>
            <a:solidFill>
              <a:schemeClr val="tx1"/>
            </a:solidFill>
          </a:ln>
        </p:spPr>
        <p:txBody>
          <a:bodyPr wrap="square" rtlCol="0">
            <a:spAutoFit/>
          </a:bodyPr>
          <a:lstStyle/>
          <a:p>
            <a:pPr algn="ctr"/>
            <a:r>
              <a:rPr lang="fr-FR" dirty="0"/>
              <a:t>installation de mâts en acier préfabriqués</a:t>
            </a:r>
          </a:p>
        </p:txBody>
      </p:sp>
      <p:sp>
        <p:nvSpPr>
          <p:cNvPr id="10" name="ZoneTexte 9"/>
          <p:cNvSpPr txBox="1"/>
          <p:nvPr/>
        </p:nvSpPr>
        <p:spPr>
          <a:xfrm>
            <a:off x="5265978" y="4149953"/>
            <a:ext cx="2076629" cy="923330"/>
          </a:xfrm>
          <a:prstGeom prst="rect">
            <a:avLst/>
          </a:prstGeom>
          <a:noFill/>
          <a:ln>
            <a:solidFill>
              <a:schemeClr val="tx1"/>
            </a:solidFill>
          </a:ln>
        </p:spPr>
        <p:txBody>
          <a:bodyPr wrap="square" rtlCol="0">
            <a:spAutoFit/>
          </a:bodyPr>
          <a:lstStyle/>
          <a:p>
            <a:pPr algn="ctr"/>
            <a:r>
              <a:rPr lang="fr-FR" dirty="0"/>
              <a:t>installation du filet type selle et du plexiglas</a:t>
            </a:r>
          </a:p>
        </p:txBody>
      </p:sp>
      <p:sp>
        <p:nvSpPr>
          <p:cNvPr id="11" name="ZoneTexte 10"/>
          <p:cNvSpPr txBox="1"/>
          <p:nvPr/>
        </p:nvSpPr>
        <p:spPr>
          <a:xfrm>
            <a:off x="7408272" y="4029728"/>
            <a:ext cx="2570316" cy="1477328"/>
          </a:xfrm>
          <a:prstGeom prst="rect">
            <a:avLst/>
          </a:prstGeom>
          <a:noFill/>
          <a:ln>
            <a:solidFill>
              <a:schemeClr val="tx1"/>
            </a:solidFill>
          </a:ln>
        </p:spPr>
        <p:txBody>
          <a:bodyPr wrap="square" rtlCol="0">
            <a:spAutoFit/>
          </a:bodyPr>
          <a:lstStyle/>
          <a:p>
            <a:pPr algn="ctr"/>
            <a:r>
              <a:rPr lang="fr-FR" dirty="0"/>
              <a:t>un tissu en polyester enduit de pvc a été attaché individuellement à chaque cellule de la grille</a:t>
            </a:r>
          </a:p>
        </p:txBody>
      </p:sp>
      <p:sp>
        <p:nvSpPr>
          <p:cNvPr id="12" name="ZoneTexte 11"/>
          <p:cNvSpPr txBox="1"/>
          <p:nvPr/>
        </p:nvSpPr>
        <p:spPr>
          <a:xfrm>
            <a:off x="3119215" y="307650"/>
            <a:ext cx="5392397" cy="830997"/>
          </a:xfrm>
          <a:prstGeom prst="rect">
            <a:avLst/>
          </a:prstGeom>
          <a:noFill/>
        </p:spPr>
        <p:txBody>
          <a:bodyPr wrap="square" rtlCol="0">
            <a:spAutoFit/>
          </a:bodyPr>
          <a:lstStyle/>
          <a:p>
            <a:r>
              <a:rPr lang="fr-FR" sz="4800" dirty="0"/>
              <a:t>Analyse Structurelle: </a:t>
            </a:r>
          </a:p>
        </p:txBody>
      </p:sp>
    </p:spTree>
    <p:extLst>
      <p:ext uri="{BB962C8B-B14F-4D97-AF65-F5344CB8AC3E}">
        <p14:creationId xmlns:p14="http://schemas.microsoft.com/office/powerpoint/2010/main" val="3973902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46946" y="4870009"/>
            <a:ext cx="1854437" cy="1477328"/>
          </a:xfrm>
          <a:prstGeom prst="rect">
            <a:avLst/>
          </a:prstGeom>
          <a:noFill/>
          <a:ln>
            <a:solidFill>
              <a:schemeClr val="tx1"/>
            </a:solidFill>
          </a:ln>
        </p:spPr>
        <p:txBody>
          <a:bodyPr wrap="square" rtlCol="0">
            <a:spAutoFit/>
          </a:bodyPr>
          <a:lstStyle/>
          <a:p>
            <a:pPr algn="ctr"/>
            <a:r>
              <a:rPr lang="fr-FR" dirty="0"/>
              <a:t>des mâts ont été érigés et percés dans la base avec des vis comme joints de câble</a:t>
            </a:r>
          </a:p>
        </p:txBody>
      </p:sp>
      <p:sp>
        <p:nvSpPr>
          <p:cNvPr id="5" name="ZoneTexte 4"/>
          <p:cNvSpPr txBox="1"/>
          <p:nvPr/>
        </p:nvSpPr>
        <p:spPr>
          <a:xfrm>
            <a:off x="2449081" y="4853982"/>
            <a:ext cx="2444097" cy="1477328"/>
          </a:xfrm>
          <a:prstGeom prst="rect">
            <a:avLst/>
          </a:prstGeom>
          <a:noFill/>
          <a:ln>
            <a:solidFill>
              <a:schemeClr val="tx1"/>
            </a:solidFill>
          </a:ln>
        </p:spPr>
        <p:txBody>
          <a:bodyPr wrap="square" rtlCol="0">
            <a:spAutoFit/>
          </a:bodyPr>
          <a:lstStyle/>
          <a:p>
            <a:pPr algn="ctr"/>
            <a:r>
              <a:rPr lang="fr-FR" dirty="0"/>
              <a:t>le tissu a été cousu au câble principal et un câble supplémentaire a été ajouté aux bords du tissu</a:t>
            </a:r>
          </a:p>
        </p:txBody>
      </p:sp>
      <p:sp>
        <p:nvSpPr>
          <p:cNvPr id="6" name="ZoneTexte 5"/>
          <p:cNvSpPr txBox="1"/>
          <p:nvPr/>
        </p:nvSpPr>
        <p:spPr>
          <a:xfrm>
            <a:off x="5223421" y="4870009"/>
            <a:ext cx="2179177" cy="1477328"/>
          </a:xfrm>
          <a:prstGeom prst="rect">
            <a:avLst/>
          </a:prstGeom>
          <a:noFill/>
          <a:ln>
            <a:solidFill>
              <a:schemeClr val="tx1"/>
            </a:solidFill>
          </a:ln>
        </p:spPr>
        <p:txBody>
          <a:bodyPr wrap="square" rtlCol="0">
            <a:spAutoFit/>
          </a:bodyPr>
          <a:lstStyle/>
          <a:p>
            <a:pPr algn="ctr"/>
            <a:r>
              <a:rPr lang="fr-FR" dirty="0"/>
              <a:t>Le câble principal attaché à la base et câble secondaire attaché aux mâts et à la base</a:t>
            </a:r>
          </a:p>
        </p:txBody>
      </p:sp>
      <p:sp>
        <p:nvSpPr>
          <p:cNvPr id="7" name="ZoneTexte 6"/>
          <p:cNvSpPr txBox="1"/>
          <p:nvPr/>
        </p:nvSpPr>
        <p:spPr>
          <a:xfrm>
            <a:off x="7492503" y="5182147"/>
            <a:ext cx="2399643" cy="923330"/>
          </a:xfrm>
          <a:prstGeom prst="rect">
            <a:avLst/>
          </a:prstGeom>
          <a:noFill/>
          <a:ln>
            <a:solidFill>
              <a:schemeClr val="tx1"/>
            </a:solidFill>
          </a:ln>
        </p:spPr>
        <p:txBody>
          <a:bodyPr wrap="square" rtlCol="0">
            <a:spAutoFit/>
          </a:bodyPr>
          <a:lstStyle/>
          <a:p>
            <a:pPr algn="ctr"/>
            <a:r>
              <a:rPr lang="fr-FR" dirty="0"/>
              <a:t>le câble tertiaire a été attaché du tissu à la base</a:t>
            </a:r>
          </a:p>
        </p:txBody>
      </p:sp>
      <p:pic>
        <p:nvPicPr>
          <p:cNvPr id="8" name="Image 7"/>
          <p:cNvPicPr>
            <a:picLocks noChangeAspect="1"/>
          </p:cNvPicPr>
          <p:nvPr/>
        </p:nvPicPr>
        <p:blipFill>
          <a:blip r:embed="rId2"/>
          <a:stretch>
            <a:fillRect/>
          </a:stretch>
        </p:blipFill>
        <p:spPr>
          <a:xfrm>
            <a:off x="145277" y="1828800"/>
            <a:ext cx="2064603" cy="2791170"/>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9186" y="1986715"/>
            <a:ext cx="2054281" cy="2624915"/>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3943" y="2035363"/>
            <a:ext cx="1978135" cy="2527617"/>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3770" y="1772258"/>
            <a:ext cx="2019831" cy="2904254"/>
          </a:xfrm>
          <a:prstGeom prst="rect">
            <a:avLst/>
          </a:prstGeom>
        </p:spPr>
      </p:pic>
      <p:sp>
        <p:nvSpPr>
          <p:cNvPr id="12" name="ZoneTexte 11"/>
          <p:cNvSpPr txBox="1"/>
          <p:nvPr/>
        </p:nvSpPr>
        <p:spPr>
          <a:xfrm>
            <a:off x="2449080" y="303044"/>
            <a:ext cx="6895033" cy="1015663"/>
          </a:xfrm>
          <a:prstGeom prst="rect">
            <a:avLst/>
          </a:prstGeom>
          <a:noFill/>
        </p:spPr>
        <p:txBody>
          <a:bodyPr wrap="square" rtlCol="0">
            <a:spAutoFit/>
          </a:bodyPr>
          <a:lstStyle/>
          <a:p>
            <a:r>
              <a:rPr lang="fr-FR" sz="6000" dirty="0"/>
              <a:t>Analyse Structurelle:</a:t>
            </a:r>
          </a:p>
        </p:txBody>
      </p:sp>
    </p:spTree>
    <p:extLst>
      <p:ext uri="{BB962C8B-B14F-4D97-AF65-F5344CB8AC3E}">
        <p14:creationId xmlns:p14="http://schemas.microsoft.com/office/powerpoint/2010/main" val="54051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0322" y="1353128"/>
            <a:ext cx="2929872" cy="4019408"/>
          </a:xfrm>
        </p:spPr>
      </p:pic>
      <p:pic>
        <p:nvPicPr>
          <p:cNvPr id="5" name="Image 4"/>
          <p:cNvPicPr>
            <a:picLocks noChangeAspect="1"/>
          </p:cNvPicPr>
          <p:nvPr/>
        </p:nvPicPr>
        <p:blipFill>
          <a:blip r:embed="rId3"/>
          <a:stretch>
            <a:fillRect/>
          </a:stretch>
        </p:blipFill>
        <p:spPr>
          <a:xfrm>
            <a:off x="136114" y="1274619"/>
            <a:ext cx="3124323" cy="4170784"/>
          </a:xfrm>
          <a:prstGeom prst="rect">
            <a:avLst/>
          </a:prstGeom>
        </p:spPr>
      </p:pic>
      <p:pic>
        <p:nvPicPr>
          <p:cNvPr id="6" name="Espace réservé du contenu 3"/>
          <p:cNvPicPr>
            <a:picLocks noChangeAspect="1"/>
          </p:cNvPicPr>
          <p:nvPr/>
        </p:nvPicPr>
        <p:blipFill>
          <a:blip r:embed="rId4"/>
          <a:stretch>
            <a:fillRect/>
          </a:stretch>
        </p:blipFill>
        <p:spPr>
          <a:xfrm>
            <a:off x="6888638" y="295564"/>
            <a:ext cx="2604997" cy="1742912"/>
          </a:xfrm>
          <a:prstGeom prst="rect">
            <a:avLst/>
          </a:prstGeom>
        </p:spPr>
      </p:pic>
      <p:pic>
        <p:nvPicPr>
          <p:cNvPr id="7" name="Image 6"/>
          <p:cNvPicPr>
            <a:picLocks noChangeAspect="1"/>
          </p:cNvPicPr>
          <p:nvPr/>
        </p:nvPicPr>
        <p:blipFill>
          <a:blip r:embed="rId5"/>
          <a:stretch>
            <a:fillRect/>
          </a:stretch>
        </p:blipFill>
        <p:spPr>
          <a:xfrm>
            <a:off x="7272371" y="2161308"/>
            <a:ext cx="2294347" cy="2242932"/>
          </a:xfrm>
          <a:prstGeom prst="rect">
            <a:avLst/>
          </a:prstGeom>
        </p:spPr>
      </p:pic>
      <p:pic>
        <p:nvPicPr>
          <p:cNvPr id="8" name="Espace réservé du contenu 3"/>
          <p:cNvPicPr>
            <a:picLocks noChangeAspect="1"/>
          </p:cNvPicPr>
          <p:nvPr/>
        </p:nvPicPr>
        <p:blipFill>
          <a:blip r:embed="rId6"/>
          <a:stretch>
            <a:fillRect/>
          </a:stretch>
        </p:blipFill>
        <p:spPr>
          <a:xfrm>
            <a:off x="8040494" y="4917634"/>
            <a:ext cx="2040132" cy="1526320"/>
          </a:xfrm>
          <a:prstGeom prst="rect">
            <a:avLst/>
          </a:prstGeom>
        </p:spPr>
      </p:pic>
      <p:pic>
        <p:nvPicPr>
          <p:cNvPr id="9" name="Image 8"/>
          <p:cNvPicPr>
            <a:picLocks noChangeAspect="1"/>
          </p:cNvPicPr>
          <p:nvPr/>
        </p:nvPicPr>
        <p:blipFill>
          <a:blip r:embed="rId7"/>
          <a:stretch>
            <a:fillRect/>
          </a:stretch>
        </p:blipFill>
        <p:spPr>
          <a:xfrm>
            <a:off x="6158966" y="5372536"/>
            <a:ext cx="1627750" cy="1485464"/>
          </a:xfrm>
          <a:prstGeom prst="rect">
            <a:avLst/>
          </a:prstGeom>
        </p:spPr>
      </p:pic>
      <p:sp>
        <p:nvSpPr>
          <p:cNvPr id="10" name="ZoneTexte 9"/>
          <p:cNvSpPr txBox="1"/>
          <p:nvPr/>
        </p:nvSpPr>
        <p:spPr>
          <a:xfrm>
            <a:off x="1290415" y="444381"/>
            <a:ext cx="3743058" cy="923330"/>
          </a:xfrm>
          <a:prstGeom prst="rect">
            <a:avLst/>
          </a:prstGeom>
          <a:noFill/>
        </p:spPr>
        <p:txBody>
          <a:bodyPr wrap="square" rtlCol="0">
            <a:spAutoFit/>
          </a:bodyPr>
          <a:lstStyle/>
          <a:p>
            <a:r>
              <a:rPr lang="fr-FR" sz="5400" dirty="0"/>
              <a:t>Les détailles </a:t>
            </a:r>
          </a:p>
        </p:txBody>
      </p:sp>
    </p:spTree>
    <p:extLst>
      <p:ext uri="{BB962C8B-B14F-4D97-AF65-F5344CB8AC3E}">
        <p14:creationId xmlns:p14="http://schemas.microsoft.com/office/powerpoint/2010/main" val="3521097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439C3A6E-465E-4F8F-96D4-6792EB031F21}"/>
              </a:ext>
            </a:extLst>
          </p:cNvPr>
          <p:cNvSpPr>
            <a:spLocks noGrp="1"/>
          </p:cNvSpPr>
          <p:nvPr>
            <p:ph type="title"/>
          </p:nvPr>
        </p:nvSpPr>
        <p:spPr>
          <a:xfrm>
            <a:off x="355600" y="773401"/>
            <a:ext cx="8229600" cy="1143000"/>
          </a:xfrm>
        </p:spPr>
        <p:txBody>
          <a:bodyPr>
            <a:normAutofit fontScale="90000"/>
          </a:bodyPr>
          <a:lstStyle/>
          <a:p>
            <a:pPr algn="ctr"/>
            <a:r>
              <a:rPr lang="fr-FR" dirty="0"/>
              <a:t>Exemple  Century Lotus Stadium</a:t>
            </a:r>
          </a:p>
        </p:txBody>
      </p:sp>
      <p:pic>
        <p:nvPicPr>
          <p:cNvPr id="6" name="Espace réservé du contenu 4">
            <a:extLst>
              <a:ext uri="{FF2B5EF4-FFF2-40B4-BE49-F238E27FC236}">
                <a16:creationId xmlns:a16="http://schemas.microsoft.com/office/drawing/2014/main" id="{1D95DCF2-C0C8-43FB-B336-D623E3E4CAD6}"/>
              </a:ext>
            </a:extLst>
          </p:cNvPr>
          <p:cNvPicPr>
            <a:picLocks noGrp="1" noChangeAspect="1"/>
          </p:cNvPicPr>
          <p:nvPr>
            <p:ph idx="1"/>
          </p:nvPr>
        </p:nvPicPr>
        <p:blipFill>
          <a:blip r:embed="rId2"/>
          <a:stretch>
            <a:fillRect/>
          </a:stretch>
        </p:blipFill>
        <p:spPr>
          <a:xfrm>
            <a:off x="2249495" y="1797803"/>
            <a:ext cx="4816324" cy="4279501"/>
          </a:xfrm>
          <a:prstGeom prst="rect">
            <a:avLst/>
          </a:prstGeom>
        </p:spPr>
      </p:pic>
    </p:spTree>
    <p:extLst>
      <p:ext uri="{BB962C8B-B14F-4D97-AF65-F5344CB8AC3E}">
        <p14:creationId xmlns:p14="http://schemas.microsoft.com/office/powerpoint/2010/main" val="4151284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FFD7945-0589-4BE9-9120-D3B8BF414C95}"/>
              </a:ext>
            </a:extLst>
          </p:cNvPr>
          <p:cNvPicPr>
            <a:picLocks noChangeAspect="1"/>
          </p:cNvPicPr>
          <p:nvPr/>
        </p:nvPicPr>
        <p:blipFill>
          <a:blip r:embed="rId2"/>
          <a:stretch>
            <a:fillRect/>
          </a:stretch>
        </p:blipFill>
        <p:spPr>
          <a:xfrm>
            <a:off x="6462579" y="2660074"/>
            <a:ext cx="1908726" cy="3391965"/>
          </a:xfrm>
          <a:prstGeom prst="rect">
            <a:avLst/>
          </a:prstGeom>
        </p:spPr>
      </p:pic>
      <p:sp>
        <p:nvSpPr>
          <p:cNvPr id="6" name="Espace réservé du contenu 2">
            <a:extLst>
              <a:ext uri="{FF2B5EF4-FFF2-40B4-BE49-F238E27FC236}">
                <a16:creationId xmlns:a16="http://schemas.microsoft.com/office/drawing/2014/main" id="{EE5B1849-767B-46C4-8E79-9201CA966815}"/>
              </a:ext>
            </a:extLst>
          </p:cNvPr>
          <p:cNvSpPr>
            <a:spLocks noGrp="1"/>
          </p:cNvSpPr>
          <p:nvPr>
            <p:ph idx="1"/>
          </p:nvPr>
        </p:nvSpPr>
        <p:spPr>
          <a:xfrm>
            <a:off x="292505" y="701501"/>
            <a:ext cx="5429287" cy="5643602"/>
          </a:xfrm>
        </p:spPr>
        <p:txBody>
          <a:bodyPr>
            <a:noAutofit/>
          </a:bodyPr>
          <a:lstStyle/>
          <a:p>
            <a:pPr marL="0" indent="0">
              <a:buNone/>
            </a:pPr>
            <a:r>
              <a:rPr lang="fr-FR" sz="1600" dirty="0"/>
              <a:t>Propriété : Stade</a:t>
            </a:r>
          </a:p>
          <a:p>
            <a:pPr marL="0" indent="0">
              <a:buNone/>
            </a:pPr>
            <a:r>
              <a:rPr lang="fr-FR" sz="1600" dirty="0"/>
              <a:t>But: stade polyvalent</a:t>
            </a:r>
          </a:p>
          <a:p>
            <a:pPr marL="0" indent="0">
              <a:buNone/>
            </a:pPr>
            <a:r>
              <a:rPr lang="fr-FR" sz="1600" dirty="0"/>
              <a:t>principalement pour les matchs de football.</a:t>
            </a:r>
          </a:p>
          <a:p>
            <a:pPr marL="0" indent="0">
              <a:buNone/>
            </a:pPr>
            <a:r>
              <a:rPr lang="fr-FR" sz="1600" dirty="0"/>
              <a:t>Lieu : Fosnar, Chine</a:t>
            </a:r>
          </a:p>
          <a:p>
            <a:pPr marL="0" indent="0">
              <a:buNone/>
            </a:pPr>
            <a:r>
              <a:rPr lang="fr-FR" sz="1600" dirty="0"/>
              <a:t>Echelle: superficie 123,125m2,</a:t>
            </a:r>
          </a:p>
          <a:p>
            <a:pPr marL="0" indent="0">
              <a:buNone/>
            </a:pPr>
            <a:r>
              <a:rPr lang="fr-FR" sz="1600" dirty="0"/>
              <a:t>hauteur 50m, diamètre du toit 310m,</a:t>
            </a:r>
          </a:p>
          <a:p>
            <a:pPr marL="0" indent="0">
              <a:buNone/>
            </a:pPr>
            <a:r>
              <a:rPr lang="fr-FR" sz="1600" dirty="0"/>
              <a:t>surface projetée 53 421 m2, zone d'entraînement extérieure   20 000 m2</a:t>
            </a:r>
          </a:p>
          <a:p>
            <a:pPr marL="0" indent="0">
              <a:buNone/>
            </a:pPr>
            <a:r>
              <a:rPr lang="fr-FR" sz="1600" dirty="0"/>
              <a:t>détient 36 000 personnes</a:t>
            </a:r>
          </a:p>
          <a:p>
            <a:pPr marL="0" indent="0">
              <a:buNone/>
            </a:pPr>
            <a:r>
              <a:rPr lang="fr-FR" sz="1600" dirty="0"/>
              <a:t>Parkings souterrains : 1 100</a:t>
            </a:r>
          </a:p>
          <a:p>
            <a:pPr marL="0" indent="0">
              <a:buNone/>
            </a:pPr>
            <a:r>
              <a:rPr lang="fr-FR" sz="1600" dirty="0"/>
              <a:t>Architecte : GMP Architekten</a:t>
            </a:r>
          </a:p>
          <a:p>
            <a:pPr marL="0" indent="0">
              <a:buNone/>
            </a:pPr>
            <a:r>
              <a:rPr lang="fr-FR" sz="1600" dirty="0"/>
              <a:t>Institut de conception et de recherche en architecture</a:t>
            </a:r>
          </a:p>
          <a:p>
            <a:pPr marL="0" indent="0">
              <a:buNone/>
            </a:pPr>
            <a:r>
              <a:rPr lang="fr-FR" sz="1600" dirty="0"/>
              <a:t>&lt;Université de technologie de Chine du Sud&gt;</a:t>
            </a:r>
          </a:p>
          <a:p>
            <a:pPr marL="0" indent="0">
              <a:buNone/>
            </a:pPr>
            <a:r>
              <a:rPr lang="fr-FR" sz="1600" dirty="0"/>
              <a:t>Période de construction：2004-2006</a:t>
            </a:r>
          </a:p>
          <a:p>
            <a:pPr marL="0" indent="0">
              <a:buNone/>
            </a:pPr>
            <a:r>
              <a:rPr lang="fr-FR" sz="1600" dirty="0"/>
              <a:t>Financement : 103 000 000 dollars</a:t>
            </a:r>
          </a:p>
          <a:p>
            <a:pPr marL="0" indent="0">
              <a:buNone/>
            </a:pPr>
            <a:r>
              <a:rPr lang="fr-FR" sz="1600" dirty="0"/>
              <a:t>Le plus grand projet de Structures Câble-Membrane tendues au monde</a:t>
            </a:r>
          </a:p>
        </p:txBody>
      </p:sp>
      <p:sp>
        <p:nvSpPr>
          <p:cNvPr id="7" name="ZoneTexte 6">
            <a:extLst>
              <a:ext uri="{FF2B5EF4-FFF2-40B4-BE49-F238E27FC236}">
                <a16:creationId xmlns:a16="http://schemas.microsoft.com/office/drawing/2014/main" id="{86119BB0-0414-43AF-9329-6FF389849047}"/>
              </a:ext>
            </a:extLst>
          </p:cNvPr>
          <p:cNvSpPr txBox="1"/>
          <p:nvPr/>
        </p:nvSpPr>
        <p:spPr>
          <a:xfrm>
            <a:off x="886980" y="449822"/>
            <a:ext cx="4572000" cy="369332"/>
          </a:xfrm>
          <a:prstGeom prst="rect">
            <a:avLst/>
          </a:prstGeom>
          <a:noFill/>
        </p:spPr>
        <p:txBody>
          <a:bodyPr wrap="square">
            <a:spAutoFit/>
          </a:bodyPr>
          <a:lstStyle/>
          <a:p>
            <a:r>
              <a:rPr lang="fr-FR" b="1" dirty="0"/>
              <a:t>1. Origines</a:t>
            </a:r>
          </a:p>
        </p:txBody>
      </p:sp>
      <p:pic>
        <p:nvPicPr>
          <p:cNvPr id="8" name="Image 7" descr="Capture d’écran 2022-04-03 001417.png"/>
          <p:cNvPicPr>
            <a:picLocks noChangeAspect="1"/>
          </p:cNvPicPr>
          <p:nvPr/>
        </p:nvPicPr>
        <p:blipFill>
          <a:blip r:embed="rId3"/>
          <a:stretch>
            <a:fillRect/>
          </a:stretch>
        </p:blipFill>
        <p:spPr>
          <a:xfrm>
            <a:off x="5273388" y="428606"/>
            <a:ext cx="3915276" cy="1970741"/>
          </a:xfrm>
          <a:prstGeom prst="rect">
            <a:avLst/>
          </a:prstGeom>
        </p:spPr>
      </p:pic>
    </p:spTree>
    <p:extLst>
      <p:ext uri="{BB962C8B-B14F-4D97-AF65-F5344CB8AC3E}">
        <p14:creationId xmlns:p14="http://schemas.microsoft.com/office/powerpoint/2010/main" val="2352695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274638"/>
            <a:ext cx="8229600" cy="1143000"/>
          </a:xfrm>
        </p:spPr>
        <p:txBody>
          <a:bodyPr/>
          <a:lstStyle/>
          <a:p>
            <a:r>
              <a:rPr lang="fr-FR" dirty="0"/>
              <a:t> </a:t>
            </a:r>
          </a:p>
        </p:txBody>
      </p:sp>
      <p:sp>
        <p:nvSpPr>
          <p:cNvPr id="5" name="Espace réservé du contenu 2"/>
          <p:cNvSpPr>
            <a:spLocks noGrp="1"/>
          </p:cNvSpPr>
          <p:nvPr>
            <p:ph idx="1"/>
          </p:nvPr>
        </p:nvSpPr>
        <p:spPr>
          <a:xfrm>
            <a:off x="457200" y="1600202"/>
            <a:ext cx="8229600" cy="4525963"/>
          </a:xfrm>
        </p:spPr>
        <p:txBody>
          <a:bodyPr/>
          <a:lstStyle/>
          <a:p>
            <a:pPr>
              <a:buNone/>
            </a:pPr>
            <a:r>
              <a:rPr lang="fr-FR" dirty="0"/>
              <a:t> </a:t>
            </a:r>
          </a:p>
        </p:txBody>
      </p:sp>
      <p:sp>
        <p:nvSpPr>
          <p:cNvPr id="6" name="Accolade ouvrante 5"/>
          <p:cNvSpPr/>
          <p:nvPr/>
        </p:nvSpPr>
        <p:spPr>
          <a:xfrm>
            <a:off x="3786183" y="2285992"/>
            <a:ext cx="428628" cy="1214446"/>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fr-FR"/>
          </a:p>
        </p:txBody>
      </p:sp>
      <p:sp>
        <p:nvSpPr>
          <p:cNvPr id="7" name="Accolade ouvrante 6"/>
          <p:cNvSpPr/>
          <p:nvPr/>
        </p:nvSpPr>
        <p:spPr>
          <a:xfrm>
            <a:off x="3357554" y="3714752"/>
            <a:ext cx="1071570" cy="214314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fr-FR"/>
          </a:p>
        </p:txBody>
      </p:sp>
      <p:sp>
        <p:nvSpPr>
          <p:cNvPr id="8" name="Rectangle à coins arrondis 7"/>
          <p:cNvSpPr/>
          <p:nvPr/>
        </p:nvSpPr>
        <p:spPr>
          <a:xfrm>
            <a:off x="1000101" y="2643182"/>
            <a:ext cx="2428892" cy="500066"/>
          </a:xfrm>
          <a:prstGeom prst="roundRect">
            <a:avLst>
              <a:gd name="adj"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b="1" dirty="0"/>
              <a:t>Partie  structurale  </a:t>
            </a:r>
          </a:p>
        </p:txBody>
      </p:sp>
      <p:sp>
        <p:nvSpPr>
          <p:cNvPr id="9" name="Rectangle à coins arrondis 8"/>
          <p:cNvSpPr/>
          <p:nvPr/>
        </p:nvSpPr>
        <p:spPr>
          <a:xfrm>
            <a:off x="357159" y="4429132"/>
            <a:ext cx="2928958" cy="714404"/>
          </a:xfrm>
          <a:prstGeom prst="roundRect">
            <a:avLst>
              <a:gd name="adj"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b="1" dirty="0"/>
              <a:t>Partie non structurale </a:t>
            </a:r>
          </a:p>
        </p:txBody>
      </p:sp>
      <p:pic>
        <p:nvPicPr>
          <p:cNvPr id="10" name="Image 9" descr="Capture d’écran 2022-04-06 151940.png"/>
          <p:cNvPicPr>
            <a:picLocks noChangeAspect="1"/>
          </p:cNvPicPr>
          <p:nvPr/>
        </p:nvPicPr>
        <p:blipFill>
          <a:blip r:embed="rId2"/>
          <a:stretch>
            <a:fillRect/>
          </a:stretch>
        </p:blipFill>
        <p:spPr>
          <a:xfrm>
            <a:off x="4143372" y="1500174"/>
            <a:ext cx="3932932" cy="4286280"/>
          </a:xfrm>
          <a:prstGeom prst="rect">
            <a:avLst/>
          </a:prstGeom>
        </p:spPr>
      </p:pic>
    </p:spTree>
    <p:extLst>
      <p:ext uri="{BB962C8B-B14F-4D97-AF65-F5344CB8AC3E}">
        <p14:creationId xmlns:p14="http://schemas.microsoft.com/office/powerpoint/2010/main" val="3585937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92633" y="406399"/>
            <a:ext cx="7476464" cy="1600200"/>
          </a:xfrm>
        </p:spPr>
        <p:txBody>
          <a:bodyPr>
            <a:normAutofit/>
          </a:bodyPr>
          <a:lstStyle/>
          <a:p>
            <a:pPr algn="ctr"/>
            <a:r>
              <a:rPr lang="fr-FR" sz="4800" dirty="0"/>
              <a:t>Vers les architectures à membranes modernes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0755" y="2032000"/>
            <a:ext cx="8618464" cy="166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23" y="3833091"/>
            <a:ext cx="3029303" cy="1940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561" y="3833090"/>
            <a:ext cx="3142748" cy="1940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2895774" y="5865091"/>
            <a:ext cx="4825826" cy="369332"/>
          </a:xfrm>
          <a:prstGeom prst="rect">
            <a:avLst/>
          </a:prstGeom>
          <a:noFill/>
        </p:spPr>
        <p:txBody>
          <a:bodyPr wrap="square" rtlCol="0">
            <a:spAutoFit/>
          </a:bodyPr>
          <a:lstStyle/>
          <a:p>
            <a:r>
              <a:rPr lang="fr-FR" dirty="0"/>
              <a:t>Musée d’art contemporain par ZAHA HADID</a:t>
            </a:r>
          </a:p>
        </p:txBody>
      </p:sp>
    </p:spTree>
    <p:extLst>
      <p:ext uri="{BB962C8B-B14F-4D97-AF65-F5344CB8AC3E}">
        <p14:creationId xmlns:p14="http://schemas.microsoft.com/office/powerpoint/2010/main" val="4150940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274638"/>
            <a:ext cx="8229600" cy="1143000"/>
          </a:xfrm>
        </p:spPr>
        <p:txBody>
          <a:bodyPr/>
          <a:lstStyle/>
          <a:p>
            <a:r>
              <a:rPr lang="fr-FR" dirty="0"/>
              <a:t> </a:t>
            </a:r>
          </a:p>
        </p:txBody>
      </p:sp>
      <p:sp>
        <p:nvSpPr>
          <p:cNvPr id="5" name="Espace réservé du contenu 2"/>
          <p:cNvSpPr>
            <a:spLocks noGrp="1"/>
          </p:cNvSpPr>
          <p:nvPr>
            <p:ph idx="1"/>
          </p:nvPr>
        </p:nvSpPr>
        <p:spPr>
          <a:xfrm>
            <a:off x="457200" y="1600202"/>
            <a:ext cx="8229600" cy="4525963"/>
          </a:xfrm>
        </p:spPr>
        <p:txBody>
          <a:bodyPr/>
          <a:lstStyle/>
          <a:p>
            <a:pPr>
              <a:buNone/>
            </a:pPr>
            <a:r>
              <a:rPr lang="fr-FR" dirty="0"/>
              <a:t> </a:t>
            </a:r>
          </a:p>
        </p:txBody>
      </p:sp>
      <p:sp>
        <p:nvSpPr>
          <p:cNvPr id="6" name="Accolade ouvrante 5"/>
          <p:cNvSpPr/>
          <p:nvPr/>
        </p:nvSpPr>
        <p:spPr>
          <a:xfrm>
            <a:off x="1214415" y="2000240"/>
            <a:ext cx="428628" cy="1214446"/>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fr-FR"/>
          </a:p>
        </p:txBody>
      </p:sp>
      <p:sp>
        <p:nvSpPr>
          <p:cNvPr id="7" name="Accolade ouvrante 6"/>
          <p:cNvSpPr/>
          <p:nvPr/>
        </p:nvSpPr>
        <p:spPr>
          <a:xfrm>
            <a:off x="785787" y="3429000"/>
            <a:ext cx="1071570" cy="214314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fr-FR"/>
          </a:p>
        </p:txBody>
      </p:sp>
      <p:pic>
        <p:nvPicPr>
          <p:cNvPr id="8" name="Image 7" descr="Capture d’écran 2022-04-06 151940.png"/>
          <p:cNvPicPr>
            <a:picLocks noChangeAspect="1"/>
          </p:cNvPicPr>
          <p:nvPr/>
        </p:nvPicPr>
        <p:blipFill>
          <a:blip r:embed="rId2"/>
          <a:stretch>
            <a:fillRect/>
          </a:stretch>
        </p:blipFill>
        <p:spPr>
          <a:xfrm>
            <a:off x="1714480" y="1357298"/>
            <a:ext cx="3932932" cy="4286280"/>
          </a:xfrm>
          <a:prstGeom prst="rect">
            <a:avLst/>
          </a:prstGeom>
        </p:spPr>
      </p:pic>
      <p:cxnSp>
        <p:nvCxnSpPr>
          <p:cNvPr id="9" name="Connecteur droit avec flèche 8"/>
          <p:cNvCxnSpPr/>
          <p:nvPr/>
        </p:nvCxnSpPr>
        <p:spPr>
          <a:xfrm rot="10800000">
            <a:off x="4929190" y="2214554"/>
            <a:ext cx="214314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Connecteur droit avec flèche 9"/>
          <p:cNvCxnSpPr/>
          <p:nvPr/>
        </p:nvCxnSpPr>
        <p:spPr>
          <a:xfrm rot="10800000">
            <a:off x="4857753" y="2857496"/>
            <a:ext cx="2071702"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Connecteur droit avec flèche 10"/>
          <p:cNvCxnSpPr/>
          <p:nvPr/>
        </p:nvCxnSpPr>
        <p:spPr>
          <a:xfrm rot="10800000">
            <a:off x="4857753" y="3643314"/>
            <a:ext cx="2071702"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Connecteur droit avec flèche 11"/>
          <p:cNvCxnSpPr/>
          <p:nvPr/>
        </p:nvCxnSpPr>
        <p:spPr>
          <a:xfrm rot="10800000">
            <a:off x="4857752" y="4929198"/>
            <a:ext cx="250033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Rectangle à coins arrondis 12"/>
          <p:cNvSpPr/>
          <p:nvPr/>
        </p:nvSpPr>
        <p:spPr>
          <a:xfrm>
            <a:off x="7286644" y="2000240"/>
            <a:ext cx="1571636" cy="50006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fr-FR" dirty="0"/>
              <a:t>Toiture </a:t>
            </a:r>
          </a:p>
        </p:txBody>
      </p:sp>
      <p:sp>
        <p:nvSpPr>
          <p:cNvPr id="14" name="Rectangle à coins arrondis 13"/>
          <p:cNvSpPr/>
          <p:nvPr/>
        </p:nvSpPr>
        <p:spPr>
          <a:xfrm>
            <a:off x="7143768" y="2643182"/>
            <a:ext cx="1571636" cy="50006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dirty="0"/>
              <a:t>Colonnes </a:t>
            </a:r>
          </a:p>
        </p:txBody>
      </p:sp>
      <p:sp>
        <p:nvSpPr>
          <p:cNvPr id="15" name="Rectangle à coins arrondis 14"/>
          <p:cNvSpPr/>
          <p:nvPr/>
        </p:nvSpPr>
        <p:spPr>
          <a:xfrm>
            <a:off x="7215206" y="3429000"/>
            <a:ext cx="1571636" cy="50006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dirty="0"/>
              <a:t>Stade </a:t>
            </a:r>
          </a:p>
        </p:txBody>
      </p:sp>
      <p:sp>
        <p:nvSpPr>
          <p:cNvPr id="16" name="Rectangle à coins arrondis 15"/>
          <p:cNvSpPr/>
          <p:nvPr/>
        </p:nvSpPr>
        <p:spPr>
          <a:xfrm>
            <a:off x="7572364" y="4714884"/>
            <a:ext cx="1571636" cy="50006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dirty="0"/>
              <a:t>Terrain </a:t>
            </a:r>
          </a:p>
        </p:txBody>
      </p:sp>
    </p:spTree>
    <p:extLst>
      <p:ext uri="{BB962C8B-B14F-4D97-AF65-F5344CB8AC3E}">
        <p14:creationId xmlns:p14="http://schemas.microsoft.com/office/powerpoint/2010/main" val="901989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E347F565-DD70-44EE-9D22-927D2CC835F1}"/>
              </a:ext>
            </a:extLst>
          </p:cNvPr>
          <p:cNvPicPr>
            <a:picLocks noChangeAspect="1"/>
          </p:cNvPicPr>
          <p:nvPr/>
        </p:nvPicPr>
        <p:blipFill>
          <a:blip r:embed="rId2" cstate="print"/>
          <a:stretch>
            <a:fillRect/>
          </a:stretch>
        </p:blipFill>
        <p:spPr>
          <a:xfrm>
            <a:off x="2500299" y="2428870"/>
            <a:ext cx="4208777" cy="3564291"/>
          </a:xfrm>
          <a:prstGeom prst="rect">
            <a:avLst/>
          </a:prstGeom>
        </p:spPr>
      </p:pic>
      <p:sp>
        <p:nvSpPr>
          <p:cNvPr id="5" name="ZoneTexte 4">
            <a:extLst>
              <a:ext uri="{FF2B5EF4-FFF2-40B4-BE49-F238E27FC236}">
                <a16:creationId xmlns:a16="http://schemas.microsoft.com/office/drawing/2014/main" id="{7B86E0DD-569B-43A7-A22A-213D72366B36}"/>
              </a:ext>
            </a:extLst>
          </p:cNvPr>
          <p:cNvSpPr txBox="1"/>
          <p:nvPr/>
        </p:nvSpPr>
        <p:spPr>
          <a:xfrm>
            <a:off x="282703" y="389783"/>
            <a:ext cx="8643966" cy="2431435"/>
          </a:xfrm>
          <a:prstGeom prst="rect">
            <a:avLst/>
          </a:prstGeom>
          <a:noFill/>
        </p:spPr>
        <p:txBody>
          <a:bodyPr wrap="square" rtlCol="0">
            <a:spAutoFit/>
          </a:bodyPr>
          <a:lstStyle/>
          <a:p>
            <a:r>
              <a:rPr lang="fr-FR" sz="3200" dirty="0"/>
              <a:t>                               </a:t>
            </a:r>
            <a:r>
              <a:rPr lang="fr-FR" sz="3200" b="1" u="sng" dirty="0"/>
              <a:t>Toiture :</a:t>
            </a:r>
          </a:p>
          <a:p>
            <a:r>
              <a:rPr lang="fr-FR" sz="2400" dirty="0"/>
              <a:t>     Est de diamètre de 350 m  elle couvre les tribus et aussi les halls</a:t>
            </a:r>
          </a:p>
          <a:p>
            <a:r>
              <a:rPr lang="fr-FR" sz="2400" dirty="0"/>
              <a:t>                                                extérieurs </a:t>
            </a:r>
          </a:p>
          <a:p>
            <a:r>
              <a:rPr lang="fr-FR" sz="2400" dirty="0"/>
              <a:t>   Toit  a structure membranaire blanche en forme d'anneaux  </a:t>
            </a:r>
          </a:p>
          <a:p>
            <a:r>
              <a:rPr lang="fr-FR" sz="2400" dirty="0"/>
              <a:t>                                           ( toiture souple )   </a:t>
            </a:r>
          </a:p>
          <a:p>
            <a:endParaRPr lang="fr-FR" sz="2400" dirty="0"/>
          </a:p>
        </p:txBody>
      </p:sp>
    </p:spTree>
    <p:extLst>
      <p:ext uri="{BB962C8B-B14F-4D97-AF65-F5344CB8AC3E}">
        <p14:creationId xmlns:p14="http://schemas.microsoft.com/office/powerpoint/2010/main" val="12010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A662D7F4-DF4A-4CBB-968B-4D7DD2CD182E}"/>
              </a:ext>
            </a:extLst>
          </p:cNvPr>
          <p:cNvPicPr>
            <a:picLocks noGrp="1" noChangeAspect="1"/>
          </p:cNvPicPr>
          <p:nvPr>
            <p:ph idx="1"/>
          </p:nvPr>
        </p:nvPicPr>
        <p:blipFill>
          <a:blip r:embed="rId2"/>
          <a:stretch>
            <a:fillRect/>
          </a:stretch>
        </p:blipFill>
        <p:spPr>
          <a:xfrm>
            <a:off x="2628449" y="1836153"/>
            <a:ext cx="4612860" cy="3906497"/>
          </a:xfrm>
          <a:prstGeom prst="rect">
            <a:avLst/>
          </a:prstGeom>
        </p:spPr>
      </p:pic>
      <p:sp>
        <p:nvSpPr>
          <p:cNvPr id="5" name="ZoneTexte 4">
            <a:extLst>
              <a:ext uri="{FF2B5EF4-FFF2-40B4-BE49-F238E27FC236}">
                <a16:creationId xmlns:a16="http://schemas.microsoft.com/office/drawing/2014/main" id="{ED07828C-9877-421B-8E0E-3AAB65A22AE2}"/>
              </a:ext>
            </a:extLst>
          </p:cNvPr>
          <p:cNvSpPr txBox="1"/>
          <p:nvPr/>
        </p:nvSpPr>
        <p:spPr>
          <a:xfrm>
            <a:off x="3438941" y="853253"/>
            <a:ext cx="3637721" cy="369332"/>
          </a:xfrm>
          <a:prstGeom prst="rect">
            <a:avLst/>
          </a:prstGeom>
          <a:noFill/>
        </p:spPr>
        <p:txBody>
          <a:bodyPr wrap="square" rtlCol="0">
            <a:spAutoFit/>
          </a:bodyPr>
          <a:lstStyle/>
          <a:p>
            <a:r>
              <a:rPr lang="fr-FR" dirty="0"/>
              <a:t> </a:t>
            </a:r>
          </a:p>
        </p:txBody>
      </p:sp>
      <p:sp>
        <p:nvSpPr>
          <p:cNvPr id="6" name="ZoneTexte 5"/>
          <p:cNvSpPr txBox="1"/>
          <p:nvPr/>
        </p:nvSpPr>
        <p:spPr>
          <a:xfrm>
            <a:off x="928663" y="571480"/>
            <a:ext cx="8215338" cy="830997"/>
          </a:xfrm>
          <a:prstGeom prst="rect">
            <a:avLst/>
          </a:prstGeom>
          <a:noFill/>
        </p:spPr>
        <p:txBody>
          <a:bodyPr wrap="square" rtlCol="0">
            <a:spAutoFit/>
          </a:bodyPr>
          <a:lstStyle/>
          <a:p>
            <a:pPr>
              <a:buFont typeface="Arial" pitchFamily="34" charset="0"/>
              <a:buChar char="•"/>
            </a:pPr>
            <a:r>
              <a:rPr lang="fr-FR" sz="2400" dirty="0"/>
              <a:t>Anneau extérieur de diamètre de 310 m de diamètre </a:t>
            </a:r>
          </a:p>
          <a:p>
            <a:pPr>
              <a:buFont typeface="Arial" pitchFamily="34" charset="0"/>
              <a:buChar char="•"/>
            </a:pPr>
            <a:r>
              <a:rPr lang="fr-FR" sz="2400" dirty="0"/>
              <a:t>Anneau intérieur de 125 m de diamètre </a:t>
            </a:r>
          </a:p>
        </p:txBody>
      </p:sp>
    </p:spTree>
    <p:extLst>
      <p:ext uri="{BB962C8B-B14F-4D97-AF65-F5344CB8AC3E}">
        <p14:creationId xmlns:p14="http://schemas.microsoft.com/office/powerpoint/2010/main" val="1356943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AD818182-4374-454E-B864-079F9F6B0CE9}"/>
              </a:ext>
            </a:extLst>
          </p:cNvPr>
          <p:cNvSpPr>
            <a:spLocks noGrp="1"/>
          </p:cNvSpPr>
          <p:nvPr>
            <p:ph type="title"/>
          </p:nvPr>
        </p:nvSpPr>
        <p:spPr>
          <a:xfrm>
            <a:off x="1214995" y="601029"/>
            <a:ext cx="6683765" cy="1280890"/>
          </a:xfrm>
        </p:spPr>
        <p:txBody>
          <a:bodyPr/>
          <a:lstStyle/>
          <a:p>
            <a:r>
              <a:rPr lang="fr-FR" dirty="0"/>
              <a:t> </a:t>
            </a:r>
          </a:p>
        </p:txBody>
      </p:sp>
      <p:sp>
        <p:nvSpPr>
          <p:cNvPr id="5" name="Espace réservé du contenu 2">
            <a:extLst>
              <a:ext uri="{FF2B5EF4-FFF2-40B4-BE49-F238E27FC236}">
                <a16:creationId xmlns:a16="http://schemas.microsoft.com/office/drawing/2014/main" id="{9EE0A07C-9E88-435E-9A71-0F32FF3488BB}"/>
              </a:ext>
            </a:extLst>
          </p:cNvPr>
          <p:cNvSpPr>
            <a:spLocks noGrp="1"/>
          </p:cNvSpPr>
          <p:nvPr>
            <p:ph idx="1"/>
          </p:nvPr>
        </p:nvSpPr>
        <p:spPr>
          <a:xfrm>
            <a:off x="1000100" y="1714488"/>
            <a:ext cx="6686550" cy="3777622"/>
          </a:xfrm>
        </p:spPr>
        <p:txBody>
          <a:bodyPr>
            <a:noAutofit/>
          </a:bodyPr>
          <a:lstStyle/>
          <a:p>
            <a:pPr>
              <a:buNone/>
            </a:pPr>
            <a:r>
              <a:rPr lang="fr-FR" sz="2000" dirty="0"/>
              <a:t> </a:t>
            </a:r>
          </a:p>
        </p:txBody>
      </p:sp>
      <p:pic>
        <p:nvPicPr>
          <p:cNvPr id="6" name="Image 5">
            <a:extLst>
              <a:ext uri="{FF2B5EF4-FFF2-40B4-BE49-F238E27FC236}">
                <a16:creationId xmlns:a16="http://schemas.microsoft.com/office/drawing/2014/main" id="{A9AD7A6F-6F07-4F39-A5C2-61FC4689C46D}"/>
              </a:ext>
            </a:extLst>
          </p:cNvPr>
          <p:cNvPicPr>
            <a:picLocks noChangeAspect="1"/>
          </p:cNvPicPr>
          <p:nvPr/>
        </p:nvPicPr>
        <p:blipFill>
          <a:blip r:embed="rId2"/>
          <a:stretch>
            <a:fillRect/>
          </a:stretch>
        </p:blipFill>
        <p:spPr>
          <a:xfrm>
            <a:off x="2571736" y="2080815"/>
            <a:ext cx="4060288" cy="4048095"/>
          </a:xfrm>
          <a:prstGeom prst="rect">
            <a:avLst/>
          </a:prstGeom>
        </p:spPr>
      </p:pic>
      <p:pic>
        <p:nvPicPr>
          <p:cNvPr id="7" name="Image 6">
            <a:extLst>
              <a:ext uri="{FF2B5EF4-FFF2-40B4-BE49-F238E27FC236}">
                <a16:creationId xmlns:a16="http://schemas.microsoft.com/office/drawing/2014/main" id="{3D80E21F-B5EE-440D-932E-7016325F2D9D}"/>
              </a:ext>
            </a:extLst>
          </p:cNvPr>
          <p:cNvPicPr>
            <a:picLocks noChangeAspect="1"/>
          </p:cNvPicPr>
          <p:nvPr/>
        </p:nvPicPr>
        <p:blipFill>
          <a:blip r:embed="rId3"/>
          <a:stretch>
            <a:fillRect/>
          </a:stretch>
        </p:blipFill>
        <p:spPr>
          <a:xfrm>
            <a:off x="3735673" y="1725130"/>
            <a:ext cx="1687214" cy="3151905"/>
          </a:xfrm>
          <a:prstGeom prst="rect">
            <a:avLst/>
          </a:prstGeom>
        </p:spPr>
      </p:pic>
      <p:sp>
        <p:nvSpPr>
          <p:cNvPr id="8" name="ZoneTexte 7">
            <a:extLst>
              <a:ext uri="{FF2B5EF4-FFF2-40B4-BE49-F238E27FC236}">
                <a16:creationId xmlns:a16="http://schemas.microsoft.com/office/drawing/2014/main" id="{0F1EE343-7F63-4E6D-AB9C-FCCF858982C1}"/>
              </a:ext>
            </a:extLst>
          </p:cNvPr>
          <p:cNvSpPr txBox="1"/>
          <p:nvPr/>
        </p:nvSpPr>
        <p:spPr>
          <a:xfrm>
            <a:off x="3758274" y="5998123"/>
            <a:ext cx="2233567" cy="646331"/>
          </a:xfrm>
          <a:prstGeom prst="rect">
            <a:avLst/>
          </a:prstGeom>
          <a:noFill/>
        </p:spPr>
        <p:txBody>
          <a:bodyPr wrap="square" rtlCol="0">
            <a:spAutoFit/>
          </a:bodyPr>
          <a:lstStyle/>
          <a:p>
            <a:r>
              <a:rPr lang="fr-FR"/>
              <a:t>Anneau de compression inférieur</a:t>
            </a:r>
            <a:endParaRPr lang="fr-FR" dirty="0"/>
          </a:p>
        </p:txBody>
      </p:sp>
      <p:sp>
        <p:nvSpPr>
          <p:cNvPr id="9" name="ZoneTexte 8">
            <a:extLst>
              <a:ext uri="{FF2B5EF4-FFF2-40B4-BE49-F238E27FC236}">
                <a16:creationId xmlns:a16="http://schemas.microsoft.com/office/drawing/2014/main" id="{493AF24F-E569-42C7-8667-A8F86D9E57FE}"/>
              </a:ext>
            </a:extLst>
          </p:cNvPr>
          <p:cNvSpPr txBox="1"/>
          <p:nvPr/>
        </p:nvSpPr>
        <p:spPr>
          <a:xfrm>
            <a:off x="3579318" y="1141512"/>
            <a:ext cx="2305879" cy="646331"/>
          </a:xfrm>
          <a:prstGeom prst="rect">
            <a:avLst/>
          </a:prstGeom>
          <a:noFill/>
        </p:spPr>
        <p:txBody>
          <a:bodyPr wrap="square" rtlCol="0">
            <a:spAutoFit/>
          </a:bodyPr>
          <a:lstStyle/>
          <a:p>
            <a:r>
              <a:rPr lang="fr-FR" dirty="0"/>
              <a:t>Anneau de compression supérieur</a:t>
            </a:r>
          </a:p>
        </p:txBody>
      </p:sp>
      <p:sp>
        <p:nvSpPr>
          <p:cNvPr id="10" name="ZoneTexte 9">
            <a:extLst>
              <a:ext uri="{FF2B5EF4-FFF2-40B4-BE49-F238E27FC236}">
                <a16:creationId xmlns:a16="http://schemas.microsoft.com/office/drawing/2014/main" id="{4FAFDBD9-16B9-4DA3-9290-3B8138FE0A55}"/>
              </a:ext>
            </a:extLst>
          </p:cNvPr>
          <p:cNvSpPr txBox="1"/>
          <p:nvPr/>
        </p:nvSpPr>
        <p:spPr>
          <a:xfrm>
            <a:off x="4101084" y="3680318"/>
            <a:ext cx="1547944" cy="646331"/>
          </a:xfrm>
          <a:prstGeom prst="rect">
            <a:avLst/>
          </a:prstGeom>
          <a:noFill/>
        </p:spPr>
        <p:txBody>
          <a:bodyPr wrap="square">
            <a:spAutoFit/>
          </a:bodyPr>
          <a:lstStyle/>
          <a:p>
            <a:r>
              <a:rPr lang="fr-FR" dirty="0"/>
              <a:t>Anneau de tension</a:t>
            </a:r>
          </a:p>
        </p:txBody>
      </p:sp>
      <p:sp>
        <p:nvSpPr>
          <p:cNvPr id="11" name="Flèche droite 10"/>
          <p:cNvSpPr/>
          <p:nvPr/>
        </p:nvSpPr>
        <p:spPr>
          <a:xfrm>
            <a:off x="928662" y="4214818"/>
            <a:ext cx="2143140"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gauche 11"/>
          <p:cNvSpPr/>
          <p:nvPr/>
        </p:nvSpPr>
        <p:spPr>
          <a:xfrm>
            <a:off x="5214943" y="3357562"/>
            <a:ext cx="2643206" cy="2857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à coins arrondis 12"/>
          <p:cNvSpPr/>
          <p:nvPr/>
        </p:nvSpPr>
        <p:spPr>
          <a:xfrm>
            <a:off x="500034" y="2643182"/>
            <a:ext cx="2214578" cy="928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L'anneau de compression extérieur </a:t>
            </a:r>
          </a:p>
        </p:txBody>
      </p:sp>
      <p:sp>
        <p:nvSpPr>
          <p:cNvPr id="14" name="Rectangle à coins arrondis 13"/>
          <p:cNvSpPr/>
          <p:nvPr/>
        </p:nvSpPr>
        <p:spPr>
          <a:xfrm>
            <a:off x="6572265" y="4071942"/>
            <a:ext cx="2071702" cy="1285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L'anneau de tension intérieur </a:t>
            </a:r>
          </a:p>
        </p:txBody>
      </p:sp>
    </p:spTree>
    <p:extLst>
      <p:ext uri="{BB962C8B-B14F-4D97-AF65-F5344CB8AC3E}">
        <p14:creationId xmlns:p14="http://schemas.microsoft.com/office/powerpoint/2010/main" val="2976320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4AC190F7-D324-4B4B-B45F-B0C158915A1D}"/>
              </a:ext>
            </a:extLst>
          </p:cNvPr>
          <p:cNvPicPr>
            <a:picLocks noGrp="1" noChangeAspect="1"/>
          </p:cNvPicPr>
          <p:nvPr>
            <p:ph idx="1"/>
          </p:nvPr>
        </p:nvPicPr>
        <p:blipFill>
          <a:blip r:embed="rId2"/>
          <a:stretch>
            <a:fillRect/>
          </a:stretch>
        </p:blipFill>
        <p:spPr>
          <a:xfrm>
            <a:off x="1928794" y="1785928"/>
            <a:ext cx="5127636" cy="4342445"/>
          </a:xfrm>
          <a:prstGeom prst="rect">
            <a:avLst/>
          </a:prstGeom>
        </p:spPr>
      </p:pic>
      <p:sp>
        <p:nvSpPr>
          <p:cNvPr id="5" name="ZoneTexte 4">
            <a:extLst>
              <a:ext uri="{FF2B5EF4-FFF2-40B4-BE49-F238E27FC236}">
                <a16:creationId xmlns:a16="http://schemas.microsoft.com/office/drawing/2014/main" id="{CD0A9C0D-B561-46C8-9C57-339D6FF22604}"/>
              </a:ext>
            </a:extLst>
          </p:cNvPr>
          <p:cNvSpPr txBox="1"/>
          <p:nvPr/>
        </p:nvSpPr>
        <p:spPr>
          <a:xfrm>
            <a:off x="571473" y="834890"/>
            <a:ext cx="8001055" cy="830997"/>
          </a:xfrm>
          <a:prstGeom prst="rect">
            <a:avLst/>
          </a:prstGeom>
          <a:noFill/>
        </p:spPr>
        <p:txBody>
          <a:bodyPr wrap="square" rtlCol="0">
            <a:spAutoFit/>
          </a:bodyPr>
          <a:lstStyle/>
          <a:p>
            <a:pPr>
              <a:buFont typeface="Arial" pitchFamily="34" charset="0"/>
              <a:buChar char="•"/>
            </a:pPr>
            <a:r>
              <a:rPr lang="fr-FR" sz="2400" dirty="0"/>
              <a:t> l'anneau extérieur est l'anneau de compression se compose de deux couche une supérieure et l'autre inferieure </a:t>
            </a:r>
          </a:p>
        </p:txBody>
      </p:sp>
      <p:cxnSp>
        <p:nvCxnSpPr>
          <p:cNvPr id="6" name="Connecteur droit avec flèche 5"/>
          <p:cNvCxnSpPr/>
          <p:nvPr/>
        </p:nvCxnSpPr>
        <p:spPr>
          <a:xfrm rot="5400000" flipH="1" flipV="1">
            <a:off x="642910" y="2928934"/>
            <a:ext cx="1857388" cy="114300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 name="Connecteur droit avec flèche 6"/>
          <p:cNvCxnSpPr/>
          <p:nvPr/>
        </p:nvCxnSpPr>
        <p:spPr>
          <a:xfrm rot="10800000">
            <a:off x="6429388" y="2786058"/>
            <a:ext cx="1500199"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8" name="Rectangle à coins arrondis 7"/>
          <p:cNvSpPr/>
          <p:nvPr/>
        </p:nvSpPr>
        <p:spPr>
          <a:xfrm>
            <a:off x="357158" y="4643446"/>
            <a:ext cx="1285884" cy="7858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dirty="0"/>
              <a:t>Couche supérieure </a:t>
            </a:r>
          </a:p>
        </p:txBody>
      </p:sp>
      <p:sp>
        <p:nvSpPr>
          <p:cNvPr id="9" name="Rectangle à coins arrondis 8"/>
          <p:cNvSpPr/>
          <p:nvPr/>
        </p:nvSpPr>
        <p:spPr>
          <a:xfrm>
            <a:off x="7358083" y="3214686"/>
            <a:ext cx="1428760" cy="7143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dirty="0"/>
              <a:t>Couche inferieure</a:t>
            </a:r>
          </a:p>
        </p:txBody>
      </p:sp>
    </p:spTree>
    <p:extLst>
      <p:ext uri="{BB962C8B-B14F-4D97-AF65-F5344CB8AC3E}">
        <p14:creationId xmlns:p14="http://schemas.microsoft.com/office/powerpoint/2010/main" val="1894738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6A355D71-2988-4CFA-B129-559F917B6DD8}"/>
              </a:ext>
            </a:extLst>
          </p:cNvPr>
          <p:cNvPicPr>
            <a:picLocks noGrp="1" noChangeAspect="1"/>
          </p:cNvPicPr>
          <p:nvPr>
            <p:ph idx="1"/>
          </p:nvPr>
        </p:nvPicPr>
        <p:blipFill>
          <a:blip r:embed="rId2"/>
          <a:stretch>
            <a:fillRect/>
          </a:stretch>
        </p:blipFill>
        <p:spPr>
          <a:xfrm>
            <a:off x="714349" y="1643050"/>
            <a:ext cx="5080052" cy="4500570"/>
          </a:xfrm>
          <a:prstGeom prst="rect">
            <a:avLst/>
          </a:prstGeom>
        </p:spPr>
      </p:pic>
      <p:sp>
        <p:nvSpPr>
          <p:cNvPr id="5" name="ZoneTexte 4">
            <a:extLst>
              <a:ext uri="{FF2B5EF4-FFF2-40B4-BE49-F238E27FC236}">
                <a16:creationId xmlns:a16="http://schemas.microsoft.com/office/drawing/2014/main" id="{0CF02576-1BA3-405D-BEA8-91A3E0A2F188}"/>
              </a:ext>
            </a:extLst>
          </p:cNvPr>
          <p:cNvSpPr txBox="1"/>
          <p:nvPr/>
        </p:nvSpPr>
        <p:spPr>
          <a:xfrm>
            <a:off x="714348" y="857234"/>
            <a:ext cx="7929618" cy="830997"/>
          </a:xfrm>
          <a:prstGeom prst="rect">
            <a:avLst/>
          </a:prstGeom>
          <a:noFill/>
        </p:spPr>
        <p:txBody>
          <a:bodyPr wrap="square" rtlCol="0">
            <a:spAutoFit/>
          </a:bodyPr>
          <a:lstStyle/>
          <a:p>
            <a:pPr>
              <a:buFont typeface="Arial" pitchFamily="34" charset="0"/>
              <a:buChar char="•"/>
            </a:pPr>
            <a:r>
              <a:rPr lang="fr-FR" sz="2400" dirty="0"/>
              <a:t>Les colonnes qui vont supportées la couche inferieure de l'anneau extérieur et vont aussi transmettre les charges au sol  </a:t>
            </a:r>
          </a:p>
        </p:txBody>
      </p:sp>
      <p:cxnSp>
        <p:nvCxnSpPr>
          <p:cNvPr id="6" name="Connecteur droit avec flèche 5"/>
          <p:cNvCxnSpPr/>
          <p:nvPr/>
        </p:nvCxnSpPr>
        <p:spPr>
          <a:xfrm rot="10800000" flipV="1">
            <a:off x="5643570" y="3500438"/>
            <a:ext cx="1643074" cy="21431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 name="Connecteur droit avec flèche 6"/>
          <p:cNvCxnSpPr/>
          <p:nvPr/>
        </p:nvCxnSpPr>
        <p:spPr>
          <a:xfrm rot="10800000" flipV="1">
            <a:off x="5429256" y="3500438"/>
            <a:ext cx="1928826" cy="78581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8" name="Rectangle à coins arrondis 7"/>
          <p:cNvSpPr/>
          <p:nvPr/>
        </p:nvSpPr>
        <p:spPr>
          <a:xfrm>
            <a:off x="7500958" y="3286124"/>
            <a:ext cx="1357322" cy="7143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dirty="0"/>
              <a:t>Les colonnes </a:t>
            </a:r>
          </a:p>
        </p:txBody>
      </p:sp>
    </p:spTree>
    <p:extLst>
      <p:ext uri="{BB962C8B-B14F-4D97-AF65-F5344CB8AC3E}">
        <p14:creationId xmlns:p14="http://schemas.microsoft.com/office/powerpoint/2010/main" val="903316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378023" y="406400"/>
            <a:ext cx="9343670" cy="736600"/>
          </a:xfrm>
        </p:spPr>
        <p:txBody>
          <a:bodyPr>
            <a:normAutofit fontScale="90000"/>
          </a:bodyPr>
          <a:lstStyle/>
          <a:p>
            <a:pPr algn="ctr"/>
            <a:r>
              <a:rPr lang="fr-FR" dirty="0"/>
              <a:t>Aéroport International de Denver</a:t>
            </a:r>
          </a:p>
        </p:txBody>
      </p:sp>
      <p:sp>
        <p:nvSpPr>
          <p:cNvPr id="5" name="Espace réservé du contenu 2"/>
          <p:cNvSpPr>
            <a:spLocks noGrp="1"/>
          </p:cNvSpPr>
          <p:nvPr>
            <p:ph idx="1"/>
          </p:nvPr>
        </p:nvSpPr>
        <p:spPr>
          <a:xfrm>
            <a:off x="378023" y="1"/>
            <a:ext cx="6804422" cy="3997584"/>
          </a:xfrm>
        </p:spPr>
        <p:txBody>
          <a:bodyPr>
            <a:normAutofit/>
          </a:bodyPr>
          <a:lstStyle/>
          <a:p>
            <a:r>
              <a:rPr lang="fr-FR" dirty="0"/>
              <a:t>Année de Construction</a:t>
            </a:r>
          </a:p>
          <a:p>
            <a:r>
              <a:rPr lang="fr-FR" dirty="0"/>
              <a:t>1980-1993</a:t>
            </a:r>
          </a:p>
          <a:p>
            <a:r>
              <a:rPr lang="fr-FR" dirty="0"/>
              <a:t>Superficie des terres</a:t>
            </a:r>
          </a:p>
          <a:p>
            <a:r>
              <a:rPr lang="fr-FR" dirty="0"/>
              <a:t>140.000 m2</a:t>
            </a:r>
          </a:p>
        </p:txBody>
      </p:sp>
      <p:sp>
        <p:nvSpPr>
          <p:cNvPr id="6" name="Rectangle 5"/>
          <p:cNvSpPr/>
          <p:nvPr/>
        </p:nvSpPr>
        <p:spPr>
          <a:xfrm>
            <a:off x="1163461" y="2964455"/>
            <a:ext cx="3759520" cy="2880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Situation:l’airport situé au pied des montagnes rocheuses dans le Colorado,Denver,USA</a:t>
            </a:r>
          </a:p>
          <a:p>
            <a:pPr algn="ctr"/>
            <a:r>
              <a:rPr lang="fr-FR" dirty="0"/>
              <a:t>L’emplacement a été choisi jusqu’à présent d’éviter les impacts du bruit dans les zones développées, ainsi que de tenir compte des extensions futures.</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4113" y="1298427"/>
            <a:ext cx="3163354" cy="2544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5677" y="3997588"/>
            <a:ext cx="3880226" cy="2093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2019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806896" y="1326061"/>
            <a:ext cx="8229600" cy="4937760"/>
          </a:xfrm>
        </p:spPr>
        <p:style>
          <a:lnRef idx="2">
            <a:schemeClr val="accent6"/>
          </a:lnRef>
          <a:fillRef idx="1">
            <a:schemeClr val="lt1"/>
          </a:fillRef>
          <a:effectRef idx="0">
            <a:schemeClr val="accent6"/>
          </a:effectRef>
          <a:fontRef idx="minor">
            <a:schemeClr val="dk1"/>
          </a:fontRef>
        </p:style>
        <p:txBody>
          <a:bodyPr>
            <a:normAutofit/>
          </a:bodyPr>
          <a:lstStyle/>
          <a:p>
            <a:endParaRPr lang="fr-FR" dirty="0"/>
          </a:p>
          <a:p>
            <a:endParaRPr lang="fr-FR" dirty="0"/>
          </a:p>
          <a:p>
            <a:endParaRPr lang="fr-FR" dirty="0"/>
          </a:p>
        </p:txBody>
      </p:sp>
      <p:sp>
        <p:nvSpPr>
          <p:cNvPr id="5" name="Rectangle 4"/>
          <p:cNvSpPr/>
          <p:nvPr/>
        </p:nvSpPr>
        <p:spPr>
          <a:xfrm>
            <a:off x="323529" y="710698"/>
            <a:ext cx="3600400" cy="10441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L’</a:t>
            </a:r>
            <a:r>
              <a:rPr lang="fr-FR" dirty="0" err="1"/>
              <a:t>aérport</a:t>
            </a:r>
            <a:r>
              <a:rPr lang="fr-FR" dirty="0"/>
              <a:t> est un lieu de  passage d’un mode de transport à un autre</a:t>
            </a:r>
          </a:p>
        </p:txBody>
      </p:sp>
      <p:sp>
        <p:nvSpPr>
          <p:cNvPr id="6" name="Rectangle 5"/>
          <p:cNvSpPr/>
          <p:nvPr/>
        </p:nvSpPr>
        <p:spPr>
          <a:xfrm>
            <a:off x="5959603" y="621598"/>
            <a:ext cx="3529476" cy="11161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Ce projet emblématique a été créé par l’un des architectes le plus renommés des ETAS UNIS Curtis ventress </a:t>
            </a:r>
          </a:p>
        </p:txBody>
      </p:sp>
      <p:sp>
        <p:nvSpPr>
          <p:cNvPr id="8" name="Rectangle 7"/>
          <p:cNvSpPr/>
          <p:nvPr/>
        </p:nvSpPr>
        <p:spPr>
          <a:xfrm>
            <a:off x="5959604" y="4653136"/>
            <a:ext cx="3996987" cy="19442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L’aéroport international de Denver, DIA, se caractérise et se distingue par le toit en fibre de verre blanc, esthétiquement conçu comme une réminiscence des sommets(34) enneigés des montagnes Rocheuses à proximité</a:t>
            </a:r>
          </a:p>
        </p:txBody>
      </p:sp>
      <p:sp>
        <p:nvSpPr>
          <p:cNvPr id="9" name="Rectangle 8"/>
          <p:cNvSpPr/>
          <p:nvPr/>
        </p:nvSpPr>
        <p:spPr>
          <a:xfrm>
            <a:off x="323528" y="4147196"/>
            <a:ext cx="4692631" cy="23644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Concept de base de pics et de vallées créer forme que nous pourrions ensuite relier aux autres formes des bâtiments telles que les structures de stationnements et comment nous les empilons puis les canapés en bordures de trottoir qui étaient de petites pics sous lesquelles on passe en entrant dans le bâtiment et vous mettre l’abris avant l’entrée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210" y="1921165"/>
            <a:ext cx="3802151" cy="1994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567" y="3208535"/>
            <a:ext cx="3281069" cy="126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272846" y="1563337"/>
            <a:ext cx="2376264" cy="18722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t>CONCEPT</a:t>
            </a:r>
          </a:p>
          <a:p>
            <a:pPr algn="ctr"/>
            <a:r>
              <a:rPr lang="fr-FR" dirty="0"/>
              <a:t>l’idée de base était de regarder les sommet à une distance de 60 et 80milles </a:t>
            </a: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6200" y="1765310"/>
            <a:ext cx="1913000" cy="143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243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4038" y="1339272"/>
            <a:ext cx="4405745" cy="165331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b="1" dirty="0"/>
              <a:t>Terminal Jappe sen</a:t>
            </a:r>
          </a:p>
          <a:p>
            <a:pPr algn="ctr"/>
            <a:r>
              <a:rPr lang="fr-FR" dirty="0"/>
              <a:t>L’aéroport dispose d’un terminal principal, le terminal </a:t>
            </a:r>
            <a:r>
              <a:rPr lang="fr-FR" dirty="0" err="1"/>
              <a:t>Jeppe</a:t>
            </a:r>
            <a:r>
              <a:rPr lang="fr-FR" dirty="0"/>
              <a:t> sen, dont le principal élément architectural est tendu toit en tissu et un espace occupe 140.000 mètres carrés.</a:t>
            </a:r>
          </a:p>
        </p:txBody>
      </p:sp>
      <p:sp>
        <p:nvSpPr>
          <p:cNvPr id="6" name="Rogner un rectangle avec un coin diagonal 5"/>
          <p:cNvSpPr/>
          <p:nvPr/>
        </p:nvSpPr>
        <p:spPr>
          <a:xfrm>
            <a:off x="3625274" y="535692"/>
            <a:ext cx="2078182" cy="692727"/>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400" b="1" dirty="0"/>
              <a:t>Espaces</a:t>
            </a:r>
          </a:p>
        </p:txBody>
      </p:sp>
      <p:sp>
        <p:nvSpPr>
          <p:cNvPr id="7" name="Rectangle 6"/>
          <p:cNvSpPr/>
          <p:nvPr/>
        </p:nvSpPr>
        <p:spPr>
          <a:xfrm>
            <a:off x="6428507" y="535693"/>
            <a:ext cx="3306619" cy="192118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Le terminal est divisé en est et l’ouest Borne selon arrivées ou des départs, les deux reliés à trois halls A, B et C</a:t>
            </a:r>
          </a:p>
          <a:p>
            <a:pPr algn="ctr"/>
            <a:r>
              <a:rPr lang="fr-FR" dirty="0"/>
              <a:t> L’espace est l’un des exemples de flexibilité </a:t>
            </a:r>
          </a:p>
          <a:p>
            <a:pPr algn="ctr"/>
            <a:endParaRPr lang="fr-F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553" y="3288147"/>
            <a:ext cx="2374719" cy="1718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780" y="2529991"/>
            <a:ext cx="2362054" cy="2367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463638" y="3186545"/>
            <a:ext cx="2964870" cy="282577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Étant donné le climat de Denver et le potentiel de la couverture de neige lourde pendant les mois d’hiver, la conception devait également accueillir l’accumulation de neige et la chute de celui-ci à fondre.</a:t>
            </a:r>
          </a:p>
        </p:txBody>
      </p:sp>
    </p:spTree>
    <p:extLst>
      <p:ext uri="{BB962C8B-B14F-4D97-AF65-F5344CB8AC3E}">
        <p14:creationId xmlns:p14="http://schemas.microsoft.com/office/powerpoint/2010/main" val="1433029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59186" y="452565"/>
            <a:ext cx="3786908" cy="155170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L’architecte fait face à ces points de création de la fibre de verre enduite de téflon légères tendues sur un cadre en acier peint en blanc. </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8159" y="2223886"/>
            <a:ext cx="2844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663941" y="1382640"/>
            <a:ext cx="2392220" cy="335763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La courbe en douceur des pièces principales de l’acier reposant sur un «arbre» ​​constitué de quatre colonnes en acier situés dans chacun des points d’appui,. Les bases de ces colonnes sont protégés par du béton.</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426" y="3817276"/>
            <a:ext cx="1758736" cy="234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24427" y="535693"/>
            <a:ext cx="3245379" cy="180975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C’est une structure très dynamique qui se déplace avec le vent et ce qui déplace se sont ces  flèches que sortir de haut de bâtiment </a:t>
            </a:r>
          </a:p>
        </p:txBody>
      </p:sp>
      <p:sp>
        <p:nvSpPr>
          <p:cNvPr id="16" name="Rogner un rectangle avec un coin diagonal 15"/>
          <p:cNvSpPr/>
          <p:nvPr/>
        </p:nvSpPr>
        <p:spPr>
          <a:xfrm>
            <a:off x="3820960" y="535692"/>
            <a:ext cx="2078182" cy="692727"/>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400" b="1" dirty="0"/>
              <a:t>Structure </a:t>
            </a:r>
          </a:p>
        </p:txBody>
      </p:sp>
      <p:pic>
        <p:nvPicPr>
          <p:cNvPr id="308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052" y="2811844"/>
            <a:ext cx="2350791" cy="942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102320" y="4618181"/>
            <a:ext cx="3900641" cy="178261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Il y a deux couches de ce matériau ou 16 pouces de distance donc c’est un couche extérieure, puis il y a une couche intérieure du matériaux , ce qui enlève la pluie de neige du bâtiment et la couche intérieure pour l’isolation </a:t>
            </a:r>
          </a:p>
        </p:txBody>
      </p:sp>
      <p:sp>
        <p:nvSpPr>
          <p:cNvPr id="10" name="Flèche vers le bas 9"/>
          <p:cNvSpPr/>
          <p:nvPr/>
        </p:nvSpPr>
        <p:spPr>
          <a:xfrm>
            <a:off x="1708641" y="2345444"/>
            <a:ext cx="269612" cy="4740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p:cNvCxnSpPr>
            <a:stCxn id="5" idx="3"/>
          </p:cNvCxnSpPr>
          <p:nvPr/>
        </p:nvCxnSpPr>
        <p:spPr>
          <a:xfrm flipV="1">
            <a:off x="6056160" y="2919566"/>
            <a:ext cx="1674676" cy="1418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stCxn id="5" idx="1"/>
          </p:cNvCxnSpPr>
          <p:nvPr/>
        </p:nvCxnSpPr>
        <p:spPr>
          <a:xfrm flipH="1">
            <a:off x="1725664" y="3061459"/>
            <a:ext cx="1938276" cy="24249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548581" y="3091707"/>
            <a:ext cx="1080655" cy="662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Courbes </a:t>
            </a:r>
          </a:p>
        </p:txBody>
      </p:sp>
      <p:sp>
        <p:nvSpPr>
          <p:cNvPr id="20" name="Rectangle 19"/>
          <p:cNvSpPr/>
          <p:nvPr/>
        </p:nvSpPr>
        <p:spPr>
          <a:xfrm>
            <a:off x="1978253" y="5264726"/>
            <a:ext cx="1267095" cy="757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Point d’appui</a:t>
            </a:r>
          </a:p>
        </p:txBody>
      </p:sp>
      <p:sp>
        <p:nvSpPr>
          <p:cNvPr id="21" name="Rectangle 20"/>
          <p:cNvSpPr/>
          <p:nvPr/>
        </p:nvSpPr>
        <p:spPr>
          <a:xfrm>
            <a:off x="2196806" y="2401157"/>
            <a:ext cx="1237672" cy="362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Flèches </a:t>
            </a:r>
          </a:p>
        </p:txBody>
      </p:sp>
      <p:sp>
        <p:nvSpPr>
          <p:cNvPr id="24" name="Organigramme : Connecteur 23"/>
          <p:cNvSpPr/>
          <p:nvPr/>
        </p:nvSpPr>
        <p:spPr>
          <a:xfrm>
            <a:off x="2595419" y="2919564"/>
            <a:ext cx="350982" cy="34428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Organigramme : Connecteur 32"/>
          <p:cNvSpPr/>
          <p:nvPr/>
        </p:nvSpPr>
        <p:spPr>
          <a:xfrm>
            <a:off x="980969" y="2747421"/>
            <a:ext cx="350982" cy="34428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3555" y="4968356"/>
            <a:ext cx="2115586" cy="157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rme libre 5"/>
          <p:cNvSpPr/>
          <p:nvPr/>
        </p:nvSpPr>
        <p:spPr>
          <a:xfrm>
            <a:off x="3777674" y="5163129"/>
            <a:ext cx="2078182" cy="323273"/>
          </a:xfrm>
          <a:custGeom>
            <a:avLst/>
            <a:gdLst>
              <a:gd name="connsiteX0" fmla="*/ 0 w 2078182"/>
              <a:gd name="connsiteY0" fmla="*/ 323273 h 323273"/>
              <a:gd name="connsiteX1" fmla="*/ 64654 w 2078182"/>
              <a:gd name="connsiteY1" fmla="*/ 258618 h 323273"/>
              <a:gd name="connsiteX2" fmla="*/ 129309 w 2078182"/>
              <a:gd name="connsiteY2" fmla="*/ 212437 h 323273"/>
              <a:gd name="connsiteX3" fmla="*/ 184727 w 2078182"/>
              <a:gd name="connsiteY3" fmla="*/ 193964 h 323273"/>
              <a:gd name="connsiteX4" fmla="*/ 212436 w 2078182"/>
              <a:gd name="connsiteY4" fmla="*/ 184728 h 323273"/>
              <a:gd name="connsiteX5" fmla="*/ 240145 w 2078182"/>
              <a:gd name="connsiteY5" fmla="*/ 166255 h 323273"/>
              <a:gd name="connsiteX6" fmla="*/ 267854 w 2078182"/>
              <a:gd name="connsiteY6" fmla="*/ 157018 h 323273"/>
              <a:gd name="connsiteX7" fmla="*/ 323272 w 2078182"/>
              <a:gd name="connsiteY7" fmla="*/ 120073 h 323273"/>
              <a:gd name="connsiteX8" fmla="*/ 350982 w 2078182"/>
              <a:gd name="connsiteY8" fmla="*/ 110837 h 323273"/>
              <a:gd name="connsiteX9" fmla="*/ 424872 w 2078182"/>
              <a:gd name="connsiteY9" fmla="*/ 73891 h 323273"/>
              <a:gd name="connsiteX10" fmla="*/ 452582 w 2078182"/>
              <a:gd name="connsiteY10" fmla="*/ 64655 h 323273"/>
              <a:gd name="connsiteX11" fmla="*/ 480291 w 2078182"/>
              <a:gd name="connsiteY11" fmla="*/ 46182 h 323273"/>
              <a:gd name="connsiteX12" fmla="*/ 508000 w 2078182"/>
              <a:gd name="connsiteY12" fmla="*/ 36946 h 323273"/>
              <a:gd name="connsiteX13" fmla="*/ 600363 w 2078182"/>
              <a:gd name="connsiteY13" fmla="*/ 18473 h 323273"/>
              <a:gd name="connsiteX14" fmla="*/ 683491 w 2078182"/>
              <a:gd name="connsiteY14" fmla="*/ 0 h 323273"/>
              <a:gd name="connsiteX15" fmla="*/ 1348509 w 2078182"/>
              <a:gd name="connsiteY15" fmla="*/ 9237 h 323273"/>
              <a:gd name="connsiteX16" fmla="*/ 1376218 w 2078182"/>
              <a:gd name="connsiteY16" fmla="*/ 18473 h 323273"/>
              <a:gd name="connsiteX17" fmla="*/ 1477818 w 2078182"/>
              <a:gd name="connsiteY17" fmla="*/ 46182 h 323273"/>
              <a:gd name="connsiteX18" fmla="*/ 1505527 w 2078182"/>
              <a:gd name="connsiteY18" fmla="*/ 55418 h 323273"/>
              <a:gd name="connsiteX19" fmla="*/ 1588654 w 2078182"/>
              <a:gd name="connsiteY19" fmla="*/ 83128 h 323273"/>
              <a:gd name="connsiteX20" fmla="*/ 1644072 w 2078182"/>
              <a:gd name="connsiteY20" fmla="*/ 101600 h 323273"/>
              <a:gd name="connsiteX21" fmla="*/ 1671782 w 2078182"/>
              <a:gd name="connsiteY21" fmla="*/ 110837 h 323273"/>
              <a:gd name="connsiteX22" fmla="*/ 1745672 w 2078182"/>
              <a:gd name="connsiteY22" fmla="*/ 129309 h 323273"/>
              <a:gd name="connsiteX23" fmla="*/ 1782618 w 2078182"/>
              <a:gd name="connsiteY23" fmla="*/ 138546 h 323273"/>
              <a:gd name="connsiteX24" fmla="*/ 1865745 w 2078182"/>
              <a:gd name="connsiteY24" fmla="*/ 147782 h 323273"/>
              <a:gd name="connsiteX25" fmla="*/ 1902691 w 2078182"/>
              <a:gd name="connsiteY25" fmla="*/ 157018 h 323273"/>
              <a:gd name="connsiteX26" fmla="*/ 1948872 w 2078182"/>
              <a:gd name="connsiteY26" fmla="*/ 166255 h 323273"/>
              <a:gd name="connsiteX27" fmla="*/ 2041236 w 2078182"/>
              <a:gd name="connsiteY27" fmla="*/ 221673 h 323273"/>
              <a:gd name="connsiteX28" fmla="*/ 2078182 w 2078182"/>
              <a:gd name="connsiteY28" fmla="*/ 249382 h 32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78182" h="323273">
                <a:moveTo>
                  <a:pt x="0" y="323273"/>
                </a:moveTo>
                <a:cubicBezTo>
                  <a:pt x="75213" y="229256"/>
                  <a:pt x="2899" y="310081"/>
                  <a:pt x="64654" y="258618"/>
                </a:cubicBezTo>
                <a:cubicBezTo>
                  <a:pt x="105856" y="224282"/>
                  <a:pt x="76719" y="233473"/>
                  <a:pt x="129309" y="212437"/>
                </a:cubicBezTo>
                <a:cubicBezTo>
                  <a:pt x="147388" y="205205"/>
                  <a:pt x="166254" y="200122"/>
                  <a:pt x="184727" y="193964"/>
                </a:cubicBezTo>
                <a:lnTo>
                  <a:pt x="212436" y="184728"/>
                </a:lnTo>
                <a:cubicBezTo>
                  <a:pt x="221672" y="178570"/>
                  <a:pt x="230216" y="171220"/>
                  <a:pt x="240145" y="166255"/>
                </a:cubicBezTo>
                <a:cubicBezTo>
                  <a:pt x="248853" y="161901"/>
                  <a:pt x="259343" y="161746"/>
                  <a:pt x="267854" y="157018"/>
                </a:cubicBezTo>
                <a:cubicBezTo>
                  <a:pt x="287261" y="146236"/>
                  <a:pt x="302210" y="127093"/>
                  <a:pt x="323272" y="120073"/>
                </a:cubicBezTo>
                <a:cubicBezTo>
                  <a:pt x="332509" y="116994"/>
                  <a:pt x="342118" y="114866"/>
                  <a:pt x="350982" y="110837"/>
                </a:cubicBezTo>
                <a:cubicBezTo>
                  <a:pt x="376051" y="99442"/>
                  <a:pt x="398748" y="82599"/>
                  <a:pt x="424872" y="73891"/>
                </a:cubicBezTo>
                <a:lnTo>
                  <a:pt x="452582" y="64655"/>
                </a:lnTo>
                <a:cubicBezTo>
                  <a:pt x="461818" y="58497"/>
                  <a:pt x="470362" y="51146"/>
                  <a:pt x="480291" y="46182"/>
                </a:cubicBezTo>
                <a:cubicBezTo>
                  <a:pt x="488999" y="41828"/>
                  <a:pt x="498639" y="39621"/>
                  <a:pt x="508000" y="36946"/>
                </a:cubicBezTo>
                <a:cubicBezTo>
                  <a:pt x="550892" y="24691"/>
                  <a:pt x="550453" y="27547"/>
                  <a:pt x="600363" y="18473"/>
                </a:cubicBezTo>
                <a:cubicBezTo>
                  <a:pt x="643364" y="10655"/>
                  <a:pt x="643953" y="9885"/>
                  <a:pt x="683491" y="0"/>
                </a:cubicBezTo>
                <a:lnTo>
                  <a:pt x="1348509" y="9237"/>
                </a:lnTo>
                <a:cubicBezTo>
                  <a:pt x="1358241" y="9497"/>
                  <a:pt x="1366773" y="16112"/>
                  <a:pt x="1376218" y="18473"/>
                </a:cubicBezTo>
                <a:cubicBezTo>
                  <a:pt x="1480657" y="44582"/>
                  <a:pt x="1358930" y="6553"/>
                  <a:pt x="1477818" y="46182"/>
                </a:cubicBezTo>
                <a:lnTo>
                  <a:pt x="1505527" y="55418"/>
                </a:lnTo>
                <a:cubicBezTo>
                  <a:pt x="1556685" y="89524"/>
                  <a:pt x="1509015" y="63218"/>
                  <a:pt x="1588654" y="83128"/>
                </a:cubicBezTo>
                <a:cubicBezTo>
                  <a:pt x="1607544" y="87851"/>
                  <a:pt x="1625599" y="95443"/>
                  <a:pt x="1644072" y="101600"/>
                </a:cubicBezTo>
                <a:cubicBezTo>
                  <a:pt x="1653309" y="104679"/>
                  <a:pt x="1662336" y="108476"/>
                  <a:pt x="1671782" y="110837"/>
                </a:cubicBezTo>
                <a:lnTo>
                  <a:pt x="1745672" y="129309"/>
                </a:lnTo>
                <a:cubicBezTo>
                  <a:pt x="1757987" y="132388"/>
                  <a:pt x="1770001" y="137144"/>
                  <a:pt x="1782618" y="138546"/>
                </a:cubicBezTo>
                <a:lnTo>
                  <a:pt x="1865745" y="147782"/>
                </a:lnTo>
                <a:cubicBezTo>
                  <a:pt x="1878060" y="150861"/>
                  <a:pt x="1890299" y="154264"/>
                  <a:pt x="1902691" y="157018"/>
                </a:cubicBezTo>
                <a:cubicBezTo>
                  <a:pt x="1918016" y="160424"/>
                  <a:pt x="1933979" y="161291"/>
                  <a:pt x="1948872" y="166255"/>
                </a:cubicBezTo>
                <a:cubicBezTo>
                  <a:pt x="1977274" y="175723"/>
                  <a:pt x="2020157" y="207620"/>
                  <a:pt x="2041236" y="221673"/>
                </a:cubicBezTo>
                <a:cubicBezTo>
                  <a:pt x="2072567" y="242560"/>
                  <a:pt x="2061096" y="232297"/>
                  <a:pt x="2078182" y="249382"/>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582567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09507" y="452582"/>
            <a:ext cx="7476464" cy="1600200"/>
          </a:xfrm>
        </p:spPr>
        <p:txBody>
          <a:bodyPr>
            <a:normAutofit/>
          </a:bodyPr>
          <a:lstStyle/>
          <a:p>
            <a:pPr algn="ctr"/>
            <a:r>
              <a:rPr lang="fr-FR" sz="4800" dirty="0"/>
              <a:t>Structure des possibilités illimitées </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9732" y="2152922"/>
            <a:ext cx="5401396" cy="1295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992" y="3471445"/>
            <a:ext cx="3026353" cy="26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4209" y="1609725"/>
            <a:ext cx="3326304" cy="448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978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3751" y="3445970"/>
            <a:ext cx="3482108" cy="169025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La construction est scellé de sorte que la climatisation reste à l’intérieur du bâtiment et que la chaleur reste dans le  bâtiment en hiver  </a:t>
            </a:r>
          </a:p>
        </p:txBody>
      </p:sp>
      <p:sp>
        <p:nvSpPr>
          <p:cNvPr id="6" name="Rectangle 5"/>
          <p:cNvSpPr/>
          <p:nvPr/>
        </p:nvSpPr>
        <p:spPr>
          <a:xfrm>
            <a:off x="515231" y="5398885"/>
            <a:ext cx="3367222" cy="12930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Donc ils ont essayé de faire en sorte que le bâtiment en toit soit scellé pour maintenir le confort  </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482" y="4015451"/>
            <a:ext cx="2011363"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4432" y="984523"/>
            <a:ext cx="200661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994" y="2490265"/>
            <a:ext cx="1566863"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4488" y="606390"/>
            <a:ext cx="1983437" cy="265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5749" y="478799"/>
            <a:ext cx="2615262" cy="18167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Au dessus de chaque pièce d’acier soutien principale incurvée deux autres tiges secondaires soutenir la couverture en tissu tendu</a:t>
            </a:r>
          </a:p>
        </p:txBody>
      </p:sp>
      <p:sp>
        <p:nvSpPr>
          <p:cNvPr id="5" name="Ellipse 4"/>
          <p:cNvSpPr/>
          <p:nvPr/>
        </p:nvSpPr>
        <p:spPr>
          <a:xfrm>
            <a:off x="235993" y="2490265"/>
            <a:ext cx="783431" cy="2341563"/>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7" name="ZoneTexte 6"/>
          <p:cNvSpPr txBox="1"/>
          <p:nvPr/>
        </p:nvSpPr>
        <p:spPr>
          <a:xfrm>
            <a:off x="1084802" y="2568059"/>
            <a:ext cx="1524000" cy="369332"/>
          </a:xfrm>
          <a:prstGeom prst="rect">
            <a:avLst/>
          </a:prstGeom>
          <a:noFill/>
        </p:spPr>
        <p:txBody>
          <a:bodyPr wrap="square" rtlCol="0">
            <a:spAutoFit/>
          </a:bodyPr>
          <a:lstStyle/>
          <a:p>
            <a:r>
              <a:rPr lang="fr-FR" dirty="0"/>
              <a:t>Pièce d’acier </a:t>
            </a:r>
          </a:p>
        </p:txBody>
      </p:sp>
      <p:sp>
        <p:nvSpPr>
          <p:cNvPr id="8" name="Ellipse 7"/>
          <p:cNvSpPr/>
          <p:nvPr/>
        </p:nvSpPr>
        <p:spPr>
          <a:xfrm>
            <a:off x="3333752" y="952500"/>
            <a:ext cx="722455" cy="4346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3333752" y="2200275"/>
            <a:ext cx="722455" cy="5524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1971675" y="3261304"/>
            <a:ext cx="1092812" cy="369332"/>
          </a:xfrm>
          <a:prstGeom prst="rect">
            <a:avLst/>
          </a:prstGeom>
          <a:noFill/>
        </p:spPr>
        <p:txBody>
          <a:bodyPr wrap="square" rtlCol="0">
            <a:spAutoFit/>
          </a:bodyPr>
          <a:lstStyle/>
          <a:p>
            <a:r>
              <a:rPr lang="fr-FR" dirty="0"/>
              <a:t>Les tiges </a:t>
            </a:r>
          </a:p>
        </p:txBody>
      </p:sp>
      <p:cxnSp>
        <p:nvCxnSpPr>
          <p:cNvPr id="16" name="Connecteur droit avec flèche 15"/>
          <p:cNvCxnSpPr>
            <a:stCxn id="14" idx="0"/>
          </p:cNvCxnSpPr>
          <p:nvPr/>
        </p:nvCxnSpPr>
        <p:spPr>
          <a:xfrm flipV="1">
            <a:off x="2518081" y="1304927"/>
            <a:ext cx="949019" cy="19563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endCxn id="9" idx="3"/>
          </p:cNvCxnSpPr>
          <p:nvPr/>
        </p:nvCxnSpPr>
        <p:spPr>
          <a:xfrm flipV="1">
            <a:off x="2857501" y="2671823"/>
            <a:ext cx="582051" cy="6619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596087" y="606390"/>
            <a:ext cx="2114550" cy="201146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Le tissu translucide produit une solution économe en énergie: créer un espace lumineux d’attente pour les passagers</a:t>
            </a:r>
          </a:p>
        </p:txBody>
      </p:sp>
    </p:spTree>
    <p:extLst>
      <p:ext uri="{BB962C8B-B14F-4D97-AF65-F5344CB8AC3E}">
        <p14:creationId xmlns:p14="http://schemas.microsoft.com/office/powerpoint/2010/main" val="1846156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64724" y="942111"/>
            <a:ext cx="7286913" cy="526520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5306" y="492960"/>
            <a:ext cx="2827338" cy="1717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5988" y="571452"/>
            <a:ext cx="4193308" cy="9918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La structure de tissu a été une percée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1" y="1696392"/>
            <a:ext cx="3092450" cy="1435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9250" y="4858561"/>
            <a:ext cx="2566779" cy="192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5680" y="2413977"/>
            <a:ext cx="2667144" cy="203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0816" y="4858561"/>
            <a:ext cx="2662671" cy="175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6279" y="2053646"/>
            <a:ext cx="24638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0292" y="3687781"/>
            <a:ext cx="1755775"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2560" y="3362886"/>
            <a:ext cx="2953471" cy="1245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7663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rganigramme : Processus 3"/>
          <p:cNvSpPr/>
          <p:nvPr/>
        </p:nvSpPr>
        <p:spPr>
          <a:xfrm>
            <a:off x="350983" y="600364"/>
            <a:ext cx="5200073" cy="1376218"/>
          </a:xfrm>
          <a:prstGeom prst="flowChart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Des câbles en acier regroupés , attachés  avec des pinces puis le tissu vient et  est attaché au câble via un mécanisme , donc c’est un peu comme une voile sur une navire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921" y="2057168"/>
            <a:ext cx="3414569" cy="204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867" y="600364"/>
            <a:ext cx="26543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677" y="2533563"/>
            <a:ext cx="44577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824921" y="2381150"/>
            <a:ext cx="966933" cy="832578"/>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3" name="ZoneTexte 2"/>
          <p:cNvSpPr txBox="1"/>
          <p:nvPr/>
        </p:nvSpPr>
        <p:spPr>
          <a:xfrm>
            <a:off x="1874982" y="2533564"/>
            <a:ext cx="1607127" cy="369332"/>
          </a:xfrm>
          <a:prstGeom prst="rect">
            <a:avLst/>
          </a:prstGeom>
          <a:noFill/>
        </p:spPr>
        <p:txBody>
          <a:bodyPr wrap="square" rtlCol="0">
            <a:spAutoFit/>
          </a:bodyPr>
          <a:lstStyle/>
          <a:p>
            <a:r>
              <a:rPr lang="fr-FR" dirty="0"/>
              <a:t>Câble en acier </a:t>
            </a:r>
          </a:p>
        </p:txBody>
      </p:sp>
      <p:cxnSp>
        <p:nvCxnSpPr>
          <p:cNvPr id="8" name="Connecteur droit avec flèche 7"/>
          <p:cNvCxnSpPr/>
          <p:nvPr/>
        </p:nvCxnSpPr>
        <p:spPr>
          <a:xfrm flipV="1">
            <a:off x="4991967" y="3652470"/>
            <a:ext cx="544946" cy="12561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308476" y="4908613"/>
            <a:ext cx="1228437" cy="35098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Tissu </a:t>
            </a:r>
          </a:p>
        </p:txBody>
      </p:sp>
      <p:sp>
        <p:nvSpPr>
          <p:cNvPr id="10" name="Rectangle 9"/>
          <p:cNvSpPr/>
          <p:nvPr/>
        </p:nvSpPr>
        <p:spPr>
          <a:xfrm>
            <a:off x="6543675" y="4502215"/>
            <a:ext cx="1690255" cy="58189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Mécanisme </a:t>
            </a:r>
          </a:p>
        </p:txBody>
      </p:sp>
      <p:cxnSp>
        <p:nvCxnSpPr>
          <p:cNvPr id="12" name="Connecteur droit avec flèche 11"/>
          <p:cNvCxnSpPr>
            <a:stCxn id="10" idx="0"/>
          </p:cNvCxnSpPr>
          <p:nvPr/>
        </p:nvCxnSpPr>
        <p:spPr>
          <a:xfrm flipH="1" flipV="1">
            <a:off x="6820767" y="3578577"/>
            <a:ext cx="568037" cy="923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88" y="4367420"/>
            <a:ext cx="3394381" cy="143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76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Exemple 01 : pavillon de d’Espagne a Dubaï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1846" y="837427"/>
            <a:ext cx="5135800" cy="3573732"/>
          </a:xfrm>
          <a:prstGeom prst="rect">
            <a:avLst/>
          </a:prstGeom>
          <a:ln>
            <a:noFill/>
          </a:ln>
          <a:effectLst>
            <a:softEdge rad="112500"/>
          </a:effectLst>
        </p:spPr>
      </p:pic>
      <p:sp>
        <p:nvSpPr>
          <p:cNvPr id="4" name="Rectangle 3"/>
          <p:cNvSpPr/>
          <p:nvPr/>
        </p:nvSpPr>
        <p:spPr>
          <a:xfrm>
            <a:off x="144009" y="500636"/>
            <a:ext cx="4647837" cy="4247317"/>
          </a:xfrm>
          <a:prstGeom prst="rect">
            <a:avLst/>
          </a:prstGeom>
        </p:spPr>
        <p:txBody>
          <a:bodyPr wrap="square">
            <a:spAutoFit/>
          </a:bodyPr>
          <a:lstStyle/>
          <a:p>
            <a:pPr marL="285750" indent="-285750">
              <a:buFont typeface="Arial" panose="020B0604020202020204" pitchFamily="34" charset="0"/>
              <a:buChar char="•"/>
            </a:pPr>
            <a:r>
              <a:rPr lang="fr-FR" dirty="0"/>
              <a:t>Les cabinets d'architectes Selgascano et FRPO ont été finalistes pour concevoir le pavillon national espagnol à l'EXPO 2020 à Dubaï. </a:t>
            </a:r>
          </a:p>
          <a:p>
            <a:pPr marL="285750" indent="-285750">
              <a:buFont typeface="Arial" panose="020B0604020202020204" pitchFamily="34" charset="0"/>
              <a:buChar char="•"/>
            </a:pPr>
            <a:r>
              <a:rPr lang="fr-FR" dirty="0"/>
              <a:t> Leur proposition comprend un auvent gonflable composé de neuf cylindres ETFE jaunes dans un cadre en acier.  Réinterprétant la place espagnole, le design crée une nouvelle vision de la place publique.  </a:t>
            </a:r>
          </a:p>
          <a:p>
            <a:pPr marL="285750" indent="-285750">
              <a:buFont typeface="Arial" panose="020B0604020202020204" pitchFamily="34" charset="0"/>
              <a:buChar char="•"/>
            </a:pPr>
            <a:r>
              <a:rPr lang="fr-FR" dirty="0"/>
              <a:t>Le pavillon est conçu pour être léger en tant que structure plus durable qui peut être retirée et déplacée facilement. </a:t>
            </a:r>
          </a:p>
          <a:p>
            <a:pPr marL="285750" indent="-285750">
              <a:buFont typeface="Arial" panose="020B0604020202020204" pitchFamily="34" charset="0"/>
              <a:buChar char="•"/>
            </a:pPr>
            <a:r>
              <a:rPr lang="fr-FR" dirty="0"/>
              <a:t> Conçu comme un « pavillon respirant », le design permet deux hauts et bas pliables pour répondre aux vues, à la lumière et à la brise </a:t>
            </a:r>
          </a:p>
        </p:txBody>
      </p:sp>
    </p:spTree>
    <p:extLst>
      <p:ext uri="{BB962C8B-B14F-4D97-AF65-F5344CB8AC3E}">
        <p14:creationId xmlns:p14="http://schemas.microsoft.com/office/powerpoint/2010/main" val="807021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7045" y="247970"/>
            <a:ext cx="8316516" cy="1450757"/>
          </a:xfrm>
        </p:spPr>
        <p:txBody>
          <a:bodyPr/>
          <a:lstStyle/>
          <a:p>
            <a:r>
              <a:rPr lang="fr-FR" dirty="0"/>
              <a:t>Détails de Structure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257" y="2104961"/>
            <a:ext cx="6087752" cy="3781425"/>
          </a:xfrm>
          <a:prstGeom prst="rect">
            <a:avLst/>
          </a:prstGeom>
        </p:spPr>
      </p:pic>
      <p:cxnSp>
        <p:nvCxnSpPr>
          <p:cNvPr id="5" name="Connecteur droit avec flèche 4"/>
          <p:cNvCxnSpPr/>
          <p:nvPr/>
        </p:nvCxnSpPr>
        <p:spPr>
          <a:xfrm flipV="1">
            <a:off x="6132381" y="2307771"/>
            <a:ext cx="2232139" cy="1074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a:off x="5508343" y="4920343"/>
            <a:ext cx="3300205"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248449" y="1801093"/>
            <a:ext cx="2560569" cy="646331"/>
          </a:xfrm>
          <a:prstGeom prst="rect">
            <a:avLst/>
          </a:prstGeom>
        </p:spPr>
        <p:txBody>
          <a:bodyPr wrap="square">
            <a:spAutoFit/>
          </a:bodyPr>
          <a:lstStyle/>
          <a:p>
            <a:r>
              <a:rPr lang="fr-FR" dirty="0"/>
              <a:t>sous-système de toit (ci-dessus)</a:t>
            </a:r>
          </a:p>
        </p:txBody>
      </p:sp>
      <p:sp>
        <p:nvSpPr>
          <p:cNvPr id="9" name="Rectangle 8"/>
          <p:cNvSpPr/>
          <p:nvPr/>
        </p:nvSpPr>
        <p:spPr>
          <a:xfrm>
            <a:off x="7323636" y="5186433"/>
            <a:ext cx="2485383" cy="646331"/>
          </a:xfrm>
          <a:prstGeom prst="rect">
            <a:avLst/>
          </a:prstGeom>
        </p:spPr>
        <p:txBody>
          <a:bodyPr wrap="square">
            <a:spAutoFit/>
          </a:bodyPr>
          <a:lstStyle/>
          <a:p>
            <a:r>
              <a:rPr lang="fr-FR" dirty="0"/>
              <a:t>sous-système de dalle (ci-dessous)</a:t>
            </a:r>
          </a:p>
        </p:txBody>
      </p:sp>
    </p:spTree>
    <p:extLst>
      <p:ext uri="{BB962C8B-B14F-4D97-AF65-F5344CB8AC3E}">
        <p14:creationId xmlns:p14="http://schemas.microsoft.com/office/powerpoint/2010/main" val="4270827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78" y="1806262"/>
            <a:ext cx="5544344" cy="48387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317" y="53662"/>
            <a:ext cx="5544344" cy="3505200"/>
          </a:xfrm>
          <a:prstGeom prst="rect">
            <a:avLst/>
          </a:prstGeom>
        </p:spPr>
      </p:pic>
      <p:sp>
        <p:nvSpPr>
          <p:cNvPr id="7" name="Rectangle 6"/>
          <p:cNvSpPr/>
          <p:nvPr/>
        </p:nvSpPr>
        <p:spPr>
          <a:xfrm>
            <a:off x="5040312" y="3152842"/>
            <a:ext cx="5040313" cy="1754326"/>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r>
              <a:rPr lang="fr-FR" dirty="0"/>
              <a:t>Pour le sous-système de dalle, un système mixte a été développé en utilisant des colonnes en acier cylindriques et des poutres en acier courbes.  Dans ce système, quatre caractéristiques principales se distinguent : facilité de montage et de démontage, flexibilité des formes, durabilité et légèreté</a:t>
            </a:r>
          </a:p>
        </p:txBody>
      </p:sp>
      <p:sp>
        <p:nvSpPr>
          <p:cNvPr id="8" name="Rectangle 7"/>
          <p:cNvSpPr/>
          <p:nvPr/>
        </p:nvSpPr>
        <p:spPr>
          <a:xfrm>
            <a:off x="63014" y="266232"/>
            <a:ext cx="5040313" cy="2031325"/>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r>
              <a:rPr lang="fr-FR" dirty="0"/>
              <a:t>Le système de toit sous-structurel est directement lié au type de toit gonflable conçu dans le projet.  Un réseau de câbles de différentes hauteurs a été établi le long du périmètre du bâtiment.  Pour les colonnes où aucune connexion au cadre plus large n'est possible, un système de restauration a été mis en place avec des logements de câbles</a:t>
            </a:r>
          </a:p>
        </p:txBody>
      </p:sp>
      <p:cxnSp>
        <p:nvCxnSpPr>
          <p:cNvPr id="10" name="Connecteur droit avec flèche 9"/>
          <p:cNvCxnSpPr/>
          <p:nvPr/>
        </p:nvCxnSpPr>
        <p:spPr>
          <a:xfrm flipH="1" flipV="1">
            <a:off x="2520157" y="2020561"/>
            <a:ext cx="1760561" cy="160801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flipV="1">
            <a:off x="2916181" y="2020558"/>
            <a:ext cx="1260078" cy="24895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V="1">
            <a:off x="7356457" y="2365832"/>
            <a:ext cx="72005" cy="66693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flipV="1">
            <a:off x="9048562" y="2020561"/>
            <a:ext cx="504031" cy="100388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6321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
            <a:ext cx="8646620" cy="6366457"/>
          </a:xfrm>
          <a:prstGeom prst="rect">
            <a:avLst/>
          </a:prstGeom>
        </p:spPr>
      </p:pic>
      <p:pic>
        <p:nvPicPr>
          <p:cNvPr id="4" name="Image 3"/>
          <p:cNvPicPr>
            <a:picLocks noChangeAspect="1"/>
          </p:cNvPicPr>
          <p:nvPr/>
        </p:nvPicPr>
        <p:blipFill>
          <a:blip r:embed="rId3"/>
          <a:stretch>
            <a:fillRect/>
          </a:stretch>
        </p:blipFill>
        <p:spPr>
          <a:xfrm>
            <a:off x="6149015" y="1737363"/>
            <a:ext cx="3830970" cy="331401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503694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Détails de Structure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383" y="2110667"/>
            <a:ext cx="4630131" cy="4234328"/>
          </a:xfrm>
          <a:prstGeom prst="rect">
            <a:avLst/>
          </a:prstGeom>
          <a:ln>
            <a:noFill/>
          </a:ln>
          <a:effectLst>
            <a:softEdge rad="112500"/>
          </a:effectLst>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514" y="286603"/>
            <a:ext cx="4937376" cy="4737100"/>
          </a:xfrm>
          <a:prstGeom prst="rect">
            <a:avLst/>
          </a:prstGeom>
          <a:ln>
            <a:noFill/>
          </a:ln>
          <a:effectLst>
            <a:softEdge rad="112500"/>
          </a:effectLst>
        </p:spPr>
      </p:pic>
    </p:spTree>
    <p:extLst>
      <p:ext uri="{BB962C8B-B14F-4D97-AF65-F5344CB8AC3E}">
        <p14:creationId xmlns:p14="http://schemas.microsoft.com/office/powerpoint/2010/main" val="29080807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Détails de Structure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1623" y="0"/>
            <a:ext cx="3055046" cy="6858000"/>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716" y="2023963"/>
            <a:ext cx="5544344" cy="3784600"/>
          </a:xfrm>
          <a:prstGeom prst="rect">
            <a:avLst/>
          </a:prstGeom>
        </p:spPr>
      </p:pic>
      <p:cxnSp>
        <p:nvCxnSpPr>
          <p:cNvPr id="6" name="Connecteur droit avec flèche 5"/>
          <p:cNvCxnSpPr/>
          <p:nvPr/>
        </p:nvCxnSpPr>
        <p:spPr>
          <a:xfrm>
            <a:off x="4836300" y="3280232"/>
            <a:ext cx="3216200" cy="2090057"/>
          </a:xfrm>
          <a:prstGeom prst="straightConnector1">
            <a:avLst/>
          </a:prstGeom>
          <a:ln>
            <a:solidFill>
              <a:schemeClr val="bg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V="1">
            <a:off x="696044" y="2656115"/>
            <a:ext cx="2652690" cy="3639456"/>
          </a:xfrm>
          <a:prstGeom prst="straightConnector1">
            <a:avLst/>
          </a:prstGeom>
          <a:ln>
            <a:solidFill>
              <a:schemeClr val="bg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V="1">
            <a:off x="666239" y="2293259"/>
            <a:ext cx="2172134" cy="4064001"/>
          </a:xfrm>
          <a:prstGeom prst="straightConnector1">
            <a:avLst/>
          </a:prstGeom>
          <a:ln>
            <a:solidFill>
              <a:schemeClr val="bg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4656290" y="4833257"/>
            <a:ext cx="2796173" cy="1462314"/>
          </a:xfrm>
          <a:prstGeom prst="straightConnector1">
            <a:avLst/>
          </a:prstGeom>
          <a:ln>
            <a:solidFill>
              <a:schemeClr val="bg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722813" y="5463596"/>
            <a:ext cx="2422458"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fr-FR" dirty="0"/>
              <a:t>poutres en acier courbes</a:t>
            </a:r>
          </a:p>
        </p:txBody>
      </p:sp>
      <p:sp>
        <p:nvSpPr>
          <p:cNvPr id="20" name="Rectangle 19"/>
          <p:cNvSpPr/>
          <p:nvPr/>
        </p:nvSpPr>
        <p:spPr>
          <a:xfrm>
            <a:off x="6628357" y="6297652"/>
            <a:ext cx="3409908"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fr-FR" dirty="0"/>
              <a:t>des colonnes en acier cylindriques </a:t>
            </a:r>
          </a:p>
        </p:txBody>
      </p:sp>
      <p:sp>
        <p:nvSpPr>
          <p:cNvPr id="21" name="Rectangle 20"/>
          <p:cNvSpPr/>
          <p:nvPr/>
        </p:nvSpPr>
        <p:spPr>
          <a:xfrm>
            <a:off x="176018" y="6018768"/>
            <a:ext cx="2409634"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fr-FR" dirty="0"/>
              <a:t>des logements de câbles</a:t>
            </a:r>
          </a:p>
        </p:txBody>
      </p:sp>
    </p:spTree>
    <p:extLst>
      <p:ext uri="{BB962C8B-B14F-4D97-AF65-F5344CB8AC3E}">
        <p14:creationId xmlns:p14="http://schemas.microsoft.com/office/powerpoint/2010/main" val="1214368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3599" y="-175214"/>
            <a:ext cx="8316516" cy="1450757"/>
          </a:xfrm>
        </p:spPr>
        <p:txBody>
          <a:bodyPr/>
          <a:lstStyle/>
          <a:p>
            <a:r>
              <a:rPr lang="fr-FR" dirty="0"/>
              <a:t>Détails de Structure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362" y="2573754"/>
            <a:ext cx="3746300" cy="3624411"/>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2662" y="1393372"/>
            <a:ext cx="5544344" cy="3784600"/>
          </a:xfrm>
          <a:prstGeom prst="rect">
            <a:avLst/>
          </a:prstGeom>
        </p:spPr>
      </p:pic>
      <p:cxnSp>
        <p:nvCxnSpPr>
          <p:cNvPr id="9" name="Connecteur droit avec flèche 8"/>
          <p:cNvCxnSpPr/>
          <p:nvPr/>
        </p:nvCxnSpPr>
        <p:spPr>
          <a:xfrm>
            <a:off x="6804422" y="1937711"/>
            <a:ext cx="1068066" cy="3875315"/>
          </a:xfrm>
          <a:prstGeom prst="straightConnector1">
            <a:avLst/>
          </a:prstGeom>
          <a:ln>
            <a:solidFill>
              <a:schemeClr val="bg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835283" y="6013497"/>
            <a:ext cx="2422458"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fr-FR" dirty="0"/>
              <a:t>poutres en acier courbes</a:t>
            </a:r>
          </a:p>
        </p:txBody>
      </p:sp>
    </p:spTree>
    <p:extLst>
      <p:ext uri="{BB962C8B-B14F-4D97-AF65-F5344CB8AC3E}">
        <p14:creationId xmlns:p14="http://schemas.microsoft.com/office/powerpoint/2010/main" val="3214963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161" y="-120072"/>
            <a:ext cx="7476464" cy="1600200"/>
          </a:xfrm>
        </p:spPr>
        <p:txBody>
          <a:bodyPr>
            <a:normAutofit/>
          </a:bodyPr>
          <a:lstStyle/>
          <a:p>
            <a:r>
              <a:rPr lang="fr-FR" sz="4800" dirty="0"/>
              <a:t>Surface ondulée </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9494" y="1450109"/>
            <a:ext cx="6517803" cy="4611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564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5856702" y="332377"/>
            <a:ext cx="4067744" cy="3770242"/>
          </a:xfrm>
          <a:prstGeom prst="rect">
            <a:avLst/>
          </a:prstGeom>
        </p:spPr>
      </p:pic>
      <p:sp>
        <p:nvSpPr>
          <p:cNvPr id="2" name="Titre 1"/>
          <p:cNvSpPr>
            <a:spLocks noGrp="1"/>
          </p:cNvSpPr>
          <p:nvPr>
            <p:ph type="title"/>
          </p:nvPr>
        </p:nvSpPr>
        <p:spPr/>
        <p:txBody>
          <a:bodyPr/>
          <a:lstStyle/>
          <a:p>
            <a:r>
              <a:rPr lang="fr-FR" dirty="0"/>
              <a:t>Détails de Structure </a:t>
            </a:r>
          </a:p>
        </p:txBody>
      </p:sp>
      <p:pic>
        <p:nvPicPr>
          <p:cNvPr id="3" name="Image 2"/>
          <p:cNvPicPr>
            <a:picLocks noChangeAspect="1"/>
          </p:cNvPicPr>
          <p:nvPr/>
        </p:nvPicPr>
        <p:blipFill>
          <a:blip r:embed="rId3"/>
          <a:stretch>
            <a:fillRect/>
          </a:stretch>
        </p:blipFill>
        <p:spPr>
          <a:xfrm>
            <a:off x="627000" y="1311379"/>
            <a:ext cx="4989355" cy="3405764"/>
          </a:xfrm>
          <a:prstGeom prst="rect">
            <a:avLst/>
          </a:prstGeom>
        </p:spPr>
      </p:pic>
      <p:cxnSp>
        <p:nvCxnSpPr>
          <p:cNvPr id="6" name="Connecteur droit avec flèche 5"/>
          <p:cNvCxnSpPr>
            <a:endCxn id="9" idx="0"/>
          </p:cNvCxnSpPr>
          <p:nvPr/>
        </p:nvCxnSpPr>
        <p:spPr>
          <a:xfrm>
            <a:off x="7524469" y="1538515"/>
            <a:ext cx="257487" cy="4405744"/>
          </a:xfrm>
          <a:prstGeom prst="straightConnector1">
            <a:avLst/>
          </a:prstGeom>
          <a:ln w="76200">
            <a:solidFill>
              <a:schemeClr val="bg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3814618" y="2669309"/>
            <a:ext cx="3251200" cy="3274950"/>
          </a:xfrm>
          <a:prstGeom prst="straightConnector1">
            <a:avLst/>
          </a:prstGeom>
          <a:ln w="57150">
            <a:solidFill>
              <a:schemeClr val="bg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577139" y="5944259"/>
            <a:ext cx="2409634"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fr-FR" dirty="0"/>
              <a:t>des logements de câbles</a:t>
            </a:r>
          </a:p>
        </p:txBody>
      </p:sp>
    </p:spTree>
    <p:extLst>
      <p:ext uri="{BB962C8B-B14F-4D97-AF65-F5344CB8AC3E}">
        <p14:creationId xmlns:p14="http://schemas.microsoft.com/office/powerpoint/2010/main" val="33640018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2498" y="614117"/>
            <a:ext cx="8208448" cy="5345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35377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0963" y="674254"/>
            <a:ext cx="7476464" cy="1600200"/>
          </a:xfrm>
        </p:spPr>
        <p:txBody>
          <a:bodyPr/>
          <a:lstStyle/>
          <a:p>
            <a:pPr algn="ctr"/>
            <a:r>
              <a:rPr lang="fr-FR" dirty="0"/>
              <a:t>Conclusion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258" y="2595421"/>
            <a:ext cx="6926810" cy="1613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3565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46451" y="-277092"/>
            <a:ext cx="7476464" cy="1563255"/>
          </a:xfrm>
        </p:spPr>
        <p:txBody>
          <a:bodyPr>
            <a:normAutofit/>
          </a:bodyPr>
          <a:lstStyle/>
          <a:p>
            <a:pPr algn="ctr"/>
            <a:r>
              <a:rPr lang="fr-FR" sz="4800" dirty="0"/>
              <a:t>Surface selle entre arches </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34635" y="1200202"/>
            <a:ext cx="6707401" cy="464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4614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1797" y="-106340"/>
            <a:ext cx="7476464" cy="1600200"/>
          </a:xfrm>
        </p:spPr>
        <p:txBody>
          <a:bodyPr>
            <a:normAutofit/>
          </a:bodyPr>
          <a:lstStyle/>
          <a:p>
            <a:r>
              <a:rPr lang="fr-FR" sz="4400" dirty="0"/>
              <a:t>Surfaces à bosse </a:t>
            </a:r>
          </a:p>
        </p:txBody>
      </p:sp>
      <p:sp>
        <p:nvSpPr>
          <p:cNvPr id="4" name="ZoneTexte 3"/>
          <p:cNvSpPr txBox="1"/>
          <p:nvPr/>
        </p:nvSpPr>
        <p:spPr>
          <a:xfrm>
            <a:off x="5375565" y="1002024"/>
            <a:ext cx="2974112" cy="369332"/>
          </a:xfrm>
          <a:prstGeom prst="rect">
            <a:avLst/>
          </a:prstGeom>
          <a:noFill/>
        </p:spPr>
        <p:txBody>
          <a:bodyPr wrap="square" rtlCol="0">
            <a:spAutoFit/>
          </a:bodyPr>
          <a:lstStyle/>
          <a:p>
            <a:r>
              <a:rPr lang="fr-FR" dirty="0"/>
              <a:t>(Saillie de forme arrondie) </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5621" y="1477819"/>
            <a:ext cx="6562436" cy="463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2174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C9E8CF-DDAA-4AA7-9014-59B5156FF74B}"/>
              </a:ext>
            </a:extLst>
          </p:cNvPr>
          <p:cNvSpPr>
            <a:spLocks noGrp="1"/>
          </p:cNvSpPr>
          <p:nvPr>
            <p:ph type="title"/>
          </p:nvPr>
        </p:nvSpPr>
        <p:spPr>
          <a:xfrm>
            <a:off x="1364581" y="604686"/>
            <a:ext cx="5230475" cy="684185"/>
          </a:xfrm>
        </p:spPr>
        <p:txBody>
          <a:bodyPr>
            <a:normAutofit fontScale="90000"/>
          </a:bodyPr>
          <a:lstStyle/>
          <a:p>
            <a:r>
              <a:rPr lang="fr-FR" sz="2800" dirty="0"/>
              <a:t>Les éléments de la structure tendue</a:t>
            </a:r>
          </a:p>
        </p:txBody>
      </p:sp>
      <p:sp>
        <p:nvSpPr>
          <p:cNvPr id="3" name="Espace réservé du contenu 2">
            <a:extLst>
              <a:ext uri="{FF2B5EF4-FFF2-40B4-BE49-F238E27FC236}">
                <a16:creationId xmlns:a16="http://schemas.microsoft.com/office/drawing/2014/main" id="{5C9C0AD2-7E37-41E1-AEDC-219F59FF5D87}"/>
              </a:ext>
            </a:extLst>
          </p:cNvPr>
          <p:cNvSpPr>
            <a:spLocks noGrp="1"/>
          </p:cNvSpPr>
          <p:nvPr>
            <p:ph idx="1"/>
          </p:nvPr>
        </p:nvSpPr>
        <p:spPr>
          <a:xfrm>
            <a:off x="822014" y="819621"/>
            <a:ext cx="8608313" cy="3777622"/>
          </a:xfrm>
        </p:spPr>
        <p:txBody>
          <a:bodyPr>
            <a:normAutofit/>
          </a:bodyPr>
          <a:lstStyle/>
          <a:p>
            <a:r>
              <a:rPr lang="fr-FR" sz="2400" u="sng" dirty="0">
                <a:solidFill>
                  <a:schemeClr val="accent1">
                    <a:lumMod val="75000"/>
                  </a:schemeClr>
                </a:solidFill>
              </a:rPr>
              <a:t> les membranes:</a:t>
            </a:r>
          </a:p>
          <a:p>
            <a:pPr marL="0" indent="0">
              <a:buNone/>
            </a:pPr>
            <a:r>
              <a:rPr lang="fr-FR" dirty="0">
                <a:solidFill>
                  <a:schemeClr val="tx1"/>
                </a:solidFill>
              </a:rPr>
              <a:t>Couverture souple composées des fibres synthétiques </a:t>
            </a:r>
            <a:r>
              <a:rPr lang="fr-FR" dirty="0">
                <a:solidFill>
                  <a:schemeClr val="tx2"/>
                </a:solidFill>
              </a:rPr>
              <a:t>. </a:t>
            </a:r>
            <a:r>
              <a:rPr lang="fr-FR" dirty="0">
                <a:solidFill>
                  <a:schemeClr val="tx1"/>
                </a:solidFill>
              </a:rPr>
              <a:t>Composites caractérisés par une dissociation des fonctions </a:t>
            </a:r>
            <a:r>
              <a:rPr lang="fr-FR" dirty="0">
                <a:solidFill>
                  <a:schemeClr val="tx2"/>
                </a:solidFill>
              </a:rPr>
              <a:t>: résistance mécanique , et paroi étanche et protectrice.</a:t>
            </a:r>
            <a:endParaRPr lang="fr-FR" dirty="0">
              <a:solidFill>
                <a:schemeClr val="tx1"/>
              </a:solidFill>
            </a:endParaRPr>
          </a:p>
          <a:p>
            <a:pPr>
              <a:buFont typeface="+mj-lt"/>
              <a:buAutoNum type="arabicPeriod"/>
            </a:pPr>
            <a:r>
              <a:rPr lang="fr-FR" dirty="0">
                <a:solidFill>
                  <a:schemeClr val="accent1">
                    <a:lumMod val="75000"/>
                  </a:schemeClr>
                </a:solidFill>
              </a:rPr>
              <a:t>Constitution des membranes :     </a:t>
            </a:r>
          </a:p>
          <a:p>
            <a:pPr marL="0" indent="0">
              <a:buNone/>
            </a:pPr>
            <a:r>
              <a:rPr lang="fr-FR" dirty="0">
                <a:solidFill>
                  <a:schemeClr val="tx1"/>
                </a:solidFill>
              </a:rPr>
              <a:t>    - Âmes textiles                - Enduction                      - Revêtements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7104" y="4112289"/>
            <a:ext cx="6776605" cy="1863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1792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01" y="775853"/>
            <a:ext cx="8914536" cy="844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691283" y="397286"/>
            <a:ext cx="4396509" cy="369332"/>
          </a:xfrm>
          <a:prstGeom prst="rect">
            <a:avLst/>
          </a:prstGeom>
          <a:noFill/>
        </p:spPr>
        <p:txBody>
          <a:bodyPr wrap="square" rtlCol="0">
            <a:spAutoFit/>
          </a:bodyPr>
          <a:lstStyle/>
          <a:p>
            <a:r>
              <a:rPr lang="fr-FR" b="1" dirty="0"/>
              <a:t>AMES TEXTILES:</a:t>
            </a:r>
          </a:p>
        </p:txBody>
      </p:sp>
      <p:sp>
        <p:nvSpPr>
          <p:cNvPr id="7" name="ZoneTexte 6"/>
          <p:cNvSpPr txBox="1"/>
          <p:nvPr/>
        </p:nvSpPr>
        <p:spPr>
          <a:xfrm>
            <a:off x="543501" y="1690254"/>
            <a:ext cx="5190836" cy="369332"/>
          </a:xfrm>
          <a:prstGeom prst="rect">
            <a:avLst/>
          </a:prstGeom>
          <a:noFill/>
        </p:spPr>
        <p:txBody>
          <a:bodyPr wrap="square" rtlCol="0">
            <a:spAutoFit/>
          </a:bodyPr>
          <a:lstStyle/>
          <a:p>
            <a:r>
              <a:rPr lang="fr-FR" b="1" dirty="0"/>
              <a:t>COUCHE DE FOND OU D’ADHÉRISATION :</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11" y="2080665"/>
            <a:ext cx="3269673" cy="998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610" y="3040301"/>
            <a:ext cx="2125809" cy="30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458" y="2080665"/>
            <a:ext cx="4862852" cy="1317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609" y="3789454"/>
            <a:ext cx="4422839" cy="168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469610" y="3420122"/>
            <a:ext cx="3940848" cy="369332"/>
          </a:xfrm>
          <a:prstGeom prst="rect">
            <a:avLst/>
          </a:prstGeom>
          <a:noFill/>
        </p:spPr>
        <p:txBody>
          <a:bodyPr wrap="square" rtlCol="0">
            <a:spAutoFit/>
          </a:bodyPr>
          <a:lstStyle/>
          <a:p>
            <a:r>
              <a:rPr lang="fr-FR" b="1" dirty="0"/>
              <a:t>ENDUCTION:</a:t>
            </a:r>
          </a:p>
        </p:txBody>
      </p:sp>
      <p:pic>
        <p:nvPicPr>
          <p:cNvPr id="717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9878" y="3604788"/>
            <a:ext cx="3033544" cy="186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543501" y="5541879"/>
            <a:ext cx="2595418" cy="369332"/>
          </a:xfrm>
          <a:prstGeom prst="rect">
            <a:avLst/>
          </a:prstGeom>
          <a:noFill/>
        </p:spPr>
        <p:txBody>
          <a:bodyPr wrap="square" rtlCol="0">
            <a:spAutoFit/>
          </a:bodyPr>
          <a:lstStyle/>
          <a:p>
            <a:r>
              <a:rPr lang="fr-FR" b="1" dirty="0"/>
              <a:t>REVETEMENTS:</a:t>
            </a:r>
          </a:p>
        </p:txBody>
      </p:sp>
      <p:pic>
        <p:nvPicPr>
          <p:cNvPr id="717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032" y="5911211"/>
            <a:ext cx="4610390" cy="59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0044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736</TotalTime>
  <Words>2274</Words>
  <Application>Microsoft Macintosh PowerPoint</Application>
  <PresentationFormat>Personnalisé</PresentationFormat>
  <Paragraphs>224</Paragraphs>
  <Slides>52</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52</vt:i4>
      </vt:variant>
    </vt:vector>
  </HeadingPairs>
  <TitlesOfParts>
    <vt:vector size="58" baseType="lpstr">
      <vt:lpstr>Arial</vt:lpstr>
      <vt:lpstr>Impact</vt:lpstr>
      <vt:lpstr>inherit</vt:lpstr>
      <vt:lpstr>Times New Roman</vt:lpstr>
      <vt:lpstr>Wingdings</vt:lpstr>
      <vt:lpstr>NewsPrint</vt:lpstr>
      <vt:lpstr>Définition </vt:lpstr>
      <vt:lpstr>HISTORIQUE</vt:lpstr>
      <vt:lpstr>Vers les architectures à membranes modernes </vt:lpstr>
      <vt:lpstr>Structure des possibilités illimitées </vt:lpstr>
      <vt:lpstr>Surface ondulée </vt:lpstr>
      <vt:lpstr>Surface selle entre arches </vt:lpstr>
      <vt:lpstr>Surfaces à bosse </vt:lpstr>
      <vt:lpstr>Les éléments de la structure tendue</vt:lpstr>
      <vt:lpstr>Présentation PowerPoint</vt:lpstr>
      <vt:lpstr>Présentation PowerPoint</vt:lpstr>
      <vt:lpstr>Présentation PowerPoint</vt:lpstr>
      <vt:lpstr>Présentation PowerPoint</vt:lpstr>
      <vt:lpstr>Comment travaille la structure tendue</vt:lpstr>
      <vt:lpstr>Présentation PowerPoint</vt:lpstr>
      <vt:lpstr>Présentation PowerPoint</vt:lpstr>
      <vt:lpstr>Présentation PowerPoint</vt:lpstr>
      <vt:lpstr>Présentation PowerPoint</vt:lpstr>
      <vt:lpstr>Présentation PowerPoint</vt:lpstr>
      <vt:lpstr>  Concept ; the happy games </vt:lpstr>
      <vt:lpstr>Sa structure </vt:lpstr>
      <vt:lpstr>           Toiture </vt:lpstr>
      <vt:lpstr>Présentation PowerPoint</vt:lpstr>
      <vt:lpstr>Présentation PowerPoint</vt:lpstr>
      <vt:lpstr>Présentation PowerPoint</vt:lpstr>
      <vt:lpstr>Présentation PowerPoint</vt:lpstr>
      <vt:lpstr>Présentation PowerPoint</vt:lpstr>
      <vt:lpstr>Exemple  Century Lotus Stadium</vt:lpstr>
      <vt:lpstr>Présentation PowerPoint</vt:lpstr>
      <vt:lpstr> </vt:lpstr>
      <vt:lpstr> </vt:lpstr>
      <vt:lpstr>Présentation PowerPoint</vt:lpstr>
      <vt:lpstr>Présentation PowerPoint</vt:lpstr>
      <vt:lpstr> </vt:lpstr>
      <vt:lpstr>Présentation PowerPoint</vt:lpstr>
      <vt:lpstr>Présentation PowerPoint</vt:lpstr>
      <vt:lpstr>Aéroport International de Denver</vt:lpstr>
      <vt:lpstr>Présentation PowerPoint</vt:lpstr>
      <vt:lpstr>Présentation PowerPoint</vt:lpstr>
      <vt:lpstr>Présentation PowerPoint</vt:lpstr>
      <vt:lpstr>Présentation PowerPoint</vt:lpstr>
      <vt:lpstr>Présentation PowerPoint</vt:lpstr>
      <vt:lpstr>Présentation PowerPoint</vt:lpstr>
      <vt:lpstr>Exemple 01 : pavillon de d’Espagne a Dubaï </vt:lpstr>
      <vt:lpstr>Détails de Structure </vt:lpstr>
      <vt:lpstr>Présentation PowerPoint</vt:lpstr>
      <vt:lpstr>Présentation PowerPoint</vt:lpstr>
      <vt:lpstr>Détails de Structure </vt:lpstr>
      <vt:lpstr>Détails de Structure </vt:lpstr>
      <vt:lpstr>Détails de Structure </vt:lpstr>
      <vt:lpstr>Détails de Structure </vt:lpstr>
      <vt:lpstr>Présentation PowerPoint</vt:lpstr>
      <vt:lpstr>Conclusion </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TENDUE</dc:title>
  <dc:creator>Rahma Aid</dc:creator>
  <cp:lastModifiedBy>Microsoft Office User</cp:lastModifiedBy>
  <cp:revision>53</cp:revision>
  <dcterms:created xsi:type="dcterms:W3CDTF">2022-03-12T20:12:48Z</dcterms:created>
  <dcterms:modified xsi:type="dcterms:W3CDTF">2023-05-16T23:10:22Z</dcterms:modified>
</cp:coreProperties>
</file>