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7"/>
  </p:notesMasterIdLst>
  <p:sldIdLst>
    <p:sldId id="256" r:id="rId2"/>
    <p:sldId id="284" r:id="rId3"/>
    <p:sldId id="267" r:id="rId4"/>
    <p:sldId id="257" r:id="rId5"/>
    <p:sldId id="258" r:id="rId6"/>
    <p:sldId id="259" r:id="rId7"/>
    <p:sldId id="275" r:id="rId8"/>
    <p:sldId id="260" r:id="rId9"/>
    <p:sldId id="261" r:id="rId10"/>
    <p:sldId id="262" r:id="rId11"/>
    <p:sldId id="278" r:id="rId12"/>
    <p:sldId id="273" r:id="rId13"/>
    <p:sldId id="274" r:id="rId14"/>
    <p:sldId id="263" r:id="rId15"/>
    <p:sldId id="264" r:id="rId16"/>
    <p:sldId id="270" r:id="rId17"/>
    <p:sldId id="271" r:id="rId18"/>
    <p:sldId id="272" r:id="rId19"/>
    <p:sldId id="265" r:id="rId20"/>
    <p:sldId id="266" r:id="rId21"/>
    <p:sldId id="277" r:id="rId22"/>
    <p:sldId id="279" r:id="rId23"/>
    <p:sldId id="280" r:id="rId24"/>
    <p:sldId id="283" r:id="rId25"/>
    <p:sldId id="285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B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5761A-FCBC-46CC-8F03-8DC04969D948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85E0D-CCD1-4F72-B949-94F67A73A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5E0D-CCD1-4F72-B949-94F67A73A47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85E0D-CCD1-4F72-B949-94F67A73A47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fr-FR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fld id="{950E0039-32B9-46FD-A094-A3B3967B430A}" type="datetimeFigureOut">
              <a:rPr lang="fr-FR" smtClean="0"/>
              <a:pPr/>
              <a:t>19/05/2024</a:t>
            </a:fld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fld id="{1EB5C9B6-8A00-48DC-BF2A-267A61FA9AD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dirty="0"/>
              </a:p>
            </p:txBody>
          </p:sp>
        </p:grp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dirty="0"/>
            </a:p>
          </p:txBody>
        </p:sp>
      </p:grpSp>
      <p:sp>
        <p:nvSpPr>
          <p:cNvPr id="204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0" y="-500090"/>
            <a:ext cx="9144000" cy="7358090"/>
          </a:xfrm>
          <a:solidFill>
            <a:schemeClr val="bg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 eaLnBrk="0" hangingPunct="0">
              <a:defRPr/>
            </a:pPr>
            <a:r>
              <a:rPr lang="fr-FR" sz="32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2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32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DZ" sz="4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المــــــــــــــــــــــادة: </a:t>
            </a:r>
            <a:r>
              <a:rPr lang="ar-DZ" sz="4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التربص التطبيقي </a:t>
            </a:r>
            <a:r>
              <a:rPr lang="ar-DZ" sz="36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4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المستوى : </a:t>
            </a:r>
            <a:r>
              <a:rPr lang="ar-DZ" sz="36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>السنة الثالثة ليسانس التربية البدنية والرياضية </a:t>
            </a:r>
            <a:r>
              <a:rPr lang="ar-DZ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ar-DZ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ar-DZ" sz="3200" b="1" dirty="0" smtClean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tx1"/>
                </a:solidFill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ar-DZ" sz="7200" dirty="0" smtClean="0">
                <a:solidFill>
                  <a:schemeClr val="tx2"/>
                </a:solidFill>
              </a:rPr>
              <a:t> </a:t>
            </a:r>
            <a:r>
              <a:rPr lang="fr-FR" sz="7200" dirty="0" smtClean="0">
                <a:solidFill>
                  <a:schemeClr val="tx2"/>
                </a:solidFill>
              </a:rPr>
              <a:t>                         </a:t>
            </a:r>
            <a:r>
              <a:rPr lang="fr-FR" sz="2400" dirty="0" smtClean="0">
                <a:solidFill>
                  <a:schemeClr val="tx2"/>
                </a:solidFill>
              </a:rPr>
              <a:t> </a:t>
            </a:r>
            <a:r>
              <a:rPr lang="ar-DZ" sz="2400" dirty="0" smtClean="0">
                <a:solidFill>
                  <a:schemeClr val="tx2"/>
                </a:solidFill>
              </a:rPr>
              <a:t>د.صغير </a:t>
            </a:r>
            <a:r>
              <a:rPr lang="ar-DZ" sz="2400" dirty="0" err="1" smtClean="0">
                <a:solidFill>
                  <a:schemeClr val="tx2"/>
                </a:solidFill>
              </a:rPr>
              <a:t>نورالدين</a:t>
            </a:r>
            <a:r>
              <a:rPr lang="ar-DZ" sz="2400" dirty="0" smtClean="0">
                <a:solidFill>
                  <a:schemeClr val="tx2"/>
                </a:solidFill>
              </a:rPr>
              <a:t> </a:t>
            </a:r>
            <a:endParaRPr lang="fr-FR" b="1" spc="300" dirty="0"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5" name="Imag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914400" cy="8667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6" name="Imag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-142900"/>
            <a:ext cx="1247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1538" y="0"/>
            <a:ext cx="7772400" cy="2024106"/>
          </a:xfrm>
          <a:prstGeom prst="rect">
            <a:avLst/>
          </a:prstGeom>
        </p:spPr>
        <p:txBody>
          <a:bodyPr vert="horz" lIns="45720" rIns="45720" bIns="45720" anchor="b">
            <a:normAutofit fontScale="2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ba" pitchFamily="2" charset="0"/>
                <a:ea typeface="+mj-ea"/>
                <a:cs typeface="+mj-cs"/>
              </a:rPr>
              <a:t/>
            </a:r>
            <a:b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ba" pitchFamily="2" charset="0"/>
                <a:ea typeface="+mj-ea"/>
                <a:cs typeface="+mj-cs"/>
              </a:rPr>
            </a:br>
            <a:r>
              <a:rPr kumimoji="0" lang="fr-F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</a:t>
            </a:r>
            <a:br>
              <a:rPr kumimoji="0" lang="fr-F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	</a:t>
            </a:r>
            <a:b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</a:br>
            <a:r>
              <a:rPr kumimoji="0" lang="ar-DZ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/>
            </a:r>
            <a:br>
              <a:rPr kumimoji="0" lang="ar-DZ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</a:br>
            <a:endParaRPr kumimoji="0" lang="fr-FR" sz="112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200" b="1" dirty="0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12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الجمهورية الجزائرية الديمقراطية الشعبية</a:t>
            </a:r>
            <a: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/>
            </a:r>
            <a:b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</a:b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وزارة التعليم العالي </a:t>
            </a:r>
            <a:r>
              <a:rPr kumimoji="0" lang="ar-SA" sz="112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و</a:t>
            </a: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البحث العلمي</a:t>
            </a:r>
            <a: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/>
            </a:r>
            <a:b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</a:b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جامعة وهران للعلوم </a:t>
            </a:r>
            <a:r>
              <a:rPr kumimoji="0" lang="ar-SA" sz="112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و</a:t>
            </a: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التكنولوجيا محمد </a:t>
            </a:r>
            <a:r>
              <a:rPr kumimoji="0" lang="ar-SA" sz="112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بوضياف</a:t>
            </a:r>
            <a: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/>
            </a:r>
            <a:br>
              <a:rPr kumimoji="0" lang="fr-FR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</a:b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معهد التربية البدنية </a:t>
            </a:r>
            <a:r>
              <a:rPr kumimoji="0" lang="ar-SA" sz="112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و</a:t>
            </a:r>
            <a:r>
              <a:rPr kumimoji="0" lang="ar-SA" sz="11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 الرياضية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fr-F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SA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ba" pitchFamily="2" charset="0"/>
                <a:ea typeface="+mj-ea"/>
                <a:cs typeface="+mj-cs"/>
              </a:rPr>
              <a:t> </a:t>
            </a:r>
            <a:r>
              <a:rPr kumimoji="0" lang="ar-DZ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ba" pitchFamily="2" charset="0"/>
                <a:ea typeface="+mj-ea"/>
                <a:cs typeface="+mj-cs"/>
              </a:rPr>
              <a:t/>
            </a:r>
            <a:br>
              <a:rPr kumimoji="0" lang="ar-DZ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ba" pitchFamily="2" charset="0"/>
                <a:ea typeface="+mj-ea"/>
                <a:cs typeface="+mj-cs"/>
              </a:rPr>
            </a:b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lba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071802" y="0"/>
            <a:ext cx="3571900" cy="785818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5- دفتر المناداة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2845" y="1571612"/>
          <a:ext cx="8504468" cy="5151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8627"/>
                <a:gridCol w="428628"/>
                <a:gridCol w="357190"/>
                <a:gridCol w="285752"/>
                <a:gridCol w="357190"/>
                <a:gridCol w="357190"/>
                <a:gridCol w="357190"/>
                <a:gridCol w="357190"/>
                <a:gridCol w="357190"/>
                <a:gridCol w="357190"/>
                <a:gridCol w="428628"/>
                <a:gridCol w="428628"/>
                <a:gridCol w="428628"/>
                <a:gridCol w="1746906"/>
                <a:gridCol w="1328277"/>
                <a:gridCol w="500064"/>
              </a:tblGrid>
              <a:tr h="359807">
                <a:tc gridSpan="2">
                  <a:txBody>
                    <a:bodyPr/>
                    <a:lstStyle/>
                    <a:p>
                      <a:pPr algn="ctr"/>
                      <a:r>
                        <a:rPr lang="ar-DZ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ديسمبر</a:t>
                      </a:r>
                      <a:endParaRPr lang="fr-FR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DZ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نوفمبر</a:t>
                      </a:r>
                      <a:endParaRPr lang="fr-FR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DZ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أكتوبر</a:t>
                      </a:r>
                      <a:endParaRPr lang="fr-FR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DZ" sz="20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سبتمبر</a:t>
                      </a:r>
                      <a:endParaRPr lang="fr-FR" sz="20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تاريخ الإزدياد</a:t>
                      </a:r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الإسم واللقب</a:t>
                      </a:r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59807"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11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59807"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12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142844" y="785794"/>
            <a:ext cx="8501122" cy="7858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المؤسسة:                            القسم:                                 عددالذكور:                             عدد الإناث:</a:t>
            </a: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الأستاذ:                             الموسم الدراسي:                     عدد الممارسين:                       عدد المعفيين:</a:t>
            </a:r>
            <a:endParaRPr lang="fr-FR" b="1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785918" y="285728"/>
            <a:ext cx="5072098" cy="1000132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3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-6</a:t>
            </a:r>
            <a:r>
              <a:rPr lang="ar-DZ" sz="3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عدد حصص التحضير البدني العام</a:t>
            </a:r>
            <a:endParaRPr lang="fr-FR" sz="32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1714488"/>
          <a:ext cx="8786877" cy="40005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14731"/>
                <a:gridCol w="3444467"/>
                <a:gridCol w="1054429"/>
                <a:gridCol w="773250"/>
              </a:tblGrid>
              <a:tr h="1619941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الأهداف الإجرائية</a:t>
                      </a:r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الأهداف الخاصة</a:t>
                      </a:r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طبيعة الحصة</a:t>
                      </a:r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التاريخ</a:t>
                      </a:r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4703">
                <a:tc>
                  <a:txBody>
                    <a:bodyPr/>
                    <a:lstStyle/>
                    <a:p>
                      <a:pPr algn="ctr"/>
                      <a:endParaRPr lang="fr-FR" sz="2800" b="1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تدريبي</a:t>
                      </a:r>
                    </a:p>
                    <a:p>
                      <a:pPr algn="ctr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01</a:t>
                      </a:r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تدريبي</a:t>
                      </a:r>
                    </a:p>
                    <a:p>
                      <a:pPr algn="ctr" rtl="1"/>
                      <a:r>
                        <a:rPr lang="ar-DZ" sz="2800" dirty="0" smtClean="0">
                          <a:solidFill>
                            <a:schemeClr val="bg2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02</a:t>
                      </a:r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dirty="0">
                        <a:solidFill>
                          <a:schemeClr val="bg2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571736" y="142852"/>
            <a:ext cx="3214710" cy="785818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r-FR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7</a:t>
            </a:r>
            <a:r>
              <a:rPr lang="ar-DZ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-دفتر التقويم</a:t>
            </a:r>
            <a:endParaRPr lang="fr-FR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" y="1473200"/>
          <a:ext cx="9144002" cy="5760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85784"/>
                <a:gridCol w="642942"/>
                <a:gridCol w="530703"/>
                <a:gridCol w="653143"/>
                <a:gridCol w="653143"/>
                <a:gridCol w="734779"/>
                <a:gridCol w="428628"/>
                <a:gridCol w="928694"/>
                <a:gridCol w="642942"/>
                <a:gridCol w="571504"/>
                <a:gridCol w="642942"/>
                <a:gridCol w="714380"/>
                <a:gridCol w="785818"/>
                <a:gridCol w="428600"/>
              </a:tblGrid>
              <a:tr h="363962">
                <a:tc gridSpan="13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قسم: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 gridSpan="6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الفصل الثاني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الفصل الأول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ملاحظات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معدل الفصل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معدل المادة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الإختبار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الفرض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المراقبة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ملاحظات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معدل الفصل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معدل المادة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الإختبار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الفرض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المراقبة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11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11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3962"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12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12</a:t>
                      </a:r>
                      <a:endParaRPr lang="fr-FR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1285860"/>
            <a:ext cx="9144000" cy="5572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" y="1214427"/>
          <a:ext cx="9143999" cy="56976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1243"/>
                <a:gridCol w="712546"/>
                <a:gridCol w="690928"/>
                <a:gridCol w="690928"/>
                <a:gridCol w="777287"/>
                <a:gridCol w="453425"/>
                <a:gridCol w="982420"/>
                <a:gridCol w="680137"/>
                <a:gridCol w="604566"/>
                <a:gridCol w="680137"/>
                <a:gridCol w="755708"/>
                <a:gridCol w="831279"/>
                <a:gridCol w="453395"/>
              </a:tblGrid>
              <a:tr h="382190">
                <a:tc gridSpan="12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قسم: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 gridSpan="5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المعدل السنوي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الفصل الثالث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68833">
                <a:tc rowSpan="2"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ملاحظات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السنة الحالية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السنة</a:t>
                      </a:r>
                      <a:r>
                        <a:rPr lang="ar-DZ" sz="2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الماضية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ملاحظات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معدل الفصل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معدل المادة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الإختبار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الفرض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المراقبة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190">
                <a:tc vMerge="1"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السنوي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المادة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السنوي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المادة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2190"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2786050" y="214290"/>
            <a:ext cx="3214710" cy="785818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r-FR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7</a:t>
            </a:r>
            <a:r>
              <a:rPr lang="ar-DZ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-دفتر التقويم</a:t>
            </a:r>
            <a:endParaRPr lang="fr-FR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428860" y="214290"/>
            <a:ext cx="4500594" cy="71438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8</a:t>
            </a:r>
            <a:r>
              <a:rPr lang="ar-DZ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-دفتر النتائج القياسية</a:t>
            </a:r>
            <a:endParaRPr lang="fr-FR" sz="36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71472" y="857232"/>
            <a:ext cx="8072494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القسم:                                                     المستوى الدراسي:</a:t>
            </a:r>
            <a:endParaRPr lang="fr-FR" b="1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1357295"/>
          <a:ext cx="9158634" cy="57087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14386"/>
                <a:gridCol w="714380"/>
                <a:gridCol w="514668"/>
              </a:tblGrid>
              <a:tr h="373487">
                <a:tc gridSpan="14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النشاط</a:t>
                      </a:r>
                      <a:r>
                        <a:rPr lang="ar-DZ" sz="24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الفردي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 gridSpan="4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سباق السرعة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/>
                      <a:endParaRPr lang="fr-FR" sz="2000" b="1" dirty="0"/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الوثب الطويل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/>
                      <a:endParaRPr lang="fr-FR" sz="2000" b="1" dirty="0"/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دفع الجلة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348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منافسة</a:t>
                      </a:r>
                      <a:endParaRPr lang="fr-FR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كشف مستوى</a:t>
                      </a:r>
                      <a:endParaRPr lang="fr-FR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منافسة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كشف مستوى</a:t>
                      </a:r>
                      <a:endParaRPr lang="fr-FR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منافسة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كشف مستوى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اختبار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فرض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تحصيل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تشخيص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اختبار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فرض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تحصيل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تشخيص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اختبار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فرض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تحصيل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تشخيص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02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02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02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03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03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03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04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04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04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06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06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06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07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07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07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08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08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08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500174"/>
          <a:ext cx="9144000" cy="56860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7830"/>
                <a:gridCol w="877827"/>
                <a:gridCol w="877827"/>
                <a:gridCol w="452546"/>
                <a:gridCol w="864194"/>
                <a:gridCol w="877827"/>
                <a:gridCol w="877827"/>
                <a:gridCol w="466181"/>
                <a:gridCol w="771507"/>
                <a:gridCol w="883726"/>
                <a:gridCol w="804675"/>
                <a:gridCol w="512033"/>
              </a:tblGrid>
              <a:tr h="373487">
                <a:tc gridSpan="11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النشاط</a:t>
                      </a:r>
                      <a:r>
                        <a:rPr lang="ar-DZ" sz="24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الجماعي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6974">
                <a:tc gridSpan="3">
                  <a:txBody>
                    <a:bodyPr/>
                    <a:lstStyle/>
                    <a:p>
                      <a:pPr algn="ctr"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مستويا ت</a:t>
                      </a:r>
                      <a:endParaRPr kumimoji="0" lang="fr-FR" sz="1800" b="1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algn="ctr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كــــــــــرة </a:t>
                      </a:r>
                      <a:r>
                        <a:rPr kumimoji="0" lang="ar-DZ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الطائرة</a:t>
                      </a:r>
                      <a:endParaRPr lang="fr-FR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/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مستويا ت</a:t>
                      </a:r>
                      <a:endParaRPr kumimoji="0" lang="fr-FR" sz="1800" b="1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algn="ctr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كــــــــــرة الــ</a:t>
                      </a:r>
                      <a:r>
                        <a:rPr kumimoji="0" lang="ar-DZ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سلة</a:t>
                      </a:r>
                      <a:endParaRPr lang="fr-FR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0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/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مستويا ت</a:t>
                      </a:r>
                      <a:endParaRPr kumimoji="0" lang="fr-FR" sz="1800" b="1" kern="1200" dirty="0" smtClean="0">
                        <a:solidFill>
                          <a:schemeClr val="dk1"/>
                        </a:solidFill>
                        <a:latin typeface="Traditional Arabic" pitchFamily="18" charset="-78"/>
                        <a:ea typeface="+mn-ea"/>
                        <a:cs typeface="Traditional Arabic" pitchFamily="18" charset="-78"/>
                      </a:endParaRPr>
                    </a:p>
                    <a:p>
                      <a:pPr algn="ctr"/>
                      <a:r>
                        <a:rPr kumimoji="0" lang="ar-SA" sz="1800" b="1" kern="1200" dirty="0" smtClean="0">
                          <a:solidFill>
                            <a:schemeClr val="dk1"/>
                          </a:solidFill>
                          <a:latin typeface="Traditional Arabic" pitchFamily="18" charset="-78"/>
                          <a:ea typeface="+mn-ea"/>
                          <a:cs typeface="Traditional Arabic" pitchFamily="18" charset="-78"/>
                        </a:rPr>
                        <a:t>كــــــــــرة الــــيــــــــد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3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2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1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3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2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1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3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2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 1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02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02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02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03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03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03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04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04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04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06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06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06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07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07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07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08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08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08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09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10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348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11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214282" y="357166"/>
            <a:ext cx="3714776" cy="1143008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571480"/>
            <a:ext cx="36433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م1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متكيف يجيد الحلول المناسبة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النقطة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: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11-14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م2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باحث له بعد نظر اثناء المشاركة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النقطة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: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15-17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م2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الموهوب صانع الالعاب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النقطـــــــــــــــــة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17+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143636" y="857232"/>
            <a:ext cx="2500330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sz="20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القسم:</a:t>
            </a:r>
          </a:p>
          <a:p>
            <a:pPr algn="r"/>
            <a:r>
              <a:rPr lang="ar-DZ" sz="20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المستوى:</a:t>
            </a:r>
            <a:endParaRPr lang="fr-FR" b="1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143504" y="2143116"/>
            <a:ext cx="3500462" cy="107157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بطاقة التقويم لنشاط: دفع الجلة</a:t>
            </a:r>
            <a:endParaRPr lang="fr-FR" sz="2800" b="1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143504" y="3500438"/>
            <a:ext cx="3500462" cy="107157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  <a:scene3d>
            <a:camera prst="isometricOffAxis2Left"/>
            <a:lightRig rig="contrasting" dir="t">
              <a:rot lat="0" lon="0" rev="12000000"/>
            </a:lightRig>
          </a:scene3d>
          <a:sp3d prstMaterial="powder">
            <a:bevelT h="508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بطاقة التقويم لنشاط: الوثب الطويل</a:t>
            </a:r>
            <a:endParaRPr lang="fr-FR" sz="2400" b="1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143504" y="4929198"/>
            <a:ext cx="3500462" cy="107157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بطاقة التقويم لنشاط: الجري السريع</a:t>
            </a:r>
            <a:endParaRPr lang="fr-FR" sz="2400" b="1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857224" y="5000636"/>
            <a:ext cx="3500462" cy="107157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بطاقة التقويم لنشاط: كرة اليــد</a:t>
            </a:r>
            <a:endParaRPr lang="fr-FR" sz="2800" b="1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85786" y="3500438"/>
            <a:ext cx="3500462" cy="107157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بطاقة التقويم لنشاط: كرة الطائرة</a:t>
            </a:r>
            <a:endParaRPr lang="fr-FR" sz="2800" b="1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85786" y="2143116"/>
            <a:ext cx="3500462" cy="1071570"/>
          </a:xfrm>
          <a:prstGeom prst="roundRect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بطاقة التقويم لنشاط: كرة السلة</a:t>
            </a:r>
            <a:endParaRPr lang="fr-FR" sz="2800" b="1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786050" y="428604"/>
            <a:ext cx="4000528" cy="10001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-9</a:t>
            </a:r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بطاقات التقويم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714348" y="214290"/>
            <a:ext cx="8143932" cy="857256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85728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المؤسسة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                                                                                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السنة الدراسية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الأستاذ:</a:t>
            </a:r>
            <a:r>
              <a:rPr kumimoji="0" lang="ar-DZ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                                                                                     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القسم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النشاط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دفع الجلـــة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                                                                     </a:t>
            </a: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التاريخ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7422" y="1071546"/>
            <a:ext cx="535785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بطاقة التقييم حسب بعض المؤشرات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1666240"/>
          <a:ext cx="9144002" cy="52990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00034"/>
                <a:gridCol w="500066"/>
                <a:gridCol w="500066"/>
                <a:gridCol w="500066"/>
                <a:gridCol w="571504"/>
                <a:gridCol w="500066"/>
                <a:gridCol w="500066"/>
                <a:gridCol w="500066"/>
                <a:gridCol w="571504"/>
                <a:gridCol w="571504"/>
                <a:gridCol w="571504"/>
                <a:gridCol w="571504"/>
                <a:gridCol w="2286016"/>
                <a:gridCol w="5000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القياس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النسبة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التوازن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الدفع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زاوية الدفع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مسك الجلة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الإسم واللقب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91788"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11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النسبة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214290"/>
            <a:ext cx="7286676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المؤسسة</a:t>
            </a:r>
            <a:r>
              <a:rPr lang="fr-FR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</a:t>
            </a:r>
            <a:r>
              <a:rPr lang="ar-DZ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</a:t>
            </a:r>
            <a:r>
              <a:rPr lang="ar-DZ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                                                             </a:t>
            </a: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السنة الدراسية</a:t>
            </a:r>
            <a:r>
              <a:rPr lang="fr-FR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r>
              <a:rPr lang="fr-FR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endParaRPr lang="fr-FR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الأستاذ:                                                                                       القسم</a:t>
            </a:r>
            <a:r>
              <a:rPr lang="fr-FR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endParaRPr lang="fr-FR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النشاط</a:t>
            </a:r>
            <a:r>
              <a:rPr lang="fr-FR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r>
              <a:rPr lang="ar-DZ" b="1" dirty="0" smtClean="0">
                <a:solidFill>
                  <a:schemeClr val="tx1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كرة السلـــة</a:t>
            </a:r>
            <a:r>
              <a:rPr lang="fr-FR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</a:t>
            </a:r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</a:t>
            </a:r>
            <a:r>
              <a:rPr lang="fr-FR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             </a:t>
            </a:r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</a:t>
            </a:r>
            <a:r>
              <a:rPr lang="fr-FR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                            </a:t>
            </a:r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</a:t>
            </a:r>
            <a:r>
              <a:rPr lang="fr-FR" b="1" dirty="0" smtClean="0">
                <a:solidFill>
                  <a:schemeClr val="bg2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 </a:t>
            </a: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التاريخ</a:t>
            </a:r>
            <a:r>
              <a:rPr lang="fr-FR" b="1" dirty="0" smtClean="0">
                <a:solidFill>
                  <a:srgbClr val="FF0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</a:t>
            </a:r>
            <a:endParaRPr lang="en-US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928794" y="1142984"/>
            <a:ext cx="5072098" cy="571504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1785926"/>
            <a:ext cx="9144000" cy="5072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1666240"/>
          <a:ext cx="9144001" cy="53187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00034"/>
                <a:gridCol w="500066"/>
                <a:gridCol w="500066"/>
                <a:gridCol w="500066"/>
                <a:gridCol w="571504"/>
                <a:gridCol w="500066"/>
                <a:gridCol w="500066"/>
                <a:gridCol w="500066"/>
                <a:gridCol w="785818"/>
                <a:gridCol w="714380"/>
                <a:gridCol w="500066"/>
                <a:gridCol w="500066"/>
                <a:gridCol w="2071701"/>
                <a:gridCol w="5000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القياس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النسبة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التموقع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التصويب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التمرير والإستقبال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b="1" dirty="0">
                          <a:solidFill>
                            <a:schemeClr val="tx1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التنطيط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الإسم واللقب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تحصيلي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تشخيص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تحص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تشخ</a:t>
                      </a:r>
                      <a:endParaRPr lang="fr-FR" sz="1800" b="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11</a:t>
                      </a:r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النسبة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57356" y="1142984"/>
            <a:ext cx="51490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بطاقة التقييم حسب بعض المؤشرات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" y="1258812"/>
          <a:ext cx="9143996" cy="5819438"/>
        </p:xfrm>
        <a:graphic>
          <a:graphicData uri="http://schemas.openxmlformats.org/drawingml/2006/table">
            <a:tbl>
              <a:tblPr rtl="1"/>
              <a:tblGrid>
                <a:gridCol w="1573792"/>
                <a:gridCol w="1892551"/>
                <a:gridCol w="1892551"/>
                <a:gridCol w="1892551"/>
                <a:gridCol w="1892551"/>
              </a:tblGrid>
              <a:tr h="272078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الإنــــاث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الفريق ( أ )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الفريق ( ب )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207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2"/>
                          </a:solidFill>
                          <a:highlight>
                            <a:srgbClr val="FFFF00"/>
                          </a:highlight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( 1 )</a:t>
                      </a:r>
                      <a:endParaRPr lang="fr-FR" sz="20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2"/>
                          </a:solidFill>
                          <a:highlight>
                            <a:srgbClr val="00FF00"/>
                          </a:highlight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( 2 )</a:t>
                      </a:r>
                      <a:endParaRPr lang="fr-FR" sz="20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2"/>
                          </a:solidFill>
                          <a:highlight>
                            <a:srgbClr val="FF00FF"/>
                          </a:highlight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( 1 )</a:t>
                      </a:r>
                      <a:endParaRPr lang="fr-FR" sz="20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( 2 )</a:t>
                      </a:r>
                      <a:endParaRPr lang="fr-FR" sz="1600" b="1">
                        <a:solidFill>
                          <a:schemeClr val="tx1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رئيس الفوج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نائب الرئيس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rowSpan="7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الأعـضــاء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vert="vert27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DZ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78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الذكور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2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الفريق ( أ )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2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الفريق ( ب )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207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2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( 1 )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2"/>
                          </a:solidFill>
                          <a:highlight>
                            <a:srgbClr val="FF00FF"/>
                          </a:highlight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( 2 )</a:t>
                      </a:r>
                      <a:endParaRPr lang="fr-FR" sz="20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2"/>
                          </a:solidFill>
                          <a:highlight>
                            <a:srgbClr val="00FF00"/>
                          </a:highlight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( 1 )</a:t>
                      </a:r>
                      <a:endParaRPr lang="fr-FR" sz="20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2"/>
                          </a:solidFill>
                          <a:highlight>
                            <a:srgbClr val="00FFFF"/>
                          </a:highlight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الفوج ( 2 )</a:t>
                      </a:r>
                      <a:endParaRPr lang="fr-FR" sz="20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رئيس الفوج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3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نائب الرئيس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>
                      <a:noFill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row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Traditional Arabic" pitchFamily="18" charset="-78"/>
                          <a:ea typeface="Times New Roman"/>
                          <a:cs typeface="Traditional Arabic" pitchFamily="18" charset="-78"/>
                        </a:rPr>
                        <a:t>الأعـضــاء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vert="vert27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5082" marR="65082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143108" y="142852"/>
            <a:ext cx="4143404" cy="785794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الأفواج</a:t>
            </a:r>
            <a:r>
              <a:rPr lang="fr-FR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-10</a:t>
            </a:r>
            <a:endParaRPr lang="fr-FR" sz="40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357918" y="571480"/>
            <a:ext cx="2500362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قسم:</a:t>
            </a:r>
            <a:endParaRPr lang="fr-FR" sz="24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- المحاضرة  </a:t>
            </a:r>
            <a:r>
              <a:rPr lang="ar-DZ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العاشرة    </a:t>
            </a:r>
            <a:r>
              <a:rPr lang="ar-DZ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: الحقيبة البيداغوجية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r" rtl="1"/>
            <a:r>
              <a:rPr lang="ar-DZ" sz="400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أهداف المحاضرة: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معرفة </a:t>
            </a:r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الطالب كل ما يتعلق عن الحقيبة البيداغوجية للأستاذ من حيث ما يلي :</a:t>
            </a:r>
          </a:p>
          <a:p>
            <a:pPr algn="r" rtl="1"/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- التعرف على أهم الوثائق البيداغوجية التي يلجأ إليها أستاذ التربية البدنية والرياضية في التعليم الثانوي.</a:t>
            </a:r>
          </a:p>
          <a:p>
            <a:pPr algn="r" rtl="1"/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- التعرف على مختلف الكفاءات المراد الوصول إليها </a:t>
            </a:r>
            <a:endParaRPr lang="fr-FR" sz="4000" dirty="0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sz="54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857488" y="214290"/>
            <a:ext cx="3786214" cy="71438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قائمة المعفيين</a:t>
            </a:r>
            <a:r>
              <a:rPr lang="fr-FR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-11</a:t>
            </a:r>
            <a:endParaRPr lang="fr-FR" sz="40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57298"/>
            <a:ext cx="9144000" cy="55007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1500174"/>
          <a:ext cx="8143933" cy="5143538"/>
        </p:xfrm>
        <a:graphic>
          <a:graphicData uri="http://schemas.openxmlformats.org/drawingml/2006/table">
            <a:tbl>
              <a:tblPr rtl="1">
                <a:tableStyleId>{22838BEF-8BB2-4498-84A7-C5851F593DF1}</a:tableStyleId>
              </a:tblPr>
              <a:tblGrid>
                <a:gridCol w="740548"/>
                <a:gridCol w="2517234"/>
                <a:gridCol w="2220598"/>
                <a:gridCol w="887821"/>
                <a:gridCol w="1777732"/>
              </a:tblGrid>
              <a:tr h="6546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highlight>
                            <a:srgbClr val="00FF00"/>
                          </a:highlight>
                          <a:latin typeface="Traditional Arabic" pitchFamily="18" charset="-78"/>
                          <a:cs typeface="Traditional Arabic" pitchFamily="18" charset="-78"/>
                        </a:rPr>
                        <a:t>الرقم</a:t>
                      </a:r>
                      <a:endParaRPr lang="fr-FR" sz="2400" b="1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highlight>
                            <a:srgbClr val="00FF00"/>
                          </a:highlight>
                          <a:latin typeface="Traditional Arabic" pitchFamily="18" charset="-78"/>
                          <a:cs typeface="Traditional Arabic" pitchFamily="18" charset="-78"/>
                        </a:rPr>
                        <a:t>الإسم و اللقب</a:t>
                      </a:r>
                      <a:endParaRPr lang="fr-FR" sz="2400" b="1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highlight>
                            <a:srgbClr val="00FF00"/>
                          </a:highlight>
                          <a:latin typeface="Traditional Arabic" pitchFamily="18" charset="-78"/>
                          <a:cs typeface="Traditional Arabic" pitchFamily="18" charset="-78"/>
                        </a:rPr>
                        <a:t>تايخ و مكان الإزدياد</a:t>
                      </a:r>
                      <a:endParaRPr lang="fr-FR" sz="2400" b="1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highlight>
                            <a:srgbClr val="00FF00"/>
                          </a:highlight>
                          <a:latin typeface="Traditional Arabic" pitchFamily="18" charset="-78"/>
                          <a:cs typeface="Traditional Arabic" pitchFamily="18" charset="-78"/>
                        </a:rPr>
                        <a:t>الجنس</a:t>
                      </a:r>
                      <a:endParaRPr lang="fr-FR" sz="2400" b="1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highlight>
                            <a:srgbClr val="00FF00"/>
                          </a:highlight>
                          <a:latin typeface="Traditional Arabic" pitchFamily="18" charset="-78"/>
                          <a:cs typeface="Traditional Arabic" pitchFamily="18" charset="-78"/>
                        </a:rPr>
                        <a:t>الملاحظات </a:t>
                      </a:r>
                      <a:endParaRPr lang="fr-FR" sz="2400" b="1" dirty="0">
                        <a:latin typeface="Traditional Arabic" pitchFamily="18" charset="-78"/>
                        <a:ea typeface="Times New Roman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15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12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12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DZ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15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DZ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15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DZ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15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DZ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15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DZ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15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DZ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6643702" y="714356"/>
            <a:ext cx="2285984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قسم:</a:t>
            </a:r>
            <a:endParaRPr lang="fr-FR" sz="40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572132" y="5786454"/>
            <a:ext cx="2786082" cy="10715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مسؤولي العتاد:</a:t>
            </a:r>
          </a:p>
          <a:p>
            <a:pPr algn="r"/>
            <a:r>
              <a:rPr lang="ar-DZ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</a:p>
          <a:p>
            <a:pPr algn="r"/>
            <a:r>
              <a:rPr lang="ar-DZ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5857892"/>
            <a:ext cx="3286148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الكاتب:</a:t>
            </a:r>
          </a:p>
          <a:p>
            <a:pPr algn="r" rtl="1"/>
            <a:r>
              <a:rPr lang="ar-DZ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-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2857488" y="142852"/>
            <a:ext cx="4143404" cy="857256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-13</a:t>
            </a:r>
            <a:r>
              <a:rPr lang="ar-DZ" sz="3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دفتر النصوص</a:t>
            </a:r>
            <a:endParaRPr lang="fr-FR" sz="36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214422"/>
          <a:ext cx="9144000" cy="605918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00232"/>
                <a:gridCol w="5072098"/>
                <a:gridCol w="1071570"/>
                <a:gridCol w="1000100"/>
              </a:tblGrid>
              <a:tr h="572786">
                <a:tc>
                  <a:txBody>
                    <a:bodyPr/>
                    <a:lstStyle/>
                    <a:p>
                      <a:pPr algn="r"/>
                      <a:r>
                        <a:rPr lang="ar-DZ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الإمضاء</a:t>
                      </a:r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الموضوع</a:t>
                      </a:r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التوقيت</a:t>
                      </a:r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8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التاريخ</a:t>
                      </a:r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9372">
                <a:tc rowSpan="2">
                  <a:txBody>
                    <a:bodyPr/>
                    <a:lstStyle/>
                    <a:p>
                      <a:pPr algn="r"/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النشاط الأول: </a:t>
                      </a: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دفع الجلة</a:t>
                      </a:r>
                      <a:endParaRPr lang="ar-DZ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الهدف: </a:t>
                      </a:r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سحب وأخذ خطوة طاردة إلى الأمام </a:t>
                      </a:r>
                      <a:endParaRPr lang="ar-DZ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/>
                      <a:endParaRPr lang="fr-FR" sz="28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 10</a:t>
                      </a:r>
                    </a:p>
                    <a:p>
                      <a:pPr algn="ct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</a:p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إلى11</a:t>
                      </a:r>
                      <a:endParaRPr lang="fr-FR" sz="2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2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9372">
                <a:tc vMerge="1">
                  <a:txBody>
                    <a:bodyPr/>
                    <a:lstStyle/>
                    <a:p>
                      <a:pPr algn="r"/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النشاط الأول: </a:t>
                      </a: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كرة السلة</a:t>
                      </a:r>
                      <a:endParaRPr lang="ar-DZ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الهدف: </a:t>
                      </a:r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 التنقل بالكرة عن طريق التنطيط</a:t>
                      </a:r>
                      <a:endParaRPr lang="ar-DZ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/>
                      <a:endParaRPr lang="fr-FR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من11</a:t>
                      </a:r>
                    </a:p>
                    <a:p>
                      <a:pPr algn="ct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</a:p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إلى12</a:t>
                      </a:r>
                      <a:endParaRPr lang="fr-FR" sz="2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9372">
                <a:tc rowSpan="2">
                  <a:txBody>
                    <a:bodyPr/>
                    <a:lstStyle/>
                    <a:p>
                      <a:pPr algn="r"/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النشاط الأول:  </a:t>
                      </a: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دفع الجلة</a:t>
                      </a:r>
                      <a:endParaRPr lang="ar-DZ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/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الهدف:</a:t>
                      </a:r>
                    </a:p>
                    <a:p>
                      <a:pPr algn="r" rtl="1"/>
                      <a:endParaRPr lang="fr-FR" sz="28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 10</a:t>
                      </a:r>
                    </a:p>
                    <a:p>
                      <a:pPr algn="ct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</a:p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إلى11</a:t>
                      </a:r>
                      <a:endParaRPr lang="fr-FR" sz="2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28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/>
                      <a:endParaRPr lang="fr-FR" sz="2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9372">
                <a:tc vMerge="1">
                  <a:txBody>
                    <a:bodyPr/>
                    <a:lstStyle/>
                    <a:p>
                      <a:pPr algn="r"/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النشاط الأول:  </a:t>
                      </a:r>
                      <a:r>
                        <a:rPr lang="ar-DZ" sz="28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كرة السلة</a:t>
                      </a:r>
                    </a:p>
                    <a:p>
                      <a:pPr algn="r" rtl="1"/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الهدف:</a:t>
                      </a:r>
                    </a:p>
                    <a:p>
                      <a:pPr algn="r" rtl="1"/>
                      <a:endParaRPr lang="fr-FR" sz="2800" b="1" dirty="0" smtClean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من11</a:t>
                      </a:r>
                    </a:p>
                    <a:p>
                      <a:pPr algn="ct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</a:p>
                    <a:p>
                      <a:pPr algn="r"/>
                      <a:r>
                        <a:rPr lang="ar-DZ" sz="2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إلى12</a:t>
                      </a:r>
                      <a:endParaRPr lang="fr-FR" sz="2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lnL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28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2857488" y="214290"/>
            <a:ext cx="3143272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قائمة العتاد:</a:t>
            </a:r>
            <a:endParaRPr lang="fr-FR" sz="32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2" y="928664"/>
          <a:ext cx="9001158" cy="59826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0193"/>
                <a:gridCol w="1500193"/>
                <a:gridCol w="1500193"/>
                <a:gridCol w="1500193"/>
                <a:gridCol w="2428914"/>
                <a:gridCol w="571472"/>
              </a:tblGrid>
              <a:tr h="428634"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المجموع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غير صالحة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مقبولة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صالحة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الأداة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رقم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00062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كرات اليد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1490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كرات الطائرة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75328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كرات السلة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07728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كرات</a:t>
                      </a:r>
                      <a:r>
                        <a:rPr lang="ar-DZ" sz="24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حديدية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1566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كرات طبية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5404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أقماع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19242"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أطباق بلاستيكية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2308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صافرة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25548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ميقاتية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09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3075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ديكاميتر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10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34594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حلقات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11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496228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شبكة مرمى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12</a:t>
                      </a:r>
                      <a:endParaRPr lang="fr-FR" sz="2400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428728" y="214290"/>
            <a:ext cx="6286544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-14</a:t>
            </a:r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بطاقة تعريفية بالأستاذ والمؤسسة</a:t>
            </a:r>
            <a:endParaRPr lang="fr-FR" sz="40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928670"/>
            <a:ext cx="8715436" cy="29289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2800" b="1" u="sng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أ-الأستاذ:</a:t>
            </a:r>
          </a:p>
          <a:p>
            <a:pPr algn="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الإسم:              اللقب:                         تاريخ ومكان الإزدياد</a:t>
            </a:r>
          </a:p>
          <a:p>
            <a:pPr algn="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الشهادات المتحصل عليها:</a:t>
            </a:r>
          </a:p>
          <a:p>
            <a:pPr algn="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البكالوريا سنة:             اليسانس سنة:                الماستر سنة:</a:t>
            </a:r>
          </a:p>
          <a:p>
            <a:pPr algn="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التخصص الجامعي:</a:t>
            </a:r>
          </a:p>
          <a:p>
            <a:pPr algn="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رقم الهاتف:                        العنوان البريدي:</a:t>
            </a:r>
          </a:p>
          <a:p>
            <a:pPr algn="r"/>
            <a:r>
              <a:rPr lang="ar-DZ" sz="2800" b="1" dirty="0" smtClean="0">
                <a:latin typeface="Sakkal Majalla" pitchFamily="2" charset="-78"/>
                <a:cs typeface="Sakkal Majalla" pitchFamily="2" charset="-78"/>
              </a:rPr>
              <a:t>الحالة العائلية: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3929066"/>
            <a:ext cx="8715436" cy="23574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3200" b="1" u="sng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ب-إسم المؤسسة:</a:t>
            </a:r>
          </a:p>
          <a:p>
            <a:pPr algn="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نبذة عن تسمية المؤسسة:</a:t>
            </a:r>
          </a:p>
          <a:p>
            <a:pPr algn="r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سنة التدشين:</a:t>
            </a:r>
          </a:p>
          <a:p>
            <a:pPr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الموقع الجغرافي:</a:t>
            </a:r>
          </a:p>
          <a:p>
            <a:pPr algn="r" rtl="1"/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رقم هاتف المؤسسة:                            بريد المؤسسة:</a:t>
            </a:r>
            <a:endParaRPr lang="fr-FR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FFFF00"/>
                </a:solidFill>
              </a:rPr>
              <a:t>- </a:t>
            </a:r>
            <a:r>
              <a:rPr lang="ar-DZ" sz="4000" dirty="0" smtClean="0">
                <a:solidFill>
                  <a:srgbClr val="FFFF00"/>
                </a:solidFill>
              </a:rPr>
              <a:t>مراجع المحاضرة :</a:t>
            </a:r>
            <a:r>
              <a:rPr lang="ar-DZ" sz="4000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r" rtl="1"/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نصف يوم تكويني بعنوان</a:t>
            </a:r>
            <a:r>
              <a:rPr lang="fr-FR" b="1" dirty="0" smtClean="0">
                <a:effectLst/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: الحقيبة البيداغوجية ، المنعقد يوم 20 </a:t>
            </a:r>
            <a:r>
              <a:rPr lang="ar-DZ" b="1" dirty="0" err="1" smtClean="0">
                <a:effectLst/>
                <a:latin typeface="Sakkal Majalla" pitchFamily="2" charset="-78"/>
                <a:cs typeface="Sakkal Majalla" pitchFamily="2" charset="-78"/>
              </a:rPr>
              <a:t>أفريل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2021. </a:t>
            </a:r>
            <a:endParaRPr lang="fr-FR" b="1" dirty="0" smtClean="0">
              <a:effectLst/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DZ" b="1" dirty="0" err="1" smtClean="0">
                <a:effectLst/>
                <a:latin typeface="Sakkal Majalla" pitchFamily="2" charset="-78"/>
                <a:cs typeface="Sakkal Majalla" pitchFamily="2" charset="-78"/>
              </a:rPr>
              <a:t>تأطير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الأستاذين:                         </a:t>
            </a:r>
            <a:r>
              <a:rPr lang="fr-FR" b="1" dirty="0" smtClean="0">
                <a:effectLst/>
                <a:latin typeface="Sakkal Majalla" pitchFamily="2" charset="-78"/>
                <a:cs typeface="Sakkal Majalla" pitchFamily="2" charset="-78"/>
              </a:rPr>
              <a:t> - 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err="1" smtClean="0">
                <a:effectLst/>
                <a:latin typeface="Sakkal Majalla" pitchFamily="2" charset="-78"/>
                <a:cs typeface="Sakkal Majalla" pitchFamily="2" charset="-78"/>
              </a:rPr>
              <a:t>بختاوي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جمال </a:t>
            </a:r>
            <a:endParaRPr lang="fr-FR" b="1" dirty="0" smtClean="0">
              <a:effectLst/>
              <a:latin typeface="Sakkal Majalla" pitchFamily="2" charset="-78"/>
              <a:cs typeface="Sakkal Majalla" pitchFamily="2" charset="-78"/>
            </a:endParaRPr>
          </a:p>
          <a:p>
            <a:pPr algn="r" rtl="1"/>
            <a:r>
              <a:rPr lang="fr-FR" b="1" dirty="0" smtClean="0">
                <a:effectLst/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                                                           </a:t>
            </a:r>
            <a:r>
              <a:rPr lang="fr-FR" b="1" dirty="0" smtClean="0">
                <a:effectLst/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-</a:t>
            </a:r>
            <a:r>
              <a:rPr lang="fr-FR" b="1" dirty="0" smtClean="0">
                <a:effectLst/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b="1" dirty="0" err="1" smtClean="0">
                <a:effectLst/>
                <a:latin typeface="Sakkal Majalla" pitchFamily="2" charset="-78"/>
                <a:cs typeface="Sakkal Majalla" pitchFamily="2" charset="-78"/>
              </a:rPr>
              <a:t>يشكور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عبد النور</a:t>
            </a:r>
          </a:p>
          <a:p>
            <a:pPr algn="r" rtl="1"/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تحت إشراف مفتش التربية الوطنية: </a:t>
            </a:r>
          </a:p>
          <a:p>
            <a:pPr algn="r" rtl="1"/>
            <a:r>
              <a:rPr lang="ar-DZ" b="1" smtClean="0">
                <a:effectLst/>
                <a:latin typeface="Sakkal Majalla" pitchFamily="2" charset="-78"/>
                <a:cs typeface="Sakkal Majalla" pitchFamily="2" charset="-78"/>
              </a:rPr>
              <a:t>                                                             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-السيد: </a:t>
            </a:r>
            <a:r>
              <a:rPr lang="ar-DZ" b="1" dirty="0" err="1" smtClean="0">
                <a:effectLst/>
                <a:latin typeface="Sakkal Majalla" pitchFamily="2" charset="-78"/>
                <a:cs typeface="Sakkal Majalla" pitchFamily="2" charset="-78"/>
              </a:rPr>
              <a:t>عبداللاوي</a:t>
            </a:r>
            <a:r>
              <a:rPr lang="ar-DZ" b="1" dirty="0" smtClean="0">
                <a:effectLst/>
                <a:latin typeface="Sakkal Majalla" pitchFamily="2" charset="-78"/>
                <a:cs typeface="Sakkal Majalla" pitchFamily="2" charset="-78"/>
              </a:rPr>
              <a:t> علـــي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r" rtl="1">
              <a:defRPr/>
            </a:pPr>
            <a:r>
              <a:rPr lang="ar-DZ" sz="3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أسئلة للطلبة : </a:t>
            </a:r>
          </a:p>
          <a:p>
            <a:pPr algn="r" rtl="1">
              <a:defRPr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1- عرف الحقيبة البيداغوجية للأستاذ .</a:t>
            </a:r>
          </a:p>
          <a:p>
            <a:pPr algn="r" rtl="1">
              <a:defRPr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2- ما هي الكفاءة الختامية ؟</a:t>
            </a:r>
          </a:p>
          <a:p>
            <a:pPr algn="r" rtl="1">
              <a:defRPr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3-</a:t>
            </a:r>
            <a:r>
              <a:rPr lang="ar-DZ" b="1" dirty="0" smtClean="0"/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ما هو الفرق بين الوحدة التعليمية والوحدة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التعلمية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؟</a:t>
            </a:r>
          </a:p>
          <a:p>
            <a:pPr algn="r" rtl="1">
              <a:defRPr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4- ما هي الكفاءة القاعدية ؟</a:t>
            </a:r>
            <a:endParaRPr lang="ar-DZ" b="1" dirty="0" smtClean="0"/>
          </a:p>
          <a:p>
            <a:pPr algn="r" rtl="1"/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143108" y="285728"/>
            <a:ext cx="5072098" cy="1143000"/>
          </a:xfrm>
          <a:prstGeom prst="wedgeRoundRectCallout">
            <a:avLst>
              <a:gd name="adj1" fmla="val -21365"/>
              <a:gd name="adj2" fmla="val 75628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448056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3600" b="1" dirty="0">
                <a:solidFill>
                  <a:srgbClr val="002060"/>
                </a:solidFill>
                <a:latin typeface="Traditional Arabic" pitchFamily="18" charset="-78"/>
                <a:cs typeface="+mj-cs"/>
              </a:rPr>
              <a:t>تقييم المكتسبات</a:t>
            </a:r>
          </a:p>
          <a:p>
            <a:pPr algn="ctr">
              <a:defRPr/>
            </a:pPr>
            <a:endParaRPr lang="fr-FR" sz="24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81000" y="5334000"/>
            <a:ext cx="4038600" cy="1219200"/>
          </a:xfrm>
          <a:prstGeom prst="wedgeRoundRect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448056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ar-SA" sz="24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448056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البحث </a:t>
            </a:r>
            <a:r>
              <a:rPr lang="ar-SA" sz="36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الإطلاع يسهم </a:t>
            </a:r>
            <a:endParaRPr lang="ar-DZ" sz="36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marL="448056" indent="-384048" algn="ctr" rtl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ar-DZ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SA" sz="36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إثراء المحاضرة </a:t>
            </a:r>
          </a:p>
          <a:p>
            <a:pPr algn="ctr">
              <a:defRPr/>
            </a:pPr>
            <a:r>
              <a:rPr lang="ar-SA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</a:t>
            </a:r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DZ" sz="4000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40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00034" y="214290"/>
            <a:ext cx="8001056" cy="107157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48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Sakkal Majalla" pitchFamily="2" charset="-78"/>
                <a:cs typeface="Sakkal Majalla" pitchFamily="2" charset="-78"/>
              </a:rPr>
              <a:t>أولا: تعريف الحقيبة البيداغوجية</a:t>
            </a:r>
            <a:endParaRPr lang="fr-FR" sz="48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0" y="2143116"/>
            <a:ext cx="9144000" cy="400052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4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هي مجموع الوثائق البيداغوجية الأساسية التي </a:t>
            </a:r>
            <a:r>
              <a:rPr lang="ar-DZ" sz="44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ينص</a:t>
            </a:r>
            <a:r>
              <a:rPr lang="ar-DZ" sz="4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عليها التشريع المدرسي </a:t>
            </a:r>
            <a:r>
              <a:rPr lang="ar-DZ" sz="44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4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يلجأ إليها أستاذ التربية البدنية والرياضية في التعليم الثانوي، من أجل </a:t>
            </a:r>
            <a:r>
              <a:rPr lang="ar-DZ" sz="44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تأطير</a:t>
            </a:r>
            <a:r>
              <a:rPr lang="ar-DZ" sz="4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المنهاج التربوي والتخطيط للعملية التعليمية التعلمية، من بداية السنة الدراسية إلى نهايتها.</a:t>
            </a:r>
            <a:endParaRPr lang="fr-FR" sz="44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DZ" sz="32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DZ" sz="32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32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fr-FR" sz="32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57158" y="5286388"/>
            <a:ext cx="5715040" cy="121444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العمل بنموذج موحّد للحقيبة البيداغوجية من طرف أساتذة المادة في كامل أقطار المقاطعة</a:t>
            </a:r>
            <a:endParaRPr lang="fr-FR" sz="2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500166" y="3429000"/>
            <a:ext cx="5572164" cy="128588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تفعيل دور كل وثيقة من وثائق الحقيبة البيداغوجية.</a:t>
            </a:r>
            <a:endParaRPr lang="fr-FR" sz="28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857488" y="1571612"/>
            <a:ext cx="5500726" cy="1357322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التعرف على أهم الوثائق البيداغوجية التي يلجأ </a:t>
            </a:r>
            <a:r>
              <a:rPr lang="ar-DZ" sz="28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اليها</a:t>
            </a:r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أستاذ التربية البدنية والرياضية في التعليم الثانوي.</a:t>
            </a:r>
            <a:endParaRPr lang="fr-FR" sz="2800" dirty="0"/>
          </a:p>
        </p:txBody>
      </p:sp>
      <p:sp>
        <p:nvSpPr>
          <p:cNvPr id="7" name="Ellipse 6"/>
          <p:cNvSpPr/>
          <p:nvPr/>
        </p:nvSpPr>
        <p:spPr>
          <a:xfrm>
            <a:off x="214282" y="214290"/>
            <a:ext cx="8715436" cy="107154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4000" b="1" cap="all" dirty="0" smtClean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ثانيا: الهدف من اختيار هذا الموضوع</a:t>
            </a:r>
            <a:endParaRPr lang="fr-FR" sz="4000" b="1" cap="all" dirty="0" smtClean="0">
              <a:ln w="0"/>
              <a:solidFill>
                <a:schemeClr val="accent1"/>
              </a:soli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Flèche droite 7"/>
          <p:cNvSpPr/>
          <p:nvPr/>
        </p:nvSpPr>
        <p:spPr>
          <a:xfrm flipH="1">
            <a:off x="8429588" y="2071678"/>
            <a:ext cx="714412" cy="35719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flipH="1">
            <a:off x="6072198" y="5786454"/>
            <a:ext cx="714412" cy="35719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flipH="1">
            <a:off x="7072330" y="3929066"/>
            <a:ext cx="714412" cy="35719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14282" y="1357298"/>
            <a:ext cx="2500298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/>
              <a:t>المذكرة</a:t>
            </a:r>
          </a:p>
          <a:p>
            <a:pPr algn="ctr" rtl="1"/>
            <a:r>
              <a:rPr lang="ar-DZ" sz="2000" b="1" dirty="0" smtClean="0"/>
              <a:t>-الوحدة التعليمية-</a:t>
            </a:r>
            <a:endParaRPr lang="fr-FR" sz="20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4786322"/>
            <a:ext cx="2285984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دفتر المناداة</a:t>
            </a:r>
            <a:endParaRPr lang="fr-FR" sz="24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714876" y="2357430"/>
            <a:ext cx="4286248" cy="9286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قائمة المعفيين</a:t>
            </a:r>
            <a:endParaRPr lang="fr-FR" sz="28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000364" y="3643314"/>
            <a:ext cx="228598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قائمة العتاد</a:t>
            </a:r>
            <a:endParaRPr lang="fr-FR" sz="2400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85786" y="214290"/>
            <a:ext cx="7643866" cy="8572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ثالثا: مكونات الحقيبة البيداغوجية</a:t>
            </a:r>
            <a:endParaRPr lang="fr-FR" sz="4000" b="1" dirty="0">
              <a:solidFill>
                <a:schemeClr val="bg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072198" y="3643314"/>
            <a:ext cx="307180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التعريف بالأستاذ والمؤسسة</a:t>
            </a:r>
            <a:endParaRPr lang="fr-FR" sz="2400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143240" y="1357298"/>
            <a:ext cx="2500330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التوزيع الفصلي </a:t>
            </a:r>
          </a:p>
          <a:p>
            <a:pPr algn="ctr"/>
            <a:r>
              <a:rPr lang="ar-DZ" sz="2000" b="1" dirty="0" smtClean="0"/>
              <a:t>-الكفاءة القاعدية-</a:t>
            </a:r>
            <a:endParaRPr lang="fr-FR" sz="2000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0" y="5929330"/>
            <a:ext cx="9144000" cy="9286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بطاقات التقويم (نشاط فردي وجماعي)</a:t>
            </a:r>
            <a:endParaRPr lang="fr-FR" sz="2400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6357950" y="4857760"/>
            <a:ext cx="278605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دفتر التقويم</a:t>
            </a:r>
            <a:endParaRPr lang="fr-FR" sz="2400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071802" y="4857760"/>
            <a:ext cx="2571768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دفتر النتائج القياسية</a:t>
            </a:r>
            <a:endParaRPr lang="fr-FR" sz="240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6000760" y="1285860"/>
            <a:ext cx="2714644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التوزيع السنوي </a:t>
            </a:r>
          </a:p>
          <a:p>
            <a:pPr algn="ctr"/>
            <a:r>
              <a:rPr lang="ar-DZ" sz="2000" b="1" dirty="0" smtClean="0"/>
              <a:t>–الكفائة الختامية-</a:t>
            </a:r>
            <a:endParaRPr lang="fr-FR" sz="200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0" y="2428868"/>
            <a:ext cx="4071934" cy="857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دفتر النصوص </a:t>
            </a:r>
            <a:endParaRPr lang="fr-FR" sz="2400" b="1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3643314"/>
            <a:ext cx="2357422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الأفواج</a:t>
            </a:r>
            <a:endParaRPr lang="fr-FR" sz="2400" b="1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DZ" sz="2400" dirty="0" smtClean="0"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DZ" sz="2400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fr-FR" sz="2400" dirty="0" smtClean="0">
                <a:effectLst/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fr-FR" sz="2400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r>
              <a:rPr lang="fr-FR" sz="2400" dirty="0" smtClean="0">
                <a:effectLst/>
                <a:latin typeface="Traditional Arabic" pitchFamily="18" charset="-78"/>
                <a:cs typeface="Traditional Arabic" pitchFamily="18" charset="-78"/>
              </a:rPr>
              <a:t> </a:t>
            </a:r>
            <a:br>
              <a:rPr lang="fr-FR" sz="2400" dirty="0" smtClean="0">
                <a:effectLst/>
                <a:latin typeface="Traditional Arabic" pitchFamily="18" charset="-78"/>
                <a:cs typeface="Traditional Arabic" pitchFamily="18" charset="-78"/>
              </a:rPr>
            </a:br>
            <a:endParaRPr lang="fr-FR" sz="2400" dirty="0"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0" y="1857364"/>
            <a:ext cx="3000364" cy="571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السنة الدراسية: </a:t>
            </a:r>
            <a:endParaRPr lang="fr-FR" dirty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المــسـتوى:</a:t>
            </a:r>
            <a:endParaRPr lang="fr-FR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786546" y="1857364"/>
            <a:ext cx="2357454" cy="571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الأستاذ:</a:t>
            </a:r>
          </a:p>
          <a:p>
            <a:pPr algn="r"/>
            <a:r>
              <a:rPr lang="ar-DZ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المؤسسة:</a:t>
            </a:r>
            <a:endParaRPr lang="fr-FR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0364" y="1857364"/>
            <a:ext cx="3786214" cy="57150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i="1" u="sng" dirty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توزيع الحصص على أسابيع السنة</a:t>
            </a:r>
            <a:endParaRPr lang="fr-FR" sz="2000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428868"/>
            <a:ext cx="9144000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الكفاءةالختامية</a:t>
            </a:r>
            <a:r>
              <a:rPr lang="ar-DZ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تكييف وترشيد الإستجابات الحركية حسب صيغة وشكل المواجهة في وضعيات متعلقة بالمسافة، الشدة، المدة، الفضاء.</a:t>
            </a:r>
            <a:endParaRPr lang="fr-FR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/>
        </p:nvGraphicFramePr>
        <p:xfrm>
          <a:off x="-33" y="2857496"/>
          <a:ext cx="9144033" cy="1293414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42390"/>
                <a:gridCol w="259736"/>
                <a:gridCol w="571504"/>
                <a:gridCol w="3429024"/>
                <a:gridCol w="500066"/>
                <a:gridCol w="642942"/>
                <a:gridCol w="569743"/>
                <a:gridCol w="428628"/>
              </a:tblGrid>
              <a:tr h="1059529"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الأهداف الخاصة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النشاط الجماعي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الأهداف الخاصة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النشاط الفردي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الوحدة</a:t>
                      </a:r>
                    </a:p>
                    <a:p>
                      <a:pPr algn="ctr" rtl="1"/>
                      <a:r>
                        <a:rPr lang="ar-DZ" sz="20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التعليمية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المجالات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الشهر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8">
                <a:tc gridSpan="5"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حصة تعارف اتصال وتنظيم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سبتمبر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7851">
                <a:tc rowSpan="2" gridSpan="2">
                  <a:txBody>
                    <a:bodyPr/>
                    <a:lstStyle/>
                    <a:p>
                      <a:pPr algn="ctr"/>
                      <a:endParaRPr lang="ar-DZ" sz="1800" b="1" strike="noStrike" dirty="0" smtClean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/>
                      <a:r>
                        <a:rPr lang="ar-DZ" sz="2400" b="1" strike="noStrike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الاعتماد على الألعاب الجماعية التي تعمل على تنمية الصفات البدنية</a:t>
                      </a:r>
                      <a:endParaRPr lang="fr-FR" sz="2400" b="1" strike="noStrike" dirty="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sz="2000" b="1" strike="noStrike" dirty="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DZ" sz="1800" b="1" strike="noStrike" dirty="0" smtClean="0"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ctr" rtl="1"/>
                      <a:r>
                        <a:rPr lang="ar-DZ" sz="2400" b="1" strike="noStrike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تحضير</a:t>
                      </a:r>
                      <a:r>
                        <a:rPr lang="ar-DZ" sz="2400" b="1" strike="noStrike" baseline="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 بدني عام (المداومة)</a:t>
                      </a:r>
                    </a:p>
                    <a:p>
                      <a:pPr algn="ctr"/>
                      <a:r>
                        <a:rPr lang="ar-DZ" sz="2400" b="1" strike="noStrike" baseline="0" dirty="0" smtClean="0">
                          <a:effectLst/>
                          <a:latin typeface="Traditional Arabic" pitchFamily="18" charset="-78"/>
                          <a:cs typeface="Traditional Arabic" pitchFamily="18" charset="-78"/>
                        </a:rPr>
                        <a:t>يعتمد على تهيئة الجسم وتحضيره بدنيا</a:t>
                      </a:r>
                      <a:endParaRPr lang="fr-FR" sz="2400" b="1" strike="noStrike" dirty="0">
                        <a:solidFill>
                          <a:schemeClr val="tx1"/>
                        </a:solidFill>
                        <a:effectLst/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تحضير</a:t>
                      </a:r>
                      <a:r>
                        <a:rPr lang="ar-DZ" sz="2400" b="1" baseline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بدني </a:t>
                      </a:r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عام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64588">
                <a:tc gridSpan="2"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64588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تقويم تشخيصي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rtl="1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كرة السلة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تقويم تشخيصي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رمي</a:t>
                      </a:r>
                      <a:r>
                        <a:rPr lang="ar-DZ" sz="2400" b="1" baseline="0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</a:t>
                      </a:r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لجلة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accent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المجال</a:t>
                      </a:r>
                      <a:r>
                        <a:rPr lang="ar-DZ" sz="2400" b="1" baseline="0" dirty="0" smtClean="0">
                          <a:solidFill>
                            <a:schemeClr val="accent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</a:t>
                      </a:r>
                      <a:r>
                        <a:rPr lang="ar-DZ" sz="2400" b="1" dirty="0" smtClean="0">
                          <a:solidFill>
                            <a:schemeClr val="accent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لأول</a:t>
                      </a:r>
                      <a:endParaRPr lang="fr-FR" sz="2400" b="1" dirty="0">
                        <a:solidFill>
                          <a:schemeClr val="accent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أكتوبر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 gridSpan="2"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يتأقلم مع الكرة ويحسن استعمالها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التحكم في مسك الجلة وتعلم الوضعية الأساسية للدفع الخلفي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65760">
                <a:tc gridSpan="2"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 التنقل بالكرة عن طريق التنطيط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سحب وأخذ خطوة طاردة إلى الأمام 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نوفمبر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 gridSpan="2"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 تقنيات التصويب من مختلف الوضعيات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الدوران ومواجهة مجال الرمي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601980">
                <a:tc gridSpan="2"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مهارة التسجيل من خطوتين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الدفع مع الحفاظ على التوازن وتحضير رجل الإرتكاز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0080">
                <a:tc gridSpan="2"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بناء هجوم منظم والرجوع للمنطقة عند التهديف أو ضياع الكرة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التنسيق بين جميع مراحل الدفع الخلفي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9033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تقويم تحصيلي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تقويم تحصيلي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ديسمبر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4588">
                <a:tc grid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الكرة الطائرة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800" b="1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الوثب  الطويل</a:t>
                      </a:r>
                    </a:p>
                    <a:p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accent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المجال الثاني</a:t>
                      </a:r>
                      <a:endParaRPr lang="fr-FR" sz="2400" b="1" dirty="0">
                        <a:solidFill>
                          <a:schemeClr val="accent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0">
                <a:tc rowSpan="2" grid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256426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جانفي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419">
                <a:tc grid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65760">
                <a:tc grid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0">
                <a:tc rowSpan="2"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fr-FR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285974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فيفري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48398">
                <a:tc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64588">
                <a:tc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كرة اليد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الجري السريع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01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accent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المجال الثالث</a:t>
                      </a:r>
                      <a:endParaRPr lang="fr-FR" sz="2400" b="1" dirty="0">
                        <a:solidFill>
                          <a:schemeClr val="accent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365760">
                <a:tc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02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03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مارس</a:t>
                      </a:r>
                      <a:endParaRPr lang="fr-FR" sz="2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9249">
                <a:tc gridSpan="2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04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vert="vert270"/>
                </a:tc>
              </a:tr>
              <a:tr h="1584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05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8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أفريل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7454">
                <a:tc gridSpan="2"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06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vert="vert270"/>
                </a:tc>
              </a:tr>
              <a:tr h="42176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07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719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08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8496">
                <a:tc gridSpan="3">
                  <a:txBody>
                    <a:bodyPr/>
                    <a:lstStyle/>
                    <a:p>
                      <a:pPr algn="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السيد المفتش: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السيد المدير: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الأستاذ:</a:t>
                      </a:r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b="1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1214414" y="357166"/>
            <a:ext cx="6715172" cy="10715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4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1-التوزيع السنوي-الكفاءة الختامية-</a:t>
            </a:r>
            <a:endParaRPr lang="fr-FR" sz="4400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450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28860" y="214290"/>
            <a:ext cx="5143536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2-البرمجة السنوية لمادة التربية البدنية والرياضية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215206" y="357166"/>
            <a:ext cx="171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المؤسسة: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الأستاذ: </a:t>
            </a:r>
            <a:endParaRPr kumimoji="0" lang="ar-DZ" sz="1600" b="0" i="0" u="none" strike="noStrike" cap="none" normalizeH="0" baseline="0" dirty="0" smtClean="0">
              <a:ln>
                <a:noFill/>
              </a:ln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57166"/>
            <a:ext cx="22145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المستوى: الاولى ثانوي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السنة الدراسية: </a:t>
            </a:r>
            <a:endParaRPr kumimoji="0" lang="ar-DZ" sz="1600" b="0" i="0" u="none" strike="noStrike" cap="none" normalizeH="0" baseline="0" dirty="0" smtClean="0">
              <a:ln>
                <a:noFill/>
              </a:ln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1000108"/>
            <a:ext cx="8215370" cy="428628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20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لكفاءة الختامية: </a:t>
            </a:r>
            <a:r>
              <a:rPr lang="ar-SA" sz="2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تنسيق وتكييف مختلف العمليات الفردية والجماعية حسب إيقاع معين، مسافة معينة، شدة معينة</a:t>
            </a:r>
            <a:endParaRPr lang="fr-FR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12" name="Connecteur droit 11"/>
          <p:cNvCxnSpPr>
            <a:endCxn id="17" idx="1"/>
          </p:cNvCxnSpPr>
          <p:nvPr/>
        </p:nvCxnSpPr>
        <p:spPr>
          <a:xfrm>
            <a:off x="1714480" y="1714488"/>
            <a:ext cx="62686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Flèche droite 13"/>
          <p:cNvSpPr/>
          <p:nvPr/>
        </p:nvSpPr>
        <p:spPr>
          <a:xfrm rot="5400000">
            <a:off x="1643042" y="1785926"/>
            <a:ext cx="250033" cy="1071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5400000">
            <a:off x="4572000" y="1785926"/>
            <a:ext cx="250033" cy="1071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5400000">
            <a:off x="4572000" y="1500174"/>
            <a:ext cx="250033" cy="1071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5400000">
            <a:off x="7858148" y="1785926"/>
            <a:ext cx="250033" cy="1071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285720" y="2000240"/>
            <a:ext cx="2786082" cy="121444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كفاءة قاعدية ثالثة</a:t>
            </a:r>
            <a:r>
              <a:rPr lang="ar-DZ" sz="20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DZ" sz="20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تنسيق وتسيير المجهودات جماعيا وفرديا حسب مدة وشدة التنافس</a:t>
            </a:r>
            <a:endParaRPr lang="fr-FR" sz="2000" dirty="0" smtClean="0">
              <a:solidFill>
                <a:srgbClr val="7030A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214678" y="2000240"/>
            <a:ext cx="3000396" cy="121444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كفاءة قاعدية ثانية</a:t>
            </a:r>
            <a:r>
              <a:rPr lang="ar-DZ" sz="20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  <a:r>
              <a:rPr lang="ar-DZ" sz="20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تجنيد الطاقة اللازمة ( هوائية ، لا هوائية ) لبدل مجهود يضمن مشاركة ايجابية وأداء ذو صبغة جمالية </a:t>
            </a:r>
            <a:endParaRPr lang="fr-FR" sz="2000" dirty="0" smtClean="0">
              <a:solidFill>
                <a:srgbClr val="7030A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6429388" y="2000240"/>
            <a:ext cx="2571768" cy="121444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كفاءة قاعدية أولى:  </a:t>
            </a:r>
            <a:r>
              <a:rPr lang="ar-DZ" sz="20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تبني وثيرات قاعدية وتكييف المجهودات حسب الوضعيات والحالات التي يفرضها الموقف  </a:t>
            </a:r>
            <a:endParaRPr lang="fr-FR" sz="2000" b="1" dirty="0" smtClean="0">
              <a:solidFill>
                <a:srgbClr val="7030A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857620" y="3214686"/>
            <a:ext cx="1785950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المؤشرات</a:t>
            </a:r>
            <a:endParaRPr lang="fr-FR" sz="2000" b="1" dirty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714348" y="3214686"/>
            <a:ext cx="1785950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المؤشرات</a:t>
            </a:r>
            <a:endParaRPr lang="fr-FR" sz="2000" b="1" dirty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786578" y="3214686"/>
            <a:ext cx="1785950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المؤشرات</a:t>
            </a:r>
            <a:endParaRPr lang="fr-FR" sz="2000" b="1" dirty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15074" y="3786190"/>
            <a:ext cx="2928926" cy="3071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  التحكم في الإيقاع والوثيرة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Tx/>
              <a:buChar char="-"/>
            </a:pP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التحكم في تعديل وتكييف (المجهود، الحركة) حسب الموضع </a:t>
            </a: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-ربط عمليات ، حركات ، مهارات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  تتجاوب مع الوضعية والموقف 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-التحكم في وضعيات المواجهة فرديا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  وجماعيا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-توقع عمليات الخصم الزميل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4678" y="3786190"/>
            <a:ext cx="2857520" cy="3071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0" y="3786190"/>
            <a:ext cx="3071802" cy="3071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  ضبط المجهود ، ضبط صيغة مواجهة الحاجز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 تنظيم سعة وحجم الخطوة، تنظيم الوثيرة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و الإيقاع.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 قبول المواجهة، تنظيم فترة الهجوم أو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  الدفاع 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 تسيير مجهود فردي أو جماعي لفترة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   زمنية معينة وحسب الموقف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214678" y="3786190"/>
            <a:ext cx="28575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تجنيد الطاقة وصرفها في الوقت المناسب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استثمار مختلف منابع الطاقة خلال بدل مجهود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 بدل مجهودات بمختلف الشدات.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 تنويع الاستجابات حسب ما يقتضيه الموقف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( هجوم مركز، هجوم مضاد، وقت التحول من الهجوم إلى الدفاع والعكس)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 القيام بمختلف الأدوار ضمن الفريق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ـ أداء حركات بارتياح ورشاقة . 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6929454" y="7072338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929058" y="7072338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714348" y="7072338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lèche vers le bas 35"/>
          <p:cNvSpPr/>
          <p:nvPr/>
        </p:nvSpPr>
        <p:spPr>
          <a:xfrm>
            <a:off x="7715272" y="6858000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vers le bas 36"/>
          <p:cNvSpPr/>
          <p:nvPr/>
        </p:nvSpPr>
        <p:spPr>
          <a:xfrm>
            <a:off x="6929454" y="7072338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e bas 37"/>
          <p:cNvSpPr/>
          <p:nvPr/>
        </p:nvSpPr>
        <p:spPr>
          <a:xfrm>
            <a:off x="8786842" y="7072338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vers le bas 38"/>
          <p:cNvSpPr/>
          <p:nvPr/>
        </p:nvSpPr>
        <p:spPr>
          <a:xfrm>
            <a:off x="2571736" y="7072338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vers le bas 39"/>
          <p:cNvSpPr/>
          <p:nvPr/>
        </p:nvSpPr>
        <p:spPr>
          <a:xfrm>
            <a:off x="714348" y="7072338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vers le bas 40"/>
          <p:cNvSpPr/>
          <p:nvPr/>
        </p:nvSpPr>
        <p:spPr>
          <a:xfrm>
            <a:off x="4857752" y="6858000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vers le bas 41"/>
          <p:cNvSpPr/>
          <p:nvPr/>
        </p:nvSpPr>
        <p:spPr>
          <a:xfrm>
            <a:off x="1714480" y="6858000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vers le bas 42"/>
          <p:cNvSpPr/>
          <p:nvPr/>
        </p:nvSpPr>
        <p:spPr>
          <a:xfrm>
            <a:off x="3929058" y="7072338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vers le bas 43"/>
          <p:cNvSpPr/>
          <p:nvPr/>
        </p:nvSpPr>
        <p:spPr>
          <a:xfrm>
            <a:off x="5786446" y="7072338"/>
            <a:ext cx="71438" cy="2143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7786710" y="7286652"/>
            <a:ext cx="1357290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1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الهدف التعلمي: 01</a:t>
            </a:r>
            <a:endParaRPr lang="fr-FR" sz="16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* استثمار الفضاءات الحرة بانتظام للقيام بهجوم جماعي</a:t>
            </a:r>
            <a:endParaRPr lang="fr-FR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 أوفردي سريع والقذف في المرمى .</a:t>
            </a:r>
            <a:endParaRPr lang="fr-FR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86512" y="7286652"/>
            <a:ext cx="1357290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الهدف التعلمي: 02</a:t>
            </a: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* اكتساب أكبر سرعة ممكنة والمحافظة عليها لقطع مسافة معينة </a:t>
            </a:r>
            <a:endParaRPr lang="fr-FR" dirty="0" smtClean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86314" y="7286652"/>
            <a:ext cx="1357290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الهدف التعلمي: 03</a:t>
            </a:r>
            <a:endParaRPr lang="fr-FR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* تجنب المراقبة والمضايقة لمساعدة حامل الكرة والمشاركة في فترات اللعب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51" name="Rectangle 50"/>
          <p:cNvSpPr/>
          <p:nvPr/>
        </p:nvSpPr>
        <p:spPr>
          <a:xfrm>
            <a:off x="3214678" y="7286652"/>
            <a:ext cx="1357290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الهدف التعلمي: 04</a:t>
            </a:r>
            <a:endParaRPr lang="fr-FR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تجنيد وتسلسل القوة واستثمار الدفع لتحقيق أفضل نتيجة ممكنة .</a:t>
            </a:r>
            <a:r>
              <a:rPr lang="ar-DZ" b="1" dirty="0" smtClean="0"/>
              <a:t> </a:t>
            </a:r>
          </a:p>
          <a:p>
            <a:pPr algn="r" rtl="1">
              <a:buFont typeface="Arial" pitchFamily="34" charset="0"/>
              <a:buChar char="•"/>
            </a:pPr>
            <a:endParaRPr lang="fr-FR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1643042" y="7286652"/>
            <a:ext cx="1428728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الهدف التعلمي: 05</a:t>
            </a:r>
            <a:endParaRPr lang="fr-FR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* المساهمة في اللعب الجماعي والمحافظة على الدور والدفاع والهجوم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0" y="7286652"/>
            <a:ext cx="1357290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الهدف التعلمي: 06</a:t>
            </a:r>
            <a:endParaRPr lang="fr-FR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استثمار القوى المناسبة للوثب لتحقيق أحسن نتيجة ممكنة .</a:t>
            </a:r>
          </a:p>
          <a:p>
            <a:pPr algn="r" rtl="1"/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7786710" y="9644106"/>
            <a:ext cx="1357290" cy="50006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كرة اليد</a:t>
            </a:r>
            <a:endParaRPr lang="fr-FR" sz="24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57950" y="9644106"/>
            <a:ext cx="1357290" cy="50006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سباق السرعة</a:t>
            </a:r>
            <a:endParaRPr lang="fr-FR" sz="24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786314" y="9644106"/>
            <a:ext cx="1357290" cy="50006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كرة السلة</a:t>
            </a:r>
            <a:endParaRPr lang="fr-FR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14678" y="9644106"/>
            <a:ext cx="1357290" cy="50006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دفع الجلة</a:t>
            </a:r>
            <a:endParaRPr lang="fr-FR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643042" y="9644106"/>
            <a:ext cx="1500198" cy="50006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الكرة الطائرة</a:t>
            </a:r>
            <a:endParaRPr lang="fr-FR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9644106"/>
            <a:ext cx="1357290" cy="50006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الوثب الطويل</a:t>
            </a:r>
            <a:endParaRPr lang="fr-FR" sz="24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10215610"/>
            <a:ext cx="9144000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الـمــعــايــيـــــــــــــــــر</a:t>
            </a:r>
            <a:endParaRPr lang="fr-FR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9" name="Double flèche verticale 48"/>
          <p:cNvSpPr/>
          <p:nvPr/>
        </p:nvSpPr>
        <p:spPr>
          <a:xfrm>
            <a:off x="8358214" y="10144172"/>
            <a:ext cx="14287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Double flèche verticale 49"/>
          <p:cNvSpPr/>
          <p:nvPr/>
        </p:nvSpPr>
        <p:spPr>
          <a:xfrm>
            <a:off x="4000496" y="10144172"/>
            <a:ext cx="14287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Double flèche verticale 54"/>
          <p:cNvSpPr/>
          <p:nvPr/>
        </p:nvSpPr>
        <p:spPr>
          <a:xfrm>
            <a:off x="6929454" y="10144172"/>
            <a:ext cx="14287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Double flèche verticale 55"/>
          <p:cNvSpPr/>
          <p:nvPr/>
        </p:nvSpPr>
        <p:spPr>
          <a:xfrm>
            <a:off x="2428860" y="10144172"/>
            <a:ext cx="14287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Double flèche verticale 56"/>
          <p:cNvSpPr/>
          <p:nvPr/>
        </p:nvSpPr>
        <p:spPr>
          <a:xfrm>
            <a:off x="5357818" y="10144172"/>
            <a:ext cx="14287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Double flèche verticale 57"/>
          <p:cNvSpPr/>
          <p:nvPr/>
        </p:nvSpPr>
        <p:spPr>
          <a:xfrm>
            <a:off x="571472" y="10144172"/>
            <a:ext cx="14287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7786710" y="10787114"/>
            <a:ext cx="1357290" cy="5000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-عدد التمريرات قبل الرمي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-عدد الأهداف أو النقاط المسجلة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-مدة فترة الهجوم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-استثمار الفضاء الحر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-مشاركة عناصر الفريق في الهجوم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-تضييع الكرات.</a:t>
            </a: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-الاستحواذ على الكرات</a:t>
            </a: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357950" y="10787114"/>
            <a:ext cx="1357290" cy="5000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/>
              <a:t>ـ</a:t>
            </a:r>
          </a:p>
          <a:p>
            <a:pPr algn="r" rtl="1"/>
            <a:r>
              <a:rPr lang="ar-DZ" b="1" dirty="0" smtClean="0"/>
              <a:t> </a:t>
            </a:r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مختلف أشكال الاستجابة للانطلاق.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انطلاق انفجاري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التدرج في استقامة الجسم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تردد الخطوات واتزانها واتساعها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التنسيق بين الأطراف ووضعها على محور الجري 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الإنهاء السريع وتخطي خط الوصول.</a:t>
            </a: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57752" y="10787114"/>
            <a:ext cx="1357290" cy="5000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/>
              <a:t>ـ</a:t>
            </a: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القيام بدور السند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والدعم والتغطية لحامل الكرة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-سد العجز والخلل في حالة النقص العددي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-العمل على تغيير الأماكن والتحول إلى حالة التفوق العددي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-المساهمة في الهجوم والدفاع الجماعي.</a:t>
            </a: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286116" y="10787114"/>
            <a:ext cx="1428728" cy="5000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</a:t>
            </a: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التوازن وأخذ الوضعية.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-اندفاع الاقتراب 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الدفع بكامل أطراف الجسم.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-مسلك الرمي .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-مسار الرمي .</a:t>
            </a:r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-استعادة التوازن.</a:t>
            </a:r>
          </a:p>
          <a:p>
            <a:pPr algn="r" rtl="1"/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sz="20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1643042" y="10787114"/>
            <a:ext cx="1428728" cy="5000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</a:t>
            </a: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المشاركة الفعالة في عملية هجومية أو دفاعية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ضمان دور التغطية والدعم ، والسند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تعديل وتكييف الهجوم حسب الموقف الدفاعي.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تعديل وتكييف الدفاع حسب الموقف الهجومي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تسيير أو تنسيق هجوم أو دفاع .</a:t>
            </a: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sp>
        <p:nvSpPr>
          <p:cNvPr id="69" name="Rectangle 68"/>
          <p:cNvSpPr/>
          <p:nvPr/>
        </p:nvSpPr>
        <p:spPr>
          <a:xfrm>
            <a:off x="0" y="10787114"/>
            <a:ext cx="1428728" cy="5000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</a:t>
            </a: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 التحكم في خطوات الاقتراب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الدفع والارتقاء المناسبين ( لوح الارتقاء ، منطقة الارتقاء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التحكم في الجسم وعمل الأطراف أثناء الطيران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الاستقبال المناسب والمتزن .</a:t>
            </a:r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b="1" dirty="0" smtClean="0">
                <a:latin typeface="Traditional Arabic" pitchFamily="18" charset="-78"/>
                <a:cs typeface="Traditional Arabic" pitchFamily="18" charset="-78"/>
              </a:rPr>
              <a:t>ـ ربط وتنسيق مراحل الوثب</a:t>
            </a: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fr-FR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14359014"/>
            <a:ext cx="1357290" cy="137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01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4561276"/>
            <a:ext cx="1143008" cy="113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007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7" y="14475180"/>
            <a:ext cx="1143009" cy="1241156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4787642"/>
            <a:ext cx="142872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Rectangle 69"/>
          <p:cNvSpPr/>
          <p:nvPr/>
        </p:nvSpPr>
        <p:spPr>
          <a:xfrm>
            <a:off x="214282" y="16073526"/>
            <a:ext cx="871543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الأستاذ:                       السيد المدير:                            السيد المفتش:    </a:t>
            </a:r>
            <a:endParaRPr lang="fr-FR" sz="2400" b="1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fr-FR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572396" y="214290"/>
            <a:ext cx="1357290" cy="10715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1600" b="1" dirty="0" smtClean="0">
                <a:latin typeface="Traditional Arabic" pitchFamily="18" charset="-78"/>
                <a:cs typeface="Traditional Arabic" pitchFamily="18" charset="-78"/>
              </a:rPr>
              <a:t>ثانوية:</a:t>
            </a:r>
          </a:p>
          <a:p>
            <a:pPr algn="r"/>
            <a:r>
              <a:rPr lang="ar-DZ" sz="1600" b="1" dirty="0" smtClean="0">
                <a:latin typeface="Traditional Arabic" pitchFamily="18" charset="-78"/>
                <a:cs typeface="Traditional Arabic" pitchFamily="18" charset="-78"/>
              </a:rPr>
              <a:t>الأستاذ</a:t>
            </a:r>
          </a:p>
          <a:p>
            <a:pPr algn="r" rtl="1"/>
            <a:r>
              <a:rPr lang="ar-DZ" sz="1600" b="1" dirty="0" smtClean="0">
                <a:latin typeface="Traditional Arabic" pitchFamily="18" charset="-78"/>
                <a:cs typeface="Traditional Arabic" pitchFamily="18" charset="-78"/>
              </a:rPr>
              <a:t>المستوى:</a:t>
            </a:r>
          </a:p>
        </p:txBody>
      </p:sp>
      <p:sp>
        <p:nvSpPr>
          <p:cNvPr id="5" name="Organigramme : Alternative 4"/>
          <p:cNvSpPr/>
          <p:nvPr/>
        </p:nvSpPr>
        <p:spPr>
          <a:xfrm>
            <a:off x="6286512" y="1000108"/>
            <a:ext cx="1214446" cy="857256"/>
          </a:xfrm>
          <a:prstGeom prst="flowChartAlternateProcess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الوحدة التعلمية لكرة السلة</a:t>
            </a:r>
            <a:endParaRPr lang="fr-FR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2844" y="1000108"/>
            <a:ext cx="6143668" cy="857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الكفاءة القاعدية: </a:t>
            </a: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تبني وتيرات قاعدية وتكييف المجهودات حسب الوضعيات والحالات التي يفرضها الموقف.</a:t>
            </a: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الهدف التعلمي: </a:t>
            </a:r>
            <a:r>
              <a:rPr lang="ar-DZ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تجنب المراقبة والمضايقة لمساعدة حامل الكرة والمشاركة في فترات اللعب</a:t>
            </a:r>
            <a:endParaRPr lang="fr-FR" b="1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1913348"/>
          <a:ext cx="9144000" cy="68713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00232"/>
                <a:gridCol w="1928826"/>
                <a:gridCol w="2000264"/>
                <a:gridCol w="1500198"/>
                <a:gridCol w="714380"/>
                <a:gridCol w="1000100"/>
              </a:tblGrid>
              <a:tr h="406018"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مؤشرات النجاح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الاهداف الإجرائية</a:t>
                      </a:r>
                      <a:endParaRPr lang="fr-FR" sz="20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الأهداف الخاصة</a:t>
                      </a:r>
                      <a:endParaRPr lang="fr-FR" sz="20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المعايير(النقائص)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طبيعة الحصة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التاريخ</a:t>
                      </a:r>
                      <a:endParaRPr lang="fr-FR" sz="20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7522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تصحيح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الأخطاء ذاتيا</a:t>
                      </a:r>
                    </a:p>
                    <a:p>
                      <a:pPr algn="r" rtl="1"/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-الحكم من التلاميذ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-مراقبة مستوى التلاميذ 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-معرفة النقائص الموجودة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تقويم تشخيصي</a:t>
                      </a:r>
                      <a:endParaRPr lang="fr-FR" sz="18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_عدم التحكم في المهارات الأساسية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lang="ar-DZ" sz="18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-مشاركة فردية وإشكالية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بين عناصر الفريق عند فقدان الكرة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lang="ar-DZ" sz="1800" b="1" baseline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-القيام بهجمات فردية وتغلب الأنانية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-تموقع غير فعال في الهجوم والدفاع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endParaRPr lang="ar-DZ" sz="1800" b="1" baseline="0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-التموقع العشوائي وعدم التحكم في التصويب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تغطية غير فعالة</a:t>
                      </a:r>
                    </a:p>
                    <a:p>
                      <a:pPr algn="r" rtl="1">
                        <a:lnSpc>
                          <a:spcPct val="100000"/>
                        </a:lnSpc>
                      </a:pP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-اللعب المحدود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01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7522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-التمرير والاستقبال على مستوى الصدر</a:t>
                      </a:r>
                    </a:p>
                    <a:p>
                      <a:pPr algn="r" rtl="1"/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-تحسين التمريرة القصيرة والمتوسطة والطويلة.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-تحسين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استقبال الكرة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يتأقلم مع الكرة ويحسن استغلالها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02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7522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-تغيير الأدوار.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-تطبيق القوانين 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-تحسين التنقل بالكرة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-تحسين الجري بالكرة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 التنقل بالكرة عن طريق التنطيط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03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7522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-التصويب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عبى شكل منحنى، التصويب من مختلف الأماكن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-تحسين مهارة التصويب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-القدرة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على تسجيل 2و 3نقاط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 تقنيات التصويب نحو السلة من مختلف الوضعيات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04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6888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العمل بدون كرة، ثم استعمالها بعد ذلك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-تحسين ضبط الخطوتين 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-حسن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استخداملوح السلة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يحسن مهارة التسجيل من خطوتين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05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89618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-التوقف عند التصويب</a:t>
                      </a:r>
                    </a:p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-يكون التصويب بشكل منحنى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-تحسن وضعيات وخطط الدفاع والهجوم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بناء هجوم منظم والرجوع للمنطقة عند التهديف أو ضياع الكرة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06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95352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تصحيح</a:t>
                      </a:r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الأخطاء ذاتيا</a:t>
                      </a:r>
                    </a:p>
                    <a:p>
                      <a:pPr algn="r" rtl="1"/>
                      <a:r>
                        <a:rPr lang="ar-DZ" sz="1800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-الحكم من التلاميذ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حسن تمرير واستقبال الكرة،</a:t>
                      </a:r>
                      <a:r>
                        <a:rPr lang="ar-DZ" b="1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و</a:t>
                      </a:r>
                      <a:r>
                        <a:rPr lang="ar-DZ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الحفاظ على مناصب اللعب</a:t>
                      </a:r>
                      <a:endParaRPr lang="fr-FR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تقويم تحصيلي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تعليمية 07</a:t>
                      </a: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</a:p>
                    <a:p>
                      <a:pPr algn="r" rtl="1"/>
                      <a:r>
                        <a:rPr lang="ar-DZ" sz="14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..-..-2020</a:t>
                      </a:r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1492">
                <a:tc gridSpan="6">
                  <a:txBody>
                    <a:bodyPr/>
                    <a:lstStyle/>
                    <a:p>
                      <a:pPr algn="ctr" rtl="1"/>
                      <a:r>
                        <a:rPr lang="ar-DZ" sz="2000" b="1" baseline="0" dirty="0" smtClean="0">
                          <a:solidFill>
                            <a:srgbClr val="FFC000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الأستاذ:                                                      السيد المدير:                                                  السيد المفتش: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/>
                      <a:endParaRPr lang="ar-DZ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18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1400" b="1" dirty="0" smtClean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2857488" y="214290"/>
            <a:ext cx="3286148" cy="64294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3-التوزيع الفصلي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14282" y="500042"/>
            <a:ext cx="2286016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السنة الدراسة:2020-2021</a:t>
            </a:r>
          </a:p>
        </p:txBody>
      </p:sp>
      <p:pic>
        <p:nvPicPr>
          <p:cNvPr id="11265" name="Picture 1" descr="00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071546"/>
            <a:ext cx="785818" cy="7495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r-FR" sz="3200" dirty="0">
              <a:solidFill>
                <a:srgbClr val="FF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0" y="0"/>
            <a:ext cx="2285984" cy="14287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 رقم المذكرة: 03</a:t>
            </a: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 طبيعة النشاط: تعليمي</a:t>
            </a: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الوسائل البيداغوجية: صافرة، ميقاتية، شواخص، كرات سلة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285984" y="928670"/>
            <a:ext cx="5072098" cy="9286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النشاط: </a:t>
            </a:r>
            <a:r>
              <a:rPr lang="ar-DZ" sz="28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كــرة السّــلـة</a:t>
            </a:r>
          </a:p>
          <a:p>
            <a:pPr algn="ctr" rtl="1"/>
            <a:r>
              <a:rPr lang="ar-DZ" sz="24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الهدف الخاص: </a:t>
            </a:r>
            <a:r>
              <a:rPr lang="ar-DZ" sz="2400" b="1" dirty="0" smtClean="0">
                <a:solidFill>
                  <a:srgbClr val="7030A0"/>
                </a:solidFill>
                <a:latin typeface="Traditional Arabic" pitchFamily="18" charset="-78"/>
                <a:cs typeface="Traditional Arabic" pitchFamily="18" charset="-78"/>
              </a:rPr>
              <a:t>يحسن التنقل بالكرة عن طريق التنطيط</a:t>
            </a:r>
            <a:endParaRPr lang="fr-FR" sz="2400" b="1" dirty="0">
              <a:solidFill>
                <a:srgbClr val="7030A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429520" y="0"/>
            <a:ext cx="1714480" cy="114298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الثانوية:</a:t>
            </a:r>
          </a:p>
          <a:p>
            <a:pPr algn="r" rtl="1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المستوى: الأول</a:t>
            </a:r>
          </a:p>
          <a:p>
            <a:pPr algn="r"/>
            <a:r>
              <a:rPr lang="ar-DZ" b="1" dirty="0" smtClean="0">
                <a:solidFill>
                  <a:schemeClr val="bg2"/>
                </a:solidFill>
                <a:latin typeface="Traditional Arabic" pitchFamily="18" charset="-78"/>
                <a:cs typeface="Traditional Arabic" pitchFamily="18" charset="-78"/>
              </a:rPr>
              <a:t>التاريخ</a:t>
            </a:r>
            <a:endParaRPr lang="fr-FR" b="1" dirty="0">
              <a:solidFill>
                <a:schemeClr val="bg2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488" y="0"/>
            <a:ext cx="3714776" cy="92867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4- المذكرة</a:t>
            </a:r>
            <a:endParaRPr lang="fr-FR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0" y="1928802"/>
          <a:ext cx="9144000" cy="524449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85852"/>
                <a:gridCol w="2428892"/>
                <a:gridCol w="571504"/>
                <a:gridCol w="2786082"/>
                <a:gridCol w="1500198"/>
                <a:gridCol w="571472"/>
              </a:tblGrid>
              <a:tr h="544251"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مؤشرات النجاح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ظروف الإنجاز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المدة (د)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وضعيات التعلم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الأهداف الإجرائية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مراحل التعلم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544251">
                <a:tc rowSpan="2"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-الهدوء والتركيز.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-التسخين الجيد لتفادي الاصابات.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-عدم تضييع الكرة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05د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الإصطفاف،</a:t>
                      </a:r>
                      <a:r>
                        <a:rPr lang="ar-DZ" sz="1600" b="1" baseline="0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المناداة، مراقبة البدلة، شرح موضوع الحصة,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مراقبة وتنظيم القسم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مرحلة التحضير</a:t>
                      </a:r>
                      <a:endParaRPr lang="fr-FR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/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773409">
                <a:tc v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10د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التسخين العام:الجري حول الملعب، ثم تمارين التسخين والمرونة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-التسخين الخاص: لعبة التمريرات ال10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-تهيأة التلاميذ نفسيا وبدنيا</a:t>
                      </a:r>
                    </a:p>
                    <a:p>
                      <a:pPr algn="r"/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  <a:tr h="1460885">
                <a:tc>
                  <a:txBody>
                    <a:bodyPr/>
                    <a:lstStyle/>
                    <a:p>
                      <a:pPr algn="r" rtl="1"/>
                      <a:endParaRPr lang="ar-DZ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-عدم التسرع.</a:t>
                      </a: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-تغيير الأدوار</a:t>
                      </a:r>
                    </a:p>
                    <a:p>
                      <a:pPr algn="r" rtl="1"/>
                      <a:endParaRPr lang="ar-DZ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-تطبيق القوانين المدروسة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ar-DZ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05د</a:t>
                      </a:r>
                    </a:p>
                    <a:p>
                      <a:pPr algn="r"/>
                      <a:endParaRPr lang="ar-DZ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05د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05د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15د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تقسيم القسم الى4ارتال متساوية للعمل بالورشات</a:t>
                      </a: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الموقف1: التنقل</a:t>
                      </a:r>
                      <a:r>
                        <a:rPr lang="ar-DZ" sz="1600" b="1" baseline="0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المتعرج عن طريق التنطيط بين </a:t>
                      </a:r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شواخص .</a:t>
                      </a: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الموقف2: التنقل بالتنطيط نحو الفوج المقابل</a:t>
                      </a: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الموقف3: التنقل بالتنطيط نحو السلة للتسجيل,</a:t>
                      </a:r>
                    </a:p>
                    <a:p>
                      <a:pPr algn="r" rtl="1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شبه منافسة: دورة مصغرة بين الفرق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-التعوّد على لتنقل بالكرة 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-تنطيط الكرة نحو السلة.</a:t>
                      </a:r>
                    </a:p>
                    <a:p>
                      <a:pPr algn="r"/>
                      <a:endParaRPr lang="ar-DZ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-تنفيذ هدف الحصة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مرحلة التعلم</a:t>
                      </a:r>
                      <a:endParaRPr lang="fr-FR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/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838919"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-مناقشة جماعية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-تقبل الملاحظات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600" b="1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05د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-استعادة التلميذ لوضع الراحة</a:t>
                      </a:r>
                    </a:p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-فتح مجال المناقشة.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-الرجوع بأجهزة الجسم</a:t>
                      </a:r>
                      <a:r>
                        <a:rPr lang="ar-DZ" sz="1600" b="1" baseline="0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 الى الحالة العادية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مرحلة التقييم</a:t>
                      </a:r>
                      <a:endParaRPr lang="fr-FR" sz="1600" b="1" dirty="0" smtClean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  <a:p>
                      <a:pPr algn="r"/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</a:tr>
              <a:tr h="626060">
                <a:tc gridSpan="6">
                  <a:txBody>
                    <a:bodyPr/>
                    <a:lstStyle/>
                    <a:p>
                      <a:pPr algn="ctr"/>
                      <a:r>
                        <a:rPr lang="ar-DZ" sz="1600" b="1" dirty="0" smtClean="0">
                          <a:solidFill>
                            <a:schemeClr val="bg2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الأستاذ:                                                    السيد المدير:                                              السيد المفتش:</a:t>
                      </a:r>
                      <a:endParaRPr lang="fr-FR" sz="1600" b="1" dirty="0">
                        <a:solidFill>
                          <a:schemeClr val="bg2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 vert="vert270"/>
                </a:tc>
              </a:tr>
            </a:tbl>
          </a:graphicData>
        </a:graphic>
      </p:graphicFrame>
      <p:grpSp>
        <p:nvGrpSpPr>
          <p:cNvPr id="1026" name="Group 1951"/>
          <p:cNvGrpSpPr>
            <a:grpSpLocks/>
          </p:cNvGrpSpPr>
          <p:nvPr/>
        </p:nvGrpSpPr>
        <p:grpSpPr bwMode="auto">
          <a:xfrm>
            <a:off x="1692275" y="2636838"/>
            <a:ext cx="1416050" cy="869950"/>
            <a:chOff x="6840" y="1440"/>
            <a:chExt cx="2229" cy="1370"/>
          </a:xfrm>
        </p:grpSpPr>
        <p:pic>
          <p:nvPicPr>
            <p:cNvPr id="28" name="Picture 195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00" y="1800"/>
              <a:ext cx="636" cy="1010"/>
            </a:xfrm>
            <a:prstGeom prst="rect">
              <a:avLst/>
            </a:prstGeom>
            <a:noFill/>
          </p:spPr>
        </p:pic>
        <p:pic>
          <p:nvPicPr>
            <p:cNvPr id="29" name="Picture 195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65" y="1800"/>
              <a:ext cx="636" cy="1010"/>
            </a:xfrm>
            <a:prstGeom prst="rect">
              <a:avLst/>
            </a:prstGeom>
            <a:noFill/>
          </p:spPr>
        </p:pic>
        <p:pic>
          <p:nvPicPr>
            <p:cNvPr id="30" name="Picture 1954" descr="ORDERL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81915" flipH="1">
              <a:off x="6840" y="1980"/>
              <a:ext cx="325" cy="741"/>
            </a:xfrm>
            <a:prstGeom prst="rect">
              <a:avLst/>
            </a:prstGeom>
            <a:noFill/>
          </p:spPr>
        </p:pic>
        <p:sp>
          <p:nvSpPr>
            <p:cNvPr id="31" name="AutoShape 1955"/>
            <p:cNvSpPr>
              <a:spLocks noChangeArrowheads="1"/>
            </p:cNvSpPr>
            <p:nvPr/>
          </p:nvSpPr>
          <p:spPr bwMode="auto">
            <a:xfrm>
              <a:off x="8820" y="1440"/>
              <a:ext cx="249" cy="180"/>
            </a:xfrm>
            <a:prstGeom prst="star16">
              <a:avLst>
                <a:gd name="adj" fmla="val 37500"/>
              </a:avLst>
            </a:prstGeom>
            <a:solidFill>
              <a:srgbClr val="FFFF99"/>
            </a:solidFill>
            <a:ln w="9525">
              <a:solidFill>
                <a:srgbClr val="8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31" name="Group 1951"/>
          <p:cNvGrpSpPr>
            <a:grpSpLocks/>
          </p:cNvGrpSpPr>
          <p:nvPr/>
        </p:nvGrpSpPr>
        <p:grpSpPr bwMode="auto">
          <a:xfrm>
            <a:off x="1785918" y="5929330"/>
            <a:ext cx="1416050" cy="598473"/>
            <a:chOff x="6840" y="1440"/>
            <a:chExt cx="2229" cy="1370"/>
          </a:xfrm>
        </p:grpSpPr>
        <p:pic>
          <p:nvPicPr>
            <p:cNvPr id="9" name="Picture 195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00" y="1800"/>
              <a:ext cx="636" cy="1010"/>
            </a:xfrm>
            <a:prstGeom prst="rect">
              <a:avLst/>
            </a:prstGeom>
            <a:noFill/>
          </p:spPr>
        </p:pic>
        <p:pic>
          <p:nvPicPr>
            <p:cNvPr id="10" name="Picture 195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65" y="1800"/>
              <a:ext cx="636" cy="1010"/>
            </a:xfrm>
            <a:prstGeom prst="rect">
              <a:avLst/>
            </a:prstGeom>
            <a:noFill/>
          </p:spPr>
        </p:pic>
        <p:pic>
          <p:nvPicPr>
            <p:cNvPr id="11" name="Picture 1954" descr="ORDERL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81915" flipH="1">
              <a:off x="6840" y="1980"/>
              <a:ext cx="325" cy="741"/>
            </a:xfrm>
            <a:prstGeom prst="rect">
              <a:avLst/>
            </a:prstGeom>
            <a:noFill/>
          </p:spPr>
        </p:pic>
        <p:sp>
          <p:nvSpPr>
            <p:cNvPr id="12" name="AutoShape 1955"/>
            <p:cNvSpPr>
              <a:spLocks noChangeArrowheads="1"/>
            </p:cNvSpPr>
            <p:nvPr/>
          </p:nvSpPr>
          <p:spPr bwMode="auto">
            <a:xfrm>
              <a:off x="8820" y="1440"/>
              <a:ext cx="249" cy="180"/>
            </a:xfrm>
            <a:prstGeom prst="star16">
              <a:avLst>
                <a:gd name="adj" fmla="val 37500"/>
              </a:avLst>
            </a:prstGeom>
            <a:solidFill>
              <a:srgbClr val="FFFF99"/>
            </a:solidFill>
            <a:ln w="9525">
              <a:solidFill>
                <a:srgbClr val="8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</p:grpSp>
      <p:pic>
        <p:nvPicPr>
          <p:cNvPr id="18" name="Picture 1" descr="00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1214422"/>
            <a:ext cx="642942" cy="606656"/>
          </a:xfrm>
          <a:prstGeom prst="rect">
            <a:avLst/>
          </a:prstGeom>
          <a:noFill/>
        </p:spPr>
      </p:pic>
      <p:pic>
        <p:nvPicPr>
          <p:cNvPr id="19" name="Picture 1" descr="00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143380"/>
            <a:ext cx="785818" cy="7495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المحاضرة رقم 01</Template>
  <TotalTime>1657</TotalTime>
  <Words>2274</Words>
  <Application>Microsoft Office PowerPoint</Application>
  <PresentationFormat>Affichage à l'écran (4:3)</PresentationFormat>
  <Paragraphs>798</Paragraphs>
  <Slides>25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Stream</vt:lpstr>
      <vt:lpstr>     المــــــــــــــــــــــادة: التربص التطبيقي  المستوى : السنة الثالثة ليسانس التربية البدنية والرياضية                                د.صغير نورالدين </vt:lpstr>
      <vt:lpstr>- المحاضرة  العاشرة    : الحقيبة البيداغوجية </vt:lpstr>
      <vt:lpstr>     </vt:lpstr>
      <vt:lpstr>  </vt:lpstr>
      <vt:lpstr>Diapositive 5</vt:lpstr>
      <vt:lpstr>    </vt:lpstr>
      <vt:lpstr>     </vt:lpstr>
      <vt:lpstr>Diapositive 8</vt:lpstr>
      <vt:lpstr>Diapositive 9</vt:lpstr>
      <vt:lpstr>Diapositive 10</vt:lpstr>
      <vt:lpstr>-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 </vt:lpstr>
      <vt:lpstr>Diapositive 20</vt:lpstr>
      <vt:lpstr>Diapositive 21</vt:lpstr>
      <vt:lpstr>Diapositive 22</vt:lpstr>
      <vt:lpstr>Diapositive 23</vt:lpstr>
      <vt:lpstr>- مراجع المحاضرة : </vt:lpstr>
      <vt:lpstr> تقييم المكتسبات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التربية الوطنية مديرية التربية الوطنية لولاية تلمسان نصف يوم تكويني بعنوان    من تأطير الأستاذين:                 تحت إشراف مفتشي التربية الوطنية: بختاوي جمال                        الأستاذ: عبداللاوي علـــي يشكور عبد النور                        الأستاذ: مــــراد  يوم:20-04-2021</dc:title>
  <dc:creator>Abdenour</dc:creator>
  <cp:lastModifiedBy>imad</cp:lastModifiedBy>
  <cp:revision>244</cp:revision>
  <dcterms:created xsi:type="dcterms:W3CDTF">2021-04-12T06:15:36Z</dcterms:created>
  <dcterms:modified xsi:type="dcterms:W3CDTF">2024-05-19T16:30:34Z</dcterms:modified>
</cp:coreProperties>
</file>