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54"/>
  </p:notesMasterIdLst>
  <p:sldIdLst>
    <p:sldId id="256" r:id="rId2"/>
    <p:sldId id="257" r:id="rId3"/>
    <p:sldId id="258" r:id="rId4"/>
    <p:sldId id="260" r:id="rId5"/>
    <p:sldId id="262" r:id="rId6"/>
    <p:sldId id="263" r:id="rId7"/>
    <p:sldId id="293" r:id="rId8"/>
    <p:sldId id="264" r:id="rId9"/>
    <p:sldId id="268" r:id="rId10"/>
    <p:sldId id="267" r:id="rId11"/>
    <p:sldId id="266" r:id="rId12"/>
    <p:sldId id="296" r:id="rId13"/>
    <p:sldId id="298" r:id="rId14"/>
    <p:sldId id="300" r:id="rId15"/>
    <p:sldId id="301" r:id="rId16"/>
    <p:sldId id="304" r:id="rId17"/>
    <p:sldId id="306" r:id="rId18"/>
    <p:sldId id="308" r:id="rId19"/>
    <p:sldId id="311" r:id="rId20"/>
    <p:sldId id="314" r:id="rId21"/>
    <p:sldId id="315" r:id="rId22"/>
    <p:sldId id="316" r:id="rId23"/>
    <p:sldId id="317" r:id="rId24"/>
    <p:sldId id="342" r:id="rId25"/>
    <p:sldId id="343" r:id="rId26"/>
    <p:sldId id="344" r:id="rId27"/>
    <p:sldId id="345" r:id="rId28"/>
    <p:sldId id="318" r:id="rId29"/>
    <p:sldId id="320" r:id="rId30"/>
    <p:sldId id="336" r:id="rId31"/>
    <p:sldId id="337" r:id="rId32"/>
    <p:sldId id="341" r:id="rId33"/>
    <p:sldId id="339" r:id="rId34"/>
    <p:sldId id="331" r:id="rId35"/>
    <p:sldId id="332" r:id="rId36"/>
    <p:sldId id="333" r:id="rId37"/>
    <p:sldId id="334" r:id="rId38"/>
    <p:sldId id="335" r:id="rId39"/>
    <p:sldId id="319" r:id="rId40"/>
    <p:sldId id="326" r:id="rId41"/>
    <p:sldId id="327" r:id="rId42"/>
    <p:sldId id="328" r:id="rId43"/>
    <p:sldId id="329" r:id="rId44"/>
    <p:sldId id="330" r:id="rId45"/>
    <p:sldId id="347" r:id="rId46"/>
    <p:sldId id="346" r:id="rId47"/>
    <p:sldId id="348" r:id="rId48"/>
    <p:sldId id="349" r:id="rId49"/>
    <p:sldId id="350" r:id="rId50"/>
    <p:sldId id="351" r:id="rId51"/>
    <p:sldId id="352" r:id="rId52"/>
    <p:sldId id="353" r:id="rId5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7"/>
    <p:restoredTop sz="92394"/>
  </p:normalViewPr>
  <p:slideViewPr>
    <p:cSldViewPr>
      <p:cViewPr varScale="1">
        <p:scale>
          <a:sx n="53" d="100"/>
          <a:sy n="53" d="100"/>
        </p:scale>
        <p:origin x="1160" y="1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945ED4-F18F-470E-88D1-9D3EC0318A6B}" type="datetimeFigureOut">
              <a:rPr lang="fr-FR" smtClean="0"/>
              <a:pPr/>
              <a:t>07/10/2024</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5F027A-A062-4AE2-9D27-2662D49E2468}" type="slidenum">
              <a:rPr lang="fr-FR" smtClean="0"/>
              <a:pPr/>
              <a:t>‹N°›</a:t>
            </a:fld>
            <a:endParaRPr lang="fr-FR" dirty="0"/>
          </a:p>
        </p:txBody>
      </p:sp>
    </p:spTree>
    <p:extLst>
      <p:ext uri="{BB962C8B-B14F-4D97-AF65-F5344CB8AC3E}">
        <p14:creationId xmlns:p14="http://schemas.microsoft.com/office/powerpoint/2010/main" val="460003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DD68783-9944-4B40-996D-BF9949591C04}" type="slidenum">
              <a:rPr lang="fr-FR" smtClean="0"/>
              <a:pPr/>
              <a:t>13</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CECD9D8-A744-45E3-AC0C-8F2B0EE9881E}" type="slidenum">
              <a:rPr lang="fr-FR" smtClean="0"/>
              <a:pPr/>
              <a:t>41</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F5F027A-A062-4AE2-9D27-2662D49E2468}" type="slidenum">
              <a:rPr lang="fr-FR" smtClean="0"/>
              <a:pPr/>
              <a:t>43</a:t>
            </a:fld>
            <a:endParaRPr lang="fr-FR" dirty="0"/>
          </a:p>
        </p:txBody>
      </p:sp>
    </p:spTree>
    <p:extLst>
      <p:ext uri="{BB962C8B-B14F-4D97-AF65-F5344CB8AC3E}">
        <p14:creationId xmlns:p14="http://schemas.microsoft.com/office/powerpoint/2010/main" val="2479271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fr-FR"/>
              <a:t>Modifiez le style du titre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E30E2307-1E40-4E12-8716-25BFDA8E7013}" type="datetime1">
              <a:rPr lang="en-US" smtClean="0"/>
              <a:pPr/>
              <a:t>10/7/24</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687D7A59-36E2-48B9-B146-C1E59501F63F}" type="slidenum">
              <a:rPr lang="en-US" smtClean="0"/>
              <a:pPr/>
              <a:t>‹N°›</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25CFBC44-5949-457B-B2BB-BC0E74254859}" type="datetimeFigureOut">
              <a:rPr lang="fr-FR" smtClean="0"/>
              <a:pPr/>
              <a:t>07/10/2024</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016E8D50-CD2C-4735-B821-8A5C06A35E57}" type="slidenum">
              <a:rPr lang="fr-FR" smtClean="0"/>
              <a:pPr/>
              <a:t>‹N°›</a:t>
            </a:fld>
            <a:endParaRPr lang="fr-F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fr-FR"/>
              <a:t>Modifiez le style du titre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25CFBC44-5949-457B-B2BB-BC0E74254859}" type="datetimeFigureOut">
              <a:rPr lang="fr-FR" smtClean="0"/>
              <a:pPr/>
              <a:t>07/10/2024</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016E8D50-CD2C-4735-B821-8A5C06A35E57}" type="slidenum">
              <a:rPr lang="fr-FR" smtClean="0"/>
              <a:pPr/>
              <a:t>‹N°›</a:t>
            </a:fld>
            <a:endParaRPr lang="fr-F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5CFBC44-5949-457B-B2BB-BC0E74254859}" type="datetimeFigureOut">
              <a:rPr lang="fr-FR" smtClean="0"/>
              <a:pPr/>
              <a:t>07/10/2024</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016E8D50-CD2C-4735-B821-8A5C06A35E57}" type="slidenum">
              <a:rPr lang="fr-FR" smtClean="0"/>
              <a:pPr/>
              <a:t>‹N°›</a:t>
            </a:fld>
            <a:endParaRPr lang="fr-F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fr-FR"/>
              <a:t>Modifiez le style du titre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25CFBC44-5949-457B-B2BB-BC0E74254859}" type="datetimeFigureOut">
              <a:rPr lang="fr-FR" smtClean="0"/>
              <a:pPr/>
              <a:t>07/10/2024</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016E8D50-CD2C-4735-B821-8A5C06A35E57}" type="slidenum">
              <a:rPr lang="fr-FR" smtClean="0"/>
              <a:pPr/>
              <a:t>‹N°›</a:t>
            </a:fld>
            <a:endParaRPr lang="fr-F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5" name="Date Placeholder 4"/>
          <p:cNvSpPr>
            <a:spLocks noGrp="1"/>
          </p:cNvSpPr>
          <p:nvPr>
            <p:ph type="dt" sz="half" idx="10"/>
          </p:nvPr>
        </p:nvSpPr>
        <p:spPr/>
        <p:txBody>
          <a:bodyPr/>
          <a:lstStyle/>
          <a:p>
            <a:fld id="{25CFBC44-5949-457B-B2BB-BC0E74254859}" type="datetimeFigureOut">
              <a:rPr lang="fr-FR" smtClean="0"/>
              <a:pPr/>
              <a:t>07/10/2024</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016E8D50-CD2C-4735-B821-8A5C06A35E57}" type="slidenum">
              <a:rPr lang="fr-FR" smtClean="0"/>
              <a:pPr/>
              <a:t>‹N°›</a:t>
            </a:fld>
            <a:endParaRPr lang="fr-FR" dirty="0"/>
          </a:p>
        </p:txBody>
      </p:sp>
      <p:sp>
        <p:nvSpPr>
          <p:cNvPr id="9" name="Content Placeholder 8"/>
          <p:cNvSpPr>
            <a:spLocks noGrp="1"/>
          </p:cNvSpPr>
          <p:nvPr>
            <p:ph sz="quarter" idx="13"/>
          </p:nvPr>
        </p:nvSpPr>
        <p:spPr>
          <a:xfrm>
            <a:off x="1042416" y="2313432"/>
            <a:ext cx="3419856" cy="349300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5CFBC44-5949-457B-B2BB-BC0E74254859}" type="datetimeFigureOut">
              <a:rPr lang="fr-FR" smtClean="0"/>
              <a:pPr/>
              <a:t>07/10/2024</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016E8D50-CD2C-4735-B821-8A5C06A35E57}" type="slidenum">
              <a:rPr lang="fr-FR" smtClean="0"/>
              <a:pPr/>
              <a:t>‹N°›</a:t>
            </a:fld>
            <a:endParaRPr lang="fr-F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25CFBC44-5949-457B-B2BB-BC0E74254859}" type="datetimeFigureOut">
              <a:rPr lang="fr-FR" smtClean="0"/>
              <a:pPr/>
              <a:t>07/10/2024</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016E8D50-CD2C-4735-B821-8A5C06A35E57}" type="slidenum">
              <a:rPr lang="fr-FR" smtClean="0"/>
              <a:pPr/>
              <a:t>‹N°›</a:t>
            </a:fld>
            <a:endParaRPr lang="fr-F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CFBC44-5949-457B-B2BB-BC0E74254859}" type="datetimeFigureOut">
              <a:rPr lang="fr-FR" smtClean="0"/>
              <a:pPr/>
              <a:t>07/10/2024</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016E8D50-CD2C-4735-B821-8A5C06A35E57}" type="slidenum">
              <a:rPr lang="fr-FR" smtClean="0"/>
              <a:pPr/>
              <a:t>‹N°›</a:t>
            </a:fld>
            <a:endParaRPr lang="fr-F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25CFBC44-5949-457B-B2BB-BC0E74254859}" type="datetimeFigureOut">
              <a:rPr lang="fr-FR" smtClean="0"/>
              <a:pPr/>
              <a:t>07/10/2024</a:t>
            </a:fld>
            <a:endParaRPr lang="fr-FR" dirty="0"/>
          </a:p>
        </p:txBody>
      </p:sp>
      <p:sp>
        <p:nvSpPr>
          <p:cNvPr id="7" name="Slide Number Placeholder 6"/>
          <p:cNvSpPr>
            <a:spLocks noGrp="1"/>
          </p:cNvSpPr>
          <p:nvPr>
            <p:ph type="sldNum" sz="quarter" idx="12"/>
          </p:nvPr>
        </p:nvSpPr>
        <p:spPr/>
        <p:txBody>
          <a:bodyPr/>
          <a:lstStyle/>
          <a:p>
            <a:fld id="{016E8D50-CD2C-4735-B821-8A5C06A35E57}" type="slidenum">
              <a:rPr lang="fr-FR" smtClean="0"/>
              <a:pPr/>
              <a:t>‹N°›</a:t>
            </a:fld>
            <a:endParaRPr lang="fr-FR"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fr-FR"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fr-FR"/>
              <a:t>Modifiez le style du titre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fr-FR"/>
              <a:t>Modifiez le style du titre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25CFBC44-5949-457B-B2BB-BC0E74254859}" type="datetimeFigureOut">
              <a:rPr lang="fr-FR" smtClean="0"/>
              <a:pPr/>
              <a:t>07/10/2024</a:t>
            </a:fld>
            <a:endParaRPr lang="fr-FR"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fr-FR" dirty="0"/>
          </a:p>
        </p:txBody>
      </p:sp>
      <p:sp>
        <p:nvSpPr>
          <p:cNvPr id="7" name="Slide Number Placeholder 6"/>
          <p:cNvSpPr>
            <a:spLocks noGrp="1"/>
          </p:cNvSpPr>
          <p:nvPr>
            <p:ph type="sldNum" sz="quarter" idx="12"/>
          </p:nvPr>
        </p:nvSpPr>
        <p:spPr/>
        <p:txBody>
          <a:bodyPr/>
          <a:lstStyle/>
          <a:p>
            <a:fld id="{016E8D50-CD2C-4735-B821-8A5C06A35E57}" type="slidenum">
              <a:rPr lang="fr-FR" smtClean="0"/>
              <a:pPr/>
              <a:t>‹N°›</a:t>
            </a:fld>
            <a:endParaRPr lang="fr-F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25CFBC44-5949-457B-B2BB-BC0E74254859}" type="datetimeFigureOut">
              <a:rPr lang="fr-FR" smtClean="0"/>
              <a:pPr/>
              <a:t>07/10/2024</a:t>
            </a:fld>
            <a:endParaRPr lang="fr-FR"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fr-FR"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016E8D50-CD2C-4735-B821-8A5C06A35E57}"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file:///C:\Documents%20and%20Settings\Administrateur\Application%20Data\Microsoft\Word\;ih\Techniques%20-%20Entreprises%20de%20Fondations%20SB%20Pieux%20&amp;%20E2F5_files\cinemabattusp.jp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recherche/;ih/Infraco%20(Ste)%20%20fondations%20sp&#233;ciales-pieux%20Infraco_files/0001_files/2.jpg" TargetMode="External"/><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4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1805" y="214290"/>
            <a:ext cx="8100391" cy="1200329"/>
          </a:xfrm>
          <a:prstGeom prst="rect">
            <a:avLst/>
          </a:prstGeom>
          <a:noFill/>
        </p:spPr>
        <p:txBody>
          <a:bodyPr wrap="square" lIns="91440" tIns="45720" rIns="91440" bIns="45720">
            <a:spAutoFit/>
          </a:bodyPr>
          <a:lstStyle/>
          <a:p>
            <a:pPr algn="ctr"/>
            <a:r>
              <a:rPr lang="fr-FR" dirty="0"/>
              <a:t>UNIVERSITÉ DES SCIENCES ET DE LA TECHNOLOGIE MOHAMED BOUDIAF. ORAN</a:t>
            </a:r>
            <a:br>
              <a:rPr lang="fr-FR" dirty="0"/>
            </a:br>
            <a:r>
              <a:rPr lang="fr-FR" dirty="0"/>
              <a:t>FACULTÉ D'ARCHITECTURE ET DE GÉNIE CIVIL </a:t>
            </a:r>
            <a:br>
              <a:rPr lang="fr-FR" dirty="0"/>
            </a:br>
            <a:r>
              <a:rPr lang="fr-FR" dirty="0"/>
              <a:t>DÉPARTEMENT D'ARCHITECTURE </a:t>
            </a:r>
          </a:p>
        </p:txBody>
      </p:sp>
      <p:sp>
        <p:nvSpPr>
          <p:cNvPr id="5" name="Rectangle 4"/>
          <p:cNvSpPr/>
          <p:nvPr/>
        </p:nvSpPr>
        <p:spPr>
          <a:xfrm>
            <a:off x="555683" y="2682804"/>
            <a:ext cx="8032635" cy="646331"/>
          </a:xfrm>
          <a:prstGeom prst="rect">
            <a:avLst/>
          </a:prstGeom>
          <a:noFill/>
        </p:spPr>
        <p:txBody>
          <a:bodyPr wrap="square" lIns="91440" tIns="45720" rIns="91440" bIns="45720">
            <a:spAutoFit/>
          </a:bodyPr>
          <a:lstStyle/>
          <a:p>
            <a:pPr algn="ctr"/>
            <a:r>
              <a:rPr lang="fr-FR" sz="3600" b="1" dirty="0">
                <a:ln w="1905"/>
                <a:effectLst>
                  <a:innerShdw blurRad="69850" dist="43180" dir="5400000">
                    <a:srgbClr val="000000">
                      <a:alpha val="65000"/>
                    </a:srgbClr>
                  </a:innerShdw>
                </a:effectLst>
              </a:rPr>
              <a:t>GÉOTECHNIQUE </a:t>
            </a:r>
            <a:r>
              <a:rPr lang="fr-FR" sz="3600" b="1">
                <a:ln w="1905"/>
                <a:effectLst>
                  <a:innerShdw blurRad="69850" dist="43180" dir="5400000">
                    <a:srgbClr val="000000">
                      <a:alpha val="65000"/>
                    </a:srgbClr>
                  </a:innerShdw>
                </a:effectLst>
              </a:rPr>
              <a:t>ET FONDATIONS.                         </a:t>
            </a:r>
            <a:endParaRPr lang="fr-FR" sz="3600" dirty="0"/>
          </a:p>
        </p:txBody>
      </p:sp>
    </p:spTree>
    <p:extLst>
      <p:ext uri="{BB962C8B-B14F-4D97-AF65-F5344CB8AC3E}">
        <p14:creationId xmlns:p14="http://schemas.microsoft.com/office/powerpoint/2010/main" val="2383845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GÉOTECHNIQUE.</a:t>
            </a:r>
          </a:p>
        </p:txBody>
      </p:sp>
      <p:pic>
        <p:nvPicPr>
          <p:cNvPr id="3" name="Picture 2"/>
          <p:cNvPicPr>
            <a:picLocks noChangeAspect="1" noChangeArrowheads="1"/>
          </p:cNvPicPr>
          <p:nvPr/>
        </p:nvPicPr>
        <p:blipFill>
          <a:blip r:embed="rId2" cstate="print"/>
          <a:srcRect l="12847" t="12687" r="59579" b="71954"/>
          <a:stretch>
            <a:fillRect/>
          </a:stretch>
        </p:blipFill>
        <p:spPr bwMode="auto">
          <a:xfrm>
            <a:off x="467543" y="916137"/>
            <a:ext cx="3803480" cy="2916000"/>
          </a:xfrm>
          <a:prstGeom prst="rect">
            <a:avLst/>
          </a:prstGeom>
          <a:ln>
            <a:noFill/>
          </a:ln>
          <a:effectLst>
            <a:softEdge rad="112500"/>
          </a:effectLst>
        </p:spPr>
      </p:pic>
      <p:pic>
        <p:nvPicPr>
          <p:cNvPr id="4" name="Picture 3"/>
          <p:cNvPicPr>
            <a:picLocks noChangeAspect="1" noChangeArrowheads="1"/>
          </p:cNvPicPr>
          <p:nvPr/>
        </p:nvPicPr>
        <p:blipFill>
          <a:blip r:embed="rId3" cstate="print"/>
          <a:srcRect l="20200" t="34708" r="26491" b="42588"/>
          <a:stretch>
            <a:fillRect/>
          </a:stretch>
        </p:blipFill>
        <p:spPr bwMode="auto">
          <a:xfrm>
            <a:off x="4143372" y="1071546"/>
            <a:ext cx="4544471" cy="2664000"/>
          </a:xfrm>
          <a:prstGeom prst="rect">
            <a:avLst/>
          </a:prstGeom>
          <a:ln>
            <a:noFill/>
          </a:ln>
          <a:effectLst>
            <a:softEdge rad="112500"/>
          </a:effectLst>
        </p:spPr>
      </p:pic>
      <p:sp>
        <p:nvSpPr>
          <p:cNvPr id="5" name="ZoneTexte 4"/>
          <p:cNvSpPr txBox="1"/>
          <p:nvPr/>
        </p:nvSpPr>
        <p:spPr>
          <a:xfrm>
            <a:off x="1295636" y="4286256"/>
            <a:ext cx="6552728" cy="1631216"/>
          </a:xfrm>
          <a:prstGeom prst="rect">
            <a:avLst/>
          </a:prstGeom>
          <a:noFill/>
        </p:spPr>
        <p:txBody>
          <a:bodyPr wrap="square" rtlCol="0">
            <a:spAutoFit/>
          </a:bodyPr>
          <a:lstStyle/>
          <a:p>
            <a:pPr algn="just"/>
            <a:r>
              <a:rPr lang="fr-FR" sz="2000" dirty="0"/>
              <a:t>-Le prélèvement d’un échantillon  se fait au niveau du chantier ou de la carrière.</a:t>
            </a:r>
          </a:p>
          <a:p>
            <a:pPr algn="just"/>
            <a:r>
              <a:rPr lang="fr-FR" sz="2000" dirty="0"/>
              <a:t>-l’echantillon  doit être paraffiné pour garder ces caractéristiques.</a:t>
            </a:r>
          </a:p>
          <a:p>
            <a:pPr algn="just"/>
            <a:r>
              <a:rPr lang="fr-FR" sz="2000" dirty="0"/>
              <a:t>-il sera ramené au laboratoire dans des caisses.</a:t>
            </a:r>
          </a:p>
        </p:txBody>
      </p:sp>
    </p:spTree>
    <p:extLst>
      <p:ext uri="{BB962C8B-B14F-4D97-AF65-F5344CB8AC3E}">
        <p14:creationId xmlns:p14="http://schemas.microsoft.com/office/powerpoint/2010/main" val="3649709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GÉOTECHNIQUE.</a:t>
            </a:r>
          </a:p>
        </p:txBody>
      </p:sp>
      <p:sp>
        <p:nvSpPr>
          <p:cNvPr id="3" name="ZoneTexte 2"/>
          <p:cNvSpPr txBox="1"/>
          <p:nvPr/>
        </p:nvSpPr>
        <p:spPr>
          <a:xfrm>
            <a:off x="702000" y="1268760"/>
            <a:ext cx="7740000" cy="1631216"/>
          </a:xfrm>
          <a:prstGeom prst="rect">
            <a:avLst/>
          </a:prstGeom>
          <a:noFill/>
        </p:spPr>
        <p:txBody>
          <a:bodyPr wrap="square" rtlCol="0">
            <a:spAutoFit/>
          </a:bodyPr>
          <a:lstStyle/>
          <a:p>
            <a:pPr algn="just"/>
            <a:r>
              <a:rPr lang="fr-FR" sz="2000" dirty="0"/>
              <a:t>Les principaux essais en place décrits, ayant pour but de fournir les renseignements sur la résistance et la compressibilité des sols sont:</a:t>
            </a:r>
          </a:p>
          <a:p>
            <a:pPr lvl="1" algn="just"/>
            <a:r>
              <a:rPr lang="fr-FR" sz="2000" b="1" dirty="0"/>
              <a:t>-</a:t>
            </a:r>
            <a:r>
              <a:rPr lang="fr-FR" sz="2000" dirty="0"/>
              <a:t> </a:t>
            </a:r>
            <a:r>
              <a:rPr lang="fr-FR" sz="2000" b="1" dirty="0"/>
              <a:t>Essai de pénétration statique.</a:t>
            </a:r>
          </a:p>
          <a:p>
            <a:pPr lvl="1" algn="just"/>
            <a:r>
              <a:rPr lang="fr-FR" sz="2000" b="1" dirty="0"/>
              <a:t>- Essai de pénétration dynamique.</a:t>
            </a:r>
          </a:p>
        </p:txBody>
      </p:sp>
      <p:sp>
        <p:nvSpPr>
          <p:cNvPr id="4" name="Rectangle 3"/>
          <p:cNvSpPr/>
          <p:nvPr/>
        </p:nvSpPr>
        <p:spPr>
          <a:xfrm>
            <a:off x="899592" y="796642"/>
            <a:ext cx="2642070" cy="400110"/>
          </a:xfrm>
          <a:prstGeom prst="rect">
            <a:avLst/>
          </a:prstGeom>
        </p:spPr>
        <p:txBody>
          <a:bodyPr wrap="none">
            <a:spAutoFit/>
          </a:bodyPr>
          <a:lstStyle/>
          <a:p>
            <a:pPr marL="342900" indent="-342900">
              <a:buFont typeface="Wingdings" pitchFamily="2" charset="2"/>
              <a:buChar char="q"/>
            </a:pPr>
            <a:r>
              <a:rPr lang="fr-FR" sz="2000" b="1" u="sng" dirty="0">
                <a:effectLst>
                  <a:outerShdw blurRad="38100" dist="38100" dir="2700000" algn="tl">
                    <a:srgbClr val="000000">
                      <a:alpha val="43137"/>
                    </a:srgbClr>
                  </a:outerShdw>
                </a:effectLst>
              </a:rPr>
              <a:t>ESSAIS EN PLACE:</a:t>
            </a:r>
          </a:p>
        </p:txBody>
      </p:sp>
      <p:pic>
        <p:nvPicPr>
          <p:cNvPr id="5" name="Picture 3"/>
          <p:cNvPicPr>
            <a:picLocks noChangeAspect="1" noChangeArrowheads="1"/>
          </p:cNvPicPr>
          <p:nvPr/>
        </p:nvPicPr>
        <p:blipFill>
          <a:blip r:embed="rId2" cstate="print"/>
          <a:srcRect t="11336"/>
          <a:stretch>
            <a:fillRect/>
          </a:stretch>
        </p:blipFill>
        <p:spPr bwMode="auto">
          <a:xfrm>
            <a:off x="107504" y="2963122"/>
            <a:ext cx="5472608" cy="3469228"/>
          </a:xfrm>
          <a:prstGeom prst="rect">
            <a:avLst/>
          </a:prstGeom>
          <a:noFill/>
          <a:ln w="9525">
            <a:noFill/>
            <a:miter lim="800000"/>
            <a:headEnd/>
            <a:tailEnd/>
          </a:ln>
          <a:effectLst/>
        </p:spPr>
      </p:pic>
      <p:sp>
        <p:nvSpPr>
          <p:cNvPr id="6" name="ZoneTexte 5"/>
          <p:cNvSpPr txBox="1"/>
          <p:nvPr/>
        </p:nvSpPr>
        <p:spPr>
          <a:xfrm>
            <a:off x="6084168" y="3742581"/>
            <a:ext cx="2448272" cy="2369880"/>
          </a:xfrm>
          <a:prstGeom prst="rect">
            <a:avLst/>
          </a:prstGeom>
          <a:noFill/>
        </p:spPr>
        <p:txBody>
          <a:bodyPr wrap="square" rtlCol="0">
            <a:spAutoFit/>
          </a:bodyPr>
          <a:lstStyle/>
          <a:p>
            <a:pPr algn="just"/>
            <a:r>
              <a:rPr lang="fr-FR" b="1" dirty="0">
                <a:effectLst>
                  <a:outerShdw blurRad="38100" dist="38100" dir="2700000" algn="tl">
                    <a:srgbClr val="000000">
                      <a:alpha val="43137"/>
                    </a:srgbClr>
                  </a:outerShdw>
                </a:effectLst>
              </a:rPr>
              <a:t>Pénétration Dynamique:</a:t>
            </a:r>
          </a:p>
          <a:p>
            <a:pPr algn="just"/>
            <a:endParaRPr lang="fr-FR" sz="1600" dirty="0"/>
          </a:p>
          <a:p>
            <a:r>
              <a:rPr lang="fr-FR" sz="1600" b="1" u="sng" dirty="0"/>
              <a:t>But:</a:t>
            </a:r>
            <a:r>
              <a:rPr lang="fr-FR" sz="1600" b="1" dirty="0"/>
              <a:t> </a:t>
            </a:r>
            <a:r>
              <a:rPr lang="fr-FR" sz="1600" dirty="0"/>
              <a:t> contrôler le compactage de remblais</a:t>
            </a:r>
          </a:p>
          <a:p>
            <a:pPr algn="just"/>
            <a:endParaRPr lang="fr-FR" sz="1600" b="1" u="sng" dirty="0"/>
          </a:p>
          <a:p>
            <a:pPr algn="just"/>
            <a:endParaRPr lang="fr-FR" sz="1600" dirty="0"/>
          </a:p>
          <a:p>
            <a:pPr algn="just"/>
            <a:endParaRPr lang="fr-FR" sz="1600" dirty="0"/>
          </a:p>
        </p:txBody>
      </p:sp>
    </p:spTree>
    <p:extLst>
      <p:ext uri="{BB962C8B-B14F-4D97-AF65-F5344CB8AC3E}">
        <p14:creationId xmlns:p14="http://schemas.microsoft.com/office/powerpoint/2010/main" val="3649709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28596" y="1516722"/>
            <a:ext cx="8143932" cy="400110"/>
          </a:xfrm>
          <a:prstGeom prst="rect">
            <a:avLst/>
          </a:prstGeom>
          <a:noFill/>
        </p:spPr>
        <p:txBody>
          <a:bodyPr wrap="square" rtlCol="0">
            <a:spAutoFit/>
          </a:bodyPr>
          <a:lstStyle/>
          <a:p>
            <a:r>
              <a:rPr lang="fr-FR" sz="2000" b="1" dirty="0">
                <a:effectLst>
                  <a:outerShdw blurRad="38100" dist="38100" dir="2700000" algn="tl">
                    <a:srgbClr val="000000">
                      <a:alpha val="43137"/>
                    </a:srgbClr>
                  </a:outerShdw>
                </a:effectLst>
              </a:rPr>
              <a:t>1)  </a:t>
            </a:r>
            <a:r>
              <a:rPr lang="fr-FR" sz="2000" b="1" u="sng" dirty="0">
                <a:effectLst>
                  <a:outerShdw blurRad="38100" dist="38100" dir="2700000" algn="tl">
                    <a:srgbClr val="000000">
                      <a:alpha val="43137"/>
                    </a:srgbClr>
                  </a:outerShdw>
                </a:effectLst>
              </a:rPr>
              <a:t>Teneur En Eau Et Poids Spécifique Des Grains Solide:</a:t>
            </a:r>
          </a:p>
        </p:txBody>
      </p:sp>
      <p:sp>
        <p:nvSpPr>
          <p:cNvPr id="4" name="ZoneTexte 3"/>
          <p:cNvSpPr txBox="1"/>
          <p:nvPr/>
        </p:nvSpPr>
        <p:spPr>
          <a:xfrm>
            <a:off x="674260" y="2056780"/>
            <a:ext cx="7858180" cy="2308324"/>
          </a:xfrm>
          <a:prstGeom prst="rect">
            <a:avLst/>
          </a:prstGeom>
          <a:noFill/>
        </p:spPr>
        <p:txBody>
          <a:bodyPr wrap="square" rtlCol="0">
            <a:spAutoFit/>
          </a:bodyPr>
          <a:lstStyle/>
          <a:p>
            <a:pPr marL="342900" indent="-342900">
              <a:buFont typeface="+mj-lt"/>
              <a:buAutoNum type="alphaUcPeriod"/>
            </a:pPr>
            <a:r>
              <a:rPr lang="fr-FR" b="1" dirty="0"/>
              <a:t>Teneur en eau:</a:t>
            </a:r>
          </a:p>
          <a:p>
            <a:pPr indent="-342900"/>
            <a:r>
              <a:rPr lang="fr-FR" dirty="0"/>
              <a:t>C’est le rapport exprimé en % de quantité d’eau qui s’est évaporée après un étuvage d’une durée de 24h à une T= 105°c au poids de l’échantillon .</a:t>
            </a:r>
            <a:endParaRPr lang="fr-FR" sz="2000" dirty="0"/>
          </a:p>
          <a:p>
            <a:pPr marL="342900" indent="-342900"/>
            <a:endParaRPr lang="fr-FR" dirty="0"/>
          </a:p>
          <a:p>
            <a:pPr marL="342900" indent="-342900"/>
            <a:endParaRPr lang="fr-FR" b="1" dirty="0"/>
          </a:p>
          <a:p>
            <a:pPr marL="342900" indent="-342900"/>
            <a:endParaRPr lang="fr-FR" b="1" dirty="0"/>
          </a:p>
          <a:p>
            <a:pPr marL="342900" indent="-342900"/>
            <a:endParaRPr lang="fr-FR" dirty="0"/>
          </a:p>
        </p:txBody>
      </p:sp>
      <p:sp>
        <p:nvSpPr>
          <p:cNvPr id="10" name="ZoneTexte 9"/>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GÉOTECHNIQUE.</a:t>
            </a:r>
          </a:p>
        </p:txBody>
      </p:sp>
      <p:sp>
        <p:nvSpPr>
          <p:cNvPr id="11" name="Titre 1"/>
          <p:cNvSpPr txBox="1">
            <a:spLocks/>
          </p:cNvSpPr>
          <p:nvPr/>
        </p:nvSpPr>
        <p:spPr>
          <a:xfrm>
            <a:off x="683568" y="1196752"/>
            <a:ext cx="3744416" cy="360040"/>
          </a:xfrm>
          <a:prstGeom prst="rect">
            <a:avLst/>
          </a:prstGeom>
        </p:spPr>
        <p:txBody>
          <a:bodyPr>
            <a:normAutofit fontScale="90000" lnSpcReduction="10000"/>
            <a:scene3d>
              <a:camera prst="orthographicFront"/>
              <a:lightRig rig="flat" dir="tl"/>
            </a:scene3d>
            <a:sp3d contourW="19050" prstMaterial="clear">
              <a:bevelT w="50800" h="50800"/>
              <a:contourClr>
                <a:schemeClr val="accent5">
                  <a:tint val="70000"/>
                  <a:satMod val="180000"/>
                  <a:alpha val="70000"/>
                </a:schemeClr>
              </a:contourClr>
            </a:sp3d>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571500" indent="-571500">
              <a:buFont typeface="+mj-lt"/>
              <a:buAutoNum type="romanUcPeriod"/>
            </a:pPr>
            <a:r>
              <a:rPr lang="fr-FR" sz="2000" b="1" dirty="0">
                <a:ln/>
                <a:solidFill>
                  <a:schemeClr val="accent5">
                    <a:tint val="50000"/>
                    <a:satMod val="180000"/>
                  </a:schemeClr>
                </a:solidFill>
              </a:rPr>
              <a:t>Les essais physiques.</a:t>
            </a:r>
            <a:endParaRPr lang="fr-FR" sz="1800" b="1" dirty="0">
              <a:ln/>
              <a:solidFill>
                <a:schemeClr val="accent5">
                  <a:tint val="50000"/>
                  <a:satMod val="180000"/>
                </a:schemeClr>
              </a:solidFill>
            </a:endParaRPr>
          </a:p>
        </p:txBody>
      </p:sp>
      <p:sp>
        <p:nvSpPr>
          <p:cNvPr id="12" name="Rectangle 11"/>
          <p:cNvSpPr/>
          <p:nvPr/>
        </p:nvSpPr>
        <p:spPr>
          <a:xfrm>
            <a:off x="827584" y="692696"/>
            <a:ext cx="3542958" cy="400110"/>
          </a:xfrm>
          <a:prstGeom prst="rect">
            <a:avLst/>
          </a:prstGeom>
        </p:spPr>
        <p:txBody>
          <a:bodyPr wrap="none">
            <a:spAutoFit/>
          </a:bodyPr>
          <a:lstStyle/>
          <a:p>
            <a:pPr marL="342900" indent="-342900">
              <a:buFont typeface="Wingdings" pitchFamily="2" charset="2"/>
              <a:buChar char="q"/>
            </a:pPr>
            <a:r>
              <a:rPr lang="fr-FR" sz="2000" b="1" u="sng" dirty="0">
                <a:effectLst>
                  <a:outerShdw blurRad="38100" dist="38100" dir="2700000" algn="tl">
                    <a:srgbClr val="000000">
                      <a:alpha val="43137"/>
                    </a:srgbClr>
                  </a:outerShdw>
                </a:effectLst>
              </a:rPr>
              <a:t>ESSAIS EN LABORATOIRE:</a:t>
            </a:r>
          </a:p>
        </p:txBody>
      </p:sp>
      <p:pic>
        <p:nvPicPr>
          <p:cNvPr id="13" name="Picture 2"/>
          <p:cNvPicPr>
            <a:picLocks noChangeAspect="1" noChangeArrowheads="1"/>
          </p:cNvPicPr>
          <p:nvPr/>
        </p:nvPicPr>
        <p:blipFill>
          <a:blip r:embed="rId2" cstate="print"/>
          <a:srcRect/>
          <a:stretch>
            <a:fillRect/>
          </a:stretch>
        </p:blipFill>
        <p:spPr bwMode="auto">
          <a:xfrm>
            <a:off x="1187624" y="3472129"/>
            <a:ext cx="2381267" cy="1785950"/>
          </a:xfrm>
          <a:prstGeom prst="rect">
            <a:avLst/>
          </a:prstGeom>
          <a:noFill/>
          <a:ln w="9525">
            <a:noFill/>
            <a:miter lim="800000"/>
            <a:headEnd/>
            <a:tailEnd/>
          </a:ln>
          <a:effectLst/>
        </p:spPr>
      </p:pic>
      <p:pic>
        <p:nvPicPr>
          <p:cNvPr id="14" name="Picture 4"/>
          <p:cNvPicPr>
            <a:picLocks noChangeAspect="1" noChangeArrowheads="1"/>
          </p:cNvPicPr>
          <p:nvPr/>
        </p:nvPicPr>
        <p:blipFill>
          <a:blip r:embed="rId3" cstate="print"/>
          <a:srcRect/>
          <a:stretch>
            <a:fillRect/>
          </a:stretch>
        </p:blipFill>
        <p:spPr bwMode="auto">
          <a:xfrm>
            <a:off x="4418962" y="3365579"/>
            <a:ext cx="2665400" cy="1999050"/>
          </a:xfrm>
          <a:prstGeom prst="rect">
            <a:avLst/>
          </a:prstGeom>
          <a:noFill/>
          <a:ln w="9525">
            <a:noFill/>
            <a:miter lim="800000"/>
            <a:headEnd/>
            <a:tailEnd/>
          </a:ln>
          <a:effectLst/>
        </p:spPr>
      </p:pic>
    </p:spTree>
    <p:extLst>
      <p:ext uri="{BB962C8B-B14F-4D97-AF65-F5344CB8AC3E}">
        <p14:creationId xmlns:p14="http://schemas.microsoft.com/office/powerpoint/2010/main" val="2761149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02346" y="188640"/>
            <a:ext cx="4357686" cy="892552"/>
          </a:xfrm>
          <a:prstGeom prst="rect">
            <a:avLst/>
          </a:prstGeom>
          <a:noFill/>
        </p:spPr>
        <p:txBody>
          <a:bodyPr wrap="square" rtlCol="0">
            <a:spAutoFit/>
          </a:bodyPr>
          <a:lstStyle/>
          <a:p>
            <a:pPr marL="514350" indent="-514350">
              <a:buFont typeface="+mj-lt"/>
              <a:buAutoNum type="romanUcPeriod"/>
            </a:pPr>
            <a:endParaRPr lang="fr-FR" sz="1600" dirty="0">
              <a:effectLst>
                <a:outerShdw blurRad="50800" dist="38100" dir="2700000" algn="tl" rotWithShape="0">
                  <a:prstClr val="black">
                    <a:alpha val="40000"/>
                  </a:prstClr>
                </a:outerShdw>
                <a:reflection blurRad="6350" stA="55000" endA="300" endPos="45500" dir="5400000" sy="-100000" algn="bl" rotWithShape="0"/>
              </a:effectLst>
            </a:endParaRPr>
          </a:p>
          <a:p>
            <a:pPr marL="457200" indent="-457200"/>
            <a:r>
              <a:rPr lang="fr-FR" sz="1600" b="1" dirty="0">
                <a:effectLst>
                  <a:outerShdw blurRad="38100" dist="38100" dir="2700000" algn="tl">
                    <a:srgbClr val="000000">
                      <a:alpha val="43137"/>
                    </a:srgbClr>
                  </a:outerShdw>
                </a:effectLst>
              </a:rPr>
              <a:t>2)   </a:t>
            </a:r>
            <a:r>
              <a:rPr lang="fr-FR" sz="2000" b="1" u="sng" dirty="0">
                <a:effectLst>
                  <a:outerShdw blurRad="38100" dist="38100" dir="2700000" algn="tl">
                    <a:srgbClr val="000000">
                      <a:alpha val="43137"/>
                    </a:srgbClr>
                  </a:outerShdw>
                </a:effectLst>
              </a:rPr>
              <a:t>La Granulométrie:</a:t>
            </a:r>
          </a:p>
          <a:p>
            <a:endParaRPr lang="fr-FR" sz="1600" dirty="0"/>
          </a:p>
        </p:txBody>
      </p:sp>
      <p:pic>
        <p:nvPicPr>
          <p:cNvPr id="20482" name="Picture 2"/>
          <p:cNvPicPr>
            <a:picLocks noChangeAspect="1" noChangeArrowheads="1"/>
          </p:cNvPicPr>
          <p:nvPr/>
        </p:nvPicPr>
        <p:blipFill>
          <a:blip r:embed="rId3" cstate="print"/>
          <a:srcRect l="24796" t="30049" r="37519" b="50585"/>
          <a:stretch>
            <a:fillRect/>
          </a:stretch>
        </p:blipFill>
        <p:spPr bwMode="auto">
          <a:xfrm>
            <a:off x="4814853" y="1484783"/>
            <a:ext cx="2495222" cy="1904249"/>
          </a:xfrm>
          <a:prstGeom prst="rect">
            <a:avLst/>
          </a:prstGeom>
          <a:ln>
            <a:noFill/>
          </a:ln>
          <a:effectLst>
            <a:outerShdw blurRad="292100" dist="139700" dir="2700000" algn="tl" rotWithShape="0">
              <a:srgbClr val="333333">
                <a:alpha val="65000"/>
              </a:srgbClr>
            </a:outerShdw>
          </a:effectLst>
        </p:spPr>
      </p:pic>
      <p:pic>
        <p:nvPicPr>
          <p:cNvPr id="5" name="Picture 2"/>
          <p:cNvPicPr>
            <a:picLocks noChangeAspect="1" noChangeArrowheads="1"/>
          </p:cNvPicPr>
          <p:nvPr/>
        </p:nvPicPr>
        <p:blipFill>
          <a:blip r:embed="rId3" cstate="print"/>
          <a:srcRect l="49613" t="12019" r="23732" b="73290"/>
          <a:stretch>
            <a:fillRect/>
          </a:stretch>
        </p:blipFill>
        <p:spPr bwMode="auto">
          <a:xfrm>
            <a:off x="1557798" y="1484784"/>
            <a:ext cx="2510146" cy="1904249"/>
          </a:xfrm>
          <a:prstGeom prst="rect">
            <a:avLst/>
          </a:prstGeom>
          <a:ln>
            <a:noFill/>
          </a:ln>
          <a:effectLst>
            <a:outerShdw blurRad="292100" dist="139700" dir="2700000" algn="tl" rotWithShape="0">
              <a:srgbClr val="333333">
                <a:alpha val="65000"/>
              </a:srgbClr>
            </a:outerShdw>
          </a:effectLst>
        </p:spPr>
      </p:pic>
      <p:sp>
        <p:nvSpPr>
          <p:cNvPr id="7" name="ZoneTexte 6"/>
          <p:cNvSpPr txBox="1"/>
          <p:nvPr/>
        </p:nvSpPr>
        <p:spPr>
          <a:xfrm>
            <a:off x="792000" y="836712"/>
            <a:ext cx="7560000" cy="830997"/>
          </a:xfrm>
          <a:prstGeom prst="rect">
            <a:avLst/>
          </a:prstGeom>
          <a:noFill/>
        </p:spPr>
        <p:txBody>
          <a:bodyPr wrap="square" rtlCol="0">
            <a:spAutoFit/>
          </a:bodyPr>
          <a:lstStyle/>
          <a:p>
            <a:pPr algn="just">
              <a:buFont typeface="Arial" pitchFamily="34" charset="0"/>
              <a:buChar char="•"/>
            </a:pPr>
            <a:r>
              <a:rPr lang="fr-FR" dirty="0">
                <a:effectLst>
                  <a:outerShdw blurRad="38100" dist="38100" dir="2700000" algn="tl">
                    <a:srgbClr val="000000">
                      <a:alpha val="43137"/>
                    </a:srgbClr>
                  </a:outerShdw>
                </a:effectLst>
              </a:rPr>
              <a:t>Le but:</a:t>
            </a:r>
            <a:r>
              <a:rPr lang="fr-FR" dirty="0"/>
              <a:t> déterminer la distribution des grains en fonction de leur diamètre.</a:t>
            </a:r>
          </a:p>
          <a:p>
            <a:pPr algn="ctr"/>
            <a:endParaRPr lang="fr-FR" sz="1200" dirty="0"/>
          </a:p>
        </p:txBody>
      </p:sp>
      <p:sp>
        <p:nvSpPr>
          <p:cNvPr id="8" name="ZoneTexte 7"/>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GÉOTECHNIQUE.</a:t>
            </a:r>
          </a:p>
        </p:txBody>
      </p:sp>
      <p:sp>
        <p:nvSpPr>
          <p:cNvPr id="9" name="ZoneTexte 8"/>
          <p:cNvSpPr txBox="1"/>
          <p:nvPr/>
        </p:nvSpPr>
        <p:spPr>
          <a:xfrm>
            <a:off x="539552" y="3532946"/>
            <a:ext cx="3714744" cy="400110"/>
          </a:xfrm>
          <a:prstGeom prst="rect">
            <a:avLst/>
          </a:prstGeom>
          <a:noFill/>
        </p:spPr>
        <p:txBody>
          <a:bodyPr wrap="square" rtlCol="0">
            <a:spAutoFit/>
          </a:bodyPr>
          <a:lstStyle/>
          <a:p>
            <a:pPr marL="457200" indent="-457200"/>
            <a:r>
              <a:rPr lang="fr-FR" sz="2000" b="1" dirty="0">
                <a:effectLst>
                  <a:outerShdw blurRad="38100" dist="38100" dir="2700000" algn="tl">
                    <a:srgbClr val="000000">
                      <a:alpha val="43137"/>
                    </a:srgbClr>
                  </a:outerShdw>
                </a:effectLst>
              </a:rPr>
              <a:t>3)   </a:t>
            </a:r>
            <a:r>
              <a:rPr lang="fr-FR" sz="2000" b="1" u="sng" dirty="0">
                <a:effectLst>
                  <a:outerShdw blurRad="38100" dist="38100" dir="2700000" algn="tl">
                    <a:srgbClr val="000000">
                      <a:alpha val="43137"/>
                    </a:srgbClr>
                  </a:outerShdw>
                </a:effectLst>
              </a:rPr>
              <a:t>Sédimentation</a:t>
            </a:r>
            <a:r>
              <a:rPr lang="fr-FR" sz="2000" b="1" u="sng" dirty="0"/>
              <a:t>: </a:t>
            </a:r>
          </a:p>
        </p:txBody>
      </p:sp>
      <p:pic>
        <p:nvPicPr>
          <p:cNvPr id="10" name="Picture 2"/>
          <p:cNvPicPr>
            <a:picLocks noChangeAspect="1" noChangeArrowheads="1"/>
          </p:cNvPicPr>
          <p:nvPr/>
        </p:nvPicPr>
        <p:blipFill>
          <a:blip r:embed="rId4" cstate="print"/>
          <a:srcRect l="12867" t="15359" r="56802" b="63273"/>
          <a:stretch>
            <a:fillRect/>
          </a:stretch>
        </p:blipFill>
        <p:spPr bwMode="auto">
          <a:xfrm>
            <a:off x="2146647" y="4653135"/>
            <a:ext cx="1777281" cy="1723425"/>
          </a:xfrm>
          <a:prstGeom prst="rect">
            <a:avLst/>
          </a:prstGeom>
          <a:ln>
            <a:noFill/>
          </a:ln>
          <a:effectLst>
            <a:outerShdw blurRad="292100" dist="139700" dir="2700000" algn="tl" rotWithShape="0">
              <a:srgbClr val="333333">
                <a:alpha val="65000"/>
              </a:srgbClr>
            </a:outerShdw>
          </a:effectLst>
        </p:spPr>
      </p:pic>
      <p:pic>
        <p:nvPicPr>
          <p:cNvPr id="11" name="Picture 3"/>
          <p:cNvPicPr>
            <a:picLocks noChangeAspect="1" noChangeArrowheads="1"/>
          </p:cNvPicPr>
          <p:nvPr/>
        </p:nvPicPr>
        <p:blipFill>
          <a:blip r:embed="rId4" cstate="print"/>
          <a:srcRect l="46854" t="15358" r="21895" b="63941"/>
          <a:stretch>
            <a:fillRect/>
          </a:stretch>
        </p:blipFill>
        <p:spPr bwMode="auto">
          <a:xfrm>
            <a:off x="5004048" y="4669547"/>
            <a:ext cx="1872208" cy="1707013"/>
          </a:xfrm>
          <a:prstGeom prst="rect">
            <a:avLst/>
          </a:prstGeom>
          <a:ln>
            <a:noFill/>
          </a:ln>
          <a:effectLst>
            <a:outerShdw blurRad="292100" dist="139700" dir="2700000" algn="tl" rotWithShape="0">
              <a:srgbClr val="333333">
                <a:alpha val="65000"/>
              </a:srgbClr>
            </a:outerShdw>
          </a:effectLst>
        </p:spPr>
      </p:pic>
      <p:sp>
        <p:nvSpPr>
          <p:cNvPr id="12" name="Rectangle 11"/>
          <p:cNvSpPr/>
          <p:nvPr/>
        </p:nvSpPr>
        <p:spPr>
          <a:xfrm>
            <a:off x="792000" y="3933056"/>
            <a:ext cx="7560000" cy="923330"/>
          </a:xfrm>
          <a:prstGeom prst="rect">
            <a:avLst/>
          </a:prstGeom>
        </p:spPr>
        <p:txBody>
          <a:bodyPr wrap="square">
            <a:spAutoFit/>
          </a:bodyPr>
          <a:lstStyle/>
          <a:p>
            <a:pPr algn="just">
              <a:buFont typeface="Arial" pitchFamily="34" charset="0"/>
              <a:buChar char="•"/>
            </a:pPr>
            <a:r>
              <a:rPr lang="fr-FR" dirty="0">
                <a:effectLst>
                  <a:outerShdw blurRad="38100" dist="38100" dir="2700000" algn="tl">
                    <a:srgbClr val="000000">
                      <a:alpha val="43137"/>
                    </a:srgbClr>
                  </a:outerShdw>
                </a:effectLst>
              </a:rPr>
              <a:t>But:</a:t>
            </a:r>
            <a:r>
              <a:rPr lang="fr-FR" dirty="0"/>
              <a:t> exprimer la relation entre la vitesse de décantation d’une particule solide sphérique dans un liquide, et le diamètre de cette particule.</a:t>
            </a:r>
          </a:p>
        </p:txBody>
      </p:sp>
    </p:spTree>
    <p:extLst>
      <p:ext uri="{BB962C8B-B14F-4D97-AF65-F5344CB8AC3E}">
        <p14:creationId xmlns:p14="http://schemas.microsoft.com/office/powerpoint/2010/main" val="314817235"/>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4617" y="1412776"/>
            <a:ext cx="7715304" cy="646331"/>
          </a:xfrm>
          <a:prstGeom prst="rect">
            <a:avLst/>
          </a:prstGeom>
          <a:noFill/>
        </p:spPr>
        <p:txBody>
          <a:bodyPr wrap="square" rtlCol="0">
            <a:spAutoFit/>
          </a:bodyPr>
          <a:lstStyle/>
          <a:p>
            <a:r>
              <a:rPr lang="fr-FR" dirty="0"/>
              <a:t>La classification des matériaux  selon le diamètre se fait par la granulométrie et la sédimentation.</a:t>
            </a:r>
          </a:p>
        </p:txBody>
      </p:sp>
      <p:cxnSp>
        <p:nvCxnSpPr>
          <p:cNvPr id="4" name="Connecteur droit 3"/>
          <p:cNvCxnSpPr/>
          <p:nvPr/>
        </p:nvCxnSpPr>
        <p:spPr>
          <a:xfrm>
            <a:off x="1170336" y="3214686"/>
            <a:ext cx="6858048" cy="1588"/>
          </a:xfrm>
          <a:prstGeom prst="line">
            <a:avLst/>
          </a:prstGeom>
        </p:spPr>
        <p:style>
          <a:lnRef idx="2">
            <a:schemeClr val="dk1"/>
          </a:lnRef>
          <a:fillRef idx="0">
            <a:schemeClr val="dk1"/>
          </a:fillRef>
          <a:effectRef idx="1">
            <a:schemeClr val="dk1"/>
          </a:effectRef>
          <a:fontRef idx="minor">
            <a:schemeClr val="tx1"/>
          </a:fontRef>
        </p:style>
      </p:cxnSp>
      <p:cxnSp>
        <p:nvCxnSpPr>
          <p:cNvPr id="6" name="Connecteur droit 5"/>
          <p:cNvCxnSpPr/>
          <p:nvPr/>
        </p:nvCxnSpPr>
        <p:spPr>
          <a:xfrm rot="5400000">
            <a:off x="956816" y="3285330"/>
            <a:ext cx="571504" cy="1588"/>
          </a:xfrm>
          <a:prstGeom prst="line">
            <a:avLst/>
          </a:prstGeom>
        </p:spPr>
        <p:style>
          <a:lnRef idx="1">
            <a:schemeClr val="dk1"/>
          </a:lnRef>
          <a:fillRef idx="0">
            <a:schemeClr val="dk1"/>
          </a:fillRef>
          <a:effectRef idx="0">
            <a:schemeClr val="dk1"/>
          </a:effectRef>
          <a:fontRef idx="minor">
            <a:schemeClr val="tx1"/>
          </a:fontRef>
        </p:style>
      </p:cxnSp>
      <p:cxnSp>
        <p:nvCxnSpPr>
          <p:cNvPr id="7" name="Connecteur droit 6"/>
          <p:cNvCxnSpPr/>
          <p:nvPr/>
        </p:nvCxnSpPr>
        <p:spPr>
          <a:xfrm rot="5400000">
            <a:off x="1956948" y="3285330"/>
            <a:ext cx="571504" cy="1588"/>
          </a:xfrm>
          <a:prstGeom prst="line">
            <a:avLst/>
          </a:prstGeom>
        </p:spPr>
        <p:style>
          <a:lnRef idx="1">
            <a:schemeClr val="dk1"/>
          </a:lnRef>
          <a:fillRef idx="0">
            <a:schemeClr val="dk1"/>
          </a:fillRef>
          <a:effectRef idx="0">
            <a:schemeClr val="dk1"/>
          </a:effectRef>
          <a:fontRef idx="minor">
            <a:schemeClr val="tx1"/>
          </a:fontRef>
        </p:style>
      </p:cxnSp>
      <p:cxnSp>
        <p:nvCxnSpPr>
          <p:cNvPr id="8" name="Connecteur droit 7"/>
          <p:cNvCxnSpPr/>
          <p:nvPr/>
        </p:nvCxnSpPr>
        <p:spPr>
          <a:xfrm rot="5400000">
            <a:off x="3028518" y="3285330"/>
            <a:ext cx="571504" cy="1588"/>
          </a:xfrm>
          <a:prstGeom prst="line">
            <a:avLst/>
          </a:prstGeom>
        </p:spPr>
        <p:style>
          <a:lnRef idx="1">
            <a:schemeClr val="dk1"/>
          </a:lnRef>
          <a:fillRef idx="0">
            <a:schemeClr val="dk1"/>
          </a:fillRef>
          <a:effectRef idx="0">
            <a:schemeClr val="dk1"/>
          </a:effectRef>
          <a:fontRef idx="minor">
            <a:schemeClr val="tx1"/>
          </a:fontRef>
        </p:style>
      </p:cxnSp>
      <p:cxnSp>
        <p:nvCxnSpPr>
          <p:cNvPr id="9" name="Connecteur droit 8"/>
          <p:cNvCxnSpPr/>
          <p:nvPr/>
        </p:nvCxnSpPr>
        <p:spPr>
          <a:xfrm rot="5400000">
            <a:off x="4171526" y="3285330"/>
            <a:ext cx="571504" cy="1588"/>
          </a:xfrm>
          <a:prstGeom prst="line">
            <a:avLst/>
          </a:prstGeom>
        </p:spPr>
        <p:style>
          <a:lnRef idx="1">
            <a:schemeClr val="dk1"/>
          </a:lnRef>
          <a:fillRef idx="0">
            <a:schemeClr val="dk1"/>
          </a:fillRef>
          <a:effectRef idx="0">
            <a:schemeClr val="dk1"/>
          </a:effectRef>
          <a:fontRef idx="minor">
            <a:schemeClr val="tx1"/>
          </a:fontRef>
        </p:style>
      </p:cxnSp>
      <p:cxnSp>
        <p:nvCxnSpPr>
          <p:cNvPr id="10" name="Connecteur droit 9"/>
          <p:cNvCxnSpPr/>
          <p:nvPr/>
        </p:nvCxnSpPr>
        <p:spPr>
          <a:xfrm rot="5400000">
            <a:off x="5314534" y="3285330"/>
            <a:ext cx="571504" cy="1588"/>
          </a:xfrm>
          <a:prstGeom prst="line">
            <a:avLst/>
          </a:prstGeom>
        </p:spPr>
        <p:style>
          <a:lnRef idx="1">
            <a:schemeClr val="dk1"/>
          </a:lnRef>
          <a:fillRef idx="0">
            <a:schemeClr val="dk1"/>
          </a:fillRef>
          <a:effectRef idx="0">
            <a:schemeClr val="dk1"/>
          </a:effectRef>
          <a:fontRef idx="minor">
            <a:schemeClr val="tx1"/>
          </a:fontRef>
        </p:style>
      </p:cxnSp>
      <p:cxnSp>
        <p:nvCxnSpPr>
          <p:cNvPr id="11" name="Connecteur droit 10"/>
          <p:cNvCxnSpPr/>
          <p:nvPr/>
        </p:nvCxnSpPr>
        <p:spPr>
          <a:xfrm rot="5400000">
            <a:off x="6457542" y="3285330"/>
            <a:ext cx="571504" cy="1588"/>
          </a:xfrm>
          <a:prstGeom prst="line">
            <a:avLst/>
          </a:prstGeom>
        </p:spPr>
        <p:style>
          <a:lnRef idx="1">
            <a:schemeClr val="dk1"/>
          </a:lnRef>
          <a:fillRef idx="0">
            <a:schemeClr val="dk1"/>
          </a:fillRef>
          <a:effectRef idx="0">
            <a:schemeClr val="dk1"/>
          </a:effectRef>
          <a:fontRef idx="minor">
            <a:schemeClr val="tx1"/>
          </a:fontRef>
        </p:style>
      </p:cxnSp>
      <p:cxnSp>
        <p:nvCxnSpPr>
          <p:cNvPr id="12" name="Connecteur droit 11"/>
          <p:cNvCxnSpPr/>
          <p:nvPr/>
        </p:nvCxnSpPr>
        <p:spPr>
          <a:xfrm rot="5400000">
            <a:off x="7529112" y="3285330"/>
            <a:ext cx="571504" cy="1588"/>
          </a:xfrm>
          <a:prstGeom prst="line">
            <a:avLst/>
          </a:prstGeom>
        </p:spPr>
        <p:style>
          <a:lnRef idx="1">
            <a:schemeClr val="dk1"/>
          </a:lnRef>
          <a:fillRef idx="0">
            <a:schemeClr val="dk1"/>
          </a:fillRef>
          <a:effectRef idx="0">
            <a:schemeClr val="dk1"/>
          </a:effectRef>
          <a:fontRef idx="minor">
            <a:schemeClr val="tx1"/>
          </a:fontRef>
        </p:style>
      </p:cxnSp>
      <p:sp>
        <p:nvSpPr>
          <p:cNvPr id="18" name="ZoneTexte 17"/>
          <p:cNvSpPr txBox="1"/>
          <p:nvPr/>
        </p:nvSpPr>
        <p:spPr>
          <a:xfrm>
            <a:off x="716628" y="3786190"/>
            <a:ext cx="1000132" cy="369332"/>
          </a:xfrm>
          <a:prstGeom prst="rect">
            <a:avLst/>
          </a:prstGeom>
          <a:noFill/>
        </p:spPr>
        <p:txBody>
          <a:bodyPr wrap="square" rtlCol="0">
            <a:spAutoFit/>
          </a:bodyPr>
          <a:lstStyle/>
          <a:p>
            <a:r>
              <a:rPr lang="fr-FR" dirty="0"/>
              <a:t>D=200</a:t>
            </a:r>
          </a:p>
        </p:txBody>
      </p:sp>
      <p:sp>
        <p:nvSpPr>
          <p:cNvPr id="19" name="ZoneTexte 18"/>
          <p:cNvSpPr txBox="1"/>
          <p:nvPr/>
        </p:nvSpPr>
        <p:spPr>
          <a:xfrm>
            <a:off x="2027592" y="3786190"/>
            <a:ext cx="500066" cy="923330"/>
          </a:xfrm>
          <a:prstGeom prst="rect">
            <a:avLst/>
          </a:prstGeom>
          <a:noFill/>
        </p:spPr>
        <p:txBody>
          <a:bodyPr wrap="square" rtlCol="0">
            <a:spAutoFit/>
          </a:bodyPr>
          <a:lstStyle/>
          <a:p>
            <a:r>
              <a:rPr lang="fr-FR" dirty="0"/>
              <a:t>20</a:t>
            </a:r>
          </a:p>
          <a:p>
            <a:endParaRPr lang="fr-FR" dirty="0"/>
          </a:p>
          <a:p>
            <a:endParaRPr lang="fr-FR" dirty="0"/>
          </a:p>
        </p:txBody>
      </p:sp>
      <p:sp>
        <p:nvSpPr>
          <p:cNvPr id="20" name="ZoneTexte 19"/>
          <p:cNvSpPr txBox="1"/>
          <p:nvPr/>
        </p:nvSpPr>
        <p:spPr>
          <a:xfrm>
            <a:off x="3170600" y="3786190"/>
            <a:ext cx="357190" cy="369332"/>
          </a:xfrm>
          <a:prstGeom prst="rect">
            <a:avLst/>
          </a:prstGeom>
          <a:noFill/>
        </p:spPr>
        <p:txBody>
          <a:bodyPr wrap="square" rtlCol="0">
            <a:spAutoFit/>
          </a:bodyPr>
          <a:lstStyle/>
          <a:p>
            <a:r>
              <a:rPr lang="fr-FR" dirty="0"/>
              <a:t>2</a:t>
            </a:r>
          </a:p>
        </p:txBody>
      </p:sp>
      <p:sp>
        <p:nvSpPr>
          <p:cNvPr id="21" name="ZoneTexte 20"/>
          <p:cNvSpPr txBox="1"/>
          <p:nvPr/>
        </p:nvSpPr>
        <p:spPr>
          <a:xfrm>
            <a:off x="4170732" y="3786190"/>
            <a:ext cx="785818" cy="369332"/>
          </a:xfrm>
          <a:prstGeom prst="rect">
            <a:avLst/>
          </a:prstGeom>
          <a:noFill/>
        </p:spPr>
        <p:txBody>
          <a:bodyPr wrap="square" rtlCol="0">
            <a:spAutoFit/>
          </a:bodyPr>
          <a:lstStyle/>
          <a:p>
            <a:r>
              <a:rPr lang="fr-FR" dirty="0"/>
              <a:t>0.2</a:t>
            </a:r>
          </a:p>
        </p:txBody>
      </p:sp>
      <p:sp>
        <p:nvSpPr>
          <p:cNvPr id="22" name="ZoneTexte 21"/>
          <p:cNvSpPr txBox="1"/>
          <p:nvPr/>
        </p:nvSpPr>
        <p:spPr>
          <a:xfrm>
            <a:off x="5385178" y="3786190"/>
            <a:ext cx="1071570" cy="646331"/>
          </a:xfrm>
          <a:prstGeom prst="rect">
            <a:avLst/>
          </a:prstGeom>
          <a:noFill/>
        </p:spPr>
        <p:txBody>
          <a:bodyPr wrap="square" rtlCol="0">
            <a:spAutoFit/>
          </a:bodyPr>
          <a:lstStyle/>
          <a:p>
            <a:r>
              <a:rPr lang="fr-FR" dirty="0"/>
              <a:t>0.02</a:t>
            </a:r>
          </a:p>
          <a:p>
            <a:endParaRPr lang="fr-FR" dirty="0"/>
          </a:p>
        </p:txBody>
      </p:sp>
      <p:sp>
        <p:nvSpPr>
          <p:cNvPr id="23" name="ZoneTexte 22"/>
          <p:cNvSpPr txBox="1"/>
          <p:nvPr/>
        </p:nvSpPr>
        <p:spPr>
          <a:xfrm>
            <a:off x="6456748" y="3786190"/>
            <a:ext cx="857256" cy="369332"/>
          </a:xfrm>
          <a:prstGeom prst="rect">
            <a:avLst/>
          </a:prstGeom>
          <a:noFill/>
        </p:spPr>
        <p:txBody>
          <a:bodyPr wrap="square" rtlCol="0">
            <a:spAutoFit/>
          </a:bodyPr>
          <a:lstStyle/>
          <a:p>
            <a:r>
              <a:rPr lang="fr-FR" dirty="0"/>
              <a:t>0.002</a:t>
            </a:r>
          </a:p>
        </p:txBody>
      </p:sp>
      <p:sp>
        <p:nvSpPr>
          <p:cNvPr id="24" name="ZoneTexte 23"/>
          <p:cNvSpPr txBox="1"/>
          <p:nvPr/>
        </p:nvSpPr>
        <p:spPr>
          <a:xfrm>
            <a:off x="7534588" y="3786190"/>
            <a:ext cx="1285884" cy="646331"/>
          </a:xfrm>
          <a:prstGeom prst="rect">
            <a:avLst/>
          </a:prstGeom>
          <a:noFill/>
        </p:spPr>
        <p:txBody>
          <a:bodyPr wrap="square" rtlCol="0">
            <a:spAutoFit/>
          </a:bodyPr>
          <a:lstStyle/>
          <a:p>
            <a:r>
              <a:rPr lang="fr-FR" dirty="0"/>
              <a:t>0.0002</a:t>
            </a:r>
          </a:p>
          <a:p>
            <a:endParaRPr lang="fr-FR" dirty="0"/>
          </a:p>
        </p:txBody>
      </p:sp>
      <p:sp>
        <p:nvSpPr>
          <p:cNvPr id="25" name="ZoneTexte 24"/>
          <p:cNvSpPr txBox="1"/>
          <p:nvPr/>
        </p:nvSpPr>
        <p:spPr>
          <a:xfrm>
            <a:off x="1241774" y="2786058"/>
            <a:ext cx="1143008" cy="369332"/>
          </a:xfrm>
          <a:prstGeom prst="rect">
            <a:avLst/>
          </a:prstGeom>
          <a:noFill/>
        </p:spPr>
        <p:txBody>
          <a:bodyPr wrap="square" rtlCol="0">
            <a:spAutoFit/>
          </a:bodyPr>
          <a:lstStyle/>
          <a:p>
            <a:r>
              <a:rPr lang="fr-FR" dirty="0"/>
              <a:t>cailloux</a:t>
            </a:r>
          </a:p>
        </p:txBody>
      </p:sp>
      <p:sp>
        <p:nvSpPr>
          <p:cNvPr id="26" name="ZoneTexte 25"/>
          <p:cNvSpPr txBox="1"/>
          <p:nvPr/>
        </p:nvSpPr>
        <p:spPr>
          <a:xfrm>
            <a:off x="2241906" y="2714620"/>
            <a:ext cx="1500198" cy="369332"/>
          </a:xfrm>
          <a:prstGeom prst="rect">
            <a:avLst/>
          </a:prstGeom>
          <a:noFill/>
        </p:spPr>
        <p:txBody>
          <a:bodyPr wrap="square" rtlCol="0">
            <a:spAutoFit/>
          </a:bodyPr>
          <a:lstStyle/>
          <a:p>
            <a:r>
              <a:rPr lang="fr-FR" dirty="0"/>
              <a:t>graviers</a:t>
            </a:r>
          </a:p>
        </p:txBody>
      </p:sp>
      <p:sp>
        <p:nvSpPr>
          <p:cNvPr id="27" name="ZoneTexte 26"/>
          <p:cNvSpPr txBox="1"/>
          <p:nvPr/>
        </p:nvSpPr>
        <p:spPr>
          <a:xfrm>
            <a:off x="3456352" y="2564904"/>
            <a:ext cx="1214446" cy="646331"/>
          </a:xfrm>
          <a:prstGeom prst="rect">
            <a:avLst/>
          </a:prstGeom>
          <a:noFill/>
        </p:spPr>
        <p:txBody>
          <a:bodyPr wrap="square" rtlCol="0">
            <a:spAutoFit/>
          </a:bodyPr>
          <a:lstStyle/>
          <a:p>
            <a:r>
              <a:rPr lang="fr-FR" dirty="0"/>
              <a:t>Sable gros</a:t>
            </a:r>
          </a:p>
        </p:txBody>
      </p:sp>
      <p:sp>
        <p:nvSpPr>
          <p:cNvPr id="28" name="ZoneTexte 27"/>
          <p:cNvSpPr txBox="1"/>
          <p:nvPr/>
        </p:nvSpPr>
        <p:spPr>
          <a:xfrm>
            <a:off x="4456484" y="2786058"/>
            <a:ext cx="1214446" cy="369332"/>
          </a:xfrm>
          <a:prstGeom prst="rect">
            <a:avLst/>
          </a:prstGeom>
          <a:noFill/>
        </p:spPr>
        <p:txBody>
          <a:bodyPr wrap="square" rtlCol="0">
            <a:spAutoFit/>
          </a:bodyPr>
          <a:lstStyle/>
          <a:p>
            <a:r>
              <a:rPr lang="fr-FR" dirty="0"/>
              <a:t>Sable fin</a:t>
            </a:r>
          </a:p>
        </p:txBody>
      </p:sp>
      <p:sp>
        <p:nvSpPr>
          <p:cNvPr id="29" name="ZoneTexte 28"/>
          <p:cNvSpPr txBox="1"/>
          <p:nvPr/>
        </p:nvSpPr>
        <p:spPr>
          <a:xfrm>
            <a:off x="5670930" y="2857496"/>
            <a:ext cx="1000132" cy="369332"/>
          </a:xfrm>
          <a:prstGeom prst="rect">
            <a:avLst/>
          </a:prstGeom>
          <a:noFill/>
        </p:spPr>
        <p:txBody>
          <a:bodyPr wrap="square" rtlCol="0">
            <a:spAutoFit/>
          </a:bodyPr>
          <a:lstStyle/>
          <a:p>
            <a:r>
              <a:rPr lang="fr-FR" dirty="0"/>
              <a:t>limons</a:t>
            </a:r>
          </a:p>
        </p:txBody>
      </p:sp>
      <p:sp>
        <p:nvSpPr>
          <p:cNvPr id="30" name="ZoneTexte 29"/>
          <p:cNvSpPr txBox="1"/>
          <p:nvPr/>
        </p:nvSpPr>
        <p:spPr>
          <a:xfrm>
            <a:off x="6885376" y="2857496"/>
            <a:ext cx="1000132" cy="369332"/>
          </a:xfrm>
          <a:prstGeom prst="rect">
            <a:avLst/>
          </a:prstGeom>
          <a:noFill/>
        </p:spPr>
        <p:txBody>
          <a:bodyPr wrap="square" rtlCol="0">
            <a:spAutoFit/>
          </a:bodyPr>
          <a:lstStyle/>
          <a:p>
            <a:r>
              <a:rPr lang="fr-FR" dirty="0"/>
              <a:t>argiles</a:t>
            </a:r>
          </a:p>
        </p:txBody>
      </p:sp>
      <p:sp>
        <p:nvSpPr>
          <p:cNvPr id="31" name="ZoneTexte 30"/>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GÉOTECHNIQUE.</a:t>
            </a:r>
          </a:p>
        </p:txBody>
      </p:sp>
    </p:spTree>
    <p:extLst>
      <p:ext uri="{BB962C8B-B14F-4D97-AF65-F5344CB8AC3E}">
        <p14:creationId xmlns:p14="http://schemas.microsoft.com/office/powerpoint/2010/main" val="1402088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55576" y="620688"/>
            <a:ext cx="4500594" cy="400110"/>
          </a:xfrm>
          <a:prstGeom prst="rect">
            <a:avLst/>
          </a:prstGeom>
          <a:noFill/>
        </p:spPr>
        <p:txBody>
          <a:bodyPr wrap="square" rtlCol="0">
            <a:spAutoFit/>
          </a:bodyPr>
          <a:lstStyle/>
          <a:p>
            <a:pPr marL="457200" indent="-457200"/>
            <a:r>
              <a:rPr lang="fr-FR" sz="2000" b="1" dirty="0">
                <a:effectLst>
                  <a:outerShdw blurRad="38100" dist="38100" dir="2700000" algn="tl">
                    <a:srgbClr val="000000">
                      <a:alpha val="43137"/>
                    </a:srgbClr>
                  </a:outerShdw>
                </a:effectLst>
              </a:rPr>
              <a:t>4)  </a:t>
            </a:r>
            <a:r>
              <a:rPr lang="fr-FR" sz="2000" b="1" u="sng" dirty="0">
                <a:effectLst>
                  <a:outerShdw blurRad="38100" dist="38100" dir="2700000" algn="tl">
                    <a:srgbClr val="000000">
                      <a:alpha val="43137"/>
                    </a:srgbClr>
                  </a:outerShdw>
                </a:effectLst>
              </a:rPr>
              <a:t>Limite D’atterberg:</a:t>
            </a:r>
            <a:endParaRPr lang="fr-FR" b="1" u="sng" dirty="0">
              <a:effectLst>
                <a:outerShdw blurRad="38100" dist="38100" dir="2700000" algn="tl">
                  <a:srgbClr val="000000">
                    <a:alpha val="43137"/>
                  </a:srgbClr>
                </a:outerShdw>
              </a:effectLst>
            </a:endParaRPr>
          </a:p>
        </p:txBody>
      </p:sp>
      <p:pic>
        <p:nvPicPr>
          <p:cNvPr id="23554" name="Picture 2"/>
          <p:cNvPicPr>
            <a:picLocks noChangeAspect="1" noChangeArrowheads="1"/>
          </p:cNvPicPr>
          <p:nvPr/>
        </p:nvPicPr>
        <p:blipFill>
          <a:blip r:embed="rId2" cstate="print"/>
          <a:srcRect l="18362" t="12019" r="50388" b="68613"/>
          <a:stretch>
            <a:fillRect/>
          </a:stretch>
        </p:blipFill>
        <p:spPr bwMode="auto">
          <a:xfrm>
            <a:off x="3275856" y="1499122"/>
            <a:ext cx="2155489" cy="1838505"/>
          </a:xfrm>
          <a:prstGeom prst="rect">
            <a:avLst/>
          </a:prstGeom>
          <a:noFill/>
          <a:ln w="9525">
            <a:noFill/>
            <a:miter lim="800000"/>
            <a:headEnd/>
            <a:tailEnd/>
          </a:ln>
          <a:effectLst/>
        </p:spPr>
      </p:pic>
      <p:pic>
        <p:nvPicPr>
          <p:cNvPr id="23556" name="Picture 4"/>
          <p:cNvPicPr>
            <a:picLocks noChangeAspect="1" noChangeArrowheads="1"/>
          </p:cNvPicPr>
          <p:nvPr/>
        </p:nvPicPr>
        <p:blipFill>
          <a:blip r:embed="rId2" cstate="print"/>
          <a:srcRect l="53288" t="12005" r="19138" b="67962"/>
          <a:stretch>
            <a:fillRect/>
          </a:stretch>
        </p:blipFill>
        <p:spPr bwMode="auto">
          <a:xfrm>
            <a:off x="754628" y="1499122"/>
            <a:ext cx="1923096" cy="1923096"/>
          </a:xfrm>
          <a:prstGeom prst="rect">
            <a:avLst/>
          </a:prstGeom>
          <a:noFill/>
          <a:ln w="9525">
            <a:noFill/>
            <a:miter lim="800000"/>
            <a:headEnd/>
            <a:tailEnd/>
          </a:ln>
          <a:effectLst/>
        </p:spPr>
      </p:pic>
      <p:sp>
        <p:nvSpPr>
          <p:cNvPr id="9" name="ZoneTexte 8"/>
          <p:cNvSpPr txBox="1"/>
          <p:nvPr/>
        </p:nvSpPr>
        <p:spPr>
          <a:xfrm>
            <a:off x="683568" y="1052736"/>
            <a:ext cx="6536198" cy="369332"/>
          </a:xfrm>
          <a:prstGeom prst="rect">
            <a:avLst/>
          </a:prstGeom>
          <a:noFill/>
        </p:spPr>
        <p:txBody>
          <a:bodyPr wrap="square" rtlCol="0">
            <a:spAutoFit/>
          </a:bodyPr>
          <a:lstStyle/>
          <a:p>
            <a:pPr>
              <a:buFont typeface="Arial" pitchFamily="34" charset="0"/>
              <a:buChar char="•"/>
            </a:pPr>
            <a:r>
              <a:rPr lang="fr-FR" u="sng" dirty="0">
                <a:effectLst>
                  <a:outerShdw blurRad="38100" dist="38100" dir="2700000" algn="tl">
                    <a:srgbClr val="000000">
                      <a:alpha val="43137"/>
                    </a:srgbClr>
                  </a:outerShdw>
                </a:effectLst>
              </a:rPr>
              <a:t>But:</a:t>
            </a:r>
            <a:r>
              <a:rPr lang="fr-FR" dirty="0">
                <a:effectLst>
                  <a:outerShdw blurRad="38100" dist="38100" dir="2700000" algn="tl">
                    <a:srgbClr val="000000">
                      <a:alpha val="43137"/>
                    </a:srgbClr>
                  </a:outerShdw>
                </a:effectLst>
              </a:rPr>
              <a:t> </a:t>
            </a:r>
            <a:r>
              <a:rPr lang="fr-FR" dirty="0"/>
              <a:t>déterminer l’indice de plasticité des sols fins.</a:t>
            </a:r>
          </a:p>
        </p:txBody>
      </p:sp>
      <p:pic>
        <p:nvPicPr>
          <p:cNvPr id="2050" name="Picture 2" descr="C:\Users\ORAN\Documents\construction\ATELIER DE CONSTRUCTION\L.T.P.O\Photo;0017.jpg"/>
          <p:cNvPicPr>
            <a:picLocks noChangeAspect="1" noChangeArrowheads="1"/>
          </p:cNvPicPr>
          <p:nvPr/>
        </p:nvPicPr>
        <p:blipFill>
          <a:blip r:embed="rId3" cstate="print"/>
          <a:srcRect/>
          <a:stretch>
            <a:fillRect/>
          </a:stretch>
        </p:blipFill>
        <p:spPr bwMode="auto">
          <a:xfrm>
            <a:off x="5796135" y="1484784"/>
            <a:ext cx="2470457" cy="1852843"/>
          </a:xfrm>
          <a:prstGeom prst="rect">
            <a:avLst/>
          </a:prstGeom>
          <a:noFill/>
        </p:spPr>
      </p:pic>
      <p:sp>
        <p:nvSpPr>
          <p:cNvPr id="10" name="ZoneTexte 9"/>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GÉOTECHNIQUE.</a:t>
            </a:r>
          </a:p>
        </p:txBody>
      </p:sp>
      <p:sp>
        <p:nvSpPr>
          <p:cNvPr id="11" name="ZoneTexte 10"/>
          <p:cNvSpPr txBox="1"/>
          <p:nvPr/>
        </p:nvSpPr>
        <p:spPr>
          <a:xfrm>
            <a:off x="642910" y="3717032"/>
            <a:ext cx="4071966" cy="400110"/>
          </a:xfrm>
          <a:prstGeom prst="rect">
            <a:avLst/>
          </a:prstGeom>
          <a:noFill/>
        </p:spPr>
        <p:txBody>
          <a:bodyPr wrap="square" rtlCol="0">
            <a:spAutoFit/>
          </a:bodyPr>
          <a:lstStyle/>
          <a:p>
            <a:r>
              <a:rPr lang="fr-FR" sz="2000" b="1" dirty="0">
                <a:effectLst>
                  <a:outerShdw blurRad="38100" dist="38100" dir="2700000" algn="tl">
                    <a:srgbClr val="000000">
                      <a:alpha val="43137"/>
                    </a:srgbClr>
                  </a:outerShdw>
                </a:effectLst>
              </a:rPr>
              <a:t>5)  </a:t>
            </a:r>
            <a:r>
              <a:rPr lang="fr-FR" sz="2000" b="1" u="sng" dirty="0">
                <a:effectLst>
                  <a:outerShdw blurRad="38100" dist="38100" dir="2700000" algn="tl">
                    <a:srgbClr val="000000">
                      <a:alpha val="43137"/>
                    </a:srgbClr>
                  </a:outerShdw>
                </a:effectLst>
              </a:rPr>
              <a:t>L’équivalent De Sable:</a:t>
            </a:r>
          </a:p>
        </p:txBody>
      </p:sp>
      <p:sp>
        <p:nvSpPr>
          <p:cNvPr id="12" name="ZoneTexte 11"/>
          <p:cNvSpPr txBox="1"/>
          <p:nvPr/>
        </p:nvSpPr>
        <p:spPr>
          <a:xfrm>
            <a:off x="683568" y="4089846"/>
            <a:ext cx="5616624" cy="923330"/>
          </a:xfrm>
          <a:prstGeom prst="rect">
            <a:avLst/>
          </a:prstGeom>
          <a:noFill/>
        </p:spPr>
        <p:txBody>
          <a:bodyPr wrap="square" rtlCol="0">
            <a:spAutoFit/>
          </a:bodyPr>
          <a:lstStyle/>
          <a:p>
            <a:pPr>
              <a:buFont typeface="Arial" pitchFamily="34" charset="0"/>
              <a:buChar char="•"/>
            </a:pPr>
            <a:r>
              <a:rPr lang="fr-FR" u="sng" dirty="0">
                <a:effectLst>
                  <a:outerShdw blurRad="38100" dist="38100" dir="2700000" algn="tl">
                    <a:srgbClr val="000000">
                      <a:alpha val="43137"/>
                    </a:srgbClr>
                  </a:outerShdw>
                </a:effectLst>
              </a:rPr>
              <a:t>But:</a:t>
            </a:r>
            <a:r>
              <a:rPr lang="fr-FR" dirty="0">
                <a:effectLst>
                  <a:outerShdw blurRad="38100" dist="38100" dir="2700000" algn="tl">
                    <a:srgbClr val="000000">
                      <a:alpha val="43137"/>
                    </a:srgbClr>
                  </a:outerShdw>
                </a:effectLst>
              </a:rPr>
              <a:t> </a:t>
            </a:r>
            <a:r>
              <a:rPr lang="fr-FR" dirty="0"/>
              <a:t>déterminer le pourcentage de sable et prendre en considération les particules fines.</a:t>
            </a:r>
          </a:p>
          <a:p>
            <a:endParaRPr lang="fr-FR" dirty="0"/>
          </a:p>
        </p:txBody>
      </p:sp>
      <p:pic>
        <p:nvPicPr>
          <p:cNvPr id="13" name="Picture 4"/>
          <p:cNvPicPr>
            <a:picLocks noChangeAspect="1" noChangeArrowheads="1"/>
          </p:cNvPicPr>
          <p:nvPr/>
        </p:nvPicPr>
        <p:blipFill>
          <a:blip r:embed="rId4" cstate="print"/>
          <a:srcRect/>
          <a:stretch>
            <a:fillRect/>
          </a:stretch>
        </p:blipFill>
        <p:spPr bwMode="auto">
          <a:xfrm>
            <a:off x="3710234" y="4754721"/>
            <a:ext cx="2290652" cy="1717989"/>
          </a:xfrm>
          <a:prstGeom prst="rect">
            <a:avLst/>
          </a:prstGeom>
          <a:noFill/>
          <a:ln w="9525">
            <a:noFill/>
            <a:miter lim="800000"/>
            <a:headEnd/>
            <a:tailEnd/>
          </a:ln>
          <a:effectLst/>
        </p:spPr>
      </p:pic>
      <p:pic>
        <p:nvPicPr>
          <p:cNvPr id="14" name="Picture 5"/>
          <p:cNvPicPr>
            <a:picLocks noChangeAspect="1" noChangeArrowheads="1"/>
          </p:cNvPicPr>
          <p:nvPr/>
        </p:nvPicPr>
        <p:blipFill>
          <a:blip r:embed="rId5" cstate="print"/>
          <a:srcRect/>
          <a:stretch>
            <a:fillRect/>
          </a:stretch>
        </p:blipFill>
        <p:spPr bwMode="auto">
          <a:xfrm>
            <a:off x="866947" y="4725144"/>
            <a:ext cx="2330089" cy="1747567"/>
          </a:xfrm>
          <a:prstGeom prst="rect">
            <a:avLst/>
          </a:prstGeom>
          <a:noFill/>
          <a:ln w="9525">
            <a:noFill/>
            <a:miter lim="800000"/>
            <a:headEnd/>
            <a:tailEnd/>
          </a:ln>
          <a:effectLst/>
        </p:spPr>
      </p:pic>
      <p:pic>
        <p:nvPicPr>
          <p:cNvPr id="15" name="Picture 6"/>
          <p:cNvPicPr>
            <a:picLocks noChangeAspect="1" noChangeArrowheads="1"/>
          </p:cNvPicPr>
          <p:nvPr/>
        </p:nvPicPr>
        <p:blipFill>
          <a:blip r:embed="rId6" cstate="print"/>
          <a:srcRect/>
          <a:stretch>
            <a:fillRect/>
          </a:stretch>
        </p:blipFill>
        <p:spPr bwMode="auto">
          <a:xfrm>
            <a:off x="6404940" y="4117229"/>
            <a:ext cx="1791196" cy="2388261"/>
          </a:xfrm>
          <a:prstGeom prst="rect">
            <a:avLst/>
          </a:prstGeom>
          <a:noFill/>
          <a:ln w="9525">
            <a:noFill/>
            <a:miter lim="800000"/>
            <a:headEnd/>
            <a:tailEnd/>
          </a:ln>
          <a:effectLst/>
        </p:spPr>
      </p:pic>
    </p:spTree>
    <p:extLst>
      <p:ext uri="{BB962C8B-B14F-4D97-AF65-F5344CB8AC3E}">
        <p14:creationId xmlns:p14="http://schemas.microsoft.com/office/powerpoint/2010/main" val="940039454"/>
      </p:ext>
    </p:extLst>
  </p:cSld>
  <p:clrMapOvr>
    <a:masterClrMapping/>
  </p:clrMapOvr>
  <p:transition>
    <p:cut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37062" y="677108"/>
            <a:ext cx="4500594" cy="677108"/>
          </a:xfrm>
          <a:prstGeom prst="rect">
            <a:avLst/>
          </a:prstGeom>
          <a:noFill/>
        </p:spPr>
        <p:txBody>
          <a:bodyPr wrap="square" rtlCol="0">
            <a:spAutoFit/>
          </a:bodyPr>
          <a:lstStyle/>
          <a:p>
            <a:r>
              <a:rPr lang="fr-FR" sz="2000" b="1" dirty="0">
                <a:effectLst>
                  <a:outerShdw blurRad="38100" dist="38100" dir="2700000" algn="tl">
                    <a:srgbClr val="000000">
                      <a:alpha val="43137"/>
                    </a:srgbClr>
                  </a:outerShdw>
                </a:effectLst>
              </a:rPr>
              <a:t>6)  </a:t>
            </a:r>
            <a:r>
              <a:rPr lang="fr-FR" sz="2000" b="1" u="sng" dirty="0">
                <a:effectLst>
                  <a:outerShdw blurRad="38100" dist="38100" dir="2700000" algn="tl">
                    <a:srgbClr val="000000">
                      <a:alpha val="43137"/>
                    </a:srgbClr>
                  </a:outerShdw>
                </a:effectLst>
              </a:rPr>
              <a:t>La Teneur En Carbonate:</a:t>
            </a:r>
          </a:p>
          <a:p>
            <a:endParaRPr lang="fr-FR" dirty="0"/>
          </a:p>
        </p:txBody>
      </p:sp>
      <p:pic>
        <p:nvPicPr>
          <p:cNvPr id="1027" name="Picture 3"/>
          <p:cNvPicPr>
            <a:picLocks noChangeAspect="1" noChangeArrowheads="1"/>
          </p:cNvPicPr>
          <p:nvPr/>
        </p:nvPicPr>
        <p:blipFill>
          <a:blip r:embed="rId2" cstate="print"/>
          <a:srcRect t="3858" r="11149"/>
          <a:stretch>
            <a:fillRect/>
          </a:stretch>
        </p:blipFill>
        <p:spPr bwMode="auto">
          <a:xfrm>
            <a:off x="6404332" y="2104626"/>
            <a:ext cx="2102482" cy="2892126"/>
          </a:xfrm>
          <a:prstGeom prst="rect">
            <a:avLst/>
          </a:prstGeom>
          <a:ln>
            <a:noFill/>
          </a:ln>
          <a:effectLst>
            <a:outerShdw blurRad="292100" dist="139700" dir="2700000" algn="tl" rotWithShape="0">
              <a:srgbClr val="333333">
                <a:alpha val="65000"/>
              </a:srgbClr>
            </a:outerShdw>
          </a:effectLst>
        </p:spPr>
      </p:pic>
      <p:sp>
        <p:nvSpPr>
          <p:cNvPr id="5" name="ZoneTexte 4"/>
          <p:cNvSpPr txBox="1"/>
          <p:nvPr/>
        </p:nvSpPr>
        <p:spPr>
          <a:xfrm>
            <a:off x="484074" y="1233626"/>
            <a:ext cx="8175852" cy="646331"/>
          </a:xfrm>
          <a:prstGeom prst="rect">
            <a:avLst/>
          </a:prstGeom>
          <a:noFill/>
        </p:spPr>
        <p:txBody>
          <a:bodyPr wrap="square" rtlCol="0">
            <a:spAutoFit/>
          </a:bodyPr>
          <a:lstStyle/>
          <a:p>
            <a:pPr>
              <a:buFont typeface="Arial" pitchFamily="34" charset="0"/>
              <a:buChar char="•"/>
            </a:pPr>
            <a:r>
              <a:rPr lang="fr-FR" b="1" u="sng" dirty="0"/>
              <a:t>But:</a:t>
            </a:r>
            <a:r>
              <a:rPr lang="fr-FR" dirty="0"/>
              <a:t> pour déterminer le pourcentage du  calcium dans le matériau.</a:t>
            </a:r>
          </a:p>
          <a:p>
            <a:endParaRPr lang="fr-FR" dirty="0"/>
          </a:p>
        </p:txBody>
      </p:sp>
      <p:pic>
        <p:nvPicPr>
          <p:cNvPr id="3" name="Picture 2"/>
          <p:cNvPicPr>
            <a:picLocks noChangeAspect="1" noChangeArrowheads="1"/>
          </p:cNvPicPr>
          <p:nvPr/>
        </p:nvPicPr>
        <p:blipFill>
          <a:blip r:embed="rId3" cstate="print"/>
          <a:srcRect l="22422" t="21893" r="19941" b="22693"/>
          <a:stretch>
            <a:fillRect/>
          </a:stretch>
        </p:blipFill>
        <p:spPr bwMode="auto">
          <a:xfrm>
            <a:off x="688751" y="2060848"/>
            <a:ext cx="5286380" cy="2857520"/>
          </a:xfrm>
          <a:prstGeom prst="rect">
            <a:avLst/>
          </a:prstGeom>
          <a:noFill/>
          <a:ln w="9525">
            <a:noFill/>
            <a:miter lim="800000"/>
            <a:headEnd/>
            <a:tailEnd/>
          </a:ln>
          <a:effectLst/>
        </p:spPr>
      </p:pic>
      <p:sp>
        <p:nvSpPr>
          <p:cNvPr id="7" name="ZoneTexte 6"/>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GÉOTECHNIQUE.</a:t>
            </a:r>
          </a:p>
        </p:txBody>
      </p:sp>
    </p:spTree>
    <p:extLst>
      <p:ext uri="{BB962C8B-B14F-4D97-AF65-F5344CB8AC3E}">
        <p14:creationId xmlns:p14="http://schemas.microsoft.com/office/powerpoint/2010/main" val="3165280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68370" y="1444714"/>
            <a:ext cx="7858180" cy="400110"/>
          </a:xfrm>
          <a:prstGeom prst="rect">
            <a:avLst/>
          </a:prstGeom>
          <a:noFill/>
        </p:spPr>
        <p:txBody>
          <a:bodyPr wrap="square" rtlCol="0">
            <a:spAutoFit/>
          </a:bodyPr>
          <a:lstStyle/>
          <a:p>
            <a:pPr marL="342900" indent="-342900">
              <a:buFont typeface="+mj-lt"/>
              <a:buAutoNum type="arabicParenR"/>
            </a:pPr>
            <a:r>
              <a:rPr lang="fr-FR" sz="2000" b="1" dirty="0">
                <a:effectLst>
                  <a:outerShdw blurRad="38100" dist="38100" dir="2700000" algn="tl">
                    <a:srgbClr val="000000">
                      <a:alpha val="43137"/>
                    </a:srgbClr>
                  </a:outerShdw>
                </a:effectLst>
              </a:rPr>
              <a:t> </a:t>
            </a:r>
            <a:r>
              <a:rPr lang="fr-FR" sz="2000" b="1" u="sng" dirty="0">
                <a:effectLst>
                  <a:outerShdw blurRad="38100" dist="38100" dir="2700000" algn="tl">
                    <a:srgbClr val="000000">
                      <a:alpha val="43137"/>
                    </a:srgbClr>
                  </a:outerShdw>
                </a:effectLst>
              </a:rPr>
              <a:t>Les Essais De Compressibilité (Essai Oedométrique):</a:t>
            </a:r>
          </a:p>
        </p:txBody>
      </p:sp>
      <p:sp>
        <p:nvSpPr>
          <p:cNvPr id="3" name="ZoneTexte 2"/>
          <p:cNvSpPr txBox="1"/>
          <p:nvPr/>
        </p:nvSpPr>
        <p:spPr>
          <a:xfrm>
            <a:off x="729404" y="1868105"/>
            <a:ext cx="7597145" cy="646331"/>
          </a:xfrm>
          <a:prstGeom prst="rect">
            <a:avLst/>
          </a:prstGeom>
          <a:noFill/>
        </p:spPr>
        <p:txBody>
          <a:bodyPr wrap="square" rtlCol="0">
            <a:spAutoFit/>
          </a:bodyPr>
          <a:lstStyle/>
          <a:p>
            <a:pPr algn="just">
              <a:buFont typeface="Arial" pitchFamily="34" charset="0"/>
              <a:buChar char="•"/>
            </a:pPr>
            <a:r>
              <a:rPr lang="fr-FR" b="1" u="sng" dirty="0"/>
              <a:t>Le but:</a:t>
            </a:r>
            <a:r>
              <a:rPr lang="fr-FR" b="1" dirty="0"/>
              <a:t> </a:t>
            </a:r>
            <a:r>
              <a:rPr lang="fr-FR" dirty="0"/>
              <a:t>déterminer en laboratoire sur des échantillons intacts, les caractéristiques  nécessaires.</a:t>
            </a:r>
          </a:p>
        </p:txBody>
      </p:sp>
      <p:pic>
        <p:nvPicPr>
          <p:cNvPr id="3075" name="Picture 3"/>
          <p:cNvPicPr>
            <a:picLocks noChangeAspect="1" noChangeArrowheads="1"/>
          </p:cNvPicPr>
          <p:nvPr/>
        </p:nvPicPr>
        <p:blipFill>
          <a:blip r:embed="rId2" cstate="print"/>
          <a:srcRect/>
          <a:stretch>
            <a:fillRect/>
          </a:stretch>
        </p:blipFill>
        <p:spPr bwMode="auto">
          <a:xfrm>
            <a:off x="5148064" y="3105487"/>
            <a:ext cx="2861047" cy="2339737"/>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cstate="print"/>
          <a:srcRect/>
          <a:stretch>
            <a:fillRect/>
          </a:stretch>
        </p:blipFill>
        <p:spPr bwMode="auto">
          <a:xfrm>
            <a:off x="971600" y="3140968"/>
            <a:ext cx="3498042" cy="2330608"/>
          </a:xfrm>
          <a:prstGeom prst="rect">
            <a:avLst/>
          </a:prstGeom>
          <a:noFill/>
          <a:ln w="9525">
            <a:noFill/>
            <a:miter lim="800000"/>
            <a:headEnd/>
            <a:tailEnd/>
          </a:ln>
          <a:effectLst/>
        </p:spPr>
      </p:pic>
      <p:sp>
        <p:nvSpPr>
          <p:cNvPr id="6" name="ZoneTexte 5"/>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GÉOTECHNIQUE.</a:t>
            </a:r>
          </a:p>
        </p:txBody>
      </p:sp>
      <p:sp>
        <p:nvSpPr>
          <p:cNvPr id="8" name="Titre 1"/>
          <p:cNvSpPr txBox="1">
            <a:spLocks/>
          </p:cNvSpPr>
          <p:nvPr/>
        </p:nvSpPr>
        <p:spPr>
          <a:xfrm>
            <a:off x="683568" y="1124744"/>
            <a:ext cx="3744416" cy="360040"/>
          </a:xfrm>
          <a:prstGeom prst="rect">
            <a:avLst/>
          </a:prstGeom>
        </p:spPr>
        <p:txBody>
          <a:bodyPr>
            <a:normAutofit fontScale="90000" lnSpcReduction="10000"/>
            <a:scene3d>
              <a:camera prst="orthographicFront"/>
              <a:lightRig rig="flat" dir="tl"/>
            </a:scene3d>
            <a:sp3d contourW="19050" prstMaterial="clear">
              <a:bevelT w="50800" h="50800"/>
              <a:contourClr>
                <a:schemeClr val="accent5">
                  <a:tint val="70000"/>
                  <a:satMod val="180000"/>
                  <a:alpha val="70000"/>
                </a:schemeClr>
              </a:contourClr>
            </a:sp3d>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571500" indent="-571500">
              <a:buFont typeface="+mj-lt"/>
              <a:buAutoNum type="romanUcPeriod"/>
            </a:pPr>
            <a:r>
              <a:rPr lang="fr-FR" sz="2000" b="1" dirty="0">
                <a:ln/>
                <a:solidFill>
                  <a:schemeClr val="accent5">
                    <a:tint val="50000"/>
                    <a:satMod val="180000"/>
                  </a:schemeClr>
                </a:solidFill>
              </a:rPr>
              <a:t>Les essais mécaniques.</a:t>
            </a:r>
            <a:endParaRPr lang="fr-FR" sz="1800" b="1" dirty="0">
              <a:ln/>
              <a:solidFill>
                <a:schemeClr val="accent5">
                  <a:tint val="50000"/>
                  <a:satMod val="180000"/>
                </a:schemeClr>
              </a:solidFill>
            </a:endParaRPr>
          </a:p>
        </p:txBody>
      </p:sp>
      <p:sp>
        <p:nvSpPr>
          <p:cNvPr id="9" name="Rectangle 8"/>
          <p:cNvSpPr/>
          <p:nvPr/>
        </p:nvSpPr>
        <p:spPr>
          <a:xfrm>
            <a:off x="827584" y="692696"/>
            <a:ext cx="3542958" cy="400110"/>
          </a:xfrm>
          <a:prstGeom prst="rect">
            <a:avLst/>
          </a:prstGeom>
        </p:spPr>
        <p:txBody>
          <a:bodyPr wrap="none">
            <a:spAutoFit/>
          </a:bodyPr>
          <a:lstStyle/>
          <a:p>
            <a:pPr marL="342900" indent="-342900">
              <a:buFont typeface="Wingdings" pitchFamily="2" charset="2"/>
              <a:buChar char="q"/>
            </a:pPr>
            <a:r>
              <a:rPr lang="fr-FR" sz="2000" b="1" u="sng" dirty="0">
                <a:effectLst>
                  <a:outerShdw blurRad="38100" dist="38100" dir="2700000" algn="tl">
                    <a:srgbClr val="000000">
                      <a:alpha val="43137"/>
                    </a:srgbClr>
                  </a:outerShdw>
                </a:effectLst>
              </a:rPr>
              <a:t>ESSAIS EN LABORATOIRE:</a:t>
            </a:r>
          </a:p>
        </p:txBody>
      </p:sp>
    </p:spTree>
    <p:extLst>
      <p:ext uri="{BB962C8B-B14F-4D97-AF65-F5344CB8AC3E}">
        <p14:creationId xmlns:p14="http://schemas.microsoft.com/office/powerpoint/2010/main" val="677574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29763" y="794819"/>
            <a:ext cx="3679057" cy="984885"/>
          </a:xfrm>
          <a:prstGeom prst="rect">
            <a:avLst/>
          </a:prstGeom>
          <a:noFill/>
        </p:spPr>
        <p:txBody>
          <a:bodyPr wrap="square" rtlCol="0">
            <a:spAutoFit/>
          </a:bodyPr>
          <a:lstStyle/>
          <a:p>
            <a:pPr marL="457200" indent="-457200">
              <a:buAutoNum type="arabicParenR" startAt="2"/>
            </a:pPr>
            <a:r>
              <a:rPr lang="fr-FR" sz="2000" b="1" u="sng" dirty="0">
                <a:effectLst>
                  <a:outerShdw blurRad="38100" dist="38100" dir="2700000" algn="tl">
                    <a:srgbClr val="000000">
                      <a:alpha val="43137"/>
                    </a:srgbClr>
                  </a:outerShdw>
                </a:effectLst>
              </a:rPr>
              <a:t>Essai cisaillement:</a:t>
            </a:r>
          </a:p>
          <a:p>
            <a:pPr marL="342900" indent="-342900">
              <a:buAutoNum type="arabicParenR" startAt="2"/>
            </a:pPr>
            <a:endParaRPr lang="fr-FR" sz="2000" b="1" u="sng" dirty="0">
              <a:effectLst>
                <a:outerShdw blurRad="38100" dist="38100" dir="2700000" algn="tl">
                  <a:srgbClr val="000000">
                    <a:alpha val="43137"/>
                  </a:srgbClr>
                </a:outerShdw>
              </a:effectLst>
            </a:endParaRPr>
          </a:p>
          <a:p>
            <a:pPr marL="342900" indent="-342900"/>
            <a:endParaRPr lang="fr-FR" b="1" u="sng" dirty="0">
              <a:effectLst>
                <a:outerShdw blurRad="38100" dist="38100" dir="2700000" algn="tl">
                  <a:srgbClr val="000000">
                    <a:alpha val="43137"/>
                  </a:srgbClr>
                </a:outerShdw>
              </a:effectLst>
            </a:endParaRPr>
          </a:p>
        </p:txBody>
      </p:sp>
      <p:pic>
        <p:nvPicPr>
          <p:cNvPr id="4098" name="Picture 2"/>
          <p:cNvPicPr>
            <a:picLocks noChangeAspect="1" noChangeArrowheads="1"/>
          </p:cNvPicPr>
          <p:nvPr/>
        </p:nvPicPr>
        <p:blipFill>
          <a:blip r:embed="rId2" cstate="print"/>
          <a:srcRect/>
          <a:stretch>
            <a:fillRect/>
          </a:stretch>
        </p:blipFill>
        <p:spPr bwMode="auto">
          <a:xfrm>
            <a:off x="6479572" y="836712"/>
            <a:ext cx="2124876" cy="1861554"/>
          </a:xfrm>
          <a:prstGeom prst="rect">
            <a:avLst/>
          </a:prstGeom>
          <a:ln>
            <a:noFill/>
          </a:ln>
          <a:effectLst>
            <a:outerShdw blurRad="292100" dist="139700" dir="2700000" algn="tl" rotWithShape="0">
              <a:srgbClr val="333333">
                <a:alpha val="65000"/>
              </a:srgbClr>
            </a:outerShdw>
          </a:effectLst>
        </p:spPr>
      </p:pic>
      <p:pic>
        <p:nvPicPr>
          <p:cNvPr id="4100" name="Picture 4"/>
          <p:cNvPicPr>
            <a:picLocks noChangeAspect="1" noChangeArrowheads="1"/>
          </p:cNvPicPr>
          <p:nvPr/>
        </p:nvPicPr>
        <p:blipFill>
          <a:blip r:embed="rId3" cstate="print"/>
          <a:srcRect/>
          <a:stretch>
            <a:fillRect/>
          </a:stretch>
        </p:blipFill>
        <p:spPr bwMode="auto">
          <a:xfrm>
            <a:off x="4208820" y="857232"/>
            <a:ext cx="2091372" cy="1890000"/>
          </a:xfrm>
          <a:prstGeom prst="rect">
            <a:avLst/>
          </a:prstGeom>
          <a:ln>
            <a:noFill/>
          </a:ln>
          <a:effectLst>
            <a:outerShdw blurRad="292100" dist="139700" dir="2700000" algn="tl" rotWithShape="0">
              <a:srgbClr val="333333">
                <a:alpha val="65000"/>
              </a:srgbClr>
            </a:outerShdw>
          </a:effectLst>
        </p:spPr>
      </p:pic>
      <p:pic>
        <p:nvPicPr>
          <p:cNvPr id="4101" name="Picture 5"/>
          <p:cNvPicPr>
            <a:picLocks noChangeAspect="1" noChangeArrowheads="1"/>
          </p:cNvPicPr>
          <p:nvPr/>
        </p:nvPicPr>
        <p:blipFill>
          <a:blip r:embed="rId4" cstate="print"/>
          <a:srcRect/>
          <a:stretch>
            <a:fillRect/>
          </a:stretch>
        </p:blipFill>
        <p:spPr bwMode="auto">
          <a:xfrm>
            <a:off x="5652120" y="3140968"/>
            <a:ext cx="2124876" cy="2105880"/>
          </a:xfrm>
          <a:prstGeom prst="rect">
            <a:avLst/>
          </a:prstGeom>
          <a:ln>
            <a:noFill/>
          </a:ln>
          <a:effectLst>
            <a:outerShdw blurRad="292100" dist="139700" dir="2700000" algn="tl" rotWithShape="0">
              <a:srgbClr val="333333">
                <a:alpha val="65000"/>
              </a:srgbClr>
            </a:outerShdw>
          </a:effectLst>
        </p:spPr>
      </p:pic>
      <p:sp>
        <p:nvSpPr>
          <p:cNvPr id="9" name="ZoneTexte 8"/>
          <p:cNvSpPr txBox="1"/>
          <p:nvPr/>
        </p:nvSpPr>
        <p:spPr>
          <a:xfrm>
            <a:off x="464514" y="1523075"/>
            <a:ext cx="3786182" cy="4247317"/>
          </a:xfrm>
          <a:prstGeom prst="rect">
            <a:avLst/>
          </a:prstGeom>
          <a:noFill/>
        </p:spPr>
        <p:txBody>
          <a:bodyPr wrap="square" rtlCol="0">
            <a:spAutoFit/>
          </a:bodyPr>
          <a:lstStyle/>
          <a:p>
            <a:pPr algn="just">
              <a:buFont typeface="Arial" pitchFamily="34" charset="0"/>
              <a:buChar char="•"/>
            </a:pPr>
            <a:r>
              <a:rPr lang="fr-FR" b="1" u="sng" dirty="0"/>
              <a:t>Le but:</a:t>
            </a:r>
            <a:r>
              <a:rPr lang="fr-FR" b="1" dirty="0"/>
              <a:t> </a:t>
            </a:r>
            <a:r>
              <a:rPr lang="fr-FR" dirty="0"/>
              <a:t>cette essai permis de déterminer les caractéristiques géotechniques fondamentales que sont:</a:t>
            </a:r>
          </a:p>
          <a:p>
            <a:pPr algn="just"/>
            <a:r>
              <a:rPr lang="fr-FR" dirty="0"/>
              <a:t>la cohésion C:</a:t>
            </a:r>
          </a:p>
          <a:p>
            <a:pPr algn="just"/>
            <a:r>
              <a:rPr lang="fr-FR" dirty="0"/>
              <a:t>L’angle de frottement</a:t>
            </a:r>
          </a:p>
          <a:p>
            <a:pPr algn="just"/>
            <a:r>
              <a:rPr lang="fr-FR" dirty="0"/>
              <a:t>Il y a trois types des essais de cisaillement:</a:t>
            </a:r>
          </a:p>
          <a:p>
            <a:pPr algn="just"/>
            <a:endParaRPr lang="fr-FR" dirty="0"/>
          </a:p>
          <a:p>
            <a:pPr algn="just"/>
            <a:r>
              <a:rPr lang="fr-FR" u="sng" dirty="0">
                <a:effectLst>
                  <a:outerShdw blurRad="38100" dist="38100" dir="2700000" algn="tl">
                    <a:srgbClr val="000000">
                      <a:alpha val="43137"/>
                    </a:srgbClr>
                  </a:outerShdw>
                </a:effectLst>
              </a:rPr>
              <a:t>Essai UU:</a:t>
            </a:r>
            <a:r>
              <a:rPr lang="fr-FR" dirty="0"/>
              <a:t> non consolider non drainé.</a:t>
            </a:r>
          </a:p>
          <a:p>
            <a:pPr algn="just"/>
            <a:r>
              <a:rPr lang="fr-FR" u="sng" dirty="0">
                <a:effectLst>
                  <a:outerShdw blurRad="38100" dist="38100" dir="2700000" algn="tl">
                    <a:srgbClr val="000000">
                      <a:alpha val="43137"/>
                    </a:srgbClr>
                  </a:outerShdw>
                </a:effectLst>
              </a:rPr>
              <a:t>Essai CD:</a:t>
            </a:r>
            <a:r>
              <a:rPr lang="fr-FR" dirty="0"/>
              <a:t> consolidé drainé.</a:t>
            </a:r>
          </a:p>
          <a:p>
            <a:pPr algn="just"/>
            <a:r>
              <a:rPr lang="fr-FR" u="sng" dirty="0">
                <a:effectLst>
                  <a:outerShdw blurRad="38100" dist="38100" dir="2700000" algn="tl">
                    <a:srgbClr val="000000">
                      <a:alpha val="43137"/>
                    </a:srgbClr>
                  </a:outerShdw>
                </a:effectLst>
              </a:rPr>
              <a:t>Essai CU:</a:t>
            </a:r>
            <a:r>
              <a:rPr lang="fr-FR" dirty="0"/>
              <a:t> consolidé non drainé.</a:t>
            </a:r>
          </a:p>
          <a:p>
            <a:pPr algn="just"/>
            <a:endParaRPr lang="fr-FR" dirty="0"/>
          </a:p>
          <a:p>
            <a:pPr algn="just"/>
            <a:endParaRPr lang="fr-FR" dirty="0"/>
          </a:p>
        </p:txBody>
      </p:sp>
      <p:sp>
        <p:nvSpPr>
          <p:cNvPr id="11" name="ZoneTexte 10"/>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GÉOTECHNIQUE.</a:t>
            </a:r>
          </a:p>
        </p:txBody>
      </p:sp>
    </p:spTree>
    <p:extLst>
      <p:ext uri="{BB962C8B-B14F-4D97-AF65-F5344CB8AC3E}">
        <p14:creationId xmlns:p14="http://schemas.microsoft.com/office/powerpoint/2010/main" val="1892837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0542" y="1052736"/>
            <a:ext cx="7643866" cy="2308324"/>
          </a:xfrm>
          <a:prstGeom prst="rect">
            <a:avLst/>
          </a:prstGeom>
        </p:spPr>
        <p:txBody>
          <a:bodyPr wrap="square">
            <a:spAutoFit/>
          </a:bodyPr>
          <a:lstStyle/>
          <a:p>
            <a:pPr marL="457200" indent="-457200">
              <a:buFont typeface="Wingdings" pitchFamily="2" charset="2"/>
              <a:buChar char="q"/>
            </a:pPr>
            <a:r>
              <a:rPr lang="fr-FR" sz="2000" b="1" u="sng" dirty="0">
                <a:effectLst>
                  <a:outerShdw blurRad="38100" dist="38100" dir="2700000" algn="tl">
                    <a:srgbClr val="000000">
                      <a:alpha val="43137"/>
                    </a:srgbClr>
                  </a:outerShdw>
                </a:effectLst>
              </a:rPr>
              <a:t>LES RECOMMANDATIONS ADRESSÉES A L'ARCHITECTE:</a:t>
            </a:r>
          </a:p>
          <a:p>
            <a:pPr marL="800100" lvl="1" indent="-342900">
              <a:buFontTx/>
              <a:buChar char="-"/>
            </a:pPr>
            <a:r>
              <a:rPr lang="fr-FR" sz="2000" dirty="0"/>
              <a:t>Type de fondation.</a:t>
            </a:r>
          </a:p>
          <a:p>
            <a:pPr marL="800100" lvl="1" indent="-342900">
              <a:buFontTx/>
              <a:buChar char="-"/>
            </a:pPr>
            <a:r>
              <a:rPr lang="fr-FR" sz="2000" dirty="0"/>
              <a:t>Niveau d‘ancrage des fondations.</a:t>
            </a:r>
          </a:p>
          <a:p>
            <a:pPr marL="800100" lvl="1" indent="-342900">
              <a:buFontTx/>
              <a:buChar char="-"/>
            </a:pPr>
            <a:r>
              <a:rPr lang="fr-FR" sz="2000" dirty="0"/>
              <a:t>Contrainte admissible du sol.</a:t>
            </a:r>
          </a:p>
          <a:p>
            <a:pPr marL="800100" lvl="1" indent="-342900">
              <a:buFontTx/>
              <a:buChar char="-"/>
            </a:pPr>
            <a:r>
              <a:rPr lang="fr-FR" sz="2000" dirty="0"/>
              <a:t>Des recommandations sur la stabilité de l'ouvrage  sur le site. </a:t>
            </a:r>
          </a:p>
          <a:p>
            <a:pPr>
              <a:buFont typeface="Wingdings" pitchFamily="2" charset="2"/>
              <a:buNone/>
            </a:pPr>
            <a:endParaRPr lang="fr-FR" sz="2400" dirty="0"/>
          </a:p>
        </p:txBody>
      </p:sp>
      <p:sp>
        <p:nvSpPr>
          <p:cNvPr id="3" name="ZoneTexte 2"/>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GÉOTECHNIQUE.</a:t>
            </a:r>
          </a:p>
        </p:txBody>
      </p:sp>
      <p:sp>
        <p:nvSpPr>
          <p:cNvPr id="4" name="ZoneTexte 3"/>
          <p:cNvSpPr txBox="1"/>
          <p:nvPr/>
        </p:nvSpPr>
        <p:spPr>
          <a:xfrm>
            <a:off x="683568" y="3645024"/>
            <a:ext cx="7818092" cy="2086725"/>
          </a:xfrm>
          <a:prstGeom prst="rect">
            <a:avLst/>
          </a:prstGeom>
          <a:noFill/>
        </p:spPr>
        <p:txBody>
          <a:bodyPr wrap="square" rtlCol="0">
            <a:spAutoFit/>
          </a:bodyPr>
          <a:lstStyle/>
          <a:p>
            <a:pPr marL="457200" indent="-457200" algn="just">
              <a:lnSpc>
                <a:spcPct val="90000"/>
              </a:lnSpc>
              <a:buFont typeface="Wingdings" pitchFamily="2" charset="2"/>
              <a:buChar char="q"/>
            </a:pPr>
            <a:r>
              <a:rPr lang="fr-FR" sz="2000" b="1" u="sng" dirty="0">
                <a:effectLst>
                  <a:outerShdw blurRad="38100" dist="38100" dir="2700000" algn="tl">
                    <a:srgbClr val="000000">
                      <a:alpha val="43137"/>
                    </a:srgbClr>
                  </a:outerShdw>
                </a:effectLst>
              </a:rPr>
              <a:t>EXEMPLE D'ACCIDENT</a:t>
            </a:r>
            <a:r>
              <a:rPr lang="fr-FR" sz="2400" b="1" u="sng" dirty="0">
                <a:solidFill>
                  <a:schemeClr val="tx1">
                    <a:lumMod val="95000"/>
                  </a:schemeClr>
                </a:solidFill>
                <a:latin typeface="+mj-lt"/>
                <a:cs typeface="Times New Roman" pitchFamily="18" charset="0"/>
              </a:rPr>
              <a:t>:</a:t>
            </a:r>
          </a:p>
          <a:p>
            <a:pPr marL="800100" lvl="1" indent="-342900" algn="just">
              <a:lnSpc>
                <a:spcPct val="90000"/>
              </a:lnSpc>
              <a:buFontTx/>
              <a:buChar char="-"/>
            </a:pPr>
            <a:r>
              <a:rPr lang="fr-FR" sz="2400" dirty="0"/>
              <a:t>Tassement différentiel.</a:t>
            </a:r>
          </a:p>
          <a:p>
            <a:pPr marL="800100" lvl="1" indent="-342900" algn="just">
              <a:lnSpc>
                <a:spcPct val="90000"/>
              </a:lnSpc>
              <a:buFontTx/>
              <a:buChar char="-"/>
            </a:pPr>
            <a:r>
              <a:rPr lang="fr-FR" sz="2400" dirty="0"/>
              <a:t>Tassement d’ensemble.</a:t>
            </a:r>
          </a:p>
          <a:p>
            <a:pPr marL="800100" lvl="1" indent="-342900" algn="just">
              <a:lnSpc>
                <a:spcPct val="90000"/>
              </a:lnSpc>
              <a:buFontTx/>
              <a:buChar char="-"/>
            </a:pPr>
            <a:r>
              <a:rPr lang="fr-FR" sz="2400" dirty="0"/>
              <a:t>Rabattement de la nappe.</a:t>
            </a:r>
          </a:p>
          <a:p>
            <a:pPr marL="800100" lvl="1" indent="-342900" algn="just">
              <a:lnSpc>
                <a:spcPct val="90000"/>
              </a:lnSpc>
              <a:buFontTx/>
              <a:buChar char="-"/>
            </a:pPr>
            <a:r>
              <a:rPr lang="fr-FR" sz="2400" dirty="0"/>
              <a:t>Absence de drainage autour des construction. </a:t>
            </a:r>
          </a:p>
        </p:txBody>
      </p:sp>
    </p:spTree>
    <p:extLst>
      <p:ext uri="{BB962C8B-B14F-4D97-AF65-F5344CB8AC3E}">
        <p14:creationId xmlns:p14="http://schemas.microsoft.com/office/powerpoint/2010/main" val="2274452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PLAN DE TRAVAIL.</a:t>
            </a:r>
          </a:p>
        </p:txBody>
      </p:sp>
      <p:sp>
        <p:nvSpPr>
          <p:cNvPr id="3" name="ZoneTexte 2"/>
          <p:cNvSpPr txBox="1"/>
          <p:nvPr/>
        </p:nvSpPr>
        <p:spPr>
          <a:xfrm>
            <a:off x="857224" y="1142984"/>
            <a:ext cx="7572428" cy="5478423"/>
          </a:xfrm>
          <a:prstGeom prst="rect">
            <a:avLst/>
          </a:prstGeom>
          <a:noFill/>
        </p:spPr>
        <p:txBody>
          <a:bodyPr wrap="square" rtlCol="0">
            <a:spAutoFit/>
          </a:bodyPr>
          <a:lstStyle/>
          <a:p>
            <a:pPr algn="ctr"/>
            <a:r>
              <a:rPr lang="fr-FR" sz="2600" b="1" dirty="0">
                <a:effectLst>
                  <a:outerShdw blurRad="38100" dist="38100" dir="2700000" algn="tl">
                    <a:srgbClr val="000000">
                      <a:alpha val="43137"/>
                    </a:srgbClr>
                  </a:outerShdw>
                </a:effectLst>
              </a:rPr>
              <a:t>I. GÉOTECHNIQUE:</a:t>
            </a:r>
          </a:p>
          <a:p>
            <a:pPr marL="342900" indent="-342900">
              <a:buFont typeface="Wingdings" pitchFamily="2" charset="2"/>
              <a:buChar char="q"/>
            </a:pPr>
            <a:r>
              <a:rPr lang="fr-FR" sz="2000" b="1" dirty="0">
                <a:effectLst>
                  <a:outerShdw blurRad="38100" dist="38100" dir="2700000" algn="tl">
                    <a:srgbClr val="000000">
                      <a:alpha val="43137"/>
                    </a:srgbClr>
                  </a:outerShdw>
                </a:effectLst>
              </a:rPr>
              <a:t>DÉFINITION DE LA GÉOTECHNIQUE.</a:t>
            </a:r>
          </a:p>
          <a:p>
            <a:pPr marL="342900" lvl="0" indent="-342900">
              <a:buFont typeface="Wingdings" pitchFamily="2" charset="2"/>
              <a:buChar char="q"/>
            </a:pPr>
            <a:r>
              <a:rPr lang="fr-FR" sz="2000" b="1" dirty="0">
                <a:effectLst>
                  <a:outerShdw blurRad="38100" dist="38100" dir="2700000" algn="tl">
                    <a:srgbClr val="000000">
                      <a:alpha val="43137"/>
                    </a:srgbClr>
                  </a:outerShdw>
                </a:effectLst>
              </a:rPr>
              <a:t>LE BUT D’UNE ÉTUDE GÉOTECHNIQUE.</a:t>
            </a:r>
          </a:p>
          <a:p>
            <a:pPr marL="342900" lvl="0" indent="-342900">
              <a:buFont typeface="Wingdings" pitchFamily="2" charset="2"/>
              <a:buChar char="q"/>
            </a:pPr>
            <a:r>
              <a:rPr lang="fr-FR" sz="2000" b="1" dirty="0">
                <a:effectLst>
                  <a:outerShdw blurRad="38100" dist="38100" dir="2700000" algn="tl">
                    <a:srgbClr val="000000">
                      <a:alpha val="43137"/>
                    </a:srgbClr>
                  </a:outerShdw>
                </a:effectLst>
              </a:rPr>
              <a:t>L’IDENTIFICATION DU SOL.</a:t>
            </a:r>
          </a:p>
          <a:p>
            <a:pPr marL="342900" indent="-342900">
              <a:buFont typeface="Wingdings" pitchFamily="2" charset="2"/>
              <a:buChar char="q"/>
            </a:pPr>
            <a:r>
              <a:rPr lang="fr-FR" sz="2000" b="1" dirty="0">
                <a:effectLst>
                  <a:outerShdw blurRad="38100" dist="38100" dir="2700000" algn="tl">
                    <a:srgbClr val="000000">
                      <a:alpha val="43137"/>
                    </a:srgbClr>
                  </a:outerShdw>
                </a:effectLst>
              </a:rPr>
              <a:t>LES ESSAIS. </a:t>
            </a:r>
          </a:p>
          <a:p>
            <a:pPr marL="342900" indent="-342900">
              <a:buFont typeface="Wingdings" pitchFamily="2" charset="2"/>
              <a:buChar char="q"/>
            </a:pPr>
            <a:r>
              <a:rPr lang="fr-FR" sz="2000" b="1" dirty="0">
                <a:effectLst>
                  <a:outerShdw blurRad="38100" dist="38100" dir="2700000" algn="tl">
                    <a:srgbClr val="000000">
                      <a:alpha val="43137"/>
                    </a:srgbClr>
                  </a:outerShdw>
                </a:effectLst>
              </a:rPr>
              <a:t>LE PRÉLÈVEMENT DE L'ÉCHANTILLON .</a:t>
            </a:r>
          </a:p>
          <a:p>
            <a:pPr marL="342900" indent="-342900">
              <a:buFont typeface="Wingdings" pitchFamily="2" charset="2"/>
              <a:buChar char="q"/>
            </a:pPr>
            <a:r>
              <a:rPr lang="fr-FR" sz="2000" b="1" dirty="0">
                <a:effectLst>
                  <a:outerShdw blurRad="38100" dist="38100" dir="2700000" algn="tl">
                    <a:srgbClr val="000000">
                      <a:alpha val="43137"/>
                    </a:srgbClr>
                  </a:outerShdw>
                </a:effectLst>
              </a:rPr>
              <a:t> ESSAIS</a:t>
            </a:r>
          </a:p>
          <a:p>
            <a:pPr lvl="1">
              <a:buFont typeface="Wingdings" pitchFamily="2" charset="2"/>
              <a:buChar char="ü"/>
            </a:pPr>
            <a:r>
              <a:rPr lang="fr-FR" sz="2000" b="1" dirty="0">
                <a:effectLst>
                  <a:outerShdw blurRad="38100" dist="38100" dir="2700000" algn="tl">
                    <a:srgbClr val="000000">
                      <a:alpha val="43137"/>
                    </a:srgbClr>
                  </a:outerShdw>
                </a:effectLst>
              </a:rPr>
              <a:t>Essais En Place.</a:t>
            </a:r>
          </a:p>
          <a:p>
            <a:pPr lvl="1">
              <a:buFont typeface="Wingdings" pitchFamily="2" charset="2"/>
              <a:buChar char="ü"/>
            </a:pPr>
            <a:r>
              <a:rPr lang="fr-FR" sz="2000" b="1" dirty="0">
                <a:effectLst>
                  <a:outerShdw blurRad="38100" dist="38100" dir="2700000" algn="tl">
                    <a:srgbClr val="000000">
                      <a:alpha val="43137"/>
                    </a:srgbClr>
                  </a:outerShdw>
                </a:effectLst>
              </a:rPr>
              <a:t> Essais En Laboratoire.</a:t>
            </a:r>
          </a:p>
          <a:p>
            <a:pPr marL="457200" indent="-457200">
              <a:buFont typeface="+mj-lt"/>
              <a:buAutoNum type="arabicParenR"/>
            </a:pPr>
            <a:r>
              <a:rPr lang="fr-FR" sz="2400" b="1" dirty="0">
                <a:effectLst>
                  <a:outerShdw blurRad="50800" dist="38100" dir="2700000" algn="tl" rotWithShape="0">
                    <a:prstClr val="black">
                      <a:alpha val="40000"/>
                    </a:prstClr>
                  </a:outerShdw>
                  <a:reflection blurRad="6350" stA="55000" endA="300" endPos="45500" dir="5400000" sy="-100000" algn="bl" rotWithShape="0"/>
                </a:effectLst>
              </a:rPr>
              <a:t>Les Essais Physiques.</a:t>
            </a:r>
          </a:p>
          <a:p>
            <a:pPr marL="342900" indent="-342900">
              <a:buFont typeface="Arial" pitchFamily="34" charset="0"/>
              <a:buChar char="•"/>
            </a:pPr>
            <a:r>
              <a:rPr lang="fr-FR" sz="2000" dirty="0">
                <a:effectLst>
                  <a:outerShdw blurRad="38100" dist="38100" dir="2700000" algn="tl">
                    <a:srgbClr val="000000">
                      <a:alpha val="43137"/>
                    </a:srgbClr>
                  </a:outerShdw>
                </a:effectLst>
              </a:rPr>
              <a:t>La Granulométrie.</a:t>
            </a:r>
          </a:p>
          <a:p>
            <a:pPr marL="342900" indent="-342900">
              <a:buFont typeface="Arial" pitchFamily="34" charset="0"/>
              <a:buChar char="•"/>
            </a:pPr>
            <a:r>
              <a:rPr lang="fr-FR" sz="2000" dirty="0">
                <a:effectLst>
                  <a:outerShdw blurRad="38100" dist="38100" dir="2700000" algn="tl">
                    <a:srgbClr val="000000">
                      <a:alpha val="43137"/>
                    </a:srgbClr>
                  </a:outerShdw>
                </a:effectLst>
              </a:rPr>
              <a:t>Sédimentation:.</a:t>
            </a:r>
          </a:p>
          <a:p>
            <a:pPr marL="342900" indent="-342900">
              <a:buFont typeface="Arial" pitchFamily="34" charset="0"/>
              <a:buChar char="•"/>
            </a:pPr>
            <a:r>
              <a:rPr lang="fr-FR" sz="2000" dirty="0">
                <a:effectLst>
                  <a:outerShdw blurRad="38100" dist="38100" dir="2700000" algn="tl">
                    <a:srgbClr val="000000">
                      <a:alpha val="43137"/>
                    </a:srgbClr>
                  </a:outerShdw>
                </a:effectLst>
              </a:rPr>
              <a:t>Limite D’atterberg.</a:t>
            </a:r>
          </a:p>
          <a:p>
            <a:pPr marL="342900" indent="-342900">
              <a:buFont typeface="Arial" pitchFamily="34" charset="0"/>
              <a:buChar char="•"/>
            </a:pPr>
            <a:r>
              <a:rPr lang="fr-FR" sz="2000" dirty="0">
                <a:effectLst>
                  <a:outerShdw blurRad="38100" dist="38100" dir="2700000" algn="tl">
                    <a:srgbClr val="000000">
                      <a:alpha val="43137"/>
                    </a:srgbClr>
                  </a:outerShdw>
                </a:effectLst>
              </a:rPr>
              <a:t>L’équivalent De Sable.</a:t>
            </a:r>
          </a:p>
          <a:p>
            <a:pPr marL="342900" indent="-342900">
              <a:buFont typeface="Arial" pitchFamily="34" charset="0"/>
              <a:buChar char="•"/>
            </a:pPr>
            <a:r>
              <a:rPr lang="fr-FR" sz="2000" dirty="0">
                <a:effectLst>
                  <a:outerShdw blurRad="38100" dist="38100" dir="2700000" algn="tl">
                    <a:srgbClr val="000000">
                      <a:alpha val="43137"/>
                    </a:srgbClr>
                  </a:outerShdw>
                </a:effectLst>
              </a:rPr>
              <a:t>La Teneur En Carbonate.</a:t>
            </a:r>
          </a:p>
          <a:p>
            <a:pPr marL="342900" indent="-342900">
              <a:buFont typeface="Arial" pitchFamily="34" charset="0"/>
              <a:buChar char="•"/>
            </a:pPr>
            <a:r>
              <a:rPr lang="fr-FR" sz="2000" dirty="0">
                <a:effectLst>
                  <a:outerShdw blurRad="38100" dist="38100" dir="2700000" algn="tl">
                    <a:srgbClr val="000000">
                      <a:alpha val="43137"/>
                    </a:srgbClr>
                  </a:outerShdw>
                </a:effectLst>
              </a:rPr>
              <a:t>Teneur En Eau Et Poids Spécifique Des Grains Solide.</a:t>
            </a:r>
          </a:p>
          <a:p>
            <a:pPr marL="514350" indent="-514350"/>
            <a:endParaRPr lang="fr-FR"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3886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
        <p:nvSpPr>
          <p:cNvPr id="3" name="ZoneTexte 2"/>
          <p:cNvSpPr txBox="1"/>
          <p:nvPr/>
        </p:nvSpPr>
        <p:spPr>
          <a:xfrm>
            <a:off x="755577" y="1148551"/>
            <a:ext cx="7488832" cy="1200329"/>
          </a:xfrm>
          <a:prstGeom prst="rect">
            <a:avLst/>
          </a:prstGeom>
          <a:noFill/>
        </p:spPr>
        <p:txBody>
          <a:bodyPr wrap="square" rtlCol="0">
            <a:spAutoFit/>
          </a:bodyPr>
          <a:lstStyle/>
          <a:p>
            <a:pPr algn="just"/>
            <a:r>
              <a:rPr lang="fr-FR" dirty="0">
                <a:latin typeface="Verdana" pitchFamily="34" charset="0"/>
              </a:rPr>
              <a:t>On appelle fondation la base de l'ouvrage qui se trouve en contact direct avec le terrain d'assise et qui a pour rôle de transmettre à celui-ci toutes les charges et les surcharges supportées par la construction.</a:t>
            </a:r>
          </a:p>
        </p:txBody>
      </p:sp>
      <p:sp>
        <p:nvSpPr>
          <p:cNvPr id="4" name="ZoneTexte 3"/>
          <p:cNvSpPr txBox="1"/>
          <p:nvPr/>
        </p:nvSpPr>
        <p:spPr>
          <a:xfrm>
            <a:off x="899592" y="2852936"/>
            <a:ext cx="7344817" cy="3748719"/>
          </a:xfrm>
          <a:prstGeom prst="rect">
            <a:avLst/>
          </a:prstGeom>
          <a:noFill/>
        </p:spPr>
        <p:txBody>
          <a:bodyPr wrap="square" rtlCol="0">
            <a:spAutoFit/>
          </a:bodyPr>
          <a:lstStyle/>
          <a:p>
            <a:pPr>
              <a:lnSpc>
                <a:spcPct val="80000"/>
              </a:lnSpc>
              <a:spcBef>
                <a:spcPct val="20000"/>
              </a:spcBef>
              <a:defRPr/>
            </a:pPr>
            <a:r>
              <a:rPr lang="fr-FR" dirty="0">
                <a:latin typeface="Verdana" pitchFamily="34" charset="0"/>
                <a:ea typeface="Verdana" pitchFamily="34" charset="0"/>
                <a:cs typeface="Verdana" pitchFamily="34" charset="0"/>
              </a:rPr>
              <a:t>Sous un bâtiment, on peut mettre en place trois principaux types de fondations:</a:t>
            </a:r>
          </a:p>
          <a:p>
            <a:pPr marL="742950" lvl="1" indent="-285750">
              <a:lnSpc>
                <a:spcPct val="80000"/>
              </a:lnSpc>
              <a:spcBef>
                <a:spcPct val="20000"/>
              </a:spcBef>
              <a:buFont typeface="Wingdings" pitchFamily="2" charset="2"/>
              <a:buChar char="ü"/>
              <a:defRPr/>
            </a:pPr>
            <a:r>
              <a:rPr lang="fr-FR" dirty="0">
                <a:effectLst>
                  <a:outerShdw blurRad="38100" dist="38100" dir="2700000" algn="tl">
                    <a:srgbClr val="000000">
                      <a:alpha val="43137"/>
                    </a:srgbClr>
                  </a:outerShdw>
                </a:effectLst>
                <a:latin typeface="Verdana" pitchFamily="34" charset="0"/>
                <a:ea typeface="Verdana" pitchFamily="34" charset="0"/>
                <a:cs typeface="Verdana" pitchFamily="34" charset="0"/>
              </a:rPr>
              <a:t>Des fondations superficielles.</a:t>
            </a:r>
          </a:p>
          <a:p>
            <a:pPr marL="742950" lvl="1" indent="-285750">
              <a:lnSpc>
                <a:spcPct val="80000"/>
              </a:lnSpc>
              <a:spcBef>
                <a:spcPct val="20000"/>
              </a:spcBef>
              <a:buFont typeface="Wingdings" pitchFamily="2" charset="2"/>
              <a:buChar char="ü"/>
              <a:defRPr/>
            </a:pPr>
            <a:r>
              <a:rPr lang="fr-FR" dirty="0">
                <a:effectLst>
                  <a:outerShdw blurRad="38100" dist="38100" dir="2700000" algn="tl">
                    <a:srgbClr val="000000">
                      <a:alpha val="43137"/>
                    </a:srgbClr>
                  </a:outerShdw>
                </a:effectLst>
                <a:latin typeface="Verdana" pitchFamily="34" charset="0"/>
                <a:ea typeface="Verdana" pitchFamily="34" charset="0"/>
                <a:cs typeface="Verdana" pitchFamily="34" charset="0"/>
              </a:rPr>
              <a:t>Des fondations semi profondes.</a:t>
            </a:r>
          </a:p>
          <a:p>
            <a:pPr marL="742950" lvl="1" indent="-285750">
              <a:lnSpc>
                <a:spcPct val="80000"/>
              </a:lnSpc>
              <a:spcBef>
                <a:spcPct val="20000"/>
              </a:spcBef>
              <a:buFont typeface="Wingdings" pitchFamily="2" charset="2"/>
              <a:buChar char="ü"/>
              <a:defRPr/>
            </a:pPr>
            <a:r>
              <a:rPr lang="fr-FR" dirty="0">
                <a:effectLst>
                  <a:outerShdw blurRad="38100" dist="38100" dir="2700000" algn="tl">
                    <a:srgbClr val="000000">
                      <a:alpha val="43137"/>
                    </a:srgbClr>
                  </a:outerShdw>
                </a:effectLst>
                <a:latin typeface="Verdana" pitchFamily="34" charset="0"/>
                <a:ea typeface="Verdana" pitchFamily="34" charset="0"/>
                <a:cs typeface="Verdana" pitchFamily="34" charset="0"/>
              </a:rPr>
              <a:t>Des fondations profondes.</a:t>
            </a:r>
          </a:p>
          <a:p>
            <a:pPr marL="342900" indent="-342900" algn="just">
              <a:lnSpc>
                <a:spcPct val="80000"/>
              </a:lnSpc>
              <a:spcBef>
                <a:spcPct val="20000"/>
              </a:spcBef>
              <a:defRPr/>
            </a:pPr>
            <a:r>
              <a:rPr lang="fr-FR" dirty="0">
                <a:solidFill>
                  <a:schemeClr val="accent3">
                    <a:lumMod val="50000"/>
                  </a:schemeClr>
                </a:solidFill>
                <a:latin typeface="Verdana" pitchFamily="34" charset="0"/>
                <a:ea typeface="Verdana" pitchFamily="34" charset="0"/>
                <a:cs typeface="Verdana" pitchFamily="34" charset="0"/>
              </a:rPr>
              <a:t> </a:t>
            </a:r>
          </a:p>
          <a:p>
            <a:pPr marL="342900" indent="-342900" algn="just">
              <a:lnSpc>
                <a:spcPct val="80000"/>
              </a:lnSpc>
              <a:spcBef>
                <a:spcPct val="20000"/>
              </a:spcBef>
              <a:defRPr/>
            </a:pPr>
            <a:r>
              <a:rPr lang="fr-FR" dirty="0">
                <a:latin typeface="Verdana" pitchFamily="34" charset="0"/>
                <a:ea typeface="Verdana" pitchFamily="34" charset="0"/>
                <a:cs typeface="Verdana" pitchFamily="34" charset="0"/>
              </a:rPr>
              <a:t>Le choix de l'une ou l'autre dépend directement du terrains et de la taille de l'ouvrage, il faut respecter autant que possible l'homogénéité des fondation lors d'un projet de bâtiment. Tous les éléments doivent être fondés sur le même système afin de limiter principalement les tassements différentiels. En revanche, on peut associer les systèmes, ex. installer un radier sur un groupe de pieux pour former un bloc homogène (fondations spéciales). </a:t>
            </a:r>
          </a:p>
          <a:p>
            <a:endParaRPr lang="fr-FR" dirty="0"/>
          </a:p>
        </p:txBody>
      </p:sp>
      <p:sp>
        <p:nvSpPr>
          <p:cNvPr id="5" name="Rectangle 4"/>
          <p:cNvSpPr/>
          <p:nvPr/>
        </p:nvSpPr>
        <p:spPr>
          <a:xfrm>
            <a:off x="748390" y="796062"/>
            <a:ext cx="3895618" cy="369332"/>
          </a:xfrm>
          <a:prstGeom prst="rect">
            <a:avLst/>
          </a:prstGeom>
        </p:spPr>
        <p:txBody>
          <a:bodyPr wrap="none">
            <a:spAutoFit/>
          </a:bodyPr>
          <a:lstStyle/>
          <a:p>
            <a:pPr marL="342900" indent="-342900">
              <a:buFont typeface="Wingdings" pitchFamily="2" charset="2"/>
              <a:buChar char="q"/>
            </a:pPr>
            <a:r>
              <a:rPr lang="fr-FR" b="1" u="sng" dirty="0">
                <a:effectLst>
                  <a:outerShdw blurRad="38100" dist="38100" dir="2700000" algn="tl">
                    <a:srgbClr val="000000">
                      <a:alpha val="43137"/>
                    </a:srgbClr>
                  </a:outerShdw>
                </a:effectLst>
              </a:rPr>
              <a:t>DÉFINITION DE LA FONDATION:</a:t>
            </a:r>
          </a:p>
        </p:txBody>
      </p:sp>
      <p:sp>
        <p:nvSpPr>
          <p:cNvPr id="6" name="Rectangle 5"/>
          <p:cNvSpPr/>
          <p:nvPr/>
        </p:nvSpPr>
        <p:spPr>
          <a:xfrm>
            <a:off x="755576" y="2555612"/>
            <a:ext cx="2771913" cy="369332"/>
          </a:xfrm>
          <a:prstGeom prst="rect">
            <a:avLst/>
          </a:prstGeom>
        </p:spPr>
        <p:txBody>
          <a:bodyPr wrap="none">
            <a:spAutoFit/>
          </a:bodyPr>
          <a:lstStyle/>
          <a:p>
            <a:pPr marL="285750" indent="-285750">
              <a:buFont typeface="Wingdings" pitchFamily="2" charset="2"/>
              <a:buChar char="q"/>
            </a:pPr>
            <a:r>
              <a:rPr lang="fr-FR" b="1" u="sng" dirty="0">
                <a:effectLst>
                  <a:outerShdw blurRad="38100" dist="38100" dir="2700000" algn="tl">
                    <a:srgbClr val="000000">
                      <a:alpha val="43137"/>
                    </a:srgbClr>
                  </a:outerShdw>
                </a:effectLst>
              </a:rPr>
              <a:t>TYPE DE FONDATION:</a:t>
            </a:r>
          </a:p>
        </p:txBody>
      </p:sp>
    </p:spTree>
    <p:extLst>
      <p:ext uri="{BB962C8B-B14F-4D97-AF65-F5344CB8AC3E}">
        <p14:creationId xmlns:p14="http://schemas.microsoft.com/office/powerpoint/2010/main" val="357019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836712"/>
            <a:ext cx="4184159" cy="369332"/>
          </a:xfrm>
          <a:prstGeom prst="rect">
            <a:avLst/>
          </a:prstGeom>
        </p:spPr>
        <p:txBody>
          <a:bodyPr wrap="none">
            <a:spAutoFit/>
          </a:bodyPr>
          <a:lstStyle/>
          <a:p>
            <a:pPr marL="285750" indent="-285750">
              <a:buFont typeface="Wingdings" pitchFamily="2" charset="2"/>
              <a:buChar char="q"/>
              <a:defRPr/>
            </a:pPr>
            <a:r>
              <a:rPr lang="fr-FR" b="1" u="sng" dirty="0">
                <a:effectLst>
                  <a:outerShdw blurRad="38100" dist="38100" dir="2700000" algn="tl">
                    <a:srgbClr val="000000">
                      <a:alpha val="43137"/>
                    </a:srgbClr>
                  </a:outerShdw>
                </a:effectLst>
              </a:rPr>
              <a:t>CONSTITUTION D'UNE FONDATION</a:t>
            </a:r>
          </a:p>
        </p:txBody>
      </p:sp>
      <p:sp>
        <p:nvSpPr>
          <p:cNvPr id="3" name="Rectangle 2"/>
          <p:cNvSpPr/>
          <p:nvPr/>
        </p:nvSpPr>
        <p:spPr>
          <a:xfrm>
            <a:off x="671250" y="1412776"/>
            <a:ext cx="7645166" cy="1754326"/>
          </a:xfrm>
          <a:prstGeom prst="rect">
            <a:avLst/>
          </a:prstGeom>
        </p:spPr>
        <p:txBody>
          <a:bodyPr wrap="square">
            <a:spAutoFit/>
          </a:bodyPr>
          <a:lstStyle/>
          <a:p>
            <a:pPr algn="just">
              <a:defRPr/>
            </a:pPr>
            <a:r>
              <a:rPr lang="fr-FR" dirty="0">
                <a:latin typeface="Verdana" pitchFamily="34" charset="0"/>
              </a:rPr>
              <a:t> Quelle que soit sa forme, la fondation est constituée de trois parties plus au moins solidaires :</a:t>
            </a:r>
          </a:p>
          <a:p>
            <a:pPr lvl="1" algn="just">
              <a:defRPr/>
            </a:pPr>
            <a:r>
              <a:rPr lang="fr-FR" dirty="0">
                <a:latin typeface="Verdana" pitchFamily="34" charset="0"/>
              </a:rPr>
              <a:t>. </a:t>
            </a:r>
            <a:r>
              <a:rPr lang="fr-FR" u="sng" dirty="0">
                <a:effectLst>
                  <a:outerShdw blurRad="38100" dist="38100" dir="2700000" algn="tl">
                    <a:srgbClr val="000000">
                      <a:alpha val="43137"/>
                    </a:srgbClr>
                  </a:outerShdw>
                </a:effectLst>
                <a:latin typeface="Verdana" pitchFamily="34" charset="0"/>
              </a:rPr>
              <a:t>La semelle</a:t>
            </a:r>
            <a:r>
              <a:rPr lang="fr-FR" dirty="0">
                <a:latin typeface="Verdana" pitchFamily="34" charset="0"/>
              </a:rPr>
              <a:t> qui est par sa surface d'appui repartit les charges sur le sol.</a:t>
            </a:r>
          </a:p>
          <a:p>
            <a:pPr lvl="1" algn="just">
              <a:defRPr/>
            </a:pPr>
            <a:r>
              <a:rPr lang="fr-FR" dirty="0">
                <a:latin typeface="Verdana" pitchFamily="34" charset="0"/>
              </a:rPr>
              <a:t>. </a:t>
            </a:r>
            <a:r>
              <a:rPr lang="fr-FR" u="sng" dirty="0">
                <a:effectLst>
                  <a:outerShdw blurRad="38100" dist="38100" dir="2700000" algn="tl">
                    <a:srgbClr val="000000">
                      <a:alpha val="43137"/>
                    </a:srgbClr>
                  </a:outerShdw>
                </a:effectLst>
                <a:latin typeface="Verdana" pitchFamily="34" charset="0"/>
              </a:rPr>
              <a:t>Le fut </a:t>
            </a:r>
            <a:r>
              <a:rPr lang="fr-FR" dirty="0">
                <a:latin typeface="Verdana" pitchFamily="34" charset="0"/>
              </a:rPr>
              <a:t>lie à la semelle, transmet les charges.</a:t>
            </a:r>
          </a:p>
          <a:p>
            <a:pPr lvl="1" algn="just">
              <a:defRPr/>
            </a:pPr>
            <a:r>
              <a:rPr lang="fr-FR" dirty="0">
                <a:latin typeface="Verdana" pitchFamily="34" charset="0"/>
              </a:rPr>
              <a:t>. </a:t>
            </a:r>
            <a:r>
              <a:rPr lang="fr-FR" u="sng" dirty="0">
                <a:effectLst>
                  <a:outerShdw blurRad="38100" dist="38100" dir="2700000" algn="tl">
                    <a:srgbClr val="000000">
                      <a:alpha val="43137"/>
                    </a:srgbClr>
                  </a:outerShdw>
                </a:effectLst>
                <a:latin typeface="Verdana" pitchFamily="34" charset="0"/>
              </a:rPr>
              <a:t>Le béton de propreté</a:t>
            </a:r>
            <a:r>
              <a:rPr lang="fr-FR" dirty="0">
                <a:latin typeface="Verdana" pitchFamily="34" charset="0"/>
              </a:rPr>
              <a:t>.</a:t>
            </a:r>
          </a:p>
        </p:txBody>
      </p:sp>
      <p:pic>
        <p:nvPicPr>
          <p:cNvPr id="4" name="Picture 4" descr="consti"/>
          <p:cNvPicPr>
            <a:picLocks noChangeAspect="1" noChangeArrowheads="1"/>
          </p:cNvPicPr>
          <p:nvPr/>
        </p:nvPicPr>
        <p:blipFill>
          <a:blip r:embed="rId2" cstate="print">
            <a:lum bright="6000"/>
          </a:blip>
          <a:srcRect/>
          <a:stretch>
            <a:fillRect/>
          </a:stretch>
        </p:blipFill>
        <p:spPr>
          <a:xfrm>
            <a:off x="1808814" y="3429000"/>
            <a:ext cx="5519409" cy="2880320"/>
          </a:xfrm>
          <a:prstGeom prst="rect">
            <a:avLst/>
          </a:prstGeom>
          <a:noFill/>
        </p:spPr>
      </p:pic>
      <p:sp>
        <p:nvSpPr>
          <p:cNvPr id="5" name="ZoneTexte 4"/>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Tree>
    <p:extLst>
      <p:ext uri="{BB962C8B-B14F-4D97-AF65-F5344CB8AC3E}">
        <p14:creationId xmlns:p14="http://schemas.microsoft.com/office/powerpoint/2010/main" val="410915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611560" y="692696"/>
            <a:ext cx="6843706" cy="505224"/>
          </a:xfrm>
          <a:prstGeom prst="rect">
            <a:avLst/>
          </a:prstGeom>
        </p:spPr>
        <p:txBody>
          <a:bodyPr>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itchFamily="2" charset="2"/>
              <a:buChar char="§"/>
            </a:pPr>
            <a:r>
              <a:rPr lang="fr-FR" sz="2400" i="1" u="sng" dirty="0">
                <a:solidFill>
                  <a:schemeClr val="tx1"/>
                </a:solidFill>
                <a:effectLst>
                  <a:outerShdw blurRad="38100" dist="38100" dir="2700000" algn="tl">
                    <a:srgbClr val="000000">
                      <a:alpha val="43137"/>
                    </a:srgbClr>
                  </a:outerShdw>
                </a:effectLst>
              </a:rPr>
              <a:t>Fondations superficielles</a:t>
            </a:r>
          </a:p>
        </p:txBody>
      </p:sp>
      <p:sp>
        <p:nvSpPr>
          <p:cNvPr id="3" name="Espace réservé du contenu 2"/>
          <p:cNvSpPr txBox="1">
            <a:spLocks/>
          </p:cNvSpPr>
          <p:nvPr/>
        </p:nvSpPr>
        <p:spPr>
          <a:xfrm>
            <a:off x="591465" y="1340768"/>
            <a:ext cx="7776864" cy="2376264"/>
          </a:xfrm>
          <a:prstGeom prst="rect">
            <a:avLst/>
          </a:prstGeom>
        </p:spPr>
        <p:txBody>
          <a:bodyPr>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algn="just"/>
            <a:r>
              <a:rPr lang="fr-FR" sz="2000" dirty="0">
                <a:solidFill>
                  <a:schemeClr val="tx1"/>
                </a:solidFill>
                <a:latin typeface="+mj-lt"/>
              </a:rPr>
              <a:t>On appelle "fondation superficielles", toutes les fondations dont l'encastrement H dans le sol n’excèdent pas quatre fois la largeur B de la semelle.</a:t>
            </a:r>
          </a:p>
          <a:p>
            <a:pPr algn="just"/>
            <a:r>
              <a:rPr lang="fr-FR" sz="2000" i="1" u="sng" dirty="0">
                <a:solidFill>
                  <a:schemeClr val="tx1"/>
                </a:solidFill>
                <a:latin typeface="+mj-lt"/>
              </a:rPr>
              <a:t>Fondations ponctuelles</a:t>
            </a:r>
          </a:p>
          <a:p>
            <a:pPr algn="just"/>
            <a:r>
              <a:rPr lang="fr-FR" sz="2000" dirty="0">
                <a:solidFill>
                  <a:schemeClr val="tx1"/>
                </a:solidFill>
                <a:latin typeface="+mj-lt"/>
              </a:rPr>
              <a:t>Fondation de forme géométrique proche du carré mis en œuvre dans le cadre d’un bâtiments présentant des descentes de charges concentrés</a:t>
            </a:r>
          </a:p>
        </p:txBody>
      </p:sp>
      <p:pic>
        <p:nvPicPr>
          <p:cNvPr id="4" name="Picture 4"/>
          <p:cNvPicPr>
            <a:picLocks noChangeAspect="1" noChangeArrowheads="1"/>
          </p:cNvPicPr>
          <p:nvPr/>
        </p:nvPicPr>
        <p:blipFill>
          <a:blip r:embed="rId2" cstate="print"/>
          <a:srcRect/>
          <a:stretch>
            <a:fillRect/>
          </a:stretch>
        </p:blipFill>
        <p:spPr bwMode="auto">
          <a:xfrm>
            <a:off x="4082049" y="3717032"/>
            <a:ext cx="4286280" cy="2560616"/>
          </a:xfrm>
          <a:prstGeom prst="rect">
            <a:avLst/>
          </a:prstGeom>
          <a:noFill/>
          <a:ln w="9525">
            <a:noFill/>
            <a:miter lim="800000"/>
            <a:headEnd/>
            <a:tailEnd/>
          </a:ln>
        </p:spPr>
      </p:pic>
      <p:pic>
        <p:nvPicPr>
          <p:cNvPr id="5" name="Picture 2" descr="C:\Users\M\Desktop\Nouveau dossier\P1010066.JPG"/>
          <p:cNvPicPr>
            <a:picLocks noChangeAspect="1" noChangeArrowheads="1"/>
          </p:cNvPicPr>
          <p:nvPr/>
        </p:nvPicPr>
        <p:blipFill>
          <a:blip r:embed="rId3" cstate="print"/>
          <a:srcRect/>
          <a:stretch>
            <a:fillRect/>
          </a:stretch>
        </p:blipFill>
        <p:spPr bwMode="auto">
          <a:xfrm>
            <a:off x="990179" y="3845402"/>
            <a:ext cx="3071834" cy="2303876"/>
          </a:xfrm>
          <a:prstGeom prst="rect">
            <a:avLst/>
          </a:prstGeom>
          <a:ln>
            <a:noFill/>
          </a:ln>
          <a:effectLst>
            <a:outerShdw blurRad="292100" dist="139700" dir="2700000" algn="tl" rotWithShape="0">
              <a:srgbClr val="333333">
                <a:alpha val="65000"/>
              </a:srgbClr>
            </a:outerShdw>
          </a:effectLst>
        </p:spPr>
      </p:pic>
      <p:sp>
        <p:nvSpPr>
          <p:cNvPr id="6" name="ZoneTexte 5"/>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Tree>
    <p:extLst>
      <p:ext uri="{BB962C8B-B14F-4D97-AF65-F5344CB8AC3E}">
        <p14:creationId xmlns:p14="http://schemas.microsoft.com/office/powerpoint/2010/main" val="1528651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571472" y="672084"/>
            <a:ext cx="7772400" cy="1362456"/>
          </a:xfrm>
          <a:prstGeom prst="rect">
            <a:avLst/>
          </a:prstGeom>
        </p:spPr>
        <p:txBody>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itchFamily="2" charset="2"/>
              <a:buChar char="§"/>
            </a:pPr>
            <a:r>
              <a:rPr lang="fr-FR" sz="2400" i="1" u="sng" dirty="0">
                <a:solidFill>
                  <a:schemeClr val="tx1"/>
                </a:solidFill>
                <a:effectLst>
                  <a:outerShdw blurRad="38100" dist="38100" dir="2700000" algn="tl">
                    <a:srgbClr val="000000">
                      <a:alpha val="43137"/>
                    </a:srgbClr>
                  </a:outerShdw>
                </a:effectLst>
              </a:rPr>
              <a:t>Le radier</a:t>
            </a:r>
          </a:p>
        </p:txBody>
      </p:sp>
      <p:sp>
        <p:nvSpPr>
          <p:cNvPr id="3" name="Rectangle 2"/>
          <p:cNvSpPr/>
          <p:nvPr/>
        </p:nvSpPr>
        <p:spPr>
          <a:xfrm>
            <a:off x="594498" y="1628800"/>
            <a:ext cx="3209354" cy="3139321"/>
          </a:xfrm>
          <a:prstGeom prst="rect">
            <a:avLst/>
          </a:prstGeom>
        </p:spPr>
        <p:txBody>
          <a:bodyPr wrap="square">
            <a:spAutoFit/>
          </a:bodyPr>
          <a:lstStyle/>
          <a:p>
            <a:pPr algn="just"/>
            <a:r>
              <a:rPr lang="fr-FR" dirty="0">
                <a:latin typeface="+mj-lt"/>
                <a:ea typeface="Verdana" pitchFamily="34" charset="0"/>
                <a:cs typeface="Verdana" pitchFamily="34" charset="0"/>
              </a:rPr>
              <a:t>Ce mode de fondation est utilisé dans deux cas:</a:t>
            </a:r>
          </a:p>
          <a:p>
            <a:pPr marL="342900" indent="-342900" algn="just">
              <a:buFont typeface="+mj-lt"/>
              <a:buAutoNum type="arabicPeriod"/>
            </a:pPr>
            <a:r>
              <a:rPr lang="fr-FR" dirty="0">
                <a:latin typeface="+mj-lt"/>
                <a:ea typeface="Verdana" pitchFamily="34" charset="0"/>
                <a:cs typeface="Verdana" pitchFamily="34" charset="0"/>
              </a:rPr>
              <a:t>Lorsque la portance du sol est faible: le radier est alors conçu pour jouer un rôle répartisseur de charge de la construction.</a:t>
            </a:r>
          </a:p>
          <a:p>
            <a:pPr marL="342900" indent="-342900" algn="just">
              <a:buFont typeface="+mj-lt"/>
              <a:buAutoNum type="arabicPeriod"/>
            </a:pPr>
            <a:r>
              <a:rPr lang="fr-FR" dirty="0">
                <a:latin typeface="+mj-lt"/>
                <a:ea typeface="Verdana" pitchFamily="34" charset="0"/>
                <a:cs typeface="Verdana" pitchFamily="34" charset="0"/>
              </a:rPr>
              <a:t>lorsque le sous sol d’un bâtiment est inondable  </a:t>
            </a:r>
          </a:p>
          <a:p>
            <a:pPr algn="just"/>
            <a:r>
              <a:rPr lang="fr-FR" dirty="0">
                <a:latin typeface="+mj-lt"/>
                <a:ea typeface="Verdana" pitchFamily="34" charset="0"/>
                <a:cs typeface="Verdana" pitchFamily="34" charset="0"/>
              </a:rPr>
              <a:t>   </a:t>
            </a:r>
            <a:endParaRPr lang="ar-DZ" dirty="0">
              <a:latin typeface="+mj-lt"/>
              <a:ea typeface="Verdana" pitchFamily="34" charset="0"/>
            </a:endParaRPr>
          </a:p>
        </p:txBody>
      </p:sp>
      <p:pic>
        <p:nvPicPr>
          <p:cNvPr id="4" name="Picture 1" descr="C:\Users\M\Desktop\Nouveau dossier\P1010049.JPG"/>
          <p:cNvPicPr>
            <a:picLocks noChangeAspect="1" noChangeArrowheads="1"/>
          </p:cNvPicPr>
          <p:nvPr/>
        </p:nvPicPr>
        <p:blipFill>
          <a:blip r:embed="rId2" cstate="print"/>
          <a:srcRect/>
          <a:stretch>
            <a:fillRect/>
          </a:stretch>
        </p:blipFill>
        <p:spPr bwMode="auto">
          <a:xfrm>
            <a:off x="3995936" y="1383339"/>
            <a:ext cx="4572032" cy="3429024"/>
          </a:xfrm>
          <a:prstGeom prst="rect">
            <a:avLst/>
          </a:prstGeom>
          <a:ln>
            <a:noFill/>
          </a:ln>
          <a:effectLst>
            <a:outerShdw blurRad="292100" dist="139700" dir="2700000" algn="tl" rotWithShape="0">
              <a:srgbClr val="333333">
                <a:alpha val="65000"/>
              </a:srgbClr>
            </a:outerShdw>
          </a:effectLst>
        </p:spPr>
      </p:pic>
      <p:sp>
        <p:nvSpPr>
          <p:cNvPr id="5" name="ZoneTexte 4"/>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Tree>
    <p:extLst>
      <p:ext uri="{BB962C8B-B14F-4D97-AF65-F5344CB8AC3E}">
        <p14:creationId xmlns:p14="http://schemas.microsoft.com/office/powerpoint/2010/main" val="949761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692696"/>
            <a:ext cx="7632848" cy="646331"/>
          </a:xfrm>
          <a:prstGeom prst="rect">
            <a:avLst/>
          </a:prstGeom>
        </p:spPr>
        <p:txBody>
          <a:bodyPr wrap="square">
            <a:spAutoFit/>
          </a:bodyPr>
          <a:lstStyle/>
          <a:p>
            <a:pPr algn="just"/>
            <a:r>
              <a:rPr lang="fr-FR" b="1" dirty="0">
                <a:effectLst>
                  <a:outerShdw blurRad="38100" dist="38100" dir="2700000" algn="tl">
                    <a:srgbClr val="000000">
                      <a:alpha val="43137"/>
                    </a:srgbClr>
                  </a:outerShdw>
                </a:effectLst>
              </a:rPr>
              <a:t>LE PROJET:  UNE COUR DE JUSTICE QUI COMMANDE TOUS LES TRIBUNAUX D’ORAN  </a:t>
            </a:r>
          </a:p>
        </p:txBody>
      </p:sp>
      <p:sp>
        <p:nvSpPr>
          <p:cNvPr id="3" name="Rectangle 2"/>
          <p:cNvSpPr/>
          <p:nvPr/>
        </p:nvSpPr>
        <p:spPr>
          <a:xfrm>
            <a:off x="611560" y="1556466"/>
            <a:ext cx="7632848" cy="1200329"/>
          </a:xfrm>
          <a:prstGeom prst="rect">
            <a:avLst/>
          </a:prstGeom>
        </p:spPr>
        <p:txBody>
          <a:bodyPr wrap="square">
            <a:spAutoFit/>
          </a:bodyPr>
          <a:lstStyle/>
          <a:p>
            <a:pPr marL="285750" indent="-285750">
              <a:buFont typeface="Arial" pitchFamily="34" charset="0"/>
              <a:buChar char="•"/>
            </a:pPr>
            <a:r>
              <a:rPr lang="fr-FR" u="sng" dirty="0">
                <a:effectLst>
                  <a:outerShdw blurRad="38100" dist="38100" dir="2700000" algn="tl">
                    <a:srgbClr val="000000">
                      <a:alpha val="43137"/>
                    </a:srgbClr>
                  </a:outerShdw>
                </a:effectLst>
              </a:rPr>
              <a:t>Situation:</a:t>
            </a:r>
            <a:r>
              <a:rPr lang="fr-FR" dirty="0">
                <a:effectLst>
                  <a:outerShdw blurRad="38100" dist="38100" dir="2700000" algn="tl">
                    <a:srgbClr val="000000">
                      <a:alpha val="43137"/>
                    </a:srgbClr>
                  </a:outerShdw>
                </a:effectLst>
              </a:rPr>
              <a:t> </a:t>
            </a:r>
            <a:r>
              <a:rPr lang="fr-FR" dirty="0"/>
              <a:t>elle se situe à U.S.T.O à coté du Morchid .</a:t>
            </a:r>
          </a:p>
          <a:p>
            <a:pPr marL="285750" indent="-285750">
              <a:buFont typeface="Arial" pitchFamily="34" charset="0"/>
              <a:buChar char="•"/>
            </a:pPr>
            <a:r>
              <a:rPr lang="fr-FR" u="sng" dirty="0">
                <a:effectLst>
                  <a:outerShdw blurRad="38100" dist="38100" dir="2700000" algn="tl">
                    <a:srgbClr val="000000">
                      <a:alpha val="43137"/>
                    </a:srgbClr>
                  </a:outerShdw>
                </a:effectLst>
              </a:rPr>
              <a:t>Le sol :</a:t>
            </a:r>
            <a:r>
              <a:rPr lang="fr-FR" dirty="0"/>
              <a:t> il se compose de 50 cm de roche .</a:t>
            </a:r>
          </a:p>
          <a:p>
            <a:pPr marL="285750" indent="-285750">
              <a:buFont typeface="Arial" pitchFamily="34" charset="0"/>
              <a:buChar char="•"/>
            </a:pPr>
            <a:r>
              <a:rPr lang="fr-FR" u="sng" dirty="0">
                <a:effectLst>
                  <a:outerShdw blurRad="38100" dist="38100" dir="2700000" algn="tl">
                    <a:srgbClr val="000000">
                      <a:alpha val="43137"/>
                    </a:srgbClr>
                  </a:outerShdw>
                </a:effectLst>
              </a:rPr>
              <a:t>La structure:</a:t>
            </a:r>
            <a:r>
              <a:rPr lang="fr-FR" dirty="0"/>
              <a:t>  poteaux-poutres .</a:t>
            </a:r>
          </a:p>
          <a:p>
            <a:pPr marL="285750" indent="-285750">
              <a:buFont typeface="Arial" pitchFamily="34" charset="0"/>
              <a:buChar char="•"/>
            </a:pPr>
            <a:r>
              <a:rPr lang="fr-FR" u="sng" dirty="0">
                <a:effectLst>
                  <a:outerShdw blurRad="38100" dist="38100" dir="2700000" algn="tl">
                    <a:srgbClr val="000000">
                      <a:alpha val="43137"/>
                    </a:srgbClr>
                  </a:outerShdw>
                </a:effectLst>
              </a:rPr>
              <a:t>Type de fondation :</a:t>
            </a:r>
            <a:r>
              <a:rPr lang="fr-FR" dirty="0">
                <a:effectLst>
                  <a:outerShdw blurRad="38100" dist="38100" dir="2700000" algn="tl">
                    <a:srgbClr val="000000">
                      <a:alpha val="43137"/>
                    </a:srgbClr>
                  </a:outerShdw>
                </a:effectLst>
              </a:rPr>
              <a:t> </a:t>
            </a:r>
            <a:r>
              <a:rPr lang="fr-FR" dirty="0"/>
              <a:t>radier général .</a:t>
            </a:r>
          </a:p>
        </p:txBody>
      </p:sp>
      <p:pic>
        <p:nvPicPr>
          <p:cNvPr id="4" name="Picture 2" descr="E:\Réalisation d'une cour de justice à Oran\photos 3d'\CDJ-RNDS-FIN-003.jpg"/>
          <p:cNvPicPr>
            <a:picLocks noChangeAspect="1" noChangeArrowheads="1"/>
          </p:cNvPicPr>
          <p:nvPr/>
        </p:nvPicPr>
        <p:blipFill>
          <a:blip r:embed="rId2" cstate="print"/>
          <a:srcRect/>
          <a:stretch>
            <a:fillRect/>
          </a:stretch>
        </p:blipFill>
        <p:spPr bwMode="auto">
          <a:xfrm>
            <a:off x="4211960" y="2924944"/>
            <a:ext cx="4011940" cy="2795204"/>
          </a:xfrm>
          <a:prstGeom prst="rect">
            <a:avLst/>
          </a:prstGeom>
          <a:noFill/>
        </p:spPr>
      </p:pic>
      <p:pic>
        <p:nvPicPr>
          <p:cNvPr id="5" name="Picture 2" descr="E:\Réalisation d'une cour de justice à Oran\photos 3d'\CDJ-RNDS-FIN-002.jpg"/>
          <p:cNvPicPr>
            <a:picLocks noChangeAspect="1" noChangeArrowheads="1"/>
          </p:cNvPicPr>
          <p:nvPr/>
        </p:nvPicPr>
        <p:blipFill>
          <a:blip r:embed="rId3" cstate="print"/>
          <a:srcRect/>
          <a:stretch>
            <a:fillRect/>
          </a:stretch>
        </p:blipFill>
        <p:spPr bwMode="auto">
          <a:xfrm>
            <a:off x="545841" y="3311688"/>
            <a:ext cx="3764701" cy="2709600"/>
          </a:xfrm>
          <a:prstGeom prst="rect">
            <a:avLst/>
          </a:prstGeom>
          <a:noFill/>
        </p:spPr>
      </p:pic>
      <p:sp>
        <p:nvSpPr>
          <p:cNvPr id="6" name="ZoneTexte 5"/>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Tree>
    <p:extLst>
      <p:ext uri="{BB962C8B-B14F-4D97-AF65-F5344CB8AC3E}">
        <p14:creationId xmlns:p14="http://schemas.microsoft.com/office/powerpoint/2010/main" val="1711376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srcRect/>
          <a:stretch>
            <a:fillRect/>
          </a:stretch>
        </p:blipFill>
        <p:spPr bwMode="auto">
          <a:xfrm>
            <a:off x="599132" y="737419"/>
            <a:ext cx="7945736" cy="5211861"/>
          </a:xfrm>
          <a:prstGeom prst="rect">
            <a:avLst/>
          </a:prstGeom>
          <a:noFill/>
          <a:ln w="9525">
            <a:noFill/>
            <a:miter lim="800000"/>
            <a:headEnd/>
            <a:tailEnd/>
          </a:ln>
        </p:spPr>
      </p:pic>
      <p:sp>
        <p:nvSpPr>
          <p:cNvPr id="3" name="ZoneTexte 2"/>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Tree>
    <p:extLst>
      <p:ext uri="{BB962C8B-B14F-4D97-AF65-F5344CB8AC3E}">
        <p14:creationId xmlns:p14="http://schemas.microsoft.com/office/powerpoint/2010/main" val="3396642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a:stretch>
            <a:fillRect/>
          </a:stretch>
        </p:blipFill>
        <p:spPr bwMode="auto">
          <a:xfrm>
            <a:off x="663524" y="800005"/>
            <a:ext cx="7816952" cy="5653331"/>
          </a:xfrm>
          <a:prstGeom prst="rect">
            <a:avLst/>
          </a:prstGeom>
          <a:noFill/>
          <a:ln w="9525">
            <a:noFill/>
            <a:miter lim="800000"/>
            <a:headEnd/>
            <a:tailEnd/>
          </a:ln>
        </p:spPr>
      </p:pic>
      <p:sp>
        <p:nvSpPr>
          <p:cNvPr id="3" name="ZoneTexte 2"/>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Tree>
    <p:extLst>
      <p:ext uri="{BB962C8B-B14F-4D97-AF65-F5344CB8AC3E}">
        <p14:creationId xmlns:p14="http://schemas.microsoft.com/office/powerpoint/2010/main" val="3638228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a:stretch>
            <a:fillRect/>
          </a:stretch>
        </p:blipFill>
        <p:spPr bwMode="auto">
          <a:xfrm>
            <a:off x="555512" y="883538"/>
            <a:ext cx="8032976" cy="5425782"/>
          </a:xfrm>
          <a:prstGeom prst="rect">
            <a:avLst/>
          </a:prstGeom>
          <a:noFill/>
          <a:ln w="9525">
            <a:noFill/>
            <a:miter lim="800000"/>
            <a:headEnd/>
            <a:tailEnd/>
          </a:ln>
        </p:spPr>
      </p:pic>
      <p:sp>
        <p:nvSpPr>
          <p:cNvPr id="3" name="ZoneTexte 2"/>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Tree>
    <p:extLst>
      <p:ext uri="{BB962C8B-B14F-4D97-AF65-F5344CB8AC3E}">
        <p14:creationId xmlns:p14="http://schemas.microsoft.com/office/powerpoint/2010/main" val="2085344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2848" y="3257226"/>
            <a:ext cx="4535216" cy="387798"/>
          </a:xfrm>
          <a:prstGeom prst="rect">
            <a:avLst/>
          </a:prstGeom>
        </p:spPr>
        <p:txBody>
          <a:bodyPr wrap="none">
            <a:spAutoFit/>
          </a:bodyPr>
          <a:lstStyle/>
          <a:p>
            <a:pPr marL="342900" indent="-342900">
              <a:lnSpc>
                <a:spcPct val="80000"/>
              </a:lnSpc>
              <a:spcBef>
                <a:spcPct val="0"/>
              </a:spcBef>
              <a:buFont typeface="Wingdings" pitchFamily="2" charset="2"/>
              <a:buChar char="§"/>
            </a:pPr>
            <a:r>
              <a:rPr lang="fr-FR" sz="2400" i="1" u="sng" dirty="0">
                <a:effectLst>
                  <a:outerShdw blurRad="38100" dist="38100" dir="2700000" algn="tl">
                    <a:srgbClr val="000000">
                      <a:alpha val="43137"/>
                    </a:srgbClr>
                  </a:outerShdw>
                </a:effectLst>
                <a:latin typeface="+mj-lt"/>
                <a:ea typeface="+mj-ea"/>
                <a:cs typeface="+mj-cs"/>
              </a:rPr>
              <a:t>Fondations Semi Profondes</a:t>
            </a:r>
          </a:p>
        </p:txBody>
      </p:sp>
      <p:sp>
        <p:nvSpPr>
          <p:cNvPr id="3" name="Rectangle 2"/>
          <p:cNvSpPr/>
          <p:nvPr/>
        </p:nvSpPr>
        <p:spPr>
          <a:xfrm>
            <a:off x="821205" y="1355824"/>
            <a:ext cx="4837713" cy="1323439"/>
          </a:xfrm>
          <a:prstGeom prst="rect">
            <a:avLst/>
          </a:prstGeom>
        </p:spPr>
        <p:txBody>
          <a:bodyPr wrap="square">
            <a:spAutoFit/>
          </a:bodyPr>
          <a:lstStyle/>
          <a:p>
            <a:pPr algn="just">
              <a:lnSpc>
                <a:spcPct val="80000"/>
              </a:lnSpc>
              <a:spcBef>
                <a:spcPct val="20000"/>
              </a:spcBef>
            </a:pPr>
            <a:r>
              <a:rPr lang="fr-FR" sz="2000" dirty="0">
                <a:latin typeface="+mj-lt"/>
              </a:rPr>
              <a:t>Ces fondations sont utilisées lorsque le sol est de mauvaise qualité sur une épaisseur inférieure à </a:t>
            </a:r>
            <a:r>
              <a:rPr lang="en-US" sz="2000" dirty="0">
                <a:latin typeface="+mj-lt"/>
              </a:rPr>
              <a:t>~ </a:t>
            </a:r>
            <a:r>
              <a:rPr lang="fr-FR" sz="2000" dirty="0">
                <a:latin typeface="+mj-lt"/>
              </a:rPr>
              <a:t>8 mètres ou dans le cas des sols gonflants (sols argileux). </a:t>
            </a:r>
          </a:p>
        </p:txBody>
      </p:sp>
      <p:grpSp>
        <p:nvGrpSpPr>
          <p:cNvPr id="6" name="Group 8"/>
          <p:cNvGrpSpPr>
            <a:grpSpLocks/>
          </p:cNvGrpSpPr>
          <p:nvPr/>
        </p:nvGrpSpPr>
        <p:grpSpPr bwMode="auto">
          <a:xfrm>
            <a:off x="5868144" y="859577"/>
            <a:ext cx="2624918" cy="2315931"/>
            <a:chOff x="0" y="210"/>
            <a:chExt cx="5760" cy="4294"/>
          </a:xfrm>
        </p:grpSpPr>
        <p:sp>
          <p:nvSpPr>
            <p:cNvPr id="7" name="Rectangle 9"/>
            <p:cNvSpPr>
              <a:spLocks noChangeArrowheads="1"/>
            </p:cNvSpPr>
            <p:nvPr/>
          </p:nvSpPr>
          <p:spPr bwMode="auto">
            <a:xfrm>
              <a:off x="0" y="3793"/>
              <a:ext cx="5760" cy="527"/>
            </a:xfrm>
            <a:prstGeom prst="rect">
              <a:avLst/>
            </a:prstGeom>
            <a:solidFill>
              <a:srgbClr val="B2B2B2"/>
            </a:solidFill>
            <a:ln w="9525">
              <a:solidFill>
                <a:schemeClr val="tx1"/>
              </a:solidFill>
              <a:miter lim="800000"/>
              <a:headEnd/>
              <a:tailEnd/>
            </a:ln>
          </p:spPr>
          <p:txBody>
            <a:bodyPr wrap="none" anchor="ctr"/>
            <a:lstStyle/>
            <a:p>
              <a:endParaRPr lang="fr-FR" dirty="0"/>
            </a:p>
          </p:txBody>
        </p:sp>
        <p:sp>
          <p:nvSpPr>
            <p:cNvPr id="8" name="Rectangle 10"/>
            <p:cNvSpPr>
              <a:spLocks noChangeArrowheads="1"/>
            </p:cNvSpPr>
            <p:nvPr/>
          </p:nvSpPr>
          <p:spPr bwMode="auto">
            <a:xfrm>
              <a:off x="975" y="618"/>
              <a:ext cx="3357" cy="91"/>
            </a:xfrm>
            <a:prstGeom prst="rect">
              <a:avLst/>
            </a:prstGeom>
            <a:solidFill>
              <a:schemeClr val="accent1"/>
            </a:solidFill>
            <a:ln w="9525">
              <a:solidFill>
                <a:schemeClr val="tx1"/>
              </a:solidFill>
              <a:miter lim="800000"/>
              <a:headEnd/>
              <a:tailEnd/>
            </a:ln>
          </p:spPr>
          <p:txBody>
            <a:bodyPr wrap="none" anchor="ctr"/>
            <a:lstStyle/>
            <a:p>
              <a:endParaRPr lang="fr-FR" dirty="0"/>
            </a:p>
          </p:txBody>
        </p:sp>
        <p:sp>
          <p:nvSpPr>
            <p:cNvPr id="9" name="Rectangle 11"/>
            <p:cNvSpPr>
              <a:spLocks noChangeArrowheads="1"/>
            </p:cNvSpPr>
            <p:nvPr/>
          </p:nvSpPr>
          <p:spPr bwMode="auto">
            <a:xfrm>
              <a:off x="1066" y="1570"/>
              <a:ext cx="3175" cy="91"/>
            </a:xfrm>
            <a:prstGeom prst="rect">
              <a:avLst/>
            </a:prstGeom>
            <a:solidFill>
              <a:schemeClr val="accent1"/>
            </a:solidFill>
            <a:ln w="9525">
              <a:solidFill>
                <a:schemeClr val="tx1"/>
              </a:solidFill>
              <a:miter lim="800000"/>
              <a:headEnd/>
              <a:tailEnd/>
            </a:ln>
          </p:spPr>
          <p:txBody>
            <a:bodyPr wrap="none" anchor="ctr"/>
            <a:lstStyle/>
            <a:p>
              <a:endParaRPr lang="fr-FR" dirty="0"/>
            </a:p>
          </p:txBody>
        </p:sp>
        <p:sp>
          <p:nvSpPr>
            <p:cNvPr id="10" name="Rectangle 12"/>
            <p:cNvSpPr>
              <a:spLocks noChangeArrowheads="1"/>
            </p:cNvSpPr>
            <p:nvPr/>
          </p:nvSpPr>
          <p:spPr bwMode="auto">
            <a:xfrm>
              <a:off x="612" y="1661"/>
              <a:ext cx="590" cy="2132"/>
            </a:xfrm>
            <a:prstGeom prst="rect">
              <a:avLst/>
            </a:prstGeom>
            <a:solidFill>
              <a:schemeClr val="bg2"/>
            </a:solidFill>
            <a:ln w="9525">
              <a:solidFill>
                <a:schemeClr val="tx1"/>
              </a:solidFill>
              <a:miter lim="800000"/>
              <a:headEnd/>
              <a:tailEnd/>
            </a:ln>
          </p:spPr>
          <p:txBody>
            <a:bodyPr wrap="none" anchor="ctr"/>
            <a:lstStyle/>
            <a:p>
              <a:r>
                <a:rPr lang="fr-FR" dirty="0"/>
                <a:t>²²²</a:t>
              </a:r>
            </a:p>
          </p:txBody>
        </p:sp>
        <p:sp>
          <p:nvSpPr>
            <p:cNvPr id="11" name="Rectangle 13"/>
            <p:cNvSpPr>
              <a:spLocks noChangeArrowheads="1"/>
            </p:cNvSpPr>
            <p:nvPr/>
          </p:nvSpPr>
          <p:spPr bwMode="auto">
            <a:xfrm>
              <a:off x="2426" y="1661"/>
              <a:ext cx="590" cy="2132"/>
            </a:xfrm>
            <a:prstGeom prst="rect">
              <a:avLst/>
            </a:prstGeom>
            <a:solidFill>
              <a:schemeClr val="bg2"/>
            </a:solidFill>
            <a:ln w="9525">
              <a:solidFill>
                <a:schemeClr val="tx1"/>
              </a:solidFill>
              <a:miter lim="800000"/>
              <a:headEnd/>
              <a:tailEnd/>
            </a:ln>
          </p:spPr>
          <p:txBody>
            <a:bodyPr wrap="none" anchor="ctr"/>
            <a:lstStyle/>
            <a:p>
              <a:endParaRPr lang="fr-FR" dirty="0"/>
            </a:p>
          </p:txBody>
        </p:sp>
        <p:sp>
          <p:nvSpPr>
            <p:cNvPr id="12" name="Rectangle 14"/>
            <p:cNvSpPr>
              <a:spLocks noChangeArrowheads="1"/>
            </p:cNvSpPr>
            <p:nvPr/>
          </p:nvSpPr>
          <p:spPr bwMode="auto">
            <a:xfrm>
              <a:off x="4150" y="1661"/>
              <a:ext cx="590" cy="2132"/>
            </a:xfrm>
            <a:prstGeom prst="rect">
              <a:avLst/>
            </a:prstGeom>
            <a:solidFill>
              <a:schemeClr val="bg2"/>
            </a:solidFill>
            <a:ln w="9525">
              <a:solidFill>
                <a:schemeClr val="tx1"/>
              </a:solidFill>
              <a:miter lim="800000"/>
              <a:headEnd/>
              <a:tailEnd/>
            </a:ln>
          </p:spPr>
          <p:txBody>
            <a:bodyPr wrap="none" anchor="ctr"/>
            <a:lstStyle/>
            <a:p>
              <a:endParaRPr lang="fr-FR" dirty="0"/>
            </a:p>
          </p:txBody>
        </p:sp>
        <p:sp>
          <p:nvSpPr>
            <p:cNvPr id="13" name="Rectangle 15"/>
            <p:cNvSpPr>
              <a:spLocks noChangeArrowheads="1"/>
            </p:cNvSpPr>
            <p:nvPr/>
          </p:nvSpPr>
          <p:spPr bwMode="auto">
            <a:xfrm>
              <a:off x="703" y="1480"/>
              <a:ext cx="363" cy="181"/>
            </a:xfrm>
            <a:prstGeom prst="rect">
              <a:avLst/>
            </a:prstGeom>
            <a:solidFill>
              <a:schemeClr val="accent1"/>
            </a:solidFill>
            <a:ln w="9525">
              <a:solidFill>
                <a:schemeClr val="tx1"/>
              </a:solidFill>
              <a:miter lim="800000"/>
              <a:headEnd/>
              <a:tailEnd/>
            </a:ln>
          </p:spPr>
          <p:txBody>
            <a:bodyPr wrap="none" anchor="ctr"/>
            <a:lstStyle/>
            <a:p>
              <a:endParaRPr lang="fr-FR" dirty="0"/>
            </a:p>
          </p:txBody>
        </p:sp>
        <p:sp>
          <p:nvSpPr>
            <p:cNvPr id="14" name="Rectangle 16"/>
            <p:cNvSpPr>
              <a:spLocks noChangeArrowheads="1"/>
            </p:cNvSpPr>
            <p:nvPr/>
          </p:nvSpPr>
          <p:spPr bwMode="auto">
            <a:xfrm>
              <a:off x="2517" y="1480"/>
              <a:ext cx="363" cy="181"/>
            </a:xfrm>
            <a:prstGeom prst="rect">
              <a:avLst/>
            </a:prstGeom>
            <a:solidFill>
              <a:schemeClr val="accent1"/>
            </a:solidFill>
            <a:ln w="9525">
              <a:solidFill>
                <a:schemeClr val="tx1"/>
              </a:solidFill>
              <a:miter lim="800000"/>
              <a:headEnd/>
              <a:tailEnd/>
            </a:ln>
          </p:spPr>
          <p:txBody>
            <a:bodyPr wrap="none" anchor="ctr"/>
            <a:lstStyle/>
            <a:p>
              <a:endParaRPr lang="fr-FR" dirty="0"/>
            </a:p>
          </p:txBody>
        </p:sp>
        <p:sp>
          <p:nvSpPr>
            <p:cNvPr id="15" name="Rectangle 17"/>
            <p:cNvSpPr>
              <a:spLocks noChangeArrowheads="1"/>
            </p:cNvSpPr>
            <p:nvPr/>
          </p:nvSpPr>
          <p:spPr bwMode="auto">
            <a:xfrm>
              <a:off x="4241" y="1480"/>
              <a:ext cx="363" cy="181"/>
            </a:xfrm>
            <a:prstGeom prst="rect">
              <a:avLst/>
            </a:prstGeom>
            <a:solidFill>
              <a:schemeClr val="accent1"/>
            </a:solidFill>
            <a:ln w="9525">
              <a:solidFill>
                <a:schemeClr val="tx1"/>
              </a:solidFill>
              <a:miter lim="800000"/>
              <a:headEnd/>
              <a:tailEnd/>
            </a:ln>
          </p:spPr>
          <p:txBody>
            <a:bodyPr wrap="none" anchor="ctr"/>
            <a:lstStyle/>
            <a:p>
              <a:endParaRPr lang="fr-FR" dirty="0"/>
            </a:p>
          </p:txBody>
        </p:sp>
        <p:sp>
          <p:nvSpPr>
            <p:cNvPr id="16" name="Rectangle 18"/>
            <p:cNvSpPr>
              <a:spLocks noChangeArrowheads="1"/>
            </p:cNvSpPr>
            <p:nvPr/>
          </p:nvSpPr>
          <p:spPr bwMode="auto">
            <a:xfrm>
              <a:off x="793" y="210"/>
              <a:ext cx="182" cy="1270"/>
            </a:xfrm>
            <a:prstGeom prst="rect">
              <a:avLst/>
            </a:prstGeom>
            <a:solidFill>
              <a:schemeClr val="accent1"/>
            </a:solidFill>
            <a:ln w="9525">
              <a:solidFill>
                <a:schemeClr val="tx1"/>
              </a:solidFill>
              <a:miter lim="800000"/>
              <a:headEnd/>
              <a:tailEnd/>
            </a:ln>
          </p:spPr>
          <p:txBody>
            <a:bodyPr wrap="none" anchor="ctr"/>
            <a:lstStyle/>
            <a:p>
              <a:endParaRPr lang="fr-FR" dirty="0"/>
            </a:p>
          </p:txBody>
        </p:sp>
        <p:sp>
          <p:nvSpPr>
            <p:cNvPr id="17" name="Rectangle 19"/>
            <p:cNvSpPr>
              <a:spLocks noChangeArrowheads="1"/>
            </p:cNvSpPr>
            <p:nvPr/>
          </p:nvSpPr>
          <p:spPr bwMode="auto">
            <a:xfrm>
              <a:off x="2608" y="210"/>
              <a:ext cx="182" cy="1270"/>
            </a:xfrm>
            <a:prstGeom prst="rect">
              <a:avLst/>
            </a:prstGeom>
            <a:solidFill>
              <a:schemeClr val="accent1"/>
            </a:solidFill>
            <a:ln w="9525">
              <a:solidFill>
                <a:schemeClr val="tx1"/>
              </a:solidFill>
              <a:miter lim="800000"/>
              <a:headEnd/>
              <a:tailEnd/>
            </a:ln>
          </p:spPr>
          <p:txBody>
            <a:bodyPr wrap="none" anchor="ctr"/>
            <a:lstStyle/>
            <a:p>
              <a:endParaRPr lang="fr-FR" dirty="0"/>
            </a:p>
          </p:txBody>
        </p:sp>
        <p:sp>
          <p:nvSpPr>
            <p:cNvPr id="18" name="Rectangle 20"/>
            <p:cNvSpPr>
              <a:spLocks noChangeArrowheads="1"/>
            </p:cNvSpPr>
            <p:nvPr/>
          </p:nvSpPr>
          <p:spPr bwMode="auto">
            <a:xfrm>
              <a:off x="4332" y="210"/>
              <a:ext cx="182" cy="1270"/>
            </a:xfrm>
            <a:prstGeom prst="rect">
              <a:avLst/>
            </a:prstGeom>
            <a:solidFill>
              <a:schemeClr val="accent1"/>
            </a:solidFill>
            <a:ln w="9525">
              <a:solidFill>
                <a:schemeClr val="tx1"/>
              </a:solidFill>
              <a:miter lim="800000"/>
              <a:headEnd/>
              <a:tailEnd/>
            </a:ln>
          </p:spPr>
          <p:txBody>
            <a:bodyPr wrap="none" anchor="ctr"/>
            <a:lstStyle/>
            <a:p>
              <a:endParaRPr lang="fr-FR" dirty="0"/>
            </a:p>
          </p:txBody>
        </p:sp>
        <p:sp>
          <p:nvSpPr>
            <p:cNvPr id="19" name="Line 21"/>
            <p:cNvSpPr>
              <a:spLocks noChangeShapeType="1"/>
            </p:cNvSpPr>
            <p:nvPr/>
          </p:nvSpPr>
          <p:spPr bwMode="auto">
            <a:xfrm>
              <a:off x="0" y="3793"/>
              <a:ext cx="5760" cy="0"/>
            </a:xfrm>
            <a:prstGeom prst="line">
              <a:avLst/>
            </a:prstGeom>
            <a:noFill/>
            <a:ln w="76200">
              <a:solidFill>
                <a:schemeClr val="tx1"/>
              </a:solidFill>
              <a:round/>
              <a:headEnd/>
              <a:tailEnd/>
            </a:ln>
          </p:spPr>
          <p:txBody>
            <a:bodyPr/>
            <a:lstStyle/>
            <a:p>
              <a:endParaRPr lang="fr-FR" dirty="0"/>
            </a:p>
          </p:txBody>
        </p:sp>
        <p:sp>
          <p:nvSpPr>
            <p:cNvPr id="20" name="Text Box 22"/>
            <p:cNvSpPr txBox="1">
              <a:spLocks noChangeArrowheads="1"/>
            </p:cNvSpPr>
            <p:nvPr/>
          </p:nvSpPr>
          <p:spPr bwMode="auto">
            <a:xfrm>
              <a:off x="1871" y="3858"/>
              <a:ext cx="2914" cy="646"/>
            </a:xfrm>
            <a:prstGeom prst="rect">
              <a:avLst/>
            </a:prstGeom>
            <a:noFill/>
            <a:ln w="9525">
              <a:noFill/>
              <a:miter lim="800000"/>
              <a:headEnd/>
              <a:tailEnd/>
            </a:ln>
          </p:spPr>
          <p:txBody>
            <a:bodyPr wrap="square">
              <a:spAutoFit/>
            </a:bodyPr>
            <a:lstStyle/>
            <a:p>
              <a:pPr>
                <a:spcBef>
                  <a:spcPct val="50000"/>
                </a:spcBef>
              </a:pPr>
              <a:r>
                <a:rPr lang="fr-FR" sz="2000" b="1" dirty="0">
                  <a:latin typeface="Comic Sans MS" pitchFamily="66" charset="0"/>
                </a:rPr>
                <a:t>Bon sol</a:t>
              </a:r>
            </a:p>
          </p:txBody>
        </p:sp>
        <p:sp>
          <p:nvSpPr>
            <p:cNvPr id="21" name="Text Box 23"/>
            <p:cNvSpPr txBox="1">
              <a:spLocks noChangeArrowheads="1"/>
            </p:cNvSpPr>
            <p:nvPr/>
          </p:nvSpPr>
          <p:spPr bwMode="auto">
            <a:xfrm>
              <a:off x="1106" y="1636"/>
              <a:ext cx="2474" cy="685"/>
            </a:xfrm>
            <a:prstGeom prst="rect">
              <a:avLst/>
            </a:prstGeom>
            <a:noFill/>
            <a:ln w="9525">
              <a:noFill/>
              <a:miter lim="800000"/>
              <a:headEnd/>
              <a:tailEnd/>
            </a:ln>
          </p:spPr>
          <p:txBody>
            <a:bodyPr wrap="square">
              <a:spAutoFit/>
            </a:bodyPr>
            <a:lstStyle/>
            <a:p>
              <a:pPr>
                <a:spcBef>
                  <a:spcPct val="50000"/>
                </a:spcBef>
              </a:pPr>
              <a:r>
                <a:rPr lang="fr-FR" b="1" dirty="0">
                  <a:latin typeface="Comic Sans MS" pitchFamily="66" charset="0"/>
                </a:rPr>
                <a:t>Puits</a:t>
              </a:r>
            </a:p>
          </p:txBody>
        </p:sp>
        <p:sp>
          <p:nvSpPr>
            <p:cNvPr id="22" name="Freeform 24"/>
            <p:cNvSpPr>
              <a:spLocks/>
            </p:cNvSpPr>
            <p:nvPr/>
          </p:nvSpPr>
          <p:spPr bwMode="auto">
            <a:xfrm>
              <a:off x="1202" y="2205"/>
              <a:ext cx="1179" cy="590"/>
            </a:xfrm>
            <a:custGeom>
              <a:avLst/>
              <a:gdLst>
                <a:gd name="T0" fmla="*/ 0 w 1179"/>
                <a:gd name="T1" fmla="*/ 318 h 590"/>
                <a:gd name="T2" fmla="*/ 181 w 1179"/>
                <a:gd name="T3" fmla="*/ 0 h 590"/>
                <a:gd name="T4" fmla="*/ 635 w 1179"/>
                <a:gd name="T5" fmla="*/ 0 h 590"/>
                <a:gd name="T6" fmla="*/ 1179 w 1179"/>
                <a:gd name="T7" fmla="*/ 590 h 590"/>
                <a:gd name="T8" fmla="*/ 0 60000 65536"/>
                <a:gd name="T9" fmla="*/ 0 60000 65536"/>
                <a:gd name="T10" fmla="*/ 0 60000 65536"/>
                <a:gd name="T11" fmla="*/ 0 60000 65536"/>
                <a:gd name="T12" fmla="*/ 0 w 1179"/>
                <a:gd name="T13" fmla="*/ 0 h 590"/>
                <a:gd name="T14" fmla="*/ 1179 w 1179"/>
                <a:gd name="T15" fmla="*/ 590 h 590"/>
              </a:gdLst>
              <a:ahLst/>
              <a:cxnLst>
                <a:cxn ang="T8">
                  <a:pos x="T0" y="T1"/>
                </a:cxn>
                <a:cxn ang="T9">
                  <a:pos x="T2" y="T3"/>
                </a:cxn>
                <a:cxn ang="T10">
                  <a:pos x="T4" y="T5"/>
                </a:cxn>
                <a:cxn ang="T11">
                  <a:pos x="T6" y="T7"/>
                </a:cxn>
              </a:cxnLst>
              <a:rect l="T12" t="T13" r="T14" b="T15"/>
              <a:pathLst>
                <a:path w="1179" h="590">
                  <a:moveTo>
                    <a:pt x="0" y="318"/>
                  </a:moveTo>
                  <a:lnTo>
                    <a:pt x="181" y="0"/>
                  </a:lnTo>
                  <a:lnTo>
                    <a:pt x="635" y="0"/>
                  </a:lnTo>
                  <a:lnTo>
                    <a:pt x="1179" y="590"/>
                  </a:lnTo>
                </a:path>
              </a:pathLst>
            </a:custGeom>
            <a:noFill/>
            <a:ln w="9525">
              <a:solidFill>
                <a:schemeClr val="tx1"/>
              </a:solidFill>
              <a:round/>
              <a:headEnd type="triangle" w="med" len="med"/>
              <a:tailEnd type="triangle" w="med" len="med"/>
            </a:ln>
          </p:spPr>
          <p:txBody>
            <a:bodyPr/>
            <a:lstStyle/>
            <a:p>
              <a:endParaRPr lang="fr-FR" dirty="0"/>
            </a:p>
          </p:txBody>
        </p:sp>
      </p:grpSp>
      <p:sp>
        <p:nvSpPr>
          <p:cNvPr id="23" name="ZoneTexte 22"/>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
        <p:nvSpPr>
          <p:cNvPr id="24" name="Rectangle 23"/>
          <p:cNvSpPr/>
          <p:nvPr/>
        </p:nvSpPr>
        <p:spPr>
          <a:xfrm>
            <a:off x="556284" y="692696"/>
            <a:ext cx="3943708" cy="461665"/>
          </a:xfrm>
          <a:prstGeom prst="rect">
            <a:avLst/>
          </a:prstGeom>
        </p:spPr>
        <p:txBody>
          <a:bodyPr wrap="none">
            <a:spAutoFit/>
          </a:bodyPr>
          <a:lstStyle/>
          <a:p>
            <a:pPr marL="342900" indent="-342900" algn="ctr">
              <a:buFont typeface="Wingdings" pitchFamily="2" charset="2"/>
              <a:buChar char="§"/>
              <a:tabLst>
                <a:tab pos="457200" algn="l"/>
              </a:tabLst>
            </a:pPr>
            <a:r>
              <a:rPr lang="fr-FR" sz="2400" i="1" u="sng" dirty="0">
                <a:effectLst>
                  <a:outerShdw blurRad="38100" dist="38100" dir="2700000" algn="tl">
                    <a:srgbClr val="000000">
                      <a:alpha val="43137"/>
                    </a:srgbClr>
                  </a:outerShdw>
                </a:effectLst>
                <a:latin typeface="+mj-lt"/>
                <a:ea typeface="+mj-ea"/>
                <a:cs typeface="+mj-cs"/>
              </a:rPr>
              <a:t>Fondations profondes :</a:t>
            </a:r>
          </a:p>
        </p:txBody>
      </p:sp>
      <p:sp>
        <p:nvSpPr>
          <p:cNvPr id="25" name="Rectangle 24"/>
          <p:cNvSpPr/>
          <p:nvPr/>
        </p:nvSpPr>
        <p:spPr>
          <a:xfrm>
            <a:off x="592320" y="3645024"/>
            <a:ext cx="5419840" cy="2554545"/>
          </a:xfrm>
          <a:prstGeom prst="rect">
            <a:avLst/>
          </a:prstGeom>
        </p:spPr>
        <p:txBody>
          <a:bodyPr wrap="square">
            <a:spAutoFit/>
          </a:bodyPr>
          <a:lstStyle/>
          <a:p>
            <a:pPr algn="just">
              <a:tabLst>
                <a:tab pos="457200" algn="l"/>
              </a:tabLst>
            </a:pPr>
            <a:r>
              <a:rPr lang="fr-FR" sz="2000" dirty="0">
                <a:latin typeface="+mj-lt"/>
              </a:rPr>
              <a:t>On opte pour ce mode de fondation, lorsque les charges à transmettre au sol sont très importantes et lorsque le terrain en surface est de mauvaise portance. Les fondations profondes sont surtout utilisées pour les ouvrages importants supportant de fortes charges : bâtiments industriels, ouvrages d'art, etc. …</a:t>
            </a:r>
          </a:p>
        </p:txBody>
      </p:sp>
      <p:pic>
        <p:nvPicPr>
          <p:cNvPr id="26" name="Picture 1"/>
          <p:cNvPicPr>
            <a:picLocks noChangeAspect="1" noChangeArrowheads="1"/>
          </p:cNvPicPr>
          <p:nvPr/>
        </p:nvPicPr>
        <p:blipFill>
          <a:blip r:embed="rId2" cstate="print"/>
          <a:srcRect/>
          <a:stretch>
            <a:fillRect/>
          </a:stretch>
        </p:blipFill>
        <p:spPr bwMode="auto">
          <a:xfrm>
            <a:off x="6012160" y="3789040"/>
            <a:ext cx="2676473" cy="2376791"/>
          </a:xfrm>
          <a:prstGeom prst="rect">
            <a:avLst/>
          </a:prstGeom>
          <a:noFill/>
          <a:ln w="9525">
            <a:noFill/>
            <a:miter lim="800000"/>
            <a:headEnd/>
            <a:tailEnd/>
          </a:ln>
          <a:effectLst/>
        </p:spPr>
      </p:pic>
    </p:spTree>
    <p:extLst>
      <p:ext uri="{BB962C8B-B14F-4D97-AF65-F5344CB8AC3E}">
        <p14:creationId xmlns:p14="http://schemas.microsoft.com/office/powerpoint/2010/main" val="3990022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6607" y="692696"/>
            <a:ext cx="1422184" cy="387798"/>
          </a:xfrm>
          <a:prstGeom prst="rect">
            <a:avLst/>
          </a:prstGeom>
        </p:spPr>
        <p:txBody>
          <a:bodyPr wrap="none">
            <a:spAutoFit/>
          </a:bodyPr>
          <a:lstStyle/>
          <a:p>
            <a:pPr marL="342900" indent="-342900" algn="just">
              <a:lnSpc>
                <a:spcPct val="80000"/>
              </a:lnSpc>
              <a:spcBef>
                <a:spcPct val="20000"/>
              </a:spcBef>
              <a:buClr>
                <a:schemeClr val="tx1"/>
              </a:buClr>
              <a:buFont typeface="Wingdings" pitchFamily="2" charset="2"/>
              <a:buChar char="§"/>
              <a:defRPr/>
            </a:pPr>
            <a:r>
              <a:rPr lang="fr-FR" sz="2400" dirty="0">
                <a:effectLst>
                  <a:outerShdw blurRad="38100" dist="38100" dir="2700000" algn="tl">
                    <a:srgbClr val="000000">
                      <a:alpha val="43137"/>
                    </a:srgbClr>
                  </a:outerShdw>
                </a:effectLst>
                <a:latin typeface="+mj-lt"/>
                <a:ea typeface="+mj-ea"/>
                <a:cs typeface="+mj-cs"/>
              </a:rPr>
              <a:t>PIEUX </a:t>
            </a:r>
          </a:p>
        </p:txBody>
      </p:sp>
      <p:sp>
        <p:nvSpPr>
          <p:cNvPr id="3" name="Rectangle 2"/>
          <p:cNvSpPr/>
          <p:nvPr/>
        </p:nvSpPr>
        <p:spPr>
          <a:xfrm>
            <a:off x="827584" y="1124744"/>
            <a:ext cx="7488832" cy="1634037"/>
          </a:xfrm>
          <a:prstGeom prst="rect">
            <a:avLst/>
          </a:prstGeom>
        </p:spPr>
        <p:txBody>
          <a:bodyPr wrap="square">
            <a:spAutoFit/>
          </a:bodyPr>
          <a:lstStyle/>
          <a:p>
            <a:pPr marL="342900" indent="-342900" algn="just">
              <a:lnSpc>
                <a:spcPct val="80000"/>
              </a:lnSpc>
              <a:spcBef>
                <a:spcPct val="20000"/>
              </a:spcBef>
              <a:buClr>
                <a:schemeClr val="tx1"/>
              </a:buClr>
              <a:buFont typeface="Courier New" pitchFamily="49" charset="0"/>
              <a:buChar char="o"/>
              <a:defRPr/>
            </a:pPr>
            <a:r>
              <a:rPr lang="fr-FR" sz="2000" u="sng" dirty="0">
                <a:effectLst>
                  <a:outerShdw blurRad="38100" dist="38100" dir="2700000" algn="tl">
                    <a:srgbClr val="000000">
                      <a:alpha val="43137"/>
                    </a:srgbClr>
                  </a:outerShdw>
                </a:effectLst>
                <a:latin typeface="+mj-lt"/>
              </a:rPr>
              <a:t>Définitions d’un pieu: </a:t>
            </a:r>
          </a:p>
          <a:p>
            <a:pPr algn="just">
              <a:lnSpc>
                <a:spcPct val="80000"/>
              </a:lnSpc>
              <a:spcBef>
                <a:spcPct val="20000"/>
              </a:spcBef>
              <a:buClr>
                <a:schemeClr val="tx1"/>
              </a:buClr>
              <a:defRPr/>
            </a:pPr>
            <a:r>
              <a:rPr lang="fr-FR" sz="2000" dirty="0">
                <a:latin typeface="+mj-lt"/>
              </a:rPr>
              <a:t>Un pieu est une fondation élancée qui reporte les charges de la structure sur des couches de terrain de caractéristiques mécaniques suffisantes pour éviter la rupture du sol et </a:t>
            </a:r>
            <a:r>
              <a:rPr lang="fr-FR" sz="2000" u="sng" dirty="0">
                <a:latin typeface="+mj-lt"/>
              </a:rPr>
              <a:t>limiter les déplacements à des valeurs très faibles</a:t>
            </a:r>
            <a:r>
              <a:rPr lang="fr-FR" sz="2000" dirty="0">
                <a:latin typeface="+mj-lt"/>
              </a:rPr>
              <a:t>. </a:t>
            </a:r>
          </a:p>
        </p:txBody>
      </p:sp>
      <p:pic>
        <p:nvPicPr>
          <p:cNvPr id="5" name="Picture 6"/>
          <p:cNvPicPr>
            <a:picLocks noChangeAspect="1" noChangeArrowheads="1"/>
          </p:cNvPicPr>
          <p:nvPr/>
        </p:nvPicPr>
        <p:blipFill rotWithShape="1">
          <a:blip r:embed="rId2" cstate="print"/>
          <a:srcRect b="6309"/>
          <a:stretch/>
        </p:blipFill>
        <p:spPr bwMode="auto">
          <a:xfrm>
            <a:off x="1925209" y="2758782"/>
            <a:ext cx="5032426" cy="2595521"/>
          </a:xfrm>
          <a:prstGeom prst="rect">
            <a:avLst/>
          </a:prstGeom>
          <a:solidFill>
            <a:schemeClr val="accent1"/>
          </a:solidFill>
          <a:ln w="9525">
            <a:noFill/>
            <a:miter lim="800000"/>
            <a:headEnd/>
            <a:tailEnd/>
          </a:ln>
        </p:spPr>
      </p:pic>
      <p:sp>
        <p:nvSpPr>
          <p:cNvPr id="6" name="Text Box 7"/>
          <p:cNvSpPr txBox="1">
            <a:spLocks noChangeArrowheads="1"/>
          </p:cNvSpPr>
          <p:nvPr/>
        </p:nvSpPr>
        <p:spPr bwMode="auto">
          <a:xfrm>
            <a:off x="935597" y="5363659"/>
            <a:ext cx="7272807" cy="1015663"/>
          </a:xfrm>
          <a:prstGeom prst="rect">
            <a:avLst/>
          </a:prstGeom>
          <a:noFill/>
          <a:ln w="38100">
            <a:solidFill>
              <a:schemeClr val="accent1"/>
            </a:solidFill>
            <a:miter lim="800000"/>
            <a:headEnd/>
            <a:tailEnd/>
          </a:ln>
        </p:spPr>
        <p:txBody>
          <a:bodyPr wrap="square">
            <a:spAutoFit/>
          </a:bodyPr>
          <a:lstStyle/>
          <a:p>
            <a:pPr algn="just"/>
            <a:r>
              <a:rPr lang="fr-FR" sz="2000" b="1" dirty="0">
                <a:latin typeface="+mj-lt"/>
              </a:rPr>
              <a:t>On considère qu’un élément de fondation est de type profond lorsque sa hauteur d’encastrement relatif De/B&gt;5. </a:t>
            </a:r>
            <a:endParaRPr lang="fr-FR" b="1" dirty="0">
              <a:latin typeface="+mj-lt"/>
            </a:endParaRPr>
          </a:p>
        </p:txBody>
      </p:sp>
      <p:sp>
        <p:nvSpPr>
          <p:cNvPr id="7" name="Text Box 8"/>
          <p:cNvSpPr txBox="1">
            <a:spLocks noChangeArrowheads="1"/>
          </p:cNvSpPr>
          <p:nvPr/>
        </p:nvSpPr>
        <p:spPr bwMode="auto">
          <a:xfrm>
            <a:off x="2030364" y="5134347"/>
            <a:ext cx="419465" cy="219956"/>
          </a:xfrm>
          <a:prstGeom prst="rect">
            <a:avLst/>
          </a:prstGeom>
          <a:solidFill>
            <a:schemeClr val="bg1"/>
          </a:solidFill>
          <a:ln w="9525">
            <a:noFill/>
            <a:miter lim="800000"/>
            <a:headEnd/>
            <a:tailEnd/>
          </a:ln>
        </p:spPr>
        <p:txBody>
          <a:bodyPr>
            <a:spAutoFit/>
          </a:bodyPr>
          <a:lstStyle/>
          <a:p>
            <a:pPr>
              <a:spcBef>
                <a:spcPct val="50000"/>
              </a:spcBef>
            </a:pPr>
            <a:endParaRPr lang="fr-FR" dirty="0"/>
          </a:p>
        </p:txBody>
      </p:sp>
      <p:sp>
        <p:nvSpPr>
          <p:cNvPr id="8" name="ZoneTexte 7"/>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Tree>
    <p:extLst>
      <p:ext uri="{BB962C8B-B14F-4D97-AF65-F5344CB8AC3E}">
        <p14:creationId xmlns:p14="http://schemas.microsoft.com/office/powerpoint/2010/main" val="249487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42910" y="620688"/>
            <a:ext cx="8105554" cy="6093976"/>
          </a:xfrm>
          <a:prstGeom prst="rect">
            <a:avLst/>
          </a:prstGeom>
          <a:noFill/>
        </p:spPr>
        <p:txBody>
          <a:bodyPr wrap="square" rtlCol="0">
            <a:spAutoFit/>
          </a:bodyPr>
          <a:lstStyle/>
          <a:p>
            <a:r>
              <a:rPr lang="fr-FR" sz="2400" b="1" dirty="0">
                <a:effectLst>
                  <a:outerShdw blurRad="50800" dist="38100" dir="2700000" algn="tl" rotWithShape="0">
                    <a:prstClr val="black">
                      <a:alpha val="40000"/>
                    </a:prstClr>
                  </a:outerShdw>
                  <a:reflection blurRad="6350" stA="55000" endA="300" endPos="45500" dir="5400000" sy="-100000" algn="bl" rotWithShape="0"/>
                </a:effectLst>
              </a:rPr>
              <a:t>2)    Essais mécaniques.</a:t>
            </a:r>
          </a:p>
          <a:p>
            <a:pPr marL="514350" indent="-514350">
              <a:buFont typeface="Arial" pitchFamily="34" charset="0"/>
              <a:buChar char="•"/>
            </a:pPr>
            <a:r>
              <a:rPr lang="fr-FR" sz="2000" dirty="0">
                <a:effectLst>
                  <a:outerShdw blurRad="38100" dist="38100" dir="2700000" algn="tl">
                    <a:srgbClr val="000000">
                      <a:alpha val="43137"/>
                    </a:srgbClr>
                  </a:outerShdw>
                </a:effectLst>
              </a:rPr>
              <a:t>Les Essais De Compressibilité (Essai Oedométrique).</a:t>
            </a:r>
          </a:p>
          <a:p>
            <a:pPr marL="514350" indent="-514350">
              <a:buFont typeface="Arial" pitchFamily="34" charset="0"/>
              <a:buChar char="•"/>
            </a:pPr>
            <a:r>
              <a:rPr lang="fr-FR" sz="2000" dirty="0">
                <a:effectLst>
                  <a:outerShdw blurRad="38100" dist="38100" dir="2700000" algn="tl">
                    <a:srgbClr val="000000">
                      <a:alpha val="43137"/>
                    </a:srgbClr>
                  </a:outerShdw>
                </a:effectLst>
              </a:rPr>
              <a:t>Essai cisaillement.</a:t>
            </a:r>
          </a:p>
          <a:p>
            <a:pPr marL="514350" indent="-514350"/>
            <a:endParaRPr lang="fr-FR" sz="2000" dirty="0">
              <a:effectLst>
                <a:outerShdw blurRad="38100" dist="38100" dir="2700000" algn="tl">
                  <a:srgbClr val="000000">
                    <a:alpha val="43137"/>
                  </a:srgbClr>
                </a:outerShdw>
              </a:effectLst>
            </a:endParaRPr>
          </a:p>
          <a:p>
            <a:pPr marL="571500" indent="-571500" algn="ctr">
              <a:buAutoNum type="romanUcPeriod" startAt="2"/>
            </a:pPr>
            <a:r>
              <a:rPr lang="fr-FR" sz="2600" b="1" dirty="0">
                <a:effectLst>
                  <a:outerShdw blurRad="38100" dist="38100" dir="2700000" algn="tl">
                    <a:srgbClr val="000000">
                      <a:alpha val="43137"/>
                    </a:srgbClr>
                  </a:outerShdw>
                </a:effectLst>
              </a:rPr>
              <a:t>FONDATION:</a:t>
            </a:r>
          </a:p>
          <a:p>
            <a:pPr marL="342900" indent="-342900">
              <a:buFont typeface="Wingdings" pitchFamily="2" charset="2"/>
              <a:buChar char="q"/>
            </a:pPr>
            <a:r>
              <a:rPr lang="fr-FR" sz="2000" b="1" dirty="0">
                <a:effectLst>
                  <a:outerShdw blurRad="38100" dist="38100" dir="2700000" algn="tl">
                    <a:srgbClr val="000000">
                      <a:alpha val="43137"/>
                    </a:srgbClr>
                  </a:outerShdw>
                </a:effectLst>
                <a:latin typeface="+mj-lt"/>
              </a:rPr>
              <a:t>DÉFINITION DE LA FONDATION.</a:t>
            </a:r>
          </a:p>
          <a:p>
            <a:pPr marL="342900" indent="-342900">
              <a:buFont typeface="Wingdings" pitchFamily="2" charset="2"/>
              <a:buChar char="q"/>
            </a:pPr>
            <a:r>
              <a:rPr lang="fr-FR" sz="2000" b="1" dirty="0">
                <a:effectLst>
                  <a:outerShdw blurRad="38100" dist="38100" dir="2700000" algn="tl">
                    <a:srgbClr val="000000">
                      <a:alpha val="43137"/>
                    </a:srgbClr>
                  </a:outerShdw>
                </a:effectLst>
                <a:latin typeface="+mj-lt"/>
              </a:rPr>
              <a:t>TYPE DE FONDATION</a:t>
            </a:r>
          </a:p>
          <a:p>
            <a:pPr marL="342900" indent="-342900">
              <a:buFont typeface="Wingdings" pitchFamily="2" charset="2"/>
              <a:buChar char="q"/>
            </a:pPr>
            <a:r>
              <a:rPr lang="fr-FR" sz="2000" b="1" dirty="0">
                <a:effectLst>
                  <a:outerShdw blurRad="38100" dist="38100" dir="2700000" algn="tl">
                    <a:srgbClr val="000000">
                      <a:alpha val="43137"/>
                    </a:srgbClr>
                  </a:outerShdw>
                </a:effectLst>
                <a:latin typeface="+mj-lt"/>
              </a:rPr>
              <a:t>CONSTITUTION D'UNE FONDATION</a:t>
            </a:r>
          </a:p>
          <a:p>
            <a:pPr marL="342900" indent="-342900">
              <a:buFont typeface="Wingdings" pitchFamily="2" charset="2"/>
              <a:buChar char="q"/>
            </a:pPr>
            <a:r>
              <a:rPr lang="fr-FR" sz="2000" b="1" i="1" dirty="0">
                <a:effectLst>
                  <a:outerShdw blurRad="38100" dist="38100" dir="2700000" algn="tl">
                    <a:srgbClr val="000000">
                      <a:alpha val="43137"/>
                    </a:srgbClr>
                  </a:outerShdw>
                </a:effectLst>
                <a:latin typeface="+mj-lt"/>
              </a:rPr>
              <a:t>FONDATIONS SUPERFICIELLES</a:t>
            </a:r>
          </a:p>
          <a:p>
            <a:pPr marL="342900" indent="-342900">
              <a:buFont typeface="Wingdings" pitchFamily="2" charset="2"/>
              <a:buChar char="q"/>
            </a:pPr>
            <a:r>
              <a:rPr lang="fr-FR" sz="2000" b="1" i="1" dirty="0">
                <a:effectLst>
                  <a:outerShdw blurRad="38100" dist="38100" dir="2700000" algn="tl">
                    <a:srgbClr val="000000">
                      <a:alpha val="43137"/>
                    </a:srgbClr>
                  </a:outerShdw>
                </a:effectLst>
                <a:latin typeface="+mj-lt"/>
              </a:rPr>
              <a:t>FONDATIONS SUPERFICIELLES</a:t>
            </a:r>
          </a:p>
          <a:p>
            <a:pPr marL="342900" indent="-342900">
              <a:buFont typeface="Wingdings" pitchFamily="2" charset="2"/>
              <a:buChar char="q"/>
            </a:pPr>
            <a:r>
              <a:rPr lang="fr-FR" sz="2000" b="1" dirty="0">
                <a:effectLst>
                  <a:outerShdw blurRad="38100" dist="38100" dir="2700000" algn="tl">
                    <a:srgbClr val="000000">
                      <a:alpha val="43137"/>
                    </a:srgbClr>
                  </a:outerShdw>
                </a:effectLst>
                <a:latin typeface="+mj-lt"/>
              </a:rPr>
              <a:t>LE RADIER</a:t>
            </a:r>
          </a:p>
          <a:p>
            <a:pPr marL="342900" indent="-342900">
              <a:buFont typeface="Wingdings" pitchFamily="2" charset="2"/>
              <a:buChar char="q"/>
            </a:pPr>
            <a:r>
              <a:rPr lang="fr-FR" sz="2000" b="1" dirty="0">
                <a:effectLst>
                  <a:outerShdw blurRad="38100" dist="38100" dir="2700000" algn="tl">
                    <a:srgbClr val="000000">
                      <a:alpha val="43137"/>
                    </a:srgbClr>
                  </a:outerShdw>
                </a:effectLst>
                <a:latin typeface="+mj-lt"/>
              </a:rPr>
              <a:t>FONDATIONS SEMI PROFONDES</a:t>
            </a:r>
          </a:p>
          <a:p>
            <a:pPr marL="342900" indent="-342900">
              <a:buFont typeface="Wingdings" pitchFamily="2" charset="2"/>
              <a:buChar char="q"/>
            </a:pPr>
            <a:r>
              <a:rPr lang="fr-FR" sz="2000" b="1" dirty="0">
                <a:effectLst>
                  <a:outerShdw blurRad="38100" dist="38100" dir="2700000" algn="tl">
                    <a:srgbClr val="000000">
                      <a:alpha val="43137"/>
                    </a:srgbClr>
                  </a:outerShdw>
                </a:effectLst>
                <a:latin typeface="+mj-lt"/>
              </a:rPr>
              <a:t>FONDATIONS PROFONDES</a:t>
            </a:r>
          </a:p>
          <a:p>
            <a:pPr marL="342900" indent="-342900">
              <a:buFont typeface="Wingdings" pitchFamily="2" charset="2"/>
              <a:buChar char="q"/>
            </a:pPr>
            <a:r>
              <a:rPr lang="fr-FR" sz="2000" b="1" dirty="0">
                <a:effectLst>
                  <a:outerShdw blurRad="38100" dist="38100" dir="2700000" algn="tl">
                    <a:srgbClr val="000000">
                      <a:alpha val="43137"/>
                    </a:srgbClr>
                  </a:outerShdw>
                </a:effectLst>
                <a:latin typeface="+mj-lt"/>
              </a:rPr>
              <a:t>PIEUX</a:t>
            </a:r>
          </a:p>
          <a:p>
            <a:pPr marL="342900" indent="-342900">
              <a:buFont typeface="Wingdings" pitchFamily="2" charset="2"/>
              <a:buChar char="q"/>
            </a:pPr>
            <a:r>
              <a:rPr lang="fr-FR" sz="2000" b="1" u="sng" dirty="0">
                <a:effectLst>
                  <a:outerShdw blurRad="38100" dist="38100" dir="2700000" algn="tl">
                    <a:srgbClr val="000000">
                      <a:alpha val="43137"/>
                    </a:srgbClr>
                  </a:outerShdw>
                </a:effectLst>
              </a:rPr>
              <a:t>LES PROBLÈMES DE SOL À VÉRIFIER AVANT DE CONSTRUIRE</a:t>
            </a:r>
          </a:p>
          <a:p>
            <a:pPr marL="342900" indent="-342900">
              <a:buFont typeface="Wingdings" pitchFamily="2" charset="2"/>
              <a:buChar char="q"/>
            </a:pPr>
            <a:r>
              <a:rPr lang="fr-FR" sz="2000" b="1" u="sng" dirty="0">
                <a:effectLst>
                  <a:outerShdw blurRad="38100" dist="38100" dir="2700000" algn="tl">
                    <a:srgbClr val="000000">
                      <a:alpha val="43137"/>
                    </a:srgbClr>
                  </a:outerShdw>
                </a:effectLst>
              </a:rPr>
              <a:t>FONDATIONS SUR SOLS SUBSTITUÉS COMPACTÉS</a:t>
            </a:r>
          </a:p>
          <a:p>
            <a:pPr marL="342900" indent="-342900">
              <a:buFont typeface="Wingdings" pitchFamily="2" charset="2"/>
              <a:buChar char="q"/>
            </a:pPr>
            <a:r>
              <a:rPr lang="fr-FR" sz="2000" b="1" u="sng" dirty="0">
                <a:effectLst>
                  <a:outerShdw blurRad="38100" dist="38100" dir="2700000" algn="tl">
                    <a:srgbClr val="000000">
                      <a:alpha val="43137"/>
                    </a:srgbClr>
                  </a:outerShdw>
                </a:effectLst>
              </a:rPr>
              <a:t>GÉNÉRALITÉS SUR LES SYSTÈMES DE FONDATIONS EN ZONE SISMIQUE</a:t>
            </a:r>
          </a:p>
          <a:p>
            <a:pPr marL="342900" indent="-342900">
              <a:buFont typeface="Wingdings" pitchFamily="2" charset="2"/>
              <a:buChar char="q"/>
            </a:pPr>
            <a:endParaRPr lang="fr-FR" sz="2000" b="1" dirty="0">
              <a:effectLst>
                <a:outerShdw blurRad="38100" dist="38100" dir="2700000" algn="tl">
                  <a:srgbClr val="000000">
                    <a:alpha val="43137"/>
                  </a:srgbClr>
                </a:outerShdw>
              </a:effectLst>
              <a:latin typeface="+mj-lt"/>
            </a:endParaRPr>
          </a:p>
        </p:txBody>
      </p:sp>
      <p:sp>
        <p:nvSpPr>
          <p:cNvPr id="3" name="ZoneTexte 2"/>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PLAN DE TRAVAIL.</a:t>
            </a:r>
          </a:p>
        </p:txBody>
      </p:sp>
    </p:spTree>
    <p:extLst>
      <p:ext uri="{BB962C8B-B14F-4D97-AF65-F5344CB8AC3E}">
        <p14:creationId xmlns:p14="http://schemas.microsoft.com/office/powerpoint/2010/main" val="3592737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
        <p:nvSpPr>
          <p:cNvPr id="4" name="ZoneTexte 3"/>
          <p:cNvSpPr txBox="1"/>
          <p:nvPr/>
        </p:nvSpPr>
        <p:spPr>
          <a:xfrm>
            <a:off x="791580" y="886657"/>
            <a:ext cx="7560840" cy="2031325"/>
          </a:xfrm>
          <a:prstGeom prst="rect">
            <a:avLst/>
          </a:prstGeom>
          <a:noFill/>
        </p:spPr>
        <p:txBody>
          <a:bodyPr wrap="square" rtlCol="0">
            <a:spAutoFit/>
          </a:bodyPr>
          <a:lstStyle/>
          <a:p>
            <a:pPr algn="just"/>
            <a:r>
              <a:rPr lang="fr-FR" sz="2100" dirty="0"/>
              <a:t>Le pieu étant immobile, le sol à tendance à tasser, </a:t>
            </a:r>
            <a:r>
              <a:rPr lang="fr-FR" sz="2100" b="1" dirty="0"/>
              <a:t>le frottement sol-pieu est négatif. </a:t>
            </a:r>
            <a:r>
              <a:rPr lang="fr-FR" sz="2100" dirty="0"/>
              <a:t>À pour conséquence de </a:t>
            </a:r>
            <a:r>
              <a:rPr lang="fr-FR" sz="2100" b="1" dirty="0"/>
              <a:t>surcharge</a:t>
            </a:r>
            <a:r>
              <a:rPr lang="fr-FR" sz="2100" dirty="0"/>
              <a:t> le pieu. Pour remédier à ce problème (couches, compressibles, remblais r</a:t>
            </a:r>
            <a:r>
              <a:rPr lang="fr-FR" sz="2100" dirty="0">
                <a:latin typeface="+mj-lt"/>
              </a:rPr>
              <a:t>écents </a:t>
            </a:r>
            <a:r>
              <a:rPr lang="fr-FR" sz="2100" dirty="0"/>
              <a:t>non stabilisés), </a:t>
            </a:r>
            <a:r>
              <a:rPr lang="fr-FR" sz="2100" b="1" dirty="0"/>
              <a:t>on chemisera le pieu par un tubage afin de diminuer</a:t>
            </a:r>
            <a:r>
              <a:rPr lang="fr-FR" sz="2100" dirty="0"/>
              <a:t> l’effet du frottement négatif.</a:t>
            </a:r>
          </a:p>
        </p:txBody>
      </p:sp>
      <p:pic>
        <p:nvPicPr>
          <p:cNvPr id="5" name="Picture 3"/>
          <p:cNvPicPr>
            <a:picLocks noChangeAspect="1" noChangeArrowheads="1"/>
          </p:cNvPicPr>
          <p:nvPr/>
        </p:nvPicPr>
        <p:blipFill>
          <a:blip r:embed="rId2" cstate="print"/>
          <a:srcRect/>
          <a:stretch>
            <a:fillRect/>
          </a:stretch>
        </p:blipFill>
        <p:spPr bwMode="auto">
          <a:xfrm>
            <a:off x="504000" y="3070960"/>
            <a:ext cx="8136000" cy="3310368"/>
          </a:xfrm>
          <a:prstGeom prst="rect">
            <a:avLst/>
          </a:prstGeom>
          <a:noFill/>
          <a:ln w="9525">
            <a:noFill/>
            <a:miter lim="800000"/>
            <a:headEnd/>
            <a:tailEnd/>
          </a:ln>
        </p:spPr>
      </p:pic>
    </p:spTree>
    <p:extLst>
      <p:ext uri="{BB962C8B-B14F-4D97-AF65-F5344CB8AC3E}">
        <p14:creationId xmlns:p14="http://schemas.microsoft.com/office/powerpoint/2010/main" val="2703836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
        <p:nvSpPr>
          <p:cNvPr id="5" name="ZoneTexte 4"/>
          <p:cNvSpPr txBox="1"/>
          <p:nvPr/>
        </p:nvSpPr>
        <p:spPr>
          <a:xfrm>
            <a:off x="525832" y="1700808"/>
            <a:ext cx="4838256" cy="1200329"/>
          </a:xfrm>
          <a:prstGeom prst="rect">
            <a:avLst/>
          </a:prstGeom>
          <a:noFill/>
        </p:spPr>
        <p:txBody>
          <a:bodyPr wrap="square" rtlCol="0">
            <a:spAutoFit/>
          </a:bodyPr>
          <a:lstStyle/>
          <a:p>
            <a:r>
              <a:rPr lang="fr-FR" b="1" dirty="0"/>
              <a:t>1- pieux battus:</a:t>
            </a:r>
          </a:p>
          <a:p>
            <a:r>
              <a:rPr lang="fr-FR" dirty="0"/>
              <a:t>Ceux-ci sont enfoncés dans le sol grâce à des 'sonnettes de battage' munies de 'moutons batteurs.</a:t>
            </a:r>
          </a:p>
        </p:txBody>
      </p:sp>
      <p:sp>
        <p:nvSpPr>
          <p:cNvPr id="8" name="Rectangle 7"/>
          <p:cNvSpPr/>
          <p:nvPr/>
        </p:nvSpPr>
        <p:spPr>
          <a:xfrm>
            <a:off x="512111" y="1124744"/>
            <a:ext cx="7904145" cy="646331"/>
          </a:xfrm>
          <a:prstGeom prst="rect">
            <a:avLst/>
          </a:prstGeom>
        </p:spPr>
        <p:txBody>
          <a:bodyPr wrap="square">
            <a:spAutoFit/>
          </a:bodyPr>
          <a:lstStyle/>
          <a:p>
            <a:pPr algn="just"/>
            <a:r>
              <a:rPr lang="fr-FR" dirty="0"/>
              <a:t>Les documents réglementaires classent les pieux selon les catégories ci-dessous:</a:t>
            </a:r>
          </a:p>
        </p:txBody>
      </p:sp>
      <p:sp>
        <p:nvSpPr>
          <p:cNvPr id="4" name="ZoneTexte 3"/>
          <p:cNvSpPr txBox="1"/>
          <p:nvPr/>
        </p:nvSpPr>
        <p:spPr>
          <a:xfrm>
            <a:off x="467544" y="724634"/>
            <a:ext cx="4896544" cy="400110"/>
          </a:xfrm>
          <a:prstGeom prst="rect">
            <a:avLst/>
          </a:prstGeom>
          <a:noFill/>
        </p:spPr>
        <p:txBody>
          <a:bodyPr wrap="square" rtlCol="0">
            <a:spAutoFit/>
          </a:bodyPr>
          <a:lstStyle/>
          <a:p>
            <a:pPr marL="457200" indent="-457200" algn="just">
              <a:buFont typeface="Courier New" pitchFamily="49" charset="0"/>
              <a:buChar char="o"/>
            </a:pPr>
            <a:r>
              <a:rPr lang="fr-FR" sz="2000" u="sng" dirty="0">
                <a:effectLst>
                  <a:outerShdw blurRad="38100" dist="38100" dir="2700000" algn="tl">
                    <a:srgbClr val="000000">
                      <a:alpha val="43137"/>
                    </a:srgbClr>
                  </a:outerShdw>
                </a:effectLst>
                <a:latin typeface="+mj-lt"/>
              </a:rPr>
              <a:t>Différentes catégories de pieux:</a:t>
            </a:r>
          </a:p>
        </p:txBody>
      </p:sp>
      <p:sp>
        <p:nvSpPr>
          <p:cNvPr id="9" name="Rectangle 8"/>
          <p:cNvSpPr/>
          <p:nvPr/>
        </p:nvSpPr>
        <p:spPr>
          <a:xfrm>
            <a:off x="468000" y="5949280"/>
            <a:ext cx="8208000"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fr-FR" dirty="0">
                <a:latin typeface="+mj-lt"/>
              </a:rPr>
              <a:t>Terrains alluvionnaires, limons, silts, sables, sables et graviers, argile, marnes</a:t>
            </a:r>
          </a:p>
        </p:txBody>
      </p:sp>
      <p:pic>
        <p:nvPicPr>
          <p:cNvPr id="10" name="Picture 4" descr="Pieux%20battus"/>
          <p:cNvPicPr>
            <a:picLocks noChangeAspect="1" noChangeArrowheads="1"/>
          </p:cNvPicPr>
          <p:nvPr/>
        </p:nvPicPr>
        <p:blipFill rotWithShape="1">
          <a:blip r:embed="rId2" cstate="print"/>
          <a:srcRect r="7687" b="6163"/>
          <a:stretch/>
        </p:blipFill>
        <p:spPr bwMode="auto">
          <a:xfrm rot="-21600000">
            <a:off x="5493311" y="1988841"/>
            <a:ext cx="3111137" cy="3384375"/>
          </a:xfrm>
          <a:prstGeom prst="rect">
            <a:avLst/>
          </a:prstGeom>
          <a:ln>
            <a:noFill/>
          </a:ln>
          <a:effectLst>
            <a:outerShdw blurRad="292100" dist="139700" dir="2700000" algn="tl" rotWithShape="0">
              <a:srgbClr val="333333">
                <a:alpha val="65000"/>
              </a:srgbClr>
            </a:outerShdw>
          </a:effectLst>
        </p:spPr>
      </p:pic>
      <p:pic>
        <p:nvPicPr>
          <p:cNvPr id="11" name="Picture 5" descr="C:\Documents and Settings\Administrateur\Application Data\Microsoft\Word\;ih\Techniques - Entreprises de Fondations SB Pieux &amp; E2F5_files\cinemabattusp.jpg"/>
          <p:cNvPicPr>
            <a:picLocks noChangeArrowheads="1"/>
          </p:cNvPicPr>
          <p:nvPr/>
        </p:nvPicPr>
        <p:blipFill>
          <a:blip r:embed="rId3" r:link="rId4" cstate="print"/>
          <a:srcRect/>
          <a:stretch>
            <a:fillRect/>
          </a:stretch>
        </p:blipFill>
        <p:spPr bwMode="auto">
          <a:xfrm>
            <a:off x="539552" y="2996952"/>
            <a:ext cx="4826402" cy="2806293"/>
          </a:xfrm>
          <a:prstGeom prst="rect">
            <a:avLst/>
          </a:prstGeom>
          <a:noFill/>
          <a:ln w="28575">
            <a:solidFill>
              <a:srgbClr val="C0C0C0"/>
            </a:solidFill>
            <a:miter lim="800000"/>
            <a:headEnd/>
            <a:tailEnd/>
          </a:ln>
        </p:spPr>
      </p:pic>
      <p:sp>
        <p:nvSpPr>
          <p:cNvPr id="12" name="Rectangle 7"/>
          <p:cNvSpPr>
            <a:spLocks noChangeArrowheads="1"/>
          </p:cNvSpPr>
          <p:nvPr/>
        </p:nvSpPr>
        <p:spPr bwMode="auto">
          <a:xfrm>
            <a:off x="6420174" y="5373216"/>
            <a:ext cx="1577975" cy="366713"/>
          </a:xfrm>
          <a:prstGeom prst="rect">
            <a:avLst/>
          </a:prstGeom>
          <a:noFill/>
          <a:ln w="9525">
            <a:noFill/>
            <a:miter lim="800000"/>
            <a:headEnd/>
            <a:tailEnd/>
          </a:ln>
          <a:effectLst/>
        </p:spPr>
        <p:txBody>
          <a:bodyPr wrap="none" anchor="ctr">
            <a:spAutoFit/>
          </a:bodyPr>
          <a:lstStyle/>
          <a:p>
            <a:r>
              <a:rPr lang="fr-FR" dirty="0"/>
              <a:t>«  </a:t>
            </a:r>
            <a:r>
              <a:rPr lang="fr-FR" sz="1400" dirty="0"/>
              <a:t>Pieux battus »</a:t>
            </a:r>
          </a:p>
        </p:txBody>
      </p:sp>
    </p:spTree>
    <p:extLst>
      <p:ext uri="{BB962C8B-B14F-4D97-AF65-F5344CB8AC3E}">
        <p14:creationId xmlns:p14="http://schemas.microsoft.com/office/powerpoint/2010/main" val="1488156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
        <p:nvSpPr>
          <p:cNvPr id="3" name="Rectangle 2"/>
          <p:cNvSpPr/>
          <p:nvPr/>
        </p:nvSpPr>
        <p:spPr>
          <a:xfrm>
            <a:off x="647564" y="692696"/>
            <a:ext cx="3780420" cy="369332"/>
          </a:xfrm>
          <a:prstGeom prst="rect">
            <a:avLst/>
          </a:prstGeom>
        </p:spPr>
        <p:txBody>
          <a:bodyPr wrap="square">
            <a:spAutoFit/>
          </a:bodyPr>
          <a:lstStyle/>
          <a:p>
            <a:r>
              <a:rPr lang="fr-FR" b="1" dirty="0">
                <a:latin typeface="+mj-lt"/>
              </a:rPr>
              <a:t>2- pieux forés:</a:t>
            </a:r>
          </a:p>
        </p:txBody>
      </p:sp>
      <p:sp>
        <p:nvSpPr>
          <p:cNvPr id="6" name="Rectangle 5"/>
          <p:cNvSpPr/>
          <p:nvPr/>
        </p:nvSpPr>
        <p:spPr>
          <a:xfrm>
            <a:off x="539552" y="1052736"/>
            <a:ext cx="7992888" cy="1200329"/>
          </a:xfrm>
          <a:prstGeom prst="rect">
            <a:avLst/>
          </a:prstGeom>
        </p:spPr>
        <p:txBody>
          <a:bodyPr wrap="square">
            <a:spAutoFit/>
          </a:bodyPr>
          <a:lstStyle/>
          <a:p>
            <a:pPr algn="just"/>
            <a:r>
              <a:rPr lang="fr-FR" dirty="0">
                <a:latin typeface="+mj-lt"/>
              </a:rPr>
              <a:t>Ceux ci sont réalisés par extraction du sol et bétonnage en place. L'intérêt des pieux forés est de permettre la traversée de couches dures d'épaisseur insuffisantes sur lesquelles s'arrêtaient éventuellement des pieux battus. </a:t>
            </a:r>
          </a:p>
        </p:txBody>
      </p:sp>
      <p:pic>
        <p:nvPicPr>
          <p:cNvPr id="7" name="Picture 4" descr="../recherche/;ih/Infraco%20(Ste)%20%20fondations%20spéciales-pieux%20Infraco_files/0001_files/2.jpg"/>
          <p:cNvPicPr>
            <a:picLocks noChangeAspect="1" noChangeArrowheads="1"/>
          </p:cNvPicPr>
          <p:nvPr/>
        </p:nvPicPr>
        <p:blipFill rotWithShape="1">
          <a:blip r:embed="rId2" r:link="rId3" cstate="print"/>
          <a:srcRect r="4341" b="3219"/>
          <a:stretch/>
        </p:blipFill>
        <p:spPr bwMode="auto">
          <a:xfrm>
            <a:off x="1193324" y="2319002"/>
            <a:ext cx="2946628" cy="3999393"/>
          </a:xfrm>
          <a:prstGeom prst="rect">
            <a:avLst/>
          </a:prstGeom>
          <a:ln>
            <a:noFill/>
          </a:ln>
          <a:effectLst>
            <a:outerShdw blurRad="292100" dist="139700" dir="2700000" algn="tl" rotWithShape="0">
              <a:srgbClr val="333333">
                <a:alpha val="65000"/>
              </a:srgbClr>
            </a:outerShdw>
          </a:effectLst>
        </p:spPr>
      </p:pic>
      <p:pic>
        <p:nvPicPr>
          <p:cNvPr id="8" name="Picture 5" descr="SANA PIEUX PUITS CHANTIER NAMUR"/>
          <p:cNvPicPr>
            <a:picLocks noChangeAspect="1" noChangeArrowheads="1"/>
          </p:cNvPicPr>
          <p:nvPr/>
        </p:nvPicPr>
        <p:blipFill>
          <a:blip r:embed="rId4" cstate="print"/>
          <a:srcRect/>
          <a:stretch>
            <a:fillRect/>
          </a:stretch>
        </p:blipFill>
        <p:spPr bwMode="auto">
          <a:xfrm>
            <a:off x="5220072" y="2313320"/>
            <a:ext cx="2664000" cy="3996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18108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pic>
        <p:nvPicPr>
          <p:cNvPr id="3" name="Picture 2"/>
          <p:cNvPicPr>
            <a:picLocks noChangeAspect="1" noChangeArrowheads="1"/>
          </p:cNvPicPr>
          <p:nvPr/>
        </p:nvPicPr>
        <p:blipFill rotWithShape="1">
          <a:blip r:embed="rId2" cstate="print"/>
          <a:srcRect l="27251" t="50000" r="27959"/>
          <a:stretch/>
        </p:blipFill>
        <p:spPr bwMode="auto">
          <a:xfrm>
            <a:off x="1092396" y="3177733"/>
            <a:ext cx="3566616" cy="1666875"/>
          </a:xfrm>
          <a:prstGeom prst="rect">
            <a:avLst/>
          </a:prstGeom>
          <a:noFill/>
          <a:ln w="9525">
            <a:solidFill>
              <a:schemeClr val="bg1"/>
            </a:solidFill>
            <a:miter lim="800000"/>
            <a:headEnd/>
            <a:tailEnd/>
          </a:ln>
        </p:spPr>
      </p:pic>
      <p:sp>
        <p:nvSpPr>
          <p:cNvPr id="4" name="ZoneTexte 3"/>
          <p:cNvSpPr txBox="1"/>
          <p:nvPr/>
        </p:nvSpPr>
        <p:spPr>
          <a:xfrm>
            <a:off x="816546" y="1268760"/>
            <a:ext cx="7427861" cy="923330"/>
          </a:xfrm>
          <a:prstGeom prst="rect">
            <a:avLst/>
          </a:prstGeom>
          <a:noFill/>
        </p:spPr>
        <p:txBody>
          <a:bodyPr wrap="square" rtlCol="0">
            <a:spAutoFit/>
          </a:bodyPr>
          <a:lstStyle/>
          <a:p>
            <a:r>
              <a:rPr lang="fr-FR" u="sng" dirty="0"/>
              <a:t>Principe de conception:</a:t>
            </a:r>
          </a:p>
          <a:p>
            <a:r>
              <a:rPr lang="fr-FR" dirty="0"/>
              <a:t>La jonction entre un pieu isolé et un poteau est toujours assuré par une semelle de liaison en béton armé.</a:t>
            </a:r>
          </a:p>
        </p:txBody>
      </p:sp>
      <p:grpSp>
        <p:nvGrpSpPr>
          <p:cNvPr id="7" name="Groupe 6"/>
          <p:cNvGrpSpPr/>
          <p:nvPr/>
        </p:nvGrpSpPr>
        <p:grpSpPr>
          <a:xfrm>
            <a:off x="5292080" y="2485290"/>
            <a:ext cx="3190141" cy="3107035"/>
            <a:chOff x="9684568" y="908720"/>
            <a:chExt cx="3190141" cy="3107035"/>
          </a:xfrm>
        </p:grpSpPr>
        <p:pic>
          <p:nvPicPr>
            <p:cNvPr id="5" name="Picture 2"/>
            <p:cNvPicPr>
              <a:picLocks noChangeAspect="1" noChangeArrowheads="1"/>
            </p:cNvPicPr>
            <p:nvPr/>
          </p:nvPicPr>
          <p:blipFill rotWithShape="1">
            <a:blip r:embed="rId2" cstate="print"/>
            <a:srcRect l="67225" b="23754"/>
            <a:stretch/>
          </p:blipFill>
          <p:spPr bwMode="auto">
            <a:xfrm>
              <a:off x="9684568" y="908720"/>
              <a:ext cx="3190141" cy="3107035"/>
            </a:xfrm>
            <a:prstGeom prst="rect">
              <a:avLst/>
            </a:prstGeom>
            <a:noFill/>
            <a:ln w="9525">
              <a:noFill/>
              <a:miter lim="800000"/>
              <a:headEnd/>
              <a:tailEnd/>
            </a:ln>
          </p:spPr>
        </p:pic>
        <p:sp>
          <p:nvSpPr>
            <p:cNvPr id="6" name="Rectangle 5"/>
            <p:cNvSpPr/>
            <p:nvPr/>
          </p:nvSpPr>
          <p:spPr>
            <a:xfrm>
              <a:off x="9684568" y="3212976"/>
              <a:ext cx="288032"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8" name="Rectangle 7"/>
          <p:cNvSpPr/>
          <p:nvPr/>
        </p:nvSpPr>
        <p:spPr>
          <a:xfrm>
            <a:off x="908207" y="868069"/>
            <a:ext cx="3193503" cy="400110"/>
          </a:xfrm>
          <a:prstGeom prst="rect">
            <a:avLst/>
          </a:prstGeom>
        </p:spPr>
        <p:txBody>
          <a:bodyPr wrap="none">
            <a:spAutoFit/>
          </a:bodyPr>
          <a:lstStyle/>
          <a:p>
            <a:pPr marL="342900" indent="-342900">
              <a:buFont typeface="Courier New" pitchFamily="49" charset="0"/>
              <a:buChar char="o"/>
            </a:pPr>
            <a:r>
              <a:rPr lang="fr-FR" sz="2000" u="sng" dirty="0">
                <a:effectLst>
                  <a:outerShdw blurRad="38100" dist="38100" dir="2700000" algn="tl">
                    <a:srgbClr val="000000">
                      <a:alpha val="43137"/>
                    </a:srgbClr>
                  </a:outerShdw>
                </a:effectLst>
              </a:rPr>
              <a:t>Réalisation des pieux:</a:t>
            </a:r>
          </a:p>
        </p:txBody>
      </p:sp>
    </p:spTree>
    <p:extLst>
      <p:ext uri="{BB962C8B-B14F-4D97-AF65-F5344CB8AC3E}">
        <p14:creationId xmlns:p14="http://schemas.microsoft.com/office/powerpoint/2010/main" val="1488156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3792" y="652626"/>
            <a:ext cx="8316416" cy="400110"/>
          </a:xfrm>
          <a:prstGeom prst="rect">
            <a:avLst/>
          </a:prstGeom>
        </p:spPr>
        <p:txBody>
          <a:bodyPr wrap="square">
            <a:spAutoFit/>
          </a:bodyPr>
          <a:lstStyle/>
          <a:p>
            <a:pPr algn="ctr"/>
            <a:r>
              <a:rPr lang="fr-FR" sz="2000" b="1" u="sng" dirty="0">
                <a:effectLst>
                  <a:outerShdw blurRad="38100" dist="38100" dir="2700000" algn="tl">
                    <a:srgbClr val="000000">
                      <a:alpha val="43137"/>
                    </a:srgbClr>
                  </a:outerShdw>
                </a:effectLst>
              </a:rPr>
              <a:t>LES PROBLÈMES DE SOL À VÉRIFIER AVANT DE CONSTRUIRE  :</a:t>
            </a:r>
          </a:p>
        </p:txBody>
      </p:sp>
      <p:sp>
        <p:nvSpPr>
          <p:cNvPr id="3" name="Rectangle 2"/>
          <p:cNvSpPr/>
          <p:nvPr/>
        </p:nvSpPr>
        <p:spPr>
          <a:xfrm>
            <a:off x="655690" y="1013059"/>
            <a:ext cx="1999265" cy="338554"/>
          </a:xfrm>
          <a:prstGeom prst="rect">
            <a:avLst/>
          </a:prstGeom>
        </p:spPr>
        <p:txBody>
          <a:bodyPr wrap="none">
            <a:spAutoFit/>
          </a:bodyPr>
          <a:lstStyle/>
          <a:p>
            <a:pPr marL="285750" indent="-285750">
              <a:buFont typeface="Wingdings" pitchFamily="2" charset="2"/>
              <a:buChar char="§"/>
            </a:pPr>
            <a:r>
              <a:rPr lang="fr-FR" sz="1600" u="sng" dirty="0">
                <a:effectLst>
                  <a:outerShdw blurRad="38100" dist="38100" dir="2700000" algn="tl">
                    <a:srgbClr val="000000">
                      <a:alpha val="43137"/>
                    </a:srgbClr>
                  </a:outerShdw>
                </a:effectLst>
              </a:rPr>
              <a:t>Zones de failles</a:t>
            </a:r>
          </a:p>
        </p:txBody>
      </p:sp>
      <p:sp>
        <p:nvSpPr>
          <p:cNvPr id="4" name="Rectangle 3"/>
          <p:cNvSpPr/>
          <p:nvPr/>
        </p:nvSpPr>
        <p:spPr>
          <a:xfrm>
            <a:off x="655691" y="1337174"/>
            <a:ext cx="7876749" cy="584775"/>
          </a:xfrm>
          <a:prstGeom prst="rect">
            <a:avLst/>
          </a:prstGeom>
        </p:spPr>
        <p:txBody>
          <a:bodyPr wrap="square">
            <a:spAutoFit/>
          </a:bodyPr>
          <a:lstStyle/>
          <a:p>
            <a:pPr algn="just"/>
            <a:r>
              <a:rPr lang="fr-FR" sz="1600" dirty="0"/>
              <a:t>L’interdiction de construction de bâtiments au voisinage des failles reconnues comme actives</a:t>
            </a:r>
          </a:p>
        </p:txBody>
      </p:sp>
      <p:sp>
        <p:nvSpPr>
          <p:cNvPr id="5" name="Rectangle 4"/>
          <p:cNvSpPr/>
          <p:nvPr/>
        </p:nvSpPr>
        <p:spPr>
          <a:xfrm>
            <a:off x="550303" y="1819563"/>
            <a:ext cx="2797561" cy="338554"/>
          </a:xfrm>
          <a:prstGeom prst="rect">
            <a:avLst/>
          </a:prstGeom>
        </p:spPr>
        <p:txBody>
          <a:bodyPr wrap="none">
            <a:spAutoFit/>
          </a:bodyPr>
          <a:lstStyle/>
          <a:p>
            <a:r>
              <a:rPr lang="fr-FR" sz="1600" b="1" dirty="0"/>
              <a:t>Sols susceptibles de tasser</a:t>
            </a:r>
            <a:endParaRPr lang="fr-FR" sz="1600" dirty="0"/>
          </a:p>
        </p:txBody>
      </p:sp>
      <p:sp>
        <p:nvSpPr>
          <p:cNvPr id="6" name="Rectangle 5"/>
          <p:cNvSpPr/>
          <p:nvPr/>
        </p:nvSpPr>
        <p:spPr>
          <a:xfrm>
            <a:off x="641539" y="2110971"/>
            <a:ext cx="7860922" cy="830997"/>
          </a:xfrm>
          <a:prstGeom prst="rect">
            <a:avLst/>
          </a:prstGeom>
        </p:spPr>
        <p:txBody>
          <a:bodyPr wrap="square">
            <a:spAutoFit/>
          </a:bodyPr>
          <a:lstStyle/>
          <a:p>
            <a:pPr algn="just"/>
            <a:r>
              <a:rPr lang="fr-FR" sz="1600" dirty="0"/>
              <a:t>Les sols reconnus comme pouvant tasser sous l'effet des séismes doivent faire l'objet d'attentions particulières : étude préalable, évaluation des phénomènes possibles, traitement éventuel ou si nécessaire éviction du site.</a:t>
            </a:r>
          </a:p>
        </p:txBody>
      </p:sp>
      <p:sp>
        <p:nvSpPr>
          <p:cNvPr id="8" name="Rectangle 7"/>
          <p:cNvSpPr/>
          <p:nvPr/>
        </p:nvSpPr>
        <p:spPr>
          <a:xfrm>
            <a:off x="539552" y="2852936"/>
            <a:ext cx="3424335" cy="338554"/>
          </a:xfrm>
          <a:prstGeom prst="rect">
            <a:avLst/>
          </a:prstGeom>
        </p:spPr>
        <p:txBody>
          <a:bodyPr wrap="none">
            <a:spAutoFit/>
          </a:bodyPr>
          <a:lstStyle/>
          <a:p>
            <a:r>
              <a:rPr lang="fr-FR" sz="1600" b="1" dirty="0"/>
              <a:t> sols potentiellement liquéfiables</a:t>
            </a:r>
            <a:endParaRPr lang="fr-FR" sz="1600" dirty="0"/>
          </a:p>
        </p:txBody>
      </p:sp>
      <p:pic>
        <p:nvPicPr>
          <p:cNvPr id="10" name="Picture 2"/>
          <p:cNvPicPr>
            <a:picLocks noChangeAspect="1" noChangeArrowheads="1"/>
          </p:cNvPicPr>
          <p:nvPr/>
        </p:nvPicPr>
        <p:blipFill>
          <a:blip r:embed="rId2" cstate="print"/>
          <a:srcRect/>
          <a:stretch>
            <a:fillRect/>
          </a:stretch>
        </p:blipFill>
        <p:spPr bwMode="auto">
          <a:xfrm>
            <a:off x="6390252" y="3023195"/>
            <a:ext cx="2131715" cy="2847971"/>
          </a:xfrm>
          <a:prstGeom prst="rect">
            <a:avLst/>
          </a:prstGeom>
          <a:noFill/>
          <a:ln w="9525">
            <a:noFill/>
            <a:miter lim="800000"/>
            <a:headEnd/>
            <a:tailEnd/>
          </a:ln>
        </p:spPr>
      </p:pic>
      <p:sp>
        <p:nvSpPr>
          <p:cNvPr id="11" name="Rectangle 10"/>
          <p:cNvSpPr/>
          <p:nvPr/>
        </p:nvSpPr>
        <p:spPr>
          <a:xfrm>
            <a:off x="539553" y="4787860"/>
            <a:ext cx="5880621" cy="1077218"/>
          </a:xfrm>
          <a:prstGeom prst="rect">
            <a:avLst/>
          </a:prstGeom>
        </p:spPr>
        <p:txBody>
          <a:bodyPr wrap="square">
            <a:spAutoFit/>
          </a:bodyPr>
          <a:lstStyle/>
          <a:p>
            <a:pPr algn="just"/>
            <a:r>
              <a:rPr lang="fr-FR" sz="1600" b="1" dirty="0"/>
              <a:t> Photo d'un immeuble sur radier ayant basculé sous l’effet</a:t>
            </a:r>
          </a:p>
          <a:p>
            <a:pPr algn="just"/>
            <a:r>
              <a:rPr lang="fr-FR" sz="1600" dirty="0"/>
              <a:t>du tassement de sol consécutif à un phénomène de liquéfaction. Dans ce cas, les fondations ne descendaient pas au delà de la zone liquéfiable. </a:t>
            </a:r>
          </a:p>
        </p:txBody>
      </p:sp>
      <p:pic>
        <p:nvPicPr>
          <p:cNvPr id="12" name="Picture 2"/>
          <p:cNvPicPr>
            <a:picLocks noChangeAspect="1" noChangeArrowheads="1"/>
          </p:cNvPicPr>
          <p:nvPr/>
        </p:nvPicPr>
        <p:blipFill>
          <a:blip r:embed="rId3" cstate="print"/>
          <a:srcRect/>
          <a:stretch>
            <a:fillRect/>
          </a:stretch>
        </p:blipFill>
        <p:spPr bwMode="auto">
          <a:xfrm>
            <a:off x="556279" y="3170027"/>
            <a:ext cx="2664935" cy="1620000"/>
          </a:xfrm>
          <a:prstGeom prst="rect">
            <a:avLst/>
          </a:prstGeom>
          <a:noFill/>
          <a:ln w="9525">
            <a:noFill/>
            <a:miter lim="800000"/>
            <a:headEnd/>
            <a:tailEnd/>
          </a:ln>
        </p:spPr>
      </p:pic>
      <p:pic>
        <p:nvPicPr>
          <p:cNvPr id="13" name="Picture 3"/>
          <p:cNvPicPr>
            <a:picLocks noChangeAspect="1" noChangeArrowheads="1"/>
          </p:cNvPicPr>
          <p:nvPr/>
        </p:nvPicPr>
        <p:blipFill>
          <a:blip r:embed="rId4" cstate="print"/>
          <a:srcRect/>
          <a:stretch>
            <a:fillRect/>
          </a:stretch>
        </p:blipFill>
        <p:spPr bwMode="auto">
          <a:xfrm>
            <a:off x="3491880" y="3140968"/>
            <a:ext cx="2430000" cy="1620000"/>
          </a:xfrm>
          <a:prstGeom prst="rect">
            <a:avLst/>
          </a:prstGeom>
          <a:noFill/>
          <a:ln w="9525">
            <a:noFill/>
            <a:miter lim="800000"/>
            <a:headEnd/>
            <a:tailEnd/>
          </a:ln>
        </p:spPr>
      </p:pic>
      <p:sp>
        <p:nvSpPr>
          <p:cNvPr id="14" name="Rectangle 13"/>
          <p:cNvSpPr/>
          <p:nvPr/>
        </p:nvSpPr>
        <p:spPr>
          <a:xfrm>
            <a:off x="6388643" y="5499229"/>
            <a:ext cx="2143797"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sz="1200" dirty="0"/>
              <a:t>Liquéfaction d’une parcelle de sol non traité  Kobé, 1995) – USA)</a:t>
            </a:r>
          </a:p>
        </p:txBody>
      </p:sp>
      <p:sp>
        <p:nvSpPr>
          <p:cNvPr id="17" name="ZoneTexte 16"/>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
        <p:nvSpPr>
          <p:cNvPr id="7" name="Rectangle 6"/>
          <p:cNvSpPr/>
          <p:nvPr/>
        </p:nvSpPr>
        <p:spPr>
          <a:xfrm>
            <a:off x="539551" y="5757063"/>
            <a:ext cx="5880623" cy="830997"/>
          </a:xfrm>
          <a:prstGeom prst="rect">
            <a:avLst/>
          </a:prstGeom>
        </p:spPr>
        <p:txBody>
          <a:bodyPr wrap="square">
            <a:spAutoFit/>
          </a:bodyPr>
          <a:lstStyle/>
          <a:p>
            <a:pPr algn="just"/>
            <a:r>
              <a:rPr lang="fr-FR" sz="1600" dirty="0"/>
              <a:t>Une couche supérieure d’argile de résistance mécanique apparemment suffisante pour un radier peut dissimuler une couche liquéfiable plus profonde. Séisme de Taiwan</a:t>
            </a:r>
          </a:p>
        </p:txBody>
      </p:sp>
    </p:spTree>
    <p:extLst>
      <p:ext uri="{BB962C8B-B14F-4D97-AF65-F5344CB8AC3E}">
        <p14:creationId xmlns:p14="http://schemas.microsoft.com/office/powerpoint/2010/main" val="438945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grpSp>
        <p:nvGrpSpPr>
          <p:cNvPr id="8" name="Groupe 7"/>
          <p:cNvGrpSpPr/>
          <p:nvPr/>
        </p:nvGrpSpPr>
        <p:grpSpPr>
          <a:xfrm>
            <a:off x="579237" y="836712"/>
            <a:ext cx="7985526" cy="5689989"/>
            <a:chOff x="661008" y="836712"/>
            <a:chExt cx="7985526" cy="5689989"/>
          </a:xfrm>
        </p:grpSpPr>
        <p:pic>
          <p:nvPicPr>
            <p:cNvPr id="7170" name="Picture 2"/>
            <p:cNvPicPr>
              <a:picLocks noChangeAspect="1" noChangeArrowheads="1"/>
            </p:cNvPicPr>
            <p:nvPr/>
          </p:nvPicPr>
          <p:blipFill>
            <a:blip r:embed="rId2" cstate="print"/>
            <a:srcRect/>
            <a:stretch>
              <a:fillRect/>
            </a:stretch>
          </p:blipFill>
          <p:spPr bwMode="auto">
            <a:xfrm>
              <a:off x="727937" y="904071"/>
              <a:ext cx="3035146" cy="2038531"/>
            </a:xfrm>
            <a:prstGeom prst="rect">
              <a:avLst/>
            </a:prstGeom>
            <a:noFill/>
            <a:ln w="9525">
              <a:noFill/>
              <a:miter lim="800000"/>
              <a:headEnd/>
              <a:tailEnd/>
            </a:ln>
          </p:spPr>
        </p:pic>
        <p:sp>
          <p:nvSpPr>
            <p:cNvPr id="3" name="Rectangle 2"/>
            <p:cNvSpPr/>
            <p:nvPr/>
          </p:nvSpPr>
          <p:spPr>
            <a:xfrm>
              <a:off x="3803852" y="836712"/>
              <a:ext cx="4800596" cy="2585323"/>
            </a:xfrm>
            <a:prstGeom prst="rect">
              <a:avLst/>
            </a:prstGeom>
          </p:spPr>
          <p:txBody>
            <a:bodyPr wrap="square">
              <a:spAutoFit/>
            </a:bodyPr>
            <a:lstStyle/>
            <a:p>
              <a:pPr algn="just"/>
              <a:r>
                <a:rPr lang="fr-FR" dirty="0"/>
                <a:t>Tassement du sol sous l’effet d’un phénomène de liquéfaction. La présence de fondations descen dues au bon sol a permis d’éviter à la citerne de basculer. Néanmoins, le type de liaison entre les têtes de pieux et l’ouvrage les rend vulnérables à l’action horizontale d’une réplique violente.  Kobé, 1995</a:t>
              </a:r>
            </a:p>
            <a:p>
              <a:pPr algn="just"/>
              <a:endParaRPr lang="fr-FR" dirty="0"/>
            </a:p>
          </p:txBody>
        </p:sp>
        <p:pic>
          <p:nvPicPr>
            <p:cNvPr id="4" name="Picture 2"/>
            <p:cNvPicPr>
              <a:picLocks noChangeAspect="1" noChangeArrowheads="1"/>
            </p:cNvPicPr>
            <p:nvPr/>
          </p:nvPicPr>
          <p:blipFill>
            <a:blip r:embed="rId3" cstate="print"/>
            <a:srcRect/>
            <a:stretch>
              <a:fillRect/>
            </a:stretch>
          </p:blipFill>
          <p:spPr bwMode="auto">
            <a:xfrm>
              <a:off x="5276966" y="3356992"/>
              <a:ext cx="3369568" cy="2246379"/>
            </a:xfrm>
            <a:prstGeom prst="rect">
              <a:avLst/>
            </a:prstGeom>
            <a:noFill/>
            <a:ln w="9525">
              <a:noFill/>
              <a:miter lim="800000"/>
              <a:headEnd/>
              <a:tailEnd/>
            </a:ln>
          </p:spPr>
        </p:pic>
        <p:sp>
          <p:nvSpPr>
            <p:cNvPr id="5" name="Rectangle 4"/>
            <p:cNvSpPr/>
            <p:nvPr/>
          </p:nvSpPr>
          <p:spPr>
            <a:xfrm>
              <a:off x="727937" y="2996952"/>
              <a:ext cx="2331344" cy="369332"/>
            </a:xfrm>
            <a:prstGeom prst="rect">
              <a:avLst/>
            </a:prstGeom>
          </p:spPr>
          <p:txBody>
            <a:bodyPr wrap="none">
              <a:spAutoFit/>
            </a:bodyPr>
            <a:lstStyle/>
            <a:p>
              <a:r>
                <a:rPr lang="fr-FR" b="1" dirty="0"/>
                <a:t>Instabilité des pentes :</a:t>
              </a:r>
              <a:endParaRPr lang="fr-FR" dirty="0"/>
            </a:p>
          </p:txBody>
        </p:sp>
        <p:sp>
          <p:nvSpPr>
            <p:cNvPr id="6" name="Rectangle 5"/>
            <p:cNvSpPr/>
            <p:nvPr/>
          </p:nvSpPr>
          <p:spPr>
            <a:xfrm>
              <a:off x="661008" y="3356992"/>
              <a:ext cx="4615958" cy="2308324"/>
            </a:xfrm>
            <a:prstGeom prst="rect">
              <a:avLst/>
            </a:prstGeom>
          </p:spPr>
          <p:txBody>
            <a:bodyPr wrap="square">
              <a:spAutoFit/>
            </a:bodyPr>
            <a:lstStyle/>
            <a:p>
              <a:pPr algn="just"/>
              <a:r>
                <a:rPr lang="fr-FR" dirty="0"/>
                <a:t>"Il doit être vérifié que les talus et versants naturels restent stables sous l'action du mouvement de calcul compte tenu des charges apportées par les constructions, et dans leur configuration définitive Topographie, nature des sols, accélérations possibles retenues pour l’aléa régional de la</a:t>
              </a:r>
            </a:p>
          </p:txBody>
        </p:sp>
        <p:sp>
          <p:nvSpPr>
            <p:cNvPr id="2" name="Rectangle 1"/>
            <p:cNvSpPr/>
            <p:nvPr/>
          </p:nvSpPr>
          <p:spPr>
            <a:xfrm>
              <a:off x="727936" y="5603371"/>
              <a:ext cx="7876511" cy="923330"/>
            </a:xfrm>
            <a:prstGeom prst="rect">
              <a:avLst/>
            </a:prstGeom>
          </p:spPr>
          <p:txBody>
            <a:bodyPr wrap="square">
              <a:spAutoFit/>
            </a:bodyPr>
            <a:lstStyle/>
            <a:p>
              <a:pPr algn="just"/>
              <a:r>
                <a:rPr lang="fr-FR" dirty="0"/>
                <a:t>zone, régimes hydrauliques, sont les éléments retenus pour les études géotechniques visant à déterminer le possible effet induit qu’est le glissement de terrain.</a:t>
              </a:r>
            </a:p>
          </p:txBody>
        </p:sp>
      </p:grpSp>
    </p:spTree>
    <p:extLst>
      <p:ext uri="{BB962C8B-B14F-4D97-AF65-F5344CB8AC3E}">
        <p14:creationId xmlns:p14="http://schemas.microsoft.com/office/powerpoint/2010/main" val="1882751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5594" y="766445"/>
            <a:ext cx="6168654" cy="369332"/>
          </a:xfrm>
          <a:prstGeom prst="rect">
            <a:avLst/>
          </a:prstGeom>
        </p:spPr>
        <p:txBody>
          <a:bodyPr wrap="square">
            <a:spAutoFit/>
          </a:bodyPr>
          <a:lstStyle/>
          <a:p>
            <a:r>
              <a:rPr lang="fr-FR" b="1" dirty="0"/>
              <a:t>Zones de karst et cavités (terrains rocheux fracturés) :</a:t>
            </a:r>
            <a:endParaRPr lang="fr-FR" dirty="0"/>
          </a:p>
        </p:txBody>
      </p:sp>
      <p:sp>
        <p:nvSpPr>
          <p:cNvPr id="4" name="Rectangle 3"/>
          <p:cNvSpPr/>
          <p:nvPr/>
        </p:nvSpPr>
        <p:spPr>
          <a:xfrm>
            <a:off x="612000" y="1412776"/>
            <a:ext cx="7920000" cy="923330"/>
          </a:xfrm>
          <a:prstGeom prst="rect">
            <a:avLst/>
          </a:prstGeom>
        </p:spPr>
        <p:txBody>
          <a:bodyPr wrap="square">
            <a:spAutoFit/>
          </a:bodyPr>
          <a:lstStyle/>
          <a:p>
            <a:pPr algn="just"/>
            <a:r>
              <a:rPr lang="fr-FR" dirty="0"/>
              <a:t>Les sols rocheux fracturés, les sols rocheux présentant des karsts et des cavités doivent faire l'objet d'attentions particulières afin de rendre au terrain un monolithisme compatible avec l'action sismique.</a:t>
            </a:r>
          </a:p>
        </p:txBody>
      </p:sp>
      <p:sp>
        <p:nvSpPr>
          <p:cNvPr id="5" name="Rectangle 4"/>
          <p:cNvSpPr/>
          <p:nvPr/>
        </p:nvSpPr>
        <p:spPr>
          <a:xfrm>
            <a:off x="612000" y="2420888"/>
            <a:ext cx="7920000" cy="1200329"/>
          </a:xfrm>
          <a:prstGeom prst="rect">
            <a:avLst/>
          </a:prstGeom>
        </p:spPr>
        <p:txBody>
          <a:bodyPr wrap="square">
            <a:spAutoFit/>
          </a:bodyPr>
          <a:lstStyle/>
          <a:p>
            <a:pPr algn="just"/>
            <a:r>
              <a:rPr lang="fr-FR" dirty="0"/>
              <a:t>D’où vienne la Nécessite d’ une identification précise sous chaque élément de fondation, la rupture du plafond d’une cavité ou la modification d’une faille pouvant entraîner des déplacements relatifs du plan de fondation inacceptables. </a:t>
            </a:r>
          </a:p>
        </p:txBody>
      </p:sp>
      <p:sp>
        <p:nvSpPr>
          <p:cNvPr id="6" name="Rectangle 5"/>
          <p:cNvSpPr/>
          <p:nvPr/>
        </p:nvSpPr>
        <p:spPr>
          <a:xfrm>
            <a:off x="612000" y="3717032"/>
            <a:ext cx="7920000" cy="1477328"/>
          </a:xfrm>
          <a:prstGeom prst="rect">
            <a:avLst/>
          </a:prstGeom>
        </p:spPr>
        <p:txBody>
          <a:bodyPr wrap="square">
            <a:spAutoFit/>
          </a:bodyPr>
          <a:lstStyle/>
          <a:p>
            <a:pPr algn="just"/>
            <a:r>
              <a:rPr lang="fr-FR" dirty="0"/>
              <a:t>La détection des cavités et autres anomalies karstiques est délicate, le coût et les conséquences éventuelles peuvent être limités si, la position des fondations étant connue, il est possible de réaliser des forages systématiques sous chaque appui avant démarrage des travaux.</a:t>
            </a:r>
          </a:p>
        </p:txBody>
      </p:sp>
      <p:sp>
        <p:nvSpPr>
          <p:cNvPr id="7" name="ZoneTexte 6"/>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Tree>
    <p:extLst>
      <p:ext uri="{BB962C8B-B14F-4D97-AF65-F5344CB8AC3E}">
        <p14:creationId xmlns:p14="http://schemas.microsoft.com/office/powerpoint/2010/main" val="1737240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2045747"/>
            <a:ext cx="7488832" cy="2031325"/>
          </a:xfrm>
          <a:prstGeom prst="rect">
            <a:avLst/>
          </a:prstGeom>
        </p:spPr>
        <p:txBody>
          <a:bodyPr wrap="square">
            <a:spAutoFit/>
          </a:bodyPr>
          <a:lstStyle/>
          <a:p>
            <a:pPr algn="just"/>
            <a:r>
              <a:rPr lang="fr-FR" dirty="0"/>
              <a:t>Méthode souvent utilisée dans les terrains sableux, limoneux, ou argileux, humides ou saturés. La technique consiste à introduire, sous pression dans le sol à partir de forages répartis selon des mailles primaires et secondaires, un « mortier » visqueux à base de ciment. </a:t>
            </a:r>
          </a:p>
          <a:p>
            <a:pPr marL="285750" indent="-285750" algn="just">
              <a:buFont typeface="Arial" pitchFamily="34" charset="0"/>
              <a:buChar char="•"/>
            </a:pPr>
            <a:r>
              <a:rPr lang="fr-FR" u="sng" dirty="0">
                <a:effectLst>
                  <a:outerShdw blurRad="38100" dist="38100" dir="2700000" algn="tl">
                    <a:srgbClr val="000000">
                      <a:alpha val="43137"/>
                    </a:srgbClr>
                  </a:outerShdw>
                </a:effectLst>
              </a:rPr>
              <a:t>But :</a:t>
            </a:r>
            <a:r>
              <a:rPr lang="fr-FR" dirty="0">
                <a:effectLst>
                  <a:outerShdw blurRad="38100" dist="38100" dir="2700000" algn="tl">
                    <a:srgbClr val="000000">
                      <a:alpha val="43137"/>
                    </a:srgbClr>
                  </a:outerShdw>
                </a:effectLst>
              </a:rPr>
              <a:t> </a:t>
            </a:r>
            <a:r>
              <a:rPr lang="fr-FR" dirty="0"/>
              <a:t>augmenter le niveau de contrainte entre les grains du sol jusqu’à sortir le sol des critères rendant possible le phénomène.</a:t>
            </a:r>
          </a:p>
        </p:txBody>
      </p:sp>
      <p:sp>
        <p:nvSpPr>
          <p:cNvPr id="3" name="ZoneTexte 2"/>
          <p:cNvSpPr txBox="1"/>
          <p:nvPr/>
        </p:nvSpPr>
        <p:spPr>
          <a:xfrm>
            <a:off x="755576" y="785024"/>
            <a:ext cx="7488832" cy="646331"/>
          </a:xfrm>
          <a:prstGeom prst="rect">
            <a:avLst/>
          </a:prstGeom>
          <a:noFill/>
        </p:spPr>
        <p:txBody>
          <a:bodyPr wrap="square" rtlCol="0">
            <a:spAutoFit/>
          </a:bodyPr>
          <a:lstStyle/>
          <a:p>
            <a:pPr algn="just"/>
            <a:r>
              <a:rPr lang="fr-FR" dirty="0"/>
              <a:t>Afin d’éliminer le phénomène de la liquéfaction on utilise des méthodes parmi lesquels:</a:t>
            </a:r>
          </a:p>
        </p:txBody>
      </p:sp>
      <p:sp>
        <p:nvSpPr>
          <p:cNvPr id="4" name="Rectangle 3"/>
          <p:cNvSpPr/>
          <p:nvPr/>
        </p:nvSpPr>
        <p:spPr>
          <a:xfrm>
            <a:off x="724562" y="1580249"/>
            <a:ext cx="4642276" cy="369332"/>
          </a:xfrm>
          <a:prstGeom prst="rect">
            <a:avLst/>
          </a:prstGeom>
        </p:spPr>
        <p:txBody>
          <a:bodyPr wrap="square">
            <a:spAutoFit/>
          </a:bodyPr>
          <a:lstStyle/>
          <a:p>
            <a:r>
              <a:rPr lang="fr-FR" b="1" dirty="0"/>
              <a:t>La Consolidation statique : injection :</a:t>
            </a:r>
            <a:endParaRPr lang="fr-FR" dirty="0"/>
          </a:p>
        </p:txBody>
      </p:sp>
      <p:pic>
        <p:nvPicPr>
          <p:cNvPr id="12290" name="Picture 2"/>
          <p:cNvPicPr>
            <a:picLocks noChangeAspect="1" noChangeArrowheads="1"/>
          </p:cNvPicPr>
          <p:nvPr/>
        </p:nvPicPr>
        <p:blipFill>
          <a:blip r:embed="rId2" cstate="print"/>
          <a:srcRect/>
          <a:stretch>
            <a:fillRect/>
          </a:stretch>
        </p:blipFill>
        <p:spPr bwMode="auto">
          <a:xfrm>
            <a:off x="2123728" y="4221088"/>
            <a:ext cx="4666481" cy="1836693"/>
          </a:xfrm>
          <a:prstGeom prst="rect">
            <a:avLst/>
          </a:prstGeom>
          <a:noFill/>
          <a:ln w="9525">
            <a:noFill/>
            <a:miter lim="800000"/>
            <a:headEnd/>
            <a:tailEnd/>
          </a:ln>
        </p:spPr>
      </p:pic>
      <p:sp>
        <p:nvSpPr>
          <p:cNvPr id="6" name="ZoneTexte 5"/>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Tree>
    <p:extLst>
      <p:ext uri="{BB962C8B-B14F-4D97-AF65-F5344CB8AC3E}">
        <p14:creationId xmlns:p14="http://schemas.microsoft.com/office/powerpoint/2010/main" val="2842542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3568" y="827420"/>
            <a:ext cx="2744149" cy="369332"/>
          </a:xfrm>
          <a:prstGeom prst="rect">
            <a:avLst/>
          </a:prstGeom>
        </p:spPr>
        <p:txBody>
          <a:bodyPr wrap="none">
            <a:spAutoFit/>
          </a:bodyPr>
          <a:lstStyle/>
          <a:p>
            <a:r>
              <a:rPr lang="fr-FR" b="1" dirty="0"/>
              <a:t>Consolidation dynamique :</a:t>
            </a:r>
            <a:endParaRPr lang="fr-FR" dirty="0"/>
          </a:p>
        </p:txBody>
      </p:sp>
      <p:sp>
        <p:nvSpPr>
          <p:cNvPr id="2" name="Rectangle 1"/>
          <p:cNvSpPr/>
          <p:nvPr/>
        </p:nvSpPr>
        <p:spPr>
          <a:xfrm>
            <a:off x="558000" y="1319857"/>
            <a:ext cx="8028000" cy="3693319"/>
          </a:xfrm>
          <a:prstGeom prst="rect">
            <a:avLst/>
          </a:prstGeom>
        </p:spPr>
        <p:txBody>
          <a:bodyPr wrap="square">
            <a:spAutoFit/>
          </a:bodyPr>
          <a:lstStyle/>
          <a:p>
            <a:pPr algn="just"/>
            <a:r>
              <a:rPr lang="fr-FR" dirty="0"/>
              <a:t>Méthode applicable à une grande variété de sols, mais pas pour tous les sites.</a:t>
            </a:r>
          </a:p>
          <a:p>
            <a:pPr algn="just"/>
            <a:r>
              <a:rPr lang="fr-FR" dirty="0"/>
              <a:t>La technique consiste à laisser tomber des pilons de plusieurs dizaines de tonnes, en chute libre sur une hauteur de plusieurs dizaines de mètres. Le choc engendre des trains d'ondes qui améliorent le sol. But : provoquer le tassement sans attendre le séisme.</a:t>
            </a:r>
          </a:p>
          <a:p>
            <a:pPr algn="just"/>
            <a:r>
              <a:rPr lang="fr-FR" dirty="0"/>
              <a:t>Le traitement améliore la cohésion des sols et élimine aussi un facteur de liquéfaction (densification du sol). L’inconvénient de cette technique est que les trains d’ondes peuvent agir sur plusieurs centaines de mètres à la ronde, ce qui ne permet l'utilisation de cette méthode que comme traitement préventif d’espaces vastes et libres d’occupation avant aménagement ou urbanisation. En outre elle nécessite l’intervention d’engins lourds.</a:t>
            </a:r>
          </a:p>
        </p:txBody>
      </p:sp>
      <p:sp>
        <p:nvSpPr>
          <p:cNvPr id="8" name="ZoneTexte 7"/>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Tree>
    <p:extLst>
      <p:ext uri="{BB962C8B-B14F-4D97-AF65-F5344CB8AC3E}">
        <p14:creationId xmlns:p14="http://schemas.microsoft.com/office/powerpoint/2010/main" val="527089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pic>
        <p:nvPicPr>
          <p:cNvPr id="3" name="Picture 2"/>
          <p:cNvPicPr>
            <a:picLocks noChangeAspect="1" noChangeArrowheads="1"/>
          </p:cNvPicPr>
          <p:nvPr/>
        </p:nvPicPr>
        <p:blipFill>
          <a:blip r:embed="rId2" cstate="print"/>
          <a:srcRect/>
          <a:stretch>
            <a:fillRect/>
          </a:stretch>
        </p:blipFill>
        <p:spPr bwMode="auto">
          <a:xfrm>
            <a:off x="1086538" y="488026"/>
            <a:ext cx="2413247" cy="4275392"/>
          </a:xfrm>
          <a:prstGeom prst="rect">
            <a:avLst/>
          </a:prstGeom>
          <a:noFill/>
          <a:ln w="9525">
            <a:noFill/>
            <a:miter lim="800000"/>
            <a:headEnd/>
            <a:tailEnd/>
          </a:ln>
        </p:spPr>
      </p:pic>
      <p:pic>
        <p:nvPicPr>
          <p:cNvPr id="4" name="Picture 3"/>
          <p:cNvPicPr>
            <a:picLocks noChangeAspect="1" noChangeArrowheads="1"/>
          </p:cNvPicPr>
          <p:nvPr/>
        </p:nvPicPr>
        <p:blipFill>
          <a:blip r:embed="rId3" cstate="print"/>
          <a:srcRect/>
          <a:stretch>
            <a:fillRect/>
          </a:stretch>
        </p:blipFill>
        <p:spPr bwMode="auto">
          <a:xfrm>
            <a:off x="4211960" y="1135136"/>
            <a:ext cx="4230972" cy="2981172"/>
          </a:xfrm>
          <a:prstGeom prst="rect">
            <a:avLst/>
          </a:prstGeom>
          <a:noFill/>
          <a:ln w="9525">
            <a:noFill/>
            <a:miter lim="800000"/>
            <a:headEnd/>
            <a:tailEnd/>
          </a:ln>
        </p:spPr>
      </p:pic>
      <p:sp>
        <p:nvSpPr>
          <p:cNvPr id="6" name="Rectangle 5"/>
          <p:cNvSpPr/>
          <p:nvPr/>
        </p:nvSpPr>
        <p:spPr>
          <a:xfrm>
            <a:off x="4201692" y="4488038"/>
            <a:ext cx="4241240" cy="1631216"/>
          </a:xfrm>
          <a:prstGeom prst="rect">
            <a:avLst/>
          </a:prstGeom>
        </p:spPr>
        <p:txBody>
          <a:bodyPr wrap="square">
            <a:spAutoFit/>
          </a:bodyPr>
          <a:lstStyle/>
          <a:p>
            <a:pPr marL="285750" indent="-285750">
              <a:buFont typeface="Courier New" pitchFamily="49" charset="0"/>
              <a:buChar char="o"/>
            </a:pPr>
            <a:r>
              <a:rPr lang="fr-FR" sz="1600" dirty="0">
                <a:effectLst>
                  <a:outerShdw blurRad="38100" dist="38100" dir="2700000" algn="tl">
                    <a:srgbClr val="000000">
                      <a:alpha val="43137"/>
                    </a:srgbClr>
                  </a:outerShdw>
                </a:effectLst>
              </a:rPr>
              <a:t>Consolidation dynamique Explosifs : </a:t>
            </a:r>
            <a:r>
              <a:rPr lang="fr-FR" sz="1600" dirty="0"/>
              <a:t>autre possibilité qui ne</a:t>
            </a:r>
          </a:p>
          <a:p>
            <a:r>
              <a:rPr lang="fr-FR" sz="1600" dirty="0"/>
              <a:t>peut pas être utilisée n’importe où pour provoquer le tassement</a:t>
            </a:r>
          </a:p>
          <a:p>
            <a:r>
              <a:rPr lang="fr-FR" sz="1600" dirty="0"/>
              <a:t>des sols avant aménagement de la zone.</a:t>
            </a:r>
          </a:p>
        </p:txBody>
      </p:sp>
      <p:sp>
        <p:nvSpPr>
          <p:cNvPr id="7" name="Rectangle 6"/>
          <p:cNvSpPr/>
          <p:nvPr/>
        </p:nvSpPr>
        <p:spPr>
          <a:xfrm>
            <a:off x="611560" y="4826593"/>
            <a:ext cx="3024336" cy="584775"/>
          </a:xfrm>
          <a:prstGeom prst="rect">
            <a:avLst/>
          </a:prstGeom>
        </p:spPr>
        <p:txBody>
          <a:bodyPr wrap="square">
            <a:spAutoFit/>
          </a:bodyPr>
          <a:lstStyle/>
          <a:p>
            <a:pPr marL="285750" indent="-285750" algn="just">
              <a:buFont typeface="Courier New" pitchFamily="49" charset="0"/>
              <a:buChar char="o"/>
            </a:pPr>
            <a:r>
              <a:rPr lang="fr-FR" sz="1600" dirty="0">
                <a:effectLst>
                  <a:outerShdw blurRad="38100" dist="38100" dir="2700000" algn="tl">
                    <a:srgbClr val="000000">
                      <a:alpha val="43137"/>
                    </a:srgbClr>
                  </a:outerShdw>
                </a:effectLst>
              </a:rPr>
              <a:t>Consolidation dynamique: Pilonnage</a:t>
            </a:r>
          </a:p>
        </p:txBody>
      </p:sp>
    </p:spTree>
    <p:extLst>
      <p:ext uri="{BB962C8B-B14F-4D97-AF65-F5344CB8AC3E}">
        <p14:creationId xmlns:p14="http://schemas.microsoft.com/office/powerpoint/2010/main" val="834810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02000" y="1234495"/>
            <a:ext cx="7740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000" dirty="0"/>
              <a:t>La </a:t>
            </a:r>
            <a:r>
              <a:rPr lang="fr-FR" sz="2000" b="1" dirty="0"/>
              <a:t>géotechnique</a:t>
            </a:r>
            <a:r>
              <a:rPr lang="fr-FR" sz="2000" dirty="0"/>
              <a:t> est l'étude de l'adaptation des ouvrages humains aux sols et roches formant le terrain naturel.</a:t>
            </a:r>
          </a:p>
          <a:p>
            <a:pPr marL="342900" indent="-342900" algn="just" fontAlgn="base">
              <a:spcBef>
                <a:spcPct val="0"/>
              </a:spcBef>
              <a:spcAft>
                <a:spcPct val="0"/>
              </a:spcAft>
              <a:buFont typeface="Wingdings" pitchFamily="2" charset="2"/>
              <a:buChar char="§"/>
            </a:pPr>
            <a:r>
              <a:rPr lang="fr-FR" sz="2000" u="sng" dirty="0">
                <a:effectLst>
                  <a:outerShdw blurRad="38100" dist="38100" dir="2700000" algn="tl">
                    <a:srgbClr val="000000">
                      <a:alpha val="43137"/>
                    </a:srgbClr>
                  </a:outerShdw>
                </a:effectLst>
              </a:rPr>
              <a:t>L’étude de sol:</a:t>
            </a:r>
          </a:p>
          <a:p>
            <a:pPr algn="just" fontAlgn="base">
              <a:spcBef>
                <a:spcPct val="0"/>
              </a:spcBef>
              <a:spcAft>
                <a:spcPct val="0"/>
              </a:spcAft>
            </a:pPr>
            <a:r>
              <a:rPr lang="fr-FR" sz="2000" dirty="0"/>
              <a:t>Elle se fait a travers un laboratoire spécialisée par les défirent essais pour rédiger un rapport bien détailler sur la nature et les différentes caractéristiques du sol étudié, grâce à cette étude, on aura une </a:t>
            </a:r>
            <a:r>
              <a:rPr lang="fr-FR" sz="2000" u="sng" dirty="0"/>
              <a:t>reconnaissance du sol</a:t>
            </a:r>
            <a:r>
              <a:rPr lang="fr-FR" sz="2000" dirty="0"/>
              <a:t> permet d’orienter l’architecte dans son chois de structure qui va utiliser.</a:t>
            </a:r>
            <a:endParaRPr lang="fr-FR" sz="2000" u="sng" dirty="0">
              <a:effectLst>
                <a:outerShdw blurRad="38100" dist="38100" dir="2700000" algn="tl">
                  <a:srgbClr val="000000">
                    <a:alpha val="43137"/>
                  </a:srgbClr>
                </a:outerShdw>
              </a:effectLst>
            </a:endParaRPr>
          </a:p>
        </p:txBody>
      </p:sp>
      <p:sp>
        <p:nvSpPr>
          <p:cNvPr id="3" name="ZoneTexte 2"/>
          <p:cNvSpPr txBox="1"/>
          <p:nvPr/>
        </p:nvSpPr>
        <p:spPr>
          <a:xfrm>
            <a:off x="755576" y="796642"/>
            <a:ext cx="7358114" cy="400110"/>
          </a:xfrm>
          <a:prstGeom prst="rect">
            <a:avLst/>
          </a:prstGeom>
          <a:noFill/>
        </p:spPr>
        <p:txBody>
          <a:bodyPr wrap="square" rtlCol="0">
            <a:spAutoFit/>
          </a:bodyPr>
          <a:lstStyle/>
          <a:p>
            <a:pPr marL="342900" indent="-342900">
              <a:buFont typeface="Wingdings" pitchFamily="2" charset="2"/>
              <a:buChar char="q"/>
            </a:pPr>
            <a:r>
              <a:rPr lang="fr-FR" sz="2000" b="1" u="sng" dirty="0">
                <a:effectLst>
                  <a:outerShdw blurRad="38100" dist="38100" dir="2700000" algn="tl">
                    <a:srgbClr val="000000">
                      <a:alpha val="43137"/>
                    </a:srgbClr>
                  </a:outerShdw>
                </a:effectLst>
              </a:rPr>
              <a:t>DÉFINITION DE LA GÉOTECHNIQUE:</a:t>
            </a:r>
          </a:p>
        </p:txBody>
      </p:sp>
      <p:sp>
        <p:nvSpPr>
          <p:cNvPr id="6" name="ZoneTexte 5"/>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GÉOTECHNIQUE.</a:t>
            </a:r>
          </a:p>
        </p:txBody>
      </p:sp>
      <p:sp>
        <p:nvSpPr>
          <p:cNvPr id="7" name="Rectangle 6"/>
          <p:cNvSpPr>
            <a:spLocks noChangeArrowheads="1"/>
          </p:cNvSpPr>
          <p:nvPr/>
        </p:nvSpPr>
        <p:spPr bwMode="auto">
          <a:xfrm>
            <a:off x="702000" y="4293096"/>
            <a:ext cx="7740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lang="fr-FR" sz="2000" dirty="0"/>
              <a:t>Les études géotechniques ont pour principal objet les études du sous-sol pour la construction d'ouvrages (pavillons, immeubles, voiries, ouvrages d'art...). Elles traitent également des phénomènes de mouvement du sol (glissement, affaissement et autres), de déformation (tassements sous charges) et résistance mécanique.</a:t>
            </a:r>
          </a:p>
        </p:txBody>
      </p:sp>
      <p:sp>
        <p:nvSpPr>
          <p:cNvPr id="8" name="Rectangle 7"/>
          <p:cNvSpPr/>
          <p:nvPr/>
        </p:nvSpPr>
        <p:spPr>
          <a:xfrm>
            <a:off x="755576" y="3861048"/>
            <a:ext cx="5033750" cy="400110"/>
          </a:xfrm>
          <a:prstGeom prst="rect">
            <a:avLst/>
          </a:prstGeom>
        </p:spPr>
        <p:txBody>
          <a:bodyPr wrap="none">
            <a:spAutoFit/>
          </a:bodyPr>
          <a:lstStyle/>
          <a:p>
            <a:pPr marL="342900" lvl="0" indent="-342900" fontAlgn="base">
              <a:spcBef>
                <a:spcPct val="0"/>
              </a:spcBef>
              <a:spcAft>
                <a:spcPct val="0"/>
              </a:spcAft>
              <a:buFont typeface="Wingdings" pitchFamily="2" charset="2"/>
              <a:buChar char="q"/>
            </a:pPr>
            <a:r>
              <a:rPr lang="fr-FR" sz="2000" b="1" u="sng" dirty="0">
                <a:effectLst>
                  <a:outerShdw blurRad="38100" dist="38100" dir="2700000" algn="tl">
                    <a:srgbClr val="000000">
                      <a:alpha val="43137"/>
                    </a:srgbClr>
                  </a:outerShdw>
                </a:effectLst>
              </a:rPr>
              <a:t>LE BUT D’UNE :ÉTUDE GÉOTECHNIQUE:</a:t>
            </a:r>
          </a:p>
        </p:txBody>
      </p:sp>
    </p:spTree>
    <p:extLst>
      <p:ext uri="{BB962C8B-B14F-4D97-AF65-F5344CB8AC3E}">
        <p14:creationId xmlns:p14="http://schemas.microsoft.com/office/powerpoint/2010/main" val="2982923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0392" y="692696"/>
            <a:ext cx="6243856" cy="369332"/>
          </a:xfrm>
          <a:prstGeom prst="rect">
            <a:avLst/>
          </a:prstGeom>
        </p:spPr>
        <p:txBody>
          <a:bodyPr wrap="square">
            <a:spAutoFit/>
          </a:bodyPr>
          <a:lstStyle/>
          <a:p>
            <a:pPr marL="285750" indent="-285750">
              <a:buFont typeface="Wingdings" pitchFamily="2" charset="2"/>
              <a:buChar char="q"/>
            </a:pPr>
            <a:r>
              <a:rPr lang="fr-FR" b="1" u="sng" dirty="0">
                <a:effectLst>
                  <a:outerShdw blurRad="38100" dist="38100" dir="2700000" algn="tl">
                    <a:srgbClr val="000000">
                      <a:alpha val="43137"/>
                    </a:srgbClr>
                  </a:outerShdw>
                </a:effectLst>
                <a:latin typeface="+mj-lt"/>
              </a:rPr>
              <a:t>FONDATIONS SUR SOLS SUBSTITUÉS COMPACTÉS :</a:t>
            </a:r>
            <a:endParaRPr lang="fr-FR" u="sng" dirty="0">
              <a:effectLst>
                <a:outerShdw blurRad="38100" dist="38100" dir="2700000" algn="tl">
                  <a:srgbClr val="000000">
                    <a:alpha val="43137"/>
                  </a:srgbClr>
                </a:outerShdw>
              </a:effectLst>
              <a:latin typeface="+mj-lt"/>
            </a:endParaRPr>
          </a:p>
        </p:txBody>
      </p:sp>
      <p:sp>
        <p:nvSpPr>
          <p:cNvPr id="3" name="Rectangle 2"/>
          <p:cNvSpPr/>
          <p:nvPr/>
        </p:nvSpPr>
        <p:spPr>
          <a:xfrm>
            <a:off x="560392" y="1033566"/>
            <a:ext cx="7972048" cy="1200329"/>
          </a:xfrm>
          <a:prstGeom prst="rect">
            <a:avLst/>
          </a:prstGeom>
        </p:spPr>
        <p:txBody>
          <a:bodyPr wrap="square">
            <a:spAutoFit/>
          </a:bodyPr>
          <a:lstStyle/>
          <a:p>
            <a:pPr algn="just"/>
            <a:r>
              <a:rPr lang="fr-FR" dirty="0"/>
              <a:t>Compactage par vibroflotation :</a:t>
            </a:r>
          </a:p>
          <a:p>
            <a:pPr algn="just"/>
            <a:r>
              <a:rPr lang="fr-FR" dirty="0"/>
              <a:t>Méthode applicable aux sols granulaires non cohérents tels que sables et graviers. Principe de l'injection de matériaux par vibroflotation</a:t>
            </a:r>
          </a:p>
        </p:txBody>
      </p:sp>
      <p:pic>
        <p:nvPicPr>
          <p:cNvPr id="14338" name="Picture 2"/>
          <p:cNvPicPr>
            <a:picLocks noChangeAspect="1" noChangeArrowheads="1"/>
          </p:cNvPicPr>
          <p:nvPr/>
        </p:nvPicPr>
        <p:blipFill>
          <a:blip r:embed="rId2" cstate="print"/>
          <a:srcRect/>
          <a:stretch>
            <a:fillRect/>
          </a:stretch>
        </p:blipFill>
        <p:spPr bwMode="auto">
          <a:xfrm>
            <a:off x="5649333" y="2204864"/>
            <a:ext cx="2905768" cy="2232248"/>
          </a:xfrm>
          <a:prstGeom prst="rect">
            <a:avLst/>
          </a:prstGeom>
          <a:noFill/>
          <a:ln w="9525">
            <a:noFill/>
            <a:miter lim="800000"/>
            <a:headEnd/>
            <a:tailEnd/>
          </a:ln>
        </p:spPr>
      </p:pic>
      <p:pic>
        <p:nvPicPr>
          <p:cNvPr id="14339" name="Picture 3"/>
          <p:cNvPicPr>
            <a:picLocks noChangeAspect="1" noChangeArrowheads="1"/>
          </p:cNvPicPr>
          <p:nvPr/>
        </p:nvPicPr>
        <p:blipFill>
          <a:blip r:embed="rId3" cstate="print"/>
          <a:srcRect/>
          <a:stretch>
            <a:fillRect/>
          </a:stretch>
        </p:blipFill>
        <p:spPr bwMode="auto">
          <a:xfrm>
            <a:off x="683568" y="2204864"/>
            <a:ext cx="2082658" cy="3456384"/>
          </a:xfrm>
          <a:prstGeom prst="rect">
            <a:avLst/>
          </a:prstGeom>
          <a:noFill/>
          <a:ln w="9525">
            <a:noFill/>
            <a:miter lim="800000"/>
            <a:headEnd/>
            <a:tailEnd/>
          </a:ln>
        </p:spPr>
      </p:pic>
      <p:sp>
        <p:nvSpPr>
          <p:cNvPr id="6" name="Rectangle 5"/>
          <p:cNvSpPr/>
          <p:nvPr/>
        </p:nvSpPr>
        <p:spPr>
          <a:xfrm>
            <a:off x="2771800" y="2132856"/>
            <a:ext cx="2832346" cy="2308324"/>
          </a:xfrm>
          <a:prstGeom prst="rect">
            <a:avLst/>
          </a:prstGeom>
        </p:spPr>
        <p:txBody>
          <a:bodyPr wrap="square">
            <a:spAutoFit/>
          </a:bodyPr>
          <a:lstStyle/>
          <a:p>
            <a:pPr algn="just"/>
            <a:r>
              <a:rPr lang="fr-FR" sz="1600" dirty="0"/>
              <a:t>La technique consiste à descendre dans le sol un</a:t>
            </a:r>
          </a:p>
          <a:p>
            <a:pPr algn="just"/>
            <a:r>
              <a:rPr lang="fr-FR" sz="1600" dirty="0"/>
              <a:t>vibrateur manipulé par une grue, qui sous son propre</a:t>
            </a:r>
          </a:p>
          <a:p>
            <a:pPr algn="just"/>
            <a:r>
              <a:rPr lang="fr-FR" sz="1600" dirty="0"/>
              <a:t>poids, et sous l'influence d'un lançage d'eau et des</a:t>
            </a:r>
          </a:p>
          <a:p>
            <a:pPr algn="just"/>
            <a:r>
              <a:rPr lang="fr-FR" sz="1600" dirty="0"/>
              <a:t>vibrations, atteint les profondeurs souhaitées.</a:t>
            </a:r>
          </a:p>
        </p:txBody>
      </p:sp>
      <p:sp>
        <p:nvSpPr>
          <p:cNvPr id="8" name="ZoneTexte 7"/>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
        <p:nvSpPr>
          <p:cNvPr id="4" name="Rectangle 3"/>
          <p:cNvSpPr/>
          <p:nvPr/>
        </p:nvSpPr>
        <p:spPr>
          <a:xfrm>
            <a:off x="2766226" y="4365104"/>
            <a:ext cx="5766214" cy="1323439"/>
          </a:xfrm>
          <a:prstGeom prst="rect">
            <a:avLst/>
          </a:prstGeom>
        </p:spPr>
        <p:txBody>
          <a:bodyPr wrap="square">
            <a:spAutoFit/>
          </a:bodyPr>
          <a:lstStyle/>
          <a:p>
            <a:pPr algn="just"/>
            <a:r>
              <a:rPr lang="fr-FR" sz="1600" dirty="0"/>
              <a:t>Ensuite, </a:t>
            </a:r>
            <a:r>
              <a:rPr lang="fr-FR" sz="1600" b="1" dirty="0"/>
              <a:t>dans la cavité ainsi créée dans le sol incohérent, mise en place de matériau d'apport sable ou gravier, sans retrait de sol. L'opération est répétée </a:t>
            </a:r>
            <a:r>
              <a:rPr lang="fr-FR" sz="1600" dirty="0"/>
              <a:t>selon un maillage prédéfini elle ne permet pas de traiter les mauvais sols profonds (plafond de l’ordre de 20m).</a:t>
            </a:r>
          </a:p>
        </p:txBody>
      </p:sp>
      <p:sp>
        <p:nvSpPr>
          <p:cNvPr id="5" name="Rectangle 4"/>
          <p:cNvSpPr/>
          <p:nvPr/>
        </p:nvSpPr>
        <p:spPr>
          <a:xfrm>
            <a:off x="560392" y="5694347"/>
            <a:ext cx="8069640" cy="830997"/>
          </a:xfrm>
          <a:prstGeom prst="rect">
            <a:avLst/>
          </a:prstGeom>
        </p:spPr>
        <p:txBody>
          <a:bodyPr wrap="square">
            <a:spAutoFit/>
          </a:bodyPr>
          <a:lstStyle/>
          <a:p>
            <a:pPr algn="just"/>
            <a:r>
              <a:rPr lang="fr-FR" sz="1600" dirty="0"/>
              <a:t>Dans ce cas, le maillage créé sur le site par les colonnes de matériaux de granulométrie incompatible avec la liquéfaction, suffit à drainer le sol de la zone qui est protégée.</a:t>
            </a:r>
          </a:p>
        </p:txBody>
      </p:sp>
    </p:spTree>
    <p:extLst>
      <p:ext uri="{BB962C8B-B14F-4D97-AF65-F5344CB8AC3E}">
        <p14:creationId xmlns:p14="http://schemas.microsoft.com/office/powerpoint/2010/main" val="2087297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7140" y="779512"/>
            <a:ext cx="8077308" cy="369332"/>
          </a:xfrm>
          <a:prstGeom prst="rect">
            <a:avLst/>
          </a:prstGeom>
        </p:spPr>
        <p:txBody>
          <a:bodyPr wrap="square">
            <a:spAutoFit/>
          </a:bodyPr>
          <a:lstStyle/>
          <a:p>
            <a:pPr marL="285750" indent="-285750">
              <a:buFont typeface="Wingdings" pitchFamily="2" charset="2"/>
              <a:buChar char="q"/>
            </a:pPr>
            <a:r>
              <a:rPr lang="fr-FR" b="1" u="sng" dirty="0">
                <a:effectLst>
                  <a:outerShdw blurRad="38100" dist="38100" dir="2700000" algn="tl">
                    <a:srgbClr val="000000">
                      <a:alpha val="43137"/>
                    </a:srgbClr>
                  </a:outerShdw>
                </a:effectLst>
                <a:latin typeface="+mj-lt"/>
              </a:rPr>
              <a:t>GÉNÉRALITÉS SUR LES SYSTÈMES DE FONDATIONS EN ZONE SISMIQUE:</a:t>
            </a:r>
          </a:p>
        </p:txBody>
      </p:sp>
      <p:sp>
        <p:nvSpPr>
          <p:cNvPr id="3" name="Rectangle 2"/>
          <p:cNvSpPr/>
          <p:nvPr/>
        </p:nvSpPr>
        <p:spPr>
          <a:xfrm>
            <a:off x="539552" y="1148844"/>
            <a:ext cx="8064896" cy="1107996"/>
          </a:xfrm>
          <a:prstGeom prst="rect">
            <a:avLst/>
          </a:prstGeom>
        </p:spPr>
        <p:txBody>
          <a:bodyPr wrap="square">
            <a:spAutoFit/>
          </a:bodyPr>
          <a:lstStyle/>
          <a:p>
            <a:pPr marL="342900" indent="-342900" algn="just">
              <a:buFont typeface="Wingdings" pitchFamily="2" charset="2"/>
              <a:buChar char="§"/>
            </a:pPr>
            <a:r>
              <a:rPr lang="fr-FR" u="sng" dirty="0">
                <a:effectLst>
                  <a:outerShdw blurRad="38100" dist="38100" dir="2700000" algn="tl">
                    <a:srgbClr val="000000">
                      <a:alpha val="43137"/>
                    </a:srgbClr>
                  </a:outerShdw>
                </a:effectLst>
                <a:latin typeface="+mj-lt"/>
              </a:rPr>
              <a:t>Les sollicitations :</a:t>
            </a:r>
          </a:p>
          <a:p>
            <a:pPr algn="just"/>
            <a:r>
              <a:rPr lang="fr-FR" sz="1600" dirty="0"/>
              <a:t>En plus des charges verticales de pesanteur, des actions du vent, des poussées des terres, et des poussées hydrostatiques, l’action sismique engendre sur les fondations des efforts</a:t>
            </a:r>
          </a:p>
        </p:txBody>
      </p:sp>
      <p:sp>
        <p:nvSpPr>
          <p:cNvPr id="4" name="Rectangle 3"/>
          <p:cNvSpPr/>
          <p:nvPr/>
        </p:nvSpPr>
        <p:spPr>
          <a:xfrm>
            <a:off x="539552" y="2132856"/>
            <a:ext cx="8064896" cy="830997"/>
          </a:xfrm>
          <a:prstGeom prst="rect">
            <a:avLst/>
          </a:prstGeom>
        </p:spPr>
        <p:txBody>
          <a:bodyPr wrap="square">
            <a:spAutoFit/>
          </a:bodyPr>
          <a:lstStyle/>
          <a:p>
            <a:pPr algn="just"/>
            <a:r>
              <a:rPr lang="fr-FR" sz="1600" dirty="0"/>
              <a:t>Le problème des fondations en zone sismique est caractérisé par le fait que l'action dynamique venant du sol, il est fondamental de liaisonner entre eux les éléments de fondations de la structure porteuse.</a:t>
            </a:r>
          </a:p>
        </p:txBody>
      </p:sp>
      <p:sp>
        <p:nvSpPr>
          <p:cNvPr id="5" name="Rectangle 4"/>
          <p:cNvSpPr/>
          <p:nvPr/>
        </p:nvSpPr>
        <p:spPr>
          <a:xfrm>
            <a:off x="535645" y="3059668"/>
            <a:ext cx="7632848" cy="338554"/>
          </a:xfrm>
          <a:prstGeom prst="rect">
            <a:avLst/>
          </a:prstGeom>
        </p:spPr>
        <p:txBody>
          <a:bodyPr wrap="square">
            <a:spAutoFit/>
          </a:bodyPr>
          <a:lstStyle/>
          <a:p>
            <a:pPr marL="285750" indent="-285750">
              <a:buFont typeface="Wingdings" pitchFamily="2" charset="2"/>
              <a:buChar char="ü"/>
            </a:pPr>
            <a:r>
              <a:rPr lang="fr-FR" sz="1600" b="1" dirty="0">
                <a:effectLst>
                  <a:outerShdw blurRad="38100" dist="38100" dir="2700000" algn="tl">
                    <a:srgbClr val="000000">
                      <a:alpha val="43137"/>
                    </a:srgbClr>
                  </a:outerShdw>
                </a:effectLst>
              </a:rPr>
              <a:t>Quelles particularités pour les fondations superficielles ?</a:t>
            </a:r>
            <a:endParaRPr lang="fr-FR" sz="1600" dirty="0">
              <a:effectLst>
                <a:outerShdw blurRad="38100" dist="38100" dir="2700000" algn="tl">
                  <a:srgbClr val="000000">
                    <a:alpha val="43137"/>
                  </a:srgbClr>
                </a:outerShdw>
              </a:effectLst>
            </a:endParaRPr>
          </a:p>
        </p:txBody>
      </p:sp>
      <p:sp>
        <p:nvSpPr>
          <p:cNvPr id="6" name="Rectangle 5"/>
          <p:cNvSpPr/>
          <p:nvPr/>
        </p:nvSpPr>
        <p:spPr>
          <a:xfrm>
            <a:off x="539552" y="3401124"/>
            <a:ext cx="8064896" cy="1107996"/>
          </a:xfrm>
          <a:prstGeom prst="rect">
            <a:avLst/>
          </a:prstGeom>
        </p:spPr>
        <p:txBody>
          <a:bodyPr wrap="square">
            <a:spAutoFit/>
          </a:bodyPr>
          <a:lstStyle/>
          <a:p>
            <a:pPr marL="285750" indent="-285750" algn="just">
              <a:buFont typeface="Courier New" pitchFamily="49" charset="0"/>
              <a:buChar char="o"/>
            </a:pPr>
            <a:r>
              <a:rPr lang="fr-FR" sz="1600" u="sng" dirty="0">
                <a:effectLst>
                  <a:outerShdw blurRad="38100" dist="38100" dir="2700000" algn="tl">
                    <a:srgbClr val="000000">
                      <a:alpha val="43137"/>
                    </a:srgbClr>
                  </a:outerShdw>
                </a:effectLst>
              </a:rPr>
              <a:t>Dispositions générales :</a:t>
            </a:r>
          </a:p>
          <a:p>
            <a:pPr algn="just"/>
            <a:r>
              <a:rPr lang="fr-FR" sz="1600" dirty="0"/>
              <a:t>Les fondations superficielles sont employées lorsque le ''bon sol'', sol compact et homogène, se trouve à faible profondeur par rapport au plancher le plus bas. Elles sont réalisées en béton armé</a:t>
            </a:r>
          </a:p>
        </p:txBody>
      </p:sp>
      <p:sp>
        <p:nvSpPr>
          <p:cNvPr id="7" name="Rectangle 6"/>
          <p:cNvSpPr/>
          <p:nvPr/>
        </p:nvSpPr>
        <p:spPr>
          <a:xfrm>
            <a:off x="467544" y="4437112"/>
            <a:ext cx="8136904" cy="830997"/>
          </a:xfrm>
          <a:prstGeom prst="rect">
            <a:avLst/>
          </a:prstGeom>
        </p:spPr>
        <p:txBody>
          <a:bodyPr wrap="square">
            <a:spAutoFit/>
          </a:bodyPr>
          <a:lstStyle/>
          <a:p>
            <a:pPr algn="just"/>
            <a:r>
              <a:rPr lang="fr-FR" sz="1600" b="1" dirty="0"/>
              <a:t>Les semelles sont alors reliées par un système de liaisons parasismiques (longrines, dallage renforcé) situé à moins de 1.20 m au dessus de la sous-face des semelles.</a:t>
            </a:r>
            <a:endParaRPr lang="fr-FR" sz="1600" dirty="0"/>
          </a:p>
        </p:txBody>
      </p:sp>
      <p:pic>
        <p:nvPicPr>
          <p:cNvPr id="1026" name="Picture 2"/>
          <p:cNvPicPr>
            <a:picLocks noChangeAspect="1" noChangeArrowheads="1"/>
          </p:cNvPicPr>
          <p:nvPr/>
        </p:nvPicPr>
        <p:blipFill>
          <a:blip r:embed="rId3" cstate="print"/>
          <a:srcRect/>
          <a:stretch>
            <a:fillRect/>
          </a:stretch>
        </p:blipFill>
        <p:spPr bwMode="auto">
          <a:xfrm>
            <a:off x="4427984" y="5266830"/>
            <a:ext cx="4207969" cy="1224136"/>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519003" y="5271369"/>
            <a:ext cx="3840016" cy="1219597"/>
          </a:xfrm>
          <a:prstGeom prst="rect">
            <a:avLst/>
          </a:prstGeom>
          <a:noFill/>
          <a:ln w="9525">
            <a:noFill/>
            <a:miter lim="800000"/>
            <a:headEnd/>
            <a:tailEnd/>
          </a:ln>
        </p:spPr>
      </p:pic>
      <p:sp>
        <p:nvSpPr>
          <p:cNvPr id="10" name="ZoneTexte 9"/>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Tree>
    <p:extLst>
      <p:ext uri="{BB962C8B-B14F-4D97-AF65-F5344CB8AC3E}">
        <p14:creationId xmlns:p14="http://schemas.microsoft.com/office/powerpoint/2010/main" val="601258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0934" y="1499300"/>
            <a:ext cx="8102133" cy="2031325"/>
          </a:xfrm>
          <a:prstGeom prst="rect">
            <a:avLst/>
          </a:prstGeom>
        </p:spPr>
        <p:txBody>
          <a:bodyPr wrap="square">
            <a:spAutoFit/>
          </a:bodyPr>
          <a:lstStyle/>
          <a:p>
            <a:pPr algn="just"/>
            <a:r>
              <a:rPr lang="fr-FR" b="1" dirty="0"/>
              <a:t>Radier général porteur :</a:t>
            </a:r>
          </a:p>
          <a:p>
            <a:pPr algn="just"/>
            <a:r>
              <a:rPr lang="fr-FR" dirty="0"/>
              <a:t>Lorsque les dimensions des fondations calculées sont relativement importantes par rapport aux distances séparant les éléments porteurs, on utilise généralement un système de radier général sous poteaux et murs. Le radier fait fonction également de système de liaisons parasismiques en éliminant les déplacements différentiels horizontaux au niveau des fondations.</a:t>
            </a:r>
          </a:p>
        </p:txBody>
      </p:sp>
      <p:sp>
        <p:nvSpPr>
          <p:cNvPr id="3" name="Rectangle 2"/>
          <p:cNvSpPr/>
          <p:nvPr/>
        </p:nvSpPr>
        <p:spPr>
          <a:xfrm>
            <a:off x="502316" y="692696"/>
            <a:ext cx="8139369" cy="338554"/>
          </a:xfrm>
          <a:prstGeom prst="rect">
            <a:avLst/>
          </a:prstGeom>
          <a:noFill/>
        </p:spPr>
        <p:txBody>
          <a:bodyPr wrap="square">
            <a:spAutoFit/>
          </a:bodyPr>
          <a:lstStyle/>
          <a:p>
            <a:pPr marL="285750" indent="-285750">
              <a:buFont typeface="Wingdings" pitchFamily="2" charset="2"/>
              <a:buChar char="ü"/>
            </a:pPr>
            <a:r>
              <a:rPr lang="fr-FR" sz="1600" b="1" dirty="0">
                <a:effectLst>
                  <a:outerShdw blurRad="38100" dist="38100" dir="2700000" algn="tl">
                    <a:srgbClr val="000000">
                      <a:alpha val="43137"/>
                    </a:srgbClr>
                  </a:outerShdw>
                </a:effectLst>
              </a:rPr>
              <a:t>Quelles précautions pour les constructions sur terrain en pente (stable) ?</a:t>
            </a:r>
          </a:p>
        </p:txBody>
      </p:sp>
      <p:sp>
        <p:nvSpPr>
          <p:cNvPr id="4" name="Rectangle 3"/>
          <p:cNvSpPr/>
          <p:nvPr/>
        </p:nvSpPr>
        <p:spPr>
          <a:xfrm>
            <a:off x="539552" y="3441774"/>
            <a:ext cx="7992888" cy="923330"/>
          </a:xfrm>
          <a:prstGeom prst="rect">
            <a:avLst/>
          </a:prstGeom>
        </p:spPr>
        <p:txBody>
          <a:bodyPr wrap="square">
            <a:spAutoFit/>
          </a:bodyPr>
          <a:lstStyle/>
          <a:p>
            <a:pPr algn="just"/>
            <a:r>
              <a:rPr lang="fr-FR" b="1" dirty="0"/>
              <a:t>Liaison des semelles isolées en cas de pente :</a:t>
            </a:r>
          </a:p>
          <a:p>
            <a:pPr algn="just"/>
            <a:r>
              <a:rPr lang="fr-FR" dirty="0"/>
              <a:t>Les semelles situées à des niveaux différents doivent être liaisonnées ce qui est plus délicat à réaliser que sur sol plat ou à faible pente.</a:t>
            </a:r>
          </a:p>
        </p:txBody>
      </p:sp>
      <p:sp>
        <p:nvSpPr>
          <p:cNvPr id="5" name="Rectangle 4"/>
          <p:cNvSpPr/>
          <p:nvPr/>
        </p:nvSpPr>
        <p:spPr>
          <a:xfrm>
            <a:off x="539552" y="4437112"/>
            <a:ext cx="3449622" cy="1477328"/>
          </a:xfrm>
          <a:prstGeom prst="rect">
            <a:avLst/>
          </a:prstGeom>
        </p:spPr>
        <p:txBody>
          <a:bodyPr wrap="square">
            <a:spAutoFit/>
          </a:bodyPr>
          <a:lstStyle/>
          <a:p>
            <a:pPr algn="just"/>
            <a:r>
              <a:rPr lang="fr-FR" dirty="0"/>
              <a:t>Liaison des semelles situées sur des niveaux différents par des longrines si la différence de hauteur d’implantation est inférieure à 1,20m</a:t>
            </a:r>
          </a:p>
        </p:txBody>
      </p:sp>
      <p:pic>
        <p:nvPicPr>
          <p:cNvPr id="2050" name="Picture 2"/>
          <p:cNvPicPr>
            <a:picLocks noChangeAspect="1" noChangeArrowheads="1"/>
          </p:cNvPicPr>
          <p:nvPr/>
        </p:nvPicPr>
        <p:blipFill>
          <a:blip r:embed="rId2" cstate="print"/>
          <a:srcRect/>
          <a:stretch>
            <a:fillRect/>
          </a:stretch>
        </p:blipFill>
        <p:spPr bwMode="auto">
          <a:xfrm>
            <a:off x="3995936" y="4463288"/>
            <a:ext cx="4480591" cy="1630008"/>
          </a:xfrm>
          <a:prstGeom prst="rect">
            <a:avLst/>
          </a:prstGeom>
          <a:noFill/>
          <a:ln w="9525">
            <a:noFill/>
            <a:miter lim="800000"/>
            <a:headEnd/>
            <a:tailEnd/>
          </a:ln>
        </p:spPr>
      </p:pic>
      <p:sp>
        <p:nvSpPr>
          <p:cNvPr id="6" name="Rectangle 5"/>
          <p:cNvSpPr/>
          <p:nvPr/>
        </p:nvSpPr>
        <p:spPr>
          <a:xfrm>
            <a:off x="618322" y="1124744"/>
            <a:ext cx="7482069" cy="369332"/>
          </a:xfrm>
          <a:prstGeom prst="rect">
            <a:avLst/>
          </a:prstGeom>
        </p:spPr>
        <p:txBody>
          <a:bodyPr wrap="square">
            <a:spAutoFit/>
          </a:bodyPr>
          <a:lstStyle/>
          <a:p>
            <a:r>
              <a:rPr lang="fr-FR" u="sng" dirty="0"/>
              <a:t>Vérification de la stabilité du talus et des zones sollicitées :</a:t>
            </a:r>
          </a:p>
        </p:txBody>
      </p:sp>
      <p:sp>
        <p:nvSpPr>
          <p:cNvPr id="8" name="ZoneTexte 7"/>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Tree>
    <p:extLst>
      <p:ext uri="{BB962C8B-B14F-4D97-AF65-F5344CB8AC3E}">
        <p14:creationId xmlns:p14="http://schemas.microsoft.com/office/powerpoint/2010/main" val="646432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803027"/>
            <a:ext cx="7912533" cy="338554"/>
          </a:xfrm>
          <a:prstGeom prst="rect">
            <a:avLst/>
          </a:prstGeom>
        </p:spPr>
        <p:txBody>
          <a:bodyPr wrap="square">
            <a:spAutoFit/>
          </a:bodyPr>
          <a:lstStyle/>
          <a:p>
            <a:r>
              <a:rPr lang="fr-FR" sz="1600" b="1" dirty="0"/>
              <a:t>Liaison des semelles isolées en cas de niveaux différents :</a:t>
            </a:r>
            <a:endParaRPr lang="fr-FR" sz="1600" dirty="0"/>
          </a:p>
        </p:txBody>
      </p:sp>
      <p:sp>
        <p:nvSpPr>
          <p:cNvPr id="3" name="Rectangle 2"/>
          <p:cNvSpPr/>
          <p:nvPr/>
        </p:nvSpPr>
        <p:spPr>
          <a:xfrm>
            <a:off x="530871" y="1124744"/>
            <a:ext cx="3537073" cy="2308324"/>
          </a:xfrm>
          <a:prstGeom prst="rect">
            <a:avLst/>
          </a:prstGeom>
        </p:spPr>
        <p:txBody>
          <a:bodyPr wrap="square">
            <a:spAutoFit/>
          </a:bodyPr>
          <a:lstStyle/>
          <a:p>
            <a:pPr algn="just"/>
            <a:r>
              <a:rPr lang="fr-FR" sz="1600" dirty="0"/>
              <a:t>Liaison des semelles situées sur des niveaux différents par des voiles si la</a:t>
            </a:r>
          </a:p>
          <a:p>
            <a:pPr algn="just"/>
            <a:r>
              <a:rPr lang="fr-FR" sz="1600" dirty="0"/>
              <a:t>différence de hauteur d’implantation est inférieure à 1,20m. Dans ce cas, seul un voile peut garantir la cohésion nécessaire entre les différentes semelles.</a:t>
            </a:r>
          </a:p>
        </p:txBody>
      </p:sp>
      <p:pic>
        <p:nvPicPr>
          <p:cNvPr id="3074" name="Picture 2"/>
          <p:cNvPicPr>
            <a:picLocks noChangeAspect="1" noChangeArrowheads="1"/>
          </p:cNvPicPr>
          <p:nvPr/>
        </p:nvPicPr>
        <p:blipFill>
          <a:blip r:embed="rId3" cstate="print"/>
          <a:srcRect/>
          <a:stretch>
            <a:fillRect/>
          </a:stretch>
        </p:blipFill>
        <p:spPr bwMode="auto">
          <a:xfrm>
            <a:off x="4139952" y="1232035"/>
            <a:ext cx="4464495" cy="1937360"/>
          </a:xfrm>
          <a:prstGeom prst="rect">
            <a:avLst/>
          </a:prstGeom>
          <a:noFill/>
          <a:ln w="9525">
            <a:noFill/>
            <a:miter lim="800000"/>
            <a:headEnd/>
            <a:tailEnd/>
          </a:ln>
        </p:spPr>
      </p:pic>
      <p:sp>
        <p:nvSpPr>
          <p:cNvPr id="5" name="Rectangle 4"/>
          <p:cNvSpPr/>
          <p:nvPr/>
        </p:nvSpPr>
        <p:spPr>
          <a:xfrm>
            <a:off x="549824" y="3450486"/>
            <a:ext cx="6552728" cy="338554"/>
          </a:xfrm>
          <a:prstGeom prst="rect">
            <a:avLst/>
          </a:prstGeom>
        </p:spPr>
        <p:txBody>
          <a:bodyPr wrap="square">
            <a:spAutoFit/>
          </a:bodyPr>
          <a:lstStyle/>
          <a:p>
            <a:pPr marL="285750" indent="-285750">
              <a:buFont typeface="Wingdings" pitchFamily="2" charset="2"/>
              <a:buChar char="ü"/>
            </a:pPr>
            <a:r>
              <a:rPr lang="fr-FR" sz="1600" b="1" dirty="0">
                <a:effectLst>
                  <a:outerShdw blurRad="38100" dist="38100" dir="2700000" algn="tl">
                    <a:srgbClr val="000000">
                      <a:alpha val="43137"/>
                    </a:srgbClr>
                  </a:outerShdw>
                </a:effectLst>
              </a:rPr>
              <a:t>Quelles spécificités pour les fondations profondes ?</a:t>
            </a:r>
          </a:p>
        </p:txBody>
      </p:sp>
      <p:sp>
        <p:nvSpPr>
          <p:cNvPr id="6" name="Rectangle 5"/>
          <p:cNvSpPr/>
          <p:nvPr/>
        </p:nvSpPr>
        <p:spPr>
          <a:xfrm>
            <a:off x="530870" y="3789040"/>
            <a:ext cx="8073577" cy="830997"/>
          </a:xfrm>
          <a:prstGeom prst="rect">
            <a:avLst/>
          </a:prstGeom>
        </p:spPr>
        <p:txBody>
          <a:bodyPr wrap="square">
            <a:spAutoFit/>
          </a:bodyPr>
          <a:lstStyle/>
          <a:p>
            <a:pPr marL="285750" indent="-285750" algn="just">
              <a:buFont typeface="Courier New" pitchFamily="49" charset="0"/>
              <a:buChar char="o"/>
            </a:pPr>
            <a:r>
              <a:rPr lang="fr-FR" sz="1600" u="sng" dirty="0">
                <a:effectLst>
                  <a:outerShdw blurRad="38100" dist="38100" dir="2700000" algn="tl">
                    <a:srgbClr val="000000">
                      <a:alpha val="43137"/>
                    </a:srgbClr>
                  </a:outerShdw>
                </a:effectLst>
              </a:rPr>
              <a:t>Dispositions générales :</a:t>
            </a:r>
          </a:p>
          <a:p>
            <a:pPr algn="just"/>
            <a:r>
              <a:rPr lang="fr-FR" sz="1600" dirty="0"/>
              <a:t>Les fondations profondes sont employées lorsque les couches superficielles de terrain sont de qualité médiocre.</a:t>
            </a:r>
          </a:p>
        </p:txBody>
      </p:sp>
      <p:sp>
        <p:nvSpPr>
          <p:cNvPr id="8" name="Rectangle 7"/>
          <p:cNvSpPr/>
          <p:nvPr/>
        </p:nvSpPr>
        <p:spPr>
          <a:xfrm>
            <a:off x="530870" y="4581128"/>
            <a:ext cx="5121250" cy="1815882"/>
          </a:xfrm>
          <a:prstGeom prst="rect">
            <a:avLst/>
          </a:prstGeom>
        </p:spPr>
        <p:txBody>
          <a:bodyPr wrap="square">
            <a:spAutoFit/>
          </a:bodyPr>
          <a:lstStyle/>
          <a:p>
            <a:pPr algn="just"/>
            <a:r>
              <a:rPr lang="fr-FR" sz="1600" b="1" u="sng" dirty="0"/>
              <a:t>Problème du frottement négatif en cas de tassement de sol (par exemple si</a:t>
            </a:r>
          </a:p>
          <a:p>
            <a:pPr algn="just"/>
            <a:r>
              <a:rPr lang="fr-FR" sz="1600" b="1" u="sng" dirty="0"/>
              <a:t>liquéfaction) :</a:t>
            </a:r>
          </a:p>
          <a:p>
            <a:pPr algn="just"/>
            <a:r>
              <a:rPr lang="fr-FR" sz="1600" dirty="0"/>
              <a:t>Le pieu se trouve plus chargé qu’à l’état initial par le sol qui a tassé. On appelle ce phénomène le frottement négatif. Si le sol n’est pas traité il faut en tenir compte au dimensionnement.</a:t>
            </a:r>
          </a:p>
        </p:txBody>
      </p:sp>
      <p:pic>
        <p:nvPicPr>
          <p:cNvPr id="9" name="Picture 2"/>
          <p:cNvPicPr>
            <a:picLocks noChangeAspect="1" noChangeArrowheads="1"/>
          </p:cNvPicPr>
          <p:nvPr/>
        </p:nvPicPr>
        <p:blipFill>
          <a:blip r:embed="rId4" cstate="print"/>
          <a:srcRect/>
          <a:stretch>
            <a:fillRect/>
          </a:stretch>
        </p:blipFill>
        <p:spPr bwMode="auto">
          <a:xfrm>
            <a:off x="5740820" y="4365104"/>
            <a:ext cx="2863627" cy="2119619"/>
          </a:xfrm>
          <a:prstGeom prst="rect">
            <a:avLst/>
          </a:prstGeom>
          <a:noFill/>
          <a:ln w="9525">
            <a:noFill/>
            <a:miter lim="800000"/>
            <a:headEnd/>
            <a:tailEnd/>
          </a:ln>
        </p:spPr>
      </p:pic>
      <p:sp>
        <p:nvSpPr>
          <p:cNvPr id="10" name="ZoneTexte 9"/>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Tree>
    <p:extLst>
      <p:ext uri="{BB962C8B-B14F-4D97-AF65-F5344CB8AC3E}">
        <p14:creationId xmlns:p14="http://schemas.microsoft.com/office/powerpoint/2010/main" val="2790825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3382" y="809417"/>
            <a:ext cx="4572000" cy="1323439"/>
          </a:xfrm>
          <a:prstGeom prst="rect">
            <a:avLst/>
          </a:prstGeom>
        </p:spPr>
        <p:txBody>
          <a:bodyPr>
            <a:spAutoFit/>
          </a:bodyPr>
          <a:lstStyle/>
          <a:p>
            <a:pPr algn="just"/>
            <a:r>
              <a:rPr lang="fr-FR" sz="1600" b="1" u="sng" dirty="0"/>
              <a:t>Déformation des pieux :</a:t>
            </a:r>
          </a:p>
          <a:p>
            <a:pPr algn="just"/>
            <a:r>
              <a:rPr lang="fr-FR" sz="1600" dirty="0"/>
              <a:t>Les pieux doivent pouvoir avoir un comportement flexible pour se déformer avec le sol. En zone sismique les pieux inclinés sont interdits.</a:t>
            </a:r>
          </a:p>
        </p:txBody>
      </p:sp>
      <p:pic>
        <p:nvPicPr>
          <p:cNvPr id="5122" name="Picture 2"/>
          <p:cNvPicPr>
            <a:picLocks noChangeAspect="1" noChangeArrowheads="1"/>
          </p:cNvPicPr>
          <p:nvPr/>
        </p:nvPicPr>
        <p:blipFill rotWithShape="1">
          <a:blip r:embed="rId2" cstate="print"/>
          <a:srcRect l="1865" t="8521" r="2820" b="3235"/>
          <a:stretch/>
        </p:blipFill>
        <p:spPr bwMode="auto">
          <a:xfrm>
            <a:off x="5206372" y="692696"/>
            <a:ext cx="3326068" cy="1627950"/>
          </a:xfrm>
          <a:prstGeom prst="rect">
            <a:avLst/>
          </a:prstGeom>
          <a:noFill/>
          <a:ln w="9525">
            <a:noFill/>
            <a:miter lim="800000"/>
            <a:headEnd/>
            <a:tailEnd/>
          </a:ln>
        </p:spPr>
      </p:pic>
      <p:sp>
        <p:nvSpPr>
          <p:cNvPr id="4" name="Rectangle 3"/>
          <p:cNvSpPr/>
          <p:nvPr/>
        </p:nvSpPr>
        <p:spPr>
          <a:xfrm>
            <a:off x="3779912" y="2344231"/>
            <a:ext cx="4752528" cy="2062103"/>
          </a:xfrm>
          <a:prstGeom prst="rect">
            <a:avLst/>
          </a:prstGeom>
        </p:spPr>
        <p:txBody>
          <a:bodyPr wrap="square">
            <a:spAutoFit/>
          </a:bodyPr>
          <a:lstStyle/>
          <a:p>
            <a:pPr algn="just"/>
            <a:r>
              <a:rPr lang="fr-FR" sz="1600" b="1" dirty="0"/>
              <a:t>Sollicitations au cisaillement et en compression en tête de pieux :</a:t>
            </a:r>
          </a:p>
          <a:p>
            <a:pPr algn="just"/>
            <a:r>
              <a:rPr lang="fr-FR" sz="1600" b="1" dirty="0"/>
              <a:t>Pieu dénudé sous l’effet d’un phénomène de</a:t>
            </a:r>
          </a:p>
          <a:p>
            <a:pPr algn="just"/>
            <a:r>
              <a:rPr lang="fr-FR" sz="1600" b="1" dirty="0"/>
              <a:t>liquéfaction. A hauteur du niveau d’eau on voit</a:t>
            </a:r>
          </a:p>
          <a:p>
            <a:pPr algn="just"/>
            <a:r>
              <a:rPr lang="fr-FR" sz="1600" dirty="0"/>
              <a:t>qu’en outre les aciers longitudinaux ont flambé sous l’effet d’un effort en compression. Kobé,1995)</a:t>
            </a:r>
          </a:p>
        </p:txBody>
      </p:sp>
      <p:pic>
        <p:nvPicPr>
          <p:cNvPr id="5123" name="Picture 3"/>
          <p:cNvPicPr>
            <a:picLocks noChangeAspect="1" noChangeArrowheads="1"/>
          </p:cNvPicPr>
          <p:nvPr/>
        </p:nvPicPr>
        <p:blipFill>
          <a:blip r:embed="rId3" cstate="print"/>
          <a:srcRect/>
          <a:stretch>
            <a:fillRect/>
          </a:stretch>
        </p:blipFill>
        <p:spPr bwMode="auto">
          <a:xfrm>
            <a:off x="683568" y="2252869"/>
            <a:ext cx="3096344" cy="2064230"/>
          </a:xfrm>
          <a:prstGeom prst="rect">
            <a:avLst/>
          </a:prstGeom>
          <a:noFill/>
          <a:ln w="9525">
            <a:noFill/>
            <a:miter lim="800000"/>
            <a:headEnd/>
            <a:tailEnd/>
          </a:ln>
        </p:spPr>
      </p:pic>
      <p:sp>
        <p:nvSpPr>
          <p:cNvPr id="6" name="Rectangle 5"/>
          <p:cNvSpPr/>
          <p:nvPr/>
        </p:nvSpPr>
        <p:spPr>
          <a:xfrm>
            <a:off x="611560" y="4463241"/>
            <a:ext cx="4592990" cy="2062103"/>
          </a:xfrm>
          <a:prstGeom prst="rect">
            <a:avLst/>
          </a:prstGeom>
        </p:spPr>
        <p:txBody>
          <a:bodyPr wrap="square">
            <a:spAutoFit/>
          </a:bodyPr>
          <a:lstStyle/>
          <a:p>
            <a:pPr algn="just"/>
            <a:r>
              <a:rPr lang="fr-FR" sz="1600" b="1" u="sng" dirty="0"/>
              <a:t>Cisaillement de pieux découverts suite à un phénomène de liquéfaction.  (Kobé, 1995) </a:t>
            </a:r>
          </a:p>
          <a:p>
            <a:pPr algn="just"/>
            <a:r>
              <a:rPr lang="fr-FR" sz="1600" dirty="0"/>
              <a:t>Il est nécessaire que les bêches périphériques mobilisent le sol pour éviter le cisaillement des têtes de pieux. En cas de sol potentiellement liquéfiable, il faut tenir compte de la hauteur possible du tassement.</a:t>
            </a:r>
          </a:p>
        </p:txBody>
      </p:sp>
      <p:pic>
        <p:nvPicPr>
          <p:cNvPr id="5124" name="Picture 4"/>
          <p:cNvPicPr>
            <a:picLocks noChangeAspect="1" noChangeArrowheads="1"/>
          </p:cNvPicPr>
          <p:nvPr/>
        </p:nvPicPr>
        <p:blipFill>
          <a:blip r:embed="rId4" cstate="print"/>
          <a:srcRect/>
          <a:stretch>
            <a:fillRect/>
          </a:stretch>
        </p:blipFill>
        <p:spPr bwMode="auto">
          <a:xfrm>
            <a:off x="5206372" y="4178080"/>
            <a:ext cx="3398076" cy="2265384"/>
          </a:xfrm>
          <a:prstGeom prst="rect">
            <a:avLst/>
          </a:prstGeom>
          <a:noFill/>
          <a:ln w="9525">
            <a:noFill/>
            <a:miter lim="800000"/>
            <a:headEnd/>
            <a:tailEnd/>
          </a:ln>
        </p:spPr>
      </p:pic>
      <p:sp>
        <p:nvSpPr>
          <p:cNvPr id="8" name="ZoneTexte 7"/>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FONDATION.</a:t>
            </a:r>
          </a:p>
        </p:txBody>
      </p:sp>
    </p:spTree>
    <p:extLst>
      <p:ext uri="{BB962C8B-B14F-4D97-AF65-F5344CB8AC3E}">
        <p14:creationId xmlns:p14="http://schemas.microsoft.com/office/powerpoint/2010/main" val="3663844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764704"/>
            <a:ext cx="6624736" cy="369332"/>
          </a:xfrm>
          <a:prstGeom prst="rect">
            <a:avLst/>
          </a:prstGeom>
        </p:spPr>
        <p:txBody>
          <a:bodyPr wrap="square">
            <a:spAutoFit/>
          </a:bodyPr>
          <a:lstStyle/>
          <a:p>
            <a:pPr algn="ctr" fontAlgn="base"/>
            <a:r>
              <a:rPr lang="fr-FR" b="1" u="sng" dirty="0"/>
              <a:t>Problème lors de la construction d’ immeuble en Chine</a:t>
            </a:r>
          </a:p>
        </p:txBody>
      </p:sp>
      <p:sp>
        <p:nvSpPr>
          <p:cNvPr id="4" name="Rectangle 3"/>
          <p:cNvSpPr/>
          <p:nvPr/>
        </p:nvSpPr>
        <p:spPr>
          <a:xfrm>
            <a:off x="2627784" y="4140369"/>
            <a:ext cx="3384376" cy="584775"/>
          </a:xfrm>
          <a:prstGeom prst="rect">
            <a:avLst/>
          </a:prstGeom>
        </p:spPr>
        <p:txBody>
          <a:bodyPr wrap="square">
            <a:spAutoFit/>
          </a:bodyPr>
          <a:lstStyle/>
          <a:p>
            <a:pPr algn="ctr"/>
            <a:r>
              <a:rPr lang="fr-FR" sz="1600" dirty="0"/>
              <a:t>c’est un immeuble de 13étages, étendu sur le sol </a:t>
            </a:r>
          </a:p>
        </p:txBody>
      </p:sp>
      <p:pic>
        <p:nvPicPr>
          <p:cNvPr id="1027" name="Picture 3"/>
          <p:cNvPicPr>
            <a:picLocks noChangeAspect="1" noChangeArrowheads="1"/>
          </p:cNvPicPr>
          <p:nvPr/>
        </p:nvPicPr>
        <p:blipFill>
          <a:blip r:embed="rId2" cstate="print"/>
          <a:srcRect/>
          <a:stretch>
            <a:fillRect/>
          </a:stretch>
        </p:blipFill>
        <p:spPr bwMode="auto">
          <a:xfrm>
            <a:off x="2618606" y="1421109"/>
            <a:ext cx="3393554" cy="2439939"/>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4296" y="3789040"/>
            <a:ext cx="4283968" cy="2554545"/>
          </a:xfrm>
          <a:prstGeom prst="rect">
            <a:avLst/>
          </a:prstGeom>
        </p:spPr>
        <p:txBody>
          <a:bodyPr wrap="square">
            <a:spAutoFit/>
          </a:bodyPr>
          <a:lstStyle/>
          <a:p>
            <a:pPr algn="ctr"/>
            <a:r>
              <a:rPr lang="fr-FR" sz="1600" dirty="0"/>
              <a:t>Ensuite on creusé une tranchée 4.6 m de profondeur pour faire un garage souterrain sur le coté sud,  puis on a entassé les gravats sur le coté nord sur une hauteur de 10 m. Il en a résulté une différence de pression de 3000 tonnes entre le coté sud et le coté nord, cette différence était plus grande que ce que pouvaient supporter les pilier des fondations.</a:t>
            </a:r>
          </a:p>
        </p:txBody>
      </p:sp>
      <p:pic>
        <p:nvPicPr>
          <p:cNvPr id="3" name="Picture 4"/>
          <p:cNvPicPr>
            <a:picLocks noChangeAspect="1" noChangeArrowheads="1"/>
          </p:cNvPicPr>
          <p:nvPr/>
        </p:nvPicPr>
        <p:blipFill>
          <a:blip r:embed="rId2" cstate="print"/>
          <a:srcRect/>
          <a:stretch>
            <a:fillRect/>
          </a:stretch>
        </p:blipFill>
        <p:spPr bwMode="auto">
          <a:xfrm>
            <a:off x="3131840" y="1196752"/>
            <a:ext cx="3224212" cy="2481085"/>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1668363" y="836712"/>
            <a:ext cx="5495925" cy="535305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2" cstate="print"/>
          <a:srcRect/>
          <a:stretch>
            <a:fillRect/>
          </a:stretch>
        </p:blipFill>
        <p:spPr bwMode="auto">
          <a:xfrm>
            <a:off x="1728788" y="1214438"/>
            <a:ext cx="5686425" cy="4429125"/>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2" cstate="print"/>
          <a:srcRect/>
          <a:stretch>
            <a:fillRect/>
          </a:stretch>
        </p:blipFill>
        <p:spPr bwMode="auto">
          <a:xfrm>
            <a:off x="1909763" y="1562100"/>
            <a:ext cx="5324475" cy="37338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GÉOTECHNIQUE.</a:t>
            </a:r>
          </a:p>
        </p:txBody>
      </p:sp>
      <p:sp>
        <p:nvSpPr>
          <p:cNvPr id="3" name="ZoneTexte 2"/>
          <p:cNvSpPr txBox="1"/>
          <p:nvPr/>
        </p:nvSpPr>
        <p:spPr>
          <a:xfrm>
            <a:off x="702000" y="1182811"/>
            <a:ext cx="7740000" cy="2246769"/>
          </a:xfrm>
          <a:prstGeom prst="rect">
            <a:avLst/>
          </a:prstGeom>
          <a:noFill/>
        </p:spPr>
        <p:txBody>
          <a:bodyPr wrap="square" rtlCol="0">
            <a:spAutoFit/>
          </a:bodyPr>
          <a:lstStyle/>
          <a:p>
            <a:pPr algn="just"/>
            <a:r>
              <a:rPr lang="fr-FR" sz="2000" dirty="0"/>
              <a:t>Le bureau d’études et/ou le maitre d’ouvrage doivent collaborer avec le laboratoire et lui fournir les documents suivants:</a:t>
            </a:r>
          </a:p>
          <a:p>
            <a:pPr algn="just"/>
            <a:endParaRPr lang="fr-FR" sz="2000" dirty="0"/>
          </a:p>
          <a:p>
            <a:pPr algn="just">
              <a:buFontTx/>
              <a:buChar char="-"/>
            </a:pPr>
            <a:r>
              <a:rPr lang="fr-FR" sz="2000" b="1" dirty="0"/>
              <a:t> Un plan de topographie.</a:t>
            </a:r>
          </a:p>
          <a:p>
            <a:pPr algn="just">
              <a:buFontTx/>
              <a:buChar char="-"/>
            </a:pPr>
            <a:r>
              <a:rPr lang="fr-FR" sz="2000" b="1" dirty="0"/>
              <a:t> Un plan d’implantation.</a:t>
            </a:r>
            <a:endParaRPr lang="fr-FR" sz="2000" dirty="0"/>
          </a:p>
          <a:p>
            <a:pPr algn="just"/>
            <a:endParaRPr lang="fr-FR" sz="2000" dirty="0"/>
          </a:p>
        </p:txBody>
      </p:sp>
    </p:spTree>
    <p:extLst>
      <p:ext uri="{BB962C8B-B14F-4D97-AF65-F5344CB8AC3E}">
        <p14:creationId xmlns:p14="http://schemas.microsoft.com/office/powerpoint/2010/main" val="3649709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cstate="print"/>
          <a:srcRect/>
          <a:stretch>
            <a:fillRect/>
          </a:stretch>
        </p:blipFill>
        <p:spPr bwMode="auto">
          <a:xfrm>
            <a:off x="1763688" y="1628800"/>
            <a:ext cx="5390257" cy="3646711"/>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srcRect/>
          <a:stretch>
            <a:fillRect/>
          </a:stretch>
        </p:blipFill>
        <p:spPr bwMode="auto">
          <a:xfrm>
            <a:off x="1547664" y="1556792"/>
            <a:ext cx="5656818" cy="3794348"/>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2" cstate="print"/>
          <a:srcRect/>
          <a:stretch>
            <a:fillRect/>
          </a:stretch>
        </p:blipFill>
        <p:spPr bwMode="auto">
          <a:xfrm>
            <a:off x="1463013" y="1412776"/>
            <a:ext cx="5884868" cy="3816424"/>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GÉOTECHNIQUE.</a:t>
            </a:r>
          </a:p>
        </p:txBody>
      </p:sp>
      <p:sp>
        <p:nvSpPr>
          <p:cNvPr id="3" name="Rectangle 2"/>
          <p:cNvSpPr txBox="1">
            <a:spLocks noRot="1" noChangeArrowheads="1"/>
          </p:cNvSpPr>
          <p:nvPr/>
        </p:nvSpPr>
        <p:spPr>
          <a:xfrm>
            <a:off x="528622" y="908720"/>
            <a:ext cx="8229600" cy="382587"/>
          </a:xfrm>
          <a:prstGeom prst="rect">
            <a:avLst/>
          </a:prstGeom>
        </p:spPr>
        <p:txBody>
          <a:bodyPr/>
          <a:lstStyle/>
          <a:p>
            <a:pPr marL="342900" marR="0" lvl="0" indent="-342900" algn="l" defTabSz="914400" rtl="0" eaLnBrk="1" fontAlgn="auto" latinLnBrk="0" hangingPunct="1">
              <a:lnSpc>
                <a:spcPct val="100000"/>
              </a:lnSpc>
              <a:spcBef>
                <a:spcPct val="0"/>
              </a:spcBef>
              <a:spcAft>
                <a:spcPts val="0"/>
              </a:spcAft>
              <a:buClrTx/>
              <a:buSzTx/>
              <a:buFont typeface="Wingdings" pitchFamily="2" charset="2"/>
              <a:buChar char="q"/>
              <a:tabLst/>
              <a:defRPr/>
            </a:pPr>
            <a:r>
              <a:rPr lang="fr-FR" sz="2000" b="1" u="sng" dirty="0">
                <a:effectLst>
                  <a:outerShdw blurRad="38100" dist="38100" dir="2700000" algn="tl">
                    <a:srgbClr val="000000">
                      <a:alpha val="43137"/>
                    </a:srgbClr>
                  </a:outerShdw>
                </a:effectLst>
              </a:rPr>
              <a:t>L’IDENTIFICATION DU SOL:</a:t>
            </a:r>
          </a:p>
        </p:txBody>
      </p:sp>
      <p:sp>
        <p:nvSpPr>
          <p:cNvPr id="4" name="Rectangle 3"/>
          <p:cNvSpPr/>
          <p:nvPr/>
        </p:nvSpPr>
        <p:spPr>
          <a:xfrm>
            <a:off x="702000" y="1412776"/>
            <a:ext cx="7740000" cy="3600986"/>
          </a:xfrm>
          <a:prstGeom prst="rect">
            <a:avLst/>
          </a:prstGeom>
        </p:spPr>
        <p:txBody>
          <a:bodyPr wrap="square">
            <a:spAutoFit/>
          </a:bodyPr>
          <a:lstStyle/>
          <a:p>
            <a:pPr algn="just">
              <a:buFont typeface="Wingdings" pitchFamily="2" charset="2"/>
              <a:buChar char="§"/>
            </a:pPr>
            <a:r>
              <a:rPr lang="fr-FR" sz="2000" u="sng" dirty="0">
                <a:effectLst>
                  <a:outerShdw blurRad="38100" dist="38100" dir="2700000" algn="tl">
                    <a:srgbClr val="000000">
                      <a:alpha val="43137"/>
                    </a:srgbClr>
                  </a:outerShdw>
                </a:effectLst>
              </a:rPr>
              <a:t>La reconnaissance superficielle:  </a:t>
            </a:r>
          </a:p>
          <a:p>
            <a:pPr algn="just"/>
            <a:r>
              <a:rPr lang="fr-FR" sz="2000" dirty="0"/>
              <a:t>   est faite par:</a:t>
            </a:r>
          </a:p>
          <a:p>
            <a:pPr algn="just"/>
            <a:r>
              <a:rPr lang="fr-FR" sz="2000" dirty="0"/>
              <a:t>   -Des </a:t>
            </a:r>
            <a:r>
              <a:rPr lang="fr-FR" sz="2000" u="sng" dirty="0"/>
              <a:t>puits</a:t>
            </a:r>
            <a:r>
              <a:rPr lang="fr-FR" sz="2000" dirty="0"/>
              <a:t> ou des </a:t>
            </a:r>
            <a:r>
              <a:rPr lang="fr-FR" sz="2000" u="sng" dirty="0"/>
              <a:t>tranchées</a:t>
            </a:r>
            <a:r>
              <a:rPr lang="fr-FR" sz="2000" dirty="0"/>
              <a:t> avec une profondeur qui      atteint les 5 mètres.</a:t>
            </a:r>
          </a:p>
          <a:p>
            <a:pPr algn="just"/>
            <a:r>
              <a:rPr lang="fr-FR" sz="2000" dirty="0"/>
              <a:t>    Ils sont réalises par:</a:t>
            </a:r>
          </a:p>
          <a:p>
            <a:pPr algn="just"/>
            <a:r>
              <a:rPr lang="fr-FR" sz="2000" dirty="0"/>
              <a:t>   -Une pelle mécanique dans les terrains accessibles. </a:t>
            </a:r>
          </a:p>
          <a:p>
            <a:pPr algn="just"/>
            <a:r>
              <a:rPr lang="fr-FR" sz="2000" dirty="0"/>
              <a:t>   -Une pelle et une pioche manuellement utilisée dans les    terrains difficilement accessibles.</a:t>
            </a:r>
          </a:p>
          <a:p>
            <a:pPr algn="just"/>
            <a:r>
              <a:rPr lang="fr-FR" sz="2000" dirty="0"/>
              <a:t>  Les puits et les tranchés sont implantée dans les appuis de la construction.</a:t>
            </a:r>
          </a:p>
          <a:p>
            <a:endParaRPr lang="fr-FR" sz="2400" dirty="0"/>
          </a:p>
        </p:txBody>
      </p:sp>
      <p:pic>
        <p:nvPicPr>
          <p:cNvPr id="5" name="Image 4" descr="untitled.bmp"/>
          <p:cNvPicPr/>
          <p:nvPr/>
        </p:nvPicPr>
        <p:blipFill>
          <a:blip r:embed="rId2" cstate="print"/>
          <a:stretch>
            <a:fillRect/>
          </a:stretch>
        </p:blipFill>
        <p:spPr>
          <a:xfrm>
            <a:off x="2411760" y="4560478"/>
            <a:ext cx="1880887" cy="18523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Image 5" descr="untitled1.bmp"/>
          <p:cNvPicPr/>
          <p:nvPr/>
        </p:nvPicPr>
        <p:blipFill>
          <a:blip r:embed="rId3" cstate="print"/>
          <a:stretch>
            <a:fillRect/>
          </a:stretch>
        </p:blipFill>
        <p:spPr>
          <a:xfrm>
            <a:off x="4667861" y="4655478"/>
            <a:ext cx="2333296" cy="17428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49709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02000" y="1085835"/>
            <a:ext cx="7740000" cy="1015663"/>
          </a:xfrm>
          <a:prstGeom prst="rect">
            <a:avLst/>
          </a:prstGeom>
          <a:noFill/>
        </p:spPr>
        <p:txBody>
          <a:bodyPr wrap="square" rtlCol="0">
            <a:spAutoFit/>
          </a:bodyPr>
          <a:lstStyle/>
          <a:p>
            <a:pPr marL="342900" indent="-342900">
              <a:buFont typeface="Wingdings" pitchFamily="2" charset="2"/>
              <a:buChar char="§"/>
            </a:pPr>
            <a:r>
              <a:rPr lang="fr-FR" sz="2000" u="sng" dirty="0">
                <a:effectLst>
                  <a:outerShdw blurRad="38100" dist="38100" dir="2700000" algn="tl">
                    <a:srgbClr val="000000">
                      <a:alpha val="43137"/>
                    </a:srgbClr>
                  </a:outerShdw>
                </a:effectLst>
              </a:rPr>
              <a:t>Reconnaissance profonde:</a:t>
            </a:r>
          </a:p>
          <a:p>
            <a:r>
              <a:rPr lang="fr-FR" sz="2000" dirty="0"/>
              <a:t>Est réalisée au moyen de forage qui est un trou réaliser dans le sol de petite section .</a:t>
            </a:r>
          </a:p>
        </p:txBody>
      </p:sp>
      <p:sp>
        <p:nvSpPr>
          <p:cNvPr id="4" name="ZoneTexte 3"/>
          <p:cNvSpPr txBox="1"/>
          <p:nvPr/>
        </p:nvSpPr>
        <p:spPr>
          <a:xfrm>
            <a:off x="1074958" y="2636912"/>
            <a:ext cx="2992986" cy="707886"/>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fr-FR" sz="2000" dirty="0"/>
              <a:t>Le sondage utilisé en Algérie est le carottier</a:t>
            </a:r>
            <a:r>
              <a:rPr lang="fr-FR" sz="1600" dirty="0"/>
              <a:t>. </a:t>
            </a:r>
          </a:p>
        </p:txBody>
      </p:sp>
      <p:pic>
        <p:nvPicPr>
          <p:cNvPr id="7" name="Image 6" descr="DSC00818.JPG"/>
          <p:cNvPicPr>
            <a:picLocks noChangeAspect="1"/>
          </p:cNvPicPr>
          <p:nvPr/>
        </p:nvPicPr>
        <p:blipFill>
          <a:blip r:embed="rId2" cstate="print">
            <a:lum contrast="40000"/>
          </a:blip>
          <a:srcRect t="3448" r="5172"/>
          <a:stretch>
            <a:fillRect/>
          </a:stretch>
        </p:blipFill>
        <p:spPr>
          <a:xfrm rot="5400000">
            <a:off x="4607722" y="2669208"/>
            <a:ext cx="3929083" cy="3000396"/>
          </a:xfrm>
          <a:prstGeom prst="rect">
            <a:avLst/>
          </a:prstGeom>
        </p:spPr>
      </p:pic>
      <p:sp>
        <p:nvSpPr>
          <p:cNvPr id="8" name="ZoneTexte 7"/>
          <p:cNvSpPr txBox="1"/>
          <p:nvPr/>
        </p:nvSpPr>
        <p:spPr>
          <a:xfrm>
            <a:off x="1285852" y="5795972"/>
            <a:ext cx="3643338" cy="369332"/>
          </a:xfrm>
          <a:prstGeom prst="rect">
            <a:avLst/>
          </a:prstGeom>
          <a:noFill/>
        </p:spPr>
        <p:txBody>
          <a:bodyPr wrap="square" rtlCol="0">
            <a:spAutoFit/>
          </a:bodyPr>
          <a:lstStyle/>
          <a:p>
            <a:r>
              <a:rPr lang="fr-FR" dirty="0"/>
              <a:t>Une sondeuse de L.T.P.O.</a:t>
            </a:r>
          </a:p>
        </p:txBody>
      </p:sp>
      <p:pic>
        <p:nvPicPr>
          <p:cNvPr id="1026" name="Picture 2" descr="C:\Users\ORAN\Documents\construction\ATELIER DE CONSTRUCTION\L.T.P.O\Photo;0004.jpg"/>
          <p:cNvPicPr>
            <a:picLocks noChangeAspect="1" noChangeArrowheads="1"/>
          </p:cNvPicPr>
          <p:nvPr/>
        </p:nvPicPr>
        <p:blipFill>
          <a:blip r:embed="rId3" cstate="print"/>
          <a:srcRect/>
          <a:stretch>
            <a:fillRect/>
          </a:stretch>
        </p:blipFill>
        <p:spPr bwMode="auto">
          <a:xfrm>
            <a:off x="2071670" y="3637044"/>
            <a:ext cx="2400000" cy="1800000"/>
          </a:xfrm>
          <a:prstGeom prst="rect">
            <a:avLst/>
          </a:prstGeom>
          <a:noFill/>
        </p:spPr>
      </p:pic>
      <p:cxnSp>
        <p:nvCxnSpPr>
          <p:cNvPr id="10" name="Connecteur droit avec flèche 9"/>
          <p:cNvCxnSpPr/>
          <p:nvPr/>
        </p:nvCxnSpPr>
        <p:spPr>
          <a:xfrm rot="5400000">
            <a:off x="2678893" y="3529887"/>
            <a:ext cx="714380" cy="35719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9" name="ZoneTexte 8"/>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GÉOTECHNIQUE.</a:t>
            </a:r>
          </a:p>
        </p:txBody>
      </p:sp>
    </p:spTree>
    <p:extLst>
      <p:ext uri="{BB962C8B-B14F-4D97-AF65-F5344CB8AC3E}">
        <p14:creationId xmlns:p14="http://schemas.microsoft.com/office/powerpoint/2010/main" val="1363363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GÉOTECHNIQUE.</a:t>
            </a:r>
          </a:p>
        </p:txBody>
      </p:sp>
      <p:sp>
        <p:nvSpPr>
          <p:cNvPr id="3" name="Rectangle 2"/>
          <p:cNvSpPr/>
          <p:nvPr/>
        </p:nvSpPr>
        <p:spPr>
          <a:xfrm>
            <a:off x="755576" y="1753955"/>
            <a:ext cx="7560840" cy="769441"/>
          </a:xfrm>
          <a:prstGeom prst="rect">
            <a:avLst/>
          </a:prstGeom>
        </p:spPr>
        <p:txBody>
          <a:bodyPr wrap="square">
            <a:spAutoFit/>
          </a:bodyPr>
          <a:lstStyle/>
          <a:p>
            <a:pPr algn="ctr">
              <a:buFont typeface="Wingdings" pitchFamily="2" charset="2"/>
              <a:buNone/>
            </a:pPr>
            <a:r>
              <a:rPr lang="fr-FR" sz="2200" dirty="0"/>
              <a:t>       </a:t>
            </a:r>
          </a:p>
          <a:p>
            <a:pPr algn="justLow">
              <a:buFont typeface="Wingdings" pitchFamily="2" charset="2"/>
              <a:buNone/>
            </a:pPr>
            <a:r>
              <a:rPr lang="fr-FR" sz="2200" dirty="0"/>
              <a:t> </a:t>
            </a:r>
          </a:p>
        </p:txBody>
      </p:sp>
      <p:sp>
        <p:nvSpPr>
          <p:cNvPr id="4" name="ZoneTexte 3"/>
          <p:cNvSpPr txBox="1"/>
          <p:nvPr/>
        </p:nvSpPr>
        <p:spPr>
          <a:xfrm>
            <a:off x="702000" y="737409"/>
            <a:ext cx="7740000" cy="1323439"/>
          </a:xfrm>
          <a:prstGeom prst="rect">
            <a:avLst/>
          </a:prstGeom>
          <a:noFill/>
        </p:spPr>
        <p:txBody>
          <a:bodyPr wrap="square" rtlCol="0">
            <a:spAutoFit/>
          </a:bodyPr>
          <a:lstStyle/>
          <a:p>
            <a:pPr>
              <a:spcBef>
                <a:spcPct val="0"/>
              </a:spcBef>
              <a:buFont typeface="Arial" pitchFamily="34" charset="0"/>
              <a:buChar char="•"/>
              <a:defRPr/>
            </a:pPr>
            <a:r>
              <a:rPr lang="fr-FR" u="sng" dirty="0">
                <a:effectLst>
                  <a:outerShdw blurRad="38100" dist="38100" dir="2700000" algn="tl">
                    <a:srgbClr val="000000">
                      <a:alpha val="43137"/>
                    </a:srgbClr>
                  </a:outerShdw>
                </a:effectLst>
              </a:rPr>
              <a:t>QU'EST CE QU'UN SONDAGE:</a:t>
            </a:r>
          </a:p>
          <a:p>
            <a:pPr algn="just">
              <a:spcBef>
                <a:spcPct val="0"/>
              </a:spcBef>
              <a:defRPr/>
            </a:pPr>
            <a:r>
              <a:rPr lang="fr-FR" sz="2000" dirty="0"/>
              <a:t>Un tube fermé en bas par un cône, est enfoncé verticalement dans le sol à une vitesse constante. La force nécessaire est enregistrée.</a:t>
            </a:r>
          </a:p>
        </p:txBody>
      </p:sp>
      <p:sp>
        <p:nvSpPr>
          <p:cNvPr id="5" name="ZoneTexte 4"/>
          <p:cNvSpPr txBox="1"/>
          <p:nvPr/>
        </p:nvSpPr>
        <p:spPr>
          <a:xfrm>
            <a:off x="676540" y="2452826"/>
            <a:ext cx="8143932" cy="400110"/>
          </a:xfrm>
          <a:prstGeom prst="rect">
            <a:avLst/>
          </a:prstGeom>
          <a:noFill/>
        </p:spPr>
        <p:txBody>
          <a:bodyPr wrap="square" rtlCol="0">
            <a:spAutoFit/>
          </a:bodyPr>
          <a:lstStyle/>
          <a:p>
            <a:pPr marL="342900" indent="-342900">
              <a:buFont typeface="Wingdings" pitchFamily="2" charset="2"/>
              <a:buChar char="q"/>
            </a:pPr>
            <a:r>
              <a:rPr lang="fr-FR" sz="2000" b="1" u="sng" dirty="0">
                <a:effectLst>
                  <a:outerShdw blurRad="38100" dist="38100" dir="2700000" algn="tl">
                    <a:srgbClr val="000000">
                      <a:alpha val="43137"/>
                    </a:srgbClr>
                  </a:outerShdw>
                </a:effectLst>
              </a:rPr>
              <a:t>LE PRÉLÈVEMENT DE L'ÉCHANTILLON :</a:t>
            </a:r>
          </a:p>
        </p:txBody>
      </p:sp>
      <p:sp>
        <p:nvSpPr>
          <p:cNvPr id="6" name="ZoneTexte 5"/>
          <p:cNvSpPr txBox="1"/>
          <p:nvPr/>
        </p:nvSpPr>
        <p:spPr>
          <a:xfrm>
            <a:off x="702000" y="2992884"/>
            <a:ext cx="7740000" cy="2308324"/>
          </a:xfrm>
          <a:prstGeom prst="rect">
            <a:avLst/>
          </a:prstGeom>
          <a:noFill/>
        </p:spPr>
        <p:txBody>
          <a:bodyPr wrap="square" rtlCol="0">
            <a:spAutoFit/>
          </a:bodyPr>
          <a:lstStyle/>
          <a:p>
            <a:pPr algn="just"/>
            <a:r>
              <a:rPr lang="fr-FR" b="1" dirty="0"/>
              <a:t>-</a:t>
            </a:r>
            <a:r>
              <a:rPr lang="fr-FR" dirty="0"/>
              <a:t>Avant tout prélèvement d’echantillon il est procédé au nettoyage  de la surface sur la quelle le prélèvement est prévu. Les matériaux qui pourraient provenir d’autre couches sont éliminés de façon à conserver la granulométrie du sol en place.</a:t>
            </a:r>
          </a:p>
          <a:p>
            <a:pPr algn="just"/>
            <a:r>
              <a:rPr lang="fr-FR" dirty="0"/>
              <a:t>-Le prélèvement d’echantillon a prélever sera fixé d’un commun accord entre le laboratoire et le bureau d’étude. </a:t>
            </a:r>
          </a:p>
          <a:p>
            <a:pPr algn="just"/>
            <a:r>
              <a:rPr lang="fr-FR" dirty="0"/>
              <a:t>-Le sondage est limité en profondeur en fonction de la nature des matériaux traversés, et des matériels utilisés. </a:t>
            </a:r>
          </a:p>
        </p:txBody>
      </p:sp>
    </p:spTree>
    <p:extLst>
      <p:ext uri="{BB962C8B-B14F-4D97-AF65-F5344CB8AC3E}">
        <p14:creationId xmlns:p14="http://schemas.microsoft.com/office/powerpoint/2010/main" val="3649709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803852" y="46610"/>
            <a:ext cx="5232644" cy="52322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fr-FR" sz="2800" b="1" i="1" spc="150" dirty="0">
                <a:ln w="11430"/>
                <a:solidFill>
                  <a:srgbClr val="F8F8F8"/>
                </a:solidFill>
                <a:effectLst>
                  <a:glow rad="139700">
                    <a:schemeClr val="accent3">
                      <a:satMod val="175000"/>
                      <a:alpha val="40000"/>
                    </a:schemeClr>
                  </a:glow>
                  <a:outerShdw blurRad="25400" algn="tl" rotWithShape="0">
                    <a:srgbClr val="000000">
                      <a:alpha val="43000"/>
                    </a:srgbClr>
                  </a:outerShdw>
                  <a:reflection blurRad="6350" stA="60000" endA="900" endPos="58000" dir="5400000" sy="-100000" algn="bl" rotWithShape="0"/>
                </a:effectLst>
              </a:rPr>
              <a:t>GÉOTECHNIQUE.</a:t>
            </a:r>
          </a:p>
        </p:txBody>
      </p:sp>
      <p:pic>
        <p:nvPicPr>
          <p:cNvPr id="3" name="Picture 2"/>
          <p:cNvPicPr>
            <a:picLocks noChangeAspect="1" noChangeArrowheads="1"/>
          </p:cNvPicPr>
          <p:nvPr/>
        </p:nvPicPr>
        <p:blipFill>
          <a:blip r:embed="rId2" cstate="print"/>
          <a:srcRect/>
          <a:stretch>
            <a:fillRect/>
          </a:stretch>
        </p:blipFill>
        <p:spPr bwMode="auto">
          <a:xfrm>
            <a:off x="762703" y="850443"/>
            <a:ext cx="3041149" cy="2280862"/>
          </a:xfrm>
          <a:prstGeom prst="rect">
            <a:avLst/>
          </a:prstGeom>
          <a:noFill/>
          <a:ln w="9525">
            <a:noFill/>
            <a:miter lim="800000"/>
            <a:headEnd/>
            <a:tailEnd/>
          </a:ln>
          <a:effectLst/>
        </p:spPr>
      </p:pic>
      <p:sp>
        <p:nvSpPr>
          <p:cNvPr id="4" name="ZoneTexte 3"/>
          <p:cNvSpPr txBox="1"/>
          <p:nvPr/>
        </p:nvSpPr>
        <p:spPr>
          <a:xfrm>
            <a:off x="3923928" y="1858555"/>
            <a:ext cx="1344212"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fr-FR" sz="1400" dirty="0"/>
              <a:t>L’echantillon paraffiné </a:t>
            </a:r>
          </a:p>
        </p:txBody>
      </p:sp>
      <p:cxnSp>
        <p:nvCxnSpPr>
          <p:cNvPr id="5" name="Connecteur droit avec flèche 4"/>
          <p:cNvCxnSpPr>
            <a:stCxn id="4" idx="1"/>
          </p:cNvCxnSpPr>
          <p:nvPr/>
        </p:nvCxnSpPr>
        <p:spPr>
          <a:xfrm flipH="1" flipV="1">
            <a:off x="1964892" y="1873915"/>
            <a:ext cx="1959036" cy="24625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pic>
        <p:nvPicPr>
          <p:cNvPr id="6" name="Picture 3"/>
          <p:cNvPicPr>
            <a:picLocks noChangeAspect="1" noChangeArrowheads="1"/>
          </p:cNvPicPr>
          <p:nvPr/>
        </p:nvPicPr>
        <p:blipFill>
          <a:blip r:embed="rId3" cstate="print"/>
          <a:srcRect/>
          <a:stretch>
            <a:fillRect/>
          </a:stretch>
        </p:blipFill>
        <p:spPr bwMode="auto">
          <a:xfrm>
            <a:off x="5291724" y="836712"/>
            <a:ext cx="3091024" cy="2318268"/>
          </a:xfrm>
          <a:prstGeom prst="rect">
            <a:avLst/>
          </a:prstGeom>
          <a:noFill/>
          <a:ln w="9525">
            <a:noFill/>
            <a:miter lim="800000"/>
            <a:headEnd/>
            <a:tailEnd/>
          </a:ln>
          <a:effectLst/>
        </p:spPr>
      </p:pic>
      <p:pic>
        <p:nvPicPr>
          <p:cNvPr id="9" name="Picture 1" descr="amine"/>
          <p:cNvPicPr>
            <a:picLocks noChangeAspect="1" noChangeArrowheads="1"/>
          </p:cNvPicPr>
          <p:nvPr/>
        </p:nvPicPr>
        <p:blipFill>
          <a:blip r:embed="rId4" cstate="print"/>
          <a:srcRect/>
          <a:stretch>
            <a:fillRect/>
          </a:stretch>
        </p:blipFill>
        <p:spPr bwMode="auto">
          <a:xfrm>
            <a:off x="571472" y="3284984"/>
            <a:ext cx="8001056" cy="2697975"/>
          </a:xfrm>
          <a:prstGeom prst="rect">
            <a:avLst/>
          </a:prstGeom>
          <a:noFill/>
          <a:ln w="9525">
            <a:noFill/>
            <a:miter lim="800000"/>
            <a:headEnd/>
            <a:tailEnd/>
          </a:ln>
        </p:spPr>
      </p:pic>
      <p:sp>
        <p:nvSpPr>
          <p:cNvPr id="10" name="Rectangle 2"/>
          <p:cNvSpPr>
            <a:spLocks noChangeArrowheads="1"/>
          </p:cNvSpPr>
          <p:nvPr/>
        </p:nvSpPr>
        <p:spPr bwMode="auto">
          <a:xfrm>
            <a:off x="791841" y="6202178"/>
            <a:ext cx="7783477"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1400" b="1" i="0" u="none" strike="noStrike" cap="none" normalizeH="0" baseline="0" dirty="0">
                <a:ln>
                  <a:noFill/>
                </a:ln>
                <a:solidFill>
                  <a:srgbClr val="FF0000"/>
                </a:solidFill>
                <a:effectLst/>
                <a:latin typeface="Arial" pitchFamily="34" charset="0"/>
                <a:ea typeface="Times New Roman" pitchFamily="18" charset="0"/>
                <a:cs typeface="Arial" pitchFamily="34" charset="0"/>
              </a:rPr>
              <a:t> </a:t>
            </a:r>
            <a:r>
              <a:rPr kumimoji="0" lang="fr-CA" sz="1200" b="1" i="0" u="none" strike="noStrike" cap="none" normalizeH="0" baseline="0" dirty="0">
                <a:ln>
                  <a:noFill/>
                </a:ln>
                <a:solidFill>
                  <a:schemeClr val="tx1"/>
                </a:solidFill>
                <a:effectLst/>
                <a:latin typeface="Arial" pitchFamily="34" charset="0"/>
                <a:ea typeface="Times New Roman" pitchFamily="18" charset="0"/>
                <a:cs typeface="Arial" pitchFamily="34" charset="0"/>
              </a:rPr>
              <a:t>VUE PANORAMIQUE DU SITE ET L’IMPLANTATION DU SONDAGE CAROTTE ET DES </a:t>
            </a:r>
            <a:r>
              <a:rPr kumimoji="0" lang="fr-CA" sz="1100" b="1" i="0" u="none" strike="noStrike" cap="none" normalizeH="0" baseline="0" dirty="0">
                <a:ln>
                  <a:noFill/>
                </a:ln>
                <a:solidFill>
                  <a:schemeClr val="tx1"/>
                </a:solidFill>
                <a:effectLst/>
                <a:latin typeface="Arial" pitchFamily="34" charset="0"/>
                <a:ea typeface="Times New Roman" pitchFamily="18" charset="0"/>
                <a:cs typeface="Arial" pitchFamily="34" charset="0"/>
              </a:rPr>
              <a:t>ESSAIS</a:t>
            </a:r>
            <a:r>
              <a:rPr kumimoji="0" lang="fr-CA" sz="1200" b="1" i="0" u="none" strike="noStrike" cap="none" normalizeH="0" baseline="0" dirty="0">
                <a:ln>
                  <a:noFill/>
                </a:ln>
                <a:solidFill>
                  <a:schemeClr val="tx1"/>
                </a:solidFill>
                <a:effectLst/>
                <a:latin typeface="Arial" pitchFamily="34" charset="0"/>
                <a:ea typeface="Times New Roman" pitchFamily="18" charset="0"/>
                <a:cs typeface="Arial" pitchFamily="34" charset="0"/>
              </a:rPr>
              <a:t> IN-SITU </a:t>
            </a:r>
            <a:endParaRPr kumimoji="0" lang="fr-CA" sz="32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649709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Clarté">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1177</TotalTime>
  <Words>3168</Words>
  <Application>Microsoft Macintosh PowerPoint</Application>
  <PresentationFormat>Affichage à l'écran (4:3)</PresentationFormat>
  <Paragraphs>304</Paragraphs>
  <Slides>52</Slides>
  <Notes>3</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52</vt:i4>
      </vt:variant>
    </vt:vector>
  </HeadingPairs>
  <TitlesOfParts>
    <vt:vector size="63" baseType="lpstr">
      <vt:lpstr>Arial</vt:lpstr>
      <vt:lpstr>Calibri</vt:lpstr>
      <vt:lpstr>Century Gothic</vt:lpstr>
      <vt:lpstr>Comic Sans MS</vt:lpstr>
      <vt:lpstr>Courier New</vt:lpstr>
      <vt:lpstr>Tahoma</vt:lpstr>
      <vt:lpstr>Times New Roman</vt:lpstr>
      <vt:lpstr>Verdana</vt:lpstr>
      <vt:lpstr>Wingdings</vt:lpstr>
      <vt:lpstr>Wingdings 2</vt:lpstr>
      <vt:lpstr>Austin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NoUr El-HoUdA</dc:creator>
  <cp:lastModifiedBy>Microsoft Office User</cp:lastModifiedBy>
  <cp:revision>63</cp:revision>
  <dcterms:created xsi:type="dcterms:W3CDTF">2014-01-15T19:44:32Z</dcterms:created>
  <dcterms:modified xsi:type="dcterms:W3CDTF">2024-10-07T08:14:53Z</dcterms:modified>
</cp:coreProperties>
</file>