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73" r:id="rId6"/>
    <p:sldId id="274" r:id="rId7"/>
    <p:sldId id="275" r:id="rId8"/>
    <p:sldId id="258" r:id="rId9"/>
    <p:sldId id="259" r:id="rId10"/>
    <p:sldId id="260" r:id="rId11"/>
    <p:sldId id="261" r:id="rId12"/>
    <p:sldId id="262" r:id="rId13"/>
    <p:sldId id="263" r:id="rId14"/>
    <p:sldId id="265" r:id="rId15"/>
    <p:sldId id="264" r:id="rId16"/>
    <p:sldId id="266" r:id="rId17"/>
    <p:sldId id="267" r:id="rId18"/>
    <p:sldId id="268" r:id="rId19"/>
    <p:sldId id="269" r:id="rId20"/>
    <p:sldId id="270" r:id="rId21"/>
    <p:sldId id="27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3886" autoAdjust="0"/>
  </p:normalViewPr>
  <p:slideViewPr>
    <p:cSldViewPr snapToGrid="0">
      <p:cViewPr varScale="1">
        <p:scale>
          <a:sx n="62" d="100"/>
          <a:sy n="62" d="100"/>
        </p:scale>
        <p:origin x="4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5:58.4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1732 1,'-23'-1,"1"2,-37 6,49-5,0 1,1 0,-1 0,1 1,0 1,0-1,1 1,-11 8,-96 78,5 4,-170 189,84-25,61-72,34-48,63-82,-3-2,-67 69,27-47,16-16,-112 135,113-110,40-52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17.148"/>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2495 0,'-4'1,"0"-1,0 1,0 0,1 0,-1 0,0 0,1 1,0 0,-1 0,1 0,0 0,0 0,-4 3,-38 39,29-27,-7 8,1 1,1 1,-31 54,-40 98,65-124,-52 102,-75 157,-48 101,-54 124,237-491,-2 0,-3-2,-1 0,-63 82,-273 272,255-288,-123 128,-73 72,258-264,3 2,2 2,-40 71,39-59,5-10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18.575"/>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85 1,'0'5631,"-2"-5582,-17 90,-1 17,16-114,-13 56,8-56,-3 49,11-57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20.786"/>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6169,'0'-3170,"21"2873,0 22,4-42,-12 175,-8-217,-7 212,5 113,0 0,2 0,2 1,17-52,-12 44,-2-1,7-47,-11-304,-9 227,3 147,-1 0,0 0,-1 0,-1 0,-1 1,-1-1,0 1,-16-35,5 15,2-1,-10-42,1 3,15 28,10 30,-1 20,-1 0,0 0,1-1,-1 1,0 0,0 0,1 0,-1 0,0 0,1-1,-1 1,0 0,1 0,-1 0,0 0,1 0,-1 0,0 0,1 0,-1 0,0 0,1 0,-1 1,0-1,1 0,-1 0,0 0,1 0,-1 0,0 1,0-1,1 0,-1 0,0 0,0 1,1-1,-1 0,0 0,0 1,0-1,1 0,-1 1,0-1,0 0,0 1,7 10,0 0,-1 0,0 1,-1-1,0 1,-1 1,0-1,3 24,1-1,23 101,-6 1,12 242,-33 288,-7-341,3 3866,0-4154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22.358"/>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90 0,'-3'1,"0"-1,0 1,0 0,1 0,-1 0,0 0,1 0,-1 1,1-1,-1 1,1 0,0-1,0 1,0 0,0 0,0 0,0 1,0-1,1 0,-1 1,1-1,0 1,-1-1,1 1,-1 5,-3 8,0 0,1 0,-2 18,0 15,1 0,3 0,2 0,1 0,3 0,3-1,11 49,-12-80,0 0,1-1,1 1,0-1,21 28,-4-10,41 42,23 7,3-4,150 97,-148-109,165 106,-56-38,126 106,-271-202,-2 2,-2 3,-2 2,-2 2,-2 2,59 81,-92-110,109 158,120 231,-231-384,27 56,4-1,69 95,-20-54,-65-89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00.0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0,'4'0,"20"0,0 1,39 6,-55-6,-1 1,1 0,-1 1,0 0,0 0,0 0,0 1,-1 0,1 0,-1 1,0 0,7 8,5 7,-1 2,0 0,-2 1,-1 1,14 32,46 134,-58-145,1 11,-3 1,-3 0,8 92,-4-18,41 253,-49-350,1 0,17 45,-5-18,7 12,3-1,4-1,83 130,16-14,-61-90,-65-87,78 108,96 178,35 137,-190-386,-3-12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01.6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1199 0,'-1'11,"0"-1,-1 1,0-1,0 1,-1-1,-1 0,0 0,0-1,-6 11,-10 14,-26 34,25-38,-528 700,451-607,-35 36,-125 85,218-208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02.8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8,'0'0,"-1"0,1-1,0 1,0 0,0 0,0-1,0 1,1 0,-1 0,0-1,0 1,0 0,0 0,0-1,0 1,0 0,0 0,1-1,-1 1,0 0,0 0,0 0,0-1,1 1,-1 0,0 0,0 0,0 0,1 0,-1-1,0 1,0 0,1 0,-1 0,0 0,0 0,1 0,-1 0,0 0,0 0,1 0,-1 0,0 0,0 0,1 0,17 8,15 17,335 331,-246-232,-79-76,-2 3,59 94,6 8,-66-106,3-2,1-2,2-2,99 67,-131-98,0-1,0-1,1 0,0-2,1 1,0-2,18 5,2-4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07.724"/>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1492 27,'0'-2,"0"1,0 0,-1 0,1 0,0 0,-1-1,1 1,-1 0,1 0,-1 0,1 0,-1 0,0 0,1 0,-1 0,0 0,0 1,0-1,0 0,0 0,0 1,0-1,0 1,0-1,0 1,0-1,0 1,0-1,-1 1,1 0,0 0,0 0,0 0,-1 0,1 0,0 0,0 0,0 0,-1 0,1 1,0-1,-1 1,-5 0,1 0,-1 1,1 0,0 0,-1 1,-7 4,0 3,0 0,0 2,2-1,-1 2,-18 24,-50 80,12-16,-34 13,3-5,92-96,1-1,1 1,0 0,1 0,0 0,1 1,0 0,-1 16,-16 48,-5-5,6-16,-41 86,52-127,0 0,-1-1,0 0,-1 0,-1-1,-1-1,1 0,-2-1,-25 18,6-11,-1-3,-1 0,0-2,-1-2,-51 11,47-14,2 2,0 2,0 1,-51 28,81-37,0 1,1 0,0 0,0 0,0 0,1 1,0 1,0-1,1 1,-5 8,-1 5,1 1,-11 39,10-27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08.923"/>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0,'0'1,"0"0,0 0,0 0,0 0,1 0,-1 0,0 0,1 0,-1 0,0-1,1 1,-1 0,1 0,-1 0,1-1,0 1,-1 0,1-1,0 1,-1 0,1-1,0 1,0-1,0 1,1 0,31 30,151 115,-99-81,152 148,-236-212,261 308,-224-262,2-1,59 51,-60-62,-2 2,-1 1,47 68,-82-105,16 27,0-2,2 0,1-1,1-1,23 21,-7-16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10.373"/>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2089 1,'-1'20,"-1"0,0 0,-2 0,0 0,-1-1,-14 33,2-13,-2-2,-27 42,28-53,0-2,-2 0,0-1,-29 25,-99 70,-11 10,132-100,2 1,1 1,-31 50,32-44,-1-1,-49 52,-205 171,240-229,0-1,-77 41,-92 29,-35 18,180-84,-69 24,-10 5,107-44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11.818"/>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1,'7'160,"-4"-138,1 0,1 0,2-1,-1 0,13 25,52 89,91 130,17 30,-59-61,115 192,-176-326,62 144,-50-94,59 148,-116-265,-2 1,12 49,-1-1,2-5,2-2,4 0,3-2,72 114,24-5,-88-97,-32-62,23 39,-6-23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3T23:26:15.120"/>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44 0,'1'8,"0"-1,1 1,0-1,0 0,1 1,0-1,0 0,1-1,0 1,0-1,1 1,-1-1,1 0,0-1,9 7,11 12,55 37,-1-3,99 64,-155-109,0 0,1-2,1-1,-1-1,52 12,73 13,-148-34,0 0,0 0,-1 0,1 0,0 0,0 0,0 1,0-1,0 0,0 1,-1-1,1 1,0-1,0 1,-1-1,1 1,0 0,-1-1,1 1,0 0,-1-1,1 1,-1 0,1 0,-1 0,0-1,1 1,-1 0,1 2,-2-2,1 1,-1-1,1 1,-1-1,0 1,1-1,-1 1,0-1,0 0,0 1,0-1,0 0,0 0,-1 0,0 1,-55 36,14-19,-1-2,0-2,-1-2,-80 13,93-20,4 2,0 1,1 1,-46 25,40-19,31-15,1-1,0 1,-1-1,1 1,0 0,-1 0,1-1,0 1,0 0,0 0,0 0,0 1,0-1,0 0,0 0,0 0,0 1,0 1,1-2,0 0,0 0,0 0,0 0,0 0,0 0,0 0,1 0,-1 0,0 0,1 0,-1-1,1 1,-1 0,1 0,-1 0,1-1,0 1,-1 0,1-1,1 2,6 3,-1 0,1 0,0-1,15 6,-23-10,100 36,1-4,1-4,197 25,-293-52,0 0,1 0,-1 0,-1 1,1 0,0 0,0 0,8 5,-13-6,0 0,-1-1,1 1,0-1,-1 1,1 0,-1-1,1 1,-1 0,1 0,-1-1,0 1,1 0,-1 0,0 0,0 0,0-1,1 1,-1 0,0 0,0 0,0 0,0 0,-1 1,0 1,0 0,0-1,-1 1,1 0,-1-1,1 1,-1-1,0 0,0 0,0 1,-3 1,-13 11,-1-1,-1-1,-30 15,-26 18,-95 78,-191 122,179-145,153-82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A9BDA-C81A-40B3-B8AE-CAAA2CE2EDA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D5AD25-8013-4FEB-9434-4A387C219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0C1E38A-411D-468C-9C45-791C88A4A47A}"/>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5" name="Espace réservé du pied de page 4">
            <a:extLst>
              <a:ext uri="{FF2B5EF4-FFF2-40B4-BE49-F238E27FC236}">
                <a16:creationId xmlns:a16="http://schemas.microsoft.com/office/drawing/2014/main" id="{B9D21E8D-5FCA-4E56-80AB-AB15D22730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18F691-C3D7-40F8-9657-EAAB52D4181D}"/>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364184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3CEA6-7E9A-4AD2-985D-C61BA8E738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EF65DCB-E608-4F17-809A-96091093566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74CDC7-ED27-4D10-A053-A173E6E36A11}"/>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5" name="Espace réservé du pied de page 4">
            <a:extLst>
              <a:ext uri="{FF2B5EF4-FFF2-40B4-BE49-F238E27FC236}">
                <a16:creationId xmlns:a16="http://schemas.microsoft.com/office/drawing/2014/main" id="{8AB7E7DA-C95B-4AA2-A7ED-EF73A36871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EC0E62-0449-4F95-8A1E-1BCFE0D28264}"/>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83669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182C97-769D-4C5C-8B2B-F5890BC4F02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D82D5A-7D92-419F-813A-AF0E55BAB15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A19380-6CAA-4B85-9E98-4C04C309F99B}"/>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5" name="Espace réservé du pied de page 4">
            <a:extLst>
              <a:ext uri="{FF2B5EF4-FFF2-40B4-BE49-F238E27FC236}">
                <a16:creationId xmlns:a16="http://schemas.microsoft.com/office/drawing/2014/main" id="{92FDB185-ED97-4B6D-A07A-BB9EE85BD5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95B8B1-B952-41E0-B072-550607055831}"/>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348778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C3B40-3B7F-43AD-A7FF-EAFDC058D1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48CD2A5-9A11-4B8A-AC7F-041852A006E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7EC46D-4F92-4855-9648-9804A36CD5CA}"/>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5" name="Espace réservé du pied de page 4">
            <a:extLst>
              <a:ext uri="{FF2B5EF4-FFF2-40B4-BE49-F238E27FC236}">
                <a16:creationId xmlns:a16="http://schemas.microsoft.com/office/drawing/2014/main" id="{C138E3DF-046C-4054-8320-B5F9A384BD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6D552B-6162-412D-9131-920418E6DFC1}"/>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67859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5BC4E-348F-486A-A933-DBF71FBF78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440002E-0F29-4126-A2A1-DA13A8935B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4F48B5-FF3D-41AF-BAEE-AECDA9A8160A}"/>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5" name="Espace réservé du pied de page 4">
            <a:extLst>
              <a:ext uri="{FF2B5EF4-FFF2-40B4-BE49-F238E27FC236}">
                <a16:creationId xmlns:a16="http://schemas.microsoft.com/office/drawing/2014/main" id="{B565F5A2-0080-4A61-8532-4402296C39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612ABF-97DB-44CE-89D3-DACD87FA6FFD}"/>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80830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436AD-7E87-40B8-9391-FD84CEC6A2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0D8C3F-D790-4ADD-A21E-B658A8672EB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12FA78-167B-4CF8-9705-DC7E8759445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B3BFC42-49AF-438C-94BE-98ED31289E0B}"/>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6" name="Espace réservé du pied de page 5">
            <a:extLst>
              <a:ext uri="{FF2B5EF4-FFF2-40B4-BE49-F238E27FC236}">
                <a16:creationId xmlns:a16="http://schemas.microsoft.com/office/drawing/2014/main" id="{3338748A-BBB4-4F4E-95D4-0728F6D5CF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5677FA-60E7-494C-B2AD-E5336D998A33}"/>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419610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633E1-6361-482A-B314-263892CA4C2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1EC08D9-5C84-4379-9CC2-68D83A90F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B6CFAA-A64C-460C-8D01-CB7E4ADE972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A9BD419-852B-4929-8BB1-943609256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9F479-8E01-4C3E-B533-21348102AEC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F186B5A-C88C-48AF-AEFA-8914B975C694}"/>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8" name="Espace réservé du pied de page 7">
            <a:extLst>
              <a:ext uri="{FF2B5EF4-FFF2-40B4-BE49-F238E27FC236}">
                <a16:creationId xmlns:a16="http://schemas.microsoft.com/office/drawing/2014/main" id="{D2377EA0-976A-4BB7-9F16-DC6A5AAE81C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2CCA95D-ADED-4705-98E9-4B6CC622A776}"/>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194897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9F4C1-C958-4899-9772-3F9EF7F7004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C544862-0236-45AB-A4C9-1F092E38B18B}"/>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4" name="Espace réservé du pied de page 3">
            <a:extLst>
              <a:ext uri="{FF2B5EF4-FFF2-40B4-BE49-F238E27FC236}">
                <a16:creationId xmlns:a16="http://schemas.microsoft.com/office/drawing/2014/main" id="{33888B47-3498-4E62-916C-F119FD6143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DF80CC8-0632-4FF4-B71E-844B9A14806B}"/>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283662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20A589F-28F2-4215-B457-2FDE1F56D551}"/>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3" name="Espace réservé du pied de page 2">
            <a:extLst>
              <a:ext uri="{FF2B5EF4-FFF2-40B4-BE49-F238E27FC236}">
                <a16:creationId xmlns:a16="http://schemas.microsoft.com/office/drawing/2014/main" id="{EC58F2CC-99E2-4DA5-A315-C9141D79920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C855B48-6072-4F60-870A-41254EE991A2}"/>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119221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71FA38-5B89-413D-A18C-834DABFD90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98D462A-6C03-42AB-84D4-9CA24C5F7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ACEC1B9-5608-45FE-AB8B-5EB68107D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2FD6F4-E4CE-447E-A3CC-853C85444D6C}"/>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6" name="Espace réservé du pied de page 5">
            <a:extLst>
              <a:ext uri="{FF2B5EF4-FFF2-40B4-BE49-F238E27FC236}">
                <a16:creationId xmlns:a16="http://schemas.microsoft.com/office/drawing/2014/main" id="{85EE1A8C-897D-4FD3-9948-B039626FCC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0B99D4-AF3F-49B1-878E-E8B77313FB0A}"/>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136161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A00B1-1CAF-42E3-A10F-A87668B85D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08E89C0-6DE5-4C60-8333-8174235AC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8F9AED2-7186-47A9-A700-5B9DAA173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2CEE4E-CAC6-4BDB-BA8C-391423EC46AE}"/>
              </a:ext>
            </a:extLst>
          </p:cNvPr>
          <p:cNvSpPr>
            <a:spLocks noGrp="1"/>
          </p:cNvSpPr>
          <p:nvPr>
            <p:ph type="dt" sz="half" idx="10"/>
          </p:nvPr>
        </p:nvSpPr>
        <p:spPr/>
        <p:txBody>
          <a:bodyPr/>
          <a:lstStyle/>
          <a:p>
            <a:fld id="{1B1AC9FB-B058-4ECC-93B5-7055114F39CE}" type="datetimeFigureOut">
              <a:rPr lang="fr-FR" smtClean="0"/>
              <a:t>21/12/2022</a:t>
            </a:fld>
            <a:endParaRPr lang="fr-FR"/>
          </a:p>
        </p:txBody>
      </p:sp>
      <p:sp>
        <p:nvSpPr>
          <p:cNvPr id="6" name="Espace réservé du pied de page 5">
            <a:extLst>
              <a:ext uri="{FF2B5EF4-FFF2-40B4-BE49-F238E27FC236}">
                <a16:creationId xmlns:a16="http://schemas.microsoft.com/office/drawing/2014/main" id="{983CFBA2-FB09-4E0A-A221-03BED4E9C6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3BA466-B15E-4F1C-9972-C9D83A679033}"/>
              </a:ext>
            </a:extLst>
          </p:cNvPr>
          <p:cNvSpPr>
            <a:spLocks noGrp="1"/>
          </p:cNvSpPr>
          <p:nvPr>
            <p:ph type="sldNum" sz="quarter" idx="12"/>
          </p:nvPr>
        </p:nvSpPr>
        <p:spPr/>
        <p:txBody>
          <a:bodyPr/>
          <a:lstStyle/>
          <a:p>
            <a:fld id="{294832B1-C688-4EF2-8CAB-1A06F0CCFF8A}" type="slidenum">
              <a:rPr lang="fr-FR" smtClean="0"/>
              <a:t>‹N°›</a:t>
            </a:fld>
            <a:endParaRPr lang="fr-FR"/>
          </a:p>
        </p:txBody>
      </p:sp>
    </p:spTree>
    <p:extLst>
      <p:ext uri="{BB962C8B-B14F-4D97-AF65-F5344CB8AC3E}">
        <p14:creationId xmlns:p14="http://schemas.microsoft.com/office/powerpoint/2010/main" val="292980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FFBE26B-08E8-47F5-AFCC-D98A68D48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7314331-AF55-4109-80B2-9A7E4E618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149E0F-556E-4D46-9655-21332F93A7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AC9FB-B058-4ECC-93B5-7055114F39CE}" type="datetimeFigureOut">
              <a:rPr lang="fr-FR" smtClean="0"/>
              <a:t>21/12/2022</a:t>
            </a:fld>
            <a:endParaRPr lang="fr-FR"/>
          </a:p>
        </p:txBody>
      </p:sp>
      <p:sp>
        <p:nvSpPr>
          <p:cNvPr id="5" name="Espace réservé du pied de page 4">
            <a:extLst>
              <a:ext uri="{FF2B5EF4-FFF2-40B4-BE49-F238E27FC236}">
                <a16:creationId xmlns:a16="http://schemas.microsoft.com/office/drawing/2014/main" id="{55464418-ECD4-40DE-88FA-D7DD288C0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D91125E-B302-4E6C-A3FE-7BF8D902E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832B1-C688-4EF2-8CAB-1A06F0CCFF8A}" type="slidenum">
              <a:rPr lang="fr-FR" smtClean="0"/>
              <a:t>‹N°›</a:t>
            </a:fld>
            <a:endParaRPr lang="fr-FR"/>
          </a:p>
        </p:txBody>
      </p:sp>
    </p:spTree>
    <p:extLst>
      <p:ext uri="{BB962C8B-B14F-4D97-AF65-F5344CB8AC3E}">
        <p14:creationId xmlns:p14="http://schemas.microsoft.com/office/powerpoint/2010/main" val="200413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00.PNG"/><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customXml" Target="../ink/ink4.xml"/><Relationship Id="rId17" Type="http://schemas.openxmlformats.org/officeDocument/2006/relationships/image" Target="../media/image220.PNG"/><Relationship Id="rId25" Type="http://schemas.openxmlformats.org/officeDocument/2006/relationships/image" Target="../media/image26.png"/><Relationship Id="rId2" Type="http://schemas.openxmlformats.org/officeDocument/2006/relationships/image" Target="../media/image19.PNG"/><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190.PNG"/><Relationship Id="rId24" Type="http://schemas.openxmlformats.org/officeDocument/2006/relationships/customXml" Target="../ink/ink10.xml"/><Relationship Id="rId5" Type="http://schemas.openxmlformats.org/officeDocument/2006/relationships/image" Target="../media/image22.PNG"/><Relationship Id="rId15" Type="http://schemas.openxmlformats.org/officeDocument/2006/relationships/image" Target="../media/image210.PNG"/><Relationship Id="rId23" Type="http://schemas.openxmlformats.org/officeDocument/2006/relationships/image" Target="../media/image25.png"/><Relationship Id="rId28"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180.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27.png"/><Relationship Id="rId30" Type="http://schemas.openxmlformats.org/officeDocument/2006/relationships/customXml" Target="../ink/ink1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443AE-C992-409F-858B-FEABCF7D2E84}"/>
              </a:ext>
            </a:extLst>
          </p:cNvPr>
          <p:cNvSpPr>
            <a:spLocks noGrp="1"/>
          </p:cNvSpPr>
          <p:nvPr>
            <p:ph type="ctrTitle"/>
          </p:nvPr>
        </p:nvSpPr>
        <p:spPr>
          <a:xfrm>
            <a:off x="1524000" y="1302245"/>
            <a:ext cx="9144000" cy="2387600"/>
          </a:xfrm>
        </p:spPr>
        <p:txBody>
          <a:bodyPr>
            <a:normAutofit fontScale="90000"/>
          </a:bodyPr>
          <a:lstStyle/>
          <a:p>
            <a:r>
              <a:rPr lang="fr-FR" spc="600" dirty="0"/>
              <a:t>Réparation des bâtiments post séisme</a:t>
            </a:r>
          </a:p>
        </p:txBody>
      </p:sp>
    </p:spTree>
    <p:extLst>
      <p:ext uri="{BB962C8B-B14F-4D97-AF65-F5344CB8AC3E}">
        <p14:creationId xmlns:p14="http://schemas.microsoft.com/office/powerpoint/2010/main" val="368662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8173676" cy="523220"/>
          </a:xfrm>
          <a:prstGeom prst="rect">
            <a:avLst/>
          </a:prstGeom>
          <a:noFill/>
        </p:spPr>
        <p:txBody>
          <a:bodyPr wrap="square" rtlCol="0">
            <a:spAutoFit/>
          </a:bodyPr>
          <a:lstStyle/>
          <a:p>
            <a:r>
              <a:rPr lang="fr-FR" sz="2800" spc="300" dirty="0">
                <a:latin typeface="+mj-lt"/>
              </a:rPr>
              <a:t>Méthodes des mesures in-situ :</a:t>
            </a:r>
          </a:p>
        </p:txBody>
      </p:sp>
      <p:sp>
        <p:nvSpPr>
          <p:cNvPr id="4" name="Sous-titre 2">
            <a:extLst>
              <a:ext uri="{FF2B5EF4-FFF2-40B4-BE49-F238E27FC236}">
                <a16:creationId xmlns:a16="http://schemas.microsoft.com/office/drawing/2014/main" id="{77E0E88D-3FF9-4538-A5A9-EF5B8911FE3D}"/>
              </a:ext>
            </a:extLst>
          </p:cNvPr>
          <p:cNvSpPr txBox="1">
            <a:spLocks/>
          </p:cNvSpPr>
          <p:nvPr/>
        </p:nvSpPr>
        <p:spPr>
          <a:xfrm>
            <a:off x="942532" y="1199271"/>
            <a:ext cx="4642342" cy="44594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romanUcPeriod"/>
            </a:pPr>
            <a:r>
              <a:rPr lang="fr-FR" sz="3200" b="1" dirty="0"/>
              <a:t>Sur le béton :</a:t>
            </a:r>
          </a:p>
          <a:p>
            <a:pPr marL="0" indent="0">
              <a:buNone/>
            </a:pPr>
            <a:endParaRPr lang="fr-FR" sz="3200" b="1" dirty="0"/>
          </a:p>
          <a:p>
            <a:pPr marL="457200" indent="-457200">
              <a:buFont typeface="+mj-lt"/>
              <a:buAutoNum type="arabicPeriod"/>
            </a:pPr>
            <a:r>
              <a:rPr lang="fr-FR" sz="2400" dirty="0"/>
              <a:t>Le forage :  </a:t>
            </a:r>
          </a:p>
          <a:p>
            <a:pPr marL="0" indent="0">
              <a:buNone/>
            </a:pPr>
            <a:r>
              <a:rPr lang="fr-FR" sz="2000" dirty="0"/>
              <a:t>Créer un trou dans un élément de construction. </a:t>
            </a:r>
          </a:p>
          <a:p>
            <a:pPr marL="0" indent="0">
              <a:buNone/>
            </a:pPr>
            <a:r>
              <a:rPr lang="fr-FR" sz="2000" dirty="0"/>
              <a:t>Ca permet de connaitre l’épaisseur, la résistance et la composition. Il peut même servir à trouver les armatures. </a:t>
            </a:r>
          </a:p>
          <a:p>
            <a:pPr marL="0" indent="0">
              <a:buNone/>
            </a:pPr>
            <a:r>
              <a:rPr lang="fr-FR" sz="2000" dirty="0"/>
              <a:t>Le trou doit être rempli d’un mortier spécifique pour éviter la baisse de résistance. </a:t>
            </a:r>
            <a:endParaRPr lang="fr-FR" sz="2400" b="1" dirty="0"/>
          </a:p>
        </p:txBody>
      </p:sp>
      <p:pic>
        <p:nvPicPr>
          <p:cNvPr id="6" name="Image 5">
            <a:extLst>
              <a:ext uri="{FF2B5EF4-FFF2-40B4-BE49-F238E27FC236}">
                <a16:creationId xmlns:a16="http://schemas.microsoft.com/office/drawing/2014/main" id="{CFBB4578-8F7A-4932-9803-697FC4E9D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060" y="2004745"/>
            <a:ext cx="2363373" cy="2390383"/>
          </a:xfrm>
          <a:prstGeom prst="rect">
            <a:avLst/>
          </a:prstGeom>
        </p:spPr>
      </p:pic>
      <p:sp>
        <p:nvSpPr>
          <p:cNvPr id="7" name="ZoneTexte 6">
            <a:extLst>
              <a:ext uri="{FF2B5EF4-FFF2-40B4-BE49-F238E27FC236}">
                <a16:creationId xmlns:a16="http://schemas.microsoft.com/office/drawing/2014/main" id="{9300969E-80CD-472E-AEEA-AA3804249F80}"/>
              </a:ext>
            </a:extLst>
          </p:cNvPr>
          <p:cNvSpPr txBox="1"/>
          <p:nvPr/>
        </p:nvSpPr>
        <p:spPr>
          <a:xfrm>
            <a:off x="7132320" y="4661147"/>
            <a:ext cx="3798277" cy="369332"/>
          </a:xfrm>
          <a:prstGeom prst="rect">
            <a:avLst/>
          </a:prstGeom>
          <a:noFill/>
        </p:spPr>
        <p:txBody>
          <a:bodyPr wrap="square" rtlCol="0">
            <a:spAutoFit/>
          </a:bodyPr>
          <a:lstStyle/>
          <a:p>
            <a:pPr algn="ctr"/>
            <a:r>
              <a:rPr lang="fr-FR" dirty="0"/>
              <a:t>Forage dans une dalle pleine</a:t>
            </a:r>
          </a:p>
        </p:txBody>
      </p:sp>
      <p:pic>
        <p:nvPicPr>
          <p:cNvPr id="9" name="Image 8">
            <a:extLst>
              <a:ext uri="{FF2B5EF4-FFF2-40B4-BE49-F238E27FC236}">
                <a16:creationId xmlns:a16="http://schemas.microsoft.com/office/drawing/2014/main" id="{EA793891-EFCF-4F94-AF3F-6328C7845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290" y="2004745"/>
            <a:ext cx="3191285" cy="2390383"/>
          </a:xfrm>
          <a:prstGeom prst="rect">
            <a:avLst/>
          </a:prstGeom>
        </p:spPr>
      </p:pic>
    </p:spTree>
    <p:extLst>
      <p:ext uri="{BB962C8B-B14F-4D97-AF65-F5344CB8AC3E}">
        <p14:creationId xmlns:p14="http://schemas.microsoft.com/office/powerpoint/2010/main" val="221297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8173676" cy="523220"/>
          </a:xfrm>
          <a:prstGeom prst="rect">
            <a:avLst/>
          </a:prstGeom>
          <a:noFill/>
        </p:spPr>
        <p:txBody>
          <a:bodyPr wrap="square" rtlCol="0">
            <a:spAutoFit/>
          </a:bodyPr>
          <a:lstStyle/>
          <a:p>
            <a:r>
              <a:rPr lang="fr-FR" sz="2800" spc="300" dirty="0">
                <a:latin typeface="+mj-lt"/>
              </a:rPr>
              <a:t>Méthodes des mesures in-situ :</a:t>
            </a:r>
          </a:p>
        </p:txBody>
      </p:sp>
      <p:sp>
        <p:nvSpPr>
          <p:cNvPr id="4" name="Sous-titre 2">
            <a:extLst>
              <a:ext uri="{FF2B5EF4-FFF2-40B4-BE49-F238E27FC236}">
                <a16:creationId xmlns:a16="http://schemas.microsoft.com/office/drawing/2014/main" id="{77E0E88D-3FF9-4538-A5A9-EF5B8911FE3D}"/>
              </a:ext>
            </a:extLst>
          </p:cNvPr>
          <p:cNvSpPr txBox="1">
            <a:spLocks/>
          </p:cNvSpPr>
          <p:nvPr/>
        </p:nvSpPr>
        <p:spPr>
          <a:xfrm>
            <a:off x="703381" y="1167617"/>
            <a:ext cx="4642342" cy="49236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200" b="1" dirty="0"/>
          </a:p>
          <a:p>
            <a:pPr marL="457200" indent="-457200">
              <a:buFont typeface="+mj-lt"/>
              <a:buAutoNum type="arabicPeriod" startAt="2"/>
            </a:pPr>
            <a:r>
              <a:rPr lang="fr-FR" sz="2400" dirty="0"/>
              <a:t>Le carottage  :  </a:t>
            </a:r>
          </a:p>
          <a:p>
            <a:pPr marL="0" indent="0">
              <a:buNone/>
            </a:pPr>
            <a:r>
              <a:rPr lang="fr-FR" sz="2000" dirty="0"/>
              <a:t>Prendre un échantillon des matériaux et faire des analyses en laboratoire.</a:t>
            </a:r>
          </a:p>
          <a:p>
            <a:pPr marL="0" indent="0">
              <a:buNone/>
            </a:pPr>
            <a:endParaRPr lang="fr-FR" sz="2000" dirty="0"/>
          </a:p>
          <a:p>
            <a:pPr marL="0" indent="0">
              <a:buNone/>
            </a:pPr>
            <a:endParaRPr lang="fr-FR" sz="2000" dirty="0"/>
          </a:p>
          <a:p>
            <a:pPr marL="0" indent="0">
              <a:buNone/>
            </a:pPr>
            <a:endParaRPr lang="fr-FR" sz="2000" dirty="0"/>
          </a:p>
          <a:p>
            <a:pPr marL="0" indent="0">
              <a:buNone/>
            </a:pPr>
            <a:r>
              <a:rPr lang="fr-FR" sz="2400" dirty="0"/>
              <a:t>3. Le scléromètre :</a:t>
            </a:r>
          </a:p>
          <a:p>
            <a:pPr marL="0" indent="0">
              <a:buNone/>
            </a:pPr>
            <a:r>
              <a:rPr lang="fr-FR" sz="2000" dirty="0"/>
              <a:t>Il permet d’estimer la résistance du béton et de mesurer sa dureté </a:t>
            </a:r>
          </a:p>
          <a:p>
            <a:pPr marL="0" indent="0">
              <a:buNone/>
            </a:pPr>
            <a:endParaRPr lang="fr-FR" sz="2000" dirty="0"/>
          </a:p>
          <a:p>
            <a:pPr marL="0" indent="0">
              <a:buNone/>
            </a:pPr>
            <a:endParaRPr lang="fr-FR" sz="2000" dirty="0"/>
          </a:p>
          <a:p>
            <a:pPr marL="0" indent="0">
              <a:buNone/>
            </a:pPr>
            <a:endParaRPr lang="fr-FR" sz="2400" b="1" dirty="0"/>
          </a:p>
        </p:txBody>
      </p:sp>
      <p:sp>
        <p:nvSpPr>
          <p:cNvPr id="7" name="ZoneTexte 6">
            <a:extLst>
              <a:ext uri="{FF2B5EF4-FFF2-40B4-BE49-F238E27FC236}">
                <a16:creationId xmlns:a16="http://schemas.microsoft.com/office/drawing/2014/main" id="{9300969E-80CD-472E-AEEA-AA3804249F80}"/>
              </a:ext>
            </a:extLst>
          </p:cNvPr>
          <p:cNvSpPr txBox="1"/>
          <p:nvPr/>
        </p:nvSpPr>
        <p:spPr>
          <a:xfrm>
            <a:off x="6096000" y="3483659"/>
            <a:ext cx="1683436" cy="369332"/>
          </a:xfrm>
          <a:prstGeom prst="rect">
            <a:avLst/>
          </a:prstGeom>
          <a:noFill/>
        </p:spPr>
        <p:txBody>
          <a:bodyPr wrap="square" rtlCol="0">
            <a:spAutoFit/>
          </a:bodyPr>
          <a:lstStyle/>
          <a:p>
            <a:pPr algn="ctr"/>
            <a:r>
              <a:rPr lang="fr-FR" dirty="0"/>
              <a:t>Carottage</a:t>
            </a:r>
          </a:p>
        </p:txBody>
      </p:sp>
      <p:pic>
        <p:nvPicPr>
          <p:cNvPr id="5" name="Image 4">
            <a:extLst>
              <a:ext uri="{FF2B5EF4-FFF2-40B4-BE49-F238E27FC236}">
                <a16:creationId xmlns:a16="http://schemas.microsoft.com/office/drawing/2014/main" id="{66FB8B57-8E8A-462C-964A-1838ADADB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380" y="798626"/>
            <a:ext cx="2642187" cy="2685033"/>
          </a:xfrm>
          <a:prstGeom prst="rect">
            <a:avLst/>
          </a:prstGeom>
        </p:spPr>
      </p:pic>
      <p:pic>
        <p:nvPicPr>
          <p:cNvPr id="9" name="Image 8">
            <a:extLst>
              <a:ext uri="{FF2B5EF4-FFF2-40B4-BE49-F238E27FC236}">
                <a16:creationId xmlns:a16="http://schemas.microsoft.com/office/drawing/2014/main" id="{E09DEEA4-192F-4603-A48B-3EE3F0C4F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713" y="849506"/>
            <a:ext cx="3535680" cy="2634153"/>
          </a:xfrm>
          <a:prstGeom prst="rect">
            <a:avLst/>
          </a:prstGeom>
        </p:spPr>
      </p:pic>
      <p:sp>
        <p:nvSpPr>
          <p:cNvPr id="10" name="ZoneTexte 9">
            <a:extLst>
              <a:ext uri="{FF2B5EF4-FFF2-40B4-BE49-F238E27FC236}">
                <a16:creationId xmlns:a16="http://schemas.microsoft.com/office/drawing/2014/main" id="{6C3628B8-5715-4B5F-847F-434E6D5970DE}"/>
              </a:ext>
            </a:extLst>
          </p:cNvPr>
          <p:cNvSpPr txBox="1"/>
          <p:nvPr/>
        </p:nvSpPr>
        <p:spPr>
          <a:xfrm>
            <a:off x="9224104" y="3478562"/>
            <a:ext cx="1683436" cy="369332"/>
          </a:xfrm>
          <a:prstGeom prst="rect">
            <a:avLst/>
          </a:prstGeom>
          <a:noFill/>
        </p:spPr>
        <p:txBody>
          <a:bodyPr wrap="square" rtlCol="0">
            <a:spAutoFit/>
          </a:bodyPr>
          <a:lstStyle/>
          <a:p>
            <a:pPr algn="ctr"/>
            <a:r>
              <a:rPr lang="fr-FR" dirty="0"/>
              <a:t>Echantillon</a:t>
            </a:r>
          </a:p>
        </p:txBody>
      </p:sp>
      <p:pic>
        <p:nvPicPr>
          <p:cNvPr id="12" name="Image 11">
            <a:extLst>
              <a:ext uri="{FF2B5EF4-FFF2-40B4-BE49-F238E27FC236}">
                <a16:creationId xmlns:a16="http://schemas.microsoft.com/office/drawing/2014/main" id="{09DD2285-0956-4919-9270-A53461C79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75" y="4104482"/>
            <a:ext cx="3493475" cy="2345619"/>
          </a:xfrm>
          <a:prstGeom prst="rect">
            <a:avLst/>
          </a:prstGeom>
        </p:spPr>
      </p:pic>
      <p:sp>
        <p:nvSpPr>
          <p:cNvPr id="13" name="ZoneTexte 12">
            <a:extLst>
              <a:ext uri="{FF2B5EF4-FFF2-40B4-BE49-F238E27FC236}">
                <a16:creationId xmlns:a16="http://schemas.microsoft.com/office/drawing/2014/main" id="{9787B30A-ABEB-4DE5-AFE8-96CEC172F8D0}"/>
              </a:ext>
            </a:extLst>
          </p:cNvPr>
          <p:cNvSpPr txBox="1"/>
          <p:nvPr/>
        </p:nvSpPr>
        <p:spPr>
          <a:xfrm>
            <a:off x="7687994" y="6420183"/>
            <a:ext cx="1683436" cy="369332"/>
          </a:xfrm>
          <a:prstGeom prst="rect">
            <a:avLst/>
          </a:prstGeom>
          <a:noFill/>
        </p:spPr>
        <p:txBody>
          <a:bodyPr wrap="square" rtlCol="0">
            <a:spAutoFit/>
          </a:bodyPr>
          <a:lstStyle/>
          <a:p>
            <a:pPr algn="ctr"/>
            <a:r>
              <a:rPr lang="fr-FR" dirty="0"/>
              <a:t>Scléromètre</a:t>
            </a:r>
          </a:p>
        </p:txBody>
      </p:sp>
    </p:spTree>
    <p:extLst>
      <p:ext uri="{BB962C8B-B14F-4D97-AF65-F5344CB8AC3E}">
        <p14:creationId xmlns:p14="http://schemas.microsoft.com/office/powerpoint/2010/main" val="121406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8173676" cy="523220"/>
          </a:xfrm>
          <a:prstGeom prst="rect">
            <a:avLst/>
          </a:prstGeom>
          <a:noFill/>
        </p:spPr>
        <p:txBody>
          <a:bodyPr wrap="square" rtlCol="0">
            <a:spAutoFit/>
          </a:bodyPr>
          <a:lstStyle/>
          <a:p>
            <a:r>
              <a:rPr lang="fr-FR" sz="2800" spc="300" dirty="0">
                <a:latin typeface="+mj-lt"/>
              </a:rPr>
              <a:t>Méthodes des mesures in-situ :</a:t>
            </a:r>
          </a:p>
        </p:txBody>
      </p:sp>
      <p:sp>
        <p:nvSpPr>
          <p:cNvPr id="4" name="Sous-titre 2">
            <a:extLst>
              <a:ext uri="{FF2B5EF4-FFF2-40B4-BE49-F238E27FC236}">
                <a16:creationId xmlns:a16="http://schemas.microsoft.com/office/drawing/2014/main" id="{77E0E88D-3FF9-4538-A5A9-EF5B8911FE3D}"/>
              </a:ext>
            </a:extLst>
          </p:cNvPr>
          <p:cNvSpPr txBox="1">
            <a:spLocks/>
          </p:cNvSpPr>
          <p:nvPr/>
        </p:nvSpPr>
        <p:spPr>
          <a:xfrm>
            <a:off x="393549" y="1199271"/>
            <a:ext cx="5514539" cy="5074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romanUcPeriod"/>
            </a:pPr>
            <a:r>
              <a:rPr lang="fr-FR" sz="3200" b="1" dirty="0"/>
              <a:t>Détecteur d’armatures:</a:t>
            </a:r>
          </a:p>
          <a:p>
            <a:pPr marL="0" indent="0">
              <a:buNone/>
            </a:pPr>
            <a:r>
              <a:rPr lang="fr-FR" sz="2000" dirty="0"/>
              <a:t>Il existe 3 types d’appareils détecteurs d’armatures qui détectent leur présence, position et diamètre. </a:t>
            </a:r>
          </a:p>
          <a:p>
            <a:pPr marL="0" indent="0">
              <a:buNone/>
            </a:pPr>
            <a:r>
              <a:rPr lang="fr-FR" sz="2000" dirty="0"/>
              <a:t>1- Le </a:t>
            </a:r>
            <a:r>
              <a:rPr lang="fr-FR" sz="2000" b="1" dirty="0"/>
              <a:t>pachomètre</a:t>
            </a:r>
            <a:r>
              <a:rPr lang="fr-FR" sz="2000" dirty="0"/>
              <a:t> et </a:t>
            </a:r>
            <a:r>
              <a:rPr lang="fr-FR" sz="2000" b="1" dirty="0"/>
              <a:t>profomètre</a:t>
            </a:r>
            <a:r>
              <a:rPr lang="fr-FR" sz="2000" dirty="0"/>
              <a:t> : ils précisent la position et le diamètre </a:t>
            </a:r>
          </a:p>
          <a:p>
            <a:pPr marL="0" indent="0">
              <a:buNone/>
            </a:pPr>
            <a:r>
              <a:rPr lang="fr-FR" sz="2000" dirty="0"/>
              <a:t>2- Le </a:t>
            </a:r>
            <a:r>
              <a:rPr lang="fr-FR" sz="2000" b="1" dirty="0"/>
              <a:t>corrosimètre</a:t>
            </a:r>
            <a:r>
              <a:rPr lang="fr-FR" sz="2000" dirty="0"/>
              <a:t> : permet de </a:t>
            </a:r>
            <a:r>
              <a:rPr lang="fr-FR" sz="2000" dirty="0" err="1"/>
              <a:t>detecter</a:t>
            </a:r>
            <a:r>
              <a:rPr lang="fr-FR" sz="2000" dirty="0"/>
              <a:t> la corrosion des armatures avant l’apparition des dommages visibles.</a:t>
            </a:r>
          </a:p>
          <a:p>
            <a:pPr marL="0" indent="0">
              <a:buNone/>
            </a:pPr>
            <a:r>
              <a:rPr lang="fr-FR" sz="2000" dirty="0"/>
              <a:t>3- Le </a:t>
            </a:r>
            <a:r>
              <a:rPr lang="fr-FR" sz="2000" b="1" dirty="0"/>
              <a:t>radiographie</a:t>
            </a:r>
            <a:r>
              <a:rPr lang="fr-FR" sz="2000" dirty="0"/>
              <a:t> : utilisé pour des éléments dont l’épaisseur ne dépasse pas les 80cm. Il fournit des informations multiples et très précises sur les armatures et le béton.</a:t>
            </a:r>
          </a:p>
        </p:txBody>
      </p:sp>
      <p:sp>
        <p:nvSpPr>
          <p:cNvPr id="7" name="ZoneTexte 6">
            <a:extLst>
              <a:ext uri="{FF2B5EF4-FFF2-40B4-BE49-F238E27FC236}">
                <a16:creationId xmlns:a16="http://schemas.microsoft.com/office/drawing/2014/main" id="{9300969E-80CD-472E-AEEA-AA3804249F80}"/>
              </a:ext>
            </a:extLst>
          </p:cNvPr>
          <p:cNvSpPr txBox="1"/>
          <p:nvPr/>
        </p:nvSpPr>
        <p:spPr>
          <a:xfrm>
            <a:off x="7435138" y="6167814"/>
            <a:ext cx="3798277" cy="369332"/>
          </a:xfrm>
          <a:prstGeom prst="rect">
            <a:avLst/>
          </a:prstGeom>
          <a:noFill/>
        </p:spPr>
        <p:txBody>
          <a:bodyPr wrap="square" rtlCol="0">
            <a:spAutoFit/>
          </a:bodyPr>
          <a:lstStyle/>
          <a:p>
            <a:pPr algn="ctr"/>
            <a:r>
              <a:rPr lang="fr-FR" dirty="0"/>
              <a:t>Radiographie</a:t>
            </a:r>
          </a:p>
        </p:txBody>
      </p:sp>
      <p:pic>
        <p:nvPicPr>
          <p:cNvPr id="5" name="Image 4">
            <a:extLst>
              <a:ext uri="{FF2B5EF4-FFF2-40B4-BE49-F238E27FC236}">
                <a16:creationId xmlns:a16="http://schemas.microsoft.com/office/drawing/2014/main" id="{DC401515-7036-4D10-9374-884D28204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198" y="103583"/>
            <a:ext cx="2466975" cy="1847850"/>
          </a:xfrm>
          <a:prstGeom prst="rect">
            <a:avLst/>
          </a:prstGeom>
        </p:spPr>
      </p:pic>
      <p:sp>
        <p:nvSpPr>
          <p:cNvPr id="8" name="ZoneTexte 7">
            <a:extLst>
              <a:ext uri="{FF2B5EF4-FFF2-40B4-BE49-F238E27FC236}">
                <a16:creationId xmlns:a16="http://schemas.microsoft.com/office/drawing/2014/main" id="{AB5769EE-5310-4B18-A60B-E3F7A4312D4E}"/>
              </a:ext>
            </a:extLst>
          </p:cNvPr>
          <p:cNvSpPr txBox="1"/>
          <p:nvPr/>
        </p:nvSpPr>
        <p:spPr>
          <a:xfrm>
            <a:off x="7601239" y="1676382"/>
            <a:ext cx="3798277" cy="369332"/>
          </a:xfrm>
          <a:prstGeom prst="rect">
            <a:avLst/>
          </a:prstGeom>
          <a:noFill/>
        </p:spPr>
        <p:txBody>
          <a:bodyPr wrap="square" rtlCol="0">
            <a:spAutoFit/>
          </a:bodyPr>
          <a:lstStyle/>
          <a:p>
            <a:pPr algn="ctr"/>
            <a:r>
              <a:rPr lang="fr-FR" dirty="0" err="1"/>
              <a:t>Pachometre</a:t>
            </a:r>
            <a:endParaRPr lang="fr-FR" dirty="0"/>
          </a:p>
        </p:txBody>
      </p:sp>
      <p:pic>
        <p:nvPicPr>
          <p:cNvPr id="10" name="Image 9">
            <a:extLst>
              <a:ext uri="{FF2B5EF4-FFF2-40B4-BE49-F238E27FC236}">
                <a16:creationId xmlns:a16="http://schemas.microsoft.com/office/drawing/2014/main" id="{5B6BB839-2002-414A-9741-B54E90064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911" y="2246225"/>
            <a:ext cx="2410161" cy="1581371"/>
          </a:xfrm>
          <a:prstGeom prst="rect">
            <a:avLst/>
          </a:prstGeom>
        </p:spPr>
      </p:pic>
      <p:pic>
        <p:nvPicPr>
          <p:cNvPr id="12" name="Image 11">
            <a:extLst>
              <a:ext uri="{FF2B5EF4-FFF2-40B4-BE49-F238E27FC236}">
                <a16:creationId xmlns:a16="http://schemas.microsoft.com/office/drawing/2014/main" id="{4ED070DE-8EF5-4DE2-9BDD-69C8B705C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381" y="4610037"/>
            <a:ext cx="2095792" cy="1571844"/>
          </a:xfrm>
          <a:prstGeom prst="rect">
            <a:avLst/>
          </a:prstGeom>
        </p:spPr>
      </p:pic>
      <p:sp>
        <p:nvSpPr>
          <p:cNvPr id="13" name="ZoneTexte 12">
            <a:extLst>
              <a:ext uri="{FF2B5EF4-FFF2-40B4-BE49-F238E27FC236}">
                <a16:creationId xmlns:a16="http://schemas.microsoft.com/office/drawing/2014/main" id="{249AE177-01A3-4C78-B491-BF7FDFE8DABA}"/>
              </a:ext>
            </a:extLst>
          </p:cNvPr>
          <p:cNvSpPr txBox="1"/>
          <p:nvPr/>
        </p:nvSpPr>
        <p:spPr>
          <a:xfrm>
            <a:off x="7601238" y="3814588"/>
            <a:ext cx="3798277" cy="369332"/>
          </a:xfrm>
          <a:prstGeom prst="rect">
            <a:avLst/>
          </a:prstGeom>
          <a:noFill/>
        </p:spPr>
        <p:txBody>
          <a:bodyPr wrap="square" rtlCol="0">
            <a:spAutoFit/>
          </a:bodyPr>
          <a:lstStyle/>
          <a:p>
            <a:pPr algn="ctr"/>
            <a:r>
              <a:rPr lang="fr-FR" dirty="0"/>
              <a:t>Corrosimètre</a:t>
            </a:r>
          </a:p>
        </p:txBody>
      </p:sp>
    </p:spTree>
    <p:extLst>
      <p:ext uri="{BB962C8B-B14F-4D97-AF65-F5344CB8AC3E}">
        <p14:creationId xmlns:p14="http://schemas.microsoft.com/office/powerpoint/2010/main" val="179115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77E0E88D-3FF9-4538-A5A9-EF5B8911FE3D}"/>
              </a:ext>
            </a:extLst>
          </p:cNvPr>
          <p:cNvSpPr txBox="1">
            <a:spLocks/>
          </p:cNvSpPr>
          <p:nvPr/>
        </p:nvSpPr>
        <p:spPr>
          <a:xfrm>
            <a:off x="562705" y="787792"/>
            <a:ext cx="11404901" cy="57396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Les résultats des étapes précédentes sont analysés et interprétés pour formuler des conclusions et des recommandations au sujet de l’intervention. </a:t>
            </a:r>
          </a:p>
          <a:p>
            <a:pPr marL="0" indent="0">
              <a:buNone/>
            </a:pPr>
            <a:r>
              <a:rPr lang="fr-FR" sz="2400" dirty="0"/>
              <a:t>Les résultats permettent aussi de classer les construction selon leur état en 3 groupes: </a:t>
            </a:r>
          </a:p>
          <a:p>
            <a:pPr marL="457200" indent="-457200">
              <a:buAutoNum type="arabicParenR"/>
            </a:pPr>
            <a:r>
              <a:rPr lang="fr-FR" sz="2400" b="1" dirty="0"/>
              <a:t>Bâti classé </a:t>
            </a:r>
            <a:r>
              <a:rPr lang="fr-FR" sz="2400" b="1" dirty="0">
                <a:solidFill>
                  <a:srgbClr val="00B050"/>
                </a:solidFill>
              </a:rPr>
              <a:t>vert</a:t>
            </a:r>
            <a:r>
              <a:rPr lang="fr-FR" sz="2400" b="1" dirty="0"/>
              <a:t> </a:t>
            </a:r>
            <a:r>
              <a:rPr lang="fr-FR" sz="2400" dirty="0"/>
              <a:t>: endommagement limité: La structure ayant subi de légers dégâts seulement.</a:t>
            </a:r>
          </a:p>
          <a:p>
            <a:pPr marL="457200" indent="-457200">
              <a:buAutoNum type="arabicParenR"/>
            </a:pPr>
            <a:r>
              <a:rPr lang="fr-FR" sz="2400" b="1" dirty="0"/>
              <a:t>Bâti classé </a:t>
            </a:r>
            <a:r>
              <a:rPr lang="fr-FR" sz="2400" b="1" dirty="0">
                <a:solidFill>
                  <a:srgbClr val="FFC000"/>
                </a:solidFill>
              </a:rPr>
              <a:t>jaune</a:t>
            </a:r>
            <a:r>
              <a:rPr lang="fr-FR" sz="2400" b="1" dirty="0"/>
              <a:t> </a:t>
            </a:r>
            <a:r>
              <a:rPr lang="fr-FR" sz="2400" dirty="0"/>
              <a:t>: dommage significatif : structure étant endommagée mais conservant une certaine raideur et une résistance latéral.</a:t>
            </a:r>
          </a:p>
          <a:p>
            <a:pPr marL="457200" indent="-457200">
              <a:buAutoNum type="arabicParenR"/>
            </a:pPr>
            <a:r>
              <a:rPr lang="fr-FR" sz="2400" b="1" dirty="0"/>
              <a:t>Bâti classé </a:t>
            </a:r>
            <a:r>
              <a:rPr lang="fr-FR" sz="2400" b="1" dirty="0">
                <a:solidFill>
                  <a:srgbClr val="FF0000"/>
                </a:solidFill>
              </a:rPr>
              <a:t>rouge</a:t>
            </a:r>
            <a:r>
              <a:rPr lang="fr-FR" sz="2400" b="1" dirty="0"/>
              <a:t> </a:t>
            </a:r>
            <a:r>
              <a:rPr lang="fr-FR" sz="2400" dirty="0"/>
              <a:t>: état proche de la ruine : Structure lourdement endommagée. L’accès est interdit. </a:t>
            </a:r>
          </a:p>
        </p:txBody>
      </p:sp>
    </p:spTree>
    <p:extLst>
      <p:ext uri="{BB962C8B-B14F-4D97-AF65-F5344CB8AC3E}">
        <p14:creationId xmlns:p14="http://schemas.microsoft.com/office/powerpoint/2010/main" val="322668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573431" y="231153"/>
            <a:ext cx="6217921" cy="646331"/>
          </a:xfrm>
          <a:prstGeom prst="rect">
            <a:avLst/>
          </a:prstGeom>
          <a:noFill/>
        </p:spPr>
        <p:txBody>
          <a:bodyPr wrap="square" rtlCol="0">
            <a:spAutoFit/>
          </a:bodyPr>
          <a:lstStyle/>
          <a:p>
            <a:pPr marL="914400" indent="-914400">
              <a:buFont typeface="+mj-lt"/>
              <a:buAutoNum type="arabicPeriod" startAt="2"/>
            </a:pPr>
            <a:r>
              <a:rPr lang="fr-FR" sz="3600" spc="300" dirty="0">
                <a:latin typeface="+mj-lt"/>
              </a:rPr>
              <a:t>Intervention: </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49" y="877484"/>
            <a:ext cx="11404901" cy="5749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La stratégie consiste à trouver, parmi plusieurs méthodes, le renforcement optimal en tenant compte du cout, de la durée des travaux et des aspects architecturaux.</a:t>
            </a:r>
          </a:p>
          <a:p>
            <a:pPr marL="0" indent="0">
              <a:buNone/>
            </a:pPr>
            <a:r>
              <a:rPr lang="fr-FR" sz="2400" dirty="0"/>
              <a:t>On distingue deux types :</a:t>
            </a:r>
          </a:p>
          <a:p>
            <a:pPr marL="0" indent="0">
              <a:buNone/>
            </a:pPr>
            <a:r>
              <a:rPr lang="fr-FR" sz="2400" b="1" dirty="0"/>
              <a:t>1- La réparation : </a:t>
            </a:r>
            <a:r>
              <a:rPr lang="fr-FR" sz="2000" dirty="0"/>
              <a:t>consiste à intervenir sur un ouvrage donné, pour lui redonner pratiquement les mêmes caractéristiques qu'il avait avant les désordres subis.</a:t>
            </a:r>
          </a:p>
          <a:p>
            <a:pPr marL="0" indent="0">
              <a:buNone/>
            </a:pPr>
            <a:r>
              <a:rPr lang="fr-FR" sz="2000" dirty="0"/>
              <a:t>par exemple un plafond effondré, une cloison éclatée ou fissurée et même un élément porteur fissuré ou détérioré seront restaurés pour redonner à l'ouvrage son niveau de sécurité initial. </a:t>
            </a:r>
          </a:p>
          <a:p>
            <a:pPr marL="0" indent="0">
              <a:buNone/>
            </a:pPr>
            <a:r>
              <a:rPr lang="fr-FR" sz="2000" dirty="0"/>
              <a:t>Ainsi réparé, un séisme de même magnitude provoquera en général les mêmes désordres.</a:t>
            </a:r>
          </a:p>
          <a:p>
            <a:pPr marL="0" indent="0">
              <a:buNone/>
            </a:pPr>
            <a:r>
              <a:rPr lang="fr-FR" sz="2400" b="1" dirty="0"/>
              <a:t>2- Le confortement : </a:t>
            </a:r>
            <a:r>
              <a:rPr lang="fr-FR" sz="2000" dirty="0"/>
              <a:t>consiste à intervenir sur un ouvrage pour lui conférer une résistance supérieure à celle qu'il avait avant les désordres subis. </a:t>
            </a:r>
          </a:p>
          <a:p>
            <a:pPr marL="0" indent="0">
              <a:buNone/>
            </a:pPr>
            <a:r>
              <a:rPr lang="fr-FR" sz="2000" dirty="0"/>
              <a:t>Le confortement nécessite souvent l'augmentation des sections des éléments porteurs de la structure (gainage, chemisage, corsetage), et même l'introduction de nouveaux éléments (voiles de contreventement). </a:t>
            </a:r>
          </a:p>
        </p:txBody>
      </p:sp>
    </p:spTree>
    <p:extLst>
      <p:ext uri="{BB962C8B-B14F-4D97-AF65-F5344CB8AC3E}">
        <p14:creationId xmlns:p14="http://schemas.microsoft.com/office/powerpoint/2010/main" val="154894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10699172" cy="584775"/>
          </a:xfrm>
          <a:prstGeom prst="rect">
            <a:avLst/>
          </a:prstGeom>
          <a:noFill/>
        </p:spPr>
        <p:txBody>
          <a:bodyPr wrap="square" rtlCol="0">
            <a:spAutoFit/>
          </a:bodyPr>
          <a:lstStyle/>
          <a:p>
            <a:r>
              <a:rPr lang="fr-FR" sz="3200" spc="300" dirty="0">
                <a:latin typeface="+mj-lt"/>
              </a:rPr>
              <a:t>Les méthodes de renforcement</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50" y="877485"/>
            <a:ext cx="4433283" cy="58718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t>1- Chemisage en béton: </a:t>
            </a:r>
          </a:p>
          <a:p>
            <a:r>
              <a:rPr lang="fr-FR" sz="2000" dirty="0"/>
              <a:t>consiste à chemiser l’élément de structure en augmentant sa section en ajoutant une couche de béton sur tout le périmètre de l‘élément avec une armature.</a:t>
            </a:r>
          </a:p>
          <a:p>
            <a:r>
              <a:rPr lang="fr-FR" sz="2000" dirty="0"/>
              <a:t>Elle nécessite l’adhérence entre les deux béton </a:t>
            </a:r>
          </a:p>
          <a:p>
            <a:r>
              <a:rPr lang="fr-FR" sz="2000" i="1" dirty="0"/>
              <a:t>Avantages</a:t>
            </a:r>
            <a:r>
              <a:rPr lang="fr-FR" sz="2000" dirty="0"/>
              <a:t> : peu couteux</a:t>
            </a:r>
          </a:p>
          <a:p>
            <a:r>
              <a:rPr lang="fr-FR" sz="2000" i="1" dirty="0"/>
              <a:t>Inconvenants</a:t>
            </a:r>
            <a:r>
              <a:rPr lang="fr-FR" sz="2000" dirty="0"/>
              <a:t> : </a:t>
            </a:r>
          </a:p>
          <a:p>
            <a:pPr>
              <a:buFont typeface="Wingdings" panose="05000000000000000000" pitchFamily="2" charset="2"/>
              <a:buChar char="q"/>
            </a:pPr>
            <a:r>
              <a:rPr lang="fr-FR" sz="2000" dirty="0"/>
              <a:t>Augmentation des section -&gt; structure alourdie </a:t>
            </a:r>
          </a:p>
          <a:p>
            <a:pPr>
              <a:buFont typeface="Wingdings" panose="05000000000000000000" pitchFamily="2" charset="2"/>
              <a:buChar char="q"/>
            </a:pPr>
            <a:r>
              <a:rPr lang="fr-FR" sz="2000" dirty="0"/>
              <a:t>Encombrement des espaces </a:t>
            </a:r>
          </a:p>
        </p:txBody>
      </p:sp>
      <p:pic>
        <p:nvPicPr>
          <p:cNvPr id="5" name="Image 4">
            <a:extLst>
              <a:ext uri="{FF2B5EF4-FFF2-40B4-BE49-F238E27FC236}">
                <a16:creationId xmlns:a16="http://schemas.microsoft.com/office/drawing/2014/main" id="{209FC8FE-F43A-44CF-9E1E-0E2320BD7758}"/>
              </a:ext>
            </a:extLst>
          </p:cNvPr>
          <p:cNvPicPr>
            <a:picLocks noChangeAspect="1"/>
          </p:cNvPicPr>
          <p:nvPr/>
        </p:nvPicPr>
        <p:blipFill rotWithShape="1">
          <a:blip r:embed="rId2">
            <a:extLst>
              <a:ext uri="{28A0092B-C50C-407E-A947-70E740481C1C}">
                <a14:useLocalDpi xmlns:a14="http://schemas.microsoft.com/office/drawing/2010/main" val="0"/>
              </a:ext>
            </a:extLst>
          </a:blip>
          <a:srcRect t="19334"/>
          <a:stretch/>
        </p:blipFill>
        <p:spPr>
          <a:xfrm>
            <a:off x="6902946" y="3912433"/>
            <a:ext cx="4529309" cy="2836920"/>
          </a:xfrm>
          <a:prstGeom prst="rect">
            <a:avLst/>
          </a:prstGeom>
        </p:spPr>
      </p:pic>
      <p:pic>
        <p:nvPicPr>
          <p:cNvPr id="7" name="Image 6">
            <a:extLst>
              <a:ext uri="{FF2B5EF4-FFF2-40B4-BE49-F238E27FC236}">
                <a16:creationId xmlns:a16="http://schemas.microsoft.com/office/drawing/2014/main" id="{5F0475C9-DC4F-43BC-97B3-313A3FC2792C}"/>
              </a:ext>
            </a:extLst>
          </p:cNvPr>
          <p:cNvPicPr>
            <a:picLocks noChangeAspect="1"/>
          </p:cNvPicPr>
          <p:nvPr/>
        </p:nvPicPr>
        <p:blipFill rotWithShape="1">
          <a:blip r:embed="rId3">
            <a:extLst>
              <a:ext uri="{28A0092B-C50C-407E-A947-70E740481C1C}">
                <a14:useLocalDpi xmlns:a14="http://schemas.microsoft.com/office/drawing/2010/main" val="0"/>
              </a:ext>
            </a:extLst>
          </a:blip>
          <a:srcRect l="45425"/>
          <a:stretch/>
        </p:blipFill>
        <p:spPr>
          <a:xfrm>
            <a:off x="8548155" y="732067"/>
            <a:ext cx="2884100" cy="2885706"/>
          </a:xfrm>
          <a:prstGeom prst="rect">
            <a:avLst/>
          </a:prstGeom>
        </p:spPr>
      </p:pic>
    </p:spTree>
    <p:extLst>
      <p:ext uri="{BB962C8B-B14F-4D97-AF65-F5344CB8AC3E}">
        <p14:creationId xmlns:p14="http://schemas.microsoft.com/office/powerpoint/2010/main" val="21559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10699172" cy="584775"/>
          </a:xfrm>
          <a:prstGeom prst="rect">
            <a:avLst/>
          </a:prstGeom>
          <a:noFill/>
        </p:spPr>
        <p:txBody>
          <a:bodyPr wrap="square" rtlCol="0">
            <a:spAutoFit/>
          </a:bodyPr>
          <a:lstStyle/>
          <a:p>
            <a:r>
              <a:rPr lang="fr-FR" sz="3200" spc="300" dirty="0">
                <a:latin typeface="+mj-lt"/>
              </a:rPr>
              <a:t>Les méthodes de renforcement</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49" y="1177288"/>
            <a:ext cx="4433283" cy="51485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t>2- Ajout de murs de contreventement: </a:t>
            </a:r>
          </a:p>
          <a:p>
            <a:pPr marL="0" indent="0">
              <a:buNone/>
            </a:pPr>
            <a:endParaRPr lang="fr-FR" sz="2400" b="1" dirty="0"/>
          </a:p>
          <a:p>
            <a:pPr marL="457200" indent="-457200">
              <a:buFont typeface="+mj-lt"/>
              <a:buAutoNum type="alphaLcParenR"/>
            </a:pPr>
            <a:r>
              <a:rPr lang="fr-FR" sz="2000" u="sng" dirty="0"/>
              <a:t>Murs de cisaillement : </a:t>
            </a:r>
          </a:p>
          <a:p>
            <a:r>
              <a:rPr lang="fr-FR" sz="2000" dirty="0"/>
              <a:t>C’est le remplissage partiel ou compet des cadres existants. Ces murs sont reliés aux poteaux et poutres existants par des chevilles de scellement. </a:t>
            </a:r>
          </a:p>
          <a:p>
            <a:r>
              <a:rPr lang="fr-FR" sz="2000" dirty="0"/>
              <a:t>Cette méthode sert à rigidifier la structure mais elle ça l’alourdie et augmente donc la charge. </a:t>
            </a:r>
          </a:p>
        </p:txBody>
      </p:sp>
      <p:pic>
        <p:nvPicPr>
          <p:cNvPr id="6" name="Image 5">
            <a:extLst>
              <a:ext uri="{FF2B5EF4-FFF2-40B4-BE49-F238E27FC236}">
                <a16:creationId xmlns:a16="http://schemas.microsoft.com/office/drawing/2014/main" id="{BA815AA8-C225-4994-BA67-3EB646B25698}"/>
              </a:ext>
            </a:extLst>
          </p:cNvPr>
          <p:cNvPicPr>
            <a:picLocks noChangeAspect="1"/>
          </p:cNvPicPr>
          <p:nvPr/>
        </p:nvPicPr>
        <p:blipFill rotWithShape="1">
          <a:blip r:embed="rId2">
            <a:extLst>
              <a:ext uri="{28A0092B-C50C-407E-A947-70E740481C1C}">
                <a14:useLocalDpi xmlns:a14="http://schemas.microsoft.com/office/drawing/2010/main" val="0"/>
              </a:ext>
            </a:extLst>
          </a:blip>
          <a:srcRect l="27313" b="25535"/>
          <a:stretch/>
        </p:blipFill>
        <p:spPr>
          <a:xfrm>
            <a:off x="6017848" y="1347280"/>
            <a:ext cx="5074873" cy="4163440"/>
          </a:xfrm>
          <a:prstGeom prst="rect">
            <a:avLst/>
          </a:prstGeom>
        </p:spPr>
      </p:pic>
      <p:sp>
        <p:nvSpPr>
          <p:cNvPr id="8" name="Rectangle 7">
            <a:extLst>
              <a:ext uri="{FF2B5EF4-FFF2-40B4-BE49-F238E27FC236}">
                <a16:creationId xmlns:a16="http://schemas.microsoft.com/office/drawing/2014/main" id="{0D17333E-1670-457C-A3CD-4C59CA02B3E7}"/>
              </a:ext>
            </a:extLst>
          </p:cNvPr>
          <p:cNvSpPr/>
          <p:nvPr/>
        </p:nvSpPr>
        <p:spPr>
          <a:xfrm>
            <a:off x="5743135" y="3207895"/>
            <a:ext cx="582714" cy="1454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4B417EE-EEA4-49E4-B002-55E0155B74A9}"/>
              </a:ext>
            </a:extLst>
          </p:cNvPr>
          <p:cNvSpPr/>
          <p:nvPr/>
        </p:nvSpPr>
        <p:spPr>
          <a:xfrm>
            <a:off x="6805534" y="2803161"/>
            <a:ext cx="3057994" cy="2203554"/>
          </a:xfrm>
          <a:prstGeom prst="rect">
            <a:avLst/>
          </a:prstGeom>
          <a:solidFill>
            <a:srgbClr val="C8C0BD"/>
          </a:solidFill>
          <a:ln>
            <a:solidFill>
              <a:srgbClr val="C8C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379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10699172" cy="584775"/>
          </a:xfrm>
          <a:prstGeom prst="rect">
            <a:avLst/>
          </a:prstGeom>
          <a:noFill/>
        </p:spPr>
        <p:txBody>
          <a:bodyPr wrap="square" rtlCol="0">
            <a:spAutoFit/>
          </a:bodyPr>
          <a:lstStyle/>
          <a:p>
            <a:r>
              <a:rPr lang="fr-FR" sz="3200" spc="300" dirty="0">
                <a:latin typeface="+mj-lt"/>
              </a:rPr>
              <a:t>Les méthodes de renforcement</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49" y="1260415"/>
            <a:ext cx="4500131" cy="4932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p>
          <a:p>
            <a:pPr marL="457200" indent="-457200">
              <a:buFont typeface="+mj-lt"/>
              <a:buAutoNum type="alphaLcParenR" startAt="2"/>
            </a:pPr>
            <a:r>
              <a:rPr lang="fr-FR" sz="2000" u="sng" dirty="0"/>
              <a:t>Création d’un système d’entretoise :</a:t>
            </a:r>
          </a:p>
          <a:p>
            <a:r>
              <a:rPr lang="fr-FR" sz="2000" dirty="0"/>
              <a:t>C’est un contreventement métallique qui est très efficace et est de plus en plus utilisé. </a:t>
            </a:r>
          </a:p>
          <a:p>
            <a:r>
              <a:rPr lang="fr-FR" sz="2000" dirty="0"/>
              <a:t>L’avantage de cette méthode est qu’il permet les ouvertures mais c’est aussi un système léger. </a:t>
            </a:r>
          </a:p>
          <a:p>
            <a:r>
              <a:rPr lang="fr-FR" sz="2000" dirty="0"/>
              <a:t>Il existe </a:t>
            </a:r>
            <a:r>
              <a:rPr lang="fr-FR" sz="2000" dirty="0" err="1"/>
              <a:t>plusisurs</a:t>
            </a:r>
            <a:r>
              <a:rPr lang="fr-FR" sz="2000" dirty="0"/>
              <a:t> types de formes </a:t>
            </a:r>
            <a:r>
              <a:rPr lang="fr-FR" sz="2000" dirty="0" err="1"/>
              <a:t>differentes</a:t>
            </a:r>
            <a:r>
              <a:rPr lang="fr-FR" sz="2000" dirty="0"/>
              <a:t> : V, K, X, Diagonal.</a:t>
            </a:r>
          </a:p>
          <a:p>
            <a:endParaRPr lang="fr-FR" sz="2000" dirty="0"/>
          </a:p>
        </p:txBody>
      </p:sp>
      <p:pic>
        <p:nvPicPr>
          <p:cNvPr id="5" name="Image 4">
            <a:extLst>
              <a:ext uri="{FF2B5EF4-FFF2-40B4-BE49-F238E27FC236}">
                <a16:creationId xmlns:a16="http://schemas.microsoft.com/office/drawing/2014/main" id="{E8ACBCB8-0691-45C1-985F-783219E57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701" y="3597956"/>
            <a:ext cx="3629548" cy="2280101"/>
          </a:xfrm>
          <a:prstGeom prst="rect">
            <a:avLst/>
          </a:prstGeom>
        </p:spPr>
      </p:pic>
      <p:pic>
        <p:nvPicPr>
          <p:cNvPr id="10" name="Image 9">
            <a:extLst>
              <a:ext uri="{FF2B5EF4-FFF2-40B4-BE49-F238E27FC236}">
                <a16:creationId xmlns:a16="http://schemas.microsoft.com/office/drawing/2014/main" id="{BE667ECD-E5D1-4053-9D60-41C13CC98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690" y="979944"/>
            <a:ext cx="3394817" cy="2280101"/>
          </a:xfrm>
          <a:prstGeom prst="rect">
            <a:avLst/>
          </a:prstGeom>
        </p:spPr>
      </p:pic>
      <p:pic>
        <p:nvPicPr>
          <p:cNvPr id="12" name="Image 11">
            <a:extLst>
              <a:ext uri="{FF2B5EF4-FFF2-40B4-BE49-F238E27FC236}">
                <a16:creationId xmlns:a16="http://schemas.microsoft.com/office/drawing/2014/main" id="{3BAD8EB2-788B-4875-B43B-BB9D0C2C8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892" y="1074556"/>
            <a:ext cx="2474458" cy="3104745"/>
          </a:xfrm>
          <a:prstGeom prst="rect">
            <a:avLst/>
          </a:prstGeom>
        </p:spPr>
      </p:pic>
      <p:pic>
        <p:nvPicPr>
          <p:cNvPr id="14" name="Image 13">
            <a:extLst>
              <a:ext uri="{FF2B5EF4-FFF2-40B4-BE49-F238E27FC236}">
                <a16:creationId xmlns:a16="http://schemas.microsoft.com/office/drawing/2014/main" id="{D30BD39F-EE92-4707-A10B-9385232178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758" y="4308897"/>
            <a:ext cx="2756726" cy="2318641"/>
          </a:xfrm>
          <a:prstGeom prst="rect">
            <a:avLst/>
          </a:prstGeom>
        </p:spPr>
      </p:pic>
      <mc:AlternateContent xmlns:mc="http://schemas.openxmlformats.org/markup-compatibility/2006" xmlns:p14="http://schemas.microsoft.com/office/powerpoint/2010/main">
        <mc:Choice Requires="p14">
          <p:contentPart p14:bwMode="auto" r:id="rId6">
            <p14:nvContentPartPr>
              <p14:cNvPr id="16" name="Encre 15">
                <a:extLst>
                  <a:ext uri="{FF2B5EF4-FFF2-40B4-BE49-F238E27FC236}">
                    <a16:creationId xmlns:a16="http://schemas.microsoft.com/office/drawing/2014/main" id="{C0228C1D-21F3-4C77-AEFA-EE86C666A2E9}"/>
                  </a:ext>
                </a:extLst>
              </p14:cNvPr>
              <p14:cNvContentPartPr/>
              <p14:nvPr/>
            </p14:nvContentPartPr>
            <p14:xfrm>
              <a:off x="6107075" y="2217948"/>
              <a:ext cx="623880" cy="646560"/>
            </p14:xfrm>
          </p:contentPart>
        </mc:Choice>
        <mc:Fallback xmlns="">
          <p:pic>
            <p:nvPicPr>
              <p:cNvPr id="16" name="Encre 15">
                <a:extLst>
                  <a:ext uri="{FF2B5EF4-FFF2-40B4-BE49-F238E27FC236}">
                    <a16:creationId xmlns:a16="http://schemas.microsoft.com/office/drawing/2014/main" id="{C0228C1D-21F3-4C77-AEFA-EE86C666A2E9}"/>
                  </a:ext>
                </a:extLst>
              </p:cNvPr>
              <p:cNvPicPr/>
              <p:nvPr/>
            </p:nvPicPr>
            <p:blipFill>
              <a:blip r:embed="rId7"/>
              <a:stretch>
                <a:fillRect/>
              </a:stretch>
            </p:blipFill>
            <p:spPr>
              <a:xfrm>
                <a:off x="6053075" y="2109948"/>
                <a:ext cx="731520" cy="86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Encre 16">
                <a:extLst>
                  <a:ext uri="{FF2B5EF4-FFF2-40B4-BE49-F238E27FC236}">
                    <a16:creationId xmlns:a16="http://schemas.microsoft.com/office/drawing/2014/main" id="{77CE4830-C8E2-4980-8ED1-2D9E0DC1A8E8}"/>
                  </a:ext>
                </a:extLst>
              </p14:cNvPr>
              <p14:cNvContentPartPr/>
              <p14:nvPr/>
            </p14:nvContentPartPr>
            <p14:xfrm>
              <a:off x="6100235" y="1963068"/>
              <a:ext cx="559440" cy="1132200"/>
            </p14:xfrm>
          </p:contentPart>
        </mc:Choice>
        <mc:Fallback xmlns="">
          <p:pic>
            <p:nvPicPr>
              <p:cNvPr id="17" name="Encre 16">
                <a:extLst>
                  <a:ext uri="{FF2B5EF4-FFF2-40B4-BE49-F238E27FC236}">
                    <a16:creationId xmlns:a16="http://schemas.microsoft.com/office/drawing/2014/main" id="{77CE4830-C8E2-4980-8ED1-2D9E0DC1A8E8}"/>
                  </a:ext>
                </a:extLst>
              </p:cNvPr>
              <p:cNvPicPr/>
              <p:nvPr/>
            </p:nvPicPr>
            <p:blipFill>
              <a:blip r:embed="rId9"/>
              <a:stretch>
                <a:fillRect/>
              </a:stretch>
            </p:blipFill>
            <p:spPr>
              <a:xfrm>
                <a:off x="6046595" y="1855068"/>
                <a:ext cx="667080" cy="134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Encre 17">
                <a:extLst>
                  <a:ext uri="{FF2B5EF4-FFF2-40B4-BE49-F238E27FC236}">
                    <a16:creationId xmlns:a16="http://schemas.microsoft.com/office/drawing/2014/main" id="{BA1F9051-B107-4FC7-97E3-6139A0086902}"/>
                  </a:ext>
                </a:extLst>
              </p14:cNvPr>
              <p14:cNvContentPartPr/>
              <p14:nvPr/>
            </p14:nvContentPartPr>
            <p14:xfrm>
              <a:off x="8802035" y="2023188"/>
              <a:ext cx="431640" cy="553320"/>
            </p14:xfrm>
          </p:contentPart>
        </mc:Choice>
        <mc:Fallback xmlns="">
          <p:pic>
            <p:nvPicPr>
              <p:cNvPr id="18" name="Encre 17">
                <a:extLst>
                  <a:ext uri="{FF2B5EF4-FFF2-40B4-BE49-F238E27FC236}">
                    <a16:creationId xmlns:a16="http://schemas.microsoft.com/office/drawing/2014/main" id="{BA1F9051-B107-4FC7-97E3-6139A0086902}"/>
                  </a:ext>
                </a:extLst>
              </p:cNvPr>
              <p:cNvPicPr/>
              <p:nvPr/>
            </p:nvPicPr>
            <p:blipFill>
              <a:blip r:embed="rId11"/>
              <a:stretch>
                <a:fillRect/>
              </a:stretch>
            </p:blipFill>
            <p:spPr>
              <a:xfrm>
                <a:off x="8748395" y="1915188"/>
                <a:ext cx="53928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Encre 18">
                <a:extLst>
                  <a:ext uri="{FF2B5EF4-FFF2-40B4-BE49-F238E27FC236}">
                    <a16:creationId xmlns:a16="http://schemas.microsoft.com/office/drawing/2014/main" id="{7F0F7788-8B12-4784-AAC2-3441E8A1F872}"/>
                  </a:ext>
                </a:extLst>
              </p14:cNvPr>
              <p14:cNvContentPartPr/>
              <p14:nvPr/>
            </p14:nvContentPartPr>
            <p14:xfrm>
              <a:off x="8364275" y="2065668"/>
              <a:ext cx="479520" cy="455040"/>
            </p14:xfrm>
          </p:contentPart>
        </mc:Choice>
        <mc:Fallback xmlns="">
          <p:pic>
            <p:nvPicPr>
              <p:cNvPr id="19" name="Encre 18">
                <a:extLst>
                  <a:ext uri="{FF2B5EF4-FFF2-40B4-BE49-F238E27FC236}">
                    <a16:creationId xmlns:a16="http://schemas.microsoft.com/office/drawing/2014/main" id="{7F0F7788-8B12-4784-AAC2-3441E8A1F872}"/>
                  </a:ext>
                </a:extLst>
              </p:cNvPr>
              <p:cNvPicPr/>
              <p:nvPr/>
            </p:nvPicPr>
            <p:blipFill>
              <a:blip r:embed="rId13"/>
              <a:stretch>
                <a:fillRect/>
              </a:stretch>
            </p:blipFill>
            <p:spPr>
              <a:xfrm>
                <a:off x="8310275" y="1958028"/>
                <a:ext cx="58716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Encre 19">
                <a:extLst>
                  <a:ext uri="{FF2B5EF4-FFF2-40B4-BE49-F238E27FC236}">
                    <a16:creationId xmlns:a16="http://schemas.microsoft.com/office/drawing/2014/main" id="{31F65F2F-9287-4337-829F-8550B56D5F19}"/>
                  </a:ext>
                </a:extLst>
              </p14:cNvPr>
              <p14:cNvContentPartPr/>
              <p14:nvPr/>
            </p14:nvContentPartPr>
            <p14:xfrm>
              <a:off x="8726435" y="2043708"/>
              <a:ext cx="537480" cy="579240"/>
            </p14:xfrm>
          </p:contentPart>
        </mc:Choice>
        <mc:Fallback xmlns="">
          <p:pic>
            <p:nvPicPr>
              <p:cNvPr id="20" name="Encre 19">
                <a:extLst>
                  <a:ext uri="{FF2B5EF4-FFF2-40B4-BE49-F238E27FC236}">
                    <a16:creationId xmlns:a16="http://schemas.microsoft.com/office/drawing/2014/main" id="{31F65F2F-9287-4337-829F-8550B56D5F19}"/>
                  </a:ext>
                </a:extLst>
              </p:cNvPr>
              <p:cNvPicPr/>
              <p:nvPr/>
            </p:nvPicPr>
            <p:blipFill>
              <a:blip r:embed="rId15"/>
              <a:stretch>
                <a:fillRect/>
              </a:stretch>
            </p:blipFill>
            <p:spPr>
              <a:xfrm>
                <a:off x="8672435" y="1936068"/>
                <a:ext cx="64512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Encre 20">
                <a:extLst>
                  <a:ext uri="{FF2B5EF4-FFF2-40B4-BE49-F238E27FC236}">
                    <a16:creationId xmlns:a16="http://schemas.microsoft.com/office/drawing/2014/main" id="{1D723FB9-5E3E-4CD8-9838-2A005115BEE8}"/>
                  </a:ext>
                </a:extLst>
              </p14:cNvPr>
              <p14:cNvContentPartPr/>
              <p14:nvPr/>
            </p14:nvContentPartPr>
            <p14:xfrm>
              <a:off x="8408915" y="2023188"/>
              <a:ext cx="491400" cy="502560"/>
            </p14:xfrm>
          </p:contentPart>
        </mc:Choice>
        <mc:Fallback xmlns="">
          <p:pic>
            <p:nvPicPr>
              <p:cNvPr id="21" name="Encre 20">
                <a:extLst>
                  <a:ext uri="{FF2B5EF4-FFF2-40B4-BE49-F238E27FC236}">
                    <a16:creationId xmlns:a16="http://schemas.microsoft.com/office/drawing/2014/main" id="{1D723FB9-5E3E-4CD8-9838-2A005115BEE8}"/>
                  </a:ext>
                </a:extLst>
              </p:cNvPr>
              <p:cNvPicPr/>
              <p:nvPr/>
            </p:nvPicPr>
            <p:blipFill>
              <a:blip r:embed="rId17"/>
              <a:stretch>
                <a:fillRect/>
              </a:stretch>
            </p:blipFill>
            <p:spPr>
              <a:xfrm>
                <a:off x="8355275" y="1915188"/>
                <a:ext cx="59904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Encre 21">
                <a:extLst>
                  <a:ext uri="{FF2B5EF4-FFF2-40B4-BE49-F238E27FC236}">
                    <a16:creationId xmlns:a16="http://schemas.microsoft.com/office/drawing/2014/main" id="{A29B83A0-EC0A-4018-BE4E-3131F6AED031}"/>
                  </a:ext>
                </a:extLst>
              </p14:cNvPr>
              <p14:cNvContentPartPr/>
              <p14:nvPr/>
            </p14:nvContentPartPr>
            <p14:xfrm>
              <a:off x="6008435" y="2157828"/>
              <a:ext cx="752040" cy="650880"/>
            </p14:xfrm>
          </p:contentPart>
        </mc:Choice>
        <mc:Fallback xmlns="">
          <p:pic>
            <p:nvPicPr>
              <p:cNvPr id="22" name="Encre 21">
                <a:extLst>
                  <a:ext uri="{FF2B5EF4-FFF2-40B4-BE49-F238E27FC236}">
                    <a16:creationId xmlns:a16="http://schemas.microsoft.com/office/drawing/2014/main" id="{A29B83A0-EC0A-4018-BE4E-3131F6AED031}"/>
                  </a:ext>
                </a:extLst>
              </p:cNvPr>
              <p:cNvPicPr/>
              <p:nvPr/>
            </p:nvPicPr>
            <p:blipFill>
              <a:blip r:embed="rId19"/>
              <a:stretch>
                <a:fillRect/>
              </a:stretch>
            </p:blipFill>
            <p:spPr>
              <a:xfrm>
                <a:off x="5954795" y="2050188"/>
                <a:ext cx="85968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Encre 22">
                <a:extLst>
                  <a:ext uri="{FF2B5EF4-FFF2-40B4-BE49-F238E27FC236}">
                    <a16:creationId xmlns:a16="http://schemas.microsoft.com/office/drawing/2014/main" id="{1F1EB46C-EE37-4B10-BBD2-9CBDA3D2199B}"/>
                  </a:ext>
                </a:extLst>
              </p14:cNvPr>
              <p14:cNvContentPartPr/>
              <p14:nvPr/>
            </p14:nvContentPartPr>
            <p14:xfrm>
              <a:off x="6085475" y="1767948"/>
              <a:ext cx="625680" cy="1285920"/>
            </p14:xfrm>
          </p:contentPart>
        </mc:Choice>
        <mc:Fallback xmlns="">
          <p:pic>
            <p:nvPicPr>
              <p:cNvPr id="23" name="Encre 22">
                <a:extLst>
                  <a:ext uri="{FF2B5EF4-FFF2-40B4-BE49-F238E27FC236}">
                    <a16:creationId xmlns:a16="http://schemas.microsoft.com/office/drawing/2014/main" id="{1F1EB46C-EE37-4B10-BBD2-9CBDA3D2199B}"/>
                  </a:ext>
                </a:extLst>
              </p:cNvPr>
              <p:cNvPicPr/>
              <p:nvPr/>
            </p:nvPicPr>
            <p:blipFill>
              <a:blip r:embed="rId21"/>
              <a:stretch>
                <a:fillRect/>
              </a:stretch>
            </p:blipFill>
            <p:spPr>
              <a:xfrm>
                <a:off x="6031835" y="1660308"/>
                <a:ext cx="733320" cy="150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Encre 23">
                <a:extLst>
                  <a:ext uri="{FF2B5EF4-FFF2-40B4-BE49-F238E27FC236}">
                    <a16:creationId xmlns:a16="http://schemas.microsoft.com/office/drawing/2014/main" id="{31DB3A16-D072-4206-8C21-A29CCBC0D82F}"/>
                  </a:ext>
                </a:extLst>
              </p14:cNvPr>
              <p14:cNvContentPartPr/>
              <p14:nvPr/>
            </p14:nvContentPartPr>
            <p14:xfrm>
              <a:off x="10117475" y="3926868"/>
              <a:ext cx="343080" cy="589680"/>
            </p14:xfrm>
          </p:contentPart>
        </mc:Choice>
        <mc:Fallback xmlns="">
          <p:pic>
            <p:nvPicPr>
              <p:cNvPr id="24" name="Encre 23">
                <a:extLst>
                  <a:ext uri="{FF2B5EF4-FFF2-40B4-BE49-F238E27FC236}">
                    <a16:creationId xmlns:a16="http://schemas.microsoft.com/office/drawing/2014/main" id="{31DB3A16-D072-4206-8C21-A29CCBC0D82F}"/>
                  </a:ext>
                </a:extLst>
              </p:cNvPr>
              <p:cNvPicPr/>
              <p:nvPr/>
            </p:nvPicPr>
            <p:blipFill>
              <a:blip r:embed="rId23"/>
              <a:stretch>
                <a:fillRect/>
              </a:stretch>
            </p:blipFill>
            <p:spPr>
              <a:xfrm>
                <a:off x="10063835" y="3818868"/>
                <a:ext cx="45072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Encre 24">
                <a:extLst>
                  <a:ext uri="{FF2B5EF4-FFF2-40B4-BE49-F238E27FC236}">
                    <a16:creationId xmlns:a16="http://schemas.microsoft.com/office/drawing/2014/main" id="{B569C04D-B289-4EAC-8827-EDA273D67BF5}"/>
                  </a:ext>
                </a:extLst>
              </p14:cNvPr>
              <p14:cNvContentPartPr/>
              <p14:nvPr/>
            </p14:nvContentPartPr>
            <p14:xfrm>
              <a:off x="6671555" y="4227108"/>
              <a:ext cx="898200" cy="1322280"/>
            </p14:xfrm>
          </p:contentPart>
        </mc:Choice>
        <mc:Fallback xmlns="">
          <p:pic>
            <p:nvPicPr>
              <p:cNvPr id="25" name="Encre 24">
                <a:extLst>
                  <a:ext uri="{FF2B5EF4-FFF2-40B4-BE49-F238E27FC236}">
                    <a16:creationId xmlns:a16="http://schemas.microsoft.com/office/drawing/2014/main" id="{B569C04D-B289-4EAC-8827-EDA273D67BF5}"/>
                  </a:ext>
                </a:extLst>
              </p:cNvPr>
              <p:cNvPicPr/>
              <p:nvPr/>
            </p:nvPicPr>
            <p:blipFill>
              <a:blip r:embed="rId25"/>
              <a:stretch>
                <a:fillRect/>
              </a:stretch>
            </p:blipFill>
            <p:spPr>
              <a:xfrm>
                <a:off x="6617555" y="4119108"/>
                <a:ext cx="1005840" cy="153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Encre 25">
                <a:extLst>
                  <a:ext uri="{FF2B5EF4-FFF2-40B4-BE49-F238E27FC236}">
                    <a16:creationId xmlns:a16="http://schemas.microsoft.com/office/drawing/2014/main" id="{53035127-A20A-4544-B8E7-605431A94DBD}"/>
                  </a:ext>
                </a:extLst>
              </p14:cNvPr>
              <p14:cNvContentPartPr/>
              <p14:nvPr/>
            </p14:nvContentPartPr>
            <p14:xfrm>
              <a:off x="6669755" y="4256988"/>
              <a:ext cx="30960" cy="2261880"/>
            </p14:xfrm>
          </p:contentPart>
        </mc:Choice>
        <mc:Fallback xmlns="">
          <p:pic>
            <p:nvPicPr>
              <p:cNvPr id="26" name="Encre 25">
                <a:extLst>
                  <a:ext uri="{FF2B5EF4-FFF2-40B4-BE49-F238E27FC236}">
                    <a16:creationId xmlns:a16="http://schemas.microsoft.com/office/drawing/2014/main" id="{53035127-A20A-4544-B8E7-605431A94DBD}"/>
                  </a:ext>
                </a:extLst>
              </p:cNvPr>
              <p:cNvPicPr/>
              <p:nvPr/>
            </p:nvPicPr>
            <p:blipFill>
              <a:blip r:embed="rId27"/>
              <a:stretch>
                <a:fillRect/>
              </a:stretch>
            </p:blipFill>
            <p:spPr>
              <a:xfrm>
                <a:off x="6616115" y="4149348"/>
                <a:ext cx="138600" cy="2477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Encre 26">
                <a:extLst>
                  <a:ext uri="{FF2B5EF4-FFF2-40B4-BE49-F238E27FC236}">
                    <a16:creationId xmlns:a16="http://schemas.microsoft.com/office/drawing/2014/main" id="{F9E2A644-9C87-4F65-9DFA-630891990226}"/>
                  </a:ext>
                </a:extLst>
              </p14:cNvPr>
              <p14:cNvContentPartPr/>
              <p14:nvPr/>
            </p14:nvContentPartPr>
            <p14:xfrm>
              <a:off x="6670115" y="4299828"/>
              <a:ext cx="76320" cy="2221200"/>
            </p14:xfrm>
          </p:contentPart>
        </mc:Choice>
        <mc:Fallback xmlns="">
          <p:pic>
            <p:nvPicPr>
              <p:cNvPr id="27" name="Encre 26">
                <a:extLst>
                  <a:ext uri="{FF2B5EF4-FFF2-40B4-BE49-F238E27FC236}">
                    <a16:creationId xmlns:a16="http://schemas.microsoft.com/office/drawing/2014/main" id="{F9E2A644-9C87-4F65-9DFA-630891990226}"/>
                  </a:ext>
                </a:extLst>
              </p:cNvPr>
              <p:cNvPicPr/>
              <p:nvPr/>
            </p:nvPicPr>
            <p:blipFill>
              <a:blip r:embed="rId29"/>
              <a:stretch>
                <a:fillRect/>
              </a:stretch>
            </p:blipFill>
            <p:spPr>
              <a:xfrm>
                <a:off x="6616475" y="4191828"/>
                <a:ext cx="183960" cy="2436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Encre 27">
                <a:extLst>
                  <a:ext uri="{FF2B5EF4-FFF2-40B4-BE49-F238E27FC236}">
                    <a16:creationId xmlns:a16="http://schemas.microsoft.com/office/drawing/2014/main" id="{BA659E68-7685-43EB-9DC7-DB810E790E49}"/>
                  </a:ext>
                </a:extLst>
              </p14:cNvPr>
              <p14:cNvContentPartPr/>
              <p14:nvPr/>
            </p14:nvContentPartPr>
            <p14:xfrm>
              <a:off x="6758315" y="5351028"/>
              <a:ext cx="947880" cy="1185120"/>
            </p14:xfrm>
          </p:contentPart>
        </mc:Choice>
        <mc:Fallback xmlns="">
          <p:pic>
            <p:nvPicPr>
              <p:cNvPr id="28" name="Encre 27">
                <a:extLst>
                  <a:ext uri="{FF2B5EF4-FFF2-40B4-BE49-F238E27FC236}">
                    <a16:creationId xmlns:a16="http://schemas.microsoft.com/office/drawing/2014/main" id="{BA659E68-7685-43EB-9DC7-DB810E790E49}"/>
                  </a:ext>
                </a:extLst>
              </p:cNvPr>
              <p:cNvPicPr/>
              <p:nvPr/>
            </p:nvPicPr>
            <p:blipFill>
              <a:blip r:embed="rId31"/>
              <a:stretch>
                <a:fillRect/>
              </a:stretch>
            </p:blipFill>
            <p:spPr>
              <a:xfrm>
                <a:off x="6704675" y="5243028"/>
                <a:ext cx="1055520" cy="1400760"/>
              </a:xfrm>
              <a:prstGeom prst="rect">
                <a:avLst/>
              </a:prstGeom>
            </p:spPr>
          </p:pic>
        </mc:Fallback>
      </mc:AlternateContent>
    </p:spTree>
    <p:extLst>
      <p:ext uri="{BB962C8B-B14F-4D97-AF65-F5344CB8AC3E}">
        <p14:creationId xmlns:p14="http://schemas.microsoft.com/office/powerpoint/2010/main" val="13938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199585" y="165935"/>
            <a:ext cx="10699172" cy="584775"/>
          </a:xfrm>
          <a:prstGeom prst="rect">
            <a:avLst/>
          </a:prstGeom>
          <a:noFill/>
        </p:spPr>
        <p:txBody>
          <a:bodyPr wrap="square" rtlCol="0">
            <a:spAutoFit/>
          </a:bodyPr>
          <a:lstStyle/>
          <a:p>
            <a:r>
              <a:rPr lang="fr-FR" sz="3200" spc="300" dirty="0">
                <a:latin typeface="+mj-lt"/>
              </a:rPr>
              <a:t>Les méthodes de renforcement</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49" y="1260415"/>
            <a:ext cx="4500131" cy="4932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p>
          <a:p>
            <a:pPr marL="457200" indent="-457200">
              <a:buFont typeface="+mj-lt"/>
              <a:buAutoNum type="alphaLcParenR" startAt="3"/>
            </a:pPr>
            <a:r>
              <a:rPr lang="fr-FR" sz="2000" u="sng" dirty="0"/>
              <a:t>Contrefort à ‘</a:t>
            </a:r>
            <a:r>
              <a:rPr lang="fr-FR" sz="2000" u="sng" dirty="0" err="1"/>
              <a:t>exterieur</a:t>
            </a:r>
            <a:r>
              <a:rPr lang="fr-FR" sz="2000" u="sng" dirty="0"/>
              <a:t> de la structure:</a:t>
            </a:r>
          </a:p>
          <a:p>
            <a:r>
              <a:rPr lang="fr-FR" sz="2000" dirty="0"/>
              <a:t>Cette méthode est utilisé pour augmenter la résistance latérale. </a:t>
            </a:r>
          </a:p>
          <a:p>
            <a:r>
              <a:rPr lang="fr-FR" sz="2000" dirty="0"/>
              <a:t>Cette méthode a besoin d’un nouveau système de fondation qui relie le contrefort avec la structure existante. </a:t>
            </a:r>
          </a:p>
          <a:p>
            <a:r>
              <a:rPr lang="fr-FR" sz="2000" dirty="0"/>
              <a:t>Ce système est complexe car le mur doit être connecté aux étages et au colonnes de tous les </a:t>
            </a:r>
            <a:r>
              <a:rPr lang="fr-FR" sz="2000" dirty="0" err="1"/>
              <a:t>niv</a:t>
            </a:r>
            <a:r>
              <a:rPr lang="fr-FR" sz="2000" dirty="0"/>
              <a:t>. </a:t>
            </a:r>
          </a:p>
          <a:p>
            <a:endParaRPr lang="fr-FR" sz="2000" dirty="0"/>
          </a:p>
        </p:txBody>
      </p:sp>
      <p:pic>
        <p:nvPicPr>
          <p:cNvPr id="6" name="Image 5">
            <a:extLst>
              <a:ext uri="{FF2B5EF4-FFF2-40B4-BE49-F238E27FC236}">
                <a16:creationId xmlns:a16="http://schemas.microsoft.com/office/drawing/2014/main" id="{4CE97CC1-0806-4F6C-80B2-088C2E3F5F88}"/>
              </a:ext>
            </a:extLst>
          </p:cNvPr>
          <p:cNvPicPr>
            <a:picLocks noChangeAspect="1"/>
          </p:cNvPicPr>
          <p:nvPr/>
        </p:nvPicPr>
        <p:blipFill rotWithShape="1">
          <a:blip r:embed="rId2">
            <a:extLst>
              <a:ext uri="{28A0092B-C50C-407E-A947-70E740481C1C}">
                <a14:useLocalDpi xmlns:a14="http://schemas.microsoft.com/office/drawing/2010/main" val="0"/>
              </a:ext>
            </a:extLst>
          </a:blip>
          <a:srcRect l="46704"/>
          <a:stretch/>
        </p:blipFill>
        <p:spPr>
          <a:xfrm>
            <a:off x="6552248" y="3429000"/>
            <a:ext cx="4208235" cy="2951338"/>
          </a:xfrm>
          <a:prstGeom prst="rect">
            <a:avLst/>
          </a:prstGeom>
        </p:spPr>
      </p:pic>
      <p:pic>
        <p:nvPicPr>
          <p:cNvPr id="8" name="Image 7">
            <a:extLst>
              <a:ext uri="{FF2B5EF4-FFF2-40B4-BE49-F238E27FC236}">
                <a16:creationId xmlns:a16="http://schemas.microsoft.com/office/drawing/2014/main" id="{B2B52FA5-7B85-4E39-9460-4AD25F3C7868}"/>
              </a:ext>
            </a:extLst>
          </p:cNvPr>
          <p:cNvPicPr>
            <a:picLocks noChangeAspect="1"/>
          </p:cNvPicPr>
          <p:nvPr/>
        </p:nvPicPr>
        <p:blipFill rotWithShape="1">
          <a:blip r:embed="rId2">
            <a:extLst>
              <a:ext uri="{28A0092B-C50C-407E-A947-70E740481C1C}">
                <a14:useLocalDpi xmlns:a14="http://schemas.microsoft.com/office/drawing/2010/main" val="0"/>
              </a:ext>
            </a:extLst>
          </a:blip>
          <a:srcRect r="55297"/>
          <a:stretch/>
        </p:blipFill>
        <p:spPr>
          <a:xfrm>
            <a:off x="6925284" y="1094160"/>
            <a:ext cx="3462161" cy="2894839"/>
          </a:xfrm>
          <a:prstGeom prst="rect">
            <a:avLst/>
          </a:prstGeom>
        </p:spPr>
      </p:pic>
    </p:spTree>
    <p:extLst>
      <p:ext uri="{BB962C8B-B14F-4D97-AF65-F5344CB8AC3E}">
        <p14:creationId xmlns:p14="http://schemas.microsoft.com/office/powerpoint/2010/main" val="188588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199585" y="165935"/>
            <a:ext cx="10699172" cy="584775"/>
          </a:xfrm>
          <a:prstGeom prst="rect">
            <a:avLst/>
          </a:prstGeom>
          <a:noFill/>
        </p:spPr>
        <p:txBody>
          <a:bodyPr wrap="square" rtlCol="0">
            <a:spAutoFit/>
          </a:bodyPr>
          <a:lstStyle/>
          <a:p>
            <a:r>
              <a:rPr lang="fr-FR" sz="3200" spc="300" dirty="0">
                <a:latin typeface="+mj-lt"/>
              </a:rPr>
              <a:t>Les méthodes de renforcement</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49" y="1260415"/>
            <a:ext cx="4500131" cy="4932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p>
          <a:p>
            <a:pPr marL="457200" indent="-457200">
              <a:buFont typeface="+mj-lt"/>
              <a:buAutoNum type="alphaLcParenR" startAt="4"/>
            </a:pPr>
            <a:r>
              <a:rPr lang="fr-FR" sz="2000" u="sng" dirty="0"/>
              <a:t>Murs de remplissage:</a:t>
            </a:r>
          </a:p>
          <a:p>
            <a:r>
              <a:rPr lang="fr-FR" sz="2000" dirty="0"/>
              <a:t>Il s’agit de remplir les portiques avec des éléments préfabriqués ou de la maçonnerie.</a:t>
            </a:r>
          </a:p>
          <a:p>
            <a:r>
              <a:rPr lang="fr-FR" sz="2000" dirty="0"/>
              <a:t>Le but est de réduire le cisaillement.</a:t>
            </a:r>
          </a:p>
          <a:p>
            <a:r>
              <a:rPr lang="fr-FR" sz="2000" dirty="0"/>
              <a:t>Le problème de ces murs c’est les fissurations, la solution est d’ajouter des barres diagonales.  </a:t>
            </a:r>
          </a:p>
          <a:p>
            <a:endParaRPr lang="fr-FR" sz="2000" dirty="0"/>
          </a:p>
        </p:txBody>
      </p:sp>
      <p:pic>
        <p:nvPicPr>
          <p:cNvPr id="5" name="Image 4">
            <a:extLst>
              <a:ext uri="{FF2B5EF4-FFF2-40B4-BE49-F238E27FC236}">
                <a16:creationId xmlns:a16="http://schemas.microsoft.com/office/drawing/2014/main" id="{5D030E4B-537F-453F-A7EF-2F2AD0293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807" y="3891620"/>
            <a:ext cx="3335920" cy="2548425"/>
          </a:xfrm>
          <a:prstGeom prst="rect">
            <a:avLst/>
          </a:prstGeom>
        </p:spPr>
      </p:pic>
      <p:pic>
        <p:nvPicPr>
          <p:cNvPr id="9" name="Image 8">
            <a:extLst>
              <a:ext uri="{FF2B5EF4-FFF2-40B4-BE49-F238E27FC236}">
                <a16:creationId xmlns:a16="http://schemas.microsoft.com/office/drawing/2014/main" id="{FC27B9A2-0BF3-4BCF-A141-647AD7DA4B5C}"/>
              </a:ext>
            </a:extLst>
          </p:cNvPr>
          <p:cNvPicPr>
            <a:picLocks noChangeAspect="1"/>
          </p:cNvPicPr>
          <p:nvPr/>
        </p:nvPicPr>
        <p:blipFill rotWithShape="1">
          <a:blip r:embed="rId3">
            <a:extLst>
              <a:ext uri="{28A0092B-C50C-407E-A947-70E740481C1C}">
                <a14:useLocalDpi xmlns:a14="http://schemas.microsoft.com/office/drawing/2010/main" val="0"/>
              </a:ext>
            </a:extLst>
          </a:blip>
          <a:srcRect l="6428" t="-1" r="3277" b="2404"/>
          <a:stretch/>
        </p:blipFill>
        <p:spPr>
          <a:xfrm>
            <a:off x="4893680" y="1369744"/>
            <a:ext cx="7159775" cy="2412547"/>
          </a:xfrm>
          <a:prstGeom prst="rect">
            <a:avLst/>
          </a:prstGeom>
        </p:spPr>
      </p:pic>
    </p:spTree>
    <p:extLst>
      <p:ext uri="{BB962C8B-B14F-4D97-AF65-F5344CB8AC3E}">
        <p14:creationId xmlns:p14="http://schemas.microsoft.com/office/powerpoint/2010/main" val="23036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E8753F6-2F7E-46BF-9626-45A636EC8A73}"/>
              </a:ext>
            </a:extLst>
          </p:cNvPr>
          <p:cNvSpPr txBox="1"/>
          <p:nvPr/>
        </p:nvSpPr>
        <p:spPr>
          <a:xfrm>
            <a:off x="450164" y="428198"/>
            <a:ext cx="6217921" cy="830997"/>
          </a:xfrm>
          <a:prstGeom prst="rect">
            <a:avLst/>
          </a:prstGeom>
          <a:noFill/>
        </p:spPr>
        <p:txBody>
          <a:bodyPr wrap="square" rtlCol="0">
            <a:spAutoFit/>
          </a:bodyPr>
          <a:lstStyle/>
          <a:p>
            <a:r>
              <a:rPr lang="fr-FR" sz="4800" b="1" spc="300" dirty="0">
                <a:latin typeface="+mj-lt"/>
              </a:rPr>
              <a:t>Plan de Travail</a:t>
            </a:r>
          </a:p>
        </p:txBody>
      </p:sp>
      <p:sp>
        <p:nvSpPr>
          <p:cNvPr id="3" name="Sous-titre 2">
            <a:extLst>
              <a:ext uri="{FF2B5EF4-FFF2-40B4-BE49-F238E27FC236}">
                <a16:creationId xmlns:a16="http://schemas.microsoft.com/office/drawing/2014/main" id="{EDA62334-781C-4BE4-9B7E-A3467A582B8F}"/>
              </a:ext>
            </a:extLst>
          </p:cNvPr>
          <p:cNvSpPr txBox="1">
            <a:spLocks/>
          </p:cNvSpPr>
          <p:nvPr/>
        </p:nvSpPr>
        <p:spPr>
          <a:xfrm>
            <a:off x="876195" y="1281163"/>
            <a:ext cx="9144000" cy="51446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50000"/>
              </a:lnSpc>
              <a:buFont typeface="+mj-lt"/>
              <a:buAutoNum type="romanUcPeriod"/>
            </a:pPr>
            <a:r>
              <a:rPr lang="fr-FR" spc="300" dirty="0"/>
              <a:t>Qu’est ce qu’un séisme</a:t>
            </a:r>
          </a:p>
          <a:p>
            <a:pPr marL="571500" indent="-571500">
              <a:lnSpc>
                <a:spcPct val="150000"/>
              </a:lnSpc>
              <a:buFont typeface="+mj-lt"/>
              <a:buAutoNum type="romanUcPeriod"/>
            </a:pPr>
            <a:r>
              <a:rPr lang="fr-FR" spc="300" dirty="0"/>
              <a:t>Dégâts causés par le séisme sur le bâtiment</a:t>
            </a:r>
          </a:p>
          <a:p>
            <a:pPr marL="571500" indent="-571500">
              <a:lnSpc>
                <a:spcPct val="150000"/>
              </a:lnSpc>
              <a:buFont typeface="+mj-lt"/>
              <a:buAutoNum type="romanUcPeriod"/>
            </a:pPr>
            <a:r>
              <a:rPr lang="fr-FR" spc="300" dirty="0"/>
              <a:t>Démarches pour l’opération de réparation:</a:t>
            </a:r>
          </a:p>
          <a:p>
            <a:pPr marL="971550" lvl="1" indent="-514350">
              <a:lnSpc>
                <a:spcPct val="150000"/>
              </a:lnSpc>
              <a:buFont typeface="+mj-lt"/>
              <a:buAutoNum type="arabicPeriod"/>
            </a:pPr>
            <a:r>
              <a:rPr lang="fr-FR" spc="300" dirty="0"/>
              <a:t>Evaluation post séisme</a:t>
            </a:r>
          </a:p>
          <a:p>
            <a:pPr marL="971550" lvl="1" indent="-514350">
              <a:lnSpc>
                <a:spcPct val="150000"/>
              </a:lnSpc>
              <a:buFont typeface="+mj-lt"/>
              <a:buAutoNum type="arabicPeriod"/>
            </a:pPr>
            <a:r>
              <a:rPr lang="fr-FR" spc="300" dirty="0"/>
              <a:t>Intervention</a:t>
            </a:r>
          </a:p>
          <a:p>
            <a:endParaRPr lang="fr-FR" dirty="0"/>
          </a:p>
        </p:txBody>
      </p:sp>
    </p:spTree>
    <p:extLst>
      <p:ext uri="{BB962C8B-B14F-4D97-AF65-F5344CB8AC3E}">
        <p14:creationId xmlns:p14="http://schemas.microsoft.com/office/powerpoint/2010/main" val="259848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10699172" cy="584775"/>
          </a:xfrm>
          <a:prstGeom prst="rect">
            <a:avLst/>
          </a:prstGeom>
          <a:noFill/>
        </p:spPr>
        <p:txBody>
          <a:bodyPr wrap="square" rtlCol="0">
            <a:spAutoFit/>
          </a:bodyPr>
          <a:lstStyle/>
          <a:p>
            <a:r>
              <a:rPr lang="fr-FR" sz="3200" spc="300" dirty="0">
                <a:latin typeface="+mj-lt"/>
              </a:rPr>
              <a:t>Les méthodes de renforcement</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999954" y="1177288"/>
            <a:ext cx="4433283" cy="51485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t>3- Polymère renforcés de fibres (PRF): </a:t>
            </a:r>
          </a:p>
          <a:p>
            <a:pPr marL="0" indent="0">
              <a:buNone/>
            </a:pPr>
            <a:endParaRPr lang="fr-FR" sz="2400" b="1" dirty="0"/>
          </a:p>
          <a:p>
            <a:pPr marL="0" indent="0">
              <a:buNone/>
            </a:pPr>
            <a:r>
              <a:rPr lang="fr-FR" sz="2000" dirty="0"/>
              <a:t>Le PRF est un matériaux composite, composé de deux matériaux (fibres + matrice).</a:t>
            </a:r>
          </a:p>
          <a:p>
            <a:r>
              <a:rPr lang="fr-FR" sz="2000" dirty="0"/>
              <a:t>Les fibres sont responsable de l’élasticité et la matrice a pour fonction d’assembler les fibres et les protéger. </a:t>
            </a:r>
          </a:p>
          <a:p>
            <a:r>
              <a:rPr lang="fr-FR" sz="2000" dirty="0"/>
              <a:t>Ce système permet de retarder les dilations latérales et les fissures internes. </a:t>
            </a:r>
          </a:p>
        </p:txBody>
      </p:sp>
      <p:sp>
        <p:nvSpPr>
          <p:cNvPr id="4" name="Sous-titre 2">
            <a:extLst>
              <a:ext uri="{FF2B5EF4-FFF2-40B4-BE49-F238E27FC236}">
                <a16:creationId xmlns:a16="http://schemas.microsoft.com/office/drawing/2014/main" id="{FBB113FF-3416-401C-8A60-39C4DC3DD3A3}"/>
              </a:ext>
            </a:extLst>
          </p:cNvPr>
          <p:cNvSpPr txBox="1">
            <a:spLocks/>
          </p:cNvSpPr>
          <p:nvPr/>
        </p:nvSpPr>
        <p:spPr>
          <a:xfrm>
            <a:off x="7125325" y="1177288"/>
            <a:ext cx="4433283" cy="3139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p>
          <a:p>
            <a:r>
              <a:rPr lang="fr-FR" sz="2000" dirty="0"/>
              <a:t>+ on augmente l’épaisseur du PRF + la résistance du béton augment.</a:t>
            </a:r>
          </a:p>
          <a:p>
            <a:r>
              <a:rPr lang="fr-FR" sz="2000" dirty="0"/>
              <a:t>L’adhésion entre le PRF et le béton est très importante</a:t>
            </a:r>
          </a:p>
        </p:txBody>
      </p:sp>
      <p:pic>
        <p:nvPicPr>
          <p:cNvPr id="6" name="Image 5">
            <a:extLst>
              <a:ext uri="{FF2B5EF4-FFF2-40B4-BE49-F238E27FC236}">
                <a16:creationId xmlns:a16="http://schemas.microsoft.com/office/drawing/2014/main" id="{5E45B827-01FF-4935-AA53-6EDC8E720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325" y="3722046"/>
            <a:ext cx="4066721" cy="2904801"/>
          </a:xfrm>
          <a:prstGeom prst="rect">
            <a:avLst/>
          </a:prstGeom>
        </p:spPr>
      </p:pic>
    </p:spTree>
    <p:extLst>
      <p:ext uri="{BB962C8B-B14F-4D97-AF65-F5344CB8AC3E}">
        <p14:creationId xmlns:p14="http://schemas.microsoft.com/office/powerpoint/2010/main" val="321705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10699172" cy="584775"/>
          </a:xfrm>
          <a:prstGeom prst="rect">
            <a:avLst/>
          </a:prstGeom>
          <a:noFill/>
        </p:spPr>
        <p:txBody>
          <a:bodyPr wrap="square" rtlCol="0">
            <a:spAutoFit/>
          </a:bodyPr>
          <a:lstStyle/>
          <a:p>
            <a:r>
              <a:rPr lang="fr-FR" sz="3200" spc="300" dirty="0">
                <a:latin typeface="+mj-lt"/>
              </a:rPr>
              <a:t>Les méthodes de renforcement</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49" y="1109315"/>
            <a:ext cx="4433283" cy="57486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t>3- Polymère renforcés de fibres (PRF): </a:t>
            </a:r>
          </a:p>
          <a:p>
            <a:pPr marL="0" indent="0">
              <a:buNone/>
            </a:pPr>
            <a:r>
              <a:rPr lang="fr-FR" sz="2000" dirty="0"/>
              <a:t>Le PRF est un matériaux composite, composé de deux matériaux (fibres + matrice).</a:t>
            </a:r>
          </a:p>
          <a:p>
            <a:r>
              <a:rPr lang="fr-FR" sz="2000" dirty="0"/>
              <a:t>Les fibres sont responsable de l’élasticité et la matrice a pour fonction d’assembler les fibres et les protéger. </a:t>
            </a:r>
          </a:p>
          <a:p>
            <a:r>
              <a:rPr lang="fr-FR" sz="2000" dirty="0"/>
              <a:t>Ce système permet de retarder les dilations latérales et les fissures internes. </a:t>
            </a:r>
          </a:p>
          <a:p>
            <a:r>
              <a:rPr lang="fr-FR" sz="2000" dirty="0"/>
              <a:t>+ on augmente l’épaisseur du PRF + la résistance du béton augment.</a:t>
            </a:r>
          </a:p>
          <a:p>
            <a:r>
              <a:rPr lang="fr-FR" sz="2000" dirty="0"/>
              <a:t>L’adhésion entre le PRF et le béton est très importante</a:t>
            </a:r>
          </a:p>
          <a:p>
            <a:endParaRPr lang="fr-FR" sz="2000" dirty="0"/>
          </a:p>
        </p:txBody>
      </p:sp>
      <p:pic>
        <p:nvPicPr>
          <p:cNvPr id="7" name="Image 6">
            <a:extLst>
              <a:ext uri="{FF2B5EF4-FFF2-40B4-BE49-F238E27FC236}">
                <a16:creationId xmlns:a16="http://schemas.microsoft.com/office/drawing/2014/main" id="{9EA41C50-4AB2-4F32-9B17-45E1A8A92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051" y="1454046"/>
            <a:ext cx="3423033" cy="4537874"/>
          </a:xfrm>
          <a:prstGeom prst="rect">
            <a:avLst/>
          </a:prstGeom>
        </p:spPr>
      </p:pic>
      <p:pic>
        <p:nvPicPr>
          <p:cNvPr id="9" name="Image 8">
            <a:extLst>
              <a:ext uri="{FF2B5EF4-FFF2-40B4-BE49-F238E27FC236}">
                <a16:creationId xmlns:a16="http://schemas.microsoft.com/office/drawing/2014/main" id="{6F7EBBA8-4FAA-4683-BA6A-B5FC40D05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481" y="3722983"/>
            <a:ext cx="3191933" cy="2277873"/>
          </a:xfrm>
          <a:prstGeom prst="rect">
            <a:avLst/>
          </a:prstGeom>
        </p:spPr>
      </p:pic>
      <p:pic>
        <p:nvPicPr>
          <p:cNvPr id="11" name="Image 10">
            <a:extLst>
              <a:ext uri="{FF2B5EF4-FFF2-40B4-BE49-F238E27FC236}">
                <a16:creationId xmlns:a16="http://schemas.microsoft.com/office/drawing/2014/main" id="{228A8A38-02DE-4A40-A3F1-0F70E008A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481" y="1454046"/>
            <a:ext cx="3191934" cy="2124087"/>
          </a:xfrm>
          <a:prstGeom prst="rect">
            <a:avLst/>
          </a:prstGeom>
        </p:spPr>
      </p:pic>
    </p:spTree>
    <p:extLst>
      <p:ext uri="{BB962C8B-B14F-4D97-AF65-F5344CB8AC3E}">
        <p14:creationId xmlns:p14="http://schemas.microsoft.com/office/powerpoint/2010/main" val="8017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D5E6B8D-D328-5447-8B98-17ECD918D29E}"/>
              </a:ext>
            </a:extLst>
          </p:cNvPr>
          <p:cNvSpPr txBox="1"/>
          <p:nvPr/>
        </p:nvSpPr>
        <p:spPr>
          <a:xfrm>
            <a:off x="378635" y="967615"/>
            <a:ext cx="11103428" cy="1631216"/>
          </a:xfrm>
          <a:prstGeom prst="rect">
            <a:avLst/>
          </a:prstGeom>
          <a:noFill/>
        </p:spPr>
        <p:txBody>
          <a:bodyPr wrap="square">
            <a:spAutoFit/>
          </a:bodyPr>
          <a:lstStyle/>
          <a:p>
            <a:r>
              <a:rPr lang="" sz="2000" dirty="0"/>
              <a:t>Un séisme correspond à un mouvement de glissement le long d’une faille</a:t>
            </a:r>
            <a:r>
              <a:rPr lang="fr-FR" sz="2000" dirty="0"/>
              <a:t>. </a:t>
            </a:r>
            <a:r>
              <a:rPr lang="" sz="2000" dirty="0"/>
              <a:t>Le glissement résulte d’une vibration d’énergie qui s’accumule</a:t>
            </a:r>
            <a:r>
              <a:rPr lang="fr-FR" sz="2000" dirty="0"/>
              <a:t> </a:t>
            </a:r>
            <a:r>
              <a:rPr lang="" sz="2000" dirty="0"/>
              <a:t>En fonction des contraintes générées par le mouvement des plaques tectoniques</a:t>
            </a:r>
            <a:r>
              <a:rPr lang="fr-FR" sz="2000" dirty="0"/>
              <a:t> . </a:t>
            </a:r>
            <a:r>
              <a:rPr lang="" sz="2000" dirty="0"/>
              <a:t>La libération d’énergie parfois considérable se fait sous forme de vibration </a:t>
            </a:r>
            <a:r>
              <a:rPr lang="fr-FR" sz="2000" dirty="0"/>
              <a:t>(ondes</a:t>
            </a:r>
            <a:r>
              <a:rPr lang="" sz="2000" dirty="0"/>
              <a:t> </a:t>
            </a:r>
            <a:r>
              <a:rPr lang="fr-FR" sz="2000" dirty="0"/>
              <a:t>sismiques )</a:t>
            </a:r>
            <a:r>
              <a:rPr lang="" sz="2000" dirty="0"/>
              <a:t> qui peuvent</a:t>
            </a:r>
            <a:r>
              <a:rPr lang="fr-FR" sz="2000" dirty="0"/>
              <a:t> parcourir de</a:t>
            </a:r>
            <a:r>
              <a:rPr lang="" sz="2000" dirty="0"/>
              <a:t> grandes distances</a:t>
            </a:r>
            <a:r>
              <a:rPr lang="fr-FR" sz="2000" dirty="0"/>
              <a:t>.</a:t>
            </a:r>
            <a:endParaRPr lang="" sz="2000" dirty="0"/>
          </a:p>
        </p:txBody>
      </p:sp>
      <p:sp>
        <p:nvSpPr>
          <p:cNvPr id="5" name="ZoneTexte 4">
            <a:extLst>
              <a:ext uri="{FF2B5EF4-FFF2-40B4-BE49-F238E27FC236}">
                <a16:creationId xmlns:a16="http://schemas.microsoft.com/office/drawing/2014/main" id="{7953526A-E29A-9245-9833-911A288D088C}"/>
              </a:ext>
            </a:extLst>
          </p:cNvPr>
          <p:cNvSpPr txBox="1"/>
          <p:nvPr/>
        </p:nvSpPr>
        <p:spPr>
          <a:xfrm>
            <a:off x="378635" y="293223"/>
            <a:ext cx="9005208" cy="646331"/>
          </a:xfrm>
          <a:prstGeom prst="rect">
            <a:avLst/>
          </a:prstGeom>
          <a:noFill/>
        </p:spPr>
        <p:txBody>
          <a:bodyPr wrap="square">
            <a:spAutoFit/>
          </a:bodyPr>
          <a:lstStyle/>
          <a:p>
            <a:pPr marL="857250" indent="-857250">
              <a:buFont typeface="+mj-lt"/>
              <a:buAutoNum type="romanUcPeriod"/>
            </a:pPr>
            <a:r>
              <a:rPr lang="fr-FR" sz="3600" b="1" spc="300" dirty="0"/>
              <a:t>Qu’est ce qu‘un séisme ?</a:t>
            </a:r>
            <a:endParaRPr lang="" sz="3600" b="1" spc="300" dirty="0"/>
          </a:p>
        </p:txBody>
      </p:sp>
      <p:pic>
        <p:nvPicPr>
          <p:cNvPr id="6" name="Image 6">
            <a:extLst>
              <a:ext uri="{FF2B5EF4-FFF2-40B4-BE49-F238E27FC236}">
                <a16:creationId xmlns:a16="http://schemas.microsoft.com/office/drawing/2014/main" id="{36191FF6-80DF-8F4B-BA2A-E56AF1EFF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2553396"/>
            <a:ext cx="8128000" cy="3549716"/>
          </a:xfrm>
          <a:prstGeom prst="rect">
            <a:avLst/>
          </a:prstGeom>
        </p:spPr>
      </p:pic>
    </p:spTree>
    <p:extLst>
      <p:ext uri="{BB962C8B-B14F-4D97-AF65-F5344CB8AC3E}">
        <p14:creationId xmlns:p14="http://schemas.microsoft.com/office/powerpoint/2010/main" val="294514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6A70095-3504-2F4F-80DD-E29ECEDCE871}"/>
              </a:ext>
            </a:extLst>
          </p:cNvPr>
          <p:cNvSpPr txBox="1"/>
          <p:nvPr/>
        </p:nvSpPr>
        <p:spPr>
          <a:xfrm>
            <a:off x="425962" y="204431"/>
            <a:ext cx="10576817" cy="646331"/>
          </a:xfrm>
          <a:prstGeom prst="rect">
            <a:avLst/>
          </a:prstGeom>
          <a:noFill/>
        </p:spPr>
        <p:txBody>
          <a:bodyPr wrap="square">
            <a:spAutoFit/>
          </a:bodyPr>
          <a:lstStyle/>
          <a:p>
            <a:pPr marL="857250" indent="-857250">
              <a:buFont typeface="+mj-lt"/>
              <a:buAutoNum type="romanUcPeriod" startAt="2"/>
            </a:pPr>
            <a:r>
              <a:rPr lang="fr-FR" sz="3600" b="1" spc="300" dirty="0"/>
              <a:t>Effets et conséquences d’un séisme : </a:t>
            </a:r>
            <a:endParaRPr lang="" sz="3600" b="1" spc="300" dirty="0"/>
          </a:p>
        </p:txBody>
      </p:sp>
      <p:sp>
        <p:nvSpPr>
          <p:cNvPr id="7" name="ZoneTexte 6">
            <a:extLst>
              <a:ext uri="{FF2B5EF4-FFF2-40B4-BE49-F238E27FC236}">
                <a16:creationId xmlns:a16="http://schemas.microsoft.com/office/drawing/2014/main" id="{2E1C8E23-5110-6F4E-9119-9D08CEF0D222}"/>
              </a:ext>
            </a:extLst>
          </p:cNvPr>
          <p:cNvSpPr txBox="1"/>
          <p:nvPr/>
        </p:nvSpPr>
        <p:spPr>
          <a:xfrm>
            <a:off x="425963" y="834581"/>
            <a:ext cx="11065565" cy="1692771"/>
          </a:xfrm>
          <a:prstGeom prst="rect">
            <a:avLst/>
          </a:prstGeom>
          <a:noFill/>
        </p:spPr>
        <p:txBody>
          <a:bodyPr wrap="square">
            <a:spAutoFit/>
          </a:bodyPr>
          <a:lstStyle/>
          <a:p>
            <a:pPr marL="514350" indent="-514350">
              <a:buFont typeface="+mj-lt"/>
              <a:buAutoNum type="arabicPeriod"/>
            </a:pPr>
            <a:r>
              <a:rPr lang="fr-FR" sz="3200" i="1" dirty="0"/>
              <a:t>Les tsunamis :</a:t>
            </a:r>
          </a:p>
          <a:p>
            <a:r>
              <a:rPr lang="fr-FR" dirty="0"/>
              <a:t>Les séismes s’ils se produisent dans la mer ou </a:t>
            </a:r>
            <a:r>
              <a:rPr lang="" dirty="0"/>
              <a:t>À proximité de la côte de raz-de-marée</a:t>
            </a:r>
            <a:r>
              <a:rPr lang="fr-FR" dirty="0"/>
              <a:t> ou tsunamis .</a:t>
            </a:r>
          </a:p>
          <a:p>
            <a:r>
              <a:rPr lang="fr-FR" dirty="0"/>
              <a:t>La plus </a:t>
            </a:r>
            <a:r>
              <a:rPr lang="" dirty="0"/>
              <a:t>Importante caractéristiques d’un tsunami et sa capacité de se propager à travers un océan entier</a:t>
            </a:r>
            <a:r>
              <a:rPr lang="fr-FR" dirty="0"/>
              <a:t>.</a:t>
            </a:r>
            <a:r>
              <a:rPr lang="" dirty="0"/>
              <a:t> des côtés situé à des milliers de kilomètres de l’épicentre</a:t>
            </a:r>
            <a:r>
              <a:rPr lang="fr-FR" dirty="0"/>
              <a:t> peuvent</a:t>
            </a:r>
            <a:r>
              <a:rPr lang="" dirty="0"/>
              <a:t> être frappée et de manière très meurtrière</a:t>
            </a:r>
          </a:p>
        </p:txBody>
      </p:sp>
      <p:pic>
        <p:nvPicPr>
          <p:cNvPr id="8" name="Image 8">
            <a:extLst>
              <a:ext uri="{FF2B5EF4-FFF2-40B4-BE49-F238E27FC236}">
                <a16:creationId xmlns:a16="http://schemas.microsoft.com/office/drawing/2014/main" id="{937632AB-D5B2-A040-8940-4ECA78F4D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660" y="2527352"/>
            <a:ext cx="7449154" cy="4327338"/>
          </a:xfrm>
          <a:prstGeom prst="rect">
            <a:avLst/>
          </a:prstGeom>
        </p:spPr>
      </p:pic>
    </p:spTree>
    <p:extLst>
      <p:ext uri="{BB962C8B-B14F-4D97-AF65-F5344CB8AC3E}">
        <p14:creationId xmlns:p14="http://schemas.microsoft.com/office/powerpoint/2010/main" val="289569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6DF70D4-637D-6840-A48D-8071A891EC54}"/>
              </a:ext>
            </a:extLst>
          </p:cNvPr>
          <p:cNvSpPr txBox="1"/>
          <p:nvPr/>
        </p:nvSpPr>
        <p:spPr>
          <a:xfrm>
            <a:off x="118323" y="275426"/>
            <a:ext cx="11347174" cy="1415772"/>
          </a:xfrm>
          <a:prstGeom prst="rect">
            <a:avLst/>
          </a:prstGeom>
          <a:noFill/>
        </p:spPr>
        <p:txBody>
          <a:bodyPr wrap="square">
            <a:spAutoFit/>
          </a:bodyPr>
          <a:lstStyle/>
          <a:p>
            <a:pPr marL="514350" indent="-514350">
              <a:buFont typeface="+mj-lt"/>
              <a:buAutoNum type="arabicPeriod" startAt="2"/>
            </a:pPr>
            <a:r>
              <a:rPr lang="fr-FR" sz="3200" i="1" dirty="0"/>
              <a:t>La liquéfaction des sols : </a:t>
            </a:r>
          </a:p>
          <a:p>
            <a:r>
              <a:rPr lang="" dirty="0"/>
              <a:t>Dans certains conditions de sollicitation dynamique</a:t>
            </a:r>
            <a:r>
              <a:rPr lang="fr-FR" dirty="0"/>
              <a:t>s </a:t>
            </a:r>
            <a:r>
              <a:rPr lang="" dirty="0"/>
              <a:t>Certains so</a:t>
            </a:r>
            <a:r>
              <a:rPr lang="fr-FR" dirty="0"/>
              <a:t>ls, </a:t>
            </a:r>
            <a:r>
              <a:rPr lang="" dirty="0"/>
              <a:t>Notamment des sable fin gorgé</a:t>
            </a:r>
            <a:r>
              <a:rPr lang="fr-FR" dirty="0"/>
              <a:t>s</a:t>
            </a:r>
            <a:r>
              <a:rPr lang="" dirty="0"/>
              <a:t> d’eau</a:t>
            </a:r>
            <a:r>
              <a:rPr lang="fr-FR" dirty="0"/>
              <a:t> peuvent perdre toute portance ( principe des sables mouvants ) les bâtiments fondés sur ces sols peuvent alors subir des tassements importants  et des basculements </a:t>
            </a:r>
            <a:endParaRPr lang="" dirty="0"/>
          </a:p>
        </p:txBody>
      </p:sp>
      <p:pic>
        <p:nvPicPr>
          <p:cNvPr id="17" name="Image 17">
            <a:extLst>
              <a:ext uri="{FF2B5EF4-FFF2-40B4-BE49-F238E27FC236}">
                <a16:creationId xmlns:a16="http://schemas.microsoft.com/office/drawing/2014/main" id="{5CDE1C6A-EB41-B64A-A03E-52C6A3811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2513337"/>
            <a:ext cx="8128000" cy="3251200"/>
          </a:xfrm>
          <a:prstGeom prst="rect">
            <a:avLst/>
          </a:prstGeom>
        </p:spPr>
      </p:pic>
    </p:spTree>
    <p:extLst>
      <p:ext uri="{BB962C8B-B14F-4D97-AF65-F5344CB8AC3E}">
        <p14:creationId xmlns:p14="http://schemas.microsoft.com/office/powerpoint/2010/main" val="27474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710B89-C9CB-AA49-AE69-568D26204105}"/>
              </a:ext>
            </a:extLst>
          </p:cNvPr>
          <p:cNvSpPr txBox="1"/>
          <p:nvPr/>
        </p:nvSpPr>
        <p:spPr>
          <a:xfrm>
            <a:off x="882021" y="309362"/>
            <a:ext cx="9985847" cy="2031325"/>
          </a:xfrm>
          <a:prstGeom prst="rect">
            <a:avLst/>
          </a:prstGeom>
          <a:noFill/>
        </p:spPr>
        <p:txBody>
          <a:bodyPr wrap="square">
            <a:spAutoFit/>
          </a:bodyPr>
          <a:lstStyle/>
          <a:p>
            <a:pPr marL="742950" indent="-742950" algn="ctr">
              <a:buFont typeface="+mj-lt"/>
              <a:buAutoNum type="arabicPeriod" startAt="3"/>
            </a:pPr>
            <a:r>
              <a:rPr lang="fr-FR" sz="3600" i="1" dirty="0"/>
              <a:t>Les glissements de terrain et les chutes de blocs : </a:t>
            </a:r>
          </a:p>
          <a:p>
            <a:pPr algn="ctr"/>
            <a:r>
              <a:rPr lang="fr-FR" dirty="0"/>
              <a:t>Les séismes pleuvent provoquer des glissements de terrain et des chutes de blocs par modification des conditions de l’équilibre géotechnique. Ainsi un versant stable en situation statique peut se trouver en déséquilibre sous sollicitation dynamique (séisme ) </a:t>
            </a:r>
            <a:endParaRPr lang="" dirty="0"/>
          </a:p>
        </p:txBody>
      </p:sp>
      <p:pic>
        <p:nvPicPr>
          <p:cNvPr id="4" name="Image 4">
            <a:extLst>
              <a:ext uri="{FF2B5EF4-FFF2-40B4-BE49-F238E27FC236}">
                <a16:creationId xmlns:a16="http://schemas.microsoft.com/office/drawing/2014/main" id="{99763797-9214-9843-9001-8D530894B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84" y="2624945"/>
            <a:ext cx="4951493" cy="3420439"/>
          </a:xfrm>
          <a:prstGeom prst="rect">
            <a:avLst/>
          </a:prstGeom>
        </p:spPr>
      </p:pic>
      <p:pic>
        <p:nvPicPr>
          <p:cNvPr id="5" name="Image 5">
            <a:extLst>
              <a:ext uri="{FF2B5EF4-FFF2-40B4-BE49-F238E27FC236}">
                <a16:creationId xmlns:a16="http://schemas.microsoft.com/office/drawing/2014/main" id="{329387F1-DBC3-1E4D-B402-31F6686C7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280" y="2823695"/>
            <a:ext cx="6877720" cy="2846612"/>
          </a:xfrm>
          <a:prstGeom prst="rect">
            <a:avLst/>
          </a:prstGeom>
        </p:spPr>
      </p:pic>
    </p:spTree>
    <p:extLst>
      <p:ext uri="{BB962C8B-B14F-4D97-AF65-F5344CB8AC3E}">
        <p14:creationId xmlns:p14="http://schemas.microsoft.com/office/powerpoint/2010/main" val="379431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7500AE6-8977-FD43-AC51-B04C5EF605A8}"/>
              </a:ext>
            </a:extLst>
          </p:cNvPr>
          <p:cNvSpPr txBox="1"/>
          <p:nvPr/>
        </p:nvSpPr>
        <p:spPr>
          <a:xfrm>
            <a:off x="212980" y="133438"/>
            <a:ext cx="11779151" cy="1569660"/>
          </a:xfrm>
          <a:prstGeom prst="rect">
            <a:avLst/>
          </a:prstGeom>
          <a:noFill/>
        </p:spPr>
        <p:txBody>
          <a:bodyPr wrap="square">
            <a:spAutoFit/>
          </a:bodyPr>
          <a:lstStyle/>
          <a:p>
            <a:pPr marL="742950" indent="-742950">
              <a:buFont typeface="+mj-lt"/>
              <a:buAutoNum type="arabicPeriod" startAt="4"/>
            </a:pPr>
            <a:r>
              <a:rPr lang="fr-FR" sz="3600" i="1" dirty="0"/>
              <a:t>Les avalanches : </a:t>
            </a:r>
          </a:p>
          <a:p>
            <a:r>
              <a:rPr lang="fr-FR" sz="2000" dirty="0"/>
              <a:t>Selon le même principe, un séisme peut être le déclencheur d’avalanches. La cohésion du manteau neigeux ou des couches de neiges entre elles peut être rompue par la vibration occasionnée. </a:t>
            </a:r>
            <a:endParaRPr lang="" sz="2000" dirty="0"/>
          </a:p>
        </p:txBody>
      </p:sp>
      <p:pic>
        <p:nvPicPr>
          <p:cNvPr id="4" name="Image 4">
            <a:extLst>
              <a:ext uri="{FF2B5EF4-FFF2-40B4-BE49-F238E27FC236}">
                <a16:creationId xmlns:a16="http://schemas.microsoft.com/office/drawing/2014/main" id="{64F91576-1FE4-EF4D-A53C-1A53506B6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658" y="1894457"/>
            <a:ext cx="8128000" cy="4086662"/>
          </a:xfrm>
          <a:prstGeom prst="rect">
            <a:avLst/>
          </a:prstGeom>
        </p:spPr>
      </p:pic>
    </p:spTree>
    <p:extLst>
      <p:ext uri="{BB962C8B-B14F-4D97-AF65-F5344CB8AC3E}">
        <p14:creationId xmlns:p14="http://schemas.microsoft.com/office/powerpoint/2010/main" val="239390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6E7423-ABF1-4289-A01F-A1D4BB93A17D}"/>
              </a:ext>
            </a:extLst>
          </p:cNvPr>
          <p:cNvSpPr txBox="1"/>
          <p:nvPr/>
        </p:nvSpPr>
        <p:spPr>
          <a:xfrm>
            <a:off x="337623" y="217182"/>
            <a:ext cx="11516753" cy="816249"/>
          </a:xfrm>
          <a:prstGeom prst="rect">
            <a:avLst/>
          </a:prstGeom>
          <a:noFill/>
        </p:spPr>
        <p:txBody>
          <a:bodyPr wrap="square" rtlCol="0">
            <a:spAutoFit/>
          </a:bodyPr>
          <a:lstStyle/>
          <a:p>
            <a:pPr marL="857250" indent="-857250">
              <a:lnSpc>
                <a:spcPct val="150000"/>
              </a:lnSpc>
              <a:buFont typeface="+mj-lt"/>
              <a:buAutoNum type="romanUcPeriod" startAt="3"/>
            </a:pPr>
            <a:r>
              <a:rPr lang="fr-FR" sz="3600" b="1" dirty="0"/>
              <a:t>Démarches pour l’opération de réparation:</a:t>
            </a:r>
          </a:p>
        </p:txBody>
      </p:sp>
      <p:pic>
        <p:nvPicPr>
          <p:cNvPr id="5" name="Image 4">
            <a:extLst>
              <a:ext uri="{FF2B5EF4-FFF2-40B4-BE49-F238E27FC236}">
                <a16:creationId xmlns:a16="http://schemas.microsoft.com/office/drawing/2014/main" id="{12DD4206-94D1-4348-81C0-7D1169A6F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163" y="1174108"/>
            <a:ext cx="7669485" cy="5354170"/>
          </a:xfrm>
          <a:prstGeom prst="rect">
            <a:avLst/>
          </a:prstGeom>
        </p:spPr>
      </p:pic>
    </p:spTree>
    <p:extLst>
      <p:ext uri="{BB962C8B-B14F-4D97-AF65-F5344CB8AC3E}">
        <p14:creationId xmlns:p14="http://schemas.microsoft.com/office/powerpoint/2010/main" val="338944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393549" y="231153"/>
            <a:ext cx="6217921" cy="646331"/>
          </a:xfrm>
          <a:prstGeom prst="rect">
            <a:avLst/>
          </a:prstGeom>
          <a:noFill/>
        </p:spPr>
        <p:txBody>
          <a:bodyPr wrap="square" rtlCol="0">
            <a:spAutoFit/>
          </a:bodyPr>
          <a:lstStyle/>
          <a:p>
            <a:pPr marL="914400" indent="-914400">
              <a:buFont typeface="+mj-lt"/>
              <a:buAutoNum type="arabicPeriod"/>
            </a:pPr>
            <a:r>
              <a:rPr lang="fr-FR" sz="3600" spc="300" dirty="0">
                <a:latin typeface="+mj-lt"/>
              </a:rPr>
              <a:t>Evaluation: </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49" y="1074529"/>
            <a:ext cx="11404901" cy="1359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t>L’évaluation vise à assurer la protection des vies humaines et à préserver les biens à l’intérieur et autour de l’édifice endommagé. L’analyse a pour but de déterminer si l’accès au bâtiment est permis avec ou sans restrictions ou s’il n’est pas du tout autorisé.</a:t>
            </a:r>
          </a:p>
        </p:txBody>
      </p:sp>
      <p:sp>
        <p:nvSpPr>
          <p:cNvPr id="4" name="Sous-titre 2">
            <a:extLst>
              <a:ext uri="{FF2B5EF4-FFF2-40B4-BE49-F238E27FC236}">
                <a16:creationId xmlns:a16="http://schemas.microsoft.com/office/drawing/2014/main" id="{77E0E88D-3FF9-4538-A5A9-EF5B8911FE3D}"/>
              </a:ext>
            </a:extLst>
          </p:cNvPr>
          <p:cNvSpPr txBox="1">
            <a:spLocks/>
          </p:cNvSpPr>
          <p:nvPr/>
        </p:nvSpPr>
        <p:spPr>
          <a:xfrm>
            <a:off x="492366" y="2813539"/>
            <a:ext cx="11404901" cy="3207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t>Les étapes : </a:t>
            </a:r>
          </a:p>
          <a:p>
            <a:pPr marL="457200" indent="-457200">
              <a:buFont typeface="+mj-lt"/>
              <a:buAutoNum type="arabicPeriod"/>
            </a:pPr>
            <a:r>
              <a:rPr lang="fr-FR" sz="2400" dirty="0"/>
              <a:t> Collecte d’informations: condition du sol, type de fondation, type de structure et matériaux.</a:t>
            </a:r>
          </a:p>
          <a:p>
            <a:pPr marL="457200" indent="-457200">
              <a:buFont typeface="+mj-lt"/>
              <a:buAutoNum type="arabicPeriod"/>
            </a:pPr>
            <a:r>
              <a:rPr lang="fr-FR" sz="2400" dirty="0"/>
              <a:t> Evaluation visuelle des dégâts : prise de photos, identification des zones fortement endommagées, localisation des fissures.</a:t>
            </a:r>
          </a:p>
          <a:p>
            <a:pPr marL="457200" indent="-457200">
              <a:buFont typeface="+mj-lt"/>
              <a:buAutoNum type="arabicPeriod"/>
            </a:pPr>
            <a:r>
              <a:rPr lang="fr-FR" sz="2400" dirty="0"/>
              <a:t> Mesures in-situ : déterminer la dureté du béton, la position des armatures, le degrés de corrosion et d’oxydation de ces dernières. </a:t>
            </a:r>
          </a:p>
        </p:txBody>
      </p:sp>
    </p:spTree>
    <p:extLst>
      <p:ext uri="{BB962C8B-B14F-4D97-AF65-F5344CB8AC3E}">
        <p14:creationId xmlns:p14="http://schemas.microsoft.com/office/powerpoint/2010/main" val="1867274559"/>
      </p:ext>
    </p:extLst>
  </p:cSld>
  <p:clrMapOvr>
    <a:masterClrMapping/>
  </p:clrMapOvr>
</p:sld>
</file>

<file path=ppt/theme/theme1.xml><?xml version="1.0" encoding="utf-8"?>
<a:theme xmlns:a="http://schemas.openxmlformats.org/drawingml/2006/main" name="Thèm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1300</Words>
  <Application>Microsoft Macintosh PowerPoint</Application>
  <PresentationFormat>Grand écran</PresentationFormat>
  <Paragraphs>117</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Century Gothic</vt:lpstr>
      <vt:lpstr>Wingdings</vt:lpstr>
      <vt:lpstr>Thème Office</vt:lpstr>
      <vt:lpstr>Réparation des bâtiments post séisme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Réparation des bâtiments post séisme</dc:title>
  <dc:creator>Malak</dc:creator>
  <cp:lastModifiedBy>Microsoft Office User</cp:lastModifiedBy>
  <cp:revision>22</cp:revision>
  <dcterms:created xsi:type="dcterms:W3CDTF">2022-01-02T21:22:38Z</dcterms:created>
  <dcterms:modified xsi:type="dcterms:W3CDTF">2022-12-21T00:21:49Z</dcterms:modified>
</cp:coreProperties>
</file>