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2" d="100"/>
          <a:sy n="62" d="100"/>
        </p:scale>
        <p:origin x="2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8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Le Processus de Science des Données</a:t>
            </a:r>
            <a:endParaRPr lang="en-US" sz="4450" dirty="0"/>
          </a:p>
        </p:txBody>
      </p:sp>
      <p:sp>
        <p:nvSpPr>
          <p:cNvPr id="4" name="Text 1"/>
          <p:cNvSpPr/>
          <p:nvPr/>
        </p:nvSpPr>
        <p:spPr>
          <a:xfrm>
            <a:off x="5804900" y="3941802"/>
            <a:ext cx="8031712"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Bienvenue à cette présentation sur le processus de science des données. Dans ce document, nous explorerons les rôles et </a:t>
            </a:r>
            <a:r>
              <a:rPr lang="en-US" sz="1750" kern="0" spc="-36" dirty="0" err="1">
                <a:solidFill>
                  <a:srgbClr val="272525"/>
                </a:solidFill>
                <a:latin typeface="Inter" pitchFamily="34" charset="0"/>
                <a:ea typeface="Inter" pitchFamily="34" charset="-122"/>
                <a:cs typeface="Inter" pitchFamily="34" charset="-120"/>
              </a:rPr>
              <a:t>responsabilités</a:t>
            </a:r>
            <a:r>
              <a:rPr lang="en-US" sz="1750" kern="0" spc="-36" dirty="0">
                <a:solidFill>
                  <a:srgbClr val="272525"/>
                </a:solidFill>
                <a:latin typeface="Inter" pitchFamily="34" charset="0"/>
                <a:ea typeface="Inter" pitchFamily="34" charset="-122"/>
                <a:cs typeface="Inter" pitchFamily="34" charset="-120"/>
              </a:rPr>
              <a:t> </a:t>
            </a:r>
            <a:r>
              <a:rPr lang="en-US" sz="1750" kern="0" spc="-36" dirty="0" err="1">
                <a:solidFill>
                  <a:srgbClr val="272525"/>
                </a:solidFill>
                <a:latin typeface="Inter" pitchFamily="34" charset="0"/>
                <a:ea typeface="Inter" pitchFamily="34" charset="-122"/>
                <a:cs typeface="Inter" pitchFamily="34" charset="-120"/>
              </a:rPr>
              <a:t>clés</a:t>
            </a:r>
            <a:r>
              <a:rPr lang="en-US" sz="1750" kern="0" spc="-36" dirty="0">
                <a:solidFill>
                  <a:srgbClr val="272525"/>
                </a:solidFill>
                <a:latin typeface="Inter" pitchFamily="34" charset="0"/>
                <a:ea typeface="Inter" pitchFamily="34" charset="-122"/>
                <a:cs typeface="Inter" pitchFamily="34" charset="-120"/>
              </a:rPr>
              <a:t> au sein d'un </a:t>
            </a:r>
            <a:r>
              <a:rPr lang="en-US" sz="1750" kern="0" spc="-36" dirty="0" err="1">
                <a:solidFill>
                  <a:srgbClr val="272525"/>
                </a:solidFill>
                <a:latin typeface="Inter" pitchFamily="34" charset="0"/>
                <a:ea typeface="Inter" pitchFamily="34" charset="-122"/>
                <a:cs typeface="Inter" pitchFamily="34" charset="-120"/>
              </a:rPr>
              <a:t>projet</a:t>
            </a:r>
            <a:r>
              <a:rPr lang="en-US" sz="1750" kern="0" spc="-36" dirty="0">
                <a:solidFill>
                  <a:srgbClr val="272525"/>
                </a:solidFill>
                <a:latin typeface="Inter" pitchFamily="34" charset="0"/>
                <a:ea typeface="Inter" pitchFamily="34" charset="-122"/>
                <a:cs typeface="Inter" pitchFamily="34" charset="-120"/>
              </a:rPr>
              <a:t> de science des données, ainsi que les étapes cruciales du cycle de vie d'un projet.</a:t>
            </a:r>
            <a:endParaRPr lang="en-US" sz="1750" dirty="0"/>
          </a:p>
        </p:txBody>
      </p:sp>
      <p:sp>
        <p:nvSpPr>
          <p:cNvPr id="5" name="Shape 2"/>
          <p:cNvSpPr/>
          <p:nvPr/>
        </p:nvSpPr>
        <p:spPr>
          <a:xfrm>
            <a:off x="6280190" y="5665470"/>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5648563"/>
            <a:ext cx="2301954"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Dr.  Souad </a:t>
            </a:r>
            <a:r>
              <a:rPr lang="en-US" sz="2200" b="1" kern="0" spc="-36" dirty="0" err="1">
                <a:solidFill>
                  <a:srgbClr val="272525"/>
                </a:solidFill>
                <a:latin typeface="Inter Bold" pitchFamily="34" charset="0"/>
                <a:ea typeface="Inter Bold" pitchFamily="34" charset="-122"/>
                <a:cs typeface="Inter Bold" pitchFamily="34" charset="-120"/>
              </a:rPr>
              <a:t>Khellat</a:t>
            </a:r>
            <a:endParaRPr lang="en-US" sz="2200" dirty="0"/>
          </a:p>
        </p:txBody>
      </p:sp>
      <p:sp>
        <p:nvSpPr>
          <p:cNvPr id="10" name="Rectangle 9">
            <a:extLst>
              <a:ext uri="{FF2B5EF4-FFF2-40B4-BE49-F238E27FC236}">
                <a16:creationId xmlns:a16="http://schemas.microsoft.com/office/drawing/2014/main" id="{744F87FD-4503-2D58-E7BA-DFCA05DE50DF}"/>
              </a:ext>
            </a:extLst>
          </p:cNvPr>
          <p:cNvSpPr/>
          <p:nvPr/>
        </p:nvSpPr>
        <p:spPr>
          <a:xfrm>
            <a:off x="12770778"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262068"/>
            <a:ext cx="5670590"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En Résumé</a:t>
            </a:r>
            <a:endParaRPr lang="en-US" sz="4450" dirty="0"/>
          </a:p>
        </p:txBody>
      </p:sp>
      <p:pic>
        <p:nvPicPr>
          <p:cNvPr id="3" name="Image 0" descr="preencoded.png"/>
          <p:cNvPicPr>
            <a:picLocks noChangeAspect="1"/>
          </p:cNvPicPr>
          <p:nvPr/>
        </p:nvPicPr>
        <p:blipFill>
          <a:blip r:embed="rId3"/>
          <a:stretch>
            <a:fillRect/>
          </a:stretch>
        </p:blipFill>
        <p:spPr>
          <a:xfrm>
            <a:off x="4960382" y="3570446"/>
            <a:ext cx="1448872" cy="907256"/>
          </a:xfrm>
          <a:prstGeom prst="rect">
            <a:avLst/>
          </a:prstGeom>
        </p:spPr>
      </p:pic>
      <p:pic>
        <p:nvPicPr>
          <p:cNvPr id="4" name="Image 1" descr="preencoded.png"/>
          <p:cNvPicPr>
            <a:picLocks noChangeAspect="1"/>
          </p:cNvPicPr>
          <p:nvPr/>
        </p:nvPicPr>
        <p:blipFill>
          <a:blip r:embed="rId4"/>
          <a:stretch>
            <a:fillRect/>
          </a:stretch>
        </p:blipFill>
        <p:spPr>
          <a:xfrm>
            <a:off x="6590705" y="3570446"/>
            <a:ext cx="1448872" cy="907256"/>
          </a:xfrm>
          <a:prstGeom prst="rect">
            <a:avLst/>
          </a:prstGeom>
        </p:spPr>
      </p:pic>
      <p:pic>
        <p:nvPicPr>
          <p:cNvPr id="5" name="Image 2" descr="preencoded.png"/>
          <p:cNvPicPr>
            <a:picLocks noChangeAspect="1"/>
          </p:cNvPicPr>
          <p:nvPr/>
        </p:nvPicPr>
        <p:blipFill>
          <a:blip r:embed="rId5"/>
          <a:stretch>
            <a:fillRect/>
          </a:stretch>
        </p:blipFill>
        <p:spPr>
          <a:xfrm>
            <a:off x="8221028" y="3570446"/>
            <a:ext cx="1448872" cy="907256"/>
          </a:xfrm>
          <a:prstGeom prst="rect">
            <a:avLst/>
          </a:prstGeom>
        </p:spPr>
      </p:pic>
      <p:sp>
        <p:nvSpPr>
          <p:cNvPr id="6" name="Text 1"/>
          <p:cNvSpPr/>
          <p:nvPr/>
        </p:nvSpPr>
        <p:spPr>
          <a:xfrm>
            <a:off x="793790" y="4878824"/>
            <a:ext cx="13042821"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La science des données est un domaine en constante évolution qui offre de nombreuses opportunités pour améliorer la prise de </a:t>
            </a:r>
            <a:r>
              <a:rPr lang="en-US" sz="1750" kern="0" spc="-36" dirty="0" err="1">
                <a:solidFill>
                  <a:srgbClr val="272525"/>
                </a:solidFill>
                <a:latin typeface="Inter" pitchFamily="34" charset="0"/>
                <a:ea typeface="Inter" pitchFamily="34" charset="-122"/>
                <a:cs typeface="Inter" pitchFamily="34" charset="-120"/>
              </a:rPr>
              <a:t>décision</a:t>
            </a:r>
            <a:r>
              <a:rPr lang="en-US" sz="1750" kern="0" spc="-36" dirty="0">
                <a:solidFill>
                  <a:srgbClr val="272525"/>
                </a:solidFill>
                <a:latin typeface="Inter" pitchFamily="34" charset="0"/>
                <a:ea typeface="Inter" pitchFamily="34" charset="-122"/>
                <a:cs typeface="Inter" pitchFamily="34" charset="-120"/>
              </a:rPr>
              <a:t>. En comprenant le processus, les rôles et les responsabilités, vous pouvez contribuer à la réussite de vos projets de science des données.</a:t>
            </a:r>
            <a:endParaRPr lang="en-US" sz="1750" dirty="0"/>
          </a:p>
        </p:txBody>
      </p:sp>
      <p:sp>
        <p:nvSpPr>
          <p:cNvPr id="7" name="Rectangle 6">
            <a:extLst>
              <a:ext uri="{FF2B5EF4-FFF2-40B4-BE49-F238E27FC236}">
                <a16:creationId xmlns:a16="http://schemas.microsoft.com/office/drawing/2014/main" id="{6E8489EA-5526-AD3D-D1C3-AC0268511C46}"/>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69802"/>
            <a:ext cx="6329243"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Rôles et Responsabilités</a:t>
            </a:r>
            <a:endParaRPr lang="en-US" sz="4450" dirty="0"/>
          </a:p>
        </p:txBody>
      </p:sp>
      <p:sp>
        <p:nvSpPr>
          <p:cNvPr id="3" name="Text 1"/>
          <p:cNvSpPr/>
          <p:nvPr/>
        </p:nvSpPr>
        <p:spPr>
          <a:xfrm>
            <a:off x="793790" y="2545556"/>
            <a:ext cx="3308509"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Scientifique des données</a:t>
            </a:r>
            <a:endParaRPr lang="en-US" sz="2200" dirty="0"/>
          </a:p>
        </p:txBody>
      </p:sp>
      <p:sp>
        <p:nvSpPr>
          <p:cNvPr id="4" name="Text 2"/>
          <p:cNvSpPr/>
          <p:nvPr/>
        </p:nvSpPr>
        <p:spPr>
          <a:xfrm>
            <a:off x="793790" y="3126700"/>
            <a:ext cx="3978116" cy="362902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Le scientifique des données </a:t>
            </a:r>
            <a:r>
              <a:rPr lang="en-US" sz="1750" kern="0" spc="-36" dirty="0" err="1">
                <a:solidFill>
                  <a:srgbClr val="272525"/>
                </a:solidFill>
                <a:latin typeface="Inter" pitchFamily="34" charset="0"/>
                <a:ea typeface="Inter" pitchFamily="34" charset="-122"/>
                <a:cs typeface="Inter" pitchFamily="34" charset="-120"/>
              </a:rPr>
              <a:t>est</a:t>
            </a:r>
            <a:r>
              <a:rPr lang="en-US" sz="1750" kern="0" spc="-36" dirty="0">
                <a:solidFill>
                  <a:srgbClr val="272525"/>
                </a:solidFill>
                <a:latin typeface="Inter" pitchFamily="34" charset="0"/>
                <a:ea typeface="Inter" pitchFamily="34" charset="-122"/>
                <a:cs typeface="Inter" pitchFamily="34" charset="-120"/>
              </a:rPr>
              <a:t> responsible de la conception, du développement et de la mise en œuvre des modèles de machine learning. Il effectue l'analyse exploratoire des données, la sélection des fonctionnalités, la formation des modèles, l'évaluation des performances et l'interprétation des résultats.</a:t>
            </a:r>
            <a:endParaRPr lang="en-US" sz="1750" dirty="0"/>
          </a:p>
        </p:txBody>
      </p:sp>
      <p:sp>
        <p:nvSpPr>
          <p:cNvPr id="5" name="Text 3"/>
          <p:cNvSpPr/>
          <p:nvPr/>
        </p:nvSpPr>
        <p:spPr>
          <a:xfrm>
            <a:off x="5332928" y="2545556"/>
            <a:ext cx="2980968"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Ingénieur des données</a:t>
            </a:r>
            <a:endParaRPr lang="en-US" sz="2200" dirty="0"/>
          </a:p>
        </p:txBody>
      </p:sp>
      <p:sp>
        <p:nvSpPr>
          <p:cNvPr id="6" name="Text 4"/>
          <p:cNvSpPr/>
          <p:nvPr/>
        </p:nvSpPr>
        <p:spPr>
          <a:xfrm>
            <a:off x="5332928" y="3126700"/>
            <a:ext cx="3978116" cy="290322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L'ingénieur des données est responsable de la gestion des données. Il s'occupe de l'extraction, de la transformation, du chargement et du stockage des données, ainsi que de la mise en place d'infrastructures de données et de pipelines d'automatisation.</a:t>
            </a:r>
            <a:endParaRPr lang="en-US" sz="1750" dirty="0"/>
          </a:p>
        </p:txBody>
      </p:sp>
      <p:sp>
        <p:nvSpPr>
          <p:cNvPr id="7" name="Text 5"/>
          <p:cNvSpPr/>
          <p:nvPr/>
        </p:nvSpPr>
        <p:spPr>
          <a:xfrm>
            <a:off x="9872067" y="2545556"/>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Analyste d'affaires</a:t>
            </a:r>
            <a:endParaRPr lang="en-US" sz="2200" dirty="0"/>
          </a:p>
        </p:txBody>
      </p:sp>
      <p:sp>
        <p:nvSpPr>
          <p:cNvPr id="8" name="Text 6"/>
          <p:cNvSpPr/>
          <p:nvPr/>
        </p:nvSpPr>
        <p:spPr>
          <a:xfrm>
            <a:off x="9872067" y="3126700"/>
            <a:ext cx="3978116" cy="326612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L'analyste d'affaires est responsable de la compréhension des besoins de l'entreprise et de la définition des objectifs du projet. Il travaille en étroite collaboration avec les scientifiques des données pour traduire les besoins de l'entreprise en problèmes de science des données et pour valider les résultats de l'analyse.</a:t>
            </a:r>
            <a:endParaRPr lang="en-US" sz="1750" dirty="0"/>
          </a:p>
        </p:txBody>
      </p:sp>
      <p:sp>
        <p:nvSpPr>
          <p:cNvPr id="9" name="Rectangle 8">
            <a:extLst>
              <a:ext uri="{FF2B5EF4-FFF2-40B4-BE49-F238E27FC236}">
                <a16:creationId xmlns:a16="http://schemas.microsoft.com/office/drawing/2014/main" id="{D82C5088-EF0D-43C5-F6A4-A0767DFEC94A}"/>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54487" y="602456"/>
            <a:ext cx="11110436" cy="584359"/>
          </a:xfrm>
          <a:prstGeom prst="rect">
            <a:avLst/>
          </a:prstGeom>
          <a:noFill/>
          <a:ln/>
        </p:spPr>
        <p:txBody>
          <a:bodyPr wrap="none" lIns="0" tIns="0" rIns="0" bIns="0" rtlCol="0" anchor="t"/>
          <a:lstStyle/>
          <a:p>
            <a:pPr marL="0" indent="0">
              <a:lnSpc>
                <a:spcPts val="4600"/>
              </a:lnSpc>
              <a:buNone/>
            </a:pPr>
            <a:r>
              <a:rPr lang="en-US" sz="3650" b="1" kern="0" spc="-110" dirty="0">
                <a:solidFill>
                  <a:srgbClr val="000000"/>
                </a:solidFill>
                <a:latin typeface="Inter Bold" pitchFamily="34" charset="0"/>
                <a:ea typeface="Inter Bold" pitchFamily="34" charset="-122"/>
                <a:cs typeface="Inter Bold" pitchFamily="34" charset="-120"/>
              </a:rPr>
              <a:t>Le Cycle de Vie d'un Projet de Science des Données</a:t>
            </a:r>
            <a:endParaRPr lang="en-US" sz="3650" dirty="0"/>
          </a:p>
        </p:txBody>
      </p:sp>
      <p:sp>
        <p:nvSpPr>
          <p:cNvPr id="3" name="Shape 1"/>
          <p:cNvSpPr/>
          <p:nvPr/>
        </p:nvSpPr>
        <p:spPr>
          <a:xfrm>
            <a:off x="7303770" y="1560790"/>
            <a:ext cx="22860" cy="6066353"/>
          </a:xfrm>
          <a:prstGeom prst="roundRect">
            <a:avLst>
              <a:gd name="adj" fmla="val 343591"/>
            </a:avLst>
          </a:prstGeom>
          <a:solidFill>
            <a:srgbClr val="C0C1D7"/>
          </a:solidFill>
          <a:ln/>
        </p:spPr>
      </p:sp>
      <p:sp>
        <p:nvSpPr>
          <p:cNvPr id="4" name="Shape 2"/>
          <p:cNvSpPr/>
          <p:nvPr/>
        </p:nvSpPr>
        <p:spPr>
          <a:xfrm>
            <a:off x="6473190" y="1970127"/>
            <a:ext cx="654487" cy="22860"/>
          </a:xfrm>
          <a:prstGeom prst="roundRect">
            <a:avLst>
              <a:gd name="adj" fmla="val 343591"/>
            </a:avLst>
          </a:prstGeom>
          <a:solidFill>
            <a:srgbClr val="C0C1D7"/>
          </a:solidFill>
          <a:ln/>
        </p:spPr>
      </p:sp>
      <p:sp>
        <p:nvSpPr>
          <p:cNvPr id="5" name="Shape 3"/>
          <p:cNvSpPr/>
          <p:nvPr/>
        </p:nvSpPr>
        <p:spPr>
          <a:xfrm>
            <a:off x="7104817" y="1771174"/>
            <a:ext cx="420767" cy="420767"/>
          </a:xfrm>
          <a:prstGeom prst="roundRect">
            <a:avLst>
              <a:gd name="adj" fmla="val 18667"/>
            </a:avLst>
          </a:prstGeom>
          <a:solidFill>
            <a:srgbClr val="DADBF1"/>
          </a:solidFill>
          <a:ln w="7620">
            <a:solidFill>
              <a:srgbClr val="C0C1D7"/>
            </a:solidFill>
            <a:prstDash val="solid"/>
          </a:ln>
        </p:spPr>
      </p:sp>
      <p:sp>
        <p:nvSpPr>
          <p:cNvPr id="6" name="Text 4"/>
          <p:cNvSpPr/>
          <p:nvPr/>
        </p:nvSpPr>
        <p:spPr>
          <a:xfrm>
            <a:off x="7258883" y="1841302"/>
            <a:ext cx="112514" cy="280511"/>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1</a:t>
            </a:r>
            <a:endParaRPr lang="en-US" sz="2200" dirty="0"/>
          </a:p>
        </p:txBody>
      </p:sp>
      <p:sp>
        <p:nvSpPr>
          <p:cNvPr id="7" name="Text 5"/>
          <p:cNvSpPr/>
          <p:nvPr/>
        </p:nvSpPr>
        <p:spPr>
          <a:xfrm>
            <a:off x="3779163" y="1747718"/>
            <a:ext cx="2507575" cy="292060"/>
          </a:xfrm>
          <a:prstGeom prst="rect">
            <a:avLst/>
          </a:prstGeom>
          <a:noFill/>
          <a:ln/>
        </p:spPr>
        <p:txBody>
          <a:bodyPr wrap="none" lIns="0" tIns="0" rIns="0" bIns="0" rtlCol="0" anchor="t"/>
          <a:lstStyle/>
          <a:p>
            <a:pPr marL="0" indent="0" algn="r">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Définition des Objectifs</a:t>
            </a:r>
            <a:endParaRPr lang="en-US" sz="1800" dirty="0"/>
          </a:p>
        </p:txBody>
      </p:sp>
      <p:sp>
        <p:nvSpPr>
          <p:cNvPr id="8" name="Text 6"/>
          <p:cNvSpPr/>
          <p:nvPr/>
        </p:nvSpPr>
        <p:spPr>
          <a:xfrm>
            <a:off x="970393" y="2151936"/>
            <a:ext cx="5316346" cy="598408"/>
          </a:xfrm>
          <a:prstGeom prst="rect">
            <a:avLst/>
          </a:prstGeom>
          <a:noFill/>
          <a:ln/>
        </p:spPr>
        <p:txBody>
          <a:bodyPr wrap="square" lIns="0" tIns="0" rIns="0" bIns="0" rtlCol="0" anchor="t"/>
          <a:lstStyle/>
          <a:p>
            <a:pPr marL="0" indent="0" algn="r">
              <a:lnSpc>
                <a:spcPts val="2350"/>
              </a:lnSpc>
              <a:buNone/>
            </a:pPr>
            <a:r>
              <a:rPr lang="en-US" sz="1450" kern="0" spc="-29" dirty="0">
                <a:solidFill>
                  <a:srgbClr val="272525"/>
                </a:solidFill>
                <a:latin typeface="Inter" pitchFamily="34" charset="0"/>
                <a:ea typeface="Inter" pitchFamily="34" charset="-122"/>
                <a:cs typeface="Inter" pitchFamily="34" charset="-120"/>
              </a:rPr>
              <a:t>L'objectif principal est de définir les objectifs de recherche et de créer une charte de projet.</a:t>
            </a:r>
            <a:endParaRPr lang="en-US" sz="1450" dirty="0"/>
          </a:p>
        </p:txBody>
      </p:sp>
      <p:sp>
        <p:nvSpPr>
          <p:cNvPr id="9" name="Shape 7"/>
          <p:cNvSpPr/>
          <p:nvPr/>
        </p:nvSpPr>
        <p:spPr>
          <a:xfrm>
            <a:off x="7502723" y="2905006"/>
            <a:ext cx="654487" cy="22860"/>
          </a:xfrm>
          <a:prstGeom prst="roundRect">
            <a:avLst>
              <a:gd name="adj" fmla="val 343591"/>
            </a:avLst>
          </a:prstGeom>
          <a:solidFill>
            <a:srgbClr val="C0C1D7"/>
          </a:solidFill>
          <a:ln/>
        </p:spPr>
      </p:sp>
      <p:sp>
        <p:nvSpPr>
          <p:cNvPr id="10" name="Shape 8"/>
          <p:cNvSpPr/>
          <p:nvPr/>
        </p:nvSpPr>
        <p:spPr>
          <a:xfrm>
            <a:off x="7104817" y="2706053"/>
            <a:ext cx="420767" cy="420767"/>
          </a:xfrm>
          <a:prstGeom prst="roundRect">
            <a:avLst>
              <a:gd name="adj" fmla="val 18667"/>
            </a:avLst>
          </a:prstGeom>
          <a:solidFill>
            <a:srgbClr val="DADBF1"/>
          </a:solidFill>
          <a:ln w="7620">
            <a:solidFill>
              <a:srgbClr val="C0C1D7"/>
            </a:solidFill>
            <a:prstDash val="solid"/>
          </a:ln>
        </p:spPr>
      </p:sp>
      <p:sp>
        <p:nvSpPr>
          <p:cNvPr id="11" name="Text 9"/>
          <p:cNvSpPr/>
          <p:nvPr/>
        </p:nvSpPr>
        <p:spPr>
          <a:xfrm>
            <a:off x="7231023" y="2776180"/>
            <a:ext cx="168235" cy="280511"/>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2</a:t>
            </a:r>
            <a:endParaRPr lang="en-US" sz="2200" dirty="0"/>
          </a:p>
        </p:txBody>
      </p:sp>
      <p:sp>
        <p:nvSpPr>
          <p:cNvPr id="12" name="Text 10"/>
          <p:cNvSpPr/>
          <p:nvPr/>
        </p:nvSpPr>
        <p:spPr>
          <a:xfrm>
            <a:off x="8343662" y="2682597"/>
            <a:ext cx="2341364" cy="292060"/>
          </a:xfrm>
          <a:prstGeom prst="rect">
            <a:avLst/>
          </a:prstGeom>
          <a:noFill/>
          <a:ln/>
        </p:spPr>
        <p:txBody>
          <a:bodyPr wrap="none" lIns="0" tIns="0" rIns="0" bIns="0" rtlCol="0" anchor="t"/>
          <a:lstStyle/>
          <a:p>
            <a:pPr marL="0" indent="0" algn="l">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Collecte des Données</a:t>
            </a:r>
            <a:endParaRPr lang="en-US" sz="1800" dirty="0"/>
          </a:p>
        </p:txBody>
      </p:sp>
      <p:sp>
        <p:nvSpPr>
          <p:cNvPr id="13" name="Text 11"/>
          <p:cNvSpPr/>
          <p:nvPr/>
        </p:nvSpPr>
        <p:spPr>
          <a:xfrm>
            <a:off x="8343662" y="3086814"/>
            <a:ext cx="5632252" cy="598408"/>
          </a:xfrm>
          <a:prstGeom prst="rect">
            <a:avLst/>
          </a:prstGeom>
          <a:noFill/>
          <a:ln/>
        </p:spPr>
        <p:txBody>
          <a:bodyPr wrap="square" lIns="0" tIns="0" rIns="0" bIns="0" rtlCol="0" anchor="t"/>
          <a:lstStyle/>
          <a:p>
            <a:pPr marL="0" indent="0" algn="l">
              <a:lnSpc>
                <a:spcPts val="2350"/>
              </a:lnSpc>
              <a:buNone/>
            </a:pPr>
            <a:r>
              <a:rPr lang="en-US" sz="1450" kern="0" spc="-29" dirty="0">
                <a:solidFill>
                  <a:srgbClr val="272525"/>
                </a:solidFill>
                <a:latin typeface="Inter" pitchFamily="34" charset="0"/>
                <a:ea typeface="Inter" pitchFamily="34" charset="-122"/>
                <a:cs typeface="Inter" pitchFamily="34" charset="-120"/>
              </a:rPr>
              <a:t>La deuxième étape est la collecte des données, ce qui implique de </a:t>
            </a:r>
            <a:r>
              <a:rPr lang="en-US" sz="1450" kern="0" spc="-29" dirty="0" err="1">
                <a:solidFill>
                  <a:srgbClr val="272525"/>
                </a:solidFill>
                <a:latin typeface="Inter" pitchFamily="34" charset="0"/>
                <a:ea typeface="Inter" pitchFamily="34" charset="-122"/>
                <a:cs typeface="Inter" pitchFamily="34" charset="-120"/>
              </a:rPr>
              <a:t>trouver</a:t>
            </a:r>
            <a:r>
              <a:rPr lang="en-US" sz="1450" kern="0" spc="-29" dirty="0">
                <a:solidFill>
                  <a:srgbClr val="272525"/>
                </a:solidFill>
                <a:latin typeface="Inter" pitchFamily="34" charset="0"/>
                <a:ea typeface="Inter" pitchFamily="34" charset="-122"/>
                <a:cs typeface="Inter" pitchFamily="34" charset="-120"/>
              </a:rPr>
              <a:t> et d'extraire les données pertinentes pour l'analyse.</a:t>
            </a:r>
            <a:endParaRPr lang="en-US" sz="1450" dirty="0"/>
          </a:p>
        </p:txBody>
      </p:sp>
      <p:sp>
        <p:nvSpPr>
          <p:cNvPr id="14" name="Shape 12"/>
          <p:cNvSpPr/>
          <p:nvPr/>
        </p:nvSpPr>
        <p:spPr>
          <a:xfrm>
            <a:off x="6473190" y="3746421"/>
            <a:ext cx="654487" cy="22860"/>
          </a:xfrm>
          <a:prstGeom prst="roundRect">
            <a:avLst>
              <a:gd name="adj" fmla="val 343591"/>
            </a:avLst>
          </a:prstGeom>
          <a:solidFill>
            <a:srgbClr val="C0C1D7"/>
          </a:solidFill>
          <a:ln/>
        </p:spPr>
      </p:sp>
      <p:sp>
        <p:nvSpPr>
          <p:cNvPr id="15" name="Shape 13"/>
          <p:cNvSpPr/>
          <p:nvPr/>
        </p:nvSpPr>
        <p:spPr>
          <a:xfrm>
            <a:off x="7104817" y="3547467"/>
            <a:ext cx="420767" cy="420767"/>
          </a:xfrm>
          <a:prstGeom prst="roundRect">
            <a:avLst>
              <a:gd name="adj" fmla="val 18667"/>
            </a:avLst>
          </a:prstGeom>
          <a:solidFill>
            <a:srgbClr val="DADBF1"/>
          </a:solidFill>
          <a:ln w="7620">
            <a:solidFill>
              <a:srgbClr val="C0C1D7"/>
            </a:solidFill>
            <a:prstDash val="solid"/>
          </a:ln>
        </p:spPr>
      </p:sp>
      <p:sp>
        <p:nvSpPr>
          <p:cNvPr id="16" name="Text 14"/>
          <p:cNvSpPr/>
          <p:nvPr/>
        </p:nvSpPr>
        <p:spPr>
          <a:xfrm>
            <a:off x="7228880" y="3617595"/>
            <a:ext cx="172641" cy="280511"/>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3</a:t>
            </a:r>
            <a:endParaRPr lang="en-US" sz="2200" dirty="0"/>
          </a:p>
        </p:txBody>
      </p:sp>
      <p:sp>
        <p:nvSpPr>
          <p:cNvPr id="17" name="Text 15"/>
          <p:cNvSpPr/>
          <p:nvPr/>
        </p:nvSpPr>
        <p:spPr>
          <a:xfrm>
            <a:off x="3710821" y="3524012"/>
            <a:ext cx="2575917" cy="292060"/>
          </a:xfrm>
          <a:prstGeom prst="rect">
            <a:avLst/>
          </a:prstGeom>
          <a:noFill/>
          <a:ln/>
        </p:spPr>
        <p:txBody>
          <a:bodyPr wrap="none" lIns="0" tIns="0" rIns="0" bIns="0" rtlCol="0" anchor="t"/>
          <a:lstStyle/>
          <a:p>
            <a:pPr marL="0" indent="0" algn="r">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Nettoyage des Données</a:t>
            </a:r>
            <a:endParaRPr lang="en-US" sz="1800" dirty="0"/>
          </a:p>
        </p:txBody>
      </p:sp>
      <p:sp>
        <p:nvSpPr>
          <p:cNvPr id="18" name="Text 16"/>
          <p:cNvSpPr/>
          <p:nvPr/>
        </p:nvSpPr>
        <p:spPr>
          <a:xfrm>
            <a:off x="654487" y="3928229"/>
            <a:ext cx="5632252" cy="598408"/>
          </a:xfrm>
          <a:prstGeom prst="rect">
            <a:avLst/>
          </a:prstGeom>
          <a:noFill/>
          <a:ln/>
        </p:spPr>
        <p:txBody>
          <a:bodyPr wrap="square" lIns="0" tIns="0" rIns="0" bIns="0" rtlCol="0" anchor="t"/>
          <a:lstStyle/>
          <a:p>
            <a:pPr marL="0" indent="0" algn="r">
              <a:lnSpc>
                <a:spcPts val="2350"/>
              </a:lnSpc>
              <a:buNone/>
            </a:pPr>
            <a:r>
              <a:rPr lang="en-US" sz="1450" kern="0" spc="-29" dirty="0">
                <a:solidFill>
                  <a:srgbClr val="272525"/>
                </a:solidFill>
                <a:latin typeface="Inter" pitchFamily="34" charset="0"/>
                <a:ea typeface="Inter" pitchFamily="34" charset="-122"/>
                <a:cs typeface="Inter" pitchFamily="34" charset="-120"/>
              </a:rPr>
              <a:t>La troisième étape consiste à nettoyer, intégrer et transformer les données pour éliminer les erreurs et les incohérences.</a:t>
            </a:r>
            <a:endParaRPr lang="en-US" sz="1450" dirty="0"/>
          </a:p>
        </p:txBody>
      </p:sp>
      <p:sp>
        <p:nvSpPr>
          <p:cNvPr id="19" name="Shape 17"/>
          <p:cNvSpPr/>
          <p:nvPr/>
        </p:nvSpPr>
        <p:spPr>
          <a:xfrm>
            <a:off x="7502723" y="4587954"/>
            <a:ext cx="654487" cy="22860"/>
          </a:xfrm>
          <a:prstGeom prst="roundRect">
            <a:avLst>
              <a:gd name="adj" fmla="val 343591"/>
            </a:avLst>
          </a:prstGeom>
          <a:solidFill>
            <a:srgbClr val="C0C1D7"/>
          </a:solidFill>
          <a:ln/>
        </p:spPr>
      </p:sp>
      <p:sp>
        <p:nvSpPr>
          <p:cNvPr id="20" name="Shape 18"/>
          <p:cNvSpPr/>
          <p:nvPr/>
        </p:nvSpPr>
        <p:spPr>
          <a:xfrm>
            <a:off x="7104817" y="4389001"/>
            <a:ext cx="420767" cy="420767"/>
          </a:xfrm>
          <a:prstGeom prst="roundRect">
            <a:avLst>
              <a:gd name="adj" fmla="val 18667"/>
            </a:avLst>
          </a:prstGeom>
          <a:solidFill>
            <a:srgbClr val="DADBF1"/>
          </a:solidFill>
          <a:ln w="7620">
            <a:solidFill>
              <a:srgbClr val="C0C1D7"/>
            </a:solidFill>
            <a:prstDash val="solid"/>
          </a:ln>
        </p:spPr>
      </p:sp>
      <p:sp>
        <p:nvSpPr>
          <p:cNvPr id="21" name="Text 19"/>
          <p:cNvSpPr/>
          <p:nvPr/>
        </p:nvSpPr>
        <p:spPr>
          <a:xfrm>
            <a:off x="7224593" y="4459129"/>
            <a:ext cx="181213" cy="280511"/>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4</a:t>
            </a:r>
            <a:endParaRPr lang="en-US" sz="2200" dirty="0"/>
          </a:p>
        </p:txBody>
      </p:sp>
      <p:sp>
        <p:nvSpPr>
          <p:cNvPr id="22" name="Text 20"/>
          <p:cNvSpPr/>
          <p:nvPr/>
        </p:nvSpPr>
        <p:spPr>
          <a:xfrm>
            <a:off x="8343662" y="4365546"/>
            <a:ext cx="2337554" cy="292060"/>
          </a:xfrm>
          <a:prstGeom prst="rect">
            <a:avLst/>
          </a:prstGeom>
          <a:noFill/>
          <a:ln/>
        </p:spPr>
        <p:txBody>
          <a:bodyPr wrap="none" lIns="0" tIns="0" rIns="0" bIns="0" rtlCol="0" anchor="t"/>
          <a:lstStyle/>
          <a:p>
            <a:pPr marL="0" indent="0" algn="l">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Analyse Exploratoire</a:t>
            </a:r>
            <a:endParaRPr lang="en-US" sz="1800" dirty="0"/>
          </a:p>
        </p:txBody>
      </p:sp>
      <p:sp>
        <p:nvSpPr>
          <p:cNvPr id="23" name="Text 21"/>
          <p:cNvSpPr/>
          <p:nvPr/>
        </p:nvSpPr>
        <p:spPr>
          <a:xfrm>
            <a:off x="8343662" y="4769763"/>
            <a:ext cx="5632252" cy="897612"/>
          </a:xfrm>
          <a:prstGeom prst="rect">
            <a:avLst/>
          </a:prstGeom>
          <a:noFill/>
          <a:ln/>
        </p:spPr>
        <p:txBody>
          <a:bodyPr wrap="square" lIns="0" tIns="0" rIns="0" bIns="0" rtlCol="0" anchor="t"/>
          <a:lstStyle/>
          <a:p>
            <a:pPr marL="0" indent="0" algn="l">
              <a:lnSpc>
                <a:spcPts val="2350"/>
              </a:lnSpc>
              <a:buNone/>
            </a:pPr>
            <a:r>
              <a:rPr lang="en-US" sz="1450" kern="0" spc="-29" dirty="0">
                <a:solidFill>
                  <a:srgbClr val="272525"/>
                </a:solidFill>
                <a:latin typeface="Inter" pitchFamily="34" charset="0"/>
                <a:ea typeface="Inter" pitchFamily="34" charset="-122"/>
                <a:cs typeface="Inter" pitchFamily="34" charset="-120"/>
              </a:rPr>
              <a:t>La quatrième étape est l'analyse exploratoire des données, permettant de mieux comprendre les données et d'identifier les tendances.</a:t>
            </a:r>
            <a:endParaRPr lang="en-US" sz="1450" dirty="0"/>
          </a:p>
        </p:txBody>
      </p:sp>
      <p:sp>
        <p:nvSpPr>
          <p:cNvPr id="24" name="Shape 22"/>
          <p:cNvSpPr/>
          <p:nvPr/>
        </p:nvSpPr>
        <p:spPr>
          <a:xfrm>
            <a:off x="6473190" y="5519261"/>
            <a:ext cx="654487" cy="22860"/>
          </a:xfrm>
          <a:prstGeom prst="roundRect">
            <a:avLst>
              <a:gd name="adj" fmla="val 343591"/>
            </a:avLst>
          </a:prstGeom>
          <a:solidFill>
            <a:srgbClr val="C0C1D7"/>
          </a:solidFill>
          <a:ln/>
        </p:spPr>
      </p:sp>
      <p:sp>
        <p:nvSpPr>
          <p:cNvPr id="25" name="Shape 23"/>
          <p:cNvSpPr/>
          <p:nvPr/>
        </p:nvSpPr>
        <p:spPr>
          <a:xfrm>
            <a:off x="7104817" y="5320308"/>
            <a:ext cx="420767" cy="420767"/>
          </a:xfrm>
          <a:prstGeom prst="roundRect">
            <a:avLst>
              <a:gd name="adj" fmla="val 18667"/>
            </a:avLst>
          </a:prstGeom>
          <a:solidFill>
            <a:srgbClr val="DADBF1"/>
          </a:solidFill>
          <a:ln w="7620">
            <a:solidFill>
              <a:srgbClr val="C0C1D7"/>
            </a:solidFill>
            <a:prstDash val="solid"/>
          </a:ln>
        </p:spPr>
      </p:sp>
      <p:sp>
        <p:nvSpPr>
          <p:cNvPr id="26" name="Text 24"/>
          <p:cNvSpPr/>
          <p:nvPr/>
        </p:nvSpPr>
        <p:spPr>
          <a:xfrm>
            <a:off x="7232094" y="5390436"/>
            <a:ext cx="166092" cy="280511"/>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5</a:t>
            </a:r>
            <a:endParaRPr lang="en-US" sz="2200" dirty="0"/>
          </a:p>
        </p:txBody>
      </p:sp>
      <p:sp>
        <p:nvSpPr>
          <p:cNvPr id="27" name="Text 25"/>
          <p:cNvSpPr/>
          <p:nvPr/>
        </p:nvSpPr>
        <p:spPr>
          <a:xfrm>
            <a:off x="3453051" y="5296853"/>
            <a:ext cx="2833687" cy="292060"/>
          </a:xfrm>
          <a:prstGeom prst="rect">
            <a:avLst/>
          </a:prstGeom>
          <a:noFill/>
          <a:ln/>
        </p:spPr>
        <p:txBody>
          <a:bodyPr wrap="none" lIns="0" tIns="0" rIns="0" bIns="0" rtlCol="0" anchor="t"/>
          <a:lstStyle/>
          <a:p>
            <a:pPr marL="0" indent="0" algn="r">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Construction des Modèles</a:t>
            </a:r>
            <a:endParaRPr lang="en-US" sz="1800" dirty="0"/>
          </a:p>
        </p:txBody>
      </p:sp>
      <p:sp>
        <p:nvSpPr>
          <p:cNvPr id="28" name="Text 26"/>
          <p:cNvSpPr/>
          <p:nvPr/>
        </p:nvSpPr>
        <p:spPr>
          <a:xfrm>
            <a:off x="654487" y="5701070"/>
            <a:ext cx="5632252" cy="897612"/>
          </a:xfrm>
          <a:prstGeom prst="rect">
            <a:avLst/>
          </a:prstGeom>
          <a:noFill/>
          <a:ln/>
        </p:spPr>
        <p:txBody>
          <a:bodyPr wrap="square" lIns="0" tIns="0" rIns="0" bIns="0" rtlCol="0" anchor="t"/>
          <a:lstStyle/>
          <a:p>
            <a:pPr marL="0" indent="0" algn="r">
              <a:lnSpc>
                <a:spcPts val="2350"/>
              </a:lnSpc>
              <a:buNone/>
            </a:pPr>
            <a:r>
              <a:rPr lang="en-US" sz="1450" kern="0" spc="-29" dirty="0">
                <a:solidFill>
                  <a:srgbClr val="272525"/>
                </a:solidFill>
                <a:latin typeface="Inter" pitchFamily="34" charset="0"/>
                <a:ea typeface="Inter" pitchFamily="34" charset="-122"/>
                <a:cs typeface="Inter" pitchFamily="34" charset="-120"/>
              </a:rPr>
              <a:t>La cinquième étape est la construction des modèles de machine learning, en utilisant les algorithmes les plus pertinents pour répondre aux objectifs.</a:t>
            </a:r>
            <a:endParaRPr lang="en-US" sz="1450" dirty="0"/>
          </a:p>
        </p:txBody>
      </p:sp>
      <p:sp>
        <p:nvSpPr>
          <p:cNvPr id="29" name="Shape 27"/>
          <p:cNvSpPr/>
          <p:nvPr/>
        </p:nvSpPr>
        <p:spPr>
          <a:xfrm>
            <a:off x="7502723" y="6450568"/>
            <a:ext cx="654487" cy="22860"/>
          </a:xfrm>
          <a:prstGeom prst="roundRect">
            <a:avLst>
              <a:gd name="adj" fmla="val 343591"/>
            </a:avLst>
          </a:prstGeom>
          <a:solidFill>
            <a:srgbClr val="C0C1D7"/>
          </a:solidFill>
          <a:ln/>
        </p:spPr>
      </p:sp>
      <p:sp>
        <p:nvSpPr>
          <p:cNvPr id="30" name="Shape 28"/>
          <p:cNvSpPr/>
          <p:nvPr/>
        </p:nvSpPr>
        <p:spPr>
          <a:xfrm>
            <a:off x="7104817" y="6251615"/>
            <a:ext cx="420767" cy="420767"/>
          </a:xfrm>
          <a:prstGeom prst="roundRect">
            <a:avLst>
              <a:gd name="adj" fmla="val 18667"/>
            </a:avLst>
          </a:prstGeom>
          <a:solidFill>
            <a:srgbClr val="DADBF1"/>
          </a:solidFill>
          <a:ln w="7620">
            <a:solidFill>
              <a:srgbClr val="C0C1D7"/>
            </a:solidFill>
            <a:prstDash val="solid"/>
          </a:ln>
        </p:spPr>
      </p:sp>
      <p:sp>
        <p:nvSpPr>
          <p:cNvPr id="31" name="Text 29"/>
          <p:cNvSpPr/>
          <p:nvPr/>
        </p:nvSpPr>
        <p:spPr>
          <a:xfrm>
            <a:off x="7228284" y="6321743"/>
            <a:ext cx="173712" cy="280511"/>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6</a:t>
            </a:r>
            <a:endParaRPr lang="en-US" sz="2200" dirty="0"/>
          </a:p>
        </p:txBody>
      </p:sp>
      <p:sp>
        <p:nvSpPr>
          <p:cNvPr id="32" name="Text 30"/>
          <p:cNvSpPr/>
          <p:nvPr/>
        </p:nvSpPr>
        <p:spPr>
          <a:xfrm>
            <a:off x="8343662" y="6228159"/>
            <a:ext cx="2870478" cy="292060"/>
          </a:xfrm>
          <a:prstGeom prst="rect">
            <a:avLst/>
          </a:prstGeom>
          <a:noFill/>
          <a:ln/>
        </p:spPr>
        <p:txBody>
          <a:bodyPr wrap="none" lIns="0" tIns="0" rIns="0" bIns="0" rtlCol="0" anchor="t"/>
          <a:lstStyle/>
          <a:p>
            <a:pPr marL="0" indent="0" algn="l">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Présentation des Résultats</a:t>
            </a:r>
            <a:endParaRPr lang="en-US" sz="1800" dirty="0"/>
          </a:p>
        </p:txBody>
      </p:sp>
      <p:sp>
        <p:nvSpPr>
          <p:cNvPr id="33" name="Text 31"/>
          <p:cNvSpPr/>
          <p:nvPr/>
        </p:nvSpPr>
        <p:spPr>
          <a:xfrm>
            <a:off x="8343662" y="6632377"/>
            <a:ext cx="5632252" cy="598408"/>
          </a:xfrm>
          <a:prstGeom prst="rect">
            <a:avLst/>
          </a:prstGeom>
          <a:noFill/>
          <a:ln/>
        </p:spPr>
        <p:txBody>
          <a:bodyPr wrap="square" lIns="0" tIns="0" rIns="0" bIns="0" rtlCol="0" anchor="t"/>
          <a:lstStyle/>
          <a:p>
            <a:pPr marL="0" indent="0" algn="l">
              <a:lnSpc>
                <a:spcPts val="2350"/>
              </a:lnSpc>
              <a:buNone/>
            </a:pPr>
            <a:r>
              <a:rPr lang="en-US" sz="1450" kern="0" spc="-29" dirty="0">
                <a:solidFill>
                  <a:srgbClr val="272525"/>
                </a:solidFill>
                <a:latin typeface="Inter" pitchFamily="34" charset="0"/>
                <a:ea typeface="Inter" pitchFamily="34" charset="-122"/>
                <a:cs typeface="Inter" pitchFamily="34" charset="-120"/>
              </a:rPr>
              <a:t>La sixième étape est la présentation des résultats de l'analyse, </a:t>
            </a:r>
            <a:r>
              <a:rPr lang="en-US" sz="1450" kern="0" spc="-29" dirty="0" err="1">
                <a:solidFill>
                  <a:srgbClr val="272525"/>
                </a:solidFill>
                <a:latin typeface="Inter" pitchFamily="34" charset="0"/>
                <a:ea typeface="Inter" pitchFamily="34" charset="-122"/>
                <a:cs typeface="Inter" pitchFamily="34" charset="-120"/>
              </a:rPr>
              <a:t>incluant</a:t>
            </a:r>
            <a:r>
              <a:rPr lang="en-US" sz="1450" kern="0" spc="-29" dirty="0">
                <a:solidFill>
                  <a:srgbClr val="272525"/>
                </a:solidFill>
                <a:latin typeface="Inter" pitchFamily="34" charset="0"/>
                <a:ea typeface="Inter" pitchFamily="34" charset="-122"/>
                <a:cs typeface="Inter" pitchFamily="34" charset="-120"/>
              </a:rPr>
              <a:t> la communication claire et la création d'applications.</a:t>
            </a:r>
            <a:endParaRPr lang="en-US" sz="1450" dirty="0"/>
          </a:p>
        </p:txBody>
      </p:sp>
      <p:sp>
        <p:nvSpPr>
          <p:cNvPr id="34" name="Rectangle 33">
            <a:extLst>
              <a:ext uri="{FF2B5EF4-FFF2-40B4-BE49-F238E27FC236}">
                <a16:creationId xmlns:a16="http://schemas.microsoft.com/office/drawing/2014/main" id="{1E26E136-62F8-3EDA-19C5-36DDF1AD551C}"/>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54968"/>
            <a:ext cx="130428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Étape 1 : Définition des Objectifs et Création d'une Charte de Projet</a:t>
            </a:r>
            <a:endParaRPr lang="en-US" sz="4450" dirty="0"/>
          </a:p>
        </p:txBody>
      </p:sp>
      <p:sp>
        <p:nvSpPr>
          <p:cNvPr id="4" name="Shape 1"/>
          <p:cNvSpPr/>
          <p:nvPr/>
        </p:nvSpPr>
        <p:spPr>
          <a:xfrm>
            <a:off x="793790" y="5567839"/>
            <a:ext cx="510302" cy="510302"/>
          </a:xfrm>
          <a:prstGeom prst="roundRect">
            <a:avLst>
              <a:gd name="adj" fmla="val 18669"/>
            </a:avLst>
          </a:prstGeom>
          <a:solidFill>
            <a:srgbClr val="DADBF1"/>
          </a:solidFill>
          <a:ln w="7620">
            <a:solidFill>
              <a:srgbClr val="C0C1D7"/>
            </a:solidFill>
            <a:prstDash val="solid"/>
          </a:ln>
        </p:spPr>
      </p:sp>
      <p:sp>
        <p:nvSpPr>
          <p:cNvPr id="5" name="Text 2"/>
          <p:cNvSpPr/>
          <p:nvPr/>
        </p:nvSpPr>
        <p:spPr>
          <a:xfrm>
            <a:off x="980599" y="5652849"/>
            <a:ext cx="136565"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1</a:t>
            </a:r>
            <a:endParaRPr lang="en-US" sz="2650" dirty="0"/>
          </a:p>
        </p:txBody>
      </p:sp>
      <p:sp>
        <p:nvSpPr>
          <p:cNvPr id="6" name="Text 3"/>
          <p:cNvSpPr/>
          <p:nvPr/>
        </p:nvSpPr>
        <p:spPr>
          <a:xfrm>
            <a:off x="1530906" y="556783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Objectifs Spécifiques</a:t>
            </a:r>
            <a:endParaRPr lang="en-US" sz="2200" dirty="0"/>
          </a:p>
        </p:txBody>
      </p:sp>
      <p:sp>
        <p:nvSpPr>
          <p:cNvPr id="7" name="Text 4"/>
          <p:cNvSpPr/>
          <p:nvPr/>
        </p:nvSpPr>
        <p:spPr>
          <a:xfrm>
            <a:off x="1530906" y="6058257"/>
            <a:ext cx="3459242"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Identifier clairement les objectifs de recherche et les questions que vous souhaitez aborder.</a:t>
            </a:r>
            <a:endParaRPr lang="en-US" sz="1750" dirty="0"/>
          </a:p>
        </p:txBody>
      </p:sp>
      <p:sp>
        <p:nvSpPr>
          <p:cNvPr id="8" name="Shape 5"/>
          <p:cNvSpPr/>
          <p:nvPr/>
        </p:nvSpPr>
        <p:spPr>
          <a:xfrm>
            <a:off x="5216962" y="5567839"/>
            <a:ext cx="510302" cy="510302"/>
          </a:xfrm>
          <a:prstGeom prst="roundRect">
            <a:avLst>
              <a:gd name="adj" fmla="val 18669"/>
            </a:avLst>
          </a:prstGeom>
          <a:solidFill>
            <a:srgbClr val="DADBF1"/>
          </a:solidFill>
          <a:ln w="7620">
            <a:solidFill>
              <a:srgbClr val="C0C1D7"/>
            </a:solidFill>
            <a:prstDash val="solid"/>
          </a:ln>
        </p:spPr>
      </p:sp>
      <p:sp>
        <p:nvSpPr>
          <p:cNvPr id="9" name="Text 6"/>
          <p:cNvSpPr/>
          <p:nvPr/>
        </p:nvSpPr>
        <p:spPr>
          <a:xfrm>
            <a:off x="5370076" y="5652849"/>
            <a:ext cx="204073"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0" name="Text 7"/>
          <p:cNvSpPr/>
          <p:nvPr/>
        </p:nvSpPr>
        <p:spPr>
          <a:xfrm>
            <a:off x="5954078" y="556783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Paramètres du Projet</a:t>
            </a:r>
            <a:endParaRPr lang="en-US" sz="2200" dirty="0"/>
          </a:p>
        </p:txBody>
      </p:sp>
      <p:sp>
        <p:nvSpPr>
          <p:cNvPr id="11" name="Text 8"/>
          <p:cNvSpPr/>
          <p:nvPr/>
        </p:nvSpPr>
        <p:spPr>
          <a:xfrm>
            <a:off x="5954078" y="6058257"/>
            <a:ext cx="3459242"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Définir le contexte et l'étendue du projet, y compris les données disponibles, les ressources et les contraintes.</a:t>
            </a:r>
            <a:endParaRPr lang="en-US" sz="1750" dirty="0"/>
          </a:p>
        </p:txBody>
      </p:sp>
      <p:sp>
        <p:nvSpPr>
          <p:cNvPr id="12" name="Shape 9"/>
          <p:cNvSpPr/>
          <p:nvPr/>
        </p:nvSpPr>
        <p:spPr>
          <a:xfrm>
            <a:off x="9640133" y="5567839"/>
            <a:ext cx="510302" cy="510302"/>
          </a:xfrm>
          <a:prstGeom prst="roundRect">
            <a:avLst>
              <a:gd name="adj" fmla="val 18669"/>
            </a:avLst>
          </a:prstGeom>
          <a:solidFill>
            <a:srgbClr val="DADBF1"/>
          </a:solidFill>
          <a:ln w="7620">
            <a:solidFill>
              <a:srgbClr val="C0C1D7"/>
            </a:solidFill>
            <a:prstDash val="solid"/>
          </a:ln>
        </p:spPr>
      </p:sp>
      <p:sp>
        <p:nvSpPr>
          <p:cNvPr id="13" name="Text 10"/>
          <p:cNvSpPr/>
          <p:nvPr/>
        </p:nvSpPr>
        <p:spPr>
          <a:xfrm>
            <a:off x="9790509" y="5652849"/>
            <a:ext cx="209431"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4" name="Text 11"/>
          <p:cNvSpPr/>
          <p:nvPr/>
        </p:nvSpPr>
        <p:spPr>
          <a:xfrm>
            <a:off x="10377249" y="5567839"/>
            <a:ext cx="3182779"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Échéanciers et Livrables</a:t>
            </a:r>
            <a:endParaRPr lang="en-US" sz="2200" dirty="0"/>
          </a:p>
        </p:txBody>
      </p:sp>
      <p:sp>
        <p:nvSpPr>
          <p:cNvPr id="15" name="Text 12"/>
          <p:cNvSpPr/>
          <p:nvPr/>
        </p:nvSpPr>
        <p:spPr>
          <a:xfrm>
            <a:off x="10377248" y="6058257"/>
            <a:ext cx="3585331"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Déterminer les échéanciers clés et les livrables attendus à chaque étape du projet.</a:t>
            </a:r>
            <a:endParaRPr lang="en-US" sz="1750" dirty="0"/>
          </a:p>
        </p:txBody>
      </p:sp>
      <p:sp>
        <p:nvSpPr>
          <p:cNvPr id="16" name="Rectangle 15">
            <a:extLst>
              <a:ext uri="{FF2B5EF4-FFF2-40B4-BE49-F238E27FC236}">
                <a16:creationId xmlns:a16="http://schemas.microsoft.com/office/drawing/2014/main" id="{0588BBC5-8E8F-C737-B21D-CAFC57E1A11E}"/>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0902" y="610433"/>
            <a:ext cx="7594997" cy="1383030"/>
          </a:xfrm>
          <a:prstGeom prst="rect">
            <a:avLst/>
          </a:prstGeom>
          <a:noFill/>
          <a:ln/>
        </p:spPr>
        <p:txBody>
          <a:bodyPr wrap="square" lIns="0" tIns="0" rIns="0" bIns="0" rtlCol="0" anchor="t"/>
          <a:lstStyle/>
          <a:p>
            <a:pPr marL="0" indent="0">
              <a:lnSpc>
                <a:spcPts val="5400"/>
              </a:lnSpc>
              <a:buNone/>
            </a:pPr>
            <a:r>
              <a:rPr lang="en-US" sz="4350" b="1" kern="0" spc="-131" dirty="0">
                <a:solidFill>
                  <a:srgbClr val="000000"/>
                </a:solidFill>
                <a:latin typeface="Inter Bold" pitchFamily="34" charset="0"/>
                <a:ea typeface="Inter Bold" pitchFamily="34" charset="-122"/>
                <a:cs typeface="Inter Bold" pitchFamily="34" charset="-120"/>
              </a:rPr>
              <a:t>Étape 2 : Récupération des Données</a:t>
            </a:r>
            <a:endParaRPr lang="en-US" sz="4350" dirty="0"/>
          </a:p>
        </p:txBody>
      </p:sp>
      <p:pic>
        <p:nvPicPr>
          <p:cNvPr id="4" name="Image 1" descr="preencoded.png"/>
          <p:cNvPicPr>
            <a:picLocks noChangeAspect="1"/>
          </p:cNvPicPr>
          <p:nvPr/>
        </p:nvPicPr>
        <p:blipFill>
          <a:blip r:embed="rId4"/>
          <a:stretch>
            <a:fillRect/>
          </a:stretch>
        </p:blipFill>
        <p:spPr>
          <a:xfrm>
            <a:off x="6260902" y="2325291"/>
            <a:ext cx="553164" cy="553164"/>
          </a:xfrm>
          <a:prstGeom prst="rect">
            <a:avLst/>
          </a:prstGeom>
        </p:spPr>
      </p:pic>
      <p:sp>
        <p:nvSpPr>
          <p:cNvPr id="5" name="Text 1"/>
          <p:cNvSpPr/>
          <p:nvPr/>
        </p:nvSpPr>
        <p:spPr>
          <a:xfrm>
            <a:off x="6260902" y="3099673"/>
            <a:ext cx="2766179" cy="345638"/>
          </a:xfrm>
          <a:prstGeom prst="rect">
            <a:avLst/>
          </a:prstGeom>
          <a:noFill/>
          <a:ln/>
        </p:spPr>
        <p:txBody>
          <a:bodyPr wrap="none" lIns="0" tIns="0" rIns="0" bIns="0" rtlCol="0" anchor="t"/>
          <a:lstStyle/>
          <a:p>
            <a:pPr marL="0" indent="0" algn="l">
              <a:lnSpc>
                <a:spcPts val="2700"/>
              </a:lnSpc>
              <a:buNone/>
            </a:pPr>
            <a:r>
              <a:rPr lang="en-US" sz="2150" b="1" kern="0" spc="-65" dirty="0">
                <a:solidFill>
                  <a:srgbClr val="272525"/>
                </a:solidFill>
                <a:latin typeface="Inter Bold" pitchFamily="34" charset="0"/>
                <a:ea typeface="Inter Bold" pitchFamily="34" charset="-122"/>
                <a:cs typeface="Inter Bold" pitchFamily="34" charset="-120"/>
              </a:rPr>
              <a:t>Sources de Données</a:t>
            </a:r>
            <a:endParaRPr lang="en-US" sz="2150" dirty="0"/>
          </a:p>
        </p:txBody>
      </p:sp>
      <p:sp>
        <p:nvSpPr>
          <p:cNvPr id="6" name="Text 2"/>
          <p:cNvSpPr/>
          <p:nvPr/>
        </p:nvSpPr>
        <p:spPr>
          <a:xfrm>
            <a:off x="6260902" y="3578066"/>
            <a:ext cx="3631525" cy="901467"/>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Identifier les sources de données disponibles et les formats de données.</a:t>
            </a:r>
            <a:endParaRPr lang="en-US" sz="1700" dirty="0"/>
          </a:p>
        </p:txBody>
      </p:sp>
      <p:pic>
        <p:nvPicPr>
          <p:cNvPr id="7" name="Image 2" descr="preencoded.png"/>
          <p:cNvPicPr>
            <a:picLocks noChangeAspect="1"/>
          </p:cNvPicPr>
          <p:nvPr/>
        </p:nvPicPr>
        <p:blipFill>
          <a:blip r:embed="rId5"/>
          <a:stretch>
            <a:fillRect/>
          </a:stretch>
        </p:blipFill>
        <p:spPr>
          <a:xfrm>
            <a:off x="10224254" y="2325291"/>
            <a:ext cx="553164" cy="553164"/>
          </a:xfrm>
          <a:prstGeom prst="rect">
            <a:avLst/>
          </a:prstGeom>
        </p:spPr>
      </p:pic>
      <p:sp>
        <p:nvSpPr>
          <p:cNvPr id="8" name="Text 3"/>
          <p:cNvSpPr/>
          <p:nvPr/>
        </p:nvSpPr>
        <p:spPr>
          <a:xfrm>
            <a:off x="10224254" y="3099673"/>
            <a:ext cx="2766179" cy="345638"/>
          </a:xfrm>
          <a:prstGeom prst="rect">
            <a:avLst/>
          </a:prstGeom>
          <a:noFill/>
          <a:ln/>
        </p:spPr>
        <p:txBody>
          <a:bodyPr wrap="none" lIns="0" tIns="0" rIns="0" bIns="0" rtlCol="0" anchor="t"/>
          <a:lstStyle/>
          <a:p>
            <a:pPr marL="0" indent="0" algn="l">
              <a:lnSpc>
                <a:spcPts val="2700"/>
              </a:lnSpc>
              <a:buNone/>
            </a:pPr>
            <a:r>
              <a:rPr lang="en-US" sz="2150" b="1" kern="0" spc="-65" dirty="0">
                <a:solidFill>
                  <a:srgbClr val="272525"/>
                </a:solidFill>
                <a:latin typeface="Inter Bold" pitchFamily="34" charset="0"/>
                <a:ea typeface="Inter Bold" pitchFamily="34" charset="-122"/>
                <a:cs typeface="Inter Bold" pitchFamily="34" charset="-120"/>
              </a:rPr>
              <a:t>Accès aux Données</a:t>
            </a:r>
            <a:endParaRPr lang="en-US" sz="2150" dirty="0"/>
          </a:p>
        </p:txBody>
      </p:sp>
      <p:sp>
        <p:nvSpPr>
          <p:cNvPr id="9" name="Text 4"/>
          <p:cNvSpPr/>
          <p:nvPr/>
        </p:nvSpPr>
        <p:spPr>
          <a:xfrm>
            <a:off x="10224254" y="3578066"/>
            <a:ext cx="3631644" cy="1062276"/>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Obtenir l'accès aux données et les extraire à partir des sources identifiées.</a:t>
            </a:r>
            <a:endParaRPr lang="en-US" sz="1700" dirty="0"/>
          </a:p>
        </p:txBody>
      </p:sp>
      <p:pic>
        <p:nvPicPr>
          <p:cNvPr id="10" name="Image 3" descr="preencoded.png"/>
          <p:cNvPicPr>
            <a:picLocks noChangeAspect="1"/>
          </p:cNvPicPr>
          <p:nvPr/>
        </p:nvPicPr>
        <p:blipFill>
          <a:blip r:embed="rId6"/>
          <a:stretch>
            <a:fillRect/>
          </a:stretch>
        </p:blipFill>
        <p:spPr>
          <a:xfrm>
            <a:off x="6260902" y="5304115"/>
            <a:ext cx="553164" cy="553164"/>
          </a:xfrm>
          <a:prstGeom prst="rect">
            <a:avLst/>
          </a:prstGeom>
        </p:spPr>
      </p:pic>
      <p:sp>
        <p:nvSpPr>
          <p:cNvPr id="11" name="Text 5"/>
          <p:cNvSpPr/>
          <p:nvPr/>
        </p:nvSpPr>
        <p:spPr>
          <a:xfrm>
            <a:off x="6260902" y="6078498"/>
            <a:ext cx="3107769" cy="345638"/>
          </a:xfrm>
          <a:prstGeom prst="rect">
            <a:avLst/>
          </a:prstGeom>
          <a:noFill/>
          <a:ln/>
        </p:spPr>
        <p:txBody>
          <a:bodyPr wrap="none" lIns="0" tIns="0" rIns="0" bIns="0" rtlCol="0" anchor="t"/>
          <a:lstStyle/>
          <a:p>
            <a:pPr marL="0" indent="0" algn="l">
              <a:lnSpc>
                <a:spcPts val="2700"/>
              </a:lnSpc>
              <a:buNone/>
            </a:pPr>
            <a:r>
              <a:rPr lang="en-US" sz="2150" b="1" kern="0" spc="-65" dirty="0">
                <a:solidFill>
                  <a:srgbClr val="272525"/>
                </a:solidFill>
                <a:latin typeface="Inter Bold" pitchFamily="34" charset="0"/>
                <a:ea typeface="Inter Bold" pitchFamily="34" charset="-122"/>
                <a:cs typeface="Inter Bold" pitchFamily="34" charset="-120"/>
              </a:rPr>
              <a:t>Intégration des Données</a:t>
            </a:r>
            <a:endParaRPr lang="en-US" sz="2150" dirty="0"/>
          </a:p>
        </p:txBody>
      </p:sp>
      <p:sp>
        <p:nvSpPr>
          <p:cNvPr id="12" name="Text 6"/>
          <p:cNvSpPr/>
          <p:nvPr/>
        </p:nvSpPr>
        <p:spPr>
          <a:xfrm>
            <a:off x="6260902" y="6556891"/>
            <a:ext cx="3631525" cy="1062276"/>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Intégrer les données de </a:t>
            </a:r>
            <a:r>
              <a:rPr lang="en-US" sz="1700" kern="0" spc="-35" dirty="0" err="1">
                <a:solidFill>
                  <a:srgbClr val="272525"/>
                </a:solidFill>
                <a:latin typeface="Inter" pitchFamily="34" charset="0"/>
                <a:ea typeface="Inter" pitchFamily="34" charset="-122"/>
                <a:cs typeface="Inter" pitchFamily="34" charset="-120"/>
              </a:rPr>
              <a:t>différentes</a:t>
            </a:r>
            <a:r>
              <a:rPr lang="en-US" sz="1700" kern="0" spc="-35" dirty="0">
                <a:solidFill>
                  <a:srgbClr val="272525"/>
                </a:solidFill>
                <a:latin typeface="Inter" pitchFamily="34" charset="0"/>
                <a:ea typeface="Inter" pitchFamily="34" charset="-122"/>
                <a:cs typeface="Inter" pitchFamily="34" charset="-120"/>
              </a:rPr>
              <a:t> sources </a:t>
            </a:r>
            <a:r>
              <a:rPr lang="en-US" sz="1700" kern="0" spc="-35" dirty="0" err="1">
                <a:solidFill>
                  <a:srgbClr val="272525"/>
                </a:solidFill>
                <a:latin typeface="Inter" pitchFamily="34" charset="0"/>
                <a:ea typeface="Inter" pitchFamily="34" charset="-122"/>
                <a:cs typeface="Inter" pitchFamily="34" charset="-120"/>
              </a:rPr>
              <a:t>en</a:t>
            </a:r>
            <a:r>
              <a:rPr lang="en-US" sz="1700" kern="0" spc="-35" dirty="0">
                <a:solidFill>
                  <a:srgbClr val="272525"/>
                </a:solidFill>
                <a:latin typeface="Inter" pitchFamily="34" charset="0"/>
                <a:ea typeface="Inter" pitchFamily="34" charset="-122"/>
                <a:cs typeface="Inter" pitchFamily="34" charset="-120"/>
              </a:rPr>
              <a:t> un seul jeu de données cohérent.</a:t>
            </a:r>
            <a:endParaRPr lang="en-US" sz="1700" dirty="0"/>
          </a:p>
        </p:txBody>
      </p:sp>
      <p:sp>
        <p:nvSpPr>
          <p:cNvPr id="13" name="Rectangle 12">
            <a:extLst>
              <a:ext uri="{FF2B5EF4-FFF2-40B4-BE49-F238E27FC236}">
                <a16:creationId xmlns:a16="http://schemas.microsoft.com/office/drawing/2014/main" id="{5A55A455-EC0B-8B0F-2CB6-D73262ED9FDA}"/>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2361" y="624245"/>
            <a:ext cx="13045678" cy="1414939"/>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Étape 3 : Nettoyage, Intégration et Transformation des Données</a:t>
            </a:r>
            <a:endParaRPr lang="en-US" sz="4450" dirty="0"/>
          </a:p>
        </p:txBody>
      </p:sp>
      <p:pic>
        <p:nvPicPr>
          <p:cNvPr id="3" name="Image 0" descr="preencoded.png"/>
          <p:cNvPicPr>
            <a:picLocks noChangeAspect="1"/>
          </p:cNvPicPr>
          <p:nvPr/>
        </p:nvPicPr>
        <p:blipFill>
          <a:blip r:embed="rId3"/>
          <a:stretch>
            <a:fillRect/>
          </a:stretch>
        </p:blipFill>
        <p:spPr>
          <a:xfrm>
            <a:off x="2977396" y="2491978"/>
            <a:ext cx="2152531" cy="1666756"/>
          </a:xfrm>
          <a:prstGeom prst="rect">
            <a:avLst/>
          </a:prstGeom>
        </p:spPr>
      </p:pic>
      <p:sp>
        <p:nvSpPr>
          <p:cNvPr id="4" name="Text 1"/>
          <p:cNvSpPr/>
          <p:nvPr/>
        </p:nvSpPr>
        <p:spPr>
          <a:xfrm>
            <a:off x="3996809" y="3314938"/>
            <a:ext cx="113586" cy="452795"/>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1</a:t>
            </a:r>
            <a:endParaRPr lang="en-US" sz="2200" dirty="0"/>
          </a:p>
        </p:txBody>
      </p:sp>
      <p:sp>
        <p:nvSpPr>
          <p:cNvPr id="5" name="Text 2"/>
          <p:cNvSpPr/>
          <p:nvPr/>
        </p:nvSpPr>
        <p:spPr>
          <a:xfrm>
            <a:off x="5356265" y="2899410"/>
            <a:ext cx="2829997" cy="353735"/>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Nettoyage</a:t>
            </a:r>
            <a:endParaRPr lang="en-US" sz="2200" dirty="0"/>
          </a:p>
        </p:txBody>
      </p:sp>
      <p:sp>
        <p:nvSpPr>
          <p:cNvPr id="6" name="Text 3"/>
          <p:cNvSpPr/>
          <p:nvPr/>
        </p:nvSpPr>
        <p:spPr>
          <a:xfrm>
            <a:off x="5356265" y="3388876"/>
            <a:ext cx="6633686" cy="362307"/>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Éliminer les erreurs, les valeurs manquantes et les incohérences.</a:t>
            </a:r>
            <a:endParaRPr lang="en-US" sz="1750" dirty="0"/>
          </a:p>
        </p:txBody>
      </p:sp>
      <p:sp>
        <p:nvSpPr>
          <p:cNvPr id="7" name="Shape 4"/>
          <p:cNvSpPr/>
          <p:nvPr/>
        </p:nvSpPr>
        <p:spPr>
          <a:xfrm>
            <a:off x="5186482" y="4171712"/>
            <a:ext cx="8595003" cy="15240"/>
          </a:xfrm>
          <a:prstGeom prst="roundRect">
            <a:avLst>
              <a:gd name="adj" fmla="val 623958"/>
            </a:avLst>
          </a:prstGeom>
          <a:solidFill>
            <a:srgbClr val="C0C1D7"/>
          </a:solidFill>
          <a:ln/>
        </p:spPr>
      </p:sp>
      <p:pic>
        <p:nvPicPr>
          <p:cNvPr id="8" name="Image 1" descr="preencoded.png"/>
          <p:cNvPicPr>
            <a:picLocks noChangeAspect="1"/>
          </p:cNvPicPr>
          <p:nvPr/>
        </p:nvPicPr>
        <p:blipFill>
          <a:blip r:embed="rId4"/>
          <a:stretch>
            <a:fillRect/>
          </a:stretch>
        </p:blipFill>
        <p:spPr>
          <a:xfrm>
            <a:off x="1901190" y="4215289"/>
            <a:ext cx="4305062" cy="1666756"/>
          </a:xfrm>
          <a:prstGeom prst="rect">
            <a:avLst/>
          </a:prstGeom>
        </p:spPr>
      </p:pic>
      <p:sp>
        <p:nvSpPr>
          <p:cNvPr id="9" name="Text 5"/>
          <p:cNvSpPr/>
          <p:nvPr/>
        </p:nvSpPr>
        <p:spPr>
          <a:xfrm>
            <a:off x="3968710" y="4822269"/>
            <a:ext cx="169783" cy="452795"/>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2</a:t>
            </a:r>
            <a:endParaRPr lang="en-US" sz="2200" dirty="0"/>
          </a:p>
        </p:txBody>
      </p:sp>
      <p:sp>
        <p:nvSpPr>
          <p:cNvPr id="10" name="Text 6"/>
          <p:cNvSpPr/>
          <p:nvPr/>
        </p:nvSpPr>
        <p:spPr>
          <a:xfrm>
            <a:off x="6432590" y="4622721"/>
            <a:ext cx="2829997" cy="353735"/>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Intégration</a:t>
            </a:r>
            <a:endParaRPr lang="en-US" sz="2200" dirty="0"/>
          </a:p>
        </p:txBody>
      </p:sp>
      <p:sp>
        <p:nvSpPr>
          <p:cNvPr id="11" name="Text 7"/>
          <p:cNvSpPr/>
          <p:nvPr/>
        </p:nvSpPr>
        <p:spPr>
          <a:xfrm>
            <a:off x="6432590" y="5112187"/>
            <a:ext cx="7070050" cy="362307"/>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Combiner les données de différentes sources en un format cohérent.</a:t>
            </a:r>
            <a:endParaRPr lang="en-US" sz="1750" dirty="0"/>
          </a:p>
        </p:txBody>
      </p:sp>
      <p:sp>
        <p:nvSpPr>
          <p:cNvPr id="12" name="Shape 8"/>
          <p:cNvSpPr/>
          <p:nvPr/>
        </p:nvSpPr>
        <p:spPr>
          <a:xfrm>
            <a:off x="6262807" y="5895023"/>
            <a:ext cx="7518678" cy="15240"/>
          </a:xfrm>
          <a:prstGeom prst="roundRect">
            <a:avLst>
              <a:gd name="adj" fmla="val 623958"/>
            </a:avLst>
          </a:prstGeom>
          <a:solidFill>
            <a:srgbClr val="C0C1D7"/>
          </a:solidFill>
          <a:ln/>
        </p:spPr>
      </p:sp>
      <p:pic>
        <p:nvPicPr>
          <p:cNvPr id="13" name="Image 2" descr="preencoded.png"/>
          <p:cNvPicPr>
            <a:picLocks noChangeAspect="1"/>
          </p:cNvPicPr>
          <p:nvPr/>
        </p:nvPicPr>
        <p:blipFill>
          <a:blip r:embed="rId5"/>
          <a:stretch>
            <a:fillRect/>
          </a:stretch>
        </p:blipFill>
        <p:spPr>
          <a:xfrm>
            <a:off x="824865" y="5938599"/>
            <a:ext cx="6457593" cy="1666756"/>
          </a:xfrm>
          <a:prstGeom prst="rect">
            <a:avLst/>
          </a:prstGeom>
        </p:spPr>
      </p:pic>
      <p:sp>
        <p:nvSpPr>
          <p:cNvPr id="14" name="Text 9"/>
          <p:cNvSpPr/>
          <p:nvPr/>
        </p:nvSpPr>
        <p:spPr>
          <a:xfrm>
            <a:off x="3966448" y="6545580"/>
            <a:ext cx="174188" cy="452795"/>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3</a:t>
            </a:r>
            <a:endParaRPr lang="en-US" sz="2200" dirty="0"/>
          </a:p>
        </p:txBody>
      </p:sp>
      <p:sp>
        <p:nvSpPr>
          <p:cNvPr id="15" name="Text 10"/>
          <p:cNvSpPr/>
          <p:nvPr/>
        </p:nvSpPr>
        <p:spPr>
          <a:xfrm>
            <a:off x="7508796" y="6164937"/>
            <a:ext cx="2829997" cy="353735"/>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Transformation</a:t>
            </a:r>
            <a:endParaRPr lang="en-US" sz="2200" dirty="0"/>
          </a:p>
        </p:txBody>
      </p:sp>
      <p:sp>
        <p:nvSpPr>
          <p:cNvPr id="16" name="Text 11"/>
          <p:cNvSpPr/>
          <p:nvPr/>
        </p:nvSpPr>
        <p:spPr>
          <a:xfrm>
            <a:off x="7508796" y="6654403"/>
            <a:ext cx="6102906" cy="724614"/>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Transformer les données pour qu'elles soient adaptées à </a:t>
            </a:r>
            <a:r>
              <a:rPr lang="en-US" sz="1750" kern="0" spc="-36" dirty="0" err="1">
                <a:solidFill>
                  <a:srgbClr val="272525"/>
                </a:solidFill>
                <a:latin typeface="Inter" pitchFamily="34" charset="0"/>
                <a:ea typeface="Inter" pitchFamily="34" charset="-122"/>
                <a:cs typeface="Inter" pitchFamily="34" charset="-120"/>
              </a:rPr>
              <a:t>l'analyse</a:t>
            </a:r>
            <a:r>
              <a:rPr lang="en-US" sz="1750" kern="0" spc="-36" dirty="0">
                <a:solidFill>
                  <a:srgbClr val="272525"/>
                </a:solidFill>
                <a:latin typeface="Inter" pitchFamily="34" charset="0"/>
                <a:ea typeface="Inter" pitchFamily="34" charset="-122"/>
                <a:cs typeface="Inter" pitchFamily="34" charset="-120"/>
              </a:rPr>
              <a:t>.</a:t>
            </a:r>
            <a:endParaRPr lang="en-US" sz="1750" dirty="0"/>
          </a:p>
        </p:txBody>
      </p:sp>
      <p:sp>
        <p:nvSpPr>
          <p:cNvPr id="17" name="Rectangle 16">
            <a:extLst>
              <a:ext uri="{FF2B5EF4-FFF2-40B4-BE49-F238E27FC236}">
                <a16:creationId xmlns:a16="http://schemas.microsoft.com/office/drawing/2014/main" id="{5CFE2132-9F46-62A0-ECEF-27E8200D2A6B}"/>
              </a:ext>
            </a:extLst>
          </p:cNvPr>
          <p:cNvSpPr/>
          <p:nvPr/>
        </p:nvSpPr>
        <p:spPr>
          <a:xfrm>
            <a:off x="12770778" y="7685070"/>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05514"/>
          </a:xfrm>
          <a:prstGeom prst="rect">
            <a:avLst/>
          </a:prstGeom>
        </p:spPr>
      </p:pic>
      <p:sp>
        <p:nvSpPr>
          <p:cNvPr id="3" name="Text 0"/>
          <p:cNvSpPr/>
          <p:nvPr/>
        </p:nvSpPr>
        <p:spPr>
          <a:xfrm>
            <a:off x="617458" y="2692360"/>
            <a:ext cx="8801814" cy="551378"/>
          </a:xfrm>
          <a:prstGeom prst="rect">
            <a:avLst/>
          </a:prstGeom>
          <a:noFill/>
          <a:ln/>
        </p:spPr>
        <p:txBody>
          <a:bodyPr wrap="none" lIns="0" tIns="0" rIns="0" bIns="0" rtlCol="0" anchor="t"/>
          <a:lstStyle/>
          <a:p>
            <a:pPr marL="0" indent="0">
              <a:lnSpc>
                <a:spcPts val="4300"/>
              </a:lnSpc>
              <a:buNone/>
            </a:pPr>
            <a:r>
              <a:rPr lang="en-US" sz="3450" b="1" kern="0" spc="-104" dirty="0">
                <a:solidFill>
                  <a:srgbClr val="000000"/>
                </a:solidFill>
                <a:latin typeface="Inter Bold" pitchFamily="34" charset="0"/>
                <a:ea typeface="Inter Bold" pitchFamily="34" charset="-122"/>
                <a:cs typeface="Inter Bold" pitchFamily="34" charset="-120"/>
              </a:rPr>
              <a:t>Étape 4 : Analyse Exploratoire des Données</a:t>
            </a:r>
            <a:endParaRPr lang="en-US" sz="3450" dirty="0"/>
          </a:p>
        </p:txBody>
      </p:sp>
      <p:pic>
        <p:nvPicPr>
          <p:cNvPr id="4" name="Image 1" descr="preencoded.png"/>
          <p:cNvPicPr>
            <a:picLocks noChangeAspect="1"/>
          </p:cNvPicPr>
          <p:nvPr/>
        </p:nvPicPr>
        <p:blipFill>
          <a:blip r:embed="rId4"/>
          <a:stretch>
            <a:fillRect/>
          </a:stretch>
        </p:blipFill>
        <p:spPr>
          <a:xfrm>
            <a:off x="617458" y="3508296"/>
            <a:ext cx="882134" cy="1411486"/>
          </a:xfrm>
          <a:prstGeom prst="rect">
            <a:avLst/>
          </a:prstGeom>
        </p:spPr>
      </p:pic>
      <p:sp>
        <p:nvSpPr>
          <p:cNvPr id="5" name="Text 1"/>
          <p:cNvSpPr/>
          <p:nvPr/>
        </p:nvSpPr>
        <p:spPr>
          <a:xfrm>
            <a:off x="1764149" y="3684627"/>
            <a:ext cx="2205514" cy="275630"/>
          </a:xfrm>
          <a:prstGeom prst="rect">
            <a:avLst/>
          </a:prstGeom>
          <a:noFill/>
          <a:ln/>
        </p:spPr>
        <p:txBody>
          <a:bodyPr wrap="none" lIns="0" tIns="0" rIns="0" bIns="0" rtlCol="0" anchor="t"/>
          <a:lstStyle/>
          <a:p>
            <a:pPr marL="0" indent="0" algn="l">
              <a:lnSpc>
                <a:spcPts val="2150"/>
              </a:lnSpc>
              <a:buNone/>
            </a:pPr>
            <a:r>
              <a:rPr lang="en-US" sz="1700" b="1" kern="0" spc="-52" dirty="0">
                <a:solidFill>
                  <a:srgbClr val="272525"/>
                </a:solidFill>
                <a:latin typeface="Inter Bold" pitchFamily="34" charset="0"/>
                <a:ea typeface="Inter Bold" pitchFamily="34" charset="-122"/>
                <a:cs typeface="Inter Bold" pitchFamily="34" charset="-120"/>
              </a:rPr>
              <a:t>Exploration Visuelle</a:t>
            </a:r>
            <a:endParaRPr lang="en-US" sz="1700" dirty="0"/>
          </a:p>
        </p:txBody>
      </p:sp>
      <p:sp>
        <p:nvSpPr>
          <p:cNvPr id="6" name="Text 2"/>
          <p:cNvSpPr/>
          <p:nvPr/>
        </p:nvSpPr>
        <p:spPr>
          <a:xfrm>
            <a:off x="1764149" y="4066103"/>
            <a:ext cx="12248793" cy="282297"/>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Inter" pitchFamily="34" charset="0"/>
                <a:ea typeface="Inter" pitchFamily="34" charset="-122"/>
                <a:cs typeface="Inter" pitchFamily="34" charset="-120"/>
              </a:rPr>
              <a:t>Utiliser des graphiques et des visualisations pour identifier les tendances et les relations dans les données.</a:t>
            </a:r>
            <a:endParaRPr lang="en-US" sz="1350" dirty="0"/>
          </a:p>
        </p:txBody>
      </p:sp>
      <p:pic>
        <p:nvPicPr>
          <p:cNvPr id="7" name="Image 2" descr="preencoded.png"/>
          <p:cNvPicPr>
            <a:picLocks noChangeAspect="1"/>
          </p:cNvPicPr>
          <p:nvPr/>
        </p:nvPicPr>
        <p:blipFill>
          <a:blip r:embed="rId5"/>
          <a:stretch>
            <a:fillRect/>
          </a:stretch>
        </p:blipFill>
        <p:spPr>
          <a:xfrm>
            <a:off x="617458" y="4919782"/>
            <a:ext cx="882134" cy="1411486"/>
          </a:xfrm>
          <a:prstGeom prst="rect">
            <a:avLst/>
          </a:prstGeom>
        </p:spPr>
      </p:pic>
      <p:sp>
        <p:nvSpPr>
          <p:cNvPr id="8" name="Text 3"/>
          <p:cNvSpPr/>
          <p:nvPr/>
        </p:nvSpPr>
        <p:spPr>
          <a:xfrm>
            <a:off x="1764149" y="5096113"/>
            <a:ext cx="2533650" cy="275630"/>
          </a:xfrm>
          <a:prstGeom prst="rect">
            <a:avLst/>
          </a:prstGeom>
          <a:noFill/>
          <a:ln/>
        </p:spPr>
        <p:txBody>
          <a:bodyPr wrap="none" lIns="0" tIns="0" rIns="0" bIns="0" rtlCol="0" anchor="t"/>
          <a:lstStyle/>
          <a:p>
            <a:pPr marL="0" indent="0" algn="l">
              <a:lnSpc>
                <a:spcPts val="2150"/>
              </a:lnSpc>
              <a:buNone/>
            </a:pPr>
            <a:r>
              <a:rPr lang="en-US" sz="1700" b="1" kern="0" spc="-52" dirty="0">
                <a:solidFill>
                  <a:srgbClr val="272525"/>
                </a:solidFill>
                <a:latin typeface="Inter Bold" pitchFamily="34" charset="0"/>
                <a:ea typeface="Inter Bold" pitchFamily="34" charset="-122"/>
                <a:cs typeface="Inter Bold" pitchFamily="34" charset="-120"/>
              </a:rPr>
              <a:t>Statistiques Descriptives</a:t>
            </a:r>
            <a:endParaRPr lang="en-US" sz="1700" dirty="0"/>
          </a:p>
        </p:txBody>
      </p:sp>
      <p:sp>
        <p:nvSpPr>
          <p:cNvPr id="9" name="Text 4"/>
          <p:cNvSpPr/>
          <p:nvPr/>
        </p:nvSpPr>
        <p:spPr>
          <a:xfrm>
            <a:off x="1764149" y="5477589"/>
            <a:ext cx="12248793" cy="282297"/>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Inter" pitchFamily="34" charset="0"/>
                <a:ea typeface="Inter" pitchFamily="34" charset="-122"/>
                <a:cs typeface="Inter" pitchFamily="34" charset="-120"/>
              </a:rPr>
              <a:t>Calculer les statistiques descriptives, telles que la moyenne, la médiane et l'écart-type.</a:t>
            </a:r>
            <a:endParaRPr lang="en-US" sz="1350" dirty="0"/>
          </a:p>
        </p:txBody>
      </p:sp>
      <p:pic>
        <p:nvPicPr>
          <p:cNvPr id="10" name="Image 3" descr="preencoded.png"/>
          <p:cNvPicPr>
            <a:picLocks noChangeAspect="1"/>
          </p:cNvPicPr>
          <p:nvPr/>
        </p:nvPicPr>
        <p:blipFill>
          <a:blip r:embed="rId6"/>
          <a:stretch>
            <a:fillRect/>
          </a:stretch>
        </p:blipFill>
        <p:spPr>
          <a:xfrm>
            <a:off x="617458" y="6331268"/>
            <a:ext cx="882134" cy="1411486"/>
          </a:xfrm>
          <a:prstGeom prst="rect">
            <a:avLst/>
          </a:prstGeom>
        </p:spPr>
      </p:pic>
      <p:sp>
        <p:nvSpPr>
          <p:cNvPr id="11" name="Text 5"/>
          <p:cNvSpPr/>
          <p:nvPr/>
        </p:nvSpPr>
        <p:spPr>
          <a:xfrm>
            <a:off x="1764149" y="6507599"/>
            <a:ext cx="2535198" cy="275630"/>
          </a:xfrm>
          <a:prstGeom prst="rect">
            <a:avLst/>
          </a:prstGeom>
          <a:noFill/>
          <a:ln/>
        </p:spPr>
        <p:txBody>
          <a:bodyPr wrap="none" lIns="0" tIns="0" rIns="0" bIns="0" rtlCol="0" anchor="t"/>
          <a:lstStyle/>
          <a:p>
            <a:pPr marL="0" indent="0" algn="l">
              <a:lnSpc>
                <a:spcPts val="2150"/>
              </a:lnSpc>
              <a:buNone/>
            </a:pPr>
            <a:r>
              <a:rPr lang="en-US" sz="1700" b="1" kern="0" spc="-52" dirty="0">
                <a:solidFill>
                  <a:srgbClr val="272525"/>
                </a:solidFill>
                <a:latin typeface="Inter Bold" pitchFamily="34" charset="0"/>
                <a:ea typeface="Inter Bold" pitchFamily="34" charset="-122"/>
                <a:cs typeface="Inter Bold" pitchFamily="34" charset="-120"/>
              </a:rPr>
              <a:t>Analyse de la Corrélation</a:t>
            </a:r>
            <a:endParaRPr lang="en-US" sz="1700" dirty="0"/>
          </a:p>
        </p:txBody>
      </p:sp>
      <p:sp>
        <p:nvSpPr>
          <p:cNvPr id="12" name="Text 6"/>
          <p:cNvSpPr/>
          <p:nvPr/>
        </p:nvSpPr>
        <p:spPr>
          <a:xfrm>
            <a:off x="1764149" y="6889075"/>
            <a:ext cx="12248793" cy="282297"/>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Inter" pitchFamily="34" charset="0"/>
                <a:ea typeface="Inter" pitchFamily="34" charset="-122"/>
                <a:cs typeface="Inter" pitchFamily="34" charset="-120"/>
              </a:rPr>
              <a:t>Identifier les variables qui sont corrélées entre elles et déterminer la force de ces corrélations.</a:t>
            </a:r>
            <a:endParaRPr lang="en-US" sz="1350" dirty="0"/>
          </a:p>
        </p:txBody>
      </p:sp>
      <p:sp>
        <p:nvSpPr>
          <p:cNvPr id="13" name="Rectangle 12">
            <a:extLst>
              <a:ext uri="{FF2B5EF4-FFF2-40B4-BE49-F238E27FC236}">
                <a16:creationId xmlns:a16="http://schemas.microsoft.com/office/drawing/2014/main" id="{A7390963-92A1-7FD1-311E-E4DF7ED11CB4}"/>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78374"/>
            <a:ext cx="9231630"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Étape 5 : Construction des Modèles</a:t>
            </a:r>
            <a:endParaRPr lang="en-US" sz="4450" dirty="0"/>
          </a:p>
        </p:txBody>
      </p:sp>
      <p:sp>
        <p:nvSpPr>
          <p:cNvPr id="3" name="Shape 1"/>
          <p:cNvSpPr/>
          <p:nvPr/>
        </p:nvSpPr>
        <p:spPr>
          <a:xfrm>
            <a:off x="793790" y="2440781"/>
            <a:ext cx="2173724" cy="1306949"/>
          </a:xfrm>
          <a:prstGeom prst="roundRect">
            <a:avLst>
              <a:gd name="adj" fmla="val 7289"/>
            </a:avLst>
          </a:prstGeom>
          <a:solidFill>
            <a:srgbClr val="DADBF1"/>
          </a:solidFill>
          <a:ln w="7620">
            <a:solidFill>
              <a:srgbClr val="C0C1D7"/>
            </a:solidFill>
            <a:prstDash val="solid"/>
          </a:ln>
        </p:spPr>
      </p:sp>
      <p:sp>
        <p:nvSpPr>
          <p:cNvPr id="4" name="Text 2"/>
          <p:cNvSpPr/>
          <p:nvPr/>
        </p:nvSpPr>
        <p:spPr>
          <a:xfrm>
            <a:off x="1028224" y="2867501"/>
            <a:ext cx="113705"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1</a:t>
            </a:r>
            <a:endParaRPr lang="en-US" sz="2200" dirty="0"/>
          </a:p>
        </p:txBody>
      </p:sp>
      <p:sp>
        <p:nvSpPr>
          <p:cNvPr id="5" name="Text 3"/>
          <p:cNvSpPr/>
          <p:nvPr/>
        </p:nvSpPr>
        <p:spPr>
          <a:xfrm>
            <a:off x="3194328" y="2667595"/>
            <a:ext cx="2948702"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Sélection des Modèles</a:t>
            </a:r>
            <a:endParaRPr lang="en-US" sz="2200" dirty="0"/>
          </a:p>
        </p:txBody>
      </p:sp>
      <p:sp>
        <p:nvSpPr>
          <p:cNvPr id="6" name="Text 4"/>
          <p:cNvSpPr/>
          <p:nvPr/>
        </p:nvSpPr>
        <p:spPr>
          <a:xfrm>
            <a:off x="3194328" y="3158014"/>
            <a:ext cx="8974217"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Sélectionner les modèles de machine learning qui sont les plus adaptés à votre objectif.</a:t>
            </a:r>
            <a:endParaRPr lang="en-US" sz="1750" dirty="0"/>
          </a:p>
        </p:txBody>
      </p:sp>
      <p:sp>
        <p:nvSpPr>
          <p:cNvPr id="7" name="Shape 5"/>
          <p:cNvSpPr/>
          <p:nvPr/>
        </p:nvSpPr>
        <p:spPr>
          <a:xfrm>
            <a:off x="3080861" y="3732490"/>
            <a:ext cx="10642402" cy="15240"/>
          </a:xfrm>
          <a:prstGeom prst="roundRect">
            <a:avLst>
              <a:gd name="adj" fmla="val 625116"/>
            </a:avLst>
          </a:prstGeom>
          <a:solidFill>
            <a:srgbClr val="C0C1D7"/>
          </a:solidFill>
          <a:ln/>
        </p:spPr>
      </p:sp>
      <p:sp>
        <p:nvSpPr>
          <p:cNvPr id="8" name="Shape 6"/>
          <p:cNvSpPr/>
          <p:nvPr/>
        </p:nvSpPr>
        <p:spPr>
          <a:xfrm>
            <a:off x="793790" y="3861078"/>
            <a:ext cx="4347567" cy="1306949"/>
          </a:xfrm>
          <a:prstGeom prst="roundRect">
            <a:avLst>
              <a:gd name="adj" fmla="val 7289"/>
            </a:avLst>
          </a:prstGeom>
          <a:solidFill>
            <a:srgbClr val="DADBF1"/>
          </a:solidFill>
          <a:ln w="7620">
            <a:solidFill>
              <a:srgbClr val="C0C1D7"/>
            </a:solidFill>
            <a:prstDash val="solid"/>
          </a:ln>
        </p:spPr>
      </p:sp>
      <p:sp>
        <p:nvSpPr>
          <p:cNvPr id="9" name="Text 7"/>
          <p:cNvSpPr/>
          <p:nvPr/>
        </p:nvSpPr>
        <p:spPr>
          <a:xfrm>
            <a:off x="1028224" y="4287798"/>
            <a:ext cx="170021"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2</a:t>
            </a:r>
            <a:endParaRPr lang="en-US" sz="2200" dirty="0"/>
          </a:p>
        </p:txBody>
      </p:sp>
      <p:sp>
        <p:nvSpPr>
          <p:cNvPr id="10" name="Text 8"/>
          <p:cNvSpPr/>
          <p:nvPr/>
        </p:nvSpPr>
        <p:spPr>
          <a:xfrm>
            <a:off x="5368171" y="4087892"/>
            <a:ext cx="3054548"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Formation des Modèles</a:t>
            </a:r>
            <a:endParaRPr lang="en-US" sz="2200" dirty="0"/>
          </a:p>
        </p:txBody>
      </p:sp>
      <p:sp>
        <p:nvSpPr>
          <p:cNvPr id="11" name="Text 9"/>
          <p:cNvSpPr/>
          <p:nvPr/>
        </p:nvSpPr>
        <p:spPr>
          <a:xfrm>
            <a:off x="5368171" y="4578310"/>
            <a:ext cx="7499747"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Entraîner les modèles en utilisant les données nettoyées et transformées.</a:t>
            </a:r>
            <a:endParaRPr lang="en-US" sz="1750" dirty="0"/>
          </a:p>
        </p:txBody>
      </p:sp>
      <p:sp>
        <p:nvSpPr>
          <p:cNvPr id="12" name="Shape 10"/>
          <p:cNvSpPr/>
          <p:nvPr/>
        </p:nvSpPr>
        <p:spPr>
          <a:xfrm>
            <a:off x="5254704" y="5152787"/>
            <a:ext cx="8468558" cy="15240"/>
          </a:xfrm>
          <a:prstGeom prst="roundRect">
            <a:avLst>
              <a:gd name="adj" fmla="val 625116"/>
            </a:avLst>
          </a:prstGeom>
          <a:solidFill>
            <a:srgbClr val="C0C1D7"/>
          </a:solidFill>
          <a:ln/>
        </p:spPr>
      </p:sp>
      <p:sp>
        <p:nvSpPr>
          <p:cNvPr id="13" name="Shape 11"/>
          <p:cNvSpPr/>
          <p:nvPr/>
        </p:nvSpPr>
        <p:spPr>
          <a:xfrm>
            <a:off x="793790" y="5281374"/>
            <a:ext cx="6521410" cy="1669852"/>
          </a:xfrm>
          <a:prstGeom prst="roundRect">
            <a:avLst>
              <a:gd name="adj" fmla="val 5705"/>
            </a:avLst>
          </a:prstGeom>
          <a:solidFill>
            <a:srgbClr val="DADBF1"/>
          </a:solidFill>
          <a:ln w="7620">
            <a:solidFill>
              <a:srgbClr val="C0C1D7"/>
            </a:solidFill>
            <a:prstDash val="solid"/>
          </a:ln>
        </p:spPr>
      </p:sp>
      <p:sp>
        <p:nvSpPr>
          <p:cNvPr id="14" name="Text 12"/>
          <p:cNvSpPr/>
          <p:nvPr/>
        </p:nvSpPr>
        <p:spPr>
          <a:xfrm>
            <a:off x="1028224" y="5889546"/>
            <a:ext cx="174427"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3</a:t>
            </a:r>
            <a:endParaRPr lang="en-US" sz="2200" dirty="0"/>
          </a:p>
        </p:txBody>
      </p:sp>
      <p:sp>
        <p:nvSpPr>
          <p:cNvPr id="15" name="Text 13"/>
          <p:cNvSpPr/>
          <p:nvPr/>
        </p:nvSpPr>
        <p:spPr>
          <a:xfrm>
            <a:off x="7542014" y="5508188"/>
            <a:ext cx="3095030"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Évaluation des Modèles</a:t>
            </a:r>
            <a:endParaRPr lang="en-US" sz="2200" dirty="0"/>
          </a:p>
        </p:txBody>
      </p:sp>
      <p:sp>
        <p:nvSpPr>
          <p:cNvPr id="16" name="Text 14"/>
          <p:cNvSpPr/>
          <p:nvPr/>
        </p:nvSpPr>
        <p:spPr>
          <a:xfrm>
            <a:off x="7542014" y="5998607"/>
            <a:ext cx="6067782"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Évaluer les performances des modèles en utilisant des techniques </a:t>
            </a:r>
            <a:r>
              <a:rPr lang="en-US" sz="1750" kern="0" spc="-36" dirty="0" err="1">
                <a:solidFill>
                  <a:srgbClr val="272525"/>
                </a:solidFill>
                <a:latin typeface="Inter" pitchFamily="34" charset="0"/>
                <a:ea typeface="Inter" pitchFamily="34" charset="-122"/>
                <a:cs typeface="Inter" pitchFamily="34" charset="-120"/>
              </a:rPr>
              <a:t>d'évaluation</a:t>
            </a:r>
            <a:r>
              <a:rPr lang="en-US" sz="1750" kern="0" spc="-36" dirty="0">
                <a:solidFill>
                  <a:srgbClr val="272525"/>
                </a:solidFill>
                <a:latin typeface="Inter" pitchFamily="34" charset="0"/>
                <a:ea typeface="Inter" pitchFamily="34" charset="-122"/>
                <a:cs typeface="Inter" pitchFamily="34" charset="-120"/>
              </a:rPr>
              <a:t> standard.</a:t>
            </a:r>
            <a:endParaRPr lang="en-US" sz="1750" dirty="0"/>
          </a:p>
        </p:txBody>
      </p:sp>
      <p:sp>
        <p:nvSpPr>
          <p:cNvPr id="17" name="Rectangle 16">
            <a:extLst>
              <a:ext uri="{FF2B5EF4-FFF2-40B4-BE49-F238E27FC236}">
                <a16:creationId xmlns:a16="http://schemas.microsoft.com/office/drawing/2014/main" id="{7EBEF064-0DD7-4CD8-B9E9-AF073F4E4270}"/>
              </a:ext>
            </a:extLst>
          </p:cNvPr>
          <p:cNvSpPr/>
          <p:nvPr/>
        </p:nvSpPr>
        <p:spPr>
          <a:xfrm>
            <a:off x="12770778" y="7685070"/>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45813"/>
            <a:ext cx="9336524"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Étape 6 : Présentation des Résultats</a:t>
            </a:r>
            <a:endParaRPr lang="en-US" sz="4450" dirty="0"/>
          </a:p>
        </p:txBody>
      </p:sp>
      <p:sp>
        <p:nvSpPr>
          <p:cNvPr id="4" name="Text 1"/>
          <p:cNvSpPr/>
          <p:nvPr/>
        </p:nvSpPr>
        <p:spPr>
          <a:xfrm>
            <a:off x="793790" y="4808101"/>
            <a:ext cx="4120753" cy="748427"/>
          </a:xfrm>
          <a:prstGeom prst="rect">
            <a:avLst/>
          </a:prstGeom>
          <a:noFill/>
          <a:ln/>
        </p:spPr>
        <p:txBody>
          <a:bodyPr wrap="none" lIns="0" tIns="0" rIns="0" bIns="0" rtlCol="0" anchor="t"/>
          <a:lstStyle/>
          <a:p>
            <a:pPr marL="0" indent="0" algn="ctr">
              <a:lnSpc>
                <a:spcPts val="5850"/>
              </a:lnSpc>
              <a:buNone/>
            </a:pPr>
            <a:r>
              <a:rPr lang="en-US" sz="5850" b="1" kern="0" spc="-177" dirty="0">
                <a:solidFill>
                  <a:srgbClr val="272525"/>
                </a:solidFill>
                <a:latin typeface="Inter Bold" pitchFamily="34" charset="0"/>
                <a:ea typeface="Inter Bold" pitchFamily="34" charset="-122"/>
                <a:cs typeface="Inter Bold" pitchFamily="34" charset="-120"/>
              </a:rPr>
              <a:t>1</a:t>
            </a:r>
            <a:endParaRPr lang="en-US" sz="5850" dirty="0"/>
          </a:p>
        </p:txBody>
      </p:sp>
      <p:sp>
        <p:nvSpPr>
          <p:cNvPr id="5" name="Text 2"/>
          <p:cNvSpPr/>
          <p:nvPr/>
        </p:nvSpPr>
        <p:spPr>
          <a:xfrm>
            <a:off x="1436489" y="5839897"/>
            <a:ext cx="2835235"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Visualisations</a:t>
            </a:r>
            <a:endParaRPr lang="en-US" sz="2200" dirty="0"/>
          </a:p>
        </p:txBody>
      </p:sp>
      <p:sp>
        <p:nvSpPr>
          <p:cNvPr id="6" name="Text 3"/>
          <p:cNvSpPr/>
          <p:nvPr/>
        </p:nvSpPr>
        <p:spPr>
          <a:xfrm>
            <a:off x="793790" y="6330315"/>
            <a:ext cx="4120753" cy="1088708"/>
          </a:xfrm>
          <a:prstGeom prst="rect">
            <a:avLst/>
          </a:prstGeom>
          <a:noFill/>
          <a:ln/>
        </p:spPr>
        <p:txBody>
          <a:bodyPr wrap="square" lIns="0" tIns="0" rIns="0" bIns="0" rtlCol="0" anchor="t"/>
          <a:lstStyle/>
          <a:p>
            <a:pPr marL="0" indent="0" algn="ctr">
              <a:lnSpc>
                <a:spcPts val="2850"/>
              </a:lnSpc>
              <a:buNone/>
            </a:pPr>
            <a:r>
              <a:rPr lang="en-US" sz="1750" kern="0" spc="-36" dirty="0">
                <a:solidFill>
                  <a:srgbClr val="272525"/>
                </a:solidFill>
                <a:latin typeface="Inter" pitchFamily="34" charset="0"/>
                <a:ea typeface="Inter" pitchFamily="34" charset="-122"/>
                <a:cs typeface="Inter" pitchFamily="34" charset="-120"/>
              </a:rPr>
              <a:t>Présenter les résultats à l'aide de graphiques et de visualisations interactives.</a:t>
            </a:r>
            <a:endParaRPr lang="en-US" sz="1750" dirty="0"/>
          </a:p>
        </p:txBody>
      </p:sp>
      <p:sp>
        <p:nvSpPr>
          <p:cNvPr id="7" name="Text 4"/>
          <p:cNvSpPr/>
          <p:nvPr/>
        </p:nvSpPr>
        <p:spPr>
          <a:xfrm>
            <a:off x="5254704" y="4808101"/>
            <a:ext cx="4120872" cy="748427"/>
          </a:xfrm>
          <a:prstGeom prst="rect">
            <a:avLst/>
          </a:prstGeom>
          <a:noFill/>
          <a:ln/>
        </p:spPr>
        <p:txBody>
          <a:bodyPr wrap="none" lIns="0" tIns="0" rIns="0" bIns="0" rtlCol="0" anchor="t"/>
          <a:lstStyle/>
          <a:p>
            <a:pPr marL="0" indent="0" algn="ctr">
              <a:lnSpc>
                <a:spcPts val="5850"/>
              </a:lnSpc>
              <a:buNone/>
            </a:pPr>
            <a:r>
              <a:rPr lang="en-US" sz="5850" b="1" kern="0" spc="-177" dirty="0">
                <a:solidFill>
                  <a:srgbClr val="272525"/>
                </a:solidFill>
                <a:latin typeface="Inter Bold" pitchFamily="34" charset="0"/>
                <a:ea typeface="Inter Bold" pitchFamily="34" charset="-122"/>
                <a:cs typeface="Inter Bold" pitchFamily="34" charset="-120"/>
              </a:rPr>
              <a:t>2</a:t>
            </a:r>
            <a:endParaRPr lang="en-US" sz="5850" dirty="0"/>
          </a:p>
        </p:txBody>
      </p:sp>
      <p:sp>
        <p:nvSpPr>
          <p:cNvPr id="8" name="Text 5"/>
          <p:cNvSpPr/>
          <p:nvPr/>
        </p:nvSpPr>
        <p:spPr>
          <a:xfrm>
            <a:off x="5897523" y="5839897"/>
            <a:ext cx="2835235"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Explicabilité</a:t>
            </a:r>
            <a:endParaRPr lang="en-US" sz="2200" dirty="0"/>
          </a:p>
        </p:txBody>
      </p:sp>
      <p:sp>
        <p:nvSpPr>
          <p:cNvPr id="9" name="Text 6"/>
          <p:cNvSpPr/>
          <p:nvPr/>
        </p:nvSpPr>
        <p:spPr>
          <a:xfrm>
            <a:off x="5254704" y="6330315"/>
            <a:ext cx="4120872" cy="1088708"/>
          </a:xfrm>
          <a:prstGeom prst="rect">
            <a:avLst/>
          </a:prstGeom>
          <a:noFill/>
          <a:ln/>
        </p:spPr>
        <p:txBody>
          <a:bodyPr wrap="square" lIns="0" tIns="0" rIns="0" bIns="0" rtlCol="0" anchor="t"/>
          <a:lstStyle/>
          <a:p>
            <a:pPr marL="0" indent="0" algn="ctr">
              <a:lnSpc>
                <a:spcPts val="2850"/>
              </a:lnSpc>
              <a:buNone/>
            </a:pPr>
            <a:r>
              <a:rPr lang="en-US" sz="1750" kern="0" spc="-36" dirty="0">
                <a:solidFill>
                  <a:srgbClr val="272525"/>
                </a:solidFill>
                <a:latin typeface="Inter" pitchFamily="34" charset="0"/>
                <a:ea typeface="Inter" pitchFamily="34" charset="-122"/>
                <a:cs typeface="Inter" pitchFamily="34" charset="-120"/>
              </a:rPr>
              <a:t>Fournir une explication claire et concise des résultats, en utilisant un langage accessible.</a:t>
            </a:r>
            <a:endParaRPr lang="en-US" sz="1750" dirty="0"/>
          </a:p>
        </p:txBody>
      </p:sp>
      <p:sp>
        <p:nvSpPr>
          <p:cNvPr id="10" name="Text 7"/>
          <p:cNvSpPr/>
          <p:nvPr/>
        </p:nvSpPr>
        <p:spPr>
          <a:xfrm>
            <a:off x="9715738" y="4808101"/>
            <a:ext cx="4120753" cy="748427"/>
          </a:xfrm>
          <a:prstGeom prst="rect">
            <a:avLst/>
          </a:prstGeom>
          <a:noFill/>
          <a:ln/>
        </p:spPr>
        <p:txBody>
          <a:bodyPr wrap="none" lIns="0" tIns="0" rIns="0" bIns="0" rtlCol="0" anchor="t"/>
          <a:lstStyle/>
          <a:p>
            <a:pPr marL="0" indent="0" algn="ctr">
              <a:lnSpc>
                <a:spcPts val="5850"/>
              </a:lnSpc>
              <a:buNone/>
            </a:pPr>
            <a:r>
              <a:rPr lang="en-US" sz="5850" b="1" kern="0" spc="-177" dirty="0">
                <a:solidFill>
                  <a:srgbClr val="272525"/>
                </a:solidFill>
                <a:latin typeface="Inter Bold" pitchFamily="34" charset="0"/>
                <a:ea typeface="Inter Bold" pitchFamily="34" charset="-122"/>
                <a:cs typeface="Inter Bold" pitchFamily="34" charset="-120"/>
              </a:rPr>
              <a:t>3</a:t>
            </a:r>
            <a:endParaRPr lang="en-US" sz="5850" dirty="0"/>
          </a:p>
        </p:txBody>
      </p:sp>
      <p:sp>
        <p:nvSpPr>
          <p:cNvPr id="11" name="Text 8"/>
          <p:cNvSpPr/>
          <p:nvPr/>
        </p:nvSpPr>
        <p:spPr>
          <a:xfrm>
            <a:off x="10358438" y="5839897"/>
            <a:ext cx="2835235"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Applications</a:t>
            </a:r>
            <a:endParaRPr lang="en-US" sz="2200" dirty="0"/>
          </a:p>
        </p:txBody>
      </p:sp>
      <p:sp>
        <p:nvSpPr>
          <p:cNvPr id="12" name="Text 9"/>
          <p:cNvSpPr/>
          <p:nvPr/>
        </p:nvSpPr>
        <p:spPr>
          <a:xfrm>
            <a:off x="9715738" y="6330315"/>
            <a:ext cx="4120753" cy="1088708"/>
          </a:xfrm>
          <a:prstGeom prst="rect">
            <a:avLst/>
          </a:prstGeom>
          <a:noFill/>
          <a:ln/>
        </p:spPr>
        <p:txBody>
          <a:bodyPr wrap="square" lIns="0" tIns="0" rIns="0" bIns="0" rtlCol="0" anchor="t"/>
          <a:lstStyle/>
          <a:p>
            <a:pPr marL="0" indent="0" algn="ctr">
              <a:lnSpc>
                <a:spcPts val="2850"/>
              </a:lnSpc>
              <a:buNone/>
            </a:pPr>
            <a:r>
              <a:rPr lang="en-US" sz="1750" kern="0" spc="-36" dirty="0">
                <a:solidFill>
                  <a:srgbClr val="272525"/>
                </a:solidFill>
                <a:latin typeface="Inter" pitchFamily="34" charset="0"/>
                <a:ea typeface="Inter" pitchFamily="34" charset="-122"/>
                <a:cs typeface="Inter" pitchFamily="34" charset="-120"/>
              </a:rPr>
              <a:t>Concevoir des applications ou des outils qui mettent en œuvre les résultats de l'analyse.</a:t>
            </a:r>
            <a:endParaRPr lang="en-US" sz="1750" dirty="0"/>
          </a:p>
        </p:txBody>
      </p:sp>
      <p:sp>
        <p:nvSpPr>
          <p:cNvPr id="13" name="Rectangle 12">
            <a:extLst>
              <a:ext uri="{FF2B5EF4-FFF2-40B4-BE49-F238E27FC236}">
                <a16:creationId xmlns:a16="http://schemas.microsoft.com/office/drawing/2014/main" id="{27228C58-E874-3138-CDBD-AD719AF9EB6A}"/>
              </a:ext>
            </a:extLst>
          </p:cNvPr>
          <p:cNvSpPr/>
          <p:nvPr/>
        </p:nvSpPr>
        <p:spPr>
          <a:xfrm>
            <a:off x="12781052" y="7695344"/>
            <a:ext cx="1849348" cy="53425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768</Words>
  <Application>Microsoft Office PowerPoint</Application>
  <PresentationFormat>Personnalisé</PresentationFormat>
  <Paragraphs>95</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Inter</vt:lpstr>
      <vt:lpstr>Inter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Thinkpad</cp:lastModifiedBy>
  <cp:revision>11</cp:revision>
  <dcterms:created xsi:type="dcterms:W3CDTF">2025-01-15T15:29:22Z</dcterms:created>
  <dcterms:modified xsi:type="dcterms:W3CDTF">2025-01-15T17:59:11Z</dcterms:modified>
</cp:coreProperties>
</file>