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7" d="100"/>
          <a:sy n="67" d="100"/>
        </p:scale>
        <p:origin x="-14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DZ"/>
          </a:p>
        </p:txBody>
      </p:sp>
      <p:sp>
        <p:nvSpPr>
          <p:cNvPr id="3" name="Espace réservé de la date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9604FF5-147B-4474-B858-2DD8CF458E85}" type="datetimeFigureOut">
              <a:rPr lang="ar-DZ" smtClean="0"/>
              <a:t>10-05-1445</a:t>
            </a:fld>
            <a:endParaRPr lang="ar-DZ"/>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DZ"/>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6" name="Espace réservé du pied de page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DZ"/>
          </a:p>
        </p:txBody>
      </p:sp>
      <p:sp>
        <p:nvSpPr>
          <p:cNvPr id="7" name="Espace réservé du numéro de diapositive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828A803-7A8D-4FE3-91F0-7871AF66FAF1}" type="slidenum">
              <a:rPr lang="ar-DZ" smtClean="0"/>
              <a:t>‹N°›</a:t>
            </a:fld>
            <a:endParaRPr lang="ar-DZ"/>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dirty="0"/>
          </a:p>
        </p:txBody>
      </p:sp>
      <p:sp>
        <p:nvSpPr>
          <p:cNvPr id="4" name="Espace réservé du numéro de diapositive 3"/>
          <p:cNvSpPr>
            <a:spLocks noGrp="1"/>
          </p:cNvSpPr>
          <p:nvPr>
            <p:ph type="sldNum" sz="quarter" idx="10"/>
          </p:nvPr>
        </p:nvSpPr>
        <p:spPr/>
        <p:txBody>
          <a:bodyPr/>
          <a:lstStyle/>
          <a:p>
            <a:fld id="{1828A803-7A8D-4FE3-91F0-7871AF66FAF1}" type="slidenum">
              <a:rPr lang="ar-DZ" smtClean="0"/>
              <a:t>1</a:t>
            </a:fld>
            <a:endParaRPr lang="ar-D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DZ"/>
          </a:p>
        </p:txBody>
      </p:sp>
      <p:sp>
        <p:nvSpPr>
          <p:cNvPr id="4" name="Espace réservé de la date 3"/>
          <p:cNvSpPr>
            <a:spLocks noGrp="1"/>
          </p:cNvSpPr>
          <p:nvPr>
            <p:ph type="dt" sz="half" idx="10"/>
          </p:nvPr>
        </p:nvSpPr>
        <p:spPr/>
        <p:txBody>
          <a:bodyPr/>
          <a:lstStyle/>
          <a:p>
            <a:fld id="{D46E7674-4C83-488F-8802-4A317A9C3637}" type="datetimeFigureOut">
              <a:rPr lang="ar-DZ" smtClean="0"/>
              <a:t>10-05-1445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0656DBCD-9621-444B-98AA-A761317A31EC}" type="slidenum">
              <a:rPr lang="ar-DZ" smtClean="0"/>
              <a:t>‹N°›</a:t>
            </a:fld>
            <a:endParaRPr lang="ar-D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D46E7674-4C83-488F-8802-4A317A9C3637}" type="datetimeFigureOut">
              <a:rPr lang="ar-DZ" smtClean="0"/>
              <a:t>10-05-1445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0656DBCD-9621-444B-98AA-A761317A31EC}" type="slidenum">
              <a:rPr lang="ar-DZ" smtClean="0"/>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D46E7674-4C83-488F-8802-4A317A9C3637}" type="datetimeFigureOut">
              <a:rPr lang="ar-DZ" smtClean="0"/>
              <a:t>10-05-1445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0656DBCD-9621-444B-98AA-A761317A31EC}" type="slidenum">
              <a:rPr lang="ar-DZ" smtClean="0"/>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D46E7674-4C83-488F-8802-4A317A9C3637}" type="datetimeFigureOut">
              <a:rPr lang="ar-DZ" smtClean="0"/>
              <a:t>10-05-1445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0656DBCD-9621-444B-98AA-A761317A31EC}" type="slidenum">
              <a:rPr lang="ar-DZ" smtClean="0"/>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46E7674-4C83-488F-8802-4A317A9C3637}" type="datetimeFigureOut">
              <a:rPr lang="ar-DZ" smtClean="0"/>
              <a:t>10-05-1445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0656DBCD-9621-444B-98AA-A761317A31EC}" type="slidenum">
              <a:rPr lang="ar-DZ" smtClean="0"/>
              <a:t>‹N°›</a:t>
            </a:fld>
            <a:endParaRPr lang="ar-D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D46E7674-4C83-488F-8802-4A317A9C3637}" type="datetimeFigureOut">
              <a:rPr lang="ar-DZ" smtClean="0"/>
              <a:t>10-05-1445</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0656DBCD-9621-444B-98AA-A761317A31EC}" type="slidenum">
              <a:rPr lang="ar-DZ" smtClean="0"/>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D46E7674-4C83-488F-8802-4A317A9C3637}" type="datetimeFigureOut">
              <a:rPr lang="ar-DZ" smtClean="0"/>
              <a:t>10-05-1445</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0656DBCD-9621-444B-98AA-A761317A31EC}" type="slidenum">
              <a:rPr lang="ar-DZ" smtClean="0"/>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p>
            <a:fld id="{D46E7674-4C83-488F-8802-4A317A9C3637}" type="datetimeFigureOut">
              <a:rPr lang="ar-DZ" smtClean="0"/>
              <a:t>10-05-1445</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0656DBCD-9621-444B-98AA-A761317A31EC}" type="slidenum">
              <a:rPr lang="ar-DZ" smtClean="0"/>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46E7674-4C83-488F-8802-4A317A9C3637}" type="datetimeFigureOut">
              <a:rPr lang="ar-DZ" smtClean="0"/>
              <a:t>10-05-1445</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0656DBCD-9621-444B-98AA-A761317A31EC}" type="slidenum">
              <a:rPr lang="ar-DZ" smtClean="0"/>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46E7674-4C83-488F-8802-4A317A9C3637}" type="datetimeFigureOut">
              <a:rPr lang="ar-DZ" smtClean="0"/>
              <a:t>10-05-1445</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0656DBCD-9621-444B-98AA-A761317A31EC}" type="slidenum">
              <a:rPr lang="ar-DZ" smtClean="0"/>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46E7674-4C83-488F-8802-4A317A9C3637}" type="datetimeFigureOut">
              <a:rPr lang="ar-DZ" smtClean="0"/>
              <a:t>10-05-1445</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0656DBCD-9621-444B-98AA-A761317A31EC}" type="slidenum">
              <a:rPr lang="ar-DZ" smtClean="0"/>
              <a:t>‹N°›</a:t>
            </a:fld>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46E7674-4C83-488F-8802-4A317A9C3637}" type="datetimeFigureOut">
              <a:rPr lang="ar-DZ" smtClean="0"/>
              <a:t>10-05-1445</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656DBCD-9621-444B-98AA-A761317A31EC}" type="slidenum">
              <a:rPr lang="ar-DZ" smtClean="0"/>
              <a:t>‹N°›</a:t>
            </a:fld>
            <a:endParaRPr lang="ar-D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85720" y="214290"/>
            <a:ext cx="8501122" cy="642942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sz="3600" dirty="0" smtClean="0"/>
              <a:t/>
            </a:r>
            <a:br>
              <a:rPr lang="en-US" sz="3600" dirty="0" smtClean="0"/>
            </a:br>
            <a:r>
              <a:rPr lang="ar-SA" sz="3600" b="1" dirty="0" smtClean="0"/>
              <a:t> مفهوم الفلسفة  </a:t>
            </a:r>
            <a:r>
              <a:rPr lang="en-US" sz="3600" b="1" dirty="0" smtClean="0"/>
              <a:t>PHILOSOPHIE</a:t>
            </a:r>
            <a:r>
              <a:rPr lang="en-US" sz="3600" dirty="0" smtClean="0"/>
              <a:t/>
            </a:r>
            <a:br>
              <a:rPr lang="en-US" sz="3600" dirty="0" smtClean="0"/>
            </a:br>
            <a:r>
              <a:rPr lang="ar-SA" sz="3600" dirty="0" smtClean="0"/>
              <a:t>الفلسفة كلمة يونانية مركبة من قسمين. </a:t>
            </a:r>
            <a:r>
              <a:rPr lang="ar-SA" sz="3600" dirty="0" err="1" smtClean="0"/>
              <a:t>فيلوس</a:t>
            </a:r>
            <a:r>
              <a:rPr lang="ar-SA" sz="3600" dirty="0" smtClean="0"/>
              <a:t> </a:t>
            </a:r>
            <a:r>
              <a:rPr lang="en-US" sz="3600" dirty="0" err="1" smtClean="0"/>
              <a:t>Philos</a:t>
            </a:r>
            <a:r>
              <a:rPr lang="ar-SA" sz="3600" dirty="0" smtClean="0"/>
              <a:t> وتعني المحبة ،وصوفيا </a:t>
            </a:r>
            <a:r>
              <a:rPr lang="en-US" sz="3600" dirty="0" smtClean="0"/>
              <a:t>Sophia</a:t>
            </a:r>
            <a:r>
              <a:rPr lang="ar-SA" sz="3600" dirty="0" smtClean="0"/>
              <a:t> وتعني الحكمة ، أي محبة الحكمة ، ويكون الفيلسوف </a:t>
            </a:r>
            <a:r>
              <a:rPr lang="en-US" sz="3600" dirty="0" err="1" smtClean="0"/>
              <a:t>Philosophos</a:t>
            </a:r>
            <a:r>
              <a:rPr lang="ar-SA" sz="3600" dirty="0" smtClean="0"/>
              <a:t> هو محب الحكمة . ويُعتقد أن أول من استخدم مصطلح الفلسفة هو الفيلسوف اليوناني </a:t>
            </a:r>
            <a:r>
              <a:rPr lang="ar-SA" sz="3600" dirty="0" err="1" smtClean="0"/>
              <a:t>فيثاغورس</a:t>
            </a:r>
            <a:r>
              <a:rPr lang="ar-SA" sz="3600" dirty="0" smtClean="0"/>
              <a:t> </a:t>
            </a:r>
            <a:r>
              <a:rPr lang="en-US" sz="3600" dirty="0" err="1" smtClean="0"/>
              <a:t>Pythagore</a:t>
            </a:r>
            <a:r>
              <a:rPr lang="ar-SA" sz="3600" dirty="0" smtClean="0"/>
              <a:t> ( 572 </a:t>
            </a:r>
            <a:r>
              <a:rPr lang="ar-SA" sz="3600" dirty="0" err="1" smtClean="0"/>
              <a:t>ـ</a:t>
            </a:r>
            <a:r>
              <a:rPr lang="ar-SA" sz="3600" dirty="0" smtClean="0"/>
              <a:t> 497 </a:t>
            </a:r>
            <a:r>
              <a:rPr lang="ar-SA" sz="3600" dirty="0" err="1" smtClean="0"/>
              <a:t>ق</a:t>
            </a:r>
            <a:r>
              <a:rPr lang="ar-SA" sz="3600" dirty="0" smtClean="0"/>
              <a:t> م ) وذلك عندما رفض أن يوصف بالحكيم ، قائلا انه : " من الغرور أن يدعي الإنسان لنفسه الحكمة ، واسم الحكيم لا يليق بإنسان قط بل يليق بالآلهة وكفى الإنسان شرفا أن يكون محبا للحكمة وساعيا وراءها" . لكن  يوجد من يرد المصطلح إلى سقراط.</a:t>
            </a:r>
            <a:endParaRPr lang="ar-DZ"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785793"/>
          </a:xfrm>
        </p:spPr>
        <p:style>
          <a:lnRef idx="1">
            <a:schemeClr val="accent4"/>
          </a:lnRef>
          <a:fillRef idx="2">
            <a:schemeClr val="accent4"/>
          </a:fillRef>
          <a:effectRef idx="1">
            <a:schemeClr val="accent4"/>
          </a:effectRef>
          <a:fontRef idx="minor">
            <a:schemeClr val="dk1"/>
          </a:fontRef>
        </p:style>
        <p:txBody>
          <a:bodyPr/>
          <a:lstStyle/>
          <a:p>
            <a:r>
              <a:rPr lang="ar-SA" b="1" dirty="0" smtClean="0"/>
              <a:t>فلسفة التربية الرياضية:</a:t>
            </a:r>
            <a:endParaRPr lang="ar-DZ" dirty="0"/>
          </a:p>
        </p:txBody>
      </p:sp>
      <p:sp>
        <p:nvSpPr>
          <p:cNvPr id="3" name="Sous-titre 2"/>
          <p:cNvSpPr>
            <a:spLocks noGrp="1"/>
          </p:cNvSpPr>
          <p:nvPr>
            <p:ph type="subTitle" idx="1"/>
          </p:nvPr>
        </p:nvSpPr>
        <p:spPr>
          <a:xfrm>
            <a:off x="0" y="857232"/>
            <a:ext cx="9144000" cy="6000768"/>
          </a:xfrm>
        </p:spPr>
        <p:style>
          <a:lnRef idx="1">
            <a:schemeClr val="accent2"/>
          </a:lnRef>
          <a:fillRef idx="2">
            <a:schemeClr val="accent2"/>
          </a:fillRef>
          <a:effectRef idx="1">
            <a:schemeClr val="accent2"/>
          </a:effectRef>
          <a:fontRef idx="minor">
            <a:schemeClr val="dk1"/>
          </a:fontRef>
        </p:style>
        <p:txBody>
          <a:bodyPr>
            <a:normAutofit/>
          </a:bodyPr>
          <a:lstStyle/>
          <a:p>
            <a:pPr lvl="0"/>
            <a:r>
              <a:rPr lang="ar-SA" dirty="0" smtClean="0"/>
              <a:t>إن </a:t>
            </a:r>
            <a:r>
              <a:rPr lang="ar-SA" dirty="0"/>
              <a:t>فلسفة التربية تتصل اتصالا مباشرا بالخبرة الإنسانية التي هي أساس البناء الفلسفي الذي يشكل النظم التربوية </a:t>
            </a:r>
            <a:r>
              <a:rPr lang="ar-SA" dirty="0" err="1"/>
              <a:t>و</a:t>
            </a:r>
            <a:r>
              <a:rPr lang="ar-SA" dirty="0"/>
              <a:t> الاجتماعية - فلسفة التربية هي مجموعة من الطرق الفلسفية التي من خلالها يتم تمييز العقل لكل ما هو موجود ( التأمل العقلي) - التربية في ظل الفلسفة هي عموما حضارة إنسانية تبحث عن خلق رجال شرفاء للإنسانية ، يلتزمون بتطبيق هذه الحضارة ، ويكون هذا الرجل نموذجا مثاليا يسعى هذا النموذج </a:t>
            </a:r>
            <a:r>
              <a:rPr lang="ar-SA" dirty="0" err="1"/>
              <a:t>الى</a:t>
            </a:r>
            <a:r>
              <a:rPr lang="ar-SA" dirty="0"/>
              <a:t> أن يطبق في كل فردا باحثا عن الكمال </a:t>
            </a:r>
            <a:r>
              <a:rPr lang="ar-SA" dirty="0" err="1"/>
              <a:t>و</a:t>
            </a:r>
            <a:r>
              <a:rPr lang="ar-SA" dirty="0"/>
              <a:t> السعادة المطلقة ، </a:t>
            </a:r>
            <a:r>
              <a:rPr lang="ar-SA" dirty="0" smtClean="0"/>
              <a:t>وحسب </a:t>
            </a:r>
            <a:r>
              <a:rPr lang="ar-SA" dirty="0"/>
              <a:t>سبنسر آن شروط هذه السعادة هي الحياة كلها. - إن كل شيء في ثقافة الإنسان ينبغي أن ينطلق من الإنسان </a:t>
            </a:r>
            <a:r>
              <a:rPr lang="ar-SA" dirty="0" err="1"/>
              <a:t>و</a:t>
            </a:r>
            <a:r>
              <a:rPr lang="ar-SA" dirty="0"/>
              <a:t> يعود للإنسان ، </a:t>
            </a:r>
            <a:r>
              <a:rPr lang="ar-SA" dirty="0" smtClean="0"/>
              <a:t>وأن </a:t>
            </a:r>
            <a:r>
              <a:rPr lang="ar-SA" dirty="0"/>
              <a:t>يكون الإنسان مبدأه </a:t>
            </a:r>
            <a:r>
              <a:rPr lang="ar-DZ" dirty="0" smtClean="0"/>
              <a:t>و</a:t>
            </a:r>
            <a:r>
              <a:rPr lang="ar-SA" dirty="0" smtClean="0"/>
              <a:t>معاده </a:t>
            </a:r>
            <a:r>
              <a:rPr lang="ar-SA" dirty="0"/>
              <a:t>. ذلك أن الفلسفة هي قبل كل شيء معرفة الإنسان ، </a:t>
            </a:r>
            <a:r>
              <a:rPr lang="ar-SA" dirty="0" smtClean="0"/>
              <a:t>وهي </a:t>
            </a:r>
            <a:r>
              <a:rPr lang="ar-SA" dirty="0"/>
              <a:t>التفكير في مبادئ السلوك في الحياة </a:t>
            </a:r>
            <a:r>
              <a:rPr lang="ar-SA" dirty="0" smtClean="0"/>
              <a:t>وعلى </a:t>
            </a:r>
            <a:r>
              <a:rPr lang="ar-SA" dirty="0"/>
              <a:t>منطق العلوم. ( بما فيها السلوك الرياضي)</a:t>
            </a:r>
            <a:endParaRPr lang="en-US" dirty="0"/>
          </a:p>
          <a:p>
            <a:endParaRPr lang="ar-D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1"/>
            <a:ext cx="7772400" cy="928670"/>
          </a:xfrm>
        </p:spPr>
        <p:style>
          <a:lnRef idx="1">
            <a:schemeClr val="dk1"/>
          </a:lnRef>
          <a:fillRef idx="2">
            <a:schemeClr val="dk1"/>
          </a:fillRef>
          <a:effectRef idx="1">
            <a:schemeClr val="dk1"/>
          </a:effectRef>
          <a:fontRef idx="minor">
            <a:schemeClr val="dk1"/>
          </a:fontRef>
        </p:style>
        <p:txBody>
          <a:bodyPr/>
          <a:lstStyle/>
          <a:p>
            <a:r>
              <a:rPr lang="ar-SA" b="1" dirty="0"/>
              <a:t>أهم التيارات الفلسفية</a:t>
            </a:r>
            <a:endParaRPr lang="ar-DZ" dirty="0"/>
          </a:p>
        </p:txBody>
      </p:sp>
      <p:sp>
        <p:nvSpPr>
          <p:cNvPr id="3" name="Sous-titre 2"/>
          <p:cNvSpPr>
            <a:spLocks noGrp="1"/>
          </p:cNvSpPr>
          <p:nvPr>
            <p:ph type="subTitle" idx="1"/>
          </p:nvPr>
        </p:nvSpPr>
        <p:spPr>
          <a:xfrm>
            <a:off x="0" y="928670"/>
            <a:ext cx="9144000" cy="5929330"/>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lvl="0"/>
            <a:r>
              <a:rPr lang="ar-SA" b="1" dirty="0"/>
              <a:t>الفلسفة المثالية ( العقلانية) وتوظيفها في المجال الرياضي :</a:t>
            </a:r>
            <a:r>
              <a:rPr lang="ar-SA" dirty="0"/>
              <a:t>المذهب العقلي يرى أن المعرفة تتمثل في عدم تناقض الفكر مع نفسه ( مبدأ المنطق الصوري) ويتجلى عدم التناقض هذا في الحقيقة الصورية المستمدة من القياس ( المنطق الصوري). </a:t>
            </a:r>
            <a:endParaRPr lang="en-US" dirty="0"/>
          </a:p>
          <a:p>
            <a:r>
              <a:rPr lang="ar-SA" dirty="0"/>
              <a:t>- الشك في وجود الحقيقة: إن اتخاذ المطابقة معيارا للمعرفة لا يدل على أن هذه الحقيقة موجودة</a:t>
            </a:r>
            <a:endParaRPr lang="en-US" dirty="0"/>
          </a:p>
          <a:p>
            <a:r>
              <a:rPr lang="ar-SA" dirty="0"/>
              <a:t> - إذ يجب إثبات أن هذا المعيار النظري </a:t>
            </a:r>
            <a:r>
              <a:rPr lang="ar-SA" dirty="0" err="1"/>
              <a:t>بتطيق</a:t>
            </a:r>
            <a:r>
              <a:rPr lang="ar-SA" dirty="0"/>
              <a:t> انطباقا عمليا على حقيقة موجودة </a:t>
            </a:r>
            <a:r>
              <a:rPr lang="ar-SA" dirty="0" err="1"/>
              <a:t>و</a:t>
            </a:r>
            <a:r>
              <a:rPr lang="ar-SA" dirty="0"/>
              <a:t> بالتالي ينبغي التحقق من أن هذه الحقيقة يمكن الوصول إليها وهذا ما </a:t>
            </a:r>
            <a:r>
              <a:rPr lang="ar-SA" dirty="0" err="1"/>
              <a:t>بنكره</a:t>
            </a:r>
            <a:r>
              <a:rPr lang="ar-SA" dirty="0"/>
              <a:t> الشكاك الذين يرون أن العقل لا يستطيع أن يبلغ أي حقيقة بصفة يقينية. و بالتالي يتعين عليه أن يعلق الحكم سواء كان إثباتا أم نفيا۔</a:t>
            </a:r>
            <a:endParaRPr lang="en-US" dirty="0"/>
          </a:p>
          <a:p>
            <a:r>
              <a:rPr lang="ar-SA" dirty="0"/>
              <a:t>- وقد وجد هذا الرأي أنصارا بين الفلاسفة اليونانيون القدماء بينهم ( بيرون) الذي عاش في القرن الرابع قبل الميلاد ، </a:t>
            </a:r>
            <a:r>
              <a:rPr lang="ar-SA" dirty="0" err="1"/>
              <a:t>و</a:t>
            </a:r>
            <a:r>
              <a:rPr lang="ar-SA" dirty="0"/>
              <a:t> التي فتحت الآراء المنسوبة إليه الباب على مصراعيه أمام أنواع كثيرة من الشك في قدرة العقل على بلوغ أي نوع من أنواع الحقائق أو على يلمع بعضها </a:t>
            </a:r>
            <a:endParaRPr lang="en-US" dirty="0"/>
          </a:p>
          <a:p>
            <a:endParaRPr lang="ar-D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r>
              <a:rPr lang="ar-SA" b="1" dirty="0"/>
              <a:t>النظرية الواقعية :</a:t>
            </a:r>
            <a:endParaRPr lang="en-US" dirty="0"/>
          </a:p>
          <a:p>
            <a:r>
              <a:rPr lang="ar-SA" dirty="0"/>
              <a:t>و من أشهر روادها نذكر "جون </a:t>
            </a:r>
            <a:r>
              <a:rPr lang="ar-SA" dirty="0" err="1"/>
              <a:t>لوك</a:t>
            </a:r>
            <a:r>
              <a:rPr lang="ar-SA" dirty="0"/>
              <a:t> " الذي يؤمن بأن الطفل يولد </a:t>
            </a:r>
            <a:r>
              <a:rPr lang="ar-SA" dirty="0" err="1"/>
              <a:t>و</a:t>
            </a:r>
            <a:r>
              <a:rPr lang="ar-SA" dirty="0"/>
              <a:t> المجتمع ينقل إليه ما يشاء من خلال التربية التربية الواقعية تكون </a:t>
            </a:r>
            <a:endParaRPr lang="en-US" dirty="0"/>
          </a:p>
          <a:p>
            <a:pPr lvl="0"/>
            <a:r>
              <a:rPr lang="ar-SA" dirty="0"/>
              <a:t>من خلال المعاينة الميدانية التجربة </a:t>
            </a:r>
            <a:r>
              <a:rPr lang="ar-SA" dirty="0" err="1"/>
              <a:t>و</a:t>
            </a:r>
            <a:r>
              <a:rPr lang="ar-SA" dirty="0"/>
              <a:t> المنهج العلمي القائم على المشاهدات المنطقية للواقع </a:t>
            </a:r>
            <a:r>
              <a:rPr lang="ar-SA" dirty="0" err="1"/>
              <a:t>الحمي</a:t>
            </a:r>
            <a:r>
              <a:rPr lang="ar-SA" dirty="0"/>
              <a:t> ، كمصدر أساسي في عملية التربية </a:t>
            </a:r>
            <a:endParaRPr lang="en-US" dirty="0"/>
          </a:p>
          <a:p>
            <a:pPr lvl="0"/>
            <a:r>
              <a:rPr lang="ar-SA" dirty="0"/>
              <a:t>العملية التربوية تتم في أي وقت عن طريق الاستجابات المرسومة للمثيرات المحدودة ، فيستجيب المتعلم عن طريق مجموعة من الخبرات التي يعيشها أو يكتشفها</a:t>
            </a:r>
            <a:endParaRPr lang="en-US" dirty="0"/>
          </a:p>
          <a:p>
            <a:r>
              <a:rPr lang="ar-SA" dirty="0"/>
              <a:t>فالتربية هي بمثابة فن المعرفة المتشبعة بالخبرة الحسية </a:t>
            </a:r>
            <a:r>
              <a:rPr lang="ar-SA" dirty="0" err="1"/>
              <a:t>و</a:t>
            </a:r>
            <a:r>
              <a:rPr lang="ar-SA" dirty="0"/>
              <a:t> النشاط الإنساني </a:t>
            </a:r>
            <a:r>
              <a:rPr lang="ar-SA" dirty="0" err="1"/>
              <a:t>و</a:t>
            </a:r>
            <a:r>
              <a:rPr lang="ar-SA" dirty="0"/>
              <a:t> الطريقة العلمية . </a:t>
            </a:r>
            <a:endParaRPr lang="en-US" dirty="0"/>
          </a:p>
          <a:p>
            <a:pPr lvl="0"/>
            <a:r>
              <a:rPr lang="ar-SA" dirty="0"/>
              <a:t>تحدث" ليفن" عن مفهوم الواقعية بأنها تتضمن حركة فعلية </a:t>
            </a:r>
            <a:r>
              <a:rPr lang="ar-SA" dirty="0" err="1"/>
              <a:t>و</a:t>
            </a:r>
            <a:r>
              <a:rPr lang="ar-SA" dirty="0"/>
              <a:t> ليست تخيلية أو وهمية .</a:t>
            </a:r>
            <a:endParaRPr lang="en-US" dirty="0"/>
          </a:p>
          <a:p>
            <a:pPr lvl="0"/>
            <a:r>
              <a:rPr lang="ar-SA" dirty="0"/>
              <a:t>الحركة الفعلية تكون في إطار الواقع الذي تنتمي إليه من حيث الزمن ، </a:t>
            </a:r>
            <a:r>
              <a:rPr lang="ar-SA" dirty="0" err="1"/>
              <a:t>دیناميات</a:t>
            </a:r>
            <a:r>
              <a:rPr lang="ar-SA" dirty="0"/>
              <a:t> الشخصية الطاقة ،القوة الموجهة ، الحاجة ، القيمة.</a:t>
            </a:r>
            <a:endParaRPr lang="en-US" dirty="0"/>
          </a:p>
          <a:p>
            <a:r>
              <a:rPr lang="ar-SA" dirty="0"/>
              <a:t> فصدق المعرفة هو مطابقة الفكر للواقع بحيث تكون الفكرة مجرد تسجيل الأشياء الصدق مجرد انعكاس الأشياء داخل الفكر . </a:t>
            </a:r>
            <a:endParaRPr lang="en-US" dirty="0"/>
          </a:p>
          <a:p>
            <a:r>
              <a:rPr lang="ar-SA" dirty="0"/>
              <a:t>- وتجعل الواقعية دور الفكر في المعرفة مقتصرا على الاستقبال . </a:t>
            </a:r>
            <a:endParaRPr lang="en-US" dirty="0"/>
          </a:p>
          <a:p>
            <a:r>
              <a:rPr lang="ar-SA" dirty="0"/>
              <a:t>- فالواقعية هي صفة الأشياء الموجودة فعليا۔ </a:t>
            </a:r>
            <a:endParaRPr lang="en-US" dirty="0"/>
          </a:p>
          <a:p>
            <a:r>
              <a:rPr lang="ar-SA" dirty="0"/>
              <a:t>- في المجال الرياضي يمكن توظيف هذا المبدأ في التركيز على الميدان العلمي ، بتكثيف التدريبات ( النشاط </a:t>
            </a:r>
            <a:r>
              <a:rPr lang="ar-SA" dirty="0" err="1"/>
              <a:t>و</a:t>
            </a:r>
            <a:r>
              <a:rPr lang="ar-SA" dirty="0"/>
              <a:t> الممارسة الرياضية) </a:t>
            </a:r>
            <a:endParaRPr lang="en-US" dirty="0"/>
          </a:p>
          <a:p>
            <a:r>
              <a:rPr lang="ar-SA" dirty="0"/>
              <a:t>إخضاعه إلى التخطيط العملي الإجرائي في اللعب المبني على دراية </a:t>
            </a:r>
            <a:r>
              <a:rPr lang="ar-SA" dirty="0" err="1"/>
              <a:t>و</a:t>
            </a:r>
            <a:r>
              <a:rPr lang="ar-SA" dirty="0"/>
              <a:t> خبرة </a:t>
            </a:r>
            <a:r>
              <a:rPr lang="ar-SA" dirty="0" err="1"/>
              <a:t>و</a:t>
            </a:r>
            <a:r>
              <a:rPr lang="ar-SA" dirty="0"/>
              <a:t> قوانين علمية محكمة الحقيقية الرياضية يمكن معرفتها من نتائجها التجريبية.</a:t>
            </a:r>
            <a:endParaRPr lang="en-US" dirty="0"/>
          </a:p>
          <a:p>
            <a:endParaRPr lang="ar-D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r>
              <a:rPr lang="ar-SA" b="1" dirty="0"/>
              <a:t>الفلسفة </a:t>
            </a:r>
            <a:r>
              <a:rPr lang="ar-SA" b="1" dirty="0" err="1"/>
              <a:t>البراجماتية</a:t>
            </a:r>
            <a:r>
              <a:rPr lang="ar-SA" b="1" dirty="0"/>
              <a:t> : </a:t>
            </a:r>
            <a:endParaRPr lang="en-US" dirty="0"/>
          </a:p>
          <a:p>
            <a:r>
              <a:rPr lang="ar-SA" dirty="0"/>
              <a:t>من أهم روادها </a:t>
            </a:r>
            <a:r>
              <a:rPr lang="ar-SA" dirty="0" err="1"/>
              <a:t>بيرس</a:t>
            </a:r>
            <a:r>
              <a:rPr lang="ar-SA" dirty="0"/>
              <a:t> (1839 - 1914) . وانتشرت على يد وليام جيمس (1842 - 1910) كما تطورت على يد جون </a:t>
            </a:r>
            <a:r>
              <a:rPr lang="ar-SA" dirty="0" err="1"/>
              <a:t>ديوي</a:t>
            </a:r>
            <a:endParaRPr lang="en-US" dirty="0"/>
          </a:p>
          <a:p>
            <a:pPr lvl="0"/>
            <a:r>
              <a:rPr lang="ar-SA" dirty="0"/>
              <a:t> يؤمن أصحاب هذه الفلسفة بأن مصدر المعرفة </a:t>
            </a:r>
            <a:r>
              <a:rPr lang="ar-SA" dirty="0" err="1"/>
              <a:t>و</a:t>
            </a:r>
            <a:r>
              <a:rPr lang="ar-SA" dirty="0"/>
              <a:t> الحقيقة ، </a:t>
            </a:r>
            <a:r>
              <a:rPr lang="ar-SA" dirty="0" err="1"/>
              <a:t>و</a:t>
            </a:r>
            <a:r>
              <a:rPr lang="ar-SA" dirty="0"/>
              <a:t> أمام عملية التربية ، تتمثل في المنافع التي تحققها نتائج الفعل التربوي فتدعى بالفلسفة </a:t>
            </a:r>
            <a:r>
              <a:rPr lang="ar-SA" dirty="0" err="1"/>
              <a:t>الذرائعية</a:t>
            </a:r>
            <a:r>
              <a:rPr lang="ar-SA" dirty="0"/>
              <a:t> و النفعية.</a:t>
            </a:r>
            <a:endParaRPr lang="en-US" dirty="0"/>
          </a:p>
          <a:p>
            <a:pPr lvl="0"/>
            <a:r>
              <a:rPr lang="ar-SA" dirty="0"/>
              <a:t> وهي تمثل إحدى وسائل التربية المتكاملة ، تعكس فلسفة العمل المحققة للنتائج الفعلية الواقعية.</a:t>
            </a:r>
            <a:endParaRPr lang="en-US" dirty="0"/>
          </a:p>
          <a:p>
            <a:r>
              <a:rPr lang="ar-SA" dirty="0"/>
              <a:t> وهي تمثل إحدى أهم العوامل المؤثرة في نمو الفاعلية الاجتماعية ، وتحقيق الشخصية </a:t>
            </a:r>
            <a:r>
              <a:rPr lang="ar-SA" dirty="0" err="1"/>
              <a:t>و</a:t>
            </a:r>
            <a:r>
              <a:rPr lang="ar-SA" dirty="0"/>
              <a:t> تنميتها بصفة متكاملة في جميع مجالات الحياة</a:t>
            </a:r>
            <a:endParaRPr lang="en-US" dirty="0"/>
          </a:p>
          <a:p>
            <a:r>
              <a:rPr lang="ar-SA" dirty="0"/>
              <a:t>- يری </a:t>
            </a:r>
            <a:r>
              <a:rPr lang="ar-SA" dirty="0" err="1"/>
              <a:t>الذرائعيون</a:t>
            </a:r>
            <a:r>
              <a:rPr lang="ar-SA" dirty="0"/>
              <a:t> و على رأسهم " وليام جيمس أن معيار الحقيقة إنما هو النجاح </a:t>
            </a:r>
            <a:r>
              <a:rPr lang="ar-SA" dirty="0" err="1"/>
              <a:t>و</a:t>
            </a:r>
            <a:r>
              <a:rPr lang="ar-SA" dirty="0"/>
              <a:t> معنى هذا أن الفكرة الصادقة هي الفكرة الناجحة المفيدة النافعة فقد ذهب " وليام جيمس" إلى أن صدق الفكرة ليس خاصية معاينة لها ، عديمة النشاط بل الصدق حادثة تصير بها الفكرة صادقة (محققة)</a:t>
            </a:r>
            <a:endParaRPr lang="en-US" dirty="0"/>
          </a:p>
          <a:p>
            <a:r>
              <a:rPr lang="ar-SA" dirty="0"/>
              <a:t>- فهي تكتسب هذا الصدق بواسطة عمل تحققه لكي تتحقق هي </a:t>
            </a:r>
            <a:r>
              <a:rPr lang="ar-SA" dirty="0" err="1"/>
              <a:t>به</a:t>
            </a:r>
            <a:r>
              <a:rPr lang="ar-SA" dirty="0"/>
              <a:t> و يعني التحقق هنا النتائج العملية التي تؤدي إليها الفكرة ، </a:t>
            </a:r>
            <a:r>
              <a:rPr lang="ar-SA" dirty="0" err="1"/>
              <a:t>و</a:t>
            </a:r>
            <a:r>
              <a:rPr lang="ar-SA" dirty="0"/>
              <a:t> التي تتجلى في صورة إنفاق بين الفكرة </a:t>
            </a:r>
            <a:r>
              <a:rPr lang="ar-SA" dirty="0" err="1"/>
              <a:t>و</a:t>
            </a:r>
            <a:r>
              <a:rPr lang="ar-SA" dirty="0"/>
              <a:t> الواقع عن طريق الأعمال أو الأفكار التي تثيرها لدينا، بحيث يمكننا أن نقول أن تحقق الفكرة هو الوظيفة التي تقوم بها عندما ترشدنا إلى عمل من الأعمال ، وإن الأفكار الصحيحة هي الأفكار التي تكون وسيلة إلى عمل من الأعمال التي تفيدنا ، فالعبرة هنا بالنتائج فقط .</a:t>
            </a:r>
            <a:endParaRPr lang="en-US" dirty="0"/>
          </a:p>
          <a:p>
            <a:r>
              <a:rPr lang="ar-SA" dirty="0"/>
              <a:t>-وفي مجال التربية البدنية </a:t>
            </a:r>
            <a:r>
              <a:rPr lang="ar-SA" dirty="0" err="1"/>
              <a:t>و</a:t>
            </a:r>
            <a:r>
              <a:rPr lang="ar-SA" dirty="0"/>
              <a:t> الرياضية ، فإن السلوك </a:t>
            </a:r>
            <a:r>
              <a:rPr lang="ar-SA" dirty="0" err="1"/>
              <a:t>و</a:t>
            </a:r>
            <a:r>
              <a:rPr lang="ar-SA" dirty="0"/>
              <a:t> المعرفة </a:t>
            </a:r>
            <a:r>
              <a:rPr lang="ar-SA" dirty="0" err="1"/>
              <a:t>و</a:t>
            </a:r>
            <a:r>
              <a:rPr lang="ar-SA" dirty="0"/>
              <a:t> الحقيقة الرياضية مرهونة </a:t>
            </a:r>
            <a:r>
              <a:rPr lang="ar-SA" dirty="0" err="1"/>
              <a:t>و</a:t>
            </a:r>
            <a:r>
              <a:rPr lang="ar-SA" dirty="0"/>
              <a:t> متوقفة في نجاحها على مدى توفر المنافع في نتائجها .</a:t>
            </a:r>
            <a:endParaRPr lang="en-US" dirty="0"/>
          </a:p>
          <a:p>
            <a:r>
              <a:rPr lang="ar-SA" b="1" dirty="0"/>
              <a:t>مثال :</a:t>
            </a:r>
            <a:r>
              <a:rPr lang="ar-SA" dirty="0"/>
              <a:t> اللاعب الرياضي المتميز </a:t>
            </a:r>
            <a:r>
              <a:rPr lang="ar-SA" dirty="0" err="1"/>
              <a:t>و</a:t>
            </a:r>
            <a:r>
              <a:rPr lang="ar-SA" dirty="0"/>
              <a:t> الناجح هو أكثرهم تسديدا للأهداف کنتائج نافعة وفقا لمبدأ النفعية </a:t>
            </a:r>
            <a:r>
              <a:rPr lang="ar-SA" dirty="0" err="1"/>
              <a:t>و</a:t>
            </a:r>
            <a:r>
              <a:rPr lang="ar-SA" dirty="0"/>
              <a:t> </a:t>
            </a:r>
            <a:r>
              <a:rPr lang="ar-SA" dirty="0" err="1"/>
              <a:t>البراجماتية</a:t>
            </a:r>
            <a:endParaRPr lang="en-US" dirty="0"/>
          </a:p>
          <a:p>
            <a:r>
              <a:rPr lang="ar-SA" dirty="0"/>
              <a:t>فالعبرة في الأهداف وليست حسهم في الفنيات بدون نتائج عملية </a:t>
            </a:r>
            <a:r>
              <a:rPr lang="ar-SA" dirty="0" err="1"/>
              <a:t>و</a:t>
            </a:r>
            <a:r>
              <a:rPr lang="ar-SA" dirty="0"/>
              <a:t> فعلية لعملية التعلم أو التدريب ( النشاط </a:t>
            </a:r>
            <a:r>
              <a:rPr lang="ar-SA" dirty="0" err="1"/>
              <a:t>و</a:t>
            </a:r>
            <a:r>
              <a:rPr lang="ar-SA" dirty="0"/>
              <a:t> اللعب الرياضي)۔</a:t>
            </a:r>
            <a:endParaRPr lang="en-US" dirty="0"/>
          </a:p>
          <a:p>
            <a:endParaRPr lang="ar-D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571480"/>
            <a:ext cx="9144000" cy="6000792"/>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r>
              <a:rPr lang="ar-SA" b="1" dirty="0" smtClean="0"/>
              <a:t>الفلسفة </a:t>
            </a:r>
            <a:r>
              <a:rPr lang="ar-SA" b="1" dirty="0"/>
              <a:t>الوجودية :</a:t>
            </a:r>
            <a:endParaRPr lang="en-US" dirty="0"/>
          </a:p>
          <a:p>
            <a:r>
              <a:rPr lang="ar-SA" dirty="0"/>
              <a:t>- الوجودية ترفض التربية القائمة على الحفظ </a:t>
            </a:r>
            <a:r>
              <a:rPr lang="ar-SA" dirty="0" err="1"/>
              <a:t>و</a:t>
            </a:r>
            <a:r>
              <a:rPr lang="ar-SA" dirty="0"/>
              <a:t> التلقين وإنتاج الأفراد المتشابهين ، </a:t>
            </a:r>
            <a:r>
              <a:rPr lang="ar-SA" dirty="0" err="1"/>
              <a:t>و</a:t>
            </a:r>
            <a:r>
              <a:rPr lang="ar-SA" dirty="0"/>
              <a:t> كأنهم في مصنع</a:t>
            </a:r>
            <a:endParaRPr lang="en-US" dirty="0"/>
          </a:p>
          <a:p>
            <a:r>
              <a:rPr lang="ar-SA" dirty="0"/>
              <a:t>واحد ينتج </a:t>
            </a:r>
            <a:r>
              <a:rPr lang="ar-SA" dirty="0" err="1"/>
              <a:t>منتوج</a:t>
            </a:r>
            <a:r>
              <a:rPr lang="ar-SA" dirty="0"/>
              <a:t> واحد، بل تؤمن بالحرية </a:t>
            </a:r>
            <a:r>
              <a:rPr lang="ar-SA" dirty="0" err="1"/>
              <a:t>و</a:t>
            </a:r>
            <a:r>
              <a:rPr lang="ar-SA" dirty="0"/>
              <a:t> الإبداع الفكري . </a:t>
            </a:r>
            <a:endParaRPr lang="en-US" dirty="0"/>
          </a:p>
          <a:p>
            <a:r>
              <a:rPr lang="ar-SA" dirty="0"/>
              <a:t>وهكذا نادی جون بول سارتر بالنظام التربوي الحر الذي يسمح بتطوير الفرد في جميع جوانبه بصورة</a:t>
            </a:r>
            <a:endParaRPr lang="en-US" dirty="0"/>
          </a:p>
          <a:p>
            <a:r>
              <a:rPr lang="ar-SA" dirty="0"/>
              <a:t>متكاملة فالتربية المتميزة غير المتطابقة بين الأفراد أساسها الحرية </a:t>
            </a:r>
            <a:r>
              <a:rPr lang="ar-SA" dirty="0" err="1"/>
              <a:t>و</a:t>
            </a:r>
            <a:r>
              <a:rPr lang="ar-SA" dirty="0"/>
              <a:t> الإرادة ( إرادة العمل الحر) . </a:t>
            </a:r>
            <a:endParaRPr lang="en-US" dirty="0"/>
          </a:p>
          <a:p>
            <a:r>
              <a:rPr lang="ar-SA" dirty="0"/>
              <a:t>- ألح "جان جاك روسو" على حقوق الأفراد الطبيعية في الحرية </a:t>
            </a:r>
            <a:r>
              <a:rPr lang="ar-SA" dirty="0" err="1"/>
              <a:t>و</a:t>
            </a:r>
            <a:r>
              <a:rPr lang="ar-SA" dirty="0"/>
              <a:t> المساواة والذي رأى أن المجتمع وليد</a:t>
            </a:r>
            <a:endParaRPr lang="en-US" dirty="0"/>
          </a:p>
          <a:p>
            <a:r>
              <a:rPr lang="ar-SA" dirty="0"/>
              <a:t>تعاقد اجتماعي الذي يخدم المصلحة العامة لأن قوانين هذا التعاقد الاجتماعي صادرة عن إرادة الأعضاء الحرة الجماعية ، </a:t>
            </a:r>
            <a:r>
              <a:rPr lang="ar-SA" dirty="0" err="1"/>
              <a:t>و</a:t>
            </a:r>
            <a:r>
              <a:rPr lang="ar-SA" dirty="0"/>
              <a:t> هذه الإرادة الجماعية تتجاوز المصالح الخاصة إلى المصالح العامة التي يشترك فيها جميع الأعضاء إنها صادرة عن العقل يدركها كل عضو في قرارات نفسه عندما يتناسى أنانيته ، </a:t>
            </a:r>
            <a:r>
              <a:rPr lang="ar-SA" dirty="0" err="1"/>
              <a:t>و</a:t>
            </a:r>
            <a:r>
              <a:rPr lang="ar-SA" dirty="0"/>
              <a:t> بما أن هذه الأنانية كثيرا ما تمنع الإجماع فان الأغلبية كافية للتعبير عن إرادة العامة دون أن يكون في ذلك اعتداء على حريات الأقلية. </a:t>
            </a:r>
            <a:endParaRPr lang="en-US" dirty="0"/>
          </a:p>
          <a:p>
            <a:r>
              <a:rPr lang="ar-SA" dirty="0"/>
              <a:t>- وفي المجال الرياضي ربط جان جاك روسو بين الرياضة </a:t>
            </a:r>
            <a:r>
              <a:rPr lang="ar-SA" dirty="0" err="1"/>
              <a:t>و</a:t>
            </a:r>
            <a:r>
              <a:rPr lang="ar-SA" dirty="0"/>
              <a:t> إرادة العمل </a:t>
            </a:r>
            <a:endParaRPr lang="en-US" dirty="0"/>
          </a:p>
          <a:p>
            <a:r>
              <a:rPr lang="ar-SA" dirty="0"/>
              <a:t>-الفعل الرياضي الناجح هو الذي يتأسس على مبدأ الحرية المطلقة </a:t>
            </a:r>
            <a:r>
              <a:rPr lang="ar-SA" dirty="0" err="1"/>
              <a:t>و</a:t>
            </a:r>
            <a:r>
              <a:rPr lang="ar-SA" dirty="0"/>
              <a:t> منها الارتقاء إلى مستوى الإبداع</a:t>
            </a:r>
            <a:endParaRPr lang="en-US" dirty="0"/>
          </a:p>
          <a:p>
            <a:r>
              <a:rPr lang="ar-SA" dirty="0"/>
              <a:t>الفكري </a:t>
            </a:r>
            <a:r>
              <a:rPr lang="ar-SA" dirty="0" err="1"/>
              <a:t>و</a:t>
            </a:r>
            <a:r>
              <a:rPr lang="ar-SA" dirty="0"/>
              <a:t> السلوكي ( التنوع في النشاط الرياضي وفي فنياته)</a:t>
            </a:r>
            <a:endParaRPr lang="en-US" dirty="0"/>
          </a:p>
          <a:p>
            <a:r>
              <a:rPr lang="ar-SA" dirty="0"/>
              <a:t> </a:t>
            </a:r>
            <a:endParaRPr lang="en-US" dirty="0"/>
          </a:p>
          <a:p>
            <a:endParaRPr lang="ar-D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1142984"/>
            <a:ext cx="8643998" cy="5072098"/>
          </a:xfrm>
        </p:spPr>
        <p:style>
          <a:lnRef idx="1">
            <a:schemeClr val="accent1"/>
          </a:lnRef>
          <a:fillRef idx="2">
            <a:schemeClr val="accent1"/>
          </a:fillRef>
          <a:effectRef idx="1">
            <a:schemeClr val="accent1"/>
          </a:effectRef>
          <a:fontRef idx="minor">
            <a:schemeClr val="dk1"/>
          </a:fontRef>
        </p:style>
        <p:txBody>
          <a:bodyPr>
            <a:normAutofit/>
          </a:bodyPr>
          <a:lstStyle/>
          <a:p>
            <a:r>
              <a:rPr lang="ar-SA" b="1" dirty="0"/>
              <a:t>المفهوم الاصطلاحي للفلسفة: </a:t>
            </a:r>
            <a:endParaRPr lang="en-US" dirty="0"/>
          </a:p>
          <a:p>
            <a:r>
              <a:rPr lang="ar-SA" dirty="0"/>
              <a:t>ليس من السهل العثور على مفهوم اصطلاحي واحد للفلسفة يكون جامعا مانعا، لأن الإجابة على السؤال </a:t>
            </a:r>
            <a:r>
              <a:rPr lang="ar-SA" dirty="0" err="1"/>
              <a:t>ماهي</a:t>
            </a:r>
            <a:r>
              <a:rPr lang="ar-SA" dirty="0"/>
              <a:t> الفلسفة؟ يحيلك مباشرة إلى داخل الفلسفة، وليس هذا واقع الحال بالنسبة للعلوم الأخرى كالفيزياء والرياضيات والتي يمكن التعريف بها دون تجشم عناء الدخول إلى شبكة معادلاتها ، ويعد هذا احد الأسباب التي حالت دون وضع مفهوم موحد للفلسفة ، بالإضافة  إلى تعدد مواضيعها. وعليه إذا أردنا تعريف الفلسفة فإننا سنكون أمام </a:t>
            </a:r>
            <a:r>
              <a:rPr lang="ar-SA" dirty="0" err="1"/>
              <a:t>تعاريف</a:t>
            </a:r>
            <a:r>
              <a:rPr lang="ar-SA" dirty="0"/>
              <a:t> كثيرة ظهرت خلال مسيرتها الطويلة التي بدأت منذ 26 قرنا .</a:t>
            </a:r>
            <a:endParaRPr lang="en-US" dirty="0"/>
          </a:p>
          <a:p>
            <a:endParaRPr lang="ar-D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85727"/>
            <a:ext cx="7772400" cy="1000133"/>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ar-DZ" b="1" dirty="0" smtClean="0"/>
              <a:t/>
            </a:r>
            <a:br>
              <a:rPr lang="ar-DZ" b="1" dirty="0" smtClean="0"/>
            </a:br>
            <a:r>
              <a:rPr lang="ar-SA" b="1" dirty="0" smtClean="0"/>
              <a:t>المحاضرة رقم 2</a:t>
            </a:r>
            <a:r>
              <a:rPr lang="en-US" dirty="0" smtClean="0"/>
              <a:t/>
            </a:r>
            <a:br>
              <a:rPr lang="en-US" dirty="0" smtClean="0"/>
            </a:br>
            <a:r>
              <a:rPr lang="ar-SA" b="1" dirty="0" smtClean="0"/>
              <a:t>ثانيا : المعرفة فلسفية أو تأملية</a:t>
            </a:r>
            <a:r>
              <a:rPr lang="en-US" b="1" dirty="0" smtClean="0"/>
              <a:t> 	</a:t>
            </a:r>
            <a:r>
              <a:rPr lang="en-US" dirty="0"/>
              <a:t/>
            </a:r>
            <a:br>
              <a:rPr lang="en-US" dirty="0"/>
            </a:br>
            <a:endParaRPr lang="ar-DZ" dirty="0"/>
          </a:p>
        </p:txBody>
      </p:sp>
      <p:sp>
        <p:nvSpPr>
          <p:cNvPr id="3" name="Sous-titre 2"/>
          <p:cNvSpPr>
            <a:spLocks noGrp="1"/>
          </p:cNvSpPr>
          <p:nvPr>
            <p:ph type="subTitle" idx="1"/>
          </p:nvPr>
        </p:nvSpPr>
        <p:spPr>
          <a:xfrm>
            <a:off x="214282" y="1357298"/>
            <a:ext cx="8643998" cy="5500702"/>
          </a:xfrm>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r>
              <a:rPr lang="ar-SA" dirty="0"/>
              <a:t>وهي التي تعتمد على التفكير والتأمل في الأسباب البعيدة ، وتعد المعرفة الفلسفية المرحلة التالية من مراحل التفكير ، فوراء الأمور الواقعية المكتسبة بالملاحظة مسائل أعم وأشمل ومطالب أبعد تعالج بالعقل وحده</a:t>
            </a:r>
            <a:r>
              <a:rPr lang="en-US" dirty="0"/>
              <a:t>. </a:t>
            </a:r>
            <a:r>
              <a:rPr lang="ar-SA" dirty="0"/>
              <a:t>وتتناول الفلسفة هذه المسائل بالدراسة والبحث ، ولا تقتصر على العالم الطبيعي وحده بل ترتقي إلى العالم الميتافيزيقي (أي بحث ما وراء الطبيعة</a:t>
            </a:r>
            <a:r>
              <a:rPr lang="en-US" dirty="0"/>
              <a:t>) </a:t>
            </a:r>
            <a:r>
              <a:rPr lang="ar-SA" dirty="0"/>
              <a:t>فتبحث عن الوجود بالإجمال وعن علته وعن صفات الموجد وكثير من المسائل التي تتصل بمعرفة الله تعالى وإثبات وجوده 	</a:t>
            </a:r>
            <a:r>
              <a:rPr lang="en-US" dirty="0"/>
              <a:t>. </a:t>
            </a:r>
            <a:br>
              <a:rPr lang="en-US" dirty="0"/>
            </a:br>
            <a:r>
              <a:rPr lang="ar-SA" dirty="0"/>
              <a:t>ومسائل الفلسفة يتعذر الرجوع فيها إلى الواقع وحسمها بالتجربة كما أنها دقيقة ويتعذر استيعاب وجهاتها المتعددة وكشف وجه الحق فيها بوضوح تام . فيجتهد الفلاسفة على حلها كل حسب طاقته وتبعا لمزاجه ونشأته ومواهبه وما إلى ذلك من المؤثرات التي تكيف العقل وتوجه النظر ، والبحث الفلسفي لا يهتم بالجزئيات وإنما يهتم بالمبادئ الكلية كما يحاول تفسير الأشياء بالرجوع إلى عللها ومبادئها الأولى</a:t>
            </a:r>
            <a:r>
              <a:rPr lang="en-US" dirty="0"/>
              <a:t> . 	</a:t>
            </a:r>
            <a:br>
              <a:rPr lang="en-US" dirty="0"/>
            </a:br>
            <a:endParaRPr lang="ar-D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style>
          <a:lnRef idx="1">
            <a:schemeClr val="dk1"/>
          </a:lnRef>
          <a:fillRef idx="2">
            <a:schemeClr val="dk1"/>
          </a:fillRef>
          <a:effectRef idx="1">
            <a:schemeClr val="dk1"/>
          </a:effectRef>
          <a:fontRef idx="minor">
            <a:schemeClr val="dk1"/>
          </a:fontRef>
        </p:style>
        <p:txBody>
          <a:bodyPr/>
          <a:lstStyle/>
          <a:p>
            <a:r>
              <a:rPr lang="ar-SA" b="1" dirty="0"/>
              <a:t>المحاضرة رقم </a:t>
            </a:r>
            <a:r>
              <a:rPr lang="ar-SA" b="1" dirty="0" smtClean="0"/>
              <a:t>3</a:t>
            </a:r>
            <a:r>
              <a:rPr lang="ar-DZ" b="1" dirty="0" smtClean="0"/>
              <a:t> </a:t>
            </a:r>
            <a:r>
              <a:rPr lang="ar-SA" b="1" dirty="0" smtClean="0"/>
              <a:t>المعرفة </a:t>
            </a:r>
            <a:r>
              <a:rPr lang="ar-SA" b="1" dirty="0"/>
              <a:t>العلمية</a:t>
            </a:r>
            <a:r>
              <a:rPr lang="ar-SA" dirty="0"/>
              <a:t> </a:t>
            </a:r>
            <a:endParaRPr lang="ar-DZ" dirty="0"/>
          </a:p>
        </p:txBody>
      </p:sp>
      <p:sp>
        <p:nvSpPr>
          <p:cNvPr id="3" name="Sous-titre 2"/>
          <p:cNvSpPr>
            <a:spLocks noGrp="1"/>
          </p:cNvSpPr>
          <p:nvPr>
            <p:ph type="subTitle" idx="1"/>
          </p:nvPr>
        </p:nvSpPr>
        <p:spPr>
          <a:xfrm>
            <a:off x="0" y="1500174"/>
            <a:ext cx="9144000" cy="5357826"/>
          </a:xfrm>
        </p:spPr>
        <p:style>
          <a:lnRef idx="1">
            <a:schemeClr val="accent1"/>
          </a:lnRef>
          <a:fillRef idx="2">
            <a:schemeClr val="accent1"/>
          </a:fillRef>
          <a:effectRef idx="1">
            <a:schemeClr val="accent1"/>
          </a:effectRef>
          <a:fontRef idx="minor">
            <a:schemeClr val="dk1"/>
          </a:fontRef>
        </p:style>
        <p:txBody>
          <a:bodyPr>
            <a:normAutofit fontScale="92500"/>
          </a:bodyPr>
          <a:lstStyle/>
          <a:p>
            <a:r>
              <a:rPr lang="ar-SA" dirty="0"/>
              <a:t>تقوم المعرفة العلمية على الأسلوب الاستقرائي</a:t>
            </a:r>
            <a:r>
              <a:rPr lang="en-US" dirty="0"/>
              <a:t> (Induction) </a:t>
            </a:r>
            <a:r>
              <a:rPr lang="ar-SA" dirty="0"/>
              <a:t>الذي يعتمد على الملاحظة المنظمة للظواهر ، وفرض الفروض وإجراء التجارب وجمع البيانات وتحليلها للتثبت من صحة الفروض أو عمد صحتها . . ولا يتوقف العلم عند المفردات الجزئية التي يتعرض لبحثها ، بل يحاول الكشف عن القوانين والنظريات العامة التي تربط بين هذه المفردات بعضها ببعض، والتي تمكن من التنبؤ بما يحدث للظواهر المختلفة تحت ظروف معينة</a:t>
            </a:r>
            <a:r>
              <a:rPr lang="en-US" dirty="0"/>
              <a:t>. 	</a:t>
            </a:r>
            <a:br>
              <a:rPr lang="en-US" dirty="0"/>
            </a:br>
            <a:r>
              <a:rPr lang="ar-SA" dirty="0"/>
              <a:t>والاستقراء نوعان الأول تام والآخر غير تام ناقص، وفي الاستقراء التام يقوم الباحث بملاحظة جميع مفردات الظاهرة التي يبحثها ويكون حكمه الكلي مجرد تلخيص للأحكام التي يصدرها على مفردات البحث</a:t>
            </a:r>
            <a:r>
              <a:rPr lang="en-US" dirty="0"/>
              <a:t> . 	</a:t>
            </a:r>
            <a:br>
              <a:rPr lang="en-US" dirty="0"/>
            </a:br>
            <a:endParaRPr lang="ar-D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r>
              <a:rPr lang="ar-SA" b="1" dirty="0"/>
              <a:t>ماهية المعرفة</a:t>
            </a:r>
            <a:r>
              <a:rPr lang="ar-SA" dirty="0"/>
              <a:t> </a:t>
            </a:r>
            <a:r>
              <a:rPr lang="en-US" dirty="0"/>
              <a:t>: </a:t>
            </a:r>
            <a:r>
              <a:rPr lang="ar-SA" dirty="0"/>
              <a:t>قبل التطرق إلى مفهوم المعرفة العلمية نتطرق بالتحديد إلى الكلمتين المكونتين لهذا المفهوم كونهما يشكلان هذا المفهوم </a:t>
            </a:r>
            <a:r>
              <a:rPr lang="ar-SA" dirty="0" err="1"/>
              <a:t>و</a:t>
            </a:r>
            <a:r>
              <a:rPr lang="ar-SA" dirty="0"/>
              <a:t> يلتقيان معه في نطاق محدد وهما المعرفة والعلم</a:t>
            </a:r>
            <a:r>
              <a:rPr lang="en-US" dirty="0"/>
              <a:t>. </a:t>
            </a:r>
          </a:p>
          <a:p>
            <a:r>
              <a:rPr lang="en-US" dirty="0"/>
              <a:t>       </a:t>
            </a:r>
            <a:r>
              <a:rPr lang="ar-SA" dirty="0"/>
              <a:t>فالمعرفة هي " مفهوم شامل وعام بكل ما يحيط بالإنسان من أحكام وتصورات </a:t>
            </a:r>
            <a:r>
              <a:rPr lang="ar-SA" dirty="0" err="1"/>
              <a:t>و</a:t>
            </a:r>
            <a:r>
              <a:rPr lang="ar-SA" dirty="0"/>
              <a:t> مفاهيم </a:t>
            </a:r>
            <a:r>
              <a:rPr lang="ar-SA" dirty="0" err="1"/>
              <a:t>و</a:t>
            </a:r>
            <a:r>
              <a:rPr lang="ar-SA" dirty="0"/>
              <a:t> معتقدات في مختلف مجالات النشاط الإنساني. " </a:t>
            </a:r>
            <a:r>
              <a:rPr lang="ar-SA" dirty="0" err="1"/>
              <a:t>و</a:t>
            </a:r>
            <a:r>
              <a:rPr lang="ar-SA" dirty="0"/>
              <a:t> هي تعني كذلك " ذلك الرصيد الهائل من المعارف </a:t>
            </a:r>
            <a:r>
              <a:rPr lang="ar-SA" dirty="0" err="1"/>
              <a:t>و</a:t>
            </a:r>
            <a:r>
              <a:rPr lang="ar-SA" dirty="0"/>
              <a:t> العلوم </a:t>
            </a:r>
            <a:r>
              <a:rPr lang="ar-SA" dirty="0" err="1"/>
              <a:t>و</a:t>
            </a:r>
            <a:r>
              <a:rPr lang="ar-SA" dirty="0"/>
              <a:t> المعلومات التي اكتسبها الإنسان خلال مسيرته الطويلة بحواسه </a:t>
            </a:r>
            <a:r>
              <a:rPr lang="ar-SA" dirty="0" err="1"/>
              <a:t>و</a:t>
            </a:r>
            <a:r>
              <a:rPr lang="ar-SA" dirty="0"/>
              <a:t> فكره وعقله." </a:t>
            </a:r>
            <a:r>
              <a:rPr lang="ar-SA" dirty="0" err="1"/>
              <a:t>و</a:t>
            </a:r>
            <a:r>
              <a:rPr lang="ar-SA" dirty="0"/>
              <a:t> ينظر أيضا إلى المعرفة بأنها " شبكة </a:t>
            </a:r>
            <a:r>
              <a:rPr lang="ar-SA" dirty="0" err="1"/>
              <a:t>مفهومية</a:t>
            </a:r>
            <a:r>
              <a:rPr lang="ar-SA" dirty="0"/>
              <a:t> تتضمن كل الأنماط المعرفية في حقبة زمنية معينة." </a:t>
            </a:r>
            <a:r>
              <a:rPr lang="ar-SA" dirty="0" err="1"/>
              <a:t>و</a:t>
            </a:r>
            <a:r>
              <a:rPr lang="ar-SA" dirty="0"/>
              <a:t> عليه تشمل المعرفة مجموع المعارف الروحية، الاقتصادية، السياسية، الثقافية والعلمية في الوقت نفسه</a:t>
            </a:r>
            <a:r>
              <a:rPr lang="en-US" dirty="0"/>
              <a:t>. </a:t>
            </a:r>
          </a:p>
          <a:p>
            <a:r>
              <a:rPr lang="en-US" dirty="0"/>
              <a:t>        </a:t>
            </a:r>
            <a:r>
              <a:rPr lang="ar-SA" dirty="0"/>
              <a:t>أما العلم فهو نوع من المعارف تتسم بالوحدة </a:t>
            </a:r>
            <a:r>
              <a:rPr lang="ar-SA" dirty="0" err="1"/>
              <a:t>و</a:t>
            </a:r>
            <a:r>
              <a:rPr lang="ar-SA" dirty="0"/>
              <a:t> التكامل </a:t>
            </a:r>
            <a:r>
              <a:rPr lang="ar-SA" dirty="0" err="1"/>
              <a:t>و</a:t>
            </a:r>
            <a:r>
              <a:rPr lang="ar-SA" dirty="0"/>
              <a:t> </a:t>
            </a:r>
            <a:r>
              <a:rPr lang="ar-SA" dirty="0" err="1"/>
              <a:t>النسقية</a:t>
            </a:r>
            <a:r>
              <a:rPr lang="ar-SA" dirty="0"/>
              <a:t> ،كما يعتمد العلم على مبادئ تميزه عن باقي أنواع المعارف الأخرى ،و بتعبير آخر فإن العلم هو " المعرفة المصنفة التي تم الوصول إليها بإتباع قواعد المنهج العلمي الصحيح مصاغة في قوانين عامة للظواهر الفردية المتفرقة</a:t>
            </a:r>
            <a:r>
              <a:rPr lang="en-US" dirty="0"/>
              <a:t>." </a:t>
            </a:r>
          </a:p>
          <a:p>
            <a:endParaRPr lang="ar-D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142984"/>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ar-SA" b="1" dirty="0"/>
              <a:t>المحاضرة رقم </a:t>
            </a:r>
            <a:r>
              <a:rPr lang="ar-DZ" b="1" dirty="0" smtClean="0"/>
              <a:t>4</a:t>
            </a:r>
            <a:br>
              <a:rPr lang="ar-DZ" b="1" dirty="0" smtClean="0"/>
            </a:br>
            <a:r>
              <a:rPr lang="en-US" b="1" dirty="0" smtClean="0"/>
              <a:t> </a:t>
            </a:r>
            <a:r>
              <a:rPr lang="ar-SA" b="1" dirty="0"/>
              <a:t>التفرقة بين المعرفة العلمية </a:t>
            </a:r>
            <a:r>
              <a:rPr lang="ar-SA" b="1" dirty="0" err="1"/>
              <a:t>و</a:t>
            </a:r>
            <a:r>
              <a:rPr lang="ar-SA" b="1" dirty="0"/>
              <a:t> المعارف الأخرى</a:t>
            </a:r>
            <a:endParaRPr lang="ar-DZ" dirty="0"/>
          </a:p>
        </p:txBody>
      </p:sp>
      <p:sp>
        <p:nvSpPr>
          <p:cNvPr id="3" name="Espace réservé du contenu 2"/>
          <p:cNvSpPr>
            <a:spLocks noGrp="1"/>
          </p:cNvSpPr>
          <p:nvPr>
            <p:ph idx="1"/>
          </p:nvPr>
        </p:nvSpPr>
        <p:spPr>
          <a:xfrm>
            <a:off x="0" y="1285860"/>
            <a:ext cx="9144000" cy="5572140"/>
          </a:xfrm>
        </p:spPr>
        <p:txBody>
          <a:bodyPr>
            <a:normAutofit fontScale="92500" lnSpcReduction="10000"/>
          </a:bodyPr>
          <a:lstStyle/>
          <a:p>
            <a:r>
              <a:rPr lang="ar-SA" dirty="0"/>
              <a:t>الفرق بين المعرفة العلمية والحسية</a:t>
            </a:r>
            <a:r>
              <a:rPr lang="en-US" dirty="0"/>
              <a:t>: </a:t>
            </a:r>
            <a:r>
              <a:rPr lang="ar-SA" dirty="0"/>
              <a:t>تختلف المعرفة العلمية عن الحسية فيما يلي</a:t>
            </a:r>
            <a:r>
              <a:rPr lang="en-US" dirty="0"/>
              <a:t>: </a:t>
            </a:r>
          </a:p>
          <a:p>
            <a:r>
              <a:rPr lang="ar-SA" dirty="0"/>
              <a:t>المعرفة العلمية منظمة </a:t>
            </a:r>
            <a:r>
              <a:rPr lang="ar-SA" dirty="0" err="1"/>
              <a:t>و</a:t>
            </a:r>
            <a:r>
              <a:rPr lang="ar-SA" dirty="0"/>
              <a:t> تخضع لأسلوب علمي دقيق يعتمد على الملاحظة والتجربة </a:t>
            </a:r>
            <a:r>
              <a:rPr lang="ar-SA" dirty="0" err="1"/>
              <a:t>و</a:t>
            </a:r>
            <a:r>
              <a:rPr lang="ar-SA" dirty="0"/>
              <a:t> الفرضية، في حين أن المعرفة الحسية تعتمد على الحواس </a:t>
            </a:r>
            <a:r>
              <a:rPr lang="ar-SA" dirty="0" err="1"/>
              <a:t>و</a:t>
            </a:r>
            <a:r>
              <a:rPr lang="ar-SA" dirty="0"/>
              <a:t> ما تلاحظه من أمور بسيطة لا تتعدى الحواس</a:t>
            </a:r>
            <a:r>
              <a:rPr lang="en-US" dirty="0"/>
              <a:t>. </a:t>
            </a:r>
          </a:p>
          <a:p>
            <a:r>
              <a:rPr lang="ar-SA" dirty="0"/>
              <a:t>لا يمكن التسليم بما يتوصل إليه العلم من معارف إلا بعد اختبار صحتها </a:t>
            </a:r>
            <a:r>
              <a:rPr lang="ar-SA" dirty="0" err="1"/>
              <a:t>و</a:t>
            </a:r>
            <a:r>
              <a:rPr lang="ar-SA" dirty="0"/>
              <a:t> التأكد من يقينها، بيد أن المعرفة الحسية تتوارثها الأجيال دوت التأكد من صدقها </a:t>
            </a:r>
            <a:r>
              <a:rPr lang="ar-SA" dirty="0" err="1"/>
              <a:t>و</a:t>
            </a:r>
            <a:r>
              <a:rPr lang="ar-SA" dirty="0"/>
              <a:t> صحتها</a:t>
            </a:r>
            <a:r>
              <a:rPr lang="en-US" dirty="0"/>
              <a:t>. </a:t>
            </a:r>
          </a:p>
          <a:p>
            <a:r>
              <a:rPr lang="ar-SA" dirty="0"/>
              <a:t>المعرفة الحسية تتوارثها الأجيال </a:t>
            </a:r>
            <a:r>
              <a:rPr lang="ar-SA" dirty="0" err="1"/>
              <a:t>و</a:t>
            </a:r>
            <a:r>
              <a:rPr lang="ar-SA" dirty="0"/>
              <a:t> تقبل كما هي دون إخضاعها للتجربة، حتى </a:t>
            </a:r>
            <a:r>
              <a:rPr lang="ar-SA" dirty="0" err="1"/>
              <a:t>و</a:t>
            </a:r>
            <a:r>
              <a:rPr lang="ar-SA" dirty="0"/>
              <a:t> إن كانت مضللة </a:t>
            </a:r>
            <a:r>
              <a:rPr lang="ar-SA" dirty="0" err="1"/>
              <a:t>و</a:t>
            </a:r>
            <a:r>
              <a:rPr lang="ar-SA" dirty="0"/>
              <a:t> خاطئة، في حين أن المعرفة العلمية تتوارثها الأجيال أيضا، ولكن كل جيلا يطور فيها </a:t>
            </a:r>
            <a:r>
              <a:rPr lang="ar-SA" dirty="0" err="1"/>
              <a:t>و</a:t>
            </a:r>
            <a:r>
              <a:rPr lang="ar-SA" dirty="0"/>
              <a:t> يضفي عليها نتائج جديدة تكون قابلة لتطورات أخرى</a:t>
            </a:r>
            <a:r>
              <a:rPr lang="en-US" dirty="0"/>
              <a:t>. </a:t>
            </a:r>
          </a:p>
          <a:p>
            <a:endParaRPr lang="ar-D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normAutofit lnSpcReduction="10000"/>
          </a:bodyPr>
          <a:lstStyle/>
          <a:p>
            <a:r>
              <a:rPr lang="ar-SA" b="1" dirty="0"/>
              <a:t>الفرق بين المعرفة العلمية والفلسفية</a:t>
            </a:r>
            <a:r>
              <a:rPr lang="en-US" b="1" dirty="0"/>
              <a:t>: </a:t>
            </a:r>
            <a:endParaRPr lang="en-US" dirty="0"/>
          </a:p>
          <a:p>
            <a:r>
              <a:rPr lang="ar-SA" dirty="0"/>
              <a:t>المعرفة العلمية نتائجها محسومة، ويمكن التأكد منها بإجراء التجربة، أما في الفلسفة فإن الأمر يختلف إذ أن الكثير من المسائل الفلسفية لا يمكن التجربة عليها، ونتائجها محل شك </a:t>
            </a:r>
            <a:r>
              <a:rPr lang="ar-SA" dirty="0" err="1"/>
              <a:t>و</a:t>
            </a:r>
            <a:r>
              <a:rPr lang="ar-SA" dirty="0"/>
              <a:t> تأويل</a:t>
            </a:r>
            <a:r>
              <a:rPr lang="en-US" dirty="0"/>
              <a:t>. </a:t>
            </a:r>
          </a:p>
          <a:p>
            <a:r>
              <a:rPr lang="ar-SA" dirty="0"/>
              <a:t>تستطيع الفلسفة أن تنطلق من العدم، أن تضع التساؤل حول أي قضية دون الرجوع إلى معلومات سابقة، فلا تأخذ بعين الاعتبار لما توصل إليه الفلاسفة من معارف وحقائق، أما المعرفة العلمية فتختلف، حيث أنها تعتمد كلية على الحقائق والنتائج السابقة، وبالتالي فالعالم لابد أن يبني تجاربه العلمية على الحقائق والنتائج التي سبقه إليها العلماء</a:t>
            </a:r>
            <a:r>
              <a:rPr lang="en-US" dirty="0"/>
              <a:t>. </a:t>
            </a:r>
          </a:p>
          <a:p>
            <a:r>
              <a:rPr lang="ar-SA" dirty="0"/>
              <a:t>الفلسفة تهتم بالأسباب البعيدة الميتافيزيقية، في حين أن المعرفة العلمية تهتم بما هو موجود بالفعل ،كما أن الباحث العلمي يتناول الظواهر والأشياء كما هي بصورتها الموضوعية، دون أن يضفي عليها من أفكاره </a:t>
            </a:r>
            <a:r>
              <a:rPr lang="ar-SA" dirty="0" err="1"/>
              <a:t>و</a:t>
            </a:r>
            <a:r>
              <a:rPr lang="ar-SA" dirty="0"/>
              <a:t> شخصيته شيئا، في حين أن الفيلسوف يضفي على الفلسفة الكثير من أفكاره الذاتية</a:t>
            </a:r>
            <a:r>
              <a:rPr lang="en-US" dirty="0"/>
              <a:t> . </a:t>
            </a:r>
          </a:p>
          <a:p>
            <a:endParaRPr lang="ar-D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r>
              <a:rPr lang="en-US" b="1" dirty="0"/>
              <a:t>- </a:t>
            </a:r>
            <a:r>
              <a:rPr lang="ar-SA" b="1" dirty="0"/>
              <a:t>خصائص المعرفة العلمية</a:t>
            </a:r>
            <a:r>
              <a:rPr lang="en-US" b="1" dirty="0"/>
              <a:t>: </a:t>
            </a:r>
            <a:endParaRPr lang="en-US" dirty="0"/>
          </a:p>
          <a:p>
            <a:r>
              <a:rPr lang="ar-SA" b="1" dirty="0"/>
              <a:t>أ-الموضوعية</a:t>
            </a:r>
            <a:r>
              <a:rPr lang="ar-SA" dirty="0"/>
              <a:t> </a:t>
            </a:r>
            <a:r>
              <a:rPr lang="en-US" dirty="0"/>
              <a:t>: </a:t>
            </a:r>
            <a:r>
              <a:rPr lang="ar-SA" dirty="0"/>
              <a:t>نقيضها الذاتية وهي تعني الغياب الكامل </a:t>
            </a:r>
            <a:r>
              <a:rPr lang="ar-SA" dirty="0" err="1"/>
              <a:t>و</a:t>
            </a:r>
            <a:r>
              <a:rPr lang="ar-SA" dirty="0"/>
              <a:t> المطلق لذات الباحث ( مزاجه، ثقافته، إيديولوجيته وأحكامه المسبقة </a:t>
            </a:r>
            <a:r>
              <a:rPr lang="ar-SA" dirty="0" err="1"/>
              <a:t>و</a:t>
            </a:r>
            <a:r>
              <a:rPr lang="ar-SA" dirty="0"/>
              <a:t> استنتاجاته) في عمله العلمي ،أي في جميع مراحل </a:t>
            </a:r>
            <a:r>
              <a:rPr lang="ar-SA" dirty="0" err="1"/>
              <a:t>و</a:t>
            </a:r>
            <a:r>
              <a:rPr lang="ar-SA" dirty="0"/>
              <a:t> خطوات البحث العلمي، سواء فيما تعلق ببناء الموضوع </a:t>
            </a:r>
            <a:r>
              <a:rPr lang="ar-SA" dirty="0" err="1"/>
              <a:t>و</a:t>
            </a:r>
            <a:r>
              <a:rPr lang="ar-SA" dirty="0"/>
              <a:t> صياغة الإشكالية أو عند بناء الفروض العلمية، أو عند إقامة التجارب العلمية ،وذلك حتى يصل الباحث إلى حكم علمي دقيق يمكن تعميمه</a:t>
            </a:r>
            <a:r>
              <a:rPr lang="en-US" dirty="0"/>
              <a:t>. </a:t>
            </a:r>
          </a:p>
          <a:p>
            <a:r>
              <a:rPr lang="ar-SA" dirty="0"/>
              <a:t>وفي هذا الصدد يقول </a:t>
            </a:r>
            <a:r>
              <a:rPr lang="ar-SA" dirty="0" err="1"/>
              <a:t>باشلار</a:t>
            </a:r>
            <a:r>
              <a:rPr lang="ar-SA" dirty="0"/>
              <a:t> " العلم يقرب الناس بعضهم من بعض </a:t>
            </a:r>
            <a:r>
              <a:rPr lang="ar-SA" dirty="0" err="1"/>
              <a:t>و</a:t>
            </a:r>
            <a:r>
              <a:rPr lang="ar-SA" dirty="0"/>
              <a:t> الأهواء </a:t>
            </a:r>
            <a:r>
              <a:rPr lang="ar-SA" dirty="0" err="1"/>
              <a:t>و</a:t>
            </a:r>
            <a:r>
              <a:rPr lang="ar-SA" dirty="0"/>
              <a:t> المصالح تفرقهم، لأنه العلم يستخدم الأدلة العقلية </a:t>
            </a:r>
            <a:r>
              <a:rPr lang="ar-SA" dirty="0" err="1"/>
              <a:t>و</a:t>
            </a:r>
            <a:r>
              <a:rPr lang="ar-SA" dirty="0"/>
              <a:t> البراهين المنطقية المستقلة عن العوامل الشخصية </a:t>
            </a:r>
            <a:r>
              <a:rPr lang="ar-SA" dirty="0" err="1"/>
              <a:t>و</a:t>
            </a:r>
            <a:r>
              <a:rPr lang="ar-SA" dirty="0"/>
              <a:t> الذاتية</a:t>
            </a:r>
            <a:r>
              <a:rPr lang="en-US" dirty="0"/>
              <a:t>." </a:t>
            </a:r>
          </a:p>
          <a:p>
            <a:r>
              <a:rPr lang="ar-SA" b="1" dirty="0"/>
              <a:t>ب-الوضعية</a:t>
            </a:r>
            <a:r>
              <a:rPr lang="en-US" b="1" dirty="0"/>
              <a:t> :</a:t>
            </a:r>
            <a:r>
              <a:rPr lang="en-US" dirty="0"/>
              <a:t> </a:t>
            </a:r>
            <a:r>
              <a:rPr lang="ar-SA" dirty="0"/>
              <a:t>وهي نقيض الغيبية </a:t>
            </a:r>
            <a:r>
              <a:rPr lang="ar-SA" dirty="0" err="1"/>
              <a:t>و</a:t>
            </a:r>
            <a:r>
              <a:rPr lang="ar-SA" dirty="0"/>
              <a:t> الميتافيزيقا، </a:t>
            </a:r>
            <a:r>
              <a:rPr lang="ar-SA" dirty="0" err="1"/>
              <a:t>و</a:t>
            </a:r>
            <a:r>
              <a:rPr lang="ar-SA" dirty="0"/>
              <a:t> تعني الوضعية الاشتغال بالمواضيع </a:t>
            </a:r>
            <a:r>
              <a:rPr lang="ar-SA" dirty="0" err="1"/>
              <a:t>و</a:t>
            </a:r>
            <a:r>
              <a:rPr lang="ar-SA" dirty="0"/>
              <a:t> المسائل </a:t>
            </a:r>
            <a:r>
              <a:rPr lang="ar-SA" dirty="0" err="1"/>
              <a:t>و</a:t>
            </a:r>
            <a:r>
              <a:rPr lang="ar-SA" dirty="0"/>
              <a:t> القضايا التي يمكن أن نصل إليها مباشرة </a:t>
            </a:r>
            <a:r>
              <a:rPr lang="ar-SA" dirty="0" err="1"/>
              <a:t>و</a:t>
            </a:r>
            <a:r>
              <a:rPr lang="ar-SA" dirty="0"/>
              <a:t> التي هي موجودة إما كواقع عيني أو كواقع ذهني</a:t>
            </a:r>
            <a:r>
              <a:rPr lang="en-US" dirty="0"/>
              <a:t>. </a:t>
            </a:r>
          </a:p>
          <a:p>
            <a:endParaRPr lang="ar-D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ar-SA" b="1" dirty="0"/>
              <a:t>ج-التعليل</a:t>
            </a:r>
            <a:r>
              <a:rPr lang="ar-SA" dirty="0"/>
              <a:t> </a:t>
            </a:r>
            <a:r>
              <a:rPr lang="en-US" dirty="0"/>
              <a:t>: </a:t>
            </a:r>
            <a:r>
              <a:rPr lang="ar-SA" dirty="0"/>
              <a:t>و يعني البحث في العلل </a:t>
            </a:r>
            <a:r>
              <a:rPr lang="ar-SA" dirty="0" err="1"/>
              <a:t>و</a:t>
            </a:r>
            <a:r>
              <a:rPr lang="ar-SA" dirty="0"/>
              <a:t> الأسباب، بمعنى على الباحث أن يهتدي إلى الأسباب الحقيقية </a:t>
            </a:r>
            <a:r>
              <a:rPr lang="ar-SA" dirty="0" err="1"/>
              <a:t>و</a:t>
            </a:r>
            <a:r>
              <a:rPr lang="ar-SA" dirty="0"/>
              <a:t> العلل الفاعلة لظاهرته التي يدرس، فهو غير مطالب بوصف الظاهرة بقدر ما هو مطالب بالكشف عن العلاقات السببية الموجودة بين الظواهر ،فالمعرفة العلمية الصحيحة هي التي تكون بواسطة العلل</a:t>
            </a:r>
            <a:r>
              <a:rPr lang="en-US" dirty="0"/>
              <a:t>. </a:t>
            </a:r>
          </a:p>
          <a:p>
            <a:r>
              <a:rPr lang="ar-SA" b="1" dirty="0"/>
              <a:t>د-الواقعية</a:t>
            </a:r>
            <a:r>
              <a:rPr lang="en-US" dirty="0"/>
              <a:t>:  </a:t>
            </a:r>
            <a:r>
              <a:rPr lang="ar-SA" dirty="0"/>
              <a:t>وهي التي تقوم على استقراء الظواهر </a:t>
            </a:r>
            <a:r>
              <a:rPr lang="ar-SA" dirty="0" err="1"/>
              <a:t>و</a:t>
            </a:r>
            <a:r>
              <a:rPr lang="ar-SA" dirty="0"/>
              <a:t> الخبرات التي نعيشها واقعيا، لا التي تدخل في نطاق الخيال </a:t>
            </a:r>
            <a:r>
              <a:rPr lang="ar-SA" dirty="0" err="1"/>
              <a:t>و</a:t>
            </a:r>
            <a:r>
              <a:rPr lang="ar-SA" dirty="0"/>
              <a:t> التصورات</a:t>
            </a:r>
            <a:r>
              <a:rPr lang="en-US" dirty="0"/>
              <a:t>. </a:t>
            </a:r>
          </a:p>
          <a:p>
            <a:r>
              <a:rPr lang="ar-SA" b="1" dirty="0"/>
              <a:t>ه-الدقة</a:t>
            </a:r>
            <a:r>
              <a:rPr lang="en-US" b="1" dirty="0"/>
              <a:t> :</a:t>
            </a:r>
            <a:r>
              <a:rPr lang="en-US" dirty="0"/>
              <a:t> </a:t>
            </a:r>
            <a:r>
              <a:rPr lang="ar-SA" dirty="0"/>
              <a:t>تعتبر من أهم الدعائم التي يقوم عليها الفكر العلمي، حيث تتميز المعرفة العلمية بالدقة سواء في المفاهيم أو التساؤلات، أو دقة الفروض </a:t>
            </a:r>
            <a:r>
              <a:rPr lang="ar-SA" dirty="0" err="1"/>
              <a:t>و</a:t>
            </a:r>
            <a:r>
              <a:rPr lang="ar-SA" dirty="0"/>
              <a:t> التجارب </a:t>
            </a:r>
            <a:r>
              <a:rPr lang="ar-SA" dirty="0" err="1"/>
              <a:t>و</a:t>
            </a:r>
            <a:r>
              <a:rPr lang="ar-SA" dirty="0"/>
              <a:t> الاستنتاجات </a:t>
            </a:r>
            <a:r>
              <a:rPr lang="ar-SA" dirty="0" err="1"/>
              <a:t>و</a:t>
            </a:r>
            <a:r>
              <a:rPr lang="ar-SA" dirty="0"/>
              <a:t> التعميمات</a:t>
            </a:r>
            <a:r>
              <a:rPr lang="en-US" dirty="0"/>
              <a:t>. </a:t>
            </a:r>
          </a:p>
          <a:p>
            <a:r>
              <a:rPr lang="ar-SA" b="1" dirty="0"/>
              <a:t>ي-التعميم</a:t>
            </a:r>
            <a:r>
              <a:rPr lang="en-US" b="1" dirty="0"/>
              <a:t>:</a:t>
            </a:r>
            <a:r>
              <a:rPr lang="en-US" dirty="0"/>
              <a:t>  </a:t>
            </a:r>
            <a:r>
              <a:rPr lang="ar-SA" dirty="0"/>
              <a:t>دقة النتائج </a:t>
            </a:r>
            <a:r>
              <a:rPr lang="ar-SA" dirty="0" err="1"/>
              <a:t>و</a:t>
            </a:r>
            <a:r>
              <a:rPr lang="ar-SA" dirty="0"/>
              <a:t> النظريات العلمية هي ما تمكن البحث العلمي من القيام بعملية التعميم </a:t>
            </a:r>
            <a:r>
              <a:rPr lang="ar-SA" dirty="0" err="1"/>
              <a:t>و</a:t>
            </a:r>
            <a:r>
              <a:rPr lang="ar-SA" dirty="0"/>
              <a:t> التي تعني في مدلولها المنطقي جعل الكل يحمل حكم الجزء أو بعض الأجزاء، </a:t>
            </a:r>
            <a:r>
              <a:rPr lang="ar-SA" dirty="0" err="1"/>
              <a:t>و</a:t>
            </a:r>
            <a:r>
              <a:rPr lang="ar-SA" dirty="0"/>
              <a:t> هو ما يعرف بعملية الاستقراء الناقص الذي يقوم عليه البحث العلمي، حيث يكتفي الباحث بدراسة بعض الحالات ،ثم يقوم بتعميم الحقائق التي وصل إليها على الحالات التي لم تدرس، في حين يقوم الباحث في الاستقراء التام بملاحظة جميع مفردات الظاهرة التي يقوم ببحثها، ويكون حكمه مجرد تلخيص للأحكام التي يصدرها على كل مفردة من مفردات البحث</a:t>
            </a:r>
            <a:r>
              <a:rPr lang="en-US" dirty="0"/>
              <a:t>. </a:t>
            </a:r>
          </a:p>
          <a:p>
            <a:r>
              <a:rPr lang="ar-SA" b="1" dirty="0"/>
              <a:t>ك-النسبية</a:t>
            </a:r>
            <a:r>
              <a:rPr lang="ar-SA" dirty="0"/>
              <a:t> </a:t>
            </a:r>
            <a:r>
              <a:rPr lang="en-US" dirty="0"/>
              <a:t>: </a:t>
            </a:r>
            <a:r>
              <a:rPr lang="ar-SA" dirty="0"/>
              <a:t>دقة النتائج </a:t>
            </a:r>
            <a:r>
              <a:rPr lang="ar-SA" dirty="0" err="1"/>
              <a:t>و</a:t>
            </a:r>
            <a:r>
              <a:rPr lang="ar-SA" dirty="0"/>
              <a:t> النظريات العلمية لا يعني من جهة أخرى التعامل معها على أنها حقائق مطلقة لا يحق البحث فيها من جديد، بل ما يؤمن </a:t>
            </a:r>
            <a:r>
              <a:rPr lang="ar-SA" dirty="0" err="1"/>
              <a:t>به</a:t>
            </a:r>
            <a:r>
              <a:rPr lang="ar-SA" dirty="0"/>
              <a:t> العقل العلمي هو أن النظرية العلمية صادقة </a:t>
            </a:r>
            <a:r>
              <a:rPr lang="ar-SA" dirty="0" err="1"/>
              <a:t>و</a:t>
            </a:r>
            <a:r>
              <a:rPr lang="ar-SA" dirty="0"/>
              <a:t> دقيقة فقط في بعض جوانبها، وبالتالي فهي دوما في حاجة إلى إضافة وتعديل، فالطابع النسبي للمعرفة العلمية لا يعني علامة نقص </a:t>
            </a:r>
            <a:r>
              <a:rPr lang="ar-SA" dirty="0" err="1"/>
              <a:t>و</a:t>
            </a:r>
            <a:r>
              <a:rPr lang="ar-SA" dirty="0"/>
              <a:t> قصور في تفسير الظواهر بل المقصود هو أن العلم في حركة دائبة </a:t>
            </a:r>
            <a:r>
              <a:rPr lang="ar-SA" dirty="0" err="1"/>
              <a:t>و</a:t>
            </a:r>
            <a:r>
              <a:rPr lang="ar-SA" dirty="0"/>
              <a:t> استمرار حيويته</a:t>
            </a:r>
            <a:r>
              <a:rPr lang="en-US" dirty="0"/>
              <a:t>. </a:t>
            </a:r>
          </a:p>
          <a:p>
            <a:r>
              <a:rPr lang="ar-SA" b="1" dirty="0"/>
              <a:t>و-التعبير الكمي</a:t>
            </a:r>
            <a:r>
              <a:rPr lang="en-US" b="1" dirty="0"/>
              <a:t>:</a:t>
            </a:r>
            <a:r>
              <a:rPr lang="en-US" dirty="0"/>
              <a:t>  </a:t>
            </a:r>
            <a:r>
              <a:rPr lang="ar-SA" dirty="0"/>
              <a:t>لم تكتسب المعرفة العلمية طابعها العلمي إلا حينما اعتمدت على التكميم، فيقال أن تقدم العلم هو تقدم القياس، حيث الثابت في تاريخ الفكر العلمي </a:t>
            </a:r>
            <a:r>
              <a:rPr lang="ar-SA" dirty="0" err="1"/>
              <a:t>و</a:t>
            </a:r>
            <a:r>
              <a:rPr lang="ar-SA" dirty="0"/>
              <a:t> النظريات العلمية أنها لا تتعامل مع الوقائع على أنها </a:t>
            </a:r>
            <a:r>
              <a:rPr lang="ar-SA" dirty="0" err="1"/>
              <a:t>كيفيات</a:t>
            </a:r>
            <a:r>
              <a:rPr lang="ar-SA" dirty="0"/>
              <a:t>، بل يتم تحويلها إلى كميات حتى نتمكن من دراستها </a:t>
            </a:r>
            <a:r>
              <a:rPr lang="ar-SA" dirty="0" err="1"/>
              <a:t>و</a:t>
            </a:r>
            <a:r>
              <a:rPr lang="ar-SA" dirty="0"/>
              <a:t> توفق في التعبير عنها</a:t>
            </a:r>
            <a:r>
              <a:rPr lang="en-US" dirty="0"/>
              <a:t>. </a:t>
            </a:r>
          </a:p>
          <a:p>
            <a:r>
              <a:rPr lang="ar-SA" dirty="0"/>
              <a:t>وفي هذا الصدد قال أرسطو " الأصوات </a:t>
            </a:r>
            <a:r>
              <a:rPr lang="ar-SA" dirty="0" err="1"/>
              <a:t>و</a:t>
            </a:r>
            <a:r>
              <a:rPr lang="ar-SA" dirty="0"/>
              <a:t> الألوان لم تتحول إلى وقائع علمية إلا بعد ما فسرت تفسيرا كميا</a:t>
            </a:r>
            <a:r>
              <a:rPr lang="en-US" dirty="0"/>
              <a:t>." </a:t>
            </a:r>
          </a:p>
          <a:p>
            <a:endParaRPr lang="ar-DZ"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1295</TotalTime>
  <Words>2041</Words>
  <Application>Microsoft Office PowerPoint</Application>
  <PresentationFormat>Affichage à l'écran (4:3)</PresentationFormat>
  <Paragraphs>71</Paragraphs>
  <Slides>14</Slides>
  <Notes>1</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  مفهوم الفلسفة  PHILOSOPHIE الفلسفة كلمة يونانية مركبة من قسمين. فيلوس Philos وتعني المحبة ،وصوفيا Sophia وتعني الحكمة ، أي محبة الحكمة ، ويكون الفيلسوف Philosophos هو محب الحكمة . ويُعتقد أن أول من استخدم مصطلح الفلسفة هو الفيلسوف اليوناني فيثاغورس Pythagore ( 572 ـ 497 ق م ) وذلك عندما رفض أن يوصف بالحكيم ، قائلا انه : " من الغرور أن يدعي الإنسان لنفسه الحكمة ، واسم الحكيم لا يليق بإنسان قط بل يليق بالآلهة وكفى الإنسان شرفا أن يكون محبا للحكمة وساعيا وراءها" . لكن  يوجد من يرد المصطلح إلى سقراط.</vt:lpstr>
      <vt:lpstr>Diapositive 2</vt:lpstr>
      <vt:lpstr> المحاضرة رقم 2 ثانيا : المعرفة فلسفية أو تأملية   </vt:lpstr>
      <vt:lpstr>المحاضرة رقم 3 المعرفة العلمية </vt:lpstr>
      <vt:lpstr>Diapositive 5</vt:lpstr>
      <vt:lpstr>المحاضرة رقم 4  التفرقة بين المعرفة العلمية و المعارف الأخرى</vt:lpstr>
      <vt:lpstr>Diapositive 7</vt:lpstr>
      <vt:lpstr>Diapositive 8</vt:lpstr>
      <vt:lpstr>Diapositive 9</vt:lpstr>
      <vt:lpstr>فلسفة التربية الرياضية:</vt:lpstr>
      <vt:lpstr>أهم التيارات الفلسفية</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الفلسفة  PHILOSOPHIE الفلسفة كلمة يونانية مركبة من قسمين. فيلوس Philos وتعني المحبة ،وصوفيا Sophia وتعني الحكمة ، أي محبة الحكمة ، ويكون الفيلسوف Philosophos هو محب الحكمة . ويُعتقد أن أول من استخدم مصطلح الفلسفة هو الفيلسوف اليوناني فيثاغورس Pythagore ( 572 ـ 497 ق م ) وذلك عندما رفض أن يوصف بالحكيم ، قائلا انه : " من الغرور أن يدعي الإنسان لنفسه الحكمة ، واسم الحكيم لا يليق بإنسان قط بل يليق بالآلهة وكفى الإنسان شرفا أن يكون محبا للحكمة وساعيا وراءها" . لكن  يوجد من يرد المصطلح إلى سقراط.</dc:title>
  <dc:creator>mansour</dc:creator>
  <cp:lastModifiedBy>mansour</cp:lastModifiedBy>
  <cp:revision>4</cp:revision>
  <dcterms:created xsi:type="dcterms:W3CDTF">2023-11-22T20:26:48Z</dcterms:created>
  <dcterms:modified xsi:type="dcterms:W3CDTF">2023-11-23T18:02:34Z</dcterms:modified>
</cp:coreProperties>
</file>