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2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62" r:id="rId25"/>
    <p:sldMasterId id="2147483975" r:id="rId26"/>
    <p:sldMasterId id="2147483987" r:id="rId27"/>
    <p:sldMasterId id="2147483999" r:id="rId28"/>
  </p:sldMasterIdLst>
  <p:notesMasterIdLst>
    <p:notesMasterId r:id="rId85"/>
  </p:notes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304" r:id="rId43"/>
    <p:sldId id="305" r:id="rId44"/>
    <p:sldId id="306" r:id="rId45"/>
    <p:sldId id="307" r:id="rId46"/>
    <p:sldId id="270" r:id="rId47"/>
    <p:sldId id="271" r:id="rId48"/>
    <p:sldId id="272" r:id="rId49"/>
    <p:sldId id="273" r:id="rId50"/>
    <p:sldId id="274" r:id="rId51"/>
    <p:sldId id="275" r:id="rId52"/>
    <p:sldId id="276" r:id="rId53"/>
    <p:sldId id="308" r:id="rId54"/>
    <p:sldId id="309" r:id="rId55"/>
    <p:sldId id="310" r:id="rId56"/>
    <p:sldId id="277" r:id="rId57"/>
    <p:sldId id="311" r:id="rId58"/>
    <p:sldId id="278" r:id="rId59"/>
    <p:sldId id="279" r:id="rId60"/>
    <p:sldId id="280" r:id="rId61"/>
    <p:sldId id="281" r:id="rId62"/>
    <p:sldId id="282" r:id="rId63"/>
    <p:sldId id="283" r:id="rId64"/>
    <p:sldId id="291" r:id="rId65"/>
    <p:sldId id="292" r:id="rId66"/>
    <p:sldId id="293" r:id="rId67"/>
    <p:sldId id="294" r:id="rId68"/>
    <p:sldId id="295" r:id="rId69"/>
    <p:sldId id="296" r:id="rId70"/>
    <p:sldId id="297" r:id="rId71"/>
    <p:sldId id="298" r:id="rId72"/>
    <p:sldId id="284" r:id="rId73"/>
    <p:sldId id="302" r:id="rId74"/>
    <p:sldId id="303" r:id="rId75"/>
    <p:sldId id="285" r:id="rId76"/>
    <p:sldId id="286" r:id="rId77"/>
    <p:sldId id="287" r:id="rId78"/>
    <p:sldId id="288" r:id="rId79"/>
    <p:sldId id="289" r:id="rId80"/>
    <p:sldId id="290" r:id="rId81"/>
    <p:sldId id="299" r:id="rId82"/>
    <p:sldId id="300" r:id="rId83"/>
    <p:sldId id="301" r:id="rId84"/>
  </p:sldIdLst>
  <p:sldSz cx="9144000" cy="6858000" type="screen4x3"/>
  <p:notesSz cx="6858000" cy="9144000"/>
  <p:defaultTextStyle>
    <a:defPPr>
      <a:defRPr lang="en"/>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77" d="100"/>
          <a:sy n="77" d="100"/>
        </p:scale>
        <p:origin x="154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5" Type="http://schemas.openxmlformats.org/officeDocument/2006/relationships/slideMaster" Target="slideMasters/slideMaster5.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viewProps" Target="viewProps.xml"/><Relationship Id="rId61" Type="http://schemas.openxmlformats.org/officeDocument/2006/relationships/slide" Target="slides/slide33.xml"/><Relationship Id="rId82" Type="http://schemas.openxmlformats.org/officeDocument/2006/relationships/slide" Target="slides/slide54.xml"/><Relationship Id="rId19" Type="http://schemas.openxmlformats.org/officeDocument/2006/relationships/slideMaster" Target="slideMasters/slideMaster19.xml"/></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287CA-A46B-405B-9934-2FAF1C7FAB0B}"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fr-FR"/>
        </a:p>
      </dgm:t>
    </dgm:pt>
    <dgm:pt modelId="{44F1E64D-4F75-4395-9A82-408367F0E215}">
      <dgm:prSet phldrT="[Texte]" custT="1"/>
      <dgm:spPr/>
      <dgm:t>
        <a:bodyPr/>
        <a:lstStyle/>
        <a:p>
          <a:r>
            <a:rPr lang="en" sz="1800" dirty="0"/>
            <a:t>Algorithm algorithm </a:t>
          </a:r>
          <a:r>
            <a:rPr lang="en" sz="1800" b="1" dirty="0" err="1">
              <a:effectLst>
                <a:outerShdw blurRad="38100" dist="38100" dir="2700000" algn="tl">
                  <a:srgbClr val="000000">
                    <a:alpha val="43137"/>
                  </a:srgbClr>
                </a:outerShdw>
              </a:effectLst>
            </a:rPr>
            <a:t>-name</a:t>
          </a:r>
          <a:r>
            <a:rPr lang="en" sz="1800" dirty="0"/>
            <a:t>   </a:t>
          </a:r>
          <a:r>
            <a:rPr lang="en" sz="1800" dirty="0">
              <a:solidFill>
                <a:srgbClr val="92D050"/>
              </a:solidFill>
            </a:rPr>
            <a:t>// header part</a:t>
          </a:r>
        </a:p>
        <a:p>
          <a:r>
            <a:rPr lang="en" sz="1800" dirty="0" err="1"/>
            <a:t>Beginning</a:t>
          </a:r>
          <a:r>
            <a:rPr lang="en" sz="1800" dirty="0"/>
            <a:t>          </a:t>
          </a:r>
          <a:r>
            <a:rPr lang="en" sz="1800" dirty="0">
              <a:solidFill>
                <a:srgbClr val="92D050"/>
              </a:solidFill>
            </a:rPr>
            <a:t>// processing part</a:t>
          </a:r>
        </a:p>
        <a:p>
          <a:r>
            <a:rPr lang="en" sz="1800" dirty="0"/>
            <a:t>Instruction block;</a:t>
          </a:r>
        </a:p>
        <a:p>
          <a:r>
            <a:rPr lang="en" sz="1800" dirty="0"/>
            <a:t>END</a:t>
          </a:r>
          <a:endParaRPr lang="fr-FR" sz="1800" dirty="0"/>
        </a:p>
      </dgm:t>
    </dgm:pt>
    <dgm:pt modelId="{577FFD3A-7012-4986-9541-B4E5BBDF7325}" type="parTrans" cxnId="{4EBEAF58-0931-4F6B-9F9E-4B93CDE64DF5}">
      <dgm:prSet/>
      <dgm:spPr/>
      <dgm:t>
        <a:bodyPr/>
        <a:lstStyle/>
        <a:p>
          <a:endParaRPr lang="fr-FR"/>
        </a:p>
      </dgm:t>
    </dgm:pt>
    <dgm:pt modelId="{67FA36A8-228E-49BF-86BC-0377357541FD}" type="sibTrans" cxnId="{4EBEAF58-0931-4F6B-9F9E-4B93CDE64DF5}">
      <dgm:prSet/>
      <dgm:spPr/>
      <dgm:t>
        <a:bodyPr/>
        <a:lstStyle/>
        <a:p>
          <a:endParaRPr lang="fr-FR"/>
        </a:p>
      </dgm:t>
    </dgm:pt>
    <dgm:pt modelId="{AE5B27E0-C599-4EC2-9843-0D534D32A9E0}" type="pres">
      <dgm:prSet presAssocID="{21C287CA-A46B-405B-9934-2FAF1C7FAB0B}" presName="linear" presStyleCnt="0">
        <dgm:presLayoutVars>
          <dgm:animLvl val="lvl"/>
          <dgm:resizeHandles val="exact"/>
        </dgm:presLayoutVars>
      </dgm:prSet>
      <dgm:spPr/>
    </dgm:pt>
    <dgm:pt modelId="{4A782E6C-9AD8-488F-99BD-926D26DA384A}" type="pres">
      <dgm:prSet presAssocID="{44F1E64D-4F75-4395-9A82-408367F0E215}" presName="parentText" presStyleLbl="node1" presStyleIdx="0" presStyleCnt="1" custScaleX="73788" custLinFactNeighborX="-11283" custLinFactNeighborY="19701">
        <dgm:presLayoutVars>
          <dgm:chMax val="0"/>
          <dgm:bulletEnabled val="1"/>
        </dgm:presLayoutVars>
      </dgm:prSet>
      <dgm:spPr/>
    </dgm:pt>
  </dgm:ptLst>
  <dgm:cxnLst>
    <dgm:cxn modelId="{B876CB35-6DA3-4438-B2E1-D25E0A10CFC7}" type="presOf" srcId="{21C287CA-A46B-405B-9934-2FAF1C7FAB0B}" destId="{AE5B27E0-C599-4EC2-9843-0D534D32A9E0}" srcOrd="0" destOrd="0" presId="urn:microsoft.com/office/officeart/2005/8/layout/vList2"/>
    <dgm:cxn modelId="{A5021151-15D9-4257-A839-5CDC337129E0}" type="presOf" srcId="{44F1E64D-4F75-4395-9A82-408367F0E215}" destId="{4A782E6C-9AD8-488F-99BD-926D26DA384A}" srcOrd="0" destOrd="0" presId="urn:microsoft.com/office/officeart/2005/8/layout/vList2"/>
    <dgm:cxn modelId="{4EBEAF58-0931-4F6B-9F9E-4B93CDE64DF5}" srcId="{21C287CA-A46B-405B-9934-2FAF1C7FAB0B}" destId="{44F1E64D-4F75-4395-9A82-408367F0E215}" srcOrd="0" destOrd="0" parTransId="{577FFD3A-7012-4986-9541-B4E5BBDF7325}" sibTransId="{67FA36A8-228E-49BF-86BC-0377357541FD}"/>
    <dgm:cxn modelId="{7EB3F7B3-CE9A-49AA-A9A7-9346F1C3EE46}" type="presParOf" srcId="{AE5B27E0-C599-4EC2-9843-0D534D32A9E0}" destId="{4A782E6C-9AD8-488F-99BD-926D26DA384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3A351A-1D45-424D-A002-55A59A086C3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fr-FR"/>
        </a:p>
      </dgm:t>
    </dgm:pt>
    <dgm:pt modelId="{2CA4C658-C817-4B26-881A-4B9A7FE20FA2}">
      <dgm:prSet phldrT="[Texte]" custT="1"/>
      <dgm:spPr/>
      <dgm:t>
        <a:bodyPr/>
        <a:lstStyle/>
        <a:p>
          <a:r>
            <a:rPr lang="en" sz="2000" b="1" i="1" dirty="0"/>
            <a:t>The Boolean type</a:t>
          </a:r>
          <a:r>
            <a:rPr lang="en" sz="3400" b="1" i="1" dirty="0"/>
            <a:t> </a:t>
          </a:r>
          <a:endParaRPr lang="fr-FR" sz="3400" dirty="0"/>
        </a:p>
      </dgm:t>
    </dgm:pt>
    <dgm:pt modelId="{A8CED66A-4542-48F4-BCFE-0188E3407FA9}" type="parTrans" cxnId="{C840D940-2138-4F34-BD41-F51383406AC3}">
      <dgm:prSet/>
      <dgm:spPr/>
      <dgm:t>
        <a:bodyPr/>
        <a:lstStyle/>
        <a:p>
          <a:endParaRPr lang="fr-FR"/>
        </a:p>
      </dgm:t>
    </dgm:pt>
    <dgm:pt modelId="{77CDD90F-3024-4CD5-A485-6ED47613A956}" type="sibTrans" cxnId="{C840D940-2138-4F34-BD41-F51383406AC3}">
      <dgm:prSet/>
      <dgm:spPr/>
      <dgm:t>
        <a:bodyPr/>
        <a:lstStyle/>
        <a:p>
          <a:endParaRPr lang="fr-FR"/>
        </a:p>
      </dgm:t>
    </dgm:pt>
    <dgm:pt modelId="{5F19E17B-C0E4-4B04-85E3-6BD65F230C1E}">
      <dgm:prSet phldrT="[Texte]" custT="1"/>
      <dgm:spPr/>
      <dgm:t>
        <a:bodyPr/>
        <a:lstStyle/>
        <a:p>
          <a:r>
            <a:rPr lang="en" sz="2400" i="1" dirty="0"/>
            <a:t>The domain of booleans is the set formed of the only two values (true, false).</a:t>
          </a:r>
          <a:endParaRPr lang="fr-FR" sz="2400" dirty="0"/>
        </a:p>
      </dgm:t>
    </dgm:pt>
    <dgm:pt modelId="{128D04B4-DFED-40EA-8DEB-5E595F34E690}" type="parTrans" cxnId="{0181CD06-4A33-4A1B-84EA-5C6086DA0312}">
      <dgm:prSet/>
      <dgm:spPr/>
      <dgm:t>
        <a:bodyPr/>
        <a:lstStyle/>
        <a:p>
          <a:endParaRPr lang="fr-FR"/>
        </a:p>
      </dgm:t>
    </dgm:pt>
    <dgm:pt modelId="{FBDB3755-5929-481B-91E5-184DADD8B1E2}" type="sibTrans" cxnId="{0181CD06-4A33-4A1B-84EA-5C6086DA0312}">
      <dgm:prSet/>
      <dgm:spPr/>
      <dgm:t>
        <a:bodyPr/>
        <a:lstStyle/>
        <a:p>
          <a:endParaRPr lang="fr-FR"/>
        </a:p>
      </dgm:t>
    </dgm:pt>
    <dgm:pt modelId="{FA8BC1BC-6922-4536-AA20-2020821DA6B9}" type="pres">
      <dgm:prSet presAssocID="{1A3A351A-1D45-424D-A002-55A59A086C38}" presName="vert0" presStyleCnt="0">
        <dgm:presLayoutVars>
          <dgm:dir/>
          <dgm:animOne val="branch"/>
          <dgm:animLvl val="lvl"/>
        </dgm:presLayoutVars>
      </dgm:prSet>
      <dgm:spPr/>
    </dgm:pt>
    <dgm:pt modelId="{FB948FEE-2162-4FEE-927C-D0EBD8FD1BF5}" type="pres">
      <dgm:prSet presAssocID="{2CA4C658-C817-4B26-881A-4B9A7FE20FA2}" presName="thickLine" presStyleLbl="alignNode1" presStyleIdx="0" presStyleCnt="1"/>
      <dgm:spPr/>
    </dgm:pt>
    <dgm:pt modelId="{74058D4B-E383-4A26-908C-D05F82192394}" type="pres">
      <dgm:prSet presAssocID="{2CA4C658-C817-4B26-881A-4B9A7FE20FA2}" presName="horz1" presStyleCnt="0"/>
      <dgm:spPr/>
    </dgm:pt>
    <dgm:pt modelId="{F0E6B021-5EBA-41DF-864D-304CE8BA4575}" type="pres">
      <dgm:prSet presAssocID="{2CA4C658-C817-4B26-881A-4B9A7FE20FA2}" presName="tx1" presStyleLbl="revTx" presStyleIdx="0" presStyleCnt="2"/>
      <dgm:spPr/>
    </dgm:pt>
    <dgm:pt modelId="{A07DA2BA-D6F1-46C2-8952-C5F2D64EA292}" type="pres">
      <dgm:prSet presAssocID="{2CA4C658-C817-4B26-881A-4B9A7FE20FA2}" presName="vert1" presStyleCnt="0"/>
      <dgm:spPr/>
    </dgm:pt>
    <dgm:pt modelId="{1ECEF725-7C20-410D-A6C8-9FA7CECCB0D1}" type="pres">
      <dgm:prSet presAssocID="{5F19E17B-C0E4-4B04-85E3-6BD65F230C1E}" presName="vertSpace2a" presStyleCnt="0"/>
      <dgm:spPr/>
    </dgm:pt>
    <dgm:pt modelId="{752D27A4-EEFF-4459-A05D-2D81729FE7CA}" type="pres">
      <dgm:prSet presAssocID="{5F19E17B-C0E4-4B04-85E3-6BD65F230C1E}" presName="horz2" presStyleCnt="0"/>
      <dgm:spPr/>
    </dgm:pt>
    <dgm:pt modelId="{E097ADDD-E746-4123-A3D4-60BEDAE0E59D}" type="pres">
      <dgm:prSet presAssocID="{5F19E17B-C0E4-4B04-85E3-6BD65F230C1E}" presName="horzSpace2" presStyleCnt="0"/>
      <dgm:spPr/>
    </dgm:pt>
    <dgm:pt modelId="{0F4BA726-8DB8-4456-809B-B32CCAA59822}" type="pres">
      <dgm:prSet presAssocID="{5F19E17B-C0E4-4B04-85E3-6BD65F230C1E}" presName="tx2" presStyleLbl="revTx" presStyleIdx="1" presStyleCnt="2" custScaleY="58824"/>
      <dgm:spPr/>
    </dgm:pt>
    <dgm:pt modelId="{160B4467-DE86-4AF9-A390-1E64D44E6B4C}" type="pres">
      <dgm:prSet presAssocID="{5F19E17B-C0E4-4B04-85E3-6BD65F230C1E}" presName="vert2" presStyleCnt="0"/>
      <dgm:spPr/>
    </dgm:pt>
    <dgm:pt modelId="{C6F9CE85-03F3-4898-8985-1A4F73AE93B4}" type="pres">
      <dgm:prSet presAssocID="{5F19E17B-C0E4-4B04-85E3-6BD65F230C1E}" presName="thinLine2b" presStyleLbl="callout" presStyleIdx="0" presStyleCnt="1"/>
      <dgm:spPr/>
    </dgm:pt>
    <dgm:pt modelId="{A2151E56-E51C-4176-B14B-94A4B9E9F107}" type="pres">
      <dgm:prSet presAssocID="{5F19E17B-C0E4-4B04-85E3-6BD65F230C1E}" presName="vertSpace2b" presStyleCnt="0"/>
      <dgm:spPr/>
    </dgm:pt>
  </dgm:ptLst>
  <dgm:cxnLst>
    <dgm:cxn modelId="{0181CD06-4A33-4A1B-84EA-5C6086DA0312}" srcId="{2CA4C658-C817-4B26-881A-4B9A7FE20FA2}" destId="{5F19E17B-C0E4-4B04-85E3-6BD65F230C1E}" srcOrd="0" destOrd="0" parTransId="{128D04B4-DFED-40EA-8DEB-5E595F34E690}" sibTransId="{FBDB3755-5929-481B-91E5-184DADD8B1E2}"/>
    <dgm:cxn modelId="{C840D940-2138-4F34-BD41-F51383406AC3}" srcId="{1A3A351A-1D45-424D-A002-55A59A086C38}" destId="{2CA4C658-C817-4B26-881A-4B9A7FE20FA2}" srcOrd="0" destOrd="0" parTransId="{A8CED66A-4542-48F4-BCFE-0188E3407FA9}" sibTransId="{77CDD90F-3024-4CD5-A485-6ED47613A956}"/>
    <dgm:cxn modelId="{07171376-2E61-4C01-BA87-6741B96E88F9}" type="presOf" srcId="{5F19E17B-C0E4-4B04-85E3-6BD65F230C1E}" destId="{0F4BA726-8DB8-4456-809B-B32CCAA59822}" srcOrd="0" destOrd="0" presId="urn:microsoft.com/office/officeart/2008/layout/LinedList"/>
    <dgm:cxn modelId="{B404127A-9401-4A77-BF6B-96537EE3F2FC}" type="presOf" srcId="{1A3A351A-1D45-424D-A002-55A59A086C38}" destId="{FA8BC1BC-6922-4536-AA20-2020821DA6B9}" srcOrd="0" destOrd="0" presId="urn:microsoft.com/office/officeart/2008/layout/LinedList"/>
    <dgm:cxn modelId="{85BA23AB-5598-4DAA-ABC5-16B1E65FB16F}" type="presOf" srcId="{2CA4C658-C817-4B26-881A-4B9A7FE20FA2}" destId="{F0E6B021-5EBA-41DF-864D-304CE8BA4575}" srcOrd="0" destOrd="0" presId="urn:microsoft.com/office/officeart/2008/layout/LinedList"/>
    <dgm:cxn modelId="{6EB49422-6687-4410-B89B-0203A7A37ACF}" type="presParOf" srcId="{FA8BC1BC-6922-4536-AA20-2020821DA6B9}" destId="{FB948FEE-2162-4FEE-927C-D0EBD8FD1BF5}" srcOrd="0" destOrd="0" presId="urn:microsoft.com/office/officeart/2008/layout/LinedList"/>
    <dgm:cxn modelId="{508BF7B5-B7BC-413A-8F03-B09B45B4B477}" type="presParOf" srcId="{FA8BC1BC-6922-4536-AA20-2020821DA6B9}" destId="{74058D4B-E383-4A26-908C-D05F82192394}" srcOrd="1" destOrd="0" presId="urn:microsoft.com/office/officeart/2008/layout/LinedList"/>
    <dgm:cxn modelId="{CAEB5890-E2E7-49F2-9000-7AFE183927D6}" type="presParOf" srcId="{74058D4B-E383-4A26-908C-D05F82192394}" destId="{F0E6B021-5EBA-41DF-864D-304CE8BA4575}" srcOrd="0" destOrd="0" presId="urn:microsoft.com/office/officeart/2008/layout/LinedList"/>
    <dgm:cxn modelId="{5C54D97C-1788-45B5-856E-480640E83061}" type="presParOf" srcId="{74058D4B-E383-4A26-908C-D05F82192394}" destId="{A07DA2BA-D6F1-46C2-8952-C5F2D64EA292}" srcOrd="1" destOrd="0" presId="urn:microsoft.com/office/officeart/2008/layout/LinedList"/>
    <dgm:cxn modelId="{0BB5B8E8-8B65-418B-A65A-C36743592ADE}" type="presParOf" srcId="{A07DA2BA-D6F1-46C2-8952-C5F2D64EA292}" destId="{1ECEF725-7C20-410D-A6C8-9FA7CECCB0D1}" srcOrd="0" destOrd="0" presId="urn:microsoft.com/office/officeart/2008/layout/LinedList"/>
    <dgm:cxn modelId="{D4CE404D-24AE-4EBB-8AA4-2BA8081AD1FE}" type="presParOf" srcId="{A07DA2BA-D6F1-46C2-8952-C5F2D64EA292}" destId="{752D27A4-EEFF-4459-A05D-2D81729FE7CA}" srcOrd="1" destOrd="0" presId="urn:microsoft.com/office/officeart/2008/layout/LinedList"/>
    <dgm:cxn modelId="{883A2DE1-948C-4148-AD99-18CB0D76B69D}" type="presParOf" srcId="{752D27A4-EEFF-4459-A05D-2D81729FE7CA}" destId="{E097ADDD-E746-4123-A3D4-60BEDAE0E59D}" srcOrd="0" destOrd="0" presId="urn:microsoft.com/office/officeart/2008/layout/LinedList"/>
    <dgm:cxn modelId="{5C1046F8-3669-4682-95AB-F8871DE8C59C}" type="presParOf" srcId="{752D27A4-EEFF-4459-A05D-2D81729FE7CA}" destId="{0F4BA726-8DB8-4456-809B-B32CCAA59822}" srcOrd="1" destOrd="0" presId="urn:microsoft.com/office/officeart/2008/layout/LinedList"/>
    <dgm:cxn modelId="{6204E955-8084-4298-934D-84A785755E03}" type="presParOf" srcId="{752D27A4-EEFF-4459-A05D-2D81729FE7CA}" destId="{160B4467-DE86-4AF9-A390-1E64D44E6B4C}" srcOrd="2" destOrd="0" presId="urn:microsoft.com/office/officeart/2008/layout/LinedList"/>
    <dgm:cxn modelId="{C59C44F1-4173-4265-A19C-E8AAD5B832DA}" type="presParOf" srcId="{A07DA2BA-D6F1-46C2-8952-C5F2D64EA292}" destId="{C6F9CE85-03F3-4898-8985-1A4F73AE93B4}" srcOrd="2" destOrd="0" presId="urn:microsoft.com/office/officeart/2008/layout/LinedList"/>
    <dgm:cxn modelId="{A6265E8B-A07D-41A6-B31A-B2B622F0154B}" type="presParOf" srcId="{A07DA2BA-D6F1-46C2-8952-C5F2D64EA292}" destId="{A2151E56-E51C-4176-B14B-94A4B9E9F107}"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9518E3-63A9-4233-922E-FFDD1C480ADE}"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9B7FDD90-698C-4DE1-8097-91ACC54474CA}">
      <dgm:prSet phldrT="[Texte]" custT="1"/>
      <dgm:spPr/>
      <dgm:t>
        <a:bodyPr/>
        <a:lstStyle/>
        <a:p>
          <a:r>
            <a:rPr lang="en" sz="2800" b="1" i="1" dirty="0">
              <a:solidFill>
                <a:schemeClr val="tx2"/>
              </a:solidFill>
            </a:rPr>
            <a:t>Mistakes to avoid</a:t>
          </a:r>
          <a:endParaRPr lang="fr-FR" sz="2800" dirty="0">
            <a:solidFill>
              <a:schemeClr val="tx2"/>
            </a:solidFill>
          </a:endParaRPr>
        </a:p>
      </dgm:t>
    </dgm:pt>
    <dgm:pt modelId="{470BA031-1BFA-46E2-872A-95F767DECA05}" type="parTrans" cxnId="{A2750CC0-09CE-4F09-87C6-8DB5ACF74EFB}">
      <dgm:prSet/>
      <dgm:spPr/>
      <dgm:t>
        <a:bodyPr/>
        <a:lstStyle/>
        <a:p>
          <a:endParaRPr lang="fr-FR"/>
        </a:p>
      </dgm:t>
    </dgm:pt>
    <dgm:pt modelId="{9B318CA9-8379-4F71-A594-47E16BE0EDA6}" type="sibTrans" cxnId="{A2750CC0-09CE-4F09-87C6-8DB5ACF74EFB}">
      <dgm:prSet/>
      <dgm:spPr/>
      <dgm:t>
        <a:bodyPr/>
        <a:lstStyle/>
        <a:p>
          <a:endParaRPr lang="fr-FR"/>
        </a:p>
      </dgm:t>
    </dgm:pt>
    <dgm:pt modelId="{300E9AE1-D623-4AD5-966A-434EA8EC065E}" type="pres">
      <dgm:prSet presAssocID="{F59518E3-63A9-4233-922E-FFDD1C480ADE}" presName="layout" presStyleCnt="0">
        <dgm:presLayoutVars>
          <dgm:chMax/>
          <dgm:chPref/>
          <dgm:dir/>
          <dgm:resizeHandles/>
        </dgm:presLayoutVars>
      </dgm:prSet>
      <dgm:spPr/>
    </dgm:pt>
    <dgm:pt modelId="{FAE4731A-451D-4ACE-8CEF-59E805B4F870}" type="pres">
      <dgm:prSet presAssocID="{9B7FDD90-698C-4DE1-8097-91ACC54474CA}" presName="root" presStyleCnt="0">
        <dgm:presLayoutVars>
          <dgm:chMax/>
          <dgm:chPref/>
        </dgm:presLayoutVars>
      </dgm:prSet>
      <dgm:spPr/>
    </dgm:pt>
    <dgm:pt modelId="{D0B6BE77-F9FF-46EB-B05D-709C415B35C4}" type="pres">
      <dgm:prSet presAssocID="{9B7FDD90-698C-4DE1-8097-91ACC54474CA}" presName="rootComposite" presStyleCnt="0">
        <dgm:presLayoutVars/>
      </dgm:prSet>
      <dgm:spPr/>
    </dgm:pt>
    <dgm:pt modelId="{3916D864-EBA1-48ED-9F9E-D4F37C7EA6BD}" type="pres">
      <dgm:prSet presAssocID="{9B7FDD90-698C-4DE1-8097-91ACC54474CA}" presName="ParentAccent" presStyleLbl="alignNode1" presStyleIdx="0" presStyleCnt="1" custFlipVert="1" custScaleX="164665" custScaleY="34583" custLinFactNeighborX="-4748" custLinFactNeighborY="-64118"/>
      <dgm:spPr/>
    </dgm:pt>
    <dgm:pt modelId="{95D5337D-4232-41CA-94E3-EF49C07BB099}" type="pres">
      <dgm:prSet presAssocID="{9B7FDD90-698C-4DE1-8097-91ACC54474CA}" presName="ParentSmallAccent" presStyleLbl="fgAcc1" presStyleIdx="0" presStyleCnt="1" custLinFactX="-225927" custLinFactY="-30287" custLinFactNeighborX="-300000" custLinFactNeighborY="-100000"/>
      <dgm:spPr>
        <a:prstGeom prst="ellipse">
          <a:avLst/>
        </a:prstGeom>
      </dgm:spPr>
    </dgm:pt>
    <dgm:pt modelId="{A2842935-6FD5-4FE3-B7C6-28F589FEF226}" type="pres">
      <dgm:prSet presAssocID="{9B7FDD90-698C-4DE1-8097-91ACC54474CA}" presName="Parent" presStyleLbl="revTx" presStyleIdx="0" presStyleCnt="1" custScaleX="173935" custScaleY="64817" custLinFactNeighborY="0">
        <dgm:presLayoutVars>
          <dgm:chMax/>
          <dgm:chPref val="4"/>
          <dgm:bulletEnabled val="1"/>
        </dgm:presLayoutVars>
      </dgm:prSet>
      <dgm:spPr/>
    </dgm:pt>
    <dgm:pt modelId="{039CC702-7547-4220-B881-1EBA1BCB72BE}" type="pres">
      <dgm:prSet presAssocID="{9B7FDD90-698C-4DE1-8097-91ACC54474CA}" presName="childShape" presStyleCnt="0">
        <dgm:presLayoutVars>
          <dgm:chMax val="0"/>
          <dgm:chPref val="0"/>
        </dgm:presLayoutVars>
      </dgm:prSet>
      <dgm:spPr/>
    </dgm:pt>
  </dgm:ptLst>
  <dgm:cxnLst>
    <dgm:cxn modelId="{93013C20-656B-4EF5-8875-2144F26303DE}" type="presOf" srcId="{F59518E3-63A9-4233-922E-FFDD1C480ADE}" destId="{300E9AE1-D623-4AD5-966A-434EA8EC065E}" srcOrd="0" destOrd="0" presId="urn:microsoft.com/office/officeart/2008/layout/SquareAccentList"/>
    <dgm:cxn modelId="{9C25A553-1C47-4B69-954A-D32C9D24FBB4}" type="presOf" srcId="{9B7FDD90-698C-4DE1-8097-91ACC54474CA}" destId="{A2842935-6FD5-4FE3-B7C6-28F589FEF226}" srcOrd="0" destOrd="0" presId="urn:microsoft.com/office/officeart/2008/layout/SquareAccentList"/>
    <dgm:cxn modelId="{A2750CC0-09CE-4F09-87C6-8DB5ACF74EFB}" srcId="{F59518E3-63A9-4233-922E-FFDD1C480ADE}" destId="{9B7FDD90-698C-4DE1-8097-91ACC54474CA}" srcOrd="0" destOrd="0" parTransId="{470BA031-1BFA-46E2-872A-95F767DECA05}" sibTransId="{9B318CA9-8379-4F71-A594-47E16BE0EDA6}"/>
    <dgm:cxn modelId="{0F764D3B-1DD7-4F31-A1DD-0FF42205650C}" type="presParOf" srcId="{300E9AE1-D623-4AD5-966A-434EA8EC065E}" destId="{FAE4731A-451D-4ACE-8CEF-59E805B4F870}" srcOrd="0" destOrd="0" presId="urn:microsoft.com/office/officeart/2008/layout/SquareAccentList"/>
    <dgm:cxn modelId="{77BDD745-A7FD-49E7-A452-756C5EA565E8}" type="presParOf" srcId="{FAE4731A-451D-4ACE-8CEF-59E805B4F870}" destId="{D0B6BE77-F9FF-46EB-B05D-709C415B35C4}" srcOrd="0" destOrd="0" presId="urn:microsoft.com/office/officeart/2008/layout/SquareAccentList"/>
    <dgm:cxn modelId="{B5221199-6CF9-48A0-97F8-C97378A46AEC}" type="presParOf" srcId="{D0B6BE77-F9FF-46EB-B05D-709C415B35C4}" destId="{3916D864-EBA1-48ED-9F9E-D4F37C7EA6BD}" srcOrd="0" destOrd="0" presId="urn:microsoft.com/office/officeart/2008/layout/SquareAccentList"/>
    <dgm:cxn modelId="{AC1745FB-76BE-4D04-8072-D58D5F3F194F}" type="presParOf" srcId="{D0B6BE77-F9FF-46EB-B05D-709C415B35C4}" destId="{95D5337D-4232-41CA-94E3-EF49C07BB099}" srcOrd="1" destOrd="0" presId="urn:microsoft.com/office/officeart/2008/layout/SquareAccentList"/>
    <dgm:cxn modelId="{310D90F8-2489-4F53-BECF-BA41C80E318C}" type="presParOf" srcId="{D0B6BE77-F9FF-46EB-B05D-709C415B35C4}" destId="{A2842935-6FD5-4FE3-B7C6-28F589FEF226}" srcOrd="2" destOrd="0" presId="urn:microsoft.com/office/officeart/2008/layout/SquareAccentList"/>
    <dgm:cxn modelId="{63AAC167-99C9-42F7-9F39-6EDC0F18A829}" type="presParOf" srcId="{FAE4731A-451D-4ACE-8CEF-59E805B4F870}" destId="{039CC702-7547-4220-B881-1EBA1BCB72BE}"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0AE73A-7E28-430F-A2C0-48B27A4C49F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F11E1431-2FF5-45E4-BF82-F1CF36A46DA1}">
      <dgm:prSet phldrT="[Texte]" custT="1"/>
      <dgm:spPr/>
      <dgm:t>
        <a:bodyPr/>
        <a:lstStyle/>
        <a:p>
          <a:r>
            <a:rPr lang="en" sz="1600" dirty="0"/>
            <a:t>READ AND WRITTEN</a:t>
          </a:r>
          <a:endParaRPr lang="fr-FR" sz="1600" dirty="0"/>
        </a:p>
      </dgm:t>
    </dgm:pt>
    <dgm:pt modelId="{A7240451-1539-4C6F-A9D7-617082896E6C}" type="parTrans" cxnId="{6BE30A08-3095-4802-85EE-9537657EA2E3}">
      <dgm:prSet/>
      <dgm:spPr/>
      <dgm:t>
        <a:bodyPr/>
        <a:lstStyle/>
        <a:p>
          <a:endParaRPr lang="fr-FR"/>
        </a:p>
      </dgm:t>
    </dgm:pt>
    <dgm:pt modelId="{7BCA5179-6ECC-4C40-9ED7-5BC7590644C5}" type="sibTrans" cxnId="{6BE30A08-3095-4802-85EE-9537657EA2E3}">
      <dgm:prSet/>
      <dgm:spPr/>
      <dgm:t>
        <a:bodyPr/>
        <a:lstStyle/>
        <a:p>
          <a:endParaRPr lang="fr-FR"/>
        </a:p>
      </dgm:t>
    </dgm:pt>
    <dgm:pt modelId="{5C135CBD-3E24-4919-A801-D72518CC0EBD}">
      <dgm:prSet phldrT="[Texte]" custT="1"/>
      <dgm:spPr/>
      <dgm:t>
        <a:bodyPr/>
        <a:lstStyle/>
        <a:p>
          <a:pPr algn="l"/>
          <a:r>
            <a:rPr lang="en" sz="1400" dirty="0"/>
            <a:t>Alg </a:t>
          </a:r>
          <a:r>
            <a:rPr lang="en" sz="1600" dirty="0"/>
            <a:t>orithme </a:t>
          </a:r>
          <a:r>
            <a:rPr lang="en" sz="1600" b="1" dirty="0"/>
            <a:t>example-read-write</a:t>
          </a:r>
          <a:endParaRPr lang="fr-FR" sz="1600" dirty="0"/>
        </a:p>
        <a:p>
          <a:pPr algn="l"/>
          <a:r>
            <a:rPr lang="en" sz="1600" dirty="0"/>
            <a:t>Variables: </a:t>
          </a:r>
          <a:r>
            <a:rPr lang="en" sz="1600" b="1" dirty="0"/>
            <a:t>nb: </a:t>
          </a:r>
          <a:r>
            <a:rPr lang="en" sz="1600" dirty="0"/>
            <a:t>real;</a:t>
          </a:r>
        </a:p>
        <a:p>
          <a:pPr algn="l"/>
          <a:r>
            <a:rPr lang="en" sz="1600" b="1" dirty="0" err="1">
              <a:solidFill>
                <a:srgbClr val="7030A0"/>
              </a:solidFill>
            </a:rPr>
            <a:t>Beginning</a:t>
          </a:r>
          <a:r>
            <a:rPr lang="en" sz="1600" dirty="0"/>
            <a:t>     </a:t>
          </a:r>
        </a:p>
        <a:p>
          <a:pPr algn="l"/>
          <a:r>
            <a:rPr lang="en" sz="1600" b="1" dirty="0">
              <a:solidFill>
                <a:srgbClr val="7030A0"/>
              </a:solidFill>
            </a:rPr>
            <a:t>read( </a:t>
          </a:r>
          <a:r>
            <a:rPr lang="en" sz="1600" dirty="0">
              <a:solidFill>
                <a:srgbClr val="7030A0"/>
              </a:solidFill>
            </a:rPr>
            <a:t>nb) </a:t>
          </a:r>
          <a:r>
            <a:rPr lang="en" sz="1600" b="1" dirty="0">
              <a:solidFill>
                <a:srgbClr val="00B050"/>
              </a:solidFill>
              <a:effectLst/>
            </a:rPr>
            <a:t>//the user enters the number on the keyboard</a:t>
          </a:r>
        </a:p>
        <a:p>
          <a:pPr algn="l"/>
          <a:r>
            <a:rPr lang="en" sz="1600" b="1" dirty="0">
              <a:solidFill>
                <a:srgbClr val="7030A0"/>
              </a:solidFill>
            </a:rPr>
            <a:t>write(' </a:t>
          </a:r>
          <a:r>
            <a:rPr lang="en" sz="1600" dirty="0">
              <a:solidFill>
                <a:srgbClr val="7030A0"/>
              </a:solidFill>
            </a:rPr>
            <a:t>'the value of nb''); </a:t>
          </a:r>
          <a:r>
            <a:rPr lang="en" sz="1600" b="1" dirty="0">
              <a:solidFill>
                <a:srgbClr val="00B050"/>
              </a:solidFill>
              <a:effectLst/>
            </a:rPr>
            <a:t>//a sentence is displayed on the screen</a:t>
          </a:r>
        </a:p>
        <a:p>
          <a:pPr algn="l"/>
          <a:r>
            <a:rPr lang="en" sz="1600" b="1" dirty="0">
              <a:solidFill>
                <a:srgbClr val="7030A0"/>
              </a:solidFill>
            </a:rPr>
            <a:t>write </a:t>
          </a:r>
          <a:r>
            <a:rPr lang="en" sz="1600" dirty="0">
              <a:solidFill>
                <a:srgbClr val="7030A0"/>
              </a:solidFill>
            </a:rPr>
            <a:t>(nb); </a:t>
          </a:r>
          <a:r>
            <a:rPr lang="en" sz="1600" b="1" dirty="0">
              <a:solidFill>
                <a:srgbClr val="00B050"/>
              </a:solidFill>
              <a:effectLst/>
            </a:rPr>
            <a:t>// a value is displayed on the screen</a:t>
          </a:r>
        </a:p>
        <a:p>
          <a:pPr algn="l"/>
          <a:r>
            <a:rPr lang="en" sz="1600" b="1" dirty="0">
              <a:solidFill>
                <a:srgbClr val="7030A0"/>
              </a:solidFill>
            </a:rPr>
            <a:t>write </a:t>
          </a:r>
          <a:r>
            <a:rPr lang="en" sz="1600" dirty="0">
              <a:solidFill>
                <a:srgbClr val="7030A0"/>
              </a:solidFill>
            </a:rPr>
            <a:t>(''the value of nb is: '', nb) </a:t>
          </a:r>
          <a:r>
            <a:rPr lang="en" sz="1600" dirty="0"/>
            <a:t>; </a:t>
          </a:r>
          <a:r>
            <a:rPr lang="en" sz="1400" b="1" dirty="0">
              <a:solidFill>
                <a:srgbClr val="00B050"/>
              </a:solidFill>
            </a:rPr>
            <a:t>//a sentence followed by the value //are displayed on the screen</a:t>
          </a:r>
        </a:p>
        <a:p>
          <a:pPr algn="l"/>
          <a:r>
            <a:rPr lang="en" sz="1600" b="1" dirty="0">
              <a:solidFill>
                <a:srgbClr val="7030A0"/>
              </a:solidFill>
            </a:rPr>
            <a:t>END</a:t>
          </a:r>
          <a:endParaRPr lang="fr-FR" sz="1600" b="1" dirty="0">
            <a:solidFill>
              <a:srgbClr val="7030A0"/>
            </a:solidFill>
          </a:endParaRPr>
        </a:p>
      </dgm:t>
    </dgm:pt>
    <dgm:pt modelId="{AAEB454C-4DD8-43A8-9083-CE2BC0029C03}" type="parTrans" cxnId="{663A9808-69B6-4072-8516-8F7FD60DE931}">
      <dgm:prSet/>
      <dgm:spPr/>
      <dgm:t>
        <a:bodyPr/>
        <a:lstStyle/>
        <a:p>
          <a:endParaRPr lang="fr-FR"/>
        </a:p>
      </dgm:t>
    </dgm:pt>
    <dgm:pt modelId="{8B7D4C41-42DD-4F07-87DA-FB9FF3F3AF6A}" type="sibTrans" cxnId="{663A9808-69B6-4072-8516-8F7FD60DE931}">
      <dgm:prSet/>
      <dgm:spPr/>
      <dgm:t>
        <a:bodyPr/>
        <a:lstStyle/>
        <a:p>
          <a:endParaRPr lang="fr-FR"/>
        </a:p>
      </dgm:t>
    </dgm:pt>
    <dgm:pt modelId="{74937FFF-3E61-47A0-B718-67FB28231438}" type="pres">
      <dgm:prSet presAssocID="{FB0AE73A-7E28-430F-A2C0-48B27A4C49F8}" presName="diagram" presStyleCnt="0">
        <dgm:presLayoutVars>
          <dgm:chPref val="1"/>
          <dgm:dir/>
          <dgm:animOne val="branch"/>
          <dgm:animLvl val="lvl"/>
          <dgm:resizeHandles/>
        </dgm:presLayoutVars>
      </dgm:prSet>
      <dgm:spPr/>
    </dgm:pt>
    <dgm:pt modelId="{086F36AB-4E7F-4603-B967-A067D7B90C1C}" type="pres">
      <dgm:prSet presAssocID="{F11E1431-2FF5-45E4-BF82-F1CF36A46DA1}" presName="root" presStyleCnt="0"/>
      <dgm:spPr/>
    </dgm:pt>
    <dgm:pt modelId="{EB77E70D-E1EA-4B7F-87B4-702569F6BE81}" type="pres">
      <dgm:prSet presAssocID="{F11E1431-2FF5-45E4-BF82-F1CF36A46DA1}" presName="rootComposite" presStyleCnt="0"/>
      <dgm:spPr/>
    </dgm:pt>
    <dgm:pt modelId="{BFC43DD9-5649-481E-BB5F-B839B5EC3361}" type="pres">
      <dgm:prSet presAssocID="{F11E1431-2FF5-45E4-BF82-F1CF36A46DA1}" presName="rootText" presStyleLbl="node1" presStyleIdx="0" presStyleCnt="1" custScaleX="33124" custScaleY="32253"/>
      <dgm:spPr/>
    </dgm:pt>
    <dgm:pt modelId="{B3DA2DBC-D84C-4A90-8F2D-7B634157584A}" type="pres">
      <dgm:prSet presAssocID="{F11E1431-2FF5-45E4-BF82-F1CF36A46DA1}" presName="rootConnector" presStyleLbl="node1" presStyleIdx="0" presStyleCnt="1"/>
      <dgm:spPr/>
    </dgm:pt>
    <dgm:pt modelId="{425C3CD4-5E63-440B-A182-40973599903B}" type="pres">
      <dgm:prSet presAssocID="{F11E1431-2FF5-45E4-BF82-F1CF36A46DA1}" presName="childShape" presStyleCnt="0"/>
      <dgm:spPr/>
    </dgm:pt>
    <dgm:pt modelId="{959795A5-1C91-49A5-A36D-6E099591546C}" type="pres">
      <dgm:prSet presAssocID="{AAEB454C-4DD8-43A8-9083-CE2BC0029C03}" presName="Name13" presStyleLbl="parChTrans1D2" presStyleIdx="0" presStyleCnt="1"/>
      <dgm:spPr/>
    </dgm:pt>
    <dgm:pt modelId="{CF99F5F3-9476-4A72-9EA2-2729EFED2A47}" type="pres">
      <dgm:prSet presAssocID="{5C135CBD-3E24-4919-A801-D72518CC0EBD}" presName="childText" presStyleLbl="bgAcc1" presStyleIdx="0" presStyleCnt="1" custScaleX="311444" custScaleY="173775">
        <dgm:presLayoutVars>
          <dgm:bulletEnabled val="1"/>
        </dgm:presLayoutVars>
      </dgm:prSet>
      <dgm:spPr/>
    </dgm:pt>
  </dgm:ptLst>
  <dgm:cxnLst>
    <dgm:cxn modelId="{6BE30A08-3095-4802-85EE-9537657EA2E3}" srcId="{FB0AE73A-7E28-430F-A2C0-48B27A4C49F8}" destId="{F11E1431-2FF5-45E4-BF82-F1CF36A46DA1}" srcOrd="0" destOrd="0" parTransId="{A7240451-1539-4C6F-A9D7-617082896E6C}" sibTransId="{7BCA5179-6ECC-4C40-9ED7-5BC7590644C5}"/>
    <dgm:cxn modelId="{663A9808-69B6-4072-8516-8F7FD60DE931}" srcId="{F11E1431-2FF5-45E4-BF82-F1CF36A46DA1}" destId="{5C135CBD-3E24-4919-A801-D72518CC0EBD}" srcOrd="0" destOrd="0" parTransId="{AAEB454C-4DD8-43A8-9083-CE2BC0029C03}" sibTransId="{8B7D4C41-42DD-4F07-87DA-FB9FF3F3AF6A}"/>
    <dgm:cxn modelId="{01629713-D036-4D0F-99F9-9A69A4E65CC4}" type="presOf" srcId="{F11E1431-2FF5-45E4-BF82-F1CF36A46DA1}" destId="{B3DA2DBC-D84C-4A90-8F2D-7B634157584A}" srcOrd="1" destOrd="0" presId="urn:microsoft.com/office/officeart/2005/8/layout/hierarchy3"/>
    <dgm:cxn modelId="{67F8B663-D871-4539-A4A1-E114535DA5F6}" type="presOf" srcId="{AAEB454C-4DD8-43A8-9083-CE2BC0029C03}" destId="{959795A5-1C91-49A5-A36D-6E099591546C}" srcOrd="0" destOrd="0" presId="urn:microsoft.com/office/officeart/2005/8/layout/hierarchy3"/>
    <dgm:cxn modelId="{C250DCB7-55A5-49FD-819C-D3CA8B014EBA}" type="presOf" srcId="{5C135CBD-3E24-4919-A801-D72518CC0EBD}" destId="{CF99F5F3-9476-4A72-9EA2-2729EFED2A47}" srcOrd="0" destOrd="0" presId="urn:microsoft.com/office/officeart/2005/8/layout/hierarchy3"/>
    <dgm:cxn modelId="{336229D2-02D5-4F16-86BD-38CAAF8A22B1}" type="presOf" srcId="{F11E1431-2FF5-45E4-BF82-F1CF36A46DA1}" destId="{BFC43DD9-5649-481E-BB5F-B839B5EC3361}" srcOrd="0" destOrd="0" presId="urn:microsoft.com/office/officeart/2005/8/layout/hierarchy3"/>
    <dgm:cxn modelId="{8F31A7FD-558D-4930-8FC8-04E3F8E8397F}" type="presOf" srcId="{FB0AE73A-7E28-430F-A2C0-48B27A4C49F8}" destId="{74937FFF-3E61-47A0-B718-67FB28231438}" srcOrd="0" destOrd="0" presId="urn:microsoft.com/office/officeart/2005/8/layout/hierarchy3"/>
    <dgm:cxn modelId="{FB9729AE-17A0-408F-A871-37D805875F3D}" type="presParOf" srcId="{74937FFF-3E61-47A0-B718-67FB28231438}" destId="{086F36AB-4E7F-4603-B967-A067D7B90C1C}" srcOrd="0" destOrd="0" presId="urn:microsoft.com/office/officeart/2005/8/layout/hierarchy3"/>
    <dgm:cxn modelId="{A2F0EB8E-EAAA-40AB-97F4-A9445DC57CEC}" type="presParOf" srcId="{086F36AB-4E7F-4603-B967-A067D7B90C1C}" destId="{EB77E70D-E1EA-4B7F-87B4-702569F6BE81}" srcOrd="0" destOrd="0" presId="urn:microsoft.com/office/officeart/2005/8/layout/hierarchy3"/>
    <dgm:cxn modelId="{3ADD4292-AE6E-4931-8A21-219B0A8CBADC}" type="presParOf" srcId="{EB77E70D-E1EA-4B7F-87B4-702569F6BE81}" destId="{BFC43DD9-5649-481E-BB5F-B839B5EC3361}" srcOrd="0" destOrd="0" presId="urn:microsoft.com/office/officeart/2005/8/layout/hierarchy3"/>
    <dgm:cxn modelId="{E2912E19-226C-494A-91B9-0970421B91F7}" type="presParOf" srcId="{EB77E70D-E1EA-4B7F-87B4-702569F6BE81}" destId="{B3DA2DBC-D84C-4A90-8F2D-7B634157584A}" srcOrd="1" destOrd="0" presId="urn:microsoft.com/office/officeart/2005/8/layout/hierarchy3"/>
    <dgm:cxn modelId="{03192E75-BD9D-4DE5-8F29-F3CC2C420977}" type="presParOf" srcId="{086F36AB-4E7F-4603-B967-A067D7B90C1C}" destId="{425C3CD4-5E63-440B-A182-40973599903B}" srcOrd="1" destOrd="0" presId="urn:microsoft.com/office/officeart/2005/8/layout/hierarchy3"/>
    <dgm:cxn modelId="{F1CD33B3-4B1E-4578-A621-EFA3357D390C}" type="presParOf" srcId="{425C3CD4-5E63-440B-A182-40973599903B}" destId="{959795A5-1C91-49A5-A36D-6E099591546C}" srcOrd="0" destOrd="0" presId="urn:microsoft.com/office/officeart/2005/8/layout/hierarchy3"/>
    <dgm:cxn modelId="{417ADAD7-7164-47EF-BFE6-88A8944CBD4B}" type="presParOf" srcId="{425C3CD4-5E63-440B-A182-40973599903B}" destId="{CF99F5F3-9476-4A72-9EA2-2729EFED2A4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D24D78-2A54-4F7E-ACE7-57AA488C4567}" type="doc">
      <dgm:prSet loTypeId="urn:microsoft.com/office/officeart/2009/3/layout/OpposingIdeas" loCatId="relationship" qsTypeId="urn:microsoft.com/office/officeart/2005/8/quickstyle/3d2" qsCatId="3D" csTypeId="urn:microsoft.com/office/officeart/2005/8/colors/accent2_2" csCatId="accent2" phldr="1"/>
      <dgm:spPr/>
      <dgm:t>
        <a:bodyPr/>
        <a:lstStyle/>
        <a:p>
          <a:endParaRPr lang="fr-FR"/>
        </a:p>
      </dgm:t>
    </dgm:pt>
    <dgm:pt modelId="{84A697BE-EA29-4A2E-B5AC-F0DD1E340272}">
      <dgm:prSet phldrT="[Texte]"/>
      <dgm:spPr/>
      <dgm:t>
        <a:bodyPr/>
        <a:lstStyle/>
        <a:p>
          <a:r>
            <a:rPr lang="en" dirty="0"/>
            <a:t>Solution</a:t>
          </a:r>
          <a:endParaRPr lang="fr-FR" dirty="0"/>
        </a:p>
      </dgm:t>
    </dgm:pt>
    <dgm:pt modelId="{E2A9CCA5-F18D-43F9-A87A-0FB1EC486D32}" type="parTrans" cxnId="{84658157-0C80-4B38-854A-C958F9FFCDDE}">
      <dgm:prSet/>
      <dgm:spPr/>
      <dgm:t>
        <a:bodyPr/>
        <a:lstStyle/>
        <a:p>
          <a:endParaRPr lang="fr-FR"/>
        </a:p>
      </dgm:t>
    </dgm:pt>
    <dgm:pt modelId="{A250947B-56DF-49B5-A6B0-7927676469C5}" type="sibTrans" cxnId="{84658157-0C80-4B38-854A-C958F9FFCDDE}">
      <dgm:prSet/>
      <dgm:spPr/>
      <dgm:t>
        <a:bodyPr/>
        <a:lstStyle/>
        <a:p>
          <a:endParaRPr lang="fr-FR"/>
        </a:p>
      </dgm:t>
    </dgm:pt>
    <dgm:pt modelId="{8131522C-AFB6-42DA-9204-43DA83D01B43}">
      <dgm:prSet phldrT="[Texte]" custT="1"/>
      <dgm:spPr/>
      <dgm:t>
        <a:bodyPr/>
        <a:lstStyle/>
        <a:p>
          <a:pPr algn="l"/>
          <a:r>
            <a:rPr lang="en" sz="1800" b="1" dirty="0">
              <a:solidFill>
                <a:schemeClr val="bg1"/>
              </a:solidFill>
            </a:rPr>
            <a:t>Sum-three-real </a:t>
          </a:r>
          <a:endParaRPr lang="fr-FR" sz="1800" dirty="0">
            <a:solidFill>
              <a:schemeClr val="bg1"/>
            </a:solidFill>
          </a:endParaRPr>
        </a:p>
      </dgm:t>
    </dgm:pt>
    <dgm:pt modelId="{728261BB-B0A2-464F-868F-FA7336592085}" type="parTrans" cxnId="{95E7C3AC-5082-4AFC-BE79-464CB87239EC}">
      <dgm:prSet/>
      <dgm:spPr/>
      <dgm:t>
        <a:bodyPr/>
        <a:lstStyle/>
        <a:p>
          <a:endParaRPr lang="fr-FR"/>
        </a:p>
      </dgm:t>
    </dgm:pt>
    <dgm:pt modelId="{A98DC53D-9F94-4AD3-A968-A8B7754A1F6B}" type="sibTrans" cxnId="{95E7C3AC-5082-4AFC-BE79-464CB87239EC}">
      <dgm:prSet/>
      <dgm:spPr/>
      <dgm:t>
        <a:bodyPr/>
        <a:lstStyle/>
        <a:p>
          <a:endParaRPr lang="fr-FR"/>
        </a:p>
      </dgm:t>
    </dgm:pt>
    <dgm:pt modelId="{87F2BA50-4482-4228-B8FF-8543475A3F03}">
      <dgm:prSet custT="1"/>
      <dgm:spPr/>
      <dgm:t>
        <a:bodyPr/>
        <a:lstStyle/>
        <a:p>
          <a:pPr algn="l"/>
          <a:r>
            <a:rPr lang="en" sz="1800" dirty="0">
              <a:solidFill>
                <a:schemeClr val="bg1"/>
              </a:solidFill>
            </a:rPr>
            <a:t>Variables: </a:t>
          </a:r>
          <a:r>
            <a:rPr lang="en" sz="1800" b="1" dirty="0">
              <a:solidFill>
                <a:schemeClr val="bg1"/>
              </a:solidFill>
            </a:rPr>
            <a:t>nb1, nb2, nb3, sum: </a:t>
          </a:r>
          <a:r>
            <a:rPr lang="en" sz="1800" dirty="0">
              <a:solidFill>
                <a:schemeClr val="bg1"/>
              </a:solidFill>
            </a:rPr>
            <a:t>real;</a:t>
          </a:r>
          <a:endParaRPr lang="fr-FR" sz="1800" dirty="0">
            <a:solidFill>
              <a:schemeClr val="bg1"/>
            </a:solidFill>
          </a:endParaRPr>
        </a:p>
      </dgm:t>
    </dgm:pt>
    <dgm:pt modelId="{918CED02-0CD7-47E3-8B41-569797D28450}" type="parTrans" cxnId="{2E6F8CAA-69B3-4A50-83E2-AFB906709065}">
      <dgm:prSet/>
      <dgm:spPr/>
      <dgm:t>
        <a:bodyPr/>
        <a:lstStyle/>
        <a:p>
          <a:endParaRPr lang="fr-FR"/>
        </a:p>
      </dgm:t>
    </dgm:pt>
    <dgm:pt modelId="{90C53FEC-F9CC-44E6-AF37-4ECB89B5F0AC}" type="sibTrans" cxnId="{2E6F8CAA-69B3-4A50-83E2-AFB906709065}">
      <dgm:prSet/>
      <dgm:spPr/>
      <dgm:t>
        <a:bodyPr/>
        <a:lstStyle/>
        <a:p>
          <a:endParaRPr lang="fr-FR"/>
        </a:p>
      </dgm:t>
    </dgm:pt>
    <dgm:pt modelId="{A5F2AC6F-A9E4-4134-964C-7FA241E4A413}">
      <dgm:prSet custT="1"/>
      <dgm:spPr/>
      <dgm:t>
        <a:bodyPr/>
        <a:lstStyle/>
        <a:p>
          <a:pPr algn="l"/>
          <a:r>
            <a:rPr lang="en" sz="1800" dirty="0" err="1">
              <a:solidFill>
                <a:schemeClr val="bg1"/>
              </a:solidFill>
            </a:rPr>
            <a:t>Beginning</a:t>
          </a:r>
          <a:r>
            <a:rPr lang="en" sz="1800" dirty="0">
              <a:solidFill>
                <a:schemeClr val="bg1"/>
              </a:solidFill>
            </a:rPr>
            <a:t>     </a:t>
          </a:r>
          <a:endParaRPr lang="fr-FR" sz="1800" dirty="0">
            <a:solidFill>
              <a:schemeClr val="bg1"/>
            </a:solidFill>
          </a:endParaRPr>
        </a:p>
      </dgm:t>
    </dgm:pt>
    <dgm:pt modelId="{ACB5CF04-5345-43D7-9494-3D46D9BFDFB8}" type="parTrans" cxnId="{C4A5BE26-AC08-476A-A253-8F85DD2E001C}">
      <dgm:prSet/>
      <dgm:spPr/>
      <dgm:t>
        <a:bodyPr/>
        <a:lstStyle/>
        <a:p>
          <a:endParaRPr lang="fr-FR"/>
        </a:p>
      </dgm:t>
    </dgm:pt>
    <dgm:pt modelId="{371EB50B-E3EE-4735-802D-2E03C79F3017}" type="sibTrans" cxnId="{C4A5BE26-AC08-476A-A253-8F85DD2E001C}">
      <dgm:prSet/>
      <dgm:spPr/>
      <dgm:t>
        <a:bodyPr/>
        <a:lstStyle/>
        <a:p>
          <a:endParaRPr lang="fr-FR"/>
        </a:p>
      </dgm:t>
    </dgm:pt>
    <dgm:pt modelId="{CA937291-A695-4FA8-874C-10C169BEDFE9}">
      <dgm:prSet custT="1"/>
      <dgm:spPr/>
      <dgm:t>
        <a:bodyPr/>
        <a:lstStyle/>
        <a:p>
          <a:pPr algn="l"/>
          <a:r>
            <a:rPr lang="en" sz="1800" dirty="0">
              <a:solidFill>
                <a:schemeClr val="bg1"/>
              </a:solidFill>
            </a:rPr>
            <a:t>read(nb1);</a:t>
          </a:r>
        </a:p>
        <a:p>
          <a:pPr algn="l"/>
          <a:r>
            <a:rPr lang="en" sz="1800" dirty="0">
              <a:solidFill>
                <a:schemeClr val="bg1"/>
              </a:solidFill>
            </a:rPr>
            <a:t>read(nb2);</a:t>
          </a:r>
        </a:p>
        <a:p>
          <a:pPr algn="l"/>
          <a:r>
            <a:rPr lang="en" sz="1800" dirty="0">
              <a:solidFill>
                <a:schemeClr val="bg1"/>
              </a:solidFill>
            </a:rPr>
            <a:t>read(nb3);</a:t>
          </a:r>
          <a:endParaRPr lang="fr-FR" sz="1800" dirty="0">
            <a:solidFill>
              <a:schemeClr val="bg1"/>
            </a:solidFill>
          </a:endParaRPr>
        </a:p>
      </dgm:t>
    </dgm:pt>
    <dgm:pt modelId="{039840B5-8C51-4577-885D-516BFEA64F06}" type="parTrans" cxnId="{669A9CD8-EE63-466B-8862-517C44463CC4}">
      <dgm:prSet/>
      <dgm:spPr/>
      <dgm:t>
        <a:bodyPr/>
        <a:lstStyle/>
        <a:p>
          <a:endParaRPr lang="fr-FR"/>
        </a:p>
      </dgm:t>
    </dgm:pt>
    <dgm:pt modelId="{FC992449-A3AB-4C9B-9EFD-9C0A50E4AE5C}" type="sibTrans" cxnId="{669A9CD8-EE63-466B-8862-517C44463CC4}">
      <dgm:prSet/>
      <dgm:spPr/>
      <dgm:t>
        <a:bodyPr/>
        <a:lstStyle/>
        <a:p>
          <a:endParaRPr lang="fr-FR"/>
        </a:p>
      </dgm:t>
    </dgm:pt>
    <dgm:pt modelId="{2764C5C8-EC65-461E-9403-B1ADCB10A04E}">
      <dgm:prSet custT="1"/>
      <dgm:spPr/>
      <dgm:t>
        <a:bodyPr/>
        <a:lstStyle/>
        <a:p>
          <a:pPr algn="l"/>
          <a:r>
            <a:rPr lang="en" sz="1800" dirty="0">
              <a:solidFill>
                <a:schemeClr val="bg1"/>
              </a:solidFill>
            </a:rPr>
            <a:t>sum </a:t>
          </a:r>
          <a:r>
            <a:rPr lang="en" sz="1800" dirty="0">
              <a:solidFill>
                <a:schemeClr val="bg1"/>
              </a:solidFill>
              <a:sym typeface="Wingdings"/>
            </a:rPr>
            <a:t> </a:t>
          </a:r>
          <a:r>
            <a:rPr lang="en" sz="1800" dirty="0">
              <a:solidFill>
                <a:schemeClr val="bg1"/>
              </a:solidFill>
            </a:rPr>
            <a:t>nb1+nb2+nb3;</a:t>
          </a:r>
        </a:p>
        <a:p>
          <a:pPr algn="l"/>
          <a:r>
            <a:rPr lang="en" sz="1800" dirty="0">
              <a:solidFill>
                <a:schemeClr val="bg1"/>
              </a:solidFill>
            </a:rPr>
            <a:t>write(sum);</a:t>
          </a:r>
          <a:endParaRPr lang="fr-FR" sz="1800" dirty="0">
            <a:solidFill>
              <a:schemeClr val="bg1"/>
            </a:solidFill>
          </a:endParaRPr>
        </a:p>
      </dgm:t>
    </dgm:pt>
    <dgm:pt modelId="{C9EAB56D-2FB5-41FF-9290-3D50C2DE0D10}" type="parTrans" cxnId="{5361C535-E601-43FB-A5D4-A3E27BE21CCC}">
      <dgm:prSet/>
      <dgm:spPr/>
      <dgm:t>
        <a:bodyPr/>
        <a:lstStyle/>
        <a:p>
          <a:endParaRPr lang="fr-FR"/>
        </a:p>
      </dgm:t>
    </dgm:pt>
    <dgm:pt modelId="{7A557DC7-647B-4003-94C7-DFFE627DB2F9}" type="sibTrans" cxnId="{5361C535-E601-43FB-A5D4-A3E27BE21CCC}">
      <dgm:prSet/>
      <dgm:spPr/>
      <dgm:t>
        <a:bodyPr/>
        <a:lstStyle/>
        <a:p>
          <a:endParaRPr lang="fr-FR"/>
        </a:p>
      </dgm:t>
    </dgm:pt>
    <dgm:pt modelId="{F25219E3-685B-4293-BEC3-7AE306EC0EC5}">
      <dgm:prSet custT="1"/>
      <dgm:spPr/>
      <dgm:t>
        <a:bodyPr/>
        <a:lstStyle/>
        <a:p>
          <a:pPr algn="l"/>
          <a:r>
            <a:rPr lang="en" sz="1800" dirty="0">
              <a:solidFill>
                <a:schemeClr val="bg1"/>
              </a:solidFill>
            </a:rPr>
            <a:t>END</a:t>
          </a:r>
          <a:endParaRPr lang="fr-FR" sz="1800" dirty="0">
            <a:solidFill>
              <a:schemeClr val="bg1"/>
            </a:solidFill>
            <a:latin typeface="+mj-lt"/>
            <a:ea typeface="Times New Roman"/>
            <a:cs typeface="Arial"/>
          </a:endParaRPr>
        </a:p>
      </dgm:t>
    </dgm:pt>
    <dgm:pt modelId="{130E2617-7E6D-4E7A-8536-8EED10A9416C}" type="parTrans" cxnId="{57344B9C-B7CC-47AD-9A2F-5DF9D871F89D}">
      <dgm:prSet/>
      <dgm:spPr/>
      <dgm:t>
        <a:bodyPr/>
        <a:lstStyle/>
        <a:p>
          <a:endParaRPr lang="fr-FR"/>
        </a:p>
      </dgm:t>
    </dgm:pt>
    <dgm:pt modelId="{BF68AF1A-7719-40B5-8522-7E530C8A86AA}" type="sibTrans" cxnId="{57344B9C-B7CC-47AD-9A2F-5DF9D871F89D}">
      <dgm:prSet/>
      <dgm:spPr/>
      <dgm:t>
        <a:bodyPr/>
        <a:lstStyle/>
        <a:p>
          <a:endParaRPr lang="fr-FR"/>
        </a:p>
      </dgm:t>
    </dgm:pt>
    <dgm:pt modelId="{C8D4DC77-520D-4872-895E-40232474DD04}" type="pres">
      <dgm:prSet presAssocID="{66D24D78-2A54-4F7E-ACE7-57AA488C4567}" presName="Name0" presStyleCnt="0">
        <dgm:presLayoutVars>
          <dgm:chMax val="2"/>
          <dgm:dir/>
          <dgm:animOne val="branch"/>
          <dgm:animLvl val="lvl"/>
          <dgm:resizeHandles val="exact"/>
        </dgm:presLayoutVars>
      </dgm:prSet>
      <dgm:spPr/>
    </dgm:pt>
    <dgm:pt modelId="{54C7D6A8-D9FB-4161-943F-C326238A5FA8}" type="pres">
      <dgm:prSet presAssocID="{66D24D78-2A54-4F7E-ACE7-57AA488C4567}" presName="Background" presStyleLbl="node1" presStyleIdx="0" presStyleCnt="1" custScaleX="258256" custLinFactNeighborY="-5750"/>
      <dgm:spPr/>
    </dgm:pt>
    <dgm:pt modelId="{36E1D045-2F0C-4D0A-90C3-4ACC9D4933EB}" type="pres">
      <dgm:prSet presAssocID="{66D24D78-2A54-4F7E-ACE7-57AA488C4567}" presName="ChildText1" presStyleLbl="revTx" presStyleIdx="0" presStyleCnt="0" custScaleX="212069" custScaleY="149656" custLinFactNeighborX="13120" custLinFactNeighborY="-7954">
        <dgm:presLayoutVars>
          <dgm:chMax val="0"/>
          <dgm:chPref val="0"/>
          <dgm:bulletEnabled val="1"/>
        </dgm:presLayoutVars>
      </dgm:prSet>
      <dgm:spPr/>
    </dgm:pt>
    <dgm:pt modelId="{78696964-A49C-47E3-A6CF-C1FA7577A2B1}" type="pres">
      <dgm:prSet presAssocID="{66D24D78-2A54-4F7E-ACE7-57AA488C4567}" presName="ParentText1" presStyleLbl="revTx" presStyleIdx="0" presStyleCnt="0">
        <dgm:presLayoutVars>
          <dgm:chMax val="1"/>
          <dgm:chPref val="1"/>
        </dgm:presLayoutVars>
      </dgm:prSet>
      <dgm:spPr/>
    </dgm:pt>
    <dgm:pt modelId="{439F18CA-074C-47FC-845C-144FBE7A59B7}" type="pres">
      <dgm:prSet presAssocID="{66D24D78-2A54-4F7E-ACE7-57AA488C4567}" presName="ParentShape1" presStyleLbl="alignImgPlace1" presStyleIdx="0" presStyleCnt="1" custLinFactX="-1118" custLinFactNeighborX="-100000" custLinFactNeighborY="7098">
        <dgm:presLayoutVars/>
      </dgm:prSet>
      <dgm:spPr/>
    </dgm:pt>
  </dgm:ptLst>
  <dgm:cxnLst>
    <dgm:cxn modelId="{C4A5BE26-AC08-476A-A253-8F85DD2E001C}" srcId="{84A697BE-EA29-4A2E-B5AC-F0DD1E340272}" destId="{A5F2AC6F-A9E4-4134-964C-7FA241E4A413}" srcOrd="2" destOrd="0" parTransId="{ACB5CF04-5345-43D7-9494-3D46D9BFDFB8}" sibTransId="{371EB50B-E3EE-4735-802D-2E03C79F3017}"/>
    <dgm:cxn modelId="{5361C535-E601-43FB-A5D4-A3E27BE21CCC}" srcId="{84A697BE-EA29-4A2E-B5AC-F0DD1E340272}" destId="{2764C5C8-EC65-461E-9403-B1ADCB10A04E}" srcOrd="4" destOrd="0" parTransId="{C9EAB56D-2FB5-41FF-9290-3D50C2DE0D10}" sibTransId="{7A557DC7-647B-4003-94C7-DFFE627DB2F9}"/>
    <dgm:cxn modelId="{1E27C471-9DB8-4445-951D-0156F0B0986C}" type="presOf" srcId="{A5F2AC6F-A9E4-4134-964C-7FA241E4A413}" destId="{36E1D045-2F0C-4D0A-90C3-4ACC9D4933EB}" srcOrd="0" destOrd="2" presId="urn:microsoft.com/office/officeart/2009/3/layout/OpposingIdeas"/>
    <dgm:cxn modelId="{C1C3F572-EC9B-467D-981E-C2CA27D02881}" type="presOf" srcId="{84A697BE-EA29-4A2E-B5AC-F0DD1E340272}" destId="{439F18CA-074C-47FC-845C-144FBE7A59B7}" srcOrd="1" destOrd="0" presId="urn:microsoft.com/office/officeart/2009/3/layout/OpposingIdeas"/>
    <dgm:cxn modelId="{84658157-0C80-4B38-854A-C958F9FFCDDE}" srcId="{66D24D78-2A54-4F7E-ACE7-57AA488C4567}" destId="{84A697BE-EA29-4A2E-B5AC-F0DD1E340272}" srcOrd="0" destOrd="0" parTransId="{E2A9CCA5-F18D-43F9-A87A-0FB1EC486D32}" sibTransId="{A250947B-56DF-49B5-A6B0-7927676469C5}"/>
    <dgm:cxn modelId="{57344B9C-B7CC-47AD-9A2F-5DF9D871F89D}" srcId="{84A697BE-EA29-4A2E-B5AC-F0DD1E340272}" destId="{F25219E3-685B-4293-BEC3-7AE306EC0EC5}" srcOrd="5" destOrd="0" parTransId="{130E2617-7E6D-4E7A-8536-8EED10A9416C}" sibTransId="{BF68AF1A-7719-40B5-8522-7E530C8A86AA}"/>
    <dgm:cxn modelId="{2E6F8CAA-69B3-4A50-83E2-AFB906709065}" srcId="{84A697BE-EA29-4A2E-B5AC-F0DD1E340272}" destId="{87F2BA50-4482-4228-B8FF-8543475A3F03}" srcOrd="1" destOrd="0" parTransId="{918CED02-0CD7-47E3-8B41-569797D28450}" sibTransId="{90C53FEC-F9CC-44E6-AF37-4ECB89B5F0AC}"/>
    <dgm:cxn modelId="{62E796AA-A4C8-4DBC-97E5-6647D770A6DD}" type="presOf" srcId="{8131522C-AFB6-42DA-9204-43DA83D01B43}" destId="{36E1D045-2F0C-4D0A-90C3-4ACC9D4933EB}" srcOrd="0" destOrd="0" presId="urn:microsoft.com/office/officeart/2009/3/layout/OpposingIdeas"/>
    <dgm:cxn modelId="{95E7C3AC-5082-4AFC-BE79-464CB87239EC}" srcId="{84A697BE-EA29-4A2E-B5AC-F0DD1E340272}" destId="{8131522C-AFB6-42DA-9204-43DA83D01B43}" srcOrd="0" destOrd="0" parTransId="{728261BB-B0A2-464F-868F-FA7336592085}" sibTransId="{A98DC53D-9F94-4AD3-A968-A8B7754A1F6B}"/>
    <dgm:cxn modelId="{98EE57C1-A401-4F5E-971A-668E10228753}" type="presOf" srcId="{84A697BE-EA29-4A2E-B5AC-F0DD1E340272}" destId="{78696964-A49C-47E3-A6CF-C1FA7577A2B1}" srcOrd="0" destOrd="0" presId="urn:microsoft.com/office/officeart/2009/3/layout/OpposingIdeas"/>
    <dgm:cxn modelId="{E763ADD0-9F89-43E5-93F3-D39CE01C854F}" type="presOf" srcId="{87F2BA50-4482-4228-B8FF-8543475A3F03}" destId="{36E1D045-2F0C-4D0A-90C3-4ACC9D4933EB}" srcOrd="0" destOrd="1" presId="urn:microsoft.com/office/officeart/2009/3/layout/OpposingIdeas"/>
    <dgm:cxn modelId="{F18C30D4-8778-41AE-81B4-D1CA67ED7670}" type="presOf" srcId="{CA937291-A695-4FA8-874C-10C169BEDFE9}" destId="{36E1D045-2F0C-4D0A-90C3-4ACC9D4933EB}" srcOrd="0" destOrd="3" presId="urn:microsoft.com/office/officeart/2009/3/layout/OpposingIdeas"/>
    <dgm:cxn modelId="{7D6920D6-F531-42B8-9AF4-AB8342CE4F36}" type="presOf" srcId="{66D24D78-2A54-4F7E-ACE7-57AA488C4567}" destId="{C8D4DC77-520D-4872-895E-40232474DD04}" srcOrd="0" destOrd="0" presId="urn:microsoft.com/office/officeart/2009/3/layout/OpposingIdeas"/>
    <dgm:cxn modelId="{669A9CD8-EE63-466B-8862-517C44463CC4}" srcId="{84A697BE-EA29-4A2E-B5AC-F0DD1E340272}" destId="{CA937291-A695-4FA8-874C-10C169BEDFE9}" srcOrd="3" destOrd="0" parTransId="{039840B5-8C51-4577-885D-516BFEA64F06}" sibTransId="{FC992449-A3AB-4C9B-9EFD-9C0A50E4AE5C}"/>
    <dgm:cxn modelId="{580E6CE2-5509-4119-B539-07871E4B5410}" type="presOf" srcId="{F25219E3-685B-4293-BEC3-7AE306EC0EC5}" destId="{36E1D045-2F0C-4D0A-90C3-4ACC9D4933EB}" srcOrd="0" destOrd="5" presId="urn:microsoft.com/office/officeart/2009/3/layout/OpposingIdeas"/>
    <dgm:cxn modelId="{B3FA7CE5-9B64-4C86-A0D8-AC06527603C6}" type="presOf" srcId="{2764C5C8-EC65-461E-9403-B1ADCB10A04E}" destId="{36E1D045-2F0C-4D0A-90C3-4ACC9D4933EB}" srcOrd="0" destOrd="4" presId="urn:microsoft.com/office/officeart/2009/3/layout/OpposingIdeas"/>
    <dgm:cxn modelId="{A2BDBD1F-8E43-48F5-AC03-94B7EE37B325}" type="presParOf" srcId="{C8D4DC77-520D-4872-895E-40232474DD04}" destId="{54C7D6A8-D9FB-4161-943F-C326238A5FA8}" srcOrd="0" destOrd="0" presId="urn:microsoft.com/office/officeart/2009/3/layout/OpposingIdeas"/>
    <dgm:cxn modelId="{108FA6C2-BE31-45E4-BBE3-0F4EEDA1BEB4}" type="presParOf" srcId="{C8D4DC77-520D-4872-895E-40232474DD04}" destId="{36E1D045-2F0C-4D0A-90C3-4ACC9D4933EB}" srcOrd="1" destOrd="0" presId="urn:microsoft.com/office/officeart/2009/3/layout/OpposingIdeas"/>
    <dgm:cxn modelId="{AEDC3D1B-DD0C-493C-AE8C-29AE4ED99D03}" type="presParOf" srcId="{C8D4DC77-520D-4872-895E-40232474DD04}" destId="{78696964-A49C-47E3-A6CF-C1FA7577A2B1}" srcOrd="2" destOrd="0" presId="urn:microsoft.com/office/officeart/2009/3/layout/OpposingIdeas"/>
    <dgm:cxn modelId="{5DC8FB53-303F-4A4A-8294-8187556E060A}" type="presParOf" srcId="{C8D4DC77-520D-4872-895E-40232474DD04}" destId="{439F18CA-074C-47FC-845C-144FBE7A59B7}" srcOrd="3"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8818A93-9198-483B-9A84-6452E8A32CBD}"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fr-FR"/>
        </a:p>
      </dgm:t>
    </dgm:pt>
    <dgm:pt modelId="{FFDC88DB-6576-407C-AA23-F9CDADF49F3A}">
      <dgm:prSet phldrT="[Texte]"/>
      <dgm:spPr/>
      <dgm:t>
        <a:bodyPr/>
        <a:lstStyle/>
        <a:p>
          <a:r>
            <a:rPr lang="en" b="1" i="1" dirty="0"/>
            <a:t>The array type</a:t>
          </a:r>
          <a:endParaRPr lang="fr-FR" b="1" i="1" dirty="0"/>
        </a:p>
      </dgm:t>
    </dgm:pt>
    <dgm:pt modelId="{82777869-D120-412F-AC1B-3E4F66F86EBE}" type="parTrans" cxnId="{D6143E2C-9EE4-4699-BA33-9F66EACD69BF}">
      <dgm:prSet/>
      <dgm:spPr/>
      <dgm:t>
        <a:bodyPr/>
        <a:lstStyle/>
        <a:p>
          <a:endParaRPr lang="fr-FR"/>
        </a:p>
      </dgm:t>
    </dgm:pt>
    <dgm:pt modelId="{9B968589-0926-43FC-993C-6042B6A23E45}" type="sibTrans" cxnId="{D6143E2C-9EE4-4699-BA33-9F66EACD69BF}">
      <dgm:prSet/>
      <dgm:spPr/>
      <dgm:t>
        <a:bodyPr/>
        <a:lstStyle/>
        <a:p>
          <a:endParaRPr lang="fr-FR"/>
        </a:p>
      </dgm:t>
    </dgm:pt>
    <dgm:pt modelId="{04D69A3C-A0EA-415C-9F5D-34966AA08879}">
      <dgm:prSet phldrT="[Texte]"/>
      <dgm:spPr/>
      <dgm:t>
        <a:bodyPr/>
        <a:lstStyle/>
        <a:p>
          <a:r>
            <a:rPr lang="en" i="1" dirty="0"/>
            <a:t>An array structures a set of values of the same type accessible by their position.</a:t>
          </a:r>
          <a:endParaRPr lang="fr-FR" dirty="0"/>
        </a:p>
      </dgm:t>
    </dgm:pt>
    <dgm:pt modelId="{C2A1807C-432E-481C-B4F8-B32E37CB4631}" type="parTrans" cxnId="{AFF15147-C65C-4EEA-B566-4451C02FC761}">
      <dgm:prSet/>
      <dgm:spPr/>
      <dgm:t>
        <a:bodyPr/>
        <a:lstStyle/>
        <a:p>
          <a:endParaRPr lang="fr-FR"/>
        </a:p>
      </dgm:t>
    </dgm:pt>
    <dgm:pt modelId="{3A9B2E51-9C8A-4BC8-8264-58FD84559989}" type="sibTrans" cxnId="{AFF15147-C65C-4EEA-B566-4451C02FC761}">
      <dgm:prSet/>
      <dgm:spPr/>
      <dgm:t>
        <a:bodyPr/>
        <a:lstStyle/>
        <a:p>
          <a:endParaRPr lang="fr-FR"/>
        </a:p>
      </dgm:t>
    </dgm:pt>
    <dgm:pt modelId="{48D5E799-4AAF-45C9-9E20-88A12422C9D5}">
      <dgm:prSet phldrT="[Texte]"/>
      <dgm:spPr/>
      <dgm:t>
        <a:bodyPr/>
        <a:lstStyle/>
        <a:p>
          <a:r>
            <a:rPr lang="en" b="1" i="1" dirty="0"/>
            <a:t>Dimension, type and index of an array:</a:t>
          </a:r>
          <a:endParaRPr lang="fr-FR" dirty="0"/>
        </a:p>
      </dgm:t>
    </dgm:pt>
    <dgm:pt modelId="{504E23CD-B558-4F3F-B331-124698F886F9}" type="parTrans" cxnId="{8D5FDD82-6E05-41EA-AD22-F37F7571067C}">
      <dgm:prSet/>
      <dgm:spPr/>
      <dgm:t>
        <a:bodyPr/>
        <a:lstStyle/>
        <a:p>
          <a:endParaRPr lang="fr-FR"/>
        </a:p>
      </dgm:t>
    </dgm:pt>
    <dgm:pt modelId="{26A5AE72-0E7E-4BDF-9D46-C3DAC1C3EC37}" type="sibTrans" cxnId="{8D5FDD82-6E05-41EA-AD22-F37F7571067C}">
      <dgm:prSet/>
      <dgm:spPr/>
      <dgm:t>
        <a:bodyPr/>
        <a:lstStyle/>
        <a:p>
          <a:endParaRPr lang="fr-FR"/>
        </a:p>
      </dgm:t>
    </dgm:pt>
    <dgm:pt modelId="{2B825FF4-3A12-4058-AB05-5205E7B34FB3}">
      <dgm:prSet phldrT="[Texte]"/>
      <dgm:spPr/>
      <dgm:t>
        <a:bodyPr/>
        <a:lstStyle/>
        <a:p>
          <a:r>
            <a:rPr lang="en" i="1" dirty="0"/>
            <a:t>The maximum number of array elements, which is specified in the definition, is called its dimension. The type of its elements is called the type of the array. To access the elements of an array, an index indicates the rank of the element.</a:t>
          </a:r>
          <a:endParaRPr lang="fr-FR" dirty="0"/>
        </a:p>
      </dgm:t>
    </dgm:pt>
    <dgm:pt modelId="{D91A089E-F752-48EF-B04E-BB401402B91B}" type="parTrans" cxnId="{CCE1BFCD-8067-4846-B30B-39E845E1DBD4}">
      <dgm:prSet/>
      <dgm:spPr/>
      <dgm:t>
        <a:bodyPr/>
        <a:lstStyle/>
        <a:p>
          <a:endParaRPr lang="fr-FR"/>
        </a:p>
      </dgm:t>
    </dgm:pt>
    <dgm:pt modelId="{FDA17C7E-7A38-4A0B-983A-702A9CE91725}" type="sibTrans" cxnId="{CCE1BFCD-8067-4846-B30B-39E845E1DBD4}">
      <dgm:prSet/>
      <dgm:spPr/>
      <dgm:t>
        <a:bodyPr/>
        <a:lstStyle/>
        <a:p>
          <a:endParaRPr lang="fr-FR"/>
        </a:p>
      </dgm:t>
    </dgm:pt>
    <dgm:pt modelId="{A49F013E-12AE-43D2-B80B-5B62DC63F021}" type="pres">
      <dgm:prSet presAssocID="{68818A93-9198-483B-9A84-6452E8A32CBD}" presName="Name0" presStyleCnt="0">
        <dgm:presLayoutVars>
          <dgm:chMax/>
          <dgm:chPref/>
          <dgm:dir/>
        </dgm:presLayoutVars>
      </dgm:prSet>
      <dgm:spPr/>
    </dgm:pt>
    <dgm:pt modelId="{3EEC3224-15E5-49A5-9BAE-F0EFEF3BD957}" type="pres">
      <dgm:prSet presAssocID="{FFDC88DB-6576-407C-AA23-F9CDADF49F3A}" presName="parenttextcomposite" presStyleCnt="0"/>
      <dgm:spPr/>
    </dgm:pt>
    <dgm:pt modelId="{5D646F7F-41C0-446A-94E2-1124068D2D24}" type="pres">
      <dgm:prSet presAssocID="{FFDC88DB-6576-407C-AA23-F9CDADF49F3A}" presName="parenttext" presStyleLbl="revTx" presStyleIdx="0" presStyleCnt="2">
        <dgm:presLayoutVars>
          <dgm:chMax/>
          <dgm:chPref val="2"/>
          <dgm:bulletEnabled val="1"/>
        </dgm:presLayoutVars>
      </dgm:prSet>
      <dgm:spPr/>
    </dgm:pt>
    <dgm:pt modelId="{4221EB87-BACF-4DE5-B4C4-CC2E8727DE32}" type="pres">
      <dgm:prSet presAssocID="{FFDC88DB-6576-407C-AA23-F9CDADF49F3A}" presName="composite" presStyleCnt="0"/>
      <dgm:spPr/>
    </dgm:pt>
    <dgm:pt modelId="{FCABA104-8F79-452C-8B44-ABC3FE533AD7}" type="pres">
      <dgm:prSet presAssocID="{FFDC88DB-6576-407C-AA23-F9CDADF49F3A}" presName="chevron1" presStyleLbl="alignNode1" presStyleIdx="0" presStyleCnt="14"/>
      <dgm:spPr/>
    </dgm:pt>
    <dgm:pt modelId="{0B1D3F20-E70A-4890-836A-3AFF6F7F62DC}" type="pres">
      <dgm:prSet presAssocID="{FFDC88DB-6576-407C-AA23-F9CDADF49F3A}" presName="chevron2" presStyleLbl="alignNode1" presStyleIdx="1" presStyleCnt="14"/>
      <dgm:spPr/>
    </dgm:pt>
    <dgm:pt modelId="{DD728E4F-BC4B-4D88-A1A3-54649AA5A0AD}" type="pres">
      <dgm:prSet presAssocID="{FFDC88DB-6576-407C-AA23-F9CDADF49F3A}" presName="chevron3" presStyleLbl="alignNode1" presStyleIdx="2" presStyleCnt="14"/>
      <dgm:spPr/>
    </dgm:pt>
    <dgm:pt modelId="{43DB8A1F-EDD6-4B47-8D78-ACB29A46EB81}" type="pres">
      <dgm:prSet presAssocID="{FFDC88DB-6576-407C-AA23-F9CDADF49F3A}" presName="chevron4" presStyleLbl="alignNode1" presStyleIdx="3" presStyleCnt="14"/>
      <dgm:spPr/>
    </dgm:pt>
    <dgm:pt modelId="{16052B5D-C290-4D38-9040-FDACADB9F66B}" type="pres">
      <dgm:prSet presAssocID="{FFDC88DB-6576-407C-AA23-F9CDADF49F3A}" presName="chevron5" presStyleLbl="alignNode1" presStyleIdx="4" presStyleCnt="14"/>
      <dgm:spPr/>
    </dgm:pt>
    <dgm:pt modelId="{8DF53382-2028-46E5-BF94-78AA6E3EABDB}" type="pres">
      <dgm:prSet presAssocID="{FFDC88DB-6576-407C-AA23-F9CDADF49F3A}" presName="chevron6" presStyleLbl="alignNode1" presStyleIdx="5" presStyleCnt="14"/>
      <dgm:spPr/>
    </dgm:pt>
    <dgm:pt modelId="{0BD60E83-9F17-4374-ABA5-0D4C0BC54D92}" type="pres">
      <dgm:prSet presAssocID="{FFDC88DB-6576-407C-AA23-F9CDADF49F3A}" presName="chevron7" presStyleLbl="alignNode1" presStyleIdx="6" presStyleCnt="14"/>
      <dgm:spPr/>
    </dgm:pt>
    <dgm:pt modelId="{600966C3-04BF-431E-B4AB-CA2B72869E51}" type="pres">
      <dgm:prSet presAssocID="{FFDC88DB-6576-407C-AA23-F9CDADF49F3A}" presName="childtext" presStyleLbl="solidFgAcc1" presStyleIdx="0" presStyleCnt="2">
        <dgm:presLayoutVars>
          <dgm:chMax/>
          <dgm:chPref val="0"/>
          <dgm:bulletEnabled val="1"/>
        </dgm:presLayoutVars>
      </dgm:prSet>
      <dgm:spPr/>
    </dgm:pt>
    <dgm:pt modelId="{A66EA6AF-954E-4B3D-9349-50AE4CDEC29E}" type="pres">
      <dgm:prSet presAssocID="{9B968589-0926-43FC-993C-6042B6A23E45}" presName="sibTrans" presStyleCnt="0"/>
      <dgm:spPr/>
    </dgm:pt>
    <dgm:pt modelId="{19FC442E-0737-4B77-B384-5822D49EB02F}" type="pres">
      <dgm:prSet presAssocID="{48D5E799-4AAF-45C9-9E20-88A12422C9D5}" presName="parenttextcomposite" presStyleCnt="0"/>
      <dgm:spPr/>
    </dgm:pt>
    <dgm:pt modelId="{97AF3B0F-A815-470B-B9DC-B86E60376286}" type="pres">
      <dgm:prSet presAssocID="{48D5E799-4AAF-45C9-9E20-88A12422C9D5}" presName="parenttext" presStyleLbl="revTx" presStyleIdx="1" presStyleCnt="2">
        <dgm:presLayoutVars>
          <dgm:chMax/>
          <dgm:chPref val="2"/>
          <dgm:bulletEnabled val="1"/>
        </dgm:presLayoutVars>
      </dgm:prSet>
      <dgm:spPr/>
    </dgm:pt>
    <dgm:pt modelId="{11A1BA55-F92C-4B81-8712-CF7D01A9DF81}" type="pres">
      <dgm:prSet presAssocID="{48D5E799-4AAF-45C9-9E20-88A12422C9D5}" presName="composite" presStyleCnt="0"/>
      <dgm:spPr/>
    </dgm:pt>
    <dgm:pt modelId="{837C1F85-8910-4CC2-BDE9-F7DDF2216908}" type="pres">
      <dgm:prSet presAssocID="{48D5E799-4AAF-45C9-9E20-88A12422C9D5}" presName="chevron1" presStyleLbl="alignNode1" presStyleIdx="7" presStyleCnt="14" custScaleY="201782"/>
      <dgm:spPr/>
    </dgm:pt>
    <dgm:pt modelId="{DE7DFC4F-446F-404D-8626-7BDCCBF95D16}" type="pres">
      <dgm:prSet presAssocID="{48D5E799-4AAF-45C9-9E20-88A12422C9D5}" presName="chevron2" presStyleLbl="alignNode1" presStyleIdx="8" presStyleCnt="14" custScaleY="201782"/>
      <dgm:spPr/>
    </dgm:pt>
    <dgm:pt modelId="{773C601A-2285-4A36-BB8B-3BBFB9447B47}" type="pres">
      <dgm:prSet presAssocID="{48D5E799-4AAF-45C9-9E20-88A12422C9D5}" presName="chevron3" presStyleLbl="alignNode1" presStyleIdx="9" presStyleCnt="14" custScaleY="201782"/>
      <dgm:spPr/>
    </dgm:pt>
    <dgm:pt modelId="{99356647-8786-4692-B618-03A2213D24F1}" type="pres">
      <dgm:prSet presAssocID="{48D5E799-4AAF-45C9-9E20-88A12422C9D5}" presName="chevron4" presStyleLbl="alignNode1" presStyleIdx="10" presStyleCnt="14" custScaleY="201782"/>
      <dgm:spPr/>
    </dgm:pt>
    <dgm:pt modelId="{2B5B689F-36D7-4A78-B0AA-098FE4224AD0}" type="pres">
      <dgm:prSet presAssocID="{48D5E799-4AAF-45C9-9E20-88A12422C9D5}" presName="chevron5" presStyleLbl="alignNode1" presStyleIdx="11" presStyleCnt="14" custScaleY="201782"/>
      <dgm:spPr/>
    </dgm:pt>
    <dgm:pt modelId="{71693CCC-ED76-468E-98C9-921DDBFE6505}" type="pres">
      <dgm:prSet presAssocID="{48D5E799-4AAF-45C9-9E20-88A12422C9D5}" presName="chevron6" presStyleLbl="alignNode1" presStyleIdx="12" presStyleCnt="14" custScaleY="201782"/>
      <dgm:spPr/>
    </dgm:pt>
    <dgm:pt modelId="{E4C11F41-96E6-4C1B-AE47-3C8302300974}" type="pres">
      <dgm:prSet presAssocID="{48D5E799-4AAF-45C9-9E20-88A12422C9D5}" presName="chevron7" presStyleLbl="alignNode1" presStyleIdx="13" presStyleCnt="14" custScaleY="201782"/>
      <dgm:spPr/>
    </dgm:pt>
    <dgm:pt modelId="{946F50DF-385A-4208-BBC3-5B84AFAA6839}" type="pres">
      <dgm:prSet presAssocID="{48D5E799-4AAF-45C9-9E20-88A12422C9D5}" presName="childtext" presStyleLbl="solidFgAcc1" presStyleIdx="1" presStyleCnt="2" custScaleY="216791" custLinFactNeighborX="3864" custLinFactNeighborY="4659">
        <dgm:presLayoutVars>
          <dgm:chMax/>
          <dgm:chPref val="0"/>
          <dgm:bulletEnabled val="1"/>
        </dgm:presLayoutVars>
      </dgm:prSet>
      <dgm:spPr/>
    </dgm:pt>
  </dgm:ptLst>
  <dgm:cxnLst>
    <dgm:cxn modelId="{D6143E2C-9EE4-4699-BA33-9F66EACD69BF}" srcId="{68818A93-9198-483B-9A84-6452E8A32CBD}" destId="{FFDC88DB-6576-407C-AA23-F9CDADF49F3A}" srcOrd="0" destOrd="0" parTransId="{82777869-D120-412F-AC1B-3E4F66F86EBE}" sibTransId="{9B968589-0926-43FC-993C-6042B6A23E45}"/>
    <dgm:cxn modelId="{6DED773A-86DF-416D-B900-B6F0C07ACE67}" type="presOf" srcId="{68818A93-9198-483B-9A84-6452E8A32CBD}" destId="{A49F013E-12AE-43D2-B80B-5B62DC63F021}" srcOrd="0" destOrd="0" presId="urn:microsoft.com/office/officeart/2008/layout/VerticalAccentList"/>
    <dgm:cxn modelId="{AFF15147-C65C-4EEA-B566-4451C02FC761}" srcId="{FFDC88DB-6576-407C-AA23-F9CDADF49F3A}" destId="{04D69A3C-A0EA-415C-9F5D-34966AA08879}" srcOrd="0" destOrd="0" parTransId="{C2A1807C-432E-481C-B4F8-B32E37CB4631}" sibTransId="{3A9B2E51-9C8A-4BC8-8264-58FD84559989}"/>
    <dgm:cxn modelId="{1755DD55-14AE-4426-8BC3-85A3011EAF41}" type="presOf" srcId="{FFDC88DB-6576-407C-AA23-F9CDADF49F3A}" destId="{5D646F7F-41C0-446A-94E2-1124068D2D24}" srcOrd="0" destOrd="0" presId="urn:microsoft.com/office/officeart/2008/layout/VerticalAccentList"/>
    <dgm:cxn modelId="{321CD37B-4BAB-4F10-BABB-4C986C7BAA05}" type="presOf" srcId="{48D5E799-4AAF-45C9-9E20-88A12422C9D5}" destId="{97AF3B0F-A815-470B-B9DC-B86E60376286}" srcOrd="0" destOrd="0" presId="urn:microsoft.com/office/officeart/2008/layout/VerticalAccentList"/>
    <dgm:cxn modelId="{8D5FDD82-6E05-41EA-AD22-F37F7571067C}" srcId="{68818A93-9198-483B-9A84-6452E8A32CBD}" destId="{48D5E799-4AAF-45C9-9E20-88A12422C9D5}" srcOrd="1" destOrd="0" parTransId="{504E23CD-B558-4F3F-B331-124698F886F9}" sibTransId="{26A5AE72-0E7E-4BDF-9D46-C3DAC1C3EC37}"/>
    <dgm:cxn modelId="{76B1C288-D596-4DAC-B383-EE4AA0841F9C}" type="presOf" srcId="{2B825FF4-3A12-4058-AB05-5205E7B34FB3}" destId="{946F50DF-385A-4208-BBC3-5B84AFAA6839}" srcOrd="0" destOrd="0" presId="urn:microsoft.com/office/officeart/2008/layout/VerticalAccentList"/>
    <dgm:cxn modelId="{94C57399-76F4-419F-BFE3-DC7D9A00E24E}" type="presOf" srcId="{04D69A3C-A0EA-415C-9F5D-34966AA08879}" destId="{600966C3-04BF-431E-B4AB-CA2B72869E51}" srcOrd="0" destOrd="0" presId="urn:microsoft.com/office/officeart/2008/layout/VerticalAccentList"/>
    <dgm:cxn modelId="{CCE1BFCD-8067-4846-B30B-39E845E1DBD4}" srcId="{48D5E799-4AAF-45C9-9E20-88A12422C9D5}" destId="{2B825FF4-3A12-4058-AB05-5205E7B34FB3}" srcOrd="0" destOrd="0" parTransId="{D91A089E-F752-48EF-B04E-BB401402B91B}" sibTransId="{FDA17C7E-7A38-4A0B-983A-702A9CE91725}"/>
    <dgm:cxn modelId="{DC39097B-9A73-4834-83DD-1E2B3B76DA6F}" type="presParOf" srcId="{A49F013E-12AE-43D2-B80B-5B62DC63F021}" destId="{3EEC3224-15E5-49A5-9BAE-F0EFEF3BD957}" srcOrd="0" destOrd="0" presId="urn:microsoft.com/office/officeart/2008/layout/VerticalAccentList"/>
    <dgm:cxn modelId="{EB2AB19E-26C0-4332-A2C8-E944314BA169}" type="presParOf" srcId="{3EEC3224-15E5-49A5-9BAE-F0EFEF3BD957}" destId="{5D646F7F-41C0-446A-94E2-1124068D2D24}" srcOrd="0" destOrd="0" presId="urn:microsoft.com/office/officeart/2008/layout/VerticalAccentList"/>
    <dgm:cxn modelId="{7E289E12-4BB4-4119-A8A9-1E22C2436A5C}" type="presParOf" srcId="{A49F013E-12AE-43D2-B80B-5B62DC63F021}" destId="{4221EB87-BACF-4DE5-B4C4-CC2E8727DE32}" srcOrd="1" destOrd="0" presId="urn:microsoft.com/office/officeart/2008/layout/VerticalAccentList"/>
    <dgm:cxn modelId="{DA80FC90-6106-40B5-94B7-E20ED06F6C48}" type="presParOf" srcId="{4221EB87-BACF-4DE5-B4C4-CC2E8727DE32}" destId="{FCABA104-8F79-452C-8B44-ABC3FE533AD7}" srcOrd="0" destOrd="0" presId="urn:microsoft.com/office/officeart/2008/layout/VerticalAccentList"/>
    <dgm:cxn modelId="{96D749F7-C696-49D8-8CBB-0AD696247C7A}" type="presParOf" srcId="{4221EB87-BACF-4DE5-B4C4-CC2E8727DE32}" destId="{0B1D3F20-E70A-4890-836A-3AFF6F7F62DC}" srcOrd="1" destOrd="0" presId="urn:microsoft.com/office/officeart/2008/layout/VerticalAccentList"/>
    <dgm:cxn modelId="{4920814C-47D5-49B2-90F4-581383485221}" type="presParOf" srcId="{4221EB87-BACF-4DE5-B4C4-CC2E8727DE32}" destId="{DD728E4F-BC4B-4D88-A1A3-54649AA5A0AD}" srcOrd="2" destOrd="0" presId="urn:microsoft.com/office/officeart/2008/layout/VerticalAccentList"/>
    <dgm:cxn modelId="{C62AF21E-A010-4E7A-B509-ED0D5383EC6C}" type="presParOf" srcId="{4221EB87-BACF-4DE5-B4C4-CC2E8727DE32}" destId="{43DB8A1F-EDD6-4B47-8D78-ACB29A46EB81}" srcOrd="3" destOrd="0" presId="urn:microsoft.com/office/officeart/2008/layout/VerticalAccentList"/>
    <dgm:cxn modelId="{A5A0B3BE-BD4A-429B-8EA4-CFFEED9165DC}" type="presParOf" srcId="{4221EB87-BACF-4DE5-B4C4-CC2E8727DE32}" destId="{16052B5D-C290-4D38-9040-FDACADB9F66B}" srcOrd="4" destOrd="0" presId="urn:microsoft.com/office/officeart/2008/layout/VerticalAccentList"/>
    <dgm:cxn modelId="{47755B4E-F9DD-4E41-884D-C1B7FA9F7640}" type="presParOf" srcId="{4221EB87-BACF-4DE5-B4C4-CC2E8727DE32}" destId="{8DF53382-2028-46E5-BF94-78AA6E3EABDB}" srcOrd="5" destOrd="0" presId="urn:microsoft.com/office/officeart/2008/layout/VerticalAccentList"/>
    <dgm:cxn modelId="{B0E4D6FB-2198-492B-A6B5-7E166FE0ACD5}" type="presParOf" srcId="{4221EB87-BACF-4DE5-B4C4-CC2E8727DE32}" destId="{0BD60E83-9F17-4374-ABA5-0D4C0BC54D92}" srcOrd="6" destOrd="0" presId="urn:microsoft.com/office/officeart/2008/layout/VerticalAccentList"/>
    <dgm:cxn modelId="{C2EE2255-CD77-40FF-B266-83AE4532D38F}" type="presParOf" srcId="{4221EB87-BACF-4DE5-B4C4-CC2E8727DE32}" destId="{600966C3-04BF-431E-B4AB-CA2B72869E51}" srcOrd="7" destOrd="0" presId="urn:microsoft.com/office/officeart/2008/layout/VerticalAccentList"/>
    <dgm:cxn modelId="{508EF99A-F777-4B7D-97B7-D678CA778BA3}" type="presParOf" srcId="{A49F013E-12AE-43D2-B80B-5B62DC63F021}" destId="{A66EA6AF-954E-4B3D-9349-50AE4CDEC29E}" srcOrd="2" destOrd="0" presId="urn:microsoft.com/office/officeart/2008/layout/VerticalAccentList"/>
    <dgm:cxn modelId="{616DEF32-EFEB-4C03-8424-96DAC6857DAE}" type="presParOf" srcId="{A49F013E-12AE-43D2-B80B-5B62DC63F021}" destId="{19FC442E-0737-4B77-B384-5822D49EB02F}" srcOrd="3" destOrd="0" presId="urn:microsoft.com/office/officeart/2008/layout/VerticalAccentList"/>
    <dgm:cxn modelId="{F87E1396-9055-47D7-BAB7-056922E4E2BA}" type="presParOf" srcId="{19FC442E-0737-4B77-B384-5822D49EB02F}" destId="{97AF3B0F-A815-470B-B9DC-B86E60376286}" srcOrd="0" destOrd="0" presId="urn:microsoft.com/office/officeart/2008/layout/VerticalAccentList"/>
    <dgm:cxn modelId="{F4D20600-C3A7-4CC9-8F63-65DAFAE96D42}" type="presParOf" srcId="{A49F013E-12AE-43D2-B80B-5B62DC63F021}" destId="{11A1BA55-F92C-4B81-8712-CF7D01A9DF81}" srcOrd="4" destOrd="0" presId="urn:microsoft.com/office/officeart/2008/layout/VerticalAccentList"/>
    <dgm:cxn modelId="{E94BEFA7-1B14-4A9A-AE2A-93FC2D1718D2}" type="presParOf" srcId="{11A1BA55-F92C-4B81-8712-CF7D01A9DF81}" destId="{837C1F85-8910-4CC2-BDE9-F7DDF2216908}" srcOrd="0" destOrd="0" presId="urn:microsoft.com/office/officeart/2008/layout/VerticalAccentList"/>
    <dgm:cxn modelId="{BDB08A43-ADC8-4A6B-B645-8B456B02C02D}" type="presParOf" srcId="{11A1BA55-F92C-4B81-8712-CF7D01A9DF81}" destId="{DE7DFC4F-446F-404D-8626-7BDCCBF95D16}" srcOrd="1" destOrd="0" presId="urn:microsoft.com/office/officeart/2008/layout/VerticalAccentList"/>
    <dgm:cxn modelId="{E79802F3-006B-4B67-AFF8-D0DD0B552E58}" type="presParOf" srcId="{11A1BA55-F92C-4B81-8712-CF7D01A9DF81}" destId="{773C601A-2285-4A36-BB8B-3BBFB9447B47}" srcOrd="2" destOrd="0" presId="urn:microsoft.com/office/officeart/2008/layout/VerticalAccentList"/>
    <dgm:cxn modelId="{E237E934-3031-483E-840F-6E428D72FC0C}" type="presParOf" srcId="{11A1BA55-F92C-4B81-8712-CF7D01A9DF81}" destId="{99356647-8786-4692-B618-03A2213D24F1}" srcOrd="3" destOrd="0" presId="urn:microsoft.com/office/officeart/2008/layout/VerticalAccentList"/>
    <dgm:cxn modelId="{2C70D4BE-33CA-46E5-B211-7157F92A3044}" type="presParOf" srcId="{11A1BA55-F92C-4B81-8712-CF7D01A9DF81}" destId="{2B5B689F-36D7-4A78-B0AA-098FE4224AD0}" srcOrd="4" destOrd="0" presId="urn:microsoft.com/office/officeart/2008/layout/VerticalAccentList"/>
    <dgm:cxn modelId="{766C760F-E89B-44F2-989B-9C1BADED1F45}" type="presParOf" srcId="{11A1BA55-F92C-4B81-8712-CF7D01A9DF81}" destId="{71693CCC-ED76-468E-98C9-921DDBFE6505}" srcOrd="5" destOrd="0" presId="urn:microsoft.com/office/officeart/2008/layout/VerticalAccentList"/>
    <dgm:cxn modelId="{1A304EA0-4D5A-4A78-8573-C1A4BBFBC2BB}" type="presParOf" srcId="{11A1BA55-F92C-4B81-8712-CF7D01A9DF81}" destId="{E4C11F41-96E6-4C1B-AE47-3C8302300974}" srcOrd="6" destOrd="0" presId="urn:microsoft.com/office/officeart/2008/layout/VerticalAccentList"/>
    <dgm:cxn modelId="{8E405DAE-793B-4979-AD44-416770CB0A5A}" type="presParOf" srcId="{11A1BA55-F92C-4B81-8712-CF7D01A9DF81}" destId="{946F50DF-385A-4208-BBC3-5B84AFAA6839}"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1FE57-78F1-48D1-85AE-D0E2A1EF3DCD}" type="doc">
      <dgm:prSet loTypeId="urn:microsoft.com/office/officeart/2008/layout/HorizontalMultiLevelHierarchy" loCatId="hierarchy" qsTypeId="urn:microsoft.com/office/officeart/2005/8/quickstyle/3d2" qsCatId="3D" csTypeId="urn:microsoft.com/office/officeart/2005/8/colors/colorful4" csCatId="colorful" phldr="1"/>
      <dgm:spPr/>
      <dgm:t>
        <a:bodyPr/>
        <a:lstStyle/>
        <a:p>
          <a:endParaRPr lang="fr-FR"/>
        </a:p>
      </dgm:t>
    </dgm:pt>
    <dgm:pt modelId="{5F772971-E159-42ED-B520-0EC2B7F934A1}">
      <dgm:prSet phldrT="[Texte]"/>
      <dgm:spPr/>
      <dgm:t>
        <a:bodyPr/>
        <a:lstStyle/>
        <a:p>
          <a:r>
            <a:rPr lang="en" dirty="0"/>
            <a:t>Rules</a:t>
          </a:r>
          <a:endParaRPr lang="fr-FR" dirty="0"/>
        </a:p>
      </dgm:t>
    </dgm:pt>
    <dgm:pt modelId="{30A33660-D3A1-4768-A9E5-E618983516ED}" type="parTrans" cxnId="{B4A6EA8A-FB2E-450B-A9B0-888991B86A90}">
      <dgm:prSet/>
      <dgm:spPr/>
      <dgm:t>
        <a:bodyPr/>
        <a:lstStyle/>
        <a:p>
          <a:endParaRPr lang="fr-FR"/>
        </a:p>
      </dgm:t>
    </dgm:pt>
    <dgm:pt modelId="{2A28968D-1757-4EB2-9C02-E6CB864AC1CF}" type="sibTrans" cxnId="{B4A6EA8A-FB2E-450B-A9B0-888991B86A90}">
      <dgm:prSet/>
      <dgm:spPr/>
      <dgm:t>
        <a:bodyPr/>
        <a:lstStyle/>
        <a:p>
          <a:endParaRPr lang="fr-FR"/>
        </a:p>
      </dgm:t>
    </dgm:pt>
    <dgm:pt modelId="{7B8D445A-3483-4011-863A-BDFEAF273CE7}">
      <dgm:prSet phldrT="[Texte]" custT="1"/>
      <dgm:spPr/>
      <dgm:t>
        <a:bodyPr/>
        <a:lstStyle/>
        <a:p>
          <a:pPr rtl="0"/>
          <a:r>
            <a:rPr lang="en" sz="1800" dirty="0"/>
            <a:t>Start with a lowercase</a:t>
          </a:r>
          <a:endParaRPr lang="fr-FR" sz="1800" dirty="0"/>
        </a:p>
      </dgm:t>
    </dgm:pt>
    <dgm:pt modelId="{111D3F73-6CA6-4C62-9FC5-038ED6B3AC45}" type="parTrans" cxnId="{4AC477C8-B1FA-464E-AE1E-293824B25537}">
      <dgm:prSet/>
      <dgm:spPr/>
      <dgm:t>
        <a:bodyPr/>
        <a:lstStyle/>
        <a:p>
          <a:endParaRPr lang="fr-FR"/>
        </a:p>
      </dgm:t>
    </dgm:pt>
    <dgm:pt modelId="{B0A9E3C8-2B56-455A-985D-3E71D67C6A44}" type="sibTrans" cxnId="{4AC477C8-B1FA-464E-AE1E-293824B25537}">
      <dgm:prSet/>
      <dgm:spPr/>
      <dgm:t>
        <a:bodyPr/>
        <a:lstStyle/>
        <a:p>
          <a:endParaRPr lang="fr-FR"/>
        </a:p>
      </dgm:t>
    </dgm:pt>
    <dgm:pt modelId="{F8027DDD-BC73-491A-9575-5FA4D04B3221}">
      <dgm:prSet custT="1"/>
      <dgm:spPr/>
      <dgm:t>
        <a:bodyPr/>
        <a:lstStyle/>
        <a:p>
          <a:r>
            <a:rPr lang="en" sz="1800" dirty="0"/>
            <a:t>Does not include spaces</a:t>
          </a:r>
          <a:endParaRPr lang="fr-FR" sz="1800" dirty="0"/>
        </a:p>
      </dgm:t>
    </dgm:pt>
    <dgm:pt modelId="{AD44A36D-BF0D-41EE-82E7-33524C3C7A26}" type="parTrans" cxnId="{63C1BB3B-84B6-44D8-8182-D6EB6A8A5176}">
      <dgm:prSet/>
      <dgm:spPr/>
      <dgm:t>
        <a:bodyPr/>
        <a:lstStyle/>
        <a:p>
          <a:endParaRPr lang="fr-FR"/>
        </a:p>
      </dgm:t>
    </dgm:pt>
    <dgm:pt modelId="{BC16645E-7694-4319-A885-56F7B356AEF3}" type="sibTrans" cxnId="{63C1BB3B-84B6-44D8-8182-D6EB6A8A5176}">
      <dgm:prSet/>
      <dgm:spPr/>
      <dgm:t>
        <a:bodyPr/>
        <a:lstStyle/>
        <a:p>
          <a:endParaRPr lang="fr-FR"/>
        </a:p>
      </dgm:t>
    </dgm:pt>
    <dgm:pt modelId="{BF0C61F1-AEFF-4DB2-98FC-780BEFB39D5B}">
      <dgm:prSet/>
      <dgm:spPr/>
      <dgm:t>
        <a:bodyPr/>
        <a:lstStyle/>
        <a:p>
          <a:r>
            <a:rPr lang="en" dirty="0"/>
            <a:t>If the variable name is made up of several words, each must begin with a capital letter and not include hyphens.</a:t>
          </a:r>
          <a:endParaRPr lang="fr-FR" dirty="0"/>
        </a:p>
      </dgm:t>
    </dgm:pt>
    <dgm:pt modelId="{8EB853A6-C97A-4CDE-A525-11750240DFD8}" type="parTrans" cxnId="{1F21912C-8509-4963-BB26-7808E0D177A3}">
      <dgm:prSet/>
      <dgm:spPr/>
      <dgm:t>
        <a:bodyPr/>
        <a:lstStyle/>
        <a:p>
          <a:endParaRPr lang="fr-FR"/>
        </a:p>
      </dgm:t>
    </dgm:pt>
    <dgm:pt modelId="{ED583D4D-E280-4A99-9455-C7984D33279A}" type="sibTrans" cxnId="{1F21912C-8509-4963-BB26-7808E0D177A3}">
      <dgm:prSet/>
      <dgm:spPr/>
      <dgm:t>
        <a:bodyPr/>
        <a:lstStyle/>
        <a:p>
          <a:endParaRPr lang="fr-FR"/>
        </a:p>
      </dgm:t>
    </dgm:pt>
    <dgm:pt modelId="{D0CCEB8E-1E1B-4213-A246-82CDE03639F7}">
      <dgm:prSet custT="1"/>
      <dgm:spPr/>
      <dgm:t>
        <a:bodyPr/>
        <a:lstStyle/>
        <a:p>
          <a:r>
            <a:rPr lang="en" sz="1400" dirty="0"/>
            <a:t>You must also be careful to give the variables an explicit name (proscribe i2, zz2,..)</a:t>
          </a:r>
          <a:endParaRPr lang="fr-FR" sz="1400" dirty="0"/>
        </a:p>
      </dgm:t>
    </dgm:pt>
    <dgm:pt modelId="{C6468FB0-BA9A-4EEC-8283-961ED3570BAA}" type="parTrans" cxnId="{7276FAB2-8BB9-4AB1-B0FF-9CBFE56BB149}">
      <dgm:prSet/>
      <dgm:spPr/>
      <dgm:t>
        <a:bodyPr/>
        <a:lstStyle/>
        <a:p>
          <a:endParaRPr lang="fr-FR"/>
        </a:p>
      </dgm:t>
    </dgm:pt>
    <dgm:pt modelId="{D48F3051-082E-4E12-A3FF-5496BDD67606}" type="sibTrans" cxnId="{7276FAB2-8BB9-4AB1-B0FF-9CBFE56BB149}">
      <dgm:prSet/>
      <dgm:spPr/>
      <dgm:t>
        <a:bodyPr/>
        <a:lstStyle/>
        <a:p>
          <a:endParaRPr lang="fr-FR"/>
        </a:p>
      </dgm:t>
    </dgm:pt>
    <dgm:pt modelId="{4866BE18-8EC3-4C03-81C2-BD08AA7E68FD}" type="pres">
      <dgm:prSet presAssocID="{6A61FE57-78F1-48D1-85AE-D0E2A1EF3DCD}" presName="Name0" presStyleCnt="0">
        <dgm:presLayoutVars>
          <dgm:chPref val="1"/>
          <dgm:dir/>
          <dgm:animOne val="branch"/>
          <dgm:animLvl val="lvl"/>
          <dgm:resizeHandles val="exact"/>
        </dgm:presLayoutVars>
      </dgm:prSet>
      <dgm:spPr/>
    </dgm:pt>
    <dgm:pt modelId="{9B865ABD-4738-45BE-8C13-DC2B5988F853}" type="pres">
      <dgm:prSet presAssocID="{5F772971-E159-42ED-B520-0EC2B7F934A1}" presName="root1" presStyleCnt="0"/>
      <dgm:spPr/>
    </dgm:pt>
    <dgm:pt modelId="{DBC2DEB9-F870-4662-9B9B-E5CBD6D0D014}" type="pres">
      <dgm:prSet presAssocID="{5F772971-E159-42ED-B520-0EC2B7F934A1}" presName="LevelOneTextNode" presStyleLbl="node0" presStyleIdx="0" presStyleCnt="1">
        <dgm:presLayoutVars>
          <dgm:chPref val="3"/>
        </dgm:presLayoutVars>
      </dgm:prSet>
      <dgm:spPr/>
    </dgm:pt>
    <dgm:pt modelId="{E98BE53B-2BCB-4579-91E4-A02B6C1304A4}" type="pres">
      <dgm:prSet presAssocID="{5F772971-E159-42ED-B520-0EC2B7F934A1}" presName="level2hierChild" presStyleCnt="0"/>
      <dgm:spPr/>
    </dgm:pt>
    <dgm:pt modelId="{E5AD114F-B1AC-478C-B309-36A6F09A8B32}" type="pres">
      <dgm:prSet presAssocID="{111D3F73-6CA6-4C62-9FC5-038ED6B3AC45}" presName="conn2-1" presStyleLbl="parChTrans1D2" presStyleIdx="0" presStyleCnt="4"/>
      <dgm:spPr/>
    </dgm:pt>
    <dgm:pt modelId="{9C4DABA4-5B7D-43F4-B96D-DCCAB1335A88}" type="pres">
      <dgm:prSet presAssocID="{111D3F73-6CA6-4C62-9FC5-038ED6B3AC45}" presName="connTx" presStyleLbl="parChTrans1D2" presStyleIdx="0" presStyleCnt="4"/>
      <dgm:spPr/>
    </dgm:pt>
    <dgm:pt modelId="{8290381E-293C-4749-B179-6257CE5A61A3}" type="pres">
      <dgm:prSet presAssocID="{7B8D445A-3483-4011-863A-BDFEAF273CE7}" presName="root2" presStyleCnt="0"/>
      <dgm:spPr/>
    </dgm:pt>
    <dgm:pt modelId="{68990935-306E-499A-83DF-87CC4FF18F0B}" type="pres">
      <dgm:prSet presAssocID="{7B8D445A-3483-4011-863A-BDFEAF273CE7}" presName="LevelTwoTextNode" presStyleLbl="node2" presStyleIdx="0" presStyleCnt="4" custScaleX="162549">
        <dgm:presLayoutVars>
          <dgm:chPref val="3"/>
        </dgm:presLayoutVars>
      </dgm:prSet>
      <dgm:spPr/>
    </dgm:pt>
    <dgm:pt modelId="{FF45D178-3D42-4EBA-8B2F-5821867AF811}" type="pres">
      <dgm:prSet presAssocID="{7B8D445A-3483-4011-863A-BDFEAF273CE7}" presName="level3hierChild" presStyleCnt="0"/>
      <dgm:spPr/>
    </dgm:pt>
    <dgm:pt modelId="{CBF89651-1684-4587-B55C-6343B6B71509}" type="pres">
      <dgm:prSet presAssocID="{AD44A36D-BF0D-41EE-82E7-33524C3C7A26}" presName="conn2-1" presStyleLbl="parChTrans1D2" presStyleIdx="1" presStyleCnt="4"/>
      <dgm:spPr/>
    </dgm:pt>
    <dgm:pt modelId="{30D23D44-DD74-4FD1-962F-2CD21F76104B}" type="pres">
      <dgm:prSet presAssocID="{AD44A36D-BF0D-41EE-82E7-33524C3C7A26}" presName="connTx" presStyleLbl="parChTrans1D2" presStyleIdx="1" presStyleCnt="4"/>
      <dgm:spPr/>
    </dgm:pt>
    <dgm:pt modelId="{C6B57233-DFDB-4B0C-A87A-939D64D63C74}" type="pres">
      <dgm:prSet presAssocID="{F8027DDD-BC73-491A-9575-5FA4D04B3221}" presName="root2" presStyleCnt="0"/>
      <dgm:spPr/>
    </dgm:pt>
    <dgm:pt modelId="{24ECB791-539B-49D9-862D-DEDA2AC264B8}" type="pres">
      <dgm:prSet presAssocID="{F8027DDD-BC73-491A-9575-5FA4D04B3221}" presName="LevelTwoTextNode" presStyleLbl="node2" presStyleIdx="1" presStyleCnt="4" custScaleX="162748">
        <dgm:presLayoutVars>
          <dgm:chPref val="3"/>
        </dgm:presLayoutVars>
      </dgm:prSet>
      <dgm:spPr/>
    </dgm:pt>
    <dgm:pt modelId="{00D87DB0-DA8B-4244-947B-CA058C5390A5}" type="pres">
      <dgm:prSet presAssocID="{F8027DDD-BC73-491A-9575-5FA4D04B3221}" presName="level3hierChild" presStyleCnt="0"/>
      <dgm:spPr/>
    </dgm:pt>
    <dgm:pt modelId="{48B60E29-2ECF-40B3-8F4B-821CCAD7BD4C}" type="pres">
      <dgm:prSet presAssocID="{8EB853A6-C97A-4CDE-A525-11750240DFD8}" presName="conn2-1" presStyleLbl="parChTrans1D2" presStyleIdx="2" presStyleCnt="4"/>
      <dgm:spPr/>
    </dgm:pt>
    <dgm:pt modelId="{D0FE76B1-83E9-40AA-B83F-7D8ABF77E940}" type="pres">
      <dgm:prSet presAssocID="{8EB853A6-C97A-4CDE-A525-11750240DFD8}" presName="connTx" presStyleLbl="parChTrans1D2" presStyleIdx="2" presStyleCnt="4"/>
      <dgm:spPr/>
    </dgm:pt>
    <dgm:pt modelId="{17248025-84F0-4628-A2E9-DF4D227C878D}" type="pres">
      <dgm:prSet presAssocID="{BF0C61F1-AEFF-4DB2-98FC-780BEFB39D5B}" presName="root2" presStyleCnt="0"/>
      <dgm:spPr/>
    </dgm:pt>
    <dgm:pt modelId="{F5215829-312E-46B5-A6C5-CEEF7945E881}" type="pres">
      <dgm:prSet presAssocID="{BF0C61F1-AEFF-4DB2-98FC-780BEFB39D5B}" presName="LevelTwoTextNode" presStyleLbl="node2" presStyleIdx="2" presStyleCnt="4" custScaleX="162748">
        <dgm:presLayoutVars>
          <dgm:chPref val="3"/>
        </dgm:presLayoutVars>
      </dgm:prSet>
      <dgm:spPr/>
    </dgm:pt>
    <dgm:pt modelId="{6F8B7B5F-5A0B-485F-B832-6258EC58883E}" type="pres">
      <dgm:prSet presAssocID="{BF0C61F1-AEFF-4DB2-98FC-780BEFB39D5B}" presName="level3hierChild" presStyleCnt="0"/>
      <dgm:spPr/>
    </dgm:pt>
    <dgm:pt modelId="{8D0A4BD2-092E-4B97-9865-53A0C2FE8513}" type="pres">
      <dgm:prSet presAssocID="{C6468FB0-BA9A-4EEC-8283-961ED3570BAA}" presName="conn2-1" presStyleLbl="parChTrans1D2" presStyleIdx="3" presStyleCnt="4"/>
      <dgm:spPr/>
    </dgm:pt>
    <dgm:pt modelId="{EFF4F34B-4E49-4391-A9DD-1BE82DCB3E06}" type="pres">
      <dgm:prSet presAssocID="{C6468FB0-BA9A-4EEC-8283-961ED3570BAA}" presName="connTx" presStyleLbl="parChTrans1D2" presStyleIdx="3" presStyleCnt="4"/>
      <dgm:spPr/>
    </dgm:pt>
    <dgm:pt modelId="{3016DB06-D77A-444F-8053-09F1F61113DB}" type="pres">
      <dgm:prSet presAssocID="{D0CCEB8E-1E1B-4213-A246-82CDE03639F7}" presName="root2" presStyleCnt="0"/>
      <dgm:spPr/>
    </dgm:pt>
    <dgm:pt modelId="{0F3F7D18-85E2-456C-B709-343F12CD574D}" type="pres">
      <dgm:prSet presAssocID="{D0CCEB8E-1E1B-4213-A246-82CDE03639F7}" presName="LevelTwoTextNode" presStyleLbl="node2" presStyleIdx="3" presStyleCnt="4" custScaleX="162748">
        <dgm:presLayoutVars>
          <dgm:chPref val="3"/>
        </dgm:presLayoutVars>
      </dgm:prSet>
      <dgm:spPr/>
    </dgm:pt>
    <dgm:pt modelId="{9CB2BC54-CD76-4F45-A826-AE86F0C5FA5F}" type="pres">
      <dgm:prSet presAssocID="{D0CCEB8E-1E1B-4213-A246-82CDE03639F7}" presName="level3hierChild" presStyleCnt="0"/>
      <dgm:spPr/>
    </dgm:pt>
  </dgm:ptLst>
  <dgm:cxnLst>
    <dgm:cxn modelId="{B192290E-FD49-4F1B-909B-F5A7718662D2}" type="presOf" srcId="{6A61FE57-78F1-48D1-85AE-D0E2A1EF3DCD}" destId="{4866BE18-8EC3-4C03-81C2-BD08AA7E68FD}" srcOrd="0" destOrd="0" presId="urn:microsoft.com/office/officeart/2008/layout/HorizontalMultiLevelHierarchy"/>
    <dgm:cxn modelId="{1F21912C-8509-4963-BB26-7808E0D177A3}" srcId="{5F772971-E159-42ED-B520-0EC2B7F934A1}" destId="{BF0C61F1-AEFF-4DB2-98FC-780BEFB39D5B}" srcOrd="2" destOrd="0" parTransId="{8EB853A6-C97A-4CDE-A525-11750240DFD8}" sibTransId="{ED583D4D-E280-4A99-9455-C7984D33279A}"/>
    <dgm:cxn modelId="{63C1BB3B-84B6-44D8-8182-D6EB6A8A5176}" srcId="{5F772971-E159-42ED-B520-0EC2B7F934A1}" destId="{F8027DDD-BC73-491A-9575-5FA4D04B3221}" srcOrd="1" destOrd="0" parTransId="{AD44A36D-BF0D-41EE-82E7-33524C3C7A26}" sibTransId="{BC16645E-7694-4319-A885-56F7B356AEF3}"/>
    <dgm:cxn modelId="{81B94C3F-DB12-484E-AA15-7DC158460A35}" type="presOf" srcId="{D0CCEB8E-1E1B-4213-A246-82CDE03639F7}" destId="{0F3F7D18-85E2-456C-B709-343F12CD574D}" srcOrd="0" destOrd="0" presId="urn:microsoft.com/office/officeart/2008/layout/HorizontalMultiLevelHierarchy"/>
    <dgm:cxn modelId="{A3AED566-C16C-43E8-BA34-199DAC4DFC24}" type="presOf" srcId="{5F772971-E159-42ED-B520-0EC2B7F934A1}" destId="{DBC2DEB9-F870-4662-9B9B-E5CBD6D0D014}" srcOrd="0" destOrd="0" presId="urn:microsoft.com/office/officeart/2008/layout/HorizontalMultiLevelHierarchy"/>
    <dgm:cxn modelId="{2F88C249-8791-4734-A0E2-07231DE1D8D5}" type="presOf" srcId="{111D3F73-6CA6-4C62-9FC5-038ED6B3AC45}" destId="{E5AD114F-B1AC-478C-B309-36A6F09A8B32}" srcOrd="0" destOrd="0" presId="urn:microsoft.com/office/officeart/2008/layout/HorizontalMultiLevelHierarchy"/>
    <dgm:cxn modelId="{E4D2066B-B7EF-42C2-B2CB-F862A90EC430}" type="presOf" srcId="{AD44A36D-BF0D-41EE-82E7-33524C3C7A26}" destId="{CBF89651-1684-4587-B55C-6343B6B71509}" srcOrd="0" destOrd="0" presId="urn:microsoft.com/office/officeart/2008/layout/HorizontalMultiLevelHierarchy"/>
    <dgm:cxn modelId="{BCFCD66D-1CF0-4472-BF5B-E2FA2462172F}" type="presOf" srcId="{8EB853A6-C97A-4CDE-A525-11750240DFD8}" destId="{48B60E29-2ECF-40B3-8F4B-821CCAD7BD4C}" srcOrd="0" destOrd="0" presId="urn:microsoft.com/office/officeart/2008/layout/HorizontalMultiLevelHierarchy"/>
    <dgm:cxn modelId="{9768D87A-25D3-4E65-97C1-3A66F3234E73}" type="presOf" srcId="{C6468FB0-BA9A-4EEC-8283-961ED3570BAA}" destId="{EFF4F34B-4E49-4391-A9DD-1BE82DCB3E06}" srcOrd="1" destOrd="0" presId="urn:microsoft.com/office/officeart/2008/layout/HorizontalMultiLevelHierarchy"/>
    <dgm:cxn modelId="{67DFF387-A34D-4EB8-B547-8EF41A037C4C}" type="presOf" srcId="{111D3F73-6CA6-4C62-9FC5-038ED6B3AC45}" destId="{9C4DABA4-5B7D-43F4-B96D-DCCAB1335A88}" srcOrd="1" destOrd="0" presId="urn:microsoft.com/office/officeart/2008/layout/HorizontalMultiLevelHierarchy"/>
    <dgm:cxn modelId="{B4A6EA8A-FB2E-450B-A9B0-888991B86A90}" srcId="{6A61FE57-78F1-48D1-85AE-D0E2A1EF3DCD}" destId="{5F772971-E159-42ED-B520-0EC2B7F934A1}" srcOrd="0" destOrd="0" parTransId="{30A33660-D3A1-4768-A9E5-E618983516ED}" sibTransId="{2A28968D-1757-4EB2-9C02-E6CB864AC1CF}"/>
    <dgm:cxn modelId="{14565497-24DA-41BC-9F8E-E7C380F7748E}" type="presOf" srcId="{8EB853A6-C97A-4CDE-A525-11750240DFD8}" destId="{D0FE76B1-83E9-40AA-B83F-7D8ABF77E940}" srcOrd="1" destOrd="0" presId="urn:microsoft.com/office/officeart/2008/layout/HorizontalMultiLevelHierarchy"/>
    <dgm:cxn modelId="{7276FAB2-8BB9-4AB1-B0FF-9CBFE56BB149}" srcId="{5F772971-E159-42ED-B520-0EC2B7F934A1}" destId="{D0CCEB8E-1E1B-4213-A246-82CDE03639F7}" srcOrd="3" destOrd="0" parTransId="{C6468FB0-BA9A-4EEC-8283-961ED3570BAA}" sibTransId="{D48F3051-082E-4E12-A3FF-5496BDD67606}"/>
    <dgm:cxn modelId="{581BEFBE-70DB-4F67-B755-8E6815C1F1D6}" type="presOf" srcId="{AD44A36D-BF0D-41EE-82E7-33524C3C7A26}" destId="{30D23D44-DD74-4FD1-962F-2CD21F76104B}" srcOrd="1" destOrd="0" presId="urn:microsoft.com/office/officeart/2008/layout/HorizontalMultiLevelHierarchy"/>
    <dgm:cxn modelId="{387A77C1-9AEA-439E-AAA1-F0BE1178D0EB}" type="presOf" srcId="{C6468FB0-BA9A-4EEC-8283-961ED3570BAA}" destId="{8D0A4BD2-092E-4B97-9865-53A0C2FE8513}" srcOrd="0" destOrd="0" presId="urn:microsoft.com/office/officeart/2008/layout/HorizontalMultiLevelHierarchy"/>
    <dgm:cxn modelId="{4AC477C8-B1FA-464E-AE1E-293824B25537}" srcId="{5F772971-E159-42ED-B520-0EC2B7F934A1}" destId="{7B8D445A-3483-4011-863A-BDFEAF273CE7}" srcOrd="0" destOrd="0" parTransId="{111D3F73-6CA6-4C62-9FC5-038ED6B3AC45}" sibTransId="{B0A9E3C8-2B56-455A-985D-3E71D67C6A44}"/>
    <dgm:cxn modelId="{B9354FE4-7E39-487F-A855-0B05B1257D93}" type="presOf" srcId="{7B8D445A-3483-4011-863A-BDFEAF273CE7}" destId="{68990935-306E-499A-83DF-87CC4FF18F0B}" srcOrd="0" destOrd="0" presId="urn:microsoft.com/office/officeart/2008/layout/HorizontalMultiLevelHierarchy"/>
    <dgm:cxn modelId="{BACE56EA-A94F-4539-B3B4-7DD740411180}" type="presOf" srcId="{F8027DDD-BC73-491A-9575-5FA4D04B3221}" destId="{24ECB791-539B-49D9-862D-DEDA2AC264B8}" srcOrd="0" destOrd="0" presId="urn:microsoft.com/office/officeart/2008/layout/HorizontalMultiLevelHierarchy"/>
    <dgm:cxn modelId="{6F26BFF6-2D23-480A-B4BE-88F847CF20F6}" type="presOf" srcId="{BF0C61F1-AEFF-4DB2-98FC-780BEFB39D5B}" destId="{F5215829-312E-46B5-A6C5-CEEF7945E881}" srcOrd="0" destOrd="0" presId="urn:microsoft.com/office/officeart/2008/layout/HorizontalMultiLevelHierarchy"/>
    <dgm:cxn modelId="{C802D8AA-326D-4661-A929-4D06A88AFAD0}" type="presParOf" srcId="{4866BE18-8EC3-4C03-81C2-BD08AA7E68FD}" destId="{9B865ABD-4738-45BE-8C13-DC2B5988F853}" srcOrd="0" destOrd="0" presId="urn:microsoft.com/office/officeart/2008/layout/HorizontalMultiLevelHierarchy"/>
    <dgm:cxn modelId="{73308364-5AE0-4F47-B73E-064C67F4C95E}" type="presParOf" srcId="{9B865ABD-4738-45BE-8C13-DC2B5988F853}" destId="{DBC2DEB9-F870-4662-9B9B-E5CBD6D0D014}" srcOrd="0" destOrd="0" presId="urn:microsoft.com/office/officeart/2008/layout/HorizontalMultiLevelHierarchy"/>
    <dgm:cxn modelId="{32CC955C-B15E-48C0-BEFB-A7C34FBE8E11}" type="presParOf" srcId="{9B865ABD-4738-45BE-8C13-DC2B5988F853}" destId="{E98BE53B-2BCB-4579-91E4-A02B6C1304A4}" srcOrd="1" destOrd="0" presId="urn:microsoft.com/office/officeart/2008/layout/HorizontalMultiLevelHierarchy"/>
    <dgm:cxn modelId="{4ECBBA80-F711-4FA6-8E2F-9798C1B09455}" type="presParOf" srcId="{E98BE53B-2BCB-4579-91E4-A02B6C1304A4}" destId="{E5AD114F-B1AC-478C-B309-36A6F09A8B32}" srcOrd="0" destOrd="0" presId="urn:microsoft.com/office/officeart/2008/layout/HorizontalMultiLevelHierarchy"/>
    <dgm:cxn modelId="{B09F0694-4149-423C-B77F-403A2B03EACD}" type="presParOf" srcId="{E5AD114F-B1AC-478C-B309-36A6F09A8B32}" destId="{9C4DABA4-5B7D-43F4-B96D-DCCAB1335A88}" srcOrd="0" destOrd="0" presId="urn:microsoft.com/office/officeart/2008/layout/HorizontalMultiLevelHierarchy"/>
    <dgm:cxn modelId="{23B93E40-AACE-4E63-9B5F-6ED17A98A38B}" type="presParOf" srcId="{E98BE53B-2BCB-4579-91E4-A02B6C1304A4}" destId="{8290381E-293C-4749-B179-6257CE5A61A3}" srcOrd="1" destOrd="0" presId="urn:microsoft.com/office/officeart/2008/layout/HorizontalMultiLevelHierarchy"/>
    <dgm:cxn modelId="{E5CA54DB-0FBB-47C2-9D64-9C8A8BCBB3D1}" type="presParOf" srcId="{8290381E-293C-4749-B179-6257CE5A61A3}" destId="{68990935-306E-499A-83DF-87CC4FF18F0B}" srcOrd="0" destOrd="0" presId="urn:microsoft.com/office/officeart/2008/layout/HorizontalMultiLevelHierarchy"/>
    <dgm:cxn modelId="{DC6CE7AF-4908-4FA9-9A04-369F5DEF2B47}" type="presParOf" srcId="{8290381E-293C-4749-B179-6257CE5A61A3}" destId="{FF45D178-3D42-4EBA-8B2F-5821867AF811}" srcOrd="1" destOrd="0" presId="urn:microsoft.com/office/officeart/2008/layout/HorizontalMultiLevelHierarchy"/>
    <dgm:cxn modelId="{53CB525E-54F9-4D1C-88F7-EE61314A5E69}" type="presParOf" srcId="{E98BE53B-2BCB-4579-91E4-A02B6C1304A4}" destId="{CBF89651-1684-4587-B55C-6343B6B71509}" srcOrd="2" destOrd="0" presId="urn:microsoft.com/office/officeart/2008/layout/HorizontalMultiLevelHierarchy"/>
    <dgm:cxn modelId="{C1278210-7F15-42CB-9367-36687D9E7CB2}" type="presParOf" srcId="{CBF89651-1684-4587-B55C-6343B6B71509}" destId="{30D23D44-DD74-4FD1-962F-2CD21F76104B}" srcOrd="0" destOrd="0" presId="urn:microsoft.com/office/officeart/2008/layout/HorizontalMultiLevelHierarchy"/>
    <dgm:cxn modelId="{E929C272-C01C-432D-99C0-66902EDC1285}" type="presParOf" srcId="{E98BE53B-2BCB-4579-91E4-A02B6C1304A4}" destId="{C6B57233-DFDB-4B0C-A87A-939D64D63C74}" srcOrd="3" destOrd="0" presId="urn:microsoft.com/office/officeart/2008/layout/HorizontalMultiLevelHierarchy"/>
    <dgm:cxn modelId="{EF86D61E-7D4F-419C-8283-60954E03E716}" type="presParOf" srcId="{C6B57233-DFDB-4B0C-A87A-939D64D63C74}" destId="{24ECB791-539B-49D9-862D-DEDA2AC264B8}" srcOrd="0" destOrd="0" presId="urn:microsoft.com/office/officeart/2008/layout/HorizontalMultiLevelHierarchy"/>
    <dgm:cxn modelId="{87BA0324-4B22-414B-AB4E-1F10ADAAA19F}" type="presParOf" srcId="{C6B57233-DFDB-4B0C-A87A-939D64D63C74}" destId="{00D87DB0-DA8B-4244-947B-CA058C5390A5}" srcOrd="1" destOrd="0" presId="urn:microsoft.com/office/officeart/2008/layout/HorizontalMultiLevelHierarchy"/>
    <dgm:cxn modelId="{64DDD14D-00A3-4D84-A13C-8646C522831B}" type="presParOf" srcId="{E98BE53B-2BCB-4579-91E4-A02B6C1304A4}" destId="{48B60E29-2ECF-40B3-8F4B-821CCAD7BD4C}" srcOrd="4" destOrd="0" presId="urn:microsoft.com/office/officeart/2008/layout/HorizontalMultiLevelHierarchy"/>
    <dgm:cxn modelId="{287E7EAF-7AFF-41AC-BD80-5693A02AC7A3}" type="presParOf" srcId="{48B60E29-2ECF-40B3-8F4B-821CCAD7BD4C}" destId="{D0FE76B1-83E9-40AA-B83F-7D8ABF77E940}" srcOrd="0" destOrd="0" presId="urn:microsoft.com/office/officeart/2008/layout/HorizontalMultiLevelHierarchy"/>
    <dgm:cxn modelId="{50FAE462-8F74-4255-BDF4-9D16D68AE046}" type="presParOf" srcId="{E98BE53B-2BCB-4579-91E4-A02B6C1304A4}" destId="{17248025-84F0-4628-A2E9-DF4D227C878D}" srcOrd="5" destOrd="0" presId="urn:microsoft.com/office/officeart/2008/layout/HorizontalMultiLevelHierarchy"/>
    <dgm:cxn modelId="{B44846FC-94D7-4CBD-B3C3-93E8B4B2B460}" type="presParOf" srcId="{17248025-84F0-4628-A2E9-DF4D227C878D}" destId="{F5215829-312E-46B5-A6C5-CEEF7945E881}" srcOrd="0" destOrd="0" presId="urn:microsoft.com/office/officeart/2008/layout/HorizontalMultiLevelHierarchy"/>
    <dgm:cxn modelId="{A547BBCA-CA17-4E31-8934-994877279BB6}" type="presParOf" srcId="{17248025-84F0-4628-A2E9-DF4D227C878D}" destId="{6F8B7B5F-5A0B-485F-B832-6258EC58883E}" srcOrd="1" destOrd="0" presId="urn:microsoft.com/office/officeart/2008/layout/HorizontalMultiLevelHierarchy"/>
    <dgm:cxn modelId="{7E03D771-F924-4E6C-A46C-F991BDB61E9E}" type="presParOf" srcId="{E98BE53B-2BCB-4579-91E4-A02B6C1304A4}" destId="{8D0A4BD2-092E-4B97-9865-53A0C2FE8513}" srcOrd="6" destOrd="0" presId="urn:microsoft.com/office/officeart/2008/layout/HorizontalMultiLevelHierarchy"/>
    <dgm:cxn modelId="{2A439871-6890-4A76-A3AD-031310B843DF}" type="presParOf" srcId="{8D0A4BD2-092E-4B97-9865-53A0C2FE8513}" destId="{EFF4F34B-4E49-4391-A9DD-1BE82DCB3E06}" srcOrd="0" destOrd="0" presId="urn:microsoft.com/office/officeart/2008/layout/HorizontalMultiLevelHierarchy"/>
    <dgm:cxn modelId="{610A67DD-6200-46AC-A77D-02C817950262}" type="presParOf" srcId="{E98BE53B-2BCB-4579-91E4-A02B6C1304A4}" destId="{3016DB06-D77A-444F-8053-09F1F61113DB}" srcOrd="7" destOrd="0" presId="urn:microsoft.com/office/officeart/2008/layout/HorizontalMultiLevelHierarchy"/>
    <dgm:cxn modelId="{3A678E61-8921-4F82-A729-7F39B3836D19}" type="presParOf" srcId="{3016DB06-D77A-444F-8053-09F1F61113DB}" destId="{0F3F7D18-85E2-456C-B709-343F12CD574D}" srcOrd="0" destOrd="0" presId="urn:microsoft.com/office/officeart/2008/layout/HorizontalMultiLevelHierarchy"/>
    <dgm:cxn modelId="{24CDF0CE-27AA-4B89-B5EE-8FAF22080800}" type="presParOf" srcId="{3016DB06-D77A-444F-8053-09F1F61113DB}" destId="{9CB2BC54-CD76-4F45-A826-AE86F0C5FA5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ACD4A9-962A-41F9-83FA-C77296C0673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27D449BA-CFE6-4F08-8005-6EC66AE0553F}">
      <dgm:prSet phldrT="[Texte]" custT="1"/>
      <dgm:spPr/>
      <dgm:t>
        <a:bodyPr/>
        <a:lstStyle/>
        <a:p>
          <a:r>
            <a:rPr lang="en" sz="2400" dirty="0"/>
            <a:t>Assignment</a:t>
          </a:r>
          <a:endParaRPr lang="fr-FR" sz="2400" dirty="0"/>
        </a:p>
      </dgm:t>
    </dgm:pt>
    <dgm:pt modelId="{915185EE-AA90-414A-8022-83C84E2E08C5}" type="parTrans" cxnId="{4421EBD0-8106-4D53-AE1F-CC8F727F149B}">
      <dgm:prSet/>
      <dgm:spPr/>
      <dgm:t>
        <a:bodyPr/>
        <a:lstStyle/>
        <a:p>
          <a:endParaRPr lang="fr-FR"/>
        </a:p>
      </dgm:t>
    </dgm:pt>
    <dgm:pt modelId="{8060C8D4-749C-4540-BCCE-AEBED02041C5}" type="sibTrans" cxnId="{4421EBD0-8106-4D53-AE1F-CC8F727F149B}">
      <dgm:prSet/>
      <dgm:spPr/>
      <dgm:t>
        <a:bodyPr/>
        <a:lstStyle/>
        <a:p>
          <a:endParaRPr lang="fr-FR"/>
        </a:p>
      </dgm:t>
    </dgm:pt>
    <dgm:pt modelId="{EF53CB3C-6966-47EA-835E-6E3BF9F6EC9F}">
      <dgm:prSet phldrT="[Texte]" custT="1"/>
      <dgm:spPr/>
      <dgm:t>
        <a:bodyPr/>
        <a:lstStyle/>
        <a:p>
          <a:r>
            <a:rPr lang="en" sz="1800" i="1" dirty="0"/>
            <a:t>Assignment is an operation that sets a new value to a variable. The assignment symbol is </a:t>
          </a:r>
          <a:r>
            <a:rPr lang="en" sz="1800" i="1" dirty="0">
              <a:sym typeface="Wingdings"/>
            </a:rPr>
            <a:t> </a:t>
          </a:r>
          <a:r>
            <a:rPr lang="en" sz="1800" i="1" dirty="0"/>
            <a:t>.</a:t>
          </a:r>
          <a:endParaRPr lang="fr-FR" sz="1800" dirty="0"/>
        </a:p>
      </dgm:t>
    </dgm:pt>
    <dgm:pt modelId="{6674A8BC-5045-4E25-B2B7-B68E8E44589C}" type="parTrans" cxnId="{20E3D9A4-C98D-4D15-901D-F75205F089F1}">
      <dgm:prSet/>
      <dgm:spPr/>
      <dgm:t>
        <a:bodyPr/>
        <a:lstStyle/>
        <a:p>
          <a:endParaRPr lang="fr-FR"/>
        </a:p>
      </dgm:t>
    </dgm:pt>
    <dgm:pt modelId="{B58B8B1E-642C-4126-BF1D-87C30E7C77DD}" type="sibTrans" cxnId="{20E3D9A4-C98D-4D15-901D-F75205F089F1}">
      <dgm:prSet/>
      <dgm:spPr/>
      <dgm:t>
        <a:bodyPr/>
        <a:lstStyle/>
        <a:p>
          <a:endParaRPr lang="fr-FR"/>
        </a:p>
      </dgm:t>
    </dgm:pt>
    <dgm:pt modelId="{CE6271E0-5253-45AF-A108-C39861F65426}" type="pres">
      <dgm:prSet presAssocID="{62ACD4A9-962A-41F9-83FA-C77296C06735}" presName="diagram" presStyleCnt="0">
        <dgm:presLayoutVars>
          <dgm:chPref val="1"/>
          <dgm:dir/>
          <dgm:animOne val="branch"/>
          <dgm:animLvl val="lvl"/>
          <dgm:resizeHandles/>
        </dgm:presLayoutVars>
      </dgm:prSet>
      <dgm:spPr/>
    </dgm:pt>
    <dgm:pt modelId="{0F81969B-41E8-455D-A5A3-11F36A82A454}" type="pres">
      <dgm:prSet presAssocID="{27D449BA-CFE6-4F08-8005-6EC66AE0553F}" presName="root" presStyleCnt="0"/>
      <dgm:spPr/>
    </dgm:pt>
    <dgm:pt modelId="{BB6A52B3-0C5D-4477-B39B-5C16527638C3}" type="pres">
      <dgm:prSet presAssocID="{27D449BA-CFE6-4F08-8005-6EC66AE0553F}" presName="rootComposite" presStyleCnt="0"/>
      <dgm:spPr/>
    </dgm:pt>
    <dgm:pt modelId="{E8D6EF11-A82B-4CE6-9101-812D6E4391E1}" type="pres">
      <dgm:prSet presAssocID="{27D449BA-CFE6-4F08-8005-6EC66AE0553F}" presName="rootText" presStyleLbl="node1" presStyleIdx="0" presStyleCnt="1" custScaleX="71243" custLinFactX="-6420" custLinFactNeighborX="-100000" custLinFactNeighborY="9132"/>
      <dgm:spPr/>
    </dgm:pt>
    <dgm:pt modelId="{3EA84CC2-F2DA-43AE-8142-81F4D2C73FC6}" type="pres">
      <dgm:prSet presAssocID="{27D449BA-CFE6-4F08-8005-6EC66AE0553F}" presName="rootConnector" presStyleLbl="node1" presStyleIdx="0" presStyleCnt="1"/>
      <dgm:spPr/>
    </dgm:pt>
    <dgm:pt modelId="{52F418E1-271C-4F32-8D01-5D8B1DA6D880}" type="pres">
      <dgm:prSet presAssocID="{27D449BA-CFE6-4F08-8005-6EC66AE0553F}" presName="childShape" presStyleCnt="0"/>
      <dgm:spPr/>
    </dgm:pt>
    <dgm:pt modelId="{63DDDEA4-C054-48CB-B627-9399F97198A3}" type="pres">
      <dgm:prSet presAssocID="{6674A8BC-5045-4E25-B2B7-B68E8E44589C}" presName="Name13" presStyleLbl="parChTrans1D2" presStyleIdx="0" presStyleCnt="1"/>
      <dgm:spPr/>
    </dgm:pt>
    <dgm:pt modelId="{02A6CC37-160D-41E8-8011-47C7099CC309}" type="pres">
      <dgm:prSet presAssocID="{EF53CB3C-6966-47EA-835E-6E3BF9F6EC9F}" presName="childText" presStyleLbl="bgAcc1" presStyleIdx="0" presStyleCnt="1" custScaleX="248233">
        <dgm:presLayoutVars>
          <dgm:bulletEnabled val="1"/>
        </dgm:presLayoutVars>
      </dgm:prSet>
      <dgm:spPr/>
    </dgm:pt>
  </dgm:ptLst>
  <dgm:cxnLst>
    <dgm:cxn modelId="{74DA5B61-8B56-4CCC-9DBB-A7CA373D864C}" type="presOf" srcId="{EF53CB3C-6966-47EA-835E-6E3BF9F6EC9F}" destId="{02A6CC37-160D-41E8-8011-47C7099CC309}" srcOrd="0" destOrd="0" presId="urn:microsoft.com/office/officeart/2005/8/layout/hierarchy3"/>
    <dgm:cxn modelId="{8FF1BA8B-FF25-4039-BBE1-AAC641BBF9C4}" type="presOf" srcId="{27D449BA-CFE6-4F08-8005-6EC66AE0553F}" destId="{E8D6EF11-A82B-4CE6-9101-812D6E4391E1}" srcOrd="0" destOrd="0" presId="urn:microsoft.com/office/officeart/2005/8/layout/hierarchy3"/>
    <dgm:cxn modelId="{20E3D9A4-C98D-4D15-901D-F75205F089F1}" srcId="{27D449BA-CFE6-4F08-8005-6EC66AE0553F}" destId="{EF53CB3C-6966-47EA-835E-6E3BF9F6EC9F}" srcOrd="0" destOrd="0" parTransId="{6674A8BC-5045-4E25-B2B7-B68E8E44589C}" sibTransId="{B58B8B1E-642C-4126-BF1D-87C30E7C77DD}"/>
    <dgm:cxn modelId="{9CC83BC1-CF9E-4A5F-9C0B-84972AE662BF}" type="presOf" srcId="{62ACD4A9-962A-41F9-83FA-C77296C06735}" destId="{CE6271E0-5253-45AF-A108-C39861F65426}" srcOrd="0" destOrd="0" presId="urn:microsoft.com/office/officeart/2005/8/layout/hierarchy3"/>
    <dgm:cxn modelId="{4421EBD0-8106-4D53-AE1F-CC8F727F149B}" srcId="{62ACD4A9-962A-41F9-83FA-C77296C06735}" destId="{27D449BA-CFE6-4F08-8005-6EC66AE0553F}" srcOrd="0" destOrd="0" parTransId="{915185EE-AA90-414A-8022-83C84E2E08C5}" sibTransId="{8060C8D4-749C-4540-BCCE-AEBED02041C5}"/>
    <dgm:cxn modelId="{530609E7-F8E5-4F05-A3CC-EA3D64BAEB6F}" type="presOf" srcId="{6674A8BC-5045-4E25-B2B7-B68E8E44589C}" destId="{63DDDEA4-C054-48CB-B627-9399F97198A3}" srcOrd="0" destOrd="0" presId="urn:microsoft.com/office/officeart/2005/8/layout/hierarchy3"/>
    <dgm:cxn modelId="{244A13F8-1960-44D4-9C61-003CE6AF2933}" type="presOf" srcId="{27D449BA-CFE6-4F08-8005-6EC66AE0553F}" destId="{3EA84CC2-F2DA-43AE-8142-81F4D2C73FC6}" srcOrd="1" destOrd="0" presId="urn:microsoft.com/office/officeart/2005/8/layout/hierarchy3"/>
    <dgm:cxn modelId="{97430C16-4679-4C2B-A93B-25FB55E95878}" type="presParOf" srcId="{CE6271E0-5253-45AF-A108-C39861F65426}" destId="{0F81969B-41E8-455D-A5A3-11F36A82A454}" srcOrd="0" destOrd="0" presId="urn:microsoft.com/office/officeart/2005/8/layout/hierarchy3"/>
    <dgm:cxn modelId="{830F9D50-54AF-4B4C-BF12-F396D3AEA695}" type="presParOf" srcId="{0F81969B-41E8-455D-A5A3-11F36A82A454}" destId="{BB6A52B3-0C5D-4477-B39B-5C16527638C3}" srcOrd="0" destOrd="0" presId="urn:microsoft.com/office/officeart/2005/8/layout/hierarchy3"/>
    <dgm:cxn modelId="{B28DE9A4-D8FF-4BC0-BD7F-FE6BB900369F}" type="presParOf" srcId="{BB6A52B3-0C5D-4477-B39B-5C16527638C3}" destId="{E8D6EF11-A82B-4CE6-9101-812D6E4391E1}" srcOrd="0" destOrd="0" presId="urn:microsoft.com/office/officeart/2005/8/layout/hierarchy3"/>
    <dgm:cxn modelId="{7D6A2E04-5AB1-4624-A5E4-E14E99C4F997}" type="presParOf" srcId="{BB6A52B3-0C5D-4477-B39B-5C16527638C3}" destId="{3EA84CC2-F2DA-43AE-8142-81F4D2C73FC6}" srcOrd="1" destOrd="0" presId="urn:microsoft.com/office/officeart/2005/8/layout/hierarchy3"/>
    <dgm:cxn modelId="{D6885F4C-A5D7-4AC0-82EB-F6630D8C2D96}" type="presParOf" srcId="{0F81969B-41E8-455D-A5A3-11F36A82A454}" destId="{52F418E1-271C-4F32-8D01-5D8B1DA6D880}" srcOrd="1" destOrd="0" presId="urn:microsoft.com/office/officeart/2005/8/layout/hierarchy3"/>
    <dgm:cxn modelId="{B3DDE43F-3091-4D25-AA67-A3F931B0DCF4}" type="presParOf" srcId="{52F418E1-271C-4F32-8D01-5D8B1DA6D880}" destId="{63DDDEA4-C054-48CB-B627-9399F97198A3}" srcOrd="0" destOrd="0" presId="urn:microsoft.com/office/officeart/2005/8/layout/hierarchy3"/>
    <dgm:cxn modelId="{A10A67F9-7D97-4E5C-9442-A38A70002046}" type="presParOf" srcId="{52F418E1-271C-4F32-8D01-5D8B1DA6D880}" destId="{02A6CC37-160D-41E8-8011-47C7099CC309}"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9518E3-63A9-4233-922E-FFDD1C480ADE}"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9B7FDD90-698C-4DE1-8097-91ACC54474CA}">
      <dgm:prSet phldrT="[Texte]" custT="1"/>
      <dgm:spPr/>
      <dgm:t>
        <a:bodyPr/>
        <a:lstStyle/>
        <a:p>
          <a:r>
            <a:rPr lang="en" sz="2800" b="1" i="1" dirty="0">
              <a:solidFill>
                <a:schemeClr val="tx2"/>
              </a:solidFill>
            </a:rPr>
            <a:t>Mistakes to avoid</a:t>
          </a:r>
          <a:endParaRPr lang="fr-FR" sz="2800" dirty="0">
            <a:solidFill>
              <a:schemeClr val="tx2"/>
            </a:solidFill>
          </a:endParaRPr>
        </a:p>
      </dgm:t>
    </dgm:pt>
    <dgm:pt modelId="{470BA031-1BFA-46E2-872A-95F767DECA05}" type="parTrans" cxnId="{A2750CC0-09CE-4F09-87C6-8DB5ACF74EFB}">
      <dgm:prSet/>
      <dgm:spPr/>
      <dgm:t>
        <a:bodyPr/>
        <a:lstStyle/>
        <a:p>
          <a:endParaRPr lang="fr-FR"/>
        </a:p>
      </dgm:t>
    </dgm:pt>
    <dgm:pt modelId="{9B318CA9-8379-4F71-A594-47E16BE0EDA6}" type="sibTrans" cxnId="{A2750CC0-09CE-4F09-87C6-8DB5ACF74EFB}">
      <dgm:prSet/>
      <dgm:spPr/>
      <dgm:t>
        <a:bodyPr/>
        <a:lstStyle/>
        <a:p>
          <a:endParaRPr lang="fr-FR"/>
        </a:p>
      </dgm:t>
    </dgm:pt>
    <dgm:pt modelId="{2401D254-F899-40BC-80C5-97BA8F899C60}">
      <dgm:prSet phldrT="[Texte]"/>
      <dgm:spPr/>
      <dgm:t>
        <a:bodyPr/>
        <a:lstStyle/>
        <a:p>
          <a:r>
            <a:rPr lang="en" dirty="0"/>
            <a:t>A variable is declared only once in an algorithm</a:t>
          </a:r>
          <a:endParaRPr lang="fr-FR" dirty="0"/>
        </a:p>
      </dgm:t>
    </dgm:pt>
    <dgm:pt modelId="{59DF002B-8D23-4CE9-9C76-717056866E58}" type="parTrans" cxnId="{9B39A92B-6329-4E62-9557-015A85655EDF}">
      <dgm:prSet/>
      <dgm:spPr/>
      <dgm:t>
        <a:bodyPr/>
        <a:lstStyle/>
        <a:p>
          <a:endParaRPr lang="fr-FR"/>
        </a:p>
      </dgm:t>
    </dgm:pt>
    <dgm:pt modelId="{393EDF68-5C54-46C6-BB11-6886217FCBB3}" type="sibTrans" cxnId="{9B39A92B-6329-4E62-9557-015A85655EDF}">
      <dgm:prSet/>
      <dgm:spPr/>
      <dgm:t>
        <a:bodyPr/>
        <a:lstStyle/>
        <a:p>
          <a:endParaRPr lang="fr-FR"/>
        </a:p>
      </dgm:t>
    </dgm:pt>
    <dgm:pt modelId="{29B0BAC7-207A-4732-9AE1-9C28095164ED}">
      <dgm:prSet phldrT="[Texte]"/>
      <dgm:spPr/>
      <dgm:t>
        <a:bodyPr/>
        <a:lstStyle/>
        <a:p>
          <a:pPr rtl="0"/>
          <a:r>
            <a:rPr lang="en" dirty="0"/>
            <a:t>A variable is declared at the beginning of the algorithm and not in the part reserved for processing instructions.</a:t>
          </a:r>
          <a:endParaRPr lang="fr-FR" dirty="0"/>
        </a:p>
      </dgm:t>
    </dgm:pt>
    <dgm:pt modelId="{3936F2AB-D8FF-41E1-9562-99700E950C06}" type="parTrans" cxnId="{505C51AF-7725-448A-ADD7-6F117172C7B1}">
      <dgm:prSet/>
      <dgm:spPr/>
      <dgm:t>
        <a:bodyPr/>
        <a:lstStyle/>
        <a:p>
          <a:endParaRPr lang="fr-FR"/>
        </a:p>
      </dgm:t>
    </dgm:pt>
    <dgm:pt modelId="{67E623AC-B529-4F71-91A3-46AA04F142CC}" type="sibTrans" cxnId="{505C51AF-7725-448A-ADD7-6F117172C7B1}">
      <dgm:prSet/>
      <dgm:spPr/>
      <dgm:t>
        <a:bodyPr/>
        <a:lstStyle/>
        <a:p>
          <a:endParaRPr lang="fr-FR"/>
        </a:p>
      </dgm:t>
    </dgm:pt>
    <dgm:pt modelId="{66C1F72D-BAB0-4BC5-834C-1F97DFA6C662}">
      <dgm:prSet phldrT="[Texte]"/>
      <dgm:spPr/>
      <dgm:t>
        <a:bodyPr/>
        <a:lstStyle/>
        <a:p>
          <a:pPr rtl="0"/>
          <a:r>
            <a:rPr lang="en" dirty="0"/>
            <a:t>Before you can use a variable, you must have declared it in the variable block.</a:t>
          </a:r>
          <a:endParaRPr lang="fr-FR" dirty="0"/>
        </a:p>
      </dgm:t>
    </dgm:pt>
    <dgm:pt modelId="{942F7943-DF29-4755-9F4B-EC9D227AF288}" type="parTrans" cxnId="{DB5C8844-FE22-4377-AB0E-F7C685D9F6FA}">
      <dgm:prSet/>
      <dgm:spPr/>
      <dgm:t>
        <a:bodyPr/>
        <a:lstStyle/>
        <a:p>
          <a:endParaRPr lang="fr-FR"/>
        </a:p>
      </dgm:t>
    </dgm:pt>
    <dgm:pt modelId="{440A0C62-76D3-4473-9FE2-992734CA2C94}" type="sibTrans" cxnId="{DB5C8844-FE22-4377-AB0E-F7C685D9F6FA}">
      <dgm:prSet/>
      <dgm:spPr/>
      <dgm:t>
        <a:bodyPr/>
        <a:lstStyle/>
        <a:p>
          <a:endParaRPr lang="fr-FR"/>
        </a:p>
      </dgm:t>
    </dgm:pt>
    <dgm:pt modelId="{74360874-4E4C-479D-9A96-C409C977134E}">
      <dgm:prSet phldrT="[Texte]"/>
      <dgm:spPr/>
      <dgm:t>
        <a:bodyPr/>
        <a:lstStyle/>
        <a:p>
          <a:pPr rtl="0"/>
          <a:r>
            <a:rPr lang="en" dirty="0"/>
            <a:t>Before you can use the value of a variable, a value must be assigned to it.</a:t>
          </a:r>
          <a:endParaRPr lang="fr-FR" dirty="0"/>
        </a:p>
      </dgm:t>
    </dgm:pt>
    <dgm:pt modelId="{B925379C-5D12-4E6A-9844-FB51A6A907A5}" type="parTrans" cxnId="{0502BA6F-BF25-4F9C-B6A7-FB7B0F4BAF00}">
      <dgm:prSet/>
      <dgm:spPr/>
      <dgm:t>
        <a:bodyPr/>
        <a:lstStyle/>
        <a:p>
          <a:endParaRPr lang="fr-FR"/>
        </a:p>
      </dgm:t>
    </dgm:pt>
    <dgm:pt modelId="{4B3A98FB-6D29-4F24-9884-F6F86D3D71AF}" type="sibTrans" cxnId="{0502BA6F-BF25-4F9C-B6A7-FB7B0F4BAF00}">
      <dgm:prSet/>
      <dgm:spPr/>
      <dgm:t>
        <a:bodyPr/>
        <a:lstStyle/>
        <a:p>
          <a:endParaRPr lang="fr-FR"/>
        </a:p>
      </dgm:t>
    </dgm:pt>
    <dgm:pt modelId="{300E9AE1-D623-4AD5-966A-434EA8EC065E}" type="pres">
      <dgm:prSet presAssocID="{F59518E3-63A9-4233-922E-FFDD1C480ADE}" presName="layout" presStyleCnt="0">
        <dgm:presLayoutVars>
          <dgm:chMax/>
          <dgm:chPref/>
          <dgm:dir/>
          <dgm:resizeHandles/>
        </dgm:presLayoutVars>
      </dgm:prSet>
      <dgm:spPr/>
    </dgm:pt>
    <dgm:pt modelId="{FAE4731A-451D-4ACE-8CEF-59E805B4F870}" type="pres">
      <dgm:prSet presAssocID="{9B7FDD90-698C-4DE1-8097-91ACC54474CA}" presName="root" presStyleCnt="0">
        <dgm:presLayoutVars>
          <dgm:chMax/>
          <dgm:chPref/>
        </dgm:presLayoutVars>
      </dgm:prSet>
      <dgm:spPr/>
    </dgm:pt>
    <dgm:pt modelId="{D0B6BE77-F9FF-46EB-B05D-709C415B35C4}" type="pres">
      <dgm:prSet presAssocID="{9B7FDD90-698C-4DE1-8097-91ACC54474CA}" presName="rootComposite" presStyleCnt="0">
        <dgm:presLayoutVars/>
      </dgm:prSet>
      <dgm:spPr/>
    </dgm:pt>
    <dgm:pt modelId="{3916D864-EBA1-48ED-9F9E-D4F37C7EA6BD}" type="pres">
      <dgm:prSet presAssocID="{9B7FDD90-698C-4DE1-8097-91ACC54474CA}" presName="ParentAccent" presStyleLbl="alignNode1" presStyleIdx="0" presStyleCnt="1" custFlipVert="1" custScaleX="164665" custScaleY="34583" custLinFactNeighborX="-4748" custLinFactNeighborY="-76113"/>
      <dgm:spPr/>
    </dgm:pt>
    <dgm:pt modelId="{95D5337D-4232-41CA-94E3-EF49C07BB099}" type="pres">
      <dgm:prSet presAssocID="{9B7FDD90-698C-4DE1-8097-91ACC54474CA}" presName="ParentSmallAccent" presStyleLbl="fgAcc1" presStyleIdx="0" presStyleCnt="1" custLinFactX="-225927" custLinFactY="-49497" custLinFactNeighborX="-300000" custLinFactNeighborY="-100000"/>
      <dgm:spPr>
        <a:prstGeom prst="ellipse">
          <a:avLst/>
        </a:prstGeom>
      </dgm:spPr>
    </dgm:pt>
    <dgm:pt modelId="{A2842935-6FD5-4FE3-B7C6-28F589FEF226}" type="pres">
      <dgm:prSet presAssocID="{9B7FDD90-698C-4DE1-8097-91ACC54474CA}" presName="Parent" presStyleLbl="revTx" presStyleIdx="0" presStyleCnt="5" custScaleX="173935" custScaleY="64817" custLinFactNeighborY="-8611">
        <dgm:presLayoutVars>
          <dgm:chMax/>
          <dgm:chPref val="4"/>
          <dgm:bulletEnabled val="1"/>
        </dgm:presLayoutVars>
      </dgm:prSet>
      <dgm:spPr/>
    </dgm:pt>
    <dgm:pt modelId="{039CC702-7547-4220-B881-1EBA1BCB72BE}" type="pres">
      <dgm:prSet presAssocID="{9B7FDD90-698C-4DE1-8097-91ACC54474CA}" presName="childShape" presStyleCnt="0">
        <dgm:presLayoutVars>
          <dgm:chMax val="0"/>
          <dgm:chPref val="0"/>
        </dgm:presLayoutVars>
      </dgm:prSet>
      <dgm:spPr/>
    </dgm:pt>
    <dgm:pt modelId="{99B0F0F0-E515-4EA8-AAE3-A3F13F590722}" type="pres">
      <dgm:prSet presAssocID="{2401D254-F899-40BC-80C5-97BA8F899C60}" presName="childComposite" presStyleCnt="0">
        <dgm:presLayoutVars>
          <dgm:chMax val="0"/>
          <dgm:chPref val="0"/>
        </dgm:presLayoutVars>
      </dgm:prSet>
      <dgm:spPr/>
    </dgm:pt>
    <dgm:pt modelId="{DFC12635-6756-4DC4-8596-C536D57E8A57}" type="pres">
      <dgm:prSet presAssocID="{2401D254-F899-40BC-80C5-97BA8F899C60}" presName="ChildAccent" presStyleLbl="solidFgAcc1" presStyleIdx="0" presStyleCnt="4" custLinFactX="-300000" custLinFactY="-100000" custLinFactNeighborX="-309461" custLinFactNeighborY="-143268"/>
      <dgm:spPr>
        <a:blipFill rotWithShape="0">
          <a:blip xmlns:r="http://schemas.openxmlformats.org/officeDocument/2006/relationships" r:embed="rId1"/>
          <a:stretch>
            <a:fillRect/>
          </a:stretch>
        </a:blipFill>
      </dgm:spPr>
    </dgm:pt>
    <dgm:pt modelId="{0D249944-7840-495D-A2FA-F9574FF4F644}" type="pres">
      <dgm:prSet presAssocID="{2401D254-F899-40BC-80C5-97BA8F899C60}" presName="Child" presStyleLbl="revTx" presStyleIdx="1" presStyleCnt="5" custScaleX="203835" custLinFactNeighborX="4515" custLinFactNeighborY="-95544">
        <dgm:presLayoutVars>
          <dgm:chMax val="0"/>
          <dgm:chPref val="0"/>
          <dgm:bulletEnabled val="1"/>
        </dgm:presLayoutVars>
      </dgm:prSet>
      <dgm:spPr/>
    </dgm:pt>
    <dgm:pt modelId="{3C53BE88-CB42-4D03-A83B-EEDE4AD500B8}" type="pres">
      <dgm:prSet presAssocID="{29B0BAC7-207A-4732-9AE1-9C28095164ED}" presName="childComposite" presStyleCnt="0">
        <dgm:presLayoutVars>
          <dgm:chMax val="0"/>
          <dgm:chPref val="0"/>
        </dgm:presLayoutVars>
      </dgm:prSet>
      <dgm:spPr/>
    </dgm:pt>
    <dgm:pt modelId="{BC8E8CB4-7220-40F3-B2EA-07CC5700C94B}" type="pres">
      <dgm:prSet presAssocID="{29B0BAC7-207A-4732-9AE1-9C28095164ED}" presName="ChildAccent" presStyleLbl="solidFgAcc1" presStyleIdx="1" presStyleCnt="4" custLinFactX="-300000" custLinFactY="-100000" custLinFactNeighborX="-319792" custLinFactNeighborY="-167974"/>
      <dgm:spPr>
        <a:blipFill rotWithShape="0">
          <a:blip xmlns:r="http://schemas.openxmlformats.org/officeDocument/2006/relationships" r:embed="rId1"/>
          <a:stretch>
            <a:fillRect/>
          </a:stretch>
        </a:blipFill>
      </dgm:spPr>
    </dgm:pt>
    <dgm:pt modelId="{F6B19AB1-D799-4E76-A81C-2C9FFA973515}" type="pres">
      <dgm:prSet presAssocID="{29B0BAC7-207A-4732-9AE1-9C28095164ED}" presName="Child" presStyleLbl="revTx" presStyleIdx="2" presStyleCnt="5" custScaleX="202203" custLinFactNeighborX="2444" custLinFactNeighborY="-86411">
        <dgm:presLayoutVars>
          <dgm:chMax val="0"/>
          <dgm:chPref val="0"/>
          <dgm:bulletEnabled val="1"/>
        </dgm:presLayoutVars>
      </dgm:prSet>
      <dgm:spPr/>
    </dgm:pt>
    <dgm:pt modelId="{DCF21CC7-E6F0-429C-8137-D5F60633CD9B}" type="pres">
      <dgm:prSet presAssocID="{66C1F72D-BAB0-4BC5-834C-1F97DFA6C662}" presName="childComposite" presStyleCnt="0">
        <dgm:presLayoutVars>
          <dgm:chMax val="0"/>
          <dgm:chPref val="0"/>
        </dgm:presLayoutVars>
      </dgm:prSet>
      <dgm:spPr/>
    </dgm:pt>
    <dgm:pt modelId="{DF43840C-7A51-459E-81C0-2363E91B7DE6}" type="pres">
      <dgm:prSet presAssocID="{66C1F72D-BAB0-4BC5-834C-1F97DFA6C662}" presName="ChildAccent" presStyleLbl="solidFgAcc1" presStyleIdx="2" presStyleCnt="4" custLinFactX="-300000" custLinFactY="-100000" custLinFactNeighborX="-323615" custLinFactNeighborY="-178119"/>
      <dgm:spPr>
        <a:blipFill rotWithShape="0">
          <a:blip xmlns:r="http://schemas.openxmlformats.org/officeDocument/2006/relationships" r:embed="rId1"/>
          <a:stretch>
            <a:fillRect/>
          </a:stretch>
        </a:blipFill>
      </dgm:spPr>
    </dgm:pt>
    <dgm:pt modelId="{F475A407-977D-45BE-8F98-9CCB1018C44D}" type="pres">
      <dgm:prSet presAssocID="{66C1F72D-BAB0-4BC5-834C-1F97DFA6C662}" presName="Child" presStyleLbl="revTx" presStyleIdx="3" presStyleCnt="5" custScaleX="201599" custLinFactY="-12018" custLinFactNeighborX="1839" custLinFactNeighborY="-100000">
        <dgm:presLayoutVars>
          <dgm:chMax val="0"/>
          <dgm:chPref val="0"/>
          <dgm:bulletEnabled val="1"/>
        </dgm:presLayoutVars>
      </dgm:prSet>
      <dgm:spPr/>
    </dgm:pt>
    <dgm:pt modelId="{F8584062-9CBE-476B-BFA9-07A695751EAB}" type="pres">
      <dgm:prSet presAssocID="{74360874-4E4C-479D-9A96-C409C977134E}" presName="childComposite" presStyleCnt="0">
        <dgm:presLayoutVars>
          <dgm:chMax val="0"/>
          <dgm:chPref val="0"/>
        </dgm:presLayoutVars>
      </dgm:prSet>
      <dgm:spPr/>
    </dgm:pt>
    <dgm:pt modelId="{F0337B1B-7A7F-4940-8168-26C0A495537D}" type="pres">
      <dgm:prSet presAssocID="{74360874-4E4C-479D-9A96-C409C977134E}" presName="ChildAccent" presStyleLbl="solidFgAcc1" presStyleIdx="3" presStyleCnt="4" custLinFactX="-300000" custLinFactY="-113037" custLinFactNeighborX="-329540" custLinFactNeighborY="-200000"/>
      <dgm:spPr/>
    </dgm:pt>
    <dgm:pt modelId="{07BF6192-26C8-45BA-9783-ACD47FC688DB}" type="pres">
      <dgm:prSet presAssocID="{74360874-4E4C-479D-9A96-C409C977134E}" presName="Child" presStyleLbl="revTx" presStyleIdx="4" presStyleCnt="5" custScaleX="200663" custLinFactY="-18510" custLinFactNeighborX="2083" custLinFactNeighborY="-100000">
        <dgm:presLayoutVars>
          <dgm:chMax val="0"/>
          <dgm:chPref val="0"/>
          <dgm:bulletEnabled val="1"/>
        </dgm:presLayoutVars>
      </dgm:prSet>
      <dgm:spPr/>
    </dgm:pt>
  </dgm:ptLst>
  <dgm:cxnLst>
    <dgm:cxn modelId="{50DC270A-BF21-4D28-B490-0A95EAD04777}" type="presOf" srcId="{9B7FDD90-698C-4DE1-8097-91ACC54474CA}" destId="{A2842935-6FD5-4FE3-B7C6-28F589FEF226}" srcOrd="0" destOrd="0" presId="urn:microsoft.com/office/officeart/2008/layout/SquareAccentList"/>
    <dgm:cxn modelId="{80341B0F-59BF-4E6D-A4C7-F6E773935F6A}" type="presOf" srcId="{74360874-4E4C-479D-9A96-C409C977134E}" destId="{07BF6192-26C8-45BA-9783-ACD47FC688DB}" srcOrd="0" destOrd="0" presId="urn:microsoft.com/office/officeart/2008/layout/SquareAccentList"/>
    <dgm:cxn modelId="{9B39A92B-6329-4E62-9557-015A85655EDF}" srcId="{9B7FDD90-698C-4DE1-8097-91ACC54474CA}" destId="{2401D254-F899-40BC-80C5-97BA8F899C60}" srcOrd="0" destOrd="0" parTransId="{59DF002B-8D23-4CE9-9C76-717056866E58}" sibTransId="{393EDF68-5C54-46C6-BB11-6886217FCBB3}"/>
    <dgm:cxn modelId="{CBF69A5E-B82F-4EE2-88EB-CFCA41DE9E75}" type="presOf" srcId="{66C1F72D-BAB0-4BC5-834C-1F97DFA6C662}" destId="{F475A407-977D-45BE-8F98-9CCB1018C44D}" srcOrd="0" destOrd="0" presId="urn:microsoft.com/office/officeart/2008/layout/SquareAccentList"/>
    <dgm:cxn modelId="{DB5C8844-FE22-4377-AB0E-F7C685D9F6FA}" srcId="{9B7FDD90-698C-4DE1-8097-91ACC54474CA}" destId="{66C1F72D-BAB0-4BC5-834C-1F97DFA6C662}" srcOrd="2" destOrd="0" parTransId="{942F7943-DF29-4755-9F4B-EC9D227AF288}" sibTransId="{440A0C62-76D3-4473-9FE2-992734CA2C94}"/>
    <dgm:cxn modelId="{F7A4854D-A945-4013-AAD9-9DA730DBC143}" type="presOf" srcId="{F59518E3-63A9-4233-922E-FFDD1C480ADE}" destId="{300E9AE1-D623-4AD5-966A-434EA8EC065E}" srcOrd="0" destOrd="0" presId="urn:microsoft.com/office/officeart/2008/layout/SquareAccentList"/>
    <dgm:cxn modelId="{0502BA6F-BF25-4F9C-B6A7-FB7B0F4BAF00}" srcId="{9B7FDD90-698C-4DE1-8097-91ACC54474CA}" destId="{74360874-4E4C-479D-9A96-C409C977134E}" srcOrd="3" destOrd="0" parTransId="{B925379C-5D12-4E6A-9844-FB51A6A907A5}" sibTransId="{4B3A98FB-6D29-4F24-9884-F6F86D3D71AF}"/>
    <dgm:cxn modelId="{FC80C752-829E-4B55-A4E0-495B65F3DDFC}" type="presOf" srcId="{2401D254-F899-40BC-80C5-97BA8F899C60}" destId="{0D249944-7840-495D-A2FA-F9574FF4F644}" srcOrd="0" destOrd="0" presId="urn:microsoft.com/office/officeart/2008/layout/SquareAccentList"/>
    <dgm:cxn modelId="{14A58C58-CE4C-46D9-99CB-F0F1C2240538}" type="presOf" srcId="{29B0BAC7-207A-4732-9AE1-9C28095164ED}" destId="{F6B19AB1-D799-4E76-A81C-2C9FFA973515}" srcOrd="0" destOrd="0" presId="urn:microsoft.com/office/officeart/2008/layout/SquareAccentList"/>
    <dgm:cxn modelId="{505C51AF-7725-448A-ADD7-6F117172C7B1}" srcId="{9B7FDD90-698C-4DE1-8097-91ACC54474CA}" destId="{29B0BAC7-207A-4732-9AE1-9C28095164ED}" srcOrd="1" destOrd="0" parTransId="{3936F2AB-D8FF-41E1-9562-99700E950C06}" sibTransId="{67E623AC-B529-4F71-91A3-46AA04F142CC}"/>
    <dgm:cxn modelId="{A2750CC0-09CE-4F09-87C6-8DB5ACF74EFB}" srcId="{F59518E3-63A9-4233-922E-FFDD1C480ADE}" destId="{9B7FDD90-698C-4DE1-8097-91ACC54474CA}" srcOrd="0" destOrd="0" parTransId="{470BA031-1BFA-46E2-872A-95F767DECA05}" sibTransId="{9B318CA9-8379-4F71-A594-47E16BE0EDA6}"/>
    <dgm:cxn modelId="{A4DC9FC5-1C41-4D86-A51C-5379CAFCC34D}" type="presParOf" srcId="{300E9AE1-D623-4AD5-966A-434EA8EC065E}" destId="{FAE4731A-451D-4ACE-8CEF-59E805B4F870}" srcOrd="0" destOrd="0" presId="urn:microsoft.com/office/officeart/2008/layout/SquareAccentList"/>
    <dgm:cxn modelId="{702992DC-6F16-4C27-9C99-C4A4E2B37083}" type="presParOf" srcId="{FAE4731A-451D-4ACE-8CEF-59E805B4F870}" destId="{D0B6BE77-F9FF-46EB-B05D-709C415B35C4}" srcOrd="0" destOrd="0" presId="urn:microsoft.com/office/officeart/2008/layout/SquareAccentList"/>
    <dgm:cxn modelId="{47832860-4D0A-40A4-8057-BB4203494F87}" type="presParOf" srcId="{D0B6BE77-F9FF-46EB-B05D-709C415B35C4}" destId="{3916D864-EBA1-48ED-9F9E-D4F37C7EA6BD}" srcOrd="0" destOrd="0" presId="urn:microsoft.com/office/officeart/2008/layout/SquareAccentList"/>
    <dgm:cxn modelId="{92AD17FD-9FC1-4B51-87A6-4E0A08E867B5}" type="presParOf" srcId="{D0B6BE77-F9FF-46EB-B05D-709C415B35C4}" destId="{95D5337D-4232-41CA-94E3-EF49C07BB099}" srcOrd="1" destOrd="0" presId="urn:microsoft.com/office/officeart/2008/layout/SquareAccentList"/>
    <dgm:cxn modelId="{670006AA-622C-4715-8190-A34BCEA54C35}" type="presParOf" srcId="{D0B6BE77-F9FF-46EB-B05D-709C415B35C4}" destId="{A2842935-6FD5-4FE3-B7C6-28F589FEF226}" srcOrd="2" destOrd="0" presId="urn:microsoft.com/office/officeart/2008/layout/SquareAccentList"/>
    <dgm:cxn modelId="{9824DCBD-768B-417B-826B-692AA9FE3C68}" type="presParOf" srcId="{FAE4731A-451D-4ACE-8CEF-59E805B4F870}" destId="{039CC702-7547-4220-B881-1EBA1BCB72BE}" srcOrd="1" destOrd="0" presId="urn:microsoft.com/office/officeart/2008/layout/SquareAccentList"/>
    <dgm:cxn modelId="{EBC849A6-5372-4E3D-BE83-2DF48CA015AA}" type="presParOf" srcId="{039CC702-7547-4220-B881-1EBA1BCB72BE}" destId="{99B0F0F0-E515-4EA8-AAE3-A3F13F590722}" srcOrd="0" destOrd="0" presId="urn:microsoft.com/office/officeart/2008/layout/SquareAccentList"/>
    <dgm:cxn modelId="{F8276C86-DCDF-45B7-B640-C501A4328F94}" type="presParOf" srcId="{99B0F0F0-E515-4EA8-AAE3-A3F13F590722}" destId="{DFC12635-6756-4DC4-8596-C536D57E8A57}" srcOrd="0" destOrd="0" presId="urn:microsoft.com/office/officeart/2008/layout/SquareAccentList"/>
    <dgm:cxn modelId="{AB9C62DB-E238-4407-A55B-72D85D1A01E3}" type="presParOf" srcId="{99B0F0F0-E515-4EA8-AAE3-A3F13F590722}" destId="{0D249944-7840-495D-A2FA-F9574FF4F644}" srcOrd="1" destOrd="0" presId="urn:microsoft.com/office/officeart/2008/layout/SquareAccentList"/>
    <dgm:cxn modelId="{24DD5B39-FD2F-495F-9412-DB7C7FFCB218}" type="presParOf" srcId="{039CC702-7547-4220-B881-1EBA1BCB72BE}" destId="{3C53BE88-CB42-4D03-A83B-EEDE4AD500B8}" srcOrd="1" destOrd="0" presId="urn:microsoft.com/office/officeart/2008/layout/SquareAccentList"/>
    <dgm:cxn modelId="{4798C1F4-E250-4F4E-B864-9B13918969EA}" type="presParOf" srcId="{3C53BE88-CB42-4D03-A83B-EEDE4AD500B8}" destId="{BC8E8CB4-7220-40F3-B2EA-07CC5700C94B}" srcOrd="0" destOrd="0" presId="urn:microsoft.com/office/officeart/2008/layout/SquareAccentList"/>
    <dgm:cxn modelId="{CC81AE18-CE97-4143-9288-095110C8253F}" type="presParOf" srcId="{3C53BE88-CB42-4D03-A83B-EEDE4AD500B8}" destId="{F6B19AB1-D799-4E76-A81C-2C9FFA973515}" srcOrd="1" destOrd="0" presId="urn:microsoft.com/office/officeart/2008/layout/SquareAccentList"/>
    <dgm:cxn modelId="{70A305C2-27D5-4A02-BB7F-D274C55156EE}" type="presParOf" srcId="{039CC702-7547-4220-B881-1EBA1BCB72BE}" destId="{DCF21CC7-E6F0-429C-8137-D5F60633CD9B}" srcOrd="2" destOrd="0" presId="urn:microsoft.com/office/officeart/2008/layout/SquareAccentList"/>
    <dgm:cxn modelId="{90F87D29-7FD6-467B-AB46-CDC2EF05E892}" type="presParOf" srcId="{DCF21CC7-E6F0-429C-8137-D5F60633CD9B}" destId="{DF43840C-7A51-459E-81C0-2363E91B7DE6}" srcOrd="0" destOrd="0" presId="urn:microsoft.com/office/officeart/2008/layout/SquareAccentList"/>
    <dgm:cxn modelId="{8E6A16D5-5650-405F-9CF6-36AEFCD99C18}" type="presParOf" srcId="{DCF21CC7-E6F0-429C-8137-D5F60633CD9B}" destId="{F475A407-977D-45BE-8F98-9CCB1018C44D}" srcOrd="1" destOrd="0" presId="urn:microsoft.com/office/officeart/2008/layout/SquareAccentList"/>
    <dgm:cxn modelId="{F38B14DE-3441-4431-AA1B-326B0AC2837F}" type="presParOf" srcId="{039CC702-7547-4220-B881-1EBA1BCB72BE}" destId="{F8584062-9CBE-476B-BFA9-07A695751EAB}" srcOrd="3" destOrd="0" presId="urn:microsoft.com/office/officeart/2008/layout/SquareAccentList"/>
    <dgm:cxn modelId="{07E26249-7A25-4F49-959E-368FF03B37BE}" type="presParOf" srcId="{F8584062-9CBE-476B-BFA9-07A695751EAB}" destId="{F0337B1B-7A7F-4940-8168-26C0A495537D}" srcOrd="0" destOrd="0" presId="urn:microsoft.com/office/officeart/2008/layout/SquareAccentList"/>
    <dgm:cxn modelId="{FC2A396F-7925-493A-8C2F-ED2D65C09AFE}" type="presParOf" srcId="{F8584062-9CBE-476B-BFA9-07A695751EAB}" destId="{07BF6192-26C8-45BA-9783-ACD47FC688DB}"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9518E3-63A9-4233-922E-FFDD1C480ADE}"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9B7FDD90-698C-4DE1-8097-91ACC54474CA}">
      <dgm:prSet phldrT="[Texte]" custT="1"/>
      <dgm:spPr/>
      <dgm:t>
        <a:bodyPr/>
        <a:lstStyle/>
        <a:p>
          <a:r>
            <a:rPr lang="en" sz="2800" b="1" i="1" dirty="0">
              <a:solidFill>
                <a:schemeClr val="tx2"/>
              </a:solidFill>
            </a:rPr>
            <a:t>Mistakes to avoid</a:t>
          </a:r>
          <a:endParaRPr lang="fr-FR" sz="2800" dirty="0">
            <a:solidFill>
              <a:schemeClr val="tx2"/>
            </a:solidFill>
          </a:endParaRPr>
        </a:p>
      </dgm:t>
    </dgm:pt>
    <dgm:pt modelId="{470BA031-1BFA-46E2-872A-95F767DECA05}" type="parTrans" cxnId="{A2750CC0-09CE-4F09-87C6-8DB5ACF74EFB}">
      <dgm:prSet/>
      <dgm:spPr/>
      <dgm:t>
        <a:bodyPr/>
        <a:lstStyle/>
        <a:p>
          <a:endParaRPr lang="fr-FR"/>
        </a:p>
      </dgm:t>
    </dgm:pt>
    <dgm:pt modelId="{9B318CA9-8379-4F71-A594-47E16BE0EDA6}" type="sibTrans" cxnId="{A2750CC0-09CE-4F09-87C6-8DB5ACF74EFB}">
      <dgm:prSet/>
      <dgm:spPr/>
      <dgm:t>
        <a:bodyPr/>
        <a:lstStyle/>
        <a:p>
          <a:endParaRPr lang="fr-FR"/>
        </a:p>
      </dgm:t>
    </dgm:pt>
    <dgm:pt modelId="{300E9AE1-D623-4AD5-966A-434EA8EC065E}" type="pres">
      <dgm:prSet presAssocID="{F59518E3-63A9-4233-922E-FFDD1C480ADE}" presName="layout" presStyleCnt="0">
        <dgm:presLayoutVars>
          <dgm:chMax/>
          <dgm:chPref/>
          <dgm:dir/>
          <dgm:resizeHandles/>
        </dgm:presLayoutVars>
      </dgm:prSet>
      <dgm:spPr/>
    </dgm:pt>
    <dgm:pt modelId="{FAE4731A-451D-4ACE-8CEF-59E805B4F870}" type="pres">
      <dgm:prSet presAssocID="{9B7FDD90-698C-4DE1-8097-91ACC54474CA}" presName="root" presStyleCnt="0">
        <dgm:presLayoutVars>
          <dgm:chMax/>
          <dgm:chPref/>
        </dgm:presLayoutVars>
      </dgm:prSet>
      <dgm:spPr/>
    </dgm:pt>
    <dgm:pt modelId="{D0B6BE77-F9FF-46EB-B05D-709C415B35C4}" type="pres">
      <dgm:prSet presAssocID="{9B7FDD90-698C-4DE1-8097-91ACC54474CA}" presName="rootComposite" presStyleCnt="0">
        <dgm:presLayoutVars/>
      </dgm:prSet>
      <dgm:spPr/>
    </dgm:pt>
    <dgm:pt modelId="{3916D864-EBA1-48ED-9F9E-D4F37C7EA6BD}" type="pres">
      <dgm:prSet presAssocID="{9B7FDD90-698C-4DE1-8097-91ACC54474CA}" presName="ParentAccent" presStyleLbl="alignNode1" presStyleIdx="0" presStyleCnt="1" custFlipVert="1" custScaleX="164665" custScaleY="34583" custLinFactNeighborX="-4748" custLinFactNeighborY="-64118"/>
      <dgm:spPr/>
    </dgm:pt>
    <dgm:pt modelId="{95D5337D-4232-41CA-94E3-EF49C07BB099}" type="pres">
      <dgm:prSet presAssocID="{9B7FDD90-698C-4DE1-8097-91ACC54474CA}" presName="ParentSmallAccent" presStyleLbl="fgAcc1" presStyleIdx="0" presStyleCnt="1" custLinFactX="-225927" custLinFactY="-30287" custLinFactNeighborX="-300000" custLinFactNeighborY="-100000"/>
      <dgm:spPr>
        <a:prstGeom prst="ellipse">
          <a:avLst/>
        </a:prstGeom>
      </dgm:spPr>
    </dgm:pt>
    <dgm:pt modelId="{A2842935-6FD5-4FE3-B7C6-28F589FEF226}" type="pres">
      <dgm:prSet presAssocID="{9B7FDD90-698C-4DE1-8097-91ACC54474CA}" presName="Parent" presStyleLbl="revTx" presStyleIdx="0" presStyleCnt="1" custScaleX="173935" custScaleY="64817" custLinFactNeighborY="0">
        <dgm:presLayoutVars>
          <dgm:chMax/>
          <dgm:chPref val="4"/>
          <dgm:bulletEnabled val="1"/>
        </dgm:presLayoutVars>
      </dgm:prSet>
      <dgm:spPr/>
    </dgm:pt>
    <dgm:pt modelId="{039CC702-7547-4220-B881-1EBA1BCB72BE}" type="pres">
      <dgm:prSet presAssocID="{9B7FDD90-698C-4DE1-8097-91ACC54474CA}" presName="childShape" presStyleCnt="0">
        <dgm:presLayoutVars>
          <dgm:chMax val="0"/>
          <dgm:chPref val="0"/>
        </dgm:presLayoutVars>
      </dgm:prSet>
      <dgm:spPr/>
    </dgm:pt>
  </dgm:ptLst>
  <dgm:cxnLst>
    <dgm:cxn modelId="{99D5ABB6-0DA3-406C-A5AA-C15019322BD8}" type="presOf" srcId="{9B7FDD90-698C-4DE1-8097-91ACC54474CA}" destId="{A2842935-6FD5-4FE3-B7C6-28F589FEF226}" srcOrd="0" destOrd="0" presId="urn:microsoft.com/office/officeart/2008/layout/SquareAccentList"/>
    <dgm:cxn modelId="{A2750CC0-09CE-4F09-87C6-8DB5ACF74EFB}" srcId="{F59518E3-63A9-4233-922E-FFDD1C480ADE}" destId="{9B7FDD90-698C-4DE1-8097-91ACC54474CA}" srcOrd="0" destOrd="0" parTransId="{470BA031-1BFA-46E2-872A-95F767DECA05}" sibTransId="{9B318CA9-8379-4F71-A594-47E16BE0EDA6}"/>
    <dgm:cxn modelId="{C7B316D7-E891-4EA9-B9C6-9ACB9A278026}" type="presOf" srcId="{F59518E3-63A9-4233-922E-FFDD1C480ADE}" destId="{300E9AE1-D623-4AD5-966A-434EA8EC065E}" srcOrd="0" destOrd="0" presId="urn:microsoft.com/office/officeart/2008/layout/SquareAccentList"/>
    <dgm:cxn modelId="{EE25C2B4-F1F0-470F-8E89-6DE98261F264}" type="presParOf" srcId="{300E9AE1-D623-4AD5-966A-434EA8EC065E}" destId="{FAE4731A-451D-4ACE-8CEF-59E805B4F870}" srcOrd="0" destOrd="0" presId="urn:microsoft.com/office/officeart/2008/layout/SquareAccentList"/>
    <dgm:cxn modelId="{FE2D2482-AD63-43AA-9475-F40EE2A156AC}" type="presParOf" srcId="{FAE4731A-451D-4ACE-8CEF-59E805B4F870}" destId="{D0B6BE77-F9FF-46EB-B05D-709C415B35C4}" srcOrd="0" destOrd="0" presId="urn:microsoft.com/office/officeart/2008/layout/SquareAccentList"/>
    <dgm:cxn modelId="{D7E5EAD7-658E-466D-811B-C7F2E2BE29F8}" type="presParOf" srcId="{D0B6BE77-F9FF-46EB-B05D-709C415B35C4}" destId="{3916D864-EBA1-48ED-9F9E-D4F37C7EA6BD}" srcOrd="0" destOrd="0" presId="urn:microsoft.com/office/officeart/2008/layout/SquareAccentList"/>
    <dgm:cxn modelId="{B18BE371-539B-43AC-AA4A-5C4F71709A6C}" type="presParOf" srcId="{D0B6BE77-F9FF-46EB-B05D-709C415B35C4}" destId="{95D5337D-4232-41CA-94E3-EF49C07BB099}" srcOrd="1" destOrd="0" presId="urn:microsoft.com/office/officeart/2008/layout/SquareAccentList"/>
    <dgm:cxn modelId="{CA53E750-C48A-4CB0-9BDF-9ECBFF747839}" type="presParOf" srcId="{D0B6BE77-F9FF-46EB-B05D-709C415B35C4}" destId="{A2842935-6FD5-4FE3-B7C6-28F589FEF226}" srcOrd="2" destOrd="0" presId="urn:microsoft.com/office/officeart/2008/layout/SquareAccentList"/>
    <dgm:cxn modelId="{1BB841CB-F24F-41B2-90DE-970E9695913D}" type="presParOf" srcId="{FAE4731A-451D-4ACE-8CEF-59E805B4F870}" destId="{039CC702-7547-4220-B881-1EBA1BCB72BE}"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3A351A-1D45-424D-A002-55A59A086C3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fr-FR"/>
        </a:p>
      </dgm:t>
    </dgm:pt>
    <dgm:pt modelId="{2CA4C658-C817-4B26-881A-4B9A7FE20FA2}">
      <dgm:prSet phldrT="[Texte]" custT="1"/>
      <dgm:spPr/>
      <dgm:t>
        <a:bodyPr/>
        <a:lstStyle/>
        <a:p>
          <a:r>
            <a:rPr lang="en" sz="2000" b="1" i="1" dirty="0"/>
            <a:t>The real type – the integer type</a:t>
          </a:r>
          <a:r>
            <a:rPr lang="en" sz="3400" b="1" i="1" dirty="0"/>
            <a:t> </a:t>
          </a:r>
          <a:endParaRPr lang="fr-FR" sz="3400" dirty="0"/>
        </a:p>
      </dgm:t>
    </dgm:pt>
    <dgm:pt modelId="{A8CED66A-4542-48F4-BCFE-0188E3407FA9}" type="parTrans" cxnId="{C840D940-2138-4F34-BD41-F51383406AC3}">
      <dgm:prSet/>
      <dgm:spPr/>
      <dgm:t>
        <a:bodyPr/>
        <a:lstStyle/>
        <a:p>
          <a:endParaRPr lang="fr-FR"/>
        </a:p>
      </dgm:t>
    </dgm:pt>
    <dgm:pt modelId="{77CDD90F-3024-4CD5-A485-6ED47613A956}" type="sibTrans" cxnId="{C840D940-2138-4F34-BD41-F51383406AC3}">
      <dgm:prSet/>
      <dgm:spPr/>
      <dgm:t>
        <a:bodyPr/>
        <a:lstStyle/>
        <a:p>
          <a:endParaRPr lang="fr-FR"/>
        </a:p>
      </dgm:t>
    </dgm:pt>
    <dgm:pt modelId="{5F19E17B-C0E4-4B04-85E3-6BD65F230C1E}">
      <dgm:prSet phldrT="[Texte]" custT="1"/>
      <dgm:spPr/>
      <dgm:t>
        <a:bodyPr/>
        <a:lstStyle/>
        <a:p>
          <a:r>
            <a:rPr lang="en" sz="2400" i="1" dirty="0"/>
            <a:t>the numeric type variables used in the algorithm have as usual domains those provided by mathematics: real or integer.</a:t>
          </a:r>
          <a:endParaRPr lang="fr-FR" sz="2400" dirty="0"/>
        </a:p>
      </dgm:t>
    </dgm:pt>
    <dgm:pt modelId="{128D04B4-DFED-40EA-8DEB-5E595F34E690}" type="parTrans" cxnId="{0181CD06-4A33-4A1B-84EA-5C6086DA0312}">
      <dgm:prSet/>
      <dgm:spPr/>
      <dgm:t>
        <a:bodyPr/>
        <a:lstStyle/>
        <a:p>
          <a:endParaRPr lang="fr-FR"/>
        </a:p>
      </dgm:t>
    </dgm:pt>
    <dgm:pt modelId="{FBDB3755-5929-481B-91E5-184DADD8B1E2}" type="sibTrans" cxnId="{0181CD06-4A33-4A1B-84EA-5C6086DA0312}">
      <dgm:prSet/>
      <dgm:spPr/>
      <dgm:t>
        <a:bodyPr/>
        <a:lstStyle/>
        <a:p>
          <a:endParaRPr lang="fr-FR"/>
        </a:p>
      </dgm:t>
    </dgm:pt>
    <dgm:pt modelId="{FA8BC1BC-6922-4536-AA20-2020821DA6B9}" type="pres">
      <dgm:prSet presAssocID="{1A3A351A-1D45-424D-A002-55A59A086C38}" presName="vert0" presStyleCnt="0">
        <dgm:presLayoutVars>
          <dgm:dir/>
          <dgm:animOne val="branch"/>
          <dgm:animLvl val="lvl"/>
        </dgm:presLayoutVars>
      </dgm:prSet>
      <dgm:spPr/>
    </dgm:pt>
    <dgm:pt modelId="{FB948FEE-2162-4FEE-927C-D0EBD8FD1BF5}" type="pres">
      <dgm:prSet presAssocID="{2CA4C658-C817-4B26-881A-4B9A7FE20FA2}" presName="thickLine" presStyleLbl="alignNode1" presStyleIdx="0" presStyleCnt="1"/>
      <dgm:spPr/>
    </dgm:pt>
    <dgm:pt modelId="{74058D4B-E383-4A26-908C-D05F82192394}" type="pres">
      <dgm:prSet presAssocID="{2CA4C658-C817-4B26-881A-4B9A7FE20FA2}" presName="horz1" presStyleCnt="0"/>
      <dgm:spPr/>
    </dgm:pt>
    <dgm:pt modelId="{F0E6B021-5EBA-41DF-864D-304CE8BA4575}" type="pres">
      <dgm:prSet presAssocID="{2CA4C658-C817-4B26-881A-4B9A7FE20FA2}" presName="tx1" presStyleLbl="revTx" presStyleIdx="0" presStyleCnt="2"/>
      <dgm:spPr/>
    </dgm:pt>
    <dgm:pt modelId="{A07DA2BA-D6F1-46C2-8952-C5F2D64EA292}" type="pres">
      <dgm:prSet presAssocID="{2CA4C658-C817-4B26-881A-4B9A7FE20FA2}" presName="vert1" presStyleCnt="0"/>
      <dgm:spPr/>
    </dgm:pt>
    <dgm:pt modelId="{1ECEF725-7C20-410D-A6C8-9FA7CECCB0D1}" type="pres">
      <dgm:prSet presAssocID="{5F19E17B-C0E4-4B04-85E3-6BD65F230C1E}" presName="vertSpace2a" presStyleCnt="0"/>
      <dgm:spPr/>
    </dgm:pt>
    <dgm:pt modelId="{752D27A4-EEFF-4459-A05D-2D81729FE7CA}" type="pres">
      <dgm:prSet presAssocID="{5F19E17B-C0E4-4B04-85E3-6BD65F230C1E}" presName="horz2" presStyleCnt="0"/>
      <dgm:spPr/>
    </dgm:pt>
    <dgm:pt modelId="{E097ADDD-E746-4123-A3D4-60BEDAE0E59D}" type="pres">
      <dgm:prSet presAssocID="{5F19E17B-C0E4-4B04-85E3-6BD65F230C1E}" presName="horzSpace2" presStyleCnt="0"/>
      <dgm:spPr/>
    </dgm:pt>
    <dgm:pt modelId="{0F4BA726-8DB8-4456-809B-B32CCAA59822}" type="pres">
      <dgm:prSet presAssocID="{5F19E17B-C0E4-4B04-85E3-6BD65F230C1E}" presName="tx2" presStyleLbl="revTx" presStyleIdx="1" presStyleCnt="2" custScaleY="58824"/>
      <dgm:spPr/>
    </dgm:pt>
    <dgm:pt modelId="{160B4467-DE86-4AF9-A390-1E64D44E6B4C}" type="pres">
      <dgm:prSet presAssocID="{5F19E17B-C0E4-4B04-85E3-6BD65F230C1E}" presName="vert2" presStyleCnt="0"/>
      <dgm:spPr/>
    </dgm:pt>
    <dgm:pt modelId="{C6F9CE85-03F3-4898-8985-1A4F73AE93B4}" type="pres">
      <dgm:prSet presAssocID="{5F19E17B-C0E4-4B04-85E3-6BD65F230C1E}" presName="thinLine2b" presStyleLbl="callout" presStyleIdx="0" presStyleCnt="1"/>
      <dgm:spPr/>
    </dgm:pt>
    <dgm:pt modelId="{A2151E56-E51C-4176-B14B-94A4B9E9F107}" type="pres">
      <dgm:prSet presAssocID="{5F19E17B-C0E4-4B04-85E3-6BD65F230C1E}" presName="vertSpace2b" presStyleCnt="0"/>
      <dgm:spPr/>
    </dgm:pt>
  </dgm:ptLst>
  <dgm:cxnLst>
    <dgm:cxn modelId="{0181CD06-4A33-4A1B-84EA-5C6086DA0312}" srcId="{2CA4C658-C817-4B26-881A-4B9A7FE20FA2}" destId="{5F19E17B-C0E4-4B04-85E3-6BD65F230C1E}" srcOrd="0" destOrd="0" parTransId="{128D04B4-DFED-40EA-8DEB-5E595F34E690}" sibTransId="{FBDB3755-5929-481B-91E5-184DADD8B1E2}"/>
    <dgm:cxn modelId="{C604EE0E-48E2-49E5-B77C-BD2004476EA8}" type="presOf" srcId="{5F19E17B-C0E4-4B04-85E3-6BD65F230C1E}" destId="{0F4BA726-8DB8-4456-809B-B32CCAA59822}" srcOrd="0" destOrd="0" presId="urn:microsoft.com/office/officeart/2008/layout/LinedList"/>
    <dgm:cxn modelId="{C840D940-2138-4F34-BD41-F51383406AC3}" srcId="{1A3A351A-1D45-424D-A002-55A59A086C38}" destId="{2CA4C658-C817-4B26-881A-4B9A7FE20FA2}" srcOrd="0" destOrd="0" parTransId="{A8CED66A-4542-48F4-BCFE-0188E3407FA9}" sibTransId="{77CDD90F-3024-4CD5-A485-6ED47613A956}"/>
    <dgm:cxn modelId="{A8F7A66F-D6D5-44F3-B649-72EBFE4239BF}" type="presOf" srcId="{2CA4C658-C817-4B26-881A-4B9A7FE20FA2}" destId="{F0E6B021-5EBA-41DF-864D-304CE8BA4575}" srcOrd="0" destOrd="0" presId="urn:microsoft.com/office/officeart/2008/layout/LinedList"/>
    <dgm:cxn modelId="{C35D9055-BF10-4F92-885D-9CC8043D6444}" type="presOf" srcId="{1A3A351A-1D45-424D-A002-55A59A086C38}" destId="{FA8BC1BC-6922-4536-AA20-2020821DA6B9}" srcOrd="0" destOrd="0" presId="urn:microsoft.com/office/officeart/2008/layout/LinedList"/>
    <dgm:cxn modelId="{F03175B1-A9AA-4125-BDEB-05CF65692EDD}" type="presParOf" srcId="{FA8BC1BC-6922-4536-AA20-2020821DA6B9}" destId="{FB948FEE-2162-4FEE-927C-D0EBD8FD1BF5}" srcOrd="0" destOrd="0" presId="urn:microsoft.com/office/officeart/2008/layout/LinedList"/>
    <dgm:cxn modelId="{E6EB034C-B372-4D85-A4B2-8257FD1856CC}" type="presParOf" srcId="{FA8BC1BC-6922-4536-AA20-2020821DA6B9}" destId="{74058D4B-E383-4A26-908C-D05F82192394}" srcOrd="1" destOrd="0" presId="urn:microsoft.com/office/officeart/2008/layout/LinedList"/>
    <dgm:cxn modelId="{0537FBD4-820C-4804-B3D1-488F01107677}" type="presParOf" srcId="{74058D4B-E383-4A26-908C-D05F82192394}" destId="{F0E6B021-5EBA-41DF-864D-304CE8BA4575}" srcOrd="0" destOrd="0" presId="urn:microsoft.com/office/officeart/2008/layout/LinedList"/>
    <dgm:cxn modelId="{2D4CFD8E-FF86-43E4-873A-32A24F62DFAE}" type="presParOf" srcId="{74058D4B-E383-4A26-908C-D05F82192394}" destId="{A07DA2BA-D6F1-46C2-8952-C5F2D64EA292}" srcOrd="1" destOrd="0" presId="urn:microsoft.com/office/officeart/2008/layout/LinedList"/>
    <dgm:cxn modelId="{319BC28D-FEA4-4A27-BA96-13157249D739}" type="presParOf" srcId="{A07DA2BA-D6F1-46C2-8952-C5F2D64EA292}" destId="{1ECEF725-7C20-410D-A6C8-9FA7CECCB0D1}" srcOrd="0" destOrd="0" presId="urn:microsoft.com/office/officeart/2008/layout/LinedList"/>
    <dgm:cxn modelId="{3E1C56C2-CB03-4376-BE04-A92C652A5B7A}" type="presParOf" srcId="{A07DA2BA-D6F1-46C2-8952-C5F2D64EA292}" destId="{752D27A4-EEFF-4459-A05D-2D81729FE7CA}" srcOrd="1" destOrd="0" presId="urn:microsoft.com/office/officeart/2008/layout/LinedList"/>
    <dgm:cxn modelId="{69E21B17-D280-415B-8438-55912A269EF8}" type="presParOf" srcId="{752D27A4-EEFF-4459-A05D-2D81729FE7CA}" destId="{E097ADDD-E746-4123-A3D4-60BEDAE0E59D}" srcOrd="0" destOrd="0" presId="urn:microsoft.com/office/officeart/2008/layout/LinedList"/>
    <dgm:cxn modelId="{13B07E31-A1BB-4DF6-94A2-1E11B4F29E06}" type="presParOf" srcId="{752D27A4-EEFF-4459-A05D-2D81729FE7CA}" destId="{0F4BA726-8DB8-4456-809B-B32CCAA59822}" srcOrd="1" destOrd="0" presId="urn:microsoft.com/office/officeart/2008/layout/LinedList"/>
    <dgm:cxn modelId="{C6669450-3FA5-46EF-A4C0-16B7F279DD64}" type="presParOf" srcId="{752D27A4-EEFF-4459-A05D-2D81729FE7CA}" destId="{160B4467-DE86-4AF9-A390-1E64D44E6B4C}" srcOrd="2" destOrd="0" presId="urn:microsoft.com/office/officeart/2008/layout/LinedList"/>
    <dgm:cxn modelId="{01E5068F-504F-4AE9-915C-7A4BADAA0723}" type="presParOf" srcId="{A07DA2BA-D6F1-46C2-8952-C5F2D64EA292}" destId="{C6F9CE85-03F3-4898-8985-1A4F73AE93B4}" srcOrd="2" destOrd="0" presId="urn:microsoft.com/office/officeart/2008/layout/LinedList"/>
    <dgm:cxn modelId="{8597557A-DB20-4BCE-9C14-289F3F230358}" type="presParOf" srcId="{A07DA2BA-D6F1-46C2-8952-C5F2D64EA292}" destId="{A2151E56-E51C-4176-B14B-94A4B9E9F10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696C01-6118-456F-8B3A-10C47B76974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5FFA22DD-8B31-4639-AFBA-0EC035089D23}">
      <dgm:prSet phldrT="[Texte]" custT="1"/>
      <dgm:spPr/>
      <dgm:t>
        <a:bodyPr/>
        <a:lstStyle/>
        <a:p>
          <a:pPr algn="l"/>
          <a:r>
            <a:rPr lang="en" sz="1600" b="1" dirty="0">
              <a:latin typeface="Calibri"/>
              <a:ea typeface="Times New Roman"/>
              <a:cs typeface="Arial"/>
            </a:rPr>
            <a:t>Real-type </a:t>
          </a:r>
          <a:endParaRPr lang="fr-FR" sz="1600" dirty="0">
            <a:latin typeface="Calibri"/>
            <a:ea typeface="Times New Roman"/>
            <a:cs typeface="Arial"/>
          </a:endParaRPr>
        </a:p>
        <a:p>
          <a:pPr algn="l"/>
          <a:r>
            <a:rPr lang="en" sz="1600" dirty="0">
              <a:latin typeface="Calibri"/>
              <a:ea typeface="Times New Roman"/>
              <a:cs typeface="Arial"/>
            </a:rPr>
            <a:t>Variables: </a:t>
          </a:r>
          <a:r>
            <a:rPr lang="en" sz="1600" b="1" dirty="0">
              <a:latin typeface="Calibri"/>
              <a:ea typeface="Times New Roman"/>
              <a:cs typeface="Arial"/>
            </a:rPr>
            <a:t>number1, number2, result: </a:t>
          </a:r>
          <a:r>
            <a:rPr lang="en" sz="1600" dirty="0">
              <a:latin typeface="Calibri"/>
              <a:ea typeface="Times New Roman"/>
              <a:cs typeface="Arial"/>
            </a:rPr>
            <a:t>real;</a:t>
          </a:r>
        </a:p>
        <a:p>
          <a:pPr algn="l"/>
          <a:r>
            <a:rPr lang="en" sz="1600" b="1" dirty="0">
              <a:latin typeface="Calibri"/>
              <a:ea typeface="Times New Roman"/>
              <a:cs typeface="Arial"/>
            </a:rPr>
            <a:t>var1 </a:t>
          </a:r>
          <a:r>
            <a:rPr lang="en" sz="1600" dirty="0">
              <a:latin typeface="Calibri"/>
              <a:ea typeface="Times New Roman"/>
              <a:cs typeface="Arial"/>
            </a:rPr>
            <a:t>: integer;</a:t>
          </a:r>
        </a:p>
        <a:p>
          <a:pPr algn="l"/>
          <a:r>
            <a:rPr lang="en" sz="1600" dirty="0" err="1">
              <a:latin typeface="Calibri"/>
              <a:ea typeface="Times New Roman"/>
              <a:cs typeface="Arial"/>
            </a:rPr>
            <a:t>Beginning</a:t>
          </a:r>
          <a:r>
            <a:rPr lang="en" sz="1600" dirty="0">
              <a:latin typeface="Calibri"/>
              <a:ea typeface="Times New Roman"/>
              <a:cs typeface="Arial"/>
            </a:rPr>
            <a:t>   </a:t>
          </a:r>
        </a:p>
        <a:p>
          <a:pPr algn="l"/>
          <a:r>
            <a:rPr lang="en" sz="1600" dirty="0">
              <a:latin typeface="Calibri"/>
              <a:ea typeface="Times New Roman"/>
              <a:cs typeface="Arial"/>
            </a:rPr>
            <a:t>number1 </a:t>
          </a:r>
          <a:r>
            <a:rPr lang="en" sz="1600" dirty="0">
              <a:latin typeface="Calibri"/>
              <a:ea typeface="Times New Roman"/>
              <a:cs typeface="Arial"/>
              <a:sym typeface="Wingdings"/>
            </a:rPr>
            <a:t> </a:t>
          </a:r>
          <a:r>
            <a:rPr lang="en" sz="1600" dirty="0">
              <a:latin typeface="Calibri"/>
              <a:ea typeface="Times New Roman"/>
              <a:cs typeface="Arial"/>
            </a:rPr>
            <a:t>1.2;</a:t>
          </a:r>
        </a:p>
        <a:p>
          <a:pPr algn="l"/>
          <a:r>
            <a:rPr lang="en" sz="1600" dirty="0">
              <a:latin typeface="Calibri"/>
              <a:ea typeface="Times New Roman"/>
              <a:cs typeface="Arial"/>
            </a:rPr>
            <a:t>number2 </a:t>
          </a:r>
          <a:r>
            <a:rPr lang="en" sz="1600" dirty="0">
              <a:latin typeface="Calibri"/>
              <a:ea typeface="Times New Roman"/>
              <a:cs typeface="Arial"/>
              <a:sym typeface="Wingdings"/>
            </a:rPr>
            <a:t> </a:t>
          </a:r>
          <a:r>
            <a:rPr lang="en" sz="1600" dirty="0">
              <a:latin typeface="Calibri"/>
              <a:ea typeface="Times New Roman"/>
              <a:cs typeface="Arial"/>
            </a:rPr>
            <a:t>15;</a:t>
          </a:r>
        </a:p>
        <a:p>
          <a:pPr algn="l"/>
          <a:r>
            <a:rPr lang="en" sz="1600" dirty="0">
              <a:latin typeface="Calibri"/>
              <a:ea typeface="Times New Roman"/>
              <a:cs typeface="Arial"/>
            </a:rPr>
            <a:t>var1 </a:t>
          </a:r>
          <a:r>
            <a:rPr lang="en" sz="1600" dirty="0">
              <a:latin typeface="Calibri"/>
              <a:ea typeface="Times New Roman"/>
              <a:cs typeface="Arial"/>
              <a:sym typeface="Wingdings"/>
            </a:rPr>
            <a:t> </a:t>
          </a:r>
          <a:r>
            <a:rPr lang="en" sz="1600" dirty="0">
              <a:latin typeface="Calibri"/>
              <a:ea typeface="Times New Roman"/>
              <a:cs typeface="Arial"/>
            </a:rPr>
            <a:t>2;</a:t>
          </a:r>
        </a:p>
        <a:p>
          <a:pPr algn="l"/>
          <a:r>
            <a:rPr lang="en" sz="1600" dirty="0">
              <a:latin typeface="Calibri"/>
              <a:ea typeface="Times New Roman"/>
              <a:cs typeface="Arial"/>
            </a:rPr>
            <a:t>result </a:t>
          </a:r>
          <a:r>
            <a:rPr lang="en" sz="1600" dirty="0">
              <a:latin typeface="Calibri"/>
              <a:ea typeface="Times New Roman"/>
              <a:cs typeface="Arial"/>
              <a:sym typeface="Wingdings"/>
            </a:rPr>
            <a:t> </a:t>
          </a:r>
          <a:r>
            <a:rPr lang="en" sz="1600" dirty="0">
              <a:latin typeface="Calibri"/>
              <a:ea typeface="Times New Roman"/>
              <a:cs typeface="Arial"/>
            </a:rPr>
            <a:t>number1/number2 x var1</a:t>
          </a:r>
        </a:p>
        <a:p>
          <a:pPr algn="l"/>
          <a:r>
            <a:rPr lang="en" sz="1600" dirty="0">
              <a:latin typeface="Calibri"/>
              <a:ea typeface="Times New Roman"/>
              <a:cs typeface="Arial"/>
            </a:rPr>
            <a:t>END</a:t>
          </a:r>
          <a:endParaRPr lang="fr-FR" sz="1600" dirty="0"/>
        </a:p>
      </dgm:t>
    </dgm:pt>
    <dgm:pt modelId="{64D9C1E2-0F26-45AA-ADF7-5E1B13CE7A23}" type="sibTrans" cxnId="{101A63D4-BE29-42EA-AC83-576C72EC02A7}">
      <dgm:prSet/>
      <dgm:spPr/>
      <dgm:t>
        <a:bodyPr/>
        <a:lstStyle/>
        <a:p>
          <a:endParaRPr lang="fr-FR"/>
        </a:p>
      </dgm:t>
    </dgm:pt>
    <dgm:pt modelId="{49721951-7BC2-4521-AE52-653B9E785D89}" type="parTrans" cxnId="{101A63D4-BE29-42EA-AC83-576C72EC02A7}">
      <dgm:prSet/>
      <dgm:spPr/>
      <dgm:t>
        <a:bodyPr/>
        <a:lstStyle/>
        <a:p>
          <a:endParaRPr lang="fr-FR"/>
        </a:p>
      </dgm:t>
    </dgm:pt>
    <dgm:pt modelId="{83F63701-B800-40A9-A399-7E503B3F9FD6}" type="pres">
      <dgm:prSet presAssocID="{29696C01-6118-456F-8B3A-10C47B76974F}" presName="Name0" presStyleCnt="0">
        <dgm:presLayoutVars>
          <dgm:chMax val="7"/>
          <dgm:dir/>
          <dgm:animLvl val="lvl"/>
          <dgm:resizeHandles val="exact"/>
        </dgm:presLayoutVars>
      </dgm:prSet>
      <dgm:spPr/>
    </dgm:pt>
    <dgm:pt modelId="{FE61F25C-CB8D-42FE-A218-B093F887D33F}" type="pres">
      <dgm:prSet presAssocID="{5FFA22DD-8B31-4639-AFBA-0EC035089D23}" presName="circle1" presStyleLbl="node1" presStyleIdx="0" presStyleCnt="1" custLinFactNeighborY="-1564"/>
      <dgm:spPr/>
    </dgm:pt>
    <dgm:pt modelId="{7E03DFEB-2549-4005-AAF4-327239F8FE53}" type="pres">
      <dgm:prSet presAssocID="{5FFA22DD-8B31-4639-AFBA-0EC035089D23}" presName="space" presStyleCnt="0"/>
      <dgm:spPr/>
    </dgm:pt>
    <dgm:pt modelId="{D70A3098-0C53-4A1E-A492-604E1F0F0B35}" type="pres">
      <dgm:prSet presAssocID="{5FFA22DD-8B31-4639-AFBA-0EC035089D23}" presName="rect1" presStyleLbl="alignAcc1" presStyleIdx="0" presStyleCnt="1" custScaleY="100000"/>
      <dgm:spPr/>
    </dgm:pt>
    <dgm:pt modelId="{144BCEFD-EF3C-4BA6-9204-67D0EE904824}" type="pres">
      <dgm:prSet presAssocID="{5FFA22DD-8B31-4639-AFBA-0EC035089D23}" presName="rect1ParTxNoCh" presStyleLbl="alignAcc1" presStyleIdx="0" presStyleCnt="1">
        <dgm:presLayoutVars>
          <dgm:chMax val="1"/>
          <dgm:bulletEnabled val="1"/>
        </dgm:presLayoutVars>
      </dgm:prSet>
      <dgm:spPr/>
    </dgm:pt>
  </dgm:ptLst>
  <dgm:cxnLst>
    <dgm:cxn modelId="{233EE80A-6040-4C01-B41A-30ED5A5A0E20}" type="presOf" srcId="{5FFA22DD-8B31-4639-AFBA-0EC035089D23}" destId="{D70A3098-0C53-4A1E-A492-604E1F0F0B35}" srcOrd="0" destOrd="0" presId="urn:microsoft.com/office/officeart/2005/8/layout/target3"/>
    <dgm:cxn modelId="{BD681E36-F358-4A44-8025-CAED48268216}" type="presOf" srcId="{5FFA22DD-8B31-4639-AFBA-0EC035089D23}" destId="{144BCEFD-EF3C-4BA6-9204-67D0EE904824}" srcOrd="1" destOrd="0" presId="urn:microsoft.com/office/officeart/2005/8/layout/target3"/>
    <dgm:cxn modelId="{70B76FB1-4201-4154-B000-43C9602085ED}" type="presOf" srcId="{29696C01-6118-456F-8B3A-10C47B76974F}" destId="{83F63701-B800-40A9-A399-7E503B3F9FD6}" srcOrd="0" destOrd="0" presId="urn:microsoft.com/office/officeart/2005/8/layout/target3"/>
    <dgm:cxn modelId="{101A63D4-BE29-42EA-AC83-576C72EC02A7}" srcId="{29696C01-6118-456F-8B3A-10C47B76974F}" destId="{5FFA22DD-8B31-4639-AFBA-0EC035089D23}" srcOrd="0" destOrd="0" parTransId="{49721951-7BC2-4521-AE52-653B9E785D89}" sibTransId="{64D9C1E2-0F26-45AA-ADF7-5E1B13CE7A23}"/>
    <dgm:cxn modelId="{191C2E4C-6C9D-49E4-8270-EEA737456023}" type="presParOf" srcId="{83F63701-B800-40A9-A399-7E503B3F9FD6}" destId="{FE61F25C-CB8D-42FE-A218-B093F887D33F}" srcOrd="0" destOrd="0" presId="urn:microsoft.com/office/officeart/2005/8/layout/target3"/>
    <dgm:cxn modelId="{0A554F07-31BE-4E5E-B636-AAAD5B3A5D21}" type="presParOf" srcId="{83F63701-B800-40A9-A399-7E503B3F9FD6}" destId="{7E03DFEB-2549-4005-AAF4-327239F8FE53}" srcOrd="1" destOrd="0" presId="urn:microsoft.com/office/officeart/2005/8/layout/target3"/>
    <dgm:cxn modelId="{4EA68B44-E5D1-4C64-9B4A-88E9E4256568}" type="presParOf" srcId="{83F63701-B800-40A9-A399-7E503B3F9FD6}" destId="{D70A3098-0C53-4A1E-A492-604E1F0F0B35}" srcOrd="2" destOrd="0" presId="urn:microsoft.com/office/officeart/2005/8/layout/target3"/>
    <dgm:cxn modelId="{B7E25765-FF7B-4AD6-B88F-C94B1E03F88B}" type="presParOf" srcId="{83F63701-B800-40A9-A399-7E503B3F9FD6}" destId="{144BCEFD-EF3C-4BA6-9204-67D0EE904824}"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A17464-2FC9-44C5-9384-4F7ACE7CFA79}" type="doc">
      <dgm:prSet loTypeId="urn:microsoft.com/office/officeart/2005/8/layout/default#1" loCatId="list" qsTypeId="urn:microsoft.com/office/officeart/2005/8/quickstyle/3d3" qsCatId="3D" csTypeId="urn:microsoft.com/office/officeart/2005/8/colors/colorful5" csCatId="colorful" phldr="1"/>
      <dgm:spPr/>
      <dgm:t>
        <a:bodyPr/>
        <a:lstStyle/>
        <a:p>
          <a:endParaRPr lang="fr-FR"/>
        </a:p>
      </dgm:t>
    </dgm:pt>
    <dgm:pt modelId="{E2F0503D-FA27-4CE6-AB55-7B20462ABD47}">
      <dgm:prSet phldrT="[Texte]" custT="1"/>
      <dgm:spPr/>
      <dgm:t>
        <a:bodyPr/>
        <a:lstStyle/>
        <a:p>
          <a:pPr algn="l"/>
          <a:r>
            <a:rPr lang="en" sz="1600" b="1" dirty="0">
              <a:solidFill>
                <a:schemeClr val="accent1">
                  <a:lumMod val="50000"/>
                </a:schemeClr>
              </a:solidFill>
              <a:latin typeface="Calibri"/>
              <a:ea typeface="Times New Roman"/>
              <a:cs typeface="Arial"/>
            </a:rPr>
            <a:t>Numerical-conversion </a:t>
          </a:r>
          <a:r>
            <a:rPr lang="en" sz="1600" dirty="0">
              <a:solidFill>
                <a:schemeClr val="accent1">
                  <a:lumMod val="50000"/>
                </a:schemeClr>
              </a:solidFill>
              <a:latin typeface="Calibri"/>
              <a:ea typeface="Times New Roman"/>
              <a:cs typeface="Arial"/>
            </a:rPr>
            <a:t>algorithm</a:t>
          </a:r>
        </a:p>
        <a:p>
          <a:pPr algn="l"/>
          <a:r>
            <a:rPr lang="en" sz="1600" dirty="0">
              <a:solidFill>
                <a:schemeClr val="accent1">
                  <a:lumMod val="50000"/>
                </a:schemeClr>
              </a:solidFill>
              <a:latin typeface="Calibri"/>
              <a:ea typeface="Times New Roman"/>
              <a:cs typeface="Arial"/>
            </a:rPr>
            <a:t>Variables: </a:t>
          </a:r>
          <a:r>
            <a:rPr lang="en" sz="1600" b="1" dirty="0">
              <a:solidFill>
                <a:schemeClr val="accent1">
                  <a:lumMod val="50000"/>
                </a:schemeClr>
              </a:solidFill>
              <a:latin typeface="Calibri"/>
              <a:ea typeface="Times New Roman"/>
              <a:cs typeface="Arial"/>
            </a:rPr>
            <a:t>number1: </a:t>
          </a:r>
          <a:r>
            <a:rPr lang="en" sz="1600" dirty="0">
              <a:solidFill>
                <a:schemeClr val="accent1">
                  <a:lumMod val="50000"/>
                </a:schemeClr>
              </a:solidFill>
              <a:latin typeface="Calibri"/>
              <a:ea typeface="Times New Roman"/>
              <a:cs typeface="Arial"/>
            </a:rPr>
            <a:t>integer;</a:t>
          </a:r>
        </a:p>
        <a:p>
          <a:pPr algn="l"/>
          <a:r>
            <a:rPr lang="en" sz="1600" b="1" dirty="0">
              <a:solidFill>
                <a:schemeClr val="accent1">
                  <a:lumMod val="50000"/>
                </a:schemeClr>
              </a:solidFill>
              <a:latin typeface="Calibri"/>
              <a:ea typeface="Times New Roman"/>
              <a:cs typeface="Arial"/>
            </a:rPr>
            <a:t>number2: </a:t>
          </a:r>
          <a:r>
            <a:rPr lang="en" sz="1600" dirty="0">
              <a:solidFill>
                <a:schemeClr val="accent1">
                  <a:lumMod val="50000"/>
                </a:schemeClr>
              </a:solidFill>
              <a:latin typeface="Calibri"/>
              <a:ea typeface="Times New Roman"/>
              <a:cs typeface="Arial"/>
            </a:rPr>
            <a:t>real;</a:t>
          </a:r>
        </a:p>
        <a:p>
          <a:pPr algn="l"/>
          <a:r>
            <a:rPr lang="en" sz="1600" dirty="0" err="1">
              <a:solidFill>
                <a:schemeClr val="tx1"/>
              </a:solidFill>
              <a:latin typeface="Calibri"/>
              <a:ea typeface="Times New Roman"/>
              <a:cs typeface="Arial"/>
            </a:rPr>
            <a:t>Beginning</a:t>
          </a:r>
          <a:r>
            <a:rPr lang="en" sz="1600" dirty="0">
              <a:solidFill>
                <a:schemeClr val="tx1"/>
              </a:solidFill>
              <a:latin typeface="Calibri"/>
              <a:ea typeface="Times New Roman"/>
              <a:cs typeface="Arial"/>
            </a:rPr>
            <a:t> </a:t>
          </a:r>
          <a:r>
            <a:rPr lang="en" sz="1600" dirty="0">
              <a:solidFill>
                <a:schemeClr val="accent1">
                  <a:lumMod val="50000"/>
                </a:schemeClr>
              </a:solidFill>
              <a:latin typeface="Calibri"/>
              <a:ea typeface="Times New Roman"/>
              <a:cs typeface="Arial"/>
            </a:rPr>
            <a:t>    </a:t>
          </a:r>
        </a:p>
        <a:p>
          <a:pPr algn="l"/>
          <a:r>
            <a:rPr lang="en" sz="1600" dirty="0">
              <a:solidFill>
                <a:schemeClr val="accent1">
                  <a:lumMod val="50000"/>
                </a:schemeClr>
              </a:solidFill>
              <a:latin typeface="Calibri"/>
              <a:ea typeface="Times New Roman"/>
              <a:cs typeface="Arial"/>
            </a:rPr>
            <a:t>number1 </a:t>
          </a:r>
          <a:r>
            <a:rPr lang="en" sz="1600" dirty="0">
              <a:solidFill>
                <a:schemeClr val="accent1">
                  <a:lumMod val="50000"/>
                </a:schemeClr>
              </a:solidFill>
              <a:latin typeface="Calibri"/>
              <a:ea typeface="Times New Roman"/>
              <a:cs typeface="Arial"/>
              <a:sym typeface="Wingdings"/>
            </a:rPr>
            <a:t> </a:t>
          </a:r>
          <a:r>
            <a:rPr lang="en" sz="1600" dirty="0">
              <a:solidFill>
                <a:schemeClr val="accent1">
                  <a:lumMod val="50000"/>
                </a:schemeClr>
              </a:solidFill>
              <a:latin typeface="Calibri"/>
              <a:ea typeface="Times New Roman"/>
              <a:cs typeface="Arial"/>
            </a:rPr>
            <a:t>15;</a:t>
          </a:r>
        </a:p>
        <a:p>
          <a:pPr algn="l"/>
          <a:r>
            <a:rPr lang="en" sz="1600" dirty="0">
              <a:solidFill>
                <a:schemeClr val="accent1">
                  <a:lumMod val="50000"/>
                </a:schemeClr>
              </a:solidFill>
              <a:latin typeface="Calibri"/>
              <a:ea typeface="Times New Roman"/>
              <a:cs typeface="Arial"/>
            </a:rPr>
            <a:t>number2 </a:t>
          </a:r>
          <a:r>
            <a:rPr lang="en" sz="1600" dirty="0">
              <a:solidFill>
                <a:schemeClr val="accent1">
                  <a:lumMod val="50000"/>
                </a:schemeClr>
              </a:solidFill>
              <a:latin typeface="Calibri"/>
              <a:ea typeface="Times New Roman"/>
              <a:cs typeface="Arial"/>
              <a:sym typeface="Wingdings"/>
            </a:rPr>
            <a:t> </a:t>
          </a:r>
          <a:r>
            <a:rPr lang="en" sz="1600" dirty="0">
              <a:solidFill>
                <a:schemeClr val="accent1">
                  <a:lumMod val="50000"/>
                </a:schemeClr>
              </a:solidFill>
              <a:latin typeface="Calibri"/>
              <a:ea typeface="Times New Roman"/>
              <a:cs typeface="Arial"/>
            </a:rPr>
            <a:t>number1; </a:t>
          </a:r>
          <a:r>
            <a:rPr lang="en" sz="1600" dirty="0">
              <a:solidFill>
                <a:schemeClr val="accent3">
                  <a:lumMod val="50000"/>
                </a:schemeClr>
              </a:solidFill>
              <a:latin typeface="Calibri"/>
              <a:ea typeface="Times New Roman"/>
              <a:cs typeface="Arial"/>
            </a:rPr>
            <a:t>//number2 is 15.0</a:t>
          </a:r>
        </a:p>
        <a:p>
          <a:pPr algn="l"/>
          <a:r>
            <a:rPr lang="en" sz="1600" dirty="0">
              <a:solidFill>
                <a:schemeClr val="accent1">
                  <a:lumMod val="50000"/>
                </a:schemeClr>
              </a:solidFill>
              <a:latin typeface="Calibri"/>
              <a:ea typeface="Times New Roman"/>
              <a:cs typeface="Arial"/>
            </a:rPr>
            <a:t>number1 </a:t>
          </a:r>
          <a:r>
            <a:rPr lang="en" sz="1600" dirty="0">
              <a:solidFill>
                <a:schemeClr val="accent1">
                  <a:lumMod val="50000"/>
                </a:schemeClr>
              </a:solidFill>
              <a:latin typeface="Calibri"/>
              <a:ea typeface="Times New Roman"/>
              <a:cs typeface="Arial"/>
              <a:sym typeface="Wingdings"/>
            </a:rPr>
            <a:t> </a:t>
          </a:r>
          <a:r>
            <a:rPr lang="en" sz="1600" dirty="0">
              <a:solidFill>
                <a:schemeClr val="accent1">
                  <a:lumMod val="50000"/>
                </a:schemeClr>
              </a:solidFill>
              <a:latin typeface="Calibri"/>
              <a:ea typeface="Times New Roman"/>
              <a:cs typeface="Arial"/>
            </a:rPr>
            <a:t>number2 + 0.5 </a:t>
          </a:r>
          <a:r>
            <a:rPr lang="en" sz="1600" dirty="0">
              <a:solidFill>
                <a:schemeClr val="accent3">
                  <a:lumMod val="50000"/>
                </a:schemeClr>
              </a:solidFill>
              <a:latin typeface="Calibri"/>
              <a:ea typeface="Times New Roman"/>
              <a:cs typeface="Arial"/>
            </a:rPr>
            <a:t>; //impossible error</a:t>
          </a:r>
        </a:p>
        <a:p>
          <a:pPr algn="l"/>
          <a:r>
            <a:rPr lang="en" sz="1600" dirty="0">
              <a:solidFill>
                <a:schemeClr val="tx1"/>
              </a:solidFill>
              <a:latin typeface="Calibri"/>
              <a:ea typeface="Times New Roman"/>
              <a:cs typeface="Arial"/>
            </a:rPr>
            <a:t>END</a:t>
          </a:r>
          <a:endParaRPr lang="fr-FR" sz="1600" dirty="0">
            <a:solidFill>
              <a:schemeClr val="tx1"/>
            </a:solidFill>
          </a:endParaRPr>
        </a:p>
      </dgm:t>
    </dgm:pt>
    <dgm:pt modelId="{5E9DBDAD-3A58-4EDE-97CE-777B0E1AF343}" type="parTrans" cxnId="{5D1A1AA7-A600-4363-B43D-C8BCC4AAE145}">
      <dgm:prSet/>
      <dgm:spPr/>
      <dgm:t>
        <a:bodyPr/>
        <a:lstStyle/>
        <a:p>
          <a:endParaRPr lang="fr-FR"/>
        </a:p>
      </dgm:t>
    </dgm:pt>
    <dgm:pt modelId="{2D7A9630-27C0-4F21-8E4C-C4FAD3CED8FB}" type="sibTrans" cxnId="{5D1A1AA7-A600-4363-B43D-C8BCC4AAE145}">
      <dgm:prSet/>
      <dgm:spPr/>
      <dgm:t>
        <a:bodyPr/>
        <a:lstStyle/>
        <a:p>
          <a:endParaRPr lang="fr-FR"/>
        </a:p>
      </dgm:t>
    </dgm:pt>
    <dgm:pt modelId="{248621D0-4839-4A2D-82A5-5A8C0F60536F}" type="pres">
      <dgm:prSet presAssocID="{8BA17464-2FC9-44C5-9384-4F7ACE7CFA79}" presName="diagram" presStyleCnt="0">
        <dgm:presLayoutVars>
          <dgm:dir/>
          <dgm:resizeHandles val="exact"/>
        </dgm:presLayoutVars>
      </dgm:prSet>
      <dgm:spPr/>
    </dgm:pt>
    <dgm:pt modelId="{A862156A-C390-4179-9825-D5942727EE1C}" type="pres">
      <dgm:prSet presAssocID="{E2F0503D-FA27-4CE6-AB55-7B20462ABD47}" presName="node" presStyleLbl="node1" presStyleIdx="0" presStyleCnt="1" custScaleX="147977" custScaleY="186368" custLinFactNeighborX="-8351" custLinFactNeighborY="-40">
        <dgm:presLayoutVars>
          <dgm:bulletEnabled val="1"/>
        </dgm:presLayoutVars>
      </dgm:prSet>
      <dgm:spPr/>
    </dgm:pt>
  </dgm:ptLst>
  <dgm:cxnLst>
    <dgm:cxn modelId="{5D1A1AA7-A600-4363-B43D-C8BCC4AAE145}" srcId="{8BA17464-2FC9-44C5-9384-4F7ACE7CFA79}" destId="{E2F0503D-FA27-4CE6-AB55-7B20462ABD47}" srcOrd="0" destOrd="0" parTransId="{5E9DBDAD-3A58-4EDE-97CE-777B0E1AF343}" sibTransId="{2D7A9630-27C0-4F21-8E4C-C4FAD3CED8FB}"/>
    <dgm:cxn modelId="{B7273AC3-2E6D-49EF-B396-B1088B49542E}" type="presOf" srcId="{8BA17464-2FC9-44C5-9384-4F7ACE7CFA79}" destId="{248621D0-4839-4A2D-82A5-5A8C0F60536F}" srcOrd="0" destOrd="0" presId="urn:microsoft.com/office/officeart/2005/8/layout/default#1"/>
    <dgm:cxn modelId="{45DC48C9-1B5B-4284-8FA9-E4EBEB91C9C2}" type="presOf" srcId="{E2F0503D-FA27-4CE6-AB55-7B20462ABD47}" destId="{A862156A-C390-4179-9825-D5942727EE1C}" srcOrd="0" destOrd="0" presId="urn:microsoft.com/office/officeart/2005/8/layout/default#1"/>
    <dgm:cxn modelId="{2591EEE3-AAF1-4F3B-8FC3-4776692F0637}" type="presParOf" srcId="{248621D0-4839-4A2D-82A5-5A8C0F60536F}" destId="{A862156A-C390-4179-9825-D5942727EE1C}"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3A351A-1D45-424D-A002-55A59A086C38}" type="doc">
      <dgm:prSet loTypeId="urn:microsoft.com/office/officeart/2008/layout/LinedList" loCatId="hierarchy" qsTypeId="urn:microsoft.com/office/officeart/2005/8/quickstyle/simple1" qsCatId="simple" csTypeId="urn:microsoft.com/office/officeart/2005/8/colors/accent2_3" csCatId="accent2" phldr="1"/>
      <dgm:spPr/>
      <dgm:t>
        <a:bodyPr/>
        <a:lstStyle/>
        <a:p>
          <a:endParaRPr lang="fr-FR"/>
        </a:p>
      </dgm:t>
    </dgm:pt>
    <dgm:pt modelId="{2CA4C658-C817-4B26-881A-4B9A7FE20FA2}">
      <dgm:prSet phldrT="[Texte]" custT="1"/>
      <dgm:spPr/>
      <dgm:t>
        <a:bodyPr/>
        <a:lstStyle/>
        <a:p>
          <a:r>
            <a:rPr lang="en" sz="2000" b="1" i="1" dirty="0"/>
            <a:t>The Character type</a:t>
          </a:r>
          <a:endParaRPr lang="fr-FR" sz="3400" dirty="0"/>
        </a:p>
      </dgm:t>
    </dgm:pt>
    <dgm:pt modelId="{A8CED66A-4542-48F4-BCFE-0188E3407FA9}" type="parTrans" cxnId="{C840D940-2138-4F34-BD41-F51383406AC3}">
      <dgm:prSet/>
      <dgm:spPr/>
      <dgm:t>
        <a:bodyPr/>
        <a:lstStyle/>
        <a:p>
          <a:endParaRPr lang="fr-FR"/>
        </a:p>
      </dgm:t>
    </dgm:pt>
    <dgm:pt modelId="{77CDD90F-3024-4CD5-A485-6ED47613A956}" type="sibTrans" cxnId="{C840D940-2138-4F34-BD41-F51383406AC3}">
      <dgm:prSet/>
      <dgm:spPr/>
      <dgm:t>
        <a:bodyPr/>
        <a:lstStyle/>
        <a:p>
          <a:endParaRPr lang="fr-FR"/>
        </a:p>
      </dgm:t>
    </dgm:pt>
    <dgm:pt modelId="{5F19E17B-C0E4-4B04-85E3-6BD65F230C1E}">
      <dgm:prSet phldrT="[Texte]" custT="1"/>
      <dgm:spPr/>
      <dgm:t>
        <a:bodyPr/>
        <a:lstStyle/>
        <a:p>
          <a:r>
            <a:rPr lang="en" sz="2400" i="1" dirty="0"/>
            <a:t>This is the domain consisting of alphabetic, numeric, and punctuation characters.</a:t>
          </a:r>
          <a:endParaRPr lang="fr-FR" sz="2400" dirty="0"/>
        </a:p>
      </dgm:t>
    </dgm:pt>
    <dgm:pt modelId="{128D04B4-DFED-40EA-8DEB-5E595F34E690}" type="parTrans" cxnId="{0181CD06-4A33-4A1B-84EA-5C6086DA0312}">
      <dgm:prSet/>
      <dgm:spPr/>
      <dgm:t>
        <a:bodyPr/>
        <a:lstStyle/>
        <a:p>
          <a:endParaRPr lang="fr-FR"/>
        </a:p>
      </dgm:t>
    </dgm:pt>
    <dgm:pt modelId="{FBDB3755-5929-481B-91E5-184DADD8B1E2}" type="sibTrans" cxnId="{0181CD06-4A33-4A1B-84EA-5C6086DA0312}">
      <dgm:prSet/>
      <dgm:spPr/>
      <dgm:t>
        <a:bodyPr/>
        <a:lstStyle/>
        <a:p>
          <a:endParaRPr lang="fr-FR"/>
        </a:p>
      </dgm:t>
    </dgm:pt>
    <dgm:pt modelId="{FA8BC1BC-6922-4536-AA20-2020821DA6B9}" type="pres">
      <dgm:prSet presAssocID="{1A3A351A-1D45-424D-A002-55A59A086C38}" presName="vert0" presStyleCnt="0">
        <dgm:presLayoutVars>
          <dgm:dir/>
          <dgm:animOne val="branch"/>
          <dgm:animLvl val="lvl"/>
        </dgm:presLayoutVars>
      </dgm:prSet>
      <dgm:spPr/>
    </dgm:pt>
    <dgm:pt modelId="{FB948FEE-2162-4FEE-927C-D0EBD8FD1BF5}" type="pres">
      <dgm:prSet presAssocID="{2CA4C658-C817-4B26-881A-4B9A7FE20FA2}" presName="thickLine" presStyleLbl="alignNode1" presStyleIdx="0" presStyleCnt="1"/>
      <dgm:spPr/>
    </dgm:pt>
    <dgm:pt modelId="{74058D4B-E383-4A26-908C-D05F82192394}" type="pres">
      <dgm:prSet presAssocID="{2CA4C658-C817-4B26-881A-4B9A7FE20FA2}" presName="horz1" presStyleCnt="0"/>
      <dgm:spPr/>
    </dgm:pt>
    <dgm:pt modelId="{F0E6B021-5EBA-41DF-864D-304CE8BA4575}" type="pres">
      <dgm:prSet presAssocID="{2CA4C658-C817-4B26-881A-4B9A7FE20FA2}" presName="tx1" presStyleLbl="revTx" presStyleIdx="0" presStyleCnt="2"/>
      <dgm:spPr/>
    </dgm:pt>
    <dgm:pt modelId="{A07DA2BA-D6F1-46C2-8952-C5F2D64EA292}" type="pres">
      <dgm:prSet presAssocID="{2CA4C658-C817-4B26-881A-4B9A7FE20FA2}" presName="vert1" presStyleCnt="0"/>
      <dgm:spPr/>
    </dgm:pt>
    <dgm:pt modelId="{1ECEF725-7C20-410D-A6C8-9FA7CECCB0D1}" type="pres">
      <dgm:prSet presAssocID="{5F19E17B-C0E4-4B04-85E3-6BD65F230C1E}" presName="vertSpace2a" presStyleCnt="0"/>
      <dgm:spPr/>
    </dgm:pt>
    <dgm:pt modelId="{752D27A4-EEFF-4459-A05D-2D81729FE7CA}" type="pres">
      <dgm:prSet presAssocID="{5F19E17B-C0E4-4B04-85E3-6BD65F230C1E}" presName="horz2" presStyleCnt="0"/>
      <dgm:spPr/>
    </dgm:pt>
    <dgm:pt modelId="{E097ADDD-E746-4123-A3D4-60BEDAE0E59D}" type="pres">
      <dgm:prSet presAssocID="{5F19E17B-C0E4-4B04-85E3-6BD65F230C1E}" presName="horzSpace2" presStyleCnt="0"/>
      <dgm:spPr/>
    </dgm:pt>
    <dgm:pt modelId="{0F4BA726-8DB8-4456-809B-B32CCAA59822}" type="pres">
      <dgm:prSet presAssocID="{5F19E17B-C0E4-4B04-85E3-6BD65F230C1E}" presName="tx2" presStyleLbl="revTx" presStyleIdx="1" presStyleCnt="2" custScaleY="58824"/>
      <dgm:spPr/>
    </dgm:pt>
    <dgm:pt modelId="{160B4467-DE86-4AF9-A390-1E64D44E6B4C}" type="pres">
      <dgm:prSet presAssocID="{5F19E17B-C0E4-4B04-85E3-6BD65F230C1E}" presName="vert2" presStyleCnt="0"/>
      <dgm:spPr/>
    </dgm:pt>
    <dgm:pt modelId="{C6F9CE85-03F3-4898-8985-1A4F73AE93B4}" type="pres">
      <dgm:prSet presAssocID="{5F19E17B-C0E4-4B04-85E3-6BD65F230C1E}" presName="thinLine2b" presStyleLbl="callout" presStyleIdx="0" presStyleCnt="1"/>
      <dgm:spPr/>
    </dgm:pt>
    <dgm:pt modelId="{A2151E56-E51C-4176-B14B-94A4B9E9F107}" type="pres">
      <dgm:prSet presAssocID="{5F19E17B-C0E4-4B04-85E3-6BD65F230C1E}" presName="vertSpace2b" presStyleCnt="0"/>
      <dgm:spPr/>
    </dgm:pt>
  </dgm:ptLst>
  <dgm:cxnLst>
    <dgm:cxn modelId="{0181CD06-4A33-4A1B-84EA-5C6086DA0312}" srcId="{2CA4C658-C817-4B26-881A-4B9A7FE20FA2}" destId="{5F19E17B-C0E4-4B04-85E3-6BD65F230C1E}" srcOrd="0" destOrd="0" parTransId="{128D04B4-DFED-40EA-8DEB-5E595F34E690}" sibTransId="{FBDB3755-5929-481B-91E5-184DADD8B1E2}"/>
    <dgm:cxn modelId="{C840D940-2138-4F34-BD41-F51383406AC3}" srcId="{1A3A351A-1D45-424D-A002-55A59A086C38}" destId="{2CA4C658-C817-4B26-881A-4B9A7FE20FA2}" srcOrd="0" destOrd="0" parTransId="{A8CED66A-4542-48F4-BCFE-0188E3407FA9}" sibTransId="{77CDD90F-3024-4CD5-A485-6ED47613A956}"/>
    <dgm:cxn modelId="{8365BF4B-984A-44CC-B4C0-6B03DB98E61A}" type="presOf" srcId="{1A3A351A-1D45-424D-A002-55A59A086C38}" destId="{FA8BC1BC-6922-4536-AA20-2020821DA6B9}" srcOrd="0" destOrd="0" presId="urn:microsoft.com/office/officeart/2008/layout/LinedList"/>
    <dgm:cxn modelId="{42BC39BC-CFF6-4882-B075-7DC17B5065B7}" type="presOf" srcId="{2CA4C658-C817-4B26-881A-4B9A7FE20FA2}" destId="{F0E6B021-5EBA-41DF-864D-304CE8BA4575}" srcOrd="0" destOrd="0" presId="urn:microsoft.com/office/officeart/2008/layout/LinedList"/>
    <dgm:cxn modelId="{E7368ED7-3E69-4534-99C5-A87C72E041C5}" type="presOf" srcId="{5F19E17B-C0E4-4B04-85E3-6BD65F230C1E}" destId="{0F4BA726-8DB8-4456-809B-B32CCAA59822}" srcOrd="0" destOrd="0" presId="urn:microsoft.com/office/officeart/2008/layout/LinedList"/>
    <dgm:cxn modelId="{F039EB0A-21D4-4343-9155-0114B3E1D145}" type="presParOf" srcId="{FA8BC1BC-6922-4536-AA20-2020821DA6B9}" destId="{FB948FEE-2162-4FEE-927C-D0EBD8FD1BF5}" srcOrd="0" destOrd="0" presId="urn:microsoft.com/office/officeart/2008/layout/LinedList"/>
    <dgm:cxn modelId="{B3CA7492-9456-466A-86E7-02ECB512BA9E}" type="presParOf" srcId="{FA8BC1BC-6922-4536-AA20-2020821DA6B9}" destId="{74058D4B-E383-4A26-908C-D05F82192394}" srcOrd="1" destOrd="0" presId="urn:microsoft.com/office/officeart/2008/layout/LinedList"/>
    <dgm:cxn modelId="{3B0C9A4A-4BC9-476C-A255-B9DDFF43A385}" type="presParOf" srcId="{74058D4B-E383-4A26-908C-D05F82192394}" destId="{F0E6B021-5EBA-41DF-864D-304CE8BA4575}" srcOrd="0" destOrd="0" presId="urn:microsoft.com/office/officeart/2008/layout/LinedList"/>
    <dgm:cxn modelId="{7900BA5E-475B-419B-A922-D1455684AE30}" type="presParOf" srcId="{74058D4B-E383-4A26-908C-D05F82192394}" destId="{A07DA2BA-D6F1-46C2-8952-C5F2D64EA292}" srcOrd="1" destOrd="0" presId="urn:microsoft.com/office/officeart/2008/layout/LinedList"/>
    <dgm:cxn modelId="{AFF6BEBF-FE1C-4F8F-B808-F3F3F1F270DD}" type="presParOf" srcId="{A07DA2BA-D6F1-46C2-8952-C5F2D64EA292}" destId="{1ECEF725-7C20-410D-A6C8-9FA7CECCB0D1}" srcOrd="0" destOrd="0" presId="urn:microsoft.com/office/officeart/2008/layout/LinedList"/>
    <dgm:cxn modelId="{4D0B8768-EEED-46EA-9133-F9DB37633E34}" type="presParOf" srcId="{A07DA2BA-D6F1-46C2-8952-C5F2D64EA292}" destId="{752D27A4-EEFF-4459-A05D-2D81729FE7CA}" srcOrd="1" destOrd="0" presId="urn:microsoft.com/office/officeart/2008/layout/LinedList"/>
    <dgm:cxn modelId="{A15E042E-CC8A-49D1-9EF7-8BF42D2D224C}" type="presParOf" srcId="{752D27A4-EEFF-4459-A05D-2D81729FE7CA}" destId="{E097ADDD-E746-4123-A3D4-60BEDAE0E59D}" srcOrd="0" destOrd="0" presId="urn:microsoft.com/office/officeart/2008/layout/LinedList"/>
    <dgm:cxn modelId="{BE51F190-BE83-406D-8D9D-79B627337EBE}" type="presParOf" srcId="{752D27A4-EEFF-4459-A05D-2D81729FE7CA}" destId="{0F4BA726-8DB8-4456-809B-B32CCAA59822}" srcOrd="1" destOrd="0" presId="urn:microsoft.com/office/officeart/2008/layout/LinedList"/>
    <dgm:cxn modelId="{73F8CFDA-0F57-4119-B0BF-DB8FD606B22B}" type="presParOf" srcId="{752D27A4-EEFF-4459-A05D-2D81729FE7CA}" destId="{160B4467-DE86-4AF9-A390-1E64D44E6B4C}" srcOrd="2" destOrd="0" presId="urn:microsoft.com/office/officeart/2008/layout/LinedList"/>
    <dgm:cxn modelId="{D51206D2-AE9A-49A8-BAB9-16AAAC0959ED}" type="presParOf" srcId="{A07DA2BA-D6F1-46C2-8952-C5F2D64EA292}" destId="{C6F9CE85-03F3-4898-8985-1A4F73AE93B4}" srcOrd="2" destOrd="0" presId="urn:microsoft.com/office/officeart/2008/layout/LinedList"/>
    <dgm:cxn modelId="{49F28880-1C8C-4DC5-8FFA-D46A832A19ED}" type="presParOf" srcId="{A07DA2BA-D6F1-46C2-8952-C5F2D64EA292}" destId="{A2151E56-E51C-4176-B14B-94A4B9E9F10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82E6C-9AD8-488F-99BD-926D26DA384A}">
      <dsp:nvSpPr>
        <dsp:cNvPr id="0" name=""/>
        <dsp:cNvSpPr/>
      </dsp:nvSpPr>
      <dsp:spPr>
        <a:xfrm>
          <a:off x="143516" y="1548109"/>
          <a:ext cx="5808986" cy="159705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kern="1200" dirty="0"/>
            <a:t>Algorithm algorithm </a:t>
          </a:r>
          <a:r>
            <a:rPr lang="en" sz="1800" b="1" kern="1200" dirty="0" err="1">
              <a:effectLst>
                <a:outerShdw blurRad="38100" dist="38100" dir="2700000" algn="tl">
                  <a:srgbClr val="000000">
                    <a:alpha val="43137"/>
                  </a:srgbClr>
                </a:outerShdw>
              </a:effectLst>
            </a:rPr>
            <a:t>-name</a:t>
          </a:r>
          <a:r>
            <a:rPr lang="en" sz="1800" kern="1200" dirty="0"/>
            <a:t>   </a:t>
          </a:r>
          <a:r>
            <a:rPr lang="en" sz="1800" kern="1200" dirty="0">
              <a:solidFill>
                <a:srgbClr val="92D050"/>
              </a:solidFill>
            </a:rPr>
            <a:t>// header part</a:t>
          </a:r>
        </a:p>
        <a:p>
          <a:pPr marL="0" lvl="0" indent="0" algn="l" defTabSz="800100">
            <a:lnSpc>
              <a:spcPct val="90000"/>
            </a:lnSpc>
            <a:spcBef>
              <a:spcPct val="0"/>
            </a:spcBef>
            <a:spcAft>
              <a:spcPct val="35000"/>
            </a:spcAft>
            <a:buNone/>
          </a:pPr>
          <a:r>
            <a:rPr lang="en" sz="1800" kern="1200" dirty="0" err="1"/>
            <a:t>Beginning</a:t>
          </a:r>
          <a:r>
            <a:rPr lang="en" sz="1800" kern="1200" dirty="0"/>
            <a:t>          </a:t>
          </a:r>
          <a:r>
            <a:rPr lang="en" sz="1800" kern="1200" dirty="0">
              <a:solidFill>
                <a:srgbClr val="92D050"/>
              </a:solidFill>
            </a:rPr>
            <a:t>// processing part</a:t>
          </a:r>
        </a:p>
        <a:p>
          <a:pPr marL="0" lvl="0" indent="0" algn="l" defTabSz="800100">
            <a:lnSpc>
              <a:spcPct val="90000"/>
            </a:lnSpc>
            <a:spcBef>
              <a:spcPct val="0"/>
            </a:spcBef>
            <a:spcAft>
              <a:spcPct val="35000"/>
            </a:spcAft>
            <a:buNone/>
          </a:pPr>
          <a:r>
            <a:rPr lang="en" sz="1800" kern="1200" dirty="0"/>
            <a:t>Instruction block;</a:t>
          </a:r>
        </a:p>
        <a:p>
          <a:pPr marL="0" lvl="0" indent="0" algn="l" defTabSz="800100">
            <a:lnSpc>
              <a:spcPct val="90000"/>
            </a:lnSpc>
            <a:spcBef>
              <a:spcPct val="0"/>
            </a:spcBef>
            <a:spcAft>
              <a:spcPct val="35000"/>
            </a:spcAft>
            <a:buNone/>
          </a:pPr>
          <a:r>
            <a:rPr lang="en" sz="1800" kern="1200" dirty="0"/>
            <a:t>END</a:t>
          </a:r>
          <a:endParaRPr lang="fr-FR" sz="1800" kern="1200" dirty="0"/>
        </a:p>
      </dsp:txBody>
      <dsp:txXfrm>
        <a:off x="221478" y="1626071"/>
        <a:ext cx="5653062" cy="1441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48FEE-2162-4FEE-927C-D0EBD8FD1BF5}">
      <dsp:nvSpPr>
        <dsp:cNvPr id="0" name=""/>
        <dsp:cNvSpPr/>
      </dsp:nvSpPr>
      <dsp:spPr>
        <a:xfrm>
          <a:off x="0" y="668"/>
          <a:ext cx="7776864" cy="0"/>
        </a:xfrm>
        <a:prstGeom prst="line">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6B021-5EBA-41DF-864D-304CE8BA4575}">
      <dsp:nvSpPr>
        <dsp:cNvPr id="0" name=""/>
        <dsp:cNvSpPr/>
      </dsp:nvSpPr>
      <dsp:spPr>
        <a:xfrm>
          <a:off x="0" y="668"/>
          <a:ext cx="1555372" cy="136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i="1" kern="1200" dirty="0"/>
            <a:t>The Boolean type</a:t>
          </a:r>
          <a:r>
            <a:rPr lang="en" sz="3400" b="1" i="1" kern="1200" dirty="0"/>
            <a:t> </a:t>
          </a:r>
          <a:endParaRPr lang="fr-FR" sz="3400" kern="1200" dirty="0"/>
        </a:p>
      </dsp:txBody>
      <dsp:txXfrm>
        <a:off x="0" y="668"/>
        <a:ext cx="1555372" cy="1366815"/>
      </dsp:txXfrm>
    </dsp:sp>
    <dsp:sp modelId="{0F4BA726-8DB8-4456-809B-B32CCAA59822}">
      <dsp:nvSpPr>
        <dsp:cNvPr id="0" name=""/>
        <dsp:cNvSpPr/>
      </dsp:nvSpPr>
      <dsp:spPr>
        <a:xfrm>
          <a:off x="1672025" y="69008"/>
          <a:ext cx="6104838" cy="80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i="1" kern="1200" dirty="0"/>
            <a:t>The domain of booleans is the set formed of the only two values (true, false).</a:t>
          </a:r>
          <a:endParaRPr lang="fr-FR" sz="2400" kern="1200" dirty="0"/>
        </a:p>
      </dsp:txBody>
      <dsp:txXfrm>
        <a:off x="1672025" y="69008"/>
        <a:ext cx="6104838" cy="804015"/>
      </dsp:txXfrm>
    </dsp:sp>
    <dsp:sp modelId="{C6F9CE85-03F3-4898-8985-1A4F73AE93B4}">
      <dsp:nvSpPr>
        <dsp:cNvPr id="0" name=""/>
        <dsp:cNvSpPr/>
      </dsp:nvSpPr>
      <dsp:spPr>
        <a:xfrm>
          <a:off x="1555372" y="873024"/>
          <a:ext cx="622149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6D864-EBA1-48ED-9F9E-D4F37C7EA6BD}">
      <dsp:nvSpPr>
        <dsp:cNvPr id="0" name=""/>
        <dsp:cNvSpPr/>
      </dsp:nvSpPr>
      <dsp:spPr>
        <a:xfrm flipV="1">
          <a:off x="1675498" y="360038"/>
          <a:ext cx="4320712" cy="1067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5337D-4232-41CA-94E3-EF49C07BB099}">
      <dsp:nvSpPr>
        <dsp:cNvPr id="0" name=""/>
        <dsp:cNvSpPr/>
      </dsp:nvSpPr>
      <dsp:spPr>
        <a:xfrm>
          <a:off x="1634670" y="321787"/>
          <a:ext cx="192764" cy="19276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42935-6FD5-4FE3-B7C6-28F589FEF226}">
      <dsp:nvSpPr>
        <dsp:cNvPr id="0" name=""/>
        <dsp:cNvSpPr/>
      </dsp:nvSpPr>
      <dsp:spPr>
        <a:xfrm>
          <a:off x="1678463" y="0"/>
          <a:ext cx="4563952" cy="35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 sz="2800" b="1" i="1" kern="1200" dirty="0">
              <a:solidFill>
                <a:schemeClr val="tx2"/>
              </a:solidFill>
            </a:rPr>
            <a:t>Mistakes to avoid</a:t>
          </a:r>
          <a:endParaRPr lang="fr-FR" sz="2800" kern="1200" dirty="0">
            <a:solidFill>
              <a:schemeClr val="tx2"/>
            </a:solidFill>
          </a:endParaRPr>
        </a:p>
      </dsp:txBody>
      <dsp:txXfrm>
        <a:off x="1678463" y="0"/>
        <a:ext cx="4563952" cy="3594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43DD9-5649-481E-BB5F-B839B5EC3361}">
      <dsp:nvSpPr>
        <dsp:cNvPr id="0" name=""/>
        <dsp:cNvSpPr/>
      </dsp:nvSpPr>
      <dsp:spPr>
        <a:xfrm>
          <a:off x="363311" y="308"/>
          <a:ext cx="1052897" cy="512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 sz="1600" kern="1200" dirty="0"/>
            <a:t>READ AND WRITTEN</a:t>
          </a:r>
          <a:endParaRPr lang="fr-FR" sz="1600" kern="1200" dirty="0"/>
        </a:p>
      </dsp:txBody>
      <dsp:txXfrm>
        <a:off x="378325" y="15322"/>
        <a:ext cx="1022869" cy="482577"/>
      </dsp:txXfrm>
    </dsp:sp>
    <dsp:sp modelId="{959795A5-1C91-49A5-A36D-6E099591546C}">
      <dsp:nvSpPr>
        <dsp:cNvPr id="0" name=""/>
        <dsp:cNvSpPr/>
      </dsp:nvSpPr>
      <dsp:spPr>
        <a:xfrm>
          <a:off x="468601" y="512914"/>
          <a:ext cx="105289" cy="1778258"/>
        </a:xfrm>
        <a:custGeom>
          <a:avLst/>
          <a:gdLst/>
          <a:ahLst/>
          <a:cxnLst/>
          <a:rect l="0" t="0" r="0" b="0"/>
          <a:pathLst>
            <a:path>
              <a:moveTo>
                <a:pt x="0" y="0"/>
              </a:moveTo>
              <a:lnTo>
                <a:pt x="0" y="1778258"/>
              </a:lnTo>
              <a:lnTo>
                <a:pt x="105289" y="1778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9F5F3-9476-4A72-9EA2-2729EFED2A47}">
      <dsp:nvSpPr>
        <dsp:cNvPr id="0" name=""/>
        <dsp:cNvSpPr/>
      </dsp:nvSpPr>
      <dsp:spPr>
        <a:xfrm>
          <a:off x="573890" y="910246"/>
          <a:ext cx="7919781" cy="27618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 sz="1400" kern="1200" dirty="0"/>
            <a:t>Alg </a:t>
          </a:r>
          <a:r>
            <a:rPr lang="en" sz="1600" kern="1200" dirty="0"/>
            <a:t>orithme </a:t>
          </a:r>
          <a:r>
            <a:rPr lang="en" sz="1600" b="1" kern="1200" dirty="0"/>
            <a:t>example-read-write</a:t>
          </a:r>
          <a:endParaRPr lang="fr-FR" sz="1600" kern="1200" dirty="0"/>
        </a:p>
        <a:p>
          <a:pPr marL="0" lvl="0" indent="0" algn="l" defTabSz="622300">
            <a:lnSpc>
              <a:spcPct val="90000"/>
            </a:lnSpc>
            <a:spcBef>
              <a:spcPct val="0"/>
            </a:spcBef>
            <a:spcAft>
              <a:spcPct val="35000"/>
            </a:spcAft>
            <a:buNone/>
          </a:pPr>
          <a:r>
            <a:rPr lang="en" sz="1600" kern="1200" dirty="0"/>
            <a:t>Variables: </a:t>
          </a:r>
          <a:r>
            <a:rPr lang="en" sz="1600" b="1" kern="1200" dirty="0"/>
            <a:t>nb: </a:t>
          </a:r>
          <a:r>
            <a:rPr lang="en" sz="1600" kern="1200" dirty="0"/>
            <a:t>real;</a:t>
          </a:r>
        </a:p>
        <a:p>
          <a:pPr marL="0" lvl="0" indent="0" algn="l" defTabSz="622300">
            <a:lnSpc>
              <a:spcPct val="90000"/>
            </a:lnSpc>
            <a:spcBef>
              <a:spcPct val="0"/>
            </a:spcBef>
            <a:spcAft>
              <a:spcPct val="35000"/>
            </a:spcAft>
            <a:buNone/>
          </a:pPr>
          <a:r>
            <a:rPr lang="en" sz="1600" b="1" kern="1200" dirty="0" err="1">
              <a:solidFill>
                <a:srgbClr val="7030A0"/>
              </a:solidFill>
            </a:rPr>
            <a:t>Beginning</a:t>
          </a:r>
          <a:r>
            <a:rPr lang="en" sz="1600" kern="1200" dirty="0"/>
            <a:t>     </a:t>
          </a:r>
        </a:p>
        <a:p>
          <a:pPr marL="0" lvl="0" indent="0" algn="l" defTabSz="622300">
            <a:lnSpc>
              <a:spcPct val="90000"/>
            </a:lnSpc>
            <a:spcBef>
              <a:spcPct val="0"/>
            </a:spcBef>
            <a:spcAft>
              <a:spcPct val="35000"/>
            </a:spcAft>
            <a:buNone/>
          </a:pPr>
          <a:r>
            <a:rPr lang="en" sz="1600" b="1" kern="1200" dirty="0">
              <a:solidFill>
                <a:srgbClr val="7030A0"/>
              </a:solidFill>
            </a:rPr>
            <a:t>read( </a:t>
          </a:r>
          <a:r>
            <a:rPr lang="en" sz="1600" kern="1200" dirty="0">
              <a:solidFill>
                <a:srgbClr val="7030A0"/>
              </a:solidFill>
            </a:rPr>
            <a:t>nb) </a:t>
          </a:r>
          <a:r>
            <a:rPr lang="en" sz="1600" b="1" kern="1200" dirty="0">
              <a:solidFill>
                <a:srgbClr val="00B050"/>
              </a:solidFill>
              <a:effectLst/>
            </a:rPr>
            <a:t>//the user enters the number on the keyboard</a:t>
          </a:r>
        </a:p>
        <a:p>
          <a:pPr marL="0" lvl="0" indent="0" algn="l" defTabSz="622300">
            <a:lnSpc>
              <a:spcPct val="90000"/>
            </a:lnSpc>
            <a:spcBef>
              <a:spcPct val="0"/>
            </a:spcBef>
            <a:spcAft>
              <a:spcPct val="35000"/>
            </a:spcAft>
            <a:buNone/>
          </a:pPr>
          <a:r>
            <a:rPr lang="en" sz="1600" b="1" kern="1200" dirty="0">
              <a:solidFill>
                <a:srgbClr val="7030A0"/>
              </a:solidFill>
            </a:rPr>
            <a:t>write(' </a:t>
          </a:r>
          <a:r>
            <a:rPr lang="en" sz="1600" kern="1200" dirty="0">
              <a:solidFill>
                <a:srgbClr val="7030A0"/>
              </a:solidFill>
            </a:rPr>
            <a:t>'the value of nb''); </a:t>
          </a:r>
          <a:r>
            <a:rPr lang="en" sz="1600" b="1" kern="1200" dirty="0">
              <a:solidFill>
                <a:srgbClr val="00B050"/>
              </a:solidFill>
              <a:effectLst/>
            </a:rPr>
            <a:t>//a sentence is displayed on the screen</a:t>
          </a:r>
        </a:p>
        <a:p>
          <a:pPr marL="0" lvl="0" indent="0" algn="l" defTabSz="622300">
            <a:lnSpc>
              <a:spcPct val="90000"/>
            </a:lnSpc>
            <a:spcBef>
              <a:spcPct val="0"/>
            </a:spcBef>
            <a:spcAft>
              <a:spcPct val="35000"/>
            </a:spcAft>
            <a:buNone/>
          </a:pPr>
          <a:r>
            <a:rPr lang="en" sz="1600" b="1" kern="1200" dirty="0">
              <a:solidFill>
                <a:srgbClr val="7030A0"/>
              </a:solidFill>
            </a:rPr>
            <a:t>write </a:t>
          </a:r>
          <a:r>
            <a:rPr lang="en" sz="1600" kern="1200" dirty="0">
              <a:solidFill>
                <a:srgbClr val="7030A0"/>
              </a:solidFill>
            </a:rPr>
            <a:t>(nb); </a:t>
          </a:r>
          <a:r>
            <a:rPr lang="en" sz="1600" b="1" kern="1200" dirty="0">
              <a:solidFill>
                <a:srgbClr val="00B050"/>
              </a:solidFill>
              <a:effectLst/>
            </a:rPr>
            <a:t>// a value is displayed on the screen</a:t>
          </a:r>
        </a:p>
        <a:p>
          <a:pPr marL="0" lvl="0" indent="0" algn="l" defTabSz="622300">
            <a:lnSpc>
              <a:spcPct val="90000"/>
            </a:lnSpc>
            <a:spcBef>
              <a:spcPct val="0"/>
            </a:spcBef>
            <a:spcAft>
              <a:spcPct val="35000"/>
            </a:spcAft>
            <a:buNone/>
          </a:pPr>
          <a:r>
            <a:rPr lang="en" sz="1600" b="1" kern="1200" dirty="0">
              <a:solidFill>
                <a:srgbClr val="7030A0"/>
              </a:solidFill>
            </a:rPr>
            <a:t>write </a:t>
          </a:r>
          <a:r>
            <a:rPr lang="en" sz="1600" kern="1200" dirty="0">
              <a:solidFill>
                <a:srgbClr val="7030A0"/>
              </a:solidFill>
            </a:rPr>
            <a:t>(''the value of nb is: '', nb) </a:t>
          </a:r>
          <a:r>
            <a:rPr lang="en" sz="1600" kern="1200" dirty="0"/>
            <a:t>; </a:t>
          </a:r>
          <a:r>
            <a:rPr lang="en" sz="1400" b="1" kern="1200" dirty="0">
              <a:solidFill>
                <a:srgbClr val="00B050"/>
              </a:solidFill>
            </a:rPr>
            <a:t>//a sentence followed by the value //are displayed on the screen</a:t>
          </a:r>
        </a:p>
        <a:p>
          <a:pPr marL="0" lvl="0" indent="0" algn="l" defTabSz="622300">
            <a:lnSpc>
              <a:spcPct val="90000"/>
            </a:lnSpc>
            <a:spcBef>
              <a:spcPct val="0"/>
            </a:spcBef>
            <a:spcAft>
              <a:spcPct val="35000"/>
            </a:spcAft>
            <a:buNone/>
          </a:pPr>
          <a:r>
            <a:rPr lang="en" sz="1600" b="1" kern="1200" dirty="0">
              <a:solidFill>
                <a:srgbClr val="7030A0"/>
              </a:solidFill>
            </a:rPr>
            <a:t>END</a:t>
          </a:r>
          <a:endParaRPr lang="fr-FR" sz="1600" b="1" kern="1200" dirty="0">
            <a:solidFill>
              <a:srgbClr val="7030A0"/>
            </a:solidFill>
          </a:endParaRPr>
        </a:p>
      </dsp:txBody>
      <dsp:txXfrm>
        <a:off x="654782" y="991138"/>
        <a:ext cx="7757997" cy="26000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7D6A8-D9FB-4161-943F-C326238A5FA8}">
      <dsp:nvSpPr>
        <dsp:cNvPr id="0" name=""/>
        <dsp:cNvSpPr/>
      </dsp:nvSpPr>
      <dsp:spPr>
        <a:xfrm>
          <a:off x="-432200" y="410691"/>
          <a:ext cx="6960401" cy="2835314"/>
        </a:xfrm>
        <a:prstGeom prst="round2DiagRect">
          <a:avLst>
            <a:gd name="adj1" fmla="val 0"/>
            <a:gd name="adj2"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E1D045-2F0C-4D0A-90C3-4ACC9D4933EB}">
      <dsp:nvSpPr>
        <dsp:cNvPr id="0" name=""/>
        <dsp:cNvSpPr/>
      </dsp:nvSpPr>
      <dsp:spPr>
        <a:xfrm>
          <a:off x="877922" y="1"/>
          <a:ext cx="4953005" cy="3600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 sz="1800" b="1" kern="1200" dirty="0">
              <a:solidFill>
                <a:schemeClr val="bg1"/>
              </a:solidFill>
            </a:rPr>
            <a:t>Sum-three-real </a:t>
          </a:r>
          <a:endParaRPr lang="fr-FR" sz="1800" kern="1200" dirty="0">
            <a:solidFill>
              <a:schemeClr val="bg1"/>
            </a:solidFill>
          </a:endParaRPr>
        </a:p>
        <a:p>
          <a:pPr marL="0" lvl="0" indent="0" algn="l" defTabSz="800100">
            <a:lnSpc>
              <a:spcPct val="90000"/>
            </a:lnSpc>
            <a:spcBef>
              <a:spcPct val="0"/>
            </a:spcBef>
            <a:spcAft>
              <a:spcPct val="35000"/>
            </a:spcAft>
            <a:buNone/>
          </a:pPr>
          <a:r>
            <a:rPr lang="en" sz="1800" kern="1200" dirty="0">
              <a:solidFill>
                <a:schemeClr val="bg1"/>
              </a:solidFill>
            </a:rPr>
            <a:t>Variables: </a:t>
          </a:r>
          <a:r>
            <a:rPr lang="en" sz="1800" b="1" kern="1200" dirty="0">
              <a:solidFill>
                <a:schemeClr val="bg1"/>
              </a:solidFill>
            </a:rPr>
            <a:t>nb1, nb2, nb3, sum: </a:t>
          </a:r>
          <a:r>
            <a:rPr lang="en" sz="1800" kern="1200" dirty="0">
              <a:solidFill>
                <a:schemeClr val="bg1"/>
              </a:solidFill>
            </a:rPr>
            <a:t>real;</a:t>
          </a:r>
          <a:endParaRPr lang="fr-FR" sz="1800" kern="1200" dirty="0">
            <a:solidFill>
              <a:schemeClr val="bg1"/>
            </a:solidFill>
          </a:endParaRPr>
        </a:p>
        <a:p>
          <a:pPr marL="0" lvl="0" indent="0" algn="l" defTabSz="800100">
            <a:lnSpc>
              <a:spcPct val="90000"/>
            </a:lnSpc>
            <a:spcBef>
              <a:spcPct val="0"/>
            </a:spcBef>
            <a:spcAft>
              <a:spcPct val="35000"/>
            </a:spcAft>
            <a:buNone/>
          </a:pPr>
          <a:r>
            <a:rPr lang="en" sz="1800" kern="1200" dirty="0" err="1">
              <a:solidFill>
                <a:schemeClr val="bg1"/>
              </a:solidFill>
            </a:rPr>
            <a:t>Beginning</a:t>
          </a:r>
          <a:r>
            <a:rPr lang="en" sz="1800" kern="1200" dirty="0">
              <a:solidFill>
                <a:schemeClr val="bg1"/>
              </a:solidFill>
            </a:rPr>
            <a:t>     </a:t>
          </a:r>
          <a:endParaRPr lang="fr-FR" sz="1800" kern="1200" dirty="0">
            <a:solidFill>
              <a:schemeClr val="bg1"/>
            </a:solidFill>
          </a:endParaRPr>
        </a:p>
        <a:p>
          <a:pPr marL="0" lvl="0" indent="0" algn="l" defTabSz="800100">
            <a:lnSpc>
              <a:spcPct val="90000"/>
            </a:lnSpc>
            <a:spcBef>
              <a:spcPct val="0"/>
            </a:spcBef>
            <a:spcAft>
              <a:spcPct val="35000"/>
            </a:spcAft>
            <a:buNone/>
          </a:pPr>
          <a:r>
            <a:rPr lang="en" sz="1800" kern="1200" dirty="0">
              <a:solidFill>
                <a:schemeClr val="bg1"/>
              </a:solidFill>
            </a:rPr>
            <a:t>read(nb1);</a:t>
          </a:r>
        </a:p>
        <a:p>
          <a:pPr marL="0" lvl="0" indent="0" algn="l" defTabSz="800100">
            <a:lnSpc>
              <a:spcPct val="90000"/>
            </a:lnSpc>
            <a:spcBef>
              <a:spcPct val="0"/>
            </a:spcBef>
            <a:spcAft>
              <a:spcPct val="35000"/>
            </a:spcAft>
            <a:buNone/>
          </a:pPr>
          <a:r>
            <a:rPr lang="en" sz="1800" kern="1200" dirty="0">
              <a:solidFill>
                <a:schemeClr val="bg1"/>
              </a:solidFill>
            </a:rPr>
            <a:t>read(nb2);</a:t>
          </a:r>
        </a:p>
        <a:p>
          <a:pPr marL="0" lvl="0" indent="0" algn="l" defTabSz="800100">
            <a:lnSpc>
              <a:spcPct val="90000"/>
            </a:lnSpc>
            <a:spcBef>
              <a:spcPct val="0"/>
            </a:spcBef>
            <a:spcAft>
              <a:spcPct val="35000"/>
            </a:spcAft>
            <a:buNone/>
          </a:pPr>
          <a:r>
            <a:rPr lang="en" sz="1800" kern="1200" dirty="0">
              <a:solidFill>
                <a:schemeClr val="bg1"/>
              </a:solidFill>
            </a:rPr>
            <a:t>read(nb3);</a:t>
          </a:r>
          <a:endParaRPr lang="fr-FR" sz="1800" kern="1200" dirty="0">
            <a:solidFill>
              <a:schemeClr val="bg1"/>
            </a:solidFill>
          </a:endParaRPr>
        </a:p>
        <a:p>
          <a:pPr marL="0" lvl="0" indent="0" algn="l" defTabSz="800100">
            <a:lnSpc>
              <a:spcPct val="90000"/>
            </a:lnSpc>
            <a:spcBef>
              <a:spcPct val="0"/>
            </a:spcBef>
            <a:spcAft>
              <a:spcPct val="35000"/>
            </a:spcAft>
            <a:buNone/>
          </a:pPr>
          <a:r>
            <a:rPr lang="en" sz="1800" kern="1200" dirty="0">
              <a:solidFill>
                <a:schemeClr val="bg1"/>
              </a:solidFill>
            </a:rPr>
            <a:t>sum </a:t>
          </a:r>
          <a:r>
            <a:rPr lang="en" sz="1800" kern="1200" dirty="0">
              <a:solidFill>
                <a:schemeClr val="bg1"/>
              </a:solidFill>
              <a:sym typeface="Wingdings"/>
            </a:rPr>
            <a:t> </a:t>
          </a:r>
          <a:r>
            <a:rPr lang="en" sz="1800" kern="1200" dirty="0">
              <a:solidFill>
                <a:schemeClr val="bg1"/>
              </a:solidFill>
            </a:rPr>
            <a:t>nb1+nb2+nb3;</a:t>
          </a:r>
        </a:p>
        <a:p>
          <a:pPr marL="0" lvl="0" indent="0" algn="l" defTabSz="800100">
            <a:lnSpc>
              <a:spcPct val="90000"/>
            </a:lnSpc>
            <a:spcBef>
              <a:spcPct val="0"/>
            </a:spcBef>
            <a:spcAft>
              <a:spcPct val="35000"/>
            </a:spcAft>
            <a:buNone/>
          </a:pPr>
          <a:r>
            <a:rPr lang="en" sz="1800" kern="1200" dirty="0">
              <a:solidFill>
                <a:schemeClr val="bg1"/>
              </a:solidFill>
            </a:rPr>
            <a:t>write(sum);</a:t>
          </a:r>
          <a:endParaRPr lang="fr-FR" sz="1800" kern="1200" dirty="0">
            <a:solidFill>
              <a:schemeClr val="bg1"/>
            </a:solidFill>
          </a:endParaRPr>
        </a:p>
        <a:p>
          <a:pPr marL="0" lvl="0" indent="0" algn="l" defTabSz="800100">
            <a:lnSpc>
              <a:spcPct val="90000"/>
            </a:lnSpc>
            <a:spcBef>
              <a:spcPct val="0"/>
            </a:spcBef>
            <a:spcAft>
              <a:spcPct val="35000"/>
            </a:spcAft>
            <a:buNone/>
          </a:pPr>
          <a:r>
            <a:rPr lang="en" sz="1800" kern="1200" dirty="0">
              <a:solidFill>
                <a:schemeClr val="bg1"/>
              </a:solidFill>
            </a:rPr>
            <a:t>END</a:t>
          </a:r>
          <a:endParaRPr lang="fr-FR" sz="1800" kern="1200" dirty="0">
            <a:solidFill>
              <a:schemeClr val="bg1"/>
            </a:solidFill>
            <a:latin typeface="+mj-lt"/>
            <a:ea typeface="Times New Roman"/>
            <a:cs typeface="Arial"/>
          </a:endParaRPr>
        </a:p>
      </dsp:txBody>
      <dsp:txXfrm>
        <a:off x="877922" y="1"/>
        <a:ext cx="4953005" cy="3600405"/>
      </dsp:txXfrm>
    </dsp:sp>
    <dsp:sp modelId="{439F18CA-074C-47FC-845C-144FBE7A59B7}">
      <dsp:nvSpPr>
        <dsp:cNvPr id="0" name=""/>
        <dsp:cNvSpPr/>
      </dsp:nvSpPr>
      <dsp:spPr>
        <a:xfrm rot="16200000">
          <a:off x="-1150300" y="1181604"/>
          <a:ext cx="3137028" cy="836427"/>
        </a:xfrm>
        <a:prstGeom prst="rightArrow">
          <a:avLst>
            <a:gd name="adj1" fmla="val 49830"/>
            <a:gd name="adj2" fmla="val 6066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r" defTabSz="844550">
            <a:lnSpc>
              <a:spcPct val="90000"/>
            </a:lnSpc>
            <a:spcBef>
              <a:spcPct val="0"/>
            </a:spcBef>
            <a:spcAft>
              <a:spcPct val="35000"/>
            </a:spcAft>
            <a:buNone/>
          </a:pPr>
          <a:r>
            <a:rPr lang="en" sz="1900" kern="1200" dirty="0"/>
            <a:t>Solution</a:t>
          </a:r>
          <a:endParaRPr lang="fr-FR" sz="1900" kern="1200" dirty="0"/>
        </a:p>
      </dsp:txBody>
      <dsp:txXfrm>
        <a:off x="-1023887" y="1517835"/>
        <a:ext cx="2884202" cy="4167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46F7F-41C0-446A-94E2-1124068D2D24}">
      <dsp:nvSpPr>
        <dsp:cNvPr id="0" name=""/>
        <dsp:cNvSpPr/>
      </dsp:nvSpPr>
      <dsp:spPr>
        <a:xfrm>
          <a:off x="149484" y="21"/>
          <a:ext cx="5379243" cy="48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 sz="2200" b="1" i="1" kern="1200" dirty="0"/>
            <a:t>The array type</a:t>
          </a:r>
          <a:endParaRPr lang="fr-FR" sz="2200" b="1" i="1" kern="1200" dirty="0"/>
        </a:p>
      </dsp:txBody>
      <dsp:txXfrm>
        <a:off x="149484" y="21"/>
        <a:ext cx="5379243" cy="489022"/>
      </dsp:txXfrm>
    </dsp:sp>
    <dsp:sp modelId="{FCABA104-8F79-452C-8B44-ABC3FE533AD7}">
      <dsp:nvSpPr>
        <dsp:cNvPr id="0" name=""/>
        <dsp:cNvSpPr/>
      </dsp:nvSpPr>
      <dsp:spPr>
        <a:xfrm>
          <a:off x="149484" y="489043"/>
          <a:ext cx="1258743" cy="996156"/>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D3F20-E70A-4890-836A-3AFF6F7F62DC}">
      <dsp:nvSpPr>
        <dsp:cNvPr id="0" name=""/>
        <dsp:cNvSpPr/>
      </dsp:nvSpPr>
      <dsp:spPr>
        <a:xfrm>
          <a:off x="905566" y="489043"/>
          <a:ext cx="1258743" cy="996156"/>
        </a:xfrm>
        <a:prstGeom prst="chevron">
          <a:avLst>
            <a:gd name="adj" fmla="val 70610"/>
          </a:avLst>
        </a:prstGeom>
        <a:solidFill>
          <a:schemeClr val="accent5">
            <a:hueOff val="-764144"/>
            <a:satOff val="3062"/>
            <a:lumOff val="664"/>
            <a:alphaOff val="0"/>
          </a:schemeClr>
        </a:solidFill>
        <a:ln w="25400" cap="flat" cmpd="sng" algn="ctr">
          <a:solidFill>
            <a:schemeClr val="accent5">
              <a:hueOff val="-764144"/>
              <a:satOff val="3062"/>
              <a:lumOff val="6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28E4F-BC4B-4D88-A1A3-54649AA5A0AD}">
      <dsp:nvSpPr>
        <dsp:cNvPr id="0" name=""/>
        <dsp:cNvSpPr/>
      </dsp:nvSpPr>
      <dsp:spPr>
        <a:xfrm>
          <a:off x="1662247" y="489043"/>
          <a:ext cx="1258743" cy="996156"/>
        </a:xfrm>
        <a:prstGeom prst="chevron">
          <a:avLst>
            <a:gd name="adj" fmla="val 70610"/>
          </a:avLst>
        </a:prstGeom>
        <a:solidFill>
          <a:schemeClr val="accent5">
            <a:hueOff val="-1528289"/>
            <a:satOff val="6125"/>
            <a:lumOff val="1327"/>
            <a:alphaOff val="0"/>
          </a:schemeClr>
        </a:solidFill>
        <a:ln w="25400" cap="flat" cmpd="sng" algn="ctr">
          <a:solidFill>
            <a:schemeClr val="accent5">
              <a:hueOff val="-1528289"/>
              <a:satOff val="6125"/>
              <a:lumOff val="13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B8A1F-EDD6-4B47-8D78-ACB29A46EB81}">
      <dsp:nvSpPr>
        <dsp:cNvPr id="0" name=""/>
        <dsp:cNvSpPr/>
      </dsp:nvSpPr>
      <dsp:spPr>
        <a:xfrm>
          <a:off x="2418329" y="489043"/>
          <a:ext cx="1258743" cy="996156"/>
        </a:xfrm>
        <a:prstGeom prst="chevron">
          <a:avLst>
            <a:gd name="adj" fmla="val 70610"/>
          </a:avLst>
        </a:prstGeom>
        <a:solidFill>
          <a:schemeClr val="accent5">
            <a:hueOff val="-2292433"/>
            <a:satOff val="9187"/>
            <a:lumOff val="1991"/>
            <a:alphaOff val="0"/>
          </a:schemeClr>
        </a:solidFill>
        <a:ln w="25400" cap="flat" cmpd="sng" algn="ctr">
          <a:solidFill>
            <a:schemeClr val="accent5">
              <a:hueOff val="-2292433"/>
              <a:satOff val="9187"/>
              <a:lumOff val="19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52B5D-C290-4D38-9040-FDACADB9F66B}">
      <dsp:nvSpPr>
        <dsp:cNvPr id="0" name=""/>
        <dsp:cNvSpPr/>
      </dsp:nvSpPr>
      <dsp:spPr>
        <a:xfrm>
          <a:off x="3175009" y="489043"/>
          <a:ext cx="1258743" cy="996156"/>
        </a:xfrm>
        <a:prstGeom prst="chevron">
          <a:avLst>
            <a:gd name="adj" fmla="val 70610"/>
          </a:avLst>
        </a:prstGeom>
        <a:solidFill>
          <a:schemeClr val="accent5">
            <a:hueOff val="-3056578"/>
            <a:satOff val="12250"/>
            <a:lumOff val="2655"/>
            <a:alphaOff val="0"/>
          </a:schemeClr>
        </a:solidFill>
        <a:ln w="25400" cap="flat" cmpd="sng" algn="ctr">
          <a:solidFill>
            <a:schemeClr val="accent5">
              <a:hueOff val="-3056578"/>
              <a:satOff val="12250"/>
              <a:lumOff val="26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53382-2028-46E5-BF94-78AA6E3EABDB}">
      <dsp:nvSpPr>
        <dsp:cNvPr id="0" name=""/>
        <dsp:cNvSpPr/>
      </dsp:nvSpPr>
      <dsp:spPr>
        <a:xfrm>
          <a:off x="3931092" y="489043"/>
          <a:ext cx="1258743" cy="996156"/>
        </a:xfrm>
        <a:prstGeom prst="chevron">
          <a:avLst>
            <a:gd name="adj" fmla="val 70610"/>
          </a:avLst>
        </a:prstGeom>
        <a:solidFill>
          <a:schemeClr val="accent5">
            <a:hueOff val="-3820722"/>
            <a:satOff val="15312"/>
            <a:lumOff val="3318"/>
            <a:alphaOff val="0"/>
          </a:schemeClr>
        </a:solidFill>
        <a:ln w="25400" cap="flat" cmpd="sng" algn="ctr">
          <a:solidFill>
            <a:schemeClr val="accent5">
              <a:hueOff val="-3820722"/>
              <a:satOff val="15312"/>
              <a:lumOff val="33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60E83-9F17-4374-ABA5-0D4C0BC54D92}">
      <dsp:nvSpPr>
        <dsp:cNvPr id="0" name=""/>
        <dsp:cNvSpPr/>
      </dsp:nvSpPr>
      <dsp:spPr>
        <a:xfrm>
          <a:off x="4687772" y="489043"/>
          <a:ext cx="1258743" cy="996156"/>
        </a:xfrm>
        <a:prstGeom prst="chevron">
          <a:avLst>
            <a:gd name="adj" fmla="val 70610"/>
          </a:avLst>
        </a:prstGeom>
        <a:solidFill>
          <a:schemeClr val="accent5">
            <a:hueOff val="-4584866"/>
            <a:satOff val="18374"/>
            <a:lumOff val="3982"/>
            <a:alphaOff val="0"/>
          </a:schemeClr>
        </a:solidFill>
        <a:ln w="25400" cap="flat" cmpd="sng" algn="ctr">
          <a:solidFill>
            <a:schemeClr val="accent5">
              <a:hueOff val="-4584866"/>
              <a:satOff val="18374"/>
              <a:lumOff val="39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966C3-04BF-431E-B4AB-CA2B72869E51}">
      <dsp:nvSpPr>
        <dsp:cNvPr id="0" name=""/>
        <dsp:cNvSpPr/>
      </dsp:nvSpPr>
      <dsp:spPr>
        <a:xfrm>
          <a:off x="149484" y="588659"/>
          <a:ext cx="5449173" cy="796924"/>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en" sz="2100" i="1" kern="1200" dirty="0"/>
            <a:t>An array structures a set of values of the same type accessible by their position.</a:t>
          </a:r>
          <a:endParaRPr lang="fr-FR" sz="2100" kern="1200" dirty="0"/>
        </a:p>
      </dsp:txBody>
      <dsp:txXfrm>
        <a:off x="149484" y="588659"/>
        <a:ext cx="5449173" cy="796924"/>
      </dsp:txXfrm>
    </dsp:sp>
    <dsp:sp modelId="{97AF3B0F-A815-470B-B9DC-B86E60376286}">
      <dsp:nvSpPr>
        <dsp:cNvPr id="0" name=""/>
        <dsp:cNvSpPr/>
      </dsp:nvSpPr>
      <dsp:spPr>
        <a:xfrm>
          <a:off x="149484" y="1564892"/>
          <a:ext cx="5379243" cy="48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marL="0" lvl="0" indent="0" algn="l" defTabSz="977900">
            <a:lnSpc>
              <a:spcPct val="90000"/>
            </a:lnSpc>
            <a:spcBef>
              <a:spcPct val="0"/>
            </a:spcBef>
            <a:spcAft>
              <a:spcPct val="35000"/>
            </a:spcAft>
            <a:buNone/>
          </a:pPr>
          <a:r>
            <a:rPr lang="en" sz="2200" b="1" i="1" kern="1200" dirty="0"/>
            <a:t>Dimension, type and index of an array:</a:t>
          </a:r>
          <a:endParaRPr lang="fr-FR" sz="2200" kern="1200" dirty="0"/>
        </a:p>
      </dsp:txBody>
      <dsp:txXfrm>
        <a:off x="149484" y="1564892"/>
        <a:ext cx="5379243" cy="489022"/>
      </dsp:txXfrm>
    </dsp:sp>
    <dsp:sp modelId="{837C1F85-8910-4CC2-BDE9-F7DDF2216908}">
      <dsp:nvSpPr>
        <dsp:cNvPr id="0" name=""/>
        <dsp:cNvSpPr/>
      </dsp:nvSpPr>
      <dsp:spPr>
        <a:xfrm>
          <a:off x="149484" y="2053914"/>
          <a:ext cx="1258743" cy="2010064"/>
        </a:xfrm>
        <a:prstGeom prst="chevron">
          <a:avLst>
            <a:gd name="adj" fmla="val 70610"/>
          </a:avLst>
        </a:prstGeom>
        <a:solidFill>
          <a:schemeClr val="accent5">
            <a:hueOff val="-5349011"/>
            <a:satOff val="21437"/>
            <a:lumOff val="4646"/>
            <a:alphaOff val="0"/>
          </a:schemeClr>
        </a:solidFill>
        <a:ln w="25400" cap="flat" cmpd="sng" algn="ctr">
          <a:solidFill>
            <a:schemeClr val="accent5">
              <a:hueOff val="-5349011"/>
              <a:satOff val="21437"/>
              <a:lumOff val="46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DFC4F-446F-404D-8626-7BDCCBF95D16}">
      <dsp:nvSpPr>
        <dsp:cNvPr id="0" name=""/>
        <dsp:cNvSpPr/>
      </dsp:nvSpPr>
      <dsp:spPr>
        <a:xfrm>
          <a:off x="905566" y="2053914"/>
          <a:ext cx="1258743" cy="2010064"/>
        </a:xfrm>
        <a:prstGeom prst="chevron">
          <a:avLst>
            <a:gd name="adj" fmla="val 70610"/>
          </a:avLst>
        </a:prstGeom>
        <a:solidFill>
          <a:schemeClr val="accent5">
            <a:hueOff val="-6113155"/>
            <a:satOff val="24499"/>
            <a:lumOff val="5310"/>
            <a:alphaOff val="0"/>
          </a:schemeClr>
        </a:solidFill>
        <a:ln w="25400" cap="flat" cmpd="sng" algn="ctr">
          <a:solidFill>
            <a:schemeClr val="accent5">
              <a:hueOff val="-6113155"/>
              <a:satOff val="24499"/>
              <a:lumOff val="53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C601A-2285-4A36-BB8B-3BBFB9447B47}">
      <dsp:nvSpPr>
        <dsp:cNvPr id="0" name=""/>
        <dsp:cNvSpPr/>
      </dsp:nvSpPr>
      <dsp:spPr>
        <a:xfrm>
          <a:off x="1662247" y="2053914"/>
          <a:ext cx="1258743" cy="2010064"/>
        </a:xfrm>
        <a:prstGeom prst="chevron">
          <a:avLst>
            <a:gd name="adj" fmla="val 70610"/>
          </a:avLst>
        </a:prstGeom>
        <a:solidFill>
          <a:schemeClr val="accent5">
            <a:hueOff val="-6877299"/>
            <a:satOff val="27561"/>
            <a:lumOff val="5973"/>
            <a:alphaOff val="0"/>
          </a:schemeClr>
        </a:solidFill>
        <a:ln w="25400" cap="flat" cmpd="sng" algn="ctr">
          <a:solidFill>
            <a:schemeClr val="accent5">
              <a:hueOff val="-6877299"/>
              <a:satOff val="27561"/>
              <a:lumOff val="59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56647-8786-4692-B618-03A2213D24F1}">
      <dsp:nvSpPr>
        <dsp:cNvPr id="0" name=""/>
        <dsp:cNvSpPr/>
      </dsp:nvSpPr>
      <dsp:spPr>
        <a:xfrm>
          <a:off x="2418329" y="2053914"/>
          <a:ext cx="1258743" cy="2010064"/>
        </a:xfrm>
        <a:prstGeom prst="chevron">
          <a:avLst>
            <a:gd name="adj" fmla="val 70610"/>
          </a:avLst>
        </a:prstGeom>
        <a:solidFill>
          <a:schemeClr val="accent5">
            <a:hueOff val="-7641443"/>
            <a:satOff val="30624"/>
            <a:lumOff val="6637"/>
            <a:alphaOff val="0"/>
          </a:schemeClr>
        </a:solidFill>
        <a:ln w="25400" cap="flat" cmpd="sng" algn="ctr">
          <a:solidFill>
            <a:schemeClr val="accent5">
              <a:hueOff val="-7641443"/>
              <a:satOff val="30624"/>
              <a:lumOff val="66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5B689F-36D7-4A78-B0AA-098FE4224AD0}">
      <dsp:nvSpPr>
        <dsp:cNvPr id="0" name=""/>
        <dsp:cNvSpPr/>
      </dsp:nvSpPr>
      <dsp:spPr>
        <a:xfrm>
          <a:off x="3175009" y="2053914"/>
          <a:ext cx="1258743" cy="2010064"/>
        </a:xfrm>
        <a:prstGeom prst="chevron">
          <a:avLst>
            <a:gd name="adj" fmla="val 70610"/>
          </a:avLst>
        </a:prstGeom>
        <a:solidFill>
          <a:schemeClr val="accent5">
            <a:hueOff val="-8405587"/>
            <a:satOff val="33686"/>
            <a:lumOff val="7301"/>
            <a:alphaOff val="0"/>
          </a:schemeClr>
        </a:solidFill>
        <a:ln w="25400" cap="flat" cmpd="sng" algn="ctr">
          <a:solidFill>
            <a:schemeClr val="accent5">
              <a:hueOff val="-8405587"/>
              <a:satOff val="33686"/>
              <a:lumOff val="73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93CCC-ED76-468E-98C9-921DDBFE6505}">
      <dsp:nvSpPr>
        <dsp:cNvPr id="0" name=""/>
        <dsp:cNvSpPr/>
      </dsp:nvSpPr>
      <dsp:spPr>
        <a:xfrm>
          <a:off x="3931092" y="2053914"/>
          <a:ext cx="1258743" cy="2010064"/>
        </a:xfrm>
        <a:prstGeom prst="chevron">
          <a:avLst>
            <a:gd name="adj" fmla="val 70610"/>
          </a:avLst>
        </a:prstGeom>
        <a:solidFill>
          <a:schemeClr val="accent5">
            <a:hueOff val="-9169732"/>
            <a:satOff val="36749"/>
            <a:lumOff val="7964"/>
            <a:alphaOff val="0"/>
          </a:schemeClr>
        </a:solidFill>
        <a:ln w="25400" cap="flat" cmpd="sng" algn="ctr">
          <a:solidFill>
            <a:schemeClr val="accent5">
              <a:hueOff val="-9169732"/>
              <a:satOff val="36749"/>
              <a:lumOff val="79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11F41-96E6-4C1B-AE47-3C8302300974}">
      <dsp:nvSpPr>
        <dsp:cNvPr id="0" name=""/>
        <dsp:cNvSpPr/>
      </dsp:nvSpPr>
      <dsp:spPr>
        <a:xfrm>
          <a:off x="4687772" y="2053914"/>
          <a:ext cx="1258743" cy="2010064"/>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F50DF-385A-4208-BBC3-5B84AFAA6839}">
      <dsp:nvSpPr>
        <dsp:cNvPr id="0" name=""/>
        <dsp:cNvSpPr/>
      </dsp:nvSpPr>
      <dsp:spPr>
        <a:xfrm>
          <a:off x="360040" y="2232244"/>
          <a:ext cx="5449173" cy="1727661"/>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933450">
            <a:lnSpc>
              <a:spcPct val="90000"/>
            </a:lnSpc>
            <a:spcBef>
              <a:spcPct val="0"/>
            </a:spcBef>
            <a:spcAft>
              <a:spcPct val="35000"/>
            </a:spcAft>
            <a:buNone/>
          </a:pPr>
          <a:r>
            <a:rPr lang="en" sz="2100" i="1" kern="1200" dirty="0"/>
            <a:t>The maximum number of array elements, which is specified in the definition, is called its dimension. The type of its elements is called the type of the array. To access the elements of an array, an index indicates the rank of the element.</a:t>
          </a:r>
          <a:endParaRPr lang="fr-FR" sz="2100" kern="1200" dirty="0"/>
        </a:p>
      </dsp:txBody>
      <dsp:txXfrm>
        <a:off x="360040" y="2232244"/>
        <a:ext cx="5449173" cy="1727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4BD2-092E-4B97-9865-53A0C2FE8513}">
      <dsp:nvSpPr>
        <dsp:cNvPr id="0" name=""/>
        <dsp:cNvSpPr/>
      </dsp:nvSpPr>
      <dsp:spPr>
        <a:xfrm>
          <a:off x="1852284" y="2032000"/>
          <a:ext cx="506536" cy="1447800"/>
        </a:xfrm>
        <a:custGeom>
          <a:avLst/>
          <a:gdLst/>
          <a:ahLst/>
          <a:cxnLst/>
          <a:rect l="0" t="0" r="0" b="0"/>
          <a:pathLst>
            <a:path>
              <a:moveTo>
                <a:pt x="0" y="0"/>
              </a:moveTo>
              <a:lnTo>
                <a:pt x="253268" y="0"/>
              </a:lnTo>
              <a:lnTo>
                <a:pt x="253268" y="1447800"/>
              </a:lnTo>
              <a:lnTo>
                <a:pt x="506536" y="144780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67206" y="2717553"/>
        <a:ext cx="76692" cy="76692"/>
      </dsp:txXfrm>
    </dsp:sp>
    <dsp:sp modelId="{48B60E29-2ECF-40B3-8F4B-821CCAD7BD4C}">
      <dsp:nvSpPr>
        <dsp:cNvPr id="0" name=""/>
        <dsp:cNvSpPr/>
      </dsp:nvSpPr>
      <dsp:spPr>
        <a:xfrm>
          <a:off x="1852284" y="2032000"/>
          <a:ext cx="506536" cy="482599"/>
        </a:xfrm>
        <a:custGeom>
          <a:avLst/>
          <a:gdLst/>
          <a:ahLst/>
          <a:cxnLst/>
          <a:rect l="0" t="0" r="0" b="0"/>
          <a:pathLst>
            <a:path>
              <a:moveTo>
                <a:pt x="0" y="0"/>
              </a:moveTo>
              <a:lnTo>
                <a:pt x="253268" y="0"/>
              </a:lnTo>
              <a:lnTo>
                <a:pt x="253268" y="482599"/>
              </a:lnTo>
              <a:lnTo>
                <a:pt x="506536" y="482599"/>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88062" y="2255809"/>
        <a:ext cx="34981" cy="34981"/>
      </dsp:txXfrm>
    </dsp:sp>
    <dsp:sp modelId="{CBF89651-1684-4587-B55C-6343B6B71509}">
      <dsp:nvSpPr>
        <dsp:cNvPr id="0" name=""/>
        <dsp:cNvSpPr/>
      </dsp:nvSpPr>
      <dsp:spPr>
        <a:xfrm>
          <a:off x="1852284" y="1549399"/>
          <a:ext cx="506536" cy="482600"/>
        </a:xfrm>
        <a:custGeom>
          <a:avLst/>
          <a:gdLst/>
          <a:ahLst/>
          <a:cxnLst/>
          <a:rect l="0" t="0" r="0" b="0"/>
          <a:pathLst>
            <a:path>
              <a:moveTo>
                <a:pt x="0" y="482600"/>
              </a:moveTo>
              <a:lnTo>
                <a:pt x="253268" y="482600"/>
              </a:lnTo>
              <a:lnTo>
                <a:pt x="253268" y="0"/>
              </a:lnTo>
              <a:lnTo>
                <a:pt x="506536" y="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88062" y="1773209"/>
        <a:ext cx="34981" cy="34981"/>
      </dsp:txXfrm>
    </dsp:sp>
    <dsp:sp modelId="{E5AD114F-B1AC-478C-B309-36A6F09A8B32}">
      <dsp:nvSpPr>
        <dsp:cNvPr id="0" name=""/>
        <dsp:cNvSpPr/>
      </dsp:nvSpPr>
      <dsp:spPr>
        <a:xfrm>
          <a:off x="1852284" y="584199"/>
          <a:ext cx="506536" cy="1447800"/>
        </a:xfrm>
        <a:custGeom>
          <a:avLst/>
          <a:gdLst/>
          <a:ahLst/>
          <a:cxnLst/>
          <a:rect l="0" t="0" r="0" b="0"/>
          <a:pathLst>
            <a:path>
              <a:moveTo>
                <a:pt x="0" y="1447800"/>
              </a:moveTo>
              <a:lnTo>
                <a:pt x="253268" y="1447800"/>
              </a:lnTo>
              <a:lnTo>
                <a:pt x="253268" y="0"/>
              </a:lnTo>
              <a:lnTo>
                <a:pt x="506536" y="0"/>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67206" y="1269753"/>
        <a:ext cx="76692" cy="76692"/>
      </dsp:txXfrm>
    </dsp:sp>
    <dsp:sp modelId="{DBC2DEB9-F870-4662-9B9B-E5CBD6D0D014}">
      <dsp:nvSpPr>
        <dsp:cNvPr id="0" name=""/>
        <dsp:cNvSpPr/>
      </dsp:nvSpPr>
      <dsp:spPr>
        <a:xfrm rot="16200000">
          <a:off x="-565795" y="1645920"/>
          <a:ext cx="4064000" cy="77216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 sz="5000" kern="1200" dirty="0"/>
            <a:t>Rules</a:t>
          </a:r>
          <a:endParaRPr lang="fr-FR" sz="5000" kern="1200" dirty="0"/>
        </a:p>
      </dsp:txBody>
      <dsp:txXfrm>
        <a:off x="-565795" y="1645920"/>
        <a:ext cx="4064000" cy="772160"/>
      </dsp:txXfrm>
    </dsp:sp>
    <dsp:sp modelId="{68990935-306E-499A-83DF-87CC4FF18F0B}">
      <dsp:nvSpPr>
        <dsp:cNvPr id="0" name=""/>
        <dsp:cNvSpPr/>
      </dsp:nvSpPr>
      <dsp:spPr>
        <a:xfrm>
          <a:off x="2358821" y="198119"/>
          <a:ext cx="4116853" cy="7721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 sz="1800" kern="1200" dirty="0"/>
            <a:t>Start with a lowercase</a:t>
          </a:r>
          <a:endParaRPr lang="fr-FR" sz="1800" kern="1200" dirty="0"/>
        </a:p>
      </dsp:txBody>
      <dsp:txXfrm>
        <a:off x="2358821" y="198119"/>
        <a:ext cx="4116853" cy="772160"/>
      </dsp:txXfrm>
    </dsp:sp>
    <dsp:sp modelId="{24ECB791-539B-49D9-862D-DEDA2AC264B8}">
      <dsp:nvSpPr>
        <dsp:cNvPr id="0" name=""/>
        <dsp:cNvSpPr/>
      </dsp:nvSpPr>
      <dsp:spPr>
        <a:xfrm>
          <a:off x="2358821" y="1163319"/>
          <a:ext cx="4121893" cy="7721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kern="1200" dirty="0"/>
            <a:t>Does not include spaces</a:t>
          </a:r>
          <a:endParaRPr lang="fr-FR" sz="1800" kern="1200" dirty="0"/>
        </a:p>
      </dsp:txBody>
      <dsp:txXfrm>
        <a:off x="2358821" y="1163319"/>
        <a:ext cx="4121893" cy="772160"/>
      </dsp:txXfrm>
    </dsp:sp>
    <dsp:sp modelId="{F5215829-312E-46B5-A6C5-CEEF7945E881}">
      <dsp:nvSpPr>
        <dsp:cNvPr id="0" name=""/>
        <dsp:cNvSpPr/>
      </dsp:nvSpPr>
      <dsp:spPr>
        <a:xfrm>
          <a:off x="2358821" y="2128519"/>
          <a:ext cx="4121893" cy="7721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 sz="1600" kern="1200" dirty="0"/>
            <a:t>If the variable name is made up of several words, each must begin with a capital letter and not include hyphens.</a:t>
          </a:r>
          <a:endParaRPr lang="fr-FR" sz="1600" kern="1200" dirty="0"/>
        </a:p>
      </dsp:txBody>
      <dsp:txXfrm>
        <a:off x="2358821" y="2128519"/>
        <a:ext cx="4121893" cy="772160"/>
      </dsp:txXfrm>
    </dsp:sp>
    <dsp:sp modelId="{0F3F7D18-85E2-456C-B709-343F12CD574D}">
      <dsp:nvSpPr>
        <dsp:cNvPr id="0" name=""/>
        <dsp:cNvSpPr/>
      </dsp:nvSpPr>
      <dsp:spPr>
        <a:xfrm>
          <a:off x="2358821" y="3093720"/>
          <a:ext cx="4121893" cy="77216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 sz="1400" kern="1200" dirty="0"/>
            <a:t>You must also be careful to give the variables an explicit name (proscribe i2, zz2,..)</a:t>
          </a:r>
          <a:endParaRPr lang="fr-FR" sz="1400" kern="1200" dirty="0"/>
        </a:p>
      </dsp:txBody>
      <dsp:txXfrm>
        <a:off x="2358821" y="3093720"/>
        <a:ext cx="4121893" cy="772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6EF11-A82B-4CE6-9101-812D6E4391E1}">
      <dsp:nvSpPr>
        <dsp:cNvPr id="0" name=""/>
        <dsp:cNvSpPr/>
      </dsp:nvSpPr>
      <dsp:spPr>
        <a:xfrm>
          <a:off x="0" y="101260"/>
          <a:ext cx="1558682" cy="1093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kern="1200" dirty="0"/>
            <a:t>Assignment</a:t>
          </a:r>
          <a:endParaRPr lang="fr-FR" sz="2400" kern="1200" dirty="0"/>
        </a:p>
      </dsp:txBody>
      <dsp:txXfrm>
        <a:off x="32040" y="133300"/>
        <a:ext cx="1494602" cy="1029839"/>
      </dsp:txXfrm>
    </dsp:sp>
    <dsp:sp modelId="{63DDDEA4-C054-48CB-B627-9399F97198A3}">
      <dsp:nvSpPr>
        <dsp:cNvPr id="0" name=""/>
        <dsp:cNvSpPr/>
      </dsp:nvSpPr>
      <dsp:spPr>
        <a:xfrm>
          <a:off x="155868" y="1195180"/>
          <a:ext cx="659922" cy="720543"/>
        </a:xfrm>
        <a:custGeom>
          <a:avLst/>
          <a:gdLst/>
          <a:ahLst/>
          <a:cxnLst/>
          <a:rect l="0" t="0" r="0" b="0"/>
          <a:pathLst>
            <a:path>
              <a:moveTo>
                <a:pt x="0" y="0"/>
              </a:moveTo>
              <a:lnTo>
                <a:pt x="0" y="720543"/>
              </a:lnTo>
              <a:lnTo>
                <a:pt x="659922" y="720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6CC37-160D-41E8-8011-47C7099CC309}">
      <dsp:nvSpPr>
        <dsp:cNvPr id="0" name=""/>
        <dsp:cNvSpPr/>
      </dsp:nvSpPr>
      <dsp:spPr>
        <a:xfrm>
          <a:off x="815790" y="1368763"/>
          <a:ext cx="4344751" cy="10939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i="1" kern="1200" dirty="0"/>
            <a:t>Assignment is an operation that sets a new value to a variable. The assignment symbol is </a:t>
          </a:r>
          <a:r>
            <a:rPr lang="en" sz="1800" i="1" kern="1200" dirty="0">
              <a:sym typeface="Wingdings"/>
            </a:rPr>
            <a:t> </a:t>
          </a:r>
          <a:r>
            <a:rPr lang="en" sz="1800" i="1" kern="1200" dirty="0"/>
            <a:t>.</a:t>
          </a:r>
          <a:endParaRPr lang="fr-FR" sz="1800" kern="1200" dirty="0"/>
        </a:p>
      </dsp:txBody>
      <dsp:txXfrm>
        <a:off x="847830" y="1400803"/>
        <a:ext cx="4280671" cy="1029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6D864-EBA1-48ED-9F9E-D4F37C7EA6BD}">
      <dsp:nvSpPr>
        <dsp:cNvPr id="0" name=""/>
        <dsp:cNvSpPr/>
      </dsp:nvSpPr>
      <dsp:spPr>
        <a:xfrm flipV="1">
          <a:off x="205584" y="487085"/>
          <a:ext cx="6515463" cy="1609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5337D-4232-41CA-94E3-EF49C07BB099}">
      <dsp:nvSpPr>
        <dsp:cNvPr id="0" name=""/>
        <dsp:cNvSpPr/>
      </dsp:nvSpPr>
      <dsp:spPr>
        <a:xfrm>
          <a:off x="144017" y="429402"/>
          <a:ext cx="290680" cy="29068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42935-6FD5-4FE3-B7C6-28F589FEF226}">
      <dsp:nvSpPr>
        <dsp:cNvPr id="0" name=""/>
        <dsp:cNvSpPr/>
      </dsp:nvSpPr>
      <dsp:spPr>
        <a:xfrm>
          <a:off x="210056" y="0"/>
          <a:ext cx="6882258" cy="54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 sz="2800" b="1" i="1" kern="1200" dirty="0">
              <a:solidFill>
                <a:schemeClr val="tx2"/>
              </a:solidFill>
            </a:rPr>
            <a:t>Mistakes to avoid</a:t>
          </a:r>
          <a:endParaRPr lang="fr-FR" sz="2800" kern="1200" dirty="0">
            <a:solidFill>
              <a:schemeClr val="tx2"/>
            </a:solidFill>
          </a:endParaRPr>
        </a:p>
      </dsp:txBody>
      <dsp:txXfrm>
        <a:off x="210056" y="0"/>
        <a:ext cx="6882258" cy="542028"/>
      </dsp:txXfrm>
    </dsp:sp>
    <dsp:sp modelId="{DFC12635-6756-4DC4-8596-C536D57E8A57}">
      <dsp:nvSpPr>
        <dsp:cNvPr id="0" name=""/>
        <dsp:cNvSpPr/>
      </dsp:nvSpPr>
      <dsp:spPr>
        <a:xfrm>
          <a:off x="72010" y="834413"/>
          <a:ext cx="290673" cy="290673"/>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49944-7840-495D-A2FA-F9574FF4F644}">
      <dsp:nvSpPr>
        <dsp:cNvPr id="0" name=""/>
        <dsp:cNvSpPr/>
      </dsp:nvSpPr>
      <dsp:spPr>
        <a:xfrm>
          <a:off x="376200" y="700716"/>
          <a:ext cx="7500767" cy="67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 sz="1600" kern="1200" dirty="0"/>
            <a:t>A variable is declared only once in an algorithm</a:t>
          </a:r>
          <a:endParaRPr lang="fr-FR" sz="1600" kern="1200" dirty="0"/>
        </a:p>
      </dsp:txBody>
      <dsp:txXfrm>
        <a:off x="376200" y="700716"/>
        <a:ext cx="7500767" cy="677560"/>
      </dsp:txXfrm>
    </dsp:sp>
    <dsp:sp modelId="{BC8E8CB4-7220-40F3-B2EA-07CC5700C94B}">
      <dsp:nvSpPr>
        <dsp:cNvPr id="0" name=""/>
        <dsp:cNvSpPr/>
      </dsp:nvSpPr>
      <dsp:spPr>
        <a:xfrm>
          <a:off x="72007" y="1440160"/>
          <a:ext cx="290673" cy="290673"/>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19AB1-D799-4E76-A81C-2C9FFA973515}">
      <dsp:nvSpPr>
        <dsp:cNvPr id="0" name=""/>
        <dsp:cNvSpPr/>
      </dsp:nvSpPr>
      <dsp:spPr>
        <a:xfrm>
          <a:off x="360045" y="1440159"/>
          <a:ext cx="7440713" cy="67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n" sz="1600" kern="1200" dirty="0"/>
            <a:t>A variable is declared at the beginning of the algorithm and not in the part reserved for processing instructions.</a:t>
          </a:r>
          <a:endParaRPr lang="fr-FR" sz="1600" kern="1200" dirty="0"/>
        </a:p>
      </dsp:txBody>
      <dsp:txXfrm>
        <a:off x="360045" y="1440159"/>
        <a:ext cx="7440713" cy="677560"/>
      </dsp:txXfrm>
    </dsp:sp>
    <dsp:sp modelId="{DF43840C-7A51-459E-81C0-2363E91B7DE6}">
      <dsp:nvSpPr>
        <dsp:cNvPr id="0" name=""/>
        <dsp:cNvSpPr/>
      </dsp:nvSpPr>
      <dsp:spPr>
        <a:xfrm>
          <a:off x="72008" y="2088232"/>
          <a:ext cx="290673" cy="290673"/>
        </a:xfrm>
        <a:prstGeom prst="rect">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75A407-977D-45BE-8F98-9CCB1018C44D}">
      <dsp:nvSpPr>
        <dsp:cNvPr id="0" name=""/>
        <dsp:cNvSpPr/>
      </dsp:nvSpPr>
      <dsp:spPr>
        <a:xfrm>
          <a:off x="360008" y="1944217"/>
          <a:ext cx="7418487" cy="67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n" sz="1600" kern="1200" dirty="0"/>
            <a:t>Before you can use a variable, you must have declared it in the variable block.</a:t>
          </a:r>
        </a:p>
      </dsp:txBody>
      <dsp:txXfrm>
        <a:off x="360008" y="1944217"/>
        <a:ext cx="7418487" cy="677560"/>
      </dsp:txXfrm>
    </dsp:sp>
    <dsp:sp modelId="{F0337B1B-7A7F-4940-8168-26C0A495537D}">
      <dsp:nvSpPr>
        <dsp:cNvPr id="0" name=""/>
        <dsp:cNvSpPr/>
      </dsp:nvSpPr>
      <dsp:spPr>
        <a:xfrm>
          <a:off x="72007" y="2664296"/>
          <a:ext cx="290673" cy="29067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BF6192-26C8-45BA-9783-ACD47FC688DB}">
      <dsp:nvSpPr>
        <dsp:cNvPr id="0" name=""/>
        <dsp:cNvSpPr/>
      </dsp:nvSpPr>
      <dsp:spPr>
        <a:xfrm>
          <a:off x="403430" y="2577790"/>
          <a:ext cx="7384043" cy="67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l" defTabSz="711200" rtl="0">
            <a:lnSpc>
              <a:spcPct val="90000"/>
            </a:lnSpc>
            <a:spcBef>
              <a:spcPct val="0"/>
            </a:spcBef>
            <a:spcAft>
              <a:spcPct val="35000"/>
            </a:spcAft>
            <a:buNone/>
          </a:pPr>
          <a:r>
            <a:rPr lang="en" sz="1600" kern="1200" dirty="0"/>
            <a:t>Before you can use the value of a variable, a value must be assigned to it.</a:t>
          </a:r>
          <a:endParaRPr lang="fr-FR" sz="1600" kern="1200" dirty="0"/>
        </a:p>
      </dsp:txBody>
      <dsp:txXfrm>
        <a:off x="403430" y="2577790"/>
        <a:ext cx="7384043" cy="677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6D864-EBA1-48ED-9F9E-D4F37C7EA6BD}">
      <dsp:nvSpPr>
        <dsp:cNvPr id="0" name=""/>
        <dsp:cNvSpPr/>
      </dsp:nvSpPr>
      <dsp:spPr>
        <a:xfrm flipV="1">
          <a:off x="1675498" y="360038"/>
          <a:ext cx="4320712" cy="1067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5337D-4232-41CA-94E3-EF49C07BB099}">
      <dsp:nvSpPr>
        <dsp:cNvPr id="0" name=""/>
        <dsp:cNvSpPr/>
      </dsp:nvSpPr>
      <dsp:spPr>
        <a:xfrm>
          <a:off x="1634670" y="321787"/>
          <a:ext cx="192764" cy="192764"/>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42935-6FD5-4FE3-B7C6-28F589FEF226}">
      <dsp:nvSpPr>
        <dsp:cNvPr id="0" name=""/>
        <dsp:cNvSpPr/>
      </dsp:nvSpPr>
      <dsp:spPr>
        <a:xfrm>
          <a:off x="1678463" y="0"/>
          <a:ext cx="4563952" cy="35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 sz="2800" b="1" i="1" kern="1200" dirty="0">
              <a:solidFill>
                <a:schemeClr val="tx2"/>
              </a:solidFill>
            </a:rPr>
            <a:t>Mistakes to avoid</a:t>
          </a:r>
          <a:endParaRPr lang="fr-FR" sz="2800" kern="1200" dirty="0">
            <a:solidFill>
              <a:schemeClr val="tx2"/>
            </a:solidFill>
          </a:endParaRPr>
        </a:p>
      </dsp:txBody>
      <dsp:txXfrm>
        <a:off x="1678463" y="0"/>
        <a:ext cx="4563952" cy="359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48FEE-2162-4FEE-927C-D0EBD8FD1BF5}">
      <dsp:nvSpPr>
        <dsp:cNvPr id="0" name=""/>
        <dsp:cNvSpPr/>
      </dsp:nvSpPr>
      <dsp:spPr>
        <a:xfrm>
          <a:off x="0" y="0"/>
          <a:ext cx="7776864" cy="0"/>
        </a:xfrm>
        <a:prstGeom prst="line">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6B021-5EBA-41DF-864D-304CE8BA4575}">
      <dsp:nvSpPr>
        <dsp:cNvPr id="0" name=""/>
        <dsp:cNvSpPr/>
      </dsp:nvSpPr>
      <dsp:spPr>
        <a:xfrm>
          <a:off x="0" y="0"/>
          <a:ext cx="1555372" cy="208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i="1" kern="1200" dirty="0"/>
            <a:t>The real type – the integer type</a:t>
          </a:r>
          <a:r>
            <a:rPr lang="en" sz="3400" b="1" i="1" kern="1200" dirty="0"/>
            <a:t> </a:t>
          </a:r>
          <a:endParaRPr lang="fr-FR" sz="3400" kern="1200" dirty="0"/>
        </a:p>
      </dsp:txBody>
      <dsp:txXfrm>
        <a:off x="0" y="0"/>
        <a:ext cx="1555372" cy="2088232"/>
      </dsp:txXfrm>
    </dsp:sp>
    <dsp:sp modelId="{0F4BA726-8DB8-4456-809B-B32CCAA59822}">
      <dsp:nvSpPr>
        <dsp:cNvPr id="0" name=""/>
        <dsp:cNvSpPr/>
      </dsp:nvSpPr>
      <dsp:spPr>
        <a:xfrm>
          <a:off x="1672025" y="104411"/>
          <a:ext cx="6104838" cy="122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i="1" kern="1200" dirty="0"/>
            <a:t>the numeric type variables used in the algorithm have as usual domains those provided by mathematics: real or integer.</a:t>
          </a:r>
          <a:endParaRPr lang="fr-FR" sz="2400" kern="1200" dirty="0"/>
        </a:p>
      </dsp:txBody>
      <dsp:txXfrm>
        <a:off x="1672025" y="104411"/>
        <a:ext cx="6104838" cy="1228381"/>
      </dsp:txXfrm>
    </dsp:sp>
    <dsp:sp modelId="{C6F9CE85-03F3-4898-8985-1A4F73AE93B4}">
      <dsp:nvSpPr>
        <dsp:cNvPr id="0" name=""/>
        <dsp:cNvSpPr/>
      </dsp:nvSpPr>
      <dsp:spPr>
        <a:xfrm>
          <a:off x="1555372" y="1332793"/>
          <a:ext cx="622149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1F25C-CB8D-42FE-A218-B093F887D33F}">
      <dsp:nvSpPr>
        <dsp:cNvPr id="0" name=""/>
        <dsp:cNvSpPr/>
      </dsp:nvSpPr>
      <dsp:spPr>
        <a:xfrm>
          <a:off x="0" y="-44619"/>
          <a:ext cx="2852936" cy="285293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A3098-0C53-4A1E-A492-604E1F0F0B35}">
      <dsp:nvSpPr>
        <dsp:cNvPr id="0" name=""/>
        <dsp:cNvSpPr/>
      </dsp:nvSpPr>
      <dsp:spPr>
        <a:xfrm>
          <a:off x="1426468" y="0"/>
          <a:ext cx="4669532" cy="28529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latin typeface="Calibri"/>
              <a:ea typeface="Times New Roman"/>
              <a:cs typeface="Arial"/>
            </a:rPr>
            <a:t>Real-type </a:t>
          </a:r>
          <a:endParaRPr lang="fr-FR" sz="1600" kern="1200" dirty="0">
            <a:latin typeface="Calibri"/>
            <a:ea typeface="Times New Roman"/>
            <a:cs typeface="Arial"/>
          </a:endParaRPr>
        </a:p>
        <a:p>
          <a:pPr marL="0" lvl="0" indent="0" algn="l" defTabSz="711200">
            <a:lnSpc>
              <a:spcPct val="90000"/>
            </a:lnSpc>
            <a:spcBef>
              <a:spcPct val="0"/>
            </a:spcBef>
            <a:spcAft>
              <a:spcPct val="35000"/>
            </a:spcAft>
            <a:buNone/>
          </a:pPr>
          <a:r>
            <a:rPr lang="en" sz="1600" kern="1200" dirty="0">
              <a:latin typeface="Calibri"/>
              <a:ea typeface="Times New Roman"/>
              <a:cs typeface="Arial"/>
            </a:rPr>
            <a:t>Variables: </a:t>
          </a:r>
          <a:r>
            <a:rPr lang="en" sz="1600" b="1" kern="1200" dirty="0">
              <a:latin typeface="Calibri"/>
              <a:ea typeface="Times New Roman"/>
              <a:cs typeface="Arial"/>
            </a:rPr>
            <a:t>number1, number2, result: </a:t>
          </a:r>
          <a:r>
            <a:rPr lang="en" sz="1600" kern="1200" dirty="0">
              <a:latin typeface="Calibri"/>
              <a:ea typeface="Times New Roman"/>
              <a:cs typeface="Arial"/>
            </a:rPr>
            <a:t>real;</a:t>
          </a:r>
        </a:p>
        <a:p>
          <a:pPr marL="0" lvl="0" indent="0" algn="l" defTabSz="711200">
            <a:lnSpc>
              <a:spcPct val="90000"/>
            </a:lnSpc>
            <a:spcBef>
              <a:spcPct val="0"/>
            </a:spcBef>
            <a:spcAft>
              <a:spcPct val="35000"/>
            </a:spcAft>
            <a:buNone/>
          </a:pPr>
          <a:r>
            <a:rPr lang="en" sz="1600" b="1" kern="1200" dirty="0">
              <a:latin typeface="Calibri"/>
              <a:ea typeface="Times New Roman"/>
              <a:cs typeface="Arial"/>
            </a:rPr>
            <a:t>var1 </a:t>
          </a:r>
          <a:r>
            <a:rPr lang="en" sz="1600" kern="1200" dirty="0">
              <a:latin typeface="Calibri"/>
              <a:ea typeface="Times New Roman"/>
              <a:cs typeface="Arial"/>
            </a:rPr>
            <a:t>: integer;</a:t>
          </a:r>
        </a:p>
        <a:p>
          <a:pPr marL="0" lvl="0" indent="0" algn="l" defTabSz="711200">
            <a:lnSpc>
              <a:spcPct val="90000"/>
            </a:lnSpc>
            <a:spcBef>
              <a:spcPct val="0"/>
            </a:spcBef>
            <a:spcAft>
              <a:spcPct val="35000"/>
            </a:spcAft>
            <a:buNone/>
          </a:pPr>
          <a:r>
            <a:rPr lang="en" sz="1600" kern="1200" dirty="0" err="1">
              <a:latin typeface="Calibri"/>
              <a:ea typeface="Times New Roman"/>
              <a:cs typeface="Arial"/>
            </a:rPr>
            <a:t>Beginning</a:t>
          </a:r>
          <a:r>
            <a:rPr lang="en" sz="1600" kern="1200" dirty="0">
              <a:latin typeface="Calibri"/>
              <a:ea typeface="Times New Roman"/>
              <a:cs typeface="Arial"/>
            </a:rPr>
            <a:t>   </a:t>
          </a:r>
        </a:p>
        <a:p>
          <a:pPr marL="0" lvl="0" indent="0" algn="l" defTabSz="711200">
            <a:lnSpc>
              <a:spcPct val="90000"/>
            </a:lnSpc>
            <a:spcBef>
              <a:spcPct val="0"/>
            </a:spcBef>
            <a:spcAft>
              <a:spcPct val="35000"/>
            </a:spcAft>
            <a:buNone/>
          </a:pPr>
          <a:r>
            <a:rPr lang="en" sz="1600" kern="1200" dirty="0">
              <a:latin typeface="Calibri"/>
              <a:ea typeface="Times New Roman"/>
              <a:cs typeface="Arial"/>
            </a:rPr>
            <a:t>number1 </a:t>
          </a:r>
          <a:r>
            <a:rPr lang="en" sz="1600" kern="1200" dirty="0">
              <a:latin typeface="Calibri"/>
              <a:ea typeface="Times New Roman"/>
              <a:cs typeface="Arial"/>
              <a:sym typeface="Wingdings"/>
            </a:rPr>
            <a:t> </a:t>
          </a:r>
          <a:r>
            <a:rPr lang="en" sz="1600" kern="1200" dirty="0">
              <a:latin typeface="Calibri"/>
              <a:ea typeface="Times New Roman"/>
              <a:cs typeface="Arial"/>
            </a:rPr>
            <a:t>1.2;</a:t>
          </a:r>
        </a:p>
        <a:p>
          <a:pPr marL="0" lvl="0" indent="0" algn="l" defTabSz="711200">
            <a:lnSpc>
              <a:spcPct val="90000"/>
            </a:lnSpc>
            <a:spcBef>
              <a:spcPct val="0"/>
            </a:spcBef>
            <a:spcAft>
              <a:spcPct val="35000"/>
            </a:spcAft>
            <a:buNone/>
          </a:pPr>
          <a:r>
            <a:rPr lang="en" sz="1600" kern="1200" dirty="0">
              <a:latin typeface="Calibri"/>
              <a:ea typeface="Times New Roman"/>
              <a:cs typeface="Arial"/>
            </a:rPr>
            <a:t>number2 </a:t>
          </a:r>
          <a:r>
            <a:rPr lang="en" sz="1600" kern="1200" dirty="0">
              <a:latin typeface="Calibri"/>
              <a:ea typeface="Times New Roman"/>
              <a:cs typeface="Arial"/>
              <a:sym typeface="Wingdings"/>
            </a:rPr>
            <a:t> </a:t>
          </a:r>
          <a:r>
            <a:rPr lang="en" sz="1600" kern="1200" dirty="0">
              <a:latin typeface="Calibri"/>
              <a:ea typeface="Times New Roman"/>
              <a:cs typeface="Arial"/>
            </a:rPr>
            <a:t>15;</a:t>
          </a:r>
        </a:p>
        <a:p>
          <a:pPr marL="0" lvl="0" indent="0" algn="l" defTabSz="711200">
            <a:lnSpc>
              <a:spcPct val="90000"/>
            </a:lnSpc>
            <a:spcBef>
              <a:spcPct val="0"/>
            </a:spcBef>
            <a:spcAft>
              <a:spcPct val="35000"/>
            </a:spcAft>
            <a:buNone/>
          </a:pPr>
          <a:r>
            <a:rPr lang="en" sz="1600" kern="1200" dirty="0">
              <a:latin typeface="Calibri"/>
              <a:ea typeface="Times New Roman"/>
              <a:cs typeface="Arial"/>
            </a:rPr>
            <a:t>var1 </a:t>
          </a:r>
          <a:r>
            <a:rPr lang="en" sz="1600" kern="1200" dirty="0">
              <a:latin typeface="Calibri"/>
              <a:ea typeface="Times New Roman"/>
              <a:cs typeface="Arial"/>
              <a:sym typeface="Wingdings"/>
            </a:rPr>
            <a:t> </a:t>
          </a:r>
          <a:r>
            <a:rPr lang="en" sz="1600" kern="1200" dirty="0">
              <a:latin typeface="Calibri"/>
              <a:ea typeface="Times New Roman"/>
              <a:cs typeface="Arial"/>
            </a:rPr>
            <a:t>2;</a:t>
          </a:r>
        </a:p>
        <a:p>
          <a:pPr marL="0" lvl="0" indent="0" algn="l" defTabSz="711200">
            <a:lnSpc>
              <a:spcPct val="90000"/>
            </a:lnSpc>
            <a:spcBef>
              <a:spcPct val="0"/>
            </a:spcBef>
            <a:spcAft>
              <a:spcPct val="35000"/>
            </a:spcAft>
            <a:buNone/>
          </a:pPr>
          <a:r>
            <a:rPr lang="en" sz="1600" kern="1200" dirty="0">
              <a:latin typeface="Calibri"/>
              <a:ea typeface="Times New Roman"/>
              <a:cs typeface="Arial"/>
            </a:rPr>
            <a:t>result </a:t>
          </a:r>
          <a:r>
            <a:rPr lang="en" sz="1600" kern="1200" dirty="0">
              <a:latin typeface="Calibri"/>
              <a:ea typeface="Times New Roman"/>
              <a:cs typeface="Arial"/>
              <a:sym typeface="Wingdings"/>
            </a:rPr>
            <a:t> </a:t>
          </a:r>
          <a:r>
            <a:rPr lang="en" sz="1600" kern="1200" dirty="0">
              <a:latin typeface="Calibri"/>
              <a:ea typeface="Times New Roman"/>
              <a:cs typeface="Arial"/>
            </a:rPr>
            <a:t>number1/number2 x var1</a:t>
          </a:r>
        </a:p>
        <a:p>
          <a:pPr marL="0" lvl="0" indent="0" algn="l" defTabSz="711200">
            <a:lnSpc>
              <a:spcPct val="90000"/>
            </a:lnSpc>
            <a:spcBef>
              <a:spcPct val="0"/>
            </a:spcBef>
            <a:spcAft>
              <a:spcPct val="35000"/>
            </a:spcAft>
            <a:buNone/>
          </a:pPr>
          <a:r>
            <a:rPr lang="en" sz="1600" kern="1200" dirty="0">
              <a:latin typeface="Calibri"/>
              <a:ea typeface="Times New Roman"/>
              <a:cs typeface="Arial"/>
            </a:rPr>
            <a:t>END</a:t>
          </a:r>
          <a:endParaRPr lang="fr-FR" sz="1600" kern="1200" dirty="0"/>
        </a:p>
      </dsp:txBody>
      <dsp:txXfrm>
        <a:off x="1426468" y="0"/>
        <a:ext cx="4669532" cy="2852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156A-C390-4179-9825-D5942727EE1C}">
      <dsp:nvSpPr>
        <dsp:cNvPr id="0" name=""/>
        <dsp:cNvSpPr/>
      </dsp:nvSpPr>
      <dsp:spPr>
        <a:xfrm>
          <a:off x="0" y="43075"/>
          <a:ext cx="4458052" cy="3368786"/>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solidFill>
                <a:schemeClr val="accent1">
                  <a:lumMod val="50000"/>
                </a:schemeClr>
              </a:solidFill>
              <a:latin typeface="Calibri"/>
              <a:ea typeface="Times New Roman"/>
              <a:cs typeface="Arial"/>
            </a:rPr>
            <a:t>Numerical-conversion </a:t>
          </a:r>
          <a:r>
            <a:rPr lang="en" sz="1600" kern="1200" dirty="0">
              <a:solidFill>
                <a:schemeClr val="accent1">
                  <a:lumMod val="50000"/>
                </a:schemeClr>
              </a:solidFill>
              <a:latin typeface="Calibri"/>
              <a:ea typeface="Times New Roman"/>
              <a:cs typeface="Arial"/>
            </a:rPr>
            <a:t>algorithm</a:t>
          </a:r>
        </a:p>
        <a:p>
          <a:pPr marL="0" lvl="0" indent="0" algn="l" defTabSz="711200">
            <a:lnSpc>
              <a:spcPct val="90000"/>
            </a:lnSpc>
            <a:spcBef>
              <a:spcPct val="0"/>
            </a:spcBef>
            <a:spcAft>
              <a:spcPct val="35000"/>
            </a:spcAft>
            <a:buNone/>
          </a:pPr>
          <a:r>
            <a:rPr lang="en" sz="1600" kern="1200" dirty="0">
              <a:solidFill>
                <a:schemeClr val="accent1">
                  <a:lumMod val="50000"/>
                </a:schemeClr>
              </a:solidFill>
              <a:latin typeface="Calibri"/>
              <a:ea typeface="Times New Roman"/>
              <a:cs typeface="Arial"/>
            </a:rPr>
            <a:t>Variables: </a:t>
          </a:r>
          <a:r>
            <a:rPr lang="en" sz="1600" b="1" kern="1200" dirty="0">
              <a:solidFill>
                <a:schemeClr val="accent1">
                  <a:lumMod val="50000"/>
                </a:schemeClr>
              </a:solidFill>
              <a:latin typeface="Calibri"/>
              <a:ea typeface="Times New Roman"/>
              <a:cs typeface="Arial"/>
            </a:rPr>
            <a:t>number1: </a:t>
          </a:r>
          <a:r>
            <a:rPr lang="en" sz="1600" kern="1200" dirty="0">
              <a:solidFill>
                <a:schemeClr val="accent1">
                  <a:lumMod val="50000"/>
                </a:schemeClr>
              </a:solidFill>
              <a:latin typeface="Calibri"/>
              <a:ea typeface="Times New Roman"/>
              <a:cs typeface="Arial"/>
            </a:rPr>
            <a:t>integer;</a:t>
          </a:r>
        </a:p>
        <a:p>
          <a:pPr marL="0" lvl="0" indent="0" algn="l" defTabSz="711200">
            <a:lnSpc>
              <a:spcPct val="90000"/>
            </a:lnSpc>
            <a:spcBef>
              <a:spcPct val="0"/>
            </a:spcBef>
            <a:spcAft>
              <a:spcPct val="35000"/>
            </a:spcAft>
            <a:buNone/>
          </a:pPr>
          <a:r>
            <a:rPr lang="en" sz="1600" b="1" kern="1200" dirty="0">
              <a:solidFill>
                <a:schemeClr val="accent1">
                  <a:lumMod val="50000"/>
                </a:schemeClr>
              </a:solidFill>
              <a:latin typeface="Calibri"/>
              <a:ea typeface="Times New Roman"/>
              <a:cs typeface="Arial"/>
            </a:rPr>
            <a:t>number2: </a:t>
          </a:r>
          <a:r>
            <a:rPr lang="en" sz="1600" kern="1200" dirty="0">
              <a:solidFill>
                <a:schemeClr val="accent1">
                  <a:lumMod val="50000"/>
                </a:schemeClr>
              </a:solidFill>
              <a:latin typeface="Calibri"/>
              <a:ea typeface="Times New Roman"/>
              <a:cs typeface="Arial"/>
            </a:rPr>
            <a:t>real;</a:t>
          </a:r>
        </a:p>
        <a:p>
          <a:pPr marL="0" lvl="0" indent="0" algn="l" defTabSz="711200">
            <a:lnSpc>
              <a:spcPct val="90000"/>
            </a:lnSpc>
            <a:spcBef>
              <a:spcPct val="0"/>
            </a:spcBef>
            <a:spcAft>
              <a:spcPct val="35000"/>
            </a:spcAft>
            <a:buNone/>
          </a:pPr>
          <a:r>
            <a:rPr lang="en" sz="1600" kern="1200" dirty="0" err="1">
              <a:solidFill>
                <a:schemeClr val="tx1"/>
              </a:solidFill>
              <a:latin typeface="Calibri"/>
              <a:ea typeface="Times New Roman"/>
              <a:cs typeface="Arial"/>
            </a:rPr>
            <a:t>Beginning</a:t>
          </a:r>
          <a:r>
            <a:rPr lang="en" sz="1600" kern="1200" dirty="0">
              <a:solidFill>
                <a:schemeClr val="tx1"/>
              </a:solidFill>
              <a:latin typeface="Calibri"/>
              <a:ea typeface="Times New Roman"/>
              <a:cs typeface="Arial"/>
            </a:rPr>
            <a:t> </a:t>
          </a:r>
          <a:r>
            <a:rPr lang="en" sz="1600" kern="1200" dirty="0">
              <a:solidFill>
                <a:schemeClr val="accent1">
                  <a:lumMod val="50000"/>
                </a:schemeClr>
              </a:solidFill>
              <a:latin typeface="Calibri"/>
              <a:ea typeface="Times New Roman"/>
              <a:cs typeface="Arial"/>
            </a:rPr>
            <a:t>    </a:t>
          </a:r>
        </a:p>
        <a:p>
          <a:pPr marL="0" lvl="0" indent="0" algn="l" defTabSz="711200">
            <a:lnSpc>
              <a:spcPct val="90000"/>
            </a:lnSpc>
            <a:spcBef>
              <a:spcPct val="0"/>
            </a:spcBef>
            <a:spcAft>
              <a:spcPct val="35000"/>
            </a:spcAft>
            <a:buNone/>
          </a:pPr>
          <a:r>
            <a:rPr lang="en" sz="1600" kern="1200" dirty="0">
              <a:solidFill>
                <a:schemeClr val="accent1">
                  <a:lumMod val="50000"/>
                </a:schemeClr>
              </a:solidFill>
              <a:latin typeface="Calibri"/>
              <a:ea typeface="Times New Roman"/>
              <a:cs typeface="Arial"/>
            </a:rPr>
            <a:t>number1 </a:t>
          </a:r>
          <a:r>
            <a:rPr lang="en" sz="1600" kern="1200" dirty="0">
              <a:solidFill>
                <a:schemeClr val="accent1">
                  <a:lumMod val="50000"/>
                </a:schemeClr>
              </a:solidFill>
              <a:latin typeface="Calibri"/>
              <a:ea typeface="Times New Roman"/>
              <a:cs typeface="Arial"/>
              <a:sym typeface="Wingdings"/>
            </a:rPr>
            <a:t> </a:t>
          </a:r>
          <a:r>
            <a:rPr lang="en" sz="1600" kern="1200" dirty="0">
              <a:solidFill>
                <a:schemeClr val="accent1">
                  <a:lumMod val="50000"/>
                </a:schemeClr>
              </a:solidFill>
              <a:latin typeface="Calibri"/>
              <a:ea typeface="Times New Roman"/>
              <a:cs typeface="Arial"/>
            </a:rPr>
            <a:t>15;</a:t>
          </a:r>
        </a:p>
        <a:p>
          <a:pPr marL="0" lvl="0" indent="0" algn="l" defTabSz="711200">
            <a:lnSpc>
              <a:spcPct val="90000"/>
            </a:lnSpc>
            <a:spcBef>
              <a:spcPct val="0"/>
            </a:spcBef>
            <a:spcAft>
              <a:spcPct val="35000"/>
            </a:spcAft>
            <a:buNone/>
          </a:pPr>
          <a:r>
            <a:rPr lang="en" sz="1600" kern="1200" dirty="0">
              <a:solidFill>
                <a:schemeClr val="accent1">
                  <a:lumMod val="50000"/>
                </a:schemeClr>
              </a:solidFill>
              <a:latin typeface="Calibri"/>
              <a:ea typeface="Times New Roman"/>
              <a:cs typeface="Arial"/>
            </a:rPr>
            <a:t>number2 </a:t>
          </a:r>
          <a:r>
            <a:rPr lang="en" sz="1600" kern="1200" dirty="0">
              <a:solidFill>
                <a:schemeClr val="accent1">
                  <a:lumMod val="50000"/>
                </a:schemeClr>
              </a:solidFill>
              <a:latin typeface="Calibri"/>
              <a:ea typeface="Times New Roman"/>
              <a:cs typeface="Arial"/>
              <a:sym typeface="Wingdings"/>
            </a:rPr>
            <a:t> </a:t>
          </a:r>
          <a:r>
            <a:rPr lang="en" sz="1600" kern="1200" dirty="0">
              <a:solidFill>
                <a:schemeClr val="accent1">
                  <a:lumMod val="50000"/>
                </a:schemeClr>
              </a:solidFill>
              <a:latin typeface="Calibri"/>
              <a:ea typeface="Times New Roman"/>
              <a:cs typeface="Arial"/>
            </a:rPr>
            <a:t>number1; </a:t>
          </a:r>
          <a:r>
            <a:rPr lang="en" sz="1600" kern="1200" dirty="0">
              <a:solidFill>
                <a:schemeClr val="accent3">
                  <a:lumMod val="50000"/>
                </a:schemeClr>
              </a:solidFill>
              <a:latin typeface="Calibri"/>
              <a:ea typeface="Times New Roman"/>
              <a:cs typeface="Arial"/>
            </a:rPr>
            <a:t>//number2 is 15.0</a:t>
          </a:r>
        </a:p>
        <a:p>
          <a:pPr marL="0" lvl="0" indent="0" algn="l" defTabSz="711200">
            <a:lnSpc>
              <a:spcPct val="90000"/>
            </a:lnSpc>
            <a:spcBef>
              <a:spcPct val="0"/>
            </a:spcBef>
            <a:spcAft>
              <a:spcPct val="35000"/>
            </a:spcAft>
            <a:buNone/>
          </a:pPr>
          <a:r>
            <a:rPr lang="en" sz="1600" kern="1200" dirty="0">
              <a:solidFill>
                <a:schemeClr val="accent1">
                  <a:lumMod val="50000"/>
                </a:schemeClr>
              </a:solidFill>
              <a:latin typeface="Calibri"/>
              <a:ea typeface="Times New Roman"/>
              <a:cs typeface="Arial"/>
            </a:rPr>
            <a:t>number1 </a:t>
          </a:r>
          <a:r>
            <a:rPr lang="en" sz="1600" kern="1200" dirty="0">
              <a:solidFill>
                <a:schemeClr val="accent1">
                  <a:lumMod val="50000"/>
                </a:schemeClr>
              </a:solidFill>
              <a:latin typeface="Calibri"/>
              <a:ea typeface="Times New Roman"/>
              <a:cs typeface="Arial"/>
              <a:sym typeface="Wingdings"/>
            </a:rPr>
            <a:t> </a:t>
          </a:r>
          <a:r>
            <a:rPr lang="en" sz="1600" kern="1200" dirty="0">
              <a:solidFill>
                <a:schemeClr val="accent1">
                  <a:lumMod val="50000"/>
                </a:schemeClr>
              </a:solidFill>
              <a:latin typeface="Calibri"/>
              <a:ea typeface="Times New Roman"/>
              <a:cs typeface="Arial"/>
            </a:rPr>
            <a:t>number2 + 0.5 </a:t>
          </a:r>
          <a:r>
            <a:rPr lang="en" sz="1600" kern="1200" dirty="0">
              <a:solidFill>
                <a:schemeClr val="accent3">
                  <a:lumMod val="50000"/>
                </a:schemeClr>
              </a:solidFill>
              <a:latin typeface="Calibri"/>
              <a:ea typeface="Times New Roman"/>
              <a:cs typeface="Arial"/>
            </a:rPr>
            <a:t>; //impossible error</a:t>
          </a:r>
        </a:p>
        <a:p>
          <a:pPr marL="0" lvl="0" indent="0" algn="l" defTabSz="711200">
            <a:lnSpc>
              <a:spcPct val="90000"/>
            </a:lnSpc>
            <a:spcBef>
              <a:spcPct val="0"/>
            </a:spcBef>
            <a:spcAft>
              <a:spcPct val="35000"/>
            </a:spcAft>
            <a:buNone/>
          </a:pPr>
          <a:r>
            <a:rPr lang="en" sz="1600" kern="1200" dirty="0">
              <a:solidFill>
                <a:schemeClr val="tx1"/>
              </a:solidFill>
              <a:latin typeface="Calibri"/>
              <a:ea typeface="Times New Roman"/>
              <a:cs typeface="Arial"/>
            </a:rPr>
            <a:t>END</a:t>
          </a:r>
          <a:endParaRPr lang="fr-FR" sz="1600" kern="1200" dirty="0">
            <a:solidFill>
              <a:schemeClr val="tx1"/>
            </a:solidFill>
          </a:endParaRPr>
        </a:p>
      </dsp:txBody>
      <dsp:txXfrm>
        <a:off x="0" y="43075"/>
        <a:ext cx="4458052" cy="33687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48FEE-2162-4FEE-927C-D0EBD8FD1BF5}">
      <dsp:nvSpPr>
        <dsp:cNvPr id="0" name=""/>
        <dsp:cNvSpPr/>
      </dsp:nvSpPr>
      <dsp:spPr>
        <a:xfrm>
          <a:off x="0" y="0"/>
          <a:ext cx="7776864" cy="0"/>
        </a:xfrm>
        <a:prstGeom prst="line">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6B021-5EBA-41DF-864D-304CE8BA4575}">
      <dsp:nvSpPr>
        <dsp:cNvPr id="0" name=""/>
        <dsp:cNvSpPr/>
      </dsp:nvSpPr>
      <dsp:spPr>
        <a:xfrm>
          <a:off x="0" y="0"/>
          <a:ext cx="1555372" cy="208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i="1" kern="1200" dirty="0"/>
            <a:t>The Character type</a:t>
          </a:r>
          <a:endParaRPr lang="fr-FR" sz="3400" kern="1200" dirty="0"/>
        </a:p>
      </dsp:txBody>
      <dsp:txXfrm>
        <a:off x="0" y="0"/>
        <a:ext cx="1555372" cy="2088232"/>
      </dsp:txXfrm>
    </dsp:sp>
    <dsp:sp modelId="{0F4BA726-8DB8-4456-809B-B32CCAA59822}">
      <dsp:nvSpPr>
        <dsp:cNvPr id="0" name=""/>
        <dsp:cNvSpPr/>
      </dsp:nvSpPr>
      <dsp:spPr>
        <a:xfrm>
          <a:off x="1672025" y="104411"/>
          <a:ext cx="6104838" cy="1228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 sz="2400" i="1" kern="1200" dirty="0"/>
            <a:t>This is the domain consisting of alphabetic, numeric, and punctuation characters.</a:t>
          </a:r>
          <a:endParaRPr lang="fr-FR" sz="2400" kern="1200" dirty="0"/>
        </a:p>
      </dsp:txBody>
      <dsp:txXfrm>
        <a:off x="1672025" y="104411"/>
        <a:ext cx="6104838" cy="1228381"/>
      </dsp:txXfrm>
    </dsp:sp>
    <dsp:sp modelId="{C6F9CE85-03F3-4898-8985-1A4F73AE93B4}">
      <dsp:nvSpPr>
        <dsp:cNvPr id="0" name=""/>
        <dsp:cNvSpPr/>
      </dsp:nvSpPr>
      <dsp:spPr>
        <a:xfrm>
          <a:off x="1555372" y="1332793"/>
          <a:ext cx="622149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C6715-A5C7-45FC-948B-12398F9D482C}" type="datetimeFigureOut">
              <a:rPr lang="fr-FR" smtClean="0"/>
              <a:pPr/>
              <a:t>09/08/2023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789FA-F4CD-4709-889C-81E51FF46DC9}" type="slidenum">
              <a:rPr lang="fr-FR" smtClean="0"/>
              <a:pPr/>
              <a:t>‹N°›</a:t>
            </a:fld>
            <a:endParaRPr lang="fr-FR"/>
          </a:p>
        </p:txBody>
      </p:sp>
    </p:spTree>
    <p:extLst>
      <p:ext uri="{BB962C8B-B14F-4D97-AF65-F5344CB8AC3E}">
        <p14:creationId xmlns:p14="http://schemas.microsoft.com/office/powerpoint/2010/main" val="106912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789FA-F4CD-4709-889C-81E51FF46DC9}" type="slidenum">
              <a:rPr lang="fr-FR" smtClean="0"/>
              <a:pPr/>
              <a:t>1</a:t>
            </a:fld>
            <a:endParaRPr lang="fr-FR"/>
          </a:p>
        </p:txBody>
      </p:sp>
    </p:spTree>
    <p:extLst>
      <p:ext uri="{BB962C8B-B14F-4D97-AF65-F5344CB8AC3E}">
        <p14:creationId xmlns:p14="http://schemas.microsoft.com/office/powerpoint/2010/main" val="3986515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Arial" pitchFamily="34" charset="0"/>
            </a:endParaRPr>
          </a:p>
        </p:txBody>
      </p:sp>
      <p:sp>
        <p:nvSpPr>
          <p:cNvPr id="54276"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sz="1200" u="none">
                <a:solidFill>
                  <a:prstClr val="black"/>
                </a:solidFill>
                <a:latin typeface="Times New Roman" pitchFamily="18" charset="0"/>
              </a:rPr>
              <a:t>Part 1 Study of the existing</a:t>
            </a:r>
          </a:p>
        </p:txBody>
      </p:sp>
      <p:sp>
        <p:nvSpPr>
          <p:cNvPr id="5427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BEFE73E5-E843-42FA-87CA-EBAF09C3443B}" type="slidenum">
              <a:rPr kumimoji="0" lang="fr-FR" sz="1200" u="none">
                <a:solidFill>
                  <a:prstClr val="black"/>
                </a:solidFill>
                <a:latin typeface="Times New Roman" pitchFamily="18" charset="0"/>
              </a:rPr>
              <a:pPr/>
              <a:t>30</a:t>
            </a:fld>
            <a:endParaRPr kumimoji="0" lang="fr-FR" sz="1200" u="none">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tabLst>
                <a:tab pos="1533525" algn="l"/>
              </a:tabLst>
            </a:pPr>
            <a:r>
              <a:rPr lang="en" sz="1200" dirty="0">
                <a:effectLst/>
                <a:latin typeface="+mn-lt"/>
                <a:ea typeface="Times New Roman"/>
                <a:cs typeface="Arial"/>
              </a:rPr>
              <a:t>Imagine you have two bottles: one contains juice, the other water. How to exchange their content? Quite simply by passing through a third bottle which will temporarily store the juice, the time to decant the water.</a:t>
            </a:r>
            <a:endParaRPr lang="fr-FR" sz="1100" dirty="0">
              <a:effectLst/>
              <a:latin typeface="+mn-lt"/>
              <a:ea typeface="Times New Roman"/>
              <a:cs typeface="Arial"/>
            </a:endParaRPr>
          </a:p>
        </p:txBody>
      </p:sp>
      <p:sp>
        <p:nvSpPr>
          <p:cNvPr id="4" name="Espace réservé du numéro de diapositive 3"/>
          <p:cNvSpPr>
            <a:spLocks noGrp="1"/>
          </p:cNvSpPr>
          <p:nvPr>
            <p:ph type="sldNum" sz="quarter" idx="10"/>
          </p:nvPr>
        </p:nvSpPr>
        <p:spPr/>
        <p:txBody>
          <a:bodyPr/>
          <a:lstStyle/>
          <a:p>
            <a:fld id="{4BB789FA-F4CD-4709-889C-81E51FF46DC9}" type="slidenum">
              <a:rPr lang="fr-FR" smtClean="0"/>
              <a:pPr/>
              <a:t>53</a:t>
            </a:fld>
            <a:endParaRPr lang="fr-FR"/>
          </a:p>
        </p:txBody>
      </p:sp>
    </p:spTree>
    <p:extLst>
      <p:ext uri="{BB962C8B-B14F-4D97-AF65-F5344CB8AC3E}">
        <p14:creationId xmlns:p14="http://schemas.microsoft.com/office/powerpoint/2010/main" val="1427861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tabLst>
                <a:tab pos="1533525" algn="l"/>
              </a:tabLst>
            </a:pPr>
            <a:r>
              <a:rPr lang="en" sz="1200" dirty="0">
                <a:effectLst/>
                <a:latin typeface="+mn-lt"/>
                <a:ea typeface="Times New Roman"/>
                <a:cs typeface="Arial"/>
              </a:rPr>
              <a:t>Imagine you have two bottles: one contains juice, the other water. How to exchange their content? Quite simply by passing through a third bottle which will temporarily store the juice, the time to decant the water.</a:t>
            </a:r>
            <a:endParaRPr lang="fr-FR" sz="1100" dirty="0">
              <a:effectLst/>
              <a:latin typeface="+mn-lt"/>
              <a:ea typeface="Times New Roman"/>
              <a:cs typeface="Arial"/>
            </a:endParaRPr>
          </a:p>
        </p:txBody>
      </p:sp>
      <p:sp>
        <p:nvSpPr>
          <p:cNvPr id="4" name="Espace réservé du numéro de diapositive 3"/>
          <p:cNvSpPr>
            <a:spLocks noGrp="1"/>
          </p:cNvSpPr>
          <p:nvPr>
            <p:ph type="sldNum" sz="quarter" idx="10"/>
          </p:nvPr>
        </p:nvSpPr>
        <p:spPr/>
        <p:txBody>
          <a:bodyPr/>
          <a:lstStyle/>
          <a:p>
            <a:fld id="{4BB789FA-F4CD-4709-889C-81E51FF46DC9}"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142786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indent="228600">
              <a:spcAft>
                <a:spcPts val="0"/>
              </a:spcAft>
              <a:tabLst>
                <a:tab pos="1533525" algn="l"/>
              </a:tabLst>
            </a:pPr>
            <a:endParaRPr lang="fr-FR" sz="1100" dirty="0">
              <a:effectLst/>
              <a:latin typeface="+mn-lt"/>
              <a:ea typeface="Times New Roman"/>
              <a:cs typeface="Arial"/>
            </a:endParaRPr>
          </a:p>
        </p:txBody>
      </p:sp>
      <p:sp>
        <p:nvSpPr>
          <p:cNvPr id="4" name="Espace réservé du numéro de diapositive 3"/>
          <p:cNvSpPr>
            <a:spLocks noGrp="1"/>
          </p:cNvSpPr>
          <p:nvPr>
            <p:ph type="sldNum" sz="quarter" idx="10"/>
          </p:nvPr>
        </p:nvSpPr>
        <p:spPr/>
        <p:txBody>
          <a:bodyPr/>
          <a:lstStyle/>
          <a:p>
            <a:fld id="{4BB789FA-F4CD-4709-889C-81E51FF46DC9}" type="slidenum">
              <a:rPr lang="fr-FR" smtClean="0">
                <a:solidFill>
                  <a:prstClr val="black"/>
                </a:solidFill>
              </a:rPr>
              <a:pPr/>
              <a:t>55</a:t>
            </a:fld>
            <a:endParaRPr lang="fr-FR">
              <a:solidFill>
                <a:prstClr val="black"/>
              </a:solidFill>
            </a:endParaRPr>
          </a:p>
        </p:txBody>
      </p:sp>
    </p:spTree>
    <p:extLst>
      <p:ext uri="{BB962C8B-B14F-4D97-AF65-F5344CB8AC3E}">
        <p14:creationId xmlns:p14="http://schemas.microsoft.com/office/powerpoint/2010/main" val="142786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789FA-F4CD-4709-889C-81E51FF46DC9}" type="slidenum">
              <a:rPr lang="fr-FR" smtClean="0"/>
              <a:pPr/>
              <a:t>13</a:t>
            </a:fld>
            <a:endParaRPr lang="fr-FR"/>
          </a:p>
        </p:txBody>
      </p:sp>
    </p:spTree>
    <p:extLst>
      <p:ext uri="{BB962C8B-B14F-4D97-AF65-F5344CB8AC3E}">
        <p14:creationId xmlns:p14="http://schemas.microsoft.com/office/powerpoint/2010/main" val="33679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789FA-F4CD-4709-889C-81E51FF46DC9}"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3679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ndParaRPr>
          </a:p>
        </p:txBody>
      </p:sp>
      <p:sp>
        <p:nvSpPr>
          <p:cNvPr id="37892"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altLang="fr-FR" sz="1200" u="none">
                <a:solidFill>
                  <a:prstClr val="black"/>
                </a:solidFill>
                <a:latin typeface="Times New Roman" pitchFamily="18" charset="0"/>
              </a:rPr>
              <a:t>Part 1 Study of the existing</a:t>
            </a:r>
          </a:p>
        </p:txBody>
      </p:sp>
      <p:sp>
        <p:nvSpPr>
          <p:cNvPr id="3789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3D32E5FA-7E93-4A96-BBC6-D9700F742ABE}" type="slidenum">
              <a:rPr kumimoji="0" lang="fr-FR" altLang="fr-FR" sz="1200" u="none" smtClean="0">
                <a:solidFill>
                  <a:prstClr val="black"/>
                </a:solidFill>
                <a:latin typeface="Times New Roman" pitchFamily="18" charset="0"/>
              </a:rPr>
              <a:pPr/>
              <a:t>15</a:t>
            </a:fld>
            <a:endParaRPr kumimoji="0" lang="fr-FR" altLang="fr-FR" sz="1200" u="none">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ndParaRPr>
          </a:p>
        </p:txBody>
      </p:sp>
      <p:sp>
        <p:nvSpPr>
          <p:cNvPr id="39940"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altLang="fr-FR" sz="1200" u="none">
                <a:solidFill>
                  <a:prstClr val="black"/>
                </a:solidFill>
                <a:latin typeface="Times New Roman" pitchFamily="18" charset="0"/>
              </a:rPr>
              <a:t>Part 1 Study of the existing</a:t>
            </a:r>
          </a:p>
        </p:txBody>
      </p:sp>
      <p:sp>
        <p:nvSpPr>
          <p:cNvPr id="39941"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134AFDAB-428E-48FC-B115-34C72CC81296}" type="slidenum">
              <a:rPr kumimoji="0" lang="fr-FR" altLang="fr-FR" sz="1200" u="none">
                <a:solidFill>
                  <a:prstClr val="black"/>
                </a:solidFill>
                <a:latin typeface="Times New Roman" pitchFamily="18" charset="0"/>
              </a:rPr>
              <a:pPr/>
              <a:t>16</a:t>
            </a:fld>
            <a:endParaRPr kumimoji="0" lang="fr-FR" altLang="fr-FR" sz="1200" u="none">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ndParaRPr>
          </a:p>
        </p:txBody>
      </p:sp>
      <p:sp>
        <p:nvSpPr>
          <p:cNvPr id="40964"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altLang="fr-FR" sz="1200" u="none">
                <a:solidFill>
                  <a:prstClr val="black"/>
                </a:solidFill>
                <a:latin typeface="Times New Roman" pitchFamily="18" charset="0"/>
              </a:rPr>
              <a:t>Part 1 Study of the existing</a:t>
            </a:r>
          </a:p>
        </p:txBody>
      </p:sp>
      <p:sp>
        <p:nvSpPr>
          <p:cNvPr id="40965"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1051BD5F-52DC-4661-9C06-BFAE0C61D8CA}" type="slidenum">
              <a:rPr kumimoji="0" lang="fr-FR" altLang="fr-FR" sz="1200" u="none">
                <a:solidFill>
                  <a:prstClr val="black"/>
                </a:solidFill>
                <a:latin typeface="Times New Roman" pitchFamily="18" charset="0"/>
              </a:rPr>
              <a:pPr/>
              <a:t>17</a:t>
            </a:fld>
            <a:endParaRPr kumimoji="0" lang="fr-FR" altLang="fr-FR" sz="1200" u="none">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ndParaRPr>
          </a:p>
        </p:txBody>
      </p:sp>
      <p:sp>
        <p:nvSpPr>
          <p:cNvPr id="43012"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altLang="fr-FR" sz="1200" u="none">
                <a:solidFill>
                  <a:prstClr val="black"/>
                </a:solidFill>
                <a:latin typeface="Times New Roman" pitchFamily="18" charset="0"/>
              </a:rPr>
              <a:t>Part 1 Study of the existing</a:t>
            </a:r>
          </a:p>
        </p:txBody>
      </p:sp>
      <p:sp>
        <p:nvSpPr>
          <p:cNvPr id="4301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B29207C6-1EA1-408B-8BDA-671014DC0696}" type="slidenum">
              <a:rPr kumimoji="0" lang="fr-FR" altLang="fr-FR" sz="1200" u="none">
                <a:solidFill>
                  <a:prstClr val="black"/>
                </a:solidFill>
                <a:latin typeface="Times New Roman" pitchFamily="18" charset="0"/>
              </a:rPr>
              <a:pPr/>
              <a:t>18</a:t>
            </a:fld>
            <a:endParaRPr kumimoji="0" lang="fr-FR" altLang="fr-FR" sz="1200" u="none">
              <a:solidFill>
                <a:prstClr val="black"/>
              </a:solidFill>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itchFamily="34" charset="0"/>
            </a:endParaRPr>
          </a:p>
        </p:txBody>
      </p:sp>
      <p:sp>
        <p:nvSpPr>
          <p:cNvPr id="49156"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altLang="fr-FR" sz="1200" u="none">
                <a:solidFill>
                  <a:prstClr val="black"/>
                </a:solidFill>
                <a:latin typeface="Times New Roman" pitchFamily="18" charset="0"/>
              </a:rPr>
              <a:t>Part 1 Study of the existing</a:t>
            </a:r>
          </a:p>
        </p:txBody>
      </p:sp>
      <p:sp>
        <p:nvSpPr>
          <p:cNvPr id="49157"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3ED23C8A-837B-416D-BF38-17428FCFD401}" type="slidenum">
              <a:rPr kumimoji="0" lang="fr-FR" altLang="fr-FR" sz="1200" u="none">
                <a:solidFill>
                  <a:prstClr val="black"/>
                </a:solidFill>
                <a:latin typeface="Times New Roman" pitchFamily="18" charset="0"/>
              </a:rPr>
              <a:pPr/>
              <a:t>26</a:t>
            </a:fld>
            <a:endParaRPr kumimoji="0" lang="fr-FR" altLang="fr-FR" sz="1200" u="none">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Arial" pitchFamily="34" charset="0"/>
            </a:endParaRPr>
          </a:p>
        </p:txBody>
      </p:sp>
      <p:sp>
        <p:nvSpPr>
          <p:cNvPr id="53252" name="Espace réservé de l'en-tête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r>
              <a:rPr kumimoji="0" lang="en" sz="1200" u="none">
                <a:solidFill>
                  <a:prstClr val="black"/>
                </a:solidFill>
                <a:latin typeface="Times New Roman" pitchFamily="18" charset="0"/>
              </a:rPr>
              <a:t>Part 1 Study of the existing</a:t>
            </a:r>
          </a:p>
        </p:txBody>
      </p:sp>
      <p:sp>
        <p:nvSpPr>
          <p:cNvPr id="53253" name="Espace réservé du numéro de diapositive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u="sng">
                <a:solidFill>
                  <a:schemeClr val="tx2"/>
                </a:solidFill>
                <a:latin typeface="Arial Narrow" pitchFamily="34" charset="0"/>
                <a:cs typeface="Times New Roman" pitchFamily="18" charset="0"/>
              </a:defRPr>
            </a:lvl1pPr>
            <a:lvl2pPr marL="742950" indent="-285750" eaLnBrk="0" hangingPunct="0">
              <a:defRPr kumimoji="1" sz="4000" u="sng">
                <a:solidFill>
                  <a:schemeClr val="tx2"/>
                </a:solidFill>
                <a:latin typeface="Arial Narrow" pitchFamily="34" charset="0"/>
                <a:cs typeface="Times New Roman" pitchFamily="18" charset="0"/>
              </a:defRPr>
            </a:lvl2pPr>
            <a:lvl3pPr marL="1143000" indent="-228600" eaLnBrk="0" hangingPunct="0">
              <a:defRPr kumimoji="1" sz="4000" u="sng">
                <a:solidFill>
                  <a:schemeClr val="tx2"/>
                </a:solidFill>
                <a:latin typeface="Arial Narrow" pitchFamily="34" charset="0"/>
                <a:cs typeface="Times New Roman" pitchFamily="18" charset="0"/>
              </a:defRPr>
            </a:lvl3pPr>
            <a:lvl4pPr marL="1600200" indent="-228600" eaLnBrk="0" hangingPunct="0">
              <a:defRPr kumimoji="1" sz="4000" u="sng">
                <a:solidFill>
                  <a:schemeClr val="tx2"/>
                </a:solidFill>
                <a:latin typeface="Arial Narrow" pitchFamily="34" charset="0"/>
                <a:cs typeface="Times New Roman" pitchFamily="18" charset="0"/>
              </a:defRPr>
            </a:lvl4pPr>
            <a:lvl5pPr marL="2057400" indent="-228600" eaLnBrk="0" hangingPunct="0">
              <a:defRPr kumimoji="1" sz="4000" u="sng">
                <a:solidFill>
                  <a:schemeClr val="tx2"/>
                </a:solidFill>
                <a:latin typeface="Arial Narrow" pitchFamily="34" charset="0"/>
                <a:cs typeface="Times New Roman" pitchFamily="18" charset="0"/>
              </a:defRPr>
            </a:lvl5pPr>
            <a:lvl6pPr marL="25146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6pPr>
            <a:lvl7pPr marL="29718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7pPr>
            <a:lvl8pPr marL="34290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8pPr>
            <a:lvl9pPr marL="3886200" indent="-228600" eaLnBrk="0" fontAlgn="base" hangingPunct="0">
              <a:spcBef>
                <a:spcPct val="0"/>
              </a:spcBef>
              <a:spcAft>
                <a:spcPct val="0"/>
              </a:spcAft>
              <a:defRPr kumimoji="1" sz="4000" u="sng">
                <a:solidFill>
                  <a:schemeClr val="tx2"/>
                </a:solidFill>
                <a:latin typeface="Arial Narrow" pitchFamily="34" charset="0"/>
                <a:cs typeface="Times New Roman" pitchFamily="18" charset="0"/>
              </a:defRPr>
            </a:lvl9pPr>
          </a:lstStyle>
          <a:p>
            <a:fld id="{1DF02711-B164-45D5-84B8-89BB41CB6136}" type="slidenum">
              <a:rPr kumimoji="0" lang="fr-FR" sz="1200" u="none">
                <a:solidFill>
                  <a:prstClr val="black"/>
                </a:solidFill>
                <a:latin typeface="Times New Roman" pitchFamily="18" charset="0"/>
              </a:rPr>
              <a:pPr/>
              <a:t>28</a:t>
            </a:fld>
            <a:endParaRPr kumimoji="0" lang="fr-FR" sz="1200" u="none">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2" Type="http://schemas.openxmlformats.org/officeDocument/2006/relationships/slideMaster" Target="../slideMasters/slideMaster28.xml"/><Relationship Id="rId1" Type="http://schemas.openxmlformats.org/officeDocument/2006/relationships/themeOverride" Target="../theme/themeOverride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473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32441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475640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04752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7813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3390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0548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467719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3436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1759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57499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349425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650827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966948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242570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416761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62102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583746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659828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8124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490420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321426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781447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696750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595350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805503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804460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393274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56040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093901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01832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549754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259521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46250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728998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373956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981800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348382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294277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509657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761437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7739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797185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230304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961136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779756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968877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859951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0713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353439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734409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79160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9588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473550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624414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354815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18858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61331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262633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336557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508892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060632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1643065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0254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662171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358516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030888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085223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433504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104412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799125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158832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501620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401189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2095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8062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99471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807789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125072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321515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111956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745283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594939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713738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850213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1733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822259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8400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61747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53517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54601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402816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078604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1538554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369953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990690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62311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955360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290825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24276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269913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73349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5429036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396643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539765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5737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356926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2144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2007067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481994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912892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590936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581422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9095238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158831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778216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293740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253413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6035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442836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104625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3988657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194174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8472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212205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7883406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085879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126205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6450582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35211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546115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333175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624451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691136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669992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966368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7202125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257869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487386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224029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62370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2461002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415550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13690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00609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507287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060671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02674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7491500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763128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789520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29677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477160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969418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685373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521764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615028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83547618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45280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2743861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31460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5125470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70647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171299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308136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51007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1539074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61554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9143153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716554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0277838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255050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07251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16018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0006376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455776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17271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4363593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778645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492269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787A1F-2E15-401A-91F3-67C70C5588F8}" type="slidenum">
              <a:rPr lang="en-US"/>
              <a:pPr>
                <a:defRPr/>
              </a:pPr>
              <a:t>‹N°›</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3640C-AFE6-4440-9FB7-6AD8541FD010}" type="slidenum">
              <a:rPr lang="en-US"/>
              <a:pPr>
                <a:defRPr/>
              </a:pPr>
              <a:t>‹N°›</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017F3-F0BB-4F37-8F9F-E9F4DC8815B2}" type="slidenum">
              <a:rPr lang="en-US"/>
              <a:pPr>
                <a:defRPr/>
              </a:pPr>
              <a:t>‹N°›</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63976D-5188-41B4-8C57-BF6AAE63B375}" type="slidenum">
              <a:rPr lang="en-US"/>
              <a:pPr>
                <a:defRPr/>
              </a:pPr>
              <a:t>‹N°›</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121001-9DC1-4802-AF25-8F744F571567}" type="slidenum">
              <a:rPr lang="en-US"/>
              <a:pPr>
                <a:defRPr/>
              </a:pPr>
              <a:t>‹N°›</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5359772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7DC4E2-A730-45A9-87A3-A932A0D89826}" type="slidenum">
              <a:rPr lang="en-US"/>
              <a:pPr>
                <a:defRPr/>
              </a:pPr>
              <a:t>‹N°›</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ABC4A-69B0-47FB-A103-A034C1A4449F}" type="slidenum">
              <a:rPr lang="en-US"/>
              <a:pPr>
                <a:defRPr/>
              </a:pPr>
              <a:t>‹N°›</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A8644A-C336-407F-8767-E83DF3CABFCB}" type="slidenum">
              <a:rPr lang="en-US"/>
              <a:pPr>
                <a:defRPr/>
              </a:pPr>
              <a:t>‹N°›</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958D97-D194-48FF-87E6-D3552504D492}" type="slidenum">
              <a:rPr lang="en-US"/>
              <a:pPr>
                <a:defRPr/>
              </a:pPr>
              <a:t>‹N°›</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C06E3-86B7-4BD5-9B96-DAF4D847D7FA}" type="slidenum">
              <a:rPr lang="en-US"/>
              <a:pPr>
                <a:defRPr/>
              </a:pPr>
              <a:t>‹N°›</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BC689-3368-40C7-B1FD-FF3FB43C8479}" type="slidenum">
              <a:rPr lang="en-US"/>
              <a:pPr>
                <a:defRPr/>
              </a:pPr>
              <a:t>‹N°›</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Modifiez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23E9FD-0875-4423-82AD-E41C6FF2F320}" type="slidenum">
              <a:rPr lang="en-US"/>
              <a:pPr>
                <a:defRPr/>
              </a:pPr>
              <a:t>‹N°›</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26413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2561881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36174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106810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3739407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444227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472895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1155684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6343573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75975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896743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5991632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pPr>
              <a:defRPr/>
            </a:pPr>
            <a:fld id="{ED0EFCEF-49B5-4918-AC6A-2127BB26CD60}"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96EFF44-E979-4FC2-BCC4-BEF85A92FB5F}"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0004523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fld id="{34446FC9-74B1-454A-9763-DF4D004070CB}"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24C38A3-F1DA-465C-B6E6-07DEF57AD911}"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67634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622223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fld id="{D1C1833F-EE19-4118-ABF9-3F0D7C8E860B}"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A5C73F-FD3F-41F1-AAEF-64262C2E4C77}"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366042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AEC66A34-135B-470C-B12A-1F13B8F55C5F}"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83FD23C-CED4-4A2D-B908-CDD4CCEC3CAC}"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8986871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pPr>
              <a:defRPr/>
            </a:pPr>
            <a:fld id="{85E3708D-BACD-4A16-B774-3EB54DF226C2}"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9C70A58-DBA7-41B3-8073-789DED20BF9B}"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8437834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pPr>
              <a:defRPr/>
            </a:pPr>
            <a:fld id="{E07D3FF9-2AE7-43CF-874F-05202D876C0A}"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F2C4EF3-EF38-4680-8F9D-725CA6EA3869}"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946249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56CE88-12BF-4511-9390-158A8C398EE5}"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71D6078-CAA6-4B77-9938-EFBF59F15306}"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110874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fld id="{C96374BB-5D10-4B54-8BCB-EEBB04929BB3}"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4BBDE01-FEE0-462E-A4B0-F2B40A70EB9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0081736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fld id="{D13616E6-C0FD-4475-9E31-A4318B82C0DE}"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5616892-AB60-4B6B-9DFE-511229D00033}" type="slidenum">
              <a:rPr lang="fr-FR" smtClean="0">
                <a:solidFill>
                  <a:prstClr val="black">
                    <a:tint val="75000"/>
                  </a:prstClr>
                </a:solidFill>
              </a:rPr>
              <a:pPr>
                <a:defRPr/>
              </a:pPr>
              <a:t>‹N°›</a:t>
            </a:fld>
            <a:endParaRPr lang="fr-FR">
              <a:solidFill>
                <a:prstClr val="black">
                  <a:tint val="75000"/>
                </a:prstClr>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fr-FR"/>
              <a:t>Cliquez sur l'icône pour ajouter une image</a:t>
            </a:r>
            <a:endParaRPr lang="en-US"/>
          </a:p>
        </p:txBody>
      </p:sp>
    </p:spTree>
    <p:extLst>
      <p:ext uri="{BB962C8B-B14F-4D97-AF65-F5344CB8AC3E}">
        <p14:creationId xmlns:p14="http://schemas.microsoft.com/office/powerpoint/2010/main" val="251351711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fld id="{CE769705-DADD-4B21-95BE-73C230B723F9}"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902CF5E-4792-4A83-A597-B68FBC0177B2}"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5341947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fld id="{B4DD6F86-EFF2-4223-B278-73D0600889CE}" type="datetimeFigureOut">
              <a:rPr lang="fr-FR" smtClean="0">
                <a:solidFill>
                  <a:prstClr val="black">
                    <a:tint val="75000"/>
                  </a:prstClr>
                </a:solidFill>
              </a:rPr>
              <a:pPr>
                <a:defRPr/>
              </a:pPr>
              <a:t>09/08/2023</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1FCDAB-809D-47D9-A6E8-24AB0E4E7AEF}"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093128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82224FC8-FD0E-4689-8212-7F3918A41688}" type="datetime1">
              <a:rPr lang="fr-FR">
                <a:solidFill>
                  <a:srgbClr val="DBF5F9">
                    <a:shade val="90000"/>
                  </a:srgbClr>
                </a:solidFill>
              </a:rPr>
              <a:pPr>
                <a:defRPr/>
              </a:pPr>
              <a:t>09/08/2023</a:t>
            </a:fld>
            <a:endParaRPr lang="fr-FR">
              <a:solidFill>
                <a:srgbClr val="DBF5F9">
                  <a:shade val="90000"/>
                </a:srgbClr>
              </a:solidFill>
            </a:endParaRPr>
          </a:p>
        </p:txBody>
      </p:sp>
      <p:sp>
        <p:nvSpPr>
          <p:cNvPr id="5" name="Espace réservé du pied de page 18"/>
          <p:cNvSpPr>
            <a:spLocks noGrp="1"/>
          </p:cNvSpPr>
          <p:nvPr>
            <p:ph type="ftr" sz="quarter" idx="11"/>
          </p:nvPr>
        </p:nvSpPr>
        <p:spPr/>
        <p:txBody>
          <a:bodyPr/>
          <a:lstStyle>
            <a:lvl1pPr>
              <a:defRPr/>
            </a:lvl1pPr>
          </a:lstStyle>
          <a:p>
            <a:pPr>
              <a:defRPr/>
            </a:pPr>
            <a:r>
              <a:rPr lang="fr-FR">
                <a:solidFill>
                  <a:srgbClr val="DBF5F9">
                    <a:shade val="90000"/>
                  </a:srgbClr>
                </a:solidFill>
              </a:rPr>
              <a:t>Introduction</a:t>
            </a:r>
          </a:p>
        </p:txBody>
      </p:sp>
      <p:sp>
        <p:nvSpPr>
          <p:cNvPr id="6" name="Espace réservé du numéro de diapositive 26"/>
          <p:cNvSpPr>
            <a:spLocks noGrp="1"/>
          </p:cNvSpPr>
          <p:nvPr>
            <p:ph type="sldNum" sz="quarter" idx="12"/>
          </p:nvPr>
        </p:nvSpPr>
        <p:spPr/>
        <p:txBody>
          <a:bodyPr/>
          <a:lstStyle>
            <a:lvl2pPr lvl="1" eaLnBrk="0" hangingPunct="0">
              <a:defRPr/>
            </a:lvl2pPr>
          </a:lstStyle>
          <a:p>
            <a:pPr lvl="1">
              <a:defRPr/>
            </a:pPr>
            <a:fld id="{BEB6F952-09DB-4791-96AC-91442BE057D1}" type="slidenum">
              <a:rPr lang="fr-FR">
                <a:solidFill>
                  <a:srgbClr val="DBF5F9"/>
                </a:solidFill>
              </a:rPr>
              <a:pPr lvl="1">
                <a:defRPr/>
              </a:pPr>
              <a:t>‹N°›</a:t>
            </a:fld>
            <a:endParaRPr lang="fr-FR">
              <a:solidFill>
                <a:srgbClr val="DBF5F9"/>
              </a:solidFill>
            </a:endParaRPr>
          </a:p>
        </p:txBody>
      </p:sp>
    </p:spTree>
    <p:extLst>
      <p:ext uri="{BB962C8B-B14F-4D97-AF65-F5344CB8AC3E}">
        <p14:creationId xmlns:p14="http://schemas.microsoft.com/office/powerpoint/2010/main" val="2672692015"/>
      </p:ext>
    </p:extLst>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pPr>
                <a:defRPr/>
              </a:pPr>
              <a:t>09/08/2023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18865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DC928EF9-7E16-485B-AE55-23DE215C58DB}" type="datetimeFigureOut">
              <a:rPr lang="en-US">
                <a:solidFill>
                  <a:srgbClr val="04617B">
                    <a:shade val="90000"/>
                  </a:srgbClr>
                </a:solidFill>
              </a:rPr>
              <a:pPr>
                <a:defRPr/>
              </a:pPr>
              <a:t>8/9/2023</a:t>
            </a:fld>
            <a:endParaRPr lang="en-US">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6" name="Espace réservé du numéro de diapositive 17"/>
          <p:cNvSpPr>
            <a:spLocks noGrp="1"/>
          </p:cNvSpPr>
          <p:nvPr>
            <p:ph type="sldNum" sz="quarter" idx="12"/>
          </p:nvPr>
        </p:nvSpPr>
        <p:spPr/>
        <p:txBody>
          <a:bodyPr/>
          <a:lstStyle>
            <a:lvl1pPr>
              <a:defRPr/>
            </a:lvl1pPr>
          </a:lstStyle>
          <a:p>
            <a:pPr>
              <a:defRPr/>
            </a:pPr>
            <a:fld id="{15B625C9-F0EC-463A-BED1-A753E90B887D}"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901462475"/>
      </p:ext>
    </p:extLst>
  </p:cSld>
  <p:clrMapOvr>
    <a:masterClrMapping/>
  </p:clrMapOvr>
  <p:transition spd="med">
    <p:wipe dir="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07B40C4-228D-4416-B1C8-E1E99913A8F6}" type="datetimeFigureOut">
              <a:rPr lang="en-US">
                <a:solidFill>
                  <a:srgbClr val="DBF5F9">
                    <a:shade val="90000"/>
                  </a:srgbClr>
                </a:solidFill>
              </a:rPr>
              <a:pPr>
                <a:defRPr/>
              </a:pPr>
              <a:t>8/9/2023</a:t>
            </a:fld>
            <a:endParaRPr lang="en-US">
              <a:solidFill>
                <a:srgbClr val="DBF5F9">
                  <a:shade val="90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fr-FR">
                <a:solidFill>
                  <a:srgbClr val="DBF5F9">
                    <a:shade val="90000"/>
                  </a:srgbClr>
                </a:solidFill>
              </a:rPr>
              <a:t>Introduction</a:t>
            </a:r>
          </a:p>
        </p:txBody>
      </p:sp>
      <p:sp>
        <p:nvSpPr>
          <p:cNvPr id="6" name="Espace réservé du numéro de diapositive 5"/>
          <p:cNvSpPr>
            <a:spLocks noGrp="1"/>
          </p:cNvSpPr>
          <p:nvPr>
            <p:ph type="sldNum" sz="quarter" idx="12"/>
          </p:nvPr>
        </p:nvSpPr>
        <p:spPr/>
        <p:txBody>
          <a:bodyPr/>
          <a:lstStyle>
            <a:lvl1pPr>
              <a:defRPr/>
            </a:lvl1pPr>
          </a:lstStyle>
          <a:p>
            <a:pPr>
              <a:defRPr/>
            </a:pPr>
            <a:fld id="{920F0A1F-E7C9-43B7-A5C1-2DE123BD82AA}" type="slidenum">
              <a:rPr lang="fr-FR">
                <a:solidFill>
                  <a:srgbClr val="DBF5F9">
                    <a:shade val="90000"/>
                  </a:srgbClr>
                </a:solidFill>
              </a:rPr>
              <a:pPr>
                <a:defRPr/>
              </a:pPr>
              <a:t>‹N°›</a:t>
            </a:fld>
            <a:endParaRPr lang="fr-FR">
              <a:solidFill>
                <a:srgbClr val="DBF5F9">
                  <a:shade val="90000"/>
                </a:srgbClr>
              </a:solidFill>
            </a:endParaRPr>
          </a:p>
        </p:txBody>
      </p:sp>
    </p:spTree>
    <p:extLst>
      <p:ext uri="{BB962C8B-B14F-4D97-AF65-F5344CB8AC3E}">
        <p14:creationId xmlns:p14="http://schemas.microsoft.com/office/powerpoint/2010/main" val="2799778338"/>
      </p:ext>
    </p:extLst>
  </p:cSld>
  <p:clrMapOvr>
    <a:overrideClrMapping bg1="dk1" tx1="lt1" bg2="dk2" tx2="lt2" accent1="accent1" accent2="accent2" accent3="accent3" accent4="accent4" accent5="accent5" accent6="accent6" hlink="hlink" folHlink="folHlink"/>
  </p:clrMapOvr>
  <p:transition spd="med">
    <p:wipe dir="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93B5422B-4939-44D9-A7A7-4100C894A396}" type="datetimeFigureOut">
              <a:rPr lang="en-US">
                <a:solidFill>
                  <a:srgbClr val="04617B">
                    <a:shade val="90000"/>
                  </a:srgbClr>
                </a:solidFill>
              </a:rPr>
              <a:pPr>
                <a:defRPr/>
              </a:pPr>
              <a:t>8/9/2023</a:t>
            </a:fld>
            <a:endParaRPr lang="en-US">
              <a:solidFill>
                <a:srgbClr val="04617B">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7" name="Espace réservé du numéro de diapositive 17"/>
          <p:cNvSpPr>
            <a:spLocks noGrp="1"/>
          </p:cNvSpPr>
          <p:nvPr>
            <p:ph type="sldNum" sz="quarter" idx="12"/>
          </p:nvPr>
        </p:nvSpPr>
        <p:spPr/>
        <p:txBody>
          <a:bodyPr/>
          <a:lstStyle>
            <a:lvl1pPr>
              <a:defRPr/>
            </a:lvl1pPr>
          </a:lstStyle>
          <a:p>
            <a:pPr>
              <a:defRPr/>
            </a:pPr>
            <a:fld id="{4435BD25-34AB-4E6B-9CC7-5CE88CF585AF}"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429697489"/>
      </p:ext>
    </p:extLst>
  </p:cSld>
  <p:clrMapOvr>
    <a:masterClrMapping/>
  </p:clrMapOvr>
  <p:transition spd="med">
    <p:wipe dir="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5B5FC62A-7659-4CBF-B4AD-B24697813D30}" type="datetimeFigureOut">
              <a:rPr lang="en-US">
                <a:solidFill>
                  <a:srgbClr val="04617B">
                    <a:shade val="90000"/>
                  </a:srgbClr>
                </a:solidFill>
              </a:rPr>
              <a:pPr>
                <a:defRPr/>
              </a:pPr>
              <a:t>8/9/2023</a:t>
            </a:fld>
            <a:endParaRPr lang="en-US">
              <a:solidFill>
                <a:srgbClr val="04617B">
                  <a:shade val="90000"/>
                </a:srgbClr>
              </a:solidFill>
            </a:endParaRPr>
          </a:p>
        </p:txBody>
      </p:sp>
      <p:sp>
        <p:nvSpPr>
          <p:cNvPr id="8"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9" name="Espace réservé du numéro de diapositive 17"/>
          <p:cNvSpPr>
            <a:spLocks noGrp="1"/>
          </p:cNvSpPr>
          <p:nvPr>
            <p:ph type="sldNum" sz="quarter" idx="12"/>
          </p:nvPr>
        </p:nvSpPr>
        <p:spPr/>
        <p:txBody>
          <a:bodyPr/>
          <a:lstStyle>
            <a:lvl1pPr>
              <a:defRPr/>
            </a:lvl1pPr>
          </a:lstStyle>
          <a:p>
            <a:pPr>
              <a:defRPr/>
            </a:pPr>
            <a:fld id="{7E3DDB73-3AC9-48D3-88E3-F93E1AC1DE5F}"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882980660"/>
      </p:ext>
    </p:extLst>
  </p:cSld>
  <p:clrMapOvr>
    <a:masterClrMapping/>
  </p:clrMapOvr>
  <p:transition spd="med">
    <p:wipe dir="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148E1205-FA4C-4B92-912B-C57F81FB301E}" type="datetimeFigureOut">
              <a:rPr lang="en-US">
                <a:solidFill>
                  <a:srgbClr val="04617B">
                    <a:shade val="90000"/>
                  </a:srgbClr>
                </a:solidFill>
              </a:rPr>
              <a:pPr>
                <a:defRPr/>
              </a:pPr>
              <a:t>8/9/2023</a:t>
            </a:fld>
            <a:endParaRPr lang="en-US">
              <a:solidFill>
                <a:srgbClr val="04617B">
                  <a:shade val="90000"/>
                </a:srgbClr>
              </a:solidFill>
            </a:endParaRPr>
          </a:p>
        </p:txBody>
      </p:sp>
      <p:sp>
        <p:nvSpPr>
          <p:cNvPr id="4"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5" name="Espace réservé du numéro de diapositive 17"/>
          <p:cNvSpPr>
            <a:spLocks noGrp="1"/>
          </p:cNvSpPr>
          <p:nvPr>
            <p:ph type="sldNum" sz="quarter" idx="12"/>
          </p:nvPr>
        </p:nvSpPr>
        <p:spPr/>
        <p:txBody>
          <a:bodyPr/>
          <a:lstStyle>
            <a:lvl1pPr>
              <a:defRPr/>
            </a:lvl1pPr>
          </a:lstStyle>
          <a:p>
            <a:pPr>
              <a:defRPr/>
            </a:pPr>
            <a:fld id="{F0526205-9BEA-49F4-8A10-A0DA4633E3D1}"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357229119"/>
      </p:ext>
    </p:extLst>
  </p:cSld>
  <p:clrMapOvr>
    <a:masterClrMapping/>
  </p:clrMapOvr>
  <p:transition spd="med">
    <p:wipe dir="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04A00126-EA7B-4580-9DEF-2FDD858F14C2}" type="datetimeFigureOut">
              <a:rPr lang="en-US">
                <a:solidFill>
                  <a:srgbClr val="04617B">
                    <a:shade val="90000"/>
                  </a:srgbClr>
                </a:solidFill>
              </a:rPr>
              <a:pPr>
                <a:defRPr/>
              </a:pPr>
              <a:t>8/9/2023</a:t>
            </a:fld>
            <a:endParaRPr lang="en-US">
              <a:solidFill>
                <a:srgbClr val="04617B">
                  <a:shade val="90000"/>
                </a:srgbClr>
              </a:solidFill>
            </a:endParaRPr>
          </a:p>
        </p:txBody>
      </p:sp>
      <p:sp>
        <p:nvSpPr>
          <p:cNvPr id="3"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4" name="Espace réservé du numéro de diapositive 17"/>
          <p:cNvSpPr>
            <a:spLocks noGrp="1"/>
          </p:cNvSpPr>
          <p:nvPr>
            <p:ph type="sldNum" sz="quarter" idx="12"/>
          </p:nvPr>
        </p:nvSpPr>
        <p:spPr/>
        <p:txBody>
          <a:bodyPr/>
          <a:lstStyle>
            <a:lvl1pPr>
              <a:defRPr/>
            </a:lvl1pPr>
          </a:lstStyle>
          <a:p>
            <a:pPr>
              <a:defRPr/>
            </a:pPr>
            <a:fld id="{9E52D1A9-1FDE-415C-8092-2353FE848DA4}"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629273645"/>
      </p:ext>
    </p:extLst>
  </p:cSld>
  <p:clrMapOvr>
    <a:masterClrMapping/>
  </p:clrMapOvr>
  <p:transition spd="med">
    <p:wipe dir="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style>
          <a:lnRef idx="0">
            <a:schemeClr val="accent2"/>
          </a:lnRef>
          <a:fillRef idx="3">
            <a:schemeClr val="accent2"/>
          </a:fillRef>
          <a:effectRef idx="3">
            <a:schemeClr val="accent2"/>
          </a:effectRef>
          <a:fontRef idx="none"/>
        </p:style>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0CA6EB39-6ED5-4C1F-80C4-D0C86D7F3680}" type="datetimeFigureOut">
              <a:rPr lang="en-US">
                <a:solidFill>
                  <a:srgbClr val="04617B">
                    <a:shade val="90000"/>
                  </a:srgbClr>
                </a:solidFill>
              </a:rPr>
              <a:pPr>
                <a:defRPr/>
              </a:pPr>
              <a:t>8/9/2023</a:t>
            </a:fld>
            <a:endParaRPr lang="en-US">
              <a:solidFill>
                <a:srgbClr val="04617B">
                  <a:shade val="90000"/>
                </a:srgbClr>
              </a:solidFill>
            </a:endParaRPr>
          </a:p>
        </p:txBody>
      </p:sp>
      <p:sp>
        <p:nvSpPr>
          <p:cNvPr id="6"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7" name="Espace réservé du numéro de diapositive 17"/>
          <p:cNvSpPr>
            <a:spLocks noGrp="1"/>
          </p:cNvSpPr>
          <p:nvPr>
            <p:ph type="sldNum" sz="quarter" idx="12"/>
          </p:nvPr>
        </p:nvSpPr>
        <p:spPr/>
        <p:txBody>
          <a:bodyPr/>
          <a:lstStyle>
            <a:lvl1pPr>
              <a:defRPr/>
            </a:lvl1pPr>
          </a:lstStyle>
          <a:p>
            <a:pPr>
              <a:defRPr/>
            </a:pPr>
            <a:fld id="{13D77EB3-F7B3-46B0-A3AA-AE8C2605A06B}"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208764662"/>
      </p:ext>
    </p:extLst>
  </p:cSld>
  <p:clrMapOvr>
    <a:masterClrMapping/>
  </p:clrMapOvr>
  <p:transition spd="med">
    <p:wipe dir="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4000" u="sng">
              <a:solidFill>
                <a:prstClr val="white"/>
              </a:solidFill>
            </a:endParaRPr>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4000" u="sng">
              <a:solidFill>
                <a:prstClr val="white"/>
              </a:solidFill>
            </a:endParaRPr>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4000" u="sng">
              <a:solidFill>
                <a:prstClr val="black"/>
              </a:solidFill>
              <a:latin typeface="Constantia"/>
              <a:cs typeface="Times New Roman" pitchFamily="18" charset="0"/>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4000" u="sng">
              <a:solidFill>
                <a:prstClr val="black"/>
              </a:solidFill>
              <a:latin typeface="Constantia"/>
              <a:cs typeface="Times New Roman" pitchFamily="18" charset="0"/>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152DC039-C751-4B40-989A-AE88F77935AF}" type="datetimeFigureOut">
              <a:rPr lang="en-US">
                <a:solidFill>
                  <a:srgbClr val="04617B">
                    <a:shade val="90000"/>
                  </a:srgbClr>
                </a:solidFill>
              </a:rPr>
              <a:pPr>
                <a:defRPr/>
              </a:pPr>
              <a:t>8/9/2023</a:t>
            </a:fld>
            <a:endParaRPr lang="en-US">
              <a:solidFill>
                <a:srgbClr val="04617B">
                  <a:shade val="90000"/>
                </a:srgbClr>
              </a:solidFill>
            </a:endParaRPr>
          </a:p>
        </p:txBody>
      </p:sp>
      <p:sp>
        <p:nvSpPr>
          <p:cNvPr id="10" name="Espace réservé du pied de page 5"/>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C5CE0A4A-CCBE-49D5-93D2-BEE3A8CDB67A}"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51860632"/>
      </p:ext>
    </p:extLst>
  </p:cSld>
  <p:clrMapOvr>
    <a:masterClrMapping/>
  </p:clrMapOvr>
  <p:transition spd="med">
    <p:wipe dir="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20EC63D9-526B-40BE-81A3-91A7F9A62D51}" type="datetimeFigureOut">
              <a:rPr lang="en-US">
                <a:solidFill>
                  <a:srgbClr val="04617B">
                    <a:shade val="90000"/>
                  </a:srgbClr>
                </a:solidFill>
              </a:rPr>
              <a:pPr>
                <a:defRPr/>
              </a:pPr>
              <a:t>8/9/2023</a:t>
            </a:fld>
            <a:endParaRPr lang="en-US">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6" name="Espace réservé du numéro de diapositive 17"/>
          <p:cNvSpPr>
            <a:spLocks noGrp="1"/>
          </p:cNvSpPr>
          <p:nvPr>
            <p:ph type="sldNum" sz="quarter" idx="12"/>
          </p:nvPr>
        </p:nvSpPr>
        <p:spPr/>
        <p:txBody>
          <a:bodyPr/>
          <a:lstStyle>
            <a:lvl1pPr>
              <a:defRPr/>
            </a:lvl1pPr>
          </a:lstStyle>
          <a:p>
            <a:pPr>
              <a:defRPr/>
            </a:pPr>
            <a:fld id="{2C572FC5-32F1-411F-A317-4AABEC6FA286}"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2268552495"/>
      </p:ext>
    </p:extLst>
  </p:cSld>
  <p:clrMapOvr>
    <a:masterClrMapping/>
  </p:clrMapOvr>
  <p:transition spd="med">
    <p:wipe dir="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B396B313-3C04-4C67-8341-A671F422B27C}" type="datetimeFigureOut">
              <a:rPr lang="en-US">
                <a:solidFill>
                  <a:srgbClr val="04617B">
                    <a:shade val="90000"/>
                  </a:srgbClr>
                </a:solidFill>
              </a:rPr>
              <a:pPr>
                <a:defRPr/>
              </a:pPr>
              <a:t>8/9/2023</a:t>
            </a:fld>
            <a:endParaRPr lang="en-US">
              <a:solidFill>
                <a:srgbClr val="04617B">
                  <a:shade val="90000"/>
                </a:srgbClr>
              </a:solidFill>
            </a:endParaRPr>
          </a:p>
        </p:txBody>
      </p:sp>
      <p:sp>
        <p:nvSpPr>
          <p:cNvPr id="5" name="Espace réservé du pied de page 21"/>
          <p:cNvSpPr>
            <a:spLocks noGrp="1"/>
          </p:cNvSpPr>
          <p:nvPr>
            <p:ph type="ftr" sz="quarter" idx="11"/>
          </p:nvPr>
        </p:nvSpPr>
        <p:spPr/>
        <p:txBody>
          <a:bodyPr/>
          <a:lstStyle>
            <a:lvl1pPr>
              <a:defRPr/>
            </a:lvl1pPr>
          </a:lstStyle>
          <a:p>
            <a:pPr>
              <a:defRPr/>
            </a:pPr>
            <a:r>
              <a:rPr lang="fr-FR">
                <a:solidFill>
                  <a:srgbClr val="04617B">
                    <a:shade val="90000"/>
                  </a:srgbClr>
                </a:solidFill>
              </a:rPr>
              <a:t>Introduction</a:t>
            </a:r>
          </a:p>
        </p:txBody>
      </p:sp>
      <p:sp>
        <p:nvSpPr>
          <p:cNvPr id="6" name="Espace réservé du numéro de diapositive 17"/>
          <p:cNvSpPr>
            <a:spLocks noGrp="1"/>
          </p:cNvSpPr>
          <p:nvPr>
            <p:ph type="sldNum" sz="quarter" idx="12"/>
          </p:nvPr>
        </p:nvSpPr>
        <p:spPr/>
        <p:txBody>
          <a:bodyPr/>
          <a:lstStyle>
            <a:lvl1pPr>
              <a:defRPr/>
            </a:lvl1pPr>
          </a:lstStyle>
          <a:p>
            <a:pPr>
              <a:defRPr/>
            </a:pPr>
            <a:fld id="{E2D5C64C-16DD-400A-A19C-8ECE8049FFD3}" type="slidenum">
              <a:rPr lang="fr-FR">
                <a:solidFill>
                  <a:srgbClr val="04617B">
                    <a:shade val="90000"/>
                  </a:srgbClr>
                </a:solidFill>
              </a:rPr>
              <a:pPr>
                <a:defRPr/>
              </a:pPr>
              <a:t>‹N°›</a:t>
            </a:fld>
            <a:endParaRPr lang="fr-FR">
              <a:solidFill>
                <a:srgbClr val="04617B">
                  <a:shade val="90000"/>
                </a:srgbClr>
              </a:solidFill>
            </a:endParaRPr>
          </a:p>
        </p:txBody>
      </p:sp>
    </p:spTree>
    <p:extLst>
      <p:ext uri="{BB962C8B-B14F-4D97-AF65-F5344CB8AC3E}">
        <p14:creationId xmlns:p14="http://schemas.microsoft.com/office/powerpoint/2010/main" val="3049825343"/>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11441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56121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18379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84635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54646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00481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24052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26279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2609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pPr>
                <a:defRPr/>
              </a:pPr>
              <a:t>09/08/2023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85223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8050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19258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16408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90011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06175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0598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89085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36613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202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pPr>
                <a:defRPr/>
              </a:pPr>
              <a:t>09/08/2023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10416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48504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53461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221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14194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7195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50973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03420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202975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7809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pPr>
                <a:defRPr/>
              </a:pPr>
              <a:t>09/08/2023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658133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337486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53540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46639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25313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524788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58394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60508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91504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8593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pPr>
                <a:defRPr/>
              </a:pPr>
              <a:t>09/08/2023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85441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74368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40704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794289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465247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40384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9622077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988959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90737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3898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pPr>
                <a:defRPr/>
              </a:pPr>
              <a:t>09/08/2023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63369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702958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063269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086318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8614328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309327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092508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57280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81536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ED0EFCEF-49B5-4918-AC6A-2127BB26CD60}"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96EFF44-E979-4FC2-BCC4-BEF85A92FB5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19828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pPr>
                <a:defRPr/>
              </a:pPr>
              <a:t>09/08/2023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4446FC9-74B1-454A-9763-DF4D004070C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24C38A3-F1DA-465C-B6E6-07DEF57AD91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362145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1C1833F-EE19-4118-ABF9-3F0D7C8E860B}"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BA5C73F-FD3F-41F1-AAEF-64262C2E4C7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95834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EC66A34-135B-470C-B12A-1F13B8F55C5F}"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83FD23C-CED4-4A2D-B908-CDD4CCEC3CA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4213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85E3708D-BACD-4A16-B774-3EB54DF226C2}" type="datetimeFigureOut">
              <a:rPr lang="fr-FR">
                <a:solidFill>
                  <a:prstClr val="black">
                    <a:tint val="75000"/>
                  </a:prstClr>
                </a:solidFill>
              </a:rPr>
              <a:pPr>
                <a:defRPr/>
              </a:pPr>
              <a:t>09/08/2023</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A9C70A58-DBA7-41B3-8073-789DED20BF9B}"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541885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7D3FF9-2AE7-43CF-874F-05202D876C0A}" type="datetimeFigureOut">
              <a:rPr lang="fr-FR">
                <a:solidFill>
                  <a:prstClr val="black">
                    <a:tint val="75000"/>
                  </a:prstClr>
                </a:solidFill>
              </a:rPr>
              <a:pPr>
                <a:defRPr/>
              </a:pPr>
              <a:t>09/08/2023</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1F2C4EF3-EF38-4680-8F9D-725CA6EA386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74441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356CE88-12BF-4511-9390-158A8C398EE5}" type="datetimeFigureOut">
              <a:rPr lang="fr-FR">
                <a:solidFill>
                  <a:prstClr val="black">
                    <a:tint val="75000"/>
                  </a:prstClr>
                </a:solidFill>
              </a:rPr>
              <a:pPr>
                <a:defRPr/>
              </a:pPr>
              <a:t>09/08/2023</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71D6078-CAA6-4B77-9938-EFBF59F15306}"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82896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6374BB-5D10-4B54-8BCB-EEBB04929BB3}"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34BBDE01-FEE0-462E-A4B0-F2B40A70EB9A}"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723915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13616E6-C0FD-4475-9E31-A4318B82C0DE}" type="datetimeFigureOut">
              <a:rPr lang="fr-FR">
                <a:solidFill>
                  <a:prstClr val="black">
                    <a:tint val="75000"/>
                  </a:prstClr>
                </a:solidFill>
              </a:rPr>
              <a:pPr>
                <a:defRPr/>
              </a:pPr>
              <a:t>09/08/2023</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616892-AB60-4B6B-9DFE-511229D00033}"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6324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E769705-DADD-4B21-95BE-73C230B723F9}"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902CF5E-4792-4A83-A597-B68FBC0177B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112592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4DD6F86-EFF2-4223-B278-73D0600889CE}"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1FCDAB-809D-47D9-A6E8-24AB0E4E7AE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2319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5.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pPr>
                <a:defRPr/>
              </a:pPr>
              <a:t>09/08/2023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474388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994165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997017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1927988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4260576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753515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267404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65612525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858832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714493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30458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82942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8408257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665934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5182636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244182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BF8B736-CD5E-47DE-8110-B97DBEC428E4}" type="datetimeFigureOut">
              <a:rPr lang="fr-FR" smtClean="0"/>
              <a:pPr>
                <a:defRPr/>
              </a:pPr>
              <a:t>09/08/2023</a:t>
            </a:fld>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1761A64-7D6F-4758-A862-2C3D7C4F57A7}"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8340584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white"/>
                    </a:solidFill>
                    <a:latin typeface="Verdana"/>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white"/>
                    </a:solidFill>
                    <a:latin typeface="Verdana"/>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white"/>
                    </a:solidFill>
                    <a:latin typeface="Verdana"/>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latin typeface="Verdana"/>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white"/>
                    </a:solidFill>
                    <a:latin typeface="Verdana"/>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defTabSz="457200"/>
              <a:endParaRPr lang="en-US">
                <a:solidFill>
                  <a:prstClr val="white"/>
                </a:solidFill>
                <a:latin typeface="Verdana"/>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fld id="{EBF8B736-CD5E-47DE-8110-B97DBEC428E4}" type="datetimeFigureOut">
              <a:rPr lang="fr-FR" smtClean="0">
                <a:solidFill>
                  <a:prstClr val="white">
                    <a:tint val="75000"/>
                  </a:prstClr>
                </a:solidFill>
              </a:rPr>
              <a:pPr>
                <a:defRPr/>
              </a:pPr>
              <a:t>09/08/2023</a:t>
            </a:fld>
            <a:endParaRPr lang="fr-FR">
              <a:solidFill>
                <a:prstClr val="white">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fr-FR">
              <a:solidFill>
                <a:prstClr val="white">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D1761A64-7D6F-4758-A862-2C3D7C4F57A7}" type="slidenum">
              <a:rPr lang="fr-FR" smtClean="0">
                <a:solidFill>
                  <a:prstClr val="white">
                    <a:tint val="75000"/>
                  </a:prstClr>
                </a:solidFill>
              </a:rPr>
              <a:pPr>
                <a:defRPr/>
              </a:pPr>
              <a:t>‹N°›</a:t>
            </a:fld>
            <a:endParaRPr lang="fr-FR">
              <a:solidFill>
                <a:prstClr val="white">
                  <a:tint val="75000"/>
                </a:prstClr>
              </a:solidFill>
            </a:endParaRPr>
          </a:p>
        </p:txBody>
      </p:sp>
    </p:spTree>
    <p:extLst>
      <p:ext uri="{BB962C8B-B14F-4D97-AF65-F5344CB8AC3E}">
        <p14:creationId xmlns:p14="http://schemas.microsoft.com/office/powerpoint/2010/main" val="2860824098"/>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4000" u="sng">
              <a:solidFill>
                <a:prstClr val="black"/>
              </a:solidFill>
              <a:latin typeface="Constantia"/>
              <a:cs typeface="Times New Roman" pitchFamily="18" charset="0"/>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4000" u="sng">
              <a:solidFill>
                <a:prstClr val="black"/>
              </a:solidFill>
              <a:latin typeface="Constantia"/>
              <a:cs typeface="Times New Roman" pitchFamily="18" charset="0"/>
            </a:endParaRPr>
          </a:p>
        </p:txBody>
      </p:sp>
      <p:sp>
        <p:nvSpPr>
          <p:cNvPr id="1028" name="Espace réservé du titre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fr-FR"/>
              <a:t>Cliquez pour modifier le style du titre</a:t>
            </a:r>
            <a:endParaRPr lang="en-US"/>
          </a:p>
        </p:txBody>
      </p:sp>
      <p:sp>
        <p:nvSpPr>
          <p:cNvPr id="1029" name="Espace réservé du texte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872459C-BC06-4E3E-90DE-D53FE18A2BEC}" type="datetimeFigureOut">
              <a:rPr lang="en-US" u="sng">
                <a:solidFill>
                  <a:srgbClr val="04617B">
                    <a:shade val="90000"/>
                  </a:srgbClr>
                </a:solidFill>
                <a:latin typeface="Arial Narrow" pitchFamily="34" charset="0"/>
                <a:cs typeface="Times New Roman" pitchFamily="18" charset="0"/>
              </a:rPr>
              <a:pPr>
                <a:defRPr/>
              </a:pPr>
              <a:t>8/9/2023</a:t>
            </a:fld>
            <a:endParaRPr lang="en-US" u="sng">
              <a:solidFill>
                <a:srgbClr val="04617B">
                  <a:shade val="90000"/>
                </a:srgbClr>
              </a:solidFill>
              <a:latin typeface="Arial Narrow" pitchFamily="34" charset="0"/>
              <a:cs typeface="Times New Roman" pitchFamily="18" charset="0"/>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fr-FR" u="sng">
                <a:solidFill>
                  <a:srgbClr val="04617B">
                    <a:shade val="90000"/>
                  </a:srgbClr>
                </a:solidFill>
                <a:latin typeface="Arial Narrow" pitchFamily="34" charset="0"/>
                <a:cs typeface="Times New Roman" pitchFamily="18" charset="0"/>
              </a:rPr>
              <a:t>Introduction</a:t>
            </a: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006AC27-B8D4-4ED2-A97E-C9478428FD64}" type="slidenum">
              <a:rPr lang="fr-FR" u="sng">
                <a:solidFill>
                  <a:srgbClr val="04617B">
                    <a:shade val="90000"/>
                  </a:srgbClr>
                </a:solidFill>
                <a:latin typeface="Arial Narrow" pitchFamily="34" charset="0"/>
                <a:cs typeface="Times New Roman" pitchFamily="18" charset="0"/>
              </a:rPr>
              <a:pPr>
                <a:defRPr/>
              </a:pPr>
              <a:t>‹N°›</a:t>
            </a:fld>
            <a:endParaRPr lang="fr-FR" u="sng">
              <a:solidFill>
                <a:srgbClr val="04617B">
                  <a:shade val="90000"/>
                </a:srgbClr>
              </a:solidFill>
              <a:latin typeface="Arial Narrow" pitchFamily="34" charset="0"/>
              <a:cs typeface="Times New Roman" pitchFamily="18" charset="0"/>
            </a:endParaRP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sz="4000" u="sng">
                <a:solidFill>
                  <a:srgbClr val="04617B"/>
                </a:solidFill>
                <a:latin typeface="Arial Narrow" pitchFamily="34" charset="0"/>
                <a:cs typeface="Times New Roman" pitchFamily="18" charset="0"/>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sz="4000" u="sng">
                <a:solidFill>
                  <a:srgbClr val="04617B"/>
                </a:solidFill>
                <a:latin typeface="Arial Narrow" pitchFamily="34" charset="0"/>
                <a:cs typeface="Times New Roman" pitchFamily="18" charset="0"/>
              </a:endParaRPr>
            </a:p>
          </p:txBody>
        </p:sp>
      </p:grpSp>
    </p:spTree>
    <p:extLst>
      <p:ext uri="{BB962C8B-B14F-4D97-AF65-F5344CB8AC3E}">
        <p14:creationId xmlns:p14="http://schemas.microsoft.com/office/powerpoint/2010/main" val="133761594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spd="med">
    <p:wipe dir="r"/>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6594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63215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36414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565523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761537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30222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BF8B736-CD5E-47DE-8110-B97DBEC428E4}" type="datetimeFigureOut">
              <a:rPr lang="fr-FR">
                <a:solidFill>
                  <a:prstClr val="black">
                    <a:tint val="75000"/>
                  </a:prstClr>
                </a:solidFill>
              </a:rPr>
              <a:pPr>
                <a:defRPr/>
              </a:pPr>
              <a:t>09/08/2023</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761A64-7D6F-4758-A862-2C3D7C4F57A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0733580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gif"/><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7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9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gif"/><Relationship Id="rId7" Type="http://schemas.openxmlformats.org/officeDocument/2006/relationships/diagramColors" Target="../diagrams/colors8.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jpeg"/><Relationship Id="rId1" Type="http://schemas.openxmlformats.org/officeDocument/2006/relationships/slideLayout" Target="../slideLayouts/slideLayout10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gif"/><Relationship Id="rId7" Type="http://schemas.openxmlformats.org/officeDocument/2006/relationships/diagramColors" Target="../diagrams/colors10.xml"/><Relationship Id="rId2" Type="http://schemas.openxmlformats.org/officeDocument/2006/relationships/image" Target="../media/image6.jpeg"/><Relationship Id="rId1" Type="http://schemas.openxmlformats.org/officeDocument/2006/relationships/slideLayout" Target="../slideLayouts/slideLayout12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2.xml"/></Relationships>
</file>

<file path=ppt/slides/_rels/slide3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gif"/><Relationship Id="rId7" Type="http://schemas.openxmlformats.org/officeDocument/2006/relationships/diagramColors" Target="../diagrams/colors11.xml"/><Relationship Id="rId2" Type="http://schemas.openxmlformats.org/officeDocument/2006/relationships/image" Target="../media/image6.jpeg"/><Relationship Id="rId1" Type="http://schemas.openxmlformats.org/officeDocument/2006/relationships/slideLayout" Target="../slideLayouts/slideLayout13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gif"/><Relationship Id="rId7" Type="http://schemas.openxmlformats.org/officeDocument/2006/relationships/diagramColors" Target="../diagrams/colors12.xml"/><Relationship Id="rId2" Type="http://schemas.openxmlformats.org/officeDocument/2006/relationships/image" Target="../media/image6.jpeg"/><Relationship Id="rId1" Type="http://schemas.openxmlformats.org/officeDocument/2006/relationships/slideLayout" Target="../slideLayouts/slideLayout14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gif"/><Relationship Id="rId7" Type="http://schemas.openxmlformats.org/officeDocument/2006/relationships/diagramColors" Target="../diagrams/colors13.xml"/><Relationship Id="rId2" Type="http://schemas.openxmlformats.org/officeDocument/2006/relationships/image" Target="../media/image6.jpeg"/><Relationship Id="rId1" Type="http://schemas.openxmlformats.org/officeDocument/2006/relationships/slideLayout" Target="../slideLayouts/slideLayout15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11.xml"/><Relationship Id="rId4" Type="http://schemas.openxmlformats.org/officeDocument/2006/relationships/image" Target="../media/image14.gif"/></Relationships>
</file>

<file path=ppt/slides/_rels/slide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22.xml"/><Relationship Id="rId4" Type="http://schemas.openxmlformats.org/officeDocument/2006/relationships/image" Target="../media/image14.gif"/></Relationships>
</file>

<file path=ppt/slides/_rels/slide4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33.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jpeg"/><Relationship Id="rId1" Type="http://schemas.openxmlformats.org/officeDocument/2006/relationships/slideLayout" Target="../slideLayouts/slideLayout244.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167.xml"/></Relationships>
</file>

<file path=ppt/slides/_rels/slide4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78.xml"/><Relationship Id="rId5" Type="http://schemas.openxmlformats.org/officeDocument/2006/relationships/image" Target="../media/image16.png"/><Relationship Id="rId4" Type="http://schemas.openxmlformats.org/officeDocument/2006/relationships/image" Target="../media/image15.gif"/></Relationships>
</file>

<file path=ppt/slides/_rels/slide4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gif"/><Relationship Id="rId7" Type="http://schemas.openxmlformats.org/officeDocument/2006/relationships/diagramColors" Target="../diagrams/colors1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gif"/><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189.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55.xml"/><Relationship Id="rId4" Type="http://schemas.openxmlformats.org/officeDocument/2006/relationships/image" Target="../media/image5.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1643063"/>
            <a:ext cx="7772400" cy="1470025"/>
          </a:xfrm>
        </p:spPr>
        <p:txBody>
          <a:bodyPr/>
          <a:lstStyle/>
          <a:p>
            <a:r>
              <a:rPr lang="en" sz="6600" dirty="0">
                <a:solidFill>
                  <a:schemeClr val="bg1"/>
                </a:solidFill>
              </a:rPr>
              <a:t>CHAPTER 1</a:t>
            </a:r>
            <a:endParaRPr lang="fr-FR" sz="6600" dirty="0">
              <a:solidFill>
                <a:schemeClr val="bg1"/>
              </a:solidFill>
            </a:endParaRPr>
          </a:p>
        </p:txBody>
      </p:sp>
      <p:sp>
        <p:nvSpPr>
          <p:cNvPr id="2051" name="Sous-titre 2"/>
          <p:cNvSpPr>
            <a:spLocks noGrp="1"/>
          </p:cNvSpPr>
          <p:nvPr>
            <p:ph type="subTitle" idx="1"/>
          </p:nvPr>
        </p:nvSpPr>
        <p:spPr>
          <a:xfrm>
            <a:off x="1371600" y="2655888"/>
            <a:ext cx="6400800" cy="1752600"/>
          </a:xfrm>
        </p:spPr>
        <p:txBody>
          <a:bodyPr/>
          <a:lstStyle/>
          <a:p>
            <a:r>
              <a:rPr lang="en" sz="3600" dirty="0">
                <a:solidFill>
                  <a:schemeClr val="bg1"/>
                </a:solidFill>
              </a:rPr>
              <a:t>THE VARIABLES</a:t>
            </a:r>
            <a:endParaRPr lang="fr-FR" sz="3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2348880"/>
            <a:ext cx="2746651" cy="3600400"/>
          </a:xfrm>
        </p:spPr>
        <p:txBody>
          <a:bodyPr/>
          <a:lstStyle/>
          <a:p>
            <a:pPr marL="0" indent="0">
              <a:buNone/>
            </a:pPr>
            <a:r>
              <a:rPr lang="en" sz="1600" b="1" dirty="0">
                <a:ea typeface="Calibri"/>
                <a:cs typeface="Times New Roman"/>
              </a:rPr>
              <a:t>Name of a variable - identifier of a variable:</a:t>
            </a:r>
            <a:endParaRPr lang="fr-FR" sz="1600" b="1" dirty="0">
              <a:ea typeface="Calibri"/>
              <a:cs typeface="Times New Roman"/>
            </a:endParaRPr>
          </a:p>
          <a:p>
            <a:pPr marL="0" lvl="0" indent="0" algn="just">
              <a:lnSpc>
                <a:spcPct val="125000"/>
              </a:lnSpc>
              <a:spcBef>
                <a:spcPct val="0"/>
              </a:spcBef>
              <a:spcAft>
                <a:spcPts val="0"/>
              </a:spcAft>
              <a:buNone/>
              <a:tabLst>
                <a:tab pos="269875" algn="l"/>
              </a:tabLst>
            </a:pPr>
            <a:r>
              <a:rPr lang="en" sz="1600" dirty="0">
                <a:ea typeface="Calibri"/>
                <a:cs typeface="Times New Roman"/>
              </a:rPr>
              <a:t>The name of a variable makes it possible to uniquely identify it during the algorithm.</a:t>
            </a:r>
          </a:p>
          <a:p>
            <a:pPr marL="0" lvl="0" indent="0" algn="just">
              <a:lnSpc>
                <a:spcPct val="125000"/>
              </a:lnSpc>
              <a:spcBef>
                <a:spcPct val="0"/>
              </a:spcBef>
              <a:spcAft>
                <a:spcPts val="0"/>
              </a:spcAft>
              <a:buNone/>
              <a:tabLst>
                <a:tab pos="269875" algn="l"/>
              </a:tabLst>
            </a:pPr>
            <a:r>
              <a:rPr lang="en" sz="1600" dirty="0"/>
              <a:t>To facilitate the reading of the algorithms, it is advisable to respect rules for naming the variables .</a:t>
            </a:r>
            <a:endParaRPr lang="fr-FR" sz="1600" dirty="0"/>
          </a:p>
          <a:p>
            <a:pPr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4" name="Diagramme 3"/>
          <p:cNvGraphicFramePr/>
          <p:nvPr>
            <p:extLst>
              <p:ext uri="{D42A27DB-BD31-4B8C-83A1-F6EECF244321}">
                <p14:modId xmlns:p14="http://schemas.microsoft.com/office/powerpoint/2010/main" val="2510987888"/>
              </p:ext>
            </p:extLst>
          </p:nvPr>
        </p:nvGraphicFramePr>
        <p:xfrm>
          <a:off x="2411760" y="2348880"/>
          <a:ext cx="75608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95536" y="1628800"/>
            <a:ext cx="6048672" cy="584775"/>
          </a:xfrm>
          <a:prstGeom prst="rect">
            <a:avLst/>
          </a:prstGeom>
        </p:spPr>
        <p:txBody>
          <a:bodyPr wrap="square">
            <a:spAutoFit/>
          </a:bodyPr>
          <a:lstStyle/>
          <a:p>
            <a:pPr lvl="0">
              <a:spcBef>
                <a:spcPct val="20000"/>
              </a:spcBef>
            </a:pPr>
            <a:r>
              <a:rPr lang="en" sz="3200" b="1" dirty="0">
                <a:solidFill>
                  <a:srgbClr val="F79646">
                    <a:lumMod val="50000"/>
                  </a:srgbClr>
                </a:solidFill>
                <a:latin typeface="Calibri"/>
              </a:rPr>
              <a:t>The name – the type – the value</a:t>
            </a:r>
          </a:p>
        </p:txBody>
      </p:sp>
    </p:spTree>
    <p:extLst>
      <p:ext uri="{BB962C8B-B14F-4D97-AF65-F5344CB8AC3E}">
        <p14:creationId xmlns:p14="http://schemas.microsoft.com/office/powerpoint/2010/main" val="34764983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700808"/>
            <a:ext cx="8208912" cy="3960440"/>
          </a:xfrm>
        </p:spPr>
        <p:txBody>
          <a:bodyPr/>
          <a:lstStyle/>
          <a:p>
            <a:pPr marL="0" indent="0">
              <a:buNone/>
            </a:pPr>
            <a:r>
              <a:rPr lang="en" sz="2400" b="1" dirty="0">
                <a:solidFill>
                  <a:srgbClr val="F79646">
                    <a:lumMod val="50000"/>
                  </a:srgbClr>
                </a:solidFill>
              </a:rPr>
              <a:t>The name – the type – the value</a:t>
            </a:r>
          </a:p>
          <a:p>
            <a:pPr marL="0" indent="0">
              <a:buNone/>
            </a:pPr>
            <a:r>
              <a:rPr lang="en" sz="1600" b="1" i="1" dirty="0"/>
              <a:t>Type- domain of definition</a:t>
            </a:r>
            <a:endParaRPr lang="fr-FR" sz="1600" i="1" dirty="0"/>
          </a:p>
          <a:p>
            <a:pPr marL="0" indent="0">
              <a:buNone/>
            </a:pPr>
            <a:r>
              <a:rPr lang="en" sz="1600" i="1" dirty="0"/>
              <a:t>The type (also called domain of definition) of the variable indicates the set of values that the variable can take.</a:t>
            </a:r>
            <a:endParaRPr lang="fr-FR" sz="1600" i="1" dirty="0"/>
          </a:p>
          <a:p>
            <a:pPr lvl="0">
              <a:buBlip>
                <a:blip r:embed="rId3"/>
              </a:buBlip>
            </a:pPr>
            <a:r>
              <a:rPr lang="en" sz="1800" dirty="0"/>
              <a:t>Variables can belong to several domains (integer, real, character, boolean, etc.).</a:t>
            </a:r>
          </a:p>
          <a:p>
            <a:pPr lvl="0">
              <a:buBlip>
                <a:blip r:embed="rId3"/>
              </a:buBlip>
            </a:pPr>
            <a:r>
              <a:rPr lang="en" sz="1800" dirty="0"/>
              <a:t>Variables change value through the assignment operation.</a:t>
            </a:r>
          </a:p>
          <a:p>
            <a:pPr marL="0" indent="0">
              <a:buNone/>
            </a:pPr>
            <a:endParaRPr lang="fr-FR" sz="1600" i="1" dirty="0"/>
          </a:p>
          <a:p>
            <a:pPr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3" name="Diagramme 2"/>
          <p:cNvGraphicFramePr/>
          <p:nvPr>
            <p:extLst>
              <p:ext uri="{D42A27DB-BD31-4B8C-83A1-F6EECF244321}">
                <p14:modId xmlns:p14="http://schemas.microsoft.com/office/powerpoint/2010/main" val="2656400985"/>
              </p:ext>
            </p:extLst>
          </p:nvPr>
        </p:nvGraphicFramePr>
        <p:xfrm>
          <a:off x="1835696" y="3933056"/>
          <a:ext cx="5664596" cy="2464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9571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700808"/>
            <a:ext cx="8208912" cy="3960440"/>
          </a:xfrm>
        </p:spPr>
        <p:txBody>
          <a:bodyPr/>
          <a:lstStyle/>
          <a:p>
            <a:pPr marL="0" indent="0">
              <a:buNone/>
            </a:pPr>
            <a:r>
              <a:rPr lang="en" sz="2400" b="1" dirty="0">
                <a:solidFill>
                  <a:srgbClr val="F79646">
                    <a:lumMod val="50000"/>
                  </a:srgbClr>
                </a:solidFill>
              </a:rPr>
              <a:t>The name – the type – the value</a:t>
            </a:r>
          </a:p>
          <a:p>
            <a:pPr marL="0" indent="0">
              <a:buNone/>
            </a:pPr>
            <a:r>
              <a:rPr lang="en" sz="1600" b="1" i="1" dirty="0"/>
              <a:t>Determination of variables</a:t>
            </a:r>
          </a:p>
          <a:p>
            <a:pPr marL="0" indent="0">
              <a:buNone/>
            </a:pPr>
            <a:r>
              <a:rPr lang="en" sz="1600" dirty="0"/>
              <a:t>Consider the following problem: calculate and write the double of a given real number.</a:t>
            </a:r>
          </a:p>
          <a:p>
            <a:pPr marL="0" indent="0">
              <a:buNone/>
            </a:pPr>
            <a:r>
              <a:rPr lang="en" sz="1600" dirty="0"/>
              <a:t>The structure of the algorithm is as follows:</a:t>
            </a:r>
          </a:p>
          <a:p>
            <a:pPr marL="0" indent="0">
              <a:buNone/>
            </a:pPr>
            <a:r>
              <a:rPr lang="en" sz="1600" dirty="0"/>
              <a:t> </a:t>
            </a:r>
          </a:p>
          <a:p>
            <a:pPr marL="0" indent="0">
              <a:buNone/>
            </a:pPr>
            <a:r>
              <a:rPr lang="en" sz="1600" dirty="0"/>
              <a:t> </a:t>
            </a: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r>
              <a:rPr lang="en" sz="1600" dirty="0"/>
              <a:t>The algorithm proceeds sequentially</a:t>
            </a:r>
          </a:p>
          <a:p>
            <a:pPr marL="0" indent="0">
              <a:buNone/>
            </a:pPr>
            <a:r>
              <a:rPr lang="en" sz="1600" dirty="0"/>
              <a:t> </a:t>
            </a: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5" name="Rectangle à coins arrondis 4"/>
          <p:cNvSpPr/>
          <p:nvPr/>
        </p:nvSpPr>
        <p:spPr>
          <a:xfrm>
            <a:off x="984000" y="3102846"/>
            <a:ext cx="4236072" cy="191033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6" name="Rectangle 5"/>
          <p:cNvSpPr/>
          <p:nvPr/>
        </p:nvSpPr>
        <p:spPr>
          <a:xfrm>
            <a:off x="1078843" y="3197294"/>
            <a:ext cx="4357253" cy="1815882"/>
          </a:xfrm>
          <a:prstGeom prst="rect">
            <a:avLst/>
          </a:prstGeom>
        </p:spPr>
        <p:txBody>
          <a:bodyPr wrap="square">
            <a:spAutoFit/>
          </a:bodyPr>
          <a:lstStyle/>
          <a:p>
            <a:r>
              <a:rPr lang="en" sz="1400" b="1" dirty="0">
                <a:solidFill>
                  <a:schemeClr val="bg1"/>
                </a:solidFill>
              </a:rPr>
              <a:t>Dual </a:t>
            </a:r>
            <a:endParaRPr lang="fr-FR" sz="1400" dirty="0">
              <a:solidFill>
                <a:schemeClr val="bg1"/>
              </a:solidFill>
            </a:endParaRPr>
          </a:p>
          <a:p>
            <a:r>
              <a:rPr lang="en" sz="1400" dirty="0">
                <a:solidFill>
                  <a:schemeClr val="bg1"/>
                </a:solidFill>
              </a:rPr>
              <a:t>Variables: </a:t>
            </a:r>
            <a:r>
              <a:rPr lang="en" sz="1400" b="1" dirty="0">
                <a:solidFill>
                  <a:schemeClr val="bg1"/>
                </a:solidFill>
              </a:rPr>
              <a:t>number, result: </a:t>
            </a:r>
            <a:r>
              <a:rPr lang="en" sz="1400" dirty="0">
                <a:solidFill>
                  <a:schemeClr val="bg1"/>
                </a:solidFill>
              </a:rPr>
              <a:t>real;</a:t>
            </a:r>
          </a:p>
          <a:p>
            <a:r>
              <a:rPr lang="en" sz="1400" dirty="0">
                <a:solidFill>
                  <a:schemeClr val="bg1"/>
                </a:solidFill>
              </a:rPr>
              <a:t> </a:t>
            </a:r>
            <a:r>
              <a:rPr lang="en" sz="1400" dirty="0" err="1">
                <a:solidFill>
                  <a:schemeClr val="bg1"/>
                </a:solidFill>
              </a:rPr>
              <a:t>Beginning</a:t>
            </a:r>
            <a:r>
              <a:rPr lang="en" sz="1400" dirty="0">
                <a:solidFill>
                  <a:schemeClr val="bg1"/>
                </a:solidFill>
              </a:rPr>
              <a:t>     </a:t>
            </a:r>
          </a:p>
          <a:p>
            <a:r>
              <a:rPr lang="en" sz="1400" dirty="0">
                <a:solidFill>
                  <a:schemeClr val="bg1"/>
                </a:solidFill>
              </a:rPr>
              <a:t>number </a:t>
            </a:r>
            <a:r>
              <a:rPr lang="en" sz="1400" dirty="0">
                <a:solidFill>
                  <a:schemeClr val="bg1"/>
                </a:solidFill>
                <a:sym typeface="Wingdings"/>
              </a:rPr>
              <a:t> </a:t>
            </a:r>
            <a:r>
              <a:rPr lang="en" sz="1400" dirty="0">
                <a:solidFill>
                  <a:schemeClr val="bg1"/>
                </a:solidFill>
              </a:rPr>
              <a:t>7;</a:t>
            </a:r>
          </a:p>
          <a:p>
            <a:r>
              <a:rPr lang="en" sz="1400" dirty="0">
                <a:solidFill>
                  <a:schemeClr val="bg1"/>
                </a:solidFill>
              </a:rPr>
              <a:t>result </a:t>
            </a:r>
            <a:r>
              <a:rPr lang="en" sz="1400" dirty="0">
                <a:solidFill>
                  <a:schemeClr val="bg1"/>
                </a:solidFill>
                <a:sym typeface="Wingdings"/>
              </a:rPr>
              <a:t> </a:t>
            </a:r>
            <a:r>
              <a:rPr lang="en" sz="1400" dirty="0">
                <a:solidFill>
                  <a:schemeClr val="bg1"/>
                </a:solidFill>
              </a:rPr>
              <a:t>number x 2;</a:t>
            </a:r>
          </a:p>
          <a:p>
            <a:r>
              <a:rPr lang="en" sz="1400" dirty="0">
                <a:solidFill>
                  <a:schemeClr val="bg1"/>
                </a:solidFill>
              </a:rPr>
              <a:t>write(result);</a:t>
            </a:r>
          </a:p>
          <a:p>
            <a:r>
              <a:rPr lang="en" sz="1400" dirty="0">
                <a:solidFill>
                  <a:schemeClr val="bg1"/>
                </a:solidFill>
              </a:rPr>
              <a:t>END</a:t>
            </a:r>
          </a:p>
        </p:txBody>
      </p:sp>
      <p:sp>
        <p:nvSpPr>
          <p:cNvPr id="7" name="Rectangle 6"/>
          <p:cNvSpPr/>
          <p:nvPr/>
        </p:nvSpPr>
        <p:spPr>
          <a:xfrm>
            <a:off x="5076056" y="3606902"/>
            <a:ext cx="3240360" cy="1384995"/>
          </a:xfrm>
          <a:prstGeom prst="rect">
            <a:avLst/>
          </a:prstGeom>
        </p:spPr>
        <p:txBody>
          <a:bodyPr wrap="square">
            <a:spAutoFit/>
          </a:bodyPr>
          <a:lstStyle/>
          <a:p>
            <a:pPr indent="228600"/>
            <a:r>
              <a:rPr lang="en" sz="1400" b="1" dirty="0">
                <a:solidFill>
                  <a:schemeClr val="tx2"/>
                </a:solidFill>
              </a:rPr>
              <a:t>Variable declaration</a:t>
            </a:r>
          </a:p>
          <a:p>
            <a:pPr indent="228600"/>
            <a:r>
              <a:rPr lang="en" sz="1400" b="1" dirty="0">
                <a:solidFill>
                  <a:schemeClr val="tx2"/>
                </a:solidFill>
              </a:rPr>
              <a:t>number=? result=?</a:t>
            </a:r>
          </a:p>
          <a:p>
            <a:pPr indent="228600"/>
            <a:r>
              <a:rPr lang="en" sz="1400" b="1" dirty="0">
                <a:solidFill>
                  <a:schemeClr val="tx2"/>
                </a:solidFill>
              </a:rPr>
              <a:t>number= 7 result= ?</a:t>
            </a:r>
          </a:p>
          <a:p>
            <a:pPr indent="228600"/>
            <a:r>
              <a:rPr lang="en" sz="1400" b="1" dirty="0">
                <a:solidFill>
                  <a:schemeClr val="tx2"/>
                </a:solidFill>
              </a:rPr>
              <a:t>number= 7 result= 14</a:t>
            </a:r>
          </a:p>
          <a:p>
            <a:pPr indent="228600"/>
            <a:r>
              <a:rPr lang="en" sz="1400" b="1" dirty="0">
                <a:solidFill>
                  <a:schemeClr val="tx2"/>
                </a:solidFill>
              </a:rPr>
              <a:t>number= 7 result= 14</a:t>
            </a:r>
          </a:p>
          <a:p>
            <a:pPr indent="228600"/>
            <a:r>
              <a:rPr lang="en" sz="1400" b="1" dirty="0">
                <a:solidFill>
                  <a:schemeClr val="tx2"/>
                </a:solidFill>
              </a:rPr>
              <a:t>The variables no longer exist</a:t>
            </a:r>
          </a:p>
        </p:txBody>
      </p:sp>
      <p:sp>
        <p:nvSpPr>
          <p:cNvPr id="8" name="Parenthèse fermante 7"/>
          <p:cNvSpPr/>
          <p:nvPr/>
        </p:nvSpPr>
        <p:spPr>
          <a:xfrm>
            <a:off x="8028384" y="3606902"/>
            <a:ext cx="144016" cy="1406274"/>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3027907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199" y="1772817"/>
            <a:ext cx="8229600" cy="504056"/>
          </a:xfrm>
        </p:spPr>
        <p:txBody>
          <a:bodyPr/>
          <a:lstStyle/>
          <a:p>
            <a:pPr marL="0" indent="0">
              <a:buNone/>
            </a:pPr>
            <a:r>
              <a:rPr lang="en" b="1" dirty="0">
                <a:solidFill>
                  <a:srgbClr val="F79646">
                    <a:lumMod val="50000"/>
                  </a:srgbClr>
                </a:solidFill>
              </a:rPr>
              <a:t>The name – the type – the value</a:t>
            </a:r>
            <a:endParaRPr lang="fr-FR" b="1" dirty="0">
              <a:solidFill>
                <a:srgbClr val="F79646">
                  <a:lumMod val="50000"/>
                </a:srgbClr>
              </a:solidFill>
            </a:endParaRPr>
          </a:p>
        </p:txBody>
      </p:sp>
      <p:sp>
        <p:nvSpPr>
          <p:cNvPr id="2" name="Rectangle 1"/>
          <p:cNvSpPr/>
          <p:nvPr/>
        </p:nvSpPr>
        <p:spPr>
          <a:xfrm>
            <a:off x="3028147" y="188640"/>
            <a:ext cx="3087705"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3" name="Diagramme 2"/>
          <p:cNvGraphicFramePr/>
          <p:nvPr>
            <p:extLst>
              <p:ext uri="{D42A27DB-BD31-4B8C-83A1-F6EECF244321}">
                <p14:modId xmlns:p14="http://schemas.microsoft.com/office/powerpoint/2010/main" val="2723830366"/>
              </p:ext>
            </p:extLst>
          </p:nvPr>
        </p:nvGraphicFramePr>
        <p:xfrm>
          <a:off x="539552" y="2348880"/>
          <a:ext cx="79208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611560" y="3160486"/>
            <a:ext cx="290673" cy="290673"/>
          </a:xfrm>
          <a:prstGeom prst="rect">
            <a:avLst/>
          </a:prstGeom>
          <a:solidFill>
            <a:srgbClr val="FF00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ectangle 7"/>
          <p:cNvSpPr/>
          <p:nvPr/>
        </p:nvSpPr>
        <p:spPr>
          <a:xfrm>
            <a:off x="611557" y="3766233"/>
            <a:ext cx="290673" cy="290673"/>
          </a:xfrm>
          <a:prstGeom prst="rect">
            <a:avLst/>
          </a:prstGeom>
          <a:solidFill>
            <a:srgbClr val="FF00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Rectangle 8"/>
          <p:cNvSpPr/>
          <p:nvPr/>
        </p:nvSpPr>
        <p:spPr>
          <a:xfrm>
            <a:off x="611558" y="4414305"/>
            <a:ext cx="290673" cy="290673"/>
          </a:xfrm>
          <a:prstGeom prst="rect">
            <a:avLst/>
          </a:prstGeom>
          <a:solidFill>
            <a:srgbClr val="FF00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0" name="Rectangle 9"/>
          <p:cNvSpPr/>
          <p:nvPr/>
        </p:nvSpPr>
        <p:spPr>
          <a:xfrm>
            <a:off x="611557" y="4990369"/>
            <a:ext cx="290673" cy="290673"/>
          </a:xfrm>
          <a:prstGeom prst="rect">
            <a:avLst/>
          </a:prstGeom>
          <a:solidFill>
            <a:srgbClr val="FF0000"/>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cxnSp>
        <p:nvCxnSpPr>
          <p:cNvPr id="11" name="Connecteur droit 10"/>
          <p:cNvCxnSpPr/>
          <p:nvPr/>
        </p:nvCxnSpPr>
        <p:spPr>
          <a:xfrm>
            <a:off x="902233" y="3212976"/>
            <a:ext cx="712615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Connecteur droit 12"/>
          <p:cNvCxnSpPr/>
          <p:nvPr/>
        </p:nvCxnSpPr>
        <p:spPr>
          <a:xfrm>
            <a:off x="899592" y="3861048"/>
            <a:ext cx="712615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Connecteur droit 13"/>
          <p:cNvCxnSpPr/>
          <p:nvPr/>
        </p:nvCxnSpPr>
        <p:spPr>
          <a:xfrm>
            <a:off x="899592" y="4509120"/>
            <a:ext cx="712615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Connecteur droit 14"/>
          <p:cNvCxnSpPr/>
          <p:nvPr/>
        </p:nvCxnSpPr>
        <p:spPr>
          <a:xfrm>
            <a:off x="899592" y="5085184"/>
            <a:ext cx="712615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182516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199" y="1772817"/>
            <a:ext cx="8229600" cy="504056"/>
          </a:xfrm>
        </p:spPr>
        <p:txBody>
          <a:bodyPr/>
          <a:lstStyle/>
          <a:p>
            <a:pPr marL="0" indent="0">
              <a:buNone/>
            </a:pPr>
            <a:r>
              <a:rPr lang="en" b="1" dirty="0">
                <a:solidFill>
                  <a:srgbClr val="F79646">
                    <a:lumMod val="50000"/>
                  </a:srgbClr>
                </a:solidFill>
              </a:rPr>
              <a:t>The name – the type – the value</a:t>
            </a:r>
            <a:endParaRPr lang="fr-FR" b="1" dirty="0">
              <a:solidFill>
                <a:srgbClr val="F79646">
                  <a:lumMod val="50000"/>
                </a:srgbClr>
              </a:solidFill>
            </a:endParaRPr>
          </a:p>
        </p:txBody>
      </p:sp>
      <p:sp>
        <p:nvSpPr>
          <p:cNvPr id="2" name="Rectangle 1"/>
          <p:cNvSpPr/>
          <p:nvPr/>
        </p:nvSpPr>
        <p:spPr>
          <a:xfrm>
            <a:off x="3028147" y="188640"/>
            <a:ext cx="3087705"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3" name="Diagramme 2"/>
          <p:cNvGraphicFramePr/>
          <p:nvPr>
            <p:extLst>
              <p:ext uri="{D42A27DB-BD31-4B8C-83A1-F6EECF244321}">
                <p14:modId xmlns:p14="http://schemas.microsoft.com/office/powerpoint/2010/main" val="4078202946"/>
              </p:ext>
            </p:extLst>
          </p:nvPr>
        </p:nvGraphicFramePr>
        <p:xfrm>
          <a:off x="-612576" y="2348880"/>
          <a:ext cx="7920880" cy="86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à coins arrondis 4"/>
          <p:cNvSpPr/>
          <p:nvPr/>
        </p:nvSpPr>
        <p:spPr>
          <a:xfrm>
            <a:off x="935595" y="3068959"/>
            <a:ext cx="4068453" cy="210129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6" name="Rectangle 15"/>
          <p:cNvSpPr/>
          <p:nvPr/>
        </p:nvSpPr>
        <p:spPr>
          <a:xfrm>
            <a:off x="1115615" y="3242445"/>
            <a:ext cx="4032449" cy="1754326"/>
          </a:xfrm>
          <a:prstGeom prst="rect">
            <a:avLst/>
          </a:prstGeom>
        </p:spPr>
        <p:txBody>
          <a:bodyPr wrap="square">
            <a:spAutoFit/>
          </a:bodyPr>
          <a:lstStyle/>
          <a:p>
            <a:pPr indent="228600">
              <a:spcAft>
                <a:spcPts val="0"/>
              </a:spcAft>
            </a:pPr>
            <a:r>
              <a:rPr lang="en" b="1" dirty="0">
                <a:latin typeface="Times New Roman"/>
                <a:ea typeface="Times New Roman"/>
                <a:cs typeface="Arial"/>
              </a:rPr>
              <a:t>Variable-error </a:t>
            </a:r>
            <a:endParaRPr lang="fr-FR" dirty="0">
              <a:latin typeface="Calibri"/>
              <a:ea typeface="Times New Roman"/>
              <a:cs typeface="Arial"/>
            </a:endParaRPr>
          </a:p>
          <a:p>
            <a:pPr indent="228600">
              <a:spcAft>
                <a:spcPts val="0"/>
              </a:spcAft>
            </a:pPr>
            <a:r>
              <a:rPr lang="en" dirty="0">
                <a:latin typeface="Times New Roman"/>
                <a:ea typeface="Times New Roman"/>
                <a:cs typeface="Arial"/>
              </a:rPr>
              <a:t>Variables: </a:t>
            </a:r>
            <a:r>
              <a:rPr lang="en" b="1" dirty="0">
                <a:latin typeface="Times New Roman"/>
                <a:ea typeface="Times New Roman"/>
                <a:cs typeface="Arial"/>
              </a:rPr>
              <a:t>number, result: </a:t>
            </a:r>
            <a:r>
              <a:rPr lang="en" dirty="0">
                <a:latin typeface="Times New Roman"/>
                <a:ea typeface="Times New Roman"/>
                <a:cs typeface="Arial"/>
              </a:rPr>
              <a:t>real;</a:t>
            </a:r>
            <a:endParaRPr lang="fr-FR" dirty="0">
              <a:latin typeface="Calibri"/>
              <a:ea typeface="Times New Roman"/>
              <a:cs typeface="Arial"/>
            </a:endParaRPr>
          </a:p>
          <a:p>
            <a:pPr indent="228600">
              <a:spcAft>
                <a:spcPts val="0"/>
              </a:spcAft>
            </a:pPr>
            <a:r>
              <a:rPr lang="en" dirty="0">
                <a:latin typeface="Times New Roman"/>
                <a:ea typeface="Times New Roman"/>
                <a:cs typeface="Arial"/>
              </a:rPr>
              <a:t> </a:t>
            </a:r>
            <a:r>
              <a:rPr lang="en" dirty="0" err="1">
                <a:latin typeface="Times New Roman"/>
                <a:ea typeface="Times New Roman"/>
                <a:cs typeface="Arial"/>
              </a:rPr>
              <a:t>Beginning</a:t>
            </a:r>
            <a:r>
              <a:rPr lang="en" dirty="0">
                <a:latin typeface="Times New Roman"/>
                <a:ea typeface="Times New Roman"/>
                <a:cs typeface="Arial"/>
              </a:rPr>
              <a:t>    result </a:t>
            </a:r>
            <a:r>
              <a:rPr lang="en" dirty="0">
                <a:latin typeface="Times New Roman"/>
                <a:ea typeface="Times New Roman"/>
                <a:cs typeface="Times New Roman"/>
                <a:sym typeface="Wingdings"/>
              </a:rPr>
              <a:t> </a:t>
            </a:r>
            <a:r>
              <a:rPr lang="en" dirty="0">
                <a:latin typeface="Times New Roman"/>
                <a:ea typeface="Times New Roman"/>
                <a:cs typeface="Arial"/>
              </a:rPr>
              <a:t>number x 2;  value </a:t>
            </a:r>
            <a:r>
              <a:rPr lang="en" dirty="0">
                <a:latin typeface="Times New Roman"/>
                <a:ea typeface="Times New Roman"/>
                <a:cs typeface="Times New Roman"/>
                <a:sym typeface="Wingdings"/>
              </a:rPr>
              <a:t> </a:t>
            </a:r>
            <a:r>
              <a:rPr lang="en" dirty="0">
                <a:latin typeface="Times New Roman"/>
                <a:ea typeface="Times New Roman"/>
                <a:cs typeface="Arial"/>
              </a:rPr>
              <a:t>1; </a:t>
            </a:r>
            <a:endParaRPr lang="fr-FR" dirty="0">
              <a:latin typeface="Calibri"/>
              <a:ea typeface="Times New Roman"/>
              <a:cs typeface="Arial"/>
            </a:endParaRPr>
          </a:p>
          <a:p>
            <a:pPr indent="228600">
              <a:spcAft>
                <a:spcPts val="0"/>
              </a:spcAft>
            </a:pPr>
            <a:r>
              <a:rPr lang="en" dirty="0">
                <a:latin typeface="Times New Roman"/>
                <a:ea typeface="Times New Roman"/>
                <a:cs typeface="Arial"/>
              </a:rPr>
              <a:t>END</a:t>
            </a:r>
            <a:endParaRPr lang="fr-FR" dirty="0">
              <a:effectLst/>
              <a:latin typeface="Calibri"/>
              <a:ea typeface="Times New Roman"/>
              <a:cs typeface="Arial"/>
            </a:endParaRPr>
          </a:p>
        </p:txBody>
      </p:sp>
      <p:sp>
        <p:nvSpPr>
          <p:cNvPr id="6" name="Rectangle 5"/>
          <p:cNvSpPr/>
          <p:nvPr/>
        </p:nvSpPr>
        <p:spPr>
          <a:xfrm>
            <a:off x="4788024" y="4067780"/>
            <a:ext cx="3878306" cy="369332"/>
          </a:xfrm>
          <a:prstGeom prst="rect">
            <a:avLst/>
          </a:prstGeom>
        </p:spPr>
        <p:txBody>
          <a:bodyPr wrap="none">
            <a:spAutoFit/>
          </a:bodyPr>
          <a:lstStyle/>
          <a:p>
            <a:pPr indent="228600">
              <a:spcAft>
                <a:spcPts val="0"/>
              </a:spcAft>
            </a:pPr>
            <a:r>
              <a:rPr lang="en" b="1" dirty="0">
                <a:solidFill>
                  <a:srgbClr val="C00000"/>
                </a:solidFill>
                <a:latin typeface="Times New Roman"/>
                <a:ea typeface="Times New Roman"/>
                <a:cs typeface="Arial"/>
              </a:rPr>
              <a:t>error : </a:t>
            </a:r>
            <a:r>
              <a:rPr lang="en" b="1" i="1" dirty="0">
                <a:solidFill>
                  <a:srgbClr val="C00000"/>
                </a:solidFill>
                <a:latin typeface="Times New Roman"/>
                <a:ea typeface="Times New Roman"/>
                <a:cs typeface="Arial"/>
              </a:rPr>
              <a:t>number </a:t>
            </a:r>
            <a:r>
              <a:rPr lang="en" b="1" dirty="0">
                <a:solidFill>
                  <a:srgbClr val="C00000"/>
                </a:solidFill>
                <a:latin typeface="Times New Roman"/>
                <a:ea typeface="Times New Roman"/>
                <a:cs typeface="Arial"/>
              </a:rPr>
              <a:t>has no value</a:t>
            </a:r>
            <a:endParaRPr lang="fr-FR" b="1" dirty="0">
              <a:solidFill>
                <a:srgbClr val="C00000"/>
              </a:solidFill>
              <a:latin typeface="Calibri"/>
              <a:ea typeface="Times New Roman"/>
              <a:cs typeface="Arial"/>
            </a:endParaRPr>
          </a:p>
        </p:txBody>
      </p:sp>
      <p:sp>
        <p:nvSpPr>
          <p:cNvPr id="12" name="Rectangle 11"/>
          <p:cNvSpPr/>
          <p:nvPr/>
        </p:nvSpPr>
        <p:spPr>
          <a:xfrm>
            <a:off x="5004048" y="4437112"/>
            <a:ext cx="3596177" cy="369332"/>
          </a:xfrm>
          <a:prstGeom prst="rect">
            <a:avLst/>
          </a:prstGeom>
        </p:spPr>
        <p:txBody>
          <a:bodyPr wrap="none">
            <a:spAutoFit/>
          </a:bodyPr>
          <a:lstStyle/>
          <a:p>
            <a:r>
              <a:rPr lang="en" b="1" dirty="0">
                <a:solidFill>
                  <a:srgbClr val="C00000"/>
                </a:solidFill>
                <a:latin typeface="Times New Roman"/>
                <a:ea typeface="Times New Roman"/>
                <a:cs typeface="Arial"/>
              </a:rPr>
              <a:t>error : </a:t>
            </a:r>
            <a:r>
              <a:rPr lang="en" b="1" i="1" dirty="0">
                <a:solidFill>
                  <a:srgbClr val="C00000"/>
                </a:solidFill>
                <a:latin typeface="Times New Roman"/>
                <a:ea typeface="Times New Roman"/>
                <a:cs typeface="Arial"/>
              </a:rPr>
              <a:t>value </a:t>
            </a:r>
            <a:r>
              <a:rPr lang="en" b="1" dirty="0">
                <a:solidFill>
                  <a:srgbClr val="C00000"/>
                </a:solidFill>
                <a:latin typeface="Times New Roman"/>
                <a:ea typeface="Times New Roman"/>
                <a:cs typeface="Arial"/>
              </a:rPr>
              <a:t>has not been set</a:t>
            </a:r>
            <a:endParaRPr lang="fr-FR" b="1" dirty="0">
              <a:solidFill>
                <a:srgbClr val="C00000"/>
              </a:solidFill>
            </a:endParaRPr>
          </a:p>
        </p:txBody>
      </p:sp>
      <p:cxnSp>
        <p:nvCxnSpPr>
          <p:cNvPr id="18" name="Connecteur droit avec flèche 17"/>
          <p:cNvCxnSpPr/>
          <p:nvPr/>
        </p:nvCxnSpPr>
        <p:spPr>
          <a:xfrm flipH="1">
            <a:off x="4427984" y="4252446"/>
            <a:ext cx="5760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Connecteur droit avec flèche 19"/>
          <p:cNvCxnSpPr/>
          <p:nvPr/>
        </p:nvCxnSpPr>
        <p:spPr>
          <a:xfrm flipH="1">
            <a:off x="4427984" y="4581128"/>
            <a:ext cx="5760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52608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85800" y="514350"/>
            <a:ext cx="2743200" cy="1162050"/>
          </a:xfrm>
        </p:spPr>
        <p:txBody>
          <a:bodyPr/>
          <a:lstStyle/>
          <a:p>
            <a:pPr eaLnBrk="1" hangingPunct="1"/>
            <a:r>
              <a:rPr lang="en" altLang="fr-FR" sz="3200" b="1" dirty="0"/>
              <a:t>Types</a:t>
            </a:r>
          </a:p>
        </p:txBody>
      </p:sp>
      <p:sp>
        <p:nvSpPr>
          <p:cNvPr id="3" name="Espace réservé du contenu 2"/>
          <p:cNvSpPr>
            <a:spLocks noGrp="1"/>
          </p:cNvSpPr>
          <p:nvPr>
            <p:ph idx="1"/>
          </p:nvPr>
        </p:nvSpPr>
        <p:spPr>
          <a:xfrm>
            <a:off x="1187624" y="980728"/>
            <a:ext cx="6944899" cy="4880322"/>
          </a:xfrm>
        </p:spPr>
        <p:txBody>
          <a:bodyPr>
            <a:normAutofit/>
          </a:bodyPr>
          <a:lstStyle/>
          <a:p>
            <a:pPr marL="274320" indent="-274320" eaLnBrk="1" fontAlgn="auto" hangingPunct="1">
              <a:spcAft>
                <a:spcPts val="0"/>
              </a:spcAft>
              <a:buClr>
                <a:schemeClr val="accent3"/>
              </a:buClr>
              <a:buFont typeface="Wingdings 2"/>
              <a:buChar char=""/>
              <a:defRPr/>
            </a:pPr>
            <a:r>
              <a:rPr lang="en" dirty="0"/>
              <a:t>Types can already be </a:t>
            </a:r>
            <a:r>
              <a:rPr lang="en" b="1" dirty="0"/>
              <a:t>Predefined </a:t>
            </a:r>
            <a:r>
              <a:rPr lang="en" dirty="0"/>
              <a:t>:</a:t>
            </a:r>
          </a:p>
          <a:p>
            <a:pPr marL="640080" lvl="1" indent="-246888" eaLnBrk="1" fontAlgn="auto" hangingPunct="1">
              <a:spcAft>
                <a:spcPts val="0"/>
              </a:spcAft>
              <a:buFont typeface="Wingdings 2"/>
              <a:buNone/>
              <a:defRPr/>
            </a:pPr>
            <a:r>
              <a:rPr lang="en" dirty="0"/>
              <a:t>They are called the “ </a:t>
            </a:r>
            <a:r>
              <a:rPr lang="en" b="1" dirty="0"/>
              <a:t>Predefined Types” </a:t>
            </a:r>
            <a:r>
              <a:rPr lang="en" dirty="0"/>
              <a:t>of the language</a:t>
            </a:r>
          </a:p>
          <a:p>
            <a:pPr marL="640080" lvl="1" indent="-246888" eaLnBrk="1" fontAlgn="auto" hangingPunct="1">
              <a:spcAft>
                <a:spcPts val="0"/>
              </a:spcAft>
              <a:buFont typeface="Wingdings 2"/>
              <a:buNone/>
              <a:defRPr/>
            </a:pPr>
            <a:r>
              <a:rPr lang="en" dirty="0"/>
              <a:t>Example: type Integer, Real,…</a:t>
            </a:r>
          </a:p>
          <a:p>
            <a:pPr marL="274320" indent="-274320" eaLnBrk="1" fontAlgn="auto" hangingPunct="1">
              <a:spcAft>
                <a:spcPts val="0"/>
              </a:spcAft>
              <a:buClr>
                <a:schemeClr val="accent3"/>
              </a:buClr>
              <a:buFont typeface="Wingdings 2"/>
              <a:buChar char=""/>
              <a:defRPr/>
            </a:pPr>
            <a:endParaRPr lang="fr-FR" dirty="0"/>
          </a:p>
          <a:p>
            <a:pPr marL="274320" indent="-274320" eaLnBrk="1" fontAlgn="auto" hangingPunct="1">
              <a:spcAft>
                <a:spcPts val="0"/>
              </a:spcAft>
              <a:buClr>
                <a:schemeClr val="accent3"/>
              </a:buClr>
              <a:buFont typeface="Wingdings 2"/>
              <a:buChar char=""/>
              <a:defRPr/>
            </a:pPr>
            <a:r>
              <a:rPr lang="en" dirty="0"/>
              <a:t>..Types </a:t>
            </a:r>
            <a:r>
              <a:rPr lang="en" b="1" dirty="0"/>
              <a:t>defined </a:t>
            </a:r>
            <a:r>
              <a:rPr lang="en" sz="1800" dirty="0"/>
              <a:t>(by you) </a:t>
            </a:r>
            <a:r>
              <a:rPr lang="en" dirty="0"/>
              <a:t>:</a:t>
            </a:r>
          </a:p>
          <a:p>
            <a:pPr marL="640080" lvl="1" indent="-246888" eaLnBrk="1" fontAlgn="auto" hangingPunct="1">
              <a:spcAft>
                <a:spcPts val="0"/>
              </a:spcAft>
              <a:buFont typeface="Wingdings 2"/>
              <a:buNone/>
              <a:defRPr/>
            </a:pPr>
            <a:r>
              <a:rPr lang="en" dirty="0"/>
              <a:t>Do not exist in your language, you must create them.</a:t>
            </a:r>
          </a:p>
          <a:p>
            <a:pPr marL="640080" lvl="1" indent="-246888" eaLnBrk="1" fontAlgn="auto" hangingPunct="1">
              <a:spcAft>
                <a:spcPts val="0"/>
              </a:spcAft>
              <a:buFont typeface="Wingdings 2"/>
              <a:buNone/>
              <a:defRPr/>
            </a:pPr>
            <a:r>
              <a:rPr lang="en" dirty="0"/>
              <a:t>Example: Human type; Bill;…</a:t>
            </a:r>
          </a:p>
        </p:txBody>
      </p:sp>
    </p:spTree>
    <p:extLst>
      <p:ext uri="{BB962C8B-B14F-4D97-AF65-F5344CB8AC3E}">
        <p14:creationId xmlns:p14="http://schemas.microsoft.com/office/powerpoint/2010/main" val="323774966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en" altLang="fr-FR" sz="3200" b="1" dirty="0"/>
              <a:t>Types</a:t>
            </a:r>
          </a:p>
        </p:txBody>
      </p:sp>
      <p:sp>
        <p:nvSpPr>
          <p:cNvPr id="3" name="Espace réservé du contenu 2"/>
          <p:cNvSpPr>
            <a:spLocks noGrp="1"/>
          </p:cNvSpPr>
          <p:nvPr>
            <p:ph idx="1"/>
          </p:nvPr>
        </p:nvSpPr>
        <p:spPr>
          <a:xfrm>
            <a:off x="179512" y="1844824"/>
            <a:ext cx="7953011" cy="4016226"/>
          </a:xfrm>
        </p:spPr>
        <p:txBody>
          <a:bodyPr>
            <a:normAutofit/>
          </a:bodyPr>
          <a:lstStyle/>
          <a:p>
            <a:pPr marL="640080" lvl="1" indent="-246888" eaLnBrk="1" fontAlgn="auto" hangingPunct="1">
              <a:spcAft>
                <a:spcPts val="0"/>
              </a:spcAft>
              <a:buFont typeface="Wingdings 2"/>
              <a:buChar char=""/>
              <a:defRPr/>
            </a:pPr>
            <a:r>
              <a:rPr lang="en" sz="2000" b="1" dirty="0">
                <a:latin typeface="Times New Roman" pitchFamily="18" charset="0"/>
                <a:cs typeface="Times New Roman" pitchFamily="18" charset="0"/>
              </a:rPr>
              <a:t>Operations allowed on integers?</a:t>
            </a:r>
          </a:p>
          <a:p>
            <a:pPr marL="640080" lvl="1" indent="-246888" eaLnBrk="1" fontAlgn="auto" hangingPunct="1">
              <a:spcAft>
                <a:spcPts val="0"/>
              </a:spcAft>
              <a:buFont typeface="Wingdings 2"/>
              <a:buChar char=""/>
              <a:defRPr/>
            </a:pPr>
            <a:endParaRPr lang="fr-FR" sz="2000" b="1" dirty="0">
              <a:latin typeface="Times New Roman" pitchFamily="18" charset="0"/>
              <a:cs typeface="Times New Roman" pitchFamily="18" charset="0"/>
            </a:endParaRPr>
          </a:p>
          <a:p>
            <a:pPr marL="640080" lvl="1" indent="-246888" eaLnBrk="1" fontAlgn="auto" hangingPunct="1">
              <a:spcAft>
                <a:spcPts val="0"/>
              </a:spcAft>
              <a:buFont typeface="Wingdings 2"/>
              <a:buChar char=""/>
              <a:defRPr/>
            </a:pPr>
            <a:r>
              <a:rPr lang="en" sz="2000" b="1" dirty="0">
                <a:latin typeface="Times New Roman" pitchFamily="18" charset="0"/>
                <a:cs typeface="Times New Roman" pitchFamily="18" charset="0"/>
              </a:rPr>
              <a:t>The standard operations{+,-,*}.</a:t>
            </a:r>
          </a:p>
          <a:p>
            <a:pPr marL="640080" lvl="1" indent="-246888" eaLnBrk="1" fontAlgn="auto" hangingPunct="1">
              <a:spcAft>
                <a:spcPts val="0"/>
              </a:spcAft>
              <a:buFont typeface="Wingdings 2"/>
              <a:buChar char=""/>
              <a:defRPr/>
            </a:pPr>
            <a:r>
              <a:rPr lang="en" sz="2000" b="1" dirty="0" err="1">
                <a:latin typeface="Times New Roman" pitchFamily="18" charset="0"/>
                <a:cs typeface="Times New Roman" pitchFamily="18" charset="0"/>
              </a:rPr>
              <a:t>Div </a:t>
            </a:r>
            <a:r>
              <a:rPr lang="en" sz="2000" b="1" dirty="0">
                <a:latin typeface="Times New Roman" pitchFamily="18" charset="0"/>
                <a:cs typeface="Times New Roman" pitchFamily="18" charset="0"/>
              </a:rPr>
              <a:t>: i </a:t>
            </a:r>
            <a:r>
              <a:rPr lang="en" sz="2000" b="1" dirty="0">
                <a:latin typeface="Times New Roman" pitchFamily="18" charset="0"/>
                <a:cs typeface="Times New Roman" pitchFamily="18" charset="0"/>
                <a:sym typeface="Wingdings" pitchFamily="2" charset="2"/>
              </a:rPr>
              <a:t> </a:t>
            </a:r>
            <a:r>
              <a:rPr lang="en" sz="2000" b="1" dirty="0">
                <a:latin typeface="Times New Roman" pitchFamily="18" charset="0"/>
                <a:cs typeface="Times New Roman" pitchFamily="18" charset="0"/>
              </a:rPr>
              <a:t>9 </a:t>
            </a:r>
            <a:r>
              <a:rPr lang="en" sz="2000" b="1" dirty="0" err="1">
                <a:latin typeface="Times New Roman" pitchFamily="18" charset="0"/>
                <a:cs typeface="Times New Roman" pitchFamily="18" charset="0"/>
              </a:rPr>
              <a:t>div </a:t>
            </a:r>
            <a:r>
              <a:rPr lang="en" sz="2000" b="1" dirty="0">
                <a:latin typeface="Times New Roman" pitchFamily="18" charset="0"/>
                <a:cs typeface="Times New Roman" pitchFamily="18" charset="0"/>
              </a:rPr>
              <a:t>2; ( i will be equal to 4)</a:t>
            </a:r>
          </a:p>
          <a:p>
            <a:pPr marL="640080" lvl="1" indent="-246888" eaLnBrk="1" fontAlgn="auto" hangingPunct="1">
              <a:spcAft>
                <a:spcPts val="0"/>
              </a:spcAft>
              <a:buFont typeface="Wingdings 2"/>
              <a:buChar char=""/>
              <a:defRPr/>
            </a:pPr>
            <a:r>
              <a:rPr lang="en" sz="2000" b="1" dirty="0" err="1">
                <a:latin typeface="Times New Roman" pitchFamily="18" charset="0"/>
                <a:cs typeface="Times New Roman" pitchFamily="18" charset="0"/>
              </a:rPr>
              <a:t>Mod </a:t>
            </a:r>
            <a:r>
              <a:rPr lang="en" sz="2000" b="1" dirty="0">
                <a:latin typeface="Times New Roman" pitchFamily="18" charset="0"/>
                <a:cs typeface="Times New Roman" pitchFamily="18" charset="0"/>
              </a:rPr>
              <a:t>: i </a:t>
            </a:r>
            <a:r>
              <a:rPr lang="en" sz="2000" b="1" dirty="0">
                <a:latin typeface="Times New Roman" pitchFamily="18" charset="0"/>
                <a:cs typeface="Times New Roman" pitchFamily="18" charset="0"/>
                <a:sym typeface="Wingdings" pitchFamily="2" charset="2"/>
              </a:rPr>
              <a:t> </a:t>
            </a:r>
            <a:r>
              <a:rPr lang="en" sz="2000" b="1" dirty="0">
                <a:latin typeface="Times New Roman" pitchFamily="18" charset="0"/>
                <a:cs typeface="Times New Roman" pitchFamily="18" charset="0"/>
              </a:rPr>
              <a:t>9 </a:t>
            </a:r>
            <a:r>
              <a:rPr lang="en" sz="2000" b="1" dirty="0" err="1">
                <a:latin typeface="Times New Roman" pitchFamily="18" charset="0"/>
                <a:cs typeface="Times New Roman" pitchFamily="18" charset="0"/>
              </a:rPr>
              <a:t>mod </a:t>
            </a:r>
            <a:r>
              <a:rPr lang="en" sz="2000" b="1" dirty="0">
                <a:latin typeface="Times New Roman" pitchFamily="18" charset="0"/>
                <a:cs typeface="Times New Roman" pitchFamily="18" charset="0"/>
              </a:rPr>
              <a:t>2 (i will be equal to 1)</a:t>
            </a:r>
          </a:p>
          <a:p>
            <a:pPr marL="640080" lvl="1" indent="-246888" eaLnBrk="1" fontAlgn="auto" hangingPunct="1">
              <a:spcAft>
                <a:spcPts val="0"/>
              </a:spcAft>
              <a:buFont typeface="Wingdings 2"/>
              <a:buChar char=""/>
              <a:defRPr/>
            </a:pPr>
            <a:r>
              <a:rPr lang="en" sz="2000" b="1" dirty="0">
                <a:latin typeface="Times New Roman" pitchFamily="18" charset="0"/>
                <a:cs typeface="Times New Roman" pitchFamily="18" charset="0"/>
              </a:rPr>
              <a:t>abs(x) absolute value of x.</a:t>
            </a:r>
          </a:p>
          <a:p>
            <a:pPr marL="640080" lvl="1" indent="-246888" eaLnBrk="1" fontAlgn="auto" hangingPunct="1">
              <a:spcAft>
                <a:spcPts val="0"/>
              </a:spcAft>
              <a:buFont typeface="Wingdings 2"/>
              <a:buChar char=""/>
              <a:defRPr/>
            </a:pPr>
            <a:r>
              <a:rPr lang="en" sz="2000" b="1" dirty="0" err="1">
                <a:latin typeface="Times New Roman" pitchFamily="18" charset="0"/>
                <a:cs typeface="Times New Roman" pitchFamily="18" charset="0"/>
              </a:rPr>
              <a:t>pred </a:t>
            </a:r>
            <a:r>
              <a:rPr lang="en" sz="2000" b="1" dirty="0">
                <a:latin typeface="Times New Roman" pitchFamily="18" charset="0"/>
                <a:cs typeface="Times New Roman" pitchFamily="18" charset="0"/>
              </a:rPr>
              <a:t>(x):x-1.</a:t>
            </a:r>
          </a:p>
          <a:p>
            <a:pPr marL="640080" lvl="1" indent="-246888" eaLnBrk="1" fontAlgn="auto" hangingPunct="1">
              <a:spcAft>
                <a:spcPts val="0"/>
              </a:spcAft>
              <a:buFont typeface="Wingdings 2"/>
              <a:buChar char=""/>
              <a:defRPr/>
            </a:pPr>
            <a:r>
              <a:rPr lang="en" sz="2000" b="1" dirty="0" err="1">
                <a:latin typeface="Times New Roman" pitchFamily="18" charset="0"/>
                <a:cs typeface="Times New Roman" pitchFamily="18" charset="0"/>
              </a:rPr>
              <a:t>succ </a:t>
            </a:r>
            <a:r>
              <a:rPr lang="en" sz="2000" b="1" dirty="0">
                <a:latin typeface="Times New Roman" pitchFamily="18" charset="0"/>
                <a:cs typeface="Times New Roman" pitchFamily="18" charset="0"/>
              </a:rPr>
              <a:t>(x): x+1.</a:t>
            </a:r>
          </a:p>
          <a:p>
            <a:pPr marL="640080" lvl="1" indent="-246888" eaLnBrk="1" fontAlgn="auto" hangingPunct="1">
              <a:spcAft>
                <a:spcPts val="0"/>
              </a:spcAft>
              <a:buFont typeface="Wingdings 2"/>
              <a:buChar char=""/>
              <a:defRPr/>
            </a:pPr>
            <a:r>
              <a:rPr lang="en" sz="2000" b="1" dirty="0" err="1">
                <a:latin typeface="Times New Roman" pitchFamily="18" charset="0"/>
                <a:cs typeface="Times New Roman" pitchFamily="18" charset="0"/>
              </a:rPr>
              <a:t>odd </a:t>
            </a:r>
            <a:r>
              <a:rPr lang="en" sz="2000" b="1" dirty="0">
                <a:latin typeface="Times New Roman" pitchFamily="18" charset="0"/>
                <a:cs typeface="Times New Roman" pitchFamily="18" charset="0"/>
              </a:rPr>
              <a:t>(x) </a:t>
            </a:r>
            <a:r>
              <a:rPr lang="en" sz="2000" b="1" dirty="0" err="1">
                <a:latin typeface="Times New Roman" pitchFamily="18" charset="0"/>
                <a:cs typeface="Times New Roman" pitchFamily="18" charset="0"/>
              </a:rPr>
              <a:t>true </a:t>
            </a:r>
            <a:r>
              <a:rPr lang="en" sz="2000" b="1" dirty="0">
                <a:latin typeface="Times New Roman" pitchFamily="18" charset="0"/>
                <a:cs typeface="Times New Roman" pitchFamily="18" charset="0"/>
              </a:rPr>
              <a:t>if x is odd, false otherwise.</a:t>
            </a:r>
          </a:p>
          <a:p>
            <a:pPr marL="640080" lvl="1" indent="-246888" eaLnBrk="1" fontAlgn="auto" hangingPunct="1">
              <a:spcAft>
                <a:spcPts val="0"/>
              </a:spcAft>
              <a:buFont typeface="Wingdings 2"/>
              <a:buChar char=""/>
              <a:defRPr/>
            </a:pPr>
            <a:r>
              <a:rPr lang="en" sz="2000" b="1" dirty="0" err="1">
                <a:latin typeface="Times New Roman" pitchFamily="18" charset="0"/>
                <a:cs typeface="Times New Roman" pitchFamily="18" charset="0"/>
              </a:rPr>
              <a:t>sqr </a:t>
            </a:r>
            <a:r>
              <a:rPr lang="en" sz="2000" b="1" dirty="0">
                <a:latin typeface="Times New Roman" pitchFamily="18" charset="0"/>
                <a:cs typeface="Times New Roman" pitchFamily="18" charset="0"/>
              </a:rPr>
              <a:t>(x) the square of x.</a:t>
            </a:r>
          </a:p>
        </p:txBody>
      </p:sp>
    </p:spTree>
    <p:extLst>
      <p:ext uri="{BB962C8B-B14F-4D97-AF65-F5344CB8AC3E}">
        <p14:creationId xmlns:p14="http://schemas.microsoft.com/office/powerpoint/2010/main" val="236101489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eaLnBrk="1" hangingPunct="1"/>
            <a:r>
              <a:rPr lang="en" altLang="fr-FR" sz="3200" b="1" dirty="0"/>
              <a:t>Types</a:t>
            </a:r>
          </a:p>
        </p:txBody>
      </p:sp>
      <p:sp>
        <p:nvSpPr>
          <p:cNvPr id="3" name="Espace réservé du contenu 2"/>
          <p:cNvSpPr>
            <a:spLocks noGrp="1"/>
          </p:cNvSpPr>
          <p:nvPr>
            <p:ph idx="1"/>
          </p:nvPr>
        </p:nvSpPr>
        <p:spPr>
          <a:xfrm>
            <a:off x="467544" y="1772816"/>
            <a:ext cx="7664979" cy="4088234"/>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 sz="2000" b="1" dirty="0">
                <a:latin typeface="Times New Roman" pitchFamily="18" charset="0"/>
                <a:cs typeface="Times New Roman" pitchFamily="18" charset="0"/>
              </a:rPr>
              <a:t>The equality operator:</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This is the operator found in all simple types that allows you to know if the two operands are equal</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It is represented by the character </a:t>
            </a:r>
            <a:r>
              <a:rPr lang="en" sz="4000" b="1" dirty="0">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The result of an expression containing this operator is a boolean</a:t>
            </a:r>
          </a:p>
          <a:p>
            <a:pPr marL="274320" indent="-274320" eaLnBrk="1" fontAlgn="auto" hangingPunct="1">
              <a:spcAft>
                <a:spcPts val="0"/>
              </a:spcAft>
              <a:buClr>
                <a:schemeClr val="accent3"/>
              </a:buClr>
              <a:buFont typeface="Wingdings" pitchFamily="2" charset="2"/>
              <a:buNone/>
              <a:defRPr/>
            </a:pPr>
            <a:endParaRPr lang="fr-FR" sz="20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 sz="2000" b="1" dirty="0">
                <a:latin typeface="Times New Roman" pitchFamily="18" charset="0"/>
                <a:cs typeface="Times New Roman" pitchFamily="18" charset="0"/>
              </a:rPr>
              <a:t>We also have the inequality operator </a:t>
            </a:r>
            <a:r>
              <a:rPr lang="en" sz="2000" dirty="0">
                <a:latin typeface="Times New Roman" pitchFamily="18" charset="0"/>
                <a:cs typeface="Times New Roman" pitchFamily="18" charset="0"/>
              </a:rPr>
              <a:t>:</a:t>
            </a:r>
            <a:r>
              <a:rPr lang="en" sz="2000" dirty="0">
                <a:solidFill>
                  <a:srgbClr val="FF0000"/>
                </a:solidFill>
                <a:latin typeface="Times New Roman" pitchFamily="18" charset="0"/>
                <a:cs typeface="Times New Roman" pitchFamily="18" charset="0"/>
              </a:rPr>
              <a:t> </a:t>
            </a:r>
            <a:r>
              <a:rPr lang="en" sz="3200" b="1" dirty="0">
                <a:latin typeface="Times New Roman" pitchFamily="18" charset="0"/>
                <a:cs typeface="Times New Roman" pitchFamily="18" charset="0"/>
              </a:rPr>
              <a:t>≠</a:t>
            </a:r>
          </a:p>
          <a:p>
            <a:pPr marL="274320" indent="-274320" eaLnBrk="1" fontAlgn="auto" hangingPunct="1">
              <a:spcAft>
                <a:spcPts val="0"/>
              </a:spcAft>
              <a:buClr>
                <a:schemeClr val="accent3"/>
              </a:buClr>
              <a:buFont typeface="Wingdings" pitchFamily="2" charset="2"/>
              <a:buNone/>
              <a:defRPr/>
            </a:pPr>
            <a:endParaRPr lang="fr-FR" sz="20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 sz="2000" dirty="0">
                <a:latin typeface="Times New Roman" pitchFamily="18" charset="0"/>
                <a:cs typeface="Times New Roman" pitchFamily="18" charset="0"/>
              </a:rPr>
              <a:t>And for types with an order the </a:t>
            </a:r>
            <a:r>
              <a:rPr lang="en" sz="2000" b="1" dirty="0">
                <a:latin typeface="Times New Roman" pitchFamily="18" charset="0"/>
                <a:cs typeface="Times New Roman" pitchFamily="18" charset="0"/>
              </a:rPr>
              <a:t>comparison operators</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 </a:t>
            </a:r>
            <a:r>
              <a:rPr lang="en" sz="2800" b="1" dirty="0">
                <a:latin typeface="Times New Roman" pitchFamily="18" charset="0"/>
                <a:cs typeface="Times New Roman" pitchFamily="18" charset="0"/>
              </a:rPr>
              <a:t>&lt;, </a:t>
            </a:r>
            <a:r>
              <a:rPr lang="en" sz="2800" b="1" dirty="0">
                <a:latin typeface="Times New Roman" pitchFamily="18" charset="0"/>
                <a:cs typeface="Arial" charset="0"/>
              </a:rPr>
              <a:t>≤ </a:t>
            </a:r>
            <a:r>
              <a:rPr lang="en" sz="2800" b="1" dirty="0">
                <a:latin typeface="Times New Roman" pitchFamily="18" charset="0"/>
                <a:cs typeface="Times New Roman" pitchFamily="18" charset="0"/>
              </a:rPr>
              <a:t>, &gt;, </a:t>
            </a:r>
            <a:r>
              <a:rPr lang="en" sz="2800" b="1" dirty="0">
                <a:latin typeface="Times New Roman" pitchFamily="18" charset="0"/>
                <a:cs typeface="Arial" charset="0"/>
              </a:rPr>
              <a:t>≥</a:t>
            </a:r>
            <a:endParaRPr lang="fr-FR" sz="2000" b="1" dirty="0">
              <a:latin typeface="Times New Roman" pitchFamily="18" charset="0"/>
              <a:cs typeface="Times New Roman" pitchFamily="18" charset="0"/>
            </a:endParaRPr>
          </a:p>
          <a:p>
            <a:pPr marL="640080" lvl="1" indent="-246888" eaLnBrk="1" fontAlgn="auto" hangingPunct="1">
              <a:lnSpc>
                <a:spcPct val="90000"/>
              </a:lnSpc>
              <a:spcAft>
                <a:spcPts val="0"/>
              </a:spcAft>
              <a:buFont typeface="Wingdings 2"/>
              <a:buChar char=""/>
              <a:defRPr/>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4622787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pPr eaLnBrk="1" hangingPunct="1"/>
            <a:r>
              <a:rPr lang="en" altLang="fr-FR" sz="3200" b="1" dirty="0"/>
              <a:t>Types</a:t>
            </a:r>
          </a:p>
        </p:txBody>
      </p:sp>
      <p:sp>
        <p:nvSpPr>
          <p:cNvPr id="3" name="Espace réservé du contenu 2"/>
          <p:cNvSpPr>
            <a:spLocks noGrp="1"/>
          </p:cNvSpPr>
          <p:nvPr>
            <p:ph idx="1"/>
          </p:nvPr>
        </p:nvSpPr>
        <p:spPr>
          <a:xfrm>
            <a:off x="611560" y="2132856"/>
            <a:ext cx="7344816" cy="4115544"/>
          </a:xfrm>
        </p:spPr>
        <p:txBody>
          <a:bodyPr>
            <a:noAutofit/>
          </a:bodyPr>
          <a:lstStyle/>
          <a:p>
            <a:pPr marL="640080" lvl="1" indent="-246888" eaLnBrk="1" fontAlgn="auto" hangingPunct="1">
              <a:lnSpc>
                <a:spcPct val="90000"/>
              </a:lnSpc>
              <a:spcAft>
                <a:spcPts val="0"/>
              </a:spcAft>
              <a:buFont typeface="Wingdings 2"/>
              <a:buChar char=""/>
              <a:defRPr/>
            </a:pPr>
            <a:r>
              <a:rPr lang="en" sz="2400" b="1" dirty="0">
                <a:latin typeface="Times New Roman" pitchFamily="18" charset="0"/>
                <a:cs typeface="Times New Roman" pitchFamily="18" charset="0"/>
              </a:rPr>
              <a:t>The real type is larger than the integers but also has representation limits.</a:t>
            </a:r>
          </a:p>
          <a:p>
            <a:pPr marL="640080" lvl="1" indent="-246888" eaLnBrk="1" fontAlgn="auto" hangingPunct="1">
              <a:lnSpc>
                <a:spcPct val="90000"/>
              </a:lnSpc>
              <a:spcAft>
                <a:spcPts val="0"/>
              </a:spcAft>
              <a:buFont typeface="Wingdings 2"/>
              <a:buChar char=""/>
              <a:defRPr/>
            </a:pPr>
            <a:endParaRPr lang="fr-FR" sz="2400" b="1" dirty="0">
              <a:latin typeface="Times New Roman" pitchFamily="18" charset="0"/>
              <a:cs typeface="Times New Roman" pitchFamily="18" charset="0"/>
            </a:endParaRP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Multiplication program</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Var Radius, :integer;</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Var Perimeter: Actual;</a:t>
            </a:r>
          </a:p>
          <a:p>
            <a:pPr marL="640080" lvl="1" indent="-246888" eaLnBrk="1" fontAlgn="auto" hangingPunct="1">
              <a:lnSpc>
                <a:spcPct val="90000"/>
              </a:lnSpc>
              <a:spcAft>
                <a:spcPts val="0"/>
              </a:spcAft>
              <a:buFont typeface="Wingdings 2"/>
              <a:buNone/>
              <a:defRPr/>
            </a:pPr>
            <a:r>
              <a:rPr lang="en" sz="2000" dirty="0" err="1">
                <a:latin typeface="Times New Roman" pitchFamily="18" charset="0"/>
                <a:cs typeface="Times New Roman" pitchFamily="18" charset="0"/>
              </a:rPr>
              <a:t>const</a:t>
            </a:r>
            <a:r>
              <a:rPr lang="en" sz="2000" dirty="0">
                <a:latin typeface="Times New Roman" pitchFamily="18" charset="0"/>
                <a:cs typeface="Times New Roman" pitchFamily="18" charset="0"/>
              </a:rPr>
              <a:t>  </a:t>
            </a:r>
            <a:r>
              <a:rPr lang="en" sz="2000" dirty="0" err="1">
                <a:latin typeface="Times New Roman" pitchFamily="18" charset="0"/>
                <a:cs typeface="Times New Roman" pitchFamily="18" charset="0"/>
              </a:rPr>
              <a:t>Pi:Real </a:t>
            </a:r>
            <a:r>
              <a:rPr lang="en" sz="2000" dirty="0">
                <a:latin typeface="Times New Roman" pitchFamily="18" charset="0"/>
                <a:cs typeface="Times New Roman" pitchFamily="18" charset="0"/>
              </a:rPr>
              <a:t>;</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Beginning</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Radius </a:t>
            </a:r>
            <a:r>
              <a:rPr lang="en" sz="2000" dirty="0">
                <a:latin typeface="Times New Roman" pitchFamily="18" charset="0"/>
                <a:cs typeface="Times New Roman" pitchFamily="18" charset="0"/>
                <a:sym typeface="Wingdings" pitchFamily="2" charset="2"/>
              </a:rPr>
              <a:t> </a:t>
            </a:r>
            <a:r>
              <a:rPr lang="en" sz="2000" dirty="0">
                <a:latin typeface="Times New Roman" pitchFamily="18" charset="0"/>
                <a:cs typeface="Times New Roman" pitchFamily="18" charset="0"/>
              </a:rPr>
              <a:t>5;</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Pi </a:t>
            </a:r>
            <a:r>
              <a:rPr lang="en" sz="2000" dirty="0">
                <a:latin typeface="Times New Roman" pitchFamily="18" charset="0"/>
                <a:cs typeface="Times New Roman" pitchFamily="18" charset="0"/>
                <a:sym typeface="Wingdings" pitchFamily="2" charset="2"/>
              </a:rPr>
              <a:t> </a:t>
            </a:r>
            <a:r>
              <a:rPr lang="en" sz="2000" dirty="0">
                <a:latin typeface="Times New Roman" pitchFamily="18" charset="0"/>
                <a:cs typeface="Times New Roman" pitchFamily="18" charset="0"/>
              </a:rPr>
              <a:t>3.147;</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Perimeter </a:t>
            </a:r>
            <a:r>
              <a:rPr lang="en" sz="2000" dirty="0">
                <a:latin typeface="Times New Roman" pitchFamily="18" charset="0"/>
                <a:cs typeface="Times New Roman" pitchFamily="18" charset="0"/>
                <a:sym typeface="Wingdings" pitchFamily="2" charset="2"/>
              </a:rPr>
              <a:t>2*P </a:t>
            </a:r>
            <a:r>
              <a:rPr lang="en" sz="2000" dirty="0">
                <a:latin typeface="Times New Roman" pitchFamily="18" charset="0"/>
                <a:cs typeface="Times New Roman" pitchFamily="18" charset="0"/>
              </a:rPr>
              <a:t>i*Radius;</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Write('Your perimeter is', Perimeter, 'cm');</a:t>
            </a:r>
          </a:p>
          <a:p>
            <a:pPr marL="640080" lvl="1" indent="-246888" eaLnBrk="1" fontAlgn="auto" hangingPunct="1">
              <a:lnSpc>
                <a:spcPct val="90000"/>
              </a:lnSpc>
              <a:spcAft>
                <a:spcPts val="0"/>
              </a:spcAft>
              <a:buFont typeface="Wingdings 2"/>
              <a:buNone/>
              <a:defRPr/>
            </a:pPr>
            <a:r>
              <a:rPr lang="en" sz="2000" dirty="0">
                <a:latin typeface="Times New Roman" pitchFamily="18" charset="0"/>
                <a:cs typeface="Times New Roman" pitchFamily="18" charset="0"/>
              </a:rPr>
              <a:t>END.</a:t>
            </a:r>
            <a:endParaRPr lang="fr-FR" sz="2000" dirty="0">
              <a:latin typeface="Times New Roman" pitchFamily="18" charset="0"/>
              <a:cs typeface="Times New Roman" pitchFamily="18" charset="0"/>
            </a:endParaRPr>
          </a:p>
        </p:txBody>
      </p:sp>
      <p:sp>
        <p:nvSpPr>
          <p:cNvPr id="6" name="Espace réservé du contenu 2"/>
          <p:cNvSpPr txBox="1">
            <a:spLocks/>
          </p:cNvSpPr>
          <p:nvPr/>
        </p:nvSpPr>
        <p:spPr bwMode="auto">
          <a:xfrm>
            <a:off x="4211959" y="2996952"/>
            <a:ext cx="4104457" cy="192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4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r>
              <a:rPr lang="en" altLang="fr-FR" dirty="0">
                <a:latin typeface="Times New Roman" pitchFamily="18" charset="0"/>
                <a:cs typeface="Times New Roman" pitchFamily="18" charset="0"/>
              </a:rPr>
              <a:t>Arithmetic operator:</a:t>
            </a:r>
          </a:p>
          <a:p>
            <a:pPr lvl="1" eaLnBrk="1" hangingPunct="1"/>
            <a:r>
              <a:rPr lang="en" altLang="fr-FR" b="1" dirty="0">
                <a:latin typeface="Times New Roman" pitchFamily="18" charset="0"/>
                <a:cs typeface="Times New Roman" pitchFamily="18" charset="0"/>
              </a:rPr>
              <a:t>+,-,/,*</a:t>
            </a:r>
          </a:p>
          <a:p>
            <a:pPr eaLnBrk="1" hangingPunct="1"/>
            <a:r>
              <a:rPr lang="en" altLang="fr-FR" dirty="0">
                <a:latin typeface="Times New Roman" pitchFamily="18" charset="0"/>
                <a:cs typeface="Times New Roman" pitchFamily="18" charset="0"/>
              </a:rPr>
              <a:t>Relationship Operator:</a:t>
            </a:r>
          </a:p>
          <a:p>
            <a:pPr lvl="1" eaLnBrk="1" hangingPunct="1"/>
            <a:r>
              <a:rPr lang="en" altLang="fr-FR" b="1" dirty="0">
                <a:latin typeface="Times New Roman" pitchFamily="18" charset="0"/>
                <a:cs typeface="Times New Roman" pitchFamily="18" charset="0"/>
              </a:rPr>
              <a:t>=, </a:t>
            </a:r>
            <a:r>
              <a:rPr lang="en" altLang="fr-FR" b="1" dirty="0">
                <a:latin typeface="Times New Roman" pitchFamily="18" charset="0"/>
                <a:cs typeface="Arial" pitchFamily="34" charset="0"/>
              </a:rPr>
              <a:t>≠ </a:t>
            </a:r>
            <a:r>
              <a:rPr lang="en" altLang="fr-FR" b="1" dirty="0">
                <a:latin typeface="Times New Roman" pitchFamily="18" charset="0"/>
                <a:cs typeface="Times New Roman" pitchFamily="18" charset="0"/>
              </a:rPr>
              <a:t>&lt;, </a:t>
            </a:r>
            <a:r>
              <a:rPr lang="en" altLang="fr-FR" b="1" dirty="0">
                <a:latin typeface="Times New Roman" pitchFamily="18" charset="0"/>
                <a:cs typeface="Arial" pitchFamily="34" charset="0"/>
              </a:rPr>
              <a:t>≤ </a:t>
            </a:r>
            <a:r>
              <a:rPr lang="en" altLang="fr-FR" b="1" dirty="0">
                <a:latin typeface="Times New Roman" pitchFamily="18" charset="0"/>
                <a:cs typeface="Times New Roman" pitchFamily="18" charset="0"/>
              </a:rPr>
              <a:t>, &gt;, </a:t>
            </a:r>
            <a:r>
              <a:rPr lang="en" altLang="fr-FR" b="1" dirty="0">
                <a:latin typeface="Times New Roman" pitchFamily="18" charset="0"/>
                <a:cs typeface="Arial" pitchFamily="34" charset="0"/>
              </a:rPr>
              <a:t>≥</a:t>
            </a:r>
            <a:endParaRPr lang="fr-FR" altLang="fr-FR" sz="2400" b="1" dirty="0">
              <a:latin typeface="Times New Roman" pitchFamily="18" charset="0"/>
              <a:cs typeface="Times New Roman" pitchFamily="18" charset="0"/>
            </a:endParaRPr>
          </a:p>
          <a:p>
            <a:pPr lvl="1" eaLnBrk="1" hangingPunct="1">
              <a:lnSpc>
                <a:spcPct val="90000"/>
              </a:lnSpc>
            </a:pPr>
            <a:endParaRPr lang="fr-FR" altLang="fr-FR" dirty="0">
              <a:latin typeface="Times New Roman" pitchFamily="18" charset="0"/>
              <a:cs typeface="Times New Roman" pitchFamily="18" charset="0"/>
            </a:endParaRPr>
          </a:p>
        </p:txBody>
      </p:sp>
    </p:spTree>
    <p:extLst>
      <p:ext uri="{BB962C8B-B14F-4D97-AF65-F5344CB8AC3E}">
        <p14:creationId xmlns:p14="http://schemas.microsoft.com/office/powerpoint/2010/main" val="17606197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556792"/>
            <a:ext cx="8208912" cy="3960440"/>
          </a:xfrm>
        </p:spPr>
        <p:txBody>
          <a:bodyPr/>
          <a:lstStyle/>
          <a:p>
            <a:pPr marL="0" indent="0">
              <a:buNone/>
            </a:pPr>
            <a:r>
              <a:rPr lang="en" sz="2400" b="1" dirty="0">
                <a:solidFill>
                  <a:srgbClr val="F79646">
                    <a:lumMod val="50000"/>
                  </a:srgbClr>
                </a:solidFill>
              </a:rPr>
              <a:t>Types of variables</a:t>
            </a:r>
          </a:p>
          <a:p>
            <a:pPr marL="0" indent="0">
              <a:spcBef>
                <a:spcPts val="1000"/>
              </a:spcBef>
              <a:spcAft>
                <a:spcPts val="400"/>
              </a:spcAft>
              <a:buNone/>
            </a:pPr>
            <a:r>
              <a:rPr lang="en" sz="1600" b="1" i="1" dirty="0">
                <a:solidFill>
                  <a:srgbClr val="4F81BD"/>
                </a:solidFill>
                <a:latin typeface="Cambria"/>
                <a:ea typeface="Times New Roman"/>
                <a:cs typeface="Times New Roman"/>
              </a:rPr>
              <a:t>The real type and the integer type</a:t>
            </a:r>
          </a:p>
          <a:p>
            <a:pPr marL="0" indent="0">
              <a:buNone/>
            </a:pPr>
            <a:endParaRPr lang="fr-FR" sz="1600" i="1" dirty="0"/>
          </a:p>
          <a:p>
            <a:pPr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5" name="Diagramme 4"/>
          <p:cNvGraphicFramePr/>
          <p:nvPr>
            <p:extLst>
              <p:ext uri="{D42A27DB-BD31-4B8C-83A1-F6EECF244321}">
                <p14:modId xmlns:p14="http://schemas.microsoft.com/office/powerpoint/2010/main" val="2854561384"/>
              </p:ext>
            </p:extLst>
          </p:nvPr>
        </p:nvGraphicFramePr>
        <p:xfrm>
          <a:off x="827584" y="2420888"/>
          <a:ext cx="777686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extLst>
              <p:ext uri="{D42A27DB-BD31-4B8C-83A1-F6EECF244321}">
                <p14:modId xmlns:p14="http://schemas.microsoft.com/office/powerpoint/2010/main" val="922117861"/>
              </p:ext>
            </p:extLst>
          </p:nvPr>
        </p:nvGraphicFramePr>
        <p:xfrm>
          <a:off x="971600" y="3861048"/>
          <a:ext cx="6096000" cy="2852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0427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2286000" y="1600200"/>
            <a:ext cx="6400800" cy="4525963"/>
          </a:xfrm>
        </p:spPr>
        <p:txBody>
          <a:bodyPr/>
          <a:lstStyle/>
          <a:p>
            <a:pPr algn="just">
              <a:buBlip>
                <a:blip r:embed="rId3"/>
              </a:buBlip>
            </a:pPr>
            <a:r>
              <a:rPr lang="en" sz="2800" dirty="0"/>
              <a:t>Writing a program is a complex operation that requires many steps.</a:t>
            </a:r>
            <a:endParaRPr lang="fr-FR" sz="2800" dirty="0"/>
          </a:p>
          <a:p>
            <a:pPr algn="just">
              <a:buBlip>
                <a:blip r:embed="rId3"/>
              </a:buBlip>
            </a:pPr>
            <a:r>
              <a:rPr lang="en" sz="2800" dirty="0"/>
              <a:t>The most important thing is to understand the end goal and stick to it.</a:t>
            </a:r>
            <a:endParaRPr lang="fr-FR" sz="2800" dirty="0"/>
          </a:p>
          <a:p>
            <a:pPr algn="just">
              <a:buBlip>
                <a:blip r:embed="rId3"/>
              </a:buBlip>
            </a:pPr>
            <a:r>
              <a:rPr lang="en" sz="2800" dirty="0"/>
              <a:t>For this, it is often preferable to break down the desired treatment into a succession of smaller and simpler operations.</a:t>
            </a:r>
          </a:p>
        </p:txBody>
      </p:sp>
      <p:sp>
        <p:nvSpPr>
          <p:cNvPr id="2" name="Rectangle 1"/>
          <p:cNvSpPr/>
          <p:nvPr/>
        </p:nvSpPr>
        <p:spPr>
          <a:xfrm>
            <a:off x="2555776" y="260648"/>
            <a:ext cx="5686172" cy="923330"/>
          </a:xfrm>
          <a:prstGeom prst="rect">
            <a:avLst/>
          </a:prstGeom>
          <a:noFill/>
        </p:spPr>
        <p:txBody>
          <a:bodyPr wrap="none" lIns="91440" tIns="45720" rIns="91440" bIns="45720">
            <a:spAutoFit/>
          </a:bodyPr>
          <a:lstStyle/>
          <a:p>
            <a:pPr algn="ctr"/>
            <a:r>
              <a:rPr lang="en"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 must know that</a:t>
            </a:r>
            <a:endPar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Vertical)">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arn(inVertic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arn(inVertical)">
                                      <p:cBhvr>
                                        <p:cTn id="1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700808"/>
            <a:ext cx="3672408" cy="5157192"/>
          </a:xfrm>
        </p:spPr>
        <p:txBody>
          <a:bodyPr/>
          <a:lstStyle/>
          <a:p>
            <a:pPr marL="0" indent="0">
              <a:buNone/>
            </a:pPr>
            <a:r>
              <a:rPr lang="en" sz="2000" b="1" dirty="0">
                <a:solidFill>
                  <a:srgbClr val="F79646">
                    <a:lumMod val="50000"/>
                  </a:srgbClr>
                </a:solidFill>
              </a:rPr>
              <a:t>Types of variables</a:t>
            </a:r>
          </a:p>
          <a:p>
            <a:pPr marL="0" indent="0">
              <a:spcBef>
                <a:spcPts val="1000"/>
              </a:spcBef>
              <a:spcAft>
                <a:spcPts val="400"/>
              </a:spcAft>
              <a:buNone/>
            </a:pPr>
            <a:r>
              <a:rPr lang="en" sz="2000" b="1" i="1" dirty="0">
                <a:solidFill>
                  <a:srgbClr val="4F81BD"/>
                </a:solidFill>
                <a:latin typeface="Cambria"/>
                <a:ea typeface="Times New Roman"/>
                <a:cs typeface="Times New Roman"/>
              </a:rPr>
              <a:t>The real type and the integer type</a:t>
            </a:r>
          </a:p>
          <a:p>
            <a:pPr marL="0" indent="0">
              <a:buNone/>
            </a:pPr>
            <a:r>
              <a:rPr lang="en" sz="2000" b="1" i="1" dirty="0"/>
              <a:t>Conversion</a:t>
            </a:r>
          </a:p>
          <a:p>
            <a:pPr algn="just">
              <a:buBlip>
                <a:blip r:embed="rId3"/>
              </a:buBlip>
            </a:pPr>
            <a:r>
              <a:rPr lang="en" sz="2000" dirty="0"/>
              <a:t>Converting an integer to a real is natural: this operation does not cause any loss of information; For example, the integer 15 will become 15.0.</a:t>
            </a:r>
          </a:p>
          <a:p>
            <a:pPr algn="just">
              <a:buBlip>
                <a:blip r:embed="rId3"/>
              </a:buBlip>
            </a:pPr>
            <a:r>
              <a:rPr lang="en" sz="2000" dirty="0"/>
              <a:t>Converting a real to an integer results in a loss of information: the decimal digits are lost. For example, the real 15.75 will become 15.</a:t>
            </a:r>
          </a:p>
          <a:p>
            <a:pPr>
              <a:spcBef>
                <a:spcPts val="1000"/>
              </a:spcBef>
              <a:spcAft>
                <a:spcPts val="400"/>
              </a:spcAft>
              <a:buBlip>
                <a:blip r:embed="rId3"/>
              </a:buBlip>
            </a:pPr>
            <a:endParaRPr lang="fr-FR" sz="2000" b="1" i="1" dirty="0">
              <a:solidFill>
                <a:srgbClr val="4F81BD"/>
              </a:solidFill>
              <a:latin typeface="Cambria"/>
              <a:ea typeface="Times New Roman"/>
              <a:cs typeface="Times New Roman"/>
            </a:endParaRPr>
          </a:p>
          <a:p>
            <a:pPr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5" name="Diagramme 4"/>
          <p:cNvGraphicFramePr/>
          <p:nvPr>
            <p:extLst>
              <p:ext uri="{D42A27DB-BD31-4B8C-83A1-F6EECF244321}">
                <p14:modId xmlns:p14="http://schemas.microsoft.com/office/powerpoint/2010/main" val="1418947432"/>
              </p:ext>
            </p:extLst>
          </p:nvPr>
        </p:nvGraphicFramePr>
        <p:xfrm>
          <a:off x="4571996" y="2852936"/>
          <a:ext cx="4464500" cy="3456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4115462"/>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484784"/>
            <a:ext cx="8208912" cy="3960440"/>
          </a:xfrm>
        </p:spPr>
        <p:txBody>
          <a:bodyPr/>
          <a:lstStyle/>
          <a:p>
            <a:pPr marL="0" indent="0">
              <a:buNone/>
            </a:pPr>
            <a:r>
              <a:rPr lang="en" sz="2400" b="1" dirty="0">
                <a:solidFill>
                  <a:srgbClr val="F79646">
                    <a:lumMod val="50000"/>
                  </a:srgbClr>
                </a:solidFill>
              </a:rPr>
              <a:t>Types of variables</a:t>
            </a:r>
          </a:p>
          <a:p>
            <a:pPr marL="0" indent="0">
              <a:spcBef>
                <a:spcPts val="1000"/>
              </a:spcBef>
              <a:spcAft>
                <a:spcPts val="400"/>
              </a:spcAft>
              <a:buNone/>
            </a:pPr>
            <a:r>
              <a:rPr lang="en" sz="1600" b="1" i="1" dirty="0">
                <a:solidFill>
                  <a:srgbClr val="4F81BD"/>
                </a:solidFill>
                <a:latin typeface="Cambria"/>
                <a:ea typeface="Times New Roman"/>
                <a:cs typeface="Times New Roman"/>
              </a:rPr>
              <a:t>The Character type</a:t>
            </a:r>
            <a:endParaRPr lang="fr-FR" sz="1600" b="1" i="1" dirty="0">
              <a:solidFill>
                <a:srgbClr val="4F81BD"/>
              </a:solidFill>
              <a:latin typeface="Cambria"/>
              <a:ea typeface="Times New Roman"/>
              <a:cs typeface="Times New Roman"/>
            </a:endParaRPr>
          </a:p>
          <a:p>
            <a:pPr marL="0" indent="0">
              <a:buNone/>
            </a:pPr>
            <a:endParaRPr lang="fr-FR" sz="1600" i="1" dirty="0"/>
          </a:p>
          <a:p>
            <a:pPr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5" name="Diagramme 4"/>
          <p:cNvGraphicFramePr/>
          <p:nvPr>
            <p:extLst>
              <p:ext uri="{D42A27DB-BD31-4B8C-83A1-F6EECF244321}">
                <p14:modId xmlns:p14="http://schemas.microsoft.com/office/powerpoint/2010/main" val="2340399501"/>
              </p:ext>
            </p:extLst>
          </p:nvPr>
        </p:nvGraphicFramePr>
        <p:xfrm>
          <a:off x="683565" y="2402340"/>
          <a:ext cx="7776864"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20"/>
          <p:cNvGrpSpPr>
            <a:grpSpLocks/>
          </p:cNvGrpSpPr>
          <p:nvPr/>
        </p:nvGrpSpPr>
        <p:grpSpPr bwMode="auto">
          <a:xfrm>
            <a:off x="2454996" y="4365104"/>
            <a:ext cx="1531928" cy="1685726"/>
            <a:chOff x="1776" y="2823"/>
            <a:chExt cx="973" cy="1113"/>
          </a:xfrm>
        </p:grpSpPr>
        <p:sp>
          <p:nvSpPr>
            <p:cNvPr id="9" name="Oval 21"/>
            <p:cNvSpPr>
              <a:spLocks noChangeArrowheads="1"/>
            </p:cNvSpPr>
            <p:nvPr/>
          </p:nvSpPr>
          <p:spPr bwMode="gray">
            <a:xfrm>
              <a:off x="1872"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Arial" charset="0"/>
                <a:ea typeface="+mn-ea"/>
                <a:cs typeface="+mn-cs"/>
              </a:endParaRPr>
            </a:p>
          </p:txBody>
        </p:sp>
        <p:sp>
          <p:nvSpPr>
            <p:cNvPr id="10" name="Oval 22"/>
            <p:cNvSpPr>
              <a:spLocks noChangeArrowheads="1"/>
            </p:cNvSpPr>
            <p:nvPr/>
          </p:nvSpPr>
          <p:spPr bwMode="gray">
            <a:xfrm>
              <a:off x="1776" y="2823"/>
              <a:ext cx="973" cy="973"/>
            </a:xfrm>
            <a:prstGeom prst="ellipse">
              <a:avLst/>
            </a:prstGeom>
            <a:gradFill rotWithShape="1">
              <a:gsLst>
                <a:gs pos="0">
                  <a:srgbClr val="1481B8"/>
                </a:gs>
                <a:gs pos="100000">
                  <a:srgbClr val="1481B8">
                    <a:gamma/>
                    <a:shade val="57255"/>
                    <a:invGamma/>
                  </a:srgbClr>
                </a:gs>
              </a:gsLst>
              <a:path path="rect">
                <a:fillToRect l="100000" t="100000"/>
              </a:path>
            </a:gra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11" name="Oval 23"/>
            <p:cNvSpPr>
              <a:spLocks noChangeArrowheads="1"/>
            </p:cNvSpPr>
            <p:nvPr/>
          </p:nvSpPr>
          <p:spPr bwMode="gray">
            <a:xfrm>
              <a:off x="1797" y="2846"/>
              <a:ext cx="928" cy="929"/>
            </a:xfrm>
            <a:prstGeom prst="ellipse">
              <a:avLst/>
            </a:prstGeom>
            <a:gradFill rotWithShape="1">
              <a:gsLst>
                <a:gs pos="0">
                  <a:srgbClr val="1481B8">
                    <a:alpha val="85001"/>
                  </a:srgbClr>
                </a:gs>
                <a:gs pos="100000">
                  <a:srgbClr val="1481B8">
                    <a:gamma/>
                    <a:shade val="63529"/>
                    <a:invGamma/>
                  </a:srgbClr>
                </a:gs>
              </a:gsLst>
              <a:lin ang="2700000" scaled="1"/>
            </a:gra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12" name="Oval 24"/>
            <p:cNvSpPr>
              <a:spLocks noChangeArrowheads="1"/>
            </p:cNvSpPr>
            <p:nvPr/>
          </p:nvSpPr>
          <p:spPr bwMode="gray">
            <a:xfrm>
              <a:off x="1833" y="2880"/>
              <a:ext cx="839" cy="839"/>
            </a:xfrm>
            <a:prstGeom prst="ellipse">
              <a:avLst/>
            </a:prstGeom>
            <a:gradFill rotWithShape="1">
              <a:gsLst>
                <a:gs pos="0">
                  <a:srgbClr val="1481B8"/>
                </a:gs>
                <a:gs pos="100000">
                  <a:srgbClr val="1481B8">
                    <a:gamma/>
                    <a:shade val="72549"/>
                    <a:invGamma/>
                  </a:srgbClr>
                </a:gs>
              </a:gsLst>
              <a:lin ang="2700000" scaled="1"/>
            </a:gra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pic>
          <p:nvPicPr>
            <p:cNvPr id="13" name="Picture 25" descr="Picture1"/>
            <p:cNvPicPr>
              <a:picLocks noChangeAspect="1" noChangeArrowheads="1"/>
            </p:cNvPicPr>
            <p:nvPr/>
          </p:nvPicPr>
          <p:blipFill>
            <a:blip r:embed="rId8" cstate="print"/>
            <a:srcRect/>
            <a:stretch>
              <a:fillRect/>
            </a:stretch>
          </p:blipFill>
          <p:spPr bwMode="gray">
            <a:xfrm>
              <a:off x="1797" y="2880"/>
              <a:ext cx="616" cy="616"/>
            </a:xfrm>
            <a:prstGeom prst="rect">
              <a:avLst/>
            </a:prstGeom>
            <a:noFill/>
          </p:spPr>
        </p:pic>
        <p:sp>
          <p:nvSpPr>
            <p:cNvPr id="14" name="Text Box 26"/>
            <p:cNvSpPr txBox="1">
              <a:spLocks noChangeArrowheads="1"/>
            </p:cNvSpPr>
            <p:nvPr/>
          </p:nvSpPr>
          <p:spPr bwMode="gray">
            <a:xfrm>
              <a:off x="2226" y="3213"/>
              <a:ext cx="289" cy="283"/>
            </a:xfrm>
            <a:prstGeom prst="rect">
              <a:avLst/>
            </a:prstGeom>
            <a:noFill/>
            <a:ln w="9525" algn="ctr">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
        <p:nvSpPr>
          <p:cNvPr id="4" name="Rectangle 3"/>
          <p:cNvSpPr/>
          <p:nvPr/>
        </p:nvSpPr>
        <p:spPr>
          <a:xfrm>
            <a:off x="2804462" y="3789040"/>
            <a:ext cx="3072302" cy="1200329"/>
          </a:xfrm>
          <a:prstGeom prst="rect">
            <a:avLst/>
          </a:prstGeom>
        </p:spPr>
        <p:txBody>
          <a:bodyPr wrap="square">
            <a:spAutoFit/>
          </a:bodyPr>
          <a:lstStyle/>
          <a:p>
            <a:pPr algn="ctr"/>
            <a:r>
              <a:rPr lang="en" b="1" dirty="0">
                <a:solidFill>
                  <a:srgbClr val="FF0000"/>
                </a:solidFill>
                <a:effectLst>
                  <a:outerShdw blurRad="38100" dist="38100" dir="2700000" algn="tl">
                    <a:srgbClr val="000000">
                      <a:alpha val="43137"/>
                    </a:srgbClr>
                  </a:outerShdw>
                </a:effectLst>
              </a:rPr>
              <a:t>DO NOT CONFUSE BETWEEN</a:t>
            </a:r>
          </a:p>
          <a:p>
            <a:pPr algn="ctr"/>
            <a:endParaRPr lang="fr-FR" b="1" dirty="0">
              <a:solidFill>
                <a:srgbClr val="FF0000"/>
              </a:solidFill>
              <a:effectLst>
                <a:outerShdw blurRad="38100" dist="38100" dir="2700000" algn="tl">
                  <a:srgbClr val="000000">
                    <a:alpha val="43137"/>
                  </a:srgbClr>
                </a:outerShdw>
              </a:effectLst>
            </a:endParaRPr>
          </a:p>
          <a:p>
            <a:pPr algn="ctr"/>
            <a:r>
              <a:rPr lang="en" b="1" dirty="0">
                <a:solidFill>
                  <a:srgbClr val="FF0000"/>
                </a:solidFill>
                <a:effectLst>
                  <a:outerShdw blurRad="38100" dist="38100" dir="2700000" algn="tl">
                    <a:srgbClr val="000000">
                      <a:alpha val="43137"/>
                    </a:srgbClr>
                  </a:outerShdw>
                </a:effectLst>
              </a:rPr>
              <a:t>AND</a:t>
            </a:r>
            <a:endParaRPr lang="fr-FR" b="1" dirty="0">
              <a:solidFill>
                <a:srgbClr val="FF0000"/>
              </a:solidFill>
              <a:effectLst>
                <a:outerShdw blurRad="38100" dist="38100" dir="2700000" algn="tl">
                  <a:srgbClr val="000000">
                    <a:alpha val="43137"/>
                  </a:srgbClr>
                </a:outerShdw>
              </a:effectLst>
            </a:endParaRPr>
          </a:p>
        </p:txBody>
      </p:sp>
      <p:sp>
        <p:nvSpPr>
          <p:cNvPr id="15" name="Rectangle 14"/>
          <p:cNvSpPr/>
          <p:nvPr/>
        </p:nvSpPr>
        <p:spPr>
          <a:xfrm>
            <a:off x="2575440" y="4625135"/>
            <a:ext cx="1259550" cy="1200329"/>
          </a:xfrm>
          <a:prstGeom prst="rect">
            <a:avLst/>
          </a:prstGeom>
        </p:spPr>
        <p:txBody>
          <a:bodyPr wrap="square">
            <a:spAutoFit/>
          </a:bodyPr>
          <a:lstStyle/>
          <a:p>
            <a:pPr algn="ctr"/>
            <a:r>
              <a:rPr lang="en" b="1" dirty="0">
                <a:solidFill>
                  <a:srgbClr val="FF0000"/>
                </a:solidFill>
              </a:rPr>
              <a:t>The character _</a:t>
            </a:r>
            <a:endParaRPr lang="fr-FR" b="1" dirty="0">
              <a:solidFill>
                <a:srgbClr val="FF0000"/>
              </a:solidFill>
            </a:endParaRPr>
          </a:p>
          <a:p>
            <a:pPr algn="ctr"/>
            <a:r>
              <a:rPr lang="en" sz="3600" b="1" dirty="0">
                <a:solidFill>
                  <a:schemeClr val="bg1"/>
                </a:solidFill>
              </a:rPr>
              <a:t>' 3 '</a:t>
            </a:r>
            <a:endParaRPr lang="fr-FR" sz="3600" b="1" dirty="0">
              <a:solidFill>
                <a:schemeClr val="bg1"/>
              </a:solidFill>
            </a:endParaRPr>
          </a:p>
        </p:txBody>
      </p:sp>
      <p:grpSp>
        <p:nvGrpSpPr>
          <p:cNvPr id="24" name="Group 13"/>
          <p:cNvGrpSpPr>
            <a:grpSpLocks/>
          </p:cNvGrpSpPr>
          <p:nvPr/>
        </p:nvGrpSpPr>
        <p:grpSpPr bwMode="auto">
          <a:xfrm>
            <a:off x="4772819" y="4365104"/>
            <a:ext cx="1544638" cy="1766888"/>
            <a:chOff x="3024" y="2823"/>
            <a:chExt cx="973" cy="1113"/>
          </a:xfrm>
        </p:grpSpPr>
        <p:sp>
          <p:nvSpPr>
            <p:cNvPr id="25" name="Oval 14"/>
            <p:cNvSpPr>
              <a:spLocks noChangeArrowheads="1"/>
            </p:cNvSpPr>
            <p:nvPr/>
          </p:nvSpPr>
          <p:spPr bwMode="gray">
            <a:xfrm>
              <a:off x="3120" y="3744"/>
              <a:ext cx="816" cy="192"/>
            </a:xfrm>
            <a:prstGeom prst="ellipse">
              <a:avLst/>
            </a:prstGeom>
            <a:gradFill rotWithShape="1">
              <a:gsLst>
                <a:gs pos="0">
                  <a:srgbClr val="969696"/>
                </a:gs>
                <a:gs pos="100000">
                  <a:srgbClr val="FFFFFF"/>
                </a:gs>
              </a:gsLst>
              <a:path path="shape">
                <a:fillToRect l="50000" t="50000" r="50000" b="50000"/>
              </a:path>
            </a:gradFill>
            <a:ln w="9525">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Arial" charset="0"/>
                <a:ea typeface="+mn-ea"/>
                <a:cs typeface="+mn-cs"/>
              </a:endParaRPr>
            </a:p>
          </p:txBody>
        </p:sp>
        <p:sp>
          <p:nvSpPr>
            <p:cNvPr id="26" name="Oval 15"/>
            <p:cNvSpPr>
              <a:spLocks noChangeArrowheads="1"/>
            </p:cNvSpPr>
            <p:nvPr/>
          </p:nvSpPr>
          <p:spPr bwMode="gray">
            <a:xfrm>
              <a:off x="3024" y="2823"/>
              <a:ext cx="973" cy="973"/>
            </a:xfrm>
            <a:prstGeom prst="ellipse">
              <a:avLst/>
            </a:prstGeom>
            <a:gradFill rotWithShape="1">
              <a:gsLst>
                <a:gs pos="0">
                  <a:srgbClr val="30A483"/>
                </a:gs>
                <a:gs pos="100000">
                  <a:srgbClr val="30A483">
                    <a:gamma/>
                    <a:shade val="57255"/>
                    <a:invGamma/>
                  </a:srgbClr>
                </a:gs>
              </a:gsLst>
              <a:path path="rect">
                <a:fillToRect l="100000" t="100000"/>
              </a:path>
            </a:gra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27" name="Oval 16"/>
            <p:cNvSpPr>
              <a:spLocks noChangeArrowheads="1"/>
            </p:cNvSpPr>
            <p:nvPr/>
          </p:nvSpPr>
          <p:spPr bwMode="gray">
            <a:xfrm>
              <a:off x="3045" y="2846"/>
              <a:ext cx="928" cy="929"/>
            </a:xfrm>
            <a:prstGeom prst="ellipse">
              <a:avLst/>
            </a:prstGeom>
            <a:gradFill rotWithShape="1">
              <a:gsLst>
                <a:gs pos="0">
                  <a:srgbClr val="30A483">
                    <a:alpha val="85001"/>
                  </a:srgbClr>
                </a:gs>
                <a:gs pos="100000">
                  <a:srgbClr val="30A483">
                    <a:gamma/>
                    <a:shade val="63529"/>
                    <a:invGamma/>
                  </a:srgbClr>
                </a:gs>
              </a:gsLst>
              <a:lin ang="2700000" scaled="1"/>
            </a:gra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28" name="Oval 17"/>
            <p:cNvSpPr>
              <a:spLocks noChangeArrowheads="1"/>
            </p:cNvSpPr>
            <p:nvPr/>
          </p:nvSpPr>
          <p:spPr bwMode="gray">
            <a:xfrm>
              <a:off x="3081" y="2880"/>
              <a:ext cx="839" cy="839"/>
            </a:xfrm>
            <a:prstGeom prst="ellipse">
              <a:avLst/>
            </a:prstGeom>
            <a:gradFill rotWithShape="1">
              <a:gsLst>
                <a:gs pos="0">
                  <a:srgbClr val="30A483"/>
                </a:gs>
                <a:gs pos="100000">
                  <a:srgbClr val="30A483">
                    <a:gamma/>
                    <a:shade val="72549"/>
                    <a:invGamma/>
                  </a:srgbClr>
                </a:gs>
              </a:gsLst>
              <a:lin ang="2700000" scaled="1"/>
            </a:gradFill>
            <a:ln w="9525" algn="ctr">
              <a:noFill/>
              <a:round/>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pic>
          <p:nvPicPr>
            <p:cNvPr id="29" name="Picture 18" descr="Picture1"/>
            <p:cNvPicPr>
              <a:picLocks noChangeAspect="1" noChangeArrowheads="1"/>
            </p:cNvPicPr>
            <p:nvPr/>
          </p:nvPicPr>
          <p:blipFill>
            <a:blip r:embed="rId8" cstate="print"/>
            <a:srcRect/>
            <a:stretch>
              <a:fillRect/>
            </a:stretch>
          </p:blipFill>
          <p:spPr bwMode="gray">
            <a:xfrm>
              <a:off x="3045" y="2880"/>
              <a:ext cx="616" cy="616"/>
            </a:xfrm>
            <a:prstGeom prst="rect">
              <a:avLst/>
            </a:prstGeom>
            <a:noFill/>
          </p:spPr>
        </p:pic>
      </p:grpSp>
      <p:sp>
        <p:nvSpPr>
          <p:cNvPr id="31" name="Rectangle 30"/>
          <p:cNvSpPr/>
          <p:nvPr/>
        </p:nvSpPr>
        <p:spPr>
          <a:xfrm>
            <a:off x="4860652" y="4798836"/>
            <a:ext cx="1259550" cy="923330"/>
          </a:xfrm>
          <a:prstGeom prst="rect">
            <a:avLst/>
          </a:prstGeom>
        </p:spPr>
        <p:txBody>
          <a:bodyPr wrap="square">
            <a:spAutoFit/>
          </a:bodyPr>
          <a:lstStyle/>
          <a:p>
            <a:pPr algn="ctr"/>
            <a:r>
              <a:rPr lang="en" b="1" dirty="0">
                <a:solidFill>
                  <a:srgbClr val="FF0000"/>
                </a:solidFill>
              </a:rPr>
              <a:t>the whole</a:t>
            </a:r>
          </a:p>
          <a:p>
            <a:pPr algn="ctr"/>
            <a:r>
              <a:rPr lang="en" sz="3600" b="1" dirty="0">
                <a:solidFill>
                  <a:schemeClr val="bg1"/>
                </a:solidFill>
              </a:rPr>
              <a:t>3</a:t>
            </a:r>
            <a:endParaRPr lang="fr-FR" sz="3600" b="1" dirty="0">
              <a:solidFill>
                <a:schemeClr val="bg1"/>
              </a:solidFill>
            </a:endParaRPr>
          </a:p>
        </p:txBody>
      </p:sp>
    </p:spTree>
    <p:extLst>
      <p:ext uri="{BB962C8B-B14F-4D97-AF65-F5344CB8AC3E}">
        <p14:creationId xmlns:p14="http://schemas.microsoft.com/office/powerpoint/2010/main" val="4279676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par>
                          <p:cTn id="43" fill="hold">
                            <p:stCondLst>
                              <p:cond delay="3000"/>
                            </p:stCondLst>
                            <p:childTnLst>
                              <p:par>
                                <p:cTn id="44" presetID="26"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80">
                                          <p:stCondLst>
                                            <p:cond delay="0"/>
                                          </p:stCondLst>
                                        </p:cTn>
                                        <p:tgtEl>
                                          <p:spTgt spid="31"/>
                                        </p:tgtEl>
                                      </p:cBhvr>
                                    </p:animEffect>
                                    <p:anim calcmode="lin" valueType="num">
                                      <p:cBhvr>
                                        <p:cTn id="4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2" dur="26">
                                          <p:stCondLst>
                                            <p:cond delay="650"/>
                                          </p:stCondLst>
                                        </p:cTn>
                                        <p:tgtEl>
                                          <p:spTgt spid="31"/>
                                        </p:tgtEl>
                                      </p:cBhvr>
                                      <p:to x="100000" y="60000"/>
                                    </p:animScale>
                                    <p:animScale>
                                      <p:cBhvr>
                                        <p:cTn id="53" dur="166" decel="50000">
                                          <p:stCondLst>
                                            <p:cond delay="676"/>
                                          </p:stCondLst>
                                        </p:cTn>
                                        <p:tgtEl>
                                          <p:spTgt spid="31"/>
                                        </p:tgtEl>
                                      </p:cBhvr>
                                      <p:to x="100000" y="100000"/>
                                    </p:animScale>
                                    <p:animScale>
                                      <p:cBhvr>
                                        <p:cTn id="54" dur="26">
                                          <p:stCondLst>
                                            <p:cond delay="1312"/>
                                          </p:stCondLst>
                                        </p:cTn>
                                        <p:tgtEl>
                                          <p:spTgt spid="31"/>
                                        </p:tgtEl>
                                      </p:cBhvr>
                                      <p:to x="100000" y="80000"/>
                                    </p:animScale>
                                    <p:animScale>
                                      <p:cBhvr>
                                        <p:cTn id="55" dur="166" decel="50000">
                                          <p:stCondLst>
                                            <p:cond delay="1338"/>
                                          </p:stCondLst>
                                        </p:cTn>
                                        <p:tgtEl>
                                          <p:spTgt spid="31"/>
                                        </p:tgtEl>
                                      </p:cBhvr>
                                      <p:to x="100000" y="100000"/>
                                    </p:animScale>
                                    <p:animScale>
                                      <p:cBhvr>
                                        <p:cTn id="56" dur="26">
                                          <p:stCondLst>
                                            <p:cond delay="1642"/>
                                          </p:stCondLst>
                                        </p:cTn>
                                        <p:tgtEl>
                                          <p:spTgt spid="31"/>
                                        </p:tgtEl>
                                      </p:cBhvr>
                                      <p:to x="100000" y="90000"/>
                                    </p:animScale>
                                    <p:animScale>
                                      <p:cBhvr>
                                        <p:cTn id="57" dur="166" decel="50000">
                                          <p:stCondLst>
                                            <p:cond delay="1668"/>
                                          </p:stCondLst>
                                        </p:cTn>
                                        <p:tgtEl>
                                          <p:spTgt spid="31"/>
                                        </p:tgtEl>
                                      </p:cBhvr>
                                      <p:to x="100000" y="100000"/>
                                    </p:animScale>
                                    <p:animScale>
                                      <p:cBhvr>
                                        <p:cTn id="58" dur="26">
                                          <p:stCondLst>
                                            <p:cond delay="1808"/>
                                          </p:stCondLst>
                                        </p:cTn>
                                        <p:tgtEl>
                                          <p:spTgt spid="31"/>
                                        </p:tgtEl>
                                      </p:cBhvr>
                                      <p:to x="100000" y="95000"/>
                                    </p:animScale>
                                    <p:animScale>
                                      <p:cBhvr>
                                        <p:cTn id="59" dur="166" decel="50000">
                                          <p:stCondLst>
                                            <p:cond delay="1834"/>
                                          </p:stCondLst>
                                        </p:cTn>
                                        <p:tgtEl>
                                          <p:spTgt spid="31"/>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80">
                                          <p:stCondLst>
                                            <p:cond delay="0"/>
                                          </p:stCondLst>
                                        </p:cTn>
                                        <p:tgtEl>
                                          <p:spTgt spid="24"/>
                                        </p:tgtEl>
                                      </p:cBhvr>
                                    </p:animEffect>
                                    <p:anim calcmode="lin" valueType="num">
                                      <p:cBhvr>
                                        <p:cTn id="6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8" dur="26">
                                          <p:stCondLst>
                                            <p:cond delay="650"/>
                                          </p:stCondLst>
                                        </p:cTn>
                                        <p:tgtEl>
                                          <p:spTgt spid="24"/>
                                        </p:tgtEl>
                                      </p:cBhvr>
                                      <p:to x="100000" y="60000"/>
                                    </p:animScale>
                                    <p:animScale>
                                      <p:cBhvr>
                                        <p:cTn id="69" dur="166" decel="50000">
                                          <p:stCondLst>
                                            <p:cond delay="676"/>
                                          </p:stCondLst>
                                        </p:cTn>
                                        <p:tgtEl>
                                          <p:spTgt spid="24"/>
                                        </p:tgtEl>
                                      </p:cBhvr>
                                      <p:to x="100000" y="100000"/>
                                    </p:animScale>
                                    <p:animScale>
                                      <p:cBhvr>
                                        <p:cTn id="70" dur="26">
                                          <p:stCondLst>
                                            <p:cond delay="1312"/>
                                          </p:stCondLst>
                                        </p:cTn>
                                        <p:tgtEl>
                                          <p:spTgt spid="24"/>
                                        </p:tgtEl>
                                      </p:cBhvr>
                                      <p:to x="100000" y="80000"/>
                                    </p:animScale>
                                    <p:animScale>
                                      <p:cBhvr>
                                        <p:cTn id="71" dur="166" decel="50000">
                                          <p:stCondLst>
                                            <p:cond delay="1338"/>
                                          </p:stCondLst>
                                        </p:cTn>
                                        <p:tgtEl>
                                          <p:spTgt spid="24"/>
                                        </p:tgtEl>
                                      </p:cBhvr>
                                      <p:to x="100000" y="100000"/>
                                    </p:animScale>
                                    <p:animScale>
                                      <p:cBhvr>
                                        <p:cTn id="72" dur="26">
                                          <p:stCondLst>
                                            <p:cond delay="1642"/>
                                          </p:stCondLst>
                                        </p:cTn>
                                        <p:tgtEl>
                                          <p:spTgt spid="24"/>
                                        </p:tgtEl>
                                      </p:cBhvr>
                                      <p:to x="100000" y="90000"/>
                                    </p:animScale>
                                    <p:animScale>
                                      <p:cBhvr>
                                        <p:cTn id="73" dur="166" decel="50000">
                                          <p:stCondLst>
                                            <p:cond delay="1668"/>
                                          </p:stCondLst>
                                        </p:cTn>
                                        <p:tgtEl>
                                          <p:spTgt spid="24"/>
                                        </p:tgtEl>
                                      </p:cBhvr>
                                      <p:to x="100000" y="100000"/>
                                    </p:animScale>
                                    <p:animScale>
                                      <p:cBhvr>
                                        <p:cTn id="74" dur="26">
                                          <p:stCondLst>
                                            <p:cond delay="1808"/>
                                          </p:stCondLst>
                                        </p:cTn>
                                        <p:tgtEl>
                                          <p:spTgt spid="24"/>
                                        </p:tgtEl>
                                      </p:cBhvr>
                                      <p:to x="100000" y="95000"/>
                                    </p:animScale>
                                    <p:animScale>
                                      <p:cBhvr>
                                        <p:cTn id="75"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844824"/>
            <a:ext cx="8208912" cy="3600400"/>
          </a:xfrm>
        </p:spPr>
        <p:txBody>
          <a:bodyPr/>
          <a:lstStyle/>
          <a:p>
            <a:pPr marL="0" indent="0">
              <a:buNone/>
            </a:pPr>
            <a:r>
              <a:rPr lang="en" sz="2400" b="1" dirty="0">
                <a:solidFill>
                  <a:srgbClr val="F79646">
                    <a:lumMod val="50000"/>
                  </a:srgbClr>
                </a:solidFill>
              </a:rPr>
              <a:t>Types of variables</a:t>
            </a:r>
          </a:p>
          <a:p>
            <a:pPr marL="0" indent="0">
              <a:spcBef>
                <a:spcPts val="1000"/>
              </a:spcBef>
              <a:spcAft>
                <a:spcPts val="400"/>
              </a:spcAft>
              <a:buNone/>
            </a:pPr>
            <a:r>
              <a:rPr lang="en" sz="1600" b="1" i="1" dirty="0">
                <a:solidFill>
                  <a:srgbClr val="4F81BD"/>
                </a:solidFill>
                <a:latin typeface="Cambria"/>
                <a:ea typeface="Times New Roman"/>
                <a:cs typeface="Times New Roman"/>
              </a:rPr>
              <a:t>The Character type</a:t>
            </a:r>
            <a:endParaRPr lang="fr-FR" sz="1600" b="1" i="1" dirty="0">
              <a:solidFill>
                <a:srgbClr val="4F81BD"/>
              </a:solidFill>
              <a:latin typeface="Cambria"/>
              <a:ea typeface="Times New Roman"/>
              <a:cs typeface="Times New Roman"/>
            </a:endParaRPr>
          </a:p>
          <a:p>
            <a:pPr marL="628650" indent="-285750">
              <a:spcAft>
                <a:spcPts val="0"/>
              </a:spcAft>
              <a:buBlip>
                <a:blip r:embed="rId3"/>
              </a:buBlip>
            </a:pPr>
            <a:r>
              <a:rPr lang="en" sz="1600" dirty="0">
                <a:latin typeface="Times New Roman"/>
                <a:ea typeface="Times New Roman"/>
                <a:cs typeface="Arial"/>
              </a:rPr>
              <a:t>The only elementary operations for character type elements are the comparison operations:</a:t>
            </a:r>
            <a:endParaRPr lang="fr-FR" sz="1400" dirty="0">
              <a:ea typeface="Times New Roman"/>
              <a:cs typeface="Arial"/>
            </a:endParaRPr>
          </a:p>
          <a:p>
            <a:pPr marL="899160" indent="0">
              <a:spcAft>
                <a:spcPts val="0"/>
              </a:spcAft>
              <a:buNone/>
            </a:pPr>
            <a:r>
              <a:rPr lang="en" sz="2000" b="1" dirty="0">
                <a:ea typeface="Times New Roman"/>
                <a:cs typeface="Arial"/>
                <a:sym typeface="Symbol"/>
              </a:rPr>
              <a:t>  </a:t>
            </a:r>
            <a:r>
              <a:rPr lang="en" b="1" dirty="0">
                <a:solidFill>
                  <a:srgbClr val="C00000"/>
                </a:solidFill>
                <a:effectLst>
                  <a:outerShdw blurRad="38100" dist="38100" dir="2700000" algn="tl">
                    <a:srgbClr val="000000">
                      <a:alpha val="43137"/>
                    </a:srgbClr>
                  </a:outerShdw>
                </a:effectLst>
                <a:ea typeface="Times New Roman"/>
                <a:cs typeface="Arial"/>
                <a:sym typeface="Symbol"/>
              </a:rPr>
              <a:t></a:t>
            </a:r>
            <a:r>
              <a:rPr lang="en" b="1" dirty="0">
                <a:solidFill>
                  <a:srgbClr val="C00000"/>
                </a:solidFill>
                <a:effectLst>
                  <a:outerShdw blurRad="38100" dist="38100" dir="2700000" algn="tl">
                    <a:srgbClr val="000000">
                      <a:alpha val="43137"/>
                    </a:srgbClr>
                  </a:outerShdw>
                </a:effectLst>
                <a:ea typeface="Times New Roman"/>
                <a:cs typeface="Arial"/>
              </a:rPr>
              <a:t> </a:t>
            </a:r>
            <a:r>
              <a:rPr lang="en" b="1" dirty="0">
                <a:solidFill>
                  <a:srgbClr val="C00000"/>
                </a:solidFill>
                <a:effectLst>
                  <a:outerShdw blurRad="38100" dist="38100" dir="2700000" algn="tl">
                    <a:srgbClr val="000000">
                      <a:alpha val="43137"/>
                    </a:srgbClr>
                  </a:outerShdw>
                </a:effectLst>
                <a:ea typeface="Times New Roman"/>
                <a:cs typeface="Arial"/>
                <a:sym typeface="Symbol"/>
              </a:rPr>
              <a:t></a:t>
            </a:r>
            <a:r>
              <a:rPr lang="en" b="1" dirty="0">
                <a:solidFill>
                  <a:srgbClr val="C00000"/>
                </a:solidFill>
                <a:effectLst>
                  <a:outerShdw blurRad="38100" dist="38100" dir="2700000" algn="tl">
                    <a:srgbClr val="000000">
                      <a:alpha val="43137"/>
                    </a:srgbClr>
                  </a:outerShdw>
                </a:effectLst>
                <a:ea typeface="Times New Roman"/>
                <a:cs typeface="Arial"/>
              </a:rPr>
              <a:t> </a:t>
            </a:r>
            <a:r>
              <a:rPr lang="en" b="1" dirty="0">
                <a:solidFill>
                  <a:srgbClr val="C00000"/>
                </a:solidFill>
                <a:effectLst>
                  <a:outerShdw blurRad="38100" dist="38100" dir="2700000" algn="tl">
                    <a:srgbClr val="000000">
                      <a:alpha val="43137"/>
                    </a:srgbClr>
                  </a:outerShdw>
                </a:effectLst>
                <a:ea typeface="Times New Roman"/>
                <a:cs typeface="Arial"/>
                <a:sym typeface="Symbol"/>
              </a:rPr>
              <a:t></a:t>
            </a:r>
            <a:r>
              <a:rPr lang="en" b="1" dirty="0">
                <a:solidFill>
                  <a:srgbClr val="C00000"/>
                </a:solidFill>
                <a:effectLst>
                  <a:outerShdw blurRad="38100" dist="38100" dir="2700000" algn="tl">
                    <a:srgbClr val="000000">
                      <a:alpha val="43137"/>
                    </a:srgbClr>
                  </a:outerShdw>
                </a:effectLst>
                <a:ea typeface="Times New Roman"/>
                <a:cs typeface="Arial"/>
              </a:rPr>
              <a:t> </a:t>
            </a:r>
            <a:r>
              <a:rPr lang="en" b="1" dirty="0">
                <a:solidFill>
                  <a:srgbClr val="C00000"/>
                </a:solidFill>
                <a:effectLst>
                  <a:outerShdw blurRad="38100" dist="38100" dir="2700000" algn="tl">
                    <a:srgbClr val="000000">
                      <a:alpha val="43137"/>
                    </a:srgbClr>
                  </a:outerShdw>
                </a:effectLst>
                <a:ea typeface="Times New Roman"/>
                <a:cs typeface="Arial"/>
                <a:sym typeface="Symbol"/>
              </a:rPr>
              <a:t></a:t>
            </a:r>
            <a:r>
              <a:rPr lang="en" b="1" dirty="0">
                <a:solidFill>
                  <a:srgbClr val="C00000"/>
                </a:solidFill>
                <a:effectLst>
                  <a:outerShdw blurRad="38100" dist="38100" dir="2700000" algn="tl">
                    <a:srgbClr val="000000">
                      <a:alpha val="43137"/>
                    </a:srgbClr>
                  </a:outerShdw>
                </a:effectLst>
                <a:ea typeface="Times New Roman"/>
                <a:cs typeface="Arial"/>
              </a:rPr>
              <a:t> </a:t>
            </a:r>
            <a:r>
              <a:rPr lang="en" b="1" dirty="0">
                <a:solidFill>
                  <a:srgbClr val="C00000"/>
                </a:solidFill>
                <a:effectLst>
                  <a:outerShdw blurRad="38100" dist="38100" dir="2700000" algn="tl">
                    <a:srgbClr val="000000">
                      <a:alpha val="43137"/>
                    </a:srgbClr>
                  </a:outerShdw>
                </a:effectLst>
                <a:ea typeface="Times New Roman"/>
                <a:cs typeface="Arial"/>
                <a:sym typeface="Symbol"/>
              </a:rPr>
              <a:t></a:t>
            </a:r>
            <a:r>
              <a:rPr lang="en" b="1" dirty="0">
                <a:solidFill>
                  <a:srgbClr val="C00000"/>
                </a:solidFill>
                <a:effectLst>
                  <a:outerShdw blurRad="38100" dist="38100" dir="2700000" algn="tl">
                    <a:srgbClr val="000000">
                      <a:alpha val="43137"/>
                    </a:srgbClr>
                  </a:outerShdw>
                </a:effectLst>
                <a:ea typeface="Times New Roman"/>
                <a:cs typeface="Arial"/>
              </a:rPr>
              <a:t> </a:t>
            </a:r>
            <a:r>
              <a:rPr lang="en" b="1" dirty="0">
                <a:solidFill>
                  <a:srgbClr val="C00000"/>
                </a:solidFill>
                <a:effectLst>
                  <a:outerShdw blurRad="38100" dist="38100" dir="2700000" algn="tl">
                    <a:srgbClr val="000000">
                      <a:alpha val="43137"/>
                    </a:srgbClr>
                  </a:outerShdw>
                </a:effectLst>
                <a:ea typeface="Times New Roman"/>
                <a:cs typeface="Arial"/>
                <a:sym typeface="Symbol"/>
              </a:rPr>
              <a:t></a:t>
            </a:r>
            <a:r>
              <a:rPr lang="en" sz="2000" b="1" dirty="0">
                <a:ea typeface="Times New Roman"/>
                <a:cs typeface="Arial"/>
              </a:rPr>
              <a:t> </a:t>
            </a:r>
            <a:endParaRPr lang="fr-FR" sz="1400" dirty="0">
              <a:ea typeface="Times New Roman"/>
              <a:cs typeface="Arial"/>
            </a:endParaRPr>
          </a:p>
          <a:p>
            <a:pPr marL="628650" indent="-285750">
              <a:spcAft>
                <a:spcPts val="0"/>
              </a:spcAft>
              <a:buBlip>
                <a:blip r:embed="rId3"/>
              </a:buBlip>
            </a:pPr>
            <a:r>
              <a:rPr lang="en" sz="1600" dirty="0">
                <a:latin typeface="Times New Roman"/>
                <a:ea typeface="Times New Roman"/>
                <a:cs typeface="Arial"/>
              </a:rPr>
              <a:t>In fact, each character is associated with a unique whole numeric value (the ASCII code establishes this correspondence: for example, the letter 'A' corresponds to the value 65).</a:t>
            </a:r>
            <a:endParaRPr lang="fr-FR" sz="1400" dirty="0">
              <a:ea typeface="Times New Roman"/>
              <a:cs typeface="Arial"/>
            </a:endParaRPr>
          </a:p>
          <a:p>
            <a:pPr marL="628650" indent="-285750">
              <a:spcAft>
                <a:spcPts val="0"/>
              </a:spcAft>
              <a:buBlip>
                <a:blip r:embed="rId3"/>
              </a:buBlip>
            </a:pPr>
            <a:r>
              <a:rPr lang="en" sz="1600" dirty="0">
                <a:latin typeface="Times New Roman"/>
                <a:ea typeface="Times New Roman"/>
                <a:cs typeface="Arial"/>
              </a:rPr>
              <a:t>To write an algorithm, we don't have to know the values of the ASCII table by heart. But we will use three principles:</a:t>
            </a:r>
            <a:endParaRPr lang="fr-FR" sz="1400" dirty="0">
              <a:ea typeface="Times New Roman"/>
              <a:cs typeface="Arial"/>
            </a:endParaRPr>
          </a:p>
          <a:p>
            <a:pPr lvl="2">
              <a:spcAft>
                <a:spcPts val="0"/>
              </a:spcAft>
              <a:buBlip>
                <a:blip r:embed="rId4"/>
              </a:buBlip>
            </a:pPr>
            <a:r>
              <a:rPr lang="en" sz="1600" dirty="0">
                <a:latin typeface="Times New Roman"/>
                <a:ea typeface="Times New Roman"/>
                <a:cs typeface="Arial"/>
              </a:rPr>
              <a:t>The integers corresponding to the characters 'A','B'…'Z' follow each other in this order.</a:t>
            </a:r>
            <a:endParaRPr lang="fr-FR" sz="1600" dirty="0">
              <a:ea typeface="Times New Roman"/>
              <a:cs typeface="Arial"/>
            </a:endParaRPr>
          </a:p>
          <a:p>
            <a:pPr lvl="2">
              <a:spcAft>
                <a:spcPts val="0"/>
              </a:spcAft>
              <a:buBlip>
                <a:blip r:embed="rId4"/>
              </a:buBlip>
            </a:pPr>
            <a:r>
              <a:rPr lang="en" sz="1600" dirty="0">
                <a:latin typeface="Times New Roman"/>
                <a:ea typeface="Times New Roman"/>
                <a:cs typeface="Arial"/>
              </a:rPr>
              <a:t>The integers corresponding to the characters ' </a:t>
            </a:r>
            <a:r>
              <a:rPr lang="en" sz="1600" dirty="0" err="1">
                <a:latin typeface="Times New Roman"/>
                <a:ea typeface="Times New Roman"/>
                <a:cs typeface="Arial"/>
              </a:rPr>
              <a:t>a','b </a:t>
            </a:r>
            <a:r>
              <a:rPr lang="en" sz="1600" dirty="0">
                <a:latin typeface="Times New Roman"/>
                <a:ea typeface="Times New Roman"/>
                <a:cs typeface="Arial"/>
              </a:rPr>
              <a:t>'…'z' follow each other in this order.</a:t>
            </a:r>
            <a:endParaRPr lang="fr-FR" sz="1600" dirty="0">
              <a:ea typeface="Times New Roman"/>
              <a:cs typeface="Arial"/>
            </a:endParaRPr>
          </a:p>
          <a:p>
            <a:pPr lvl="2">
              <a:spcAft>
                <a:spcPts val="0"/>
              </a:spcAft>
              <a:buBlip>
                <a:blip r:embed="rId4"/>
              </a:buBlip>
            </a:pPr>
            <a:r>
              <a:rPr lang="en" sz="1600" dirty="0">
                <a:latin typeface="Times New Roman"/>
                <a:ea typeface="Times New Roman"/>
                <a:cs typeface="Arial"/>
              </a:rPr>
              <a:t>The integers corresponding to the numeric characters '0' to '9' follow each other in this order.</a:t>
            </a:r>
            <a:endParaRPr lang="fr-FR" sz="1600" dirty="0">
              <a:ea typeface="Times New Roman"/>
              <a:cs typeface="Arial"/>
            </a:endParaRPr>
          </a:p>
          <a:p>
            <a:pPr marL="1085850" lvl="2" indent="-285750">
              <a:buBlip>
                <a:blip r:embed="rId4"/>
              </a:buBlip>
            </a:pPr>
            <a:endParaRPr lang="fr-FR" sz="1600" i="1" dirty="0"/>
          </a:p>
          <a:p>
            <a:pPr marL="1428750" lvl="2" indent="-285750" algn="just">
              <a:spcAft>
                <a:spcPts val="0"/>
              </a:spcAft>
              <a:buBlip>
                <a:blip r:embed="rId4"/>
              </a:buBlip>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3390910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additive="base">
                                        <p:cTn id="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5" end="5"/>
                                            </p:txEl>
                                          </p:spTgt>
                                        </p:tgtEl>
                                        <p:attrNameLst>
                                          <p:attrName>style.visibility</p:attrName>
                                        </p:attrNameLst>
                                      </p:cBhvr>
                                      <p:to>
                                        <p:strVal val="visible"/>
                                      </p:to>
                                    </p:set>
                                    <p:anim calcmode="lin" valueType="num">
                                      <p:cBhvr additive="base">
                                        <p:cTn id="1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 calcmode="lin" valueType="num">
                                      <p:cBhvr additive="base">
                                        <p:cTn id="1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5123">
                                            <p:txEl>
                                              <p:pRg st="7" end="7"/>
                                            </p:txEl>
                                          </p:spTgt>
                                        </p:tgtEl>
                                        <p:attrNameLst>
                                          <p:attrName>style.visibility</p:attrName>
                                        </p:attrNameLst>
                                      </p:cBhvr>
                                      <p:to>
                                        <p:strVal val="visible"/>
                                      </p:to>
                                    </p:set>
                                    <p:anim calcmode="lin" valueType="num">
                                      <p:cBhvr additive="base">
                                        <p:cTn id="24"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anim calcmode="lin" valueType="num">
                                      <p:cBhvr additive="base">
                                        <p:cTn id="29"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844824"/>
            <a:ext cx="8208912" cy="3600400"/>
          </a:xfrm>
        </p:spPr>
        <p:txBody>
          <a:bodyPr/>
          <a:lstStyle/>
          <a:p>
            <a:pPr marL="0" indent="0">
              <a:buNone/>
            </a:pPr>
            <a:r>
              <a:rPr lang="en" sz="2400" b="1" dirty="0">
                <a:solidFill>
                  <a:srgbClr val="F79646">
                    <a:lumMod val="50000"/>
                  </a:srgbClr>
                </a:solidFill>
              </a:rPr>
              <a:t>Types of variables</a:t>
            </a:r>
          </a:p>
          <a:p>
            <a:pPr marL="0" indent="0">
              <a:buNone/>
            </a:pPr>
            <a:r>
              <a:rPr lang="en" sz="2400" b="1" dirty="0">
                <a:effectLst>
                  <a:outerShdw blurRad="38100" dist="38100" dir="2700000" algn="tl">
                    <a:srgbClr val="000000">
                      <a:alpha val="43137"/>
                    </a:srgbClr>
                  </a:outerShdw>
                </a:effectLst>
              </a:rPr>
              <a:t>Conversion</a:t>
            </a:r>
          </a:p>
          <a:p>
            <a:pPr>
              <a:buBlip>
                <a:blip r:embed="rId3"/>
              </a:buBlip>
            </a:pPr>
            <a:r>
              <a:rPr lang="en" sz="1800" dirty="0"/>
              <a:t>So to convert a lowercase character to uppercase, just add the difference between them: 'c'+ (' </a:t>
            </a:r>
            <a:r>
              <a:rPr lang="en" sz="1800" dirty="0" err="1"/>
              <a:t>A'-'a </a:t>
            </a:r>
            <a:r>
              <a:rPr lang="en" sz="1800" dirty="0"/>
              <a:t>') equals 'C'</a:t>
            </a:r>
          </a:p>
          <a:p>
            <a:pPr>
              <a:buBlip>
                <a:blip r:embed="rId3"/>
              </a:buBlip>
            </a:pPr>
            <a:r>
              <a:rPr lang="en" sz="1800" dirty="0"/>
              <a:t>Character to integer type conversion: to convert the character '3' into an integer value 3, simply calculate the difference between the two characters: '3'- '0', which is equal to 3.</a:t>
            </a:r>
          </a:p>
          <a:p>
            <a:pPr>
              <a:buBlip>
                <a:blip r:embed="rId3"/>
              </a:buBlip>
            </a:pPr>
            <a:r>
              <a:rPr lang="en" sz="1800" dirty="0"/>
              <a:t>Conversion from integer to character type: to convert the integer 3 into a value of the character '3', simply calculate the sum between the two characters: 3+'0', which equals '3'.</a:t>
            </a: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4551634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barn(inVertic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barn(inVertical)">
                                      <p:cBhvr>
                                        <p:cTn id="12" dur="500"/>
                                        <p:tgtEl>
                                          <p:spTgt spid="51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barn(inVertical)">
                                      <p:cBhvr>
                                        <p:cTn id="1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2060848"/>
            <a:ext cx="8208912" cy="1080120"/>
          </a:xfrm>
        </p:spPr>
        <p:txBody>
          <a:bodyPr/>
          <a:lstStyle/>
          <a:p>
            <a:pPr marL="0" indent="0">
              <a:buNone/>
            </a:pPr>
            <a:r>
              <a:rPr lang="en" sz="2400" b="1" dirty="0">
                <a:solidFill>
                  <a:srgbClr val="F79646">
                    <a:lumMod val="50000"/>
                  </a:srgbClr>
                </a:solidFill>
              </a:rPr>
              <a:t>Types of variables</a:t>
            </a:r>
          </a:p>
          <a:p>
            <a:pPr marL="0" indent="0">
              <a:buNone/>
            </a:pPr>
            <a:r>
              <a:rPr lang="en" sz="2400" b="1" dirty="0">
                <a:effectLst>
                  <a:outerShdw blurRad="38100" dist="38100" dir="2700000" algn="tl">
                    <a:srgbClr val="000000">
                      <a:alpha val="43137"/>
                    </a:srgbClr>
                  </a:outerShdw>
                </a:effectLst>
              </a:rPr>
              <a:t>Conversion</a:t>
            </a: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2"/>
          <p:cNvSpPr/>
          <p:nvPr/>
        </p:nvSpPr>
        <p:spPr>
          <a:xfrm>
            <a:off x="1547664" y="2996952"/>
            <a:ext cx="6678488" cy="2585323"/>
          </a:xfrm>
          <a:prstGeom prst="rect">
            <a:avLst/>
          </a:prstGeom>
          <a:ln w="19050" cmpd="dbl">
            <a:solidFill>
              <a:schemeClr val="tx2">
                <a:lumMod val="50000"/>
              </a:schemeClr>
            </a:solidFill>
          </a:ln>
          <a:effectLst>
            <a:innerShdw blurRad="584200" dist="50800" dir="2700000">
              <a:prstClr val="black">
                <a:alpha val="50000"/>
              </a:prstClr>
            </a:innerShdw>
          </a:effectLst>
          <a:scene3d>
            <a:camera prst="orthographicFront"/>
            <a:lightRig rig="threePt" dir="t"/>
          </a:scene3d>
          <a:sp3d>
            <a:bevelB/>
          </a:sp3d>
        </p:spPr>
        <p:txBody>
          <a:bodyPr wrap="square">
            <a:spAutoFit/>
          </a:bodyPr>
          <a:lstStyle/>
          <a:p>
            <a:pPr indent="228600">
              <a:spcAft>
                <a:spcPts val="0"/>
              </a:spcAft>
            </a:pPr>
            <a:r>
              <a:rPr lang="en" b="1" dirty="0">
                <a:solidFill>
                  <a:schemeClr val="tx2"/>
                </a:solidFill>
                <a:effectLst>
                  <a:outerShdw blurRad="38100" dist="38100" dir="2700000" algn="tl">
                    <a:srgbClr val="000000">
                      <a:alpha val="43137"/>
                    </a:srgbClr>
                  </a:outerShdw>
                </a:effectLst>
                <a:latin typeface="+mn-lt"/>
                <a:ea typeface="Times New Roman"/>
                <a:cs typeface="Arial"/>
              </a:rPr>
              <a:t>Integer-character-conversion </a:t>
            </a:r>
            <a:endParaRPr lang="fr-FR" sz="1600" dirty="0">
              <a:solidFill>
                <a:schemeClr val="tx2"/>
              </a:solidFill>
              <a:effectLst>
                <a:outerShdw blurRad="38100" dist="38100" dir="2700000" algn="tl">
                  <a:srgbClr val="000000">
                    <a:alpha val="43137"/>
                  </a:srgbClr>
                </a:outerShdw>
              </a:effectLst>
              <a:latin typeface="+mn-lt"/>
              <a:ea typeface="Times New Roman"/>
              <a:cs typeface="Arial"/>
            </a:endParaRPr>
          </a:p>
          <a:p>
            <a:pPr indent="228600">
              <a:spcAft>
                <a:spcPts val="0"/>
              </a:spcAft>
            </a:pPr>
            <a:r>
              <a:rPr lang="en" dirty="0">
                <a:latin typeface="+mn-lt"/>
                <a:ea typeface="Times New Roman"/>
                <a:cs typeface="Arial"/>
              </a:rPr>
              <a:t>Variables: </a:t>
            </a:r>
            <a:r>
              <a:rPr lang="en" b="1" dirty="0">
                <a:latin typeface="+mn-lt"/>
                <a:ea typeface="Times New Roman"/>
                <a:cs typeface="Arial"/>
              </a:rPr>
              <a:t>number1: </a:t>
            </a:r>
            <a:r>
              <a:rPr lang="en" dirty="0">
                <a:latin typeface="+mn-lt"/>
                <a:ea typeface="Times New Roman"/>
                <a:cs typeface="Arial"/>
              </a:rPr>
              <a:t>integer;</a:t>
            </a:r>
            <a:endParaRPr lang="fr-FR" sz="1600" dirty="0">
              <a:latin typeface="+mn-lt"/>
              <a:ea typeface="Times New Roman"/>
              <a:cs typeface="Arial"/>
            </a:endParaRPr>
          </a:p>
          <a:p>
            <a:pPr indent="228600">
              <a:spcAft>
                <a:spcPts val="0"/>
              </a:spcAft>
            </a:pPr>
            <a:r>
              <a:rPr lang="en" dirty="0">
                <a:latin typeface="+mn-lt"/>
                <a:ea typeface="Times New Roman"/>
                <a:cs typeface="Arial"/>
              </a:rPr>
              <a:t>  </a:t>
            </a:r>
            <a:r>
              <a:rPr lang="en" b="1" dirty="0">
                <a:latin typeface="+mn-lt"/>
                <a:ea typeface="Times New Roman"/>
                <a:cs typeface="Arial"/>
              </a:rPr>
              <a:t>char: </a:t>
            </a:r>
            <a:r>
              <a:rPr lang="en" dirty="0" err="1">
                <a:latin typeface="+mn-lt"/>
                <a:ea typeface="Times New Roman"/>
                <a:cs typeface="Arial"/>
              </a:rPr>
              <a:t>character </a:t>
            </a:r>
            <a:r>
              <a:rPr lang="en" dirty="0">
                <a:latin typeface="+mn-lt"/>
                <a:ea typeface="Times New Roman"/>
                <a:cs typeface="Arial"/>
              </a:rPr>
              <a:t>;</a:t>
            </a:r>
            <a:endParaRPr lang="fr-FR" sz="1600" dirty="0">
              <a:latin typeface="+mn-lt"/>
              <a:ea typeface="Times New Roman"/>
              <a:cs typeface="Arial"/>
            </a:endParaRPr>
          </a:p>
          <a:p>
            <a:pPr indent="228600">
              <a:spcAft>
                <a:spcPts val="0"/>
              </a:spcAft>
            </a:pPr>
            <a:r>
              <a:rPr lang="en" dirty="0">
                <a:latin typeface="+mn-lt"/>
                <a:ea typeface="Times New Roman"/>
                <a:cs typeface="Arial"/>
              </a:rPr>
              <a:t> </a:t>
            </a:r>
            <a:r>
              <a:rPr lang="en" b="1" dirty="0" err="1">
                <a:solidFill>
                  <a:srgbClr val="7030A0"/>
                </a:solidFill>
                <a:latin typeface="+mn-lt"/>
                <a:ea typeface="Times New Roman"/>
                <a:cs typeface="Arial"/>
              </a:rPr>
              <a:t>Beginning</a:t>
            </a:r>
            <a:r>
              <a:rPr lang="en" dirty="0">
                <a:solidFill>
                  <a:srgbClr val="7030A0"/>
                </a:solidFill>
                <a:latin typeface="+mn-lt"/>
                <a:ea typeface="Times New Roman"/>
                <a:cs typeface="Arial"/>
              </a:rPr>
              <a:t>     </a:t>
            </a:r>
            <a:endParaRPr lang="fr-FR" sz="1600" dirty="0">
              <a:solidFill>
                <a:srgbClr val="7030A0"/>
              </a:solidFill>
              <a:latin typeface="+mn-lt"/>
              <a:ea typeface="Times New Roman"/>
              <a:cs typeface="Arial"/>
            </a:endParaRPr>
          </a:p>
          <a:p>
            <a:pPr indent="228600">
              <a:spcAft>
                <a:spcPts val="0"/>
              </a:spcAft>
            </a:pPr>
            <a:r>
              <a:rPr lang="en" dirty="0">
                <a:solidFill>
                  <a:srgbClr val="7030A0"/>
                </a:solidFill>
                <a:latin typeface="+mn-lt"/>
                <a:ea typeface="Times New Roman"/>
                <a:cs typeface="Arial"/>
              </a:rPr>
              <a:t>char </a:t>
            </a:r>
            <a:r>
              <a:rPr lang="en" dirty="0">
                <a:solidFill>
                  <a:srgbClr val="7030A0"/>
                </a:solidFill>
                <a:latin typeface="+mn-lt"/>
                <a:ea typeface="Times New Roman"/>
                <a:cs typeface="Times New Roman"/>
                <a:sym typeface="Wingdings"/>
              </a:rPr>
              <a:t> </a:t>
            </a:r>
            <a:r>
              <a:rPr lang="en" dirty="0">
                <a:solidFill>
                  <a:srgbClr val="7030A0"/>
                </a:solidFill>
                <a:latin typeface="+mn-lt"/>
                <a:ea typeface="Times New Roman"/>
                <a:cs typeface="Arial"/>
              </a:rPr>
              <a:t>'3';</a:t>
            </a:r>
            <a:endParaRPr lang="fr-FR" sz="1600" dirty="0">
              <a:solidFill>
                <a:srgbClr val="7030A0"/>
              </a:solidFill>
              <a:latin typeface="+mn-lt"/>
              <a:ea typeface="Times New Roman"/>
              <a:cs typeface="Arial"/>
            </a:endParaRPr>
          </a:p>
          <a:p>
            <a:pPr indent="228600">
              <a:spcAft>
                <a:spcPts val="0"/>
              </a:spcAft>
            </a:pPr>
            <a:r>
              <a:rPr lang="en" dirty="0">
                <a:latin typeface="+mn-lt"/>
                <a:ea typeface="Times New Roman"/>
                <a:cs typeface="Arial"/>
              </a:rPr>
              <a:t>  </a:t>
            </a:r>
            <a:r>
              <a:rPr lang="en" dirty="0">
                <a:solidFill>
                  <a:srgbClr val="7030A0"/>
                </a:solidFill>
                <a:latin typeface="+mn-lt"/>
                <a:ea typeface="Times New Roman"/>
                <a:cs typeface="Arial"/>
              </a:rPr>
              <a:t>number </a:t>
            </a:r>
            <a:r>
              <a:rPr lang="en" dirty="0">
                <a:solidFill>
                  <a:srgbClr val="7030A0"/>
                </a:solidFill>
                <a:latin typeface="+mn-lt"/>
                <a:ea typeface="Times New Roman"/>
                <a:cs typeface="Times New Roman"/>
                <a:sym typeface="Wingdings"/>
              </a:rPr>
              <a:t> </a:t>
            </a:r>
            <a:r>
              <a:rPr lang="en" dirty="0">
                <a:solidFill>
                  <a:srgbClr val="7030A0"/>
                </a:solidFill>
                <a:latin typeface="+mn-lt"/>
                <a:ea typeface="Times New Roman"/>
                <a:cs typeface="Arial"/>
              </a:rPr>
              <a:t>'3' – '0';</a:t>
            </a:r>
            <a:r>
              <a:rPr lang="en" dirty="0">
                <a:latin typeface="+mn-lt"/>
                <a:ea typeface="Times New Roman"/>
                <a:cs typeface="Arial"/>
              </a:rPr>
              <a:t> </a:t>
            </a:r>
            <a:r>
              <a:rPr lang="en" b="1" dirty="0">
                <a:solidFill>
                  <a:srgbClr val="00B050"/>
                </a:solidFill>
                <a:latin typeface="+mn-lt"/>
                <a:ea typeface="Times New Roman"/>
                <a:cs typeface="Arial"/>
              </a:rPr>
              <a:t>//number is 3</a:t>
            </a:r>
          </a:p>
          <a:p>
            <a:pPr indent="228600">
              <a:spcAft>
                <a:spcPts val="0"/>
              </a:spcAft>
            </a:pPr>
            <a:r>
              <a:rPr lang="en" dirty="0">
                <a:latin typeface="+mn-lt"/>
                <a:ea typeface="Times New Roman"/>
                <a:cs typeface="Arial"/>
              </a:rPr>
              <a:t>  </a:t>
            </a:r>
            <a:r>
              <a:rPr lang="en" dirty="0" err="1">
                <a:solidFill>
                  <a:srgbClr val="7030A0"/>
                </a:solidFill>
                <a:latin typeface="+mn-lt"/>
                <a:ea typeface="Times New Roman"/>
                <a:cs typeface="Arial"/>
              </a:rPr>
              <a:t>number </a:t>
            </a:r>
            <a:r>
              <a:rPr lang="en" dirty="0" err="1">
                <a:solidFill>
                  <a:srgbClr val="7030A0"/>
                </a:solidFill>
                <a:latin typeface="+mn-lt"/>
                <a:ea typeface="Times New Roman"/>
                <a:cs typeface="Times New Roman"/>
                <a:sym typeface="Wingdings"/>
              </a:rPr>
              <a:t> </a:t>
            </a:r>
            <a:r>
              <a:rPr lang="en" dirty="0" err="1">
                <a:solidFill>
                  <a:srgbClr val="7030A0"/>
                </a:solidFill>
                <a:latin typeface="+mn-lt"/>
                <a:ea typeface="Times New Roman"/>
                <a:cs typeface="Arial"/>
              </a:rPr>
              <a:t>number </a:t>
            </a:r>
            <a:r>
              <a:rPr lang="en" dirty="0">
                <a:solidFill>
                  <a:srgbClr val="7030A0"/>
                </a:solidFill>
                <a:latin typeface="+mn-lt"/>
                <a:ea typeface="Times New Roman"/>
                <a:cs typeface="Arial"/>
              </a:rPr>
              <a:t>+ 2;</a:t>
            </a:r>
            <a:r>
              <a:rPr lang="en" dirty="0">
                <a:latin typeface="+mn-lt"/>
                <a:ea typeface="Times New Roman"/>
                <a:cs typeface="Arial"/>
              </a:rPr>
              <a:t> </a:t>
            </a:r>
            <a:r>
              <a:rPr lang="en" b="1" dirty="0">
                <a:solidFill>
                  <a:srgbClr val="00B050"/>
                </a:solidFill>
                <a:latin typeface="+mn-lt"/>
                <a:ea typeface="Times New Roman"/>
                <a:cs typeface="Arial"/>
              </a:rPr>
              <a:t>// number is 5</a:t>
            </a:r>
          </a:p>
          <a:p>
            <a:pPr indent="228600">
              <a:spcAft>
                <a:spcPts val="0"/>
              </a:spcAft>
            </a:pPr>
            <a:r>
              <a:rPr lang="en" dirty="0">
                <a:latin typeface="+mn-lt"/>
                <a:ea typeface="Times New Roman"/>
                <a:cs typeface="Arial"/>
              </a:rPr>
              <a:t>  </a:t>
            </a:r>
            <a:r>
              <a:rPr lang="en" dirty="0">
                <a:solidFill>
                  <a:srgbClr val="7030A0"/>
                </a:solidFill>
                <a:latin typeface="+mn-lt"/>
                <a:ea typeface="Times New Roman"/>
                <a:cs typeface="Arial"/>
              </a:rPr>
              <a:t>char </a:t>
            </a:r>
            <a:r>
              <a:rPr lang="en" dirty="0">
                <a:solidFill>
                  <a:srgbClr val="7030A0"/>
                </a:solidFill>
                <a:latin typeface="+mn-lt"/>
                <a:ea typeface="Times New Roman"/>
                <a:cs typeface="Times New Roman"/>
                <a:sym typeface="Wingdings"/>
              </a:rPr>
              <a:t> </a:t>
            </a:r>
            <a:r>
              <a:rPr lang="en" dirty="0">
                <a:solidFill>
                  <a:srgbClr val="7030A0"/>
                </a:solidFill>
                <a:latin typeface="+mn-lt"/>
                <a:ea typeface="Times New Roman"/>
                <a:cs typeface="Arial"/>
              </a:rPr>
              <a:t>'0' + number;</a:t>
            </a:r>
            <a:r>
              <a:rPr lang="en" dirty="0">
                <a:latin typeface="+mn-lt"/>
                <a:ea typeface="Times New Roman"/>
                <a:cs typeface="Arial"/>
              </a:rPr>
              <a:t> </a:t>
            </a:r>
            <a:r>
              <a:rPr lang="en" b="1" dirty="0">
                <a:solidFill>
                  <a:srgbClr val="00B050"/>
                </a:solidFill>
                <a:latin typeface="+mn-lt"/>
                <a:ea typeface="Times New Roman"/>
                <a:cs typeface="Arial"/>
              </a:rPr>
              <a:t>// because is '5'</a:t>
            </a:r>
            <a:endParaRPr lang="fr-FR" sz="1600" b="1" dirty="0">
              <a:solidFill>
                <a:srgbClr val="00B050"/>
              </a:solidFill>
              <a:latin typeface="+mn-lt"/>
              <a:ea typeface="Times New Roman"/>
              <a:cs typeface="Arial"/>
            </a:endParaRPr>
          </a:p>
          <a:p>
            <a:pPr indent="228600">
              <a:spcAft>
                <a:spcPts val="0"/>
              </a:spcAft>
            </a:pPr>
            <a:r>
              <a:rPr lang="en" dirty="0">
                <a:latin typeface="+mn-lt"/>
                <a:ea typeface="Times New Roman"/>
                <a:cs typeface="Arial"/>
              </a:rPr>
              <a:t> </a:t>
            </a:r>
            <a:r>
              <a:rPr lang="en" b="1" dirty="0">
                <a:solidFill>
                  <a:srgbClr val="7030A0"/>
                </a:solidFill>
                <a:latin typeface="+mn-lt"/>
                <a:ea typeface="Times New Roman"/>
                <a:cs typeface="Arial"/>
              </a:rPr>
              <a:t>END</a:t>
            </a:r>
            <a:endParaRPr lang="fr-FR" sz="1600" b="1" dirty="0">
              <a:solidFill>
                <a:srgbClr val="7030A0"/>
              </a:solidFill>
              <a:effectLst/>
              <a:latin typeface="+mn-lt"/>
              <a:ea typeface="Times New Roman"/>
              <a:cs typeface="Arial"/>
            </a:endParaRPr>
          </a:p>
        </p:txBody>
      </p:sp>
    </p:spTree>
    <p:extLst>
      <p:ext uri="{BB962C8B-B14F-4D97-AF65-F5344CB8AC3E}">
        <p14:creationId xmlns:p14="http://schemas.microsoft.com/office/powerpoint/2010/main" val="118746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1844824"/>
            <a:ext cx="8208912" cy="4464496"/>
          </a:xfrm>
        </p:spPr>
        <p:txBody>
          <a:bodyPr/>
          <a:lstStyle/>
          <a:p>
            <a:pPr marL="0" indent="0">
              <a:buNone/>
            </a:pPr>
            <a:r>
              <a:rPr lang="en" sz="2400" b="1" dirty="0">
                <a:solidFill>
                  <a:srgbClr val="F79646">
                    <a:lumMod val="50000"/>
                  </a:srgbClr>
                </a:solidFill>
              </a:rPr>
              <a:t>Types of variables</a:t>
            </a:r>
          </a:p>
          <a:p>
            <a:pPr marL="0" indent="0">
              <a:spcBef>
                <a:spcPts val="1000"/>
              </a:spcBef>
              <a:spcAft>
                <a:spcPts val="400"/>
              </a:spcAft>
              <a:buNone/>
            </a:pPr>
            <a:r>
              <a:rPr lang="en" sz="1600" b="1" i="1" dirty="0">
                <a:solidFill>
                  <a:srgbClr val="4F81BD"/>
                </a:solidFill>
                <a:latin typeface="Cambria"/>
                <a:ea typeface="Times New Roman"/>
                <a:cs typeface="Times New Roman"/>
              </a:rPr>
              <a:t>The Boolean type</a:t>
            </a:r>
          </a:p>
          <a:p>
            <a:pPr marL="0" indent="0">
              <a:spcBef>
                <a:spcPts val="1000"/>
              </a:spcBef>
              <a:spcAft>
                <a:spcPts val="400"/>
              </a:spcAft>
              <a:buNone/>
            </a:pPr>
            <a:endParaRPr lang="fr-FR" sz="1600" b="1" i="1" dirty="0">
              <a:solidFill>
                <a:srgbClr val="4F81BD"/>
              </a:solidFill>
              <a:latin typeface="Cambria"/>
              <a:ea typeface="Times New Roman"/>
              <a:cs typeface="Times New Roman"/>
            </a:endParaRPr>
          </a:p>
          <a:p>
            <a:pPr marL="0" indent="0">
              <a:spcBef>
                <a:spcPts val="1000"/>
              </a:spcBef>
              <a:spcAft>
                <a:spcPts val="400"/>
              </a:spcAft>
              <a:buNone/>
            </a:pPr>
            <a:endParaRPr lang="fr-FR" sz="1600" b="1" i="1" dirty="0">
              <a:solidFill>
                <a:srgbClr val="4F81BD"/>
              </a:solidFill>
              <a:latin typeface="Cambria"/>
              <a:ea typeface="Times New Roman"/>
              <a:cs typeface="Times New Roman"/>
            </a:endParaRPr>
          </a:p>
          <a:p>
            <a:pPr marL="0" indent="0">
              <a:spcBef>
                <a:spcPts val="1000"/>
              </a:spcBef>
              <a:spcAft>
                <a:spcPts val="400"/>
              </a:spcAft>
              <a:buNone/>
            </a:pPr>
            <a:endParaRPr lang="fr-FR" sz="1600" b="1" i="1" dirty="0">
              <a:solidFill>
                <a:srgbClr val="4F81BD"/>
              </a:solidFill>
              <a:latin typeface="Cambria"/>
              <a:ea typeface="Times New Roman"/>
              <a:cs typeface="Times New Roman"/>
            </a:endParaRPr>
          </a:p>
          <a:p>
            <a:pPr marL="628650" indent="-285750">
              <a:spcAft>
                <a:spcPts val="0"/>
              </a:spcAft>
              <a:buBlip>
                <a:blip r:embed="rId3"/>
              </a:buBlip>
            </a:pPr>
            <a:r>
              <a:rPr lang="en" sz="1600" dirty="0">
                <a:latin typeface="Times New Roman"/>
                <a:ea typeface="Times New Roman"/>
                <a:cs typeface="Arial"/>
              </a:rPr>
              <a:t>The admissible operations on the elements of this domain are carried out using all the logical connectors, denoted:</a:t>
            </a:r>
          </a:p>
          <a:p>
            <a:pPr marL="1028700" lvl="1">
              <a:spcAft>
                <a:spcPts val="0"/>
              </a:spcAft>
              <a:buBlip>
                <a:blip r:embed="rId3"/>
              </a:buBlip>
            </a:pPr>
            <a:r>
              <a:rPr lang="en" sz="1600" dirty="0">
                <a:latin typeface="Times New Roman"/>
                <a:ea typeface="Times New Roman"/>
                <a:cs typeface="Arial"/>
              </a:rPr>
              <a:t>AND: for the “logical and”</a:t>
            </a:r>
          </a:p>
          <a:p>
            <a:pPr marL="1028700" lvl="1">
              <a:spcAft>
                <a:spcPts val="0"/>
              </a:spcAft>
              <a:buBlip>
                <a:blip r:embed="rId3"/>
              </a:buBlip>
            </a:pPr>
            <a:r>
              <a:rPr lang="en" sz="1600" dirty="0">
                <a:latin typeface="Times New Roman"/>
                <a:ea typeface="Times New Roman"/>
                <a:cs typeface="Arial"/>
              </a:rPr>
              <a:t>OR: for the “logical or”</a:t>
            </a:r>
          </a:p>
          <a:p>
            <a:pPr marL="1028700" lvl="1">
              <a:spcAft>
                <a:spcPts val="0"/>
              </a:spcAft>
              <a:buBlip>
                <a:blip r:embed="rId3"/>
              </a:buBlip>
            </a:pPr>
            <a:r>
              <a:rPr lang="en" sz="1600" dirty="0">
                <a:latin typeface="Times New Roman"/>
                <a:ea typeface="Times New Roman"/>
                <a:cs typeface="Arial"/>
              </a:rPr>
              <a:t>NO: for the “logical no”</a:t>
            </a:r>
          </a:p>
          <a:p>
            <a:pPr marL="0" indent="0">
              <a:spcBef>
                <a:spcPts val="1000"/>
              </a:spcBef>
              <a:spcAft>
                <a:spcPts val="400"/>
              </a:spcAft>
              <a:buNone/>
            </a:pPr>
            <a:endParaRPr lang="fr-FR" sz="1600" b="1" i="1" dirty="0">
              <a:solidFill>
                <a:srgbClr val="4F81BD"/>
              </a:solidFill>
              <a:latin typeface="Cambria"/>
              <a:ea typeface="Times New Roman"/>
              <a:cs typeface="Times New Roman"/>
            </a:endParaRPr>
          </a:p>
          <a:p>
            <a:pPr lvl="2"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4" name="Diagramme 3"/>
          <p:cNvGraphicFramePr/>
          <p:nvPr>
            <p:extLst>
              <p:ext uri="{D42A27DB-BD31-4B8C-83A1-F6EECF244321}">
                <p14:modId xmlns:p14="http://schemas.microsoft.com/office/powerpoint/2010/main" val="423682391"/>
              </p:ext>
            </p:extLst>
          </p:nvPr>
        </p:nvGraphicFramePr>
        <p:xfrm>
          <a:off x="827584" y="2708920"/>
          <a:ext cx="7776864" cy="1368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906826265"/>
              </p:ext>
            </p:extLst>
          </p:nvPr>
        </p:nvGraphicFramePr>
        <p:xfrm>
          <a:off x="4788024" y="4365104"/>
          <a:ext cx="3312367" cy="936105"/>
        </p:xfrm>
        <a:graphic>
          <a:graphicData uri="http://schemas.openxmlformats.org/drawingml/2006/table">
            <a:tbl>
              <a:tblPr firstRow="1" firstCol="1" bandRow="1"/>
              <a:tblGrid>
                <a:gridCol w="1450465">
                  <a:extLst>
                    <a:ext uri="{9D8B030D-6E8A-4147-A177-3AD203B41FA5}">
                      <a16:colId xmlns:a16="http://schemas.microsoft.com/office/drawing/2014/main" val="20000"/>
                    </a:ext>
                  </a:extLst>
                </a:gridCol>
                <a:gridCol w="902993">
                  <a:extLst>
                    <a:ext uri="{9D8B030D-6E8A-4147-A177-3AD203B41FA5}">
                      <a16:colId xmlns:a16="http://schemas.microsoft.com/office/drawing/2014/main" val="20001"/>
                    </a:ext>
                  </a:extLst>
                </a:gridCol>
                <a:gridCol w="958909">
                  <a:extLst>
                    <a:ext uri="{9D8B030D-6E8A-4147-A177-3AD203B41FA5}">
                      <a16:colId xmlns:a16="http://schemas.microsoft.com/office/drawing/2014/main" val="20002"/>
                    </a:ext>
                  </a:extLst>
                </a:gridCol>
              </a:tblGrid>
              <a:tr h="312035">
                <a:tc>
                  <a:txBody>
                    <a:bodyPr/>
                    <a:lstStyle/>
                    <a:p>
                      <a:pPr indent="228600">
                        <a:spcAft>
                          <a:spcPts val="0"/>
                        </a:spcAft>
                      </a:pPr>
                      <a:r>
                        <a:rPr lang="en" sz="1400" b="1" dirty="0">
                          <a:solidFill>
                            <a:srgbClr val="FFFFFF"/>
                          </a:solidFill>
                          <a:effectLst/>
                          <a:latin typeface="Times New Roman"/>
                          <a:ea typeface="Times New Roman"/>
                          <a:cs typeface="Arial"/>
                        </a:rPr>
                        <a:t>AND operation</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indent="228600">
                        <a:spcAft>
                          <a:spcPts val="0"/>
                        </a:spcAft>
                      </a:pPr>
                      <a:r>
                        <a:rPr lang="en" sz="1400" b="1">
                          <a:solidFill>
                            <a:srgbClr val="FFFFFF"/>
                          </a:solidFill>
                          <a:effectLst/>
                          <a:latin typeface="Times New Roman"/>
                          <a:ea typeface="Times New Roman"/>
                          <a:cs typeface="Arial"/>
                        </a:rPr>
                        <a:t>Fake</a:t>
                      </a:r>
                      <a:endParaRPr lang="fr-FR" sz="140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indent="228600">
                        <a:spcAft>
                          <a:spcPts val="0"/>
                        </a:spcAft>
                      </a:pPr>
                      <a:r>
                        <a:rPr lang="en" sz="1400" b="1">
                          <a:solidFill>
                            <a:srgbClr val="FFFFFF"/>
                          </a:solidFill>
                          <a:effectLst/>
                          <a:latin typeface="Times New Roman"/>
                          <a:ea typeface="Times New Roman"/>
                          <a:cs typeface="Arial"/>
                        </a:rPr>
                        <a:t>TRUE</a:t>
                      </a:r>
                      <a:endParaRPr lang="fr-FR" sz="140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12035">
                <a:tc>
                  <a:txBody>
                    <a:bodyPr/>
                    <a:lstStyle/>
                    <a:p>
                      <a:pPr indent="228600" algn="ctr">
                        <a:spcAft>
                          <a:spcPts val="0"/>
                        </a:spcAft>
                      </a:pPr>
                      <a:r>
                        <a:rPr lang="en" sz="1400" b="1" dirty="0">
                          <a:solidFill>
                            <a:srgbClr val="FFFFFF"/>
                          </a:solidFill>
                          <a:effectLst/>
                          <a:latin typeface="Times New Roman"/>
                          <a:ea typeface="Times New Roman"/>
                          <a:cs typeface="Arial"/>
                        </a:rPr>
                        <a:t>Fake</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indent="228600" algn="ctr">
                        <a:spcAft>
                          <a:spcPts val="0"/>
                        </a:spcAft>
                      </a:pPr>
                      <a:r>
                        <a:rPr lang="en" sz="1400" dirty="0">
                          <a:effectLst/>
                          <a:latin typeface="Times New Roman"/>
                          <a:ea typeface="Times New Roman"/>
                          <a:cs typeface="Arial"/>
                        </a:rPr>
                        <a:t>Fake</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indent="228600" algn="ctr">
                        <a:spcAft>
                          <a:spcPts val="0"/>
                        </a:spcAft>
                      </a:pPr>
                      <a:r>
                        <a:rPr lang="en" sz="1400" dirty="0">
                          <a:effectLst/>
                          <a:latin typeface="Times New Roman"/>
                          <a:ea typeface="Times New Roman"/>
                          <a:cs typeface="Arial"/>
                        </a:rPr>
                        <a:t>Fake</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312035">
                <a:tc>
                  <a:txBody>
                    <a:bodyPr/>
                    <a:lstStyle/>
                    <a:p>
                      <a:pPr indent="228600" algn="ctr">
                        <a:spcAft>
                          <a:spcPts val="0"/>
                        </a:spcAft>
                      </a:pPr>
                      <a:r>
                        <a:rPr lang="en" sz="1400" b="1" dirty="0">
                          <a:solidFill>
                            <a:srgbClr val="FFFFFF"/>
                          </a:solidFill>
                          <a:effectLst/>
                          <a:latin typeface="Times New Roman"/>
                          <a:ea typeface="Times New Roman"/>
                          <a:cs typeface="Arial"/>
                        </a:rPr>
                        <a:t>TRUE</a:t>
                      </a:r>
                      <a:endParaRPr lang="fr-FR" sz="1400" dirty="0">
                        <a:effectLst/>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indent="228600" algn="ctr">
                        <a:spcAft>
                          <a:spcPts val="0"/>
                        </a:spcAft>
                      </a:pPr>
                      <a:r>
                        <a:rPr lang="en" sz="1400">
                          <a:effectLst/>
                          <a:latin typeface="Times New Roman"/>
                          <a:ea typeface="Times New Roman"/>
                          <a:cs typeface="Arial"/>
                        </a:rPr>
                        <a:t>Fake</a:t>
                      </a:r>
                      <a:endParaRPr lang="fr-FR" sz="1400">
                        <a:effectLst/>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228600" algn="ctr">
                        <a:spcAft>
                          <a:spcPts val="0"/>
                        </a:spcAft>
                      </a:pPr>
                      <a:r>
                        <a:rPr lang="en" sz="1400" dirty="0">
                          <a:effectLst/>
                          <a:latin typeface="Times New Roman"/>
                          <a:ea typeface="Times New Roman"/>
                          <a:cs typeface="Arial"/>
                        </a:rPr>
                        <a:t>TRUE</a:t>
                      </a:r>
                      <a:endParaRPr lang="fr-FR" sz="1400" dirty="0">
                        <a:effectLst/>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929801822"/>
              </p:ext>
            </p:extLst>
          </p:nvPr>
        </p:nvGraphicFramePr>
        <p:xfrm>
          <a:off x="4788024" y="5517232"/>
          <a:ext cx="3384376" cy="864096"/>
        </p:xfrm>
        <a:graphic>
          <a:graphicData uri="http://schemas.openxmlformats.org/drawingml/2006/table">
            <a:tbl>
              <a:tblPr firstRow="1" firstCol="1" bandRow="1"/>
              <a:tblGrid>
                <a:gridCol w="1504629">
                  <a:extLst>
                    <a:ext uri="{9D8B030D-6E8A-4147-A177-3AD203B41FA5}">
                      <a16:colId xmlns:a16="http://schemas.microsoft.com/office/drawing/2014/main" val="20000"/>
                    </a:ext>
                  </a:extLst>
                </a:gridCol>
                <a:gridCol w="948191">
                  <a:extLst>
                    <a:ext uri="{9D8B030D-6E8A-4147-A177-3AD203B41FA5}">
                      <a16:colId xmlns:a16="http://schemas.microsoft.com/office/drawing/2014/main" val="20001"/>
                    </a:ext>
                  </a:extLst>
                </a:gridCol>
                <a:gridCol w="931556">
                  <a:extLst>
                    <a:ext uri="{9D8B030D-6E8A-4147-A177-3AD203B41FA5}">
                      <a16:colId xmlns:a16="http://schemas.microsoft.com/office/drawing/2014/main" val="20002"/>
                    </a:ext>
                  </a:extLst>
                </a:gridCol>
              </a:tblGrid>
              <a:tr h="288032">
                <a:tc>
                  <a:txBody>
                    <a:bodyPr/>
                    <a:lstStyle/>
                    <a:p>
                      <a:pPr indent="228600" algn="l">
                        <a:spcAft>
                          <a:spcPts val="0"/>
                        </a:spcAft>
                      </a:pPr>
                      <a:r>
                        <a:rPr lang="en" sz="1400" b="1" dirty="0">
                          <a:solidFill>
                            <a:srgbClr val="FFFFFF"/>
                          </a:solidFill>
                          <a:effectLst/>
                          <a:latin typeface="Times New Roman"/>
                          <a:ea typeface="Times New Roman"/>
                          <a:cs typeface="Arial"/>
                        </a:rPr>
                        <a:t>OR operation</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indent="228600" algn="l">
                        <a:spcAft>
                          <a:spcPts val="0"/>
                        </a:spcAft>
                      </a:pPr>
                      <a:r>
                        <a:rPr lang="en" sz="1400" b="1">
                          <a:solidFill>
                            <a:srgbClr val="FFFFFF"/>
                          </a:solidFill>
                          <a:effectLst/>
                          <a:latin typeface="Times New Roman"/>
                          <a:ea typeface="Times New Roman"/>
                          <a:cs typeface="Arial"/>
                        </a:rPr>
                        <a:t>Fake</a:t>
                      </a:r>
                      <a:endParaRPr lang="fr-FR" sz="140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indent="228600" algn="l">
                        <a:spcAft>
                          <a:spcPts val="0"/>
                        </a:spcAft>
                      </a:pPr>
                      <a:r>
                        <a:rPr lang="en" sz="1400" b="1">
                          <a:solidFill>
                            <a:srgbClr val="FFFFFF"/>
                          </a:solidFill>
                          <a:effectLst/>
                          <a:latin typeface="Times New Roman"/>
                          <a:ea typeface="Times New Roman"/>
                          <a:cs typeface="Arial"/>
                        </a:rPr>
                        <a:t>TRUE</a:t>
                      </a:r>
                      <a:endParaRPr lang="fr-FR" sz="140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88032">
                <a:tc>
                  <a:txBody>
                    <a:bodyPr/>
                    <a:lstStyle/>
                    <a:p>
                      <a:pPr indent="228600" algn="l">
                        <a:spcAft>
                          <a:spcPts val="0"/>
                        </a:spcAft>
                      </a:pPr>
                      <a:r>
                        <a:rPr lang="en" sz="1400" b="1" dirty="0">
                          <a:solidFill>
                            <a:srgbClr val="FFFFFF"/>
                          </a:solidFill>
                          <a:effectLst/>
                          <a:latin typeface="Times New Roman"/>
                          <a:ea typeface="Times New Roman"/>
                          <a:cs typeface="Arial"/>
                        </a:rPr>
                        <a:t>Fake</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4F81BD"/>
                    </a:solidFill>
                  </a:tcPr>
                </a:tc>
                <a:tc>
                  <a:txBody>
                    <a:bodyPr/>
                    <a:lstStyle/>
                    <a:p>
                      <a:pPr indent="228600" algn="l">
                        <a:spcAft>
                          <a:spcPts val="0"/>
                        </a:spcAft>
                      </a:pPr>
                      <a:r>
                        <a:rPr lang="en" sz="1400" dirty="0">
                          <a:effectLst/>
                          <a:latin typeface="Times New Roman"/>
                          <a:ea typeface="Times New Roman"/>
                          <a:cs typeface="Arial"/>
                        </a:rPr>
                        <a:t>Fake</a:t>
                      </a:r>
                      <a:endParaRPr lang="fr-FR" sz="1400" dirty="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indent="228600" algn="l">
                        <a:spcAft>
                          <a:spcPts val="0"/>
                        </a:spcAft>
                      </a:pPr>
                      <a:r>
                        <a:rPr lang="en" sz="1400">
                          <a:effectLst/>
                          <a:latin typeface="Times New Roman"/>
                          <a:ea typeface="Times New Roman"/>
                          <a:cs typeface="Arial"/>
                        </a:rPr>
                        <a:t>TRUE</a:t>
                      </a:r>
                      <a:endParaRPr lang="fr-FR" sz="1400">
                        <a:effectLst/>
                        <a:latin typeface="Calibri"/>
                        <a:ea typeface="Times New Roman"/>
                        <a:cs typeface="Arial"/>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val="10001"/>
                  </a:ext>
                </a:extLst>
              </a:tr>
              <a:tr h="288032">
                <a:tc>
                  <a:txBody>
                    <a:bodyPr/>
                    <a:lstStyle/>
                    <a:p>
                      <a:pPr indent="228600" algn="l">
                        <a:spcAft>
                          <a:spcPts val="0"/>
                        </a:spcAft>
                      </a:pPr>
                      <a:r>
                        <a:rPr lang="en" sz="1400" b="1">
                          <a:solidFill>
                            <a:srgbClr val="FFFFFF"/>
                          </a:solidFill>
                          <a:effectLst/>
                          <a:latin typeface="Times New Roman"/>
                          <a:ea typeface="Times New Roman"/>
                          <a:cs typeface="Arial"/>
                        </a:rPr>
                        <a:t>TRUE</a:t>
                      </a:r>
                      <a:endParaRPr lang="fr-FR" sz="1400">
                        <a:effectLst/>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4F81BD"/>
                    </a:solidFill>
                  </a:tcPr>
                </a:tc>
                <a:tc>
                  <a:txBody>
                    <a:bodyPr/>
                    <a:lstStyle/>
                    <a:p>
                      <a:pPr indent="228600" algn="l">
                        <a:spcAft>
                          <a:spcPts val="0"/>
                        </a:spcAft>
                      </a:pPr>
                      <a:r>
                        <a:rPr lang="en" sz="1400" dirty="0">
                          <a:effectLst/>
                          <a:latin typeface="Times New Roman"/>
                          <a:ea typeface="Times New Roman"/>
                          <a:cs typeface="Arial"/>
                        </a:rPr>
                        <a:t>TRUE</a:t>
                      </a:r>
                      <a:endParaRPr lang="fr-FR" sz="1400" dirty="0">
                        <a:effectLst/>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indent="228600" algn="l">
                        <a:spcAft>
                          <a:spcPts val="0"/>
                        </a:spcAft>
                      </a:pPr>
                      <a:r>
                        <a:rPr lang="en" sz="1400" dirty="0">
                          <a:effectLst/>
                          <a:latin typeface="Times New Roman"/>
                          <a:ea typeface="Times New Roman"/>
                          <a:cs typeface="Arial"/>
                        </a:rPr>
                        <a:t>TRUE</a:t>
                      </a:r>
                      <a:endParaRPr lang="fr-FR" sz="1400" dirty="0">
                        <a:effectLst/>
                        <a:latin typeface="Calibri"/>
                        <a:ea typeface="Times New Roman"/>
                        <a:cs typeface="Arial"/>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737509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en" altLang="fr-FR" sz="3200" b="1" dirty="0"/>
              <a:t>Types</a:t>
            </a:r>
          </a:p>
        </p:txBody>
      </p:sp>
      <p:sp>
        <p:nvSpPr>
          <p:cNvPr id="3" name="Espace réservé du contenu 2"/>
          <p:cNvSpPr>
            <a:spLocks noGrp="1"/>
          </p:cNvSpPr>
          <p:nvPr>
            <p:ph idx="1"/>
          </p:nvPr>
        </p:nvSpPr>
        <p:spPr>
          <a:xfrm>
            <a:off x="107504" y="2060848"/>
            <a:ext cx="4032448" cy="3528392"/>
          </a:xfrm>
        </p:spPr>
        <p:txBody>
          <a:bodyPr>
            <a:normAutofit fontScale="92500"/>
          </a:bodyPr>
          <a:lstStyle/>
          <a:p>
            <a:pPr marL="274320" indent="-274320" eaLnBrk="1" fontAlgn="auto" hangingPunct="1">
              <a:spcAft>
                <a:spcPts val="0"/>
              </a:spcAft>
              <a:buClr>
                <a:schemeClr val="accent3"/>
              </a:buClr>
              <a:buFont typeface="Wingdings 2"/>
              <a:buChar char=""/>
              <a:defRPr/>
            </a:pPr>
            <a:r>
              <a:rPr lang="en" sz="2000" dirty="0">
                <a:latin typeface="Times New Roman" pitchFamily="18" charset="0"/>
                <a:cs typeface="Times New Roman" pitchFamily="18" charset="0"/>
              </a:rPr>
              <a:t>Reminders on Boolean logic...</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Possible values: True or False</a:t>
            </a:r>
          </a:p>
          <a:p>
            <a:pPr marL="274320" indent="-274320" eaLnBrk="1" fontAlgn="auto" hangingPunct="1">
              <a:spcAft>
                <a:spcPts val="0"/>
              </a:spcAft>
              <a:buClr>
                <a:schemeClr val="accent3"/>
              </a:buClr>
              <a:buFont typeface="Wingdings" pitchFamily="2" charset="2"/>
              <a:buNone/>
              <a:defRPr/>
            </a:pPr>
            <a:endParaRPr lang="fr-FR" sz="20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 sz="2000" dirty="0">
                <a:latin typeface="Times New Roman" pitchFamily="18" charset="0"/>
                <a:cs typeface="Times New Roman" pitchFamily="18" charset="0"/>
              </a:rPr>
              <a:t>Associativity of operators </a:t>
            </a:r>
            <a:r>
              <a:rPr lang="en" sz="2000" b="1" dirty="0">
                <a:latin typeface="Times New Roman" pitchFamily="18" charset="0"/>
                <a:cs typeface="Times New Roman" pitchFamily="18" charset="0"/>
              </a:rPr>
              <a:t>and </a:t>
            </a:r>
            <a:r>
              <a:rPr lang="en" sz="2000" dirty="0" err="1">
                <a:latin typeface="Times New Roman" pitchFamily="18" charset="0"/>
                <a:cs typeface="Times New Roman" pitchFamily="18" charset="0"/>
              </a:rPr>
              <a:t>and</a:t>
            </a:r>
            <a:r>
              <a:rPr lang="en" sz="2000" dirty="0">
                <a:latin typeface="Times New Roman" pitchFamily="18" charset="0"/>
                <a:cs typeface="Times New Roman" pitchFamily="18" charset="0"/>
              </a:rPr>
              <a:t> </a:t>
            </a:r>
            <a:r>
              <a:rPr lang="en" sz="2000" b="1" dirty="0">
                <a:latin typeface="Times New Roman" pitchFamily="18" charset="0"/>
                <a:cs typeface="Times New Roman" pitchFamily="18" charset="0"/>
              </a:rPr>
              <a:t>Or</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a and (b and c) = (a and b) and c</a:t>
            </a:r>
          </a:p>
          <a:p>
            <a:pPr marL="274320" indent="-274320" eaLnBrk="1" fontAlgn="auto" hangingPunct="1">
              <a:spcAft>
                <a:spcPts val="0"/>
              </a:spcAft>
              <a:buClr>
                <a:schemeClr val="accent3"/>
              </a:buClr>
              <a:buFont typeface="Wingdings" pitchFamily="2" charset="2"/>
              <a:buNone/>
              <a:defRPr/>
            </a:pPr>
            <a:endParaRPr lang="fr-FR" sz="20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 sz="2000" dirty="0">
                <a:latin typeface="Times New Roman" pitchFamily="18" charset="0"/>
                <a:cs typeface="Times New Roman" pitchFamily="18" charset="0"/>
              </a:rPr>
              <a:t>Commutativity of operators and </a:t>
            </a:r>
            <a:r>
              <a:rPr lang="en" sz="2000" dirty="0" err="1">
                <a:latin typeface="Times New Roman" pitchFamily="18" charset="0"/>
                <a:cs typeface="Times New Roman" pitchFamily="18" charset="0"/>
              </a:rPr>
              <a:t>and </a:t>
            </a:r>
            <a:r>
              <a:rPr lang="en" sz="2000" dirty="0">
                <a:latin typeface="Times New Roman" pitchFamily="18" charset="0"/>
                <a:cs typeface="Times New Roman" pitchFamily="18" charset="0"/>
              </a:rPr>
              <a:t>or</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a and b = b and a</a:t>
            </a:r>
          </a:p>
          <a:p>
            <a:pPr marL="274320" indent="-274320" eaLnBrk="1" fontAlgn="auto" hangingPunct="1">
              <a:spcAft>
                <a:spcPts val="0"/>
              </a:spcAft>
              <a:buClr>
                <a:schemeClr val="accent3"/>
              </a:buClr>
              <a:buFont typeface="Wingdings" pitchFamily="2" charset="2"/>
              <a:buNone/>
              <a:defRPr/>
            </a:pPr>
            <a:r>
              <a:rPr lang="en" sz="2000" dirty="0">
                <a:latin typeface="Times New Roman" pitchFamily="18" charset="0"/>
                <a:cs typeface="Times New Roman" pitchFamily="18" charset="0"/>
              </a:rPr>
              <a:t>a or b = b or a</a:t>
            </a:r>
          </a:p>
          <a:p>
            <a:pPr marL="274320" indent="-274320" eaLnBrk="1" fontAlgn="auto" hangingPunct="1">
              <a:spcAft>
                <a:spcPts val="0"/>
              </a:spcAft>
              <a:buClr>
                <a:schemeClr val="accent3"/>
              </a:buClr>
              <a:buFont typeface="Wingdings" pitchFamily="2" charset="2"/>
              <a:buNone/>
              <a:defRPr/>
            </a:pPr>
            <a:endParaRPr lang="fr-FR" i="1" dirty="0">
              <a:latin typeface="Times New Roman" pitchFamily="18" charset="0"/>
              <a:cs typeface="Times New Roman" pitchFamily="18" charset="0"/>
            </a:endParaRPr>
          </a:p>
        </p:txBody>
      </p:sp>
      <p:sp>
        <p:nvSpPr>
          <p:cNvPr id="6" name="Rectangle 5"/>
          <p:cNvSpPr/>
          <p:nvPr/>
        </p:nvSpPr>
        <p:spPr>
          <a:xfrm>
            <a:off x="4283968" y="1916832"/>
            <a:ext cx="3600400" cy="2031325"/>
          </a:xfrm>
          <a:prstGeom prst="rect">
            <a:avLst/>
          </a:prstGeom>
        </p:spPr>
        <p:txBody>
          <a:bodyPr wrap="square">
            <a:spAutoFit/>
          </a:bodyPr>
          <a:lstStyle/>
          <a:p>
            <a:pPr marL="274320" indent="-274320" eaLnBrk="1" fontAlgn="auto" hangingPunct="1">
              <a:spcAft>
                <a:spcPts val="0"/>
              </a:spcAft>
              <a:buClr>
                <a:schemeClr val="accent3"/>
              </a:buClr>
              <a:buFont typeface="Wingdings 2"/>
              <a:buChar char=""/>
              <a:defRPr/>
            </a:pPr>
            <a:r>
              <a:rPr lang="en" dirty="0">
                <a:latin typeface="Times New Roman" pitchFamily="18" charset="0"/>
                <a:cs typeface="Times New Roman" pitchFamily="18" charset="0"/>
              </a:rPr>
              <a:t>Distributivity of 'and' and 'or' operators</a:t>
            </a:r>
          </a:p>
          <a:p>
            <a:pPr marL="274320" indent="-274320" eaLnBrk="1" fontAlgn="auto" hangingPunct="1">
              <a:spcAft>
                <a:spcPts val="0"/>
              </a:spcAft>
              <a:buClr>
                <a:schemeClr val="accent3"/>
              </a:buClr>
              <a:buFont typeface="Wingdings" pitchFamily="2" charset="2"/>
              <a:buNone/>
              <a:defRPr/>
            </a:pPr>
            <a:r>
              <a:rPr lang="en" dirty="0">
                <a:latin typeface="Times New Roman" pitchFamily="18" charset="0"/>
                <a:cs typeface="Times New Roman" pitchFamily="18" charset="0"/>
              </a:rPr>
              <a:t>a or (b and c) = (a or b) and (a or c)</a:t>
            </a:r>
          </a:p>
          <a:p>
            <a:pPr marL="274320" indent="-274320" eaLnBrk="1" fontAlgn="auto" hangingPunct="1">
              <a:spcAft>
                <a:spcPts val="0"/>
              </a:spcAft>
              <a:buClr>
                <a:schemeClr val="accent3"/>
              </a:buClr>
              <a:buFont typeface="Wingdings" pitchFamily="2" charset="2"/>
              <a:buNone/>
              <a:defRPr/>
            </a:pPr>
            <a:r>
              <a:rPr lang="en" dirty="0">
                <a:latin typeface="Times New Roman" pitchFamily="18" charset="0"/>
                <a:cs typeface="Times New Roman" pitchFamily="18" charset="0"/>
              </a:rPr>
              <a:t>a and (b or c) = (a and b) or (a and c)</a:t>
            </a:r>
          </a:p>
          <a:p>
            <a:pPr marL="274320" indent="-274320" eaLnBrk="1" fontAlgn="auto" hangingPunct="1">
              <a:spcAft>
                <a:spcPts val="0"/>
              </a:spcAft>
              <a:buClr>
                <a:schemeClr val="accent3"/>
              </a:buClr>
              <a:buFont typeface="Wingdings" pitchFamily="2" charset="2"/>
              <a:buNone/>
              <a:defRPr/>
            </a:pPr>
            <a:endParaRPr lang="fr-FR"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 dirty="0">
                <a:latin typeface="Times New Roman" pitchFamily="18" charset="0"/>
                <a:cs typeface="Times New Roman" pitchFamily="18" charset="0"/>
              </a:rPr>
              <a:t>Involution</a:t>
            </a:r>
          </a:p>
          <a:p>
            <a:pPr marL="274320" indent="-274320" eaLnBrk="1" fontAlgn="auto" hangingPunct="1">
              <a:spcAft>
                <a:spcPts val="0"/>
              </a:spcAft>
              <a:buClr>
                <a:schemeClr val="accent3"/>
              </a:buClr>
              <a:buFont typeface="Wingdings" pitchFamily="2" charset="2"/>
              <a:buNone/>
              <a:defRPr/>
            </a:pPr>
            <a:r>
              <a:rPr lang="en" dirty="0">
                <a:latin typeface="Times New Roman" pitchFamily="18" charset="0"/>
                <a:cs typeface="Times New Roman" pitchFamily="18" charset="0"/>
              </a:rPr>
              <a:t>no </a:t>
            </a:r>
            <a:r>
              <a:rPr lang="en" dirty="0" err="1">
                <a:latin typeface="Times New Roman" pitchFamily="18" charset="0"/>
                <a:cs typeface="Times New Roman" pitchFamily="18" charset="0"/>
              </a:rPr>
              <a:t>no </a:t>
            </a:r>
            <a:r>
              <a:rPr lang="en" dirty="0">
                <a:latin typeface="Times New Roman" pitchFamily="18" charset="0"/>
                <a:cs typeface="Times New Roman" pitchFamily="18" charset="0"/>
              </a:rPr>
              <a:t>a = a</a:t>
            </a:r>
          </a:p>
        </p:txBody>
      </p:sp>
    </p:spTree>
    <p:extLst>
      <p:ext uri="{BB962C8B-B14F-4D97-AF65-F5344CB8AC3E}">
        <p14:creationId xmlns:p14="http://schemas.microsoft.com/office/powerpoint/2010/main" val="4170253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30454" t="36508" r="49243" b="47222"/>
          <a:stretch>
            <a:fillRect/>
          </a:stretch>
        </p:blipFill>
        <p:spPr bwMode="auto">
          <a:xfrm>
            <a:off x="1479238" y="1916832"/>
            <a:ext cx="4541520" cy="2843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re 1"/>
          <p:cNvSpPr>
            <a:spLocks noGrp="1"/>
          </p:cNvSpPr>
          <p:nvPr>
            <p:ph type="title"/>
          </p:nvPr>
        </p:nvSpPr>
        <p:spPr>
          <a:xfrm>
            <a:off x="1009442" y="446087"/>
            <a:ext cx="2660650" cy="1185861"/>
          </a:xfrm>
        </p:spPr>
        <p:txBody>
          <a:bodyPr/>
          <a:lstStyle/>
          <a:p>
            <a:pPr eaLnBrk="1" hangingPunct="1"/>
            <a:r>
              <a:rPr lang="en" altLang="fr-FR" sz="3200" b="1" dirty="0"/>
              <a:t>Types</a:t>
            </a:r>
          </a:p>
        </p:txBody>
      </p:sp>
    </p:spTree>
    <p:extLst>
      <p:ext uri="{BB962C8B-B14F-4D97-AF65-F5344CB8AC3E}">
        <p14:creationId xmlns:p14="http://schemas.microsoft.com/office/powerpoint/2010/main" val="262158619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 dirty="0"/>
              <a:t>Priority between Arithmetic operator</a:t>
            </a:r>
            <a:endParaRPr lang="fr-FR" dirty="0"/>
          </a:p>
        </p:txBody>
      </p:sp>
      <p:sp>
        <p:nvSpPr>
          <p:cNvPr id="22531" name="Espace réservé du contenu 2"/>
          <p:cNvSpPr>
            <a:spLocks noGrp="1"/>
          </p:cNvSpPr>
          <p:nvPr>
            <p:ph sz="half" idx="1"/>
          </p:nvPr>
        </p:nvSpPr>
        <p:spPr>
          <a:xfrm>
            <a:off x="457200" y="1920875"/>
            <a:ext cx="4038600" cy="4433888"/>
          </a:xfrm>
        </p:spPr>
        <p:txBody>
          <a:bodyPr/>
          <a:lstStyle/>
          <a:p>
            <a:pPr eaLnBrk="1" hangingPunct="1"/>
            <a:r>
              <a:rPr lang="en"/>
              <a:t>A </a:t>
            </a:r>
            <a:r>
              <a:rPr lang="en">
                <a:sym typeface="Wingdings" pitchFamily="2" charset="2"/>
              </a:rPr>
              <a:t> 2;</a:t>
            </a:r>
          </a:p>
          <a:p>
            <a:pPr eaLnBrk="1" hangingPunct="1"/>
            <a:r>
              <a:rPr lang="en">
                <a:sym typeface="Wingdings" pitchFamily="2" charset="2"/>
              </a:rPr>
              <a:t>BA+2;</a:t>
            </a:r>
          </a:p>
          <a:p>
            <a:pPr eaLnBrk="1" hangingPunct="1"/>
            <a:r>
              <a:rPr lang="en">
                <a:sym typeface="Wingdings" pitchFamily="2" charset="2"/>
              </a:rPr>
              <a:t>BBA*3;</a:t>
            </a:r>
          </a:p>
          <a:p>
            <a:pPr eaLnBrk="1" hangingPunct="1"/>
            <a:r>
              <a:rPr lang="en">
                <a:sym typeface="Wingdings" pitchFamily="2" charset="2"/>
              </a:rPr>
              <a:t>C(BA)*3;</a:t>
            </a:r>
          </a:p>
          <a:p>
            <a:pPr eaLnBrk="1" hangingPunct="1"/>
            <a:r>
              <a:rPr lang="en">
                <a:sym typeface="Wingdings" pitchFamily="2" charset="2"/>
              </a:rPr>
              <a:t>DA-8 div B mod C;</a:t>
            </a:r>
          </a:p>
          <a:p>
            <a:pPr eaLnBrk="1" hangingPunct="1"/>
            <a:r>
              <a:rPr lang="en">
                <a:sym typeface="Wingdings" pitchFamily="2" charset="2"/>
              </a:rPr>
              <a:t>DD+A mod 9*3;</a:t>
            </a:r>
          </a:p>
          <a:p>
            <a:pPr eaLnBrk="1" hangingPunct="1"/>
            <a:r>
              <a:rPr lang="en"/>
              <a:t>D </a:t>
            </a:r>
            <a:r>
              <a:rPr lang="en">
                <a:sym typeface="Wingdings" pitchFamily="2" charset="2"/>
              </a:rPr>
              <a:t>D*(5 div 8)-2*3;</a:t>
            </a:r>
            <a:endParaRPr lang="fr-FR"/>
          </a:p>
        </p:txBody>
      </p:sp>
      <p:sp>
        <p:nvSpPr>
          <p:cNvPr id="5" name="Espace réservé du contenu 4"/>
          <p:cNvSpPr>
            <a:spLocks noGrp="1"/>
          </p:cNvSpPr>
          <p:nvPr>
            <p:ph sz="half" idx="2"/>
          </p:nvPr>
        </p:nvSpPr>
        <p:spPr>
          <a:xfrm>
            <a:off x="4648200" y="1920875"/>
            <a:ext cx="4038600" cy="4433888"/>
          </a:xfrm>
        </p:spPr>
        <p:txBody>
          <a:bodyPr/>
          <a:lstStyle/>
          <a:p>
            <a:pPr eaLnBrk="1" hangingPunct="1"/>
            <a:r>
              <a:rPr lang="en" dirty="0"/>
              <a:t>A </a:t>
            </a:r>
            <a:r>
              <a:rPr lang="en" dirty="0">
                <a:sym typeface="Wingdings" pitchFamily="2" charset="2"/>
              </a:rPr>
              <a:t>=2;</a:t>
            </a:r>
          </a:p>
          <a:p>
            <a:pPr eaLnBrk="1" hangingPunct="1"/>
            <a:r>
              <a:rPr lang="en" dirty="0">
                <a:sym typeface="Wingdings" pitchFamily="2" charset="2"/>
              </a:rPr>
              <a:t>B=4;</a:t>
            </a:r>
          </a:p>
          <a:p>
            <a:pPr eaLnBrk="1" hangingPunct="1"/>
            <a:r>
              <a:rPr lang="en" dirty="0">
                <a:sym typeface="Wingdings" pitchFamily="2" charset="2"/>
              </a:rPr>
              <a:t>B=-2;</a:t>
            </a:r>
          </a:p>
          <a:p>
            <a:pPr eaLnBrk="1" hangingPunct="1"/>
            <a:r>
              <a:rPr lang="en" dirty="0">
                <a:sym typeface="Wingdings" pitchFamily="2" charset="2"/>
              </a:rPr>
              <a:t>C=-12;</a:t>
            </a:r>
          </a:p>
          <a:p>
            <a:pPr eaLnBrk="1" hangingPunct="1"/>
            <a:r>
              <a:rPr lang="en" dirty="0">
                <a:sym typeface="Wingdings" pitchFamily="2" charset="2"/>
              </a:rPr>
              <a:t>D=-2;</a:t>
            </a:r>
          </a:p>
          <a:p>
            <a:pPr eaLnBrk="1" hangingPunct="1"/>
            <a:r>
              <a:rPr lang="en" dirty="0">
                <a:sym typeface="Wingdings" pitchFamily="2" charset="2"/>
              </a:rPr>
              <a:t>D=12;</a:t>
            </a:r>
          </a:p>
          <a:p>
            <a:pPr eaLnBrk="1" hangingPunct="1"/>
            <a:r>
              <a:rPr lang="en" dirty="0"/>
              <a:t>D </a:t>
            </a:r>
            <a:r>
              <a:rPr lang="en" dirty="0">
                <a:sym typeface="Wingdings" pitchFamily="2" charset="2"/>
              </a:rPr>
              <a:t>=-6;</a:t>
            </a:r>
            <a:endParaRPr lang="fr-FR" dirty="0"/>
          </a:p>
          <a:p>
            <a:pPr eaLnBrk="1" hangingPunct="1"/>
            <a:endParaRPr lang="fr-FR" dirty="0"/>
          </a:p>
        </p:txBody>
      </p:sp>
    </p:spTree>
    <p:extLst>
      <p:ext uri="{BB962C8B-B14F-4D97-AF65-F5344CB8AC3E}">
        <p14:creationId xmlns:p14="http://schemas.microsoft.com/office/powerpoint/2010/main" val="303445728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7541" y="2204864"/>
            <a:ext cx="8208912" cy="3384376"/>
          </a:xfrm>
        </p:spPr>
        <p:txBody>
          <a:bodyPr/>
          <a:lstStyle/>
          <a:p>
            <a:pPr marL="0" indent="0">
              <a:buNone/>
            </a:pPr>
            <a:r>
              <a:rPr lang="en" sz="2400" b="1" dirty="0">
                <a:solidFill>
                  <a:srgbClr val="F79646">
                    <a:lumMod val="50000"/>
                  </a:srgbClr>
                </a:solidFill>
              </a:rPr>
              <a:t>Types of variables</a:t>
            </a:r>
          </a:p>
          <a:p>
            <a:pPr marL="0" indent="0">
              <a:spcBef>
                <a:spcPts val="1000"/>
              </a:spcBef>
              <a:spcAft>
                <a:spcPts val="400"/>
              </a:spcAft>
              <a:buNone/>
            </a:pPr>
            <a:r>
              <a:rPr lang="en" sz="1600" b="1" i="1" dirty="0">
                <a:solidFill>
                  <a:srgbClr val="4F81BD"/>
                </a:solidFill>
                <a:latin typeface="Cambria"/>
                <a:ea typeface="Times New Roman"/>
                <a:cs typeface="Times New Roman"/>
              </a:rPr>
              <a:t>The Boolean type - Example</a:t>
            </a:r>
          </a:p>
          <a:p>
            <a:pPr marL="0" indent="0">
              <a:buNone/>
            </a:pPr>
            <a:r>
              <a:rPr lang="en" sz="1600" b="1" dirty="0">
                <a:solidFill>
                  <a:schemeClr val="tx2"/>
                </a:solidFill>
                <a:effectLst>
                  <a:outerShdw blurRad="38100" dist="38100" dir="2700000" algn="tl">
                    <a:srgbClr val="000000">
                      <a:alpha val="43137"/>
                    </a:srgbClr>
                  </a:outerShdw>
                </a:effectLst>
              </a:rPr>
              <a:t>Boolean-type algorithm</a:t>
            </a:r>
          </a:p>
          <a:p>
            <a:pPr marL="0" indent="0">
              <a:buNone/>
            </a:pPr>
            <a:r>
              <a:rPr lang="en" sz="1600" dirty="0">
                <a:solidFill>
                  <a:srgbClr val="7030A0"/>
                </a:solidFill>
              </a:rPr>
              <a:t>Variables: </a:t>
            </a:r>
            <a:r>
              <a:rPr lang="en" sz="1600" b="1" dirty="0">
                <a:solidFill>
                  <a:srgbClr val="7030A0"/>
                </a:solidFill>
              </a:rPr>
              <a:t>boolean1, boolean2: </a:t>
            </a:r>
            <a:r>
              <a:rPr lang="en" sz="1600" dirty="0">
                <a:solidFill>
                  <a:srgbClr val="7030A0"/>
                </a:solidFill>
              </a:rPr>
              <a:t>boolean;</a:t>
            </a:r>
          </a:p>
          <a:p>
            <a:pPr marL="0" indent="0">
              <a:buNone/>
            </a:pPr>
            <a:r>
              <a:rPr lang="en" sz="1600" dirty="0">
                <a:solidFill>
                  <a:srgbClr val="7030A0"/>
                </a:solidFill>
              </a:rPr>
              <a:t> </a:t>
            </a:r>
            <a:r>
              <a:rPr lang="en" sz="1600" b="1" dirty="0">
                <a:solidFill>
                  <a:srgbClr val="7030A0"/>
                </a:solidFill>
              </a:rPr>
              <a:t>Beginning</a:t>
            </a:r>
            <a:r>
              <a:rPr lang="en" sz="1600" dirty="0"/>
              <a:t>    </a:t>
            </a:r>
            <a:endParaRPr lang="fr-FR" sz="1600" dirty="0"/>
          </a:p>
          <a:p>
            <a:pPr marL="0" indent="0">
              <a:buNone/>
            </a:pPr>
            <a:r>
              <a:rPr lang="en" sz="1600" dirty="0"/>
              <a:t>  </a:t>
            </a:r>
            <a:r>
              <a:rPr lang="en" sz="1600" dirty="0">
                <a:solidFill>
                  <a:srgbClr val="7030A0"/>
                </a:solidFill>
              </a:rPr>
              <a:t>boolean1 </a:t>
            </a:r>
            <a:r>
              <a:rPr lang="en" sz="1600" dirty="0">
                <a:solidFill>
                  <a:srgbClr val="7030A0"/>
                </a:solidFill>
                <a:sym typeface="Wingdings"/>
              </a:rPr>
              <a:t> </a:t>
            </a:r>
            <a:r>
              <a:rPr lang="en" sz="1600" dirty="0">
                <a:solidFill>
                  <a:srgbClr val="7030A0"/>
                </a:solidFill>
              </a:rPr>
              <a:t>5&lt;6;</a:t>
            </a:r>
            <a:r>
              <a:rPr lang="en" sz="1600" dirty="0"/>
              <a:t> </a:t>
            </a:r>
            <a:r>
              <a:rPr lang="en" sz="1600" b="1" dirty="0">
                <a:solidFill>
                  <a:srgbClr val="00B050"/>
                </a:solidFill>
              </a:rPr>
              <a:t>//boolean1 evaluates to True</a:t>
            </a:r>
          </a:p>
          <a:p>
            <a:pPr marL="0" indent="0">
              <a:buNone/>
            </a:pPr>
            <a:r>
              <a:rPr lang="en" sz="1600" dirty="0"/>
              <a:t>  </a:t>
            </a:r>
            <a:r>
              <a:rPr lang="en" sz="1600" dirty="0">
                <a:solidFill>
                  <a:srgbClr val="7030A0"/>
                </a:solidFill>
              </a:rPr>
              <a:t>boolean2 </a:t>
            </a:r>
            <a:r>
              <a:rPr lang="en" sz="1600" dirty="0">
                <a:solidFill>
                  <a:srgbClr val="7030A0"/>
                </a:solidFill>
                <a:sym typeface="Wingdings"/>
              </a:rPr>
              <a:t> </a:t>
            </a:r>
            <a:r>
              <a:rPr lang="en" sz="1600" dirty="0">
                <a:solidFill>
                  <a:srgbClr val="7030A0"/>
                </a:solidFill>
              </a:rPr>
              <a:t>NOT boolean1;</a:t>
            </a:r>
            <a:r>
              <a:rPr lang="en" sz="1600" dirty="0"/>
              <a:t> </a:t>
            </a:r>
            <a:r>
              <a:rPr lang="en" sz="1600" b="1" dirty="0">
                <a:solidFill>
                  <a:srgbClr val="00B050"/>
                </a:solidFill>
              </a:rPr>
              <a:t>// boolean2 evaluates to False</a:t>
            </a:r>
          </a:p>
          <a:p>
            <a:pPr marL="0" indent="0">
              <a:buNone/>
            </a:pPr>
            <a:r>
              <a:rPr lang="en" sz="1600" dirty="0"/>
              <a:t>  </a:t>
            </a:r>
            <a:r>
              <a:rPr lang="en" sz="1600" dirty="0">
                <a:solidFill>
                  <a:srgbClr val="7030A0"/>
                </a:solidFill>
              </a:rPr>
              <a:t>boolean2 </a:t>
            </a:r>
            <a:r>
              <a:rPr lang="en" sz="1600" dirty="0">
                <a:solidFill>
                  <a:srgbClr val="7030A0"/>
                </a:solidFill>
                <a:sym typeface="Wingdings"/>
              </a:rPr>
              <a:t> </a:t>
            </a:r>
            <a:r>
              <a:rPr lang="en" sz="1600" dirty="0">
                <a:solidFill>
                  <a:srgbClr val="7030A0"/>
                </a:solidFill>
              </a:rPr>
              <a:t>(5&lt;7) OR (3&gt;8);</a:t>
            </a:r>
            <a:r>
              <a:rPr lang="en" sz="1600" dirty="0"/>
              <a:t> </a:t>
            </a:r>
            <a:r>
              <a:rPr lang="en" sz="1600" b="1" dirty="0">
                <a:solidFill>
                  <a:srgbClr val="00B050"/>
                </a:solidFill>
              </a:rPr>
              <a:t>//boolean2 evaluates to True</a:t>
            </a:r>
          </a:p>
          <a:p>
            <a:pPr marL="0" indent="0">
              <a:buNone/>
            </a:pPr>
            <a:r>
              <a:rPr lang="en" sz="1600" dirty="0"/>
              <a:t>  </a:t>
            </a:r>
            <a:r>
              <a:rPr lang="en" sz="1600" dirty="0">
                <a:solidFill>
                  <a:srgbClr val="7030A0"/>
                </a:solidFill>
              </a:rPr>
              <a:t>boolean1 </a:t>
            </a:r>
            <a:r>
              <a:rPr lang="en" sz="1600" dirty="0">
                <a:solidFill>
                  <a:srgbClr val="7030A0"/>
                </a:solidFill>
                <a:sym typeface="Wingdings"/>
              </a:rPr>
              <a:t> </a:t>
            </a:r>
            <a:r>
              <a:rPr lang="en" sz="1600" dirty="0">
                <a:solidFill>
                  <a:srgbClr val="7030A0"/>
                </a:solidFill>
              </a:rPr>
              <a:t>true;</a:t>
            </a:r>
            <a:r>
              <a:rPr lang="en" sz="1600" dirty="0"/>
              <a:t> </a:t>
            </a:r>
            <a:r>
              <a:rPr lang="en" sz="1600" b="1" dirty="0">
                <a:solidFill>
                  <a:srgbClr val="00B050"/>
                </a:solidFill>
              </a:rPr>
              <a:t>// boolean1 evaluates to True</a:t>
            </a:r>
          </a:p>
          <a:p>
            <a:pPr marL="0" indent="0">
              <a:buNone/>
            </a:pPr>
            <a:r>
              <a:rPr lang="en" sz="1600" dirty="0"/>
              <a:t> </a:t>
            </a:r>
            <a:r>
              <a:rPr lang="en" sz="1600" b="1" dirty="0">
                <a:solidFill>
                  <a:srgbClr val="7030A0"/>
                </a:solidFill>
              </a:rPr>
              <a:t>END</a:t>
            </a:r>
            <a:endParaRPr lang="fr-FR" sz="1600" b="1" dirty="0">
              <a:solidFill>
                <a:srgbClr val="7030A0"/>
              </a:solidFill>
            </a:endParaRPr>
          </a:p>
          <a:p>
            <a:pPr indent="0">
              <a:spcAft>
                <a:spcPts val="0"/>
              </a:spcAft>
              <a:buNone/>
            </a:pPr>
            <a:endParaRPr lang="fr-FR" sz="1600" b="1" i="1" dirty="0">
              <a:solidFill>
                <a:srgbClr val="4F81BD"/>
              </a:solidFill>
              <a:latin typeface="Cambria"/>
              <a:ea typeface="Times New Roman"/>
              <a:cs typeface="Times New Roman"/>
            </a:endParaRPr>
          </a:p>
          <a:p>
            <a:pPr lvl="2" indent="0" algn="just">
              <a:spcAft>
                <a:spcPts val="0"/>
              </a:spcAft>
              <a:buNone/>
              <a:tabLst>
                <a:tab pos="1343025" algn="l"/>
              </a:tabLst>
            </a:pPr>
            <a:endParaRPr lang="fr-FR" sz="16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2"/>
          <p:cNvSpPr/>
          <p:nvPr/>
        </p:nvSpPr>
        <p:spPr>
          <a:xfrm>
            <a:off x="5047180" y="3944023"/>
            <a:ext cx="29523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076056" y="4149080"/>
            <a:ext cx="29523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076056" y="4437112"/>
            <a:ext cx="29523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076056" y="4869160"/>
            <a:ext cx="29523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78537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2348879"/>
            <a:ext cx="8229600" cy="4105895"/>
          </a:xfrm>
        </p:spPr>
        <p:txBody>
          <a:bodyPr/>
          <a:lstStyle/>
          <a:p>
            <a:pPr marL="800100" indent="-457200" algn="just">
              <a:spcAft>
                <a:spcPts val="0"/>
              </a:spcAft>
              <a:buBlip>
                <a:blip r:embed="rId3"/>
              </a:buBlip>
              <a:tabLst>
                <a:tab pos="1343025" algn="l"/>
              </a:tabLst>
            </a:pPr>
            <a:r>
              <a:rPr lang="en" dirty="0">
                <a:latin typeface="Times New Roman"/>
                <a:ea typeface="Times New Roman"/>
                <a:cs typeface="Arial"/>
              </a:rPr>
              <a:t>Algorithms are intended to make us think, but not to run on a computer: for that, it will be necessary to translate the algorithm into a programming language.</a:t>
            </a:r>
            <a:endParaRPr lang="fr-FR" sz="2800" dirty="0">
              <a:ea typeface="Times New Roman"/>
              <a:cs typeface="Arial"/>
            </a:endParaRPr>
          </a:p>
          <a:p>
            <a:pPr indent="228600">
              <a:spcAft>
                <a:spcPts val="0"/>
              </a:spcAft>
              <a:tabLst>
                <a:tab pos="1343025" algn="l"/>
              </a:tabLst>
            </a:pPr>
            <a:endParaRPr lang="fr-FR" sz="2800" dirty="0">
              <a:ea typeface="Times New Roman"/>
              <a:cs typeface="Arial"/>
            </a:endParaRPr>
          </a:p>
        </p:txBody>
      </p:sp>
      <p:sp>
        <p:nvSpPr>
          <p:cNvPr id="2" name="Rectangle 1"/>
          <p:cNvSpPr/>
          <p:nvPr/>
        </p:nvSpPr>
        <p:spPr>
          <a:xfrm>
            <a:off x="983999" y="188640"/>
            <a:ext cx="7176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a:ea typeface="Times New Roman"/>
                <a:cs typeface="Times New Roman"/>
              </a:rPr>
              <a:t>STRUCTURE OF AN ALGORITHM:</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60375"/>
            <a:ext cx="8229600" cy="1143000"/>
          </a:xfrm>
        </p:spPr>
        <p:txBody>
          <a:bodyPr>
            <a:normAutofit fontScale="90000"/>
          </a:bodyPr>
          <a:lstStyle/>
          <a:p>
            <a:pPr eaLnBrk="1" fontAlgn="auto" hangingPunct="1">
              <a:spcAft>
                <a:spcPts val="0"/>
              </a:spcAft>
              <a:defRPr/>
            </a:pPr>
            <a:r>
              <a:rPr lang="en" dirty="0"/>
              <a:t>Priority between Logical operator</a:t>
            </a:r>
            <a:endParaRPr lang="fr-FR" dirty="0"/>
          </a:p>
        </p:txBody>
      </p:sp>
      <p:sp>
        <p:nvSpPr>
          <p:cNvPr id="23555" name="Espace réservé du contenu 2"/>
          <p:cNvSpPr>
            <a:spLocks noGrp="1"/>
          </p:cNvSpPr>
          <p:nvPr>
            <p:ph sz="half" idx="1"/>
          </p:nvPr>
        </p:nvSpPr>
        <p:spPr>
          <a:xfrm>
            <a:off x="457200" y="1722438"/>
            <a:ext cx="5697538" cy="4525962"/>
          </a:xfrm>
        </p:spPr>
        <p:txBody>
          <a:bodyPr/>
          <a:lstStyle/>
          <a:p>
            <a:pPr eaLnBrk="1" hangingPunct="1"/>
            <a:r>
              <a:rPr lang="en"/>
              <a:t>A </a:t>
            </a:r>
            <a:r>
              <a:rPr lang="en">
                <a:sym typeface="Wingdings" pitchFamily="2" charset="2"/>
              </a:rPr>
              <a:t> True;</a:t>
            </a:r>
          </a:p>
          <a:p>
            <a:pPr eaLnBrk="1" hangingPunct="1"/>
            <a:r>
              <a:rPr lang="en">
                <a:sym typeface="Wingdings" pitchFamily="2" charset="2"/>
              </a:rPr>
              <a:t>BFalse;</a:t>
            </a:r>
          </a:p>
          <a:p>
            <a:pPr eaLnBrk="1" hangingPunct="1"/>
            <a:r>
              <a:rPr lang="en">
                <a:sym typeface="Wingdings" pitchFamily="2" charset="2"/>
              </a:rPr>
              <a:t>BB and A or not (A);</a:t>
            </a:r>
          </a:p>
          <a:p>
            <a:pPr eaLnBrk="1" hangingPunct="1"/>
            <a:r>
              <a:rPr lang="en">
                <a:sym typeface="Wingdings" pitchFamily="2" charset="2"/>
              </a:rPr>
              <a:t>C(5=4) or (2&gt;3);</a:t>
            </a:r>
          </a:p>
          <a:p>
            <a:pPr eaLnBrk="1" hangingPunct="1"/>
            <a:r>
              <a:rPr lang="en">
                <a:sym typeface="Wingdings" pitchFamily="2" charset="2"/>
              </a:rPr>
              <a:t>D(4&lt;&gt;4) or not(C);</a:t>
            </a:r>
          </a:p>
          <a:p>
            <a:pPr eaLnBrk="1" hangingPunct="1"/>
            <a:r>
              <a:rPr lang="en">
                <a:sym typeface="Wingdings" pitchFamily="2" charset="2"/>
              </a:rPr>
              <a:t>E3;F5;</a:t>
            </a:r>
          </a:p>
          <a:p>
            <a:pPr eaLnBrk="1" hangingPunct="1"/>
            <a:r>
              <a:rPr lang="en">
                <a:sym typeface="Wingdings" pitchFamily="2" charset="2"/>
              </a:rPr>
              <a:t>G(F+E div 2=2) or not(C) and D</a:t>
            </a:r>
            <a:endParaRPr lang="fr-FR"/>
          </a:p>
        </p:txBody>
      </p:sp>
      <p:sp>
        <p:nvSpPr>
          <p:cNvPr id="5" name="Espace réservé du contenu 4"/>
          <p:cNvSpPr>
            <a:spLocks noGrp="1"/>
          </p:cNvSpPr>
          <p:nvPr>
            <p:ph sz="half" idx="2"/>
          </p:nvPr>
        </p:nvSpPr>
        <p:spPr>
          <a:xfrm>
            <a:off x="6532563" y="1584325"/>
            <a:ext cx="4038600" cy="4525963"/>
          </a:xfrm>
        </p:spPr>
        <p:txBody>
          <a:bodyPr/>
          <a:lstStyle/>
          <a:p>
            <a:pPr eaLnBrk="1" hangingPunct="1"/>
            <a:r>
              <a:rPr lang="en"/>
              <a:t>A </a:t>
            </a:r>
            <a:r>
              <a:rPr lang="en">
                <a:sym typeface="Wingdings" pitchFamily="2" charset="2"/>
              </a:rPr>
              <a:t>= True;</a:t>
            </a:r>
          </a:p>
          <a:p>
            <a:pPr eaLnBrk="1" hangingPunct="1"/>
            <a:r>
              <a:rPr lang="en">
                <a:sym typeface="Wingdings" pitchFamily="2" charset="2"/>
              </a:rPr>
              <a:t>B=False;</a:t>
            </a:r>
          </a:p>
          <a:p>
            <a:pPr eaLnBrk="1" hangingPunct="1"/>
            <a:r>
              <a:rPr lang="en">
                <a:sym typeface="Wingdings" pitchFamily="2" charset="2"/>
              </a:rPr>
              <a:t>B=False;</a:t>
            </a:r>
          </a:p>
          <a:p>
            <a:pPr eaLnBrk="1" hangingPunct="1"/>
            <a:r>
              <a:rPr lang="en">
                <a:sym typeface="Wingdings" pitchFamily="2" charset="2"/>
              </a:rPr>
              <a:t>C=False;</a:t>
            </a:r>
          </a:p>
          <a:p>
            <a:pPr eaLnBrk="1" hangingPunct="1"/>
            <a:r>
              <a:rPr lang="en">
                <a:sym typeface="Wingdings" pitchFamily="2" charset="2"/>
              </a:rPr>
              <a:t>D=True;</a:t>
            </a:r>
          </a:p>
          <a:p>
            <a:pPr eaLnBrk="1" hangingPunct="1"/>
            <a:r>
              <a:rPr lang="en">
                <a:sym typeface="Wingdings" pitchFamily="2" charset="2"/>
              </a:rPr>
              <a:t>E=3;F=5;</a:t>
            </a:r>
          </a:p>
          <a:p>
            <a:pPr eaLnBrk="1" hangingPunct="1"/>
            <a:r>
              <a:rPr lang="en">
                <a:sym typeface="Wingdings" pitchFamily="2" charset="2"/>
              </a:rPr>
              <a:t>G=True;</a:t>
            </a:r>
            <a:endParaRPr lang="fr-FR"/>
          </a:p>
          <a:p>
            <a:pPr eaLnBrk="1" hangingPunct="1"/>
            <a:endParaRPr lang="fr-FR"/>
          </a:p>
        </p:txBody>
      </p:sp>
    </p:spTree>
    <p:extLst>
      <p:ext uri="{BB962C8B-B14F-4D97-AF65-F5344CB8AC3E}">
        <p14:creationId xmlns:p14="http://schemas.microsoft.com/office/powerpoint/2010/main" val="15790127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755576" y="2636912"/>
            <a:ext cx="8208912" cy="3168352"/>
          </a:xfrm>
        </p:spPr>
        <p:txBody>
          <a:bodyPr/>
          <a:lstStyle/>
          <a:p>
            <a:pPr marL="628650" indent="-285750">
              <a:spcAft>
                <a:spcPts val="0"/>
              </a:spcAft>
              <a:buBlip>
                <a:blip r:embed="rId3"/>
              </a:buBlip>
            </a:pPr>
            <a:r>
              <a:rPr lang="en" sz="1800" dirty="0">
                <a:latin typeface="+mj-lt"/>
                <a:ea typeface="Times New Roman"/>
                <a:cs typeface="Arial"/>
              </a:rPr>
              <a:t>During an assignment, the value of the right part must be of the type of the variable whose value is modified.</a:t>
            </a:r>
          </a:p>
          <a:p>
            <a:pPr indent="0">
              <a:spcAft>
                <a:spcPts val="0"/>
              </a:spcAft>
              <a:buNone/>
            </a:pPr>
            <a:endParaRPr lang="fr-FR" sz="1800" dirty="0">
              <a:solidFill>
                <a:schemeClr val="tx2"/>
              </a:solidFill>
              <a:effectLst>
                <a:outerShdw blurRad="38100" dist="38100" dir="2700000" algn="tl">
                  <a:srgbClr val="000000">
                    <a:alpha val="43137"/>
                  </a:srgbClr>
                </a:outerShdw>
              </a:effectLst>
              <a:latin typeface="Times New Roman"/>
              <a:ea typeface="Times New Roman"/>
              <a:cs typeface="Arial"/>
            </a:endParaRPr>
          </a:p>
          <a:p>
            <a:pPr indent="0">
              <a:spcAft>
                <a:spcPts val="0"/>
              </a:spcAft>
              <a:buNone/>
            </a:pPr>
            <a:r>
              <a:rPr lang="en" sz="1800" b="1" dirty="0">
                <a:solidFill>
                  <a:schemeClr val="tx2"/>
                </a:solidFill>
                <a:effectLst>
                  <a:outerShdw blurRad="38100" dist="38100" dir="2700000" algn="tl">
                    <a:srgbClr val="000000">
                      <a:alpha val="43137"/>
                    </a:srgbClr>
                  </a:outerShdw>
                </a:effectLst>
                <a:ea typeface="Times New Roman"/>
                <a:cs typeface="Arial"/>
              </a:rPr>
              <a:t>error-type </a:t>
            </a:r>
            <a:endParaRPr lang="fr-FR" sz="1800" dirty="0">
              <a:solidFill>
                <a:schemeClr val="tx2"/>
              </a:solidFill>
              <a:effectLst>
                <a:outerShdw blurRad="38100" dist="38100" dir="2700000" algn="tl">
                  <a:srgbClr val="000000">
                    <a:alpha val="43137"/>
                  </a:srgbClr>
                </a:outerShdw>
              </a:effectLst>
              <a:ea typeface="Times New Roman"/>
              <a:cs typeface="Arial"/>
            </a:endParaRPr>
          </a:p>
          <a:p>
            <a:pPr indent="0">
              <a:spcAft>
                <a:spcPts val="0"/>
              </a:spcAft>
              <a:buNone/>
            </a:pPr>
            <a:r>
              <a:rPr lang="en" sz="1800" dirty="0">
                <a:solidFill>
                  <a:srgbClr val="7030A0"/>
                </a:solidFill>
                <a:ea typeface="Times New Roman"/>
                <a:cs typeface="Arial"/>
              </a:rPr>
              <a:t>Variables: </a:t>
            </a:r>
            <a:r>
              <a:rPr lang="en" sz="1800" b="1" dirty="0">
                <a:solidFill>
                  <a:srgbClr val="7030A0"/>
                </a:solidFill>
                <a:ea typeface="Times New Roman"/>
                <a:cs typeface="Arial"/>
              </a:rPr>
              <a:t>char: </a:t>
            </a:r>
            <a:r>
              <a:rPr lang="en" sz="1800" dirty="0" err="1">
                <a:solidFill>
                  <a:srgbClr val="7030A0"/>
                </a:solidFill>
                <a:ea typeface="Times New Roman"/>
                <a:cs typeface="Arial"/>
              </a:rPr>
              <a:t>character </a:t>
            </a:r>
            <a:r>
              <a:rPr lang="en" sz="1800" dirty="0">
                <a:solidFill>
                  <a:srgbClr val="7030A0"/>
                </a:solidFill>
                <a:ea typeface="Times New Roman"/>
                <a:cs typeface="Arial"/>
              </a:rPr>
              <a:t>;</a:t>
            </a:r>
          </a:p>
          <a:p>
            <a:pPr indent="0">
              <a:spcAft>
                <a:spcPts val="0"/>
              </a:spcAft>
              <a:buNone/>
            </a:pPr>
            <a:r>
              <a:rPr lang="en" sz="1800" dirty="0">
                <a:ea typeface="Times New Roman"/>
                <a:cs typeface="Arial"/>
              </a:rPr>
              <a:t> </a:t>
            </a:r>
            <a:r>
              <a:rPr lang="en" sz="1800" b="1" dirty="0" err="1">
                <a:solidFill>
                  <a:srgbClr val="7030A0"/>
                </a:solidFill>
                <a:ea typeface="Times New Roman"/>
                <a:cs typeface="Arial"/>
              </a:rPr>
              <a:t>Beginning</a:t>
            </a:r>
            <a:r>
              <a:rPr lang="en" sz="1800" b="1" dirty="0">
                <a:solidFill>
                  <a:srgbClr val="7030A0"/>
                </a:solidFill>
                <a:ea typeface="Times New Roman"/>
                <a:cs typeface="Arial"/>
              </a:rPr>
              <a:t>     </a:t>
            </a:r>
          </a:p>
          <a:p>
            <a:pPr indent="0">
              <a:spcAft>
                <a:spcPts val="0"/>
              </a:spcAft>
              <a:buNone/>
            </a:pPr>
            <a:r>
              <a:rPr lang="en" sz="1800" b="1" dirty="0">
                <a:solidFill>
                  <a:srgbClr val="7030A0"/>
                </a:solidFill>
                <a:ea typeface="Times New Roman"/>
                <a:cs typeface="Arial"/>
              </a:rPr>
              <a:t> because </a:t>
            </a:r>
            <a:r>
              <a:rPr lang="en" sz="1800" b="1" dirty="0">
                <a:solidFill>
                  <a:srgbClr val="7030A0"/>
                </a:solidFill>
                <a:ea typeface="Times New Roman"/>
                <a:cs typeface="Times New Roman"/>
                <a:sym typeface="Wingdings"/>
              </a:rPr>
              <a:t> </a:t>
            </a:r>
            <a:r>
              <a:rPr lang="en" sz="1800" b="1" dirty="0">
                <a:solidFill>
                  <a:srgbClr val="7030A0"/>
                </a:solidFill>
                <a:ea typeface="Times New Roman"/>
                <a:cs typeface="Arial"/>
              </a:rPr>
              <a:t>1.56;</a:t>
            </a:r>
            <a:endParaRPr lang="fr-FR" sz="1800" b="1" dirty="0">
              <a:solidFill>
                <a:srgbClr val="7030A0"/>
              </a:solidFill>
              <a:ea typeface="Times New Roman"/>
              <a:cs typeface="Arial"/>
            </a:endParaRPr>
          </a:p>
          <a:p>
            <a:pPr indent="0">
              <a:spcAft>
                <a:spcPts val="0"/>
              </a:spcAft>
              <a:buNone/>
            </a:pPr>
            <a:r>
              <a:rPr lang="en" sz="1800" b="1" dirty="0">
                <a:solidFill>
                  <a:srgbClr val="7030A0"/>
                </a:solidFill>
                <a:ea typeface="Times New Roman"/>
                <a:cs typeface="Arial"/>
              </a:rPr>
              <a:t>because </a:t>
            </a:r>
            <a:r>
              <a:rPr lang="en" sz="1800" b="1" dirty="0">
                <a:solidFill>
                  <a:srgbClr val="7030A0"/>
                </a:solidFill>
                <a:ea typeface="Times New Roman"/>
                <a:cs typeface="Times New Roman"/>
                <a:sym typeface="Wingdings"/>
              </a:rPr>
              <a:t> </a:t>
            </a:r>
            <a:r>
              <a:rPr lang="en" sz="1800" b="1" dirty="0">
                <a:solidFill>
                  <a:srgbClr val="7030A0"/>
                </a:solidFill>
                <a:ea typeface="Times New Roman"/>
                <a:cs typeface="Arial"/>
              </a:rPr>
              <a:t>5&lt;8;</a:t>
            </a:r>
          </a:p>
          <a:p>
            <a:pPr indent="0">
              <a:spcAft>
                <a:spcPts val="0"/>
              </a:spcAft>
              <a:buNone/>
            </a:pPr>
            <a:r>
              <a:rPr lang="en" sz="1800" b="1" dirty="0">
                <a:solidFill>
                  <a:srgbClr val="7030A0"/>
                </a:solidFill>
                <a:ea typeface="Times New Roman"/>
                <a:cs typeface="Arial"/>
              </a:rPr>
              <a:t>END</a:t>
            </a:r>
            <a:endParaRPr lang="fr-FR" sz="1800" b="1" dirty="0">
              <a:solidFill>
                <a:srgbClr val="7030A0"/>
              </a:solidFill>
              <a:ea typeface="Times New Roman"/>
              <a:cs typeface="Arial"/>
            </a:endParaRPr>
          </a:p>
          <a:p>
            <a:pPr indent="0">
              <a:spcAft>
                <a:spcPts val="0"/>
              </a:spcAft>
              <a:buNone/>
            </a:pPr>
            <a:endParaRPr lang="fr-FR" sz="1800" b="1" i="1" dirty="0">
              <a:solidFill>
                <a:srgbClr val="7030A0"/>
              </a:solidFill>
              <a:latin typeface="Cambria"/>
              <a:ea typeface="Times New Roman"/>
              <a:cs typeface="Times New Roman"/>
            </a:endParaRPr>
          </a:p>
          <a:p>
            <a:pPr lvl="2" indent="0" algn="just">
              <a:spcAft>
                <a:spcPts val="0"/>
              </a:spcAft>
              <a:buNone/>
              <a:tabLst>
                <a:tab pos="1343025" algn="l"/>
              </a:tabLst>
            </a:pPr>
            <a:endParaRPr lang="fr-FR" sz="1800" b="1"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7" name="Diagramme 6"/>
          <p:cNvGraphicFramePr/>
          <p:nvPr>
            <p:extLst>
              <p:ext uri="{D42A27DB-BD31-4B8C-83A1-F6EECF244321}">
                <p14:modId xmlns:p14="http://schemas.microsoft.com/office/powerpoint/2010/main" val="1276520175"/>
              </p:ext>
            </p:extLst>
          </p:nvPr>
        </p:nvGraphicFramePr>
        <p:xfrm>
          <a:off x="-684584" y="1916832"/>
          <a:ext cx="7920880" cy="86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4427984" y="4581128"/>
            <a:ext cx="3416320" cy="369332"/>
          </a:xfrm>
          <a:prstGeom prst="rect">
            <a:avLst/>
          </a:prstGeom>
        </p:spPr>
        <p:txBody>
          <a:bodyPr wrap="none">
            <a:spAutoFit/>
          </a:bodyPr>
          <a:lstStyle/>
          <a:p>
            <a:pPr indent="0">
              <a:spcAft>
                <a:spcPts val="0"/>
              </a:spcAft>
              <a:buNone/>
            </a:pPr>
            <a:r>
              <a:rPr lang="en" b="1" dirty="0">
                <a:solidFill>
                  <a:srgbClr val="FF0000"/>
                </a:solidFill>
                <a:effectLst>
                  <a:outerShdw blurRad="38100" dist="38100" dir="2700000" algn="tl">
                    <a:srgbClr val="000000">
                      <a:alpha val="43137"/>
                    </a:srgbClr>
                  </a:outerShdw>
                </a:effectLst>
                <a:ea typeface="Times New Roman"/>
                <a:cs typeface="Arial"/>
              </a:rPr>
              <a:t>//error: because is not a real</a:t>
            </a:r>
          </a:p>
        </p:txBody>
      </p:sp>
      <p:sp>
        <p:nvSpPr>
          <p:cNvPr id="4" name="Rectangle 3"/>
          <p:cNvSpPr/>
          <p:nvPr/>
        </p:nvSpPr>
        <p:spPr>
          <a:xfrm>
            <a:off x="4425593" y="4951496"/>
            <a:ext cx="3954929" cy="369332"/>
          </a:xfrm>
          <a:prstGeom prst="rect">
            <a:avLst/>
          </a:prstGeom>
        </p:spPr>
        <p:txBody>
          <a:bodyPr wrap="none">
            <a:spAutoFit/>
          </a:bodyPr>
          <a:lstStyle/>
          <a:p>
            <a:pPr indent="0">
              <a:spcAft>
                <a:spcPts val="0"/>
              </a:spcAft>
              <a:buNone/>
            </a:pPr>
            <a:r>
              <a:rPr lang="en" b="1" dirty="0">
                <a:solidFill>
                  <a:srgbClr val="FF0000"/>
                </a:solidFill>
                <a:effectLst>
                  <a:outerShdw blurRad="38100" dist="38100" dir="2700000" algn="tl">
                    <a:srgbClr val="000000">
                      <a:alpha val="43137"/>
                    </a:srgbClr>
                  </a:outerShdw>
                </a:effectLst>
                <a:ea typeface="Times New Roman"/>
                <a:cs typeface="Arial"/>
              </a:rPr>
              <a:t>// error: because is not a boolean</a:t>
            </a:r>
          </a:p>
        </p:txBody>
      </p:sp>
    </p:spTree>
    <p:extLst>
      <p:ext uri="{BB962C8B-B14F-4D97-AF65-F5344CB8AC3E}">
        <p14:creationId xmlns:p14="http://schemas.microsoft.com/office/powerpoint/2010/main" val="4203285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2204864"/>
            <a:ext cx="8208912" cy="3312368"/>
          </a:xfrm>
        </p:spPr>
        <p:txBody>
          <a:bodyPr/>
          <a:lstStyle/>
          <a:p>
            <a:pPr marL="628650" indent="-285750">
              <a:spcAft>
                <a:spcPts val="0"/>
              </a:spcAft>
              <a:buBlip>
                <a:blip r:embed="rId3"/>
              </a:buBlip>
            </a:pPr>
            <a:r>
              <a:rPr lang="en" sz="2400" dirty="0">
                <a:latin typeface="+mj-lt"/>
                <a:ea typeface="Times New Roman"/>
                <a:cs typeface="Arial"/>
              </a:rPr>
              <a:t>The programs frequently use instructions allowing the display on the screen and the entry of values on the keyboard by the user.</a:t>
            </a:r>
            <a:endParaRPr lang="fr-FR" sz="2400" dirty="0">
              <a:latin typeface="+mj-lt"/>
              <a:ea typeface="Times New Roman"/>
              <a:cs typeface="Arial"/>
            </a:endParaRPr>
          </a:p>
          <a:p>
            <a:pPr marL="628650" indent="-285750">
              <a:spcAft>
                <a:spcPts val="0"/>
              </a:spcAft>
              <a:buBlip>
                <a:blip r:embed="rId3"/>
              </a:buBlip>
            </a:pPr>
            <a:r>
              <a:rPr lang="en" sz="2400" dirty="0">
                <a:latin typeface="+mj-lt"/>
                <a:ea typeface="Times New Roman"/>
                <a:cs typeface="Arial"/>
              </a:rPr>
              <a:t>We are going to provide ourselves with two analogous operations allowing us to simulate:</a:t>
            </a:r>
          </a:p>
          <a:p>
            <a:pPr marL="1485900" lvl="3">
              <a:spcAft>
                <a:spcPts val="0"/>
              </a:spcAft>
              <a:buBlip>
                <a:blip r:embed="rId3"/>
              </a:buBlip>
            </a:pPr>
            <a:r>
              <a:rPr lang="en" dirty="0">
                <a:latin typeface="+mj-lt"/>
                <a:ea typeface="Times New Roman"/>
                <a:cs typeface="Arial"/>
              </a:rPr>
              <a:t>Displaying a sentence with the write();</a:t>
            </a:r>
          </a:p>
          <a:p>
            <a:pPr marL="1485900" lvl="3">
              <a:spcAft>
                <a:spcPts val="0"/>
              </a:spcAft>
              <a:buBlip>
                <a:blip r:embed="rId3"/>
              </a:buBlip>
            </a:pPr>
            <a:r>
              <a:rPr lang="en" dirty="0">
                <a:latin typeface="+mj-lt"/>
                <a:ea typeface="Times New Roman"/>
                <a:cs typeface="Arial"/>
              </a:rPr>
              <a:t>Entering a value by the user with the read() instruction.</a:t>
            </a:r>
          </a:p>
          <a:p>
            <a:pPr lvl="2" indent="0">
              <a:spcAft>
                <a:spcPts val="0"/>
              </a:spcAft>
              <a:buNone/>
            </a:pPr>
            <a:endParaRPr lang="fr-FR" sz="1200" b="1" i="1" dirty="0">
              <a:solidFill>
                <a:srgbClr val="7030A0"/>
              </a:solidFill>
              <a:latin typeface="Cambria"/>
              <a:ea typeface="Times New Roman"/>
              <a:cs typeface="Times New Roman"/>
            </a:endParaRPr>
          </a:p>
          <a:p>
            <a:pPr lvl="2" indent="0" algn="just">
              <a:spcAft>
                <a:spcPts val="0"/>
              </a:spcAft>
              <a:buNone/>
              <a:tabLst>
                <a:tab pos="1343025" algn="l"/>
              </a:tabLst>
            </a:pPr>
            <a:endParaRPr lang="fr-FR" sz="1800" b="1" dirty="0">
              <a:ea typeface="Times New Roman"/>
              <a:cs typeface="Arial"/>
            </a:endParaRPr>
          </a:p>
        </p:txBody>
      </p:sp>
      <p:sp>
        <p:nvSpPr>
          <p:cNvPr id="2" name="Rectangle 1"/>
          <p:cNvSpPr/>
          <p:nvPr/>
        </p:nvSpPr>
        <p:spPr>
          <a:xfrm>
            <a:off x="1635262" y="442582"/>
            <a:ext cx="5858399"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INPUT-OUTPUT FUNCTIONS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515268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2204864"/>
            <a:ext cx="8208912" cy="3312368"/>
          </a:xfrm>
        </p:spPr>
        <p:txBody>
          <a:bodyPr/>
          <a:lstStyle/>
          <a:p>
            <a:pPr indent="0">
              <a:spcAft>
                <a:spcPts val="0"/>
              </a:spcAft>
              <a:buNone/>
            </a:pPr>
            <a:r>
              <a:rPr lang="en" sz="2400" b="1" dirty="0">
                <a:solidFill>
                  <a:srgbClr val="F79646">
                    <a:lumMod val="50000"/>
                  </a:srgbClr>
                </a:solidFill>
              </a:rPr>
              <a:t>The read function</a:t>
            </a:r>
            <a:endParaRPr lang="fr-FR" sz="2400" b="1" dirty="0">
              <a:solidFill>
                <a:srgbClr val="F79646">
                  <a:lumMod val="50000"/>
                </a:srgbClr>
              </a:solidFill>
            </a:endParaRPr>
          </a:p>
          <a:p>
            <a:pPr marL="628650" indent="-285750">
              <a:spcAft>
                <a:spcPts val="0"/>
              </a:spcAft>
              <a:buBlip>
                <a:blip r:embed="rId3"/>
              </a:buBlip>
            </a:pPr>
            <a:r>
              <a:rPr lang="en" sz="2400" dirty="0">
                <a:latin typeface="+mj-lt"/>
                <a:ea typeface="Times New Roman"/>
                <a:cs typeface="Arial"/>
              </a:rPr>
              <a:t>The user data entry instruction is:</a:t>
            </a:r>
          </a:p>
          <a:p>
            <a:pPr lvl="1" indent="0" algn="ctr">
              <a:spcAft>
                <a:spcPts val="0"/>
              </a:spcAft>
              <a:buNone/>
            </a:pPr>
            <a:r>
              <a:rPr lang="en" b="1" dirty="0">
                <a:solidFill>
                  <a:srgbClr val="7030A0"/>
                </a:solidFill>
                <a:effectLst>
                  <a:outerShdw blurRad="38100" dist="38100" dir="2700000" algn="tl">
                    <a:srgbClr val="000000">
                      <a:alpha val="43137"/>
                    </a:srgbClr>
                  </a:outerShdw>
                </a:effectLst>
                <a:latin typeface="+mj-lt"/>
                <a:ea typeface="Times New Roman"/>
                <a:cs typeface="Arial"/>
              </a:rPr>
              <a:t>get( </a:t>
            </a:r>
            <a:r>
              <a:rPr lang="en" b="1" dirty="0" err="1">
                <a:solidFill>
                  <a:srgbClr val="7030A0"/>
                </a:solidFill>
                <a:effectLst>
                  <a:outerShdw blurRad="38100" dist="38100" dir="2700000" algn="tl">
                    <a:srgbClr val="000000">
                      <a:alpha val="43137"/>
                    </a:srgbClr>
                  </a:outerShdw>
                </a:effectLst>
                <a:latin typeface="+mj-lt"/>
                <a:ea typeface="Times New Roman"/>
                <a:cs typeface="Arial"/>
              </a:rPr>
              <a:t>variableName </a:t>
            </a:r>
            <a:r>
              <a:rPr lang="en" b="1" dirty="0">
                <a:solidFill>
                  <a:srgbClr val="7030A0"/>
                </a:solidFill>
                <a:effectLst>
                  <a:outerShdw blurRad="38100" dist="38100" dir="2700000" algn="tl">
                    <a:srgbClr val="000000">
                      <a:alpha val="43137"/>
                    </a:srgbClr>
                  </a:outerShdw>
                </a:effectLst>
                <a:latin typeface="+mj-lt"/>
                <a:ea typeface="Times New Roman"/>
                <a:cs typeface="Arial"/>
              </a:rPr>
              <a:t>)</a:t>
            </a:r>
          </a:p>
          <a:p>
            <a:pPr lvl="1" indent="0" algn="ctr">
              <a:spcAft>
                <a:spcPts val="0"/>
              </a:spcAft>
              <a:buNone/>
            </a:pPr>
            <a:endParaRPr lang="fr-FR" sz="2000" b="1" dirty="0">
              <a:solidFill>
                <a:srgbClr val="7030A0"/>
              </a:solidFill>
              <a:effectLst>
                <a:outerShdw blurRad="38100" dist="38100" dir="2700000" algn="tl">
                  <a:srgbClr val="000000">
                    <a:alpha val="43137"/>
                  </a:srgbClr>
                </a:outerShdw>
              </a:effectLst>
              <a:latin typeface="+mj-lt"/>
              <a:ea typeface="Times New Roman"/>
              <a:cs typeface="Arial"/>
            </a:endParaRPr>
          </a:p>
          <a:p>
            <a:pPr marL="628650" indent="-285750">
              <a:spcAft>
                <a:spcPts val="0"/>
              </a:spcAft>
              <a:buBlip>
                <a:blip r:embed="rId3"/>
              </a:buBlip>
            </a:pPr>
            <a:r>
              <a:rPr lang="en" sz="2400" dirty="0">
                <a:latin typeface="+mj-lt"/>
                <a:ea typeface="Times New Roman"/>
                <a:cs typeface="Arial"/>
              </a:rPr>
              <a:t>The execution of this instruction consists of:</a:t>
            </a:r>
          </a:p>
          <a:p>
            <a:pPr marL="1200150" lvl="1" indent="-457200">
              <a:spcAft>
                <a:spcPts val="0"/>
              </a:spcAft>
              <a:buFont typeface="+mj-lt"/>
              <a:buAutoNum type="arabicPeriod"/>
            </a:pPr>
            <a:r>
              <a:rPr lang="en" sz="2000" dirty="0">
                <a:latin typeface="+mj-lt"/>
                <a:ea typeface="Times New Roman"/>
                <a:cs typeface="Arial"/>
              </a:rPr>
              <a:t>Ask the user to enter a value on the input device</a:t>
            </a:r>
          </a:p>
          <a:p>
            <a:pPr marL="1200150" lvl="1" indent="-457200">
              <a:spcAft>
                <a:spcPts val="0"/>
              </a:spcAft>
              <a:buFont typeface="+mj-lt"/>
              <a:buAutoNum type="arabicPeriod"/>
            </a:pPr>
            <a:r>
              <a:rPr lang="en" sz="2000" dirty="0">
                <a:latin typeface="+mj-lt"/>
                <a:ea typeface="Times New Roman"/>
                <a:cs typeface="Arial"/>
              </a:rPr>
              <a:t>Modify the value of the variable passed between parentheses</a:t>
            </a:r>
          </a:p>
          <a:p>
            <a:pPr indent="0">
              <a:spcAft>
                <a:spcPts val="0"/>
              </a:spcAft>
              <a:buNone/>
            </a:pPr>
            <a:endParaRPr lang="fr-FR" sz="2400" dirty="0">
              <a:latin typeface="+mj-lt"/>
              <a:ea typeface="Times New Roman"/>
              <a:cs typeface="Arial"/>
            </a:endParaRPr>
          </a:p>
        </p:txBody>
      </p:sp>
      <p:sp>
        <p:nvSpPr>
          <p:cNvPr id="2" name="Rectangle 1"/>
          <p:cNvSpPr/>
          <p:nvPr/>
        </p:nvSpPr>
        <p:spPr>
          <a:xfrm>
            <a:off x="1635262" y="442582"/>
            <a:ext cx="5858399"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INPUT-OUTPUT FUNCTIONS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66252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animEffect transition="in" filter="barn(inVertical)">
                                      <p:cBhvr>
                                        <p:cTn id="7" dur="500"/>
                                        <p:tgtEl>
                                          <p:spTgt spid="512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6" end="6"/>
                                            </p:txEl>
                                          </p:spTgt>
                                        </p:tgtEl>
                                        <p:attrNameLst>
                                          <p:attrName>style.visibility</p:attrName>
                                        </p:attrNameLst>
                                      </p:cBhvr>
                                      <p:to>
                                        <p:strVal val="visible"/>
                                      </p:to>
                                    </p:set>
                                    <p:animEffect transition="in" filter="barn(inVertical)">
                                      <p:cBhvr>
                                        <p:cTn id="12"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2204864"/>
            <a:ext cx="8208912" cy="3312368"/>
          </a:xfrm>
        </p:spPr>
        <p:txBody>
          <a:bodyPr/>
          <a:lstStyle/>
          <a:p>
            <a:pPr indent="0">
              <a:spcAft>
                <a:spcPts val="0"/>
              </a:spcAft>
              <a:buNone/>
            </a:pPr>
            <a:r>
              <a:rPr lang="en" sz="2400" b="1" dirty="0">
                <a:solidFill>
                  <a:srgbClr val="F79646">
                    <a:lumMod val="50000"/>
                  </a:srgbClr>
                </a:solidFill>
              </a:rPr>
              <a:t>The read function</a:t>
            </a:r>
            <a:endParaRPr lang="fr-FR" sz="2400" b="1" dirty="0">
              <a:solidFill>
                <a:srgbClr val="F79646">
                  <a:lumMod val="50000"/>
                </a:srgbClr>
              </a:solidFill>
            </a:endParaRPr>
          </a:p>
          <a:p>
            <a:pPr marL="628650" indent="-285750">
              <a:spcAft>
                <a:spcPts val="0"/>
              </a:spcAft>
              <a:buBlip>
                <a:blip r:embed="rId3"/>
              </a:buBlip>
            </a:pPr>
            <a:r>
              <a:rPr lang="en" sz="2400" dirty="0">
                <a:latin typeface="+mj-lt"/>
                <a:ea typeface="Times New Roman"/>
                <a:cs typeface="Arial"/>
              </a:rPr>
              <a:t>The on-screen display instruction (output device) of an expression is:</a:t>
            </a:r>
          </a:p>
          <a:p>
            <a:pPr lvl="1" indent="0" algn="ctr">
              <a:spcAft>
                <a:spcPts val="0"/>
              </a:spcAft>
              <a:buNone/>
            </a:pPr>
            <a:r>
              <a:rPr lang="en" b="1" dirty="0">
                <a:solidFill>
                  <a:srgbClr val="7030A0"/>
                </a:solidFill>
                <a:effectLst>
                  <a:outerShdw blurRad="38100" dist="38100" dir="2700000" algn="tl">
                    <a:srgbClr val="000000">
                      <a:alpha val="43137"/>
                    </a:srgbClr>
                  </a:outerShdw>
                </a:effectLst>
                <a:latin typeface="+mj-lt"/>
                <a:ea typeface="Times New Roman"/>
                <a:cs typeface="Arial"/>
              </a:rPr>
              <a:t>write(expression)</a:t>
            </a:r>
          </a:p>
          <a:p>
            <a:pPr marL="628650" indent="-285750">
              <a:spcAft>
                <a:spcPts val="0"/>
              </a:spcAft>
              <a:buBlip>
                <a:blip r:embed="rId3"/>
              </a:buBlip>
            </a:pPr>
            <a:r>
              <a:rPr lang="en" sz="2400" dirty="0">
                <a:latin typeface="+mj-lt"/>
                <a:ea typeface="Times New Roman"/>
                <a:cs typeface="Arial"/>
              </a:rPr>
              <a:t>This statement simply performs the display of the expression passed between parentheses.</a:t>
            </a:r>
          </a:p>
        </p:txBody>
      </p:sp>
      <p:sp>
        <p:nvSpPr>
          <p:cNvPr id="2" name="Rectangle 1"/>
          <p:cNvSpPr/>
          <p:nvPr/>
        </p:nvSpPr>
        <p:spPr>
          <a:xfrm>
            <a:off x="1635262" y="442582"/>
            <a:ext cx="5858399"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INPUT-OUTPUT FUNCTIONS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790791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2204864"/>
            <a:ext cx="8208912" cy="648072"/>
          </a:xfrm>
        </p:spPr>
        <p:txBody>
          <a:bodyPr/>
          <a:lstStyle/>
          <a:p>
            <a:pPr marL="628650" indent="-285750">
              <a:spcAft>
                <a:spcPts val="0"/>
              </a:spcAft>
              <a:buBlip>
                <a:blip r:embed="rId3"/>
              </a:buBlip>
            </a:pPr>
            <a:r>
              <a:rPr lang="en" sz="2400" b="1" dirty="0">
                <a:solidFill>
                  <a:srgbClr val="F79646">
                    <a:lumMod val="50000"/>
                  </a:srgbClr>
                </a:solidFill>
              </a:rPr>
              <a:t>Example</a:t>
            </a:r>
            <a:endParaRPr lang="fr-FR" sz="2400" dirty="0">
              <a:latin typeface="+mj-lt"/>
              <a:ea typeface="Times New Roman"/>
              <a:cs typeface="Arial"/>
            </a:endParaRPr>
          </a:p>
        </p:txBody>
      </p:sp>
      <p:sp>
        <p:nvSpPr>
          <p:cNvPr id="2" name="Rectangle 1"/>
          <p:cNvSpPr/>
          <p:nvPr/>
        </p:nvSpPr>
        <p:spPr>
          <a:xfrm>
            <a:off x="1635262" y="442582"/>
            <a:ext cx="5858399"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INPUT-OUTPUT FUNCTIONS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4" name="Diagramme 3"/>
          <p:cNvGraphicFramePr/>
          <p:nvPr>
            <p:extLst>
              <p:ext uri="{D42A27DB-BD31-4B8C-83A1-F6EECF244321}">
                <p14:modId xmlns:p14="http://schemas.microsoft.com/office/powerpoint/2010/main" val="1068951063"/>
              </p:ext>
            </p:extLst>
          </p:nvPr>
        </p:nvGraphicFramePr>
        <p:xfrm>
          <a:off x="539552" y="2708920"/>
          <a:ext cx="8856984"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0967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1628800"/>
            <a:ext cx="8208912" cy="1584176"/>
          </a:xfrm>
        </p:spPr>
        <p:txBody>
          <a:bodyPr/>
          <a:lstStyle/>
          <a:p>
            <a:pPr marL="0" indent="0">
              <a:buNone/>
            </a:pPr>
            <a:r>
              <a:rPr lang="en" sz="2400" b="1" dirty="0">
                <a:solidFill>
                  <a:srgbClr val="F79646">
                    <a:lumMod val="50000"/>
                  </a:srgbClr>
                </a:solidFill>
              </a:rPr>
              <a:t>Exercise</a:t>
            </a:r>
            <a:r>
              <a:rPr lang="en" sz="2400" b="1" i="1" dirty="0"/>
              <a:t> </a:t>
            </a:r>
          </a:p>
          <a:p>
            <a:pPr marL="628650" indent="-285750">
              <a:spcAft>
                <a:spcPts val="0"/>
              </a:spcAft>
              <a:buBlip>
                <a:blip r:embed="rId3"/>
              </a:buBlip>
            </a:pPr>
            <a:r>
              <a:rPr lang="en" sz="2400" dirty="0">
                <a:latin typeface="+mj-lt"/>
                <a:ea typeface="Times New Roman"/>
                <a:cs typeface="Arial"/>
              </a:rPr>
              <a:t>Write an algorithm that asks the user to enter three real numbers on the keyboard and displays the sum of these three numbers on the screen ;</a:t>
            </a:r>
            <a:endParaRPr lang="fr-FR" sz="2400" dirty="0">
              <a:latin typeface="+mj-lt"/>
              <a:ea typeface="Times New Roman"/>
              <a:cs typeface="Arial"/>
            </a:endParaRPr>
          </a:p>
        </p:txBody>
      </p:sp>
      <p:sp>
        <p:nvSpPr>
          <p:cNvPr id="2" name="Rectangle 1"/>
          <p:cNvSpPr/>
          <p:nvPr/>
        </p:nvSpPr>
        <p:spPr>
          <a:xfrm>
            <a:off x="1635262" y="442582"/>
            <a:ext cx="5858399"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INPUT-OUTPUT FUNCTIONS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3" name="Diagramme 2"/>
          <p:cNvGraphicFramePr/>
          <p:nvPr>
            <p:extLst>
              <p:ext uri="{D42A27DB-BD31-4B8C-83A1-F6EECF244321}">
                <p14:modId xmlns:p14="http://schemas.microsoft.com/office/powerpoint/2010/main" val="1721993868"/>
              </p:ext>
            </p:extLst>
          </p:nvPr>
        </p:nvGraphicFramePr>
        <p:xfrm>
          <a:off x="1428328" y="3140968"/>
          <a:ext cx="6096000"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16413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23528" y="1844824"/>
            <a:ext cx="8208912" cy="3384376"/>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Introducing the String class</a:t>
            </a:r>
            <a:endParaRPr lang="fr-FR" sz="2000" b="1" i="1" dirty="0">
              <a:solidFill>
                <a:srgbClr val="4F81BD"/>
              </a:solidFill>
              <a:latin typeface="Cambria"/>
              <a:ea typeface="Times New Roman"/>
              <a:cs typeface="Times New Roman"/>
            </a:endParaRPr>
          </a:p>
          <a:p>
            <a:pPr marL="685800" algn="just">
              <a:spcAft>
                <a:spcPts val="0"/>
              </a:spcAft>
              <a:buBlip>
                <a:blip r:embed="rId3"/>
              </a:buBlip>
            </a:pPr>
            <a:r>
              <a:rPr lang="en" sz="2000" dirty="0">
                <a:ea typeface="Times New Roman"/>
                <a:cs typeface="Arial"/>
              </a:rPr>
              <a:t>A character string is composed of alphanumeric characters forming a word or a sentence.</a:t>
            </a:r>
            <a:endParaRPr lang="fr-FR" sz="2000" dirty="0">
              <a:ea typeface="Times New Roman"/>
              <a:cs typeface="Arial"/>
            </a:endParaRPr>
          </a:p>
          <a:p>
            <a:pPr marL="685800" algn="just">
              <a:spcAft>
                <a:spcPts val="0"/>
              </a:spcAft>
              <a:buBlip>
                <a:blip r:embed="rId3"/>
              </a:buBlip>
            </a:pPr>
            <a:r>
              <a:rPr lang="en" sz="2000" dirty="0">
                <a:ea typeface="Times New Roman"/>
                <a:cs typeface="Arial"/>
              </a:rPr>
              <a:t>It is impossible to manipulate character strings with the usual operations defined for reals or integers: the </a:t>
            </a:r>
            <a:r>
              <a:rPr lang="en" sz="2000" b="1" i="1" dirty="0">
                <a:ea typeface="Times New Roman"/>
                <a:cs typeface="Arial"/>
              </a:rPr>
              <a:t>String class </a:t>
            </a:r>
            <a:r>
              <a:rPr lang="en" sz="2000" dirty="0">
                <a:ea typeface="Times New Roman"/>
                <a:cs typeface="Arial"/>
              </a:rPr>
              <a:t>therefore provides us with specific operations.</a:t>
            </a:r>
          </a:p>
          <a:p>
            <a:pPr lvl="2" indent="0" algn="just">
              <a:spcAft>
                <a:spcPts val="0"/>
              </a:spcAft>
              <a:buNone/>
              <a:tabLst>
                <a:tab pos="1343025" algn="l"/>
              </a:tabLst>
            </a:pPr>
            <a:endParaRPr lang="fr-FR" sz="2000" b="1"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2509709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23528" y="1844824"/>
            <a:ext cx="8208912" cy="4752528"/>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Introducing the String class</a:t>
            </a:r>
            <a:endParaRPr lang="fr-FR" sz="2000" b="1" i="1" dirty="0">
              <a:solidFill>
                <a:srgbClr val="4F81BD"/>
              </a:solidFill>
              <a:latin typeface="Cambria"/>
              <a:ea typeface="Times New Roman"/>
              <a:cs typeface="Times New Roman"/>
            </a:endParaRPr>
          </a:p>
          <a:p>
            <a:pPr marL="685800" algn="just">
              <a:spcAft>
                <a:spcPts val="0"/>
              </a:spcAft>
              <a:buBlip>
                <a:blip r:embed="rId3"/>
              </a:buBlip>
            </a:pPr>
            <a:r>
              <a:rPr lang="en" sz="2000" dirty="0">
                <a:ea typeface="Times New Roman"/>
                <a:cs typeface="Arial"/>
              </a:rPr>
              <a:t>The string class user interface (the set of operations defined to manipulate them) is described as follows :</a:t>
            </a:r>
          </a:p>
          <a:p>
            <a:pPr marL="628650" indent="1588" algn="just">
              <a:spcAft>
                <a:spcPts val="0"/>
              </a:spcAft>
              <a:buBlip>
                <a:blip r:embed="rId4"/>
              </a:buBlip>
            </a:pPr>
            <a:r>
              <a:rPr lang="en" sz="1600" b="1" dirty="0">
                <a:ea typeface="Times New Roman"/>
                <a:cs typeface="Arial"/>
              </a:rPr>
              <a:t>String () </a:t>
            </a:r>
            <a:r>
              <a:rPr lang="en" sz="1600" dirty="0">
                <a:ea typeface="Times New Roman"/>
                <a:cs typeface="Arial"/>
              </a:rPr>
              <a:t>allows to create a string in memory</a:t>
            </a:r>
          </a:p>
          <a:p>
            <a:pPr marL="628650" indent="1588" algn="just">
              <a:spcAft>
                <a:spcPts val="0"/>
              </a:spcAft>
              <a:buBlip>
                <a:blip r:embed="rId4"/>
              </a:buBlip>
            </a:pPr>
            <a:r>
              <a:rPr lang="en" sz="1600" dirty="0">
                <a:ea typeface="Times New Roman"/>
                <a:cs typeface="Arial"/>
              </a:rPr>
              <a:t>  </a:t>
            </a:r>
            <a:r>
              <a:rPr lang="en" sz="1600" b="1" dirty="0">
                <a:ea typeface="Times New Roman"/>
                <a:cs typeface="Arial"/>
              </a:rPr>
              <a:t>Write(): empty </a:t>
            </a:r>
            <a:r>
              <a:rPr lang="en" sz="1600" dirty="0">
                <a:ea typeface="Times New Roman"/>
                <a:cs typeface="Arial"/>
              </a:rPr>
              <a:t>allows to write the string on the screen</a:t>
            </a:r>
          </a:p>
          <a:p>
            <a:pPr marL="628650" indent="1588" algn="just">
              <a:spcAft>
                <a:spcPts val="0"/>
              </a:spcAft>
              <a:buBlip>
                <a:blip r:embed="rId4"/>
              </a:buBlip>
            </a:pPr>
            <a:r>
              <a:rPr lang="en" sz="1600" dirty="0">
                <a:ea typeface="Times New Roman"/>
                <a:cs typeface="Arial"/>
              </a:rPr>
              <a:t>Read </a:t>
            </a:r>
            <a:r>
              <a:rPr lang="en" sz="1600" b="1" dirty="0">
                <a:ea typeface="Times New Roman"/>
                <a:cs typeface="Arial"/>
              </a:rPr>
              <a:t>():empty </a:t>
            </a:r>
            <a:r>
              <a:rPr lang="en" sz="1600" dirty="0">
                <a:ea typeface="Times New Roman"/>
                <a:cs typeface="Arial"/>
              </a:rPr>
              <a:t>allows the user to enter the content of the string</a:t>
            </a:r>
          </a:p>
          <a:p>
            <a:pPr marL="628650" indent="1588" algn="just">
              <a:spcAft>
                <a:spcPts val="0"/>
              </a:spcAft>
              <a:buBlip>
                <a:blip r:embed="rId4"/>
              </a:buBlip>
            </a:pPr>
            <a:r>
              <a:rPr lang="en" sz="1600" dirty="0">
                <a:ea typeface="Times New Roman"/>
                <a:cs typeface="Arial"/>
              </a:rPr>
              <a:t>  </a:t>
            </a:r>
            <a:r>
              <a:rPr lang="en" sz="1600" b="1" dirty="0">
                <a:ea typeface="Times New Roman"/>
                <a:cs typeface="Arial"/>
              </a:rPr>
              <a:t>Length(): integer </a:t>
            </a:r>
            <a:r>
              <a:rPr lang="en" sz="1600" dirty="0">
                <a:ea typeface="Times New Roman"/>
                <a:cs typeface="Arial"/>
              </a:rPr>
              <a:t>provides the number of characters in the string</a:t>
            </a:r>
          </a:p>
          <a:p>
            <a:pPr marL="628650" indent="1588" algn="just">
              <a:spcAft>
                <a:spcPts val="0"/>
              </a:spcAft>
              <a:buBlip>
                <a:blip r:embed="rId4"/>
              </a:buBlip>
            </a:pPr>
            <a:r>
              <a:rPr lang="en" sz="1600" dirty="0">
                <a:ea typeface="Times New Roman"/>
                <a:cs typeface="Arial"/>
              </a:rPr>
              <a:t>  </a:t>
            </a:r>
            <a:r>
              <a:rPr lang="en" sz="1600" b="1" dirty="0" err="1">
                <a:ea typeface="Times New Roman"/>
                <a:cs typeface="Arial"/>
              </a:rPr>
              <a:t>iethChar </a:t>
            </a:r>
            <a:r>
              <a:rPr lang="en" sz="1600" b="1" dirty="0">
                <a:ea typeface="Times New Roman"/>
                <a:cs typeface="Arial"/>
              </a:rPr>
              <a:t>(integer ): character </a:t>
            </a:r>
            <a:r>
              <a:rPr lang="en" sz="1600" dirty="0">
                <a:ea typeface="Times New Roman"/>
                <a:cs typeface="Arial"/>
              </a:rPr>
              <a:t>provides the character which is at the position passed as parameter (the first is at position 0)</a:t>
            </a:r>
          </a:p>
          <a:p>
            <a:pPr marL="628650" indent="1588" algn="just">
              <a:spcAft>
                <a:spcPts val="0"/>
              </a:spcAft>
              <a:buBlip>
                <a:blip r:embed="rId4"/>
              </a:buBlip>
            </a:pPr>
            <a:r>
              <a:rPr lang="en" sz="1600" dirty="0">
                <a:ea typeface="Times New Roman"/>
                <a:cs typeface="Arial"/>
              </a:rPr>
              <a:t>  </a:t>
            </a:r>
            <a:r>
              <a:rPr lang="en" sz="1600" b="1" dirty="0" err="1">
                <a:ea typeface="Times New Roman"/>
                <a:cs typeface="Arial"/>
              </a:rPr>
              <a:t>modifyIth </a:t>
            </a:r>
            <a:r>
              <a:rPr lang="en" sz="1600" b="1" dirty="0">
                <a:ea typeface="Times New Roman"/>
                <a:cs typeface="Arial"/>
              </a:rPr>
              <a:t>(integer, </a:t>
            </a:r>
            <a:r>
              <a:rPr lang="en" sz="1600" b="1" dirty="0" err="1">
                <a:ea typeface="Times New Roman"/>
                <a:cs typeface="Arial"/>
              </a:rPr>
              <a:t>character </a:t>
            </a:r>
            <a:r>
              <a:rPr lang="en" sz="1600" b="1" dirty="0">
                <a:ea typeface="Times New Roman"/>
                <a:cs typeface="Arial"/>
              </a:rPr>
              <a:t>): empty </a:t>
            </a:r>
            <a:r>
              <a:rPr lang="en" sz="1600" dirty="0">
                <a:ea typeface="Times New Roman"/>
                <a:cs typeface="Arial"/>
              </a:rPr>
              <a:t>replaces the character located at the position given in parameter (the first character is at position 0)</a:t>
            </a:r>
          </a:p>
          <a:p>
            <a:pPr marL="628650" indent="1588" algn="just">
              <a:spcAft>
                <a:spcPts val="0"/>
              </a:spcAft>
              <a:buBlip>
                <a:blip r:embed="rId4"/>
              </a:buBlip>
            </a:pPr>
            <a:r>
              <a:rPr lang="en" sz="1600" dirty="0">
                <a:ea typeface="Times New Roman"/>
                <a:cs typeface="Arial"/>
              </a:rPr>
              <a:t>  </a:t>
            </a:r>
            <a:r>
              <a:rPr lang="en" sz="1600" b="1" dirty="0" err="1">
                <a:ea typeface="Times New Roman"/>
                <a:cs typeface="Arial"/>
              </a:rPr>
              <a:t>concatenate </a:t>
            </a:r>
            <a:r>
              <a:rPr lang="en" sz="1600" b="1" dirty="0">
                <a:ea typeface="Times New Roman"/>
                <a:cs typeface="Arial"/>
              </a:rPr>
              <a:t>(String): empty </a:t>
            </a:r>
            <a:r>
              <a:rPr lang="en" sz="1600" dirty="0">
                <a:ea typeface="Times New Roman"/>
                <a:cs typeface="Arial"/>
              </a:rPr>
              <a:t>modifies the string by juxtaposing the string passed in memory</a:t>
            </a:r>
            <a:endParaRPr lang="fr-FR" sz="1600" dirty="0">
              <a:ea typeface="Times New Roman"/>
              <a:cs typeface="Arial"/>
            </a:endParaRPr>
          </a:p>
          <a:p>
            <a:pPr marL="1485900" lvl="2" indent="-342900" algn="just">
              <a:spcAft>
                <a:spcPts val="0"/>
              </a:spcAft>
              <a:buBlip>
                <a:blip r:embed="rId4"/>
              </a:buBlip>
              <a:tabLst>
                <a:tab pos="1343025" algn="l"/>
              </a:tabLst>
            </a:pPr>
            <a:endParaRPr lang="fr-FR" sz="2000" b="1"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2909279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wipe(down)">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wipe(down)">
                                      <p:cBhvr>
                                        <p:cTn id="12" dur="500"/>
                                        <p:tgtEl>
                                          <p:spTgt spid="51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wipe(down)">
                                      <p:cBhvr>
                                        <p:cTn id="17" dur="500"/>
                                        <p:tgtEl>
                                          <p:spTgt spid="51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wipe(down)">
                                      <p:cBhvr>
                                        <p:cTn id="22" dur="500"/>
                                        <p:tgtEl>
                                          <p:spTgt spid="51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wipe(down)">
                                      <p:cBhvr>
                                        <p:cTn id="27" dur="500"/>
                                        <p:tgtEl>
                                          <p:spTgt spid="51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wipe(down)">
                                      <p:cBhvr>
                                        <p:cTn id="32" dur="500"/>
                                        <p:tgtEl>
                                          <p:spTgt spid="5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3">
                                            <p:txEl>
                                              <p:pRg st="9" end="9"/>
                                            </p:txEl>
                                          </p:spTgt>
                                        </p:tgtEl>
                                        <p:attrNameLst>
                                          <p:attrName>style.visibility</p:attrName>
                                        </p:attrNameLst>
                                      </p:cBhvr>
                                      <p:to>
                                        <p:strVal val="visible"/>
                                      </p:to>
                                    </p:set>
                                    <p:animEffect transition="in" filter="wipe(down)">
                                      <p:cBhvr>
                                        <p:cTn id="37" dur="5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23528" y="1844824"/>
            <a:ext cx="8208912" cy="4752528"/>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Using a string</a:t>
            </a:r>
            <a:endParaRPr lang="fr-FR" sz="2000" b="1" i="1" dirty="0">
              <a:solidFill>
                <a:srgbClr val="4F81BD"/>
              </a:solidFill>
              <a:latin typeface="Cambria"/>
              <a:ea typeface="Times New Roman"/>
              <a:cs typeface="Times New Roman"/>
            </a:endParaRPr>
          </a:p>
          <a:p>
            <a:pPr marL="685800" algn="just">
              <a:spcAft>
                <a:spcPts val="0"/>
              </a:spcAft>
              <a:buBlip>
                <a:blip r:embed="rId3"/>
              </a:buBlip>
            </a:pPr>
            <a:r>
              <a:rPr lang="en" sz="2000" dirty="0">
                <a:ea typeface="Times New Roman"/>
                <a:cs typeface="Arial"/>
              </a:rPr>
              <a:t>Let's explain how to use a string in an algorithm through declaration and usage examples. Manipulating a string requires two steps:</a:t>
            </a:r>
          </a:p>
          <a:p>
            <a:pPr marL="1200150" lvl="1" indent="-457200" algn="just">
              <a:spcAft>
                <a:spcPts val="0"/>
              </a:spcAft>
              <a:buFont typeface="+mj-lt"/>
              <a:buAutoNum type="arabicPeriod"/>
            </a:pPr>
            <a:r>
              <a:rPr lang="en" sz="2000" dirty="0">
                <a:ea typeface="Times New Roman"/>
                <a:cs typeface="Arial"/>
              </a:rPr>
              <a:t>You have to create the chain. Indeed, the simple declaration in the variable block is not enough to create it.</a:t>
            </a:r>
          </a:p>
          <a:p>
            <a:pPr marL="1200150" lvl="1" indent="-457200" algn="just">
              <a:spcAft>
                <a:spcPts val="0"/>
              </a:spcAft>
              <a:buFont typeface="+mj-lt"/>
              <a:buAutoNum type="arabicPeriod"/>
            </a:pPr>
            <a:r>
              <a:rPr lang="en" sz="2000" dirty="0">
                <a:ea typeface="Times New Roman"/>
                <a:cs typeface="Arial"/>
              </a:rPr>
              <a:t>We can then use the chain thanks to the methods of the user interface.</a:t>
            </a:r>
          </a:p>
          <a:p>
            <a:pPr marL="1485900" lvl="2" indent="-342900" algn="just">
              <a:spcAft>
                <a:spcPts val="0"/>
              </a:spcAft>
              <a:buBlip>
                <a:blip r:embed="rId4"/>
              </a:buBlip>
              <a:tabLst>
                <a:tab pos="1343025" algn="l"/>
              </a:tabLst>
            </a:pPr>
            <a:endParaRPr lang="fr-FR" sz="2000" b="1"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3778975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barn(inVertical)">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arn(inVertical)">
                                      <p:cBhvr>
                                        <p:cTn id="1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83999" y="188640"/>
            <a:ext cx="7176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ea typeface="Times New Roman"/>
                <a:cs typeface="Times New Roman"/>
              </a:rPr>
              <a:t>STRUCTURE OF AN ALGORITHM:</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5" name="Forme libre 4"/>
          <p:cNvSpPr/>
          <p:nvPr/>
        </p:nvSpPr>
        <p:spPr>
          <a:xfrm>
            <a:off x="1524000" y="5480075"/>
            <a:ext cx="6096000" cy="1004093"/>
          </a:xfrm>
          <a:custGeom>
            <a:avLst/>
            <a:gdLst>
              <a:gd name="connsiteX0" fmla="*/ 0 w 6096000"/>
              <a:gd name="connsiteY0" fmla="*/ 0 h 1004093"/>
              <a:gd name="connsiteX1" fmla="*/ 6096000 w 6096000"/>
              <a:gd name="connsiteY1" fmla="*/ 0 h 1004093"/>
              <a:gd name="connsiteX2" fmla="*/ 6096000 w 6096000"/>
              <a:gd name="connsiteY2" fmla="*/ 1004093 h 1004093"/>
              <a:gd name="connsiteX3" fmla="*/ 0 w 6096000"/>
              <a:gd name="connsiteY3" fmla="*/ 1004093 h 1004093"/>
              <a:gd name="connsiteX4" fmla="*/ 0 w 6096000"/>
              <a:gd name="connsiteY4" fmla="*/ 0 h 1004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04093">
                <a:moveTo>
                  <a:pt x="0" y="0"/>
                </a:moveTo>
                <a:lnTo>
                  <a:pt x="6096000" y="0"/>
                </a:lnTo>
                <a:lnTo>
                  <a:pt x="6096000" y="1004093"/>
                </a:lnTo>
                <a:lnTo>
                  <a:pt x="0" y="100409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 sz="1400" kern="1200" dirty="0">
                <a:solidFill>
                  <a:schemeClr val="tx2"/>
                </a:solidFill>
              </a:rPr>
              <a:t>Instruction block:</a:t>
            </a:r>
          </a:p>
          <a:p>
            <a:pPr lvl="0" algn="ctr" defTabSz="622300">
              <a:lnSpc>
                <a:spcPct val="90000"/>
              </a:lnSpc>
              <a:spcBef>
                <a:spcPct val="0"/>
              </a:spcBef>
              <a:spcAft>
                <a:spcPct val="35000"/>
              </a:spcAft>
            </a:pPr>
            <a:r>
              <a:rPr lang="en" sz="1400" kern="1200" dirty="0">
                <a:solidFill>
                  <a:schemeClr val="tx2"/>
                </a:solidFill>
              </a:rPr>
              <a:t>A block of instructions is a processing part of an algorithm, made up of elementary operations located between Start and End or between braces.</a:t>
            </a:r>
            <a:endParaRPr lang="fr-FR" sz="1400" kern="1200" dirty="0">
              <a:solidFill>
                <a:schemeClr val="tx2"/>
              </a:solidFill>
            </a:endParaRPr>
          </a:p>
        </p:txBody>
      </p:sp>
      <p:sp>
        <p:nvSpPr>
          <p:cNvPr id="7" name="Forme libre 6"/>
          <p:cNvSpPr/>
          <p:nvPr/>
        </p:nvSpPr>
        <p:spPr>
          <a:xfrm>
            <a:off x="1524000" y="3950840"/>
            <a:ext cx="6096000" cy="1544297"/>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spcFirstLastPara="0" vert="horz" wrap="square" lIns="99567" tIns="99568" rIns="99568" bIns="640427" numCol="1" spcCol="1270" anchor="ctr" anchorCtr="0">
            <a:noAutofit/>
          </a:bodyPr>
          <a:lstStyle/>
          <a:p>
            <a:pPr lvl="0" algn="ctr" defTabSz="622300">
              <a:lnSpc>
                <a:spcPct val="90000"/>
              </a:lnSpc>
              <a:spcBef>
                <a:spcPct val="0"/>
              </a:spcBef>
              <a:spcAft>
                <a:spcPct val="35000"/>
              </a:spcAft>
            </a:pPr>
            <a:r>
              <a:rPr lang="en" sz="1400" kern="1200" dirty="0"/>
              <a:t>Property of an algorithm:</a:t>
            </a:r>
          </a:p>
          <a:p>
            <a:pPr lvl="0" algn="ctr" defTabSz="622300">
              <a:lnSpc>
                <a:spcPct val="90000"/>
              </a:lnSpc>
              <a:spcBef>
                <a:spcPct val="0"/>
              </a:spcBef>
              <a:spcAft>
                <a:spcPct val="35000"/>
              </a:spcAft>
            </a:pPr>
            <a:r>
              <a:rPr lang="en" sz="1400" kern="1200" dirty="0"/>
              <a:t>An algorithm, under similar execution conditions (with identical data) always provides the same result.</a:t>
            </a:r>
            <a:endParaRPr lang="fr-FR" sz="1400" kern="1200" dirty="0"/>
          </a:p>
        </p:txBody>
      </p:sp>
      <p:sp>
        <p:nvSpPr>
          <p:cNvPr id="8" name="Forme libre 7"/>
          <p:cNvSpPr/>
          <p:nvPr/>
        </p:nvSpPr>
        <p:spPr>
          <a:xfrm>
            <a:off x="1524000" y="2406542"/>
            <a:ext cx="6096000" cy="1544298"/>
          </a:xfrm>
          <a:custGeom>
            <a:avLst/>
            <a:gdLst>
              <a:gd name="connsiteX0" fmla="*/ 0 w 6096000"/>
              <a:gd name="connsiteY0" fmla="*/ 540859 h 1544296"/>
              <a:gd name="connsiteX1" fmla="*/ 2854963 w 6096000"/>
              <a:gd name="connsiteY1" fmla="*/ 540859 h 1544296"/>
              <a:gd name="connsiteX2" fmla="*/ 2854963 w 6096000"/>
              <a:gd name="connsiteY2" fmla="*/ 386074 h 1544296"/>
              <a:gd name="connsiteX3" fmla="*/ 2661926 w 6096000"/>
              <a:gd name="connsiteY3" fmla="*/ 386074 h 1544296"/>
              <a:gd name="connsiteX4" fmla="*/ 3048000 w 6096000"/>
              <a:gd name="connsiteY4" fmla="*/ 0 h 1544296"/>
              <a:gd name="connsiteX5" fmla="*/ 3434074 w 6096000"/>
              <a:gd name="connsiteY5" fmla="*/ 386074 h 1544296"/>
              <a:gd name="connsiteX6" fmla="*/ 3241037 w 6096000"/>
              <a:gd name="connsiteY6" fmla="*/ 386074 h 1544296"/>
              <a:gd name="connsiteX7" fmla="*/ 3241037 w 6096000"/>
              <a:gd name="connsiteY7" fmla="*/ 540859 h 1544296"/>
              <a:gd name="connsiteX8" fmla="*/ 6096000 w 6096000"/>
              <a:gd name="connsiteY8" fmla="*/ 540859 h 1544296"/>
              <a:gd name="connsiteX9" fmla="*/ 6096000 w 6096000"/>
              <a:gd name="connsiteY9" fmla="*/ 1544296 h 1544296"/>
              <a:gd name="connsiteX10" fmla="*/ 0 w 6096000"/>
              <a:gd name="connsiteY10" fmla="*/ 1544296 h 1544296"/>
              <a:gd name="connsiteX11" fmla="*/ 0 w 6096000"/>
              <a:gd name="connsiteY11" fmla="*/ 540859 h 15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0" h="1544296">
                <a:moveTo>
                  <a:pt x="6096000" y="1003437"/>
                </a:moveTo>
                <a:lnTo>
                  <a:pt x="3241037" y="1003437"/>
                </a:lnTo>
                <a:lnTo>
                  <a:pt x="3241037" y="1158222"/>
                </a:lnTo>
                <a:lnTo>
                  <a:pt x="3434074" y="1158222"/>
                </a:lnTo>
                <a:lnTo>
                  <a:pt x="3048000" y="1544295"/>
                </a:lnTo>
                <a:lnTo>
                  <a:pt x="2661926" y="1158222"/>
                </a:lnTo>
                <a:lnTo>
                  <a:pt x="2854963" y="1158222"/>
                </a:lnTo>
                <a:lnTo>
                  <a:pt x="2854963" y="1003437"/>
                </a:lnTo>
                <a:lnTo>
                  <a:pt x="0" y="1003437"/>
                </a:lnTo>
                <a:lnTo>
                  <a:pt x="0" y="1"/>
                </a:lnTo>
                <a:lnTo>
                  <a:pt x="6096000" y="1"/>
                </a:lnTo>
                <a:lnTo>
                  <a:pt x="6096000" y="1003437"/>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99567" tIns="99569" rIns="99568" bIns="640427" numCol="1" spcCol="1270" anchor="ctr" anchorCtr="0">
            <a:noAutofit/>
          </a:bodyPr>
          <a:lstStyle/>
          <a:p>
            <a:pPr lvl="0" algn="ctr" defTabSz="622300">
              <a:lnSpc>
                <a:spcPct val="90000"/>
              </a:lnSpc>
              <a:spcBef>
                <a:spcPct val="0"/>
              </a:spcBef>
              <a:spcAft>
                <a:spcPct val="35000"/>
              </a:spcAft>
            </a:pPr>
            <a:r>
              <a:rPr lang="en" sz="1400" kern="1200" dirty="0"/>
              <a:t>ALGORITHM</a:t>
            </a:r>
          </a:p>
          <a:p>
            <a:pPr lvl="0" algn="ctr" defTabSz="622300">
              <a:lnSpc>
                <a:spcPct val="90000"/>
              </a:lnSpc>
              <a:spcBef>
                <a:spcPct val="0"/>
              </a:spcBef>
              <a:spcAft>
                <a:spcPct val="35000"/>
              </a:spcAft>
            </a:pPr>
            <a:r>
              <a:rPr lang="en" sz="1400" kern="1200" dirty="0"/>
              <a:t>An algorithm is a series of elementary operations making it possible to obtain the final result determined for a problem.</a:t>
            </a:r>
            <a:endParaRPr lang="fr-FR" sz="1400" kern="1200" dirty="0"/>
          </a:p>
        </p:txBody>
      </p:sp>
      <p:sp>
        <p:nvSpPr>
          <p:cNvPr id="6" name="Rectangle 5"/>
          <p:cNvSpPr/>
          <p:nvPr/>
        </p:nvSpPr>
        <p:spPr>
          <a:xfrm>
            <a:off x="3421685" y="1767207"/>
            <a:ext cx="2300630" cy="584775"/>
          </a:xfrm>
          <a:prstGeom prst="rect">
            <a:avLst/>
          </a:prstGeom>
          <a:noFill/>
        </p:spPr>
        <p:txBody>
          <a:bodyPr wrap="none" lIns="91440" tIns="45720" rIns="91440" bIns="45720">
            <a:spAutoFit/>
          </a:bodyPr>
          <a:lstStyle/>
          <a:p>
            <a:pPr algn="ctr"/>
            <a:r>
              <a:rPr lang="en"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Definitions</a:t>
            </a:r>
            <a:endParaRPr lang="fr-FR"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4144489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179511" y="1922640"/>
            <a:ext cx="4032449" cy="4752528"/>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Using a string</a:t>
            </a:r>
            <a:endParaRPr lang="fr-FR" sz="2000" b="1" i="1" dirty="0">
              <a:solidFill>
                <a:srgbClr val="4F81BD"/>
              </a:solidFill>
              <a:latin typeface="Cambria"/>
              <a:ea typeface="Times New Roman"/>
              <a:cs typeface="Times New Roman"/>
            </a:endParaRPr>
          </a:p>
          <a:p>
            <a:pPr marL="685800" algn="just">
              <a:spcAft>
                <a:spcPts val="0"/>
              </a:spcAft>
              <a:buBlip>
                <a:blip r:embed="rId3"/>
              </a:buBlip>
            </a:pPr>
            <a:r>
              <a:rPr lang="en" sz="1600" b="1" dirty="0">
                <a:solidFill>
                  <a:schemeClr val="accent6">
                    <a:lumMod val="75000"/>
                  </a:schemeClr>
                </a:solidFill>
                <a:ea typeface="Times New Roman"/>
                <a:cs typeface="Arial"/>
              </a:rPr>
              <a:t>Statement</a:t>
            </a:r>
          </a:p>
          <a:p>
            <a:pPr marL="685800" algn="just">
              <a:spcAft>
                <a:spcPts val="0"/>
              </a:spcAft>
              <a:buBlip>
                <a:blip r:embed="rId3"/>
              </a:buBlip>
            </a:pPr>
            <a:r>
              <a:rPr lang="en" sz="1600" dirty="0">
                <a:ea typeface="Times New Roman"/>
                <a:cs typeface="Arial"/>
              </a:rPr>
              <a:t>A String type variable is declared as follows :</a:t>
            </a:r>
          </a:p>
          <a:p>
            <a:pPr indent="0" algn="just">
              <a:spcAft>
                <a:spcPts val="0"/>
              </a:spcAft>
              <a:buNone/>
            </a:pPr>
            <a:r>
              <a:rPr lang="en" sz="1600" b="1" dirty="0">
                <a:ea typeface="Times New Roman"/>
                <a:cs typeface="Arial"/>
              </a:rPr>
              <a:t>Variables : </a:t>
            </a:r>
            <a:r>
              <a:rPr lang="en" sz="1600" dirty="0" err="1">
                <a:ea typeface="Times New Roman"/>
                <a:cs typeface="Arial"/>
              </a:rPr>
              <a:t>variableName </a:t>
            </a:r>
            <a:r>
              <a:rPr lang="en" sz="1600" dirty="0">
                <a:ea typeface="Times New Roman"/>
                <a:cs typeface="Arial"/>
              </a:rPr>
              <a:t>: String;</a:t>
            </a:r>
          </a:p>
          <a:p>
            <a:pPr marL="685800" algn="just">
              <a:spcAft>
                <a:spcPts val="0"/>
              </a:spcAft>
              <a:buBlip>
                <a:blip r:embed="rId3"/>
              </a:buBlip>
            </a:pPr>
            <a:r>
              <a:rPr lang="en" sz="1600" dirty="0">
                <a:ea typeface="Times New Roman"/>
                <a:cs typeface="Arial"/>
              </a:rPr>
              <a:t>Then, we actually build the object (also called instance) in the body of the program with the new operation:</a:t>
            </a:r>
          </a:p>
          <a:p>
            <a:pPr indent="0" algn="just">
              <a:spcAft>
                <a:spcPts val="0"/>
              </a:spcAft>
              <a:buNone/>
            </a:pPr>
            <a:r>
              <a:rPr lang="en" sz="1600" dirty="0" err="1">
                <a:ea typeface="Times New Roman"/>
                <a:cs typeface="Arial"/>
              </a:rPr>
              <a:t>variableName</a:t>
            </a:r>
            <a:r>
              <a:rPr lang="en" sz="1600" dirty="0">
                <a:ea typeface="Times New Roman"/>
                <a:cs typeface="Arial"/>
              </a:rPr>
              <a:t> </a:t>
            </a:r>
            <a:r>
              <a:rPr lang="en" sz="1600" dirty="0">
                <a:ea typeface="Times New Roman"/>
                <a:cs typeface="Arial"/>
                <a:sym typeface="Wingdings" pitchFamily="2" charset="2"/>
              </a:rPr>
              <a:t></a:t>
            </a:r>
            <a:r>
              <a:rPr lang="en" sz="1600" dirty="0">
                <a:ea typeface="Times New Roman"/>
                <a:cs typeface="Arial"/>
              </a:rPr>
              <a:t> </a:t>
            </a:r>
            <a:r>
              <a:rPr lang="en" sz="1600" i="1" dirty="0">
                <a:ea typeface="Times New Roman"/>
                <a:cs typeface="Arial"/>
              </a:rPr>
              <a:t>new </a:t>
            </a:r>
            <a:r>
              <a:rPr lang="en" sz="1600" dirty="0">
                <a:ea typeface="Times New Roman"/>
                <a:cs typeface="Arial"/>
              </a:rPr>
              <a:t>String();</a:t>
            </a:r>
          </a:p>
          <a:p>
            <a:pPr marL="685800" algn="just">
              <a:spcAft>
                <a:spcPts val="0"/>
              </a:spcAft>
              <a:buBlip>
                <a:blip r:embed="rId3"/>
              </a:buBlip>
            </a:pPr>
            <a:r>
              <a:rPr lang="en" sz="1600" dirty="0">
                <a:ea typeface="Times New Roman"/>
                <a:cs typeface="Arial"/>
              </a:rPr>
              <a:t>Strings must be initialized before using them. For example, the lastname, firstname and brother variables are initialized by the following three methods:</a:t>
            </a:r>
          </a:p>
          <a:p>
            <a:pPr marL="1485900" lvl="2" indent="-342900" algn="just">
              <a:spcAft>
                <a:spcPts val="0"/>
              </a:spcAft>
              <a:buBlip>
                <a:blip r:embed="rId4"/>
              </a:buBlip>
              <a:tabLst>
                <a:tab pos="1343025" algn="l"/>
              </a:tabLst>
            </a:pPr>
            <a:endParaRPr lang="fr-FR" sz="2000" b="1"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2"/>
          <p:cNvSpPr/>
          <p:nvPr/>
        </p:nvSpPr>
        <p:spPr>
          <a:xfrm>
            <a:off x="4283968" y="2780928"/>
            <a:ext cx="4716021" cy="33239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28600">
              <a:spcAft>
                <a:spcPts val="0"/>
              </a:spcAft>
            </a:pPr>
            <a:r>
              <a:rPr lang="en" b="1" dirty="0">
                <a:latin typeface="Calibri"/>
                <a:ea typeface="Times New Roman"/>
                <a:cs typeface="Arial"/>
              </a:rPr>
              <a:t>Algorithm</a:t>
            </a:r>
            <a:r>
              <a:rPr lang="en" dirty="0">
                <a:latin typeface="Calibri"/>
                <a:ea typeface="Times New Roman"/>
                <a:cs typeface="Arial"/>
              </a:rPr>
              <a:t> </a:t>
            </a:r>
            <a:r>
              <a:rPr lang="en" dirty="0" err="1">
                <a:latin typeface="Calibri"/>
                <a:ea typeface="Times New Roman"/>
                <a:cs typeface="Arial"/>
              </a:rPr>
              <a:t>creation </a:t>
            </a:r>
            <a:r>
              <a:rPr lang="en" dirty="0">
                <a:latin typeface="Calibri"/>
                <a:ea typeface="Times New Roman"/>
                <a:cs typeface="Arial"/>
              </a:rPr>
              <a:t>-of-the-chain</a:t>
            </a:r>
          </a:p>
          <a:p>
            <a:pPr indent="228600">
              <a:spcAft>
                <a:spcPts val="0"/>
              </a:spcAft>
            </a:pPr>
            <a:r>
              <a:rPr lang="en" b="1" dirty="0">
                <a:latin typeface="Calibri"/>
                <a:ea typeface="Times New Roman"/>
                <a:cs typeface="Arial"/>
              </a:rPr>
              <a:t>variables: </a:t>
            </a:r>
            <a:r>
              <a:rPr lang="en" dirty="0">
                <a:latin typeface="Calibri"/>
                <a:ea typeface="Times New Roman"/>
                <a:cs typeface="Arial"/>
              </a:rPr>
              <a:t>last name, first name, brother: String</a:t>
            </a:r>
          </a:p>
          <a:p>
            <a:pPr indent="228600">
              <a:spcAft>
                <a:spcPts val="0"/>
              </a:spcAft>
            </a:pPr>
            <a:r>
              <a:rPr lang="en" b="1" dirty="0">
                <a:latin typeface="Calibri"/>
                <a:ea typeface="Times New Roman"/>
                <a:cs typeface="Arial"/>
              </a:rPr>
              <a:t>Beginning</a:t>
            </a:r>
            <a:endParaRPr lang="fr-FR" dirty="0">
              <a:latin typeface="Calibri"/>
              <a:ea typeface="Times New Roman"/>
              <a:cs typeface="Arial"/>
            </a:endParaRPr>
          </a:p>
          <a:p>
            <a:pPr indent="228600">
              <a:spcAft>
                <a:spcPts val="0"/>
              </a:spcAft>
            </a:pPr>
            <a:r>
              <a:rPr lang="en" dirty="0">
                <a:latin typeface="Calibri"/>
                <a:ea typeface="Times New Roman"/>
                <a:cs typeface="Arial"/>
              </a:rPr>
              <a:t>  name </a:t>
            </a:r>
            <a:r>
              <a:rPr lang="en" dirty="0">
                <a:latin typeface="Calibri"/>
                <a:ea typeface="Times New Roman"/>
                <a:cs typeface="Arial"/>
                <a:sym typeface="Wingdings"/>
              </a:rPr>
              <a:t></a:t>
            </a:r>
            <a:r>
              <a:rPr lang="en" dirty="0">
                <a:latin typeface="Calibri"/>
                <a:ea typeface="Times New Roman"/>
                <a:cs typeface="Arial"/>
              </a:rPr>
              <a:t> </a:t>
            </a:r>
            <a:r>
              <a:rPr lang="en" i="1" dirty="0">
                <a:latin typeface="Calibri"/>
                <a:ea typeface="Times New Roman"/>
                <a:cs typeface="Arial"/>
              </a:rPr>
              <a:t>new </a:t>
            </a:r>
            <a:r>
              <a:rPr lang="en" dirty="0" err="1">
                <a:latin typeface="Calibri"/>
                <a:ea typeface="Times New Roman"/>
                <a:cs typeface="Arial"/>
              </a:rPr>
              <a:t>String </a:t>
            </a:r>
            <a:r>
              <a:rPr lang="en" dirty="0">
                <a:latin typeface="Calibri"/>
                <a:ea typeface="Times New Roman"/>
                <a:cs typeface="Arial"/>
              </a:rPr>
              <a:t>(''Tlemsani '');</a:t>
            </a:r>
            <a:endParaRPr lang="fr-FR" dirty="0">
              <a:latin typeface="Calibri"/>
              <a:ea typeface="Times New Roman"/>
              <a:cs typeface="Arial"/>
            </a:endParaRPr>
          </a:p>
          <a:p>
            <a:pPr indent="228600">
              <a:spcAft>
                <a:spcPts val="0"/>
              </a:spcAft>
            </a:pPr>
            <a:r>
              <a:rPr lang="en" sz="1600" dirty="0">
                <a:latin typeface="Calibri"/>
                <a:ea typeface="Times New Roman"/>
                <a:cs typeface="Arial"/>
              </a:rPr>
              <a:t> </a:t>
            </a:r>
            <a:r>
              <a:rPr lang="en" sz="1200" dirty="0">
                <a:latin typeface="Calibri"/>
                <a:ea typeface="Times New Roman"/>
                <a:cs typeface="Arial"/>
              </a:rPr>
              <a:t>//the name variable is initialized and contains ''Tlemsani''</a:t>
            </a:r>
            <a:endParaRPr lang="fr-FR" sz="1600" dirty="0">
              <a:latin typeface="Calibri"/>
              <a:ea typeface="Times New Roman"/>
              <a:cs typeface="Arial"/>
            </a:endParaRPr>
          </a:p>
          <a:p>
            <a:pPr indent="228600">
              <a:spcAft>
                <a:spcPts val="0"/>
              </a:spcAft>
            </a:pPr>
            <a:r>
              <a:rPr lang="en" dirty="0">
                <a:latin typeface="Calibri"/>
                <a:ea typeface="Times New Roman"/>
                <a:cs typeface="Arial"/>
              </a:rPr>
              <a:t> </a:t>
            </a:r>
          </a:p>
          <a:p>
            <a:pPr indent="228600">
              <a:spcAft>
                <a:spcPts val="0"/>
              </a:spcAft>
            </a:pPr>
            <a:r>
              <a:rPr lang="en" dirty="0">
                <a:latin typeface="Calibri"/>
                <a:ea typeface="Times New Roman"/>
                <a:cs typeface="Arial"/>
              </a:rPr>
              <a:t>brother </a:t>
            </a:r>
            <a:r>
              <a:rPr lang="en" dirty="0">
                <a:latin typeface="Calibri"/>
                <a:ea typeface="Times New Roman"/>
                <a:cs typeface="Arial"/>
                <a:sym typeface="Wingdings"/>
              </a:rPr>
              <a:t></a:t>
            </a:r>
            <a:r>
              <a:rPr lang="en" dirty="0">
                <a:latin typeface="Calibri"/>
                <a:ea typeface="Times New Roman"/>
                <a:cs typeface="Arial"/>
              </a:rPr>
              <a:t> </a:t>
            </a:r>
            <a:r>
              <a:rPr lang="en" i="1" dirty="0">
                <a:latin typeface="Calibri"/>
                <a:ea typeface="Times New Roman"/>
                <a:cs typeface="Arial"/>
              </a:rPr>
              <a:t>new </a:t>
            </a:r>
            <a:r>
              <a:rPr lang="en" dirty="0">
                <a:latin typeface="Calibri"/>
                <a:ea typeface="Times New Roman"/>
                <a:cs typeface="Arial"/>
              </a:rPr>
              <a:t>String(name);</a:t>
            </a:r>
          </a:p>
          <a:p>
            <a:pPr indent="228600">
              <a:spcAft>
                <a:spcPts val="0"/>
              </a:spcAft>
            </a:pPr>
            <a:r>
              <a:rPr lang="en" dirty="0">
                <a:latin typeface="Calibri"/>
                <a:ea typeface="Times New Roman"/>
                <a:cs typeface="Arial"/>
              </a:rPr>
              <a:t> </a:t>
            </a:r>
            <a:r>
              <a:rPr lang="en" sz="1200" dirty="0">
                <a:latin typeface="Calibri"/>
                <a:ea typeface="Times New Roman"/>
                <a:cs typeface="Arial"/>
              </a:rPr>
              <a:t>//the brother variable also contains ''Tlemsani''</a:t>
            </a:r>
            <a:endParaRPr lang="fr-FR" sz="1600" dirty="0">
              <a:latin typeface="Calibri"/>
              <a:ea typeface="Times New Roman"/>
              <a:cs typeface="Arial"/>
            </a:endParaRPr>
          </a:p>
          <a:p>
            <a:pPr indent="228600">
              <a:spcAft>
                <a:spcPts val="0"/>
              </a:spcAft>
            </a:pPr>
            <a:r>
              <a:rPr lang="en" dirty="0">
                <a:latin typeface="Calibri"/>
                <a:ea typeface="Times New Roman"/>
                <a:cs typeface="Arial"/>
              </a:rPr>
              <a:t> </a:t>
            </a:r>
          </a:p>
          <a:p>
            <a:pPr indent="228600">
              <a:spcAft>
                <a:spcPts val="0"/>
              </a:spcAft>
            </a:pPr>
            <a:r>
              <a:rPr lang="en" dirty="0">
                <a:latin typeface="Calibri"/>
                <a:ea typeface="Times New Roman"/>
                <a:cs typeface="Arial"/>
              </a:rPr>
              <a:t>first name </a:t>
            </a:r>
            <a:r>
              <a:rPr lang="en" dirty="0">
                <a:latin typeface="Calibri"/>
                <a:ea typeface="Times New Roman"/>
                <a:cs typeface="Arial"/>
                <a:sym typeface="Wingdings"/>
              </a:rPr>
              <a:t></a:t>
            </a:r>
            <a:r>
              <a:rPr lang="en" dirty="0">
                <a:latin typeface="Calibri"/>
                <a:ea typeface="Times New Roman"/>
                <a:cs typeface="Arial"/>
              </a:rPr>
              <a:t> </a:t>
            </a:r>
            <a:r>
              <a:rPr lang="en" i="1" dirty="0">
                <a:latin typeface="Calibri"/>
                <a:ea typeface="Times New Roman"/>
                <a:cs typeface="Arial"/>
              </a:rPr>
              <a:t>new </a:t>
            </a:r>
            <a:r>
              <a:rPr lang="en" dirty="0">
                <a:latin typeface="Calibri"/>
                <a:ea typeface="Times New Roman"/>
                <a:cs typeface="Arial"/>
              </a:rPr>
              <a:t>string();</a:t>
            </a:r>
          </a:p>
          <a:p>
            <a:pPr indent="449580">
              <a:spcAft>
                <a:spcPts val="0"/>
              </a:spcAft>
            </a:pPr>
            <a:r>
              <a:rPr lang="en" sz="1400" dirty="0">
                <a:latin typeface="Calibri"/>
                <a:ea typeface="Times New Roman"/>
                <a:cs typeface="Arial"/>
              </a:rPr>
              <a:t> </a:t>
            </a:r>
            <a:r>
              <a:rPr lang="en" sz="1200" dirty="0">
                <a:latin typeface="Calibri"/>
                <a:ea typeface="Times New Roman"/>
                <a:cs typeface="Arial"/>
              </a:rPr>
              <a:t>// this string is initialized, but empty</a:t>
            </a:r>
            <a:endParaRPr lang="fr-FR" sz="1600" dirty="0">
              <a:latin typeface="Calibri"/>
              <a:ea typeface="Times New Roman"/>
              <a:cs typeface="Arial"/>
            </a:endParaRPr>
          </a:p>
          <a:p>
            <a:pPr indent="228600">
              <a:spcAft>
                <a:spcPts val="0"/>
              </a:spcAft>
            </a:pPr>
            <a:r>
              <a:rPr lang="en" b="1" dirty="0">
                <a:latin typeface="Calibri"/>
                <a:ea typeface="Times New Roman"/>
                <a:cs typeface="Arial"/>
              </a:rPr>
              <a:t>END</a:t>
            </a:r>
            <a:endParaRPr lang="fr-FR" dirty="0">
              <a:effectLst/>
              <a:latin typeface="Calibri"/>
              <a:ea typeface="Times New Roman"/>
              <a:cs typeface="Arial"/>
            </a:endParaRPr>
          </a:p>
        </p:txBody>
      </p:sp>
    </p:spTree>
    <p:extLst>
      <p:ext uri="{BB962C8B-B14F-4D97-AF65-F5344CB8AC3E}">
        <p14:creationId xmlns:p14="http://schemas.microsoft.com/office/powerpoint/2010/main" val="3954429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179512" y="1844824"/>
            <a:ext cx="8136904" cy="4752528"/>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Using a chain</a:t>
            </a:r>
            <a:endParaRPr lang="fr-FR" sz="2000" b="1" i="1" dirty="0">
              <a:solidFill>
                <a:srgbClr val="4F81BD"/>
              </a:solidFill>
              <a:latin typeface="Cambria"/>
              <a:ea typeface="Times New Roman"/>
              <a:cs typeface="Times New Roman"/>
            </a:endParaRPr>
          </a:p>
          <a:p>
            <a:pPr marL="685800" algn="just">
              <a:spcAft>
                <a:spcPts val="0"/>
              </a:spcAft>
              <a:buBlip>
                <a:blip r:embed="rId3"/>
              </a:buBlip>
            </a:pPr>
            <a:r>
              <a:rPr lang="en" sz="1600" b="1" dirty="0">
                <a:solidFill>
                  <a:schemeClr val="accent6">
                    <a:lumMod val="75000"/>
                  </a:schemeClr>
                </a:solidFill>
                <a:ea typeface="Times New Roman"/>
                <a:cs typeface="Arial"/>
              </a:rPr>
              <a:t>Statement</a:t>
            </a:r>
          </a:p>
          <a:p>
            <a:pPr marL="685800" algn="just">
              <a:spcAft>
                <a:spcPts val="0"/>
              </a:spcAft>
              <a:buBlip>
                <a:blip r:embed="rId3"/>
              </a:buBlip>
            </a:pPr>
            <a:r>
              <a:rPr lang="en" sz="1600" dirty="0">
                <a:ea typeface="Times New Roman"/>
                <a:cs typeface="Arial"/>
              </a:rPr>
              <a:t>Each new instruction triggers in the memory the creation of a reserved area schematized by a box containing the string created. Let us represent the state of the memory at the end of the execution of the previous algorithm.</a:t>
            </a:r>
            <a:endParaRPr lang="fr-FR" sz="2000" b="1"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5" name="Rectangle 4"/>
          <p:cNvSpPr/>
          <p:nvPr/>
        </p:nvSpPr>
        <p:spPr>
          <a:xfrm>
            <a:off x="3064914" y="4020632"/>
            <a:ext cx="2867025" cy="28575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ysClr val="windowText" lastClr="000000"/>
                </a:solidFill>
                <a:effectLst/>
                <a:uLnTx/>
                <a:uFillTx/>
                <a:latin typeface="Calibri"/>
                <a:ea typeface="Times New Roman"/>
                <a:cs typeface="Arial"/>
              </a:rPr>
              <a:t>Creation-of-the-chain </a:t>
            </a:r>
            <a:r>
              <a:rPr kumimoji="0" lang="en" sz="1100" b="1" i="0" u="none" strike="noStrike" kern="0" cap="none" spc="0" normalizeH="0" baseline="0" noProof="0">
                <a:ln>
                  <a:noFill/>
                </a:ln>
                <a:solidFill>
                  <a:sysClr val="windowText" lastClr="000000"/>
                </a:solidFill>
                <a:effectLst/>
                <a:uLnTx/>
                <a:uFillTx/>
                <a:latin typeface="Calibri"/>
                <a:ea typeface="Times New Roman"/>
                <a:cs typeface="Arial"/>
              </a:rPr>
              <a:t>algorithm</a:t>
            </a:r>
          </a:p>
        </p:txBody>
      </p:sp>
      <p:grpSp>
        <p:nvGrpSpPr>
          <p:cNvPr id="6" name="Groupe 5"/>
          <p:cNvGrpSpPr/>
          <p:nvPr/>
        </p:nvGrpSpPr>
        <p:grpSpPr>
          <a:xfrm>
            <a:off x="2924175" y="4592132"/>
            <a:ext cx="1133475" cy="352425"/>
            <a:chOff x="0" y="0"/>
            <a:chExt cx="1133475" cy="352425"/>
          </a:xfrm>
        </p:grpSpPr>
        <p:sp>
          <p:nvSpPr>
            <p:cNvPr id="24" name="Rectangle à coins arrondis 23"/>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name</a:t>
              </a:r>
            </a:p>
          </p:txBody>
        </p:sp>
        <p:cxnSp>
          <p:nvCxnSpPr>
            <p:cNvPr id="25" name="Connecteur droit 24"/>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6" name="Ellipse 25"/>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7" name="Groupe 6"/>
          <p:cNvGrpSpPr/>
          <p:nvPr/>
        </p:nvGrpSpPr>
        <p:grpSpPr>
          <a:xfrm>
            <a:off x="2933700" y="5049967"/>
            <a:ext cx="1133475" cy="352425"/>
            <a:chOff x="0" y="0"/>
            <a:chExt cx="1133475" cy="352425"/>
          </a:xfrm>
        </p:grpSpPr>
        <p:sp>
          <p:nvSpPr>
            <p:cNvPr id="21" name="Rectangle à coins arrondis 20"/>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brother</a:t>
              </a:r>
            </a:p>
          </p:txBody>
        </p:sp>
        <p:cxnSp>
          <p:nvCxnSpPr>
            <p:cNvPr id="22" name="Connecteur droit 21"/>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3" name="Ellipse 22"/>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8" name="Groupe 7"/>
          <p:cNvGrpSpPr/>
          <p:nvPr/>
        </p:nvGrpSpPr>
        <p:grpSpPr>
          <a:xfrm>
            <a:off x="2952750" y="5516057"/>
            <a:ext cx="1133475" cy="352425"/>
            <a:chOff x="0" y="0"/>
            <a:chExt cx="1133475" cy="352425"/>
          </a:xfrm>
        </p:grpSpPr>
        <p:sp>
          <p:nvSpPr>
            <p:cNvPr id="18" name="Rectangle à coins arrondis 17"/>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first name</a:t>
              </a:r>
            </a:p>
          </p:txBody>
        </p:sp>
        <p:cxnSp>
          <p:nvCxnSpPr>
            <p:cNvPr id="19" name="Connecteur droit 18"/>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20" name="Ellipse 19"/>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cxnSp>
        <p:nvCxnSpPr>
          <p:cNvPr id="9" name="Connecteur droit 8"/>
          <p:cNvCxnSpPr/>
          <p:nvPr/>
        </p:nvCxnSpPr>
        <p:spPr>
          <a:xfrm>
            <a:off x="4391025" y="4306382"/>
            <a:ext cx="0" cy="1790700"/>
          </a:xfrm>
          <a:prstGeom prst="line">
            <a:avLst/>
          </a:prstGeom>
          <a:noFill/>
          <a:ln w="9525" cap="flat" cmpd="sng" algn="ctr">
            <a:solidFill>
              <a:sysClr val="windowText" lastClr="000000">
                <a:shade val="95000"/>
                <a:satMod val="105000"/>
              </a:sysClr>
            </a:solidFill>
            <a:prstDash val="solid"/>
          </a:ln>
          <a:effectLst/>
        </p:spPr>
      </p:cxnSp>
      <p:sp>
        <p:nvSpPr>
          <p:cNvPr id="10" name="Zone de texte 51"/>
          <p:cNvSpPr txBox="1"/>
          <p:nvPr/>
        </p:nvSpPr>
        <p:spPr>
          <a:xfrm>
            <a:off x="4791075" y="4592132"/>
            <a:ext cx="1183005" cy="3048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ysClr val="windowText" lastClr="000000"/>
                </a:solidFill>
                <a:effectLst/>
                <a:uLnTx/>
                <a:uFillTx/>
                <a:latin typeface="Calibri"/>
                <a:ea typeface="Times New Roman"/>
                <a:cs typeface="Arial"/>
              </a:rPr>
              <a:t>“Tlemsani”</a:t>
            </a:r>
          </a:p>
        </p:txBody>
      </p:sp>
      <p:sp>
        <p:nvSpPr>
          <p:cNvPr id="11" name="Zone de texte 52"/>
          <p:cNvSpPr txBox="1"/>
          <p:nvPr/>
        </p:nvSpPr>
        <p:spPr>
          <a:xfrm>
            <a:off x="4810125" y="5049967"/>
            <a:ext cx="1183005" cy="3048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ysClr val="windowText" lastClr="000000"/>
                </a:solidFill>
                <a:effectLst/>
                <a:uLnTx/>
                <a:uFillTx/>
                <a:latin typeface="Calibri"/>
                <a:ea typeface="Times New Roman"/>
                <a:cs typeface="Arial"/>
              </a:rPr>
              <a:t>“Tlemsani”</a:t>
            </a:r>
          </a:p>
        </p:txBody>
      </p:sp>
      <p:sp>
        <p:nvSpPr>
          <p:cNvPr id="12" name="Zone de texte 53"/>
          <p:cNvSpPr txBox="1"/>
          <p:nvPr/>
        </p:nvSpPr>
        <p:spPr>
          <a:xfrm>
            <a:off x="4810125" y="5516057"/>
            <a:ext cx="1183005" cy="3048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ysClr val="windowText" lastClr="000000"/>
                </a:solidFill>
                <a:effectLst/>
                <a:uLnTx/>
                <a:uFillTx/>
                <a:latin typeface="Calibri"/>
                <a:ea typeface="Times New Roman"/>
                <a:cs typeface="Arial"/>
              </a:rPr>
              <a:t>« »</a:t>
            </a:r>
          </a:p>
        </p:txBody>
      </p:sp>
      <p:sp>
        <p:nvSpPr>
          <p:cNvPr id="13" name="Zone de texte 54"/>
          <p:cNvSpPr txBox="1"/>
          <p:nvPr/>
        </p:nvSpPr>
        <p:spPr>
          <a:xfrm>
            <a:off x="2843808" y="4306382"/>
            <a:ext cx="965557"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Variables</a:t>
            </a:r>
          </a:p>
        </p:txBody>
      </p:sp>
      <p:sp>
        <p:nvSpPr>
          <p:cNvPr id="14" name="Zone de texte 55"/>
          <p:cNvSpPr txBox="1"/>
          <p:nvPr/>
        </p:nvSpPr>
        <p:spPr>
          <a:xfrm>
            <a:off x="4810126" y="4306382"/>
            <a:ext cx="1125220"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Instances</a:t>
            </a:r>
          </a:p>
        </p:txBody>
      </p:sp>
      <p:sp>
        <p:nvSpPr>
          <p:cNvPr id="15" name="Arc 14"/>
          <p:cNvSpPr/>
          <p:nvPr/>
        </p:nvSpPr>
        <p:spPr>
          <a:xfrm>
            <a:off x="3914775" y="4536252"/>
            <a:ext cx="838200" cy="514350"/>
          </a:xfrm>
          <a:prstGeom prst="arc">
            <a:avLst>
              <a:gd name="adj1" fmla="val 10920245"/>
              <a:gd name="adj2" fmla="val 0"/>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Arc 15"/>
          <p:cNvSpPr/>
          <p:nvPr/>
        </p:nvSpPr>
        <p:spPr>
          <a:xfrm flipV="1">
            <a:off x="3933825" y="4954717"/>
            <a:ext cx="838200" cy="447675"/>
          </a:xfrm>
          <a:prstGeom prst="arc">
            <a:avLst>
              <a:gd name="adj1" fmla="val 10920245"/>
              <a:gd name="adj2" fmla="val 0"/>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Arc 16"/>
          <p:cNvSpPr/>
          <p:nvPr/>
        </p:nvSpPr>
        <p:spPr>
          <a:xfrm flipV="1">
            <a:off x="3952875" y="5421442"/>
            <a:ext cx="838200" cy="447675"/>
          </a:xfrm>
          <a:prstGeom prst="arc">
            <a:avLst>
              <a:gd name="adj1" fmla="val 10920245"/>
              <a:gd name="adj2" fmla="val 0"/>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66367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p:bldP spid="14" grpId="0"/>
      <p:bldP spid="15"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179512" y="1556792"/>
            <a:ext cx="8496944" cy="1800200"/>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Using a chain</a:t>
            </a:r>
            <a:endParaRPr lang="fr-FR" sz="2000" b="1" i="1" dirty="0">
              <a:solidFill>
                <a:srgbClr val="4F81BD"/>
              </a:solidFill>
              <a:latin typeface="Cambria"/>
              <a:ea typeface="Times New Roman"/>
              <a:cs typeface="Times New Roman"/>
            </a:endParaRPr>
          </a:p>
          <a:p>
            <a:pPr marL="685800" algn="just">
              <a:spcAft>
                <a:spcPts val="0"/>
              </a:spcAft>
              <a:buBlip>
                <a:blip r:embed="rId3"/>
              </a:buBlip>
            </a:pPr>
            <a:r>
              <a:rPr lang="en" sz="1600" b="1" dirty="0">
                <a:solidFill>
                  <a:schemeClr val="accent6">
                    <a:lumMod val="75000"/>
                  </a:schemeClr>
                </a:solidFill>
                <a:ea typeface="Times New Roman"/>
                <a:cs typeface="Arial"/>
              </a:rPr>
              <a:t>Use</a:t>
            </a:r>
            <a:endParaRPr lang="fr-FR" sz="1600" b="1" dirty="0">
              <a:solidFill>
                <a:schemeClr val="accent6">
                  <a:lumMod val="75000"/>
                </a:schemeClr>
              </a:solidFill>
              <a:ea typeface="Times New Roman"/>
              <a:cs typeface="Arial"/>
            </a:endParaRPr>
          </a:p>
          <a:p>
            <a:pPr marL="685800" algn="just">
              <a:spcAft>
                <a:spcPts val="0"/>
              </a:spcAft>
              <a:buBlip>
                <a:blip r:embed="rId3"/>
              </a:buBlip>
            </a:pPr>
            <a:r>
              <a:rPr lang="en" sz="1600" dirty="0">
                <a:ea typeface="Times New Roman"/>
                <a:cs typeface="Arial"/>
              </a:rPr>
              <a:t>The method works in association with a specific box (specified during the call) of the memory schema .</a:t>
            </a:r>
            <a:endParaRPr lang="fr-FR" sz="1600"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2"/>
          <p:cNvSpPr/>
          <p:nvPr/>
        </p:nvSpPr>
        <p:spPr>
          <a:xfrm>
            <a:off x="971600" y="3501008"/>
            <a:ext cx="7560840" cy="2893100"/>
          </a:xfrm>
          <a:prstGeom prst="rect">
            <a:avLst/>
          </a:prstGeom>
          <a:ln w="25400">
            <a:solidFill>
              <a:srgbClr val="C00000"/>
            </a:solidFill>
          </a:ln>
        </p:spPr>
        <p:txBody>
          <a:bodyPr wrap="square">
            <a:spAutoFit/>
          </a:bodyPr>
          <a:lstStyle/>
          <a:p>
            <a:pPr indent="228600">
              <a:spcAft>
                <a:spcPts val="0"/>
              </a:spcAft>
            </a:pPr>
            <a:r>
              <a:rPr lang="en" sz="1400" dirty="0">
                <a:latin typeface="Calibri"/>
                <a:ea typeface="Times New Roman"/>
                <a:cs typeface="Arial"/>
              </a:rPr>
              <a:t>use-of-the-string </a:t>
            </a:r>
            <a:r>
              <a:rPr lang="en" sz="1400" b="1" dirty="0">
                <a:latin typeface="Calibri"/>
                <a:ea typeface="Times New Roman"/>
                <a:cs typeface="Arial"/>
              </a:rPr>
              <a:t>algorithm</a:t>
            </a:r>
          </a:p>
          <a:p>
            <a:pPr indent="228600">
              <a:spcAft>
                <a:spcPts val="0"/>
              </a:spcAft>
            </a:pPr>
            <a:r>
              <a:rPr lang="en" sz="1400" b="1" dirty="0">
                <a:latin typeface="Calibri"/>
                <a:ea typeface="Times New Roman"/>
                <a:cs typeface="Arial"/>
              </a:rPr>
              <a:t>variables : lastname , firstname: String;</a:t>
            </a:r>
            <a:endParaRPr lang="fr-FR" sz="1400" dirty="0">
              <a:latin typeface="Calibri"/>
              <a:ea typeface="Times New Roman"/>
              <a:cs typeface="Arial"/>
            </a:endParaRPr>
          </a:p>
          <a:p>
            <a:pPr indent="228600">
              <a:spcAft>
                <a:spcPts val="0"/>
              </a:spcAft>
            </a:pPr>
            <a:r>
              <a:rPr lang="en" sz="1400" b="1" dirty="0">
                <a:latin typeface="Calibri"/>
                <a:ea typeface="Times New Roman"/>
                <a:cs typeface="Arial"/>
              </a:rPr>
              <a:t>lg: integer;</a:t>
            </a:r>
            <a:endParaRPr lang="fr-FR" sz="1400" dirty="0">
              <a:latin typeface="Calibri"/>
              <a:ea typeface="Times New Roman"/>
              <a:cs typeface="Arial"/>
            </a:endParaRPr>
          </a:p>
          <a:p>
            <a:pPr indent="228600">
              <a:spcAft>
                <a:spcPts val="0"/>
              </a:spcAft>
            </a:pPr>
            <a:r>
              <a:rPr lang="en" sz="1400" b="1" dirty="0">
                <a:latin typeface="Calibri"/>
                <a:ea typeface="Times New Roman"/>
                <a:cs typeface="Arial"/>
              </a:rPr>
              <a:t>char: </a:t>
            </a:r>
            <a:r>
              <a:rPr lang="en" sz="1400" b="1" dirty="0" err="1">
                <a:latin typeface="Calibri"/>
                <a:ea typeface="Times New Roman"/>
                <a:cs typeface="Arial"/>
              </a:rPr>
              <a:t>character </a:t>
            </a:r>
            <a:r>
              <a:rPr lang="en" sz="1400" b="1" dirty="0">
                <a:latin typeface="Calibri"/>
                <a:ea typeface="Times New Roman"/>
                <a:cs typeface="Arial"/>
              </a:rPr>
              <a:t>;</a:t>
            </a:r>
            <a:endParaRPr lang="fr-FR" sz="1400" dirty="0">
              <a:latin typeface="Calibri"/>
              <a:ea typeface="Times New Roman"/>
              <a:cs typeface="Arial"/>
            </a:endParaRPr>
          </a:p>
          <a:p>
            <a:pPr indent="228600">
              <a:spcAft>
                <a:spcPts val="0"/>
              </a:spcAft>
            </a:pPr>
            <a:r>
              <a:rPr lang="en" sz="1400" b="1" dirty="0">
                <a:latin typeface="Calibri"/>
                <a:ea typeface="Times New Roman"/>
                <a:cs typeface="Arial"/>
              </a:rPr>
              <a:t>Beginning</a:t>
            </a:r>
            <a:endParaRPr lang="fr-FR" sz="1400" dirty="0">
              <a:latin typeface="Calibri"/>
              <a:ea typeface="Times New Roman"/>
              <a:cs typeface="Arial"/>
            </a:endParaRPr>
          </a:p>
          <a:p>
            <a:pPr indent="228600">
              <a:spcAft>
                <a:spcPts val="0"/>
              </a:spcAft>
            </a:pPr>
            <a:r>
              <a:rPr lang="en" sz="1400" b="1" dirty="0">
                <a:latin typeface="Calibri"/>
                <a:ea typeface="Times New Roman"/>
                <a:cs typeface="Arial"/>
              </a:rPr>
              <a:t> </a:t>
            </a:r>
            <a:r>
              <a:rPr lang="en" sz="1400" dirty="0">
                <a:latin typeface="Calibri"/>
                <a:ea typeface="Times New Roman"/>
                <a:cs typeface="Arial"/>
              </a:rPr>
              <a:t>name </a:t>
            </a:r>
            <a:r>
              <a:rPr lang="en" sz="1400" dirty="0">
                <a:latin typeface="Calibri"/>
                <a:ea typeface="Times New Roman"/>
                <a:cs typeface="Arial"/>
                <a:sym typeface="Wingdings"/>
              </a:rPr>
              <a:t> </a:t>
            </a:r>
            <a:r>
              <a:rPr lang="en" sz="1400" dirty="0">
                <a:latin typeface="Calibri"/>
                <a:ea typeface="Times New Roman"/>
                <a:cs typeface="Arial"/>
              </a:rPr>
              <a:t>new String();</a:t>
            </a:r>
          </a:p>
          <a:p>
            <a:pPr indent="228600">
              <a:spcAft>
                <a:spcPts val="0"/>
              </a:spcAft>
            </a:pPr>
            <a:r>
              <a:rPr lang="en" sz="1400" dirty="0">
                <a:latin typeface="Calibri"/>
                <a:ea typeface="Times New Roman"/>
                <a:cs typeface="Arial"/>
              </a:rPr>
              <a:t> </a:t>
            </a:r>
            <a:r>
              <a:rPr lang="en" sz="1400" dirty="0" err="1">
                <a:latin typeface="Calibri"/>
                <a:ea typeface="Times New Roman"/>
                <a:cs typeface="Arial"/>
              </a:rPr>
              <a:t>name.read </a:t>
            </a:r>
            <a:r>
              <a:rPr lang="en" sz="1400" dirty="0">
                <a:latin typeface="Calibri"/>
                <a:ea typeface="Times New Roman"/>
                <a:cs typeface="Arial"/>
              </a:rPr>
              <a:t>(); </a:t>
            </a:r>
            <a:r>
              <a:rPr lang="en" sz="1400" b="1" i="1" dirty="0">
                <a:latin typeface="Calibri"/>
                <a:ea typeface="Times New Roman"/>
                <a:cs typeface="Arial"/>
              </a:rPr>
              <a:t>//the user enters what he wants</a:t>
            </a:r>
          </a:p>
          <a:p>
            <a:pPr indent="228600">
              <a:spcAft>
                <a:spcPts val="0"/>
              </a:spcAft>
            </a:pPr>
            <a:r>
              <a:rPr lang="en" sz="1400" dirty="0">
                <a:latin typeface="Calibri"/>
                <a:ea typeface="Times New Roman"/>
                <a:cs typeface="Arial"/>
              </a:rPr>
              <a:t>lg </a:t>
            </a:r>
            <a:r>
              <a:rPr lang="en" sz="1400" dirty="0">
                <a:latin typeface="Calibri"/>
                <a:ea typeface="Times New Roman"/>
                <a:cs typeface="Arial"/>
                <a:sym typeface="Wingdings"/>
              </a:rPr>
              <a:t></a:t>
            </a:r>
            <a:r>
              <a:rPr lang="en" sz="1400" dirty="0">
                <a:latin typeface="Calibri"/>
                <a:ea typeface="Times New Roman"/>
                <a:cs typeface="Arial"/>
              </a:rPr>
              <a:t> </a:t>
            </a:r>
            <a:r>
              <a:rPr lang="en" sz="1400" dirty="0" err="1">
                <a:latin typeface="Calibri"/>
                <a:ea typeface="Times New Roman"/>
                <a:cs typeface="Arial"/>
              </a:rPr>
              <a:t>name.length </a:t>
            </a:r>
            <a:r>
              <a:rPr lang="en" sz="1400" dirty="0">
                <a:latin typeface="Calibri"/>
                <a:ea typeface="Times New Roman"/>
                <a:cs typeface="Arial"/>
              </a:rPr>
              <a:t>(); </a:t>
            </a:r>
            <a:r>
              <a:rPr lang="en" sz="1400" b="1" i="1" dirty="0">
                <a:latin typeface="Calibri"/>
                <a:ea typeface="Times New Roman"/>
                <a:cs typeface="Arial"/>
              </a:rPr>
              <a:t>// lg contains the length of the word name</a:t>
            </a:r>
          </a:p>
          <a:p>
            <a:pPr marL="2247900" indent="-1347788">
              <a:spcAft>
                <a:spcPts val="0"/>
              </a:spcAft>
            </a:pPr>
            <a:r>
              <a:rPr lang="en" sz="1400" dirty="0">
                <a:latin typeface="Calibri"/>
                <a:ea typeface="Times New Roman"/>
                <a:cs typeface="Arial"/>
              </a:rPr>
              <a:t>because </a:t>
            </a:r>
            <a:r>
              <a:rPr lang="en" sz="1400" dirty="0">
                <a:latin typeface="Calibri"/>
                <a:ea typeface="Times New Roman"/>
                <a:cs typeface="Arial"/>
                <a:sym typeface="Wingdings"/>
              </a:rPr>
              <a:t></a:t>
            </a:r>
            <a:r>
              <a:rPr lang="en" sz="1400" dirty="0">
                <a:latin typeface="Calibri"/>
                <a:ea typeface="Times New Roman"/>
                <a:cs typeface="Arial"/>
              </a:rPr>
              <a:t> </a:t>
            </a:r>
            <a:r>
              <a:rPr lang="en" sz="1400" dirty="0" err="1">
                <a:latin typeface="Calibri"/>
                <a:ea typeface="Times New Roman"/>
                <a:cs typeface="Arial"/>
              </a:rPr>
              <a:t>name.iemeChar </a:t>
            </a:r>
            <a:r>
              <a:rPr lang="en" sz="1400" dirty="0">
                <a:latin typeface="Calibri"/>
                <a:ea typeface="Times New Roman"/>
                <a:cs typeface="Arial"/>
              </a:rPr>
              <a:t>(3); </a:t>
            </a:r>
            <a:r>
              <a:rPr lang="en" sz="1400" b="1" i="1" dirty="0">
                <a:latin typeface="Calibri"/>
                <a:ea typeface="Times New Roman"/>
                <a:cs typeface="Arial"/>
              </a:rPr>
              <a:t>// because contains the 4th </a:t>
            </a:r>
            <a:r>
              <a:rPr lang="en" sz="1400" b="1" i="1" baseline="30000" dirty="0">
                <a:latin typeface="Calibri"/>
                <a:ea typeface="Times New Roman"/>
                <a:cs typeface="Arial"/>
              </a:rPr>
              <a:t>letter </a:t>
            </a:r>
            <a:r>
              <a:rPr lang="en" sz="1400" b="1" i="1" dirty="0">
                <a:latin typeface="Calibri"/>
                <a:ea typeface="Times New Roman"/>
                <a:cs typeface="Arial"/>
              </a:rPr>
              <a:t>of the word name</a:t>
            </a:r>
            <a:endParaRPr lang="fr-FR" sz="1400" b="1" i="1" dirty="0">
              <a:latin typeface="Calibri"/>
              <a:ea typeface="Times New Roman"/>
              <a:cs typeface="Arial"/>
            </a:endParaRPr>
          </a:p>
          <a:p>
            <a:pPr marL="2247900" indent="-1347788">
              <a:spcAft>
                <a:spcPts val="0"/>
              </a:spcAft>
            </a:pPr>
            <a:r>
              <a:rPr lang="en" sz="1400" b="1" i="1" dirty="0">
                <a:latin typeface="Calibri"/>
                <a:ea typeface="Times New Roman"/>
                <a:cs typeface="Arial"/>
              </a:rPr>
              <a:t> // specify that the first is at index 0</a:t>
            </a:r>
          </a:p>
          <a:p>
            <a:pPr indent="228600">
              <a:spcAft>
                <a:spcPts val="0"/>
              </a:spcAft>
            </a:pPr>
            <a:r>
              <a:rPr lang="en" sz="1400" dirty="0">
                <a:latin typeface="Calibri"/>
                <a:ea typeface="Times New Roman"/>
                <a:cs typeface="Arial"/>
              </a:rPr>
              <a:t> </a:t>
            </a:r>
            <a:r>
              <a:rPr lang="en" sz="1400" dirty="0" err="1">
                <a:latin typeface="Calibri"/>
                <a:ea typeface="Times New Roman"/>
                <a:cs typeface="Arial"/>
              </a:rPr>
              <a:t>name.modifierIth </a:t>
            </a:r>
            <a:r>
              <a:rPr lang="en" sz="1400" dirty="0">
                <a:latin typeface="Calibri"/>
                <a:ea typeface="Times New Roman"/>
                <a:cs typeface="Arial"/>
              </a:rPr>
              <a:t>(5,'t'); // </a:t>
            </a:r>
            <a:r>
              <a:rPr lang="en" sz="1400" b="1" i="1" dirty="0">
                <a:latin typeface="Calibri"/>
                <a:ea typeface="Times New Roman"/>
                <a:cs typeface="Arial"/>
              </a:rPr>
              <a:t>the </a:t>
            </a:r>
            <a:r>
              <a:rPr lang="en" sz="1400" b="1" i="1" baseline="30000" dirty="0">
                <a:latin typeface="Calibri"/>
                <a:ea typeface="Times New Roman"/>
                <a:cs typeface="Arial"/>
              </a:rPr>
              <a:t>6th </a:t>
            </a:r>
            <a:r>
              <a:rPr lang="en" sz="1400" b="1" i="1" dirty="0">
                <a:latin typeface="Calibri"/>
                <a:ea typeface="Times New Roman"/>
                <a:cs typeface="Arial"/>
              </a:rPr>
              <a:t>letter changes</a:t>
            </a:r>
          </a:p>
          <a:p>
            <a:pPr indent="228600">
              <a:spcAft>
                <a:spcPts val="0"/>
              </a:spcAft>
            </a:pPr>
            <a:r>
              <a:rPr lang="en" sz="1400" dirty="0">
                <a:latin typeface="Calibri"/>
                <a:ea typeface="Times New Roman"/>
                <a:cs typeface="Arial"/>
              </a:rPr>
              <a:t> </a:t>
            </a:r>
            <a:r>
              <a:rPr lang="en" sz="1400" dirty="0" err="1">
                <a:latin typeface="Calibri"/>
                <a:ea typeface="Times New Roman"/>
                <a:cs typeface="Arial"/>
              </a:rPr>
              <a:t>name.write </a:t>
            </a:r>
            <a:r>
              <a:rPr lang="en" sz="1400" dirty="0">
                <a:latin typeface="Calibri"/>
                <a:ea typeface="Times New Roman"/>
                <a:cs typeface="Arial"/>
              </a:rPr>
              <a:t>();</a:t>
            </a:r>
            <a:r>
              <a:rPr lang="en" sz="1400" b="1" dirty="0">
                <a:latin typeface="Calibri"/>
                <a:ea typeface="Times New Roman"/>
                <a:cs typeface="Arial"/>
              </a:rPr>
              <a:t> </a:t>
            </a:r>
            <a:r>
              <a:rPr lang="en" sz="1400" b="1" i="1" dirty="0">
                <a:latin typeface="Calibri"/>
                <a:ea typeface="Times New Roman"/>
                <a:cs typeface="Arial"/>
              </a:rPr>
              <a:t>// we write the word</a:t>
            </a:r>
          </a:p>
          <a:p>
            <a:r>
              <a:rPr lang="en" sz="1400" b="1" dirty="0">
                <a:latin typeface="Calibri"/>
                <a:ea typeface="Times New Roman"/>
                <a:cs typeface="Arial"/>
              </a:rPr>
              <a:t>END</a:t>
            </a:r>
            <a:endParaRPr lang="fr-FR" sz="1400" dirty="0"/>
          </a:p>
        </p:txBody>
      </p:sp>
    </p:spTree>
    <p:extLst>
      <p:ext uri="{BB962C8B-B14F-4D97-AF65-F5344CB8AC3E}">
        <p14:creationId xmlns:p14="http://schemas.microsoft.com/office/powerpoint/2010/main" val="3417262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179512" y="1556792"/>
            <a:ext cx="8496944" cy="4824536"/>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Using a chain</a:t>
            </a:r>
            <a:endParaRPr lang="fr-FR" sz="2000" b="1" i="1" dirty="0">
              <a:solidFill>
                <a:srgbClr val="4F81BD"/>
              </a:solidFill>
              <a:latin typeface="Cambria"/>
              <a:ea typeface="Times New Roman"/>
              <a:cs typeface="Times New Roman"/>
            </a:endParaRPr>
          </a:p>
          <a:p>
            <a:pPr marL="360363" indent="0" algn="just">
              <a:spcAft>
                <a:spcPts val="0"/>
              </a:spcAft>
              <a:buNone/>
            </a:pPr>
            <a:r>
              <a:rPr lang="en" sz="2400" b="1" dirty="0">
                <a:solidFill>
                  <a:schemeClr val="accent6">
                    <a:lumMod val="75000"/>
                  </a:schemeClr>
                </a:solidFill>
                <a:ea typeface="Times New Roman"/>
                <a:cs typeface="Arial"/>
              </a:rPr>
              <a:t>Mistakes to avoid:</a:t>
            </a:r>
          </a:p>
          <a:p>
            <a:pPr marL="630238" indent="-269875" algn="just">
              <a:spcAft>
                <a:spcPts val="0"/>
              </a:spcAft>
              <a:buBlip>
                <a:blip r:embed="rId3"/>
              </a:buBlip>
            </a:pPr>
            <a:r>
              <a:rPr lang="en" sz="2000" dirty="0">
                <a:ea typeface="Times New Roman"/>
                <a:cs typeface="Arial"/>
              </a:rPr>
              <a:t> Do not forget to create the chain before applying an operation to it</a:t>
            </a:r>
          </a:p>
          <a:p>
            <a:pPr marL="630238" indent="-269875" algn="just">
              <a:spcAft>
                <a:spcPts val="0"/>
              </a:spcAft>
              <a:buBlip>
                <a:blip r:embed="rId3"/>
              </a:buBlip>
            </a:pPr>
            <a:r>
              <a:rPr lang="en" sz="2000" dirty="0">
                <a:ea typeface="Times New Roman"/>
                <a:cs typeface="Arial"/>
              </a:rPr>
              <a:t> Specify on which chain the operation is applied (do not forget the dot “.” in front of a method (instance).</a:t>
            </a:r>
          </a:p>
          <a:p>
            <a:pPr marL="630238" indent="-269875" algn="just">
              <a:spcAft>
                <a:spcPts val="0"/>
              </a:spcAft>
              <a:buBlip>
                <a:blip r:embed="rId3"/>
              </a:buBlip>
            </a:pPr>
            <a:r>
              <a:rPr lang="en" sz="2000" dirty="0">
                <a:ea typeface="Times New Roman"/>
                <a:cs typeface="Arial"/>
              </a:rPr>
              <a:t> Always put parentheses</a:t>
            </a:r>
          </a:p>
          <a:p>
            <a:pPr marL="630238" indent="-269875" algn="just">
              <a:spcAft>
                <a:spcPts val="0"/>
              </a:spcAft>
              <a:buBlip>
                <a:blip r:embed="rId3"/>
              </a:buBlip>
            </a:pPr>
            <a:r>
              <a:rPr lang="en" sz="2000" dirty="0">
                <a:ea typeface="Times New Roman"/>
                <a:cs typeface="Arial"/>
              </a:rPr>
              <a:t> Use suitable parameters for </a:t>
            </a:r>
            <a:r>
              <a:rPr lang="en" sz="2000" dirty="0" err="1">
                <a:ea typeface="Times New Roman"/>
                <a:cs typeface="Arial"/>
              </a:rPr>
              <a:t>iemeCar </a:t>
            </a:r>
            <a:r>
              <a:rPr lang="en" sz="2000" dirty="0">
                <a:ea typeface="Times New Roman"/>
                <a:cs typeface="Arial"/>
              </a:rPr>
              <a:t>and </a:t>
            </a:r>
            <a:r>
              <a:rPr lang="en" sz="2000" dirty="0" err="1">
                <a:ea typeface="Times New Roman"/>
                <a:cs typeface="Arial"/>
              </a:rPr>
              <a:t>modifyIeme operations</a:t>
            </a:r>
            <a:endParaRPr lang="fr-FR" sz="2000" dirty="0">
              <a:ea typeface="Times New Roman"/>
              <a:cs typeface="Arial"/>
            </a:endParaRPr>
          </a:p>
          <a:p>
            <a:pPr marL="630238" indent="-269875" algn="just">
              <a:spcAft>
                <a:spcPts val="0"/>
              </a:spcAft>
              <a:buBlip>
                <a:blip r:embed="rId3"/>
              </a:buBlip>
            </a:pPr>
            <a:r>
              <a:rPr lang="en" sz="2000" dirty="0">
                <a:ea typeface="Times New Roman"/>
                <a:cs typeface="Arial"/>
              </a:rPr>
              <a:t> To </a:t>
            </a:r>
            <a:r>
              <a:rPr lang="en" sz="2000" i="1" dirty="0">
                <a:ea typeface="Times New Roman"/>
                <a:cs typeface="Arial"/>
              </a:rPr>
              <a:t>read </a:t>
            </a:r>
            <a:r>
              <a:rPr lang="en" sz="2000" dirty="0">
                <a:ea typeface="Times New Roman"/>
                <a:cs typeface="Arial"/>
              </a:rPr>
              <a:t>and </a:t>
            </a:r>
            <a:r>
              <a:rPr lang="en" sz="2000" i="1" dirty="0">
                <a:ea typeface="Times New Roman"/>
                <a:cs typeface="Arial"/>
              </a:rPr>
              <a:t>write </a:t>
            </a:r>
            <a:r>
              <a:rPr lang="en" sz="2000" dirty="0">
                <a:ea typeface="Times New Roman"/>
                <a:cs typeface="Arial"/>
              </a:rPr>
              <a:t>strings, use </a:t>
            </a:r>
            <a:r>
              <a:rPr lang="en" sz="2000" b="1" dirty="0">
                <a:ea typeface="Times New Roman"/>
                <a:cs typeface="Arial"/>
              </a:rPr>
              <a:t>the read and write methods and not the read and write I/ O </a:t>
            </a:r>
            <a:r>
              <a:rPr lang="en" sz="2000" dirty="0">
                <a:ea typeface="Times New Roman"/>
                <a:cs typeface="Arial"/>
              </a:rPr>
              <a:t>functions .</a:t>
            </a: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598326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barn(inVertical)">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Effect transition="in" filter="barn(inVertical)">
                                      <p:cBhvr>
                                        <p:cTn id="12" dur="500"/>
                                        <p:tgtEl>
                                          <p:spTgt spid="512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barn(inVertical)">
                                      <p:cBhvr>
                                        <p:cTn id="17" dur="500"/>
                                        <p:tgtEl>
                                          <p:spTgt spid="512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3">
                                            <p:txEl>
                                              <p:pRg st="6" end="6"/>
                                            </p:txEl>
                                          </p:spTgt>
                                        </p:tgtEl>
                                        <p:attrNameLst>
                                          <p:attrName>style.visibility</p:attrName>
                                        </p:attrNameLst>
                                      </p:cBhvr>
                                      <p:to>
                                        <p:strVal val="visible"/>
                                      </p:to>
                                    </p:set>
                                    <p:animEffect transition="in" filter="barn(inVertical)">
                                      <p:cBhvr>
                                        <p:cTn id="22" dur="500"/>
                                        <p:tgtEl>
                                          <p:spTgt spid="51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barn(inVertical)">
                                      <p:cBhvr>
                                        <p:cTn id="2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233259" y="1556792"/>
            <a:ext cx="8208912" cy="1872208"/>
          </a:xfrm>
        </p:spPr>
        <p:txBody>
          <a:bodyPr/>
          <a:lstStyle/>
          <a:p>
            <a:pPr marL="0" indent="0">
              <a:buNone/>
            </a:pPr>
            <a:r>
              <a:rPr lang="en" sz="2800" b="1" dirty="0">
                <a:solidFill>
                  <a:srgbClr val="F79646">
                    <a:lumMod val="50000"/>
                  </a:srgbClr>
                </a:solidFill>
              </a:rPr>
              <a:t>Character strings</a:t>
            </a:r>
          </a:p>
          <a:p>
            <a:pPr marL="0" indent="0">
              <a:spcBef>
                <a:spcPts val="1000"/>
              </a:spcBef>
              <a:spcAft>
                <a:spcPts val="400"/>
              </a:spcAft>
              <a:buNone/>
            </a:pPr>
            <a:r>
              <a:rPr lang="en" sz="2000" b="1" i="1" dirty="0">
                <a:solidFill>
                  <a:srgbClr val="4F81BD"/>
                </a:solidFill>
                <a:latin typeface="Cambria"/>
                <a:ea typeface="Times New Roman"/>
                <a:cs typeface="Times New Roman"/>
              </a:rPr>
              <a:t>Using a chain</a:t>
            </a:r>
            <a:endParaRPr lang="fr-FR" sz="2000" b="1" i="1" dirty="0">
              <a:solidFill>
                <a:srgbClr val="4F81BD"/>
              </a:solidFill>
              <a:latin typeface="Cambria"/>
              <a:ea typeface="Times New Roman"/>
              <a:cs typeface="Times New Roman"/>
            </a:endParaRPr>
          </a:p>
          <a:p>
            <a:pPr marL="360363" indent="0" algn="just">
              <a:spcAft>
                <a:spcPts val="0"/>
              </a:spcAft>
              <a:buNone/>
            </a:pPr>
            <a:r>
              <a:rPr lang="en" sz="2400" b="1" dirty="0">
                <a:solidFill>
                  <a:schemeClr val="accent6">
                    <a:lumMod val="75000"/>
                  </a:schemeClr>
                </a:solidFill>
                <a:ea typeface="Times New Roman"/>
                <a:cs typeface="Arial"/>
              </a:rPr>
              <a:t>Mistakes to avoid:</a:t>
            </a:r>
          </a:p>
          <a:p>
            <a:pPr marL="630238" indent="-269875" algn="just">
              <a:spcAft>
                <a:spcPts val="0"/>
              </a:spcAft>
              <a:buBlip>
                <a:blip r:embed="rId3"/>
              </a:buBlip>
            </a:pPr>
            <a:r>
              <a:rPr lang="en" sz="2000" dirty="0">
                <a:ea typeface="Times New Roman"/>
                <a:cs typeface="Arial"/>
              </a:rPr>
              <a:t>Here is an algorithm with five method usage errors:</a:t>
            </a:r>
          </a:p>
          <a:p>
            <a:pPr marL="360363" indent="0" algn="just">
              <a:spcAft>
                <a:spcPts val="0"/>
              </a:spcAft>
              <a:buNone/>
            </a:pPr>
            <a:endParaRPr lang="fr-FR" sz="2000" dirty="0">
              <a:ea typeface="Times New Roman"/>
              <a:cs typeface="Arial"/>
            </a:endParaRPr>
          </a:p>
        </p:txBody>
      </p:sp>
      <p:sp>
        <p:nvSpPr>
          <p:cNvPr id="2" name="Rectangle 1"/>
          <p:cNvSpPr/>
          <p:nvPr/>
        </p:nvSpPr>
        <p:spPr>
          <a:xfrm>
            <a:off x="1212358" y="188640"/>
            <a:ext cx="6719275"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TYPES : A TOOLBOX</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2"/>
          <p:cNvSpPr/>
          <p:nvPr/>
        </p:nvSpPr>
        <p:spPr>
          <a:xfrm>
            <a:off x="827584" y="3429000"/>
            <a:ext cx="7740352" cy="3293209"/>
          </a:xfrm>
          <a:prstGeom prst="rect">
            <a:avLst/>
          </a:prstGeom>
          <a:ln w="25400">
            <a:solidFill>
              <a:schemeClr val="accent6">
                <a:lumMod val="50000"/>
              </a:schemeClr>
            </a:solidFill>
          </a:ln>
        </p:spPr>
        <p:txBody>
          <a:bodyPr wrap="square">
            <a:spAutoFit/>
          </a:bodyPr>
          <a:lstStyle/>
          <a:p>
            <a:pPr indent="228600">
              <a:spcAft>
                <a:spcPts val="0"/>
              </a:spcAft>
            </a:pPr>
            <a:r>
              <a:rPr lang="en" sz="1600" b="1" dirty="0">
                <a:latin typeface="Calibri"/>
                <a:ea typeface="Times New Roman"/>
                <a:cs typeface="Arial"/>
              </a:rPr>
              <a:t>Algorithm </a:t>
            </a:r>
            <a:r>
              <a:rPr lang="en" sz="1600" dirty="0">
                <a:latin typeface="Calibri"/>
                <a:ea typeface="Times New Roman"/>
                <a:cs typeface="Arial"/>
              </a:rPr>
              <a:t>use-string-with-errors</a:t>
            </a:r>
          </a:p>
          <a:p>
            <a:pPr indent="228600">
              <a:spcAft>
                <a:spcPts val="0"/>
              </a:spcAft>
            </a:pPr>
            <a:r>
              <a:rPr lang="en" sz="1600" b="1" dirty="0">
                <a:latin typeface="Calibri"/>
                <a:ea typeface="Times New Roman"/>
                <a:cs typeface="Arial"/>
              </a:rPr>
              <a:t>variables:</a:t>
            </a:r>
            <a:r>
              <a:rPr lang="en" sz="1600" dirty="0">
                <a:latin typeface="Calibri"/>
                <a:ea typeface="Times New Roman"/>
                <a:cs typeface="Arial"/>
              </a:rPr>
              <a:t> name : String;</a:t>
            </a:r>
          </a:p>
          <a:p>
            <a:pPr indent="228600">
              <a:spcAft>
                <a:spcPts val="0"/>
              </a:spcAft>
            </a:pPr>
            <a:r>
              <a:rPr lang="en" sz="1600" dirty="0">
                <a:latin typeface="Calibri"/>
                <a:ea typeface="Times New Roman"/>
                <a:cs typeface="Arial"/>
              </a:rPr>
              <a:t>lg: integer;</a:t>
            </a:r>
          </a:p>
          <a:p>
            <a:pPr indent="228600">
              <a:spcAft>
                <a:spcPts val="0"/>
              </a:spcAft>
            </a:pPr>
            <a:r>
              <a:rPr lang="en" sz="1600" dirty="0">
                <a:latin typeface="Calibri"/>
                <a:ea typeface="Times New Roman"/>
                <a:cs typeface="Arial"/>
              </a:rPr>
              <a:t>char: </a:t>
            </a:r>
            <a:r>
              <a:rPr lang="en" sz="1600" dirty="0" err="1">
                <a:latin typeface="Calibri"/>
                <a:ea typeface="Times New Roman"/>
                <a:cs typeface="Arial"/>
              </a:rPr>
              <a:t>character </a:t>
            </a:r>
            <a:r>
              <a:rPr lang="en" sz="1600" dirty="0">
                <a:latin typeface="Calibri"/>
                <a:ea typeface="Times New Roman"/>
                <a:cs typeface="Arial"/>
              </a:rPr>
              <a:t>;</a:t>
            </a:r>
          </a:p>
          <a:p>
            <a:pPr indent="228600">
              <a:spcAft>
                <a:spcPts val="0"/>
              </a:spcAft>
            </a:pPr>
            <a:r>
              <a:rPr lang="en" sz="1600" b="1" dirty="0">
                <a:latin typeface="Calibri"/>
                <a:ea typeface="Times New Roman"/>
                <a:cs typeface="Arial"/>
              </a:rPr>
              <a:t>Beginning</a:t>
            </a:r>
            <a:endParaRPr lang="fr-FR" sz="1600" dirty="0">
              <a:latin typeface="Calibri"/>
              <a:ea typeface="Times New Roman"/>
              <a:cs typeface="Arial"/>
            </a:endParaRPr>
          </a:p>
          <a:p>
            <a:pPr indent="228600">
              <a:spcAft>
                <a:spcPts val="0"/>
              </a:spcAft>
            </a:pPr>
            <a:r>
              <a:rPr lang="en" sz="1600" dirty="0">
                <a:latin typeface="Calibri"/>
                <a:ea typeface="Times New Roman"/>
                <a:cs typeface="Arial"/>
              </a:rPr>
              <a:t>name </a:t>
            </a:r>
            <a:r>
              <a:rPr lang="en" sz="1600" dirty="0">
                <a:latin typeface="Calibri"/>
                <a:ea typeface="Times New Roman"/>
                <a:cs typeface="Arial"/>
                <a:sym typeface="Wingdings"/>
              </a:rPr>
              <a:t> </a:t>
            </a:r>
            <a:r>
              <a:rPr lang="en" sz="1600" dirty="0">
                <a:latin typeface="Calibri"/>
                <a:ea typeface="Times New Roman"/>
                <a:cs typeface="Arial"/>
              </a:rPr>
              <a:t>new String();</a:t>
            </a:r>
          </a:p>
          <a:p>
            <a:pPr indent="228600">
              <a:spcAft>
                <a:spcPts val="0"/>
              </a:spcAft>
            </a:pPr>
            <a:r>
              <a:rPr lang="en" sz="1600" dirty="0">
                <a:latin typeface="Calibri"/>
                <a:ea typeface="Times New Roman"/>
                <a:cs typeface="Arial"/>
              </a:rPr>
              <a:t>lg </a:t>
            </a:r>
            <a:r>
              <a:rPr lang="en" sz="1600" dirty="0">
                <a:latin typeface="Calibri"/>
                <a:ea typeface="Times New Roman"/>
                <a:cs typeface="Arial"/>
                <a:sym typeface="Wingdings"/>
              </a:rPr>
              <a:t> </a:t>
            </a:r>
            <a:r>
              <a:rPr lang="en" sz="1600" dirty="0" err="1">
                <a:latin typeface="Calibri"/>
                <a:ea typeface="Times New Roman"/>
                <a:cs typeface="Arial"/>
              </a:rPr>
              <a:t>firstname.length </a:t>
            </a:r>
            <a:r>
              <a:rPr lang="en" sz="1600" dirty="0">
                <a:latin typeface="Calibri"/>
                <a:ea typeface="Times New Roman"/>
                <a:cs typeface="Arial"/>
              </a:rPr>
              <a:t>(); //the string firstname was not created</a:t>
            </a:r>
          </a:p>
          <a:p>
            <a:pPr indent="228600">
              <a:spcAft>
                <a:spcPts val="0"/>
              </a:spcAft>
            </a:pPr>
            <a:r>
              <a:rPr lang="en" sz="1600" dirty="0">
                <a:latin typeface="Calibri"/>
                <a:ea typeface="Times New Roman"/>
                <a:cs typeface="Arial"/>
              </a:rPr>
              <a:t>lg </a:t>
            </a:r>
            <a:r>
              <a:rPr lang="en" sz="1600" dirty="0">
                <a:latin typeface="Calibri"/>
                <a:ea typeface="Times New Roman"/>
                <a:cs typeface="Arial"/>
                <a:sym typeface="Wingdings"/>
              </a:rPr>
              <a:t> </a:t>
            </a:r>
            <a:r>
              <a:rPr lang="en" sz="1600" dirty="0">
                <a:latin typeface="Calibri"/>
                <a:ea typeface="Times New Roman"/>
                <a:cs typeface="Arial"/>
              </a:rPr>
              <a:t>length(); // the length of what?</a:t>
            </a:r>
          </a:p>
          <a:p>
            <a:pPr indent="228600">
              <a:spcAft>
                <a:spcPts val="0"/>
              </a:spcAft>
            </a:pPr>
            <a:r>
              <a:rPr lang="en" sz="1600" dirty="0">
                <a:latin typeface="Calibri"/>
                <a:ea typeface="Times New Roman"/>
                <a:cs typeface="Arial"/>
              </a:rPr>
              <a:t>lg </a:t>
            </a:r>
            <a:r>
              <a:rPr lang="en" sz="1600" dirty="0">
                <a:latin typeface="Calibri"/>
                <a:ea typeface="Times New Roman"/>
                <a:cs typeface="Arial"/>
                <a:sym typeface="Wingdings"/>
              </a:rPr>
              <a:t></a:t>
            </a:r>
            <a:r>
              <a:rPr lang="en" sz="1600" dirty="0">
                <a:latin typeface="Calibri"/>
                <a:ea typeface="Times New Roman"/>
                <a:cs typeface="Arial"/>
              </a:rPr>
              <a:t> </a:t>
            </a:r>
            <a:r>
              <a:rPr lang="en" sz="1600" dirty="0" err="1">
                <a:latin typeface="Calibri"/>
                <a:ea typeface="Times New Roman"/>
                <a:cs typeface="Arial"/>
              </a:rPr>
              <a:t>name.length </a:t>
            </a:r>
            <a:r>
              <a:rPr lang="en" sz="1600" dirty="0">
                <a:latin typeface="Calibri"/>
                <a:ea typeface="Times New Roman"/>
                <a:cs typeface="Arial"/>
              </a:rPr>
              <a:t>; // the parentheses are missing</a:t>
            </a:r>
          </a:p>
          <a:p>
            <a:pPr indent="228600">
              <a:spcAft>
                <a:spcPts val="0"/>
              </a:spcAft>
            </a:pPr>
            <a:r>
              <a:rPr lang="en" sz="1600" dirty="0">
                <a:latin typeface="Calibri"/>
                <a:ea typeface="Times New Roman"/>
                <a:cs typeface="Arial"/>
              </a:rPr>
              <a:t>because </a:t>
            </a:r>
            <a:r>
              <a:rPr lang="en" sz="1600" dirty="0">
                <a:latin typeface="Calibri"/>
                <a:ea typeface="Times New Roman"/>
                <a:cs typeface="Arial"/>
                <a:sym typeface="Wingdings"/>
              </a:rPr>
              <a:t></a:t>
            </a:r>
            <a:r>
              <a:rPr lang="en" sz="1600" dirty="0">
                <a:latin typeface="Calibri"/>
                <a:ea typeface="Times New Roman"/>
                <a:cs typeface="Arial"/>
              </a:rPr>
              <a:t> </a:t>
            </a:r>
            <a:r>
              <a:rPr lang="en" sz="1600" dirty="0" err="1">
                <a:latin typeface="Calibri"/>
                <a:ea typeface="Times New Roman"/>
                <a:cs typeface="Arial"/>
              </a:rPr>
              <a:t>name.iemeChar </a:t>
            </a:r>
            <a:r>
              <a:rPr lang="en" sz="1600" dirty="0">
                <a:latin typeface="Calibri"/>
                <a:ea typeface="Times New Roman"/>
                <a:cs typeface="Arial"/>
              </a:rPr>
              <a:t>(); // you must specify the number of the letter</a:t>
            </a:r>
          </a:p>
          <a:p>
            <a:pPr indent="228600">
              <a:spcAft>
                <a:spcPts val="0"/>
              </a:spcAft>
            </a:pPr>
            <a:r>
              <a:rPr lang="en" sz="1600" dirty="0">
                <a:latin typeface="Calibri"/>
                <a:ea typeface="Times New Roman"/>
                <a:cs typeface="Arial"/>
              </a:rPr>
              <a:t>read(name); // you must use the operation: </a:t>
            </a:r>
            <a:r>
              <a:rPr lang="en" sz="1600" dirty="0" err="1">
                <a:latin typeface="Calibri"/>
                <a:ea typeface="Times New Roman"/>
                <a:cs typeface="Arial"/>
              </a:rPr>
              <a:t>name.read </a:t>
            </a:r>
            <a:r>
              <a:rPr lang="en" sz="1600" dirty="0">
                <a:latin typeface="Calibri"/>
                <a:ea typeface="Times New Roman"/>
                <a:cs typeface="Arial"/>
              </a:rPr>
              <a:t>()</a:t>
            </a:r>
          </a:p>
          <a:p>
            <a:pPr indent="228600">
              <a:spcAft>
                <a:spcPts val="0"/>
              </a:spcAft>
            </a:pPr>
            <a:r>
              <a:rPr lang="en" sz="1600" dirty="0">
                <a:latin typeface="Calibri"/>
                <a:ea typeface="Times New Roman"/>
                <a:cs typeface="Arial"/>
              </a:rPr>
              <a:t>write(name); // you must use the operation: </a:t>
            </a:r>
            <a:r>
              <a:rPr lang="en" sz="1600" dirty="0" err="1">
                <a:latin typeface="Calibri"/>
                <a:ea typeface="Times New Roman"/>
                <a:cs typeface="Arial"/>
              </a:rPr>
              <a:t>name.write </a:t>
            </a:r>
            <a:r>
              <a:rPr lang="en" sz="1600" dirty="0">
                <a:latin typeface="Calibri"/>
                <a:ea typeface="Times New Roman"/>
                <a:cs typeface="Arial"/>
              </a:rPr>
              <a:t>();</a:t>
            </a:r>
          </a:p>
          <a:p>
            <a:r>
              <a:rPr lang="en" sz="1600" b="1" dirty="0">
                <a:latin typeface="Calibri"/>
                <a:ea typeface="Times New Roman"/>
                <a:cs typeface="Arial"/>
              </a:rPr>
              <a:t> END</a:t>
            </a:r>
            <a:endParaRPr lang="fr-FR" sz="1600" dirty="0"/>
          </a:p>
        </p:txBody>
      </p:sp>
      <p:sp>
        <p:nvSpPr>
          <p:cNvPr id="4" name="Rectangle 3"/>
          <p:cNvSpPr/>
          <p:nvPr/>
        </p:nvSpPr>
        <p:spPr>
          <a:xfrm>
            <a:off x="4499992" y="4950748"/>
            <a:ext cx="3600405" cy="20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499992" y="5157192"/>
            <a:ext cx="3600405"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99992" y="5454804"/>
            <a:ext cx="3600405" cy="20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499992" y="5670828"/>
            <a:ext cx="3600405"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499992" y="5949280"/>
            <a:ext cx="3600405" cy="206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499991" y="6155724"/>
            <a:ext cx="3600405"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05026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2204864"/>
            <a:ext cx="8208912" cy="1008112"/>
          </a:xfrm>
        </p:spPr>
        <p:txBody>
          <a:bodyPr/>
          <a:lstStyle/>
          <a:p>
            <a:pPr marL="628650" indent="-285750">
              <a:spcAft>
                <a:spcPts val="0"/>
              </a:spcAft>
              <a:buBlip>
                <a:blip r:embed="rId3"/>
              </a:buBlip>
            </a:pPr>
            <a:r>
              <a:rPr lang="en" sz="2400" dirty="0"/>
              <a:t>It is essential to know the state of the variables during the execution of an algorithm thanks to a memory diagram .</a:t>
            </a:r>
            <a:endParaRPr lang="fr-FR" sz="2400" dirty="0"/>
          </a:p>
        </p:txBody>
      </p:sp>
      <p:sp>
        <p:nvSpPr>
          <p:cNvPr id="2" name="Rectangle 1"/>
          <p:cNvSpPr/>
          <p:nvPr/>
        </p:nvSpPr>
        <p:spPr>
          <a:xfrm>
            <a:off x="2698230" y="476672"/>
            <a:ext cx="414004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MEMORY SCHEMES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4" name="Zone de texte 1"/>
          <p:cNvSpPr txBox="1"/>
          <p:nvPr/>
        </p:nvSpPr>
        <p:spPr>
          <a:xfrm>
            <a:off x="1806944" y="3356992"/>
            <a:ext cx="5591175" cy="1985865"/>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0" tIns="91440" rIns="0" bIns="91440" numCol="1" spcCol="0" rtlCol="0" fromWordArt="0" anchor="t" anchorCtr="0" forceAA="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indent="228600" algn="ctr">
              <a:lnSpc>
                <a:spcPct val="125000"/>
              </a:lnSpc>
              <a:spcAft>
                <a:spcPts val="0"/>
              </a:spcAft>
            </a:pPr>
            <a:r>
              <a:rPr lang="en" sz="2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a:ea typeface="Times New Roman"/>
                <a:cs typeface="Times New Roman"/>
              </a:rPr>
              <a:t>The memory schema of an algorithm represents all the variables and their values at a specific stage in its execution.</a:t>
            </a:r>
          </a:p>
        </p:txBody>
      </p:sp>
    </p:spTree>
    <p:extLst>
      <p:ext uri="{BB962C8B-B14F-4D97-AF65-F5344CB8AC3E}">
        <p14:creationId xmlns:p14="http://schemas.microsoft.com/office/powerpoint/2010/main" val="14393138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0005" y="2204864"/>
            <a:ext cx="8208912" cy="4320480"/>
          </a:xfrm>
        </p:spPr>
        <p:txBody>
          <a:bodyPr/>
          <a:lstStyle/>
          <a:p>
            <a:pPr marL="628650" indent="-285750">
              <a:spcAft>
                <a:spcPts val="0"/>
              </a:spcAft>
              <a:buBlip>
                <a:blip r:embed="rId3"/>
              </a:buBlip>
            </a:pPr>
            <a:r>
              <a:rPr lang="en" sz="2400" dirty="0"/>
              <a:t>A memory diagram delimits three distinct parts:</a:t>
            </a:r>
          </a:p>
          <a:p>
            <a:pPr marL="1200150" lvl="1" indent="-457200">
              <a:spcAft>
                <a:spcPts val="0"/>
              </a:spcAft>
              <a:buFont typeface="+mj-lt"/>
              <a:buAutoNum type="arabicPeriod"/>
            </a:pPr>
            <a:r>
              <a:rPr lang="en" sz="2400" dirty="0"/>
              <a:t>The name of the algorithm</a:t>
            </a:r>
          </a:p>
          <a:p>
            <a:pPr marL="1200150" lvl="1" indent="-457200">
              <a:spcAft>
                <a:spcPts val="0"/>
              </a:spcAft>
              <a:buFont typeface="+mj-lt"/>
              <a:buAutoNum type="arabicPeriod"/>
            </a:pPr>
            <a:r>
              <a:rPr lang="en" sz="2400" dirty="0"/>
              <a:t>The variable part where all defined variables will be represented by:</a:t>
            </a:r>
          </a:p>
          <a:p>
            <a:pPr marL="1485900" lvl="2">
              <a:spcAft>
                <a:spcPts val="0"/>
              </a:spcAft>
            </a:pPr>
            <a:r>
              <a:rPr lang="en" sz="1800" dirty="0"/>
              <a:t>A value (or by “?” if the variable does not yet have a value) for primitive type variables;</a:t>
            </a:r>
          </a:p>
          <a:p>
            <a:pPr marL="1485900" lvl="2">
              <a:spcAft>
                <a:spcPts val="0"/>
              </a:spcAft>
            </a:pPr>
            <a:r>
              <a:rPr lang="en" sz="1800" dirty="0"/>
              <a:t>An arrow (pointing to a box drawn in the right part of the diagram) for String object type variables.</a:t>
            </a:r>
          </a:p>
          <a:p>
            <a:pPr marL="1200150" lvl="1" indent="-457200">
              <a:spcAft>
                <a:spcPts val="0"/>
              </a:spcAft>
              <a:buFont typeface="+mj-lt"/>
              <a:buAutoNum type="arabicPeriod"/>
            </a:pPr>
            <a:r>
              <a:rPr lang="en" sz="2400" dirty="0"/>
              <a:t>The part of the instances where each box will have been created by using the new operator: there are as many boxes to represent as there are new in the algorithm.</a:t>
            </a:r>
          </a:p>
        </p:txBody>
      </p:sp>
      <p:sp>
        <p:nvSpPr>
          <p:cNvPr id="2" name="Rectangle 1"/>
          <p:cNvSpPr/>
          <p:nvPr/>
        </p:nvSpPr>
        <p:spPr>
          <a:xfrm>
            <a:off x="2698230" y="476672"/>
            <a:ext cx="414004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MEMORY SCHEMES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969852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barn(inVertical)">
                                      <p:cBhvr>
                                        <p:cTn id="19" dur="500"/>
                                        <p:tgtEl>
                                          <p:spTgt spid="51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barn(inVertical)">
                                      <p:cBhvr>
                                        <p:cTn id="24" dur="500"/>
                                        <p:tgtEl>
                                          <p:spTgt spid="512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 calcmode="lin" valueType="num">
                                      <p:cBhvr additive="base">
                                        <p:cTn id="29"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9552" y="2996952"/>
            <a:ext cx="8208912" cy="2736304"/>
          </a:xfrm>
        </p:spPr>
        <p:txBody>
          <a:bodyPr/>
          <a:lstStyle/>
          <a:p>
            <a:pPr marL="628650" indent="-285750">
              <a:spcAft>
                <a:spcPts val="0"/>
              </a:spcAft>
              <a:buBlip>
                <a:blip r:embed="rId3"/>
              </a:buBlip>
            </a:pPr>
            <a:r>
              <a:rPr lang="en" sz="2400" dirty="0"/>
              <a:t>Some common mistakes to avoid:</a:t>
            </a:r>
          </a:p>
          <a:p>
            <a:pPr marL="1085850" lvl="1" indent="-342900">
              <a:spcAft>
                <a:spcPts val="0"/>
              </a:spcAft>
              <a:buBlip>
                <a:blip r:embed="rId4"/>
              </a:buBlip>
            </a:pPr>
            <a:r>
              <a:rPr lang="en" sz="2400" dirty="0"/>
              <a:t>Forgetting to represent a variable;</a:t>
            </a:r>
          </a:p>
          <a:p>
            <a:pPr marL="1085850" lvl="1" indent="-342900">
              <a:spcAft>
                <a:spcPts val="0"/>
              </a:spcAft>
              <a:buBlip>
                <a:blip r:embed="rId4"/>
              </a:buBlip>
            </a:pPr>
            <a:r>
              <a:rPr lang="en" sz="2400" dirty="0"/>
              <a:t>Giving a bad value to a variable;</a:t>
            </a:r>
          </a:p>
          <a:p>
            <a:pPr marL="1085850" lvl="1" indent="-342900">
              <a:spcAft>
                <a:spcPts val="0"/>
              </a:spcAft>
              <a:buBlip>
                <a:blip r:embed="rId4"/>
              </a:buBlip>
            </a:pPr>
            <a:r>
              <a:rPr lang="en" sz="2400" dirty="0"/>
              <a:t>Represent strings without an associated box ;</a:t>
            </a:r>
          </a:p>
          <a:p>
            <a:pPr marL="1085850" lvl="1" indent="-342900">
              <a:spcAft>
                <a:spcPts val="0"/>
              </a:spcAft>
              <a:buBlip>
                <a:blip r:embed="rId4"/>
              </a:buBlip>
            </a:pPr>
            <a:r>
              <a:rPr lang="en" sz="2400" dirty="0"/>
              <a:t>Forgetting to specify the step (during the course of the algorithm) represented by the memory diagram .</a:t>
            </a:r>
          </a:p>
        </p:txBody>
      </p:sp>
      <p:sp>
        <p:nvSpPr>
          <p:cNvPr id="2" name="Rectangle 1"/>
          <p:cNvSpPr/>
          <p:nvPr/>
        </p:nvSpPr>
        <p:spPr>
          <a:xfrm>
            <a:off x="2698230" y="476672"/>
            <a:ext cx="414004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MEMORY SCHEMES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4" name="Ellipse 3"/>
          <p:cNvSpPr/>
          <p:nvPr/>
        </p:nvSpPr>
        <p:spPr>
          <a:xfrm>
            <a:off x="3779912" y="1628800"/>
            <a:ext cx="1348380" cy="1368152"/>
          </a:xfrm>
          <a:prstGeom prst="ellipse">
            <a:avLst/>
          </a:prstGeom>
          <a:blipFill>
            <a:blip r:embed="rId5">
              <a:extLst>
                <a:ext uri="{28A0092B-C50C-407E-A947-70E740481C1C}">
                  <a14:useLocalDpi xmlns:a14="http://schemas.microsoft.com/office/drawing/2010/main" val="0"/>
                </a:ext>
              </a:extLst>
            </a:blip>
            <a:srcRect/>
            <a:stretch>
              <a:fillRect/>
            </a:stretch>
          </a:blipFill>
          <a:scene3d>
            <a:camera prst="orthographicFront"/>
            <a:lightRig rig="flat" dir="t"/>
          </a:scene3d>
          <a:sp3d z="127000" prstMaterial="plastic">
            <a:bevelT w="88900" h="88900"/>
            <a:bevelB w="88900" h="31750" prst="angle"/>
          </a:sp3d>
        </p:spPr>
        <p:style>
          <a:lnRef idx="0">
            <a:schemeClr val="lt2">
              <a:hueOff val="0"/>
              <a:satOff val="0"/>
              <a:lumOff val="0"/>
              <a:alphaOff val="0"/>
            </a:schemeClr>
          </a:lnRef>
          <a:fillRef idx="3">
            <a:scrgbClr r="0" g="0" b="0"/>
          </a:fillRef>
          <a:effectRef idx="2">
            <a:schemeClr val="dk2">
              <a:tint val="50000"/>
              <a:hueOff val="0"/>
              <a:satOff val="0"/>
              <a:lumOff val="0"/>
              <a:alphaOff val="0"/>
            </a:schemeClr>
          </a:effectRef>
          <a:fontRef idx="minor">
            <a:schemeClr val="lt2">
              <a:hueOff val="0"/>
              <a:satOff val="0"/>
              <a:lumOff val="0"/>
              <a:alphaOff val="0"/>
            </a:schemeClr>
          </a:fontRef>
        </p:style>
        <p:txBody>
          <a:bodyPr/>
          <a:lstStyle/>
          <a:p>
            <a:endParaRPr lang="en-GB"/>
          </a:p>
        </p:txBody>
      </p:sp>
    </p:spTree>
    <p:extLst>
      <p:ext uri="{BB962C8B-B14F-4D97-AF65-F5344CB8AC3E}">
        <p14:creationId xmlns:p14="http://schemas.microsoft.com/office/powerpoint/2010/main" val="16661148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9" presetClass="emph" presetSubtype="0" fill="hold" nodeType="withEffect">
                                  <p:stCondLst>
                                    <p:cond delay="0"/>
                                  </p:stCondLst>
                                  <p:childTnLst>
                                    <p:animClr clrSpc="rgb" dir="cw">
                                      <p:cBhvr override="childStyle">
                                        <p:cTn id="9" dur="500" fill="hold"/>
                                        <p:tgtEl>
                                          <p:spTgt spid="5123">
                                            <p:txEl>
                                              <p:pRg st="0" end="0"/>
                                            </p:txEl>
                                          </p:spTgt>
                                        </p:tgtEl>
                                        <p:attrNameLst>
                                          <p:attrName>style.color</p:attrName>
                                        </p:attrNameLst>
                                      </p:cBhvr>
                                      <p:to>
                                        <a:srgbClr val="FF0000"/>
                                      </p:to>
                                    </p:animClr>
                                    <p:animClr clrSpc="rgb" dir="cw">
                                      <p:cBhvr>
                                        <p:cTn id="10" dur="500" fill="hold"/>
                                        <p:tgtEl>
                                          <p:spTgt spid="5123">
                                            <p:txEl>
                                              <p:pRg st="0" end="0"/>
                                            </p:txEl>
                                          </p:spTgt>
                                        </p:tgtEl>
                                        <p:attrNameLst>
                                          <p:attrName>fillcolor</p:attrName>
                                        </p:attrNameLst>
                                      </p:cBhvr>
                                      <p:to>
                                        <a:srgbClr val="FF0000"/>
                                      </p:to>
                                    </p:animClr>
                                    <p:set>
                                      <p:cBhvr>
                                        <p:cTn id="11" dur="500" fill="hold"/>
                                        <p:tgtEl>
                                          <p:spTgt spid="5123">
                                            <p:txEl>
                                              <p:pRg st="0" end="0"/>
                                            </p:txEl>
                                          </p:spTgt>
                                        </p:tgtEl>
                                        <p:attrNameLst>
                                          <p:attrName>fill.type</p:attrName>
                                        </p:attrNameLst>
                                      </p:cBhvr>
                                      <p:to>
                                        <p:strVal val="solid"/>
                                      </p:to>
                                    </p:set>
                                    <p:set>
                                      <p:cBhvr>
                                        <p:cTn id="12" dur="500" fill="hold"/>
                                        <p:tgtEl>
                                          <p:spTgt spid="5123">
                                            <p:txEl>
                                              <p:pRg st="0" end="0"/>
                                            </p:txEl>
                                          </p:spTgt>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down)">
                                      <p:cBhvr>
                                        <p:cTn id="17" dur="580">
                                          <p:stCondLst>
                                            <p:cond delay="0"/>
                                          </p:stCondLst>
                                        </p:cTn>
                                        <p:tgtEl>
                                          <p:spTgt spid="5123">
                                            <p:txEl>
                                              <p:pRg st="1" end="1"/>
                                            </p:txEl>
                                          </p:spTgt>
                                        </p:tgtEl>
                                      </p:cBhvr>
                                    </p:animEffect>
                                    <p:anim calcmode="lin" valueType="num">
                                      <p:cBhvr>
                                        <p:cTn id="18" dur="1822" tmFilter="0,0; 0.14,0.36; 0.43,0.73; 0.71,0.91; 1.0,1.0">
                                          <p:stCondLst>
                                            <p:cond delay="0"/>
                                          </p:stCondLst>
                                        </p:cTn>
                                        <p:tgtEl>
                                          <p:spTgt spid="512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12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12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12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12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123">
                                            <p:txEl>
                                              <p:pRg st="1" end="1"/>
                                            </p:txEl>
                                          </p:spTgt>
                                        </p:tgtEl>
                                      </p:cBhvr>
                                      <p:to x="100000" y="60000"/>
                                    </p:animScale>
                                    <p:animScale>
                                      <p:cBhvr>
                                        <p:cTn id="24" dur="166" decel="50000">
                                          <p:stCondLst>
                                            <p:cond delay="676"/>
                                          </p:stCondLst>
                                        </p:cTn>
                                        <p:tgtEl>
                                          <p:spTgt spid="5123">
                                            <p:txEl>
                                              <p:pRg st="1" end="1"/>
                                            </p:txEl>
                                          </p:spTgt>
                                        </p:tgtEl>
                                      </p:cBhvr>
                                      <p:to x="100000" y="100000"/>
                                    </p:animScale>
                                    <p:animScale>
                                      <p:cBhvr>
                                        <p:cTn id="25" dur="26">
                                          <p:stCondLst>
                                            <p:cond delay="1312"/>
                                          </p:stCondLst>
                                        </p:cTn>
                                        <p:tgtEl>
                                          <p:spTgt spid="5123">
                                            <p:txEl>
                                              <p:pRg st="1" end="1"/>
                                            </p:txEl>
                                          </p:spTgt>
                                        </p:tgtEl>
                                      </p:cBhvr>
                                      <p:to x="100000" y="80000"/>
                                    </p:animScale>
                                    <p:animScale>
                                      <p:cBhvr>
                                        <p:cTn id="26" dur="166" decel="50000">
                                          <p:stCondLst>
                                            <p:cond delay="1338"/>
                                          </p:stCondLst>
                                        </p:cTn>
                                        <p:tgtEl>
                                          <p:spTgt spid="5123">
                                            <p:txEl>
                                              <p:pRg st="1" end="1"/>
                                            </p:txEl>
                                          </p:spTgt>
                                        </p:tgtEl>
                                      </p:cBhvr>
                                      <p:to x="100000" y="100000"/>
                                    </p:animScale>
                                    <p:animScale>
                                      <p:cBhvr>
                                        <p:cTn id="27" dur="26">
                                          <p:stCondLst>
                                            <p:cond delay="1642"/>
                                          </p:stCondLst>
                                        </p:cTn>
                                        <p:tgtEl>
                                          <p:spTgt spid="5123">
                                            <p:txEl>
                                              <p:pRg st="1" end="1"/>
                                            </p:txEl>
                                          </p:spTgt>
                                        </p:tgtEl>
                                      </p:cBhvr>
                                      <p:to x="100000" y="90000"/>
                                    </p:animScale>
                                    <p:animScale>
                                      <p:cBhvr>
                                        <p:cTn id="28" dur="166" decel="50000">
                                          <p:stCondLst>
                                            <p:cond delay="1668"/>
                                          </p:stCondLst>
                                        </p:cTn>
                                        <p:tgtEl>
                                          <p:spTgt spid="5123">
                                            <p:txEl>
                                              <p:pRg st="1" end="1"/>
                                            </p:txEl>
                                          </p:spTgt>
                                        </p:tgtEl>
                                      </p:cBhvr>
                                      <p:to x="100000" y="100000"/>
                                    </p:animScale>
                                    <p:animScale>
                                      <p:cBhvr>
                                        <p:cTn id="29" dur="26">
                                          <p:stCondLst>
                                            <p:cond delay="1808"/>
                                          </p:stCondLst>
                                        </p:cTn>
                                        <p:tgtEl>
                                          <p:spTgt spid="5123">
                                            <p:txEl>
                                              <p:pRg st="1" end="1"/>
                                            </p:txEl>
                                          </p:spTgt>
                                        </p:tgtEl>
                                      </p:cBhvr>
                                      <p:to x="100000" y="95000"/>
                                    </p:animScale>
                                    <p:animScale>
                                      <p:cBhvr>
                                        <p:cTn id="30" dur="166" decel="50000">
                                          <p:stCondLst>
                                            <p:cond delay="1834"/>
                                          </p:stCondLst>
                                        </p:cTn>
                                        <p:tgtEl>
                                          <p:spTgt spid="512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123">
                                            <p:txEl>
                                              <p:pRg st="2" end="2"/>
                                            </p:txEl>
                                          </p:spTgt>
                                        </p:tgtEl>
                                        <p:attrNameLst>
                                          <p:attrName>style.visibility</p:attrName>
                                        </p:attrNameLst>
                                      </p:cBhvr>
                                      <p:to>
                                        <p:strVal val="visible"/>
                                      </p:to>
                                    </p:set>
                                    <p:animEffect transition="in" filter="wipe(down)">
                                      <p:cBhvr>
                                        <p:cTn id="35" dur="580">
                                          <p:stCondLst>
                                            <p:cond delay="0"/>
                                          </p:stCondLst>
                                        </p:cTn>
                                        <p:tgtEl>
                                          <p:spTgt spid="5123">
                                            <p:txEl>
                                              <p:pRg st="2" end="2"/>
                                            </p:txEl>
                                          </p:spTgt>
                                        </p:tgtEl>
                                      </p:cBhvr>
                                    </p:animEffect>
                                    <p:anim calcmode="lin" valueType="num">
                                      <p:cBhvr>
                                        <p:cTn id="36" dur="1822" tmFilter="0,0; 0.14,0.36; 0.43,0.73; 0.71,0.91; 1.0,1.0">
                                          <p:stCondLst>
                                            <p:cond delay="0"/>
                                          </p:stCondLst>
                                        </p:cTn>
                                        <p:tgtEl>
                                          <p:spTgt spid="5123">
                                            <p:txEl>
                                              <p:pRg st="2" end="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123">
                                            <p:txEl>
                                              <p:pRg st="2" end="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123">
                                            <p:txEl>
                                              <p:pRg st="2" end="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123">
                                            <p:txEl>
                                              <p:pRg st="2" end="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123">
                                            <p:txEl>
                                              <p:pRg st="2" end="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5123">
                                            <p:txEl>
                                              <p:pRg st="2" end="2"/>
                                            </p:txEl>
                                          </p:spTgt>
                                        </p:tgtEl>
                                      </p:cBhvr>
                                      <p:to x="100000" y="60000"/>
                                    </p:animScale>
                                    <p:animScale>
                                      <p:cBhvr>
                                        <p:cTn id="42" dur="166" decel="50000">
                                          <p:stCondLst>
                                            <p:cond delay="676"/>
                                          </p:stCondLst>
                                        </p:cTn>
                                        <p:tgtEl>
                                          <p:spTgt spid="5123">
                                            <p:txEl>
                                              <p:pRg st="2" end="2"/>
                                            </p:txEl>
                                          </p:spTgt>
                                        </p:tgtEl>
                                      </p:cBhvr>
                                      <p:to x="100000" y="100000"/>
                                    </p:animScale>
                                    <p:animScale>
                                      <p:cBhvr>
                                        <p:cTn id="43" dur="26">
                                          <p:stCondLst>
                                            <p:cond delay="1312"/>
                                          </p:stCondLst>
                                        </p:cTn>
                                        <p:tgtEl>
                                          <p:spTgt spid="5123">
                                            <p:txEl>
                                              <p:pRg st="2" end="2"/>
                                            </p:txEl>
                                          </p:spTgt>
                                        </p:tgtEl>
                                      </p:cBhvr>
                                      <p:to x="100000" y="80000"/>
                                    </p:animScale>
                                    <p:animScale>
                                      <p:cBhvr>
                                        <p:cTn id="44" dur="166" decel="50000">
                                          <p:stCondLst>
                                            <p:cond delay="1338"/>
                                          </p:stCondLst>
                                        </p:cTn>
                                        <p:tgtEl>
                                          <p:spTgt spid="5123">
                                            <p:txEl>
                                              <p:pRg st="2" end="2"/>
                                            </p:txEl>
                                          </p:spTgt>
                                        </p:tgtEl>
                                      </p:cBhvr>
                                      <p:to x="100000" y="100000"/>
                                    </p:animScale>
                                    <p:animScale>
                                      <p:cBhvr>
                                        <p:cTn id="45" dur="26">
                                          <p:stCondLst>
                                            <p:cond delay="1642"/>
                                          </p:stCondLst>
                                        </p:cTn>
                                        <p:tgtEl>
                                          <p:spTgt spid="5123">
                                            <p:txEl>
                                              <p:pRg st="2" end="2"/>
                                            </p:txEl>
                                          </p:spTgt>
                                        </p:tgtEl>
                                      </p:cBhvr>
                                      <p:to x="100000" y="90000"/>
                                    </p:animScale>
                                    <p:animScale>
                                      <p:cBhvr>
                                        <p:cTn id="46" dur="166" decel="50000">
                                          <p:stCondLst>
                                            <p:cond delay="1668"/>
                                          </p:stCondLst>
                                        </p:cTn>
                                        <p:tgtEl>
                                          <p:spTgt spid="5123">
                                            <p:txEl>
                                              <p:pRg st="2" end="2"/>
                                            </p:txEl>
                                          </p:spTgt>
                                        </p:tgtEl>
                                      </p:cBhvr>
                                      <p:to x="100000" y="100000"/>
                                    </p:animScale>
                                    <p:animScale>
                                      <p:cBhvr>
                                        <p:cTn id="47" dur="26">
                                          <p:stCondLst>
                                            <p:cond delay="1808"/>
                                          </p:stCondLst>
                                        </p:cTn>
                                        <p:tgtEl>
                                          <p:spTgt spid="5123">
                                            <p:txEl>
                                              <p:pRg st="2" end="2"/>
                                            </p:txEl>
                                          </p:spTgt>
                                        </p:tgtEl>
                                      </p:cBhvr>
                                      <p:to x="100000" y="95000"/>
                                    </p:animScale>
                                    <p:animScale>
                                      <p:cBhvr>
                                        <p:cTn id="48" dur="166" decel="50000">
                                          <p:stCondLst>
                                            <p:cond delay="1834"/>
                                          </p:stCondLst>
                                        </p:cTn>
                                        <p:tgtEl>
                                          <p:spTgt spid="5123">
                                            <p:txEl>
                                              <p:pRg st="2" end="2"/>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5123">
                                            <p:txEl>
                                              <p:pRg st="3" end="3"/>
                                            </p:txEl>
                                          </p:spTgt>
                                        </p:tgtEl>
                                        <p:attrNameLst>
                                          <p:attrName>style.visibility</p:attrName>
                                        </p:attrNameLst>
                                      </p:cBhvr>
                                      <p:to>
                                        <p:strVal val="visible"/>
                                      </p:to>
                                    </p:set>
                                    <p:animEffect transition="in" filter="wipe(down)">
                                      <p:cBhvr>
                                        <p:cTn id="53" dur="580">
                                          <p:stCondLst>
                                            <p:cond delay="0"/>
                                          </p:stCondLst>
                                        </p:cTn>
                                        <p:tgtEl>
                                          <p:spTgt spid="5123">
                                            <p:txEl>
                                              <p:pRg st="3" end="3"/>
                                            </p:txEl>
                                          </p:spTgt>
                                        </p:tgtEl>
                                      </p:cBhvr>
                                    </p:animEffect>
                                    <p:anim calcmode="lin" valueType="num">
                                      <p:cBhvr>
                                        <p:cTn id="54" dur="1822" tmFilter="0,0; 0.14,0.36; 0.43,0.73; 0.71,0.91; 1.0,1.0">
                                          <p:stCondLst>
                                            <p:cond delay="0"/>
                                          </p:stCondLst>
                                        </p:cTn>
                                        <p:tgtEl>
                                          <p:spTgt spid="5123">
                                            <p:txEl>
                                              <p:pRg st="3" end="3"/>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123">
                                            <p:txEl>
                                              <p:pRg st="3" end="3"/>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123">
                                            <p:txEl>
                                              <p:pRg st="3" end="3"/>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123">
                                            <p:txEl>
                                              <p:pRg st="3" end="3"/>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123">
                                            <p:txEl>
                                              <p:pRg st="3" end="3"/>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5123">
                                            <p:txEl>
                                              <p:pRg st="3" end="3"/>
                                            </p:txEl>
                                          </p:spTgt>
                                        </p:tgtEl>
                                      </p:cBhvr>
                                      <p:to x="100000" y="60000"/>
                                    </p:animScale>
                                    <p:animScale>
                                      <p:cBhvr>
                                        <p:cTn id="60" dur="166" decel="50000">
                                          <p:stCondLst>
                                            <p:cond delay="676"/>
                                          </p:stCondLst>
                                        </p:cTn>
                                        <p:tgtEl>
                                          <p:spTgt spid="5123">
                                            <p:txEl>
                                              <p:pRg st="3" end="3"/>
                                            </p:txEl>
                                          </p:spTgt>
                                        </p:tgtEl>
                                      </p:cBhvr>
                                      <p:to x="100000" y="100000"/>
                                    </p:animScale>
                                    <p:animScale>
                                      <p:cBhvr>
                                        <p:cTn id="61" dur="26">
                                          <p:stCondLst>
                                            <p:cond delay="1312"/>
                                          </p:stCondLst>
                                        </p:cTn>
                                        <p:tgtEl>
                                          <p:spTgt spid="5123">
                                            <p:txEl>
                                              <p:pRg st="3" end="3"/>
                                            </p:txEl>
                                          </p:spTgt>
                                        </p:tgtEl>
                                      </p:cBhvr>
                                      <p:to x="100000" y="80000"/>
                                    </p:animScale>
                                    <p:animScale>
                                      <p:cBhvr>
                                        <p:cTn id="62" dur="166" decel="50000">
                                          <p:stCondLst>
                                            <p:cond delay="1338"/>
                                          </p:stCondLst>
                                        </p:cTn>
                                        <p:tgtEl>
                                          <p:spTgt spid="5123">
                                            <p:txEl>
                                              <p:pRg st="3" end="3"/>
                                            </p:txEl>
                                          </p:spTgt>
                                        </p:tgtEl>
                                      </p:cBhvr>
                                      <p:to x="100000" y="100000"/>
                                    </p:animScale>
                                    <p:animScale>
                                      <p:cBhvr>
                                        <p:cTn id="63" dur="26">
                                          <p:stCondLst>
                                            <p:cond delay="1642"/>
                                          </p:stCondLst>
                                        </p:cTn>
                                        <p:tgtEl>
                                          <p:spTgt spid="5123">
                                            <p:txEl>
                                              <p:pRg st="3" end="3"/>
                                            </p:txEl>
                                          </p:spTgt>
                                        </p:tgtEl>
                                      </p:cBhvr>
                                      <p:to x="100000" y="90000"/>
                                    </p:animScale>
                                    <p:animScale>
                                      <p:cBhvr>
                                        <p:cTn id="64" dur="166" decel="50000">
                                          <p:stCondLst>
                                            <p:cond delay="1668"/>
                                          </p:stCondLst>
                                        </p:cTn>
                                        <p:tgtEl>
                                          <p:spTgt spid="5123">
                                            <p:txEl>
                                              <p:pRg st="3" end="3"/>
                                            </p:txEl>
                                          </p:spTgt>
                                        </p:tgtEl>
                                      </p:cBhvr>
                                      <p:to x="100000" y="100000"/>
                                    </p:animScale>
                                    <p:animScale>
                                      <p:cBhvr>
                                        <p:cTn id="65" dur="26">
                                          <p:stCondLst>
                                            <p:cond delay="1808"/>
                                          </p:stCondLst>
                                        </p:cTn>
                                        <p:tgtEl>
                                          <p:spTgt spid="5123">
                                            <p:txEl>
                                              <p:pRg st="3" end="3"/>
                                            </p:txEl>
                                          </p:spTgt>
                                        </p:tgtEl>
                                      </p:cBhvr>
                                      <p:to x="100000" y="95000"/>
                                    </p:animScale>
                                    <p:animScale>
                                      <p:cBhvr>
                                        <p:cTn id="66" dur="166" decel="50000">
                                          <p:stCondLst>
                                            <p:cond delay="1834"/>
                                          </p:stCondLst>
                                        </p:cTn>
                                        <p:tgtEl>
                                          <p:spTgt spid="5123">
                                            <p:txEl>
                                              <p:pRg st="3" end="3"/>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5123">
                                            <p:txEl>
                                              <p:pRg st="4" end="4"/>
                                            </p:txEl>
                                          </p:spTgt>
                                        </p:tgtEl>
                                        <p:attrNameLst>
                                          <p:attrName>style.visibility</p:attrName>
                                        </p:attrNameLst>
                                      </p:cBhvr>
                                      <p:to>
                                        <p:strVal val="visible"/>
                                      </p:to>
                                    </p:set>
                                    <p:animEffect transition="in" filter="wipe(down)">
                                      <p:cBhvr>
                                        <p:cTn id="71" dur="580">
                                          <p:stCondLst>
                                            <p:cond delay="0"/>
                                          </p:stCondLst>
                                        </p:cTn>
                                        <p:tgtEl>
                                          <p:spTgt spid="5123">
                                            <p:txEl>
                                              <p:pRg st="4" end="4"/>
                                            </p:txEl>
                                          </p:spTgt>
                                        </p:tgtEl>
                                      </p:cBhvr>
                                    </p:animEffect>
                                    <p:anim calcmode="lin" valueType="num">
                                      <p:cBhvr>
                                        <p:cTn id="72" dur="1822" tmFilter="0,0; 0.14,0.36; 0.43,0.73; 0.71,0.91; 1.0,1.0">
                                          <p:stCondLst>
                                            <p:cond delay="0"/>
                                          </p:stCondLst>
                                        </p:cTn>
                                        <p:tgtEl>
                                          <p:spTgt spid="512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12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12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12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12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123">
                                            <p:txEl>
                                              <p:pRg st="4" end="4"/>
                                            </p:txEl>
                                          </p:spTgt>
                                        </p:tgtEl>
                                      </p:cBhvr>
                                      <p:to x="100000" y="60000"/>
                                    </p:animScale>
                                    <p:animScale>
                                      <p:cBhvr>
                                        <p:cTn id="78" dur="166" decel="50000">
                                          <p:stCondLst>
                                            <p:cond delay="676"/>
                                          </p:stCondLst>
                                        </p:cTn>
                                        <p:tgtEl>
                                          <p:spTgt spid="5123">
                                            <p:txEl>
                                              <p:pRg st="4" end="4"/>
                                            </p:txEl>
                                          </p:spTgt>
                                        </p:tgtEl>
                                      </p:cBhvr>
                                      <p:to x="100000" y="100000"/>
                                    </p:animScale>
                                    <p:animScale>
                                      <p:cBhvr>
                                        <p:cTn id="79" dur="26">
                                          <p:stCondLst>
                                            <p:cond delay="1312"/>
                                          </p:stCondLst>
                                        </p:cTn>
                                        <p:tgtEl>
                                          <p:spTgt spid="5123">
                                            <p:txEl>
                                              <p:pRg st="4" end="4"/>
                                            </p:txEl>
                                          </p:spTgt>
                                        </p:tgtEl>
                                      </p:cBhvr>
                                      <p:to x="100000" y="80000"/>
                                    </p:animScale>
                                    <p:animScale>
                                      <p:cBhvr>
                                        <p:cTn id="80" dur="166" decel="50000">
                                          <p:stCondLst>
                                            <p:cond delay="1338"/>
                                          </p:stCondLst>
                                        </p:cTn>
                                        <p:tgtEl>
                                          <p:spTgt spid="5123">
                                            <p:txEl>
                                              <p:pRg st="4" end="4"/>
                                            </p:txEl>
                                          </p:spTgt>
                                        </p:tgtEl>
                                      </p:cBhvr>
                                      <p:to x="100000" y="100000"/>
                                    </p:animScale>
                                    <p:animScale>
                                      <p:cBhvr>
                                        <p:cTn id="81" dur="26">
                                          <p:stCondLst>
                                            <p:cond delay="1642"/>
                                          </p:stCondLst>
                                        </p:cTn>
                                        <p:tgtEl>
                                          <p:spTgt spid="5123">
                                            <p:txEl>
                                              <p:pRg st="4" end="4"/>
                                            </p:txEl>
                                          </p:spTgt>
                                        </p:tgtEl>
                                      </p:cBhvr>
                                      <p:to x="100000" y="90000"/>
                                    </p:animScale>
                                    <p:animScale>
                                      <p:cBhvr>
                                        <p:cTn id="82" dur="166" decel="50000">
                                          <p:stCondLst>
                                            <p:cond delay="1668"/>
                                          </p:stCondLst>
                                        </p:cTn>
                                        <p:tgtEl>
                                          <p:spTgt spid="5123">
                                            <p:txEl>
                                              <p:pRg st="4" end="4"/>
                                            </p:txEl>
                                          </p:spTgt>
                                        </p:tgtEl>
                                      </p:cBhvr>
                                      <p:to x="100000" y="100000"/>
                                    </p:animScale>
                                    <p:animScale>
                                      <p:cBhvr>
                                        <p:cTn id="83" dur="26">
                                          <p:stCondLst>
                                            <p:cond delay="1808"/>
                                          </p:stCondLst>
                                        </p:cTn>
                                        <p:tgtEl>
                                          <p:spTgt spid="5123">
                                            <p:txEl>
                                              <p:pRg st="4" end="4"/>
                                            </p:txEl>
                                          </p:spTgt>
                                        </p:tgtEl>
                                      </p:cBhvr>
                                      <p:to x="100000" y="95000"/>
                                    </p:animScale>
                                    <p:animScale>
                                      <p:cBhvr>
                                        <p:cTn id="84" dur="166" decel="50000">
                                          <p:stCondLst>
                                            <p:cond delay="1834"/>
                                          </p:stCondLst>
                                        </p:cTn>
                                        <p:tgtEl>
                                          <p:spTgt spid="512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95536" y="1556792"/>
            <a:ext cx="8208912" cy="1008112"/>
          </a:xfrm>
        </p:spPr>
        <p:txBody>
          <a:bodyPr/>
          <a:lstStyle/>
          <a:p>
            <a:pPr marL="628650" indent="-285750">
              <a:spcAft>
                <a:spcPts val="0"/>
              </a:spcAft>
              <a:buBlip>
                <a:blip r:embed="rId3"/>
              </a:buBlip>
            </a:pPr>
            <a:r>
              <a:rPr lang="en" sz="2400" dirty="0"/>
              <a:t>The array type is used to store values of the same type using a single variable .</a:t>
            </a:r>
            <a:endParaRPr lang="fr-FR" sz="2400" dirty="0"/>
          </a:p>
        </p:txBody>
      </p:sp>
      <p:sp>
        <p:nvSpPr>
          <p:cNvPr id="2" name="Rectangle 1"/>
          <p:cNvSpPr/>
          <p:nvPr/>
        </p:nvSpPr>
        <p:spPr>
          <a:xfrm>
            <a:off x="3198654" y="476672"/>
            <a:ext cx="3139193"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THE ARRAY TYPE</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3" name="Diagramme 2"/>
          <p:cNvGraphicFramePr/>
          <p:nvPr>
            <p:extLst>
              <p:ext uri="{D42A27DB-BD31-4B8C-83A1-F6EECF244321}">
                <p14:modId xmlns:p14="http://schemas.microsoft.com/office/powerpoint/2010/main" val="864210107"/>
              </p:ext>
            </p:extLst>
          </p:nvPr>
        </p:nvGraphicFramePr>
        <p:xfrm>
          <a:off x="1187624" y="246134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11"/>
          <p:cNvSpPr>
            <a:spLocks noChangeArrowheads="1"/>
          </p:cNvSpPr>
          <p:nvPr/>
        </p:nvSpPr>
        <p:spPr bwMode="gray">
          <a:xfrm>
            <a:off x="6797997" y="3459163"/>
            <a:ext cx="1985963" cy="1993900"/>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7" name="Oval 12"/>
          <p:cNvSpPr>
            <a:spLocks noChangeArrowheads="1"/>
          </p:cNvSpPr>
          <p:nvPr/>
        </p:nvSpPr>
        <p:spPr bwMode="gray">
          <a:xfrm>
            <a:off x="6797997" y="3459163"/>
            <a:ext cx="1985963" cy="1993900"/>
          </a:xfrm>
          <a:prstGeom prst="ellipse">
            <a:avLst/>
          </a:prstGeom>
          <a:gradFill rotWithShape="1">
            <a:gsLst>
              <a:gs pos="0">
                <a:srgbClr val="83A6A7">
                  <a:alpha val="32001"/>
                </a:srgbClr>
              </a:gs>
              <a:gs pos="100000">
                <a:srgbClr val="83A6A7">
                  <a:gamma/>
                  <a:shade val="0"/>
                  <a:invGamma/>
                  <a:alpha val="89999"/>
                </a:srgbClr>
              </a:gs>
            </a:gsLst>
            <a:lin ang="2700000" scaled="1"/>
          </a:gradFill>
          <a:ln w="38100" algn="ctr">
            <a:noFill/>
            <a:round/>
            <a:headEnd/>
            <a:tailEnd/>
          </a:ln>
          <a:effectLst/>
        </p:spPr>
        <p:txBody>
          <a:bodyPr wrap="none" anchor="ctr">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8" name="Oval 13"/>
          <p:cNvSpPr>
            <a:spLocks noChangeArrowheads="1"/>
          </p:cNvSpPr>
          <p:nvPr/>
        </p:nvSpPr>
        <p:spPr bwMode="gray">
          <a:xfrm>
            <a:off x="6928172" y="3589338"/>
            <a:ext cx="1725613" cy="1733550"/>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9" name="Oval 14"/>
          <p:cNvSpPr>
            <a:spLocks noChangeArrowheads="1"/>
          </p:cNvSpPr>
          <p:nvPr/>
        </p:nvSpPr>
        <p:spPr bwMode="gray">
          <a:xfrm>
            <a:off x="6929760" y="3592513"/>
            <a:ext cx="1725613" cy="1733550"/>
          </a:xfrm>
          <a:prstGeom prst="ellipse">
            <a:avLst/>
          </a:prstGeom>
          <a:gradFill rotWithShape="1">
            <a:gsLst>
              <a:gs pos="0">
                <a:srgbClr val="83A6A7">
                  <a:gamma/>
                  <a:shade val="63529"/>
                  <a:invGamma/>
                </a:srgbClr>
              </a:gs>
              <a:gs pos="100000">
                <a:srgbClr val="83A6A7">
                  <a:alpha val="0"/>
                </a:srgbClr>
              </a:gs>
            </a:gsLst>
            <a:lin ang="2700000" scaled="1"/>
          </a:gra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10" name="Oval 15"/>
          <p:cNvSpPr>
            <a:spLocks noChangeArrowheads="1"/>
          </p:cNvSpPr>
          <p:nvPr/>
        </p:nvSpPr>
        <p:spPr bwMode="gray">
          <a:xfrm>
            <a:off x="7013897" y="3676651"/>
            <a:ext cx="1554163" cy="1560513"/>
          </a:xfrm>
          <a:prstGeom prst="ellipse">
            <a:avLst/>
          </a:prstGeom>
          <a:solidFill>
            <a:srgbClr val="333333"/>
          </a:solidFill>
          <a:ln w="38100" algn="ctr">
            <a:noFill/>
            <a:round/>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grpSp>
        <p:nvGrpSpPr>
          <p:cNvPr id="11" name="Group 16"/>
          <p:cNvGrpSpPr>
            <a:grpSpLocks/>
          </p:cNvGrpSpPr>
          <p:nvPr/>
        </p:nvGrpSpPr>
        <p:grpSpPr bwMode="auto">
          <a:xfrm>
            <a:off x="7039297" y="3698876"/>
            <a:ext cx="1503363" cy="1511300"/>
            <a:chOff x="4166" y="1706"/>
            <a:chExt cx="1252" cy="1252"/>
          </a:xfrm>
        </p:grpSpPr>
        <p:sp>
          <p:nvSpPr>
            <p:cNvPr id="13" name="Oval 1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14"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15" name="Oval 1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sp>
          <p:nvSpPr>
            <p:cNvPr id="16" name="Oval 2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grpSp>
      <p:sp>
        <p:nvSpPr>
          <p:cNvPr id="12" name="Text Box 39"/>
          <p:cNvSpPr txBox="1">
            <a:spLocks noChangeArrowheads="1"/>
          </p:cNvSpPr>
          <p:nvPr/>
        </p:nvSpPr>
        <p:spPr bwMode="gray">
          <a:xfrm>
            <a:off x="7052607" y="4257676"/>
            <a:ext cx="1483098" cy="400110"/>
          </a:xfrm>
          <a:prstGeom prst="rect">
            <a:avLst/>
          </a:prstGeom>
          <a:noFill/>
          <a:ln w="9525" algn="ctr">
            <a:noFill/>
            <a:miter lim="800000"/>
            <a:headEnd/>
            <a:tailEnd/>
          </a:ln>
          <a:effec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eaLnBrk="0" hangingPunct="0"/>
            <a:r>
              <a:rPr lang="en" sz="2000" dirty="0">
                <a:solidFill>
                  <a:srgbClr val="000000"/>
                </a:solidFill>
                <a:latin typeface="Arial" charset="0"/>
              </a:rPr>
              <a:t>Statement</a:t>
            </a:r>
            <a:endParaRPr lang="en-US" sz="2000" dirty="0">
              <a:solidFill>
                <a:srgbClr val="000000"/>
              </a:solidFill>
              <a:latin typeface="Arial" charset="0"/>
            </a:endParaRPr>
          </a:p>
        </p:txBody>
      </p:sp>
    </p:spTree>
    <p:extLst>
      <p:ext uri="{BB962C8B-B14F-4D97-AF65-F5344CB8AC3E}">
        <p14:creationId xmlns:p14="http://schemas.microsoft.com/office/powerpoint/2010/main" val="3922200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95536" y="1916832"/>
            <a:ext cx="8208912" cy="1008112"/>
          </a:xfrm>
        </p:spPr>
        <p:txBody>
          <a:bodyPr/>
          <a:lstStyle/>
          <a:p>
            <a:pPr marL="628650" indent="-285750">
              <a:spcAft>
                <a:spcPts val="0"/>
              </a:spcAft>
              <a:buBlip>
                <a:blip r:embed="rId3"/>
              </a:buBlip>
            </a:pPr>
            <a:r>
              <a:rPr lang="en" sz="2400" dirty="0">
                <a:ea typeface="Times New Roman"/>
                <a:cs typeface="Arial"/>
              </a:rPr>
              <a:t>An array is defined in two stages. The array named </a:t>
            </a:r>
            <a:r>
              <a:rPr lang="en" sz="2400" i="1" dirty="0">
                <a:ea typeface="Times New Roman"/>
                <a:cs typeface="Arial"/>
              </a:rPr>
              <a:t>tab</a:t>
            </a:r>
            <a:r>
              <a:rPr lang="en" sz="2400" dirty="0">
                <a:ea typeface="Times New Roman"/>
                <a:cs typeface="Arial"/>
              </a:rPr>
              <a:t> </a:t>
            </a:r>
            <a:r>
              <a:rPr lang="en" sz="2400" dirty="0"/>
              <a:t>is declared as follows, along with the base type of its elements. This is a variable declaration:</a:t>
            </a:r>
          </a:p>
          <a:p>
            <a:pPr indent="0">
              <a:spcAft>
                <a:spcPts val="0"/>
              </a:spcAft>
              <a:buNone/>
            </a:pPr>
            <a:r>
              <a:rPr lang="en" sz="2400" dirty="0"/>
              <a:t> </a:t>
            </a:r>
            <a:r>
              <a:rPr lang="en" sz="2400" b="1" dirty="0">
                <a:effectLst>
                  <a:outerShdw blurRad="38100" dist="38100" dir="2700000" algn="tl">
                    <a:srgbClr val="000000">
                      <a:alpha val="43137"/>
                    </a:srgbClr>
                  </a:outerShdw>
                </a:effectLst>
              </a:rPr>
              <a:t>Variable : tab: domain array[];</a:t>
            </a:r>
          </a:p>
          <a:p>
            <a:pPr marL="628650" indent="-285750">
              <a:spcAft>
                <a:spcPts val="0"/>
              </a:spcAft>
              <a:buBlip>
                <a:blip r:embed="rId3"/>
              </a:buBlip>
            </a:pPr>
            <a:r>
              <a:rPr lang="en" sz="2400" dirty="0"/>
              <a:t>Then the statement in the body of the program which actually implements the array, i.e. which reserves space in memory, is constructed with a new operator acting in the execution environment of the program:</a:t>
            </a:r>
          </a:p>
          <a:p>
            <a:pPr indent="0">
              <a:spcAft>
                <a:spcPts val="0"/>
              </a:spcAft>
              <a:buNone/>
            </a:pPr>
            <a:r>
              <a:rPr lang="en" sz="2400" dirty="0"/>
              <a:t>  </a:t>
            </a:r>
            <a:r>
              <a:rPr lang="en" sz="2400" b="1" dirty="0">
                <a:effectLst>
                  <a:outerShdw blurRad="38100" dist="38100" dir="2700000" algn="tl">
                    <a:srgbClr val="000000">
                      <a:alpha val="43137"/>
                    </a:srgbClr>
                  </a:outerShdw>
                </a:effectLst>
              </a:rPr>
              <a:t>tab </a:t>
            </a:r>
            <a:r>
              <a:rPr lang="en" sz="2400" b="1" dirty="0">
                <a:effectLst>
                  <a:outerShdw blurRad="38100" dist="38100" dir="2700000" algn="tl">
                    <a:srgbClr val="000000">
                      <a:alpha val="43137"/>
                    </a:srgbClr>
                  </a:outerShdw>
                </a:effectLst>
                <a:sym typeface="Wingdings"/>
              </a:rPr>
              <a:t> </a:t>
            </a:r>
            <a:r>
              <a:rPr lang="en" sz="2400" b="1" dirty="0">
                <a:effectLst>
                  <a:outerShdw blurRad="38100" dist="38100" dir="2700000" algn="tl">
                    <a:srgbClr val="000000">
                      <a:alpha val="43137"/>
                    </a:srgbClr>
                  </a:outerShdw>
                </a:effectLst>
              </a:rPr>
              <a:t>new </a:t>
            </a:r>
            <a:r>
              <a:rPr lang="en" sz="2000" b="1" i="1" dirty="0">
                <a:effectLst>
                  <a:outerShdw blurRad="38100" dist="38100" dir="2700000" algn="tl">
                    <a:srgbClr val="000000">
                      <a:alpha val="43137"/>
                    </a:srgbClr>
                  </a:outerShdw>
                </a:effectLst>
              </a:rPr>
              <a:t>domain[10) </a:t>
            </a:r>
            <a:r>
              <a:rPr lang="en" sz="2400" b="1" dirty="0">
                <a:effectLst>
                  <a:outerShdw blurRad="38100" dist="38100" dir="2700000" algn="tl">
                    <a:srgbClr val="000000">
                      <a:alpha val="43137"/>
                    </a:srgbClr>
                  </a:outerShdw>
                </a:effectLst>
              </a:rPr>
              <a:t>;</a:t>
            </a:r>
            <a:r>
              <a:rPr lang="en" sz="2400" dirty="0"/>
              <a:t>  </a:t>
            </a:r>
            <a:endParaRPr lang="fr-FR" sz="2400" dirty="0"/>
          </a:p>
          <a:p>
            <a:pPr indent="0">
              <a:spcAft>
                <a:spcPts val="0"/>
              </a:spcAft>
              <a:buNone/>
            </a:pPr>
            <a:r>
              <a:rPr lang="en" sz="2400" dirty="0"/>
              <a:t>   </a:t>
            </a:r>
            <a:r>
              <a:rPr lang="en" sz="1600" dirty="0"/>
              <a:t>// the array tab has a dimension of 10 elements</a:t>
            </a:r>
            <a:endParaRPr lang="fr-FR" sz="1600" dirty="0"/>
          </a:p>
        </p:txBody>
      </p:sp>
      <p:sp>
        <p:nvSpPr>
          <p:cNvPr id="2" name="Rectangle 1"/>
          <p:cNvSpPr/>
          <p:nvPr/>
        </p:nvSpPr>
        <p:spPr>
          <a:xfrm>
            <a:off x="3198654" y="476672"/>
            <a:ext cx="3139193"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THE ARRAY TYPE</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8816065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1000"/>
                                        <p:tgtEl>
                                          <p:spTgt spid="5123">
                                            <p:txEl>
                                              <p:pRg st="2" end="2"/>
                                            </p:txEl>
                                          </p:spTgt>
                                        </p:tgtEl>
                                      </p:cBhvr>
                                    </p:animEffect>
                                    <p:anim calcmode="lin" valueType="num">
                                      <p:cBhvr>
                                        <p:cTn id="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1000"/>
                                        <p:tgtEl>
                                          <p:spTgt spid="5123">
                                            <p:txEl>
                                              <p:pRg st="3" end="3"/>
                                            </p:txEl>
                                          </p:spTgt>
                                        </p:tgtEl>
                                      </p:cBhvr>
                                    </p:animEffect>
                                    <p:anim calcmode="lin" valueType="num">
                                      <p:cBhvr>
                                        <p:cTn id="13"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fade">
                                      <p:cBhvr>
                                        <p:cTn id="17" dur="1000"/>
                                        <p:tgtEl>
                                          <p:spTgt spid="5123">
                                            <p:txEl>
                                              <p:pRg st="4" end="4"/>
                                            </p:txEl>
                                          </p:spTgt>
                                        </p:tgtEl>
                                      </p:cBhvr>
                                    </p:animEffect>
                                    <p:anim calcmode="lin" valueType="num">
                                      <p:cBhvr>
                                        <p:cTn id="18"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2348879"/>
            <a:ext cx="8229600" cy="4105895"/>
          </a:xfrm>
        </p:spPr>
        <p:txBody>
          <a:bodyPr/>
          <a:lstStyle/>
          <a:p>
            <a:pPr indent="0">
              <a:spcAft>
                <a:spcPts val="0"/>
              </a:spcAft>
              <a:buNone/>
              <a:tabLst>
                <a:tab pos="1343025" algn="l"/>
              </a:tabLst>
            </a:pPr>
            <a:r>
              <a:rPr lang="en" sz="1800" dirty="0">
                <a:latin typeface="Times New Roman"/>
                <a:ea typeface="Times New Roman"/>
                <a:cs typeface="Arial"/>
              </a:rPr>
              <a:t>The structure of an algorithm is as follows:</a:t>
            </a:r>
            <a:endParaRPr lang="fr-FR" sz="1800" dirty="0">
              <a:ea typeface="Times New Roman"/>
              <a:cs typeface="Arial"/>
            </a:endParaRPr>
          </a:p>
          <a:p>
            <a:pPr indent="0">
              <a:spcAft>
                <a:spcPts val="0"/>
              </a:spcAft>
              <a:buNone/>
            </a:pPr>
            <a:r>
              <a:rPr lang="en" sz="1800" dirty="0">
                <a:ea typeface="Times New Roman"/>
                <a:cs typeface="Arial"/>
              </a:rPr>
              <a:t>  </a:t>
            </a:r>
          </a:p>
          <a:p>
            <a:pPr marL="0" lvl="0" indent="0">
              <a:spcAft>
                <a:spcPts val="0"/>
              </a:spcAft>
              <a:buNone/>
            </a:pPr>
            <a:endParaRPr lang="fr-FR" sz="1800" dirty="0">
              <a:latin typeface="Times New Roman"/>
              <a:ea typeface="Times New Roman"/>
              <a:cs typeface="Arial"/>
            </a:endParaRPr>
          </a:p>
          <a:p>
            <a:pPr marL="0" lvl="0" indent="0">
              <a:spcAft>
                <a:spcPts val="0"/>
              </a:spcAft>
              <a:buNone/>
            </a:pPr>
            <a:endParaRPr lang="fr-FR" sz="1800" dirty="0">
              <a:latin typeface="Times New Roman"/>
              <a:ea typeface="Times New Roman"/>
              <a:cs typeface="Arial"/>
            </a:endParaRPr>
          </a:p>
          <a:p>
            <a:pPr marL="0" lvl="0" indent="0">
              <a:spcAft>
                <a:spcPts val="0"/>
              </a:spcAft>
              <a:buNone/>
            </a:pPr>
            <a:endParaRPr lang="fr-FR" sz="1800" dirty="0">
              <a:latin typeface="Times New Roman"/>
              <a:ea typeface="Times New Roman"/>
              <a:cs typeface="Arial"/>
            </a:endParaRPr>
          </a:p>
          <a:p>
            <a:pPr marL="0" lvl="0" indent="0">
              <a:spcAft>
                <a:spcPts val="0"/>
              </a:spcAft>
              <a:buNone/>
            </a:pPr>
            <a:endParaRPr lang="fr-FR" sz="1800" dirty="0">
              <a:latin typeface="Times New Roman"/>
              <a:ea typeface="Times New Roman"/>
              <a:cs typeface="Arial"/>
            </a:endParaRPr>
          </a:p>
          <a:p>
            <a:pPr marL="0" lvl="0" indent="0">
              <a:spcAft>
                <a:spcPts val="0"/>
              </a:spcAft>
              <a:buNone/>
            </a:pPr>
            <a:endParaRPr lang="fr-FR" sz="1800" dirty="0">
              <a:latin typeface="Times New Roman"/>
              <a:ea typeface="Times New Roman"/>
              <a:cs typeface="Arial"/>
            </a:endParaRPr>
          </a:p>
          <a:p>
            <a:pPr marL="0" lvl="0" indent="0">
              <a:spcAft>
                <a:spcPts val="0"/>
              </a:spcAft>
              <a:buNone/>
            </a:pPr>
            <a:endParaRPr lang="fr-FR" sz="1800" dirty="0">
              <a:latin typeface="Times New Roman"/>
              <a:ea typeface="Times New Roman"/>
              <a:cs typeface="Arial"/>
            </a:endParaRPr>
          </a:p>
          <a:p>
            <a:pPr lvl="0">
              <a:spcAft>
                <a:spcPts val="0"/>
              </a:spcAft>
              <a:buBlip>
                <a:blip r:embed="rId3"/>
              </a:buBlip>
            </a:pPr>
            <a:r>
              <a:rPr lang="en" sz="1800" dirty="0">
                <a:latin typeface="Times New Roman"/>
                <a:ea typeface="Times New Roman"/>
                <a:cs typeface="Arial"/>
              </a:rPr>
              <a:t>Each line has a single instruction</a:t>
            </a:r>
            <a:endParaRPr lang="fr-FR" sz="1800" dirty="0">
              <a:ea typeface="Times New Roman"/>
              <a:cs typeface="Arial"/>
            </a:endParaRPr>
          </a:p>
          <a:p>
            <a:pPr lvl="0">
              <a:spcAft>
                <a:spcPts val="0"/>
              </a:spcAft>
              <a:buBlip>
                <a:blip r:embed="rId3"/>
              </a:buBlip>
            </a:pPr>
            <a:r>
              <a:rPr lang="en" sz="1800" dirty="0">
                <a:latin typeface="Times New Roman"/>
                <a:ea typeface="Times New Roman"/>
                <a:cs typeface="Arial"/>
              </a:rPr>
              <a:t>The execution of the algorithm corresponds to the realization of all the instructions, line after line, from the first to the last, in this order.</a:t>
            </a:r>
            <a:endParaRPr lang="fr-FR" sz="1800" dirty="0">
              <a:ea typeface="Times New Roman"/>
              <a:cs typeface="Arial"/>
            </a:endParaRPr>
          </a:p>
          <a:p>
            <a:pPr marL="628650" indent="-285750">
              <a:spcAft>
                <a:spcPts val="0"/>
              </a:spcAft>
              <a:buBlip>
                <a:blip r:embed="rId3"/>
              </a:buBlip>
              <a:tabLst>
                <a:tab pos="1343025" algn="l"/>
              </a:tabLst>
            </a:pPr>
            <a:endParaRPr lang="fr-FR" sz="1800" dirty="0">
              <a:ea typeface="Times New Roman"/>
              <a:cs typeface="Arial"/>
            </a:endParaRPr>
          </a:p>
        </p:txBody>
      </p:sp>
      <p:sp>
        <p:nvSpPr>
          <p:cNvPr id="2" name="Rectangle 1"/>
          <p:cNvSpPr/>
          <p:nvPr/>
        </p:nvSpPr>
        <p:spPr>
          <a:xfrm>
            <a:off x="983999" y="188640"/>
            <a:ext cx="7176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ea typeface="Times New Roman"/>
                <a:cs typeface="Times New Roman"/>
              </a:rPr>
              <a:t>STRUCTURE OF AN ALGORITHM:</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5" name="Diagramme 4"/>
          <p:cNvGraphicFramePr/>
          <p:nvPr>
            <p:extLst>
              <p:ext uri="{D42A27DB-BD31-4B8C-83A1-F6EECF244321}">
                <p14:modId xmlns:p14="http://schemas.microsoft.com/office/powerpoint/2010/main" val="4122313031"/>
              </p:ext>
            </p:extLst>
          </p:nvPr>
        </p:nvGraphicFramePr>
        <p:xfrm>
          <a:off x="1524000" y="1397000"/>
          <a:ext cx="787253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3689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8" end="8"/>
                                            </p:txEl>
                                          </p:spTgt>
                                        </p:tgtEl>
                                        <p:attrNameLst>
                                          <p:attrName>style.visibility</p:attrName>
                                        </p:attrNameLst>
                                      </p:cBhvr>
                                      <p:to>
                                        <p:strVal val="visible"/>
                                      </p:to>
                                    </p:set>
                                    <p:anim calcmode="lin" valueType="num">
                                      <p:cBhvr additive="base">
                                        <p:cTn id="7"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9" end="9"/>
                                            </p:txEl>
                                          </p:spTgt>
                                        </p:tgtEl>
                                        <p:attrNameLst>
                                          <p:attrName>style.visibility</p:attrName>
                                        </p:attrNameLst>
                                      </p:cBhvr>
                                      <p:to>
                                        <p:strVal val="visible"/>
                                      </p:to>
                                    </p:set>
                                    <p:anim calcmode="lin" valueType="num">
                                      <p:cBhvr additive="base">
                                        <p:cTn id="13"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107504" y="2204864"/>
            <a:ext cx="8208912" cy="504056"/>
          </a:xfrm>
        </p:spPr>
        <p:txBody>
          <a:bodyPr/>
          <a:lstStyle/>
          <a:p>
            <a:pPr marL="628650" indent="-285750">
              <a:spcAft>
                <a:spcPts val="0"/>
              </a:spcAft>
              <a:buBlip>
                <a:blip r:embed="rId3"/>
              </a:buBlip>
            </a:pPr>
            <a:r>
              <a:rPr lang="en" sz="2400" dirty="0"/>
              <a:t>The following example represents a tab array of 10 integers :</a:t>
            </a:r>
          </a:p>
          <a:p>
            <a:pPr marL="628650" indent="-285750">
              <a:spcAft>
                <a:spcPts val="0"/>
              </a:spcAft>
              <a:buBlip>
                <a:blip r:embed="rId3"/>
              </a:buBlip>
            </a:pPr>
            <a:endParaRPr lang="fr-FR" sz="2400" dirty="0"/>
          </a:p>
          <a:p>
            <a:pPr marL="628650" indent="-285750">
              <a:spcAft>
                <a:spcPts val="0"/>
              </a:spcAft>
              <a:buBlip>
                <a:blip r:embed="rId3"/>
              </a:buBlip>
            </a:pPr>
            <a:endParaRPr lang="fr-FR" sz="2400" dirty="0"/>
          </a:p>
          <a:p>
            <a:pPr marL="628650" indent="-285750">
              <a:spcAft>
                <a:spcPts val="0"/>
              </a:spcAft>
              <a:buBlip>
                <a:blip r:embed="rId3"/>
              </a:buBlip>
            </a:pPr>
            <a:r>
              <a:rPr lang="en" sz="2400" dirty="0"/>
              <a:t>Using a single array variable tab, it is possible to manipulate several different values. For example: </a:t>
            </a:r>
            <a:r>
              <a:rPr lang="en" sz="2400" b="1" dirty="0"/>
              <a:t>tab[0) </a:t>
            </a:r>
            <a:r>
              <a:rPr lang="en" sz="2400" dirty="0"/>
              <a:t>is seen as an independent variable with the value </a:t>
            </a:r>
            <a:r>
              <a:rPr lang="en" sz="2400" b="1" dirty="0"/>
              <a:t>22 </a:t>
            </a:r>
            <a:r>
              <a:rPr lang="en" sz="2400" dirty="0"/>
              <a:t>.</a:t>
            </a:r>
          </a:p>
          <a:p>
            <a:pPr indent="0">
              <a:spcAft>
                <a:spcPts val="0"/>
              </a:spcAft>
              <a:buNone/>
            </a:pPr>
            <a:endParaRPr lang="fr-FR" sz="2400" dirty="0"/>
          </a:p>
        </p:txBody>
      </p:sp>
      <p:sp>
        <p:nvSpPr>
          <p:cNvPr id="2" name="Rectangle 1"/>
          <p:cNvSpPr/>
          <p:nvPr/>
        </p:nvSpPr>
        <p:spPr>
          <a:xfrm>
            <a:off x="3198654" y="476672"/>
            <a:ext cx="3139193"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THE ARRAY TYPE</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1691016339"/>
              </p:ext>
            </p:extLst>
          </p:nvPr>
        </p:nvGraphicFramePr>
        <p:xfrm>
          <a:off x="683568" y="2852936"/>
          <a:ext cx="7633794" cy="548640"/>
        </p:xfrm>
        <a:graphic>
          <a:graphicData uri="http://schemas.openxmlformats.org/drawingml/2006/table">
            <a:tbl>
              <a:tblPr firstRow="1" firstCol="1" bandRow="1">
                <a:tableStyleId>{D113A9D2-9D6B-4929-AA2D-F23B5EE8CBE7}</a:tableStyleId>
              </a:tblPr>
              <a:tblGrid>
                <a:gridCol w="1080119">
                  <a:extLst>
                    <a:ext uri="{9D8B030D-6E8A-4147-A177-3AD203B41FA5}">
                      <a16:colId xmlns:a16="http://schemas.microsoft.com/office/drawing/2014/main" val="20000"/>
                    </a:ext>
                  </a:extLst>
                </a:gridCol>
                <a:gridCol w="745659">
                  <a:extLst>
                    <a:ext uri="{9D8B030D-6E8A-4147-A177-3AD203B41FA5}">
                      <a16:colId xmlns:a16="http://schemas.microsoft.com/office/drawing/2014/main" val="20001"/>
                    </a:ext>
                  </a:extLst>
                </a:gridCol>
                <a:gridCol w="644688">
                  <a:extLst>
                    <a:ext uri="{9D8B030D-6E8A-4147-A177-3AD203B41FA5}">
                      <a16:colId xmlns:a16="http://schemas.microsoft.com/office/drawing/2014/main" val="20002"/>
                    </a:ext>
                  </a:extLst>
                </a:gridCol>
                <a:gridCol w="644688">
                  <a:extLst>
                    <a:ext uri="{9D8B030D-6E8A-4147-A177-3AD203B41FA5}">
                      <a16:colId xmlns:a16="http://schemas.microsoft.com/office/drawing/2014/main" val="20003"/>
                    </a:ext>
                  </a:extLst>
                </a:gridCol>
                <a:gridCol w="645520">
                  <a:extLst>
                    <a:ext uri="{9D8B030D-6E8A-4147-A177-3AD203B41FA5}">
                      <a16:colId xmlns:a16="http://schemas.microsoft.com/office/drawing/2014/main" val="20004"/>
                    </a:ext>
                  </a:extLst>
                </a:gridCol>
                <a:gridCol w="645520">
                  <a:extLst>
                    <a:ext uri="{9D8B030D-6E8A-4147-A177-3AD203B41FA5}">
                      <a16:colId xmlns:a16="http://schemas.microsoft.com/office/drawing/2014/main" val="20005"/>
                    </a:ext>
                  </a:extLst>
                </a:gridCol>
                <a:gridCol w="645520">
                  <a:extLst>
                    <a:ext uri="{9D8B030D-6E8A-4147-A177-3AD203B41FA5}">
                      <a16:colId xmlns:a16="http://schemas.microsoft.com/office/drawing/2014/main" val="20006"/>
                    </a:ext>
                  </a:extLst>
                </a:gridCol>
                <a:gridCol w="645520">
                  <a:extLst>
                    <a:ext uri="{9D8B030D-6E8A-4147-A177-3AD203B41FA5}">
                      <a16:colId xmlns:a16="http://schemas.microsoft.com/office/drawing/2014/main" val="20007"/>
                    </a:ext>
                  </a:extLst>
                </a:gridCol>
                <a:gridCol w="645520">
                  <a:extLst>
                    <a:ext uri="{9D8B030D-6E8A-4147-A177-3AD203B41FA5}">
                      <a16:colId xmlns:a16="http://schemas.microsoft.com/office/drawing/2014/main" val="20008"/>
                    </a:ext>
                  </a:extLst>
                </a:gridCol>
                <a:gridCol w="645520">
                  <a:extLst>
                    <a:ext uri="{9D8B030D-6E8A-4147-A177-3AD203B41FA5}">
                      <a16:colId xmlns:a16="http://schemas.microsoft.com/office/drawing/2014/main" val="20009"/>
                    </a:ext>
                  </a:extLst>
                </a:gridCol>
                <a:gridCol w="645520">
                  <a:extLst>
                    <a:ext uri="{9D8B030D-6E8A-4147-A177-3AD203B41FA5}">
                      <a16:colId xmlns:a16="http://schemas.microsoft.com/office/drawing/2014/main" val="20010"/>
                    </a:ext>
                  </a:extLst>
                </a:gridCol>
              </a:tblGrid>
              <a:tr h="0">
                <a:tc>
                  <a:txBody>
                    <a:bodyPr/>
                    <a:lstStyle/>
                    <a:p>
                      <a:pPr indent="228600" algn="ctr">
                        <a:spcAft>
                          <a:spcPts val="0"/>
                        </a:spcAft>
                      </a:pPr>
                      <a:r>
                        <a:rPr lang="en" sz="1800" dirty="0">
                          <a:effectLst/>
                        </a:rPr>
                        <a:t>tab=</a:t>
                      </a:r>
                      <a:endParaRPr lang="fr-FR" sz="1800" dirty="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22</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-7</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56</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12</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0</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23</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-4</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1</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57</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35</a:t>
                      </a:r>
                      <a:endParaRPr lang="fr-FR" sz="180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0">
                <a:tc>
                  <a:txBody>
                    <a:bodyPr/>
                    <a:lstStyle/>
                    <a:p>
                      <a:pPr indent="228600" algn="ctr">
                        <a:spcAft>
                          <a:spcPts val="0"/>
                        </a:spcAft>
                      </a:pPr>
                      <a:r>
                        <a:rPr lang="en" sz="1800">
                          <a:effectLst/>
                        </a:rPr>
                        <a:t>clues</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[0]</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[1]</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[2]</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[3]</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[4]</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[5]</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[6]</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[7]</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a:effectLst/>
                        </a:rPr>
                        <a:t>[8]</a:t>
                      </a:r>
                      <a:endParaRPr lang="fr-FR" sz="1800">
                        <a:effectLst/>
                        <a:latin typeface="Calibri"/>
                        <a:ea typeface="Times New Roman"/>
                        <a:cs typeface="Arial"/>
                      </a:endParaRPr>
                    </a:p>
                  </a:txBody>
                  <a:tcPr marL="68580" marR="68580" marT="0" marB="0"/>
                </a:tc>
                <a:tc>
                  <a:txBody>
                    <a:bodyPr/>
                    <a:lstStyle/>
                    <a:p>
                      <a:pPr indent="228600" algn="ctr">
                        <a:spcAft>
                          <a:spcPts val="0"/>
                        </a:spcAft>
                      </a:pPr>
                      <a:r>
                        <a:rPr lang="en" sz="1800" dirty="0">
                          <a:effectLst/>
                        </a:rPr>
                        <a:t>[9]</a:t>
                      </a:r>
                      <a:endParaRPr lang="fr-FR" sz="1800" dirty="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05762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95536" y="1412776"/>
            <a:ext cx="8208912" cy="2088232"/>
          </a:xfrm>
        </p:spPr>
        <p:txBody>
          <a:bodyPr/>
          <a:lstStyle/>
          <a:p>
            <a:pPr marL="0" indent="0">
              <a:buNone/>
            </a:pPr>
            <a:r>
              <a:rPr lang="en" sz="2400" b="1" dirty="0">
                <a:solidFill>
                  <a:schemeClr val="accent6">
                    <a:lumMod val="50000"/>
                  </a:schemeClr>
                </a:solidFill>
              </a:rPr>
              <a:t>Using a table</a:t>
            </a:r>
          </a:p>
          <a:p>
            <a:pPr marL="0" indent="0">
              <a:buNone/>
            </a:pPr>
            <a:r>
              <a:rPr lang="en" sz="2400" b="1" i="1" dirty="0">
                <a:solidFill>
                  <a:schemeClr val="accent6">
                    <a:lumMod val="50000"/>
                  </a:schemeClr>
                </a:solidFill>
              </a:rPr>
              <a:t>One-dimensional array</a:t>
            </a:r>
          </a:p>
          <a:p>
            <a:pPr marL="628650" indent="-285750">
              <a:spcAft>
                <a:spcPts val="0"/>
              </a:spcAft>
              <a:buBlip>
                <a:blip r:embed="rId3"/>
              </a:buBlip>
            </a:pPr>
            <a:r>
              <a:rPr lang="en" sz="2400" dirty="0"/>
              <a:t>Handling the elements of the tab array is described in the following example: a single variable is used to store 4 whole notes.</a:t>
            </a:r>
          </a:p>
        </p:txBody>
      </p:sp>
      <p:sp>
        <p:nvSpPr>
          <p:cNvPr id="2" name="Rectangle 1"/>
          <p:cNvSpPr/>
          <p:nvPr/>
        </p:nvSpPr>
        <p:spPr>
          <a:xfrm>
            <a:off x="3198654" y="476672"/>
            <a:ext cx="3139193"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THE ARRAY TYPE</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à coins arrondis 2"/>
          <p:cNvSpPr/>
          <p:nvPr/>
        </p:nvSpPr>
        <p:spPr>
          <a:xfrm>
            <a:off x="107504" y="3573016"/>
            <a:ext cx="4012674" cy="29523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 dirty="0"/>
              <a:t>Table use algorithm</a:t>
            </a:r>
          </a:p>
          <a:p>
            <a:r>
              <a:rPr lang="en" dirty="0"/>
              <a:t>Variables: notes: array[] of integers;</a:t>
            </a:r>
          </a:p>
          <a:p>
            <a:r>
              <a:rPr lang="en" dirty="0" err="1"/>
              <a:t>Beginning</a:t>
            </a:r>
            <a:endParaRPr lang="fr-FR" dirty="0"/>
          </a:p>
          <a:p>
            <a:r>
              <a:rPr lang="en" dirty="0"/>
              <a:t> </a:t>
            </a:r>
            <a:r>
              <a:rPr lang="en" dirty="0" err="1"/>
              <a:t>notes </a:t>
            </a:r>
            <a:r>
              <a:rPr lang="en" dirty="0" err="1">
                <a:sym typeface="Wingdings"/>
              </a:rPr>
              <a:t> </a:t>
            </a:r>
            <a:r>
              <a:rPr lang="en" dirty="0" err="1"/>
              <a:t>new </a:t>
            </a:r>
            <a:r>
              <a:rPr lang="en" dirty="0"/>
              <a:t>integer[4];</a:t>
            </a:r>
          </a:p>
          <a:p>
            <a:r>
              <a:rPr lang="en" dirty="0"/>
              <a:t>grades[0] </a:t>
            </a:r>
            <a:r>
              <a:rPr lang="en" dirty="0">
                <a:sym typeface="Wingdings"/>
              </a:rPr>
              <a:t> </a:t>
            </a:r>
            <a:r>
              <a:rPr lang="en" dirty="0"/>
              <a:t>12;</a:t>
            </a:r>
          </a:p>
          <a:p>
            <a:r>
              <a:rPr lang="en" dirty="0"/>
              <a:t>grades[1] </a:t>
            </a:r>
            <a:r>
              <a:rPr lang="en" dirty="0">
                <a:sym typeface="Wingdings"/>
              </a:rPr>
              <a:t> </a:t>
            </a:r>
            <a:r>
              <a:rPr lang="en" dirty="0"/>
              <a:t>14;</a:t>
            </a:r>
          </a:p>
          <a:p>
            <a:r>
              <a:rPr lang="en" dirty="0"/>
              <a:t>grades[2] </a:t>
            </a:r>
            <a:r>
              <a:rPr lang="en" dirty="0">
                <a:sym typeface="Wingdings"/>
              </a:rPr>
              <a:t> </a:t>
            </a:r>
            <a:r>
              <a:rPr lang="en" dirty="0"/>
              <a:t>10;</a:t>
            </a:r>
          </a:p>
          <a:p>
            <a:r>
              <a:rPr lang="en" dirty="0"/>
              <a:t>notes[3] </a:t>
            </a:r>
            <a:r>
              <a:rPr lang="en" dirty="0">
                <a:sym typeface="Wingdings"/>
              </a:rPr>
              <a:t> </a:t>
            </a:r>
            <a:r>
              <a:rPr lang="en" dirty="0"/>
              <a:t>18;</a:t>
            </a:r>
          </a:p>
          <a:p>
            <a:r>
              <a:rPr lang="en" dirty="0"/>
              <a:t>END</a:t>
            </a:r>
            <a:endParaRPr lang="fr-FR" dirty="0"/>
          </a:p>
        </p:txBody>
      </p:sp>
      <p:sp>
        <p:nvSpPr>
          <p:cNvPr id="5" name="AutoShape 4"/>
          <p:cNvSpPr>
            <a:spLocks noChangeArrowheads="1"/>
          </p:cNvSpPr>
          <p:nvPr/>
        </p:nvSpPr>
        <p:spPr bwMode="gray">
          <a:xfrm>
            <a:off x="3796142" y="4441235"/>
            <a:ext cx="648072" cy="1215889"/>
          </a:xfrm>
          <a:prstGeom prst="chevron">
            <a:avLst>
              <a:gd name="adj" fmla="val 52514"/>
            </a:avLst>
          </a:prstGeom>
          <a:solidFill>
            <a:srgbClr val="30A483"/>
          </a:soli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1F5281"/>
              </a:solidFill>
              <a:effectLst/>
              <a:uLnTx/>
              <a:uFillTx/>
              <a:latin typeface="Verdana" pitchFamily="34" charset="0"/>
              <a:ea typeface="+mn-ea"/>
              <a:cs typeface="+mn-cs"/>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278708"/>
            <a:ext cx="4223320" cy="154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364088" y="6084886"/>
            <a:ext cx="230704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Memory scheme</a:t>
            </a:r>
            <a:endPar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581015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ipe(down)">
                                      <p:cBhvr>
                                        <p:cTn id="16" dur="500"/>
                                        <p:tgtEl>
                                          <p:spTgt spid="20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395536" y="1412776"/>
            <a:ext cx="8208912" cy="2088232"/>
          </a:xfrm>
        </p:spPr>
        <p:txBody>
          <a:bodyPr/>
          <a:lstStyle/>
          <a:p>
            <a:pPr marL="0" indent="0">
              <a:buNone/>
            </a:pPr>
            <a:r>
              <a:rPr lang="en" sz="2400" b="1" dirty="0">
                <a:solidFill>
                  <a:schemeClr val="accent6">
                    <a:lumMod val="50000"/>
                  </a:schemeClr>
                </a:solidFill>
              </a:rPr>
              <a:t>Using a table</a:t>
            </a:r>
          </a:p>
          <a:p>
            <a:pPr marL="0" indent="0">
              <a:buNone/>
            </a:pPr>
            <a:r>
              <a:rPr lang="en" sz="2400" b="1" i="1" dirty="0">
                <a:solidFill>
                  <a:schemeClr val="accent6">
                    <a:lumMod val="50000"/>
                  </a:schemeClr>
                </a:solidFill>
              </a:rPr>
              <a:t>Two-dimensional </a:t>
            </a:r>
            <a:endParaRPr lang="fr-FR" sz="2400" b="1" i="1" dirty="0">
              <a:solidFill>
                <a:schemeClr val="accent6">
                  <a:lumMod val="50000"/>
                </a:schemeClr>
              </a:solidFill>
            </a:endParaRPr>
          </a:p>
          <a:p>
            <a:pPr marL="628650" indent="-285750">
              <a:spcAft>
                <a:spcPts val="0"/>
              </a:spcAft>
              <a:buBlip>
                <a:blip r:embed="rId3"/>
              </a:buBlip>
            </a:pPr>
            <a:r>
              <a:rPr lang="en" sz="1800" dirty="0"/>
              <a:t>If we want to write a program that works with a 3 by 3 checkerboard containing integers, we will introduce a checkerboard instance in the form of a 3 by 3 array. Let's write the algorithm modifying three elements of the array.</a:t>
            </a:r>
          </a:p>
        </p:txBody>
      </p:sp>
      <p:sp>
        <p:nvSpPr>
          <p:cNvPr id="2" name="Rectangle 1"/>
          <p:cNvSpPr/>
          <p:nvPr/>
        </p:nvSpPr>
        <p:spPr>
          <a:xfrm>
            <a:off x="3198654" y="476672"/>
            <a:ext cx="3139193"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THE ARRAY TYPE</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 name="Rectangle à coins arrondis 2"/>
          <p:cNvSpPr/>
          <p:nvPr/>
        </p:nvSpPr>
        <p:spPr>
          <a:xfrm>
            <a:off x="107504" y="3573016"/>
            <a:ext cx="4012674" cy="295232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r>
              <a:rPr lang="en" dirty="0"/>
              <a:t>Checkerboard algorithm</a:t>
            </a:r>
          </a:p>
          <a:p>
            <a:r>
              <a:rPr lang="en" dirty="0"/>
              <a:t>Variables: checkerboard: array[][] of integers;</a:t>
            </a:r>
          </a:p>
          <a:p>
            <a:r>
              <a:rPr lang="en" dirty="0" err="1"/>
              <a:t>Beginning</a:t>
            </a:r>
            <a:endParaRPr lang="fr-FR" dirty="0"/>
          </a:p>
          <a:p>
            <a:r>
              <a:rPr lang="en" dirty="0"/>
              <a:t> </a:t>
            </a:r>
            <a:r>
              <a:rPr lang="en" dirty="0" err="1"/>
              <a:t>checkerboard </a:t>
            </a:r>
            <a:r>
              <a:rPr lang="en" dirty="0" err="1">
                <a:sym typeface="Wingdings"/>
              </a:rPr>
              <a:t> </a:t>
            </a:r>
            <a:r>
              <a:rPr lang="en" dirty="0" err="1"/>
              <a:t>new </a:t>
            </a:r>
            <a:r>
              <a:rPr lang="en" dirty="0"/>
              <a:t>integer[3][3];</a:t>
            </a:r>
          </a:p>
          <a:p>
            <a:r>
              <a:rPr lang="en" dirty="0"/>
              <a:t>checkerboard[0][0) </a:t>
            </a:r>
            <a:r>
              <a:rPr lang="en" dirty="0">
                <a:sym typeface="Wingdings"/>
              </a:rPr>
              <a:t> </a:t>
            </a:r>
            <a:r>
              <a:rPr lang="en" dirty="0"/>
              <a:t>0;</a:t>
            </a:r>
          </a:p>
          <a:p>
            <a:r>
              <a:rPr lang="en" dirty="0"/>
              <a:t>checkerboard[1][1) </a:t>
            </a:r>
            <a:r>
              <a:rPr lang="en" dirty="0">
                <a:sym typeface="Wingdings"/>
              </a:rPr>
              <a:t> </a:t>
            </a:r>
            <a:r>
              <a:rPr lang="en" dirty="0"/>
              <a:t>1;</a:t>
            </a:r>
          </a:p>
          <a:p>
            <a:r>
              <a:rPr lang="en" dirty="0"/>
              <a:t>checkerboard[0 ][1) </a:t>
            </a:r>
            <a:r>
              <a:rPr lang="en" dirty="0">
                <a:sym typeface="Wingdings"/>
              </a:rPr>
              <a:t> </a:t>
            </a:r>
            <a:r>
              <a:rPr lang="en" dirty="0"/>
              <a:t>1;</a:t>
            </a:r>
          </a:p>
          <a:p>
            <a:r>
              <a:rPr lang="en" dirty="0"/>
              <a:t>END</a:t>
            </a:r>
          </a:p>
        </p:txBody>
      </p:sp>
      <p:sp>
        <p:nvSpPr>
          <p:cNvPr id="5" name="AutoShape 4"/>
          <p:cNvSpPr>
            <a:spLocks noChangeArrowheads="1"/>
          </p:cNvSpPr>
          <p:nvPr/>
        </p:nvSpPr>
        <p:spPr bwMode="gray">
          <a:xfrm>
            <a:off x="3796142" y="4441235"/>
            <a:ext cx="648072" cy="1215889"/>
          </a:xfrm>
          <a:prstGeom prst="chevron">
            <a:avLst>
              <a:gd name="adj" fmla="val 52514"/>
            </a:avLst>
          </a:prstGeom>
          <a:solidFill>
            <a:srgbClr val="30A483"/>
          </a:solidFill>
          <a:ln w="0"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endParaRPr lang="fr-FR">
              <a:solidFill>
                <a:srgbClr val="1F528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736" y="3575376"/>
            <a:ext cx="4627264" cy="253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64088" y="6084886"/>
            <a:ext cx="230704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Memory scheme</a:t>
            </a:r>
            <a:endPar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40327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7544" y="2276872"/>
            <a:ext cx="7992888" cy="504056"/>
          </a:xfrm>
        </p:spPr>
        <p:txBody>
          <a:bodyPr/>
          <a:lstStyle/>
          <a:p>
            <a:pPr algn="just">
              <a:spcAft>
                <a:spcPts val="0"/>
              </a:spcAft>
              <a:buBlip>
                <a:blip r:embed="rId4"/>
              </a:buBlip>
            </a:pPr>
            <a:r>
              <a:rPr lang="en" sz="2400" dirty="0"/>
              <a:t>Knowing how to exchange the content of two variables is a fairly simple technique, which you need to master .</a:t>
            </a:r>
          </a:p>
          <a:p>
            <a:pPr algn="just">
              <a:spcAft>
                <a:spcPts val="0"/>
              </a:spcAft>
              <a:buBlip>
                <a:blip r:embed="rId4"/>
              </a:buBlip>
            </a:pPr>
            <a:endParaRPr lang="fr-FR" sz="2400" dirty="0"/>
          </a:p>
          <a:p>
            <a:pPr algn="just">
              <a:spcAft>
                <a:spcPts val="0"/>
              </a:spcAft>
              <a:buBlip>
                <a:blip r:embed="rId4"/>
              </a:buBlip>
            </a:pPr>
            <a:r>
              <a:rPr lang="en" sz="2400" dirty="0"/>
              <a:t>The principle is identical in algorithmic: it is necessary to introduce a </a:t>
            </a:r>
            <a:r>
              <a:rPr lang="en" sz="2400" b="1" dirty="0"/>
              <a:t>temporary variable </a:t>
            </a:r>
            <a:r>
              <a:rPr lang="en" sz="2400" dirty="0"/>
              <a:t>(of the same type as the two others) which will store a value .</a:t>
            </a:r>
            <a:endParaRPr lang="fr-FR" sz="2400" dirty="0"/>
          </a:p>
        </p:txBody>
      </p:sp>
      <p:sp>
        <p:nvSpPr>
          <p:cNvPr id="2" name="Rectangle 1"/>
          <p:cNvSpPr/>
          <p:nvPr/>
        </p:nvSpPr>
        <p:spPr>
          <a:xfrm>
            <a:off x="2303254" y="476672"/>
            <a:ext cx="493000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EXCHANGE TWO VARIABLES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3198486"/>
            <a:ext cx="1208131" cy="29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104388"/>
            <a:ext cx="9334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2629" y="3399615"/>
            <a:ext cx="94456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2277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arn(inVertic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arn(inVertical)">
                                      <p:cBhvr>
                                        <p:cTn id="20" dur="500"/>
                                        <p:tgtEl>
                                          <p:spTgt spid="102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Effect transition="in" filter="barn(inVertical)">
                                      <p:cBhvr>
                                        <p:cTn id="25" dur="500"/>
                                        <p:tgtEl>
                                          <p:spTgt spid="5123">
                                            <p:txEl>
                                              <p:pRg st="2" end="2"/>
                                            </p:txEl>
                                          </p:spTgt>
                                        </p:tgtEl>
                                      </p:cBhvr>
                                    </p:animEffect>
                                  </p:childTnLst>
                                </p:cTn>
                              </p:par>
                              <p:par>
                                <p:cTn id="26" presetID="10" presetClass="exit" presetSubtype="0" fill="hold" nodeType="withEffect">
                                  <p:stCondLst>
                                    <p:cond delay="0"/>
                                  </p:stCondLst>
                                  <p:childTnLst>
                                    <p:animEffect transition="out" filter="fade">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027"/>
                                        </p:tgtEl>
                                      </p:cBhvr>
                                    </p:animEffect>
                                    <p:set>
                                      <p:cBhvr>
                                        <p:cTn id="31" dur="1" fill="hold">
                                          <p:stCondLst>
                                            <p:cond delay="499"/>
                                          </p:stCondLst>
                                        </p:cTn>
                                        <p:tgtEl>
                                          <p:spTgt spid="102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29"/>
                                        </p:tgtEl>
                                      </p:cBhvr>
                                    </p:animEffect>
                                    <p:set>
                                      <p:cBhvr>
                                        <p:cTn id="34"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7544" y="2276872"/>
            <a:ext cx="2952328" cy="4248472"/>
          </a:xfrm>
        </p:spPr>
        <p:txBody>
          <a:bodyPr/>
          <a:lstStyle/>
          <a:p>
            <a:pPr algn="just">
              <a:spcAft>
                <a:spcPts val="0"/>
              </a:spcAft>
              <a:buBlip>
                <a:blip r:embed="rId4"/>
              </a:buBlip>
            </a:pPr>
            <a:r>
              <a:rPr lang="en" sz="2400" dirty="0"/>
              <a:t>You obtained, during the execution of an algorithm, two integer variables value1 and value2. You want to exchange their respective contents:</a:t>
            </a:r>
          </a:p>
          <a:p>
            <a:pPr marL="0" indent="0" algn="just">
              <a:spcAft>
                <a:spcPts val="0"/>
              </a:spcAft>
              <a:buNone/>
            </a:pPr>
            <a:endParaRPr lang="fr-FR" sz="2400" dirty="0"/>
          </a:p>
        </p:txBody>
      </p:sp>
      <p:sp>
        <p:nvSpPr>
          <p:cNvPr id="2" name="Rectangle 1"/>
          <p:cNvSpPr/>
          <p:nvPr/>
        </p:nvSpPr>
        <p:spPr>
          <a:xfrm>
            <a:off x="2303254" y="476672"/>
            <a:ext cx="493000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EXCHANGE TWO VARIABLES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7" name="Rectangle à coins arrondis 6"/>
          <p:cNvSpPr/>
          <p:nvPr/>
        </p:nvSpPr>
        <p:spPr>
          <a:xfrm>
            <a:off x="3851920" y="2564904"/>
            <a:ext cx="5040560" cy="29523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 dirty="0"/>
              <a:t>Algorithm </a:t>
            </a:r>
            <a:r>
              <a:rPr lang="en" dirty="0" err="1"/>
              <a:t>swap </a:t>
            </a:r>
            <a:r>
              <a:rPr lang="en" dirty="0"/>
              <a:t>-two-integers</a:t>
            </a:r>
            <a:endParaRPr lang="fr-FR" dirty="0"/>
          </a:p>
          <a:p>
            <a:r>
              <a:rPr lang="en" dirty="0"/>
              <a:t>Variables: value1,value2,temporary: integer ;</a:t>
            </a:r>
          </a:p>
          <a:p>
            <a:r>
              <a:rPr lang="en" dirty="0" err="1"/>
              <a:t>Beginning</a:t>
            </a:r>
            <a:endParaRPr lang="fr-FR" dirty="0"/>
          </a:p>
          <a:p>
            <a:r>
              <a:rPr lang="en" dirty="0"/>
              <a:t> value1 </a:t>
            </a:r>
            <a:r>
              <a:rPr lang="en" dirty="0">
                <a:sym typeface="Wingdings"/>
              </a:rPr>
              <a:t> </a:t>
            </a:r>
            <a:r>
              <a:rPr lang="en" dirty="0"/>
              <a:t>155;</a:t>
            </a:r>
          </a:p>
          <a:p>
            <a:r>
              <a:rPr lang="en" dirty="0"/>
              <a:t> value2 </a:t>
            </a:r>
            <a:r>
              <a:rPr lang="en" dirty="0">
                <a:sym typeface="Wingdings" pitchFamily="2" charset="2"/>
              </a:rPr>
              <a:t>3;</a:t>
            </a:r>
          </a:p>
          <a:p>
            <a:endParaRPr lang="fr-FR" dirty="0">
              <a:sym typeface="Wingdings" pitchFamily="2" charset="2"/>
            </a:endParaRPr>
          </a:p>
          <a:p>
            <a:pPr lvl="2"/>
            <a:r>
              <a:rPr lang="en" dirty="0">
                <a:sym typeface="Wingdings" pitchFamily="2" charset="2"/>
              </a:rPr>
              <a:t>Temporary  value1;</a:t>
            </a:r>
          </a:p>
          <a:p>
            <a:pPr lvl="2"/>
            <a:r>
              <a:rPr lang="en" dirty="0">
                <a:sym typeface="Wingdings" pitchFamily="2" charset="2"/>
              </a:rPr>
              <a:t>Value1  value2;</a:t>
            </a:r>
          </a:p>
          <a:p>
            <a:pPr lvl="2"/>
            <a:r>
              <a:rPr lang="en" dirty="0">
                <a:sym typeface="Wingdings" pitchFamily="2" charset="2"/>
              </a:rPr>
              <a:t>Value2 temporary;</a:t>
            </a:r>
            <a:endParaRPr lang="fr-FR" dirty="0"/>
          </a:p>
          <a:p>
            <a:r>
              <a:rPr lang="en" dirty="0"/>
              <a:t>END</a:t>
            </a:r>
          </a:p>
        </p:txBody>
      </p:sp>
    </p:spTree>
    <p:extLst>
      <p:ext uri="{BB962C8B-B14F-4D97-AF65-F5344CB8AC3E}">
        <p14:creationId xmlns:p14="http://schemas.microsoft.com/office/powerpoint/2010/main" val="2711004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7544" y="2024844"/>
            <a:ext cx="7920880" cy="2016224"/>
          </a:xfrm>
        </p:spPr>
        <p:txBody>
          <a:bodyPr/>
          <a:lstStyle/>
          <a:p>
            <a:pPr>
              <a:spcAft>
                <a:spcPts val="0"/>
              </a:spcAft>
              <a:buBlip>
                <a:blip r:embed="rId4"/>
              </a:buBlip>
            </a:pPr>
            <a:r>
              <a:rPr lang="en" sz="2400" dirty="0"/>
              <a:t>The same principle applies to exchange two strings:</a:t>
            </a:r>
          </a:p>
          <a:p>
            <a:pPr marL="0" indent="0" algn="just">
              <a:spcAft>
                <a:spcPts val="0"/>
              </a:spcAft>
              <a:buNone/>
            </a:pPr>
            <a:endParaRPr lang="fr-FR" sz="2400" dirty="0"/>
          </a:p>
        </p:txBody>
      </p:sp>
      <p:sp>
        <p:nvSpPr>
          <p:cNvPr id="2" name="Rectangle 1"/>
          <p:cNvSpPr/>
          <p:nvPr/>
        </p:nvSpPr>
        <p:spPr>
          <a:xfrm>
            <a:off x="2615713" y="476672"/>
            <a:ext cx="4305089"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EXCHANGE TWO ITEMS</a:t>
            </a:r>
            <a:endParaRPr lang="fr-FR"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7" name="Rectangle à coins arrondis 6"/>
          <p:cNvSpPr/>
          <p:nvPr/>
        </p:nvSpPr>
        <p:spPr>
          <a:xfrm>
            <a:off x="539552" y="2924944"/>
            <a:ext cx="4032448" cy="29523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 sz="1400" dirty="0">
                <a:solidFill>
                  <a:prstClr val="white"/>
                </a:solidFill>
              </a:rPr>
              <a:t>Swap-two-strings </a:t>
            </a:r>
            <a:endParaRPr lang="fr-FR" sz="1400" dirty="0">
              <a:solidFill>
                <a:prstClr val="white"/>
              </a:solidFill>
            </a:endParaRPr>
          </a:p>
          <a:p>
            <a:r>
              <a:rPr lang="en" sz="1400" dirty="0">
                <a:solidFill>
                  <a:prstClr val="white"/>
                </a:solidFill>
              </a:rPr>
              <a:t>Variables: value1,value2: string</a:t>
            </a:r>
          </a:p>
          <a:p>
            <a:r>
              <a:rPr lang="en" sz="1400" dirty="0">
                <a:solidFill>
                  <a:prstClr val="white"/>
                </a:solidFill>
              </a:rPr>
              <a:t> temporary: integer ;</a:t>
            </a:r>
          </a:p>
          <a:p>
            <a:r>
              <a:rPr lang="en" sz="1400" dirty="0" err="1">
                <a:solidFill>
                  <a:prstClr val="white"/>
                </a:solidFill>
              </a:rPr>
              <a:t>Beginning</a:t>
            </a:r>
            <a:endParaRPr lang="fr-FR" sz="1400" dirty="0">
              <a:solidFill>
                <a:prstClr val="white"/>
              </a:solidFill>
            </a:endParaRPr>
          </a:p>
          <a:p>
            <a:r>
              <a:rPr lang="en" sz="1400" dirty="0">
                <a:solidFill>
                  <a:prstClr val="white"/>
                </a:solidFill>
              </a:rPr>
              <a:t> value1 </a:t>
            </a:r>
            <a:r>
              <a:rPr lang="en" sz="1400" dirty="0">
                <a:solidFill>
                  <a:prstClr val="white"/>
                </a:solidFill>
                <a:sym typeface="Wingdings"/>
              </a:rPr>
              <a:t> </a:t>
            </a:r>
            <a:r>
              <a:rPr lang="en" sz="1400" dirty="0">
                <a:solidFill>
                  <a:prstClr val="white"/>
                </a:solidFill>
              </a:rPr>
              <a:t>new String(''Tlemsani '');</a:t>
            </a:r>
          </a:p>
          <a:p>
            <a:r>
              <a:rPr lang="en" sz="1400" dirty="0">
                <a:solidFill>
                  <a:prstClr val="white"/>
                </a:solidFill>
              </a:rPr>
              <a:t> value2 </a:t>
            </a:r>
            <a:r>
              <a:rPr lang="en" sz="1400" dirty="0">
                <a:solidFill>
                  <a:prstClr val="white"/>
                </a:solidFill>
                <a:sym typeface="Wingdings" pitchFamily="2" charset="2"/>
              </a:rPr>
              <a:t> </a:t>
            </a:r>
            <a:r>
              <a:rPr lang="en" sz="1400" dirty="0">
                <a:solidFill>
                  <a:prstClr val="white"/>
                </a:solidFill>
              </a:rPr>
              <a:t>new String('' </a:t>
            </a:r>
            <a:r>
              <a:rPr lang="en" sz="1400" dirty="0" err="1">
                <a:solidFill>
                  <a:prstClr val="white"/>
                </a:solidFill>
              </a:rPr>
              <a:t>Merad </a:t>
            </a:r>
            <a:r>
              <a:rPr lang="en" sz="1400" dirty="0">
                <a:solidFill>
                  <a:prstClr val="white"/>
                </a:solidFill>
              </a:rPr>
              <a:t>'');</a:t>
            </a:r>
            <a:endParaRPr lang="fr-FR" sz="1400" dirty="0">
              <a:solidFill>
                <a:prstClr val="white"/>
              </a:solidFill>
              <a:sym typeface="Wingdings" pitchFamily="2" charset="2"/>
            </a:endParaRPr>
          </a:p>
          <a:p>
            <a:endParaRPr lang="fr-FR" sz="1400" dirty="0">
              <a:solidFill>
                <a:prstClr val="white"/>
              </a:solidFill>
              <a:sym typeface="Wingdings" pitchFamily="2" charset="2"/>
            </a:endParaRPr>
          </a:p>
          <a:p>
            <a:pPr lvl="2"/>
            <a:r>
              <a:rPr lang="en" sz="1400" dirty="0">
                <a:solidFill>
                  <a:prstClr val="white"/>
                </a:solidFill>
                <a:sym typeface="Wingdings" pitchFamily="2" charset="2"/>
              </a:rPr>
              <a:t>Temporary  value1;</a:t>
            </a:r>
          </a:p>
          <a:p>
            <a:pPr lvl="2"/>
            <a:r>
              <a:rPr lang="en" sz="1400" dirty="0">
                <a:solidFill>
                  <a:prstClr val="white"/>
                </a:solidFill>
                <a:sym typeface="Wingdings" pitchFamily="2" charset="2"/>
              </a:rPr>
              <a:t>Value1  value2;</a:t>
            </a:r>
          </a:p>
          <a:p>
            <a:pPr lvl="2"/>
            <a:r>
              <a:rPr lang="en" sz="1400" dirty="0">
                <a:solidFill>
                  <a:prstClr val="white"/>
                </a:solidFill>
                <a:sym typeface="Wingdings" pitchFamily="2" charset="2"/>
              </a:rPr>
              <a:t>Value2 temporary;</a:t>
            </a:r>
            <a:endParaRPr lang="fr-FR" sz="1400" dirty="0">
              <a:solidFill>
                <a:prstClr val="white"/>
              </a:solidFill>
            </a:endParaRPr>
          </a:p>
          <a:p>
            <a:r>
              <a:rPr lang="en" sz="1400" dirty="0">
                <a:solidFill>
                  <a:prstClr val="white"/>
                </a:solidFill>
              </a:rPr>
              <a:t>END</a:t>
            </a:r>
          </a:p>
        </p:txBody>
      </p:sp>
      <p:sp>
        <p:nvSpPr>
          <p:cNvPr id="5" name="Rectangle 4"/>
          <p:cNvSpPr/>
          <p:nvPr/>
        </p:nvSpPr>
        <p:spPr>
          <a:xfrm>
            <a:off x="5463241" y="2977789"/>
            <a:ext cx="2867025" cy="285750"/>
          </a:xfrm>
          <a:prstGeom prst="rect">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1" i="0" u="none" strike="noStrike" kern="0" cap="none" spc="0" normalizeH="0" baseline="0" noProof="0" dirty="0">
                <a:ln>
                  <a:noFill/>
                </a:ln>
                <a:solidFill>
                  <a:sysClr val="windowText" lastClr="000000"/>
                </a:solidFill>
                <a:effectLst/>
                <a:uLnTx/>
                <a:uFillTx/>
                <a:latin typeface="Calibri"/>
                <a:ea typeface="Times New Roman"/>
                <a:cs typeface="Arial"/>
              </a:rPr>
              <a:t>Algorithm</a:t>
            </a: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 </a:t>
            </a:r>
            <a:r>
              <a:rPr lang="en" sz="1100" kern="0" dirty="0">
                <a:solidFill>
                  <a:sysClr val="windowText" lastClr="000000"/>
                </a:solidFill>
                <a:latin typeface="Calibri"/>
                <a:ea typeface="Times New Roman"/>
                <a:cs typeface="Arial"/>
              </a:rPr>
              <a:t>exchange-two-channels</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grpSp>
        <p:nvGrpSpPr>
          <p:cNvPr id="6" name="Groupe 5"/>
          <p:cNvGrpSpPr/>
          <p:nvPr/>
        </p:nvGrpSpPr>
        <p:grpSpPr>
          <a:xfrm>
            <a:off x="5322502" y="3549289"/>
            <a:ext cx="1133475" cy="352425"/>
            <a:chOff x="0" y="0"/>
            <a:chExt cx="1133475" cy="352425"/>
          </a:xfrm>
        </p:grpSpPr>
        <p:sp>
          <p:nvSpPr>
            <p:cNvPr id="8" name="Rectangle à coins arrondis 7"/>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value2</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cxnSp>
          <p:nvCxnSpPr>
            <p:cNvPr id="9" name="Connecteur droit 8"/>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0" name="Ellipse 9"/>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1" name="Groupe 10"/>
          <p:cNvGrpSpPr/>
          <p:nvPr/>
        </p:nvGrpSpPr>
        <p:grpSpPr>
          <a:xfrm>
            <a:off x="5332027" y="4007124"/>
            <a:ext cx="1133475" cy="352425"/>
            <a:chOff x="0" y="0"/>
            <a:chExt cx="1133475" cy="352425"/>
          </a:xfrm>
        </p:grpSpPr>
        <p:sp>
          <p:nvSpPr>
            <p:cNvPr id="12" name="Rectangle à coins arrondis 11"/>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value1</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cxnSp>
          <p:nvCxnSpPr>
            <p:cNvPr id="13" name="Connecteur droit 12"/>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4" name="Ellipse 13"/>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15" name="Groupe 14"/>
          <p:cNvGrpSpPr/>
          <p:nvPr/>
        </p:nvGrpSpPr>
        <p:grpSpPr>
          <a:xfrm>
            <a:off x="5351077" y="4473214"/>
            <a:ext cx="1133475" cy="352425"/>
            <a:chOff x="0" y="0"/>
            <a:chExt cx="1133475" cy="352425"/>
          </a:xfrm>
        </p:grpSpPr>
        <p:sp>
          <p:nvSpPr>
            <p:cNvPr id="16" name="Rectangle à coins arrondis 15"/>
            <p:cNvSpPr/>
            <p:nvPr/>
          </p:nvSpPr>
          <p:spPr>
            <a:xfrm>
              <a:off x="0" y="0"/>
              <a:ext cx="1133475" cy="352425"/>
            </a:xfrm>
            <a:prstGeom prst="round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temporary</a:t>
              </a:r>
              <a:endParaRPr kumimoji="0" lang="fr-FR" sz="1100" b="0" i="0" u="none" strike="noStrike" kern="0" cap="none" spc="0" normalizeH="0" baseline="0" noProof="0" dirty="0">
                <a:ln>
                  <a:noFill/>
                </a:ln>
                <a:solidFill>
                  <a:sysClr val="windowText" lastClr="000000"/>
                </a:solidFill>
                <a:effectLst/>
                <a:uLnTx/>
                <a:uFillTx/>
                <a:latin typeface="Calibri"/>
                <a:ea typeface="Times New Roman"/>
                <a:cs typeface="Arial"/>
              </a:endParaRPr>
            </a:p>
          </p:txBody>
        </p:sp>
        <p:cxnSp>
          <p:nvCxnSpPr>
            <p:cNvPr id="17" name="Connecteur droit 16"/>
            <p:cNvCxnSpPr/>
            <p:nvPr/>
          </p:nvCxnSpPr>
          <p:spPr>
            <a:xfrm>
              <a:off x="819150" y="0"/>
              <a:ext cx="0" cy="35242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18" name="Ellipse 17"/>
            <p:cNvSpPr/>
            <p:nvPr/>
          </p:nvSpPr>
          <p:spPr>
            <a:xfrm>
              <a:off x="942975" y="133350"/>
              <a:ext cx="66675" cy="666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cxnSp>
        <p:nvCxnSpPr>
          <p:cNvPr id="19" name="Connecteur droit 18"/>
          <p:cNvCxnSpPr/>
          <p:nvPr/>
        </p:nvCxnSpPr>
        <p:spPr>
          <a:xfrm>
            <a:off x="6789352" y="3263539"/>
            <a:ext cx="0" cy="1790700"/>
          </a:xfrm>
          <a:prstGeom prst="line">
            <a:avLst/>
          </a:prstGeom>
          <a:noFill/>
          <a:ln w="9525" cap="flat" cmpd="sng" algn="ctr">
            <a:solidFill>
              <a:sysClr val="windowText" lastClr="000000">
                <a:shade val="95000"/>
                <a:satMod val="105000"/>
              </a:sysClr>
            </a:solidFill>
            <a:prstDash val="solid"/>
          </a:ln>
          <a:effectLst/>
        </p:spPr>
      </p:cxnSp>
      <p:sp>
        <p:nvSpPr>
          <p:cNvPr id="20" name="Zone de texte 51"/>
          <p:cNvSpPr txBox="1"/>
          <p:nvPr/>
        </p:nvSpPr>
        <p:spPr>
          <a:xfrm>
            <a:off x="7189402" y="3549289"/>
            <a:ext cx="1183005" cy="3048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ysClr val="windowText" lastClr="000000"/>
                </a:solidFill>
                <a:effectLst/>
                <a:uLnTx/>
                <a:uFillTx/>
                <a:latin typeface="Calibri"/>
                <a:ea typeface="Times New Roman"/>
                <a:cs typeface="Arial"/>
              </a:rPr>
              <a:t>“Tlemsani”</a:t>
            </a:r>
          </a:p>
        </p:txBody>
      </p:sp>
      <p:sp>
        <p:nvSpPr>
          <p:cNvPr id="21" name="Zone de texte 52"/>
          <p:cNvSpPr txBox="1"/>
          <p:nvPr/>
        </p:nvSpPr>
        <p:spPr>
          <a:xfrm>
            <a:off x="7208452" y="4089111"/>
            <a:ext cx="1183005" cy="3048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lvl="0" algn="ctr" defTabSz="914400" eaLnBrk="1" fontAlgn="auto" latinLnBrk="0" hangingPunct="1">
              <a:lnSpc>
                <a:spcPct val="100000"/>
              </a:lnSpc>
              <a:spcBef>
                <a:spcPts val="0"/>
              </a:spcBef>
              <a:spcAft>
                <a:spcPts val="0"/>
              </a:spcAft>
              <a:buClrTx/>
              <a:buSzTx/>
              <a:buFontTx/>
              <a:buNone/>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 </a:t>
            </a:r>
            <a:r>
              <a:rPr kumimoji="0" lang="en" sz="1100" b="0" i="0" u="none" strike="noStrike" kern="0" cap="none" spc="0" normalizeH="0" baseline="0" noProof="0" dirty="0" err="1">
                <a:ln>
                  <a:noFill/>
                </a:ln>
                <a:solidFill>
                  <a:sysClr val="windowText" lastClr="000000"/>
                </a:solidFill>
                <a:effectLst/>
                <a:uLnTx/>
                <a:uFillTx/>
                <a:latin typeface="Calibri"/>
                <a:ea typeface="Times New Roman"/>
                <a:cs typeface="Arial"/>
              </a:rPr>
              <a:t>Merad </a:t>
            </a: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a:t>
            </a:r>
          </a:p>
        </p:txBody>
      </p:sp>
      <p:sp>
        <p:nvSpPr>
          <p:cNvPr id="23" name="Zone de texte 54"/>
          <p:cNvSpPr txBox="1"/>
          <p:nvPr/>
        </p:nvSpPr>
        <p:spPr>
          <a:xfrm>
            <a:off x="5242135" y="3263539"/>
            <a:ext cx="965557"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Variables</a:t>
            </a:r>
          </a:p>
        </p:txBody>
      </p:sp>
      <p:sp>
        <p:nvSpPr>
          <p:cNvPr id="24" name="Zone de texte 55"/>
          <p:cNvSpPr txBox="1"/>
          <p:nvPr/>
        </p:nvSpPr>
        <p:spPr>
          <a:xfrm>
            <a:off x="7208453" y="3263539"/>
            <a:ext cx="1125220" cy="228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228600" algn="ctr" defTabSz="91440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ysClr val="windowText" lastClr="000000"/>
                </a:solidFill>
                <a:effectLst/>
                <a:uLnTx/>
                <a:uFillTx/>
                <a:latin typeface="Calibri"/>
                <a:ea typeface="Times New Roman"/>
                <a:cs typeface="Arial"/>
              </a:rPr>
              <a:t>Instances</a:t>
            </a:r>
          </a:p>
        </p:txBody>
      </p:sp>
      <p:sp>
        <p:nvSpPr>
          <p:cNvPr id="25" name="Arc 24"/>
          <p:cNvSpPr/>
          <p:nvPr/>
        </p:nvSpPr>
        <p:spPr>
          <a:xfrm>
            <a:off x="6313102" y="3493409"/>
            <a:ext cx="838200" cy="514350"/>
          </a:xfrm>
          <a:prstGeom prst="arc">
            <a:avLst>
              <a:gd name="adj1" fmla="val 10920245"/>
              <a:gd name="adj2" fmla="val 0"/>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Arc 25"/>
          <p:cNvSpPr/>
          <p:nvPr/>
        </p:nvSpPr>
        <p:spPr>
          <a:xfrm flipV="1">
            <a:off x="6332151" y="3729071"/>
            <a:ext cx="876301" cy="913765"/>
          </a:xfrm>
          <a:prstGeom prst="arc">
            <a:avLst>
              <a:gd name="adj1" fmla="val 10920245"/>
              <a:gd name="adj2" fmla="val 0"/>
            </a:avLst>
          </a:prstGeom>
          <a:noFill/>
          <a:ln w="38100" cap="flat" cmpd="sng" algn="ctr">
            <a:solidFill>
              <a:srgbClr val="4F81BD"/>
            </a:solidFill>
            <a:prstDash val="solid"/>
            <a:tailEnd type="triangle"/>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4" name="Connecteur en arc 3"/>
          <p:cNvCxnSpPr>
            <a:stCxn id="18" idx="5"/>
            <a:endCxn id="25" idx="2"/>
          </p:cNvCxnSpPr>
          <p:nvPr/>
        </p:nvCxnSpPr>
        <p:spPr>
          <a:xfrm rot="5400000" flipH="1" flipV="1">
            <a:off x="6294686" y="3806860"/>
            <a:ext cx="912891" cy="800339"/>
          </a:xfrm>
          <a:prstGeom prst="curvedConnector3">
            <a:avLst>
              <a:gd name="adj1" fmla="val 31361"/>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Ellipse 29"/>
          <p:cNvSpPr/>
          <p:nvPr/>
        </p:nvSpPr>
        <p:spPr>
          <a:xfrm>
            <a:off x="6558162" y="4075565"/>
            <a:ext cx="385937"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 dirty="0"/>
              <a:t>1</a:t>
            </a:r>
            <a:endParaRPr lang="fr-FR" dirty="0"/>
          </a:p>
        </p:txBody>
      </p:sp>
      <p:sp>
        <p:nvSpPr>
          <p:cNvPr id="33" name="Ellipse 32"/>
          <p:cNvSpPr/>
          <p:nvPr/>
        </p:nvSpPr>
        <p:spPr>
          <a:xfrm>
            <a:off x="6564176" y="4521159"/>
            <a:ext cx="385937"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 dirty="0"/>
              <a:t>2</a:t>
            </a:r>
            <a:endParaRPr lang="fr-FR" dirty="0"/>
          </a:p>
        </p:txBody>
      </p:sp>
      <p:sp>
        <p:nvSpPr>
          <p:cNvPr id="34" name="Ellipse 33"/>
          <p:cNvSpPr/>
          <p:nvPr/>
        </p:nvSpPr>
        <p:spPr>
          <a:xfrm>
            <a:off x="6578203" y="3300184"/>
            <a:ext cx="385937"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 dirty="0"/>
              <a:t>3</a:t>
            </a:r>
            <a:endParaRPr lang="fr-FR" dirty="0"/>
          </a:p>
        </p:txBody>
      </p:sp>
      <p:sp>
        <p:nvSpPr>
          <p:cNvPr id="35" name="Rectangle 34"/>
          <p:cNvSpPr/>
          <p:nvPr/>
        </p:nvSpPr>
        <p:spPr>
          <a:xfrm>
            <a:off x="5603623" y="5176790"/>
            <a:ext cx="230704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Memory scheme</a:t>
            </a:r>
            <a:endParaRPr lang="fr-FR"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37266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par>
                                <p:cTn id="39" presetID="2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arn(inVertical)">
                                      <p:cBhvr>
                                        <p:cTn id="61" dur="500"/>
                                        <p:tgtEl>
                                          <p:spTgt spid="3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animBg="1"/>
      <p:bldP spid="5" grpId="0" animBg="1"/>
      <p:bldP spid="20" grpId="0" animBg="1"/>
      <p:bldP spid="21" grpId="0" animBg="1"/>
      <p:bldP spid="23" grpId="0"/>
      <p:bldP spid="24" grpId="0"/>
      <p:bldP spid="25" grpId="0" animBg="1"/>
      <p:bldP spid="26" grpId="0" animBg="1"/>
      <p:bldP spid="30" grpId="0" animBg="1"/>
      <p:bldP spid="33" grpId="0" animBg="1"/>
      <p:bldP spid="34" grpId="0" animBg="1"/>
      <p:bldP spid="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284984"/>
            <a:ext cx="7643812" cy="649287"/>
          </a:xfrm>
        </p:spPr>
        <p:txBody>
          <a:bodyPr/>
          <a:lstStyle/>
          <a:p>
            <a:pPr algn="ctr"/>
            <a:r>
              <a:rPr lang="en" b="1" dirty="0">
                <a:solidFill>
                  <a:srgbClr val="00B050"/>
                </a:solidFill>
                <a:latin typeface="Academy Engraved LET" pitchFamily="2" charset="0"/>
              </a:rPr>
              <a:t>ISSUES??</a:t>
            </a:r>
            <a:endParaRPr lang="fr-FR" b="1" dirty="0">
              <a:solidFill>
                <a:srgbClr val="00B050"/>
              </a:solidFill>
              <a:latin typeface="Academy Engraved LET" pitchFamily="2" charset="0"/>
            </a:endParaRPr>
          </a:p>
        </p:txBody>
      </p:sp>
    </p:spTree>
    <p:extLst>
      <p:ext uri="{BB962C8B-B14F-4D97-AF65-F5344CB8AC3E}">
        <p14:creationId xmlns:p14="http://schemas.microsoft.com/office/powerpoint/2010/main" val="98711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83999" y="188640"/>
            <a:ext cx="7176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ea typeface="Times New Roman"/>
                <a:cs typeface="Times New Roman"/>
              </a:rPr>
              <a:t>STRUCTURE OF AN ALGORITHM:</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7" name="Rectangle à coins arrondis 6"/>
          <p:cNvSpPr/>
          <p:nvPr/>
        </p:nvSpPr>
        <p:spPr>
          <a:xfrm>
            <a:off x="1121815" y="2420888"/>
            <a:ext cx="6900370" cy="19442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indent="228600" algn="ctr">
              <a:lnSpc>
                <a:spcPct val="125000"/>
              </a:lnSpc>
              <a:spcAft>
                <a:spcPts val="0"/>
              </a:spcAft>
            </a:pPr>
            <a:r>
              <a:rPr lang="en" b="1" i="1" dirty="0">
                <a:solidFill>
                  <a:srgbClr val="C00000"/>
                </a:solidFill>
                <a:latin typeface="Cambria"/>
                <a:ea typeface="Times New Roman"/>
                <a:cs typeface="Times New Roman"/>
              </a:rPr>
              <a:t>COMMENTS:</a:t>
            </a:r>
            <a:endParaRPr lang="fr-FR" sz="1600" i="1" dirty="0">
              <a:solidFill>
                <a:srgbClr val="C00000"/>
              </a:solidFill>
              <a:latin typeface="Cambria"/>
              <a:ea typeface="Times New Roman"/>
              <a:cs typeface="Times New Roman"/>
            </a:endParaRPr>
          </a:p>
          <a:p>
            <a:pPr indent="228600" algn="ctr">
              <a:lnSpc>
                <a:spcPct val="125000"/>
              </a:lnSpc>
              <a:spcAft>
                <a:spcPts val="0"/>
              </a:spcAft>
            </a:pPr>
            <a:r>
              <a:rPr lang="en" i="1" dirty="0">
                <a:solidFill>
                  <a:srgbClr val="C00000"/>
                </a:solidFill>
                <a:latin typeface="Cambria"/>
                <a:ea typeface="Times New Roman"/>
                <a:cs typeface="Times New Roman"/>
              </a:rPr>
              <a:t>Comments are textual explanations in the algorithm by the programmer following the two characters </a:t>
            </a:r>
            <a:r>
              <a:rPr lang="en" sz="2400" b="1" i="1" dirty="0">
                <a:solidFill>
                  <a:srgbClr val="C00000"/>
                </a:solidFill>
                <a:effectLst>
                  <a:outerShdw blurRad="38100" dist="38100" dir="2700000" algn="tl">
                    <a:srgbClr val="000000">
                      <a:alpha val="43137"/>
                    </a:srgbClr>
                  </a:outerShdw>
                </a:effectLst>
                <a:latin typeface="Cambria"/>
                <a:ea typeface="Times New Roman"/>
                <a:cs typeface="Times New Roman"/>
              </a:rPr>
              <a:t>// </a:t>
            </a:r>
            <a:r>
              <a:rPr lang="en" i="1" dirty="0">
                <a:solidFill>
                  <a:srgbClr val="C00000"/>
                </a:solidFill>
                <a:latin typeface="Cambria"/>
                <a:ea typeface="Times New Roman"/>
                <a:cs typeface="Times New Roman"/>
              </a:rPr>
              <a:t>.</a:t>
            </a:r>
            <a:endParaRPr lang="fr-FR" sz="1600" i="1" dirty="0">
              <a:solidFill>
                <a:srgbClr val="C00000"/>
              </a:solidFill>
              <a:latin typeface="Cambria"/>
              <a:ea typeface="Times New Roman"/>
              <a:cs typeface="Times New Roman"/>
            </a:endParaRPr>
          </a:p>
          <a:p>
            <a:pPr indent="228600" algn="ctr">
              <a:lnSpc>
                <a:spcPct val="125000"/>
              </a:lnSpc>
              <a:spcAft>
                <a:spcPts val="0"/>
              </a:spcAft>
            </a:pPr>
            <a:r>
              <a:rPr lang="en" i="1" dirty="0">
                <a:solidFill>
                  <a:srgbClr val="C00000"/>
                </a:solidFill>
                <a:latin typeface="Cambria"/>
                <a:ea typeface="Times New Roman"/>
                <a:cs typeface="Times New Roman"/>
              </a:rPr>
              <a:t>They are not executed: they are invisible to the execution of the algorithm.</a:t>
            </a:r>
            <a:endParaRPr lang="fr-FR" sz="1600" i="1" dirty="0">
              <a:solidFill>
                <a:srgbClr val="C00000"/>
              </a:solidFill>
              <a:latin typeface="Cambria"/>
              <a:ea typeface="Times New Roman"/>
              <a:cs typeface="Times New Roman"/>
            </a:endParaRPr>
          </a:p>
          <a:p>
            <a:pPr algn="ctr"/>
            <a:endParaRPr lang="fr-FR" dirty="0"/>
          </a:p>
        </p:txBody>
      </p:sp>
      <p:sp>
        <p:nvSpPr>
          <p:cNvPr id="8" name="Rectangle 7"/>
          <p:cNvSpPr/>
          <p:nvPr/>
        </p:nvSpPr>
        <p:spPr>
          <a:xfrm>
            <a:off x="1137401" y="4581128"/>
            <a:ext cx="6991732" cy="646331"/>
          </a:xfrm>
          <a:prstGeom prst="rect">
            <a:avLst/>
          </a:prstGeom>
        </p:spPr>
        <p:txBody>
          <a:bodyPr wrap="square">
            <a:spAutoFit/>
          </a:bodyPr>
          <a:lstStyle/>
          <a:p>
            <a:pPr algn="ctr"/>
            <a:r>
              <a:rPr lang="en" b="1" dirty="0">
                <a:solidFill>
                  <a:srgbClr val="C00000"/>
                </a:solidFill>
                <a:latin typeface="+mn-lt"/>
                <a:ea typeface="Times New Roman"/>
              </a:rPr>
              <a:t>These comments will be useful to programmers who want to understand or modify the algorithm </a:t>
            </a:r>
            <a:r>
              <a:rPr lang="en" dirty="0">
                <a:latin typeface="Times New Roman"/>
                <a:ea typeface="Times New Roman"/>
              </a:rPr>
              <a:t>.</a:t>
            </a:r>
            <a:endParaRPr lang="fr-FR" dirty="0"/>
          </a:p>
        </p:txBody>
      </p:sp>
    </p:spTree>
    <p:extLst>
      <p:ext uri="{BB962C8B-B14F-4D97-AF65-F5344CB8AC3E}">
        <p14:creationId xmlns:p14="http://schemas.microsoft.com/office/powerpoint/2010/main" val="4279913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83999" y="188640"/>
            <a:ext cx="7176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ea typeface="Times New Roman"/>
                <a:cs typeface="Times New Roman"/>
              </a:rPr>
              <a:t>STRUCTURE OF AN ALGORITHM:</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6" name="Rectangle à coins arrondis 5"/>
          <p:cNvSpPr/>
          <p:nvPr/>
        </p:nvSpPr>
        <p:spPr>
          <a:xfrm>
            <a:off x="407876" y="2444135"/>
            <a:ext cx="3915953" cy="190125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10" name="Rectangle 9"/>
          <p:cNvSpPr/>
          <p:nvPr/>
        </p:nvSpPr>
        <p:spPr>
          <a:xfrm>
            <a:off x="723429" y="2517597"/>
            <a:ext cx="3816424" cy="1754326"/>
          </a:xfrm>
          <a:prstGeom prst="rect">
            <a:avLst/>
          </a:prstGeom>
        </p:spPr>
        <p:txBody>
          <a:bodyPr wrap="square">
            <a:spAutoFit/>
          </a:bodyPr>
          <a:lstStyle/>
          <a:p>
            <a:r>
              <a:rPr lang="en" dirty="0">
                <a:solidFill>
                  <a:schemeClr val="bg1"/>
                </a:solidFill>
              </a:rPr>
              <a:t>Algorithm </a:t>
            </a:r>
            <a:r>
              <a:rPr lang="en" b="1" dirty="0" err="1">
                <a:solidFill>
                  <a:schemeClr val="bg1"/>
                </a:solidFill>
              </a:rPr>
              <a:t>algo_hello</a:t>
            </a:r>
            <a:r>
              <a:rPr lang="en" dirty="0">
                <a:solidFill>
                  <a:schemeClr val="bg1"/>
                </a:solidFill>
              </a:rPr>
              <a:t>   </a:t>
            </a:r>
          </a:p>
          <a:p>
            <a:r>
              <a:rPr lang="en" dirty="0" err="1">
                <a:solidFill>
                  <a:schemeClr val="bg1"/>
                </a:solidFill>
              </a:rPr>
              <a:t>Beginning</a:t>
            </a:r>
            <a:r>
              <a:rPr lang="en" dirty="0">
                <a:solidFill>
                  <a:schemeClr val="bg1"/>
                </a:solidFill>
              </a:rPr>
              <a:t>    </a:t>
            </a:r>
          </a:p>
          <a:p>
            <a:r>
              <a:rPr lang="en" dirty="0">
                <a:solidFill>
                  <a:schemeClr val="bg1"/>
                </a:solidFill>
              </a:rPr>
              <a:t>Write (“hello everyone”);</a:t>
            </a:r>
          </a:p>
          <a:p>
            <a:r>
              <a:rPr lang="en" dirty="0">
                <a:solidFill>
                  <a:schemeClr val="bg1"/>
                </a:solidFill>
              </a:rPr>
              <a:t>END</a:t>
            </a:r>
            <a:endParaRPr lang="fr-FR" dirty="0">
              <a:solidFill>
                <a:schemeClr val="bg1"/>
              </a:solidFill>
            </a:endParaRPr>
          </a:p>
        </p:txBody>
      </p:sp>
      <p:sp>
        <p:nvSpPr>
          <p:cNvPr id="13" name="Rectangle à coins arrondis 12"/>
          <p:cNvSpPr/>
          <p:nvPr/>
        </p:nvSpPr>
        <p:spPr>
          <a:xfrm>
            <a:off x="4604048" y="2523073"/>
            <a:ext cx="3915953" cy="190125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14" name="Rectangle 13"/>
          <p:cNvSpPr/>
          <p:nvPr/>
        </p:nvSpPr>
        <p:spPr>
          <a:xfrm>
            <a:off x="4919601" y="2596535"/>
            <a:ext cx="3816424" cy="1754326"/>
          </a:xfrm>
          <a:prstGeom prst="rect">
            <a:avLst/>
          </a:prstGeom>
        </p:spPr>
        <p:txBody>
          <a:bodyPr wrap="square">
            <a:spAutoFit/>
          </a:bodyPr>
          <a:lstStyle/>
          <a:p>
            <a:r>
              <a:rPr lang="en" dirty="0">
                <a:solidFill>
                  <a:schemeClr val="bg1"/>
                </a:solidFill>
              </a:rPr>
              <a:t>Algorithm </a:t>
            </a:r>
            <a:r>
              <a:rPr lang="en" b="1" dirty="0">
                <a:solidFill>
                  <a:schemeClr val="bg1"/>
                </a:solidFill>
              </a:rPr>
              <a:t>algo_hello2</a:t>
            </a:r>
            <a:r>
              <a:rPr lang="en" dirty="0">
                <a:solidFill>
                  <a:schemeClr val="bg1"/>
                </a:solidFill>
              </a:rPr>
              <a:t>   </a:t>
            </a:r>
          </a:p>
          <a:p>
            <a:r>
              <a:rPr lang="en" dirty="0" err="1">
                <a:solidFill>
                  <a:schemeClr val="bg1"/>
                </a:solidFill>
              </a:rPr>
              <a:t>Beginning</a:t>
            </a:r>
            <a:r>
              <a:rPr lang="en" dirty="0">
                <a:solidFill>
                  <a:schemeClr val="bg1"/>
                </a:solidFill>
              </a:rPr>
              <a:t>  </a:t>
            </a:r>
          </a:p>
          <a:p>
            <a:r>
              <a:rPr lang="en" dirty="0">
                <a:solidFill>
                  <a:schemeClr val="bg1"/>
                </a:solidFill>
              </a:rPr>
              <a:t>Write (“hello ”) ;</a:t>
            </a:r>
          </a:p>
          <a:p>
            <a:r>
              <a:rPr lang="en" dirty="0">
                <a:solidFill>
                  <a:schemeClr val="bg1"/>
                </a:solidFill>
              </a:rPr>
              <a:t>write(“everyone ”);</a:t>
            </a:r>
          </a:p>
          <a:p>
            <a:r>
              <a:rPr lang="en" dirty="0">
                <a:solidFill>
                  <a:schemeClr val="bg1"/>
                </a:solidFill>
              </a:rPr>
              <a:t>END</a:t>
            </a:r>
            <a:endParaRPr lang="fr-FR" dirty="0">
              <a:solidFill>
                <a:schemeClr val="bg1"/>
              </a:solidFill>
            </a:endParaRPr>
          </a:p>
        </p:txBody>
      </p:sp>
      <p:sp>
        <p:nvSpPr>
          <p:cNvPr id="12" name="Chevron 11"/>
          <p:cNvSpPr/>
          <p:nvPr/>
        </p:nvSpPr>
        <p:spPr>
          <a:xfrm rot="5400000">
            <a:off x="4030120" y="4583057"/>
            <a:ext cx="723937" cy="100811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5" name="Rectangle 14"/>
          <p:cNvSpPr/>
          <p:nvPr/>
        </p:nvSpPr>
        <p:spPr>
          <a:xfrm>
            <a:off x="789939" y="1772816"/>
            <a:ext cx="3151825" cy="523220"/>
          </a:xfrm>
          <a:prstGeom prst="rect">
            <a:avLst/>
          </a:prstGeom>
          <a:noFill/>
        </p:spPr>
        <p:txBody>
          <a:bodyPr wrap="none" lIns="91440" tIns="45720" rIns="91440" bIns="45720">
            <a:spAutoFit/>
          </a:bodyPr>
          <a:lstStyle/>
          <a:p>
            <a:pPr algn="ctr"/>
            <a:r>
              <a:rPr lang="en"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a:t>
            </a:r>
            <a:r>
              <a:rPr lang="en" sz="2800" b="1" cap="none" spc="300" baseline="30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 </a:t>
            </a:r>
            <a:r>
              <a:rPr lang="en"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algorithm</a:t>
            </a:r>
            <a:endParaRPr lang="fr-FR"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7" name="Rectangle 16"/>
          <p:cNvSpPr/>
          <p:nvPr/>
        </p:nvSpPr>
        <p:spPr>
          <a:xfrm>
            <a:off x="4846651" y="1884596"/>
            <a:ext cx="3430746" cy="523220"/>
          </a:xfrm>
          <a:prstGeom prst="rect">
            <a:avLst/>
          </a:prstGeom>
          <a:noFill/>
        </p:spPr>
        <p:txBody>
          <a:bodyPr wrap="none" lIns="91440" tIns="45720" rIns="91440" bIns="45720">
            <a:spAutoFit/>
          </a:bodyPr>
          <a:lstStyle/>
          <a:p>
            <a:pPr algn="ctr"/>
            <a:r>
              <a:rPr lang="en"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2nd algorithm </a:t>
            </a:r>
            <a:endParaRPr lang="fr-FR"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6" name="Ellipse 15"/>
          <p:cNvSpPr/>
          <p:nvPr/>
        </p:nvSpPr>
        <p:spPr>
          <a:xfrm>
            <a:off x="3683965" y="5557611"/>
            <a:ext cx="1416245"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 dirty="0"/>
              <a:t>Same result</a:t>
            </a:r>
            <a:endParaRPr lang="fr-FR" dirty="0"/>
          </a:p>
        </p:txBody>
      </p:sp>
      <p:sp>
        <p:nvSpPr>
          <p:cNvPr id="18" name="Triangle isocèle 17"/>
          <p:cNvSpPr/>
          <p:nvPr/>
        </p:nvSpPr>
        <p:spPr>
          <a:xfrm>
            <a:off x="1187624" y="4480950"/>
            <a:ext cx="1647641" cy="968132"/>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 dirty="0"/>
              <a:t>simpler</a:t>
            </a:r>
            <a:endParaRPr lang="fr-FR" dirty="0"/>
          </a:p>
        </p:txBody>
      </p:sp>
      <p:pic>
        <p:nvPicPr>
          <p:cNvPr id="19" name="Picture 2"/>
          <p:cNvPicPr>
            <a:picLocks noGrp="1" noChangeAspect="1" noChangeArrowheads="1"/>
          </p:cNvPicPr>
          <p:nvPr/>
        </p:nvPicPr>
        <p:blipFill>
          <a:blip r:embed="rId3" cstate="print"/>
          <a:stretch>
            <a:fillRect/>
          </a:stretch>
        </p:blipFill>
        <p:spPr bwMode="auto">
          <a:xfrm>
            <a:off x="5532997" y="4674312"/>
            <a:ext cx="2744400" cy="189141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25569" y="5071218"/>
            <a:ext cx="1814920" cy="276999"/>
          </a:xfrm>
          <a:prstGeom prst="rect">
            <a:avLst/>
          </a:prstGeom>
        </p:spPr>
        <p:txBody>
          <a:bodyPr wrap="none">
            <a:spAutoFit/>
          </a:bodyPr>
          <a:lstStyle/>
          <a:p>
            <a:r>
              <a:rPr lang="en" sz="1200" b="1" dirty="0">
                <a:solidFill>
                  <a:schemeClr val="bg1"/>
                </a:solidFill>
              </a:rPr>
              <a:t>Hello everybody</a:t>
            </a:r>
            <a:endParaRPr lang="fr-FR" sz="1200" b="1" dirty="0"/>
          </a:p>
        </p:txBody>
      </p:sp>
    </p:spTree>
    <p:extLst>
      <p:ext uri="{BB962C8B-B14F-4D97-AF65-F5344CB8AC3E}">
        <p14:creationId xmlns:p14="http://schemas.microsoft.com/office/powerpoint/2010/main" val="207276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197" y="1916832"/>
            <a:ext cx="8229600" cy="1584177"/>
          </a:xfrm>
        </p:spPr>
        <p:txBody>
          <a:bodyPr/>
          <a:lstStyle/>
          <a:p>
            <a:pPr marL="0" indent="0">
              <a:buNone/>
            </a:pPr>
            <a:r>
              <a:rPr lang="en" b="1" dirty="0">
                <a:solidFill>
                  <a:schemeClr val="accent6">
                    <a:lumMod val="50000"/>
                  </a:schemeClr>
                </a:solidFill>
              </a:rPr>
              <a:t>Declaration and use of variables</a:t>
            </a:r>
          </a:p>
          <a:p>
            <a:pPr marL="0" indent="0">
              <a:buNone/>
            </a:pPr>
            <a:r>
              <a:rPr lang="en" sz="2800" dirty="0"/>
              <a:t>The values, in order to be able to be manipulated, are stored in variables.</a:t>
            </a:r>
          </a:p>
          <a:p>
            <a:pPr indent="0">
              <a:spcAft>
                <a:spcPts val="0"/>
              </a:spcAft>
              <a:buNone/>
              <a:tabLst>
                <a:tab pos="1343025" algn="l"/>
              </a:tabLst>
            </a:pPr>
            <a:endParaRPr lang="fr-FR" sz="2800" dirty="0">
              <a:ea typeface="Times New Roman"/>
              <a:cs typeface="Arial"/>
            </a:endParaRPr>
          </a:p>
        </p:txBody>
      </p:sp>
      <p:sp>
        <p:nvSpPr>
          <p:cNvPr id="2" name="Rectangle 1"/>
          <p:cNvSpPr/>
          <p:nvPr/>
        </p:nvSpPr>
        <p:spPr>
          <a:xfrm>
            <a:off x="2867845" y="188640"/>
            <a:ext cx="340830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4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5" name="Forme libre 4"/>
          <p:cNvSpPr/>
          <p:nvPr/>
        </p:nvSpPr>
        <p:spPr>
          <a:xfrm>
            <a:off x="683568" y="3429000"/>
            <a:ext cx="5728213" cy="1310342"/>
          </a:xfrm>
          <a:custGeom>
            <a:avLst/>
            <a:gdLst>
              <a:gd name="connsiteX0" fmla="*/ 0 w 5728213"/>
              <a:gd name="connsiteY0" fmla="*/ 131034 h 1310342"/>
              <a:gd name="connsiteX1" fmla="*/ 131034 w 5728213"/>
              <a:gd name="connsiteY1" fmla="*/ 0 h 1310342"/>
              <a:gd name="connsiteX2" fmla="*/ 5597179 w 5728213"/>
              <a:gd name="connsiteY2" fmla="*/ 0 h 1310342"/>
              <a:gd name="connsiteX3" fmla="*/ 5728213 w 5728213"/>
              <a:gd name="connsiteY3" fmla="*/ 131034 h 1310342"/>
              <a:gd name="connsiteX4" fmla="*/ 5728213 w 5728213"/>
              <a:gd name="connsiteY4" fmla="*/ 1179308 h 1310342"/>
              <a:gd name="connsiteX5" fmla="*/ 5597179 w 5728213"/>
              <a:gd name="connsiteY5" fmla="*/ 1310342 h 1310342"/>
              <a:gd name="connsiteX6" fmla="*/ 131034 w 5728213"/>
              <a:gd name="connsiteY6" fmla="*/ 1310342 h 1310342"/>
              <a:gd name="connsiteX7" fmla="*/ 0 w 5728213"/>
              <a:gd name="connsiteY7" fmla="*/ 1179308 h 1310342"/>
              <a:gd name="connsiteX8" fmla="*/ 0 w 5728213"/>
              <a:gd name="connsiteY8" fmla="*/ 131034 h 13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8213" h="1310342">
                <a:moveTo>
                  <a:pt x="0" y="131034"/>
                </a:moveTo>
                <a:cubicBezTo>
                  <a:pt x="0" y="58666"/>
                  <a:pt x="58666" y="0"/>
                  <a:pt x="131034" y="0"/>
                </a:cubicBezTo>
                <a:lnTo>
                  <a:pt x="5597179" y="0"/>
                </a:lnTo>
                <a:cubicBezTo>
                  <a:pt x="5669547" y="0"/>
                  <a:pt x="5728213" y="58666"/>
                  <a:pt x="5728213" y="131034"/>
                </a:cubicBezTo>
                <a:lnTo>
                  <a:pt x="5728213" y="1179308"/>
                </a:lnTo>
                <a:cubicBezTo>
                  <a:pt x="5728213" y="1251676"/>
                  <a:pt x="5669547" y="1310342"/>
                  <a:pt x="5597179" y="1310342"/>
                </a:cubicBezTo>
                <a:lnTo>
                  <a:pt x="131034" y="1310342"/>
                </a:lnTo>
                <a:cubicBezTo>
                  <a:pt x="58666" y="1310342"/>
                  <a:pt x="0" y="1251676"/>
                  <a:pt x="0" y="1179308"/>
                </a:cubicBezTo>
                <a:lnTo>
                  <a:pt x="0" y="131034"/>
                </a:lnTo>
                <a:close/>
              </a:path>
            </a:pathLst>
          </a:cu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spcFirstLastPara="0" vert="horz" wrap="square" lIns="99339" tIns="99339" rIns="1260177" bIns="99339" numCol="1" spcCol="1270" anchor="ctr" anchorCtr="0">
            <a:noAutofit/>
          </a:bodyPr>
          <a:lstStyle/>
          <a:p>
            <a:pPr lvl="0" algn="l" defTabSz="711200">
              <a:lnSpc>
                <a:spcPct val="90000"/>
              </a:lnSpc>
              <a:spcBef>
                <a:spcPct val="0"/>
              </a:spcBef>
              <a:spcAft>
                <a:spcPct val="35000"/>
              </a:spcAft>
            </a:pPr>
            <a:r>
              <a:rPr lang="en" sz="1600" b="1" i="1" kern="1200" dirty="0"/>
              <a:t>Variable:</a:t>
            </a:r>
            <a:endParaRPr lang="fr-FR" sz="1600" i="1" kern="1200" dirty="0"/>
          </a:p>
          <a:p>
            <a:pPr lvl="0" algn="l" defTabSz="711200">
              <a:lnSpc>
                <a:spcPct val="90000"/>
              </a:lnSpc>
              <a:spcBef>
                <a:spcPct val="0"/>
              </a:spcBef>
              <a:spcAft>
                <a:spcPct val="35000"/>
              </a:spcAft>
            </a:pPr>
            <a:r>
              <a:rPr lang="en" sz="1600" i="1" kern="1200" dirty="0"/>
              <a:t>A variable is a memory location that stores a value.</a:t>
            </a:r>
          </a:p>
          <a:p>
            <a:pPr lvl="0" algn="l" defTabSz="711200">
              <a:lnSpc>
                <a:spcPct val="90000"/>
              </a:lnSpc>
              <a:spcBef>
                <a:spcPct val="0"/>
              </a:spcBef>
              <a:spcAft>
                <a:spcPct val="35000"/>
              </a:spcAft>
            </a:pPr>
            <a:r>
              <a:rPr lang="en" sz="1600" i="1" kern="1200" dirty="0"/>
              <a:t>A variable is defined by:</a:t>
            </a:r>
          </a:p>
        </p:txBody>
      </p:sp>
      <p:sp>
        <p:nvSpPr>
          <p:cNvPr id="6" name="Forme libre 5"/>
          <p:cNvSpPr/>
          <p:nvPr/>
        </p:nvSpPr>
        <p:spPr>
          <a:xfrm>
            <a:off x="961701" y="5030529"/>
            <a:ext cx="7416820" cy="1310342"/>
          </a:xfrm>
          <a:custGeom>
            <a:avLst/>
            <a:gdLst>
              <a:gd name="connsiteX0" fmla="*/ 0 w 7416820"/>
              <a:gd name="connsiteY0" fmla="*/ 131034 h 1310342"/>
              <a:gd name="connsiteX1" fmla="*/ 131034 w 7416820"/>
              <a:gd name="connsiteY1" fmla="*/ 0 h 1310342"/>
              <a:gd name="connsiteX2" fmla="*/ 7285786 w 7416820"/>
              <a:gd name="connsiteY2" fmla="*/ 0 h 1310342"/>
              <a:gd name="connsiteX3" fmla="*/ 7416820 w 7416820"/>
              <a:gd name="connsiteY3" fmla="*/ 131034 h 1310342"/>
              <a:gd name="connsiteX4" fmla="*/ 7416820 w 7416820"/>
              <a:gd name="connsiteY4" fmla="*/ 1179308 h 1310342"/>
              <a:gd name="connsiteX5" fmla="*/ 7285786 w 7416820"/>
              <a:gd name="connsiteY5" fmla="*/ 1310342 h 1310342"/>
              <a:gd name="connsiteX6" fmla="*/ 131034 w 7416820"/>
              <a:gd name="connsiteY6" fmla="*/ 1310342 h 1310342"/>
              <a:gd name="connsiteX7" fmla="*/ 0 w 7416820"/>
              <a:gd name="connsiteY7" fmla="*/ 1179308 h 1310342"/>
              <a:gd name="connsiteX8" fmla="*/ 0 w 7416820"/>
              <a:gd name="connsiteY8" fmla="*/ 131034 h 13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6820" h="1310342">
                <a:moveTo>
                  <a:pt x="0" y="131034"/>
                </a:moveTo>
                <a:cubicBezTo>
                  <a:pt x="0" y="58666"/>
                  <a:pt x="58666" y="0"/>
                  <a:pt x="131034" y="0"/>
                </a:cubicBezTo>
                <a:lnTo>
                  <a:pt x="7285786" y="0"/>
                </a:lnTo>
                <a:cubicBezTo>
                  <a:pt x="7358154" y="0"/>
                  <a:pt x="7416820" y="58666"/>
                  <a:pt x="7416820" y="131034"/>
                </a:cubicBezTo>
                <a:lnTo>
                  <a:pt x="7416820" y="1179308"/>
                </a:lnTo>
                <a:cubicBezTo>
                  <a:pt x="7416820" y="1251676"/>
                  <a:pt x="7358154" y="1310342"/>
                  <a:pt x="7285786" y="1310342"/>
                </a:cubicBezTo>
                <a:lnTo>
                  <a:pt x="131034" y="1310342"/>
                </a:lnTo>
                <a:cubicBezTo>
                  <a:pt x="58666" y="1310342"/>
                  <a:pt x="0" y="1251676"/>
                  <a:pt x="0" y="1179308"/>
                </a:cubicBezTo>
                <a:lnTo>
                  <a:pt x="0" y="131034"/>
                </a:lnTo>
                <a:close/>
              </a:path>
            </a:pathLst>
          </a:custGeom>
        </p:spPr>
        <p:style>
          <a:lnRef idx="0">
            <a:schemeClr val="dk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2">
              <a:hueOff val="0"/>
              <a:satOff val="0"/>
              <a:lumOff val="0"/>
              <a:alphaOff val="0"/>
            </a:schemeClr>
          </a:fontRef>
        </p:style>
        <p:txBody>
          <a:bodyPr spcFirstLastPara="0" vert="horz" wrap="square" lIns="99339" tIns="99339" rIns="2410216" bIns="99339" numCol="1" spcCol="1270" anchor="ctr" anchorCtr="0">
            <a:noAutofit/>
          </a:bodyPr>
          <a:lstStyle/>
          <a:p>
            <a:pPr lvl="0" algn="l" defTabSz="711200">
              <a:lnSpc>
                <a:spcPct val="90000"/>
              </a:lnSpc>
              <a:spcBef>
                <a:spcPct val="0"/>
              </a:spcBef>
              <a:spcAft>
                <a:spcPct val="35000"/>
              </a:spcAft>
            </a:pPr>
            <a:r>
              <a:rPr lang="en" sz="1600" b="1" i="1" kern="1200" dirty="0"/>
              <a:t>a single name</a:t>
            </a:r>
          </a:p>
          <a:p>
            <a:pPr lvl="0" algn="l" defTabSz="711200">
              <a:lnSpc>
                <a:spcPct val="90000"/>
              </a:lnSpc>
              <a:spcBef>
                <a:spcPct val="0"/>
              </a:spcBef>
              <a:spcAft>
                <a:spcPct val="35000"/>
              </a:spcAft>
            </a:pPr>
            <a:r>
              <a:rPr lang="en" sz="1600" b="1" i="1" kern="1200" dirty="0"/>
              <a:t>a unique type of definition</a:t>
            </a:r>
          </a:p>
          <a:p>
            <a:pPr lvl="0" algn="l" defTabSz="711200">
              <a:lnSpc>
                <a:spcPct val="90000"/>
              </a:lnSpc>
              <a:spcBef>
                <a:spcPct val="0"/>
              </a:spcBef>
              <a:spcAft>
                <a:spcPct val="35000"/>
              </a:spcAft>
              <a:tabLst/>
            </a:pPr>
            <a:r>
              <a:rPr lang="en" sz="1600" b="1" i="1" kern="1200" dirty="0"/>
              <a:t>a value assigned and modified during the course of the algorithm</a:t>
            </a:r>
            <a:endParaRPr lang="fr-FR" sz="1600" b="1" kern="1200" dirty="0"/>
          </a:p>
        </p:txBody>
      </p:sp>
      <p:sp>
        <p:nvSpPr>
          <p:cNvPr id="7" name="Forme libre 6"/>
          <p:cNvSpPr/>
          <p:nvPr/>
        </p:nvSpPr>
        <p:spPr>
          <a:xfrm>
            <a:off x="5858015" y="4459074"/>
            <a:ext cx="851722" cy="851722"/>
          </a:xfrm>
          <a:custGeom>
            <a:avLst/>
            <a:gdLst>
              <a:gd name="connsiteX0" fmla="*/ 0 w 851722"/>
              <a:gd name="connsiteY0" fmla="*/ 468447 h 851722"/>
              <a:gd name="connsiteX1" fmla="*/ 191637 w 851722"/>
              <a:gd name="connsiteY1" fmla="*/ 468447 h 851722"/>
              <a:gd name="connsiteX2" fmla="*/ 191637 w 851722"/>
              <a:gd name="connsiteY2" fmla="*/ 0 h 851722"/>
              <a:gd name="connsiteX3" fmla="*/ 660085 w 851722"/>
              <a:gd name="connsiteY3" fmla="*/ 0 h 851722"/>
              <a:gd name="connsiteX4" fmla="*/ 660085 w 851722"/>
              <a:gd name="connsiteY4" fmla="*/ 468447 h 851722"/>
              <a:gd name="connsiteX5" fmla="*/ 851722 w 851722"/>
              <a:gd name="connsiteY5" fmla="*/ 468447 h 851722"/>
              <a:gd name="connsiteX6" fmla="*/ 425861 w 851722"/>
              <a:gd name="connsiteY6" fmla="*/ 851722 h 851722"/>
              <a:gd name="connsiteX7" fmla="*/ 0 w 851722"/>
              <a:gd name="connsiteY7" fmla="*/ 468447 h 8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722" h="851722">
                <a:moveTo>
                  <a:pt x="0" y="468447"/>
                </a:moveTo>
                <a:lnTo>
                  <a:pt x="191637" y="468447"/>
                </a:lnTo>
                <a:lnTo>
                  <a:pt x="191637" y="0"/>
                </a:lnTo>
                <a:lnTo>
                  <a:pt x="660085" y="0"/>
                </a:lnTo>
                <a:lnTo>
                  <a:pt x="660085" y="468447"/>
                </a:lnTo>
                <a:lnTo>
                  <a:pt x="851722" y="468447"/>
                </a:lnTo>
                <a:lnTo>
                  <a:pt x="425861" y="851722"/>
                </a:lnTo>
                <a:lnTo>
                  <a:pt x="0" y="468447"/>
                </a:lnTo>
                <a:close/>
              </a:path>
            </a:pathLst>
          </a:custGeom>
        </p:spPr>
        <p:style>
          <a:lnRef idx="1">
            <a:schemeClr val="dk2">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2">
              <a:hueOff val="0"/>
              <a:satOff val="0"/>
              <a:lumOff val="0"/>
              <a:alphaOff val="0"/>
            </a:schemeClr>
          </a:fontRef>
        </p:style>
        <p:txBody>
          <a:bodyPr spcFirstLastPara="0" vert="horz" wrap="square" lIns="237357" tIns="45720" rIns="237357" bIns="256521" numCol="1" spcCol="1270" anchor="ctr" anchorCtr="0">
            <a:noAutofit/>
          </a:bodyPr>
          <a:lstStyle/>
          <a:p>
            <a:pPr lvl="0" algn="ctr" defTabSz="1600200">
              <a:lnSpc>
                <a:spcPct val="90000"/>
              </a:lnSpc>
              <a:spcBef>
                <a:spcPct val="0"/>
              </a:spcBef>
              <a:spcAft>
                <a:spcPct val="35000"/>
              </a:spcAft>
            </a:pPr>
            <a:endParaRPr lang="fr-FR" sz="3600" kern="1200"/>
          </a:p>
        </p:txBody>
      </p:sp>
    </p:spTree>
    <p:extLst>
      <p:ext uri="{BB962C8B-B14F-4D97-AF65-F5344CB8AC3E}">
        <p14:creationId xmlns:p14="http://schemas.microsoft.com/office/powerpoint/2010/main" val="145008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535408" y="1916832"/>
            <a:ext cx="8229600" cy="4105895"/>
          </a:xfrm>
        </p:spPr>
        <p:txBody>
          <a:bodyPr/>
          <a:lstStyle/>
          <a:p>
            <a:pPr marL="0" indent="0">
              <a:buNone/>
              <a:tabLst>
                <a:tab pos="1343025" algn="l"/>
              </a:tabLst>
            </a:pPr>
            <a:r>
              <a:rPr lang="en" b="1" dirty="0">
                <a:solidFill>
                  <a:schemeClr val="accent6">
                    <a:lumMod val="50000"/>
                  </a:schemeClr>
                </a:solidFill>
              </a:rPr>
              <a:t>The syntax</a:t>
            </a:r>
          </a:p>
          <a:p>
            <a:pPr marL="0" indent="0">
              <a:buNone/>
            </a:pPr>
            <a:r>
              <a:rPr lang="en" sz="2800" dirty="0"/>
              <a:t>The structure of an algorithm (declaring a variable named </a:t>
            </a:r>
            <a:r>
              <a:rPr lang="en" sz="2800" b="1" dirty="0"/>
              <a:t>index and of integer </a:t>
            </a:r>
            <a:r>
              <a:rPr lang="en" sz="2800" dirty="0"/>
              <a:t>type ) is then the following:</a:t>
            </a:r>
          </a:p>
          <a:p>
            <a:pPr marL="800100" indent="-457200" algn="just">
              <a:spcAft>
                <a:spcPts val="0"/>
              </a:spcAft>
              <a:buBlip>
                <a:blip r:embed="rId3"/>
              </a:buBlip>
              <a:tabLst>
                <a:tab pos="1343025" algn="l"/>
              </a:tabLst>
            </a:pPr>
            <a:endParaRPr lang="fr-FR" sz="2800" dirty="0">
              <a:ea typeface="Times New Roman"/>
              <a:cs typeface="Arial"/>
            </a:endParaRPr>
          </a:p>
        </p:txBody>
      </p:sp>
      <p:sp>
        <p:nvSpPr>
          <p:cNvPr id="2" name="Rectangle 1"/>
          <p:cNvSpPr/>
          <p:nvPr/>
        </p:nvSpPr>
        <p:spPr>
          <a:xfrm>
            <a:off x="3028147" y="188640"/>
            <a:ext cx="3087705"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Cambria"/>
                <a:cs typeface="Times New Roman"/>
              </a:rPr>
              <a:t>DATA</a:t>
            </a:r>
            <a:endParaRPr lang="fr-FR" sz="36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5" name="Rectangle à coins arrondis 4"/>
          <p:cNvSpPr/>
          <p:nvPr/>
        </p:nvSpPr>
        <p:spPr>
          <a:xfrm>
            <a:off x="984000" y="4077072"/>
            <a:ext cx="7332416" cy="1571776"/>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GB"/>
          </a:p>
        </p:txBody>
      </p:sp>
      <p:sp>
        <p:nvSpPr>
          <p:cNvPr id="6" name="Rectangle 5"/>
          <p:cNvSpPr/>
          <p:nvPr/>
        </p:nvSpPr>
        <p:spPr>
          <a:xfrm>
            <a:off x="976089" y="4155064"/>
            <a:ext cx="6949541" cy="1477328"/>
          </a:xfrm>
          <a:prstGeom prst="rect">
            <a:avLst/>
          </a:prstGeom>
        </p:spPr>
        <p:txBody>
          <a:bodyPr wrap="square">
            <a:spAutoFit/>
          </a:bodyPr>
          <a:lstStyle/>
          <a:p>
            <a:pPr indent="228600">
              <a:spcAft>
                <a:spcPts val="0"/>
              </a:spcAft>
            </a:pPr>
            <a:r>
              <a:rPr lang="en" dirty="0">
                <a:solidFill>
                  <a:schemeClr val="bg1"/>
                </a:solidFill>
                <a:latin typeface="Calibri"/>
                <a:ea typeface="Times New Roman"/>
                <a:cs typeface="Arial"/>
              </a:rPr>
              <a:t>Algorithm algorithm </a:t>
            </a:r>
            <a:r>
              <a:rPr lang="en" b="1" dirty="0" err="1">
                <a:solidFill>
                  <a:schemeClr val="bg1"/>
                </a:solidFill>
                <a:latin typeface="Calibri"/>
                <a:ea typeface="Times New Roman"/>
                <a:cs typeface="Arial"/>
              </a:rPr>
              <a:t>-name</a:t>
            </a:r>
            <a:r>
              <a:rPr lang="en" b="1" dirty="0">
                <a:solidFill>
                  <a:schemeClr val="bg1"/>
                </a:solidFill>
                <a:latin typeface="Calibri"/>
                <a:ea typeface="Times New Roman"/>
                <a:cs typeface="Arial"/>
              </a:rPr>
              <a:t> </a:t>
            </a:r>
            <a:r>
              <a:rPr lang="en" dirty="0">
                <a:solidFill>
                  <a:schemeClr val="bg1"/>
                </a:solidFill>
                <a:latin typeface="Calibri"/>
                <a:ea typeface="Times New Roman"/>
                <a:cs typeface="Arial"/>
              </a:rPr>
              <a:t>   </a:t>
            </a:r>
            <a:r>
              <a:rPr lang="en" i="1" dirty="0">
                <a:solidFill>
                  <a:srgbClr val="92D050"/>
                </a:solidFill>
                <a:latin typeface="Calibri"/>
                <a:ea typeface="Times New Roman"/>
                <a:cs typeface="Arial"/>
              </a:rPr>
              <a:t>// header part</a:t>
            </a:r>
            <a:endParaRPr lang="fr-FR" dirty="0">
              <a:solidFill>
                <a:srgbClr val="92D050"/>
              </a:solidFill>
              <a:latin typeface="Calibri"/>
              <a:ea typeface="Times New Roman"/>
              <a:cs typeface="Arial"/>
            </a:endParaRPr>
          </a:p>
          <a:p>
            <a:pPr indent="228600">
              <a:spcAft>
                <a:spcPts val="0"/>
              </a:spcAft>
            </a:pPr>
            <a:r>
              <a:rPr lang="en" dirty="0">
                <a:solidFill>
                  <a:schemeClr val="bg1"/>
                </a:solidFill>
                <a:latin typeface="Calibri"/>
                <a:ea typeface="Times New Roman"/>
                <a:cs typeface="Arial"/>
              </a:rPr>
              <a:t>Variables: </a:t>
            </a:r>
            <a:r>
              <a:rPr lang="en" b="1" dirty="0">
                <a:solidFill>
                  <a:schemeClr val="bg1"/>
                </a:solidFill>
                <a:latin typeface="Calibri"/>
                <a:ea typeface="Times New Roman"/>
                <a:cs typeface="Arial"/>
              </a:rPr>
              <a:t>index </a:t>
            </a:r>
            <a:r>
              <a:rPr lang="en" dirty="0">
                <a:solidFill>
                  <a:schemeClr val="bg1"/>
                </a:solidFill>
                <a:latin typeface="Calibri"/>
                <a:ea typeface="Times New Roman"/>
                <a:cs typeface="Arial"/>
              </a:rPr>
              <a:t>: integer </a:t>
            </a:r>
            <a:r>
              <a:rPr lang="en" i="1" dirty="0">
                <a:solidFill>
                  <a:srgbClr val="92D050"/>
                </a:solidFill>
                <a:latin typeface="Calibri"/>
                <a:ea typeface="Times New Roman"/>
                <a:cs typeface="Arial"/>
              </a:rPr>
              <a:t>// variable declaration part</a:t>
            </a:r>
            <a:endParaRPr lang="fr-FR" dirty="0">
              <a:solidFill>
                <a:srgbClr val="92D050"/>
              </a:solidFill>
              <a:latin typeface="Calibri"/>
              <a:ea typeface="Times New Roman"/>
              <a:cs typeface="Arial"/>
            </a:endParaRPr>
          </a:p>
          <a:p>
            <a:pPr indent="449580">
              <a:spcAft>
                <a:spcPts val="0"/>
              </a:spcAft>
            </a:pPr>
            <a:r>
              <a:rPr lang="en" dirty="0" err="1">
                <a:solidFill>
                  <a:schemeClr val="bg1"/>
                </a:solidFill>
                <a:latin typeface="Calibri"/>
                <a:ea typeface="Times New Roman"/>
                <a:cs typeface="Arial"/>
              </a:rPr>
              <a:t>Beginning</a:t>
            </a:r>
            <a:r>
              <a:rPr lang="en" dirty="0">
                <a:solidFill>
                  <a:schemeClr val="bg1"/>
                </a:solidFill>
                <a:latin typeface="Calibri"/>
                <a:ea typeface="Times New Roman"/>
                <a:cs typeface="Arial"/>
              </a:rPr>
              <a:t>    </a:t>
            </a:r>
            <a:r>
              <a:rPr lang="en" i="1" dirty="0">
                <a:solidFill>
                  <a:srgbClr val="92D050"/>
                </a:solidFill>
                <a:latin typeface="Calibri"/>
                <a:ea typeface="Times New Roman"/>
                <a:cs typeface="Arial"/>
              </a:rPr>
              <a:t>// processing part</a:t>
            </a:r>
            <a:endParaRPr lang="fr-FR" dirty="0">
              <a:solidFill>
                <a:srgbClr val="92D050"/>
              </a:solidFill>
              <a:latin typeface="Calibri"/>
              <a:ea typeface="Times New Roman"/>
              <a:cs typeface="Arial"/>
            </a:endParaRPr>
          </a:p>
          <a:p>
            <a:pPr indent="228600">
              <a:spcAft>
                <a:spcPts val="0"/>
              </a:spcAft>
            </a:pPr>
            <a:r>
              <a:rPr lang="en" dirty="0">
                <a:solidFill>
                  <a:schemeClr val="bg1"/>
                </a:solidFill>
                <a:latin typeface="Calibri"/>
                <a:ea typeface="Times New Roman"/>
                <a:cs typeface="Arial"/>
              </a:rPr>
              <a:t>Instruction block;</a:t>
            </a:r>
          </a:p>
          <a:p>
            <a:pPr indent="228600">
              <a:spcAft>
                <a:spcPts val="0"/>
              </a:spcAft>
            </a:pPr>
            <a:r>
              <a:rPr lang="en" dirty="0">
                <a:solidFill>
                  <a:schemeClr val="bg1"/>
                </a:solidFill>
                <a:latin typeface="Calibri"/>
                <a:ea typeface="Times New Roman"/>
                <a:cs typeface="Arial"/>
              </a:rPr>
              <a:t> END</a:t>
            </a:r>
            <a:endParaRPr lang="fr-FR" dirty="0">
              <a:solidFill>
                <a:schemeClr val="bg1"/>
              </a:solidFill>
              <a:effectLst/>
              <a:latin typeface="Calibri"/>
              <a:ea typeface="Times New Roman"/>
              <a:cs typeface="Arial"/>
            </a:endParaRPr>
          </a:p>
        </p:txBody>
      </p:sp>
    </p:spTree>
    <p:extLst>
      <p:ext uri="{BB962C8B-B14F-4D97-AF65-F5344CB8AC3E}">
        <p14:creationId xmlns:p14="http://schemas.microsoft.com/office/powerpoint/2010/main" val="2681913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5_LES FICHIER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8.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1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105</Template>
  <TotalTime>1346</TotalTime>
  <Words>4306</Words>
  <Application>Microsoft Office PowerPoint</Application>
  <PresentationFormat>Affichage à l'écran (4:3)</PresentationFormat>
  <Paragraphs>634</Paragraphs>
  <Slides>56</Slides>
  <Notes>13</Notes>
  <HiddenSlides>0</HiddenSlides>
  <MMClips>0</MMClips>
  <ScaleCrop>false</ScaleCrop>
  <HeadingPairs>
    <vt:vector size="6" baseType="variant">
      <vt:variant>
        <vt:lpstr>Polices utilisées</vt:lpstr>
      </vt:variant>
      <vt:variant>
        <vt:i4>11</vt:i4>
      </vt:variant>
      <vt:variant>
        <vt:lpstr>Thème</vt:lpstr>
      </vt:variant>
      <vt:variant>
        <vt:i4>28</vt:i4>
      </vt:variant>
      <vt:variant>
        <vt:lpstr>Titres des diapositives</vt:lpstr>
      </vt:variant>
      <vt:variant>
        <vt:i4>56</vt:i4>
      </vt:variant>
    </vt:vector>
  </HeadingPairs>
  <TitlesOfParts>
    <vt:vector size="95" baseType="lpstr">
      <vt:lpstr>Academy Engraved LET</vt:lpstr>
      <vt:lpstr>Arial</vt:lpstr>
      <vt:lpstr>Arial Narrow</vt:lpstr>
      <vt:lpstr>Calibri</vt:lpstr>
      <vt:lpstr>Cambria</vt:lpstr>
      <vt:lpstr>Constantia</vt:lpstr>
      <vt:lpstr>Courier New</vt:lpstr>
      <vt:lpstr>Times New Roman</vt:lpstr>
      <vt:lpstr>Verdana</vt:lpstr>
      <vt:lpstr>Wingdings</vt:lpstr>
      <vt:lpstr>Wingdings 2</vt:lpstr>
      <vt:lpstr>105</vt:lpstr>
      <vt:lpstr>1_105</vt:lpstr>
      <vt:lpstr>2_105</vt:lpstr>
      <vt:lpstr>3_105</vt:lpstr>
      <vt:lpstr>4_105</vt:lpstr>
      <vt:lpstr>5_105</vt:lpstr>
      <vt:lpstr>6_105</vt:lpstr>
      <vt:lpstr>7_105</vt:lpstr>
      <vt:lpstr>8_105</vt:lpstr>
      <vt:lpstr>9_105</vt:lpstr>
      <vt:lpstr>10_105</vt:lpstr>
      <vt:lpstr>11_105</vt:lpstr>
      <vt:lpstr>13_105</vt:lpstr>
      <vt:lpstr>14_105</vt:lpstr>
      <vt:lpstr>15_105</vt:lpstr>
      <vt:lpstr>16_105</vt:lpstr>
      <vt:lpstr>17_105</vt:lpstr>
      <vt:lpstr>18_105</vt:lpstr>
      <vt:lpstr>19_105</vt:lpstr>
      <vt:lpstr>20_105</vt:lpstr>
      <vt:lpstr>21_105</vt:lpstr>
      <vt:lpstr>22_105</vt:lpstr>
      <vt:lpstr>23_105</vt:lpstr>
      <vt:lpstr>24_105</vt:lpstr>
      <vt:lpstr>5_LES FICHIERS</vt:lpstr>
      <vt:lpstr>25_105</vt:lpstr>
      <vt:lpstr>Winter</vt:lpstr>
      <vt:lpstr>Débit</vt:lpstr>
      <vt:lpstr>CHAPTER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Types</vt:lpstr>
      <vt:lpstr>Types</vt:lpstr>
      <vt:lpstr>Types</vt:lpstr>
      <vt:lpstr>Types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Types</vt:lpstr>
      <vt:lpstr>Types</vt:lpstr>
      <vt:lpstr>Priority between Arithmetic operator</vt:lpstr>
      <vt:lpstr>Présentation PowerPoint</vt:lpstr>
      <vt:lpstr>Priority between Logical operator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click</dc:creator>
  <cp:lastModifiedBy>TLEMSANI</cp:lastModifiedBy>
  <cp:revision>182</cp:revision>
  <dcterms:created xsi:type="dcterms:W3CDTF">2012-09-08T14:45:46Z</dcterms:created>
  <dcterms:modified xsi:type="dcterms:W3CDTF">2023-08-09T09:55:15Z</dcterms:modified>
</cp:coreProperties>
</file>