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embeddedFontLst>
    <p:embeddedFont>
      <p:font typeface="Montserrat" panose="00000500000000000000" pitchFamily="2" charset="0"/>
      <p:regular r:id="rId12"/>
      <p:bold r:id="rId13"/>
      <p:italic r:id="rId14"/>
      <p:boldItalic r:id="rId15"/>
    </p:embeddedFont>
    <p:embeddedFont>
      <p:font typeface="Montserrat Bold" panose="00000800000000000000" pitchFamily="2" charset="0"/>
      <p:bold r:id="rId16"/>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5F3"/>
    <a:srgbClr val="EEECF4"/>
    <a:srgbClr val="E7E5EF"/>
    <a:srgbClr val="D9D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47" d="100"/>
          <a:sy n="47" d="100"/>
        </p:scale>
        <p:origin x="964" y="4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291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758309" y="2061329"/>
            <a:ext cx="13113782" cy="1425416"/>
          </a:xfrm>
          <a:prstGeom prst="rect">
            <a:avLst/>
          </a:prstGeom>
          <a:noFill/>
          <a:ln/>
        </p:spPr>
        <p:txBody>
          <a:bodyPr wrap="square" lIns="0" tIns="0" rIns="0" bIns="0" rtlCol="0" anchor="t"/>
          <a:lstStyle/>
          <a:p>
            <a:pPr marL="0" indent="0">
              <a:lnSpc>
                <a:spcPts val="5600"/>
              </a:lnSpc>
              <a:buNone/>
            </a:pPr>
            <a:r>
              <a:rPr lang="en-US" sz="4450" b="1" dirty="0">
                <a:solidFill>
                  <a:srgbClr val="7068F4"/>
                </a:solidFill>
                <a:ea typeface="Barlow Bold" pitchFamily="34" charset="-122"/>
                <a:cs typeface="Barlow Bold" pitchFamily="34" charset="-120"/>
              </a:rPr>
              <a:t>Méthodes de Classification en Apprentissage Automatique</a:t>
            </a:r>
            <a:endParaRPr lang="en-US" sz="4450" dirty="0"/>
          </a:p>
        </p:txBody>
      </p:sp>
      <p:sp>
        <p:nvSpPr>
          <p:cNvPr id="3" name="Text 1"/>
          <p:cNvSpPr/>
          <p:nvPr/>
        </p:nvSpPr>
        <p:spPr>
          <a:xfrm>
            <a:off x="758309" y="3811667"/>
            <a:ext cx="13113782" cy="1733550"/>
          </a:xfrm>
          <a:prstGeom prst="rect">
            <a:avLst/>
          </a:prstGeom>
          <a:noFill/>
          <a:ln/>
        </p:spPr>
        <p:txBody>
          <a:bodyPr wrap="square" lIns="0" tIns="0" rIns="0" bIns="0" rtlCol="0" anchor="t"/>
          <a:lstStyle/>
          <a:p>
            <a:pPr marL="0" indent="0">
              <a:lnSpc>
                <a:spcPts val="2700"/>
              </a:lnSpc>
              <a:buNone/>
            </a:pPr>
            <a:r>
              <a:rPr lang="en-US" sz="1700" dirty="0">
                <a:solidFill>
                  <a:srgbClr val="272525"/>
                </a:solidFill>
                <a:ea typeface="Montserrat" pitchFamily="34" charset="-122"/>
                <a:cs typeface="Montserrat" pitchFamily="34" charset="-120"/>
              </a:rPr>
              <a:t>Ce chapitre explore les différentes méthodes de classification utilisées dans l'apprentissage automatique. La classification est une tâche fondamentale qui consiste à organiser des données en catégories distinctes, permettant ainsi de comprendre les relations entre les éléments et de prédire leur appartenance à une classe particulière. Nous aborderons les techniques de classification hiérarchique, par partitionnement et morphologique, en mettant l'accent sur leurs principes fondamentaux et leurs applications.</a:t>
            </a:r>
            <a:endParaRPr lang="en-US" sz="1700" dirty="0"/>
          </a:p>
        </p:txBody>
      </p:sp>
      <p:sp>
        <p:nvSpPr>
          <p:cNvPr id="4" name="Shape 2"/>
          <p:cNvSpPr/>
          <p:nvPr/>
        </p:nvSpPr>
        <p:spPr>
          <a:xfrm>
            <a:off x="758309" y="5805130"/>
            <a:ext cx="346591" cy="346591"/>
          </a:xfrm>
          <a:prstGeom prst="roundRect">
            <a:avLst>
              <a:gd name="adj" fmla="val 26380043"/>
            </a:avLst>
          </a:prstGeom>
          <a:noFill/>
          <a:ln w="7620">
            <a:solidFill>
              <a:srgbClr val="FFFFFF"/>
            </a:solidFill>
            <a:prstDash val="solid"/>
          </a:ln>
        </p:spPr>
      </p:sp>
      <p:sp>
        <p:nvSpPr>
          <p:cNvPr id="6" name="Text 3"/>
          <p:cNvSpPr/>
          <p:nvPr/>
        </p:nvSpPr>
        <p:spPr>
          <a:xfrm>
            <a:off x="1213128" y="5788938"/>
            <a:ext cx="2468166" cy="379214"/>
          </a:xfrm>
          <a:prstGeom prst="rect">
            <a:avLst/>
          </a:prstGeom>
          <a:noFill/>
          <a:ln/>
        </p:spPr>
        <p:txBody>
          <a:bodyPr wrap="none" lIns="0" tIns="0" rIns="0" bIns="0" rtlCol="0" anchor="t"/>
          <a:lstStyle/>
          <a:p>
            <a:pPr marL="0" indent="0" algn="l">
              <a:lnSpc>
                <a:spcPts val="2950"/>
              </a:lnSpc>
              <a:buNone/>
            </a:pPr>
            <a:r>
              <a:rPr lang="en-US" sz="2100" b="1" dirty="0">
                <a:solidFill>
                  <a:srgbClr val="272525"/>
                </a:solidFill>
                <a:ea typeface="Montserrat Bold" pitchFamily="34" charset="-122"/>
                <a:cs typeface="Montserrat Bold" pitchFamily="34" charset="-120"/>
              </a:rPr>
              <a:t>Dr. Souad khellat</a:t>
            </a:r>
            <a:endParaRPr lang="en-US" sz="2100" dirty="0"/>
          </a:p>
        </p:txBody>
      </p:sp>
      <p:sp>
        <p:nvSpPr>
          <p:cNvPr id="9" name="Shape 1">
            <a:extLst>
              <a:ext uri="{FF2B5EF4-FFF2-40B4-BE49-F238E27FC236}">
                <a16:creationId xmlns:a16="http://schemas.microsoft.com/office/drawing/2014/main" id="{0D8A8548-9D8B-2D3E-52EC-29C1A568EE04}"/>
              </a:ext>
            </a:extLst>
          </p:cNvPr>
          <p:cNvSpPr/>
          <p:nvPr/>
        </p:nvSpPr>
        <p:spPr>
          <a:xfrm>
            <a:off x="12417266" y="7451678"/>
            <a:ext cx="2213134" cy="777922"/>
          </a:xfrm>
          <a:prstGeom prst="roundRect">
            <a:avLst>
              <a:gd name="adj" fmla="val 9955"/>
            </a:avLst>
          </a:prstGeom>
          <a:solidFill>
            <a:srgbClr val="EEEFF5"/>
          </a:solidFill>
          <a:ln/>
          <a:effectLst>
            <a:outerShdw blurRad="48260" dist="24130" dir="13500000" algn="bl" rotWithShape="0">
              <a:srgbClr val="FFFFFF">
                <a:alpha val="70000"/>
              </a:srgbClr>
            </a:outerShdw>
          </a:effectLst>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58309" y="1880711"/>
            <a:ext cx="13113782" cy="1425416"/>
          </a:xfrm>
          <a:prstGeom prst="rect">
            <a:avLst/>
          </a:prstGeom>
          <a:noFill/>
          <a:ln/>
        </p:spPr>
        <p:txBody>
          <a:bodyPr wrap="square" lIns="0" tIns="0" rIns="0" bIns="0" rtlCol="0" anchor="t"/>
          <a:lstStyle/>
          <a:p>
            <a:pPr marL="0" indent="0">
              <a:lnSpc>
                <a:spcPts val="5600"/>
              </a:lnSpc>
              <a:buNone/>
            </a:pPr>
            <a:r>
              <a:rPr lang="en-US" sz="4450" b="1" dirty="0">
                <a:solidFill>
                  <a:srgbClr val="7068F4"/>
                </a:solidFill>
                <a:latin typeface="+mj-lt"/>
                <a:ea typeface="Barlow Bold" pitchFamily="34" charset="-122"/>
                <a:cs typeface="Barlow Bold" pitchFamily="34" charset="-120"/>
              </a:rPr>
              <a:t>Classification Hiérarchique: Structure et Organisation</a:t>
            </a:r>
            <a:endParaRPr lang="en-US" sz="4450" dirty="0">
              <a:latin typeface="+mj-lt"/>
            </a:endParaRPr>
          </a:p>
        </p:txBody>
      </p:sp>
      <p:sp>
        <p:nvSpPr>
          <p:cNvPr id="3" name="Text 1"/>
          <p:cNvSpPr/>
          <p:nvPr/>
        </p:nvSpPr>
        <p:spPr>
          <a:xfrm>
            <a:off x="758309" y="3847624"/>
            <a:ext cx="4655820" cy="356235"/>
          </a:xfrm>
          <a:prstGeom prst="rect">
            <a:avLst/>
          </a:prstGeom>
          <a:noFill/>
          <a:ln/>
        </p:spPr>
        <p:txBody>
          <a:bodyPr wrap="none" lIns="0" tIns="0" rIns="0" bIns="0" rtlCol="0" anchor="t"/>
          <a:lstStyle/>
          <a:p>
            <a:pPr marL="0" indent="0">
              <a:lnSpc>
                <a:spcPts val="2800"/>
              </a:lnSpc>
              <a:buNone/>
            </a:pPr>
            <a:r>
              <a:rPr lang="en-US" sz="2200" b="1" dirty="0">
                <a:solidFill>
                  <a:srgbClr val="7068F4"/>
                </a:solidFill>
                <a:latin typeface="+mj-lt"/>
                <a:ea typeface="Barlow Bold" pitchFamily="34" charset="-122"/>
                <a:cs typeface="Barlow Bold" pitchFamily="34" charset="-120"/>
              </a:rPr>
              <a:t>Construction de Hiérarchies Indicées</a:t>
            </a:r>
            <a:endParaRPr lang="en-US" sz="2200" dirty="0">
              <a:latin typeface="+mj-lt"/>
            </a:endParaRPr>
          </a:p>
        </p:txBody>
      </p:sp>
      <p:sp>
        <p:nvSpPr>
          <p:cNvPr id="4" name="Text 2"/>
          <p:cNvSpPr/>
          <p:nvPr/>
        </p:nvSpPr>
        <p:spPr>
          <a:xfrm>
            <a:off x="758309" y="4420433"/>
            <a:ext cx="6292572" cy="1733550"/>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mj-lt"/>
                <a:ea typeface="Montserrat" pitchFamily="34" charset="-122"/>
                <a:cs typeface="Montserrat" pitchFamily="34" charset="-120"/>
              </a:rPr>
              <a:t>La classification hiérarchique vise à construire une hiérarchie indicée, c'est-à-dire un arbre qui représente les relations entre les groupes d'individus. L'idée est de regrouper les individus les plus similaires à chaque niveau, en créant une structure arborescente.</a:t>
            </a:r>
            <a:endParaRPr lang="en-US" sz="1700" dirty="0">
              <a:latin typeface="+mj-lt"/>
            </a:endParaRPr>
          </a:p>
        </p:txBody>
      </p:sp>
      <p:sp>
        <p:nvSpPr>
          <p:cNvPr id="5" name="Text 3"/>
          <p:cNvSpPr/>
          <p:nvPr/>
        </p:nvSpPr>
        <p:spPr>
          <a:xfrm>
            <a:off x="7587139" y="3847624"/>
            <a:ext cx="2850713" cy="356235"/>
          </a:xfrm>
          <a:prstGeom prst="rect">
            <a:avLst/>
          </a:prstGeom>
          <a:noFill/>
          <a:ln/>
        </p:spPr>
        <p:txBody>
          <a:bodyPr wrap="none" lIns="0" tIns="0" rIns="0" bIns="0" rtlCol="0" anchor="t"/>
          <a:lstStyle/>
          <a:p>
            <a:pPr marL="0" indent="0">
              <a:lnSpc>
                <a:spcPts val="2800"/>
              </a:lnSpc>
              <a:buNone/>
            </a:pPr>
            <a:r>
              <a:rPr lang="en-US" sz="2200" b="1" dirty="0">
                <a:solidFill>
                  <a:srgbClr val="7068F4"/>
                </a:solidFill>
                <a:latin typeface="+mj-lt"/>
                <a:ea typeface="Barlow Bold" pitchFamily="34" charset="-122"/>
                <a:cs typeface="Barlow Bold" pitchFamily="34" charset="-120"/>
              </a:rPr>
              <a:t>Indices d'Agrégation</a:t>
            </a:r>
            <a:endParaRPr lang="en-US" sz="2200" dirty="0">
              <a:latin typeface="+mj-lt"/>
            </a:endParaRPr>
          </a:p>
        </p:txBody>
      </p:sp>
      <p:sp>
        <p:nvSpPr>
          <p:cNvPr id="6" name="Text 4"/>
          <p:cNvSpPr/>
          <p:nvPr/>
        </p:nvSpPr>
        <p:spPr>
          <a:xfrm>
            <a:off x="7587139" y="4420433"/>
            <a:ext cx="6292572" cy="1733550"/>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mj-lt"/>
                <a:ea typeface="Montserrat" pitchFamily="34" charset="-122"/>
                <a:cs typeface="Montserrat" pitchFamily="34" charset="-120"/>
              </a:rPr>
              <a:t>L'algorithme de classification hiérarchique utilise des indices d'agrégation pour mesurer la similarité entre les groupes. Ces indices permettent de calculer la distance entre les groupes et de décider quels groupes fusionner à chaque étape.</a:t>
            </a:r>
            <a:endParaRPr lang="en-US" sz="1700" dirty="0">
              <a:latin typeface="+mj-lt"/>
            </a:endParaRPr>
          </a:p>
        </p:txBody>
      </p:sp>
      <p:sp>
        <p:nvSpPr>
          <p:cNvPr id="7" name="Shape 1">
            <a:extLst>
              <a:ext uri="{FF2B5EF4-FFF2-40B4-BE49-F238E27FC236}">
                <a16:creationId xmlns:a16="http://schemas.microsoft.com/office/drawing/2014/main" id="{DDC3CBC1-DFB5-BE1B-16D8-6E73D9152735}"/>
              </a:ext>
            </a:extLst>
          </p:cNvPr>
          <p:cNvSpPr/>
          <p:nvPr/>
        </p:nvSpPr>
        <p:spPr>
          <a:xfrm>
            <a:off x="12417266" y="7451678"/>
            <a:ext cx="2213134" cy="777922"/>
          </a:xfrm>
          <a:prstGeom prst="roundRect">
            <a:avLst>
              <a:gd name="adj" fmla="val 9955"/>
            </a:avLst>
          </a:prstGeom>
          <a:solidFill>
            <a:srgbClr val="EEEFF5"/>
          </a:solidFill>
          <a:ln/>
          <a:effectLst>
            <a:outerShdw blurRad="48260" dist="24130" dir="13500000" algn="bl" rotWithShape="0">
              <a:srgbClr val="FFFFFF">
                <a:alpha val="70000"/>
              </a:srgbClr>
            </a:outerShdw>
          </a:effectLst>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58309" y="1086922"/>
            <a:ext cx="13113782" cy="1425416"/>
          </a:xfrm>
          <a:prstGeom prst="rect">
            <a:avLst/>
          </a:prstGeom>
          <a:noFill/>
          <a:ln/>
        </p:spPr>
        <p:txBody>
          <a:bodyPr wrap="square" lIns="0" tIns="0" rIns="0" bIns="0" rtlCol="0" anchor="t"/>
          <a:lstStyle/>
          <a:p>
            <a:pPr marL="0" indent="0">
              <a:lnSpc>
                <a:spcPts val="5600"/>
              </a:lnSpc>
              <a:buNone/>
            </a:pPr>
            <a:r>
              <a:rPr lang="en-US" sz="4450" b="1" dirty="0">
                <a:solidFill>
                  <a:srgbClr val="7068F4"/>
                </a:solidFill>
                <a:latin typeface="+mj-lt"/>
                <a:ea typeface="Barlow Bold" pitchFamily="34" charset="-122"/>
                <a:cs typeface="Barlow Bold" pitchFamily="34" charset="-120"/>
              </a:rPr>
              <a:t>Classification par Partitionnement : Diviser pour Régner</a:t>
            </a:r>
            <a:endParaRPr lang="en-US" sz="4450" dirty="0">
              <a:latin typeface="+mj-lt"/>
            </a:endParaRPr>
          </a:p>
        </p:txBody>
      </p:sp>
      <p:sp>
        <p:nvSpPr>
          <p:cNvPr id="3" name="Shape 1"/>
          <p:cNvSpPr/>
          <p:nvPr/>
        </p:nvSpPr>
        <p:spPr>
          <a:xfrm>
            <a:off x="758309" y="3189327"/>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sp>
      <p:sp>
        <p:nvSpPr>
          <p:cNvPr id="4" name="Text 2"/>
          <p:cNvSpPr/>
          <p:nvPr/>
        </p:nvSpPr>
        <p:spPr>
          <a:xfrm>
            <a:off x="941427" y="3261955"/>
            <a:ext cx="121087" cy="342067"/>
          </a:xfrm>
          <a:prstGeom prst="rect">
            <a:avLst/>
          </a:prstGeom>
          <a:noFill/>
          <a:ln/>
        </p:spPr>
        <p:txBody>
          <a:bodyPr wrap="none" lIns="0" tIns="0" rIns="0" bIns="0" rtlCol="0" anchor="t"/>
          <a:lstStyle/>
          <a:p>
            <a:pPr marL="0" indent="0" algn="ctr">
              <a:lnSpc>
                <a:spcPts val="2650"/>
              </a:lnSpc>
              <a:buNone/>
            </a:pPr>
            <a:r>
              <a:rPr lang="en-US" sz="2650" b="1" dirty="0">
                <a:solidFill>
                  <a:srgbClr val="272525"/>
                </a:solidFill>
                <a:latin typeface="+mj-lt"/>
                <a:ea typeface="Barlow Bold" pitchFamily="34" charset="-122"/>
                <a:cs typeface="Barlow Bold" pitchFamily="34" charset="-120"/>
              </a:rPr>
              <a:t>1</a:t>
            </a:r>
            <a:endParaRPr lang="en-US" sz="2650" dirty="0">
              <a:latin typeface="+mj-lt"/>
            </a:endParaRPr>
          </a:p>
        </p:txBody>
      </p:sp>
      <p:sp>
        <p:nvSpPr>
          <p:cNvPr id="5" name="Text 3"/>
          <p:cNvSpPr/>
          <p:nvPr/>
        </p:nvSpPr>
        <p:spPr>
          <a:xfrm>
            <a:off x="1462326" y="3189327"/>
            <a:ext cx="3130629" cy="356235"/>
          </a:xfrm>
          <a:prstGeom prst="rect">
            <a:avLst/>
          </a:prstGeom>
          <a:noFill/>
          <a:ln/>
        </p:spPr>
        <p:txBody>
          <a:bodyPr wrap="none" lIns="0" tIns="0" rIns="0" bIns="0" rtlCol="0" anchor="t"/>
          <a:lstStyle/>
          <a:p>
            <a:pPr marL="0" indent="0">
              <a:lnSpc>
                <a:spcPts val="2800"/>
              </a:lnSpc>
              <a:buNone/>
            </a:pPr>
            <a:r>
              <a:rPr lang="en-US" sz="2400" b="1" dirty="0">
                <a:solidFill>
                  <a:srgbClr val="272525"/>
                </a:solidFill>
                <a:latin typeface="+mj-lt"/>
                <a:ea typeface="Barlow Bold" pitchFamily="34" charset="-122"/>
                <a:cs typeface="Barlow Bold" pitchFamily="34" charset="-120"/>
              </a:rPr>
              <a:t>Définition d'une Partition</a:t>
            </a:r>
            <a:endParaRPr lang="en-US" sz="2400" dirty="0">
              <a:latin typeface="+mj-lt"/>
            </a:endParaRPr>
          </a:p>
        </p:txBody>
      </p:sp>
      <p:sp>
        <p:nvSpPr>
          <p:cNvPr id="6" name="Text 4"/>
          <p:cNvSpPr/>
          <p:nvPr/>
        </p:nvSpPr>
        <p:spPr>
          <a:xfrm>
            <a:off x="1462326" y="3675459"/>
            <a:ext cx="3522821" cy="2773680"/>
          </a:xfrm>
          <a:prstGeom prst="rect">
            <a:avLst/>
          </a:prstGeom>
          <a:noFill/>
          <a:ln/>
        </p:spPr>
        <p:txBody>
          <a:bodyPr wrap="square" lIns="0" tIns="0" rIns="0" bIns="0" rtlCol="0" anchor="t"/>
          <a:lstStyle/>
          <a:p>
            <a:pPr marL="0" indent="0">
              <a:lnSpc>
                <a:spcPts val="2700"/>
              </a:lnSpc>
              <a:buNone/>
            </a:pPr>
            <a:r>
              <a:rPr lang="en-US" sz="2400" dirty="0">
                <a:solidFill>
                  <a:srgbClr val="272525"/>
                </a:solidFill>
                <a:latin typeface="+mj-lt"/>
                <a:ea typeface="Montserrat" pitchFamily="34" charset="-122"/>
                <a:cs typeface="Montserrat" pitchFamily="34" charset="-120"/>
              </a:rPr>
              <a:t>La classification par partitionnement vise à diviser l'ensemble de données en un nombre défini de groupes, appelés partitions. Chaque point de données est attribué à une seule partition, créant ainsi une séparation claire.</a:t>
            </a:r>
            <a:endParaRPr lang="en-US" sz="2400" dirty="0">
              <a:latin typeface="+mj-lt"/>
            </a:endParaRPr>
          </a:p>
        </p:txBody>
      </p:sp>
      <p:sp>
        <p:nvSpPr>
          <p:cNvPr id="7" name="Shape 5"/>
          <p:cNvSpPr/>
          <p:nvPr/>
        </p:nvSpPr>
        <p:spPr>
          <a:xfrm>
            <a:off x="5201722" y="3189327"/>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sp>
      <p:sp>
        <p:nvSpPr>
          <p:cNvPr id="8" name="Text 6"/>
          <p:cNvSpPr/>
          <p:nvPr/>
        </p:nvSpPr>
        <p:spPr>
          <a:xfrm>
            <a:off x="5349597" y="3261955"/>
            <a:ext cx="191572" cy="342067"/>
          </a:xfrm>
          <a:prstGeom prst="rect">
            <a:avLst/>
          </a:prstGeom>
          <a:noFill/>
          <a:ln/>
        </p:spPr>
        <p:txBody>
          <a:bodyPr wrap="none" lIns="0" tIns="0" rIns="0" bIns="0" rtlCol="0" anchor="t"/>
          <a:lstStyle/>
          <a:p>
            <a:pPr marL="0" indent="0" algn="ctr">
              <a:lnSpc>
                <a:spcPts val="2650"/>
              </a:lnSpc>
              <a:buNone/>
            </a:pPr>
            <a:r>
              <a:rPr lang="en-US" sz="2400" b="1" dirty="0">
                <a:solidFill>
                  <a:srgbClr val="272525"/>
                </a:solidFill>
                <a:latin typeface="+mj-lt"/>
                <a:ea typeface="Barlow Bold" pitchFamily="34" charset="-122"/>
                <a:cs typeface="Barlow Bold" pitchFamily="34" charset="-120"/>
              </a:rPr>
              <a:t>2</a:t>
            </a:r>
            <a:endParaRPr lang="en-US" sz="2400" dirty="0">
              <a:latin typeface="+mj-lt"/>
            </a:endParaRPr>
          </a:p>
        </p:txBody>
      </p:sp>
      <p:sp>
        <p:nvSpPr>
          <p:cNvPr id="9" name="Text 7"/>
          <p:cNvSpPr/>
          <p:nvPr/>
        </p:nvSpPr>
        <p:spPr>
          <a:xfrm>
            <a:off x="5905738" y="3189327"/>
            <a:ext cx="2850713" cy="356235"/>
          </a:xfrm>
          <a:prstGeom prst="rect">
            <a:avLst/>
          </a:prstGeom>
          <a:noFill/>
          <a:ln/>
        </p:spPr>
        <p:txBody>
          <a:bodyPr wrap="none" lIns="0" tIns="0" rIns="0" bIns="0" rtlCol="0" anchor="t"/>
          <a:lstStyle/>
          <a:p>
            <a:pPr marL="0" indent="0">
              <a:lnSpc>
                <a:spcPts val="2800"/>
              </a:lnSpc>
              <a:buNone/>
            </a:pPr>
            <a:r>
              <a:rPr lang="en-US" sz="2400" b="1" dirty="0">
                <a:solidFill>
                  <a:srgbClr val="272525"/>
                </a:solidFill>
                <a:latin typeface="+mj-lt"/>
                <a:ea typeface="Barlow Bold" pitchFamily="34" charset="-122"/>
                <a:cs typeface="Barlow Bold" pitchFamily="34" charset="-120"/>
              </a:rPr>
              <a:t>Notion d'Inertie</a:t>
            </a:r>
            <a:endParaRPr lang="en-US" sz="2400" dirty="0">
              <a:latin typeface="+mj-lt"/>
            </a:endParaRPr>
          </a:p>
        </p:txBody>
      </p:sp>
      <p:sp>
        <p:nvSpPr>
          <p:cNvPr id="10" name="Text 8"/>
          <p:cNvSpPr/>
          <p:nvPr/>
        </p:nvSpPr>
        <p:spPr>
          <a:xfrm>
            <a:off x="5905738" y="3675459"/>
            <a:ext cx="3522821" cy="3467100"/>
          </a:xfrm>
          <a:prstGeom prst="rect">
            <a:avLst/>
          </a:prstGeom>
          <a:noFill/>
          <a:ln/>
        </p:spPr>
        <p:txBody>
          <a:bodyPr wrap="square" lIns="0" tIns="0" rIns="0" bIns="0" rtlCol="0" anchor="t"/>
          <a:lstStyle/>
          <a:p>
            <a:pPr marL="0" indent="0">
              <a:lnSpc>
                <a:spcPts val="2700"/>
              </a:lnSpc>
              <a:buNone/>
            </a:pPr>
            <a:r>
              <a:rPr lang="en-US" sz="2400" dirty="0">
                <a:solidFill>
                  <a:srgbClr val="272525"/>
                </a:solidFill>
                <a:latin typeface="+mj-lt"/>
                <a:ea typeface="Montserrat" pitchFamily="34" charset="-122"/>
                <a:cs typeface="Montserrat" pitchFamily="34" charset="-120"/>
              </a:rPr>
              <a:t>L'objectif de la classification par partitionnement est de minimiser l'inertie intra-groupe, c'est-à-dire la variance des points de données au sein de chaque partition. En d'autres termes, les points de données au sein d'un même groupe doivent être les plus similaires possible.</a:t>
            </a:r>
            <a:endParaRPr lang="en-US" sz="2400" dirty="0">
              <a:latin typeface="+mj-lt"/>
            </a:endParaRPr>
          </a:p>
        </p:txBody>
      </p:sp>
      <p:sp>
        <p:nvSpPr>
          <p:cNvPr id="11" name="Shape 9"/>
          <p:cNvSpPr/>
          <p:nvPr/>
        </p:nvSpPr>
        <p:spPr>
          <a:xfrm>
            <a:off x="9645134" y="3189327"/>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sp>
      <p:sp>
        <p:nvSpPr>
          <p:cNvPr id="12" name="Text 10"/>
          <p:cNvSpPr/>
          <p:nvPr/>
        </p:nvSpPr>
        <p:spPr>
          <a:xfrm>
            <a:off x="9796463" y="3261955"/>
            <a:ext cx="184666" cy="342067"/>
          </a:xfrm>
          <a:prstGeom prst="rect">
            <a:avLst/>
          </a:prstGeom>
          <a:noFill/>
          <a:ln/>
        </p:spPr>
        <p:txBody>
          <a:bodyPr wrap="none" lIns="0" tIns="0" rIns="0" bIns="0" rtlCol="0" anchor="t"/>
          <a:lstStyle/>
          <a:p>
            <a:pPr marL="0" indent="0" algn="ctr">
              <a:lnSpc>
                <a:spcPts val="2650"/>
              </a:lnSpc>
              <a:buNone/>
            </a:pPr>
            <a:r>
              <a:rPr lang="en-US" sz="2400" b="1" dirty="0">
                <a:solidFill>
                  <a:srgbClr val="272525"/>
                </a:solidFill>
                <a:latin typeface="+mj-lt"/>
                <a:ea typeface="Barlow Bold" pitchFamily="34" charset="-122"/>
                <a:cs typeface="Barlow Bold" pitchFamily="34" charset="-120"/>
              </a:rPr>
              <a:t>3</a:t>
            </a:r>
            <a:endParaRPr lang="en-US" sz="2400" dirty="0">
              <a:latin typeface="+mj-lt"/>
            </a:endParaRPr>
          </a:p>
        </p:txBody>
      </p:sp>
      <p:sp>
        <p:nvSpPr>
          <p:cNvPr id="13" name="Text 11"/>
          <p:cNvSpPr/>
          <p:nvPr/>
        </p:nvSpPr>
        <p:spPr>
          <a:xfrm>
            <a:off x="10349151" y="3189327"/>
            <a:ext cx="3396020" cy="356235"/>
          </a:xfrm>
          <a:prstGeom prst="rect">
            <a:avLst/>
          </a:prstGeom>
          <a:noFill/>
          <a:ln/>
        </p:spPr>
        <p:txBody>
          <a:bodyPr wrap="none" lIns="0" tIns="0" rIns="0" bIns="0" rtlCol="0" anchor="t"/>
          <a:lstStyle/>
          <a:p>
            <a:pPr marL="0" indent="0">
              <a:lnSpc>
                <a:spcPts val="2800"/>
              </a:lnSpc>
              <a:buNone/>
            </a:pPr>
            <a:r>
              <a:rPr lang="en-US" sz="2400" b="1" dirty="0">
                <a:solidFill>
                  <a:srgbClr val="272525"/>
                </a:solidFill>
                <a:latin typeface="+mj-lt"/>
                <a:ea typeface="Barlow Bold" pitchFamily="34" charset="-122"/>
                <a:cs typeface="Barlow Bold" pitchFamily="34" charset="-120"/>
              </a:rPr>
              <a:t>Méthodes de Classification</a:t>
            </a:r>
            <a:endParaRPr lang="en-US" sz="2400" dirty="0">
              <a:latin typeface="+mj-lt"/>
            </a:endParaRPr>
          </a:p>
        </p:txBody>
      </p:sp>
      <p:sp>
        <p:nvSpPr>
          <p:cNvPr id="14" name="Text 12"/>
          <p:cNvSpPr/>
          <p:nvPr/>
        </p:nvSpPr>
        <p:spPr>
          <a:xfrm>
            <a:off x="10349151" y="3675459"/>
            <a:ext cx="3522821" cy="3120390"/>
          </a:xfrm>
          <a:prstGeom prst="rect">
            <a:avLst/>
          </a:prstGeom>
          <a:noFill/>
          <a:ln/>
        </p:spPr>
        <p:txBody>
          <a:bodyPr wrap="square" lIns="0" tIns="0" rIns="0" bIns="0" rtlCol="0" anchor="t"/>
          <a:lstStyle/>
          <a:p>
            <a:pPr marL="0" indent="0">
              <a:lnSpc>
                <a:spcPts val="2700"/>
              </a:lnSpc>
              <a:buNone/>
            </a:pPr>
            <a:r>
              <a:rPr lang="en-US" sz="2400" dirty="0">
                <a:solidFill>
                  <a:srgbClr val="272525"/>
                </a:solidFill>
                <a:latin typeface="+mj-lt"/>
                <a:ea typeface="Montserrat" pitchFamily="34" charset="-122"/>
                <a:cs typeface="Montserrat" pitchFamily="34" charset="-120"/>
              </a:rPr>
              <a:t>Il existe différentes méthodes de classification par partitionnement, telles que la méthode des centres mobiles et la méthode des nuées dynamiques. Ces méthodes utilisent des algorithmes itératifs pour optimiser la partition des données.</a:t>
            </a:r>
            <a:endParaRPr lang="en-US" sz="2400" dirty="0">
              <a:latin typeface="+mj-lt"/>
            </a:endParaRPr>
          </a:p>
        </p:txBody>
      </p:sp>
      <p:sp>
        <p:nvSpPr>
          <p:cNvPr id="15" name="Shape 1">
            <a:extLst>
              <a:ext uri="{FF2B5EF4-FFF2-40B4-BE49-F238E27FC236}">
                <a16:creationId xmlns:a16="http://schemas.microsoft.com/office/drawing/2014/main" id="{4C577BB5-7583-47CE-F83E-DB19F1C5018E}"/>
              </a:ext>
            </a:extLst>
          </p:cNvPr>
          <p:cNvSpPr/>
          <p:nvPr/>
        </p:nvSpPr>
        <p:spPr>
          <a:xfrm>
            <a:off x="12417266" y="7451678"/>
            <a:ext cx="2213134" cy="777922"/>
          </a:xfrm>
          <a:prstGeom prst="roundRect">
            <a:avLst>
              <a:gd name="adj" fmla="val 9955"/>
            </a:avLst>
          </a:prstGeom>
          <a:solidFill>
            <a:srgbClr val="EEEFF5"/>
          </a:solidFill>
          <a:ln/>
          <a:effectLst>
            <a:outerShdw blurRad="48260" dist="24130" dir="13500000" algn="bl" rotWithShape="0">
              <a:srgbClr val="FFFFFF">
                <a:alpha val="70000"/>
              </a:srgbClr>
            </a:outerShdw>
          </a:effectLst>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83300" y="618887"/>
            <a:ext cx="13229273" cy="642104"/>
          </a:xfrm>
          <a:prstGeom prst="rect">
            <a:avLst/>
          </a:prstGeom>
          <a:noFill/>
          <a:ln/>
        </p:spPr>
        <p:txBody>
          <a:bodyPr wrap="none" lIns="0" tIns="0" rIns="0" bIns="0" rtlCol="0" anchor="t"/>
          <a:lstStyle/>
          <a:p>
            <a:pPr marL="0" indent="0">
              <a:lnSpc>
                <a:spcPts val="5050"/>
              </a:lnSpc>
              <a:buNone/>
            </a:pPr>
            <a:r>
              <a:rPr lang="en-US" sz="4000" b="1" dirty="0">
                <a:solidFill>
                  <a:srgbClr val="7068F4"/>
                </a:solidFill>
                <a:latin typeface="+mj-lt"/>
                <a:ea typeface="Barlow Bold" pitchFamily="34" charset="-122"/>
                <a:cs typeface="Barlow Bold" pitchFamily="34" charset="-120"/>
              </a:rPr>
              <a:t>Méthode des Centres Mobiles : Vers une Partition Optimale</a:t>
            </a:r>
            <a:endParaRPr lang="en-US" sz="4000" dirty="0">
              <a:latin typeface="+mj-lt"/>
            </a:endParaRPr>
          </a:p>
        </p:txBody>
      </p:sp>
      <p:pic>
        <p:nvPicPr>
          <p:cNvPr id="3" name="Image 0" descr="preencoded.png"/>
          <p:cNvPicPr>
            <a:picLocks noChangeAspect="1"/>
          </p:cNvPicPr>
          <p:nvPr/>
        </p:nvPicPr>
        <p:blipFill>
          <a:blip r:embed="rId3"/>
          <a:stretch>
            <a:fillRect/>
          </a:stretch>
        </p:blipFill>
        <p:spPr>
          <a:xfrm>
            <a:off x="3178493" y="1651397"/>
            <a:ext cx="1641277" cy="1453277"/>
          </a:xfrm>
          <a:prstGeom prst="rect">
            <a:avLst/>
          </a:prstGeom>
        </p:spPr>
      </p:pic>
      <p:sp>
        <p:nvSpPr>
          <p:cNvPr id="4" name="Text 1"/>
          <p:cNvSpPr/>
          <p:nvPr/>
        </p:nvSpPr>
        <p:spPr>
          <a:xfrm>
            <a:off x="3955852" y="2371487"/>
            <a:ext cx="86439" cy="390525"/>
          </a:xfrm>
          <a:prstGeom prst="rect">
            <a:avLst/>
          </a:prstGeom>
          <a:noFill/>
          <a:ln/>
        </p:spPr>
        <p:txBody>
          <a:bodyPr wrap="none" lIns="0" tIns="0" rIns="0" bIns="0" rtlCol="0" anchor="t"/>
          <a:lstStyle/>
          <a:p>
            <a:pPr marL="0" indent="0" algn="ctr">
              <a:lnSpc>
                <a:spcPts val="3050"/>
              </a:lnSpc>
              <a:buNone/>
            </a:pPr>
            <a:r>
              <a:rPr lang="en-US" sz="2000" b="1" dirty="0">
                <a:solidFill>
                  <a:srgbClr val="272525"/>
                </a:solidFill>
                <a:latin typeface="+mj-lt"/>
                <a:ea typeface="Barlow Bold" pitchFamily="34" charset="-122"/>
                <a:cs typeface="Barlow Bold" pitchFamily="34" charset="-120"/>
              </a:rPr>
              <a:t>1</a:t>
            </a:r>
            <a:endParaRPr lang="en-US" sz="2000" dirty="0">
              <a:latin typeface="+mj-lt"/>
            </a:endParaRPr>
          </a:p>
        </p:txBody>
      </p:sp>
      <p:sp>
        <p:nvSpPr>
          <p:cNvPr id="5" name="Text 2"/>
          <p:cNvSpPr/>
          <p:nvPr/>
        </p:nvSpPr>
        <p:spPr>
          <a:xfrm>
            <a:off x="5014913" y="1846540"/>
            <a:ext cx="2569012" cy="321112"/>
          </a:xfrm>
          <a:prstGeom prst="rect">
            <a:avLst/>
          </a:prstGeom>
          <a:noFill/>
          <a:ln/>
        </p:spPr>
        <p:txBody>
          <a:bodyPr wrap="none" lIns="0" tIns="0" rIns="0" bIns="0" rtlCol="0" anchor="t"/>
          <a:lstStyle/>
          <a:p>
            <a:pPr marL="0" indent="0" algn="l">
              <a:lnSpc>
                <a:spcPts val="2500"/>
              </a:lnSpc>
              <a:buNone/>
            </a:pPr>
            <a:r>
              <a:rPr lang="en-US" sz="2000" b="1" dirty="0">
                <a:solidFill>
                  <a:srgbClr val="272525"/>
                </a:solidFill>
                <a:latin typeface="+mj-lt"/>
                <a:ea typeface="Barlow Bold" pitchFamily="34" charset="-122"/>
                <a:cs typeface="Barlow Bold" pitchFamily="34" charset="-120"/>
              </a:rPr>
              <a:t>Initialisation</a:t>
            </a:r>
            <a:endParaRPr lang="en-US" sz="2000" dirty="0">
              <a:latin typeface="+mj-lt"/>
            </a:endParaRPr>
          </a:p>
        </p:txBody>
      </p:sp>
      <p:sp>
        <p:nvSpPr>
          <p:cNvPr id="6" name="Text 3"/>
          <p:cNvSpPr/>
          <p:nvPr/>
        </p:nvSpPr>
        <p:spPr>
          <a:xfrm>
            <a:off x="5014913" y="2284690"/>
            <a:ext cx="8737044" cy="624840"/>
          </a:xfrm>
          <a:prstGeom prst="rect">
            <a:avLst/>
          </a:prstGeom>
          <a:noFill/>
          <a:ln/>
        </p:spPr>
        <p:txBody>
          <a:bodyPr wrap="square" lIns="0" tIns="0" rIns="0" bIns="0" rtlCol="0" anchor="t"/>
          <a:lstStyle/>
          <a:p>
            <a:pPr marL="0" indent="0" algn="l">
              <a:lnSpc>
                <a:spcPts val="2450"/>
              </a:lnSpc>
              <a:buNone/>
            </a:pPr>
            <a:r>
              <a:rPr lang="en-US" sz="2000" dirty="0">
                <a:solidFill>
                  <a:srgbClr val="272525"/>
                </a:solidFill>
                <a:latin typeface="+mj-lt"/>
                <a:ea typeface="Montserrat" pitchFamily="34" charset="-122"/>
                <a:cs typeface="Montserrat" pitchFamily="34" charset="-120"/>
              </a:rPr>
              <a:t>La méthode des centres mobiles, également connue sous le nom de K-means, commence par l'initialisation aléatoire de K centres de clusters.</a:t>
            </a:r>
            <a:endParaRPr lang="en-US" sz="2000" dirty="0">
              <a:latin typeface="+mj-lt"/>
            </a:endParaRPr>
          </a:p>
        </p:txBody>
      </p:sp>
      <p:sp>
        <p:nvSpPr>
          <p:cNvPr id="7" name="Shape 4"/>
          <p:cNvSpPr/>
          <p:nvPr/>
        </p:nvSpPr>
        <p:spPr>
          <a:xfrm>
            <a:off x="4868466" y="3119438"/>
            <a:ext cx="9029938" cy="11430"/>
          </a:xfrm>
          <a:prstGeom prst="roundRect">
            <a:avLst>
              <a:gd name="adj" fmla="val 1537376"/>
            </a:avLst>
          </a:prstGeom>
          <a:solidFill>
            <a:srgbClr val="C1C3D0"/>
          </a:solidFill>
          <a:ln/>
        </p:spPr>
      </p:sp>
      <p:pic>
        <p:nvPicPr>
          <p:cNvPr id="8" name="Image 1" descr="preencoded.png"/>
          <p:cNvPicPr>
            <a:picLocks noChangeAspect="1"/>
          </p:cNvPicPr>
          <p:nvPr/>
        </p:nvPicPr>
        <p:blipFill>
          <a:blip r:embed="rId4"/>
          <a:stretch>
            <a:fillRect/>
          </a:stretch>
        </p:blipFill>
        <p:spPr>
          <a:xfrm>
            <a:off x="2357795" y="3153370"/>
            <a:ext cx="3282672" cy="1453277"/>
          </a:xfrm>
          <a:prstGeom prst="rect">
            <a:avLst/>
          </a:prstGeom>
        </p:spPr>
      </p:pic>
      <p:sp>
        <p:nvSpPr>
          <p:cNvPr id="9" name="Text 5"/>
          <p:cNvSpPr/>
          <p:nvPr/>
        </p:nvSpPr>
        <p:spPr>
          <a:xfrm>
            <a:off x="3930729" y="3684746"/>
            <a:ext cx="136684" cy="390525"/>
          </a:xfrm>
          <a:prstGeom prst="rect">
            <a:avLst/>
          </a:prstGeom>
          <a:noFill/>
          <a:ln/>
        </p:spPr>
        <p:txBody>
          <a:bodyPr wrap="none" lIns="0" tIns="0" rIns="0" bIns="0" rtlCol="0" anchor="t"/>
          <a:lstStyle/>
          <a:p>
            <a:pPr marL="0" indent="0" algn="ctr">
              <a:lnSpc>
                <a:spcPts val="3050"/>
              </a:lnSpc>
              <a:buNone/>
            </a:pPr>
            <a:r>
              <a:rPr lang="en-US" sz="2000" b="1" dirty="0">
                <a:solidFill>
                  <a:srgbClr val="272525"/>
                </a:solidFill>
                <a:latin typeface="+mj-lt"/>
                <a:ea typeface="Barlow Bold" pitchFamily="34" charset="-122"/>
                <a:cs typeface="Barlow Bold" pitchFamily="34" charset="-120"/>
              </a:rPr>
              <a:t>2</a:t>
            </a:r>
            <a:endParaRPr lang="en-US" sz="2000" dirty="0">
              <a:latin typeface="+mj-lt"/>
            </a:endParaRPr>
          </a:p>
        </p:txBody>
      </p:sp>
      <p:sp>
        <p:nvSpPr>
          <p:cNvPr id="10" name="Text 6"/>
          <p:cNvSpPr/>
          <p:nvPr/>
        </p:nvSpPr>
        <p:spPr>
          <a:xfrm>
            <a:off x="5835610" y="3348514"/>
            <a:ext cx="2569012" cy="321112"/>
          </a:xfrm>
          <a:prstGeom prst="rect">
            <a:avLst/>
          </a:prstGeom>
          <a:noFill/>
          <a:ln/>
        </p:spPr>
        <p:txBody>
          <a:bodyPr wrap="none" lIns="0" tIns="0" rIns="0" bIns="0" rtlCol="0" anchor="t"/>
          <a:lstStyle/>
          <a:p>
            <a:pPr marL="0" indent="0" algn="l">
              <a:lnSpc>
                <a:spcPts val="2500"/>
              </a:lnSpc>
              <a:buNone/>
            </a:pPr>
            <a:r>
              <a:rPr lang="en-US" sz="2000" b="1" dirty="0">
                <a:solidFill>
                  <a:srgbClr val="272525"/>
                </a:solidFill>
                <a:latin typeface="+mj-lt"/>
                <a:ea typeface="Barlow Bold" pitchFamily="34" charset="-122"/>
                <a:cs typeface="Barlow Bold" pitchFamily="34" charset="-120"/>
              </a:rPr>
              <a:t>Affectation</a:t>
            </a:r>
            <a:endParaRPr lang="en-US" sz="2000" dirty="0">
              <a:latin typeface="+mj-lt"/>
            </a:endParaRPr>
          </a:p>
        </p:txBody>
      </p:sp>
      <p:sp>
        <p:nvSpPr>
          <p:cNvPr id="11" name="Text 7"/>
          <p:cNvSpPr/>
          <p:nvPr/>
        </p:nvSpPr>
        <p:spPr>
          <a:xfrm>
            <a:off x="5835610" y="3786664"/>
            <a:ext cx="7916347" cy="624840"/>
          </a:xfrm>
          <a:prstGeom prst="rect">
            <a:avLst/>
          </a:prstGeom>
          <a:noFill/>
          <a:ln/>
        </p:spPr>
        <p:txBody>
          <a:bodyPr wrap="square" lIns="0" tIns="0" rIns="0" bIns="0" rtlCol="0" anchor="t"/>
          <a:lstStyle/>
          <a:p>
            <a:pPr marL="0" indent="0" algn="l">
              <a:lnSpc>
                <a:spcPts val="2450"/>
              </a:lnSpc>
              <a:buNone/>
            </a:pPr>
            <a:r>
              <a:rPr lang="en-US" sz="2000" dirty="0">
                <a:solidFill>
                  <a:srgbClr val="272525"/>
                </a:solidFill>
                <a:latin typeface="+mj-lt"/>
                <a:ea typeface="Montserrat" pitchFamily="34" charset="-122"/>
                <a:cs typeface="Montserrat" pitchFamily="34" charset="-120"/>
              </a:rPr>
              <a:t>Chaque point de données est ensuite affecté au cluster dont le centre est le plus proche.</a:t>
            </a:r>
            <a:endParaRPr lang="en-US" sz="2000" dirty="0">
              <a:latin typeface="+mj-lt"/>
            </a:endParaRPr>
          </a:p>
        </p:txBody>
      </p:sp>
      <p:sp>
        <p:nvSpPr>
          <p:cNvPr id="12" name="Shape 8"/>
          <p:cNvSpPr/>
          <p:nvPr/>
        </p:nvSpPr>
        <p:spPr>
          <a:xfrm>
            <a:off x="5689163" y="4621411"/>
            <a:ext cx="8209240" cy="11430"/>
          </a:xfrm>
          <a:prstGeom prst="roundRect">
            <a:avLst>
              <a:gd name="adj" fmla="val 1537376"/>
            </a:avLst>
          </a:prstGeom>
          <a:solidFill>
            <a:srgbClr val="C1C3D0"/>
          </a:solidFill>
          <a:ln/>
        </p:spPr>
      </p:sp>
      <p:pic>
        <p:nvPicPr>
          <p:cNvPr id="13" name="Image 2" descr="preencoded.png"/>
          <p:cNvPicPr>
            <a:picLocks noChangeAspect="1"/>
          </p:cNvPicPr>
          <p:nvPr/>
        </p:nvPicPr>
        <p:blipFill>
          <a:blip r:embed="rId5"/>
          <a:stretch>
            <a:fillRect/>
          </a:stretch>
        </p:blipFill>
        <p:spPr>
          <a:xfrm>
            <a:off x="1537097" y="4655344"/>
            <a:ext cx="4924068" cy="1453277"/>
          </a:xfrm>
          <a:prstGeom prst="rect">
            <a:avLst/>
          </a:prstGeom>
        </p:spPr>
      </p:pic>
      <p:sp>
        <p:nvSpPr>
          <p:cNvPr id="14" name="Text 9"/>
          <p:cNvSpPr/>
          <p:nvPr/>
        </p:nvSpPr>
        <p:spPr>
          <a:xfrm>
            <a:off x="3933230" y="5186720"/>
            <a:ext cx="131802" cy="390525"/>
          </a:xfrm>
          <a:prstGeom prst="rect">
            <a:avLst/>
          </a:prstGeom>
          <a:noFill/>
          <a:ln/>
        </p:spPr>
        <p:txBody>
          <a:bodyPr wrap="none" lIns="0" tIns="0" rIns="0" bIns="0" rtlCol="0" anchor="t"/>
          <a:lstStyle/>
          <a:p>
            <a:pPr marL="0" indent="0" algn="ctr">
              <a:lnSpc>
                <a:spcPts val="3050"/>
              </a:lnSpc>
              <a:buNone/>
            </a:pPr>
            <a:r>
              <a:rPr lang="en-US" sz="2000" b="1" dirty="0">
                <a:solidFill>
                  <a:srgbClr val="272525"/>
                </a:solidFill>
                <a:latin typeface="+mj-lt"/>
                <a:ea typeface="Barlow Bold" pitchFamily="34" charset="-122"/>
                <a:cs typeface="Barlow Bold" pitchFamily="34" charset="-120"/>
              </a:rPr>
              <a:t>3</a:t>
            </a:r>
            <a:endParaRPr lang="en-US" sz="2000" dirty="0">
              <a:latin typeface="+mj-lt"/>
            </a:endParaRPr>
          </a:p>
        </p:txBody>
      </p:sp>
      <p:sp>
        <p:nvSpPr>
          <p:cNvPr id="15" name="Text 10"/>
          <p:cNvSpPr/>
          <p:nvPr/>
        </p:nvSpPr>
        <p:spPr>
          <a:xfrm>
            <a:off x="6656308" y="4850487"/>
            <a:ext cx="2569012" cy="321112"/>
          </a:xfrm>
          <a:prstGeom prst="rect">
            <a:avLst/>
          </a:prstGeom>
          <a:noFill/>
          <a:ln/>
        </p:spPr>
        <p:txBody>
          <a:bodyPr wrap="none" lIns="0" tIns="0" rIns="0" bIns="0" rtlCol="0" anchor="t"/>
          <a:lstStyle/>
          <a:p>
            <a:pPr marL="0" indent="0" algn="l">
              <a:lnSpc>
                <a:spcPts val="2500"/>
              </a:lnSpc>
              <a:buNone/>
            </a:pPr>
            <a:r>
              <a:rPr lang="en-US" sz="2000" b="1" dirty="0">
                <a:solidFill>
                  <a:srgbClr val="272525"/>
                </a:solidFill>
                <a:latin typeface="+mj-lt"/>
                <a:ea typeface="Barlow Bold" pitchFamily="34" charset="-122"/>
                <a:cs typeface="Barlow Bold" pitchFamily="34" charset="-120"/>
              </a:rPr>
              <a:t>Mise à Jour</a:t>
            </a:r>
            <a:endParaRPr lang="en-US" sz="2000" dirty="0">
              <a:latin typeface="+mj-lt"/>
            </a:endParaRPr>
          </a:p>
        </p:txBody>
      </p:sp>
      <p:sp>
        <p:nvSpPr>
          <p:cNvPr id="16" name="Text 11"/>
          <p:cNvSpPr/>
          <p:nvPr/>
        </p:nvSpPr>
        <p:spPr>
          <a:xfrm>
            <a:off x="6656308" y="5288637"/>
            <a:ext cx="7095649" cy="624840"/>
          </a:xfrm>
          <a:prstGeom prst="rect">
            <a:avLst/>
          </a:prstGeom>
          <a:noFill/>
          <a:ln/>
        </p:spPr>
        <p:txBody>
          <a:bodyPr wrap="square" lIns="0" tIns="0" rIns="0" bIns="0" rtlCol="0" anchor="t"/>
          <a:lstStyle/>
          <a:p>
            <a:pPr marL="0" indent="0" algn="l">
              <a:lnSpc>
                <a:spcPts val="2450"/>
              </a:lnSpc>
              <a:buNone/>
            </a:pPr>
            <a:r>
              <a:rPr lang="en-US" sz="2000" dirty="0">
                <a:solidFill>
                  <a:srgbClr val="272525"/>
                </a:solidFill>
                <a:latin typeface="+mj-lt"/>
                <a:ea typeface="Montserrat" pitchFamily="34" charset="-122"/>
                <a:cs typeface="Montserrat" pitchFamily="34" charset="-120"/>
              </a:rPr>
              <a:t>Les centres des clusters sont recalculés comme la moyenne des points de données qui leur sont associés.</a:t>
            </a:r>
            <a:endParaRPr lang="en-US" sz="2000" dirty="0">
              <a:latin typeface="+mj-lt"/>
            </a:endParaRPr>
          </a:p>
        </p:txBody>
      </p:sp>
      <p:sp>
        <p:nvSpPr>
          <p:cNvPr id="17" name="Shape 12"/>
          <p:cNvSpPr/>
          <p:nvPr/>
        </p:nvSpPr>
        <p:spPr>
          <a:xfrm>
            <a:off x="6509861" y="6123384"/>
            <a:ext cx="7388543" cy="11430"/>
          </a:xfrm>
          <a:prstGeom prst="roundRect">
            <a:avLst>
              <a:gd name="adj" fmla="val 1537376"/>
            </a:avLst>
          </a:prstGeom>
          <a:solidFill>
            <a:srgbClr val="C1C3D0"/>
          </a:solidFill>
          <a:ln/>
        </p:spPr>
      </p:sp>
      <p:pic>
        <p:nvPicPr>
          <p:cNvPr id="18" name="Image 3" descr="preencoded.png"/>
          <p:cNvPicPr>
            <a:picLocks noChangeAspect="1"/>
          </p:cNvPicPr>
          <p:nvPr/>
        </p:nvPicPr>
        <p:blipFill>
          <a:blip r:embed="rId6"/>
          <a:stretch>
            <a:fillRect/>
          </a:stretch>
        </p:blipFill>
        <p:spPr>
          <a:xfrm>
            <a:off x="716399" y="6157317"/>
            <a:ext cx="6565463" cy="1453277"/>
          </a:xfrm>
          <a:prstGeom prst="rect">
            <a:avLst/>
          </a:prstGeom>
        </p:spPr>
      </p:pic>
      <p:sp>
        <p:nvSpPr>
          <p:cNvPr id="19" name="Text 13"/>
          <p:cNvSpPr/>
          <p:nvPr/>
        </p:nvSpPr>
        <p:spPr>
          <a:xfrm>
            <a:off x="3925253" y="6688693"/>
            <a:ext cx="147637" cy="390525"/>
          </a:xfrm>
          <a:prstGeom prst="rect">
            <a:avLst/>
          </a:prstGeom>
          <a:noFill/>
          <a:ln/>
        </p:spPr>
        <p:txBody>
          <a:bodyPr wrap="none" lIns="0" tIns="0" rIns="0" bIns="0" rtlCol="0" anchor="t"/>
          <a:lstStyle/>
          <a:p>
            <a:pPr marL="0" indent="0" algn="ctr">
              <a:lnSpc>
                <a:spcPts val="3050"/>
              </a:lnSpc>
              <a:buNone/>
            </a:pPr>
            <a:r>
              <a:rPr lang="en-US" sz="2000" b="1" dirty="0">
                <a:solidFill>
                  <a:srgbClr val="272525"/>
                </a:solidFill>
                <a:latin typeface="+mj-lt"/>
                <a:ea typeface="Barlow Bold" pitchFamily="34" charset="-122"/>
                <a:cs typeface="Barlow Bold" pitchFamily="34" charset="-120"/>
              </a:rPr>
              <a:t>4</a:t>
            </a:r>
            <a:endParaRPr lang="en-US" sz="2000" dirty="0">
              <a:latin typeface="+mj-lt"/>
            </a:endParaRPr>
          </a:p>
        </p:txBody>
      </p:sp>
      <p:sp>
        <p:nvSpPr>
          <p:cNvPr id="20" name="Text 14"/>
          <p:cNvSpPr/>
          <p:nvPr/>
        </p:nvSpPr>
        <p:spPr>
          <a:xfrm>
            <a:off x="7477006" y="6352461"/>
            <a:ext cx="2569012" cy="321112"/>
          </a:xfrm>
          <a:prstGeom prst="rect">
            <a:avLst/>
          </a:prstGeom>
          <a:noFill/>
          <a:ln/>
        </p:spPr>
        <p:txBody>
          <a:bodyPr wrap="none" lIns="0" tIns="0" rIns="0" bIns="0" rtlCol="0" anchor="t"/>
          <a:lstStyle/>
          <a:p>
            <a:pPr marL="0" indent="0" algn="l">
              <a:lnSpc>
                <a:spcPts val="2500"/>
              </a:lnSpc>
              <a:buNone/>
            </a:pPr>
            <a:r>
              <a:rPr lang="en-US" sz="2000" b="1" dirty="0">
                <a:solidFill>
                  <a:srgbClr val="272525"/>
                </a:solidFill>
                <a:latin typeface="+mj-lt"/>
                <a:ea typeface="Barlow Bold" pitchFamily="34" charset="-122"/>
                <a:cs typeface="Barlow Bold" pitchFamily="34" charset="-120"/>
              </a:rPr>
              <a:t>Itérations</a:t>
            </a:r>
            <a:endParaRPr lang="en-US" sz="2000" dirty="0">
              <a:latin typeface="+mj-lt"/>
            </a:endParaRPr>
          </a:p>
        </p:txBody>
      </p:sp>
      <p:sp>
        <p:nvSpPr>
          <p:cNvPr id="21" name="Text 15"/>
          <p:cNvSpPr/>
          <p:nvPr/>
        </p:nvSpPr>
        <p:spPr>
          <a:xfrm>
            <a:off x="7477006" y="6790611"/>
            <a:ext cx="6274951" cy="624840"/>
          </a:xfrm>
          <a:prstGeom prst="rect">
            <a:avLst/>
          </a:prstGeom>
          <a:noFill/>
          <a:ln/>
        </p:spPr>
        <p:txBody>
          <a:bodyPr wrap="square" lIns="0" tIns="0" rIns="0" bIns="0" rtlCol="0" anchor="t"/>
          <a:lstStyle/>
          <a:p>
            <a:pPr marL="0" indent="0" algn="l">
              <a:lnSpc>
                <a:spcPts val="2450"/>
              </a:lnSpc>
              <a:buNone/>
            </a:pPr>
            <a:r>
              <a:rPr lang="en-US" sz="2000" dirty="0">
                <a:solidFill>
                  <a:srgbClr val="272525"/>
                </a:solidFill>
                <a:latin typeface="+mj-lt"/>
                <a:ea typeface="Montserrat" pitchFamily="34" charset="-122"/>
                <a:cs typeface="Montserrat" pitchFamily="34" charset="-120"/>
              </a:rPr>
              <a:t>Les étapes d'affectation et de mise à jour sont répétées jusqu'à ce que la partition ne change plus.</a:t>
            </a:r>
            <a:endParaRPr lang="en-US" sz="2000" dirty="0">
              <a:latin typeface="+mj-lt"/>
            </a:endParaRPr>
          </a:p>
        </p:txBody>
      </p:sp>
      <p:sp>
        <p:nvSpPr>
          <p:cNvPr id="22" name="Shape 1">
            <a:extLst>
              <a:ext uri="{FF2B5EF4-FFF2-40B4-BE49-F238E27FC236}">
                <a16:creationId xmlns:a16="http://schemas.microsoft.com/office/drawing/2014/main" id="{C77B61CD-FAF1-8617-C5A8-DD82824959DF}"/>
              </a:ext>
            </a:extLst>
          </p:cNvPr>
          <p:cNvSpPr/>
          <p:nvPr/>
        </p:nvSpPr>
        <p:spPr>
          <a:xfrm>
            <a:off x="12417266" y="7451678"/>
            <a:ext cx="2213134" cy="777922"/>
          </a:xfrm>
          <a:prstGeom prst="roundRect">
            <a:avLst>
              <a:gd name="adj" fmla="val 9955"/>
            </a:avLst>
          </a:prstGeom>
          <a:solidFill>
            <a:srgbClr val="EEEFF5"/>
          </a:solidFill>
          <a:ln/>
          <a:effectLst>
            <a:outerShdw blurRad="48260" dist="24130" dir="13500000" algn="bl" rotWithShape="0">
              <a:srgbClr val="FFFFFF">
                <a:alpha val="70000"/>
              </a:srgbClr>
            </a:outerShdw>
          </a:effectLst>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75680" y="889873"/>
            <a:ext cx="12552759" cy="634960"/>
          </a:xfrm>
          <a:prstGeom prst="rect">
            <a:avLst/>
          </a:prstGeom>
          <a:noFill/>
          <a:ln/>
        </p:spPr>
        <p:txBody>
          <a:bodyPr wrap="none" lIns="0" tIns="0" rIns="0" bIns="0" rtlCol="0" anchor="t"/>
          <a:lstStyle/>
          <a:p>
            <a:pPr marL="0" indent="0">
              <a:lnSpc>
                <a:spcPts val="5000"/>
              </a:lnSpc>
              <a:buNone/>
            </a:pPr>
            <a:r>
              <a:rPr lang="en-US" sz="4000" b="1" dirty="0">
                <a:solidFill>
                  <a:srgbClr val="7068F4"/>
                </a:solidFill>
                <a:latin typeface="+mj-lt"/>
                <a:ea typeface="Barlow Bold" pitchFamily="34" charset="-122"/>
                <a:cs typeface="Barlow Bold" pitchFamily="34" charset="-120"/>
              </a:rPr>
              <a:t>Méthode des Nuées Dynamiques : Flexible et Adaptative</a:t>
            </a:r>
            <a:endParaRPr lang="en-US" sz="4000" dirty="0">
              <a:latin typeface="+mj-lt"/>
            </a:endParaRPr>
          </a:p>
        </p:txBody>
      </p:sp>
      <p:sp>
        <p:nvSpPr>
          <p:cNvPr id="3" name="Shape 1"/>
          <p:cNvSpPr/>
          <p:nvPr/>
        </p:nvSpPr>
        <p:spPr>
          <a:xfrm>
            <a:off x="675680" y="1910834"/>
            <a:ext cx="2213134" cy="1745337"/>
          </a:xfrm>
          <a:prstGeom prst="roundRect">
            <a:avLst>
              <a:gd name="adj" fmla="val 9955"/>
            </a:avLst>
          </a:prstGeom>
          <a:solidFill>
            <a:srgbClr val="EEEFF5"/>
          </a:solidFill>
          <a:ln/>
          <a:effectLst>
            <a:outerShdw blurRad="48260" dist="24130" dir="13500000" algn="bl" rotWithShape="0">
              <a:srgbClr val="FFFFFF">
                <a:alpha val="70000"/>
              </a:srgbClr>
            </a:outerShdw>
          </a:effectLst>
        </p:spPr>
      </p:sp>
      <p:sp>
        <p:nvSpPr>
          <p:cNvPr id="4" name="Text 2"/>
          <p:cNvSpPr/>
          <p:nvPr/>
        </p:nvSpPr>
        <p:spPr>
          <a:xfrm>
            <a:off x="868680" y="2590443"/>
            <a:ext cx="85487" cy="386120"/>
          </a:xfrm>
          <a:prstGeom prst="rect">
            <a:avLst/>
          </a:prstGeom>
          <a:noFill/>
          <a:ln/>
        </p:spPr>
        <p:txBody>
          <a:bodyPr wrap="none" lIns="0" tIns="0" rIns="0" bIns="0" rtlCol="0" anchor="t"/>
          <a:lstStyle/>
          <a:p>
            <a:pPr marL="0" indent="0" algn="ctr">
              <a:lnSpc>
                <a:spcPts val="3000"/>
              </a:lnSpc>
              <a:buNone/>
            </a:pPr>
            <a:r>
              <a:rPr lang="en-US" b="1" dirty="0">
                <a:solidFill>
                  <a:srgbClr val="272525"/>
                </a:solidFill>
                <a:latin typeface="+mj-lt"/>
                <a:ea typeface="Barlow Bold" pitchFamily="34" charset="-122"/>
                <a:cs typeface="Barlow Bold" pitchFamily="34" charset="-120"/>
              </a:rPr>
              <a:t>1</a:t>
            </a:r>
            <a:endParaRPr lang="en-US" dirty="0">
              <a:latin typeface="+mj-lt"/>
            </a:endParaRPr>
          </a:p>
        </p:txBody>
      </p:sp>
      <p:sp>
        <p:nvSpPr>
          <p:cNvPr id="5" name="Text 3"/>
          <p:cNvSpPr/>
          <p:nvPr/>
        </p:nvSpPr>
        <p:spPr>
          <a:xfrm>
            <a:off x="3081814" y="2103834"/>
            <a:ext cx="2540079" cy="317421"/>
          </a:xfrm>
          <a:prstGeom prst="rect">
            <a:avLst/>
          </a:prstGeom>
          <a:noFill/>
          <a:ln/>
        </p:spPr>
        <p:txBody>
          <a:bodyPr wrap="none" lIns="0" tIns="0" rIns="0" bIns="0" rtlCol="0" anchor="t"/>
          <a:lstStyle/>
          <a:p>
            <a:pPr marL="0" indent="0" algn="l">
              <a:lnSpc>
                <a:spcPts val="2500"/>
              </a:lnSpc>
              <a:buNone/>
            </a:pPr>
            <a:r>
              <a:rPr lang="en-US" b="1" dirty="0">
                <a:solidFill>
                  <a:srgbClr val="272525"/>
                </a:solidFill>
                <a:latin typeface="+mj-lt"/>
                <a:ea typeface="Barlow Bold" pitchFamily="34" charset="-122"/>
                <a:cs typeface="Barlow Bold" pitchFamily="34" charset="-120"/>
              </a:rPr>
              <a:t>Appartenance Floue</a:t>
            </a:r>
            <a:endParaRPr lang="en-US" dirty="0">
              <a:latin typeface="+mj-lt"/>
            </a:endParaRPr>
          </a:p>
        </p:txBody>
      </p:sp>
      <p:sp>
        <p:nvSpPr>
          <p:cNvPr id="6" name="Text 4"/>
          <p:cNvSpPr/>
          <p:nvPr/>
        </p:nvSpPr>
        <p:spPr>
          <a:xfrm>
            <a:off x="3081814" y="2536984"/>
            <a:ext cx="10679906" cy="926187"/>
          </a:xfrm>
          <a:prstGeom prst="rect">
            <a:avLst/>
          </a:prstGeom>
          <a:noFill/>
          <a:ln/>
        </p:spPr>
        <p:txBody>
          <a:bodyPr wrap="square" lIns="0" tIns="0" rIns="0" bIns="0" rtlCol="0" anchor="t"/>
          <a:lstStyle/>
          <a:p>
            <a:pPr marL="0" indent="0" algn="l">
              <a:lnSpc>
                <a:spcPts val="2400"/>
              </a:lnSpc>
              <a:buNone/>
            </a:pPr>
            <a:r>
              <a:rPr lang="en-US" dirty="0">
                <a:solidFill>
                  <a:srgbClr val="272525"/>
                </a:solidFill>
                <a:latin typeface="+mj-lt"/>
                <a:ea typeface="Montserrat" pitchFamily="34" charset="-122"/>
                <a:cs typeface="Montserrat" pitchFamily="34" charset="-120"/>
              </a:rPr>
              <a:t>Contrairement aux méthodes classiques, la méthode des nuées dynamiques permet une appartenance floue à plusieurs clusters. Chaque point de données peut appartenir à plusieurs clusters avec des degrés d'appartenance différents.</a:t>
            </a:r>
            <a:endParaRPr lang="en-US" dirty="0">
              <a:latin typeface="+mj-lt"/>
            </a:endParaRPr>
          </a:p>
        </p:txBody>
      </p:sp>
      <p:sp>
        <p:nvSpPr>
          <p:cNvPr id="7" name="Shape 5"/>
          <p:cNvSpPr/>
          <p:nvPr/>
        </p:nvSpPr>
        <p:spPr>
          <a:xfrm>
            <a:off x="2985254" y="3646646"/>
            <a:ext cx="10873026" cy="11430"/>
          </a:xfrm>
          <a:prstGeom prst="roundRect">
            <a:avLst>
              <a:gd name="adj" fmla="val 1520120"/>
            </a:avLst>
          </a:prstGeom>
          <a:solidFill>
            <a:srgbClr val="C1C3D0"/>
          </a:solidFill>
          <a:ln/>
        </p:spPr>
      </p:sp>
      <p:sp>
        <p:nvSpPr>
          <p:cNvPr id="8" name="Shape 6"/>
          <p:cNvSpPr/>
          <p:nvPr/>
        </p:nvSpPr>
        <p:spPr>
          <a:xfrm>
            <a:off x="675680" y="3752612"/>
            <a:ext cx="4426268" cy="1745337"/>
          </a:xfrm>
          <a:prstGeom prst="roundRect">
            <a:avLst>
              <a:gd name="adj" fmla="val 9955"/>
            </a:avLst>
          </a:prstGeom>
          <a:solidFill>
            <a:srgbClr val="EEEFF5"/>
          </a:solidFill>
          <a:ln/>
          <a:effectLst>
            <a:outerShdw blurRad="48260" dist="24130" dir="13500000" algn="bl" rotWithShape="0">
              <a:srgbClr val="FFFFFF">
                <a:alpha val="70000"/>
              </a:srgbClr>
            </a:outerShdw>
          </a:effectLst>
        </p:spPr>
      </p:sp>
      <p:sp>
        <p:nvSpPr>
          <p:cNvPr id="9" name="Text 7"/>
          <p:cNvSpPr/>
          <p:nvPr/>
        </p:nvSpPr>
        <p:spPr>
          <a:xfrm>
            <a:off x="868680" y="4432221"/>
            <a:ext cx="135136" cy="386120"/>
          </a:xfrm>
          <a:prstGeom prst="rect">
            <a:avLst/>
          </a:prstGeom>
          <a:noFill/>
          <a:ln/>
        </p:spPr>
        <p:txBody>
          <a:bodyPr wrap="none" lIns="0" tIns="0" rIns="0" bIns="0" rtlCol="0" anchor="t"/>
          <a:lstStyle/>
          <a:p>
            <a:pPr marL="0" indent="0" algn="ctr">
              <a:lnSpc>
                <a:spcPts val="3000"/>
              </a:lnSpc>
              <a:buNone/>
            </a:pPr>
            <a:r>
              <a:rPr lang="en-US" b="1" dirty="0">
                <a:solidFill>
                  <a:srgbClr val="272525"/>
                </a:solidFill>
                <a:latin typeface="+mj-lt"/>
                <a:ea typeface="Barlow Bold" pitchFamily="34" charset="-122"/>
                <a:cs typeface="Barlow Bold" pitchFamily="34" charset="-120"/>
              </a:rPr>
              <a:t>2</a:t>
            </a:r>
            <a:endParaRPr lang="en-US" dirty="0">
              <a:latin typeface="+mj-lt"/>
            </a:endParaRPr>
          </a:p>
        </p:txBody>
      </p:sp>
      <p:sp>
        <p:nvSpPr>
          <p:cNvPr id="10" name="Text 8"/>
          <p:cNvSpPr/>
          <p:nvPr/>
        </p:nvSpPr>
        <p:spPr>
          <a:xfrm>
            <a:off x="5294948" y="3945612"/>
            <a:ext cx="2809637" cy="317421"/>
          </a:xfrm>
          <a:prstGeom prst="rect">
            <a:avLst/>
          </a:prstGeom>
          <a:noFill/>
          <a:ln/>
        </p:spPr>
        <p:txBody>
          <a:bodyPr wrap="none" lIns="0" tIns="0" rIns="0" bIns="0" rtlCol="0" anchor="t"/>
          <a:lstStyle/>
          <a:p>
            <a:pPr marL="0" indent="0" algn="l">
              <a:lnSpc>
                <a:spcPts val="2500"/>
              </a:lnSpc>
              <a:buNone/>
            </a:pPr>
            <a:r>
              <a:rPr lang="en-US" b="1" dirty="0">
                <a:solidFill>
                  <a:srgbClr val="272525"/>
                </a:solidFill>
                <a:latin typeface="+mj-lt"/>
                <a:ea typeface="Barlow Bold" pitchFamily="34" charset="-122"/>
                <a:cs typeface="Barlow Bold" pitchFamily="34" charset="-120"/>
              </a:rPr>
              <a:t>Fonction d'Appartenance</a:t>
            </a:r>
            <a:endParaRPr lang="en-US" dirty="0">
              <a:latin typeface="+mj-lt"/>
            </a:endParaRPr>
          </a:p>
        </p:txBody>
      </p:sp>
      <p:sp>
        <p:nvSpPr>
          <p:cNvPr id="11" name="Text 9"/>
          <p:cNvSpPr/>
          <p:nvPr/>
        </p:nvSpPr>
        <p:spPr>
          <a:xfrm>
            <a:off x="5294948" y="4378762"/>
            <a:ext cx="8466773" cy="926187"/>
          </a:xfrm>
          <a:prstGeom prst="rect">
            <a:avLst/>
          </a:prstGeom>
          <a:noFill/>
          <a:ln/>
        </p:spPr>
        <p:txBody>
          <a:bodyPr wrap="square" lIns="0" tIns="0" rIns="0" bIns="0" rtlCol="0" anchor="t"/>
          <a:lstStyle/>
          <a:p>
            <a:pPr marL="0" indent="0" algn="l">
              <a:lnSpc>
                <a:spcPts val="2400"/>
              </a:lnSpc>
              <a:buNone/>
            </a:pPr>
            <a:r>
              <a:rPr lang="en-US" dirty="0">
                <a:solidFill>
                  <a:srgbClr val="272525"/>
                </a:solidFill>
                <a:latin typeface="+mj-lt"/>
                <a:ea typeface="Montserrat" pitchFamily="34" charset="-122"/>
                <a:cs typeface="Montserrat" pitchFamily="34" charset="-120"/>
              </a:rPr>
              <a:t>Une fonction d'appartenance est utilisée pour déterminer le degré d'appartenance de chaque point de données à chaque cluster. Cette fonction est généralement basée sur la distance entre le point et les centres des clusters.</a:t>
            </a:r>
            <a:endParaRPr lang="en-US" dirty="0">
              <a:latin typeface="+mj-lt"/>
            </a:endParaRPr>
          </a:p>
        </p:txBody>
      </p:sp>
      <p:sp>
        <p:nvSpPr>
          <p:cNvPr id="12" name="Shape 10"/>
          <p:cNvSpPr/>
          <p:nvPr/>
        </p:nvSpPr>
        <p:spPr>
          <a:xfrm>
            <a:off x="5198388" y="5488424"/>
            <a:ext cx="8659892" cy="11430"/>
          </a:xfrm>
          <a:prstGeom prst="roundRect">
            <a:avLst>
              <a:gd name="adj" fmla="val 1520120"/>
            </a:avLst>
          </a:prstGeom>
          <a:solidFill>
            <a:srgbClr val="C1C3D0"/>
          </a:solidFill>
          <a:ln/>
        </p:spPr>
      </p:sp>
      <p:sp>
        <p:nvSpPr>
          <p:cNvPr id="13" name="Shape 11"/>
          <p:cNvSpPr/>
          <p:nvPr/>
        </p:nvSpPr>
        <p:spPr>
          <a:xfrm>
            <a:off x="675680" y="5594390"/>
            <a:ext cx="6639520" cy="1745337"/>
          </a:xfrm>
          <a:prstGeom prst="roundRect">
            <a:avLst>
              <a:gd name="adj" fmla="val 9955"/>
            </a:avLst>
          </a:prstGeom>
          <a:solidFill>
            <a:srgbClr val="EEEFF5"/>
          </a:solidFill>
          <a:ln/>
          <a:effectLst>
            <a:outerShdw blurRad="48260" dist="24130" dir="13500000" algn="bl" rotWithShape="0">
              <a:srgbClr val="FFFFFF">
                <a:alpha val="70000"/>
              </a:srgbClr>
            </a:outerShdw>
          </a:effectLst>
        </p:spPr>
      </p:sp>
      <p:sp>
        <p:nvSpPr>
          <p:cNvPr id="14" name="Text 12"/>
          <p:cNvSpPr/>
          <p:nvPr/>
        </p:nvSpPr>
        <p:spPr>
          <a:xfrm>
            <a:off x="868680" y="6273998"/>
            <a:ext cx="130373" cy="386120"/>
          </a:xfrm>
          <a:prstGeom prst="rect">
            <a:avLst/>
          </a:prstGeom>
          <a:noFill/>
          <a:ln/>
        </p:spPr>
        <p:txBody>
          <a:bodyPr wrap="none" lIns="0" tIns="0" rIns="0" bIns="0" rtlCol="0" anchor="t"/>
          <a:lstStyle/>
          <a:p>
            <a:pPr marL="0" indent="0" algn="ctr">
              <a:lnSpc>
                <a:spcPts val="3000"/>
              </a:lnSpc>
              <a:buNone/>
            </a:pPr>
            <a:r>
              <a:rPr lang="en-US" b="1" dirty="0">
                <a:solidFill>
                  <a:srgbClr val="272525"/>
                </a:solidFill>
                <a:latin typeface="+mj-lt"/>
                <a:ea typeface="Barlow Bold" pitchFamily="34" charset="-122"/>
                <a:cs typeface="Barlow Bold" pitchFamily="34" charset="-120"/>
              </a:rPr>
              <a:t>3</a:t>
            </a:r>
            <a:endParaRPr lang="en-US" dirty="0">
              <a:latin typeface="+mj-lt"/>
            </a:endParaRPr>
          </a:p>
        </p:txBody>
      </p:sp>
      <p:sp>
        <p:nvSpPr>
          <p:cNvPr id="15" name="Text 13"/>
          <p:cNvSpPr/>
          <p:nvPr/>
        </p:nvSpPr>
        <p:spPr>
          <a:xfrm>
            <a:off x="7508200" y="5787390"/>
            <a:ext cx="2540079" cy="317421"/>
          </a:xfrm>
          <a:prstGeom prst="rect">
            <a:avLst/>
          </a:prstGeom>
          <a:noFill/>
          <a:ln/>
        </p:spPr>
        <p:txBody>
          <a:bodyPr wrap="none" lIns="0" tIns="0" rIns="0" bIns="0" rtlCol="0" anchor="t"/>
          <a:lstStyle/>
          <a:p>
            <a:pPr marL="0" indent="0" algn="l">
              <a:lnSpc>
                <a:spcPts val="2500"/>
              </a:lnSpc>
              <a:buNone/>
            </a:pPr>
            <a:r>
              <a:rPr lang="en-US" b="1" dirty="0">
                <a:solidFill>
                  <a:srgbClr val="272525"/>
                </a:solidFill>
                <a:latin typeface="+mj-lt"/>
                <a:ea typeface="Barlow Bold" pitchFamily="34" charset="-122"/>
                <a:cs typeface="Barlow Bold" pitchFamily="34" charset="-120"/>
              </a:rPr>
              <a:t>Optimisation</a:t>
            </a:r>
            <a:endParaRPr lang="en-US" dirty="0">
              <a:latin typeface="+mj-lt"/>
            </a:endParaRPr>
          </a:p>
        </p:txBody>
      </p:sp>
      <p:sp>
        <p:nvSpPr>
          <p:cNvPr id="16" name="Text 14"/>
          <p:cNvSpPr/>
          <p:nvPr/>
        </p:nvSpPr>
        <p:spPr>
          <a:xfrm>
            <a:off x="7508200" y="6220539"/>
            <a:ext cx="6253520" cy="926187"/>
          </a:xfrm>
          <a:prstGeom prst="rect">
            <a:avLst/>
          </a:prstGeom>
          <a:noFill/>
          <a:ln/>
        </p:spPr>
        <p:txBody>
          <a:bodyPr wrap="square" lIns="0" tIns="0" rIns="0" bIns="0" rtlCol="0" anchor="t"/>
          <a:lstStyle/>
          <a:p>
            <a:pPr marL="0" indent="0" algn="l">
              <a:lnSpc>
                <a:spcPts val="2400"/>
              </a:lnSpc>
              <a:buNone/>
            </a:pPr>
            <a:r>
              <a:rPr lang="en-US" dirty="0">
                <a:solidFill>
                  <a:srgbClr val="272525"/>
                </a:solidFill>
                <a:latin typeface="+mj-lt"/>
                <a:ea typeface="Montserrat" pitchFamily="34" charset="-122"/>
                <a:cs typeface="Montserrat" pitchFamily="34" charset="-120"/>
              </a:rPr>
              <a:t>L'algorithme des nuées dynamiques vise à minimiser une fonction d'objectif qui prend en compte l'appartenance floue et la distance entre les points et les centres des clusters.</a:t>
            </a:r>
            <a:endParaRPr lang="en-US" dirty="0">
              <a:latin typeface="+mj-lt"/>
            </a:endParaRPr>
          </a:p>
        </p:txBody>
      </p:sp>
      <p:sp>
        <p:nvSpPr>
          <p:cNvPr id="17" name="Shape 1">
            <a:extLst>
              <a:ext uri="{FF2B5EF4-FFF2-40B4-BE49-F238E27FC236}">
                <a16:creationId xmlns:a16="http://schemas.microsoft.com/office/drawing/2014/main" id="{4F5D3EB1-1D4E-3A75-8BC0-2267C2A3D8D6}"/>
              </a:ext>
            </a:extLst>
          </p:cNvPr>
          <p:cNvSpPr/>
          <p:nvPr/>
        </p:nvSpPr>
        <p:spPr>
          <a:xfrm>
            <a:off x="12417266" y="7451678"/>
            <a:ext cx="2213134" cy="777922"/>
          </a:xfrm>
          <a:prstGeom prst="roundRect">
            <a:avLst>
              <a:gd name="adj" fmla="val 9955"/>
            </a:avLst>
          </a:prstGeom>
          <a:solidFill>
            <a:srgbClr val="EEEFF5"/>
          </a:solidFill>
          <a:ln/>
          <a:effectLst>
            <a:outerShdw blurRad="48260" dist="24130" dir="13500000" algn="bl" rotWithShape="0">
              <a:srgbClr val="FFFFFF">
                <a:alpha val="70000"/>
              </a:srgbClr>
            </a:outerShdw>
          </a:effectLst>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589478" y="596979"/>
            <a:ext cx="7965043" cy="1107996"/>
          </a:xfrm>
          <a:prstGeom prst="rect">
            <a:avLst/>
          </a:prstGeom>
          <a:noFill/>
          <a:ln/>
        </p:spPr>
        <p:txBody>
          <a:bodyPr wrap="square" lIns="0" tIns="0" rIns="0" bIns="0" rtlCol="0" anchor="t"/>
          <a:lstStyle/>
          <a:p>
            <a:pPr marL="0" indent="0">
              <a:lnSpc>
                <a:spcPts val="4350"/>
              </a:lnSpc>
              <a:buNone/>
            </a:pPr>
            <a:r>
              <a:rPr lang="en-US" sz="2800" b="1" dirty="0">
                <a:solidFill>
                  <a:srgbClr val="7068F4"/>
                </a:solidFill>
                <a:latin typeface="+mj-lt"/>
                <a:ea typeface="Barlow Bold" pitchFamily="34" charset="-122"/>
                <a:cs typeface="Barlow Bold" pitchFamily="34" charset="-120"/>
              </a:rPr>
              <a:t>Méthodes Morphologiques : Explorer la Forme des Données</a:t>
            </a:r>
            <a:endParaRPr lang="en-US" sz="2800" dirty="0">
              <a:latin typeface="+mj-lt"/>
            </a:endParaRPr>
          </a:p>
        </p:txBody>
      </p:sp>
      <p:pic>
        <p:nvPicPr>
          <p:cNvPr id="4" name="Image 1" descr="preencoded.png"/>
          <p:cNvPicPr>
            <a:picLocks noChangeAspect="1"/>
          </p:cNvPicPr>
          <p:nvPr/>
        </p:nvPicPr>
        <p:blipFill>
          <a:blip r:embed="rId4"/>
          <a:stretch>
            <a:fillRect/>
          </a:stretch>
        </p:blipFill>
        <p:spPr>
          <a:xfrm>
            <a:off x="589478" y="1957626"/>
            <a:ext cx="421124" cy="421124"/>
          </a:xfrm>
          <a:prstGeom prst="rect">
            <a:avLst/>
          </a:prstGeom>
        </p:spPr>
      </p:pic>
      <p:sp>
        <p:nvSpPr>
          <p:cNvPr id="5" name="Text 1"/>
          <p:cNvSpPr/>
          <p:nvPr/>
        </p:nvSpPr>
        <p:spPr>
          <a:xfrm>
            <a:off x="589478" y="2547104"/>
            <a:ext cx="2216468" cy="277058"/>
          </a:xfrm>
          <a:prstGeom prst="rect">
            <a:avLst/>
          </a:prstGeom>
          <a:noFill/>
          <a:ln/>
        </p:spPr>
        <p:txBody>
          <a:bodyPr wrap="none" lIns="0" tIns="0" rIns="0" bIns="0" rtlCol="0" anchor="t"/>
          <a:lstStyle/>
          <a:p>
            <a:pPr marL="0" indent="0" algn="l">
              <a:lnSpc>
                <a:spcPts val="2150"/>
              </a:lnSpc>
              <a:buNone/>
            </a:pPr>
            <a:r>
              <a:rPr lang="en-US" sz="2000" b="1" dirty="0">
                <a:solidFill>
                  <a:srgbClr val="272525"/>
                </a:solidFill>
                <a:latin typeface="+mj-lt"/>
                <a:ea typeface="Barlow Bold" pitchFamily="34" charset="-122"/>
                <a:cs typeface="Barlow Bold" pitchFamily="34" charset="-120"/>
              </a:rPr>
              <a:t>Analyse de la Forme</a:t>
            </a:r>
            <a:endParaRPr lang="en-US" sz="2000" dirty="0">
              <a:latin typeface="+mj-lt"/>
            </a:endParaRPr>
          </a:p>
        </p:txBody>
      </p:sp>
      <p:sp>
        <p:nvSpPr>
          <p:cNvPr id="6" name="Text 2"/>
          <p:cNvSpPr/>
          <p:nvPr/>
        </p:nvSpPr>
        <p:spPr>
          <a:xfrm>
            <a:off x="589478" y="2925128"/>
            <a:ext cx="3856196" cy="1617345"/>
          </a:xfrm>
          <a:prstGeom prst="rect">
            <a:avLst/>
          </a:prstGeom>
          <a:noFill/>
          <a:ln/>
        </p:spPr>
        <p:txBody>
          <a:bodyPr wrap="square" lIns="0" tIns="0" rIns="0" bIns="0" rtlCol="0" anchor="t"/>
          <a:lstStyle/>
          <a:p>
            <a:pPr marL="0" indent="0" algn="l">
              <a:lnSpc>
                <a:spcPts val="2100"/>
              </a:lnSpc>
              <a:buNone/>
            </a:pPr>
            <a:r>
              <a:rPr lang="en-US" sz="2000" dirty="0">
                <a:solidFill>
                  <a:srgbClr val="272525"/>
                </a:solidFill>
                <a:latin typeface="+mj-lt"/>
                <a:ea typeface="Montserrat" pitchFamily="34" charset="-122"/>
                <a:cs typeface="Montserrat" pitchFamily="34" charset="-120"/>
              </a:rPr>
              <a:t>Les méthodes morphologiques se concentrent sur l'analyse de la forme des données. Elles permettent d'identifier des clusters basés sur des caractéristiques géométriques, telles que la taille, la forme et la texture.</a:t>
            </a:r>
            <a:endParaRPr lang="en-US" sz="2000" dirty="0">
              <a:latin typeface="+mj-lt"/>
            </a:endParaRPr>
          </a:p>
        </p:txBody>
      </p:sp>
      <p:pic>
        <p:nvPicPr>
          <p:cNvPr id="7" name="Image 2" descr="preencoded.png"/>
          <p:cNvPicPr>
            <a:picLocks noChangeAspect="1"/>
          </p:cNvPicPr>
          <p:nvPr/>
        </p:nvPicPr>
        <p:blipFill>
          <a:blip r:embed="rId5"/>
          <a:stretch>
            <a:fillRect/>
          </a:stretch>
        </p:blipFill>
        <p:spPr>
          <a:xfrm>
            <a:off x="4698325" y="1957626"/>
            <a:ext cx="421124" cy="421124"/>
          </a:xfrm>
          <a:prstGeom prst="rect">
            <a:avLst/>
          </a:prstGeom>
        </p:spPr>
      </p:pic>
      <p:sp>
        <p:nvSpPr>
          <p:cNvPr id="8" name="Text 3"/>
          <p:cNvSpPr/>
          <p:nvPr/>
        </p:nvSpPr>
        <p:spPr>
          <a:xfrm>
            <a:off x="4698325" y="2547104"/>
            <a:ext cx="3016806" cy="277058"/>
          </a:xfrm>
          <a:prstGeom prst="rect">
            <a:avLst/>
          </a:prstGeom>
          <a:noFill/>
          <a:ln/>
        </p:spPr>
        <p:txBody>
          <a:bodyPr wrap="none" lIns="0" tIns="0" rIns="0" bIns="0" rtlCol="0" anchor="t"/>
          <a:lstStyle/>
          <a:p>
            <a:pPr marL="0" indent="0" algn="l">
              <a:lnSpc>
                <a:spcPts val="2150"/>
              </a:lnSpc>
              <a:buNone/>
            </a:pPr>
            <a:r>
              <a:rPr lang="en-US" sz="2000" b="1" dirty="0">
                <a:solidFill>
                  <a:srgbClr val="272525"/>
                </a:solidFill>
                <a:latin typeface="+mj-lt"/>
                <a:ea typeface="Barlow Bold" pitchFamily="34" charset="-122"/>
                <a:cs typeface="Barlow Bold" pitchFamily="34" charset="-120"/>
              </a:rPr>
              <a:t>Extraction de Caractéristiques</a:t>
            </a:r>
            <a:endParaRPr lang="en-US" sz="2000" dirty="0">
              <a:latin typeface="+mj-lt"/>
            </a:endParaRPr>
          </a:p>
        </p:txBody>
      </p:sp>
      <p:sp>
        <p:nvSpPr>
          <p:cNvPr id="9" name="Text 4"/>
          <p:cNvSpPr/>
          <p:nvPr/>
        </p:nvSpPr>
        <p:spPr>
          <a:xfrm>
            <a:off x="4698325" y="2925128"/>
            <a:ext cx="3856196" cy="1886903"/>
          </a:xfrm>
          <a:prstGeom prst="rect">
            <a:avLst/>
          </a:prstGeom>
          <a:noFill/>
          <a:ln/>
        </p:spPr>
        <p:txBody>
          <a:bodyPr wrap="square" lIns="0" tIns="0" rIns="0" bIns="0" rtlCol="0" anchor="t"/>
          <a:lstStyle/>
          <a:p>
            <a:pPr marL="0" indent="0" algn="l">
              <a:lnSpc>
                <a:spcPts val="2100"/>
              </a:lnSpc>
              <a:buNone/>
            </a:pPr>
            <a:r>
              <a:rPr lang="en-US" sz="2000" dirty="0">
                <a:solidFill>
                  <a:srgbClr val="272525"/>
                </a:solidFill>
                <a:latin typeface="+mj-lt"/>
                <a:ea typeface="Montserrat" pitchFamily="34" charset="-122"/>
                <a:cs typeface="Montserrat" pitchFamily="34" charset="-120"/>
              </a:rPr>
              <a:t>Les méthodes morphologiques extraient des caractéristiques de forme à partir des données, qui peuvent ensuite être utilisées pour la classification. Ces caractéristiques peuvent inclure des moments d'inertie, des descripteurs de contours et des statistiques de texture.</a:t>
            </a:r>
            <a:endParaRPr lang="en-US" sz="2000" dirty="0">
              <a:latin typeface="+mj-lt"/>
            </a:endParaRPr>
          </a:p>
        </p:txBody>
      </p:sp>
      <p:pic>
        <p:nvPicPr>
          <p:cNvPr id="10" name="Image 3" descr="preencoded.png"/>
          <p:cNvPicPr>
            <a:picLocks noChangeAspect="1"/>
          </p:cNvPicPr>
          <p:nvPr/>
        </p:nvPicPr>
        <p:blipFill>
          <a:blip r:embed="rId6"/>
          <a:stretch>
            <a:fillRect/>
          </a:stretch>
        </p:blipFill>
        <p:spPr>
          <a:xfrm>
            <a:off x="589478" y="5317331"/>
            <a:ext cx="421124" cy="421124"/>
          </a:xfrm>
          <a:prstGeom prst="rect">
            <a:avLst/>
          </a:prstGeom>
        </p:spPr>
      </p:pic>
      <p:sp>
        <p:nvSpPr>
          <p:cNvPr id="11" name="Text 5"/>
          <p:cNvSpPr/>
          <p:nvPr/>
        </p:nvSpPr>
        <p:spPr>
          <a:xfrm>
            <a:off x="589478" y="5906810"/>
            <a:ext cx="2216468" cy="277058"/>
          </a:xfrm>
          <a:prstGeom prst="rect">
            <a:avLst/>
          </a:prstGeom>
          <a:noFill/>
          <a:ln/>
        </p:spPr>
        <p:txBody>
          <a:bodyPr wrap="none" lIns="0" tIns="0" rIns="0" bIns="0" rtlCol="0" anchor="t"/>
          <a:lstStyle/>
          <a:p>
            <a:pPr marL="0" indent="0" algn="l">
              <a:lnSpc>
                <a:spcPts val="2150"/>
              </a:lnSpc>
              <a:buNone/>
            </a:pPr>
            <a:r>
              <a:rPr lang="en-US" sz="2000" b="1" dirty="0">
                <a:solidFill>
                  <a:srgbClr val="272525"/>
                </a:solidFill>
                <a:latin typeface="+mj-lt"/>
                <a:ea typeface="Barlow Bold" pitchFamily="34" charset="-122"/>
                <a:cs typeface="Barlow Bold" pitchFamily="34" charset="-120"/>
              </a:rPr>
              <a:t>Mesure de Similarité</a:t>
            </a:r>
            <a:endParaRPr lang="en-US" sz="2000" dirty="0">
              <a:latin typeface="+mj-lt"/>
            </a:endParaRPr>
          </a:p>
        </p:txBody>
      </p:sp>
      <p:sp>
        <p:nvSpPr>
          <p:cNvPr id="12" name="Text 6"/>
          <p:cNvSpPr/>
          <p:nvPr/>
        </p:nvSpPr>
        <p:spPr>
          <a:xfrm>
            <a:off x="589478" y="6284833"/>
            <a:ext cx="3856196" cy="1347788"/>
          </a:xfrm>
          <a:prstGeom prst="rect">
            <a:avLst/>
          </a:prstGeom>
          <a:noFill/>
          <a:ln/>
        </p:spPr>
        <p:txBody>
          <a:bodyPr wrap="square" lIns="0" tIns="0" rIns="0" bIns="0" rtlCol="0" anchor="t"/>
          <a:lstStyle/>
          <a:p>
            <a:pPr marL="0" indent="0" algn="l">
              <a:lnSpc>
                <a:spcPts val="2100"/>
              </a:lnSpc>
              <a:buNone/>
            </a:pPr>
            <a:r>
              <a:rPr lang="en-US" sz="2000" dirty="0">
                <a:solidFill>
                  <a:srgbClr val="272525"/>
                </a:solidFill>
                <a:latin typeface="+mj-lt"/>
                <a:ea typeface="Montserrat" pitchFamily="34" charset="-122"/>
                <a:cs typeface="Montserrat" pitchFamily="34" charset="-120"/>
              </a:rPr>
              <a:t>La similarité entre les formes est mesurée à l'aide de distances morphologiques. Ces distances tiennent compte des caractéristiques géométriques et structurelles des formes.</a:t>
            </a:r>
            <a:endParaRPr lang="en-US" sz="2000"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42911" y="516255"/>
            <a:ext cx="7830979" cy="1233964"/>
          </a:xfrm>
          <a:prstGeom prst="rect">
            <a:avLst/>
          </a:prstGeom>
          <a:noFill/>
          <a:ln/>
        </p:spPr>
        <p:txBody>
          <a:bodyPr wrap="square" lIns="0" tIns="0" rIns="0" bIns="0" rtlCol="0" anchor="t"/>
          <a:lstStyle/>
          <a:p>
            <a:pPr marL="0" indent="0">
              <a:lnSpc>
                <a:spcPts val="4850"/>
              </a:lnSpc>
              <a:buNone/>
            </a:pPr>
            <a:r>
              <a:rPr lang="en-US" sz="3600" b="1" dirty="0">
                <a:solidFill>
                  <a:srgbClr val="7068F4"/>
                </a:solidFill>
                <a:latin typeface="+mj-lt"/>
                <a:ea typeface="Barlow Bold" pitchFamily="34" charset="-122"/>
                <a:cs typeface="Barlow Bold" pitchFamily="34" charset="-120"/>
              </a:rPr>
              <a:t>Applications des Méthodes de Classification</a:t>
            </a:r>
            <a:endParaRPr lang="en-US" sz="3600" dirty="0">
              <a:latin typeface="+mj-lt"/>
            </a:endParaRPr>
          </a:p>
        </p:txBody>
      </p:sp>
      <p:sp>
        <p:nvSpPr>
          <p:cNvPr id="4" name="Shape 1"/>
          <p:cNvSpPr/>
          <p:nvPr/>
        </p:nvSpPr>
        <p:spPr>
          <a:xfrm>
            <a:off x="6142911" y="2031563"/>
            <a:ext cx="3821787" cy="2596991"/>
          </a:xfrm>
          <a:prstGeom prst="roundRect">
            <a:avLst>
              <a:gd name="adj" fmla="val 6501"/>
            </a:avLst>
          </a:prstGeom>
          <a:solidFill>
            <a:srgbClr val="EEEFF5"/>
          </a:solidFill>
          <a:ln/>
          <a:effectLst>
            <a:outerShdw blurRad="45720" dist="22860" dir="13500000" algn="bl" rotWithShape="0">
              <a:srgbClr val="FFFFFF">
                <a:alpha val="70000"/>
              </a:srgbClr>
            </a:outerShdw>
          </a:effectLst>
        </p:spPr>
      </p:sp>
      <p:sp>
        <p:nvSpPr>
          <p:cNvPr id="5" name="Text 2"/>
          <p:cNvSpPr/>
          <p:nvPr/>
        </p:nvSpPr>
        <p:spPr>
          <a:xfrm>
            <a:off x="6330434" y="2219087"/>
            <a:ext cx="2817614" cy="308491"/>
          </a:xfrm>
          <a:prstGeom prst="rect">
            <a:avLst/>
          </a:prstGeom>
          <a:noFill/>
          <a:ln/>
        </p:spPr>
        <p:txBody>
          <a:bodyPr wrap="none" lIns="0" tIns="0" rIns="0" bIns="0" rtlCol="0" anchor="t"/>
          <a:lstStyle/>
          <a:p>
            <a:pPr marL="0" indent="0">
              <a:lnSpc>
                <a:spcPts val="2400"/>
              </a:lnSpc>
              <a:buNone/>
            </a:pPr>
            <a:r>
              <a:rPr lang="en-US" sz="2000" b="1" dirty="0">
                <a:solidFill>
                  <a:srgbClr val="272525"/>
                </a:solidFill>
                <a:latin typeface="+mj-lt"/>
                <a:ea typeface="Barlow Bold" pitchFamily="34" charset="-122"/>
                <a:cs typeface="Barlow Bold" pitchFamily="34" charset="-120"/>
              </a:rPr>
              <a:t>Reconnaissance d'Images</a:t>
            </a:r>
            <a:endParaRPr lang="en-US" sz="2000" dirty="0">
              <a:latin typeface="+mj-lt"/>
            </a:endParaRPr>
          </a:p>
        </p:txBody>
      </p:sp>
      <p:sp>
        <p:nvSpPr>
          <p:cNvPr id="6" name="Text 3"/>
          <p:cNvSpPr/>
          <p:nvPr/>
        </p:nvSpPr>
        <p:spPr>
          <a:xfrm>
            <a:off x="6330434" y="2640092"/>
            <a:ext cx="3446740" cy="1500783"/>
          </a:xfrm>
          <a:prstGeom prst="rect">
            <a:avLst/>
          </a:prstGeom>
          <a:noFill/>
          <a:ln/>
        </p:spPr>
        <p:txBody>
          <a:bodyPr wrap="square" lIns="0" tIns="0" rIns="0" bIns="0" rtlCol="0" anchor="t"/>
          <a:lstStyle/>
          <a:p>
            <a:pPr marL="0" indent="0">
              <a:lnSpc>
                <a:spcPts val="2350"/>
              </a:lnSpc>
              <a:buNone/>
            </a:pPr>
            <a:r>
              <a:rPr lang="en-US" sz="2000" dirty="0">
                <a:solidFill>
                  <a:srgbClr val="272525"/>
                </a:solidFill>
                <a:latin typeface="+mj-lt"/>
                <a:ea typeface="Montserrat" pitchFamily="34" charset="-122"/>
                <a:cs typeface="Montserrat" pitchFamily="34" charset="-120"/>
              </a:rPr>
              <a:t>La classification est utilisée pour identifier des objets dans des images, par exemple pour la reconnaissance faciale, la détection d'objets et le diagnostic médical.</a:t>
            </a:r>
            <a:endParaRPr lang="en-US" sz="2000" dirty="0">
              <a:latin typeface="+mj-lt"/>
            </a:endParaRPr>
          </a:p>
        </p:txBody>
      </p:sp>
      <p:sp>
        <p:nvSpPr>
          <p:cNvPr id="7" name="Shape 4"/>
          <p:cNvSpPr/>
          <p:nvPr/>
        </p:nvSpPr>
        <p:spPr>
          <a:xfrm>
            <a:off x="10152221" y="2031563"/>
            <a:ext cx="3821787" cy="2596991"/>
          </a:xfrm>
          <a:prstGeom prst="roundRect">
            <a:avLst>
              <a:gd name="adj" fmla="val 6501"/>
            </a:avLst>
          </a:prstGeom>
          <a:solidFill>
            <a:srgbClr val="EEEFF5"/>
          </a:solidFill>
          <a:ln/>
          <a:effectLst>
            <a:outerShdw blurRad="45720" dist="22860" dir="13500000" algn="bl" rotWithShape="0">
              <a:srgbClr val="FFFFFF">
                <a:alpha val="70000"/>
              </a:srgbClr>
            </a:outerShdw>
          </a:effectLst>
        </p:spPr>
      </p:sp>
      <p:sp>
        <p:nvSpPr>
          <p:cNvPr id="8" name="Text 5"/>
          <p:cNvSpPr/>
          <p:nvPr/>
        </p:nvSpPr>
        <p:spPr>
          <a:xfrm>
            <a:off x="10339745" y="2219087"/>
            <a:ext cx="2677239" cy="308491"/>
          </a:xfrm>
          <a:prstGeom prst="rect">
            <a:avLst/>
          </a:prstGeom>
          <a:noFill/>
          <a:ln/>
        </p:spPr>
        <p:txBody>
          <a:bodyPr wrap="none" lIns="0" tIns="0" rIns="0" bIns="0" rtlCol="0" anchor="t"/>
          <a:lstStyle/>
          <a:p>
            <a:pPr marL="0" indent="0">
              <a:lnSpc>
                <a:spcPts val="2400"/>
              </a:lnSpc>
              <a:buNone/>
            </a:pPr>
            <a:r>
              <a:rPr lang="en-US" sz="2000" b="1" dirty="0">
                <a:solidFill>
                  <a:srgbClr val="272525"/>
                </a:solidFill>
                <a:latin typeface="+mj-lt"/>
                <a:ea typeface="Barlow Bold" pitchFamily="34" charset="-122"/>
                <a:cs typeface="Barlow Bold" pitchFamily="34" charset="-120"/>
              </a:rPr>
              <a:t>Segmentation de Clients</a:t>
            </a:r>
            <a:endParaRPr lang="en-US" sz="2000" dirty="0">
              <a:latin typeface="+mj-lt"/>
            </a:endParaRPr>
          </a:p>
        </p:txBody>
      </p:sp>
      <p:sp>
        <p:nvSpPr>
          <p:cNvPr id="9" name="Text 6"/>
          <p:cNvSpPr/>
          <p:nvPr/>
        </p:nvSpPr>
        <p:spPr>
          <a:xfrm>
            <a:off x="10339745" y="2640092"/>
            <a:ext cx="3446740" cy="1800939"/>
          </a:xfrm>
          <a:prstGeom prst="rect">
            <a:avLst/>
          </a:prstGeom>
          <a:noFill/>
          <a:ln/>
        </p:spPr>
        <p:txBody>
          <a:bodyPr wrap="square" lIns="0" tIns="0" rIns="0" bIns="0" rtlCol="0" anchor="t"/>
          <a:lstStyle/>
          <a:p>
            <a:pPr marL="0" indent="0">
              <a:lnSpc>
                <a:spcPts val="2350"/>
              </a:lnSpc>
              <a:buNone/>
            </a:pPr>
            <a:r>
              <a:rPr lang="en-US" sz="2000" dirty="0">
                <a:solidFill>
                  <a:srgbClr val="272525"/>
                </a:solidFill>
                <a:latin typeface="+mj-lt"/>
                <a:ea typeface="Montserrat" pitchFamily="34" charset="-122"/>
                <a:cs typeface="Montserrat" pitchFamily="34" charset="-120"/>
              </a:rPr>
              <a:t>La classification est utilisée pour segmenter les clients en fonction de leurs caractéristiques démographiques, de leur comportement d'achat et de leurs préférences.</a:t>
            </a:r>
            <a:endParaRPr lang="en-US" sz="2000" dirty="0">
              <a:latin typeface="+mj-lt"/>
            </a:endParaRPr>
          </a:p>
        </p:txBody>
      </p:sp>
      <p:sp>
        <p:nvSpPr>
          <p:cNvPr id="10" name="Shape 7"/>
          <p:cNvSpPr/>
          <p:nvPr/>
        </p:nvSpPr>
        <p:spPr>
          <a:xfrm>
            <a:off x="6142911" y="4816078"/>
            <a:ext cx="3821787" cy="2897148"/>
          </a:xfrm>
          <a:prstGeom prst="roundRect">
            <a:avLst>
              <a:gd name="adj" fmla="val 5828"/>
            </a:avLst>
          </a:prstGeom>
          <a:solidFill>
            <a:srgbClr val="EEEFF5"/>
          </a:solidFill>
          <a:ln/>
          <a:effectLst>
            <a:outerShdw blurRad="45720" dist="22860" dir="13500000" algn="bl" rotWithShape="0">
              <a:srgbClr val="FFFFFF">
                <a:alpha val="70000"/>
              </a:srgbClr>
            </a:outerShdw>
          </a:effectLst>
        </p:spPr>
      </p:sp>
      <p:sp>
        <p:nvSpPr>
          <p:cNvPr id="11" name="Text 8"/>
          <p:cNvSpPr/>
          <p:nvPr/>
        </p:nvSpPr>
        <p:spPr>
          <a:xfrm>
            <a:off x="6330434" y="5003602"/>
            <a:ext cx="2468285" cy="308491"/>
          </a:xfrm>
          <a:prstGeom prst="rect">
            <a:avLst/>
          </a:prstGeom>
          <a:noFill/>
          <a:ln/>
        </p:spPr>
        <p:txBody>
          <a:bodyPr wrap="none" lIns="0" tIns="0" rIns="0" bIns="0" rtlCol="0" anchor="t"/>
          <a:lstStyle/>
          <a:p>
            <a:pPr marL="0" indent="0">
              <a:lnSpc>
                <a:spcPts val="2400"/>
              </a:lnSpc>
              <a:buNone/>
            </a:pPr>
            <a:r>
              <a:rPr lang="en-US" sz="2000" b="1" dirty="0">
                <a:solidFill>
                  <a:srgbClr val="272525"/>
                </a:solidFill>
                <a:latin typeface="+mj-lt"/>
                <a:ea typeface="Barlow Bold" pitchFamily="34" charset="-122"/>
                <a:cs typeface="Barlow Bold" pitchFamily="34" charset="-120"/>
              </a:rPr>
              <a:t>Prédiction de Risques</a:t>
            </a:r>
            <a:endParaRPr lang="en-US" sz="2000" dirty="0">
              <a:latin typeface="+mj-lt"/>
            </a:endParaRPr>
          </a:p>
        </p:txBody>
      </p:sp>
      <p:sp>
        <p:nvSpPr>
          <p:cNvPr id="12" name="Text 9"/>
          <p:cNvSpPr/>
          <p:nvPr/>
        </p:nvSpPr>
        <p:spPr>
          <a:xfrm>
            <a:off x="6330434" y="5424607"/>
            <a:ext cx="3446740" cy="1800939"/>
          </a:xfrm>
          <a:prstGeom prst="rect">
            <a:avLst/>
          </a:prstGeom>
          <a:noFill/>
          <a:ln/>
        </p:spPr>
        <p:txBody>
          <a:bodyPr wrap="square" lIns="0" tIns="0" rIns="0" bIns="0" rtlCol="0" anchor="t"/>
          <a:lstStyle/>
          <a:p>
            <a:pPr marL="0" indent="0">
              <a:lnSpc>
                <a:spcPts val="2350"/>
              </a:lnSpc>
              <a:buNone/>
            </a:pPr>
            <a:r>
              <a:rPr lang="en-US" sz="2000" dirty="0">
                <a:solidFill>
                  <a:srgbClr val="272525"/>
                </a:solidFill>
                <a:latin typeface="+mj-lt"/>
                <a:ea typeface="Montserrat" pitchFamily="34" charset="-122"/>
                <a:cs typeface="Montserrat" pitchFamily="34" charset="-120"/>
              </a:rPr>
              <a:t>La classification est utilisée pour prédire le risque de fraude, de défaut de paiement ou d'autres événements indésirables dans les domaines financiers et de l'assurance.</a:t>
            </a:r>
            <a:endParaRPr lang="en-US" sz="2000" dirty="0">
              <a:latin typeface="+mj-lt"/>
            </a:endParaRPr>
          </a:p>
        </p:txBody>
      </p:sp>
      <p:sp>
        <p:nvSpPr>
          <p:cNvPr id="13" name="Shape 10"/>
          <p:cNvSpPr/>
          <p:nvPr/>
        </p:nvSpPr>
        <p:spPr>
          <a:xfrm>
            <a:off x="10152221" y="4816078"/>
            <a:ext cx="3821787" cy="2897148"/>
          </a:xfrm>
          <a:prstGeom prst="roundRect">
            <a:avLst>
              <a:gd name="adj" fmla="val 5828"/>
            </a:avLst>
          </a:prstGeom>
          <a:solidFill>
            <a:srgbClr val="EEEFF5"/>
          </a:solidFill>
          <a:ln/>
          <a:effectLst>
            <a:outerShdw blurRad="45720" dist="22860" dir="13500000" algn="bl" rotWithShape="0">
              <a:srgbClr val="FFFFFF">
                <a:alpha val="70000"/>
              </a:srgbClr>
            </a:outerShdw>
          </a:effectLst>
        </p:spPr>
      </p:sp>
      <p:sp>
        <p:nvSpPr>
          <p:cNvPr id="14" name="Text 11"/>
          <p:cNvSpPr/>
          <p:nvPr/>
        </p:nvSpPr>
        <p:spPr>
          <a:xfrm>
            <a:off x="10339745" y="5003602"/>
            <a:ext cx="2468285" cy="308491"/>
          </a:xfrm>
          <a:prstGeom prst="rect">
            <a:avLst/>
          </a:prstGeom>
          <a:noFill/>
          <a:ln/>
        </p:spPr>
        <p:txBody>
          <a:bodyPr wrap="none" lIns="0" tIns="0" rIns="0" bIns="0" rtlCol="0" anchor="t"/>
          <a:lstStyle/>
          <a:p>
            <a:pPr marL="0" indent="0">
              <a:lnSpc>
                <a:spcPts val="2400"/>
              </a:lnSpc>
              <a:buNone/>
            </a:pPr>
            <a:r>
              <a:rPr lang="en-US" sz="2000" b="1" dirty="0">
                <a:solidFill>
                  <a:srgbClr val="272525"/>
                </a:solidFill>
                <a:latin typeface="+mj-lt"/>
                <a:ea typeface="Barlow Bold" pitchFamily="34" charset="-122"/>
                <a:cs typeface="Barlow Bold" pitchFamily="34" charset="-120"/>
              </a:rPr>
              <a:t>Détection d'Anomalies</a:t>
            </a:r>
            <a:endParaRPr lang="en-US" sz="2000" dirty="0">
              <a:latin typeface="+mj-lt"/>
            </a:endParaRPr>
          </a:p>
        </p:txBody>
      </p:sp>
      <p:sp>
        <p:nvSpPr>
          <p:cNvPr id="15" name="Text 12"/>
          <p:cNvSpPr/>
          <p:nvPr/>
        </p:nvSpPr>
        <p:spPr>
          <a:xfrm>
            <a:off x="10339745" y="5424607"/>
            <a:ext cx="3446740" cy="2101096"/>
          </a:xfrm>
          <a:prstGeom prst="rect">
            <a:avLst/>
          </a:prstGeom>
          <a:noFill/>
          <a:ln/>
        </p:spPr>
        <p:txBody>
          <a:bodyPr wrap="square" lIns="0" tIns="0" rIns="0" bIns="0" rtlCol="0" anchor="t"/>
          <a:lstStyle/>
          <a:p>
            <a:pPr marL="0" indent="0">
              <a:lnSpc>
                <a:spcPts val="2350"/>
              </a:lnSpc>
              <a:buNone/>
            </a:pPr>
            <a:r>
              <a:rPr lang="en-US" sz="2000" dirty="0">
                <a:solidFill>
                  <a:srgbClr val="272525"/>
                </a:solidFill>
                <a:latin typeface="+mj-lt"/>
                <a:ea typeface="Montserrat" pitchFamily="34" charset="-122"/>
                <a:cs typeface="Montserrat" pitchFamily="34" charset="-120"/>
              </a:rPr>
              <a:t>La classification est utilisée pour détecter des anomalies ou des événements inhabituels dans les données, par exemple dans la surveillance des systèmes informatiques ou la détection de maladies.</a:t>
            </a:r>
            <a:endParaRPr lang="en-US" sz="2000" dirty="0">
              <a:latin typeface="+mj-lt"/>
            </a:endParaRPr>
          </a:p>
        </p:txBody>
      </p:sp>
      <p:sp>
        <p:nvSpPr>
          <p:cNvPr id="16" name="Shape 1">
            <a:extLst>
              <a:ext uri="{FF2B5EF4-FFF2-40B4-BE49-F238E27FC236}">
                <a16:creationId xmlns:a16="http://schemas.microsoft.com/office/drawing/2014/main" id="{9486F170-91DA-E531-DB97-3BA5B324A423}"/>
              </a:ext>
            </a:extLst>
          </p:cNvPr>
          <p:cNvSpPr/>
          <p:nvPr/>
        </p:nvSpPr>
        <p:spPr>
          <a:xfrm>
            <a:off x="12417266" y="7451678"/>
            <a:ext cx="2213134" cy="777922"/>
          </a:xfrm>
          <a:prstGeom prst="roundRect">
            <a:avLst>
              <a:gd name="adj" fmla="val 9955"/>
            </a:avLst>
          </a:prstGeom>
          <a:solidFill>
            <a:srgbClr val="EEEFF5"/>
          </a:solidFill>
          <a:ln/>
          <a:effectLst>
            <a:outerShdw blurRad="48260" dist="24130" dir="13500000" algn="bl" rotWithShape="0">
              <a:srgbClr val="FFFFFF">
                <a:alpha val="70000"/>
              </a:srgbClr>
            </a:outerShdw>
          </a:effectLst>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58309" y="639842"/>
            <a:ext cx="13113782" cy="1425416"/>
          </a:xfrm>
          <a:prstGeom prst="rect">
            <a:avLst/>
          </a:prstGeom>
          <a:noFill/>
          <a:ln/>
        </p:spPr>
        <p:txBody>
          <a:bodyPr wrap="square" lIns="0" tIns="0" rIns="0" bIns="0" rtlCol="0" anchor="t"/>
          <a:lstStyle/>
          <a:p>
            <a:pPr marL="0" indent="0">
              <a:lnSpc>
                <a:spcPts val="5600"/>
              </a:lnSpc>
              <a:buNone/>
            </a:pPr>
            <a:r>
              <a:rPr lang="en-US" sz="3600" b="1" dirty="0">
                <a:solidFill>
                  <a:srgbClr val="7068F4"/>
                </a:solidFill>
                <a:latin typeface="+mj-lt"/>
                <a:ea typeface="Barlow Bold" pitchFamily="34" charset="-122"/>
                <a:cs typeface="Barlow Bold" pitchFamily="34" charset="-120"/>
              </a:rPr>
              <a:t>Choix de la Méthode de Classification : Un Art et une Science</a:t>
            </a:r>
            <a:endParaRPr lang="en-US" sz="3600" dirty="0">
              <a:latin typeface="+mj-lt"/>
            </a:endParaRPr>
          </a:p>
        </p:txBody>
      </p:sp>
      <p:pic>
        <p:nvPicPr>
          <p:cNvPr id="3" name="Image 0" descr="preencoded.png"/>
          <p:cNvPicPr>
            <a:picLocks noChangeAspect="1"/>
          </p:cNvPicPr>
          <p:nvPr/>
        </p:nvPicPr>
        <p:blipFill>
          <a:blip r:embed="rId3"/>
          <a:stretch>
            <a:fillRect/>
          </a:stretch>
        </p:blipFill>
        <p:spPr>
          <a:xfrm>
            <a:off x="758309" y="2390180"/>
            <a:ext cx="1083231" cy="1733193"/>
          </a:xfrm>
          <a:prstGeom prst="rect">
            <a:avLst/>
          </a:prstGeom>
        </p:spPr>
      </p:pic>
      <p:sp>
        <p:nvSpPr>
          <p:cNvPr id="4" name="Text 1"/>
          <p:cNvSpPr/>
          <p:nvPr/>
        </p:nvSpPr>
        <p:spPr>
          <a:xfrm>
            <a:off x="2166461" y="2606754"/>
            <a:ext cx="2850713" cy="356235"/>
          </a:xfrm>
          <a:prstGeom prst="rect">
            <a:avLst/>
          </a:prstGeom>
          <a:noFill/>
          <a:ln/>
        </p:spPr>
        <p:txBody>
          <a:bodyPr wrap="none" lIns="0" tIns="0" rIns="0" bIns="0" rtlCol="0" anchor="t"/>
          <a:lstStyle/>
          <a:p>
            <a:pPr marL="0" indent="0" algn="l">
              <a:lnSpc>
                <a:spcPts val="2800"/>
              </a:lnSpc>
              <a:buNone/>
            </a:pPr>
            <a:r>
              <a:rPr lang="en-US" sz="2400" b="1" dirty="0">
                <a:solidFill>
                  <a:srgbClr val="272525"/>
                </a:solidFill>
                <a:latin typeface="+mj-lt"/>
                <a:ea typeface="Barlow Bold" pitchFamily="34" charset="-122"/>
                <a:cs typeface="Barlow Bold" pitchFamily="34" charset="-120"/>
              </a:rPr>
              <a:t>Nature des Données</a:t>
            </a:r>
            <a:endParaRPr lang="en-US" sz="2400" dirty="0">
              <a:latin typeface="+mj-lt"/>
            </a:endParaRPr>
          </a:p>
        </p:txBody>
      </p:sp>
      <p:sp>
        <p:nvSpPr>
          <p:cNvPr id="5" name="Text 2"/>
          <p:cNvSpPr/>
          <p:nvPr/>
        </p:nvSpPr>
        <p:spPr>
          <a:xfrm>
            <a:off x="2166461" y="3092887"/>
            <a:ext cx="11705630" cy="693420"/>
          </a:xfrm>
          <a:prstGeom prst="rect">
            <a:avLst/>
          </a:prstGeom>
          <a:noFill/>
          <a:ln/>
        </p:spPr>
        <p:txBody>
          <a:bodyPr wrap="square" lIns="0" tIns="0" rIns="0" bIns="0" rtlCol="0" anchor="t"/>
          <a:lstStyle/>
          <a:p>
            <a:pPr marL="0" indent="0" algn="l">
              <a:lnSpc>
                <a:spcPts val="2700"/>
              </a:lnSpc>
              <a:buNone/>
            </a:pPr>
            <a:r>
              <a:rPr lang="en-US" sz="2400" dirty="0">
                <a:solidFill>
                  <a:srgbClr val="272525"/>
                </a:solidFill>
                <a:latin typeface="+mj-lt"/>
                <a:ea typeface="Montserrat" pitchFamily="34" charset="-122"/>
                <a:cs typeface="Montserrat" pitchFamily="34" charset="-120"/>
              </a:rPr>
              <a:t>La nature des données, telles que la taille, la structure, les types de variables et les relations entre les variables, influence le choix de la méthode de classification.</a:t>
            </a:r>
            <a:endParaRPr lang="en-US" sz="2400" dirty="0">
              <a:latin typeface="+mj-lt"/>
            </a:endParaRPr>
          </a:p>
        </p:txBody>
      </p:sp>
      <p:pic>
        <p:nvPicPr>
          <p:cNvPr id="6" name="Image 1" descr="preencoded.png"/>
          <p:cNvPicPr>
            <a:picLocks noChangeAspect="1"/>
          </p:cNvPicPr>
          <p:nvPr/>
        </p:nvPicPr>
        <p:blipFill>
          <a:blip r:embed="rId4"/>
          <a:stretch>
            <a:fillRect/>
          </a:stretch>
        </p:blipFill>
        <p:spPr>
          <a:xfrm>
            <a:off x="758309" y="4123372"/>
            <a:ext cx="1083231" cy="1733193"/>
          </a:xfrm>
          <a:prstGeom prst="rect">
            <a:avLst/>
          </a:prstGeom>
        </p:spPr>
      </p:pic>
      <p:sp>
        <p:nvSpPr>
          <p:cNvPr id="7" name="Text 3"/>
          <p:cNvSpPr/>
          <p:nvPr/>
        </p:nvSpPr>
        <p:spPr>
          <a:xfrm>
            <a:off x="2166461" y="4339947"/>
            <a:ext cx="2850713" cy="356235"/>
          </a:xfrm>
          <a:prstGeom prst="rect">
            <a:avLst/>
          </a:prstGeom>
          <a:noFill/>
          <a:ln/>
        </p:spPr>
        <p:txBody>
          <a:bodyPr wrap="none" lIns="0" tIns="0" rIns="0" bIns="0" rtlCol="0" anchor="t"/>
          <a:lstStyle/>
          <a:p>
            <a:pPr marL="0" indent="0" algn="l">
              <a:lnSpc>
                <a:spcPts val="2800"/>
              </a:lnSpc>
              <a:buNone/>
            </a:pPr>
            <a:r>
              <a:rPr lang="en-US" sz="2400" b="1" dirty="0">
                <a:solidFill>
                  <a:srgbClr val="272525"/>
                </a:solidFill>
                <a:latin typeface="+mj-lt"/>
                <a:ea typeface="Barlow Bold" pitchFamily="34" charset="-122"/>
                <a:cs typeface="Barlow Bold" pitchFamily="34" charset="-120"/>
              </a:rPr>
              <a:t>Objectif de l'Analyse</a:t>
            </a:r>
            <a:endParaRPr lang="en-US" sz="2400" dirty="0">
              <a:latin typeface="+mj-lt"/>
            </a:endParaRPr>
          </a:p>
        </p:txBody>
      </p:sp>
      <p:sp>
        <p:nvSpPr>
          <p:cNvPr id="8" name="Text 4"/>
          <p:cNvSpPr/>
          <p:nvPr/>
        </p:nvSpPr>
        <p:spPr>
          <a:xfrm>
            <a:off x="2166461" y="4826079"/>
            <a:ext cx="11705630" cy="693420"/>
          </a:xfrm>
          <a:prstGeom prst="rect">
            <a:avLst/>
          </a:prstGeom>
          <a:noFill/>
          <a:ln/>
        </p:spPr>
        <p:txBody>
          <a:bodyPr wrap="square" lIns="0" tIns="0" rIns="0" bIns="0" rtlCol="0" anchor="t"/>
          <a:lstStyle/>
          <a:p>
            <a:pPr marL="0" indent="0" algn="l">
              <a:lnSpc>
                <a:spcPts val="2700"/>
              </a:lnSpc>
              <a:buNone/>
            </a:pPr>
            <a:r>
              <a:rPr lang="en-US" sz="2400" dirty="0">
                <a:solidFill>
                  <a:srgbClr val="272525"/>
                </a:solidFill>
                <a:latin typeface="+mj-lt"/>
                <a:ea typeface="Montserrat" pitchFamily="34" charset="-122"/>
                <a:cs typeface="Montserrat" pitchFamily="34" charset="-120"/>
              </a:rPr>
              <a:t>L'objectif de l'analyse, tel que la prédiction, la segmentation ou l'identification d'anomalies, guide le choix de la méthode la plus appropriée.</a:t>
            </a:r>
            <a:endParaRPr lang="en-US" sz="2400" dirty="0">
              <a:latin typeface="+mj-lt"/>
            </a:endParaRPr>
          </a:p>
        </p:txBody>
      </p:sp>
      <p:pic>
        <p:nvPicPr>
          <p:cNvPr id="9" name="Image 2" descr="preencoded.png"/>
          <p:cNvPicPr>
            <a:picLocks noChangeAspect="1"/>
          </p:cNvPicPr>
          <p:nvPr/>
        </p:nvPicPr>
        <p:blipFill>
          <a:blip r:embed="rId5"/>
          <a:stretch>
            <a:fillRect/>
          </a:stretch>
        </p:blipFill>
        <p:spPr>
          <a:xfrm>
            <a:off x="758309" y="5856565"/>
            <a:ext cx="1083231" cy="1733193"/>
          </a:xfrm>
          <a:prstGeom prst="rect">
            <a:avLst/>
          </a:prstGeom>
        </p:spPr>
      </p:pic>
      <p:sp>
        <p:nvSpPr>
          <p:cNvPr id="10" name="Text 5"/>
          <p:cNvSpPr/>
          <p:nvPr/>
        </p:nvSpPr>
        <p:spPr>
          <a:xfrm>
            <a:off x="2166461" y="6073140"/>
            <a:ext cx="3919537" cy="356235"/>
          </a:xfrm>
          <a:prstGeom prst="rect">
            <a:avLst/>
          </a:prstGeom>
          <a:noFill/>
          <a:ln/>
        </p:spPr>
        <p:txBody>
          <a:bodyPr wrap="none" lIns="0" tIns="0" rIns="0" bIns="0" rtlCol="0" anchor="t"/>
          <a:lstStyle/>
          <a:p>
            <a:pPr marL="0" indent="0" algn="l">
              <a:lnSpc>
                <a:spcPts val="2800"/>
              </a:lnSpc>
              <a:buNone/>
            </a:pPr>
            <a:r>
              <a:rPr lang="en-US" sz="2400" b="1" dirty="0">
                <a:solidFill>
                  <a:srgbClr val="272525"/>
                </a:solidFill>
                <a:latin typeface="+mj-lt"/>
                <a:ea typeface="Barlow Bold" pitchFamily="34" charset="-122"/>
                <a:cs typeface="Barlow Bold" pitchFamily="34" charset="-120"/>
              </a:rPr>
              <a:t>Performances des Algorithmes</a:t>
            </a:r>
            <a:endParaRPr lang="en-US" sz="2400" dirty="0">
              <a:latin typeface="+mj-lt"/>
            </a:endParaRPr>
          </a:p>
        </p:txBody>
      </p:sp>
      <p:sp>
        <p:nvSpPr>
          <p:cNvPr id="11" name="Text 6"/>
          <p:cNvSpPr/>
          <p:nvPr/>
        </p:nvSpPr>
        <p:spPr>
          <a:xfrm>
            <a:off x="2166461" y="6559272"/>
            <a:ext cx="11705630" cy="693420"/>
          </a:xfrm>
          <a:prstGeom prst="rect">
            <a:avLst/>
          </a:prstGeom>
          <a:noFill/>
          <a:ln/>
        </p:spPr>
        <p:txBody>
          <a:bodyPr wrap="square" lIns="0" tIns="0" rIns="0" bIns="0" rtlCol="0" anchor="t"/>
          <a:lstStyle/>
          <a:p>
            <a:pPr marL="0" indent="0" algn="l">
              <a:lnSpc>
                <a:spcPts val="2700"/>
              </a:lnSpc>
              <a:buNone/>
            </a:pPr>
            <a:r>
              <a:rPr lang="en-US" sz="2400" dirty="0">
                <a:solidFill>
                  <a:srgbClr val="272525"/>
                </a:solidFill>
                <a:latin typeface="+mj-lt"/>
                <a:ea typeface="Montserrat" pitchFamily="34" charset="-122"/>
                <a:cs typeface="Montserrat" pitchFamily="34" charset="-120"/>
              </a:rPr>
              <a:t>La performance des algorithmes de classification est évaluée à l'aide de métriques telles que la précision, le rappel et la mesure F1. Le choix de la méthode dépend des performances souhaitées.</a:t>
            </a:r>
            <a:endParaRPr lang="en-US" sz="2400" dirty="0">
              <a:latin typeface="+mj-lt"/>
            </a:endParaRPr>
          </a:p>
        </p:txBody>
      </p:sp>
      <p:sp>
        <p:nvSpPr>
          <p:cNvPr id="12" name="Shape 1">
            <a:extLst>
              <a:ext uri="{FF2B5EF4-FFF2-40B4-BE49-F238E27FC236}">
                <a16:creationId xmlns:a16="http://schemas.microsoft.com/office/drawing/2014/main" id="{A38E0372-53BE-9F77-66EB-2373AAD4390C}"/>
              </a:ext>
            </a:extLst>
          </p:cNvPr>
          <p:cNvSpPr/>
          <p:nvPr/>
        </p:nvSpPr>
        <p:spPr>
          <a:xfrm>
            <a:off x="12417266" y="7451678"/>
            <a:ext cx="2213134" cy="777922"/>
          </a:xfrm>
          <a:prstGeom prst="roundRect">
            <a:avLst>
              <a:gd name="adj" fmla="val 9955"/>
            </a:avLst>
          </a:prstGeom>
          <a:solidFill>
            <a:srgbClr val="EEEFF5"/>
          </a:solidFill>
          <a:ln/>
          <a:effectLst>
            <a:outerShdw blurRad="48260" dist="24130" dir="13500000" algn="bl" rotWithShape="0">
              <a:srgbClr val="FFFFFF">
                <a:alpha val="70000"/>
              </a:srgbClr>
            </a:outerShdw>
          </a:effectLst>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44709" y="1660089"/>
            <a:ext cx="7627382" cy="1425416"/>
          </a:xfrm>
          <a:prstGeom prst="rect">
            <a:avLst/>
          </a:prstGeom>
          <a:noFill/>
          <a:ln/>
        </p:spPr>
        <p:txBody>
          <a:bodyPr wrap="square" lIns="0" tIns="0" rIns="0" bIns="0" rtlCol="0" anchor="t"/>
          <a:lstStyle/>
          <a:p>
            <a:pPr marL="0" indent="0">
              <a:lnSpc>
                <a:spcPts val="5600"/>
              </a:lnSpc>
              <a:buNone/>
            </a:pPr>
            <a:r>
              <a:rPr lang="en-US" sz="3200" b="1" dirty="0">
                <a:solidFill>
                  <a:srgbClr val="7068F4"/>
                </a:solidFill>
                <a:latin typeface="+mj-lt"/>
                <a:ea typeface="Barlow Bold" pitchFamily="34" charset="-122"/>
                <a:cs typeface="Barlow Bold" pitchFamily="34" charset="-120"/>
              </a:rPr>
              <a:t>Conclusion : Vers un Apprentissage Plus Intelligent</a:t>
            </a:r>
            <a:endParaRPr lang="en-US" sz="3200" dirty="0">
              <a:latin typeface="+mj-lt"/>
            </a:endParaRPr>
          </a:p>
        </p:txBody>
      </p:sp>
      <p:sp>
        <p:nvSpPr>
          <p:cNvPr id="4" name="Text 1"/>
          <p:cNvSpPr/>
          <p:nvPr/>
        </p:nvSpPr>
        <p:spPr>
          <a:xfrm>
            <a:off x="6244709" y="4123134"/>
            <a:ext cx="7627382" cy="1733550"/>
          </a:xfrm>
          <a:prstGeom prst="rect">
            <a:avLst/>
          </a:prstGeom>
          <a:noFill/>
          <a:ln/>
        </p:spPr>
        <p:txBody>
          <a:bodyPr wrap="square" lIns="0" tIns="0" rIns="0" bIns="0" rtlCol="0" anchor="t"/>
          <a:lstStyle/>
          <a:p>
            <a:pPr marL="0" indent="0">
              <a:lnSpc>
                <a:spcPts val="2700"/>
              </a:lnSpc>
              <a:buNone/>
            </a:pPr>
            <a:r>
              <a:rPr lang="en-US" sz="2400" dirty="0">
                <a:solidFill>
                  <a:srgbClr val="272525"/>
                </a:solidFill>
                <a:latin typeface="+mj-lt"/>
                <a:ea typeface="Montserrat" pitchFamily="34" charset="-122"/>
                <a:cs typeface="Montserrat" pitchFamily="34" charset="-120"/>
              </a:rPr>
              <a:t>Les méthodes de classification sont des outils puissants qui permettent de mieux comprendre et d'exploiter les données. Elles jouent un rôle central dans l'apprentissage automatique, permettant de développer des systèmes intelligents capables de prendre des décisions éclairées et de résoudre des problèmes complexes.</a:t>
            </a:r>
            <a:endParaRPr lang="en-US" sz="2400" dirty="0">
              <a:latin typeface="+mj-lt"/>
            </a:endParaRPr>
          </a:p>
        </p:txBody>
      </p:sp>
      <p:sp>
        <p:nvSpPr>
          <p:cNvPr id="5" name="Shape 1">
            <a:extLst>
              <a:ext uri="{FF2B5EF4-FFF2-40B4-BE49-F238E27FC236}">
                <a16:creationId xmlns:a16="http://schemas.microsoft.com/office/drawing/2014/main" id="{99B562AE-5CFC-CFB0-8F30-893E3C563122}"/>
              </a:ext>
            </a:extLst>
          </p:cNvPr>
          <p:cNvSpPr/>
          <p:nvPr/>
        </p:nvSpPr>
        <p:spPr>
          <a:xfrm>
            <a:off x="12417266" y="7451678"/>
            <a:ext cx="2213134" cy="777922"/>
          </a:xfrm>
          <a:prstGeom prst="roundRect">
            <a:avLst>
              <a:gd name="adj" fmla="val 9955"/>
            </a:avLst>
          </a:prstGeom>
          <a:solidFill>
            <a:srgbClr val="EEEFF5"/>
          </a:solidFill>
          <a:ln/>
          <a:effectLst>
            <a:outerShdw blurRad="48260" dist="24130" dir="13500000" algn="bl" rotWithShape="0">
              <a:srgbClr val="FFFFFF">
                <a:alpha val="70000"/>
              </a:srgbClr>
            </a:outerShdw>
          </a:effectLst>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933</Words>
  <Application>Microsoft Office PowerPoint</Application>
  <PresentationFormat>Personnalisé</PresentationFormat>
  <Paragraphs>75</Paragraphs>
  <Slides>9</Slides>
  <Notes>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Montserrat Bold</vt:lpstr>
      <vt:lpstr>Barlow Bold</vt:lpstr>
      <vt:lpstr>Montserrat</vt:lpstr>
      <vt:lpstr>Arial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Thinkpad</cp:lastModifiedBy>
  <cp:revision>5</cp:revision>
  <dcterms:created xsi:type="dcterms:W3CDTF">2025-01-15T14:25:05Z</dcterms:created>
  <dcterms:modified xsi:type="dcterms:W3CDTF">2025-01-15T17:28:12Z</dcterms:modified>
</cp:coreProperties>
</file>