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7" r:id="rId2"/>
    <p:sldId id="260" r:id="rId3"/>
    <p:sldId id="261" r:id="rId4"/>
    <p:sldId id="271" r:id="rId5"/>
    <p:sldId id="276" r:id="rId6"/>
    <p:sldId id="272" r:id="rId7"/>
    <p:sldId id="277" r:id="rId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9" d="100"/>
          <a:sy n="69" d="100"/>
        </p:scale>
        <p:origin x="-141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A3F46693-7C52-4DB8-8E01-8C70F9874162}" type="datetimeFigureOut">
              <a:rPr lang="fr-FR" smtClean="0"/>
              <a:pPr/>
              <a:t>26/03/2020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6A495E-D697-4429-97CD-476AF52D8C55}"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3F46693-7C52-4DB8-8E01-8C70F9874162}" type="datetimeFigureOut">
              <a:rPr lang="fr-FR" smtClean="0"/>
              <a:pPr/>
              <a:t>26/03/2020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6A495E-D697-4429-97CD-476AF52D8C55}"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3F46693-7C52-4DB8-8E01-8C70F9874162}" type="datetimeFigureOut">
              <a:rPr lang="fr-FR" smtClean="0"/>
              <a:pPr/>
              <a:t>26/03/2020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6A495E-D697-4429-97CD-476AF52D8C55}"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3F46693-7C52-4DB8-8E01-8C70F9874162}" type="datetimeFigureOut">
              <a:rPr lang="fr-FR" smtClean="0"/>
              <a:pPr/>
              <a:t>26/03/2020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6A495E-D697-4429-97CD-476AF52D8C55}"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3F46693-7C52-4DB8-8E01-8C70F9874162}" type="datetimeFigureOut">
              <a:rPr lang="fr-FR" smtClean="0"/>
              <a:pPr/>
              <a:t>26/03/2020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6A495E-D697-4429-97CD-476AF52D8C55}"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3F46693-7C52-4DB8-8E01-8C70F9874162}" type="datetimeFigureOut">
              <a:rPr lang="fr-FR" smtClean="0"/>
              <a:pPr/>
              <a:t>26/03/2020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06A495E-D697-4429-97CD-476AF52D8C55}"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3F46693-7C52-4DB8-8E01-8C70F9874162}" type="datetimeFigureOut">
              <a:rPr lang="fr-FR" smtClean="0"/>
              <a:pPr/>
              <a:t>26/03/2020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06A495E-D697-4429-97CD-476AF52D8C55}"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A3F46693-7C52-4DB8-8E01-8C70F9874162}" type="datetimeFigureOut">
              <a:rPr lang="fr-FR" smtClean="0"/>
              <a:pPr/>
              <a:t>26/03/2020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06A495E-D697-4429-97CD-476AF52D8C55}"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3F46693-7C52-4DB8-8E01-8C70F9874162}" type="datetimeFigureOut">
              <a:rPr lang="fr-FR" smtClean="0"/>
              <a:pPr/>
              <a:t>26/03/2020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06A495E-D697-4429-97CD-476AF52D8C55}"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3F46693-7C52-4DB8-8E01-8C70F9874162}" type="datetimeFigureOut">
              <a:rPr lang="fr-FR" smtClean="0"/>
              <a:pPr/>
              <a:t>26/03/2020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06A495E-D697-4429-97CD-476AF52D8C55}"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3F46693-7C52-4DB8-8E01-8C70F9874162}" type="datetimeFigureOut">
              <a:rPr lang="fr-FR" smtClean="0"/>
              <a:pPr/>
              <a:t>26/03/2020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06A495E-D697-4429-97CD-476AF52D8C55}"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F46693-7C52-4DB8-8E01-8C70F9874162}" type="datetimeFigureOut">
              <a:rPr lang="fr-FR" smtClean="0"/>
              <a:pPr/>
              <a:t>26/03/2020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6A495E-D697-4429-97CD-476AF52D8C55}"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6"/>
          <p:cNvSpPr txBox="1">
            <a:spLocks noChangeArrowheads="1"/>
          </p:cNvSpPr>
          <p:nvPr/>
        </p:nvSpPr>
        <p:spPr bwMode="auto">
          <a:xfrm>
            <a:off x="1500166" y="2285992"/>
            <a:ext cx="6143668" cy="923330"/>
          </a:xfrm>
          <a:prstGeom prst="rect">
            <a:avLst/>
          </a:prstGeom>
          <a:noFill/>
          <a:ln w="9525">
            <a:noFill/>
            <a:miter lim="800000"/>
            <a:headEnd/>
            <a:tailEnd/>
          </a:ln>
        </p:spPr>
        <p:txBody>
          <a:bodyPr wrap="square">
            <a:spAutoFit/>
          </a:bodyPr>
          <a:lstStyle/>
          <a:p>
            <a:pPr algn="ctr"/>
            <a:r>
              <a:rPr lang="ar-DZ" sz="5400" b="1" dirty="0" smtClean="0">
                <a:latin typeface="Andalus" pitchFamily="18" charset="-78"/>
                <a:cs typeface="Andalus" pitchFamily="18" charset="-78"/>
              </a:rPr>
              <a:t>اتجاهات تفسير التعلم</a:t>
            </a:r>
            <a:endParaRPr lang="fr-FR" sz="5400" b="1" dirty="0">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rganigramme : Préparation 4"/>
          <p:cNvSpPr/>
          <p:nvPr/>
        </p:nvSpPr>
        <p:spPr>
          <a:xfrm>
            <a:off x="2071670" y="1285860"/>
            <a:ext cx="5072098" cy="1214446"/>
          </a:xfrm>
          <a:prstGeom prst="flowChartPreparation">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DZ" sz="2800" b="1" dirty="0" smtClean="0">
                <a:solidFill>
                  <a:schemeClr val="tx1"/>
                </a:solidFill>
              </a:rPr>
              <a:t>اتجاهات تفسير التعلم</a:t>
            </a:r>
            <a:endParaRPr lang="fr-FR" sz="2800" dirty="0" smtClean="0">
              <a:solidFill>
                <a:schemeClr val="tx1"/>
              </a:solidFill>
            </a:endParaRPr>
          </a:p>
          <a:p>
            <a:pPr algn="ctr"/>
            <a:endParaRPr lang="fr-FR" dirty="0"/>
          </a:p>
        </p:txBody>
      </p:sp>
      <p:sp>
        <p:nvSpPr>
          <p:cNvPr id="6" name="Rectangle à coins arrondis 5"/>
          <p:cNvSpPr/>
          <p:nvPr/>
        </p:nvSpPr>
        <p:spPr>
          <a:xfrm>
            <a:off x="5286380" y="4143380"/>
            <a:ext cx="3286148" cy="1571636"/>
          </a:xfrm>
          <a:prstGeom prst="roundRect">
            <a:avLst/>
          </a:prstGeom>
          <a:ln/>
        </p:spPr>
        <p:style>
          <a:lnRef idx="0">
            <a:schemeClr val="accent1"/>
          </a:lnRef>
          <a:fillRef idx="3">
            <a:schemeClr val="accent1"/>
          </a:fillRef>
          <a:effectRef idx="3">
            <a:schemeClr val="accent1"/>
          </a:effectRef>
          <a:fontRef idx="minor">
            <a:schemeClr val="lt1"/>
          </a:fontRef>
        </p:style>
        <p:txBody>
          <a:bodyPr rtlCol="0" anchor="ctr"/>
          <a:lstStyle/>
          <a:p>
            <a:pPr lvl="0" algn="ctr" rtl="1"/>
            <a:r>
              <a:rPr lang="ar-DZ" sz="4000" dirty="0" err="1" smtClean="0">
                <a:solidFill>
                  <a:schemeClr val="tx1"/>
                </a:solidFill>
                <a:effectLst>
                  <a:outerShdw blurRad="38100" dist="38100" dir="2700000" algn="tl">
                    <a:srgbClr val="000000">
                      <a:alpha val="43137"/>
                    </a:srgbClr>
                  </a:outerShdw>
                </a:effectLst>
              </a:rPr>
              <a:t>الا</a:t>
            </a:r>
            <a:r>
              <a:rPr lang="ar-SA" sz="4000" dirty="0" smtClean="0">
                <a:solidFill>
                  <a:schemeClr val="tx1"/>
                </a:solidFill>
                <a:effectLst>
                  <a:outerShdw blurRad="38100" dist="38100" dir="2700000" algn="tl">
                    <a:srgbClr val="000000">
                      <a:alpha val="43137"/>
                    </a:srgbClr>
                  </a:outerShdw>
                </a:effectLst>
              </a:rPr>
              <a:t>تجاه سلوكي</a:t>
            </a:r>
            <a:endParaRPr lang="fr-FR" sz="4000" dirty="0" smtClean="0">
              <a:solidFill>
                <a:schemeClr val="tx1"/>
              </a:solidFill>
              <a:effectLst>
                <a:outerShdw blurRad="38100" dist="38100" dir="2700000" algn="tl">
                  <a:srgbClr val="000000">
                    <a:alpha val="43137"/>
                  </a:srgbClr>
                </a:outerShdw>
              </a:effectLst>
            </a:endParaRPr>
          </a:p>
          <a:p>
            <a:pPr algn="ctr"/>
            <a:endParaRPr lang="fr-FR" dirty="0"/>
          </a:p>
        </p:txBody>
      </p:sp>
      <p:sp>
        <p:nvSpPr>
          <p:cNvPr id="8" name="Rectangle à coins arrondis 7"/>
          <p:cNvSpPr/>
          <p:nvPr/>
        </p:nvSpPr>
        <p:spPr>
          <a:xfrm>
            <a:off x="357158" y="4143380"/>
            <a:ext cx="3214710" cy="1571636"/>
          </a:xfrm>
          <a:prstGeom prst="roundRect">
            <a:avLst/>
          </a:prstGeom>
          <a:ln/>
        </p:spPr>
        <p:style>
          <a:lnRef idx="0">
            <a:schemeClr val="accent1"/>
          </a:lnRef>
          <a:fillRef idx="3">
            <a:schemeClr val="accent1"/>
          </a:fillRef>
          <a:effectRef idx="3">
            <a:schemeClr val="accent1"/>
          </a:effectRef>
          <a:fontRef idx="minor">
            <a:schemeClr val="lt1"/>
          </a:fontRef>
        </p:style>
        <p:txBody>
          <a:bodyPr rtlCol="0" anchor="ctr"/>
          <a:lstStyle/>
          <a:p>
            <a:pPr lvl="0" algn="ctr" rtl="1"/>
            <a:r>
              <a:rPr lang="ar-DZ" sz="4000" dirty="0" err="1" smtClean="0">
                <a:solidFill>
                  <a:schemeClr val="tx1"/>
                </a:solidFill>
                <a:effectLst>
                  <a:outerShdw blurRad="38100" dist="38100" dir="2700000" algn="tl">
                    <a:srgbClr val="000000">
                      <a:alpha val="43137"/>
                    </a:srgbClr>
                  </a:outerShdw>
                </a:effectLst>
              </a:rPr>
              <a:t>الا</a:t>
            </a:r>
            <a:r>
              <a:rPr lang="ar-SA" sz="4000" dirty="0" smtClean="0">
                <a:solidFill>
                  <a:schemeClr val="tx1"/>
                </a:solidFill>
                <a:effectLst>
                  <a:outerShdw blurRad="38100" dist="38100" dir="2700000" algn="tl">
                    <a:srgbClr val="000000">
                      <a:alpha val="43137"/>
                    </a:srgbClr>
                  </a:outerShdw>
                </a:effectLst>
              </a:rPr>
              <a:t>تجاه معرفي</a:t>
            </a:r>
            <a:endParaRPr lang="fr-FR" sz="4000" dirty="0">
              <a:solidFill>
                <a:schemeClr val="tx1"/>
              </a:solidFill>
              <a:effectLst>
                <a:outerShdw blurRad="38100" dist="38100" dir="2700000" algn="tl">
                  <a:srgbClr val="000000">
                    <a:alpha val="43137"/>
                  </a:srgbClr>
                </a:outerShdw>
              </a:effectLst>
            </a:endParaRPr>
          </a:p>
          <a:p>
            <a:pPr algn="ctr"/>
            <a:endParaRPr lang="fr-FR" dirty="0"/>
          </a:p>
        </p:txBody>
      </p:sp>
      <p:sp>
        <p:nvSpPr>
          <p:cNvPr id="9" name="Flèche courbée vers la droite 8"/>
          <p:cNvSpPr/>
          <p:nvPr/>
        </p:nvSpPr>
        <p:spPr>
          <a:xfrm rot="2161462">
            <a:off x="970573" y="2057152"/>
            <a:ext cx="740608" cy="1355065"/>
          </a:xfrm>
          <a:prstGeom prst="curvedRightArrow">
            <a:avLst>
              <a:gd name="adj1" fmla="val 6340"/>
              <a:gd name="adj2" fmla="val 16045"/>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0" name="Flèche courbée vers la droite 9"/>
          <p:cNvSpPr/>
          <p:nvPr/>
        </p:nvSpPr>
        <p:spPr>
          <a:xfrm rot="20288070" flipH="1">
            <a:off x="7226585" y="2160849"/>
            <a:ext cx="740608" cy="1355065"/>
          </a:xfrm>
          <a:prstGeom prst="curvedRightArrow">
            <a:avLst>
              <a:gd name="adj1" fmla="val 6340"/>
              <a:gd name="adj2" fmla="val 16045"/>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slide(fromBottom)">
                                      <p:cBhvr>
                                        <p:cTn id="12" dur="500"/>
                                        <p:tgtEl>
                                          <p:spTgt spid="9"/>
                                        </p:tgtEl>
                                      </p:cBhvr>
                                    </p:animEffect>
                                  </p:childTnLst>
                                </p:cTn>
                              </p:par>
                              <p:par>
                                <p:cTn id="13" presetID="12" presetClass="entr" presetSubtype="4"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slide(fromBottom)">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30"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800" decel="100000"/>
                                        <p:tgtEl>
                                          <p:spTgt spid="6"/>
                                        </p:tgtEl>
                                      </p:cBhvr>
                                    </p:animEffect>
                                    <p:anim calcmode="lin" valueType="num">
                                      <p:cBhvr>
                                        <p:cTn id="21" dur="800" decel="100000" fill="hold"/>
                                        <p:tgtEl>
                                          <p:spTgt spid="6"/>
                                        </p:tgtEl>
                                        <p:attrNameLst>
                                          <p:attrName>style.rotation</p:attrName>
                                        </p:attrNameLst>
                                      </p:cBhvr>
                                      <p:tavLst>
                                        <p:tav tm="0">
                                          <p:val>
                                            <p:fltVal val="-90"/>
                                          </p:val>
                                        </p:tav>
                                        <p:tav tm="100000">
                                          <p:val>
                                            <p:fltVal val="0"/>
                                          </p:val>
                                        </p:tav>
                                      </p:tavLst>
                                    </p:anim>
                                    <p:anim calcmode="lin" valueType="num">
                                      <p:cBhvr>
                                        <p:cTn id="22" dur="800" decel="100000" fill="hold"/>
                                        <p:tgtEl>
                                          <p:spTgt spid="6"/>
                                        </p:tgtEl>
                                        <p:attrNameLst>
                                          <p:attrName>ppt_x</p:attrName>
                                        </p:attrNameLst>
                                      </p:cBhvr>
                                      <p:tavLst>
                                        <p:tav tm="0">
                                          <p:val>
                                            <p:strVal val="#ppt_x+0.4"/>
                                          </p:val>
                                        </p:tav>
                                        <p:tav tm="100000">
                                          <p:val>
                                            <p:strVal val="#ppt_x-0.05"/>
                                          </p:val>
                                        </p:tav>
                                      </p:tavLst>
                                    </p:anim>
                                    <p:anim calcmode="lin" valueType="num">
                                      <p:cBhvr>
                                        <p:cTn id="23" dur="800" decel="100000" fill="hold"/>
                                        <p:tgtEl>
                                          <p:spTgt spid="6"/>
                                        </p:tgtEl>
                                        <p:attrNameLst>
                                          <p:attrName>ppt_y</p:attrName>
                                        </p:attrNameLst>
                                      </p:cBhvr>
                                      <p:tavLst>
                                        <p:tav tm="0">
                                          <p:val>
                                            <p:strVal val="#ppt_y-0.4"/>
                                          </p:val>
                                        </p:tav>
                                        <p:tav tm="100000">
                                          <p:val>
                                            <p:strVal val="#ppt_y+0.1"/>
                                          </p:val>
                                        </p:tav>
                                      </p:tavLst>
                                    </p:anim>
                                    <p:anim calcmode="lin" valueType="num">
                                      <p:cBhvr>
                                        <p:cTn id="24"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25"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par>
                                <p:cTn id="26" presetID="30" presetClass="entr" presetSubtype="0" fill="hold" grpId="0" nodeType="with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800" decel="100000"/>
                                        <p:tgtEl>
                                          <p:spTgt spid="8"/>
                                        </p:tgtEl>
                                      </p:cBhvr>
                                    </p:animEffect>
                                    <p:anim calcmode="lin" valueType="num">
                                      <p:cBhvr>
                                        <p:cTn id="29" dur="800" decel="100000" fill="hold"/>
                                        <p:tgtEl>
                                          <p:spTgt spid="8"/>
                                        </p:tgtEl>
                                        <p:attrNameLst>
                                          <p:attrName>style.rotation</p:attrName>
                                        </p:attrNameLst>
                                      </p:cBhvr>
                                      <p:tavLst>
                                        <p:tav tm="0">
                                          <p:val>
                                            <p:fltVal val="-90"/>
                                          </p:val>
                                        </p:tav>
                                        <p:tav tm="100000">
                                          <p:val>
                                            <p:fltVal val="0"/>
                                          </p:val>
                                        </p:tav>
                                      </p:tavLst>
                                    </p:anim>
                                    <p:anim calcmode="lin" valueType="num">
                                      <p:cBhvr>
                                        <p:cTn id="30" dur="800" decel="100000" fill="hold"/>
                                        <p:tgtEl>
                                          <p:spTgt spid="8"/>
                                        </p:tgtEl>
                                        <p:attrNameLst>
                                          <p:attrName>ppt_x</p:attrName>
                                        </p:attrNameLst>
                                      </p:cBhvr>
                                      <p:tavLst>
                                        <p:tav tm="0">
                                          <p:val>
                                            <p:strVal val="#ppt_x+0.4"/>
                                          </p:val>
                                        </p:tav>
                                        <p:tav tm="100000">
                                          <p:val>
                                            <p:strVal val="#ppt_x-0.05"/>
                                          </p:val>
                                        </p:tav>
                                      </p:tavLst>
                                    </p:anim>
                                    <p:anim calcmode="lin" valueType="num">
                                      <p:cBhvr>
                                        <p:cTn id="31" dur="800" decel="100000" fill="hold"/>
                                        <p:tgtEl>
                                          <p:spTgt spid="8"/>
                                        </p:tgtEl>
                                        <p:attrNameLst>
                                          <p:attrName>ppt_y</p:attrName>
                                        </p:attrNameLst>
                                      </p:cBhvr>
                                      <p:tavLst>
                                        <p:tav tm="0">
                                          <p:val>
                                            <p:strVal val="#ppt_y-0.4"/>
                                          </p:val>
                                        </p:tav>
                                        <p:tav tm="100000">
                                          <p:val>
                                            <p:strVal val="#ppt_y+0.1"/>
                                          </p:val>
                                        </p:tav>
                                      </p:tavLst>
                                    </p:anim>
                                    <p:anim calcmode="lin" valueType="num">
                                      <p:cBhvr>
                                        <p:cTn id="32" dur="200" accel="100000" fill="hold">
                                          <p:stCondLst>
                                            <p:cond delay="800"/>
                                          </p:stCondLst>
                                        </p:cTn>
                                        <p:tgtEl>
                                          <p:spTgt spid="8"/>
                                        </p:tgtEl>
                                        <p:attrNameLst>
                                          <p:attrName>ppt_x</p:attrName>
                                        </p:attrNameLst>
                                      </p:cBhvr>
                                      <p:tavLst>
                                        <p:tav tm="0">
                                          <p:val>
                                            <p:strVal val="#ppt_x-0.05"/>
                                          </p:val>
                                        </p:tav>
                                        <p:tav tm="100000">
                                          <p:val>
                                            <p:strVal val="#ppt_x"/>
                                          </p:val>
                                        </p:tav>
                                      </p:tavLst>
                                    </p:anim>
                                    <p:anim calcmode="lin" valueType="num">
                                      <p:cBhvr>
                                        <p:cTn id="33" dur="200" accel="100000" fill="hold">
                                          <p:stCondLst>
                                            <p:cond delay="800"/>
                                          </p:stCondLst>
                                        </p:cTn>
                                        <p:tgtEl>
                                          <p:spTgt spid="8"/>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9" grpId="0" animBg="1"/>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28596" y="500042"/>
            <a:ext cx="8229600" cy="5364373"/>
          </a:xfrm>
        </p:spPr>
        <p:txBody>
          <a:bodyPr>
            <a:noAutofit/>
          </a:bodyPr>
          <a:lstStyle/>
          <a:p>
            <a:pPr algn="r" rtl="1">
              <a:buNone/>
            </a:pPr>
            <a:r>
              <a:rPr lang="ar-SA" sz="3200" b="1" dirty="0" smtClean="0">
                <a:solidFill>
                  <a:srgbClr val="FF0000"/>
                </a:solidFill>
                <a:latin typeface="Traditional Arabic" pitchFamily="18" charset="-78"/>
                <a:cs typeface="Traditional Arabic" pitchFamily="18" charset="-78"/>
              </a:rPr>
              <a:t>الاتجاه السلوكي</a:t>
            </a:r>
            <a:endParaRPr lang="ar-DZ" sz="3200" b="1" dirty="0" smtClean="0">
              <a:solidFill>
                <a:srgbClr val="FF0000"/>
              </a:solidFill>
              <a:latin typeface="Traditional Arabic" pitchFamily="18" charset="-78"/>
              <a:cs typeface="Traditional Arabic" pitchFamily="18" charset="-78"/>
            </a:endParaRPr>
          </a:p>
          <a:p>
            <a:pPr algn="ctr" rtl="1">
              <a:buNone/>
            </a:pPr>
            <a:r>
              <a:rPr lang="ar-SA" sz="3200" dirty="0" smtClean="0">
                <a:effectLst>
                  <a:outerShdw blurRad="38100" dist="38100" dir="2700000" algn="tl">
                    <a:srgbClr val="000000">
                      <a:alpha val="43137"/>
                    </a:srgbClr>
                  </a:outerShdw>
                </a:effectLst>
              </a:rPr>
              <a:t>مثير ← استجابة</a:t>
            </a:r>
            <a:endParaRPr lang="ar-DZ" sz="3200" b="1" dirty="0" smtClean="0">
              <a:solidFill>
                <a:srgbClr val="FF0000"/>
              </a:solidFill>
              <a:latin typeface="Traditional Arabic" pitchFamily="18" charset="-78"/>
              <a:cs typeface="Traditional Arabic" pitchFamily="18" charset="-78"/>
            </a:endParaRPr>
          </a:p>
          <a:p>
            <a:pPr algn="r" rtl="1">
              <a:buNone/>
            </a:pPr>
            <a:r>
              <a:rPr lang="ar-SA" sz="3200" dirty="0" smtClean="0">
                <a:latin typeface="Traditional Arabic" pitchFamily="18" charset="-78"/>
                <a:cs typeface="Traditional Arabic" pitchFamily="18" charset="-78"/>
              </a:rPr>
              <a:t>يرى أصحاب هذه النظرية بأن السلوك الإنساني عبارة عن مجموعة من العادات التي يتعلمها الفرد ويكتسبها أثناء مراحل نموه المختلفة، ويتحكم في تكوينها قوانين الدماغ وهي قوى الكف وقوى الاستثارة اللتان تسيران مجموعة الاستجابات الشرطية ويرجعون ذلك إلى العوامل البيئية التي يتعرض لها الفرد .</a:t>
            </a:r>
            <a:r>
              <a:rPr lang="ar-DZ" sz="3200" dirty="0" smtClean="0">
                <a:latin typeface="Traditional Arabic" pitchFamily="18" charset="-78"/>
                <a:cs typeface="Traditional Arabic" pitchFamily="18" charset="-78"/>
              </a:rPr>
              <a:t> (الليل، 2002، صفحة 45)</a:t>
            </a:r>
            <a:endParaRPr lang="fr-FR" sz="3200" dirty="0" smtClean="0">
              <a:latin typeface="Traditional Arabic" pitchFamily="18" charset="-78"/>
              <a:cs typeface="Traditional Arabic" pitchFamily="18" charset="-78"/>
            </a:endParaRPr>
          </a:p>
          <a:p>
            <a:pPr algn="r" rtl="1">
              <a:buNone/>
            </a:pPr>
            <a:r>
              <a:rPr lang="ar-SA" sz="3200" dirty="0" smtClean="0">
                <a:latin typeface="Traditional Arabic" pitchFamily="18" charset="-78"/>
                <a:cs typeface="Traditional Arabic" pitchFamily="18" charset="-78"/>
              </a:rPr>
              <a:t>تدور هذه النظرية حول محور عملية التعلم في اكتساب التعلم الجديد أو في إطفائه أو إعادته، ولذا فإن السلوك الإنساني مكتسب عن طريق التعلم، وأن سلوك الفرد قابل للتعديل أو التغيير بإيجاد ظروف وأجواء تعليمية معينة </a:t>
            </a:r>
            <a:endParaRPr lang="fr-FR" sz="3200" dirty="0" smtClean="0">
              <a:latin typeface="Traditional Arabic" pitchFamily="18" charset="-78"/>
              <a:cs typeface="Traditional Arabic" pitchFamily="18" charset="-78"/>
            </a:endParaRPr>
          </a:p>
          <a:p>
            <a:pPr algn="r" rtl="1">
              <a:buNone/>
            </a:pPr>
            <a:endParaRPr lang="fr-FR"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checkerboard(across)">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checkerboard(across)">
                                      <p:cBhvr>
                                        <p:cTn id="1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428604"/>
            <a:ext cx="8229600" cy="5578687"/>
          </a:xfrm>
        </p:spPr>
        <p:txBody>
          <a:bodyPr>
            <a:normAutofit/>
          </a:bodyPr>
          <a:lstStyle/>
          <a:p>
            <a:pPr algn="r" rtl="1">
              <a:buNone/>
            </a:pPr>
            <a:r>
              <a:rPr lang="ar-SA" sz="3200" b="1" dirty="0" smtClean="0">
                <a:latin typeface="Traditional Arabic" pitchFamily="18" charset="-78"/>
                <a:cs typeface="Traditional Arabic" pitchFamily="18" charset="-78"/>
              </a:rPr>
              <a:t>الثاني: الاتجاه المعرفي:</a:t>
            </a:r>
            <a:endParaRPr lang="ar-DZ" sz="3200" b="1" dirty="0" smtClean="0">
              <a:latin typeface="Traditional Arabic" pitchFamily="18" charset="-78"/>
              <a:cs typeface="Traditional Arabic" pitchFamily="18" charset="-78"/>
            </a:endParaRPr>
          </a:p>
          <a:p>
            <a:pPr algn="r" rtl="1">
              <a:buNone/>
            </a:pPr>
            <a:r>
              <a:rPr lang="ar-DZ" dirty="0" smtClean="0">
                <a:latin typeface="Traditional Arabic" pitchFamily="18" charset="-78"/>
                <a:cs typeface="Traditional Arabic" pitchFamily="18" charset="-78"/>
              </a:rPr>
              <a:t>المثير             عمليات </a:t>
            </a:r>
            <a:r>
              <a:rPr lang="ar-DZ" smtClean="0">
                <a:latin typeface="Traditional Arabic" pitchFamily="18" charset="-78"/>
                <a:cs typeface="Traditional Arabic" pitchFamily="18" charset="-78"/>
              </a:rPr>
              <a:t>وسيطة             الاستجابة</a:t>
            </a:r>
            <a:endParaRPr lang="fr-FR" sz="3200" dirty="0" smtClean="0">
              <a:latin typeface="Traditional Arabic" pitchFamily="18" charset="-78"/>
              <a:cs typeface="Traditional Arabic" pitchFamily="18" charset="-78"/>
            </a:endParaRPr>
          </a:p>
          <a:p>
            <a:pPr algn="just" rtl="1">
              <a:buNone/>
            </a:pPr>
            <a:r>
              <a:rPr lang="ar-SA" sz="3200" dirty="0" smtClean="0">
                <a:latin typeface="Traditional Arabic" pitchFamily="18" charset="-78"/>
                <a:cs typeface="Traditional Arabic" pitchFamily="18" charset="-78"/>
              </a:rPr>
              <a:t> وتقوم التجارب الأولى لنظريات التعلم المعرفي على استخدام صيغ للتعلم أكثر تعقيداً تعتمد على دور العمليات العقلية المعرفية في التعلم</a:t>
            </a:r>
            <a:r>
              <a:rPr lang="en-US" sz="3200" dirty="0" smtClean="0">
                <a:latin typeface="Traditional Arabic" pitchFamily="18" charset="-78"/>
                <a:cs typeface="Traditional Arabic" pitchFamily="18" charset="-78"/>
              </a:rPr>
              <a:t>.</a:t>
            </a:r>
            <a:r>
              <a:rPr lang="ar-SA" sz="3200" dirty="0" smtClean="0">
                <a:latin typeface="Traditional Arabic" pitchFamily="18" charset="-78"/>
                <a:cs typeface="Traditional Arabic" pitchFamily="18" charset="-78"/>
              </a:rPr>
              <a:t>ويقوم هذا الاتجاه على الاهتمام بالعمليات المعرفية الداخلية، مثل</a:t>
            </a:r>
            <a:r>
              <a:rPr lang="en-US" sz="3200" dirty="0" smtClean="0">
                <a:latin typeface="Traditional Arabic" pitchFamily="18" charset="-78"/>
                <a:cs typeface="Traditional Arabic" pitchFamily="18" charset="-78"/>
              </a:rPr>
              <a:t>: </a:t>
            </a:r>
            <a:r>
              <a:rPr lang="ar-SA" sz="3200" dirty="0" smtClean="0">
                <a:latin typeface="Traditional Arabic" pitchFamily="18" charset="-78"/>
                <a:cs typeface="Traditional Arabic" pitchFamily="18" charset="-78"/>
              </a:rPr>
              <a:t>الانتباه والفهم والذاكرة والاستقبال ومعالجة وتجهيز المعلومات، كما أنه يهتم أيضاً بالعمليات العقلية المعرفية </a:t>
            </a:r>
            <a:r>
              <a:rPr lang="ar-SA" sz="3200" dirty="0" err="1" smtClean="0">
                <a:latin typeface="Traditional Arabic" pitchFamily="18" charset="-78"/>
                <a:cs typeface="Traditional Arabic" pitchFamily="18" charset="-78"/>
              </a:rPr>
              <a:t>و</a:t>
            </a:r>
            <a:r>
              <a:rPr lang="ar-DZ" sz="3200" dirty="0" smtClean="0">
                <a:latin typeface="Traditional Arabic" pitchFamily="18" charset="-78"/>
                <a:cs typeface="Traditional Arabic" pitchFamily="18" charset="-78"/>
              </a:rPr>
              <a:t> </a:t>
            </a:r>
            <a:r>
              <a:rPr lang="ar-SA" sz="3200" dirty="0" smtClean="0">
                <a:latin typeface="Traditional Arabic" pitchFamily="18" charset="-78"/>
                <a:cs typeface="Traditional Arabic" pitchFamily="18" charset="-78"/>
              </a:rPr>
              <a:t>البنية المعرفية وخصائصها من حيث التمايز والتنظيم والترابط والتكامل والكم والكيف والثبات النسبي ، كما أنه يهتم بالاستراتيجيات المعرفية باعتبارها ترتبط إلى حد كبير بالبنية المعرفية من ناحية أخرى .</a:t>
            </a:r>
            <a:r>
              <a:rPr lang="en-US" sz="3200" dirty="0" smtClean="0">
                <a:latin typeface="Traditional Arabic" pitchFamily="18" charset="-78"/>
                <a:cs typeface="Traditional Arabic" pitchFamily="18" charset="-78"/>
              </a:rPr>
              <a:t>.</a:t>
            </a:r>
            <a:br>
              <a:rPr lang="en-US" sz="3200" dirty="0" smtClean="0">
                <a:latin typeface="Traditional Arabic" pitchFamily="18" charset="-78"/>
                <a:cs typeface="Traditional Arabic" pitchFamily="18" charset="-78"/>
              </a:rPr>
            </a:br>
            <a:endParaRPr lang="fr-FR" sz="3200" dirty="0"/>
          </a:p>
        </p:txBody>
      </p:sp>
      <p:cxnSp>
        <p:nvCxnSpPr>
          <p:cNvPr id="4" name="Connecteur droit avec flèche 3"/>
          <p:cNvCxnSpPr/>
          <p:nvPr/>
        </p:nvCxnSpPr>
        <p:spPr>
          <a:xfrm rot="10800000">
            <a:off x="7072330" y="1285860"/>
            <a:ext cx="107157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 name="Connecteur droit avec flèche 4"/>
          <p:cNvCxnSpPr/>
          <p:nvPr/>
        </p:nvCxnSpPr>
        <p:spPr>
          <a:xfrm rot="10800000">
            <a:off x="4000496" y="1285860"/>
            <a:ext cx="107157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checkerboard(across)">
                                      <p:cBhvr>
                                        <p:cTn id="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28596" y="642918"/>
            <a:ext cx="8229600" cy="4525963"/>
          </a:xfrm>
        </p:spPr>
        <p:txBody>
          <a:bodyPr>
            <a:normAutofit/>
          </a:bodyPr>
          <a:lstStyle/>
          <a:p>
            <a:pPr algn="just" rtl="1"/>
            <a:r>
              <a:rPr lang="ar-SA" sz="3200" dirty="0" smtClean="0">
                <a:latin typeface="Traditional Arabic" pitchFamily="18" charset="-78"/>
                <a:cs typeface="Traditional Arabic" pitchFamily="18" charset="-78"/>
              </a:rPr>
              <a:t>ومن رواد الاتجاه المعرفي علماء النفس الألمان (</a:t>
            </a:r>
            <a:r>
              <a:rPr lang="ar-SA" sz="3200" dirty="0" smtClean="0">
                <a:solidFill>
                  <a:srgbClr val="FF0000"/>
                </a:solidFill>
                <a:latin typeface="Traditional Arabic" pitchFamily="18" charset="-78"/>
                <a:cs typeface="Traditional Arabic" pitchFamily="18" charset="-78"/>
              </a:rPr>
              <a:t>ماكس </a:t>
            </a:r>
            <a:r>
              <a:rPr lang="ar-SA" sz="3200" dirty="0" err="1" smtClean="0">
                <a:solidFill>
                  <a:srgbClr val="FF0000"/>
                </a:solidFill>
                <a:latin typeface="Traditional Arabic" pitchFamily="18" charset="-78"/>
                <a:cs typeface="Traditional Arabic" pitchFamily="18" charset="-78"/>
              </a:rPr>
              <a:t>فرتهيمر</a:t>
            </a:r>
            <a:r>
              <a:rPr lang="ar-DZ" sz="3200" dirty="0" smtClean="0">
                <a:solidFill>
                  <a:srgbClr val="FF0000"/>
                </a:solidFill>
                <a:latin typeface="Traditional Arabic" pitchFamily="18" charset="-78"/>
                <a:cs typeface="Traditional Arabic" pitchFamily="18" charset="-78"/>
              </a:rPr>
              <a:t> و</a:t>
            </a:r>
            <a:r>
              <a:rPr lang="ar-SA" sz="3200" dirty="0" smtClean="0">
                <a:solidFill>
                  <a:srgbClr val="FF0000"/>
                </a:solidFill>
                <a:latin typeface="Traditional Arabic" pitchFamily="18" charset="-78"/>
                <a:cs typeface="Traditional Arabic" pitchFamily="18" charset="-78"/>
              </a:rPr>
              <a:t> </a:t>
            </a:r>
            <a:r>
              <a:rPr lang="ar-SA" sz="3200" dirty="0" err="1" smtClean="0">
                <a:solidFill>
                  <a:srgbClr val="FF0000"/>
                </a:solidFill>
                <a:latin typeface="Traditional Arabic" pitchFamily="18" charset="-78"/>
                <a:cs typeface="Traditional Arabic" pitchFamily="18" charset="-78"/>
              </a:rPr>
              <a:t>كيرت</a:t>
            </a:r>
            <a:r>
              <a:rPr lang="ar-SA" sz="3200" dirty="0" smtClean="0">
                <a:solidFill>
                  <a:srgbClr val="FF0000"/>
                </a:solidFill>
                <a:latin typeface="Traditional Arabic" pitchFamily="18" charset="-78"/>
                <a:cs typeface="Traditional Arabic" pitchFamily="18" charset="-78"/>
              </a:rPr>
              <a:t> </a:t>
            </a:r>
            <a:r>
              <a:rPr lang="ar-SA" sz="3200" dirty="0" err="1" smtClean="0">
                <a:solidFill>
                  <a:srgbClr val="FF0000"/>
                </a:solidFill>
                <a:latin typeface="Traditional Arabic" pitchFamily="18" charset="-78"/>
                <a:cs typeface="Traditional Arabic" pitchFamily="18" charset="-78"/>
              </a:rPr>
              <a:t>كوفكا</a:t>
            </a:r>
            <a:r>
              <a:rPr lang="ar-SA" sz="3200" dirty="0" smtClean="0">
                <a:latin typeface="Traditional Arabic" pitchFamily="18" charset="-78"/>
                <a:cs typeface="Traditional Arabic" pitchFamily="18" charset="-78"/>
              </a:rPr>
              <a:t>) اللذان انصب اهتمامهما على </a:t>
            </a:r>
            <a:r>
              <a:rPr lang="ar-SA" sz="3200" dirty="0" err="1" smtClean="0">
                <a:latin typeface="Traditional Arabic" pitchFamily="18" charset="-78"/>
                <a:cs typeface="Traditional Arabic" pitchFamily="18" charset="-78"/>
              </a:rPr>
              <a:t>سيكلوجية</a:t>
            </a:r>
            <a:r>
              <a:rPr lang="ar-SA" sz="3200" dirty="0" smtClean="0">
                <a:latin typeface="Traditional Arabic" pitchFamily="18" charset="-78"/>
                <a:cs typeface="Traditional Arabic" pitchFamily="18" charset="-78"/>
              </a:rPr>
              <a:t> الإدراك والتعلم والتفكير . </a:t>
            </a:r>
            <a:r>
              <a:rPr lang="ar-SA" sz="3200" dirty="0" smtClean="0">
                <a:solidFill>
                  <a:srgbClr val="FF0000"/>
                </a:solidFill>
                <a:latin typeface="Traditional Arabic" pitchFamily="18" charset="-78"/>
                <a:cs typeface="Traditional Arabic" pitchFamily="18" charset="-78"/>
              </a:rPr>
              <a:t>و(</a:t>
            </a:r>
            <a:r>
              <a:rPr lang="ar-SA" sz="3200" dirty="0" err="1" smtClean="0">
                <a:solidFill>
                  <a:srgbClr val="FF0000"/>
                </a:solidFill>
                <a:latin typeface="Traditional Arabic" pitchFamily="18" charset="-78"/>
                <a:cs typeface="Traditional Arabic" pitchFamily="18" charset="-78"/>
              </a:rPr>
              <a:t>كيرت</a:t>
            </a:r>
            <a:r>
              <a:rPr lang="ar-SA" sz="3200" dirty="0" smtClean="0">
                <a:solidFill>
                  <a:srgbClr val="FF0000"/>
                </a:solidFill>
                <a:latin typeface="Traditional Arabic" pitchFamily="18" charset="-78"/>
                <a:cs typeface="Traditional Arabic" pitchFamily="18" charset="-78"/>
              </a:rPr>
              <a:t> ليفين</a:t>
            </a:r>
            <a:r>
              <a:rPr lang="ar-SA" sz="3200" dirty="0" smtClean="0">
                <a:latin typeface="Traditional Arabic" pitchFamily="18" charset="-78"/>
                <a:cs typeface="Traditional Arabic" pitchFamily="18" charset="-78"/>
              </a:rPr>
              <a:t>) الذي اهتم بمكونات أخرى في الموقف التعليمي مثل المجال النفسي والدافعية والسلوك الاجتماعي إلى جانب ما اهتم </a:t>
            </a:r>
            <a:r>
              <a:rPr lang="ar-SA" sz="3200" dirty="0" err="1" smtClean="0">
                <a:latin typeface="Traditional Arabic" pitchFamily="18" charset="-78"/>
                <a:cs typeface="Traditional Arabic" pitchFamily="18" charset="-78"/>
              </a:rPr>
              <a:t>به</a:t>
            </a:r>
            <a:r>
              <a:rPr lang="ar-SA" sz="3200" dirty="0" smtClean="0">
                <a:latin typeface="Traditional Arabic" pitchFamily="18" charset="-78"/>
                <a:cs typeface="Traditional Arabic" pitchFamily="18" charset="-78"/>
              </a:rPr>
              <a:t> علماء النفس </a:t>
            </a:r>
            <a:r>
              <a:rPr lang="ar-SA" sz="3200" dirty="0" err="1" smtClean="0">
                <a:latin typeface="Traditional Arabic" pitchFamily="18" charset="-78"/>
                <a:cs typeface="Traditional Arabic" pitchFamily="18" charset="-78"/>
              </a:rPr>
              <a:t>الجشتالتيون</a:t>
            </a:r>
            <a:r>
              <a:rPr lang="ar-SA" sz="3200" dirty="0" smtClean="0">
                <a:latin typeface="Traditional Arabic" pitchFamily="18" charset="-78"/>
                <a:cs typeface="Traditional Arabic" pitchFamily="18" charset="-78"/>
              </a:rPr>
              <a:t> </a:t>
            </a:r>
            <a:r>
              <a:rPr lang="ar-DZ" sz="3200" dirty="0" smtClean="0">
                <a:latin typeface="Traditional Arabic" pitchFamily="18" charset="-78"/>
                <a:cs typeface="Traditional Arabic" pitchFamily="18" charset="-78"/>
              </a:rPr>
              <a:t>،</a:t>
            </a:r>
            <a:r>
              <a:rPr lang="ar-SA" sz="3200" dirty="0" smtClean="0">
                <a:latin typeface="Traditional Arabic" pitchFamily="18" charset="-78"/>
                <a:cs typeface="Traditional Arabic" pitchFamily="18" charset="-78"/>
              </a:rPr>
              <a:t>كما أسهم في تدعيم هذا الاتجاه كثير من علماء علم النفس المعرفي مثل:</a:t>
            </a:r>
            <a:r>
              <a:rPr lang="ar-SA" sz="3200" dirty="0" err="1" smtClean="0">
                <a:latin typeface="Traditional Arabic" pitchFamily="18" charset="-78"/>
                <a:cs typeface="Traditional Arabic" pitchFamily="18" charset="-78"/>
              </a:rPr>
              <a:t>ميلر</a:t>
            </a:r>
            <a:r>
              <a:rPr lang="ar-SA" sz="3200" dirty="0" smtClean="0">
                <a:latin typeface="Traditional Arabic" pitchFamily="18" charset="-78"/>
                <a:cs typeface="Traditional Arabic" pitchFamily="18" charset="-78"/>
              </a:rPr>
              <a:t> و </a:t>
            </a:r>
            <a:r>
              <a:rPr lang="ar-SA" sz="3200" dirty="0" err="1" smtClean="0">
                <a:latin typeface="Traditional Arabic" pitchFamily="18" charset="-78"/>
                <a:cs typeface="Traditional Arabic" pitchFamily="18" charset="-78"/>
              </a:rPr>
              <a:t>بوشفيلد</a:t>
            </a:r>
            <a:r>
              <a:rPr lang="ar-SA" sz="3200" dirty="0" smtClean="0">
                <a:latin typeface="Traditional Arabic" pitchFamily="18" charset="-78"/>
                <a:cs typeface="Traditional Arabic" pitchFamily="18" charset="-78"/>
              </a:rPr>
              <a:t> و </a:t>
            </a:r>
            <a:r>
              <a:rPr lang="ar-SA" sz="3200" dirty="0" err="1" smtClean="0">
                <a:latin typeface="Traditional Arabic" pitchFamily="18" charset="-78"/>
                <a:cs typeface="Traditional Arabic" pitchFamily="18" charset="-78"/>
              </a:rPr>
              <a:t>تولفنج</a:t>
            </a:r>
            <a:r>
              <a:rPr lang="ar-SA" sz="3200" dirty="0" smtClean="0">
                <a:latin typeface="Traditional Arabic" pitchFamily="18" charset="-78"/>
                <a:cs typeface="Traditional Arabic" pitchFamily="18" charset="-78"/>
              </a:rPr>
              <a:t> </a:t>
            </a:r>
            <a:r>
              <a:rPr lang="en-US" sz="3200" dirty="0" smtClean="0"/>
              <a:t>.</a:t>
            </a:r>
            <a:endParaRPr lang="fr-FR" sz="3200" dirty="0" smtClean="0"/>
          </a:p>
          <a:p>
            <a:endParaRPr lang="fr-FR" sz="3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428604"/>
            <a:ext cx="8229600" cy="5578687"/>
          </a:xfrm>
        </p:spPr>
        <p:txBody>
          <a:bodyPr>
            <a:normAutofit/>
          </a:bodyPr>
          <a:lstStyle/>
          <a:p>
            <a:pPr algn="r" rtl="1">
              <a:buNone/>
            </a:pPr>
            <a:r>
              <a:rPr lang="ar-IQ" sz="3200" b="1" dirty="0" smtClean="0">
                <a:latin typeface="Traditional Arabic" pitchFamily="18" charset="-78"/>
                <a:cs typeface="Traditional Arabic" pitchFamily="18" charset="-78"/>
              </a:rPr>
              <a:t>المحاور الأساسية الممثلة للاتجاه المعرفي</a:t>
            </a:r>
            <a:endParaRPr lang="fr-FR" sz="3200" dirty="0" smtClean="0">
              <a:latin typeface="Traditional Arabic" pitchFamily="18" charset="-78"/>
              <a:cs typeface="Traditional Arabic" pitchFamily="18" charset="-78"/>
            </a:endParaRPr>
          </a:p>
          <a:p>
            <a:pPr algn="r" rtl="1">
              <a:buNone/>
            </a:pPr>
            <a:r>
              <a:rPr lang="fr-FR" sz="3200" b="1" dirty="0" smtClean="0">
                <a:latin typeface="Traditional Arabic" pitchFamily="18" charset="-78"/>
                <a:cs typeface="Traditional Arabic" pitchFamily="18" charset="-78"/>
              </a:rPr>
              <a:t>1</a:t>
            </a:r>
            <a:r>
              <a:rPr lang="ar-SA" sz="3200" b="1" dirty="0" smtClean="0">
                <a:latin typeface="Traditional Arabic" pitchFamily="18" charset="-78"/>
                <a:cs typeface="Traditional Arabic" pitchFamily="18" charset="-78"/>
              </a:rPr>
              <a:t>.</a:t>
            </a:r>
            <a:r>
              <a:rPr lang="ar-SA" sz="3200" dirty="0" smtClean="0">
                <a:latin typeface="Traditional Arabic" pitchFamily="18" charset="-78"/>
                <a:cs typeface="Traditional Arabic" pitchFamily="18" charset="-78"/>
              </a:rPr>
              <a:t>إن تفسير ظاهرة التعلم في ضوء العلاقة بين المثير والاستجابة ينطوي على تبسيط مخل وتناقض حاد لما تنطوي عليه النفس الإنسانية من إمكانات وقوى وطاقات عقلية معرفية وانفعالية ووجدانية، وهذا التبسيط يعد قاصراً عن تقديم تفسيرات مقنعة لكثير من القضايا والعمليات المرتبطة بظاهرة التعلم وبصفة خاصة التعلم الإنساني</a:t>
            </a:r>
            <a:r>
              <a:rPr lang="en-US" sz="3200" dirty="0" smtClean="0">
                <a:latin typeface="Traditional Arabic" pitchFamily="18" charset="-78"/>
                <a:cs typeface="Traditional Arabic" pitchFamily="18" charset="-78"/>
              </a:rPr>
              <a:t>.</a:t>
            </a:r>
            <a:br>
              <a:rPr lang="en-US" sz="3200" dirty="0" smtClean="0">
                <a:latin typeface="Traditional Arabic" pitchFamily="18" charset="-78"/>
                <a:cs typeface="Traditional Arabic" pitchFamily="18" charset="-78"/>
              </a:rPr>
            </a:br>
            <a:r>
              <a:rPr lang="ar-SA" sz="3200" b="1" dirty="0" smtClean="0">
                <a:latin typeface="Traditional Arabic" pitchFamily="18" charset="-78"/>
                <a:cs typeface="Traditional Arabic" pitchFamily="18" charset="-78"/>
              </a:rPr>
              <a:t>2</a:t>
            </a:r>
            <a:r>
              <a:rPr lang="ar-SA" sz="3200" dirty="0" smtClean="0">
                <a:latin typeface="Traditional Arabic" pitchFamily="18" charset="-78"/>
                <a:cs typeface="Traditional Arabic" pitchFamily="18" charset="-78"/>
              </a:rPr>
              <a:t>.يعتقد علماء علم النفس المعرفي أن سلوك الشخص هو دائماً محكوم أو على الأقل قائم على ما لدى الفرد من معرفة وأنه نتاج لما يعرفه الفرد ويفكر فيه</a:t>
            </a:r>
            <a:r>
              <a:rPr lang="en-US" sz="3200" dirty="0" smtClean="0">
                <a:latin typeface="Traditional Arabic" pitchFamily="18" charset="-78"/>
                <a:cs typeface="Traditional Arabic" pitchFamily="18" charset="-78"/>
              </a:rPr>
              <a:t>.</a:t>
            </a:r>
            <a:br>
              <a:rPr lang="en-US" sz="3200" dirty="0" smtClean="0">
                <a:latin typeface="Traditional Arabic" pitchFamily="18" charset="-78"/>
                <a:cs typeface="Traditional Arabic" pitchFamily="18" charset="-78"/>
              </a:rPr>
            </a:br>
            <a:endParaRPr lang="fr-FR" sz="3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2706201771.jpeg"/>
          <p:cNvPicPr>
            <a:picLocks noGrp="1" noChangeAspect="1"/>
          </p:cNvPicPr>
          <p:nvPr>
            <p:ph idx="1"/>
          </p:nvPr>
        </p:nvPicPr>
        <p:blipFill>
          <a:blip r:embed="rId2"/>
          <a:stretch>
            <a:fillRect/>
          </a:stretch>
        </p:blipFill>
        <p:spPr>
          <a:xfrm>
            <a:off x="0" y="0"/>
            <a:ext cx="9144000" cy="6858000"/>
          </a:xfr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TotalTime>
  <Words>320</Words>
  <Application>Microsoft Office PowerPoint</Application>
  <PresentationFormat>Affichage à l'écran (4:3)</PresentationFormat>
  <Paragraphs>14</Paragraphs>
  <Slides>7</Slides>
  <Notes>0</Notes>
  <HiddenSlides>0</HiddenSlides>
  <MMClips>0</MMClip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Thème Office</vt:lpstr>
      <vt:lpstr>Diapositive 1</vt:lpstr>
      <vt:lpstr>Diapositive 2</vt:lpstr>
      <vt:lpstr>Diapositive 3</vt:lpstr>
      <vt:lpstr>Diapositive 4</vt:lpstr>
      <vt:lpstr>Diapositive 5</vt:lpstr>
      <vt:lpstr>Diapositive 6</vt:lpstr>
      <vt:lpstr>Diapositive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cibtechnologie</cp:lastModifiedBy>
  <cp:revision>9</cp:revision>
  <dcterms:created xsi:type="dcterms:W3CDTF">2019-07-01T12:25:02Z</dcterms:created>
  <dcterms:modified xsi:type="dcterms:W3CDTF">2020-03-26T17:20:26Z</dcterms:modified>
</cp:coreProperties>
</file>