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C31"/>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11" name="Rectangle à coins arrondis 25"/>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12" name="Rectangle à coins arrondis 26"/>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fr-FR"/>
              <a:t>Cliquez pour modifier le style du titre</a:t>
            </a:r>
            <a:endParaRPr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a:t>Cliquez pour modifier le style des sous-titres du masque</a:t>
            </a:r>
            <a:endParaRPr lang="en-US"/>
          </a:p>
        </p:txBody>
      </p:sp>
      <p:sp>
        <p:nvSpPr>
          <p:cNvPr id="17" name="Espace réservé de la date 27"/>
          <p:cNvSpPr>
            <a:spLocks noGrp="1"/>
          </p:cNvSpPr>
          <p:nvPr>
            <p:ph type="dt" sz="half" idx="10"/>
          </p:nvPr>
        </p:nvSpPr>
        <p:spPr>
          <a:xfrm>
            <a:off x="6705600" y="4206875"/>
            <a:ext cx="960438" cy="457200"/>
          </a:xfrm>
        </p:spPr>
        <p:txBody>
          <a:bodyPr/>
          <a:lstStyle>
            <a:lvl1pPr>
              <a:defRPr/>
            </a:lvl1pPr>
          </a:lstStyle>
          <a:p>
            <a:pPr>
              <a:defRPr/>
            </a:pPr>
            <a:fld id="{FDBF6ACB-E71C-43D2-B6DF-FEFD7526A765}" type="datetimeFigureOut">
              <a:rPr lang="fr-FR"/>
              <a:pPr>
                <a:defRPr/>
              </a:pPr>
              <a:t>07/09/2023</a:t>
            </a:fld>
            <a:endParaRPr lang="fr-FR"/>
          </a:p>
        </p:txBody>
      </p:sp>
      <p:sp>
        <p:nvSpPr>
          <p:cNvPr id="18" name="Espace réservé du pied de page 16"/>
          <p:cNvSpPr>
            <a:spLocks noGrp="1"/>
          </p:cNvSpPr>
          <p:nvPr>
            <p:ph type="ftr" sz="quarter" idx="11"/>
          </p:nvPr>
        </p:nvSpPr>
        <p:spPr>
          <a:xfrm>
            <a:off x="5410200" y="4205288"/>
            <a:ext cx="1295400" cy="457200"/>
          </a:xfrm>
        </p:spPr>
        <p:txBody>
          <a:bodyPr/>
          <a:lstStyle>
            <a:lvl1pPr>
              <a:defRPr/>
            </a:lvl1pPr>
          </a:lstStyle>
          <a:p>
            <a:pPr>
              <a:defRPr/>
            </a:pPr>
            <a:endParaRPr lang="fr-FR"/>
          </a:p>
        </p:txBody>
      </p:sp>
      <p:sp>
        <p:nvSpPr>
          <p:cNvPr id="19" name="Espace réservé du numéro de diapositive 28"/>
          <p:cNvSpPr>
            <a:spLocks noGrp="1"/>
          </p:cNvSpPr>
          <p:nvPr>
            <p:ph type="sldNum" sz="quarter" idx="12"/>
          </p:nvPr>
        </p:nvSpPr>
        <p:spPr>
          <a:xfrm>
            <a:off x="8320088" y="1588"/>
            <a:ext cx="747712" cy="365125"/>
          </a:xfrm>
        </p:spPr>
        <p:txBody>
          <a:bodyPr/>
          <a:lstStyle>
            <a:lvl1pPr>
              <a:defRPr>
                <a:solidFill>
                  <a:schemeClr val="bg1"/>
                </a:solidFill>
              </a:defRPr>
            </a:lvl1pPr>
          </a:lstStyle>
          <a:p>
            <a:fld id="{A45F2BC4-945C-4775-8D26-96396CA434BA}" type="slidenum">
              <a:rPr lang="fr-FR" altLang="en-US"/>
              <a:pPr/>
              <a:t>‹N°›</a:t>
            </a:fld>
            <a:endParaRPr lang="fr-FR" altLang="en-US"/>
          </a:p>
        </p:txBody>
      </p:sp>
    </p:spTree>
    <p:extLst>
      <p:ext uri="{BB962C8B-B14F-4D97-AF65-F5344CB8AC3E}">
        <p14:creationId xmlns:p14="http://schemas.microsoft.com/office/powerpoint/2010/main" val="1541332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8A6A2BD5-5334-440D-88F3-43B23EC7AB0F}" type="datetimeFigureOut">
              <a:rPr lang="fr-FR"/>
              <a:pPr>
                <a:defRPr/>
              </a:pPr>
              <a:t>07/09/2023</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fld id="{0D89EB70-BECE-4E32-AD7C-4C24ABAABE8A}" type="slidenum">
              <a:rPr lang="fr-FR" altLang="en-US"/>
              <a:pPr/>
              <a:t>‹N°›</a:t>
            </a:fld>
            <a:endParaRPr lang="fr-FR" altLang="en-US"/>
          </a:p>
        </p:txBody>
      </p:sp>
    </p:spTree>
    <p:extLst>
      <p:ext uri="{BB962C8B-B14F-4D97-AF65-F5344CB8AC3E}">
        <p14:creationId xmlns:p14="http://schemas.microsoft.com/office/powerpoint/2010/main" val="1742098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lang="fr-FR"/>
              <a:t>Cliquez pour modifier le style du titre</a:t>
            </a:r>
            <a:endParaRPr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AC9BEB53-A8B7-4295-B0D5-F45C8E032112}" type="datetimeFigureOut">
              <a:rPr lang="fr-FR"/>
              <a:pPr>
                <a:defRPr/>
              </a:pPr>
              <a:t>07/09/2023</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fld id="{07F38ECB-4511-4210-B6DF-9691689CA60A}" type="slidenum">
              <a:rPr lang="fr-FR" altLang="en-US"/>
              <a:pPr/>
              <a:t>‹N°›</a:t>
            </a:fld>
            <a:endParaRPr lang="fr-FR" altLang="en-US"/>
          </a:p>
        </p:txBody>
      </p:sp>
    </p:spTree>
    <p:extLst>
      <p:ext uri="{BB962C8B-B14F-4D97-AF65-F5344CB8AC3E}">
        <p14:creationId xmlns:p14="http://schemas.microsoft.com/office/powerpoint/2010/main" val="2926180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692696"/>
            <a:ext cx="8229600" cy="1066800"/>
          </a:xfrm>
        </p:spPr>
        <p:txBody>
          <a:bodyPr/>
          <a:lstStyle/>
          <a:p>
            <a:r>
              <a:rPr lang="fr-FR" dirty="0"/>
              <a:t>Cliquez pour modifier le style du titre</a:t>
            </a:r>
            <a:endParaRPr lang="en-US" dirty="0"/>
          </a:p>
        </p:txBody>
      </p:sp>
      <p:sp>
        <p:nvSpPr>
          <p:cNvPr id="3" name="Espace réservé du contenu 2"/>
          <p:cNvSpPr>
            <a:spLocks noGrp="1"/>
          </p:cNvSpPr>
          <p:nvPr>
            <p:ph idx="1"/>
          </p:nvPr>
        </p:nvSpPr>
        <p:spPr>
          <a:xfrm>
            <a:off x="457200" y="1844824"/>
            <a:ext cx="8229600" cy="4680520"/>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Espace réservé de la date 13"/>
          <p:cNvSpPr>
            <a:spLocks noGrp="1"/>
          </p:cNvSpPr>
          <p:nvPr>
            <p:ph type="dt" sz="half" idx="10"/>
          </p:nvPr>
        </p:nvSpPr>
        <p:spPr/>
        <p:txBody>
          <a:bodyPr/>
          <a:lstStyle>
            <a:lvl1pPr>
              <a:defRPr/>
            </a:lvl1pPr>
          </a:lstStyle>
          <a:p>
            <a:pPr>
              <a:defRPr/>
            </a:pPr>
            <a:fld id="{0E4D369D-0363-4D7B-891E-9A823B767FAB}" type="datetimeFigureOut">
              <a:rPr lang="fr-FR"/>
              <a:pPr>
                <a:defRPr/>
              </a:pPr>
              <a:t>07/09/2023</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fld id="{AA76236A-9E28-45FE-913D-336CE683F383}" type="slidenum">
              <a:rPr lang="fr-FR" altLang="en-US"/>
              <a:pPr/>
              <a:t>‹N°›</a:t>
            </a:fld>
            <a:endParaRPr lang="fr-FR" altLang="en-US"/>
          </a:p>
        </p:txBody>
      </p:sp>
    </p:spTree>
    <p:extLst>
      <p:ext uri="{BB962C8B-B14F-4D97-AF65-F5344CB8AC3E}">
        <p14:creationId xmlns:p14="http://schemas.microsoft.com/office/powerpoint/2010/main" val="4011793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fr-FR"/>
              <a:t>Cliquez pour modifier le style du titre</a:t>
            </a:r>
            <a:endParaRPr lang="en-US"/>
          </a:p>
        </p:txBody>
      </p:sp>
      <p:sp>
        <p:nvSpPr>
          <p:cNvPr id="3" name="Espace réservé du texte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a:t>Cliquez pour modifier les styles du texte du masque</a:t>
            </a:r>
          </a:p>
        </p:txBody>
      </p:sp>
      <p:sp>
        <p:nvSpPr>
          <p:cNvPr id="4" name="Espace réservé de la date 13"/>
          <p:cNvSpPr>
            <a:spLocks noGrp="1"/>
          </p:cNvSpPr>
          <p:nvPr>
            <p:ph type="dt" sz="half" idx="10"/>
          </p:nvPr>
        </p:nvSpPr>
        <p:spPr/>
        <p:txBody>
          <a:bodyPr/>
          <a:lstStyle>
            <a:lvl1pPr>
              <a:defRPr/>
            </a:lvl1pPr>
          </a:lstStyle>
          <a:p>
            <a:pPr>
              <a:defRPr/>
            </a:pPr>
            <a:fld id="{6F25DE04-28ED-4FB3-A501-1082FFAADE35}" type="datetimeFigureOut">
              <a:rPr lang="fr-FR"/>
              <a:pPr>
                <a:defRPr/>
              </a:pPr>
              <a:t>07/09/2023</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fld id="{F90242A9-D627-4B6F-A93E-CCCEE83756A1}" type="slidenum">
              <a:rPr lang="fr-FR" altLang="en-US"/>
              <a:pPr/>
              <a:t>‹N°›</a:t>
            </a:fld>
            <a:endParaRPr lang="fr-FR" altLang="en-US"/>
          </a:p>
        </p:txBody>
      </p:sp>
    </p:spTree>
    <p:extLst>
      <p:ext uri="{BB962C8B-B14F-4D97-AF65-F5344CB8AC3E}">
        <p14:creationId xmlns:p14="http://schemas.microsoft.com/office/powerpoint/2010/main" val="3794580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fld id="{798EC123-4E82-41D3-8A25-6B76EB2CD5F4}" type="datetimeFigureOut">
              <a:rPr lang="fr-FR"/>
              <a:pPr>
                <a:defRPr/>
              </a:pPr>
              <a:t>07/09/2023</a:t>
            </a:fld>
            <a:endParaRPr lang="fr-FR"/>
          </a:p>
        </p:txBody>
      </p:sp>
      <p:sp>
        <p:nvSpPr>
          <p:cNvPr id="6" name="Espace réservé du pied de page 2"/>
          <p:cNvSpPr>
            <a:spLocks noGrp="1"/>
          </p:cNvSpPr>
          <p:nvPr>
            <p:ph type="ftr" sz="quarter" idx="11"/>
          </p:nvPr>
        </p:nvSpPr>
        <p:spPr/>
        <p:txBody>
          <a:bodyPr/>
          <a:lstStyle>
            <a:lvl1pPr>
              <a:defRPr/>
            </a:lvl1pPr>
          </a:lstStyle>
          <a:p>
            <a:pPr>
              <a:defRPr/>
            </a:pPr>
            <a:endParaRPr lang="fr-FR"/>
          </a:p>
        </p:txBody>
      </p:sp>
      <p:sp>
        <p:nvSpPr>
          <p:cNvPr id="7" name="Espace réservé du numéro de diapositive 22"/>
          <p:cNvSpPr>
            <a:spLocks noGrp="1"/>
          </p:cNvSpPr>
          <p:nvPr>
            <p:ph type="sldNum" sz="quarter" idx="12"/>
          </p:nvPr>
        </p:nvSpPr>
        <p:spPr/>
        <p:txBody>
          <a:bodyPr/>
          <a:lstStyle>
            <a:lvl1pPr>
              <a:defRPr/>
            </a:lvl1pPr>
          </a:lstStyle>
          <a:p>
            <a:fld id="{FE32FB83-1F04-4DDD-95E5-9B60776D6526}" type="slidenum">
              <a:rPr lang="fr-FR" altLang="en-US"/>
              <a:pPr/>
              <a:t>‹N°›</a:t>
            </a:fld>
            <a:endParaRPr lang="fr-FR" altLang="en-US"/>
          </a:p>
        </p:txBody>
      </p:sp>
    </p:spTree>
    <p:extLst>
      <p:ext uri="{BB962C8B-B14F-4D97-AF65-F5344CB8AC3E}">
        <p14:creationId xmlns:p14="http://schemas.microsoft.com/office/powerpoint/2010/main" val="225138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lstStyle>
            <a:lvl1pPr>
              <a:defRPr sz="4000" b="0" i="0" cap="none" baseline="0"/>
            </a:lvl1pPr>
          </a:lstStyle>
          <a:p>
            <a:r>
              <a:rPr lang="fr-FR"/>
              <a:t>Cliquez pour modifier le style du titre</a:t>
            </a:r>
            <a:endParaRPr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fr-FR"/>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fr-FR"/>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25"/>
          <p:cNvSpPr>
            <a:spLocks noGrp="1"/>
          </p:cNvSpPr>
          <p:nvPr>
            <p:ph type="dt" sz="half" idx="10"/>
          </p:nvPr>
        </p:nvSpPr>
        <p:spPr/>
        <p:txBody>
          <a:bodyPr rtlCol="0"/>
          <a:lstStyle>
            <a:lvl1pPr>
              <a:defRPr/>
            </a:lvl1pPr>
          </a:lstStyle>
          <a:p>
            <a:pPr>
              <a:defRPr/>
            </a:pPr>
            <a:fld id="{D4B76ABD-6CCD-4139-A155-B0FE88BE8077}" type="datetimeFigureOut">
              <a:rPr lang="fr-FR"/>
              <a:pPr>
                <a:defRPr/>
              </a:pPr>
              <a:t>07/09/2023</a:t>
            </a:fld>
            <a:endParaRPr lang="fr-FR"/>
          </a:p>
        </p:txBody>
      </p:sp>
      <p:sp>
        <p:nvSpPr>
          <p:cNvPr id="8" name="Espace réservé du numéro de diapositive 26"/>
          <p:cNvSpPr>
            <a:spLocks noGrp="1"/>
          </p:cNvSpPr>
          <p:nvPr>
            <p:ph type="sldNum" sz="quarter" idx="11"/>
          </p:nvPr>
        </p:nvSpPr>
        <p:spPr/>
        <p:txBody>
          <a:bodyPr/>
          <a:lstStyle>
            <a:lvl1pPr>
              <a:defRPr/>
            </a:lvl1pPr>
          </a:lstStyle>
          <a:p>
            <a:fld id="{8699983B-2584-4D28-9632-8EB87046838C}" type="slidenum">
              <a:rPr lang="fr-FR" altLang="en-US"/>
              <a:pPr/>
              <a:t>‹N°›</a:t>
            </a:fld>
            <a:endParaRPr lang="fr-FR" altLang="en-US"/>
          </a:p>
        </p:txBody>
      </p:sp>
      <p:sp>
        <p:nvSpPr>
          <p:cNvPr id="9" name="Espace réservé du pied de page 27"/>
          <p:cNvSpPr>
            <a:spLocks noGrp="1"/>
          </p:cNvSpPr>
          <p:nvPr>
            <p:ph type="ftr" sz="quarter" idx="12"/>
          </p:nvPr>
        </p:nvSpPr>
        <p:spPr/>
        <p:txBody>
          <a:bodyPr rtlCol="0"/>
          <a:lstStyle>
            <a:lvl1pPr>
              <a:defRPr/>
            </a:lvl1pPr>
          </a:lstStyle>
          <a:p>
            <a:pPr>
              <a:defRPr/>
            </a:pPr>
            <a:endParaRPr lang="fr-FR"/>
          </a:p>
        </p:txBody>
      </p:sp>
    </p:spTree>
    <p:extLst>
      <p:ext uri="{BB962C8B-B14F-4D97-AF65-F5344CB8AC3E}">
        <p14:creationId xmlns:p14="http://schemas.microsoft.com/office/powerpoint/2010/main" val="396041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lstStyle>
            <a:lvl1pPr>
              <a:defRPr sz="4000">
                <a:solidFill>
                  <a:schemeClr val="tx2"/>
                </a:solidFill>
              </a:defRPr>
            </a:lvl1pPr>
          </a:lstStyle>
          <a:p>
            <a:r>
              <a:rPr lang="fr-FR"/>
              <a:t>Cliquez pour modifier le style du titre</a:t>
            </a:r>
            <a:endParaRPr lang="en-US"/>
          </a:p>
        </p:txBody>
      </p:sp>
      <p:sp>
        <p:nvSpPr>
          <p:cNvPr id="3" name="Espace réservé de la date 2"/>
          <p:cNvSpPr>
            <a:spLocks noGrp="1"/>
          </p:cNvSpPr>
          <p:nvPr>
            <p:ph type="dt" sz="half" idx="10"/>
          </p:nvPr>
        </p:nvSpPr>
        <p:spPr>
          <a:xfrm>
            <a:off x="6583363" y="612775"/>
            <a:ext cx="957262" cy="457200"/>
          </a:xfrm>
        </p:spPr>
        <p:txBody>
          <a:bodyPr/>
          <a:lstStyle>
            <a:lvl1pPr>
              <a:defRPr/>
            </a:lvl1pPr>
          </a:lstStyle>
          <a:p>
            <a:pPr>
              <a:defRPr/>
            </a:pPr>
            <a:fld id="{98F9A800-D03C-47F0-9590-32247269AF66}" type="datetimeFigureOut">
              <a:rPr lang="fr-FR"/>
              <a:pPr>
                <a:defRPr/>
              </a:pPr>
              <a:t>07/09/2023</a:t>
            </a:fld>
            <a:endParaRPr lang="fr-FR"/>
          </a:p>
        </p:txBody>
      </p:sp>
      <p:sp>
        <p:nvSpPr>
          <p:cNvPr id="4" name="Espace réservé du pied de page 3"/>
          <p:cNvSpPr>
            <a:spLocks noGrp="1"/>
          </p:cNvSpPr>
          <p:nvPr>
            <p:ph type="ftr" sz="quarter" idx="11"/>
          </p:nvPr>
        </p:nvSpPr>
        <p:spPr/>
        <p:txBody>
          <a:bodyPr/>
          <a:lstStyle>
            <a:lvl1pPr>
              <a:defRPr/>
            </a:lvl1pPr>
          </a:lstStyle>
          <a:p>
            <a:pPr>
              <a:defRPr/>
            </a:pPr>
            <a:endParaRPr lang="fr-FR"/>
          </a:p>
        </p:txBody>
      </p:sp>
      <p:sp>
        <p:nvSpPr>
          <p:cNvPr id="5" name="Espace réservé du numéro de diapositive 4"/>
          <p:cNvSpPr>
            <a:spLocks noGrp="1"/>
          </p:cNvSpPr>
          <p:nvPr>
            <p:ph type="sldNum" sz="quarter" idx="12"/>
          </p:nvPr>
        </p:nvSpPr>
        <p:spPr/>
        <p:txBody>
          <a:bodyPr/>
          <a:lstStyle>
            <a:lvl1pPr>
              <a:defRPr/>
            </a:lvl1pPr>
          </a:lstStyle>
          <a:p>
            <a:fld id="{21B74F54-2D19-427A-9577-4B9450B00BE6}" type="slidenum">
              <a:rPr lang="fr-FR" altLang="en-US"/>
              <a:pPr/>
              <a:t>‹N°›</a:t>
            </a:fld>
            <a:endParaRPr lang="fr-FR" altLang="en-US"/>
          </a:p>
        </p:txBody>
      </p:sp>
    </p:spTree>
    <p:extLst>
      <p:ext uri="{BB962C8B-B14F-4D97-AF65-F5344CB8AC3E}">
        <p14:creationId xmlns:p14="http://schemas.microsoft.com/office/powerpoint/2010/main" val="234513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3"/>
          <p:cNvSpPr>
            <a:spLocks noGrp="1"/>
          </p:cNvSpPr>
          <p:nvPr>
            <p:ph type="dt" sz="half" idx="10"/>
          </p:nvPr>
        </p:nvSpPr>
        <p:spPr/>
        <p:txBody>
          <a:bodyPr/>
          <a:lstStyle>
            <a:lvl1pPr>
              <a:defRPr/>
            </a:lvl1pPr>
          </a:lstStyle>
          <a:p>
            <a:pPr>
              <a:defRPr/>
            </a:pPr>
            <a:fld id="{B184EAC4-AA5E-44CB-864D-742FF47D6BDE}" type="datetimeFigureOut">
              <a:rPr lang="fr-FR"/>
              <a:pPr>
                <a:defRPr/>
              </a:pPr>
              <a:t>07/09/2023</a:t>
            </a:fld>
            <a:endParaRPr lang="fr-FR"/>
          </a:p>
        </p:txBody>
      </p:sp>
      <p:sp>
        <p:nvSpPr>
          <p:cNvPr id="3" name="Espace réservé du pied de page 2"/>
          <p:cNvSpPr>
            <a:spLocks noGrp="1"/>
          </p:cNvSpPr>
          <p:nvPr>
            <p:ph type="ftr" sz="quarter" idx="11"/>
          </p:nvPr>
        </p:nvSpPr>
        <p:spPr/>
        <p:txBody>
          <a:bodyPr/>
          <a:lstStyle>
            <a:lvl1pPr>
              <a:defRPr/>
            </a:lvl1pPr>
          </a:lstStyle>
          <a:p>
            <a:pPr>
              <a:defRPr/>
            </a:pPr>
            <a:endParaRPr lang="fr-FR"/>
          </a:p>
        </p:txBody>
      </p:sp>
      <p:sp>
        <p:nvSpPr>
          <p:cNvPr id="4" name="Espace réservé du numéro de diapositive 22"/>
          <p:cNvSpPr>
            <a:spLocks noGrp="1"/>
          </p:cNvSpPr>
          <p:nvPr>
            <p:ph type="sldNum" sz="quarter" idx="12"/>
          </p:nvPr>
        </p:nvSpPr>
        <p:spPr/>
        <p:txBody>
          <a:bodyPr/>
          <a:lstStyle>
            <a:lvl1pPr>
              <a:defRPr/>
            </a:lvl1pPr>
          </a:lstStyle>
          <a:p>
            <a:fld id="{F9231DC9-1762-4514-BD47-A4DA31774531}" type="slidenum">
              <a:rPr lang="fr-FR" altLang="en-US"/>
              <a:pPr/>
              <a:t>‹N°›</a:t>
            </a:fld>
            <a:endParaRPr lang="fr-FR" altLang="en-US"/>
          </a:p>
        </p:txBody>
      </p:sp>
    </p:spTree>
    <p:extLst>
      <p:ext uri="{BB962C8B-B14F-4D97-AF65-F5344CB8AC3E}">
        <p14:creationId xmlns:p14="http://schemas.microsoft.com/office/powerpoint/2010/main" val="1373389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lang="fr-FR"/>
              <a:t>Cliquez pour modifier le style du titre</a:t>
            </a:r>
            <a:endParaRPr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fr-FR"/>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fld id="{EC8C24C3-4680-4BF8-93C0-E54386BB1AEC}" type="datetimeFigureOut">
              <a:rPr lang="fr-FR"/>
              <a:pPr>
                <a:defRPr/>
              </a:pPr>
              <a:t>07/09/2023</a:t>
            </a:fld>
            <a:endParaRPr lang="fr-FR"/>
          </a:p>
        </p:txBody>
      </p:sp>
      <p:sp>
        <p:nvSpPr>
          <p:cNvPr id="6" name="Espace réservé du pied de page 2"/>
          <p:cNvSpPr>
            <a:spLocks noGrp="1"/>
          </p:cNvSpPr>
          <p:nvPr>
            <p:ph type="ftr" sz="quarter" idx="11"/>
          </p:nvPr>
        </p:nvSpPr>
        <p:spPr/>
        <p:txBody>
          <a:bodyPr/>
          <a:lstStyle>
            <a:lvl1pPr>
              <a:defRPr/>
            </a:lvl1pPr>
          </a:lstStyle>
          <a:p>
            <a:pPr>
              <a:defRPr/>
            </a:pPr>
            <a:endParaRPr lang="fr-FR"/>
          </a:p>
        </p:txBody>
      </p:sp>
      <p:sp>
        <p:nvSpPr>
          <p:cNvPr id="7" name="Espace réservé du numéro de diapositive 22"/>
          <p:cNvSpPr>
            <a:spLocks noGrp="1"/>
          </p:cNvSpPr>
          <p:nvPr>
            <p:ph type="sldNum" sz="quarter" idx="12"/>
          </p:nvPr>
        </p:nvSpPr>
        <p:spPr/>
        <p:txBody>
          <a:bodyPr/>
          <a:lstStyle>
            <a:lvl1pPr>
              <a:defRPr/>
            </a:lvl1pPr>
          </a:lstStyle>
          <a:p>
            <a:fld id="{07975E6C-2C75-4981-AB4A-79C53A370ACE}" type="slidenum">
              <a:rPr lang="fr-FR" altLang="en-US"/>
              <a:pPr/>
              <a:t>‹N°›</a:t>
            </a:fld>
            <a:endParaRPr lang="fr-FR" altLang="en-US"/>
          </a:p>
        </p:txBody>
      </p:sp>
    </p:spTree>
    <p:extLst>
      <p:ext uri="{BB962C8B-B14F-4D97-AF65-F5344CB8AC3E}">
        <p14:creationId xmlns:p14="http://schemas.microsoft.com/office/powerpoint/2010/main" val="3082810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fr-FR"/>
              <a:t>Cliquez pour modifier le style du titre</a:t>
            </a:r>
            <a:endParaRPr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fr-FR" noProof="0"/>
              <a:t>Cliquez sur l'icône pour ajouter une image</a:t>
            </a:r>
            <a:endParaRPr lang="en-US" noProof="0" dirty="0"/>
          </a:p>
        </p:txBody>
      </p:sp>
      <p:sp>
        <p:nvSpPr>
          <p:cNvPr id="4" name="Espace réservé du texte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fr-FR"/>
              <a:t>Cliquez pour modifier les styles du texte du masque</a:t>
            </a:r>
          </a:p>
        </p:txBody>
      </p:sp>
      <p:sp>
        <p:nvSpPr>
          <p:cNvPr id="5" name="Espace réservé de la date 13"/>
          <p:cNvSpPr>
            <a:spLocks noGrp="1"/>
          </p:cNvSpPr>
          <p:nvPr>
            <p:ph type="dt" sz="half" idx="10"/>
          </p:nvPr>
        </p:nvSpPr>
        <p:spPr/>
        <p:txBody>
          <a:bodyPr/>
          <a:lstStyle>
            <a:lvl1pPr>
              <a:defRPr/>
            </a:lvl1pPr>
          </a:lstStyle>
          <a:p>
            <a:pPr>
              <a:defRPr/>
            </a:pPr>
            <a:fld id="{AF1C489A-A67C-4B25-9678-7DE5E10EECEF}" type="datetimeFigureOut">
              <a:rPr lang="fr-FR"/>
              <a:pPr>
                <a:defRPr/>
              </a:pPr>
              <a:t>07/09/2023</a:t>
            </a:fld>
            <a:endParaRPr lang="fr-FR"/>
          </a:p>
        </p:txBody>
      </p:sp>
      <p:sp>
        <p:nvSpPr>
          <p:cNvPr id="6" name="Espace réservé du pied de page 2"/>
          <p:cNvSpPr>
            <a:spLocks noGrp="1"/>
          </p:cNvSpPr>
          <p:nvPr>
            <p:ph type="ftr" sz="quarter" idx="11"/>
          </p:nvPr>
        </p:nvSpPr>
        <p:spPr/>
        <p:txBody>
          <a:bodyPr/>
          <a:lstStyle>
            <a:lvl1pPr>
              <a:defRPr/>
            </a:lvl1pPr>
          </a:lstStyle>
          <a:p>
            <a:pPr>
              <a:defRPr/>
            </a:pPr>
            <a:endParaRPr lang="fr-FR"/>
          </a:p>
        </p:txBody>
      </p:sp>
      <p:sp>
        <p:nvSpPr>
          <p:cNvPr id="7" name="Espace réservé du numéro de diapositive 22"/>
          <p:cNvSpPr>
            <a:spLocks noGrp="1"/>
          </p:cNvSpPr>
          <p:nvPr>
            <p:ph type="sldNum" sz="quarter" idx="12"/>
          </p:nvPr>
        </p:nvSpPr>
        <p:spPr/>
        <p:txBody>
          <a:bodyPr/>
          <a:lstStyle>
            <a:lvl1pPr>
              <a:defRPr/>
            </a:lvl1pPr>
          </a:lstStyle>
          <a:p>
            <a:fld id="{59508E38-C33B-4FAA-835D-E7D755949746}" type="slidenum">
              <a:rPr lang="fr-FR" altLang="en-US"/>
              <a:pPr/>
              <a:t>‹N°›</a:t>
            </a:fld>
            <a:endParaRPr lang="fr-FR" altLang="en-US"/>
          </a:p>
        </p:txBody>
      </p:sp>
    </p:spTree>
    <p:extLst>
      <p:ext uri="{BB962C8B-B14F-4D97-AF65-F5344CB8AC3E}">
        <p14:creationId xmlns:p14="http://schemas.microsoft.com/office/powerpoint/2010/main" val="742556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33" name="Rectangle à coins arrondis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34" name="Rectangle à coins arrondis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39" name="Espace réservé du titre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smtClean="0"/>
              <a:t>Cliquez pour modifier le style du titre</a:t>
            </a:r>
            <a:endParaRPr lang="en-US" altLang="en-US" smtClean="0"/>
          </a:p>
        </p:txBody>
      </p:sp>
      <p:sp>
        <p:nvSpPr>
          <p:cNvPr id="1040" name="Espace réservé du texte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endParaRPr lang="en-US" altLang="en-US" smtClean="0"/>
          </a:p>
        </p:txBody>
      </p:sp>
      <p:sp>
        <p:nvSpPr>
          <p:cNvPr id="14" name="Espace réservé de la date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cs typeface="+mn-cs"/>
              </a:defRPr>
            </a:lvl1pPr>
          </a:lstStyle>
          <a:p>
            <a:pPr>
              <a:defRPr/>
            </a:pPr>
            <a:fld id="{9C9C9437-B65D-4BD6-9802-9910BD20BBCE}" type="datetimeFigureOut">
              <a:rPr lang="fr-FR"/>
              <a:pPr>
                <a:defRPr/>
              </a:pPr>
              <a:t>07/09/2023</a:t>
            </a:fld>
            <a:endParaRPr lang="fr-FR"/>
          </a:p>
        </p:txBody>
      </p:sp>
      <p:sp>
        <p:nvSpPr>
          <p:cNvPr id="3" name="Espace réservé du pied de page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cs typeface="+mn-cs"/>
              </a:defRPr>
            </a:lvl1pPr>
          </a:lstStyle>
          <a:p>
            <a:pPr>
              <a:defRPr/>
            </a:pPr>
            <a:endParaRPr lang="fr-FR"/>
          </a:p>
        </p:txBody>
      </p:sp>
      <p:sp>
        <p:nvSpPr>
          <p:cNvPr id="23" name="Espace réservé du numéro de diapositive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a:solidFill>
                  <a:srgbClr val="FFFFFF"/>
                </a:solidFill>
                <a:latin typeface="Georgia" panose="02040502050405020303" pitchFamily="18" charset="0"/>
              </a:defRPr>
            </a:lvl1pPr>
          </a:lstStyle>
          <a:p>
            <a:fld id="{D5615B3D-2BFF-4F8E-B99F-446F928A73B1}" type="slidenum">
              <a:rPr lang="fr-FR" altLang="en-US"/>
              <a:pPr/>
              <a:t>‹N°›</a:t>
            </a:fld>
            <a:endParaRPr lang="fr-FR" altLang="en-US"/>
          </a:p>
        </p:txBody>
      </p:sp>
    </p:spTree>
  </p:cSld>
  <p:clrMap bg1="lt1" tx1="dk1" bg2="lt2" tx2="dk2" accent1="accent1" accent2="accent2" accent3="accent3" accent4="accent4" accent5="accent5" accent6="accent6" hlink="hlink" folHlink="folHlink"/>
  <p:sldLayoutIdLst>
    <p:sldLayoutId id="2147483725" r:id="rId1"/>
    <p:sldLayoutId id="2147483717" r:id="rId2"/>
    <p:sldLayoutId id="2147483718" r:id="rId3"/>
    <p:sldLayoutId id="2147483719" r:id="rId4"/>
    <p:sldLayoutId id="2147483726" r:id="rId5"/>
    <p:sldLayoutId id="2147483727" r:id="rId6"/>
    <p:sldLayoutId id="2147483720" r:id="rId7"/>
    <p:sldLayoutId id="2147483721" r:id="rId8"/>
    <p:sldLayoutId id="2147483722" r:id="rId9"/>
    <p:sldLayoutId id="2147483723" r:id="rId10"/>
    <p:sldLayoutId id="2147483724"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anose="05020102010507070707"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anose="05020102010507070707"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ctrTitle"/>
          </p:nvPr>
        </p:nvSpPr>
        <p:spPr>
          <a:xfrm>
            <a:off x="457200" y="2401888"/>
            <a:ext cx="8458200" cy="1470025"/>
          </a:xfrm>
        </p:spPr>
        <p:txBody>
          <a:bodyPr/>
          <a:lstStyle/>
          <a:p>
            <a:pPr xmlns:a="http://schemas.openxmlformats.org/drawingml/2006/main" eaLnBrk="1" hangingPunct="1"/>
            <a:r xmlns:a="http://schemas.openxmlformats.org/drawingml/2006/main">
              <a:rPr lang="en" altLang="en-US" smtClean="0"/>
              <a:t>FUNCTIONS</a:t>
            </a:r>
          </a:p>
        </p:txBody>
      </p:sp>
      <p:sp>
        <p:nvSpPr>
          <p:cNvPr id="5123" name="Sous-titre 2"/>
          <p:cNvSpPr>
            <a:spLocks noGrp="1"/>
          </p:cNvSpPr>
          <p:nvPr>
            <p:ph type="subTitle" idx="1"/>
          </p:nvPr>
        </p:nvSpPr>
        <p:spPr>
          <a:xfrm>
            <a:off x="457200" y="3900488"/>
            <a:ext cx="4953000" cy="1752600"/>
          </a:xfrm>
        </p:spPr>
        <p:txBody>
          <a:bodyPr/>
          <a:lstStyle/>
          <a:p>
            <a:pPr xmlns:a="http://schemas.openxmlformats.org/drawingml/2006/main" marL="63500" eaLnBrk="1" hangingPunct="1"/>
            <a:r xmlns:a="http://schemas.openxmlformats.org/drawingml/2006/main">
              <a:rPr lang="en" altLang="en-US" b="1" smtClean="0">
                <a:solidFill>
                  <a:schemeClr val="accent2"/>
                </a:solidFill>
              </a:rPr>
              <a:t>C PROGRAMMING</a:t>
            </a:r>
            <a:r xmlns:a="http://schemas.openxmlformats.org/drawingml/2006/main">
              <a:rPr lang="en" altLang="en-US" b="1" smtClean="0"/>
              <a:t> </a:t>
            </a:r>
            <a:endParaRPr xmlns:a="http://schemas.openxmlformats.org/drawingml/2006/main" lang="en-US" altLang="en-US" b="1" smtClean="0"/>
          </a:p>
          <a:p>
            <a:pPr marL="63500" eaLnBrk="1" hangingPunct="1"/>
            <a:endParaRPr lang="fr-FR" altLang="en-US" smtClean="0"/>
          </a:p>
        </p:txBody>
      </p:sp>
      <p:sp>
        <p:nvSpPr>
          <p:cNvPr id="5124" name="Rectangle 3"/>
          <p:cNvSpPr txBox="1">
            <a:spLocks noChangeArrowheads="1"/>
          </p:cNvSpPr>
          <p:nvPr/>
        </p:nvSpPr>
        <p:spPr bwMode="auto">
          <a:xfrm>
            <a:off x="6516688" y="6092825"/>
            <a:ext cx="2447925"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872" tIns="0" rIns="45720" bIns="0" anchor="b"/>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xmlns:a="http://schemas.openxmlformats.org/drawingml/2006/main" eaLnBrk="1" hangingPunct="1">
              <a:spcBef>
                <a:spcPct val="0"/>
              </a:spcBef>
              <a:buClr>
                <a:schemeClr val="accent1"/>
              </a:buClr>
              <a:buSzPct val="80000"/>
              <a:buFont typeface="Wingdings 2" panose="05020102010507070707" pitchFamily="18" charset="2"/>
              <a:buNone/>
            </a:pPr>
            <a:r xmlns:a="http://schemas.openxmlformats.org/drawingml/2006/main">
              <a:rPr lang="en" altLang="en-US" sz="2000">
                <a:latin typeface="Corbel" panose="020B0503020204020204" pitchFamily="34" charset="0"/>
              </a:rPr>
              <a:t>Mr R. TLEMSANI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xfrm>
            <a:off x="457200" y="692150"/>
            <a:ext cx="8229600" cy="1066800"/>
          </a:xfrm>
        </p:spPr>
        <p:txBody>
          <a:bodyPr/>
          <a:lstStyle/>
          <a:p>
            <a:pPr xmlns:a="http://schemas.openxmlformats.org/drawingml/2006/main" eaLnBrk="1" hangingPunct="1"/>
            <a:r xmlns:a="http://schemas.openxmlformats.org/drawingml/2006/main">
              <a:rPr lang="en" altLang="en-US" smtClean="0"/>
              <a:t>Passing parameters</a:t>
            </a:r>
          </a:p>
        </p:txBody>
      </p:sp>
      <p:sp>
        <p:nvSpPr>
          <p:cNvPr id="14339" name="Espace réservé du contenu 2"/>
          <p:cNvSpPr>
            <a:spLocks noGrp="1"/>
          </p:cNvSpPr>
          <p:nvPr>
            <p:ph idx="1"/>
          </p:nvPr>
        </p:nvSpPr>
        <p:spPr>
          <a:xfrm>
            <a:off x="457200" y="1844675"/>
            <a:ext cx="8229600" cy="4679950"/>
          </a:xfrm>
        </p:spPr>
        <p:txBody>
          <a:bodyPr/>
          <a:lstStyle/>
          <a:p>
            <a:pPr xmlns:a="http://schemas.openxmlformats.org/drawingml/2006/main" eaLnBrk="1" hangingPunct="1"/>
            <a:r xmlns:a="http://schemas.openxmlformats.org/drawingml/2006/main">
              <a:rPr lang="en" altLang="en-US" sz="2000" smtClean="0"/>
              <a:t>Indeed, the variable i is declared in the </a:t>
            </a:r>
            <a:r xmlns:a="http://schemas.openxmlformats.org/drawingml/2006/main">
              <a:rPr lang="en" altLang="en-US" sz="2000" b="1" i="1" smtClean="0"/>
              <a:t>main </a:t>
            </a:r>
            <a:r xmlns:a="http://schemas.openxmlformats.org/drawingml/2006/main">
              <a:rPr lang="en" altLang="en-US" sz="2000" smtClean="0"/>
              <a:t>, so it is not visible in </a:t>
            </a:r>
            <a:r xmlns:a="http://schemas.openxmlformats.org/drawingml/2006/main">
              <a:rPr lang="en" altLang="en-US" sz="2000" b="1" i="1" smtClean="0"/>
              <a:t>displayInt. </a:t>
            </a:r>
            <a:r xmlns:a="http://schemas.openxmlformats.org/drawingml/2006/main">
              <a:rPr lang="en" altLang="en-US" sz="2000" smtClean="0"/>
              <a:t>To remedy this, we define displayInt like this:</a:t>
            </a:r>
          </a:p>
          <a:p>
            <a:pPr eaLnBrk="1" hangingPunct="1"/>
            <a:endParaRPr lang="fr-FR" altLang="en-US" smtClean="0"/>
          </a:p>
          <a:p>
            <a:pPr eaLnBrk="1" hangingPunct="1"/>
            <a:endParaRPr lang="fr-FR" altLang="en-US" smtClean="0"/>
          </a:p>
          <a:p>
            <a:pPr eaLnBrk="1" hangingPunct="1"/>
            <a:endParaRPr lang="fr-FR" altLang="en-US" smtClean="0"/>
          </a:p>
          <a:p>
            <a:pPr eaLnBrk="1" hangingPunct="1"/>
            <a:endParaRPr lang="fr-FR" altLang="en-US" smtClean="0"/>
          </a:p>
          <a:p>
            <a:pPr xmlns:a="http://schemas.openxmlformats.org/drawingml/2006/main" eaLnBrk="1" hangingPunct="1"/>
            <a:r xmlns:a="http://schemas.openxmlformats.org/drawingml/2006/main">
              <a:rPr lang="en" altLang="en-US" sz="2200" b="1" i="1" smtClean="0"/>
              <a:t>i </a:t>
            </a:r>
            <a:r xmlns:a="http://schemas.openxmlformats.org/drawingml/2006/main">
              <a:rPr lang="en" altLang="en-US" sz="2200" smtClean="0"/>
              <a:t>is then called a </a:t>
            </a:r>
            <a:r xmlns:a="http://schemas.openxmlformats.org/drawingml/2006/main">
              <a:rPr lang="en" altLang="en-US" sz="2200" b="1" i="1" smtClean="0">
                <a:solidFill>
                  <a:srgbClr val="002060"/>
                </a:solidFill>
              </a:rPr>
              <a:t>parameter </a:t>
            </a:r>
            <a:r xmlns:a="http://schemas.openxmlformats.org/drawingml/2006/main">
              <a:rPr lang="en" altLang="en-US" sz="2200" smtClean="0"/>
              <a:t>, it is a variable whose value will be specified when the procedure is called. We can also consider that i is an unknown value, and that it is </a:t>
            </a:r>
            <a:r xmlns:a="http://schemas.openxmlformats.org/drawingml/2006/main">
              <a:rPr lang="en" altLang="en-US" sz="2200" b="1" i="1" smtClean="0">
                <a:solidFill>
                  <a:srgbClr val="002060"/>
                </a:solidFill>
              </a:rPr>
              <a:t>initialized </a:t>
            </a:r>
            <a:r xmlns:a="http://schemas.openxmlformats.org/drawingml/2006/main">
              <a:rPr lang="en" altLang="en-US" sz="2200" smtClean="0"/>
              <a:t>when the procedure is invoked.</a:t>
            </a:r>
          </a:p>
        </p:txBody>
      </p:sp>
      <p:pic>
        <p:nvPicPr>
          <p:cNvPr id="143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2997200"/>
            <a:ext cx="3840162"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457200" y="692150"/>
            <a:ext cx="8229600" cy="1066800"/>
          </a:xfrm>
        </p:spPr>
        <p:txBody>
          <a:bodyPr/>
          <a:lstStyle/>
          <a:p>
            <a:pPr xmlns:a="http://schemas.openxmlformats.org/drawingml/2006/main" eaLnBrk="1" hangingPunct="1"/>
            <a:r xmlns:a="http://schemas.openxmlformats.org/drawingml/2006/main">
              <a:rPr lang="en" altLang="en-US" smtClean="0"/>
              <a:t>Passing parameters</a:t>
            </a:r>
          </a:p>
        </p:txBody>
      </p:sp>
      <p:sp>
        <p:nvSpPr>
          <p:cNvPr id="15363" name="Espace réservé du contenu 2"/>
          <p:cNvSpPr>
            <a:spLocks noGrp="1"/>
          </p:cNvSpPr>
          <p:nvPr>
            <p:ph idx="1"/>
          </p:nvPr>
        </p:nvSpPr>
        <p:spPr>
          <a:xfrm>
            <a:off x="250825" y="2178050"/>
            <a:ext cx="4475163" cy="4679950"/>
          </a:xfrm>
        </p:spPr>
        <p:txBody>
          <a:bodyPr/>
          <a:lstStyle/>
          <a:p>
            <a:pPr xmlns:a="http://schemas.openxmlformats.org/drawingml/2006/main" algn="just" eaLnBrk="1" hangingPunct="1"/>
            <a:r xmlns:a="http://schemas.openxmlformats.org/drawingml/2006/main">
              <a:rPr lang="en" altLang="en-US" sz="2000" smtClean="0"/>
              <a:t>To initialize the value of a parameter, this value is placed between parentheses when calling the procedure, for example: displaysInt(4) launches the execution of the procedure </a:t>
            </a:r>
            <a:r xmlns:a="http://schemas.openxmlformats.org/drawingml/2006/main">
              <a:rPr lang="en" altLang="en-US" sz="2000" b="1" i="1" smtClean="0"/>
              <a:t>displaysInt </a:t>
            </a:r>
            <a:r xmlns:a="http://schemas.openxmlformats.org/drawingml/2006/main">
              <a:rPr lang="en" altLang="en-US" sz="2000" smtClean="0"/>
              <a:t>by initializing the value of ia 4. We say also that </a:t>
            </a:r>
            <a:r xmlns:a="http://schemas.openxmlformats.org/drawingml/2006/main">
              <a:rPr lang="en" altLang="en-US" sz="2000" i="1" smtClean="0">
                <a:solidFill>
                  <a:srgbClr val="002060"/>
                </a:solidFill>
              </a:rPr>
              <a:t>we pass </a:t>
            </a:r>
            <a:r xmlns:a="http://schemas.openxmlformats.org/drawingml/2006/main">
              <a:rPr lang="en" altLang="en-US" sz="2000" smtClean="0"/>
              <a:t>the value 4 as a parameter. The correct version of our program is:</a:t>
            </a:r>
          </a:p>
        </p:txBody>
      </p:sp>
      <p:pic>
        <p:nvPicPr>
          <p:cNvPr id="6146" name="Picture 2"/>
          <p:cNvPicPr>
            <a:picLocks noChangeAspect="1" noChangeArrowheads="1"/>
          </p:cNvPicPr>
          <p:nvPr/>
        </p:nvPicPr>
        <p:blipFill>
          <a:blip r:embed="rId2"/>
          <a:srcRect/>
          <a:stretch>
            <a:fillRect/>
          </a:stretch>
        </p:blipFill>
        <p:spPr bwMode="auto">
          <a:xfrm>
            <a:off x="4832350" y="1916113"/>
            <a:ext cx="3987800" cy="40767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457200" y="692150"/>
            <a:ext cx="8229600" cy="1066800"/>
          </a:xfrm>
        </p:spPr>
        <p:txBody>
          <a:bodyPr/>
          <a:lstStyle/>
          <a:p>
            <a:pPr xmlns:a="http://schemas.openxmlformats.org/drawingml/2006/main" eaLnBrk="1" hangingPunct="1"/>
            <a:r xmlns:a="http://schemas.openxmlformats.org/drawingml/2006/main">
              <a:rPr lang="en" altLang="en-US" smtClean="0"/>
              <a:t>Passing parameters</a:t>
            </a:r>
          </a:p>
        </p:txBody>
      </p:sp>
      <p:sp>
        <p:nvSpPr>
          <p:cNvPr id="16387" name="Espace réservé du contenu 2"/>
          <p:cNvSpPr>
            <a:spLocks noGrp="1"/>
          </p:cNvSpPr>
          <p:nvPr>
            <p:ph idx="1"/>
          </p:nvPr>
        </p:nvSpPr>
        <p:spPr>
          <a:xfrm>
            <a:off x="250825" y="2178050"/>
            <a:ext cx="4475163" cy="4679950"/>
          </a:xfrm>
        </p:spPr>
        <p:txBody>
          <a:bodyPr/>
          <a:lstStyle/>
          <a:p>
            <a:pPr xmlns:a="http://schemas.openxmlformats.org/drawingml/2006/main" eaLnBrk="1" hangingPunct="1"/>
            <a:r xmlns:a="http://schemas.openxmlformats.org/drawingml/2006/main">
              <a:rPr lang="en" altLang="en-US" sz="2000" b="1" smtClean="0">
                <a:solidFill>
                  <a:srgbClr val="FF0000"/>
                </a:solidFill>
              </a:rPr>
              <a:t>Attention,</a:t>
            </a:r>
          </a:p>
          <a:p>
            <a:pPr xmlns:a="http://schemas.openxmlformats.org/drawingml/2006/main" eaLnBrk="1" hangingPunct="1">
              <a:buFont typeface="Georgia" panose="02040502050405020303" pitchFamily="18" charset="0"/>
              <a:buNone/>
            </a:pPr>
            <a:r xmlns:a="http://schemas.openxmlformats.org/drawingml/2006/main">
              <a:rPr lang="en" altLang="en-US" sz="2000" b="1" smtClean="0">
                <a:solidFill>
                  <a:srgbClr val="FF0000"/>
                </a:solidFill>
              </a:rPr>
              <a:t> </a:t>
            </a:r>
            <a:r xmlns:a="http://schemas.openxmlformats.org/drawingml/2006/main">
              <a:rPr lang="en" altLang="en-US" sz="2000" smtClean="0"/>
              <a:t>note that the </a:t>
            </a:r>
            <a:r xmlns:a="http://schemas.openxmlformats.org/drawingml/2006/main">
              <a:rPr lang="en" altLang="en-US" sz="2000" b="1" i="1" smtClean="0"/>
              <a:t>i </a:t>
            </a:r>
            <a:r xmlns:a="http://schemas.openxmlformats.org/drawingml/2006/main">
              <a:rPr lang="en" altLang="en-US" sz="2000" smtClean="0"/>
              <a:t>of </a:t>
            </a:r>
            <a:r xmlns:a="http://schemas.openxmlformats.org/drawingml/2006/main">
              <a:rPr lang="en" altLang="en-US" sz="2000" b="1" i="1" smtClean="0"/>
              <a:t>printInt </a:t>
            </a:r>
            <a:r xmlns:a="http://schemas.openxmlformats.org/drawingml/2006/main">
              <a:rPr lang="en" altLang="en-US" sz="2000" smtClean="0"/>
              <a:t>and the </a:t>
            </a:r>
            <a:r xmlns:a="http://schemas.openxmlformats.org/drawingml/2006/main">
              <a:rPr lang="en" altLang="en-US" sz="2000" b="1" i="1" smtClean="0"/>
              <a:t>i </a:t>
            </a:r>
            <a:r xmlns:a="http://schemas.openxmlformats.org/drawingml/2006/main">
              <a:rPr lang="en" altLang="en-US" sz="2000" smtClean="0"/>
              <a:t>of </a:t>
            </a:r>
            <a:r xmlns:a="http://schemas.openxmlformats.org/drawingml/2006/main">
              <a:rPr lang="en" altLang="en-US" sz="2000" b="1" i="1" smtClean="0"/>
              <a:t>main </a:t>
            </a:r>
            <a:r xmlns:a="http://schemas.openxmlformats.org/drawingml/2006/main">
              <a:rPr lang="en" altLang="en-US" sz="2000" smtClean="0"/>
              <a:t>are two </a:t>
            </a:r>
            <a:r xmlns:a="http://schemas.openxmlformats.org/drawingml/2006/main">
              <a:rPr lang="en" altLang="en-US" sz="2000" smtClean="0">
                <a:solidFill>
                  <a:srgbClr val="C00000"/>
                </a:solidFill>
              </a:rPr>
              <a:t>different variables </a:t>
            </a:r>
            <a:r xmlns:a="http://schemas.openxmlformats.org/drawingml/2006/main">
              <a:rPr lang="en" altLang="en-US" sz="2000" smtClean="0"/>
              <a:t>, the only thing that binds them is that the instruction printInt(i) initializes the i of printInt to the value of</a:t>
            </a:r>
          </a:p>
          <a:p>
            <a:pPr xmlns:a="http://schemas.openxmlformats.org/drawingml/2006/main" eaLnBrk="1" hangingPunct="1">
              <a:buFont typeface="Georgia" panose="02040502050405020303" pitchFamily="18" charset="0"/>
              <a:buNone/>
            </a:pPr>
            <a:r xmlns:a="http://schemas.openxmlformats.org/drawingml/2006/main">
              <a:rPr lang="en" altLang="en-US" sz="2000" smtClean="0"/>
              <a:t>i of the hand.</a:t>
            </a:r>
          </a:p>
          <a:p>
            <a:pPr xmlns:a="http://schemas.openxmlformats.org/drawingml/2006/main" eaLnBrk="1" hangingPunct="1">
              <a:buFont typeface="Georgia" panose="02040502050405020303" pitchFamily="18" charset="0"/>
              <a:buNone/>
            </a:pPr>
            <a:r xmlns:a="http://schemas.openxmlformats.org/drawingml/2006/main">
              <a:rPr lang="en" altLang="en-US" sz="2000" smtClean="0"/>
              <a:t>It would be quite possible to write:</a:t>
            </a:r>
          </a:p>
        </p:txBody>
      </p:sp>
      <p:pic>
        <p:nvPicPr>
          <p:cNvPr id="7170" name="Picture 2"/>
          <p:cNvPicPr>
            <a:picLocks noChangeAspect="1" noChangeArrowheads="1"/>
          </p:cNvPicPr>
          <p:nvPr/>
        </p:nvPicPr>
        <p:blipFill>
          <a:blip r:embed="rId2"/>
          <a:srcRect/>
          <a:stretch>
            <a:fillRect/>
          </a:stretch>
        </p:blipFill>
        <p:spPr bwMode="auto">
          <a:xfrm>
            <a:off x="4643438" y="1989138"/>
            <a:ext cx="4216400" cy="41719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a:xfrm>
            <a:off x="457200" y="692150"/>
            <a:ext cx="8229600" cy="1066800"/>
          </a:xfrm>
        </p:spPr>
        <p:txBody>
          <a:bodyPr/>
          <a:lstStyle/>
          <a:p>
            <a:pPr xmlns:a="http://schemas.openxmlformats.org/drawingml/2006/main" eaLnBrk="1" hangingPunct="1"/>
            <a:r xmlns:a="http://schemas.openxmlformats.org/drawingml/2006/main">
              <a:rPr lang="en" altLang="en-US" smtClean="0"/>
              <a:t>Passing parameters</a:t>
            </a:r>
          </a:p>
        </p:txBody>
      </p:sp>
      <p:sp>
        <p:nvSpPr>
          <p:cNvPr id="17411" name="Espace réservé du contenu 2"/>
          <p:cNvSpPr>
            <a:spLocks noGrp="1"/>
          </p:cNvSpPr>
          <p:nvPr>
            <p:ph idx="1"/>
          </p:nvPr>
        </p:nvSpPr>
        <p:spPr>
          <a:xfrm>
            <a:off x="457200" y="1844675"/>
            <a:ext cx="8229600" cy="4679950"/>
          </a:xfrm>
        </p:spPr>
        <p:txBody>
          <a:bodyPr/>
          <a:lstStyle/>
          <a:p>
            <a:pPr xmlns:a="http://schemas.openxmlformats.org/drawingml/2006/main" algn="just" eaLnBrk="1" hangingPunct="1"/>
            <a:r xmlns:a="http://schemas.openxmlformats.org/drawingml/2006/main">
              <a:rPr lang="en" altLang="en-US" sz="2000" smtClean="0"/>
              <a:t>It is possible to pass </a:t>
            </a:r>
            <a:r xmlns:a="http://schemas.openxmlformats.org/drawingml/2006/main">
              <a:rPr lang="en" altLang="en-US" sz="2000" smtClean="0">
                <a:solidFill>
                  <a:srgbClr val="FF0000"/>
                </a:solidFill>
              </a:rPr>
              <a:t>several values </a:t>
            </a:r>
            <a:r xmlns:a="http://schemas.openxmlformats.org/drawingml/2006/main">
              <a:rPr lang="en" altLang="en-US" sz="2000" smtClean="0"/>
              <a:t>as parameters.</a:t>
            </a:r>
          </a:p>
          <a:p>
            <a:pPr xmlns:a="http://schemas.openxmlformats.org/drawingml/2006/main" algn="just" eaLnBrk="1" hangingPunct="1"/>
            <a:r xmlns:a="http://schemas.openxmlformats.org/drawingml/2006/main">
              <a:rPr lang="en" altLang="en-US" sz="2000" smtClean="0"/>
              <a:t>For example, the following procedure displays the sum of the two values passed as parameters:</a:t>
            </a:r>
          </a:p>
          <a:p>
            <a:pPr algn="just" eaLnBrk="1" hangingPunct="1"/>
            <a:endParaRPr lang="fr-FR" altLang="en-US" sz="2000" smtClean="0"/>
          </a:p>
          <a:p>
            <a:pPr algn="just" eaLnBrk="1" hangingPunct="1"/>
            <a:endParaRPr lang="fr-FR" altLang="en-US" sz="2000" smtClean="0"/>
          </a:p>
          <a:p>
            <a:pPr algn="just" eaLnBrk="1" hangingPunct="1"/>
            <a:endParaRPr lang="fr-FR" altLang="en-US" sz="2000" smtClean="0"/>
          </a:p>
          <a:p>
            <a:pPr algn="just" eaLnBrk="1" hangingPunct="1"/>
            <a:endParaRPr lang="fr-FR" altLang="en-US" sz="2000" smtClean="0"/>
          </a:p>
          <a:p>
            <a:pPr algn="just" eaLnBrk="1" hangingPunct="1"/>
            <a:endParaRPr lang="fr-FR" altLang="en-US" sz="2000" smtClean="0"/>
          </a:p>
          <a:p>
            <a:pPr xmlns:a="http://schemas.openxmlformats.org/drawingml/2006/main" algn="just" eaLnBrk="1" hangingPunct="1"/>
            <a:r xmlns:a="http://schemas.openxmlformats.org/drawingml/2006/main">
              <a:rPr lang="en" altLang="en-US" sz="2000" smtClean="0"/>
              <a:t>The invocation of such a procedure is done by initializing the parameters in the same order and separating the values by commas, for example </a:t>
            </a:r>
            <a:r xmlns:a="http://schemas.openxmlformats.org/drawingml/2006/main">
              <a:rPr lang="en" altLang="en-US" sz="2000" b="1" i="1" smtClean="0"/>
              <a:t>displaysSum(3, 4) </a:t>
            </a:r>
            <a:r xmlns:a="http://schemas.openxmlformats.org/drawingml/2006/main">
              <a:rPr lang="en" altLang="en-US" sz="2000" smtClean="0"/>
              <a:t>invokes </a:t>
            </a:r>
            <a:r xmlns:a="http://schemas.openxmlformats.org/drawingml/2006/main">
              <a:rPr lang="en" altLang="en-US" sz="2000" i="1" smtClean="0"/>
              <a:t>displaysSum </a:t>
            </a:r>
            <a:r xmlns:a="http://schemas.openxmlformats.org/drawingml/2006/main">
              <a:rPr lang="en" altLang="en-US" sz="2000" smtClean="0"/>
              <a:t>by initializing </a:t>
            </a:r>
            <a:r xmlns:a="http://schemas.openxmlformats.org/drawingml/2006/main">
              <a:rPr lang="en" altLang="en-US" sz="2000" b="1" smtClean="0"/>
              <a:t>a to 3 </a:t>
            </a:r>
            <a:r xmlns:a="http://schemas.openxmlformats.org/drawingml/2006/main">
              <a:rPr lang="en" altLang="en-US" sz="2000" smtClean="0"/>
              <a:t>and </a:t>
            </a:r>
            <a:r xmlns:a="http://schemas.openxmlformats.org/drawingml/2006/main">
              <a:rPr lang="en" altLang="en-US" sz="2000" b="1" smtClean="0"/>
              <a:t>b to 4. </a:t>
            </a:r>
            <a:r xmlns:a="http://schemas.openxmlformats.org/drawingml/2006/main">
              <a:rPr lang="en" altLang="en-US" sz="2000" smtClean="0"/>
              <a:t>You must initialize all parameters and you must place the values in order.</a:t>
            </a:r>
          </a:p>
        </p:txBody>
      </p:sp>
      <p:pic>
        <p:nvPicPr>
          <p:cNvPr id="8194" name="Picture 2"/>
          <p:cNvPicPr>
            <a:picLocks noChangeAspect="1" noChangeArrowheads="1"/>
          </p:cNvPicPr>
          <p:nvPr/>
        </p:nvPicPr>
        <p:blipFill>
          <a:blip r:embed="rId2"/>
          <a:srcRect/>
          <a:stretch>
            <a:fillRect/>
          </a:stretch>
        </p:blipFill>
        <p:spPr bwMode="auto">
          <a:xfrm>
            <a:off x="2339975" y="3009900"/>
            <a:ext cx="4392613" cy="13668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a:xfrm>
            <a:off x="457200" y="692150"/>
            <a:ext cx="8229600" cy="1066800"/>
          </a:xfrm>
        </p:spPr>
        <p:txBody>
          <a:bodyPr/>
          <a:lstStyle/>
          <a:p>
            <a:pPr xmlns:a="http://schemas.openxmlformats.org/drawingml/2006/main" eaLnBrk="1" hangingPunct="1"/>
            <a:r xmlns:a="http://schemas.openxmlformats.org/drawingml/2006/main">
              <a:rPr lang="en" altLang="en-US" smtClean="0"/>
              <a:t>Passing parameters</a:t>
            </a:r>
          </a:p>
        </p:txBody>
      </p:sp>
      <p:sp>
        <p:nvSpPr>
          <p:cNvPr id="18435" name="Espace réservé du contenu 2"/>
          <p:cNvSpPr>
            <a:spLocks noGrp="1"/>
          </p:cNvSpPr>
          <p:nvPr>
            <p:ph idx="1"/>
          </p:nvPr>
        </p:nvSpPr>
        <p:spPr>
          <a:xfrm>
            <a:off x="457200" y="1844675"/>
            <a:ext cx="3609975" cy="2305050"/>
          </a:xfrm>
        </p:spPr>
        <p:txBody>
          <a:bodyPr/>
          <a:lstStyle/>
          <a:p>
            <a:pPr xmlns:a="http://schemas.openxmlformats.org/drawingml/2006/main" eaLnBrk="1" hangingPunct="1">
              <a:buFont typeface="Georgia" panose="02040502050405020303" pitchFamily="18" charset="0"/>
              <a:buNone/>
            </a:pPr>
            <a:r xmlns:a="http://schemas.openxmlformats.org/drawingml/2006/main">
              <a:rPr lang="en" altLang="en-US" b="1" smtClean="0">
                <a:solidFill>
                  <a:srgbClr val="0070C0"/>
                </a:solidFill>
              </a:rPr>
              <a:t>EXAMPLE</a:t>
            </a:r>
          </a:p>
          <a:p>
            <a:pPr xmlns:a="http://schemas.openxmlformats.org/drawingml/2006/main" algn="ctr" eaLnBrk="1" hangingPunct="1"/>
            <a:r xmlns:a="http://schemas.openxmlformats.org/drawingml/2006/main">
              <a:rPr lang="en" altLang="en-US" smtClean="0">
                <a:solidFill>
                  <a:srgbClr val="FF0000"/>
                </a:solidFill>
              </a:rPr>
              <a:t>What does the following program display?</a:t>
            </a:r>
          </a:p>
        </p:txBody>
      </p:sp>
      <p:pic>
        <p:nvPicPr>
          <p:cNvPr id="9218" name="Picture 2"/>
          <p:cNvPicPr>
            <a:picLocks noChangeAspect="1" noChangeArrowheads="1"/>
          </p:cNvPicPr>
          <p:nvPr/>
        </p:nvPicPr>
        <p:blipFill>
          <a:blip r:embed="rId2"/>
          <a:srcRect/>
          <a:stretch>
            <a:fillRect/>
          </a:stretch>
        </p:blipFill>
        <p:spPr bwMode="auto">
          <a:xfrm>
            <a:off x="4284663" y="1628775"/>
            <a:ext cx="3998912" cy="48482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a:xfrm>
            <a:off x="457200" y="692150"/>
            <a:ext cx="8229600" cy="1066800"/>
          </a:xfrm>
        </p:spPr>
        <p:txBody>
          <a:bodyPr/>
          <a:lstStyle/>
          <a:p>
            <a:pPr xmlns:a="http://schemas.openxmlformats.org/drawingml/2006/main" eaLnBrk="1" hangingPunct="1"/>
            <a:r xmlns:a="http://schemas.openxmlformats.org/drawingml/2006/main">
              <a:rPr lang="en" altLang="en-US" smtClean="0"/>
              <a:t>The functions </a:t>
            </a:r>
            <a:r xmlns:a="http://schemas.openxmlformats.org/drawingml/2006/main">
              <a:rPr lang="en" altLang="en-US" sz="2800" smtClean="0">
                <a:solidFill>
                  <a:srgbClr val="0070C0"/>
                </a:solidFill>
              </a:rPr>
              <a:t>The principle</a:t>
            </a:r>
          </a:p>
        </p:txBody>
      </p:sp>
      <p:sp>
        <p:nvSpPr>
          <p:cNvPr id="19459" name="Espace réservé du contenu 2"/>
          <p:cNvSpPr>
            <a:spLocks noGrp="1"/>
          </p:cNvSpPr>
          <p:nvPr>
            <p:ph idx="1"/>
          </p:nvPr>
        </p:nvSpPr>
        <p:spPr>
          <a:xfrm>
            <a:off x="323850" y="1844675"/>
            <a:ext cx="8362950" cy="4679950"/>
          </a:xfrm>
        </p:spPr>
        <p:txBody>
          <a:bodyPr/>
          <a:lstStyle/>
          <a:p>
            <a:pPr xmlns:a="http://schemas.openxmlformats.org/drawingml/2006/main" algn="just" eaLnBrk="1" hangingPunct="1"/>
            <a:r xmlns:a="http://schemas.openxmlformats.org/drawingml/2006/main">
              <a:rPr lang="en" altLang="en-US" sz="2400" smtClean="0"/>
              <a:t>We have seen that a </a:t>
            </a:r>
            <a:r xmlns:a="http://schemas.openxmlformats.org/drawingml/2006/main">
              <a:rPr lang="en" altLang="en-US" sz="2400" i="1" smtClean="0"/>
              <a:t>subroutine</a:t>
            </a:r>
            <a:r xmlns:a="http://schemas.openxmlformats.org/drawingml/2006/main">
              <a:rPr lang="en" altLang="en-US" sz="2400" smtClean="0"/>
              <a:t> </a:t>
            </a:r>
            <a:r xmlns:a="http://schemas.openxmlformats.org/drawingml/2006/main">
              <a:rPr lang="en" altLang="en-US" sz="2400" smtClean="0">
                <a:solidFill>
                  <a:srgbClr val="002060"/>
                </a:solidFill>
              </a:rPr>
              <a:t>caller </a:t>
            </a:r>
            <a:r xmlns:a="http://schemas.openxmlformats.org/drawingml/2006/main">
              <a:rPr lang="en" altLang="en-US" sz="2400" smtClean="0"/>
              <a:t>can communicate values to the </a:t>
            </a:r>
            <a:r xmlns:a="http://schemas.openxmlformats.org/drawingml/2006/main">
              <a:rPr lang="en" altLang="en-US" sz="2400" smtClean="0">
                <a:solidFill>
                  <a:srgbClr val="002060"/>
                </a:solidFill>
              </a:rPr>
              <a:t>called </a:t>
            </a:r>
            <a:r xmlns:a="http://schemas.openxmlformats.org/drawingml/2006/main">
              <a:rPr lang="en" altLang="en-US" sz="2400" i="1" smtClean="0"/>
              <a:t>subroutine </a:t>
            </a:r>
            <a:r xmlns:a="http://schemas.openxmlformats.org/drawingml/2006/main">
              <a:rPr lang="en" altLang="en-US" sz="2400" smtClean="0"/>
              <a:t>.</a:t>
            </a:r>
          </a:p>
          <a:p>
            <a:pPr xmlns:a="http://schemas.openxmlformats.org/drawingml/2006/main" algn="just" eaLnBrk="1" hangingPunct="1"/>
            <a:r xmlns:a="http://schemas.openxmlformats.org/drawingml/2006/main">
              <a:rPr lang="en" altLang="en-US" sz="2400" smtClean="0"/>
              <a:t>But is it possible for a </a:t>
            </a:r>
            <a:r xmlns:a="http://schemas.openxmlformats.org/drawingml/2006/main">
              <a:rPr lang="en" altLang="en-US" sz="2400" smtClean="0">
                <a:solidFill>
                  <a:srgbClr val="002060"/>
                </a:solidFill>
              </a:rPr>
              <a:t>called </a:t>
            </a:r>
            <a:r xmlns:a="http://schemas.openxmlformats.org/drawingml/2006/main">
              <a:rPr lang="en" altLang="en-US" sz="2400" i="1" smtClean="0"/>
              <a:t>subroutine </a:t>
            </a:r>
            <a:r xmlns:a="http://schemas.openxmlformats.org/drawingml/2006/main">
              <a:rPr lang="en" altLang="en-US" sz="2400" smtClean="0"/>
              <a:t>to communicate a value to the </a:t>
            </a:r>
            <a:r xmlns:a="http://schemas.openxmlformats.org/drawingml/2006/main">
              <a:rPr lang="en" altLang="en-US" sz="2400" i="1" smtClean="0"/>
              <a:t>subroutine</a:t>
            </a:r>
            <a:r xmlns:a="http://schemas.openxmlformats.org/drawingml/2006/main">
              <a:rPr lang="en" altLang="en-US" sz="2400" smtClean="0"/>
              <a:t> </a:t>
            </a:r>
            <a:r xmlns:a="http://schemas.openxmlformats.org/drawingml/2006/main">
              <a:rPr lang="en" altLang="en-US" sz="2400" smtClean="0">
                <a:solidFill>
                  <a:srgbClr val="002060"/>
                </a:solidFill>
              </a:rPr>
              <a:t>calling </a:t>
            </a:r>
            <a:r xmlns:a="http://schemas.openxmlformats.org/drawingml/2006/main">
              <a:rPr lang="en" altLang="en-US" sz="2400" smtClean="0"/>
              <a:t>?</a:t>
            </a:r>
          </a:p>
          <a:p>
            <a:pPr algn="just" eaLnBrk="1" hangingPunct="1"/>
            <a:endParaRPr lang="fr-FR" altLang="en-US" sz="2400" smtClean="0"/>
          </a:p>
          <a:p>
            <a:pPr xmlns:a="http://schemas.openxmlformats.org/drawingml/2006/main" algn="just" eaLnBrk="1" hangingPunct="1"/>
            <a:r xmlns:a="http://schemas.openxmlformats.org/drawingml/2006/main">
              <a:rPr lang="en" altLang="en-US" sz="2400" smtClean="0"/>
              <a:t>The answer is </a:t>
            </a:r>
            <a:r xmlns:a="http://schemas.openxmlformats.org/drawingml/2006/main">
              <a:rPr lang="en" altLang="en-US" sz="2400" smtClean="0">
                <a:solidFill>
                  <a:srgbClr val="FF0000"/>
                </a:solidFill>
              </a:rPr>
              <a:t>yes.</a:t>
            </a:r>
          </a:p>
          <a:p>
            <a:pPr algn="just" eaLnBrk="1" hangingPunct="1"/>
            <a:endParaRPr lang="fr-FR" altLang="en-US" sz="2400" smtClean="0">
              <a:solidFill>
                <a:srgbClr val="FF0000"/>
              </a:solidFill>
            </a:endParaRPr>
          </a:p>
          <a:p>
            <a:pPr xmlns:a="http://schemas.openxmlformats.org/drawingml/2006/main" algn="just" eaLnBrk="1" hangingPunct="1"/>
            <a:r xmlns:a="http://schemas.openxmlformats.org/drawingml/2006/main">
              <a:rPr lang="en" altLang="en-US" sz="2400" smtClean="0">
                <a:solidFill>
                  <a:srgbClr val="C00000"/>
                </a:solidFill>
              </a:rPr>
              <a:t>A function </a:t>
            </a:r>
            <a:r xmlns:a="http://schemas.openxmlformats.org/drawingml/2006/main">
              <a:rPr lang="en" altLang="en-US" sz="2400" smtClean="0"/>
              <a:t>is a subroutine that communicates a value to the calling subroutine. This value is called </a:t>
            </a:r>
            <a:r xmlns:a="http://schemas.openxmlformats.org/drawingml/2006/main">
              <a:rPr lang="en" altLang="en-US" sz="2400" b="1" i="1" smtClean="0"/>
              <a:t>return value </a:t>
            </a:r>
            <a:r xmlns:a="http://schemas.openxmlformats.org/drawingml/2006/main">
              <a:rPr lang="en" altLang="en-US" sz="2400" smtClean="0"/>
              <a:t>, or </a:t>
            </a:r>
            <a:r xmlns:a="http://schemas.openxmlformats.org/drawingml/2006/main">
              <a:rPr lang="en" altLang="en-US" sz="2400" b="1" i="1" smtClean="0"/>
              <a:t>returned value </a:t>
            </a:r>
            <a:r xmlns:a="http://schemas.openxmlformats.org/drawingml/2006/main">
              <a:rPr lang="en" altLang="en-US" sz="2400" smtClean="0"/>
              <a:t>.</a:t>
            </a:r>
            <a:endParaRPr xmlns:a="http://schemas.openxmlformats.org/drawingml/2006/main" lang="fr-FR" altLang="en-US" sz="2400" smtClean="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a:xfrm>
            <a:off x="457200" y="692150"/>
            <a:ext cx="8229600" cy="1066800"/>
          </a:xfrm>
        </p:spPr>
        <p:txBody>
          <a:bodyPr/>
          <a:lstStyle/>
          <a:p>
            <a:pPr xmlns:a="http://schemas.openxmlformats.org/drawingml/2006/main" eaLnBrk="1" hangingPunct="1"/>
            <a:r xmlns:a="http://schemas.openxmlformats.org/drawingml/2006/main">
              <a:rPr lang="en" altLang="en-US" sz="2800" smtClean="0">
                <a:solidFill>
                  <a:srgbClr val="0070C0"/>
                </a:solidFill>
              </a:rPr>
              <a:t>Summon </a:t>
            </a:r>
            <a:r xmlns:a="http://schemas.openxmlformats.org/drawingml/2006/main">
              <a:rPr lang="en" altLang="en-US" smtClean="0"/>
              <a:t>functions</a:t>
            </a:r>
          </a:p>
        </p:txBody>
      </p:sp>
      <p:sp>
        <p:nvSpPr>
          <p:cNvPr id="20483" name="Espace réservé du contenu 2"/>
          <p:cNvSpPr>
            <a:spLocks noGrp="1"/>
          </p:cNvSpPr>
          <p:nvPr>
            <p:ph idx="1"/>
          </p:nvPr>
        </p:nvSpPr>
        <p:spPr>
          <a:xfrm>
            <a:off x="457200" y="1844675"/>
            <a:ext cx="8229600" cy="4679950"/>
          </a:xfrm>
        </p:spPr>
        <p:txBody>
          <a:bodyPr/>
          <a:lstStyle/>
          <a:p>
            <a:pPr xmlns:a="http://schemas.openxmlformats.org/drawingml/2006/main" eaLnBrk="1" hangingPunct="1"/>
            <a:r xmlns:a="http://schemas.openxmlformats.org/drawingml/2006/main">
              <a:rPr lang="en" altLang="en-US" sz="2400" smtClean="0"/>
              <a:t>The syntax for calling a function is:</a:t>
            </a:r>
          </a:p>
          <a:p>
            <a:pPr eaLnBrk="1" hangingPunct="1"/>
            <a:endParaRPr lang="fr-FR" altLang="en-US" sz="2400" smtClean="0"/>
          </a:p>
          <a:p>
            <a:pPr xmlns:a="http://schemas.openxmlformats.org/drawingml/2006/main" algn="ctr" eaLnBrk="1" hangingPunct="1">
              <a:buFont typeface="Georgia" panose="02040502050405020303" pitchFamily="18" charset="0"/>
              <a:buNone/>
            </a:pPr>
            <a:r xmlns:a="http://schemas.openxmlformats.org/drawingml/2006/main">
              <a:rPr lang="en" altLang="en-US" sz="2400" b="1" i="1" smtClean="0">
                <a:solidFill>
                  <a:srgbClr val="C00000"/>
                </a:solidFill>
              </a:rPr>
              <a:t>v </a:t>
            </a:r>
            <a:r xmlns:a="http://schemas.openxmlformats.org/drawingml/2006/main">
              <a:rPr lang="en" altLang="en-US" sz="2400" smtClean="0">
                <a:solidFill>
                  <a:srgbClr val="C00000"/>
                </a:solidFill>
              </a:rPr>
              <a:t>= </a:t>
            </a:r>
            <a:r xmlns:a="http://schemas.openxmlformats.org/drawingml/2006/main">
              <a:rPr lang="en" altLang="en-US" sz="2400" b="1" smtClean="0">
                <a:solidFill>
                  <a:srgbClr val="C00000"/>
                </a:solidFill>
              </a:rPr>
              <a:t>functionName </a:t>
            </a:r>
            <a:r xmlns:a="http://schemas.openxmlformats.org/drawingml/2006/main">
              <a:rPr lang="en" altLang="en-US" sz="2400" smtClean="0">
                <a:solidFill>
                  <a:srgbClr val="C00000"/>
                </a:solidFill>
              </a:rPr>
              <a:t>( </a:t>
            </a:r>
            <a:r xmlns:a="http://schemas.openxmlformats.org/drawingml/2006/main">
              <a:rPr lang="en" altLang="en-US" sz="2400" b="1" i="1" smtClean="0">
                <a:solidFill>
                  <a:srgbClr val="C00000"/>
                </a:solidFill>
              </a:rPr>
              <a:t>parameters </a:t>
            </a:r>
            <a:r xmlns:a="http://schemas.openxmlformats.org/drawingml/2006/main">
              <a:rPr lang="en" altLang="en-US" sz="2400" smtClean="0">
                <a:solidFill>
                  <a:srgbClr val="C00000"/>
                </a:solidFill>
              </a:rPr>
              <a:t>);</a:t>
            </a:r>
          </a:p>
          <a:p>
            <a:pPr algn="ctr" eaLnBrk="1" hangingPunct="1">
              <a:buFont typeface="Georgia" panose="02040502050405020303" pitchFamily="18" charset="0"/>
              <a:buNone/>
            </a:pPr>
            <a:endParaRPr lang="fr-FR" altLang="en-US" sz="2400" smtClean="0">
              <a:solidFill>
                <a:srgbClr val="C00000"/>
              </a:solidFill>
            </a:endParaRPr>
          </a:p>
          <a:p>
            <a:pPr xmlns:a="http://schemas.openxmlformats.org/drawingml/2006/main" eaLnBrk="1" hangingPunct="1"/>
            <a:r xmlns:a="http://schemas.openxmlformats.org/drawingml/2006/main">
              <a:rPr lang="en" altLang="en-US" sz="2400" smtClean="0"/>
              <a:t>The above instruction places in the variable </a:t>
            </a:r>
            <a:r xmlns:a="http://schemas.openxmlformats.org/drawingml/2006/main">
              <a:rPr lang="en" altLang="en-US" sz="2400" b="1" i="1" smtClean="0"/>
              <a:t>v </a:t>
            </a:r>
            <a:r xmlns:a="http://schemas.openxmlformats.org/drawingml/2006/main">
              <a:rPr lang="en" altLang="en-US" sz="2400" smtClean="0"/>
              <a:t>the value returned by the function </a:t>
            </a:r>
            <a:r xmlns:a="http://schemas.openxmlformats.org/drawingml/2006/main">
              <a:rPr lang="en" altLang="en-US" sz="2400" b="1" smtClean="0"/>
              <a:t>functionname </a:t>
            </a:r>
            <a:r xmlns:a="http://schemas.openxmlformats.org/drawingml/2006/main">
              <a:rPr lang="en" altLang="en-US" sz="2400" smtClean="0"/>
              <a:t>when passing it the parameters </a:t>
            </a:r>
            <a:r xmlns:a="http://schemas.openxmlformats.org/drawingml/2006/main">
              <a:rPr lang="en" altLang="en-US" sz="2400" b="1" i="1" smtClean="0"/>
              <a:t>parameters </a:t>
            </a:r>
            <a:r xmlns:a="http://schemas.openxmlformats.org/drawingml/2006/main">
              <a:rPr lang="en" altLang="en-US" sz="2400"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457200" y="549275"/>
            <a:ext cx="8229600" cy="1066800"/>
          </a:xfrm>
        </p:spPr>
        <p:txBody>
          <a:bodyPr/>
          <a:lstStyle/>
          <a:p>
            <a:pPr xmlns:a="http://schemas.openxmlformats.org/drawingml/2006/main" eaLnBrk="1" hangingPunct="1"/>
            <a:r xmlns:a="http://schemas.openxmlformats.org/drawingml/2006/main">
              <a:rPr lang="en" altLang="en-US" smtClean="0"/>
              <a:t>Functions </a:t>
            </a:r>
            <a:r xmlns:a="http://schemas.openxmlformats.org/drawingml/2006/main">
              <a:rPr lang="en" altLang="en-US" sz="2800" smtClean="0">
                <a:solidFill>
                  <a:srgbClr val="0070C0"/>
                </a:solidFill>
              </a:rPr>
              <a:t>Definition</a:t>
            </a:r>
          </a:p>
        </p:txBody>
      </p:sp>
      <p:sp>
        <p:nvSpPr>
          <p:cNvPr id="3" name="Espace réservé du contenu 2"/>
          <p:cNvSpPr>
            <a:spLocks noGrp="1"/>
          </p:cNvSpPr>
          <p:nvPr>
            <p:ph idx="1"/>
          </p:nvPr>
        </p:nvSpPr>
        <p:spPr>
          <a:xfrm>
            <a:off x="457200" y="1557338"/>
            <a:ext cx="8229600" cy="4679950"/>
          </a:xfrm>
        </p:spPr>
        <p:txBody>
          <a:bodyPr>
            <a:normAutofit fontScale="85000" lnSpcReduction="10000"/>
          </a:bodyPr>
          <a:lstStyle/>
          <a:p>
            <a:pPr xmlns:a="http://schemas.openxmlformats.org/drawingml/2006/main" marL="365760" indent="-256032" eaLnBrk="1" fontAlgn="auto" hangingPunct="1">
              <a:spcAft>
                <a:spcPts val="0"/>
              </a:spcAft>
              <a:buClr>
                <a:schemeClr val="accent3"/>
              </a:buClr>
              <a:buFont typeface="Georgia"/>
              <a:buChar char="•"/>
              <a:defRPr/>
            </a:pPr>
            <a:r xmlns:a="http://schemas.openxmlformats.org/drawingml/2006/main">
              <a:rPr lang="en" sz="2400" dirty="0"/>
              <a:t>We define a function with the following syntax:</a:t>
            </a:r>
          </a:p>
          <a:p>
            <a:pPr xmlns:a="http://schemas.openxmlformats.org/drawingml/2006/main" marL="923544" lvl="2" indent="-219456" eaLnBrk="1" fontAlgn="auto" hangingPunct="1">
              <a:spcAft>
                <a:spcPts val="0"/>
              </a:spcAft>
              <a:buFont typeface="Wingdings 2"/>
              <a:buNone/>
              <a:defRPr/>
            </a:pPr>
            <a:r xmlns:a="http://schemas.openxmlformats.org/drawingml/2006/main">
              <a:rPr lang="en" sz="2000" b="1" dirty="0" err="1">
                <a:solidFill>
                  <a:srgbClr val="C00000"/>
                </a:solidFill>
              </a:rPr>
              <a:t>typeReturnValue</a:t>
            </a:r>
            <a:r xmlns:a="http://schemas.openxmlformats.org/drawingml/2006/main">
              <a:rPr lang="en" sz="2000" b="1" dirty="0">
                <a:solidFill>
                  <a:srgbClr val="C00000"/>
                </a:solidFill>
              </a:rPr>
              <a:t> </a:t>
            </a:r>
            <a:r xmlns:a="http://schemas.openxmlformats.org/drawingml/2006/main">
              <a:rPr lang="en" sz="2000" dirty="0">
                <a:solidFill>
                  <a:srgbClr val="C00000"/>
                </a:solidFill>
              </a:rPr>
              <a:t> </a:t>
            </a:r>
            <a:r xmlns:a="http://schemas.openxmlformats.org/drawingml/2006/main">
              <a:rPr lang="en" sz="2000" b="1" dirty="0" err="1">
                <a:solidFill>
                  <a:srgbClr val="002060"/>
                </a:solidFill>
              </a:rPr>
              <a:t>functionName </a:t>
            </a:r>
            <a:r xmlns:a="http://schemas.openxmlformats.org/drawingml/2006/main">
              <a:rPr lang="en" sz="2000" dirty="0">
                <a:solidFill>
                  <a:srgbClr val="C00000"/>
                </a:solidFill>
              </a:rPr>
              <a:t>( </a:t>
            </a:r>
            <a:r xmlns:a="http://schemas.openxmlformats.org/drawingml/2006/main">
              <a:rPr lang="en" sz="2000" b="1" i="1" dirty="0" err="1">
                <a:solidFill>
                  <a:srgbClr val="0070C0"/>
                </a:solidFill>
              </a:rPr>
              <a:t>ParameterList </a:t>
            </a:r>
            <a:r xmlns:a="http://schemas.openxmlformats.org/drawingml/2006/main">
              <a:rPr lang="en" sz="2000" dirty="0">
                <a:solidFill>
                  <a:srgbClr val="C00000"/>
                </a:solidFill>
              </a:rPr>
              <a:t>)</a:t>
            </a:r>
          </a:p>
          <a:p>
            <a:pPr xmlns:a="http://schemas.openxmlformats.org/drawingml/2006/main" marL="923544" lvl="2" indent="-219456" eaLnBrk="1" fontAlgn="auto" hangingPunct="1">
              <a:spcAft>
                <a:spcPts val="0"/>
              </a:spcAft>
              <a:buFont typeface="Wingdings 2"/>
              <a:buNone/>
              <a:defRPr/>
            </a:pPr>
            <a:r xmlns:a="http://schemas.openxmlformats.org/drawingml/2006/main">
              <a:rPr lang="en" sz="2000" dirty="0">
                <a:solidFill>
                  <a:srgbClr val="C00000"/>
                </a:solidFill>
              </a:rPr>
              <a:t>{</a:t>
            </a:r>
          </a:p>
          <a:p>
            <a:pPr xmlns:a="http://schemas.openxmlformats.org/drawingml/2006/main" marL="923544" lvl="2" indent="-219456" eaLnBrk="1" fontAlgn="auto" hangingPunct="1">
              <a:spcAft>
                <a:spcPts val="0"/>
              </a:spcAft>
              <a:buFont typeface="Wingdings 2"/>
              <a:buNone/>
              <a:defRPr/>
            </a:pPr>
            <a:r xmlns:a="http://schemas.openxmlformats.org/drawingml/2006/main">
              <a:rPr lang="en" sz="2000" dirty="0">
                <a:solidFill>
                  <a:srgbClr val="C00000"/>
                </a:solidFill>
              </a:rPr>
              <a:t>}</a:t>
            </a:r>
          </a:p>
          <a:p>
            <a:pPr xmlns:a="http://schemas.openxmlformats.org/drawingml/2006/main" marL="365760" indent="-256032" eaLnBrk="1" fontAlgn="auto" hangingPunct="1">
              <a:spcAft>
                <a:spcPts val="0"/>
              </a:spcAft>
              <a:buClr>
                <a:schemeClr val="accent3"/>
              </a:buClr>
              <a:buFont typeface="Georgia"/>
              <a:buChar char="•"/>
              <a:defRPr/>
            </a:pPr>
            <a:r xmlns:a="http://schemas.openxmlformats.org/drawingml/2006/main">
              <a:rPr lang="en" sz="2400" dirty="0"/>
              <a:t>The square function will therefore be defined as follows:</a:t>
            </a:r>
          </a:p>
          <a:p>
            <a:pPr marL="365760" indent="-256032" eaLnBrk="1" fontAlgn="auto" hangingPunct="1">
              <a:spcAft>
                <a:spcPts val="0"/>
              </a:spcAft>
              <a:buClr>
                <a:schemeClr val="accent3"/>
              </a:buClr>
              <a:buFont typeface="Georgia"/>
              <a:buChar char="•"/>
              <a:defRPr/>
            </a:pPr>
            <a:endParaRPr lang="fr-FR" sz="2400" dirty="0"/>
          </a:p>
          <a:p>
            <a:pPr marL="365760" indent="-256032" eaLnBrk="1" fontAlgn="auto" hangingPunct="1">
              <a:spcAft>
                <a:spcPts val="0"/>
              </a:spcAft>
              <a:buClr>
                <a:schemeClr val="accent3"/>
              </a:buClr>
              <a:buFont typeface="Georgia"/>
              <a:buChar char="•"/>
              <a:defRPr/>
            </a:pPr>
            <a:endParaRPr lang="fr-FR" sz="2400" dirty="0"/>
          </a:p>
          <a:p>
            <a:pPr marL="365760" indent="-256032" eaLnBrk="1" fontAlgn="auto" hangingPunct="1">
              <a:spcAft>
                <a:spcPts val="0"/>
              </a:spcAft>
              <a:buClr>
                <a:schemeClr val="accent3"/>
              </a:buClr>
              <a:buFont typeface="Georgia"/>
              <a:buChar char="•"/>
              <a:defRPr/>
            </a:pPr>
            <a:endParaRPr lang="fr-FR" sz="2400" dirty="0"/>
          </a:p>
          <a:p>
            <a:pPr marL="365760" indent="-256032" eaLnBrk="1" fontAlgn="auto" hangingPunct="1">
              <a:spcAft>
                <a:spcPts val="0"/>
              </a:spcAft>
              <a:buClr>
                <a:schemeClr val="accent3"/>
              </a:buClr>
              <a:buFont typeface="Georgia"/>
              <a:buChar char="•"/>
              <a:defRPr/>
            </a:pPr>
            <a:endParaRPr lang="fr-FR" sz="2400" dirty="0"/>
          </a:p>
          <a:p>
            <a:pPr marL="365760" indent="-256032" eaLnBrk="1" fontAlgn="auto" hangingPunct="1">
              <a:spcAft>
                <a:spcPts val="0"/>
              </a:spcAft>
              <a:buClr>
                <a:schemeClr val="accent3"/>
              </a:buClr>
              <a:buFont typeface="Georgia"/>
              <a:buChar char="•"/>
              <a:defRPr/>
            </a:pPr>
            <a:endParaRPr lang="fr-FR" sz="2400" dirty="0"/>
          </a:p>
          <a:p>
            <a:pPr marL="365760" indent="-256032" eaLnBrk="1" fontAlgn="auto" hangingPunct="1">
              <a:spcAft>
                <a:spcPts val="0"/>
              </a:spcAft>
              <a:buClr>
                <a:schemeClr val="accent3"/>
              </a:buClr>
              <a:buFont typeface="Georgia"/>
              <a:buChar char="•"/>
              <a:defRPr/>
            </a:pPr>
            <a:endParaRPr lang="fr-FR" sz="2400" dirty="0"/>
          </a:p>
          <a:p>
            <a:pPr marL="365760" indent="-256032" eaLnBrk="1" fontAlgn="auto" hangingPunct="1">
              <a:spcAft>
                <a:spcPts val="0"/>
              </a:spcAft>
              <a:buClr>
                <a:schemeClr val="accent3"/>
              </a:buClr>
              <a:buFont typeface="Georgia"/>
              <a:buChar char="•"/>
              <a:defRPr/>
            </a:pPr>
            <a:endParaRPr lang="fr-FR" sz="2400" dirty="0"/>
          </a:p>
          <a:p>
            <a:pPr xmlns:a="http://schemas.openxmlformats.org/drawingml/2006/main" marL="365760" indent="-256032" eaLnBrk="1" fontAlgn="auto" hangingPunct="1">
              <a:spcAft>
                <a:spcPts val="0"/>
              </a:spcAft>
              <a:buClr>
                <a:schemeClr val="accent3"/>
              </a:buClr>
              <a:buFont typeface="Georgia"/>
              <a:buChar char="•"/>
              <a:defRPr/>
            </a:pPr>
            <a:r xmlns:a="http://schemas.openxmlformats.org/drawingml/2006/main">
              <a:rPr lang="en" sz="2400" dirty="0"/>
              <a:t>A function is a lot like a procedure. You notice that </a:t>
            </a:r>
            <a:r xmlns:a="http://schemas.openxmlformats.org/drawingml/2006/main">
              <a:rPr lang="en" sz="2400" b="1" dirty="0"/>
              <a:t>void </a:t>
            </a:r>
            <a:r xmlns:a="http://schemas.openxmlformats.org/drawingml/2006/main">
              <a:rPr lang="en" sz="2400" dirty="0"/>
              <a:t>is replaced by </a:t>
            </a:r>
            <a:r xmlns:a="http://schemas.openxmlformats.org/drawingml/2006/main">
              <a:rPr lang="en" sz="2400" dirty="0" err="1"/>
              <a:t>int </a:t>
            </a:r>
            <a:r xmlns:a="http://schemas.openxmlformats.org/drawingml/2006/main">
              <a:rPr lang="en" sz="2400" dirty="0"/>
              <a:t>, </a:t>
            </a:r>
            <a:r xmlns:a="http://schemas.openxmlformats.org/drawingml/2006/main">
              <a:rPr lang="en" sz="2400" dirty="0">
                <a:solidFill>
                  <a:srgbClr val="C00000"/>
                </a:solidFill>
              </a:rPr>
              <a:t>void </a:t>
            </a:r>
            <a:r xmlns:a="http://schemas.openxmlformats.org/drawingml/2006/main">
              <a:rPr lang="en" sz="2400" dirty="0" err="1">
                <a:solidFill>
                  <a:srgbClr val="C00000"/>
                </a:solidFill>
              </a:rPr>
              <a:t>means </a:t>
            </a:r>
            <a:r xmlns:a="http://schemas.openxmlformats.org/drawingml/2006/main">
              <a:rPr lang="en" sz="2400" dirty="0">
                <a:solidFill>
                  <a:srgbClr val="C00000"/>
                </a:solidFill>
              </a:rPr>
              <a:t>no return type </a:t>
            </a:r>
            <a:r xmlns:a="http://schemas.openxmlformats.org/drawingml/2006/main">
              <a:rPr lang="en" sz="2400" dirty="0"/>
              <a:t>, </a:t>
            </a:r>
            <a:r xmlns:a="http://schemas.openxmlformats.org/drawingml/2006/main">
              <a:rPr lang="en" sz="2400" b="1" dirty="0">
                <a:solidFill>
                  <a:srgbClr val="006C31"/>
                </a:solidFill>
              </a:rPr>
              <a:t>a procedure is therefore a function that returns nothing </a:t>
            </a:r>
            <a:r xmlns:a="http://schemas.openxmlformats.org/drawingml/2006/main">
              <a:rPr lang="en" sz="2400" dirty="0"/>
              <a:t>.</a:t>
            </a:r>
          </a:p>
        </p:txBody>
      </p:sp>
      <p:pic>
        <p:nvPicPr>
          <p:cNvPr id="10242" name="Picture 2"/>
          <p:cNvPicPr>
            <a:picLocks noChangeAspect="1" noChangeArrowheads="1"/>
          </p:cNvPicPr>
          <p:nvPr/>
        </p:nvPicPr>
        <p:blipFill>
          <a:blip r:embed="rId2"/>
          <a:srcRect/>
          <a:stretch>
            <a:fillRect/>
          </a:stretch>
        </p:blipFill>
        <p:spPr bwMode="auto">
          <a:xfrm>
            <a:off x="3276600" y="3217863"/>
            <a:ext cx="2771775" cy="17240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457200" y="692150"/>
            <a:ext cx="8229600" cy="1066800"/>
          </a:xfrm>
        </p:spPr>
        <p:txBody>
          <a:bodyPr/>
          <a:lstStyle/>
          <a:p>
            <a:pPr xmlns:a="http://schemas.openxmlformats.org/drawingml/2006/main" eaLnBrk="1" hangingPunct="1"/>
            <a:r xmlns:a="http://schemas.openxmlformats.org/drawingml/2006/main">
              <a:rPr lang="en" altLang="en-US" smtClean="0"/>
              <a:t>Functions </a:t>
            </a:r>
            <a:r xmlns:a="http://schemas.openxmlformats.org/drawingml/2006/main">
              <a:rPr lang="en" altLang="en-US" sz="2800" smtClean="0">
                <a:solidFill>
                  <a:srgbClr val="0070C0"/>
                </a:solidFill>
              </a:rPr>
              <a:t>Definition</a:t>
            </a:r>
          </a:p>
        </p:txBody>
      </p:sp>
      <p:sp>
        <p:nvSpPr>
          <p:cNvPr id="3" name="Espace réservé du contenu 2"/>
          <p:cNvSpPr>
            <a:spLocks noGrp="1"/>
          </p:cNvSpPr>
          <p:nvPr>
            <p:ph idx="1"/>
          </p:nvPr>
        </p:nvSpPr>
        <p:spPr>
          <a:xfrm>
            <a:off x="323850" y="1844675"/>
            <a:ext cx="8362950" cy="4679950"/>
          </a:xfrm>
        </p:spPr>
        <p:txBody>
          <a:bodyPr>
            <a:normAutofit fontScale="77500" lnSpcReduction="20000"/>
          </a:bodyPr>
          <a:lstStyle/>
          <a:p>
            <a:pPr xmlns:a="http://schemas.openxmlformats.org/drawingml/2006/main" marL="365760" indent="-256032" eaLnBrk="1" fontAlgn="auto" hangingPunct="1">
              <a:spcAft>
                <a:spcPts val="0"/>
              </a:spcAft>
              <a:buClr>
                <a:schemeClr val="accent3"/>
              </a:buClr>
              <a:buFont typeface="Georgia"/>
              <a:buChar char="•"/>
              <a:defRPr/>
            </a:pPr>
            <a:r xmlns:a="http://schemas.openxmlformats.org/drawingml/2006/main">
              <a:rPr lang="en" sz="2300" dirty="0"/>
              <a:t>The instruction used to return a value is </a:t>
            </a:r>
            <a:r xmlns:a="http://schemas.openxmlformats.org/drawingml/2006/main">
              <a:rPr lang="en" sz="2300" b="1" i="1" dirty="0">
                <a:solidFill>
                  <a:srgbClr val="006C31"/>
                </a:solidFill>
              </a:rPr>
              <a:t>return </a:t>
            </a:r>
            <a:r xmlns:a="http://schemas.openxmlformats.org/drawingml/2006/main">
              <a:rPr lang="en" sz="2300" dirty="0"/>
              <a:t>. This statement interrupts the execution of the function and returns the value placed immediately after.</a:t>
            </a:r>
          </a:p>
          <a:p>
            <a:pPr marL="365760" indent="-256032" eaLnBrk="1" fontAlgn="auto" hangingPunct="1">
              <a:spcAft>
                <a:spcPts val="0"/>
              </a:spcAft>
              <a:buClr>
                <a:schemeClr val="accent3"/>
              </a:buClr>
              <a:buFont typeface="Georgia"/>
              <a:buChar char="•"/>
              <a:defRPr/>
            </a:pPr>
            <a:endParaRPr lang="fr-FR" sz="2300" dirty="0"/>
          </a:p>
          <a:p>
            <a:pPr xmlns:a="http://schemas.openxmlformats.org/drawingml/2006/main" marL="365760" indent="-256032" eaLnBrk="1" fontAlgn="auto" hangingPunct="1">
              <a:spcAft>
                <a:spcPts val="0"/>
              </a:spcAft>
              <a:buClr>
                <a:schemeClr val="accent3"/>
              </a:buClr>
              <a:buFont typeface="Georgia"/>
              <a:buChar char="•"/>
              <a:defRPr/>
            </a:pPr>
            <a:r xmlns:a="http://schemas.openxmlformats.org/drawingml/2006/main">
              <a:rPr lang="en" sz="2300" dirty="0"/>
              <a:t>We define a function which returns the successor of its parameter:</a:t>
            </a:r>
          </a:p>
          <a:p>
            <a:pPr marL="365760" indent="-256032" eaLnBrk="1" fontAlgn="auto" hangingPunct="1">
              <a:spcAft>
                <a:spcPts val="0"/>
              </a:spcAft>
              <a:buClr>
                <a:schemeClr val="accent3"/>
              </a:buClr>
              <a:buFont typeface="Georgia"/>
              <a:buChar char="•"/>
              <a:defRPr/>
            </a:pPr>
            <a:endParaRPr lang="fr-FR" sz="2300" dirty="0"/>
          </a:p>
          <a:p>
            <a:pPr marL="365760" indent="-256032" eaLnBrk="1" fontAlgn="auto" hangingPunct="1">
              <a:spcAft>
                <a:spcPts val="0"/>
              </a:spcAft>
              <a:buClr>
                <a:schemeClr val="accent3"/>
              </a:buClr>
              <a:buFont typeface="Georgia"/>
              <a:buChar char="•"/>
              <a:defRPr/>
            </a:pPr>
            <a:endParaRPr lang="fr-FR" sz="2300" dirty="0"/>
          </a:p>
          <a:p>
            <a:pPr marL="365760" indent="-256032" eaLnBrk="1" fontAlgn="auto" hangingPunct="1">
              <a:spcAft>
                <a:spcPts val="0"/>
              </a:spcAft>
              <a:buClr>
                <a:schemeClr val="accent3"/>
              </a:buClr>
              <a:buFont typeface="Georgia"/>
              <a:buChar char="•"/>
              <a:defRPr/>
            </a:pPr>
            <a:endParaRPr lang="fr-FR" sz="2300" dirty="0"/>
          </a:p>
          <a:p>
            <a:pPr marL="365760" indent="-256032" eaLnBrk="1" fontAlgn="auto" hangingPunct="1">
              <a:spcAft>
                <a:spcPts val="0"/>
              </a:spcAft>
              <a:buClr>
                <a:schemeClr val="accent3"/>
              </a:buClr>
              <a:buFont typeface="Georgia"/>
              <a:buChar char="•"/>
              <a:defRPr/>
            </a:pPr>
            <a:endParaRPr lang="fr-FR" sz="2300" dirty="0"/>
          </a:p>
          <a:p>
            <a:pPr marL="365760" indent="-256032" eaLnBrk="1" fontAlgn="auto" hangingPunct="1">
              <a:spcAft>
                <a:spcPts val="0"/>
              </a:spcAft>
              <a:buClr>
                <a:schemeClr val="accent3"/>
              </a:buClr>
              <a:buFont typeface="Georgia"/>
              <a:buChar char="•"/>
              <a:defRPr/>
            </a:pPr>
            <a:endParaRPr lang="fr-FR" sz="2300" dirty="0"/>
          </a:p>
          <a:p>
            <a:pPr marL="365760" indent="-256032" eaLnBrk="1" fontAlgn="auto" hangingPunct="1">
              <a:spcAft>
                <a:spcPts val="0"/>
              </a:spcAft>
              <a:buClr>
                <a:schemeClr val="accent3"/>
              </a:buClr>
              <a:buFont typeface="Georgia"/>
              <a:buChar char="•"/>
              <a:defRPr/>
            </a:pPr>
            <a:endParaRPr lang="fr-FR" sz="2300" dirty="0"/>
          </a:p>
          <a:p>
            <a:pPr xmlns:a="http://schemas.openxmlformats.org/drawingml/2006/main" marL="365760" indent="-256032" eaLnBrk="1" fontAlgn="auto" hangingPunct="1">
              <a:spcAft>
                <a:spcPts val="0"/>
              </a:spcAft>
              <a:buClr>
                <a:schemeClr val="accent3"/>
              </a:buClr>
              <a:buFont typeface="Georgia"/>
              <a:buChar char="•"/>
              <a:defRPr/>
            </a:pPr>
            <a:r xmlns:a="http://schemas.openxmlformats.org/drawingml/2006/main">
              <a:rPr lang="en" sz="2300" dirty="0"/>
              <a:t>This function, if we pass the value 5 as a parameter, returns 6. For example, the instruction</a:t>
            </a:r>
          </a:p>
          <a:p>
            <a:pPr xmlns:a="http://schemas.openxmlformats.org/drawingml/2006/main" marL="365760" indent="-256032" algn="ctr" eaLnBrk="1" fontAlgn="auto" hangingPunct="1">
              <a:spcAft>
                <a:spcPts val="0"/>
              </a:spcAft>
              <a:buClr>
                <a:schemeClr val="accent3"/>
              </a:buClr>
              <a:buFont typeface="Georgia"/>
              <a:buNone/>
              <a:defRPr/>
            </a:pPr>
            <a:r xmlns:a="http://schemas.openxmlformats.org/drawingml/2006/main">
              <a:rPr lang="en" sz="2300" dirty="0">
                <a:solidFill>
                  <a:srgbClr val="C00000"/>
                </a:solidFill>
              </a:rPr>
              <a:t> </a:t>
            </a:r>
            <a:r xmlns:a="http://schemas.openxmlformats.org/drawingml/2006/main">
              <a:rPr lang="en" sz="2300" dirty="0">
                <a:solidFill>
                  <a:srgbClr val="C00000"/>
                </a:solidFill>
              </a:rPr>
              <a:t>v = successor(5);</a:t>
            </a:r>
          </a:p>
          <a:p>
            <a:pPr xmlns:a="http://schemas.openxmlformats.org/drawingml/2006/main" marL="365760" indent="-256032" eaLnBrk="1" fontAlgn="auto" hangingPunct="1">
              <a:spcAft>
                <a:spcPts val="0"/>
              </a:spcAft>
              <a:buClr>
                <a:schemeClr val="accent3"/>
              </a:buClr>
              <a:buFont typeface="Georgia"/>
              <a:buChar char="•"/>
              <a:defRPr/>
            </a:pPr>
            <a:r xmlns:a="http://schemas.openxmlformats.org/drawingml/2006/main">
              <a:rPr lang="en" sz="2300" dirty="0"/>
              <a:t>assigns the value 6.</a:t>
            </a:r>
          </a:p>
          <a:p>
            <a:pPr marL="365760" indent="-256032" eaLnBrk="1" fontAlgn="auto" hangingPunct="1">
              <a:spcAft>
                <a:spcPts val="0"/>
              </a:spcAft>
              <a:buClr>
                <a:schemeClr val="accent3"/>
              </a:buClr>
              <a:buFont typeface="Georgia"/>
              <a:buChar char="•"/>
              <a:defRPr/>
            </a:pPr>
            <a:endParaRPr lang="fr-FR" dirty="0"/>
          </a:p>
          <a:p>
            <a:pPr xmlns:a="http://schemas.openxmlformats.org/drawingml/2006/main" marL="365760" indent="-256032" eaLnBrk="1" fontAlgn="auto" hangingPunct="1">
              <a:spcAft>
                <a:spcPts val="0"/>
              </a:spcAft>
              <a:buClr>
                <a:schemeClr val="accent3"/>
              </a:buClr>
              <a:buFont typeface="Georgia"/>
              <a:buChar char="•"/>
              <a:defRPr/>
            </a:pPr>
            <a:r xmlns:a="http://schemas.openxmlformats.org/drawingml/2006/main">
              <a:rPr lang="en" dirty="0"/>
              <a:t> </a:t>
            </a:r>
          </a:p>
        </p:txBody>
      </p:sp>
      <p:pic>
        <p:nvPicPr>
          <p:cNvPr id="11266" name="Picture 2"/>
          <p:cNvPicPr>
            <a:picLocks noChangeAspect="1" noChangeArrowheads="1"/>
          </p:cNvPicPr>
          <p:nvPr/>
        </p:nvPicPr>
        <p:blipFill>
          <a:blip r:embed="rId2"/>
          <a:srcRect/>
          <a:stretch>
            <a:fillRect/>
          </a:stretch>
        </p:blipFill>
        <p:spPr bwMode="auto">
          <a:xfrm>
            <a:off x="2987675" y="3151188"/>
            <a:ext cx="3019425" cy="12858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p:nvPr>
        </p:nvSpPr>
        <p:spPr>
          <a:xfrm>
            <a:off x="457200" y="692150"/>
            <a:ext cx="8229600" cy="1066800"/>
          </a:xfrm>
        </p:spPr>
        <p:txBody>
          <a:bodyPr/>
          <a:lstStyle/>
          <a:p>
            <a:pPr xmlns:a="http://schemas.openxmlformats.org/drawingml/2006/main" eaLnBrk="1" hangingPunct="1"/>
            <a:r xmlns:a="http://schemas.openxmlformats.org/drawingml/2006/main">
              <a:rPr lang="en" altLang="en-US" smtClean="0"/>
              <a:t>Functions </a:t>
            </a:r>
            <a:r xmlns:a="http://schemas.openxmlformats.org/drawingml/2006/main">
              <a:rPr lang="en" altLang="en-US" sz="2800" smtClean="0">
                <a:solidFill>
                  <a:srgbClr val="0070C0"/>
                </a:solidFill>
              </a:rPr>
              <a:t>Definition</a:t>
            </a:r>
            <a:endParaRPr xmlns:a="http://schemas.openxmlformats.org/drawingml/2006/main" lang="fr-FR" altLang="en-US" smtClean="0"/>
          </a:p>
        </p:txBody>
      </p:sp>
      <p:sp>
        <p:nvSpPr>
          <p:cNvPr id="23555" name="Espace réservé du contenu 2"/>
          <p:cNvSpPr>
            <a:spLocks noGrp="1"/>
          </p:cNvSpPr>
          <p:nvPr>
            <p:ph idx="1"/>
          </p:nvPr>
        </p:nvSpPr>
        <p:spPr>
          <a:xfrm>
            <a:off x="457200" y="1844675"/>
            <a:ext cx="8229600" cy="4679950"/>
          </a:xfrm>
        </p:spPr>
        <p:txBody>
          <a:bodyPr/>
          <a:lstStyle/>
          <a:p>
            <a:pPr xmlns:a="http://schemas.openxmlformats.org/drawingml/2006/main" eaLnBrk="1" hangingPunct="1"/>
            <a:r xmlns:a="http://schemas.openxmlformats.org/drawingml/2006/main">
              <a:rPr lang="en" altLang="en-US" smtClean="0"/>
              <a:t>Now let's construct the two functions:</a:t>
            </a:r>
          </a:p>
          <a:p>
            <a:pPr eaLnBrk="1" hangingPunct="1"/>
            <a:endParaRPr lang="fr-FR" altLang="en-US" smtClean="0"/>
          </a:p>
          <a:p>
            <a:pPr eaLnBrk="1" hangingPunct="1"/>
            <a:endParaRPr lang="fr-FR" altLang="en-US" smtClean="0"/>
          </a:p>
          <a:p>
            <a:pPr eaLnBrk="1" hangingPunct="1"/>
            <a:endParaRPr lang="fr-FR" altLang="en-US" smtClean="0"/>
          </a:p>
          <a:p>
            <a:pPr eaLnBrk="1" hangingPunct="1"/>
            <a:endParaRPr lang="fr-FR" altLang="en-US" smtClean="0"/>
          </a:p>
          <a:p>
            <a:pPr eaLnBrk="1" hangingPunct="1"/>
            <a:endParaRPr lang="fr-FR" altLang="en-US" smtClean="0"/>
          </a:p>
          <a:p>
            <a:pPr eaLnBrk="1" hangingPunct="1"/>
            <a:endParaRPr lang="fr-FR" altLang="en-US" smtClean="0"/>
          </a:p>
          <a:p>
            <a:pPr xmlns:a="http://schemas.openxmlformats.org/drawingml/2006/main" eaLnBrk="1" hangingPunct="1"/>
            <a:r xmlns:a="http://schemas.openxmlformats.org/drawingml/2006/main">
              <a:rPr lang="en" altLang="en-US" smtClean="0"/>
              <a:t>You will note that a function </a:t>
            </a:r>
            <a:r xmlns:a="http://schemas.openxmlformats.org/drawingml/2006/main">
              <a:rPr lang="en" altLang="en-US" b="1" i="1" smtClean="0">
                <a:solidFill>
                  <a:srgbClr val="FF0000"/>
                </a:solidFill>
              </a:rPr>
              <a:t>cannot return an array </a:t>
            </a:r>
            <a:r xmlns:a="http://schemas.openxmlformats.org/drawingml/2006/main">
              <a:rPr lang="en" altLang="en-US" smtClean="0"/>
              <a:t>, a function can only return </a:t>
            </a:r>
            <a:r xmlns:a="http://schemas.openxmlformats.org/drawingml/2006/main">
              <a:rPr lang="en" altLang="en-US" b="1" i="1" smtClean="0">
                <a:solidFill>
                  <a:srgbClr val="006C31"/>
                </a:solidFill>
              </a:rPr>
              <a:t>scalar values </a:t>
            </a:r>
            <a:r xmlns:a="http://schemas.openxmlformats.org/drawingml/2006/main">
              <a:rPr lang="en" altLang="en-US" smtClean="0"/>
              <a:t>.</a:t>
            </a:r>
          </a:p>
        </p:txBody>
      </p:sp>
      <p:pic>
        <p:nvPicPr>
          <p:cNvPr id="12290" name="Picture 2"/>
          <p:cNvPicPr>
            <a:picLocks noChangeAspect="1" noChangeArrowheads="1"/>
          </p:cNvPicPr>
          <p:nvPr/>
        </p:nvPicPr>
        <p:blipFill>
          <a:blip r:embed="rId2"/>
          <a:srcRect/>
          <a:stretch>
            <a:fillRect/>
          </a:stretch>
        </p:blipFill>
        <p:spPr bwMode="auto">
          <a:xfrm>
            <a:off x="2987675" y="2420938"/>
            <a:ext cx="3143250" cy="24193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457200" y="692150"/>
            <a:ext cx="8229600" cy="1066800"/>
          </a:xfrm>
        </p:spPr>
        <p:txBody>
          <a:bodyPr/>
          <a:lstStyle/>
          <a:p>
            <a:pPr xmlns:a="http://schemas.openxmlformats.org/drawingml/2006/main" eaLnBrk="1" hangingPunct="1"/>
            <a:r xmlns:a="http://schemas.openxmlformats.org/drawingml/2006/main">
              <a:rPr lang="en" altLang="en-US" smtClean="0"/>
              <a:t>The procedures</a:t>
            </a:r>
          </a:p>
        </p:txBody>
      </p:sp>
      <p:sp>
        <p:nvSpPr>
          <p:cNvPr id="3" name="Espace réservé du contenu 2"/>
          <p:cNvSpPr>
            <a:spLocks noGrp="1"/>
          </p:cNvSpPr>
          <p:nvPr>
            <p:ph idx="1"/>
          </p:nvPr>
        </p:nvSpPr>
        <p:spPr>
          <a:xfrm>
            <a:off x="457200" y="1844675"/>
            <a:ext cx="8229600" cy="4679950"/>
          </a:xfrm>
        </p:spPr>
        <p:txBody>
          <a:bodyPr>
            <a:normAutofit lnSpcReduction="10000"/>
          </a:bodyPr>
          <a:lstStyle/>
          <a:p>
            <a:pPr xmlns:a="http://schemas.openxmlformats.org/drawingml/2006/main" marL="365760" indent="-256032" eaLnBrk="1" fontAlgn="auto" hangingPunct="1">
              <a:spcAft>
                <a:spcPts val="0"/>
              </a:spcAft>
              <a:buClr>
                <a:schemeClr val="accent3"/>
              </a:buClr>
              <a:buFont typeface="Georgia"/>
              <a:buChar char="•"/>
              <a:defRPr/>
            </a:pPr>
            <a:r xmlns:a="http://schemas.openxmlformats.org/drawingml/2006/main">
              <a:rPr lang="en" dirty="0"/>
              <a:t>A procedure is a set of named instructions. To </a:t>
            </a:r>
            <a:r xmlns:a="http://schemas.openxmlformats.org/drawingml/2006/main">
              <a:rPr lang="en" dirty="0" err="1"/>
              <a:t>define </a:t>
            </a:r>
            <a:r xmlns:a="http://schemas.openxmlformats.org/drawingml/2006/main">
              <a:rPr lang="en" dirty="0"/>
              <a:t>a procedure, we use the syntax:</a:t>
            </a:r>
          </a:p>
          <a:p>
            <a:pPr xmlns:a="http://schemas.openxmlformats.org/drawingml/2006/main" marL="923544" lvl="2" indent="-219456" eaLnBrk="1" fontAlgn="auto" hangingPunct="1">
              <a:spcAft>
                <a:spcPts val="0"/>
              </a:spcAft>
              <a:buFont typeface="Wingdings 2"/>
              <a:buNone/>
              <a:defRPr/>
            </a:pPr>
            <a:r xmlns:a="http://schemas.openxmlformats.org/drawingml/2006/main">
              <a:rPr lang="en" dirty="0"/>
              <a:t>void </a:t>
            </a:r>
            <a:r xmlns:a="http://schemas.openxmlformats.org/drawingml/2006/main">
              <a:rPr lang="en" b="1" dirty="0"/>
              <a:t>procedureName </a:t>
            </a:r>
            <a:r xmlns:a="http://schemas.openxmlformats.org/drawingml/2006/main">
              <a:rPr lang="en" dirty="0"/>
              <a:t>( )</a:t>
            </a:r>
          </a:p>
          <a:p>
            <a:pPr xmlns:a="http://schemas.openxmlformats.org/drawingml/2006/main" marL="923544" lvl="2" indent="-219456" eaLnBrk="1" fontAlgn="auto" hangingPunct="1">
              <a:spcAft>
                <a:spcPts val="0"/>
              </a:spcAft>
              <a:buFont typeface="Wingdings 2"/>
              <a:buNone/>
              <a:defRPr/>
            </a:pPr>
            <a:r xmlns:a="http://schemas.openxmlformats.org/drawingml/2006/main">
              <a:rPr lang="en" dirty="0"/>
              <a:t>{</a:t>
            </a:r>
          </a:p>
          <a:p>
            <a:pPr xmlns:a="http://schemas.openxmlformats.org/drawingml/2006/main" marL="923544" lvl="2" indent="-219456" eaLnBrk="1" fontAlgn="auto" hangingPunct="1">
              <a:spcAft>
                <a:spcPts val="0"/>
              </a:spcAft>
              <a:buFont typeface="Wingdings 2"/>
              <a:buNone/>
              <a:defRPr/>
            </a:pPr>
            <a:r xmlns:a="http://schemas.openxmlformats.org/drawingml/2006/main">
              <a:rPr lang="en" b="1" dirty="0">
                <a:solidFill>
                  <a:srgbClr val="00B050"/>
                </a:solidFill>
              </a:rPr>
              <a:t>/</a:t>
            </a:r>
          </a:p>
          <a:p>
            <a:pPr xmlns:a="http://schemas.openxmlformats.org/drawingml/2006/main" marL="923544" lvl="2" indent="-219456" eaLnBrk="1" fontAlgn="auto" hangingPunct="1">
              <a:spcAft>
                <a:spcPts val="0"/>
              </a:spcAft>
              <a:buFont typeface="Wingdings 2"/>
              <a:buNone/>
              <a:defRPr/>
            </a:pPr>
            <a:r xmlns:a="http://schemas.openxmlformats.org/drawingml/2006/main">
              <a:rPr lang="en" b="1" dirty="0">
                <a:solidFill>
                  <a:srgbClr val="00B050"/>
                </a:solidFill>
              </a:rPr>
              <a:t>instructions</a:t>
            </a:r>
          </a:p>
          <a:p>
            <a:pPr xmlns:a="http://schemas.openxmlformats.org/drawingml/2006/main" marL="923544" lvl="2" indent="-219456" eaLnBrk="1" fontAlgn="auto" hangingPunct="1">
              <a:spcAft>
                <a:spcPts val="0"/>
              </a:spcAft>
              <a:buFont typeface="Wingdings 2"/>
              <a:buNone/>
              <a:defRPr/>
            </a:pPr>
            <a:r xmlns:a="http://schemas.openxmlformats.org/drawingml/2006/main">
              <a:rPr lang="en" b="1" dirty="0">
                <a:solidFill>
                  <a:srgbClr val="00B050"/>
                </a:solidFill>
              </a:rPr>
              <a:t>/</a:t>
            </a:r>
          </a:p>
          <a:p>
            <a:pPr xmlns:a="http://schemas.openxmlformats.org/drawingml/2006/main" marL="923544" lvl="2" indent="-219456" eaLnBrk="1" fontAlgn="auto" hangingPunct="1">
              <a:spcAft>
                <a:spcPts val="0"/>
              </a:spcAft>
              <a:buFont typeface="Wingdings 2"/>
              <a:buNone/>
              <a:defRPr/>
            </a:pPr>
            <a:r xmlns:a="http://schemas.openxmlformats.org/drawingml/2006/main">
              <a:rPr lang="en" dirty="0"/>
              <a:t>}</a:t>
            </a:r>
          </a:p>
          <a:p>
            <a:pPr xmlns:a="http://schemas.openxmlformats.org/drawingml/2006/main" marL="365760" lvl="2" indent="-256032" eaLnBrk="1" fontAlgn="auto" hangingPunct="1">
              <a:spcAft>
                <a:spcPts val="0"/>
              </a:spcAft>
              <a:buClr>
                <a:schemeClr val="accent3"/>
              </a:buClr>
              <a:buFont typeface="Georgia"/>
              <a:buChar char="•"/>
              <a:defRPr/>
            </a:pPr>
            <a:r xmlns:a="http://schemas.openxmlformats.org/drawingml/2006/main">
              <a:rPr lang="en" sz="2800" dirty="0">
                <a:solidFill>
                  <a:schemeClr val="tx1"/>
                </a:solidFill>
              </a:rPr>
              <a:t>A procedure is a new instruction; all you need to do to execute it is use its name.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92150"/>
            <a:ext cx="8229600" cy="1066800"/>
          </a:xfrm>
        </p:spPr>
        <p:txBody>
          <a:bodyPr>
            <a:normAutofit fontScale="90000"/>
          </a:bodyPr>
          <a:lstStyle/>
          <a:p>
            <a:pPr xmlns:a="http://schemas.openxmlformats.org/drawingml/2006/main" eaLnBrk="1" fontAlgn="auto" hangingPunct="1">
              <a:spcAft>
                <a:spcPts val="0"/>
              </a:spcAft>
              <a:defRPr/>
            </a:pPr>
            <a:r xmlns:a="http://schemas.openxmlformats.org/drawingml/2006/main">
              <a:rPr lang="en" dirty="0"/>
              <a:t>Parameter passing by reference</a:t>
            </a:r>
          </a:p>
        </p:txBody>
      </p:sp>
      <p:sp>
        <p:nvSpPr>
          <p:cNvPr id="24579" name="Espace réservé du contenu 2"/>
          <p:cNvSpPr>
            <a:spLocks noGrp="1"/>
          </p:cNvSpPr>
          <p:nvPr>
            <p:ph idx="1"/>
          </p:nvPr>
        </p:nvSpPr>
        <p:spPr>
          <a:xfrm>
            <a:off x="457200" y="1844675"/>
            <a:ext cx="8229600" cy="4679950"/>
          </a:xfrm>
        </p:spPr>
        <p:txBody>
          <a:bodyPr/>
          <a:lstStyle/>
          <a:p>
            <a:pPr xmlns:a="http://schemas.openxmlformats.org/drawingml/2006/main" eaLnBrk="1" hangingPunct="1"/>
            <a:r xmlns:a="http://schemas.openxmlformats.org/drawingml/2006/main">
              <a:rPr lang="en" altLang="en-US" sz="2000" smtClean="0"/>
              <a:t>In C, when you invoke a function, all the values of the effective parameters are copied into the formal parameters.</a:t>
            </a:r>
          </a:p>
          <a:p>
            <a:pPr eaLnBrk="1" hangingPunct="1"/>
            <a:endParaRPr lang="fr-FR" altLang="en-US" sz="2000" smtClean="0"/>
          </a:p>
          <a:p>
            <a:pPr xmlns:a="http://schemas.openxmlformats.org/drawingml/2006/main" eaLnBrk="1" hangingPunct="1"/>
            <a:r xmlns:a="http://schemas.openxmlformats.org/drawingml/2006/main">
              <a:rPr lang="en" altLang="en-US" sz="2000" smtClean="0"/>
              <a:t>In this case we say that the parameter passing is done by value. You can therefore, </a:t>
            </a:r>
            <a:r xmlns:a="http://schemas.openxmlformats.org/drawingml/2006/main">
              <a:rPr lang="en" altLang="en-US" sz="2000" i="1" smtClean="0"/>
              <a:t>a priori </a:t>
            </a:r>
            <a:r xmlns:a="http://schemas.openxmlformats.org/drawingml/2006/main">
              <a:rPr lang="en" altLang="en-US" sz="2000" smtClean="0"/>
              <a:t>, communicate only one value to the calling program. Effectively :</a:t>
            </a:r>
          </a:p>
          <a:p>
            <a:pPr xmlns:a="http://schemas.openxmlformats.org/drawingml/2006/main" marL="925513" lvl="1" indent="-514350" eaLnBrk="1" hangingPunct="1">
              <a:buFont typeface="Trebuchet MS" panose="020B0603020202020204" pitchFamily="34" charset="0"/>
              <a:buAutoNum type="arabicPeriod"/>
            </a:pPr>
            <a:r xmlns:a="http://schemas.openxmlformats.org/drawingml/2006/main">
              <a:rPr lang="en" altLang="en-US" sz="2000" smtClean="0">
                <a:solidFill>
                  <a:srgbClr val="002060"/>
                </a:solidFill>
              </a:rPr>
              <a:t>only the return value will allow you to communicate a value to the calling program.</a:t>
            </a:r>
          </a:p>
          <a:p>
            <a:pPr xmlns:a="http://schemas.openxmlformats.org/drawingml/2006/main" marL="925513" lvl="1" indent="-514350" eaLnBrk="1" hangingPunct="1">
              <a:buFont typeface="Trebuchet MS" panose="020B0603020202020204" pitchFamily="34" charset="0"/>
              <a:buAutoNum type="arabicPeriod"/>
            </a:pPr>
            <a:r xmlns:a="http://schemas.openxmlformats.org/drawingml/2006/main">
              <a:rPr lang="en" altLang="en-US" sz="2000" smtClean="0">
                <a:solidFill>
                  <a:srgbClr val="002060"/>
                </a:solidFill>
              </a:rPr>
              <a:t>a function can only return scalar values.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92150"/>
            <a:ext cx="8229600" cy="1066800"/>
          </a:xfrm>
        </p:spPr>
        <p:txBody>
          <a:bodyPr>
            <a:normAutofit fontScale="90000"/>
          </a:bodyPr>
          <a:lstStyle/>
          <a:p>
            <a:pPr xmlns:a="http://schemas.openxmlformats.org/drawingml/2006/main" eaLnBrk="1" fontAlgn="auto" hangingPunct="1">
              <a:spcAft>
                <a:spcPts val="0"/>
              </a:spcAft>
              <a:defRPr/>
            </a:pPr>
            <a:r xmlns:a="http://schemas.openxmlformats.org/drawingml/2006/main">
              <a:rPr lang="en" dirty="0"/>
              <a:t>Parameter passing by reference</a:t>
            </a:r>
          </a:p>
        </p:txBody>
      </p:sp>
      <p:sp>
        <p:nvSpPr>
          <p:cNvPr id="25603" name="Espace réservé du contenu 2"/>
          <p:cNvSpPr>
            <a:spLocks noGrp="1"/>
          </p:cNvSpPr>
          <p:nvPr>
            <p:ph idx="1"/>
          </p:nvPr>
        </p:nvSpPr>
        <p:spPr>
          <a:xfrm>
            <a:off x="457200" y="1844675"/>
            <a:ext cx="8229600" cy="4679950"/>
          </a:xfrm>
        </p:spPr>
        <p:txBody>
          <a:bodyPr/>
          <a:lstStyle/>
          <a:p>
            <a:pPr xmlns:a="http://schemas.openxmlformats.org/drawingml/2006/main" eaLnBrk="1" hangingPunct="1"/>
            <a:r xmlns:a="http://schemas.openxmlformats.org/drawingml/2006/main">
              <a:rPr lang="en" altLang="en-US" sz="2000" smtClean="0"/>
              <a:t>When you pass an array as a parameter, the value that is copied into the formal parameter is the address of this array (the address is a scalar value).</a:t>
            </a:r>
          </a:p>
          <a:p>
            <a:pPr xmlns:a="http://schemas.openxmlformats.org/drawingml/2006/main" eaLnBrk="1" hangingPunct="1"/>
            <a:r xmlns:a="http://schemas.openxmlformats.org/drawingml/2006/main">
              <a:rPr lang="en" altLang="en-US" sz="2000" smtClean="0"/>
              <a:t>Consequently, any modification made to the elements of an array whose address is passed as a parameter by value will be reflected on the effective parameter (ie the original array).</a:t>
            </a:r>
          </a:p>
          <a:p>
            <a:pPr xmlns:a="http://schemas.openxmlformats.org/drawingml/2006/main" eaLnBrk="1" hangingPunct="1"/>
            <a:r xmlns:a="http://schemas.openxmlformats.org/drawingml/2006/main">
              <a:rPr lang="en" altLang="en-US" sz="2000" smtClean="0"/>
              <a:t>When medications made on a formal setting in</a:t>
            </a:r>
          </a:p>
          <a:p>
            <a:pPr xmlns:a="http://schemas.openxmlformats.org/drawingml/2006/main" eaLnBrk="1" hangingPunct="1"/>
            <a:r xmlns:a="http://schemas.openxmlformats.org/drawingml/2006/main">
              <a:rPr lang="en" altLang="en-US" sz="2000" smtClean="0"/>
              <a:t>a subroutine are passed on to the effective parameter, we then have </a:t>
            </a:r>
            <a:r xmlns:a="http://schemas.openxmlformats.org/drawingml/2006/main">
              <a:rPr lang="en" altLang="en-US" sz="2000" b="1" i="1" smtClean="0"/>
              <a:t>a parameter pass by reference </a:t>
            </a:r>
            <a:r xmlns:a="http://schemas.openxmlformats.org/drawingml/2006/main">
              <a:rPr lang="en" altLang="en-US" sz="2000" smtClean="0"/>
              <a:t>. We will therefore remember the following three golden rules:</a:t>
            </a:r>
          </a:p>
          <a:p>
            <a:pPr xmlns:a="http://schemas.openxmlformats.org/drawingml/2006/main" marL="754063" lvl="1" indent="-342900" eaLnBrk="1" hangingPunct="1">
              <a:buFont typeface="Trebuchet MS" panose="020B0603020202020204" pitchFamily="34" charset="0"/>
              <a:buAutoNum type="arabicPeriod"/>
            </a:pPr>
            <a:r xmlns:a="http://schemas.openxmlformats.org/drawingml/2006/main">
              <a:rPr lang="en" altLang="en-US" sz="1800" b="1" smtClean="0">
                <a:solidFill>
                  <a:srgbClr val="002060"/>
                </a:solidFill>
              </a:rPr>
              <a:t>Scalar variables are passed as parameters by value</a:t>
            </a:r>
          </a:p>
          <a:p>
            <a:pPr xmlns:a="http://schemas.openxmlformats.org/drawingml/2006/main" marL="754063" lvl="1" indent="-342900" eaLnBrk="1" hangingPunct="1">
              <a:buFont typeface="Trebuchet MS" panose="020B0603020202020204" pitchFamily="34" charset="0"/>
              <a:buAutoNum type="arabicPeriod"/>
            </a:pPr>
            <a:r xmlns:a="http://schemas.openxmlformats.org/drawingml/2006/main">
              <a:rPr lang="en" altLang="en-US" sz="1800" b="1" smtClean="0">
                <a:solidFill>
                  <a:srgbClr val="002060"/>
                </a:solidFill>
              </a:rPr>
              <a:t>Non-scalar variables are passed as parameters by reference</a:t>
            </a:r>
          </a:p>
          <a:p>
            <a:pPr xmlns:a="http://schemas.openxmlformats.org/drawingml/2006/main" marL="754063" lvl="1" indent="-342900" eaLnBrk="1" hangingPunct="1">
              <a:buFont typeface="Trebuchet MS" panose="020B0603020202020204" pitchFamily="34" charset="0"/>
              <a:buAutoNum type="arabicPeriod"/>
            </a:pPr>
            <a:r xmlns:a="http://schemas.openxmlformats.org/drawingml/2006/main">
              <a:rPr lang="en" altLang="en-US" sz="1800" b="1" smtClean="0">
                <a:solidFill>
                  <a:srgbClr val="002060"/>
                </a:solidFill>
              </a:rPr>
              <a:t>A function can only return scalar values</a:t>
            </a:r>
          </a:p>
          <a:p>
            <a:pPr eaLnBrk="1" hangingPunct="1">
              <a:buFont typeface="Georgia" panose="02040502050405020303" pitchFamily="18" charset="0"/>
              <a:buNone/>
            </a:pPr>
            <a:endParaRPr lang="fr-FR" altLang="en-US" sz="2000" smtClean="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a:xfrm>
            <a:off x="457200" y="692150"/>
            <a:ext cx="8229600" cy="1066800"/>
          </a:xfrm>
        </p:spPr>
        <p:txBody>
          <a:bodyPr/>
          <a:lstStyle/>
          <a:p>
            <a:pPr xmlns:a="http://schemas.openxmlformats.org/drawingml/2006/main" eaLnBrk="1" hangingPunct="1"/>
            <a:r xmlns:a="http://schemas.openxmlformats.org/drawingml/2006/main">
              <a:rPr lang="en" altLang="en-US" smtClean="0"/>
              <a:t>The procedures</a:t>
            </a:r>
          </a:p>
        </p:txBody>
      </p:sp>
      <p:sp>
        <p:nvSpPr>
          <p:cNvPr id="7171" name="Espace réservé du contenu 2"/>
          <p:cNvSpPr>
            <a:spLocks noGrp="1"/>
          </p:cNvSpPr>
          <p:nvPr>
            <p:ph idx="1"/>
          </p:nvPr>
        </p:nvSpPr>
        <p:spPr>
          <a:xfrm>
            <a:off x="457200" y="1844675"/>
            <a:ext cx="8229600" cy="4679950"/>
          </a:xfrm>
        </p:spPr>
        <p:txBody>
          <a:bodyPr/>
          <a:lstStyle/>
          <a:p>
            <a:pPr xmlns:a="http://schemas.openxmlformats.org/drawingml/2006/main" eaLnBrk="1" hangingPunct="1"/>
            <a:r xmlns:a="http://schemas.openxmlformats.org/drawingml/2006/main">
              <a:rPr lang="en" altLang="en-US" smtClean="0"/>
              <a:t>For example, to execute (also called call or invoke) a procedure called </a:t>
            </a:r>
            <a:r xmlns:a="http://schemas.openxmlformats.org/drawingml/2006/main">
              <a:rPr lang="en" altLang="en-US" b="1" i="1" smtClean="0"/>
              <a:t>pr </a:t>
            </a:r>
            <a:r xmlns:a="http://schemas.openxmlformats.org/drawingml/2006/main">
              <a:rPr lang="en" altLang="en-US" smtClean="0"/>
              <a:t>, simply write </a:t>
            </a:r>
            <a:r xmlns:a="http://schemas.openxmlformats.org/drawingml/2006/main">
              <a:rPr lang="en" altLang="en-US" b="1" i="1" smtClean="0"/>
              <a:t>pr(); </a:t>
            </a:r>
            <a:r xmlns:a="http://schemas.openxmlformats.org/drawingml/2006/main">
              <a:rPr lang="en" altLang="en-US" smtClean="0"/>
              <a:t>The following two programs do the same thing. The first is written without procedure:</a:t>
            </a: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675" y="4005263"/>
            <a:ext cx="3825875" cy="242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457200" y="692150"/>
            <a:ext cx="8229600" cy="1066800"/>
          </a:xfrm>
        </p:spPr>
        <p:txBody>
          <a:bodyPr/>
          <a:lstStyle/>
          <a:p>
            <a:pPr xmlns:a="http://schemas.openxmlformats.org/drawingml/2006/main" eaLnBrk="1" hangingPunct="1"/>
            <a:r xmlns:a="http://schemas.openxmlformats.org/drawingml/2006/main">
              <a:rPr lang="en" altLang="en-US" smtClean="0"/>
              <a:t>The procedures</a:t>
            </a:r>
          </a:p>
        </p:txBody>
      </p:sp>
      <p:sp>
        <p:nvSpPr>
          <p:cNvPr id="8195" name="Espace réservé du contenu 2"/>
          <p:cNvSpPr>
            <a:spLocks noGrp="1"/>
          </p:cNvSpPr>
          <p:nvPr>
            <p:ph idx="1"/>
          </p:nvPr>
        </p:nvSpPr>
        <p:spPr>
          <a:xfrm>
            <a:off x="457200" y="1844675"/>
            <a:ext cx="8229600" cy="4679950"/>
          </a:xfrm>
        </p:spPr>
        <p:txBody>
          <a:bodyPr/>
          <a:lstStyle/>
          <a:p>
            <a:pPr xmlns:a="http://schemas.openxmlformats.org/drawingml/2006/main" eaLnBrk="1" hangingPunct="1"/>
            <a:r xmlns:a="http://schemas.openxmlformats.org/drawingml/2006/main">
              <a:rPr lang="en" altLang="en-US" smtClean="0"/>
              <a:t>And in the second, the </a:t>
            </a:r>
            <a:r xmlns:a="http://schemas.openxmlformats.org/drawingml/2006/main">
              <a:rPr lang="en" altLang="en-US" i="1" smtClean="0"/>
              <a:t>printf </a:t>
            </a:r>
            <a:r xmlns:a="http://schemas.openxmlformats.org/drawingml/2006/main">
              <a:rPr lang="en" altLang="en-US" smtClean="0"/>
              <a:t>is placed in the procedure </a:t>
            </a:r>
            <a:r xmlns:a="http://schemas.openxmlformats.org/drawingml/2006/main">
              <a:rPr lang="en" altLang="en-US" b="1" i="1" smtClean="0"/>
              <a:t>displaysHello </a:t>
            </a:r>
            <a:r xmlns:a="http://schemas.openxmlformats.org/drawingml/2006/main">
              <a:rPr lang="en" altLang="en-US" smtClean="0"/>
              <a:t>and this procedure is called from the main.</a:t>
            </a: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3225800"/>
            <a:ext cx="3887787"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457200" y="692150"/>
            <a:ext cx="8229600" cy="1066800"/>
          </a:xfrm>
        </p:spPr>
        <p:txBody>
          <a:bodyPr/>
          <a:lstStyle/>
          <a:p>
            <a:pPr xmlns:a="http://schemas.openxmlformats.org/drawingml/2006/main" eaLnBrk="1" hangingPunct="1"/>
            <a:r xmlns:a="http://schemas.openxmlformats.org/drawingml/2006/main">
              <a:rPr lang="en" altLang="en-US" smtClean="0"/>
              <a:t>The procedures</a:t>
            </a:r>
          </a:p>
        </p:txBody>
      </p:sp>
      <p:sp>
        <p:nvSpPr>
          <p:cNvPr id="9219" name="Espace réservé du contenu 2"/>
          <p:cNvSpPr>
            <a:spLocks noGrp="1"/>
          </p:cNvSpPr>
          <p:nvPr>
            <p:ph idx="1"/>
          </p:nvPr>
        </p:nvSpPr>
        <p:spPr>
          <a:xfrm>
            <a:off x="457200" y="1844675"/>
            <a:ext cx="8229600" cy="4679950"/>
          </a:xfrm>
        </p:spPr>
        <p:txBody>
          <a:bodyPr/>
          <a:lstStyle/>
          <a:p>
            <a:pPr xmlns:a="http://schemas.openxmlformats.org/drawingml/2006/main" algn="ctr" eaLnBrk="1" hangingPunct="1"/>
            <a:r xmlns:a="http://schemas.openxmlformats.org/drawingml/2006/main">
              <a:rPr lang="en" altLang="en-US" b="1" smtClean="0">
                <a:solidFill>
                  <a:srgbClr val="0070C0"/>
                </a:solidFill>
              </a:rPr>
              <a:t>You can define as many procedures as you want, and you can call procedures from procedures.</a:t>
            </a:r>
          </a:p>
          <a:p>
            <a:pPr algn="ctr" eaLnBrk="1" hangingPunct="1"/>
            <a:endParaRPr lang="fr-FR" altLang="en-US" b="1" smtClean="0">
              <a:solidFill>
                <a:srgbClr val="0070C0"/>
              </a:solidFill>
            </a:endParaRPr>
          </a:p>
          <a:p>
            <a:pPr xmlns:a="http://schemas.openxmlformats.org/drawingml/2006/main" algn="ctr" eaLnBrk="1" hangingPunct="1"/>
            <a:r xmlns:a="http://schemas.openxmlformats.org/drawingml/2006/main">
              <a:rPr lang="en" altLang="en-US" smtClean="0">
                <a:solidFill>
                  <a:srgbClr val="FF0000"/>
                </a:solidFill>
              </a:rPr>
              <a:t>main </a:t>
            </a:r>
            <a:r xmlns:a="http://schemas.openxmlformats.org/drawingml/2006/main">
              <a:rPr lang="en" altLang="en-US" smtClean="0"/>
              <a:t>is also a procedure. main is executed automatically when the program is launched.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457200" y="692150"/>
            <a:ext cx="8229600" cy="1066800"/>
          </a:xfrm>
        </p:spPr>
        <p:txBody>
          <a:bodyPr/>
          <a:lstStyle/>
          <a:p>
            <a:pPr xmlns:a="http://schemas.openxmlformats.org/drawingml/2006/main" eaLnBrk="1" hangingPunct="1"/>
            <a:r xmlns:a="http://schemas.openxmlformats.org/drawingml/2006/main">
              <a:rPr lang="en" altLang="en-US" smtClean="0"/>
              <a:t>Local variables</a:t>
            </a:r>
          </a:p>
        </p:txBody>
      </p:sp>
      <p:sp>
        <p:nvSpPr>
          <p:cNvPr id="3" name="Espace réservé du contenu 2"/>
          <p:cNvSpPr>
            <a:spLocks noGrp="1"/>
          </p:cNvSpPr>
          <p:nvPr>
            <p:ph idx="1"/>
          </p:nvPr>
        </p:nvSpPr>
        <p:spPr>
          <a:xfrm>
            <a:off x="457200" y="1844675"/>
            <a:ext cx="8229600" cy="4679950"/>
          </a:xfrm>
        </p:spPr>
        <p:txBody>
          <a:bodyPr>
            <a:normAutofit fontScale="62500" lnSpcReduction="20000"/>
          </a:bodyPr>
          <a:lstStyle/>
          <a:p>
            <a:pPr xmlns:a="http://schemas.openxmlformats.org/drawingml/2006/main" marL="365760" indent="-256032" eaLnBrk="1" fontAlgn="auto" hangingPunct="1">
              <a:spcAft>
                <a:spcPts val="0"/>
              </a:spcAft>
              <a:buClr>
                <a:schemeClr val="accent3"/>
              </a:buClr>
              <a:buFont typeface="Georgia"/>
              <a:buChar char="•"/>
              <a:defRPr/>
            </a:pPr>
            <a:r xmlns:a="http://schemas.openxmlformats.org/drawingml/2006/main">
              <a:rPr lang="en" dirty="0"/>
              <a:t>A procedure is a block of instructions and is subject to the same rules as main. It is therefore possible to declare variables:</a:t>
            </a:r>
          </a:p>
          <a:p>
            <a:pPr marL="365760" indent="-256032" eaLnBrk="1" fontAlgn="auto" hangingPunct="1">
              <a:spcAft>
                <a:spcPts val="0"/>
              </a:spcAft>
              <a:buClr>
                <a:schemeClr val="accent3"/>
              </a:buClr>
              <a:buFont typeface="Georgia"/>
              <a:buChar char="•"/>
              <a:defRPr/>
            </a:pPr>
            <a:endParaRPr lang="fr-FR" dirty="0"/>
          </a:p>
          <a:p>
            <a:pPr xmlns:a="http://schemas.openxmlformats.org/drawingml/2006/main" marL="1179576" lvl="3" indent="-201168" eaLnBrk="1" fontAlgn="auto" hangingPunct="1">
              <a:spcAft>
                <a:spcPts val="0"/>
              </a:spcAft>
              <a:buFont typeface="Wingdings 2"/>
              <a:buNone/>
              <a:defRPr/>
            </a:pPr>
            <a:r xmlns:a="http://schemas.openxmlformats.org/drawingml/2006/main">
              <a:rPr lang="en" sz="2600" dirty="0">
                <a:solidFill>
                  <a:srgbClr val="FF0000"/>
                </a:solidFill>
              </a:rPr>
              <a:t>void </a:t>
            </a:r>
            <a:r xmlns:a="http://schemas.openxmlformats.org/drawingml/2006/main">
              <a:rPr lang="en" sz="2600" b="1" dirty="0">
                <a:solidFill>
                  <a:srgbClr val="FF0000"/>
                </a:solidFill>
              </a:rPr>
              <a:t>procedureName </a:t>
            </a:r>
            <a:r xmlns:a="http://schemas.openxmlformats.org/drawingml/2006/main">
              <a:rPr lang="en" sz="2600" dirty="0">
                <a:solidFill>
                  <a:srgbClr val="FF0000"/>
                </a:solidFill>
              </a:rPr>
              <a:t>( )</a:t>
            </a:r>
          </a:p>
          <a:p>
            <a:pPr xmlns:a="http://schemas.openxmlformats.org/drawingml/2006/main" marL="1179576" lvl="3" indent="-201168" eaLnBrk="1" fontAlgn="auto" hangingPunct="1">
              <a:spcAft>
                <a:spcPts val="0"/>
              </a:spcAft>
              <a:buFont typeface="Wingdings 2"/>
              <a:buNone/>
              <a:defRPr/>
            </a:pPr>
            <a:r xmlns:a="http://schemas.openxmlformats.org/drawingml/2006/main">
              <a:rPr lang="en" sz="2600" dirty="0">
                <a:solidFill>
                  <a:srgbClr val="FF0000"/>
                </a:solidFill>
              </a:rPr>
              <a:t>{</a:t>
            </a:r>
          </a:p>
          <a:p>
            <a:pPr xmlns:a="http://schemas.openxmlformats.org/drawingml/2006/main" marL="1389888" lvl="4" indent="-182880" eaLnBrk="1" fontAlgn="auto" hangingPunct="1">
              <a:spcAft>
                <a:spcPts val="0"/>
              </a:spcAft>
              <a:buClr>
                <a:schemeClr val="accent3"/>
              </a:buClr>
              <a:buFont typeface="Georgia"/>
              <a:buNone/>
              <a:defRPr/>
            </a:pPr>
            <a:r xmlns:a="http://schemas.openxmlformats.org/drawingml/2006/main">
              <a:rPr lang="en" sz="2400" b="1" dirty="0">
                <a:solidFill>
                  <a:srgbClr val="00B050"/>
                </a:solidFill>
              </a:rPr>
              <a:t>/</a:t>
            </a:r>
          </a:p>
          <a:p>
            <a:pPr xmlns:a="http://schemas.openxmlformats.org/drawingml/2006/main" marL="1389888" lvl="4" indent="-182880" eaLnBrk="1" fontAlgn="auto" hangingPunct="1">
              <a:spcAft>
                <a:spcPts val="0"/>
              </a:spcAft>
              <a:buClr>
                <a:schemeClr val="accent3"/>
              </a:buClr>
              <a:buFont typeface="Georgia"/>
              <a:buNone/>
              <a:defRPr/>
            </a:pPr>
            <a:r xmlns:a="http://schemas.openxmlformats.org/drawingml/2006/main">
              <a:rPr lang="en" sz="2400" b="1" dirty="0">
                <a:solidFill>
                  <a:srgbClr val="00B050"/>
                </a:solidFill>
              </a:rPr>
              <a:t>declaration of variables</a:t>
            </a:r>
          </a:p>
          <a:p>
            <a:pPr xmlns:a="http://schemas.openxmlformats.org/drawingml/2006/main" marL="1389888" lvl="4" indent="-182880" eaLnBrk="1" fontAlgn="auto" hangingPunct="1">
              <a:spcAft>
                <a:spcPts val="0"/>
              </a:spcAft>
              <a:buClr>
                <a:schemeClr val="accent3"/>
              </a:buClr>
              <a:buFont typeface="Georgia"/>
              <a:buNone/>
              <a:defRPr/>
            </a:pPr>
            <a:r xmlns:a="http://schemas.openxmlformats.org/drawingml/2006/main">
              <a:rPr lang="en" sz="2400" b="1" dirty="0">
                <a:solidFill>
                  <a:srgbClr val="00B050"/>
                </a:solidFill>
              </a:rPr>
              <a:t>/</a:t>
            </a:r>
          </a:p>
          <a:p>
            <a:pPr xmlns:a="http://schemas.openxmlformats.org/drawingml/2006/main" marL="1389888" lvl="4" indent="-182880" eaLnBrk="1" fontAlgn="auto" hangingPunct="1">
              <a:spcAft>
                <a:spcPts val="0"/>
              </a:spcAft>
              <a:buClr>
                <a:schemeClr val="accent3"/>
              </a:buClr>
              <a:buFont typeface="Georgia"/>
              <a:buNone/>
              <a:defRPr/>
            </a:pPr>
            <a:r xmlns:a="http://schemas.openxmlformats.org/drawingml/2006/main">
              <a:rPr lang="en" sz="2400" b="1" dirty="0">
                <a:solidFill>
                  <a:srgbClr val="00B050"/>
                </a:solidFill>
              </a:rPr>
              <a:t>/</a:t>
            </a:r>
          </a:p>
          <a:p>
            <a:pPr xmlns:a="http://schemas.openxmlformats.org/drawingml/2006/main" marL="1389888" lvl="4" indent="-182880" eaLnBrk="1" fontAlgn="auto" hangingPunct="1">
              <a:spcAft>
                <a:spcPts val="0"/>
              </a:spcAft>
              <a:buClr>
                <a:schemeClr val="accent3"/>
              </a:buClr>
              <a:buFont typeface="Georgia"/>
              <a:buNone/>
              <a:defRPr/>
            </a:pPr>
            <a:r xmlns:a="http://schemas.openxmlformats.org/drawingml/2006/main">
              <a:rPr lang="en" sz="2400" b="1" dirty="0">
                <a:solidFill>
                  <a:srgbClr val="00B050"/>
                </a:solidFill>
              </a:rPr>
              <a:t>instructions</a:t>
            </a:r>
          </a:p>
          <a:p>
            <a:pPr xmlns:a="http://schemas.openxmlformats.org/drawingml/2006/main" marL="1389888" lvl="4" indent="-182880" eaLnBrk="1" fontAlgn="auto" hangingPunct="1">
              <a:spcAft>
                <a:spcPts val="0"/>
              </a:spcAft>
              <a:buClr>
                <a:schemeClr val="accent3"/>
              </a:buClr>
              <a:buFont typeface="Georgia"/>
              <a:buNone/>
              <a:defRPr/>
            </a:pPr>
            <a:r xmlns:a="http://schemas.openxmlformats.org/drawingml/2006/main">
              <a:rPr lang="en" sz="2400" b="1" dirty="0">
                <a:solidFill>
                  <a:srgbClr val="00B050"/>
                </a:solidFill>
              </a:rPr>
              <a:t>/</a:t>
            </a:r>
          </a:p>
          <a:p>
            <a:pPr xmlns:a="http://schemas.openxmlformats.org/drawingml/2006/main" marL="1179576" lvl="3" indent="-201168" algn="just" eaLnBrk="1" fontAlgn="auto" hangingPunct="1">
              <a:spcAft>
                <a:spcPts val="0"/>
              </a:spcAft>
              <a:buFont typeface="Wingdings 2"/>
              <a:buNone/>
              <a:defRPr/>
            </a:pPr>
            <a:r xmlns:a="http://schemas.openxmlformats.org/drawingml/2006/main">
              <a:rPr lang="en" sz="2600" dirty="0">
                <a:solidFill>
                  <a:srgbClr val="FF0000"/>
                </a:solidFill>
              </a:rPr>
              <a:t>}</a:t>
            </a:r>
          </a:p>
          <a:p>
            <a:pPr marL="1179576" lvl="3" indent="-201168" algn="just" eaLnBrk="1" fontAlgn="auto" hangingPunct="1">
              <a:spcAft>
                <a:spcPts val="0"/>
              </a:spcAft>
              <a:buFont typeface="Wingdings 2"/>
              <a:buNone/>
              <a:defRPr/>
            </a:pPr>
            <a:endParaRPr lang="fr-FR" sz="2600" dirty="0">
              <a:solidFill>
                <a:srgbClr val="FF0000"/>
              </a:solidFill>
            </a:endParaRPr>
          </a:p>
          <a:p>
            <a:pPr xmlns:a="http://schemas.openxmlformats.org/drawingml/2006/main" marL="365760" indent="-256032" algn="just" eaLnBrk="1" fontAlgn="auto" hangingPunct="1">
              <a:spcAft>
                <a:spcPts val="0"/>
              </a:spcAft>
              <a:buClr>
                <a:schemeClr val="accent3"/>
              </a:buClr>
              <a:buFont typeface="Georgia"/>
              <a:buChar char="•"/>
              <a:defRPr/>
            </a:pPr>
            <a:r xmlns:a="http://schemas.openxmlformats.org/drawingml/2006/main">
              <a:rPr lang="en" b="1" dirty="0">
                <a:solidFill>
                  <a:srgbClr val="FF0000"/>
                </a:solidFill>
              </a:rPr>
              <a:t>Attention, </a:t>
            </a:r>
            <a:r xmlns:a="http://schemas.openxmlformats.org/drawingml/2006/main">
              <a:rPr lang="en" dirty="0"/>
              <a:t>these variables are only accessible in the </a:t>
            </a:r>
            <a:r xmlns:a="http://schemas.openxmlformats.org/drawingml/2006/main">
              <a:rPr lang="en" b="1" dirty="0">
                <a:solidFill>
                  <a:srgbClr val="CC3300"/>
                </a:solidFill>
              </a:rPr>
              <a:t>body of the procedure </a:t>
            </a:r>
            <a:r xmlns:a="http://schemas.openxmlformats.org/drawingml/2006/main">
              <a:rPr lang="en" dirty="0"/>
              <a:t>, this means that they are born at the time of their declaration and that they are destroyed once the last instruction of the procedure has been executed. This is why they are called </a:t>
            </a:r>
            <a:r xmlns:a="http://schemas.openxmlformats.org/drawingml/2006/main">
              <a:rPr lang="en" b="1" dirty="0">
                <a:solidFill>
                  <a:srgbClr val="0070C0"/>
                </a:solidFill>
              </a:rPr>
              <a:t>local variables </a:t>
            </a:r>
            <a:r xmlns:a="http://schemas.openxmlformats.org/drawingml/2006/main">
              <a:rPr lang="en" dirty="0"/>
              <a:t>. A local variable is only visible between its declaration and the curly brace closing the procedure.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457200" y="692150"/>
            <a:ext cx="8229600" cy="1066800"/>
          </a:xfrm>
        </p:spPr>
        <p:txBody>
          <a:bodyPr/>
          <a:lstStyle/>
          <a:p>
            <a:pPr xmlns:a="http://schemas.openxmlformats.org/drawingml/2006/main" eaLnBrk="1" hangingPunct="1"/>
            <a:r xmlns:a="http://schemas.openxmlformats.org/drawingml/2006/main">
              <a:rPr lang="en" altLang="en-US" smtClean="0"/>
              <a:t>Local variables</a:t>
            </a:r>
          </a:p>
        </p:txBody>
      </p:sp>
      <p:sp>
        <p:nvSpPr>
          <p:cNvPr id="3" name="Espace réservé du contenu 2"/>
          <p:cNvSpPr>
            <a:spLocks noGrp="1"/>
          </p:cNvSpPr>
          <p:nvPr>
            <p:ph idx="1"/>
          </p:nvPr>
        </p:nvSpPr>
        <p:spPr>
          <a:xfrm>
            <a:off x="457200" y="1844675"/>
            <a:ext cx="8229600" cy="4679950"/>
          </a:xfrm>
        </p:spPr>
        <p:txBody>
          <a:bodyPr>
            <a:normAutofit fontScale="85000" lnSpcReduction="20000"/>
          </a:bodyPr>
          <a:lstStyle/>
          <a:p>
            <a:pPr xmlns:a="http://schemas.openxmlformats.org/drawingml/2006/main" marL="365760" indent="-256032" eaLnBrk="1" fontAlgn="auto" hangingPunct="1">
              <a:spcAft>
                <a:spcPts val="0"/>
              </a:spcAft>
              <a:buClr>
                <a:schemeClr val="accent3"/>
              </a:buClr>
              <a:buFont typeface="Georgia"/>
              <a:buChar char="•"/>
              <a:defRPr/>
            </a:pPr>
            <a:r xmlns:a="http://schemas.openxmlformats.org/drawingml/2006/main">
              <a:rPr lang="en" dirty="0"/>
              <a:t>For example, this code is illegal:</a:t>
            </a:r>
          </a:p>
          <a:p>
            <a:pPr xmlns:a="http://schemas.openxmlformats.org/drawingml/2006/main" marL="923544" lvl="2" indent="-219456" eaLnBrk="1" fontAlgn="auto" hangingPunct="1">
              <a:spcAft>
                <a:spcPts val="0"/>
              </a:spcAft>
              <a:buFont typeface="Wingdings 2"/>
              <a:buNone/>
              <a:defRPr/>
            </a:pPr>
            <a:r xmlns:a="http://schemas.openxmlformats.org/drawingml/2006/main">
              <a:rPr lang="en" dirty="0">
                <a:solidFill>
                  <a:srgbClr val="002060"/>
                </a:solidFill>
              </a:rPr>
              <a:t>#include&lt;stdio . h&gt;</a:t>
            </a:r>
          </a:p>
          <a:p>
            <a:pPr xmlns:a="http://schemas.openxmlformats.org/drawingml/2006/main" marL="923544" lvl="2" indent="-219456" eaLnBrk="1" fontAlgn="auto" hangingPunct="1">
              <a:spcAft>
                <a:spcPts val="0"/>
              </a:spcAft>
              <a:buFont typeface="Wingdings 2"/>
              <a:buNone/>
              <a:defRPr/>
            </a:pPr>
            <a:r xmlns:a="http://schemas.openxmlformats.org/drawingml/2006/main">
              <a:rPr lang="en" dirty="0">
                <a:solidFill>
                  <a:srgbClr val="002060"/>
                </a:solidFill>
              </a:rPr>
              <a:t>void </a:t>
            </a:r>
            <a:r xmlns:a="http://schemas.openxmlformats.org/drawingml/2006/main">
              <a:rPr lang="en" b="1" dirty="0" err="1">
                <a:solidFill>
                  <a:srgbClr val="002060"/>
                </a:solidFill>
              </a:rPr>
              <a:t>myProcedure </a:t>
            </a:r>
            <a:r xmlns:a="http://schemas.openxmlformats.org/drawingml/2006/main">
              <a:rPr lang="en" dirty="0">
                <a:solidFill>
                  <a:srgbClr val="002060"/>
                </a:solidFill>
              </a:rPr>
              <a:t>( )</a:t>
            </a:r>
          </a:p>
          <a:p>
            <a:pPr xmlns:a="http://schemas.openxmlformats.org/drawingml/2006/main" marL="923544" lvl="2" indent="-219456" eaLnBrk="1" fontAlgn="auto" hangingPunct="1">
              <a:spcAft>
                <a:spcPts val="0"/>
              </a:spcAft>
              <a:buFont typeface="Wingdings 2"/>
              <a:buNone/>
              <a:defRPr/>
            </a:pPr>
            <a:r xmlns:a="http://schemas.openxmlformats.org/drawingml/2006/main">
              <a:rPr lang="en" dirty="0">
                <a:solidFill>
                  <a:srgbClr val="002060"/>
                </a:solidFill>
              </a:rPr>
              <a:t>{</a:t>
            </a:r>
          </a:p>
          <a:p>
            <a:pPr xmlns:a="http://schemas.openxmlformats.org/drawingml/2006/main" marL="923544" lvl="2" indent="-219456" eaLnBrk="1" fontAlgn="auto" hangingPunct="1">
              <a:spcAft>
                <a:spcPts val="0"/>
              </a:spcAft>
              <a:buFont typeface="Wingdings 2"/>
              <a:buNone/>
              <a:defRPr/>
            </a:pPr>
            <a:r xmlns:a="http://schemas.openxmlformats.org/drawingml/2006/main">
              <a:rPr lang="en" dirty="0">
                <a:solidFill>
                  <a:srgbClr val="002060"/>
                </a:solidFill>
              </a:rPr>
              <a:t>char a = b ;</a:t>
            </a:r>
          </a:p>
          <a:p>
            <a:pPr xmlns:a="http://schemas.openxmlformats.org/drawingml/2006/main" marL="923544" lvl="2" indent="-219456" eaLnBrk="1" fontAlgn="auto" hangingPunct="1">
              <a:spcAft>
                <a:spcPts val="0"/>
              </a:spcAft>
              <a:buFont typeface="Wingdings 2"/>
              <a:buNone/>
              <a:defRPr/>
            </a:pPr>
            <a:r xmlns:a="http://schemas.openxmlformats.org/drawingml/2006/main">
              <a:rPr lang="en" dirty="0">
                <a:solidFill>
                  <a:srgbClr val="002060"/>
                </a:solidFill>
              </a:rPr>
              <a:t>}</a:t>
            </a:r>
          </a:p>
          <a:p>
            <a:pPr marL="923544" lvl="2" indent="-219456" eaLnBrk="1" fontAlgn="auto" hangingPunct="1">
              <a:spcAft>
                <a:spcPts val="0"/>
              </a:spcAft>
              <a:buFont typeface="Wingdings 2"/>
              <a:buNone/>
              <a:defRPr/>
            </a:pPr>
            <a:endParaRPr lang="fr-FR" dirty="0">
              <a:solidFill>
                <a:srgbClr val="002060"/>
              </a:solidFill>
            </a:endParaRPr>
          </a:p>
          <a:p>
            <a:pPr xmlns:a="http://schemas.openxmlformats.org/drawingml/2006/main" marL="923544" lvl="2" indent="-219456" eaLnBrk="1" fontAlgn="auto" hangingPunct="1">
              <a:spcAft>
                <a:spcPts val="0"/>
              </a:spcAft>
              <a:buFont typeface="Wingdings 2"/>
              <a:buNone/>
              <a:defRPr/>
            </a:pPr>
            <a:r xmlns:a="http://schemas.openxmlformats.org/drawingml/2006/main">
              <a:rPr lang="en" dirty="0" err="1">
                <a:solidFill>
                  <a:srgbClr val="002060"/>
                </a:solidFill>
              </a:rPr>
              <a:t>int</a:t>
            </a:r>
            <a:r xmlns:a="http://schemas.openxmlformats.org/drawingml/2006/main">
              <a:rPr lang="en" dirty="0">
                <a:solidFill>
                  <a:srgbClr val="002060"/>
                </a:solidFill>
              </a:rPr>
              <a:t> </a:t>
            </a:r>
            <a:r xmlns:a="http://schemas.openxmlformats.org/drawingml/2006/main">
              <a:rPr lang="en" b="1" dirty="0">
                <a:solidFill>
                  <a:srgbClr val="002060"/>
                </a:solidFill>
              </a:rPr>
              <a:t>hand </a:t>
            </a:r>
            <a:r xmlns:a="http://schemas.openxmlformats.org/drawingml/2006/main">
              <a:rPr lang="en" dirty="0">
                <a:solidFill>
                  <a:srgbClr val="002060"/>
                </a:solidFill>
              </a:rPr>
              <a:t>( )</a:t>
            </a:r>
          </a:p>
          <a:p>
            <a:pPr xmlns:a="http://schemas.openxmlformats.org/drawingml/2006/main" marL="923544" lvl="2" indent="-219456" eaLnBrk="1" fontAlgn="auto" hangingPunct="1">
              <a:spcAft>
                <a:spcPts val="0"/>
              </a:spcAft>
              <a:buFont typeface="Wingdings 2"/>
              <a:buNone/>
              <a:defRPr/>
            </a:pPr>
            <a:r xmlns:a="http://schemas.openxmlformats.org/drawingml/2006/main">
              <a:rPr lang="en" dirty="0">
                <a:solidFill>
                  <a:srgbClr val="002060"/>
                </a:solidFill>
              </a:rPr>
              <a:t>{</a:t>
            </a:r>
          </a:p>
          <a:p>
            <a:pPr xmlns:a="http://schemas.openxmlformats.org/drawingml/2006/main" marL="923544" lvl="2" indent="-219456" eaLnBrk="1" fontAlgn="auto" hangingPunct="1">
              <a:spcAft>
                <a:spcPts val="0"/>
              </a:spcAft>
              <a:buFont typeface="Wingdings 2"/>
              <a:buNone/>
              <a:defRPr/>
            </a:pPr>
            <a:r xmlns:a="http://schemas.openxmlformats.org/drawingml/2006/main">
              <a:rPr lang="en" dirty="0">
                <a:solidFill>
                  <a:srgbClr val="002060"/>
                </a:solidFill>
              </a:rPr>
              <a:t>char b = 'k';</a:t>
            </a:r>
          </a:p>
          <a:p>
            <a:pPr xmlns:a="http://schemas.openxmlformats.org/drawingml/2006/main" marL="923544" lvl="2" indent="-219456" eaLnBrk="1" fontAlgn="auto" hangingPunct="1">
              <a:spcAft>
                <a:spcPts val="0"/>
              </a:spcAft>
              <a:buFont typeface="Wingdings 2"/>
              <a:buNone/>
              <a:defRPr/>
            </a:pPr>
            <a:r xmlns:a="http://schemas.openxmlformats.org/drawingml/2006/main">
              <a:rPr lang="en" b="1" dirty="0" err="1">
                <a:solidFill>
                  <a:srgbClr val="002060"/>
                </a:solidFill>
              </a:rPr>
              <a:t>myProcedure </a:t>
            </a:r>
            <a:r xmlns:a="http://schemas.openxmlformats.org/drawingml/2006/main">
              <a:rPr lang="en" dirty="0">
                <a:solidFill>
                  <a:srgbClr val="002060"/>
                </a:solidFill>
              </a:rPr>
              <a:t>();</a:t>
            </a:r>
            <a:endParaRPr xmlns:a="http://schemas.openxmlformats.org/drawingml/2006/main" lang="pt-BR" dirty="0">
              <a:solidFill>
                <a:srgbClr val="002060"/>
              </a:solidFill>
            </a:endParaRPr>
          </a:p>
          <a:p>
            <a:pPr xmlns:a="http://schemas.openxmlformats.org/drawingml/2006/main" marL="923544" lvl="2" indent="-219456" eaLnBrk="1" fontAlgn="auto" hangingPunct="1">
              <a:spcAft>
                <a:spcPts val="0"/>
              </a:spcAft>
              <a:buFont typeface="Wingdings 2"/>
              <a:buNone/>
              <a:defRPr/>
            </a:pPr>
            <a:r xmlns:a="http://schemas.openxmlformats.org/drawingml/2006/main">
              <a:rPr lang="en" dirty="0">
                <a:solidFill>
                  <a:srgbClr val="002060"/>
                </a:solidFill>
              </a:rPr>
              <a:t>printf ( "%c , %c \n" , a , b );</a:t>
            </a:r>
          </a:p>
          <a:p>
            <a:pPr marL="923544" lvl="2" indent="-219456" eaLnBrk="1" fontAlgn="auto" hangingPunct="1">
              <a:spcAft>
                <a:spcPts val="0"/>
              </a:spcAft>
              <a:buFont typeface="Wingdings 2"/>
              <a:buNone/>
              <a:defRPr/>
            </a:pPr>
            <a:endParaRPr lang="fr-FR" dirty="0">
              <a:solidFill>
                <a:srgbClr val="002060"/>
              </a:solidFill>
            </a:endParaRPr>
          </a:p>
          <a:p>
            <a:pPr xmlns:a="http://schemas.openxmlformats.org/drawingml/2006/main" marL="923544" lvl="2" indent="-219456" eaLnBrk="1" fontAlgn="auto" hangingPunct="1">
              <a:spcAft>
                <a:spcPts val="0"/>
              </a:spcAft>
              <a:buFont typeface="Wingdings 2"/>
              <a:buNone/>
              <a:defRPr/>
            </a:pPr>
            <a:r xmlns:a="http://schemas.openxmlformats.org/drawingml/2006/main">
              <a:rPr lang="en" dirty="0">
                <a:solidFill>
                  <a:srgbClr val="002060"/>
                </a:solidFill>
              </a:rPr>
              <a:t>return 0;</a:t>
            </a:r>
          </a:p>
          <a:p>
            <a:pPr xmlns:a="http://schemas.openxmlformats.org/drawingml/2006/main" marL="923544" lvl="2" indent="-219456" eaLnBrk="1" fontAlgn="auto" hangingPunct="1">
              <a:spcAft>
                <a:spcPts val="0"/>
              </a:spcAft>
              <a:buFont typeface="Wingdings 2"/>
              <a:buNone/>
              <a:defRPr/>
            </a:pPr>
            <a:r xmlns:a="http://schemas.openxmlformats.org/drawingml/2006/main">
              <a:rPr lang="en" dirty="0">
                <a:solidFill>
                  <a:srgbClr val="002060"/>
                </a:solidFill>
              </a:rPr>
              <a:t>}</a:t>
            </a:r>
          </a:p>
        </p:txBody>
      </p:sp>
      <p:sp>
        <p:nvSpPr>
          <p:cNvPr id="6" name="Pensées 5"/>
          <p:cNvSpPr/>
          <p:nvPr/>
        </p:nvSpPr>
        <p:spPr>
          <a:xfrm>
            <a:off x="4427538" y="3860800"/>
            <a:ext cx="6048375" cy="2447925"/>
          </a:xfrm>
          <a:prstGeom prst="cloudCallout">
            <a:avLst>
              <a:gd name="adj1" fmla="val -76892"/>
              <a:gd name="adj2" fmla="val -23441"/>
            </a:avLst>
          </a:prstGeom>
          <a:solidFill>
            <a:srgbClr val="CC33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xmlns:a="http://schemas.openxmlformats.org/drawingml/2006/main" algn="ctr" eaLnBrk="1" fontAlgn="auto" hangingPunct="1">
              <a:spcBef>
                <a:spcPts val="0"/>
              </a:spcBef>
              <a:spcAft>
                <a:spcPts val="0"/>
              </a:spcAft>
              <a:defRPr/>
            </a:pPr>
            <a:r xmlns:a="http://schemas.openxmlformats.org/drawingml/2006/main">
              <a:rPr lang="en" dirty="0"/>
              <a:t>In fact, the variable</a:t>
            </a:r>
            <a:r xmlns:a="http://schemas.openxmlformats.org/drawingml/2006/main">
              <a:rPr lang="en" b="1" dirty="0"/>
              <a:t> </a:t>
            </a:r>
            <a:r xmlns:a="http://schemas.openxmlformats.org/drawingml/2006/main">
              <a:rPr lang="en" b="1" dirty="0">
                <a:solidFill>
                  <a:srgbClr val="00B0F0"/>
                </a:solidFill>
              </a:rPr>
              <a:t>b</a:t>
            </a:r>
            <a:r xmlns:a="http://schemas.openxmlformats.org/drawingml/2006/main">
              <a:rPr lang="en" b="1" dirty="0"/>
              <a:t> </a:t>
            </a:r>
            <a:r xmlns:a="http://schemas.openxmlformats.org/drawingml/2006/main">
              <a:rPr lang="en" dirty="0"/>
              <a:t>is declared in the </a:t>
            </a:r>
            <a:r xmlns:a="http://schemas.openxmlformats.org/drawingml/2006/main">
              <a:rPr lang="en" b="1" dirty="0">
                <a:solidFill>
                  <a:srgbClr val="00B0F0"/>
                </a:solidFill>
              </a:rPr>
              <a:t>main procedure </a:t>
            </a:r>
            <a:r xmlns:a="http://schemas.openxmlformats.org/drawingml/2006/main">
              <a:rPr lang="en" dirty="0"/>
              <a:t>, and is therefore only visible in this same procedure. Its use in </a:t>
            </a:r>
            <a:r xmlns:a="http://schemas.openxmlformats.org/drawingml/2006/main">
              <a:rPr lang="en" b="1" dirty="0" err="1">
                <a:solidFill>
                  <a:srgbClr val="00B0F0"/>
                </a:solidFill>
              </a:rPr>
              <a:t>myProcedure</a:t>
            </a:r>
            <a:r xmlns:a="http://schemas.openxmlformats.org/drawingml/2006/main">
              <a:rPr lang="en" dirty="0">
                <a:solidFill>
                  <a:srgbClr val="00B0F0"/>
                </a:solidFill>
              </a:rPr>
              <a:t> </a:t>
            </a:r>
            <a:r xmlns:a="http://schemas.openxmlformats.org/drawingml/2006/main">
              <a:rPr lang="en" dirty="0"/>
              <a:t>is therefore not possible.</a:t>
            </a:r>
          </a:p>
          <a:p>
            <a:pPr algn="ctr" eaLnBrk="1" fontAlgn="auto" hangingPunct="1">
              <a:spcBef>
                <a:spcPts val="0"/>
              </a:spcBef>
              <a:spcAft>
                <a:spcPts val="0"/>
              </a:spcAft>
              <a:defRPr/>
            </a:pPr>
            <a:endParaRPr lang="fr-FR" dirty="0"/>
          </a:p>
        </p:txBody>
      </p:sp>
      <p:sp>
        <p:nvSpPr>
          <p:cNvPr id="7" name="Pensées 6"/>
          <p:cNvSpPr/>
          <p:nvPr/>
        </p:nvSpPr>
        <p:spPr>
          <a:xfrm>
            <a:off x="3995738" y="1628775"/>
            <a:ext cx="5148262" cy="1584325"/>
          </a:xfrm>
          <a:prstGeom prst="cloudCallout">
            <a:avLst>
              <a:gd name="adj1" fmla="val -75203"/>
              <a:gd name="adj2" fmla="val 46827"/>
            </a:avLst>
          </a:prstGeom>
          <a:solidFill>
            <a:srgbClr val="CC33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xmlns:a="http://schemas.openxmlformats.org/drawingml/2006/main" eaLnBrk="1" fontAlgn="auto" hangingPunct="1">
              <a:spcBef>
                <a:spcPts val="0"/>
              </a:spcBef>
              <a:spcAft>
                <a:spcPts val="0"/>
              </a:spcAft>
              <a:defRPr/>
            </a:pPr>
            <a:r xmlns:a="http://schemas.openxmlformats.org/drawingml/2006/main">
              <a:rPr lang="en" dirty="0"/>
              <a:t>Likewise, the variable </a:t>
            </a:r>
            <a:r xmlns:a="http://schemas.openxmlformats.org/drawingml/2006/main">
              <a:rPr lang="en" b="1" dirty="0">
                <a:solidFill>
                  <a:srgbClr val="00B0F0"/>
                </a:solidFill>
              </a:rPr>
              <a:t>a </a:t>
            </a:r>
            <a:r xmlns:a="http://schemas.openxmlformats.org/drawingml/2006/main">
              <a:rPr lang="en" dirty="0"/>
              <a:t>is declared in </a:t>
            </a:r>
            <a:r xmlns:a="http://schemas.openxmlformats.org/drawingml/2006/main">
              <a:rPr lang="en" b="1" dirty="0" err="1">
                <a:solidFill>
                  <a:srgbClr val="00B0F0"/>
                </a:solidFill>
              </a:rPr>
              <a:t>myProcedure </a:t>
            </a:r>
            <a:r xmlns:a="http://schemas.openxmlformats.org/drawingml/2006/main">
              <a:rPr lang="en" dirty="0"/>
              <a:t>, it is not visible in the </a:t>
            </a:r>
            <a:r xmlns:a="http://schemas.openxmlformats.org/drawingml/2006/main">
              <a:rPr lang="en" dirty="0">
                <a:solidFill>
                  <a:srgbClr val="00B0F0"/>
                </a:solidFill>
              </a:rPr>
              <a:t>main </a:t>
            </a:r>
            <a:r xmlns:a="http://schemas.openxmlformats.org/drawingml/2006/main">
              <a:rPr lang="en"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1"/>
                                          </p:val>
                                        </p:tav>
                                        <p:tav tm="100000">
                                          <p:val>
                                            <p:strVal val="#ppt_x"/>
                                          </p:val>
                                        </p:tav>
                                      </p:tavLst>
                                    </p:anim>
                                    <p:anim calcmode="lin" valueType="num">
                                      <p:cBhvr>
                                        <p:cTn id="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xit" presetSubtype="10" fill="hold" grpId="1" nodeType="clickEffect">
                                  <p:stCondLst>
                                    <p:cond delay="0"/>
                                  </p:stCondLst>
                                  <p:iterate type="lt">
                                    <p:tmPct val="0"/>
                                  </p:iterate>
                                  <p:childTnLst>
                                    <p:animEffect transition="out" filter="checkerboard(across)">
                                      <p:cBhvr>
                                        <p:cTn id="13" dur="500"/>
                                        <p:tgtEl>
                                          <p:spTgt spid="6"/>
                                        </p:tgtEl>
                                      </p:cBhvr>
                                    </p:animEffect>
                                    <p:set>
                                      <p:cBhvr>
                                        <p:cTn id="14" dur="1" fill="hold">
                                          <p:stCondLst>
                                            <p:cond delay="499"/>
                                          </p:stCondLst>
                                        </p:cTn>
                                        <p:tgtEl>
                                          <p:spTgt spid="6"/>
                                        </p:tgtEl>
                                        <p:attrNameLst>
                                          <p:attrName>style.visibility</p:attrName>
                                        </p:attrNameLst>
                                      </p:cBhvr>
                                      <p:to>
                                        <p:strVal val="hidden"/>
                                      </p:to>
                                    </p:set>
                                  </p:childTnLst>
                                </p:cTn>
                              </p:par>
                              <p:par>
                                <p:cTn id="15" presetID="40" presetClass="entr" presetSubtype="0" fill="hold" grpId="0" nodeType="withEffect">
                                  <p:stCondLst>
                                    <p:cond delay="0"/>
                                  </p:stCondLst>
                                  <p:iterate type="lt">
                                    <p:tmPct val="10000"/>
                                  </p:iterate>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anim calcmode="lin" valueType="num">
                                      <p:cBhvr>
                                        <p:cTn id="18" dur="500" fill="hold"/>
                                        <p:tgtEl>
                                          <p:spTgt spid="7"/>
                                        </p:tgtEl>
                                        <p:attrNameLst>
                                          <p:attrName>ppt_x</p:attrName>
                                        </p:attrNameLst>
                                      </p:cBhvr>
                                      <p:tavLst>
                                        <p:tav tm="0">
                                          <p:val>
                                            <p:strVal val="#ppt_x-.1"/>
                                          </p:val>
                                        </p:tav>
                                        <p:tav tm="100000">
                                          <p:val>
                                            <p:strVal val="#ppt_x"/>
                                          </p:val>
                                        </p:tav>
                                      </p:tavLst>
                                    </p:anim>
                                    <p:anim calcmode="lin" valueType="num">
                                      <p:cBhvr>
                                        <p:cTn id="19"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a:xfrm>
            <a:off x="457200" y="692150"/>
            <a:ext cx="8229600" cy="1066800"/>
          </a:xfrm>
        </p:spPr>
        <p:txBody>
          <a:bodyPr/>
          <a:lstStyle/>
          <a:p>
            <a:pPr xmlns:a="http://schemas.openxmlformats.org/drawingml/2006/main" eaLnBrk="1" hangingPunct="1"/>
            <a:r xmlns:a="http://schemas.openxmlformats.org/drawingml/2006/main">
              <a:rPr lang="en" altLang="en-US" smtClean="0"/>
              <a:t>Local variables</a:t>
            </a:r>
          </a:p>
        </p:txBody>
      </p:sp>
      <p:sp>
        <p:nvSpPr>
          <p:cNvPr id="12291" name="Espace réservé du contenu 2"/>
          <p:cNvSpPr>
            <a:spLocks noGrp="1"/>
          </p:cNvSpPr>
          <p:nvPr>
            <p:ph idx="1"/>
          </p:nvPr>
        </p:nvSpPr>
        <p:spPr>
          <a:xfrm>
            <a:off x="457200" y="1844675"/>
            <a:ext cx="8229600" cy="4679950"/>
          </a:xfrm>
        </p:spPr>
        <p:txBody>
          <a:bodyPr/>
          <a:lstStyle/>
          <a:p>
            <a:pPr xmlns:a="http://schemas.openxmlformats.org/drawingml/2006/main" eaLnBrk="1" hangingPunct="1"/>
            <a:r xmlns:a="http://schemas.openxmlformats.org/drawingml/2006/main">
              <a:rPr lang="en" altLang="en-US" smtClean="0"/>
              <a:t>Here is an example of using local variables:</a:t>
            </a:r>
          </a:p>
        </p:txBody>
      </p:sp>
      <p:pic>
        <p:nvPicPr>
          <p:cNvPr id="1229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2492375"/>
            <a:ext cx="4608512"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a:xfrm>
            <a:off x="457200" y="404813"/>
            <a:ext cx="8229600" cy="1066800"/>
          </a:xfrm>
        </p:spPr>
        <p:txBody>
          <a:bodyPr/>
          <a:lstStyle/>
          <a:p>
            <a:pPr xmlns:a="http://schemas.openxmlformats.org/drawingml/2006/main" eaLnBrk="1" hangingPunct="1"/>
            <a:r xmlns:a="http://schemas.openxmlformats.org/drawingml/2006/main">
              <a:rPr lang="en" altLang="en-US" smtClean="0"/>
              <a:t>Passing parameters</a:t>
            </a:r>
          </a:p>
        </p:txBody>
      </p:sp>
      <p:sp>
        <p:nvSpPr>
          <p:cNvPr id="3" name="Espace réservé du contenu 2"/>
          <p:cNvSpPr>
            <a:spLocks noGrp="1"/>
          </p:cNvSpPr>
          <p:nvPr>
            <p:ph idx="1"/>
          </p:nvPr>
        </p:nvSpPr>
        <p:spPr>
          <a:xfrm>
            <a:off x="457200" y="1412875"/>
            <a:ext cx="8218488" cy="4176713"/>
          </a:xfrm>
        </p:spPr>
        <p:txBody>
          <a:bodyPr>
            <a:normAutofit fontScale="62500" lnSpcReduction="20000"/>
          </a:bodyPr>
          <a:lstStyle/>
          <a:p>
            <a:pPr xmlns:a="http://schemas.openxmlformats.org/drawingml/2006/main" marL="365760" indent="-256032" eaLnBrk="1" fontAlgn="auto" hangingPunct="1">
              <a:spcAft>
                <a:spcPts val="0"/>
              </a:spcAft>
              <a:buClr>
                <a:schemeClr val="accent3"/>
              </a:buClr>
              <a:buFont typeface="Georgia"/>
              <a:buChar char="•"/>
              <a:defRPr/>
            </a:pPr>
            <a:r xmlns:a="http://schemas.openxmlformats.org/drawingml/2006/main">
              <a:rPr lang="en" dirty="0"/>
              <a:t>It is possible that the value of a local variable of a procedure is not known until the procedure is called. Consider the following program:</a:t>
            </a:r>
          </a:p>
          <a:p>
            <a:pPr marL="365760" indent="-256032" eaLnBrk="1" fontAlgn="auto" hangingPunct="1">
              <a:spcAft>
                <a:spcPts val="0"/>
              </a:spcAft>
              <a:buClr>
                <a:schemeClr val="accent3"/>
              </a:buClr>
              <a:buFont typeface="Georgia"/>
              <a:buChar char="•"/>
              <a:defRPr/>
            </a:pPr>
            <a:endParaRPr lang="fr-FR" dirty="0"/>
          </a:p>
          <a:p>
            <a:pPr marL="365760" indent="-256032" eaLnBrk="1" fontAlgn="auto" hangingPunct="1">
              <a:spcAft>
                <a:spcPts val="0"/>
              </a:spcAft>
              <a:buClr>
                <a:schemeClr val="accent3"/>
              </a:buClr>
              <a:buFont typeface="Georgia"/>
              <a:buChar char="•"/>
              <a:defRPr/>
            </a:pPr>
            <a:endParaRPr lang="fr-FR" dirty="0"/>
          </a:p>
          <a:p>
            <a:pPr marL="365760" indent="-256032" eaLnBrk="1" fontAlgn="auto" hangingPunct="1">
              <a:spcAft>
                <a:spcPts val="0"/>
              </a:spcAft>
              <a:buClr>
                <a:schemeClr val="accent3"/>
              </a:buClr>
              <a:buFont typeface="Georgia"/>
              <a:buChar char="•"/>
              <a:defRPr/>
            </a:pPr>
            <a:endParaRPr lang="fr-FR" dirty="0"/>
          </a:p>
          <a:p>
            <a:pPr marL="365760" indent="-256032" eaLnBrk="1" fontAlgn="auto" hangingPunct="1">
              <a:spcAft>
                <a:spcPts val="0"/>
              </a:spcAft>
              <a:buClr>
                <a:schemeClr val="accent3"/>
              </a:buClr>
              <a:buFont typeface="Georgia"/>
              <a:buChar char="•"/>
              <a:defRPr/>
            </a:pPr>
            <a:endParaRPr lang="fr-FR" dirty="0"/>
          </a:p>
          <a:p>
            <a:pPr marL="365760" indent="-256032" eaLnBrk="1" fontAlgn="auto" hangingPunct="1">
              <a:spcAft>
                <a:spcPts val="0"/>
              </a:spcAft>
              <a:buClr>
                <a:schemeClr val="accent3"/>
              </a:buClr>
              <a:buFont typeface="Georgia"/>
              <a:buChar char="•"/>
              <a:defRPr/>
            </a:pPr>
            <a:endParaRPr lang="fr-FR" dirty="0"/>
          </a:p>
          <a:p>
            <a:pPr marL="365760" indent="-256032" eaLnBrk="1" fontAlgn="auto" hangingPunct="1">
              <a:spcAft>
                <a:spcPts val="0"/>
              </a:spcAft>
              <a:buClr>
                <a:schemeClr val="accent3"/>
              </a:buClr>
              <a:buFont typeface="Georgia"/>
              <a:buChar char="•"/>
              <a:defRPr/>
            </a:pPr>
            <a:endParaRPr lang="fr-FR" dirty="0"/>
          </a:p>
          <a:p>
            <a:pPr marL="365760" indent="-256032" eaLnBrk="1" fontAlgn="auto" hangingPunct="1">
              <a:spcAft>
                <a:spcPts val="0"/>
              </a:spcAft>
              <a:buClr>
                <a:schemeClr val="accent3"/>
              </a:buClr>
              <a:buFont typeface="Georgia"/>
              <a:buChar char="•"/>
              <a:defRPr/>
            </a:pPr>
            <a:endParaRPr lang="fr-FR" dirty="0"/>
          </a:p>
          <a:p>
            <a:pPr marL="365760" indent="-256032" eaLnBrk="1" fontAlgn="auto" hangingPunct="1">
              <a:spcAft>
                <a:spcPts val="0"/>
              </a:spcAft>
              <a:buClr>
                <a:schemeClr val="accent3"/>
              </a:buClr>
              <a:buFont typeface="Georgia"/>
              <a:buChar char="•"/>
              <a:defRPr/>
            </a:pPr>
            <a:endParaRPr lang="fr-FR" dirty="0"/>
          </a:p>
          <a:p>
            <a:pPr marL="365760" indent="-256032" eaLnBrk="1" fontAlgn="auto" hangingPunct="1">
              <a:spcAft>
                <a:spcPts val="0"/>
              </a:spcAft>
              <a:buClr>
                <a:schemeClr val="accent3"/>
              </a:buClr>
              <a:buFont typeface="Georgia"/>
              <a:buChar char="•"/>
              <a:defRPr/>
            </a:pPr>
            <a:endParaRPr lang="fr-FR" dirty="0"/>
          </a:p>
          <a:p>
            <a:pPr marL="365760" indent="-256032" eaLnBrk="1" fontAlgn="auto" hangingPunct="1">
              <a:spcAft>
                <a:spcPts val="0"/>
              </a:spcAft>
              <a:buClr>
                <a:schemeClr val="accent3"/>
              </a:buClr>
              <a:buFont typeface="Georgia"/>
              <a:buChar char="•"/>
              <a:defRPr/>
            </a:pPr>
            <a:endParaRPr lang="fr-FR" dirty="0"/>
          </a:p>
          <a:p>
            <a:pPr xmlns:a="http://schemas.openxmlformats.org/drawingml/2006/main" marL="365760" indent="-256032" eaLnBrk="1" fontAlgn="auto" hangingPunct="1">
              <a:spcAft>
                <a:spcPts val="0"/>
              </a:spcAft>
              <a:buClr>
                <a:schemeClr val="accent3"/>
              </a:buClr>
              <a:buFont typeface="Georgia"/>
              <a:buChar char="•"/>
              <a:defRPr/>
            </a:pPr>
            <a:r xmlns:a="http://schemas.openxmlformats.org/drawingml/2006/main">
              <a:rPr lang="en" dirty="0"/>
              <a:t>How to define and invoke a </a:t>
            </a:r>
            <a:r xmlns:a="http://schemas.openxmlformats.org/drawingml/2006/main">
              <a:rPr lang="en" b="1" i="1" dirty="0"/>
              <a:t>displayInt procedure </a:t>
            </a:r>
            <a:r xmlns:a="http://schemas.openxmlformats.org/drawingml/2006/main">
              <a:rPr lang="en" dirty="0"/>
              <a:t>to display this integer entered by the user? You will agree that the following procedure will not pass compilation</a:t>
            </a:r>
          </a:p>
          <a:p>
            <a:pPr marL="365760" indent="-256032" eaLnBrk="1" fontAlgn="auto" hangingPunct="1">
              <a:spcAft>
                <a:spcPts val="0"/>
              </a:spcAft>
              <a:buClr>
                <a:schemeClr val="accent3"/>
              </a:buClr>
              <a:buFont typeface="Georgia"/>
              <a:buChar char="•"/>
              <a:defRPr/>
            </a:pPr>
            <a:endParaRPr lang="fr-FR" dirty="0"/>
          </a:p>
          <a:p>
            <a:pPr marL="365760" indent="-256032" eaLnBrk="1" fontAlgn="auto" hangingPunct="1">
              <a:spcAft>
                <a:spcPts val="0"/>
              </a:spcAft>
              <a:buClr>
                <a:schemeClr val="accent3"/>
              </a:buClr>
              <a:buFont typeface="Georgia"/>
              <a:buChar char="•"/>
              <a:defRPr/>
            </a:pPr>
            <a:endParaRPr lang="fr-FR" dirty="0"/>
          </a:p>
          <a:p>
            <a:pPr marL="365760" indent="-256032" eaLnBrk="1" fontAlgn="auto" hangingPunct="1">
              <a:spcAft>
                <a:spcPts val="0"/>
              </a:spcAft>
              <a:buClr>
                <a:schemeClr val="accent3"/>
              </a:buClr>
              <a:buFont typeface="Georgia"/>
              <a:buChar char="•"/>
              <a:defRPr/>
            </a:pPr>
            <a:endParaRPr lang="fr-FR" dirty="0"/>
          </a:p>
          <a:p>
            <a:pPr marL="365760" indent="-256032" eaLnBrk="1" fontAlgn="auto" hangingPunct="1">
              <a:spcAft>
                <a:spcPts val="0"/>
              </a:spcAft>
              <a:buClr>
                <a:schemeClr val="accent3"/>
              </a:buClr>
              <a:buFont typeface="Georgia"/>
              <a:buChar char="•"/>
              <a:defRPr/>
            </a:pPr>
            <a:endParaRPr lang="fr-FR" dirty="0"/>
          </a:p>
          <a:p>
            <a:pPr marL="365760" indent="-256032" eaLnBrk="1" fontAlgn="auto" hangingPunct="1">
              <a:spcAft>
                <a:spcPts val="0"/>
              </a:spcAft>
              <a:buClr>
                <a:schemeClr val="accent3"/>
              </a:buClr>
              <a:buFont typeface="Georgia"/>
              <a:buChar char="•"/>
              <a:defRPr/>
            </a:pPr>
            <a:endParaRPr lang="fr-FR" dirty="0"/>
          </a:p>
          <a:p>
            <a:pPr marL="365760" indent="-256032" eaLnBrk="1" fontAlgn="auto" hangingPunct="1">
              <a:spcAft>
                <a:spcPts val="0"/>
              </a:spcAft>
              <a:buClr>
                <a:schemeClr val="accent3"/>
              </a:buClr>
              <a:buFont typeface="Georgia"/>
              <a:buChar char="•"/>
              <a:defRPr/>
            </a:pPr>
            <a:endParaRPr lang="fr-FR" dirty="0"/>
          </a:p>
        </p:txBody>
      </p:sp>
      <p:pic>
        <p:nvPicPr>
          <p:cNvPr id="133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2133600"/>
            <a:ext cx="6543675" cy="256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5445125"/>
            <a:ext cx="2714625"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183</TotalTime>
  <Words>1203</Words>
  <Application>Microsoft Office PowerPoint</Application>
  <PresentationFormat>Affichage à l'écran (4:3)</PresentationFormat>
  <Paragraphs>162</Paragraphs>
  <Slides>21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21</vt:i4>
      </vt:variant>
    </vt:vector>
  </HeadingPairs>
  <TitlesOfParts>
    <vt:vector size="28" baseType="lpstr">
      <vt:lpstr>Arial</vt:lpstr>
      <vt:lpstr>Trebuchet MS</vt:lpstr>
      <vt:lpstr>Georgia</vt:lpstr>
      <vt:lpstr>Wingdings 2</vt:lpstr>
      <vt:lpstr>Calibri</vt:lpstr>
      <vt:lpstr>Corbel</vt:lpstr>
      <vt:lpstr>Urbain</vt:lpstr>
      <vt:lpstr>LES FONCTIONS </vt:lpstr>
      <vt:lpstr>Les procédures</vt:lpstr>
      <vt:lpstr>Les procédures</vt:lpstr>
      <vt:lpstr>Les procédures</vt:lpstr>
      <vt:lpstr>Les procédures</vt:lpstr>
      <vt:lpstr>Variables locales</vt:lpstr>
      <vt:lpstr>Variables locales</vt:lpstr>
      <vt:lpstr>Variables locales</vt:lpstr>
      <vt:lpstr>Passage de paramètres</vt:lpstr>
      <vt:lpstr>Passage de paramètres</vt:lpstr>
      <vt:lpstr>Passage de paramètres</vt:lpstr>
      <vt:lpstr>Passage de paramètres</vt:lpstr>
      <vt:lpstr>Passage de paramètres</vt:lpstr>
      <vt:lpstr>Passage de paramètres </vt:lpstr>
      <vt:lpstr>Les fonctions Le principe</vt:lpstr>
      <vt:lpstr>Les fonctions Invocation</vt:lpstr>
      <vt:lpstr>Les fonctions Définition  </vt:lpstr>
      <vt:lpstr>Les fonctions Définition</vt:lpstr>
      <vt:lpstr>Les fonctions Définition</vt:lpstr>
      <vt:lpstr>Passages de paramètre par référence</vt:lpstr>
      <vt:lpstr>Passages de paramètre par référence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FONCTIONS</dc:title>
  <dc:creator>click</dc:creator>
  <cp:lastModifiedBy>TLEMSANI</cp:lastModifiedBy>
  <cp:revision>67</cp:revision>
  <dcterms:created xsi:type="dcterms:W3CDTF">2010-12-24T18:11:43Z</dcterms:created>
  <dcterms:modified xsi:type="dcterms:W3CDTF">2023-09-07T18:34:49Z</dcterms:modified>
</cp:coreProperties>
</file>