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9"/>
  </p:notesMasterIdLst>
  <p:sldIdLst>
    <p:sldId id="256" r:id="rId2"/>
    <p:sldId id="484" r:id="rId3"/>
    <p:sldId id="588" r:id="rId4"/>
    <p:sldId id="586" r:id="rId5"/>
    <p:sldId id="585" r:id="rId6"/>
    <p:sldId id="623" r:id="rId7"/>
    <p:sldId id="589" r:id="rId8"/>
    <p:sldId id="590" r:id="rId9"/>
    <p:sldId id="627" r:id="rId10"/>
    <p:sldId id="626" r:id="rId11"/>
    <p:sldId id="632" r:id="rId12"/>
    <p:sldId id="631" r:id="rId13"/>
    <p:sldId id="633" r:id="rId14"/>
    <p:sldId id="628" r:id="rId15"/>
    <p:sldId id="630" r:id="rId16"/>
    <p:sldId id="591" r:id="rId17"/>
    <p:sldId id="592" r:id="rId18"/>
    <p:sldId id="624" r:id="rId19"/>
    <p:sldId id="594" r:id="rId20"/>
    <p:sldId id="625" r:id="rId21"/>
    <p:sldId id="595" r:id="rId22"/>
    <p:sldId id="596" r:id="rId23"/>
    <p:sldId id="611" r:id="rId24"/>
    <p:sldId id="634" r:id="rId25"/>
    <p:sldId id="635" r:id="rId26"/>
    <p:sldId id="637" r:id="rId27"/>
    <p:sldId id="258" r:id="rId2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488" autoAdjust="0"/>
  </p:normalViewPr>
  <p:slideViewPr>
    <p:cSldViewPr>
      <p:cViewPr varScale="1">
        <p:scale>
          <a:sx n="98" d="100"/>
          <a:sy n="98" d="100"/>
        </p:scale>
        <p:origin x="189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ED61E4-54A5-49F6-B9ED-5BABA486EB35}" type="datetimeFigureOut">
              <a:rPr lang="fr-FR" smtClean="0"/>
              <a:pPr/>
              <a:t>12/03/2022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2A886B-494A-413E-BBA3-08EF3A9421B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9689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676E2-DF9A-4886-91F9-5B7250B50A5E}" type="datetime1">
              <a:rPr lang="fr-FR" smtClean="0"/>
              <a:pPr/>
              <a:t>12/03/2022</a:t>
            </a:fld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3DBA2-E642-4D1C-A077-BB3922FBC19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45F20-E6DF-4209-9488-70F1D81AF1ED}" type="datetime1">
              <a:rPr lang="fr-FR" smtClean="0"/>
              <a:pPr/>
              <a:t>12/03/2022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3DBA2-E642-4D1C-A077-BB3922FBC19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A836-D02D-44F7-B741-28F560F421AB}" type="datetime1">
              <a:rPr lang="fr-FR" smtClean="0"/>
              <a:pPr/>
              <a:t>12/03/2022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3DBA2-E642-4D1C-A077-BB3922FBC19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3F7D1-2100-4810-AEE9-89CB8756FA81}" type="datetime1">
              <a:rPr lang="fr-FR" smtClean="0"/>
              <a:pPr/>
              <a:t>12/03/2022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3DBA2-E642-4D1C-A077-BB3922FBC19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9D99E-511A-40D6-8EC9-978E85B30E4A}" type="datetime1">
              <a:rPr lang="fr-FR" smtClean="0"/>
              <a:pPr/>
              <a:t>12/03/2022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3DBA2-E642-4D1C-A077-BB3922FBC19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A1A4B-E4C4-456C-8BC4-60A30952CFDA}" type="datetime1">
              <a:rPr lang="fr-FR" smtClean="0"/>
              <a:pPr/>
              <a:t>12/03/2022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3DBA2-E642-4D1C-A077-BB3922FBC19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B971C-CA3C-42BE-A64D-E1039F9600E1}" type="datetime1">
              <a:rPr lang="fr-FR" smtClean="0"/>
              <a:pPr/>
              <a:t>12/03/2022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3DBA2-E642-4D1C-A077-BB3922FBC19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1FE26-3EC3-442F-B418-F3F4135FBA1E}" type="datetime1">
              <a:rPr lang="fr-FR" smtClean="0"/>
              <a:pPr/>
              <a:t>12/03/2022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3DBA2-E642-4D1C-A077-BB3922FBC19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F83D4-905F-45CA-B0A2-AB9D8E3F65C7}" type="datetime1">
              <a:rPr lang="fr-FR" smtClean="0"/>
              <a:pPr/>
              <a:t>12/03/2022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3DBA2-E642-4D1C-A077-BB3922FBC19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5E918-D306-4E72-838D-AA36C87C331F}" type="datetime1">
              <a:rPr lang="fr-FR" smtClean="0"/>
              <a:pPr/>
              <a:t>12/03/2022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3DBA2-E642-4D1C-A077-BB3922FBC19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gner et arrondir un rectangle à un seul coi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le rect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0C6D6-9F20-4178-B184-99A215D90765}" type="datetime1">
              <a:rPr lang="fr-FR" smtClean="0"/>
              <a:pPr/>
              <a:t>12/03/2022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B63DBA2-E642-4D1C-A077-BB3922FBC1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/>
              <a:t>Cliquez sur l'icône pour ajouter une image</a:t>
            </a:r>
            <a:endParaRPr kumimoji="0" lang="en-US" dirty="0"/>
          </a:p>
        </p:txBody>
      </p:sp>
      <p:sp>
        <p:nvSpPr>
          <p:cNvPr id="10" name="Forme lib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e lib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/>
              <a:t>Cliquez pour modifier les styles du texte du masque</a:t>
            </a:r>
          </a:p>
          <a:p>
            <a:pPr lvl="1" eaLnBrk="1" latinLnBrk="0" hangingPunct="1"/>
            <a:r>
              <a:rPr kumimoji="0" lang="fr-FR"/>
              <a:t>Deuxième niveau</a:t>
            </a:r>
          </a:p>
          <a:p>
            <a:pPr lvl="2" eaLnBrk="1" latinLnBrk="0" hangingPunct="1"/>
            <a:r>
              <a:rPr kumimoji="0" lang="fr-FR"/>
              <a:t>Troisième niveau</a:t>
            </a:r>
          </a:p>
          <a:p>
            <a:pPr lvl="3" eaLnBrk="1" latinLnBrk="0" hangingPunct="1"/>
            <a:r>
              <a:rPr kumimoji="0" lang="fr-FR"/>
              <a:t>Quatrième niveau</a:t>
            </a:r>
          </a:p>
          <a:p>
            <a:pPr lvl="4" eaLnBrk="1" latinLnBrk="0" hangingPunct="1"/>
            <a:r>
              <a:rPr kumimoji="0" lang="fr-FR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396AD4F-9A34-4DA3-BD44-1E817A9543AE}" type="datetime1">
              <a:rPr lang="fr-FR" smtClean="0"/>
              <a:pPr/>
              <a:t>12/03/2022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B63DBA2-E642-4D1C-A077-BB3922FBC190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2" name="Groupe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gif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gif"/><Relationship Id="rId11" Type="http://schemas.openxmlformats.org/officeDocument/2006/relationships/image" Target="../media/image34.jpe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gif"/><Relationship Id="rId7" Type="http://schemas.openxmlformats.org/officeDocument/2006/relationships/image" Target="../media/image40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11" Type="http://schemas.openxmlformats.org/officeDocument/2006/relationships/image" Target="../media/image51.png"/><Relationship Id="rId5" Type="http://schemas.openxmlformats.org/officeDocument/2006/relationships/image" Target="../media/image45.jpeg"/><Relationship Id="rId10" Type="http://schemas.openxmlformats.org/officeDocument/2006/relationships/image" Target="../media/image50.jpeg"/><Relationship Id="rId4" Type="http://schemas.openxmlformats.org/officeDocument/2006/relationships/image" Target="../media/image44.jpeg"/><Relationship Id="rId9" Type="http://schemas.openxmlformats.org/officeDocument/2006/relationships/image" Target="../media/image4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28264" y="2492896"/>
            <a:ext cx="7687471" cy="93610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fr-FR" sz="28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Composants </a:t>
            </a:r>
            <a:br>
              <a:rPr lang="fr-FR" sz="28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8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d’une machine Frigorifique 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85786" y="5229200"/>
            <a:ext cx="7854696" cy="843006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fr-FR" sz="1600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Matière </a:t>
            </a:r>
          </a:p>
          <a:p>
            <a:pPr algn="l"/>
            <a:endParaRPr lang="fr-FR" sz="1600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fr-FR" sz="1600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Machines Frigorifiques et Pompes à Chaleur</a:t>
            </a:r>
          </a:p>
        </p:txBody>
      </p:sp>
      <p:sp>
        <p:nvSpPr>
          <p:cNvPr id="4" name="Rectangle 3"/>
          <p:cNvSpPr/>
          <p:nvPr/>
        </p:nvSpPr>
        <p:spPr>
          <a:xfrm>
            <a:off x="428596" y="214290"/>
            <a:ext cx="8429684" cy="103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45720" lvl="0"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fr-FR" b="1" u="sng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Université des Sciences et de la Technologie  Mohamed BOUDIAF d’Oran</a:t>
            </a:r>
            <a:endParaRPr lang="fr-FR" dirty="0">
              <a:solidFill>
                <a:schemeClr val="bg2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45720" lvl="0"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fr-FR" b="1" u="sng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Faculté de Mécanique</a:t>
            </a:r>
          </a:p>
          <a:p>
            <a:pPr marR="45720" lvl="0"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fr-FR" b="1" u="sng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Département Génie Mécanique</a:t>
            </a:r>
            <a:endParaRPr lang="fr-FR" dirty="0">
              <a:solidFill>
                <a:schemeClr val="bg2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3DBA2-E642-4D1C-A077-BB3922FBC190}" type="slidenum">
              <a:rPr lang="fr-FR" smtClean="0"/>
              <a:pPr/>
              <a:t>1</a:t>
            </a:fld>
            <a:endParaRPr lang="fr-F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419B48-F48A-4773-8090-4E0D6F170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FB27DC6-2701-467E-A5C9-7CD0041D1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3DBA2-E642-4D1C-A077-BB3922FBC190}" type="slidenum">
              <a:rPr lang="fr-FR" smtClean="0"/>
              <a:pPr/>
              <a:t>10</a:t>
            </a:fld>
            <a:endParaRPr lang="fr-FR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0F44238E-480A-4FF9-B949-CCB970F2619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13" y="2047610"/>
            <a:ext cx="8947573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577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1503CE-4AF7-420D-9470-7E943C086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41203CA-2EBE-42F4-873D-B731197F3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3DBA2-E642-4D1C-A077-BB3922FBC190}" type="slidenum">
              <a:rPr lang="fr-FR" smtClean="0"/>
              <a:pPr/>
              <a:t>11</a:t>
            </a:fld>
            <a:endParaRPr lang="fr-FR"/>
          </a:p>
        </p:txBody>
      </p:sp>
      <p:pic>
        <p:nvPicPr>
          <p:cNvPr id="13314" name="Picture 2" descr="♥- Compresseur rotatif - GB_FroiD">
            <a:extLst>
              <a:ext uri="{FF2B5EF4-FFF2-40B4-BE49-F238E27FC236}">
                <a16:creationId xmlns:a16="http://schemas.microsoft.com/office/drawing/2014/main" id="{AD9C991D-6674-4E49-9841-18FDBABEB04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604" y="1935163"/>
            <a:ext cx="4576791" cy="438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71499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4279F2-C6C7-4943-A70A-5B662F5AC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9C7F2D42-9FBE-41B5-9EB9-30395806A0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7281" y="1935163"/>
            <a:ext cx="4389437" cy="4389437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414ABF8-7A81-4A8A-BA24-E39D781FE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3DBA2-E642-4D1C-A077-BB3922FBC190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91945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5DA389-77C0-4631-A560-9F1E3AB33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AE289C4-C8E9-4BE1-9680-395AEDDB6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3DBA2-E642-4D1C-A077-BB3922FBC190}" type="slidenum">
              <a:rPr lang="fr-FR" smtClean="0"/>
              <a:pPr/>
              <a:t>13</a:t>
            </a:fld>
            <a:endParaRPr lang="fr-FR"/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8BAD6EE4-377B-4EB9-8AA6-6ED22C1B6C7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407" y="1935163"/>
            <a:ext cx="5357186" cy="438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55221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69F38D-79A0-4647-A470-BB6E634B6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468D529-309F-43C9-AFEA-B57F836F9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3DBA2-E642-4D1C-A077-BB3922FBC190}" type="slidenum">
              <a:rPr lang="fr-FR" smtClean="0"/>
              <a:pPr/>
              <a:t>14</a:t>
            </a:fld>
            <a:endParaRPr lang="fr-FR"/>
          </a:p>
        </p:txBody>
      </p:sp>
      <p:pic>
        <p:nvPicPr>
          <p:cNvPr id="11270" name="Picture 6">
            <a:extLst>
              <a:ext uri="{FF2B5EF4-FFF2-40B4-BE49-F238E27FC236}">
                <a16:creationId xmlns:a16="http://schemas.microsoft.com/office/drawing/2014/main" id="{2A832FBA-2F30-41ED-8EC7-454A8E0650A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190" y="1935163"/>
            <a:ext cx="5523620" cy="438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31001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5C6F3C-8E8D-4DC4-8560-234476F55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666D21B-0EB9-4F14-8F18-79097A64D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3DBA2-E642-4D1C-A077-BB3922FBC190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42ADC992-E1DA-4241-A939-EA0C368E39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undefined">
            <a:extLst>
              <a:ext uri="{FF2B5EF4-FFF2-40B4-BE49-F238E27FC236}">
                <a16:creationId xmlns:a16="http://schemas.microsoft.com/office/drawing/2014/main" id="{06C591F8-83FA-4172-874C-448384FC9C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4404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34224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LIFEBOOK\CETEF\Séminaire eff energ CETEF_projet\présentations sem EE01\images presentation willy\07-Compresseur_semi_hermetiqu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5682" y="3357562"/>
            <a:ext cx="2196093" cy="1745162"/>
          </a:xfrm>
          <a:prstGeom prst="rect">
            <a:avLst/>
          </a:prstGeom>
          <a:noFill/>
        </p:spPr>
      </p:pic>
      <p:pic>
        <p:nvPicPr>
          <p:cNvPr id="32771" name="Picture 3" descr="C:\Users\LIFEBOOK\CETEF\Séminaire eff energ CETEF_projet\présentations sem EE01\images presentation willy\abierto_piston_bock_070312_1331135975_20_.jpg"/>
          <p:cNvPicPr>
            <a:picLocks noChangeAspect="1" noChangeArrowheads="1"/>
          </p:cNvPicPr>
          <p:nvPr/>
        </p:nvPicPr>
        <p:blipFill>
          <a:blip r:embed="rId3"/>
          <a:srcRect l="6473" t="3125" r="13169" b="6473"/>
          <a:stretch>
            <a:fillRect/>
          </a:stretch>
        </p:blipFill>
        <p:spPr bwMode="auto">
          <a:xfrm>
            <a:off x="1500166" y="1785926"/>
            <a:ext cx="1397010" cy="1571636"/>
          </a:xfrm>
          <a:prstGeom prst="rect">
            <a:avLst/>
          </a:prstGeom>
          <a:noFill/>
        </p:spPr>
      </p:pic>
      <p:pic>
        <p:nvPicPr>
          <p:cNvPr id="32772" name="Picture 4" descr="C:\Users\LIFEBOOK\CETEF\Séminaire eff energ CETEF_projet\présentations sem EE01\images presentation willy\maneurop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5105420"/>
            <a:ext cx="1976966" cy="1609728"/>
          </a:xfrm>
          <a:prstGeom prst="rect">
            <a:avLst/>
          </a:prstGeom>
          <a:noFill/>
        </p:spPr>
      </p:pic>
      <p:graphicFrame>
        <p:nvGraphicFramePr>
          <p:cNvPr id="35" name="Tableau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6988390"/>
              </p:ext>
            </p:extLst>
          </p:nvPr>
        </p:nvGraphicFramePr>
        <p:xfrm>
          <a:off x="142845" y="714356"/>
          <a:ext cx="7858180" cy="625555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7860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45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75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09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 b="1" dirty="0"/>
                        <a:t>Type de compresseur </a:t>
                      </a:r>
                      <a:endParaRPr lang="fr-FR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349" marR="9349" marT="9349" marB="934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 b="1" dirty="0"/>
                        <a:t>Plages de puissance </a:t>
                      </a:r>
                      <a:br>
                        <a:rPr lang="fr-FR" sz="1600" b="1" dirty="0"/>
                      </a:br>
                      <a:r>
                        <a:rPr lang="fr-FR" sz="1600" b="1" dirty="0"/>
                        <a:t>(kW frigorifiques) </a:t>
                      </a:r>
                      <a:endParaRPr lang="fr-FR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349" marR="9349" marT="9349" marB="934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 b="1" dirty="0"/>
                        <a:t>Régulation adaptée </a:t>
                      </a:r>
                      <a:endParaRPr lang="fr-FR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349" marR="9349" marT="9349" marB="9349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39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800" b="1" dirty="0">
                          <a:latin typeface="+mn-lt"/>
                          <a:ea typeface="Times New Roman"/>
                          <a:cs typeface="Times New Roman"/>
                        </a:rPr>
                        <a:t>À piston Ouvert</a:t>
                      </a:r>
                      <a:endParaRPr lang="fr-FR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2000" marR="72000" marT="36000" marB="360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800" dirty="0">
                          <a:latin typeface="+mn-lt"/>
                          <a:ea typeface="Times New Roman"/>
                          <a:cs typeface="Times New Roman"/>
                        </a:rPr>
                        <a:t>quelques dizaines de kW à plus de 1 000 kW </a:t>
                      </a:r>
                      <a:endParaRPr lang="fr-FR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2000" marR="72000" marT="36000" marB="360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latin typeface="+mn-lt"/>
                          <a:ea typeface="Times New Roman"/>
                          <a:cs typeface="Times New Roman"/>
                        </a:rPr>
                        <a:t>Etanchéité aux fluides frigorigènes insuffisante aujourd'hui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8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2000" marR="72000" marT="36000" marB="360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007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+mn-lt"/>
                          <a:ea typeface="Times New Roman"/>
                          <a:cs typeface="Times New Roman"/>
                        </a:rPr>
                        <a:t>À piston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+mn-lt"/>
                          <a:ea typeface="Times New Roman"/>
                          <a:cs typeface="Times New Roman"/>
                        </a:rPr>
                        <a:t>Semi-hermétique</a:t>
                      </a:r>
                      <a:endParaRPr lang="fr-FR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2000" marR="72000" marT="36000" marB="360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800" dirty="0">
                          <a:latin typeface="+mn-lt"/>
                          <a:ea typeface="Times New Roman"/>
                          <a:cs typeface="Times New Roman"/>
                        </a:rPr>
                        <a:t>De quelques dizaines de kW à quelques centaines de kW </a:t>
                      </a:r>
                      <a:endParaRPr lang="fr-FR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2000" marR="72000" marT="36000" marB="3600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fr-FR" sz="1800" dirty="0">
                          <a:latin typeface="+mn-lt"/>
                          <a:ea typeface="Times New Roman"/>
                          <a:cs typeface="Times New Roman"/>
                        </a:rPr>
                        <a:t>compresseur à plusieurs étages ou plusieurs compresseurs en cascade </a:t>
                      </a:r>
                      <a:endParaRPr lang="fr-FR" sz="18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fr-FR" sz="1800" dirty="0">
                          <a:latin typeface="+mn-lt"/>
                          <a:ea typeface="Times New Roman"/>
                          <a:cs typeface="Times New Roman"/>
                        </a:rPr>
                        <a:t>Variation de la vitesse de rotation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endParaRPr lang="fr-FR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2000" marR="72000" marT="36000" marB="360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+mn-lt"/>
                          <a:ea typeface="Times New Roman"/>
                          <a:cs typeface="Times New Roman"/>
                        </a:rPr>
                        <a:t>À piston Hermétique </a:t>
                      </a:r>
                      <a:endParaRPr lang="fr-FR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2000" marR="72000" marT="36000" marB="360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latin typeface="+mn-lt"/>
                          <a:ea typeface="Times New Roman"/>
                          <a:cs typeface="Times New Roman"/>
                        </a:rPr>
                        <a:t>de quelques kW à plusieurs dizaines de kW</a:t>
                      </a:r>
                      <a:endParaRPr lang="fr-FR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2000" marR="72000" marT="36000" marB="360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latin typeface="+mn-lt"/>
                          <a:ea typeface="Times New Roman"/>
                          <a:cs typeface="Times New Roman"/>
                        </a:rPr>
                        <a:t>TOR thermostatique.</a:t>
                      </a:r>
                      <a:endParaRPr lang="fr-FR" sz="18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latin typeface="+mn-lt"/>
                          <a:ea typeface="Times New Roman"/>
                          <a:cs typeface="Times New Roman"/>
                        </a:rPr>
                        <a:t>Tendance actuelle : plusieurs compresseurs en cascade</a:t>
                      </a:r>
                      <a:endParaRPr lang="fr-FR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2000" marR="72000" marT="36000" marB="360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0FAF6-4545-4324-921F-C8D6D908E976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7530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" name="Tableau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5754135"/>
              </p:ext>
            </p:extLst>
          </p:nvPr>
        </p:nvGraphicFramePr>
        <p:xfrm>
          <a:off x="611560" y="1067308"/>
          <a:ext cx="7560840" cy="571742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880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11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93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19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 b="1" dirty="0"/>
                        <a:t>Type de compresseur </a:t>
                      </a:r>
                      <a:endParaRPr lang="fr-FR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349" marR="9349" marT="9349" marB="934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 b="1" dirty="0"/>
                        <a:t>Plages de puissance </a:t>
                      </a:r>
                      <a:br>
                        <a:rPr lang="fr-FR" sz="1600" b="1" dirty="0"/>
                      </a:br>
                      <a:r>
                        <a:rPr lang="fr-FR" sz="1600" b="1" dirty="0"/>
                        <a:t>(kW frigorifiques) </a:t>
                      </a:r>
                      <a:endParaRPr lang="fr-FR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349" marR="9349" marT="9349" marB="934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 b="1" dirty="0"/>
                        <a:t>Régulation adaptée </a:t>
                      </a:r>
                      <a:endParaRPr lang="fr-FR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349" marR="9349" marT="9349" marB="9349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90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+mn-lt"/>
                          <a:ea typeface="Times New Roman"/>
                          <a:cs typeface="Times New Roman"/>
                        </a:rPr>
                        <a:t>Compresseur à vis</a:t>
                      </a:r>
                      <a:r>
                        <a:rPr lang="fr-FR" sz="180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endParaRPr lang="fr-FR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2000" marR="72000" marT="36000" marB="360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latin typeface="+mn-lt"/>
                          <a:ea typeface="Times New Roman"/>
                          <a:cs typeface="Times New Roman"/>
                        </a:rPr>
                        <a:t>de (20) 100 à 1 200 kW </a:t>
                      </a:r>
                      <a:endParaRPr lang="fr-FR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2000" marR="72000" marT="36000" marB="360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latin typeface="+mn-lt"/>
                          <a:ea typeface="Times New Roman"/>
                          <a:cs typeface="Times New Roman"/>
                        </a:rPr>
                        <a:t>Excellente fiabilité et longévité </a:t>
                      </a:r>
                      <a:endParaRPr lang="fr-FR" sz="18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latin typeface="+mn-lt"/>
                          <a:ea typeface="Times New Roman"/>
                          <a:cs typeface="Times New Roman"/>
                        </a:rPr>
                        <a:t>Modulation de puissance par "tiroirs" très souple, de 100 à 10 %, avec une très faible dégradation du COP (au-dessus de 50 %).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2000" marR="72000" marT="36000" marB="360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890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+mn-lt"/>
                          <a:ea typeface="Times New Roman"/>
                          <a:cs typeface="Times New Roman"/>
                        </a:rPr>
                        <a:t>Compresseur centrifuge</a:t>
                      </a:r>
                      <a:r>
                        <a:rPr lang="fr-FR" sz="180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fr-FR" sz="1800" b="1" dirty="0">
                          <a:latin typeface="+mn-lt"/>
                          <a:ea typeface="Times New Roman"/>
                          <a:cs typeface="Times New Roman"/>
                        </a:rPr>
                        <a:t>(ou </a:t>
                      </a:r>
                      <a:r>
                        <a:rPr lang="fr-FR" sz="1800" b="1" dirty="0" err="1">
                          <a:latin typeface="+mn-lt"/>
                          <a:ea typeface="Times New Roman"/>
                          <a:cs typeface="Times New Roman"/>
                        </a:rPr>
                        <a:t>turbo-compresseur</a:t>
                      </a:r>
                      <a:r>
                        <a:rPr lang="fr-FR" sz="1800" b="1" dirty="0">
                          <a:latin typeface="+mn-lt"/>
                          <a:ea typeface="Times New Roman"/>
                          <a:cs typeface="Times New Roman"/>
                        </a:rPr>
                        <a:t>)</a:t>
                      </a:r>
                      <a:endParaRPr lang="fr-FR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2000" marR="72000" marT="36000" marB="360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latin typeface="+mn-lt"/>
                          <a:ea typeface="Times New Roman"/>
                          <a:cs typeface="Times New Roman"/>
                        </a:rPr>
                        <a:t>de (600) 1 000 à 4 000 kW </a:t>
                      </a:r>
                      <a:endParaRPr lang="fr-FR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2000" marR="72000" marT="36000" marB="360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latin typeface="+mn-lt"/>
                          <a:ea typeface="Times New Roman"/>
                          <a:cs typeface="Times New Roman"/>
                        </a:rPr>
                        <a:t>Modulation de puissance optimale limitée à 35 %, par pré rotation du fluide frigorigène à l'entrée de la roue.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8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8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2000" marR="72000" marT="36000" marB="360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3794" name="Picture 2" descr="C:\Users\LIFEBOOK\CETEF\Séminaire eff energ CETEF_projet\présentations sem EE01\images presentation willy\Bitzer-Screw-Compressor-CSH-SeriesCSH6551-50Y-.jpg"/>
          <p:cNvPicPr>
            <a:picLocks noChangeAspect="1" noChangeArrowheads="1"/>
          </p:cNvPicPr>
          <p:nvPr/>
        </p:nvPicPr>
        <p:blipFill>
          <a:blip r:embed="rId2" cstate="print"/>
          <a:srcRect l="3209" t="9626" r="3743" b="29411"/>
          <a:stretch>
            <a:fillRect/>
          </a:stretch>
        </p:blipFill>
        <p:spPr bwMode="auto">
          <a:xfrm>
            <a:off x="611560" y="2348880"/>
            <a:ext cx="2747368" cy="1800000"/>
          </a:xfrm>
          <a:prstGeom prst="rect">
            <a:avLst/>
          </a:prstGeom>
          <a:noFill/>
        </p:spPr>
      </p:pic>
      <p:pic>
        <p:nvPicPr>
          <p:cNvPr id="33795" name="Picture 3" descr="C:\Users\LIFEBOOK\CETEF\Séminaire eff energ CETEF_projet\présentations sem EE01\images presentation willy\19XR_chiller.jpeg"/>
          <p:cNvPicPr>
            <a:picLocks noChangeAspect="1" noChangeArrowheads="1"/>
          </p:cNvPicPr>
          <p:nvPr/>
        </p:nvPicPr>
        <p:blipFill>
          <a:blip r:embed="rId3"/>
          <a:srcRect t="7150" b="7045"/>
          <a:stretch>
            <a:fillRect/>
          </a:stretch>
        </p:blipFill>
        <p:spPr bwMode="auto">
          <a:xfrm>
            <a:off x="625839" y="4942735"/>
            <a:ext cx="3065454" cy="1841997"/>
          </a:xfrm>
          <a:prstGeom prst="rect">
            <a:avLst/>
          </a:prstGeom>
          <a:noFill/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0FAF6-4545-4324-921F-C8D6D908E976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57695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715CD3-AD1A-40BD-A9FB-8F34746D2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Comparaison des Compresseurs</a:t>
            </a:r>
            <a:endParaRPr lang="en-US" dirty="0"/>
          </a:p>
        </p:txBody>
      </p:sp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C7E55CD3-3F56-41EF-A03D-5F457A9AFF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7204906"/>
              </p:ext>
            </p:extLst>
          </p:nvPr>
        </p:nvGraphicFramePr>
        <p:xfrm>
          <a:off x="714400" y="2185758"/>
          <a:ext cx="7715200" cy="39795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30204">
                  <a:extLst>
                    <a:ext uri="{9D8B030D-6E8A-4147-A177-3AD203B41FA5}">
                      <a16:colId xmlns:a16="http://schemas.microsoft.com/office/drawing/2014/main" val="2377580305"/>
                    </a:ext>
                  </a:extLst>
                </a:gridCol>
                <a:gridCol w="1939364">
                  <a:extLst>
                    <a:ext uri="{9D8B030D-6E8A-4147-A177-3AD203B41FA5}">
                      <a16:colId xmlns:a16="http://schemas.microsoft.com/office/drawing/2014/main" val="2377555856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3960232647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810885393"/>
                    </a:ext>
                  </a:extLst>
                </a:gridCol>
                <a:gridCol w="1193304">
                  <a:extLst>
                    <a:ext uri="{9D8B030D-6E8A-4147-A177-3AD203B41FA5}">
                      <a16:colId xmlns:a16="http://schemas.microsoft.com/office/drawing/2014/main" val="3090064897"/>
                    </a:ext>
                  </a:extLst>
                </a:gridCol>
              </a:tblGrid>
              <a:tr h="3920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Type de compresseur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Avantage(s)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Inconvénient(s)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Modes de raccordement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Gamme de puissance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67730955"/>
                  </a:ext>
                </a:extLst>
              </a:tr>
              <a:tr h="7959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Volumétrique à pistons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-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-  Gamme de puissance étendue</a:t>
                      </a:r>
                      <a:endParaRPr lang="en-US" sz="1100" dirty="0">
                        <a:effectLst/>
                      </a:endParaRPr>
                    </a:p>
                    <a:p>
                      <a:pPr marL="228600" indent="-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-  Tous les modes de</a:t>
                      </a:r>
                    </a:p>
                    <a:p>
                      <a:pPr marL="228600" indent="-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raccordements sont possibles</a:t>
                      </a:r>
                      <a:endParaRPr lang="en-US" sz="1100" dirty="0">
                        <a:effectLst/>
                      </a:endParaRPr>
                    </a:p>
                    <a:p>
                      <a:pPr marL="228600" indent="-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-  Bon marché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-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-  Non réversibles</a:t>
                      </a:r>
                      <a:endParaRPr lang="en-US" sz="1100" dirty="0">
                        <a:effectLst/>
                      </a:endParaRPr>
                    </a:p>
                    <a:p>
                      <a:pPr marL="228600" indent="-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-  Bruyant</a:t>
                      </a:r>
                      <a:endParaRPr lang="en-US" sz="1100" dirty="0">
                        <a:effectLst/>
                      </a:endParaRPr>
                    </a:p>
                    <a:p>
                      <a:pPr marL="228600" indent="-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-  Performances et</a:t>
                      </a:r>
                    </a:p>
                    <a:p>
                      <a:pPr marL="228600" indent="-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 longévité réduites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Hermétique, semi-hermétique, ouvert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Quelques KW à plus de 1000 KW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01765368"/>
                  </a:ext>
                </a:extLst>
              </a:tr>
              <a:tr h="9978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Volumétrique spiro-orbital/ scroll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-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-  Vitesse variable</a:t>
                      </a:r>
                      <a:endParaRPr lang="en-US" sz="1100">
                        <a:effectLst/>
                      </a:endParaRPr>
                    </a:p>
                    <a:p>
                      <a:pPr marL="228600" indent="-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-  Faible risque de fuite</a:t>
                      </a:r>
                      <a:endParaRPr lang="en-US" sz="1100">
                        <a:effectLst/>
                      </a:endParaRPr>
                    </a:p>
                    <a:p>
                      <a:pPr marL="228600" indent="-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-  Silencieux</a:t>
                      </a:r>
                      <a:endParaRPr lang="en-US" sz="1100">
                        <a:effectLst/>
                      </a:endParaRPr>
                    </a:p>
                    <a:p>
                      <a:pPr marL="228600" indent="-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-  Très performant</a:t>
                      </a:r>
                      <a:endParaRPr lang="en-US" sz="1100">
                        <a:effectLst/>
                      </a:endParaRPr>
                    </a:p>
                    <a:p>
                      <a:pPr marL="228600" indent="-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-  Endurant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-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-  Relativement cher</a:t>
                      </a:r>
                      <a:endParaRPr lang="en-US" sz="1100">
                        <a:effectLst/>
                      </a:endParaRPr>
                    </a:p>
                    <a:p>
                      <a:pPr marL="228600" indent="-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- Puissances limitées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Hermétique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Jusqu’à 100 KW maximum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8391639"/>
                  </a:ext>
                </a:extLst>
              </a:tr>
              <a:tr h="7959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Volumétrique à vis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-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-  Conception simple</a:t>
                      </a:r>
                      <a:endParaRPr lang="en-US" sz="1100">
                        <a:effectLst/>
                      </a:endParaRPr>
                    </a:p>
                    <a:p>
                      <a:pPr marL="228600" indent="-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-  Très performant</a:t>
                      </a:r>
                      <a:endParaRPr lang="en-US" sz="1100">
                        <a:effectLst/>
                      </a:endParaRPr>
                    </a:p>
                    <a:p>
                      <a:pPr marL="228600" indent="-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-  Très robuste</a:t>
                      </a:r>
                      <a:endParaRPr lang="en-US" sz="1100">
                        <a:effectLst/>
                      </a:endParaRPr>
                    </a:p>
                    <a:p>
                      <a:pPr marL="228600" indent="-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-  Silencieux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-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-  Très énergivore</a:t>
                      </a:r>
                      <a:endParaRPr lang="en-US" sz="1100" dirty="0">
                        <a:effectLst/>
                      </a:endParaRPr>
                    </a:p>
                    <a:p>
                      <a:pPr marL="228600" indent="-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-  Uniquement grandes</a:t>
                      </a:r>
                    </a:p>
                    <a:p>
                      <a:pPr marL="228600" indent="-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 installation </a:t>
                      </a:r>
                      <a:endParaRPr lang="en-US" sz="1100" dirty="0">
                        <a:effectLst/>
                      </a:endParaRPr>
                    </a:p>
                    <a:p>
                      <a:pPr marL="228600" indent="-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-  Cher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Semi-hermétique ou ouvert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100 à 1200 KW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67603425"/>
                  </a:ext>
                </a:extLst>
              </a:tr>
              <a:tr h="9978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Centrifuge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Très puissant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-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-  Uniquement grandes</a:t>
                      </a:r>
                    </a:p>
                    <a:p>
                      <a:pPr marL="228600" indent="-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 installation</a:t>
                      </a:r>
                      <a:endParaRPr lang="en-US" sz="1100" dirty="0">
                        <a:effectLst/>
                      </a:endParaRPr>
                    </a:p>
                    <a:p>
                      <a:pPr marL="228600" indent="-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-  Performances réduites</a:t>
                      </a:r>
                      <a:endParaRPr lang="en-US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-  Fonctionnement complexe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Semi-hermétique ou ouvert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1000 à 4000 KW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88480955"/>
                  </a:ext>
                </a:extLst>
              </a:tr>
            </a:tbl>
          </a:graphicData>
        </a:graphic>
      </p:graphicFrame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C63C741-6878-46B6-A7D9-B42A09FDD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3DBA2-E642-4D1C-A077-BB3922FBC190}" type="slidenum">
              <a:rPr lang="fr-FR" smtClean="0"/>
              <a:pPr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52407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C:\Users\LIFEBOOK\CETEF\Séminaire eff energ CETEF_projet\présentations sem EE01\images presentation willy\evaporateur-chambre-froide.JPG"/>
          <p:cNvPicPr>
            <a:picLocks noChangeAspect="1" noChangeArrowheads="1"/>
          </p:cNvPicPr>
          <p:nvPr/>
        </p:nvPicPr>
        <p:blipFill>
          <a:blip r:embed="rId2" cstate="print"/>
          <a:srcRect l="28185" t="16303" r="13224" b="27025"/>
          <a:stretch>
            <a:fillRect/>
          </a:stretch>
        </p:blipFill>
        <p:spPr bwMode="auto">
          <a:xfrm>
            <a:off x="4286248" y="1290062"/>
            <a:ext cx="2357454" cy="1710310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116632"/>
            <a:ext cx="8606190" cy="432048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>
              <a:spcBef>
                <a:spcPts val="600"/>
              </a:spcBef>
              <a:spcAft>
                <a:spcPts val="1000"/>
              </a:spcAft>
            </a:pPr>
            <a:r>
              <a:rPr lang="de-CH" sz="2000" b="1" dirty="0"/>
              <a:t>ELEMENTS DE TECHNOLOGIE DU FROID: </a:t>
            </a:r>
            <a:r>
              <a:rPr lang="de-CH" sz="2000" b="1" dirty="0">
                <a:solidFill>
                  <a:schemeClr val="accent3">
                    <a:lumMod val="75000"/>
                  </a:schemeClr>
                </a:solidFill>
              </a:rPr>
              <a:t>CONDENSEURS ET EVAPORATEURS</a:t>
            </a:r>
            <a:r>
              <a:rPr lang="de-CH" sz="2000" b="1" dirty="0"/>
              <a:t>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714876" y="5000636"/>
            <a:ext cx="928694" cy="276999"/>
          </a:xfrm>
          <a:prstGeom prst="rect">
            <a:avLst/>
          </a:prstGeom>
          <a:ln w="9525">
            <a:noFill/>
          </a:ln>
        </p:spPr>
        <p:txBody>
          <a:bodyPr wrap="square">
            <a:spAutoFit/>
          </a:bodyPr>
          <a:lstStyle/>
          <a:p>
            <a:r>
              <a:rPr lang="fr-FR" sz="1200" i="1" dirty="0"/>
              <a:t>À plaques </a:t>
            </a:r>
            <a:endParaRPr lang="fr-FR" sz="1200" dirty="0"/>
          </a:p>
        </p:txBody>
      </p:sp>
      <p:cxnSp>
        <p:nvCxnSpPr>
          <p:cNvPr id="19" name="Connecteur droit 18"/>
          <p:cNvCxnSpPr/>
          <p:nvPr/>
        </p:nvCxnSpPr>
        <p:spPr>
          <a:xfrm rot="5400000">
            <a:off x="-2322561" y="3750471"/>
            <a:ext cx="5930148" cy="794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 rot="5400000">
            <a:off x="1500960" y="3714752"/>
            <a:ext cx="5857122" cy="794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>
            <a:off x="214282" y="1214422"/>
            <a:ext cx="8072494" cy="1588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>
            <a:off x="214282" y="3429000"/>
            <a:ext cx="8072494" cy="1588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>
            <a:off x="214282" y="5357826"/>
            <a:ext cx="8072494" cy="1588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 rot="16200000">
            <a:off x="-47328" y="2029889"/>
            <a:ext cx="714380" cy="369332"/>
          </a:xfrm>
          <a:prstGeom prst="rect">
            <a:avLst/>
          </a:prstGeom>
          <a:ln w="9525">
            <a:noFill/>
          </a:ln>
        </p:spPr>
        <p:txBody>
          <a:bodyPr wrap="square">
            <a:spAutoFit/>
          </a:bodyPr>
          <a:lstStyle/>
          <a:p>
            <a:r>
              <a:rPr lang="fr-FR" b="1" i="1" dirty="0"/>
              <a:t>À air </a:t>
            </a:r>
            <a:endParaRPr lang="fr-FR" b="1" dirty="0"/>
          </a:p>
        </p:txBody>
      </p:sp>
      <p:sp>
        <p:nvSpPr>
          <p:cNvPr id="44" name="Rectangle 43"/>
          <p:cNvSpPr/>
          <p:nvPr/>
        </p:nvSpPr>
        <p:spPr>
          <a:xfrm rot="16200000">
            <a:off x="-225924" y="4137308"/>
            <a:ext cx="1071571" cy="369332"/>
          </a:xfrm>
          <a:prstGeom prst="rect">
            <a:avLst/>
          </a:prstGeom>
          <a:ln w="9525">
            <a:noFill/>
          </a:ln>
        </p:spPr>
        <p:txBody>
          <a:bodyPr wrap="square">
            <a:spAutoFit/>
          </a:bodyPr>
          <a:lstStyle/>
          <a:p>
            <a:r>
              <a:rPr lang="fr-FR" b="1" i="1" dirty="0"/>
              <a:t>À eau</a:t>
            </a:r>
            <a:endParaRPr lang="fr-FR" b="1" dirty="0"/>
          </a:p>
        </p:txBody>
      </p:sp>
      <p:sp>
        <p:nvSpPr>
          <p:cNvPr id="45" name="Rectangle 44"/>
          <p:cNvSpPr/>
          <p:nvPr/>
        </p:nvSpPr>
        <p:spPr>
          <a:xfrm rot="16200000">
            <a:off x="-167602" y="5867221"/>
            <a:ext cx="1071548" cy="338554"/>
          </a:xfrm>
          <a:prstGeom prst="rect">
            <a:avLst/>
          </a:prstGeom>
          <a:ln w="9525">
            <a:noFill/>
          </a:ln>
        </p:spPr>
        <p:txBody>
          <a:bodyPr wrap="square">
            <a:spAutoFit/>
          </a:bodyPr>
          <a:lstStyle/>
          <a:p>
            <a:r>
              <a:rPr lang="fr-FR" sz="1600" b="1" i="1" dirty="0"/>
              <a:t>Évaporatif </a:t>
            </a:r>
            <a:endParaRPr lang="fr-FR" sz="1600" b="1" dirty="0"/>
          </a:p>
        </p:txBody>
      </p:sp>
      <p:sp>
        <p:nvSpPr>
          <p:cNvPr id="37" name="Rectangle 36"/>
          <p:cNvSpPr/>
          <p:nvPr/>
        </p:nvSpPr>
        <p:spPr>
          <a:xfrm>
            <a:off x="1357290" y="642918"/>
            <a:ext cx="2714645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b="1" i="1" dirty="0"/>
              <a:t>CONDENSEURS</a:t>
            </a:r>
            <a:endParaRPr lang="fr-FR" b="1" dirty="0"/>
          </a:p>
        </p:txBody>
      </p:sp>
      <p:sp>
        <p:nvSpPr>
          <p:cNvPr id="38" name="Rectangle 37"/>
          <p:cNvSpPr/>
          <p:nvPr/>
        </p:nvSpPr>
        <p:spPr>
          <a:xfrm>
            <a:off x="5143504" y="642918"/>
            <a:ext cx="2714645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b="1" i="1" dirty="0"/>
              <a:t>EVAPORATEURS</a:t>
            </a:r>
            <a:endParaRPr lang="fr-FR" b="1" dirty="0"/>
          </a:p>
        </p:txBody>
      </p:sp>
      <p:pic>
        <p:nvPicPr>
          <p:cNvPr id="28674" name="Picture 2" descr="C:\Users\LIFEBOOK\CETEF\Séminaire eff energ CETEF_projet\présentations sem EE01\images presentation willy\36-12.gif"/>
          <p:cNvPicPr>
            <a:picLocks noChangeAspect="1" noChangeArrowheads="1"/>
          </p:cNvPicPr>
          <p:nvPr/>
        </p:nvPicPr>
        <p:blipFill>
          <a:blip r:embed="rId3"/>
          <a:srcRect l="4522" r="5033" b="3612"/>
          <a:stretch>
            <a:fillRect/>
          </a:stretch>
        </p:blipFill>
        <p:spPr bwMode="auto">
          <a:xfrm>
            <a:off x="2786050" y="1357298"/>
            <a:ext cx="1428760" cy="1643074"/>
          </a:xfrm>
          <a:prstGeom prst="rect">
            <a:avLst/>
          </a:prstGeom>
          <a:noFill/>
        </p:spPr>
      </p:pic>
      <p:pic>
        <p:nvPicPr>
          <p:cNvPr id="28675" name="Picture 3" descr="C:\Users\LIFEBOOK\CETEF\Séminaire eff energ CETEF_projet\présentations sem EE01\images presentation willy\09-condenseur-à-air-ventilé.jpg"/>
          <p:cNvPicPr>
            <a:picLocks noChangeAspect="1" noChangeArrowheads="1"/>
          </p:cNvPicPr>
          <p:nvPr/>
        </p:nvPicPr>
        <p:blipFill>
          <a:blip r:embed="rId4"/>
          <a:srcRect l="21951" t="8271" r="34146" b="14536"/>
          <a:stretch>
            <a:fillRect/>
          </a:stretch>
        </p:blipFill>
        <p:spPr bwMode="auto">
          <a:xfrm>
            <a:off x="714348" y="1071546"/>
            <a:ext cx="1969648" cy="2297922"/>
          </a:xfrm>
          <a:prstGeom prst="rect">
            <a:avLst/>
          </a:prstGeom>
          <a:noFill/>
        </p:spPr>
      </p:pic>
      <p:pic>
        <p:nvPicPr>
          <p:cNvPr id="28677" name="Picture 5" descr="C:\Users\LIFEBOOK\CETEF\Séminaire eff energ CETEF_projet\présentations sem EE01\images presentation willy\evaporateur-gti-et-gt2i-1387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702" y="1928802"/>
            <a:ext cx="1989130" cy="1427882"/>
          </a:xfrm>
          <a:prstGeom prst="rect">
            <a:avLst/>
          </a:prstGeom>
          <a:noFill/>
        </p:spPr>
      </p:pic>
      <p:pic>
        <p:nvPicPr>
          <p:cNvPr id="28680" name="Picture 8" descr="C:\Users\LIFEBOOK\CETEF\Séminaire eff energ CETEF_projet\présentations sem EE01\images presentation willy\10-Condenseur-à-eau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29754" y="3286124"/>
            <a:ext cx="872019" cy="2428892"/>
          </a:xfrm>
          <a:prstGeom prst="rect">
            <a:avLst/>
          </a:prstGeom>
          <a:noFill/>
        </p:spPr>
      </p:pic>
      <p:pic>
        <p:nvPicPr>
          <p:cNvPr id="28681" name="Picture 9" descr="C:\Users\LIFEBOOK\CETEF\Séminaire eff energ CETEF_projet\présentations sem EE01\images presentation willy\01_refroidisseurs_image_01.jpg"/>
          <p:cNvPicPr>
            <a:picLocks noChangeAspect="1" noChangeArrowheads="1"/>
          </p:cNvPicPr>
          <p:nvPr/>
        </p:nvPicPr>
        <p:blipFill>
          <a:blip r:embed="rId7"/>
          <a:srcRect l="54436"/>
          <a:stretch>
            <a:fillRect/>
          </a:stretch>
        </p:blipFill>
        <p:spPr bwMode="auto">
          <a:xfrm>
            <a:off x="4786314" y="3500438"/>
            <a:ext cx="863292" cy="1571620"/>
          </a:xfrm>
          <a:prstGeom prst="rect">
            <a:avLst/>
          </a:prstGeom>
          <a:noFill/>
        </p:spPr>
      </p:pic>
      <p:pic>
        <p:nvPicPr>
          <p:cNvPr id="28682" name="Picture 10" descr="C:\Users\LIFEBOOK\CETEF\Séminaire eff energ CETEF_projet\présentations sem EE01\images presentation willy\alfalaval-les-condenseurs-l-eau-rafraichis.jpg"/>
          <p:cNvPicPr>
            <a:picLocks noChangeAspect="1" noChangeArrowheads="1"/>
          </p:cNvPicPr>
          <p:nvPr/>
        </p:nvPicPr>
        <p:blipFill>
          <a:blip r:embed="rId8"/>
          <a:srcRect l="29000" t="15000" r="29000" b="15000"/>
          <a:stretch>
            <a:fillRect/>
          </a:stretch>
        </p:blipFill>
        <p:spPr bwMode="auto">
          <a:xfrm>
            <a:off x="714348" y="4214818"/>
            <a:ext cx="2143140" cy="1071570"/>
          </a:xfrm>
          <a:prstGeom prst="rect">
            <a:avLst/>
          </a:prstGeom>
          <a:noFill/>
        </p:spPr>
      </p:pic>
      <p:pic>
        <p:nvPicPr>
          <p:cNvPr id="28683" name="Picture 11" descr="C:\Users\LIFEBOOK\CETEF\Séminaire eff energ CETEF_projet\présentations sem EE01\images presentation willy\07_refroidisseurs_image_02.jpg"/>
          <p:cNvPicPr>
            <a:picLocks noChangeAspect="1" noChangeArrowheads="1"/>
          </p:cNvPicPr>
          <p:nvPr/>
        </p:nvPicPr>
        <p:blipFill>
          <a:blip r:embed="rId9"/>
          <a:srcRect l="9221" t="15625" r="10092" b="15624"/>
          <a:stretch>
            <a:fillRect/>
          </a:stretch>
        </p:blipFill>
        <p:spPr bwMode="auto">
          <a:xfrm>
            <a:off x="6055962" y="3571876"/>
            <a:ext cx="2159376" cy="1357322"/>
          </a:xfrm>
          <a:prstGeom prst="rect">
            <a:avLst/>
          </a:prstGeom>
          <a:noFill/>
        </p:spPr>
      </p:pic>
      <p:pic>
        <p:nvPicPr>
          <p:cNvPr id="28684" name="Picture 12" descr="C:\Users\LIFEBOOK\CETEF\Séminaire eff energ CETEF_projet\présentations sem EE01\images presentation willy\condenseur-eau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928794" y="3500438"/>
            <a:ext cx="1536700" cy="1079500"/>
          </a:xfrm>
          <a:prstGeom prst="rect">
            <a:avLst/>
          </a:prstGeom>
          <a:noFill/>
        </p:spPr>
      </p:pic>
      <p:sp>
        <p:nvSpPr>
          <p:cNvPr id="46" name="Rectangle 45"/>
          <p:cNvSpPr/>
          <p:nvPr/>
        </p:nvSpPr>
        <p:spPr>
          <a:xfrm>
            <a:off x="6858016" y="4866513"/>
            <a:ext cx="1214446" cy="276999"/>
          </a:xfrm>
          <a:prstGeom prst="rect">
            <a:avLst/>
          </a:prstGeom>
          <a:ln w="9525">
            <a:noFill/>
          </a:ln>
        </p:spPr>
        <p:txBody>
          <a:bodyPr wrap="square">
            <a:spAutoFit/>
          </a:bodyPr>
          <a:lstStyle/>
          <a:p>
            <a:r>
              <a:rPr lang="fr-FR" sz="1200" i="1" dirty="0"/>
              <a:t>Multitubulaire </a:t>
            </a:r>
            <a:endParaRPr lang="fr-FR" sz="1200" dirty="0"/>
          </a:p>
        </p:txBody>
      </p:sp>
      <p:sp>
        <p:nvSpPr>
          <p:cNvPr id="47" name="Rectangle 46"/>
          <p:cNvSpPr/>
          <p:nvPr/>
        </p:nvSpPr>
        <p:spPr>
          <a:xfrm>
            <a:off x="785786" y="4786322"/>
            <a:ext cx="1214446" cy="276999"/>
          </a:xfrm>
          <a:prstGeom prst="rect">
            <a:avLst/>
          </a:prstGeom>
          <a:ln w="9525">
            <a:noFill/>
          </a:ln>
        </p:spPr>
        <p:txBody>
          <a:bodyPr wrap="square">
            <a:spAutoFit/>
          </a:bodyPr>
          <a:lstStyle/>
          <a:p>
            <a:r>
              <a:rPr lang="fr-FR" sz="1200" i="1" dirty="0"/>
              <a:t>Multitubulaire </a:t>
            </a:r>
            <a:endParaRPr lang="fr-FR" sz="1200" dirty="0"/>
          </a:p>
        </p:txBody>
      </p:sp>
      <p:sp>
        <p:nvSpPr>
          <p:cNvPr id="48" name="Rectangle 47"/>
          <p:cNvSpPr/>
          <p:nvPr/>
        </p:nvSpPr>
        <p:spPr>
          <a:xfrm>
            <a:off x="1071538" y="3714752"/>
            <a:ext cx="1214446" cy="461665"/>
          </a:xfrm>
          <a:prstGeom prst="rect">
            <a:avLst/>
          </a:prstGeom>
          <a:ln w="9525">
            <a:noFill/>
          </a:ln>
        </p:spPr>
        <p:txBody>
          <a:bodyPr wrap="square">
            <a:spAutoFit/>
          </a:bodyPr>
          <a:lstStyle/>
          <a:p>
            <a:r>
              <a:rPr lang="fr-FR" sz="1200" i="1" dirty="0"/>
              <a:t>Contre courant spiralé </a:t>
            </a:r>
            <a:endParaRPr lang="fr-FR" sz="1200" dirty="0"/>
          </a:p>
        </p:txBody>
      </p:sp>
      <p:pic>
        <p:nvPicPr>
          <p:cNvPr id="28685" name="Picture 13" descr="C:\Users\LIFEBOOK\CETEF\Séminaire eff energ CETEF_projet\présentations sem EE01\images presentation willy\lsc-e_0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071538" y="5355772"/>
            <a:ext cx="1285884" cy="1502228"/>
          </a:xfrm>
          <a:prstGeom prst="rect">
            <a:avLst/>
          </a:prstGeom>
          <a:noFill/>
        </p:spPr>
      </p:pic>
      <p:sp>
        <p:nvSpPr>
          <p:cNvPr id="50" name="Multiplier 49"/>
          <p:cNvSpPr/>
          <p:nvPr/>
        </p:nvSpPr>
        <p:spPr>
          <a:xfrm>
            <a:off x="6000760" y="5500702"/>
            <a:ext cx="1071570" cy="928694"/>
          </a:xfrm>
          <a:prstGeom prst="mathMultiply">
            <a:avLst>
              <a:gd name="adj1" fmla="val 18406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space réservé du numéro de diapositive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0FAF6-4545-4324-921F-C8D6D908E976}" type="slidenum">
              <a:rPr lang="fr-FR" smtClean="0"/>
              <a:pPr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1024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Composants essentiels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92208"/>
            <a:ext cx="8229600" cy="43891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just"/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Une machine frigorifique à compression de vapeur est composée de quatre éléments essentiels, elle décrit un cycle avec une transformation importante au niveau de chaque élément, les composants d’une installation sont 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le Compresseur</a:t>
            </a:r>
          </a:p>
          <a:p>
            <a:pPr marL="0" indent="0">
              <a:buNone/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le Condenseur </a:t>
            </a:r>
          </a:p>
          <a:p>
            <a:pPr marL="0" indent="0">
              <a:buNone/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le Détendeur</a:t>
            </a:r>
          </a:p>
          <a:p>
            <a:pPr marL="0" indent="0">
              <a:buNone/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l’Evaporateur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3DBA2-E642-4D1C-A077-BB3922FBC190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32128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DBD764-8EA1-4FB6-9E58-0BA4532DC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Comparaison des condenseurs</a:t>
            </a:r>
            <a:endParaRPr lang="en-US" dirty="0"/>
          </a:p>
        </p:txBody>
      </p:sp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109D2518-0A91-4086-A719-5FA7D53874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8450942"/>
              </p:ext>
            </p:extLst>
          </p:nvPr>
        </p:nvGraphicFramePr>
        <p:xfrm>
          <a:off x="755576" y="3212976"/>
          <a:ext cx="7776864" cy="25711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74509">
                  <a:extLst>
                    <a:ext uri="{9D8B030D-6E8A-4147-A177-3AD203B41FA5}">
                      <a16:colId xmlns:a16="http://schemas.microsoft.com/office/drawing/2014/main" val="338345985"/>
                    </a:ext>
                  </a:extLst>
                </a:gridCol>
                <a:gridCol w="3245971">
                  <a:extLst>
                    <a:ext uri="{9D8B030D-6E8A-4147-A177-3AD203B41FA5}">
                      <a16:colId xmlns:a16="http://schemas.microsoft.com/office/drawing/2014/main" val="3728114444"/>
                    </a:ext>
                  </a:extLst>
                </a:gridCol>
                <a:gridCol w="3456384">
                  <a:extLst>
                    <a:ext uri="{9D8B030D-6E8A-4147-A177-3AD203B41FA5}">
                      <a16:colId xmlns:a16="http://schemas.microsoft.com/office/drawing/2014/main" val="3784684588"/>
                    </a:ext>
                  </a:extLst>
                </a:gridCol>
              </a:tblGrid>
              <a:tr h="5080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Condenseurs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Avantages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Inconvénients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02283617"/>
                  </a:ext>
                </a:extLst>
              </a:tr>
              <a:tr h="7697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Air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Disponibilité de l’air</a:t>
                      </a:r>
                      <a:endParaRPr lang="en-US" sz="14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Construction simple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Coefficient de transfert faible</a:t>
                      </a:r>
                      <a:endParaRPr lang="en-US" sz="14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Bruyant</a:t>
                      </a:r>
                      <a:endParaRPr lang="en-US" sz="14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Température de condensation élevée en été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60041049"/>
                  </a:ext>
                </a:extLst>
              </a:tr>
              <a:tr h="12932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Eau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Coefficient de transfert</a:t>
                      </a:r>
                      <a:endParaRPr lang="en-US" sz="14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Construction compacte</a:t>
                      </a:r>
                      <a:endParaRPr lang="en-US" sz="14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Température de condensation stable</a:t>
                      </a:r>
                      <a:endParaRPr lang="en-US" sz="14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Moins bruyant</a:t>
                      </a:r>
                      <a:endParaRPr lang="en-US" sz="14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Récupération d’énergie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Boucle ouverte : Consommation d’eau </a:t>
                      </a:r>
                      <a:endParaRPr lang="en-US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Boucle fermée : Refroidissement eau </a:t>
                      </a:r>
                      <a:endParaRPr lang="en-US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72001458"/>
                  </a:ext>
                </a:extLst>
              </a:tr>
            </a:tbl>
          </a:graphicData>
        </a:graphic>
      </p:graphicFrame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866E91C-E301-47A7-BC02-D112DF945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3DBA2-E642-4D1C-A077-BB3922FBC190}" type="slidenum">
              <a:rPr lang="fr-FR" smtClean="0"/>
              <a:pPr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12664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2"/>
          <a:srcRect l="17920"/>
          <a:stretch>
            <a:fillRect/>
          </a:stretch>
        </p:blipFill>
        <p:spPr bwMode="auto">
          <a:xfrm>
            <a:off x="0" y="3214686"/>
            <a:ext cx="2857520" cy="1962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620000" cy="432048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spcBef>
                <a:spcPts val="600"/>
              </a:spcBef>
              <a:spcAft>
                <a:spcPts val="1000"/>
              </a:spcAft>
            </a:pPr>
            <a:r>
              <a:rPr lang="de-CH" sz="2000" b="1" dirty="0"/>
              <a:t>ELEMENTS DE TECHNOLOGIE DU FROID: </a:t>
            </a:r>
            <a:r>
              <a:rPr lang="de-CH" sz="2000" b="1" dirty="0">
                <a:solidFill>
                  <a:schemeClr val="accent3">
                    <a:lumMod val="75000"/>
                  </a:schemeClr>
                </a:solidFill>
              </a:rPr>
              <a:t>DETENDEURS </a:t>
            </a:r>
            <a:endParaRPr lang="de-CH" sz="2000" b="1" dirty="0"/>
          </a:p>
        </p:txBody>
      </p:sp>
      <p:cxnSp>
        <p:nvCxnSpPr>
          <p:cNvPr id="21" name="Connecteur droit 20"/>
          <p:cNvCxnSpPr/>
          <p:nvPr/>
        </p:nvCxnSpPr>
        <p:spPr>
          <a:xfrm rot="5400000">
            <a:off x="-500099" y="3714752"/>
            <a:ext cx="5857122" cy="794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214282" y="642918"/>
            <a:ext cx="1643074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b="1" i="1" dirty="0"/>
              <a:t>CAPILLAIRE </a:t>
            </a:r>
            <a:endParaRPr lang="fr-FR" b="1" dirty="0"/>
          </a:p>
        </p:txBody>
      </p:sp>
      <p:sp>
        <p:nvSpPr>
          <p:cNvPr id="38" name="Rectangle 37"/>
          <p:cNvSpPr/>
          <p:nvPr/>
        </p:nvSpPr>
        <p:spPr>
          <a:xfrm>
            <a:off x="2786050" y="642918"/>
            <a:ext cx="2500330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b="1" i="1" dirty="0"/>
              <a:t>THERMOSTATIQUE</a:t>
            </a:r>
            <a:endParaRPr lang="fr-FR" b="1" dirty="0"/>
          </a:p>
        </p:txBody>
      </p:sp>
      <p:sp>
        <p:nvSpPr>
          <p:cNvPr id="47" name="Rectangle 46"/>
          <p:cNvSpPr/>
          <p:nvPr/>
        </p:nvSpPr>
        <p:spPr>
          <a:xfrm>
            <a:off x="214282" y="1214422"/>
            <a:ext cx="1357290" cy="1815882"/>
          </a:xfrm>
          <a:prstGeom prst="rect">
            <a:avLst/>
          </a:prstGeom>
          <a:ln w="9525">
            <a:noFill/>
          </a:ln>
        </p:spPr>
        <p:txBody>
          <a:bodyPr wrap="square">
            <a:spAutoFit/>
          </a:bodyPr>
          <a:lstStyle/>
          <a:p>
            <a:r>
              <a:rPr lang="fr-FR" sz="1600" i="1" dirty="0"/>
              <a:t>Pour installations à faible puissance (max. 40 kW froid) et peu variables </a:t>
            </a:r>
            <a:endParaRPr lang="fr-FR" sz="1600" dirty="0"/>
          </a:p>
        </p:txBody>
      </p:sp>
      <p:sp>
        <p:nvSpPr>
          <p:cNvPr id="28" name="Rectangle 27"/>
          <p:cNvSpPr/>
          <p:nvPr/>
        </p:nvSpPr>
        <p:spPr>
          <a:xfrm>
            <a:off x="5929322" y="642918"/>
            <a:ext cx="2357454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b="1" i="1" dirty="0"/>
              <a:t>ELECTRONIQUE</a:t>
            </a:r>
            <a:endParaRPr lang="fr-FR" b="1" dirty="0"/>
          </a:p>
        </p:txBody>
      </p:sp>
      <p:cxnSp>
        <p:nvCxnSpPr>
          <p:cNvPr id="29" name="Connecteur droit 28"/>
          <p:cNvCxnSpPr/>
          <p:nvPr/>
        </p:nvCxnSpPr>
        <p:spPr>
          <a:xfrm rot="5400000">
            <a:off x="2715418" y="3786178"/>
            <a:ext cx="6143644" cy="1588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Image 30" descr="http://www.energieplus-lesite.be/fileadmin/resources/04_technique/06_climatisation/images/detendeur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1142984"/>
            <a:ext cx="2071702" cy="236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2" name="Picture 2" descr="C:\Users\LIFEBOOK\CETEF\Séminaire eff energ CETEF_projet\présentations sem EE01\images presentation willy\vannes-expansion-thermostatiques-35691-5577909.jpg"/>
          <p:cNvPicPr>
            <a:picLocks noChangeAspect="1" noChangeArrowheads="1"/>
          </p:cNvPicPr>
          <p:nvPr/>
        </p:nvPicPr>
        <p:blipFill>
          <a:blip r:embed="rId4"/>
          <a:srcRect l="9091" t="6790" r="18182" b="10372"/>
          <a:stretch>
            <a:fillRect/>
          </a:stretch>
        </p:blipFill>
        <p:spPr bwMode="auto">
          <a:xfrm>
            <a:off x="3357554" y="3143248"/>
            <a:ext cx="1143008" cy="1743086"/>
          </a:xfrm>
          <a:prstGeom prst="rect">
            <a:avLst/>
          </a:prstGeom>
          <a:noFill/>
        </p:spPr>
      </p:pic>
      <p:pic>
        <p:nvPicPr>
          <p:cNvPr id="40963" name="Picture 3" descr="C:\Users\LIFEBOOK\CETEF\Séminaire eff energ CETEF_projet\présentations sem EE01\images presentation willy\vannes-expansion-thermostatiques-acier-inoxydable-35691-554547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86050" y="4833593"/>
            <a:ext cx="1571636" cy="1707195"/>
          </a:xfrm>
          <a:prstGeom prst="rect">
            <a:avLst/>
          </a:prstGeom>
          <a:noFill/>
        </p:spPr>
      </p:pic>
      <p:pic>
        <p:nvPicPr>
          <p:cNvPr id="40964" name="Picture 4" descr="C:\Users\LIFEBOOK\CETEF\Séminaire eff energ CETEF_projet\présentations sem EE01\images presentation willy\vannes-thermostatiques-35691-5577949.jpg"/>
          <p:cNvPicPr>
            <a:picLocks noChangeAspect="1" noChangeArrowheads="1"/>
          </p:cNvPicPr>
          <p:nvPr/>
        </p:nvPicPr>
        <p:blipFill>
          <a:blip r:embed="rId6"/>
          <a:srcRect r="11765"/>
          <a:stretch>
            <a:fillRect/>
          </a:stretch>
        </p:blipFill>
        <p:spPr bwMode="auto">
          <a:xfrm>
            <a:off x="4643438" y="1231507"/>
            <a:ext cx="1071570" cy="1625989"/>
          </a:xfrm>
          <a:prstGeom prst="rect">
            <a:avLst/>
          </a:prstGeom>
          <a:noFill/>
        </p:spPr>
      </p:pic>
      <p:pic>
        <p:nvPicPr>
          <p:cNvPr id="36" name="Image 35" descr="http://www.energieplus-lesite.be/fileadmin/resources/04_technique/14_froid_alimentaire/images/regul_sch_refroid_air_3.jp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00562" y="3714752"/>
            <a:ext cx="41910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Image 34" descr="http://www.energieplus-lesite.be/fileadmin/resources/04_technique/14_froid_alimentaire/images/detendeur_electronique.jpg"/>
          <p:cNvPicPr/>
          <p:nvPr/>
        </p:nvPicPr>
        <p:blipFill>
          <a:blip r:embed="rId8"/>
          <a:srcRect r="19999"/>
          <a:stretch>
            <a:fillRect/>
          </a:stretch>
        </p:blipFill>
        <p:spPr bwMode="auto">
          <a:xfrm>
            <a:off x="6500826" y="1071566"/>
            <a:ext cx="1714512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0FAF6-4545-4324-921F-C8D6D908E976}" type="slidenum">
              <a:rPr lang="fr-FR" smtClean="0"/>
              <a:pPr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41144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620000" cy="432048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spcBef>
                <a:spcPts val="600"/>
              </a:spcBef>
              <a:spcAft>
                <a:spcPts val="1000"/>
              </a:spcAft>
            </a:pPr>
            <a:r>
              <a:rPr lang="de-CH" sz="2000" b="1" dirty="0"/>
              <a:t>ELEMENTS DE TECHNOLOGIE DU FROID: </a:t>
            </a:r>
            <a:r>
              <a:rPr lang="fr-FR" sz="2000" b="1" dirty="0">
                <a:solidFill>
                  <a:schemeClr val="accent3">
                    <a:lumMod val="75000"/>
                  </a:schemeClr>
                </a:solidFill>
              </a:rPr>
              <a:t>ORGANES ANNEXES</a:t>
            </a:r>
            <a:endParaRPr lang="de-CH" sz="2000" b="1" dirty="0"/>
          </a:p>
        </p:txBody>
      </p:sp>
      <p:sp>
        <p:nvSpPr>
          <p:cNvPr id="20" name="ZoneTexte 19"/>
          <p:cNvSpPr txBox="1"/>
          <p:nvPr/>
        </p:nvSpPr>
        <p:spPr>
          <a:xfrm>
            <a:off x="714348" y="2714620"/>
            <a:ext cx="5857916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</a:pP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Bouteille de liquide </a:t>
            </a:r>
          </a:p>
          <a:p>
            <a:pPr>
              <a:spcAft>
                <a:spcPts val="300"/>
              </a:spcAft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</a:pP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Filtre </a:t>
            </a:r>
            <a:r>
              <a:rPr lang="fr-F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deshydrateur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Aft>
                <a:spcPts val="300"/>
              </a:spcAft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</a:pP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Séparateur d’huile </a:t>
            </a:r>
          </a:p>
          <a:p>
            <a:pPr>
              <a:spcAft>
                <a:spcPts val="300"/>
              </a:spcAft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</a:pP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Bouteille d’aspiration (anti coup de liquide) </a:t>
            </a:r>
          </a:p>
          <a:p>
            <a:pPr>
              <a:spcAft>
                <a:spcPts val="300"/>
              </a:spcAft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</a:pP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Voyant de liquide </a:t>
            </a:r>
          </a:p>
          <a:p>
            <a:pPr>
              <a:spcAft>
                <a:spcPts val="300"/>
              </a:spcAft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</a:pP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Électrovanne </a:t>
            </a:r>
          </a:p>
          <a:p>
            <a:pPr>
              <a:spcAft>
                <a:spcPts val="300"/>
              </a:spcAft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</a:pP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Robinets d’arrêt </a:t>
            </a:r>
          </a:p>
          <a:p>
            <a:pPr>
              <a:spcAft>
                <a:spcPts val="300"/>
              </a:spcAft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</a:pP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Pressostat (HP, BP, huile) </a:t>
            </a:r>
          </a:p>
          <a:p>
            <a:pPr>
              <a:spcAft>
                <a:spcPts val="300"/>
              </a:spcAft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</a:pP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Prises de charge </a:t>
            </a:r>
          </a:p>
          <a:p>
            <a:pPr>
              <a:spcAft>
                <a:spcPts val="300"/>
              </a:spcAft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</a:pP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Voyant d’huile </a:t>
            </a:r>
          </a:p>
          <a:p>
            <a:pPr>
              <a:spcAft>
                <a:spcPts val="300"/>
              </a:spcAft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</a:pP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Régulateurs de pression (vanne à pression constantes )</a:t>
            </a:r>
          </a:p>
          <a:p>
            <a:pPr>
              <a:spcAft>
                <a:spcPts val="300"/>
              </a:spcAft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</a:pP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Capet anti retour</a:t>
            </a:r>
          </a:p>
          <a:p>
            <a:pPr>
              <a:spcAft>
                <a:spcPts val="300"/>
              </a:spcAft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</a:pP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Etc. 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142844" y="795769"/>
            <a:ext cx="3999190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Clr>
                <a:srgbClr val="008000"/>
              </a:buClr>
            </a:pPr>
            <a:r>
              <a:rPr lang="fr-FR" dirty="0"/>
              <a:t>Assurent:  </a:t>
            </a:r>
          </a:p>
          <a:p>
            <a:pPr>
              <a:spcAft>
                <a:spcPts val="300"/>
              </a:spcAft>
              <a:buClr>
                <a:srgbClr val="008000"/>
              </a:buClr>
              <a:buFont typeface="Wingdings" pitchFamily="2" charset="2"/>
              <a:buChar char="ü"/>
            </a:pPr>
            <a:r>
              <a:rPr lang="fr-FR" b="1" dirty="0"/>
              <a:t>bonne circulation du réfrigérant </a:t>
            </a:r>
          </a:p>
          <a:p>
            <a:pPr>
              <a:spcAft>
                <a:spcPts val="300"/>
              </a:spcAft>
              <a:buClr>
                <a:srgbClr val="008000"/>
              </a:buClr>
              <a:buFont typeface="Wingdings" pitchFamily="2" charset="2"/>
              <a:buChar char="ü"/>
            </a:pPr>
            <a:r>
              <a:rPr lang="fr-FR" b="1" dirty="0"/>
              <a:t>Bonne circulation d’huile </a:t>
            </a:r>
          </a:p>
          <a:p>
            <a:pPr>
              <a:spcAft>
                <a:spcPts val="300"/>
              </a:spcAft>
              <a:buClr>
                <a:srgbClr val="008000"/>
              </a:buClr>
              <a:buFont typeface="Wingdings" pitchFamily="2" charset="2"/>
              <a:buChar char="ü"/>
            </a:pPr>
            <a:r>
              <a:rPr lang="fr-FR" b="1" dirty="0"/>
              <a:t>Sécurité de fonctionnement </a:t>
            </a:r>
          </a:p>
          <a:p>
            <a:pPr>
              <a:spcAft>
                <a:spcPts val="300"/>
              </a:spcAft>
              <a:buClr>
                <a:srgbClr val="008000"/>
              </a:buClr>
              <a:buFont typeface="Wingdings" pitchFamily="2" charset="2"/>
              <a:buChar char="ü"/>
            </a:pPr>
            <a:r>
              <a:rPr lang="fr-FR" b="1" dirty="0"/>
              <a:t>Régulation </a:t>
            </a:r>
          </a:p>
          <a:p>
            <a:pPr>
              <a:spcAft>
                <a:spcPts val="300"/>
              </a:spcAft>
              <a:buClr>
                <a:srgbClr val="008000"/>
              </a:buClr>
              <a:buFont typeface="Wingdings" pitchFamily="2" charset="2"/>
              <a:buChar char="ü"/>
            </a:pPr>
            <a:r>
              <a:rPr lang="fr-FR" b="1" dirty="0"/>
              <a:t>Exploitation et maintenance</a:t>
            </a:r>
          </a:p>
        </p:txBody>
      </p:sp>
      <p:pic>
        <p:nvPicPr>
          <p:cNvPr id="41986" name="Picture 2" descr="C:\Users\LIFEBOOK\CETEF\Séminaire eff energ CETEF_projet\présentations sem EE01\images presentation willy\filtres-secheurs-35691-55596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857232"/>
            <a:ext cx="2667000" cy="1765300"/>
          </a:xfrm>
          <a:prstGeom prst="rect">
            <a:avLst/>
          </a:prstGeom>
          <a:noFill/>
        </p:spPr>
      </p:pic>
      <p:pic>
        <p:nvPicPr>
          <p:cNvPr id="41987" name="Picture 3" descr="C:\Users\LIFEBOOK\CETEF\Séminaire eff energ CETEF_projet\présentations sem EE01\images presentation willy\electrovannes-2-2-voies-commande-assistee-35691-554687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1285860"/>
            <a:ext cx="1408510" cy="1341438"/>
          </a:xfrm>
          <a:prstGeom prst="rect">
            <a:avLst/>
          </a:prstGeom>
          <a:noFill/>
        </p:spPr>
      </p:pic>
      <p:pic>
        <p:nvPicPr>
          <p:cNvPr id="41988" name="Picture 4" descr="C:\Users\LIFEBOOK\CETEF\Séminaire eff energ CETEF_projet\présentations sem EE01\images presentation willy\indicateurs-circulation-verre-35691-5560029.jpg"/>
          <p:cNvPicPr>
            <a:picLocks noChangeAspect="1" noChangeArrowheads="1"/>
          </p:cNvPicPr>
          <p:nvPr/>
        </p:nvPicPr>
        <p:blipFill>
          <a:blip r:embed="rId4"/>
          <a:srcRect r="39353"/>
          <a:stretch>
            <a:fillRect/>
          </a:stretch>
        </p:blipFill>
        <p:spPr bwMode="auto">
          <a:xfrm>
            <a:off x="7286644" y="1750278"/>
            <a:ext cx="1000132" cy="1374934"/>
          </a:xfrm>
          <a:prstGeom prst="rect">
            <a:avLst/>
          </a:prstGeom>
          <a:noFill/>
        </p:spPr>
      </p:pic>
      <p:pic>
        <p:nvPicPr>
          <p:cNvPr id="41989" name="Picture 5" descr="C:\Users\LIFEBOOK\CETEF\Séminaire eff energ CETEF_projet\présentations sem EE01\images presentation willy\pressostats-differentiels-35691-555823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4" y="2643182"/>
            <a:ext cx="944563" cy="1279525"/>
          </a:xfrm>
          <a:prstGeom prst="rect">
            <a:avLst/>
          </a:prstGeom>
          <a:noFill/>
        </p:spPr>
      </p:pic>
      <p:pic>
        <p:nvPicPr>
          <p:cNvPr id="41990" name="Picture 6" descr="C:\Users\LIFEBOOK\CETEF\Séminaire eff energ CETEF_projet\présentations sem EE01\images presentation willy\pressostats-35691-555734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43306" y="2857496"/>
            <a:ext cx="1342090" cy="749304"/>
          </a:xfrm>
          <a:prstGeom prst="rect">
            <a:avLst/>
          </a:prstGeom>
          <a:noFill/>
        </p:spPr>
      </p:pic>
      <p:pic>
        <p:nvPicPr>
          <p:cNvPr id="41991" name="Picture 7" descr="C:\Users\LIFEBOOK\CETEF\Séminaire eff energ CETEF_projet\présentations sem EE01\images presentation willy\regulateurs-pression-systemes-refrigeration-35691-554798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86182" y="4286256"/>
            <a:ext cx="981075" cy="1279525"/>
          </a:xfrm>
          <a:prstGeom prst="rect">
            <a:avLst/>
          </a:prstGeom>
          <a:noFill/>
        </p:spPr>
      </p:pic>
      <p:pic>
        <p:nvPicPr>
          <p:cNvPr id="41992" name="Picture 8" descr="C:\Users\LIFEBOOK\CETEF\Séminaire eff energ CETEF_projet\présentations sem EE01\images presentation willy\separateurs-huile-gaz-circuit-frigorifique-35691-5549187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86380" y="4143380"/>
            <a:ext cx="1017587" cy="1279525"/>
          </a:xfrm>
          <a:prstGeom prst="rect">
            <a:avLst/>
          </a:prstGeom>
          <a:noFill/>
        </p:spPr>
      </p:pic>
      <p:pic>
        <p:nvPicPr>
          <p:cNvPr id="41994" name="Picture 10" descr="C:\Users\LIFEBOOK\CETEF\Séminaire eff energ CETEF_projet\présentations sem EE01\images presentation willy\vannes-arret-manuelles-35691-5549131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286512" y="3071810"/>
            <a:ext cx="1287222" cy="852825"/>
          </a:xfrm>
          <a:prstGeom prst="rect">
            <a:avLst/>
          </a:prstGeom>
          <a:noFill/>
        </p:spPr>
      </p:pic>
      <p:pic>
        <p:nvPicPr>
          <p:cNvPr id="41995" name="Picture 11" descr="C:\Users\LIFEBOOK\CETEF\Séminaire eff energ CETEF_projet\présentations sem EE01\images presentation willy\clapets-anti-retour-circuits-frigorifiques-35691-2724237.jpg"/>
          <p:cNvPicPr>
            <a:picLocks noChangeAspect="1" noChangeArrowheads="1"/>
          </p:cNvPicPr>
          <p:nvPr/>
        </p:nvPicPr>
        <p:blipFill>
          <a:blip r:embed="rId10"/>
          <a:srcRect t="30278" r="44056" b="12951"/>
          <a:stretch>
            <a:fillRect/>
          </a:stretch>
        </p:blipFill>
        <p:spPr bwMode="auto">
          <a:xfrm>
            <a:off x="6786578" y="4143380"/>
            <a:ext cx="1357322" cy="1272489"/>
          </a:xfrm>
          <a:prstGeom prst="rect">
            <a:avLst/>
          </a:prstGeom>
          <a:noFill/>
        </p:spPr>
      </p:pic>
      <p:pic>
        <p:nvPicPr>
          <p:cNvPr id="41996" name="Picture 1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000760" y="5786454"/>
            <a:ext cx="18859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0FAF6-4545-4324-921F-C8D6D908E976}" type="slidenum">
              <a:rPr lang="fr-FR" smtClean="0"/>
              <a:pPr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39418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000" dirty="0"/>
              <a:t>Tour de refroidissement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35480"/>
            <a:ext cx="4762872" cy="43891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échangeur de chaleur spécialisé dans lequel deux fluides (air et eau) sont mis en contact direct pour favoriser le transfert de chaleur. </a:t>
            </a:r>
          </a:p>
          <a:p>
            <a:pPr marL="0" indent="0">
              <a:buNone/>
            </a:pP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refroidie de l’eau en recirculation à laquelle de la chaleur a été ajouté par le procédé qu’il dessert. </a:t>
            </a:r>
          </a:p>
          <a:p>
            <a:pPr marL="0" indent="0">
              <a:buNone/>
            </a:pP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chaleur est dissipé principalement par l’évaporation d’un petit pourcentage de l’eau en circulation (environ 1% du débit en circulation pour chaque abaissement de 10°C); </a:t>
            </a:r>
          </a:p>
          <a:p>
            <a:pPr marL="0" indent="0">
              <a:buNone/>
            </a:pP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Réduit les coûts relié à la consommation d’eau et surtout l’énergie.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3DBA2-E642-4D1C-A077-BB3922FBC190}" type="slidenum">
              <a:rPr lang="fr-FR" smtClean="0"/>
              <a:pPr/>
              <a:t>23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9842" y="2036350"/>
            <a:ext cx="3276958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5461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327A5B-4E2E-42F9-8AD0-341473FF1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21D48C8-664B-41E1-90B5-A0B0D331F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3DBA2-E642-4D1C-A077-BB3922FBC190}" type="slidenum">
              <a:rPr lang="fr-FR" smtClean="0"/>
              <a:pPr/>
              <a:t>24</a:t>
            </a:fld>
            <a:endParaRPr lang="fr-FR"/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1EBB0137-FC55-453B-9300-F22AD8951B6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2904331"/>
            <a:ext cx="2159000" cy="245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05824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3A62EF-004B-4DCA-B03D-6A4784B40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CA41DBC-8AFF-4294-ACC9-0FED53AB1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3DBA2-E642-4D1C-A077-BB3922FBC190}" type="slidenum">
              <a:rPr lang="fr-FR" smtClean="0"/>
              <a:pPr/>
              <a:t>25</a:t>
            </a:fld>
            <a:endParaRPr lang="fr-FR"/>
          </a:p>
        </p:txBody>
      </p:sp>
      <p:pic>
        <p:nvPicPr>
          <p:cNvPr id="16386" name="Picture 2">
            <a:extLst>
              <a:ext uri="{FF2B5EF4-FFF2-40B4-BE49-F238E27FC236}">
                <a16:creationId xmlns:a16="http://schemas.microsoft.com/office/drawing/2014/main" id="{1D43F961-3777-487E-ACCF-21F9BFF490A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000" y="976883"/>
            <a:ext cx="4500000" cy="57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63257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FFFCA6-2131-4250-BEE7-9B571CD24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688A782-2AC8-4D1F-A3C2-E350315F4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3DBA2-E642-4D1C-A077-BB3922FBC190}" type="slidenum">
              <a:rPr lang="fr-FR" smtClean="0"/>
              <a:pPr/>
              <a:t>26</a:t>
            </a:fld>
            <a:endParaRPr lang="fr-FR"/>
          </a:p>
        </p:txBody>
      </p:sp>
      <p:pic>
        <p:nvPicPr>
          <p:cNvPr id="18434" name="Picture 2">
            <a:extLst>
              <a:ext uri="{FF2B5EF4-FFF2-40B4-BE49-F238E27FC236}">
                <a16:creationId xmlns:a16="http://schemas.microsoft.com/office/drawing/2014/main" id="{1E99E7C0-2017-4701-90C6-AB046B987A0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345" y="1833912"/>
            <a:ext cx="6545455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1313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fr-FR" sz="5400" dirty="0"/>
              <a:t>Merci de votre attention 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3DBA2-E642-4D1C-A077-BB3922FBC190}" type="slidenum">
              <a:rPr lang="fr-FR" smtClean="0"/>
              <a:pPr/>
              <a:t>27</a:t>
            </a:fld>
            <a:endParaRPr lang="fr-F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3DBA2-E642-4D1C-A077-BB3922FBC190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142844" y="681319"/>
            <a:ext cx="8572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i="1" u="sng" dirty="0">
                <a:gradFill flip="none" rotWithShape="1">
                  <a:gsLst>
                    <a:gs pos="0">
                      <a:srgbClr val="008000">
                        <a:shade val="30000"/>
                        <a:satMod val="115000"/>
                      </a:srgbClr>
                    </a:gs>
                    <a:gs pos="50000">
                      <a:srgbClr val="008000">
                        <a:shade val="67500"/>
                        <a:satMod val="115000"/>
                      </a:srgbClr>
                    </a:gs>
                    <a:gs pos="100000">
                      <a:srgbClr val="008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Eléments d’une installation frigorifique :</a:t>
            </a:r>
          </a:p>
        </p:txBody>
      </p:sp>
      <p:sp>
        <p:nvSpPr>
          <p:cNvPr id="6" name="Rectangle 5"/>
          <p:cNvSpPr/>
          <p:nvPr/>
        </p:nvSpPr>
        <p:spPr>
          <a:xfrm>
            <a:off x="285720" y="1674000"/>
            <a:ext cx="3929090" cy="1200329"/>
          </a:xfrm>
          <a:prstGeom prst="rect">
            <a:avLst/>
          </a:prstGeom>
          <a:ln w="50800" cmpd="thickThin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lphaLcPeriod"/>
            </a:pPr>
            <a:r>
              <a:rPr lang="fr-FR" b="1" i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Compresseur</a:t>
            </a:r>
          </a:p>
          <a:p>
            <a:pPr marL="457200" indent="-457200" algn="just">
              <a:buFont typeface="+mj-lt"/>
              <a:buAutoNum type="alphaLcPeriod"/>
            </a:pPr>
            <a:r>
              <a:rPr lang="fr-FR" b="1" i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Condenseur</a:t>
            </a:r>
          </a:p>
          <a:p>
            <a:pPr marL="457200" indent="-457200" algn="just">
              <a:buFont typeface="+mj-lt"/>
              <a:buAutoNum type="alphaLcPeriod"/>
            </a:pPr>
            <a:r>
              <a:rPr lang="fr-FR" b="1" i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Évaporateur</a:t>
            </a:r>
          </a:p>
          <a:p>
            <a:pPr marL="457200" indent="-457200" algn="just">
              <a:buFont typeface="+mj-lt"/>
              <a:buAutoNum type="alphaLcPeriod"/>
            </a:pPr>
            <a:r>
              <a:rPr lang="fr-FR" b="1" i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Détendeur</a:t>
            </a:r>
          </a:p>
        </p:txBody>
      </p:sp>
      <p:sp>
        <p:nvSpPr>
          <p:cNvPr id="7" name="Rectangle 6"/>
          <p:cNvSpPr/>
          <p:nvPr/>
        </p:nvSpPr>
        <p:spPr>
          <a:xfrm>
            <a:off x="729539" y="4071942"/>
            <a:ext cx="3714776" cy="2031325"/>
          </a:xfrm>
          <a:prstGeom prst="rect">
            <a:avLst/>
          </a:prstGeom>
          <a:ln w="50800" cmpd="thickThin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lphaLcPeriod"/>
            </a:pPr>
            <a:r>
              <a:rPr lang="fr-FR" b="1" i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Séparateur de huile</a:t>
            </a:r>
          </a:p>
          <a:p>
            <a:pPr marL="457200" indent="-457200" algn="just">
              <a:buFont typeface="+mj-lt"/>
              <a:buAutoNum type="alphaLcPeriod"/>
            </a:pPr>
            <a:r>
              <a:rPr lang="fr-FR" b="1" i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Récipient du réfrigérant liquide</a:t>
            </a:r>
          </a:p>
          <a:p>
            <a:pPr marL="457200" indent="-457200" algn="just">
              <a:buFont typeface="+mj-lt"/>
              <a:buAutoNum type="alphaLcPeriod"/>
            </a:pPr>
            <a:r>
              <a:rPr lang="fr-FR" b="1" i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Déshydrateur</a:t>
            </a:r>
          </a:p>
          <a:p>
            <a:pPr marL="457200" indent="-457200" algn="just">
              <a:buFont typeface="+mj-lt"/>
              <a:buAutoNum type="alphaLcPeriod"/>
            </a:pPr>
            <a:r>
              <a:rPr lang="fr-FR" b="1" i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Voyant liquide</a:t>
            </a:r>
          </a:p>
          <a:p>
            <a:pPr marL="457200" indent="-457200" algn="just">
              <a:buFont typeface="+mj-lt"/>
              <a:buAutoNum type="alphaLcPeriod"/>
            </a:pPr>
            <a:r>
              <a:rPr lang="fr-FR" b="1" i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Filtre</a:t>
            </a:r>
          </a:p>
          <a:p>
            <a:pPr marL="457200" indent="-457200" algn="just">
              <a:buFont typeface="+mj-lt"/>
              <a:buAutoNum type="alphaLcPeriod"/>
            </a:pPr>
            <a:r>
              <a:rPr lang="fr-FR" b="1" i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Purgeur </a:t>
            </a:r>
          </a:p>
          <a:p>
            <a:pPr marL="457200" indent="-457200" algn="just">
              <a:buFont typeface="+mj-lt"/>
              <a:buAutoNum type="alphaLcPeriod"/>
            </a:pPr>
            <a:endParaRPr lang="fr-FR" b="1" i="1" dirty="0">
              <a:solidFill>
                <a:srgbClr val="CC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5720" y="1228539"/>
            <a:ext cx="2998821" cy="4001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r-FR" sz="20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Eléments fondamentaux :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5720" y="3429000"/>
            <a:ext cx="3214710" cy="4001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r-FR" sz="20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Eléments complémentaires :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57818" y="1659883"/>
            <a:ext cx="2428892" cy="923330"/>
          </a:xfrm>
          <a:prstGeom prst="rect">
            <a:avLst/>
          </a:prstGeom>
          <a:ln w="50800" cmpd="thickThin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914400" lvl="1" indent="-457200" algn="just">
              <a:buFont typeface="+mj-lt"/>
              <a:buAutoNum type="alphaLcPeriod"/>
            </a:pPr>
            <a:r>
              <a:rPr lang="fr-FR" b="1" i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De haute</a:t>
            </a:r>
          </a:p>
          <a:p>
            <a:pPr marL="914400" lvl="1" indent="-457200" algn="just">
              <a:buFont typeface="+mj-lt"/>
              <a:buAutoNum type="alphaLcPeriod"/>
            </a:pPr>
            <a:r>
              <a:rPr lang="fr-FR" b="1" i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De basse</a:t>
            </a:r>
          </a:p>
          <a:p>
            <a:pPr marL="914400" lvl="1" indent="-457200" algn="just">
              <a:buFont typeface="+mj-lt"/>
              <a:buAutoNum type="alphaLcPeriod"/>
            </a:pPr>
            <a:r>
              <a:rPr lang="fr-FR" b="1" i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Différentiel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357819" y="1214422"/>
            <a:ext cx="1714511" cy="4001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r-FR" sz="20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Pressostats :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57818" y="3148612"/>
            <a:ext cx="3357586" cy="923330"/>
          </a:xfrm>
          <a:prstGeom prst="rect">
            <a:avLst/>
          </a:prstGeom>
          <a:ln w="50800" cmpd="thickThin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914400" lvl="1" indent="-457200" algn="just">
              <a:buFont typeface="+mj-lt"/>
              <a:buAutoNum type="alphaLcPeriod"/>
            </a:pPr>
            <a:r>
              <a:rPr lang="fr-FR" b="1" i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De lamine bimétallique</a:t>
            </a:r>
          </a:p>
          <a:p>
            <a:pPr marL="914400" lvl="1" indent="-457200" algn="just">
              <a:buFont typeface="+mj-lt"/>
              <a:buAutoNum type="alphaLcPeriod"/>
            </a:pPr>
            <a:r>
              <a:rPr lang="fr-FR" b="1" i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De sonde</a:t>
            </a:r>
          </a:p>
          <a:p>
            <a:pPr marL="914400" lvl="1" indent="-457200" algn="just">
              <a:buFont typeface="+mj-lt"/>
              <a:buAutoNum type="alphaLcPeriod"/>
            </a:pPr>
            <a:r>
              <a:rPr lang="fr-FR" b="1" i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Électriques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357819" y="2703151"/>
            <a:ext cx="1714511" cy="4001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r-FR" sz="20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Thermostats :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357818" y="4648810"/>
            <a:ext cx="2357454" cy="646331"/>
          </a:xfrm>
          <a:prstGeom prst="rect">
            <a:avLst/>
          </a:prstGeom>
          <a:ln w="50800" cmpd="thickThin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914400" lvl="1" indent="-457200" algn="just">
              <a:buFont typeface="+mj-lt"/>
              <a:buAutoNum type="alphaLcPeriod"/>
            </a:pPr>
            <a:r>
              <a:rPr lang="fr-FR" b="1" i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De haute</a:t>
            </a:r>
          </a:p>
          <a:p>
            <a:pPr marL="914400" lvl="1" indent="-457200" algn="just">
              <a:buFont typeface="+mj-lt"/>
              <a:buAutoNum type="alphaLcPeriod"/>
            </a:pPr>
            <a:r>
              <a:rPr lang="fr-FR" b="1" i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De basse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357819" y="4203349"/>
            <a:ext cx="1714511" cy="4001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r-FR" sz="20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Manomètres :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357818" y="5863256"/>
            <a:ext cx="2571768" cy="646331"/>
          </a:xfrm>
          <a:prstGeom prst="rect">
            <a:avLst/>
          </a:prstGeom>
          <a:ln w="50800" cmpd="thickThin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914400" lvl="1" indent="-457200" algn="just">
              <a:buFont typeface="+mj-lt"/>
              <a:buAutoNum type="alphaLcPeriod"/>
            </a:pPr>
            <a:r>
              <a:rPr lang="fr-FR" b="1" i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Solénoïdes</a:t>
            </a:r>
          </a:p>
          <a:p>
            <a:pPr marL="914400" lvl="1" indent="-457200" algn="just">
              <a:buFont typeface="+mj-lt"/>
              <a:buAutoNum type="alphaLcPeriod"/>
            </a:pPr>
            <a:r>
              <a:rPr lang="fr-FR" b="1" i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Rétention 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357819" y="5417795"/>
            <a:ext cx="1714511" cy="4001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r-FR" sz="20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Valves :</a:t>
            </a:r>
            <a:endParaRPr lang="fr-F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548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8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allAtOnce" animBg="1"/>
      <p:bldP spid="7" grpId="0" uiExpand="1" build="allAtOnce" animBg="1"/>
      <p:bldP spid="11" grpId="0" animBg="1"/>
      <p:bldP spid="12" grpId="0" animBg="1"/>
      <p:bldP spid="13" grpId="0" uiExpand="1" build="allAtOnce" animBg="1"/>
      <p:bldP spid="14" grpId="0" animBg="1"/>
      <p:bldP spid="15" grpId="0" uiExpand="1" build="allAtOnce" animBg="1"/>
      <p:bldP spid="16" grpId="0" animBg="1"/>
      <p:bldP spid="17" grpId="0" uiExpand="1" build="allAtOnce" animBg="1"/>
      <p:bldP spid="18" grpId="0" animBg="1"/>
      <p:bldP spid="19" grpId="0" uiExpand="1" build="allAtOnce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3DBA2-E642-4D1C-A077-BB3922FBC190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/>
              <a:t>Schéma d’une machine frigorifique</a:t>
            </a:r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47837" y="2129631"/>
            <a:ext cx="564832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8224" y="2345546"/>
            <a:ext cx="240982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3085" y="5747508"/>
            <a:ext cx="412432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03332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/>
              <a:t>Schéma d’une machine frigorifique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3DBA2-E642-4D1C-A077-BB3922FBC190}" type="slidenum">
              <a:rPr lang="fr-FR" smtClean="0"/>
              <a:pPr/>
              <a:t>5</a:t>
            </a:fld>
            <a:endParaRPr lang="fr-FR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23887" y="2024856"/>
            <a:ext cx="7896225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64116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F5C650-9B75-4541-848F-F9529FEB6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Schéma d’une machine frigorifique</a:t>
            </a:r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E6FDC51-AA53-4F16-B0E9-68389D4FD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3DBA2-E642-4D1C-A077-BB3922FBC190}" type="slidenum">
              <a:rPr lang="fr-FR" smtClean="0"/>
              <a:pPr/>
              <a:t>6</a:t>
            </a:fld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2DCA0EF4-855B-4B21-B1D0-2BF79853CB37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44"/>
          <a:stretch/>
        </p:blipFill>
        <p:spPr bwMode="auto">
          <a:xfrm>
            <a:off x="545209" y="1935163"/>
            <a:ext cx="8053582" cy="43894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72657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9" name="Picture 7" descr="C:\Users\LIFEBOOK\CETEF\Séminaire eff energ CETEF_projet\présentations sem EE01\images presentation willy\compresseurs-pistons-entrainement-direct-stationnaires-17564-27577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5643578"/>
            <a:ext cx="1377953" cy="1174525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928662" y="3929066"/>
            <a:ext cx="1928826" cy="461665"/>
          </a:xfrm>
          <a:prstGeom prst="rect">
            <a:avLst/>
          </a:prstGeom>
          <a:ln w="9525">
            <a:noFill/>
          </a:ln>
        </p:spPr>
        <p:txBody>
          <a:bodyPr wrap="square">
            <a:spAutoFit/>
          </a:bodyPr>
          <a:lstStyle/>
          <a:p>
            <a:r>
              <a:rPr lang="fr-FR" sz="1200" i="1" dirty="0"/>
              <a:t>Réfrigération domestique et commerciale </a:t>
            </a:r>
            <a:endParaRPr lang="fr-FR" sz="1200" dirty="0"/>
          </a:p>
        </p:txBody>
      </p:sp>
      <p:sp>
        <p:nvSpPr>
          <p:cNvPr id="15" name="Rectangle à coins arrondis 14"/>
          <p:cNvSpPr/>
          <p:nvPr/>
        </p:nvSpPr>
        <p:spPr>
          <a:xfrm>
            <a:off x="178563" y="332656"/>
            <a:ext cx="8215370" cy="35719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COMPRESSEURS (Volumétriques) </a:t>
            </a:r>
          </a:p>
        </p:txBody>
      </p:sp>
      <p:cxnSp>
        <p:nvCxnSpPr>
          <p:cNvPr id="19" name="Connecteur droit 18"/>
          <p:cNvCxnSpPr/>
          <p:nvPr/>
        </p:nvCxnSpPr>
        <p:spPr>
          <a:xfrm rot="5400000">
            <a:off x="-1177953" y="4750591"/>
            <a:ext cx="4214818" cy="1588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 rot="5400000">
            <a:off x="749285" y="4750591"/>
            <a:ext cx="4214818" cy="1588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 rot="5400000">
            <a:off x="2643980" y="4786310"/>
            <a:ext cx="4143380" cy="1588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 rot="5400000">
            <a:off x="4537087" y="4750591"/>
            <a:ext cx="4214818" cy="1588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>
            <a:off x="500034" y="2928934"/>
            <a:ext cx="7643866" cy="1588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>
            <a:off x="571472" y="4357694"/>
            <a:ext cx="7572428" cy="1588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>
            <a:off x="571472" y="5643578"/>
            <a:ext cx="7572428" cy="1588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 rot="16200000">
            <a:off x="-1132027" y="4989624"/>
            <a:ext cx="2714645" cy="307777"/>
          </a:xfrm>
          <a:prstGeom prst="rect">
            <a:avLst/>
          </a:prstGeom>
          <a:ln w="952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400" i="1" dirty="0"/>
              <a:t>Accessibilité des composants</a:t>
            </a:r>
            <a:endParaRPr lang="fr-FR" sz="1400" dirty="0"/>
          </a:p>
        </p:txBody>
      </p:sp>
      <p:sp>
        <p:nvSpPr>
          <p:cNvPr id="39" name="Rectangle 38"/>
          <p:cNvSpPr/>
          <p:nvPr/>
        </p:nvSpPr>
        <p:spPr>
          <a:xfrm>
            <a:off x="1500166" y="2500306"/>
            <a:ext cx="1357322" cy="307777"/>
          </a:xfrm>
          <a:prstGeom prst="rect">
            <a:avLst/>
          </a:prstGeom>
          <a:ln w="9525">
            <a:noFill/>
          </a:ln>
        </p:spPr>
        <p:txBody>
          <a:bodyPr wrap="square">
            <a:spAutoFit/>
          </a:bodyPr>
          <a:lstStyle/>
          <a:p>
            <a:r>
              <a:rPr lang="fr-FR" sz="1400" b="1" i="1" dirty="0"/>
              <a:t>À piston </a:t>
            </a:r>
            <a:endParaRPr lang="fr-FR" sz="1400" b="1" dirty="0"/>
          </a:p>
        </p:txBody>
      </p:sp>
      <p:sp>
        <p:nvSpPr>
          <p:cNvPr id="40" name="Rectangle 39"/>
          <p:cNvSpPr/>
          <p:nvPr/>
        </p:nvSpPr>
        <p:spPr>
          <a:xfrm>
            <a:off x="3143240" y="2500306"/>
            <a:ext cx="1357322" cy="307777"/>
          </a:xfrm>
          <a:prstGeom prst="rect">
            <a:avLst/>
          </a:prstGeom>
          <a:ln w="9525">
            <a:noFill/>
          </a:ln>
        </p:spPr>
        <p:txBody>
          <a:bodyPr wrap="square">
            <a:spAutoFit/>
          </a:bodyPr>
          <a:lstStyle/>
          <a:p>
            <a:r>
              <a:rPr lang="fr-FR" sz="1400" b="1" i="1" dirty="0"/>
              <a:t>Rotatif (rotary) </a:t>
            </a:r>
            <a:endParaRPr lang="fr-FR" sz="1400" b="1" dirty="0"/>
          </a:p>
        </p:txBody>
      </p:sp>
      <p:sp>
        <p:nvSpPr>
          <p:cNvPr id="41" name="Rectangle 40"/>
          <p:cNvSpPr/>
          <p:nvPr/>
        </p:nvSpPr>
        <p:spPr>
          <a:xfrm>
            <a:off x="5143504" y="2500306"/>
            <a:ext cx="1643074" cy="307777"/>
          </a:xfrm>
          <a:prstGeom prst="rect">
            <a:avLst/>
          </a:prstGeom>
          <a:ln w="9525">
            <a:noFill/>
          </a:ln>
        </p:spPr>
        <p:txBody>
          <a:bodyPr wrap="square">
            <a:spAutoFit/>
          </a:bodyPr>
          <a:lstStyle/>
          <a:p>
            <a:r>
              <a:rPr lang="fr-FR" sz="1400" b="1" i="1" dirty="0"/>
              <a:t>À spirales (scroll) </a:t>
            </a:r>
            <a:endParaRPr lang="fr-FR" sz="1400" b="1" dirty="0"/>
          </a:p>
        </p:txBody>
      </p:sp>
      <p:sp>
        <p:nvSpPr>
          <p:cNvPr id="42" name="Rectangle 41"/>
          <p:cNvSpPr/>
          <p:nvPr/>
        </p:nvSpPr>
        <p:spPr>
          <a:xfrm>
            <a:off x="6929454" y="2500306"/>
            <a:ext cx="1357322" cy="307777"/>
          </a:xfrm>
          <a:prstGeom prst="rect">
            <a:avLst/>
          </a:prstGeom>
          <a:ln w="9525">
            <a:noFill/>
          </a:ln>
        </p:spPr>
        <p:txBody>
          <a:bodyPr wrap="square">
            <a:spAutoFit/>
          </a:bodyPr>
          <a:lstStyle/>
          <a:p>
            <a:r>
              <a:rPr lang="fr-FR" sz="1400" b="1" i="1" dirty="0"/>
              <a:t>À vis (</a:t>
            </a:r>
            <a:r>
              <a:rPr lang="fr-FR" sz="1400" b="1" i="1" dirty="0" err="1"/>
              <a:t>screw</a:t>
            </a:r>
            <a:r>
              <a:rPr lang="fr-FR" sz="1400" b="1" i="1" dirty="0"/>
              <a:t>) </a:t>
            </a:r>
            <a:endParaRPr lang="fr-FR" sz="1400" b="1" dirty="0"/>
          </a:p>
        </p:txBody>
      </p:sp>
      <p:sp>
        <p:nvSpPr>
          <p:cNvPr id="43" name="Rectangle 42"/>
          <p:cNvSpPr/>
          <p:nvPr/>
        </p:nvSpPr>
        <p:spPr>
          <a:xfrm rot="16200000">
            <a:off x="10981" y="3489425"/>
            <a:ext cx="1285884" cy="307777"/>
          </a:xfrm>
          <a:prstGeom prst="rect">
            <a:avLst/>
          </a:prstGeom>
          <a:ln w="9525">
            <a:noFill/>
          </a:ln>
        </p:spPr>
        <p:txBody>
          <a:bodyPr wrap="square">
            <a:spAutoFit/>
          </a:bodyPr>
          <a:lstStyle/>
          <a:p>
            <a:r>
              <a:rPr lang="fr-FR" sz="1400" b="1" i="1" dirty="0"/>
              <a:t>Hermétique</a:t>
            </a:r>
            <a:endParaRPr lang="fr-FR" sz="1400" b="1" dirty="0"/>
          </a:p>
        </p:txBody>
      </p:sp>
      <p:sp>
        <p:nvSpPr>
          <p:cNvPr id="44" name="Rectangle 43"/>
          <p:cNvSpPr/>
          <p:nvPr/>
        </p:nvSpPr>
        <p:spPr>
          <a:xfrm rot="16200000">
            <a:off x="40911" y="4709096"/>
            <a:ext cx="1226024" cy="523220"/>
          </a:xfrm>
          <a:prstGeom prst="rect">
            <a:avLst/>
          </a:prstGeom>
          <a:ln w="9525">
            <a:noFill/>
          </a:ln>
        </p:spPr>
        <p:txBody>
          <a:bodyPr wrap="square">
            <a:spAutoFit/>
          </a:bodyPr>
          <a:lstStyle/>
          <a:p>
            <a:r>
              <a:rPr lang="fr-FR" sz="1400" b="1" i="1" dirty="0" err="1"/>
              <a:t>Sémi</a:t>
            </a:r>
            <a:r>
              <a:rPr lang="fr-FR" sz="1400" b="1" i="1" dirty="0"/>
              <a:t> - Hermétique </a:t>
            </a:r>
            <a:endParaRPr lang="fr-FR" sz="1400" b="1" dirty="0"/>
          </a:p>
        </p:txBody>
      </p:sp>
      <p:sp>
        <p:nvSpPr>
          <p:cNvPr id="45" name="Rectangle 44"/>
          <p:cNvSpPr/>
          <p:nvPr/>
        </p:nvSpPr>
        <p:spPr>
          <a:xfrm rot="16200000">
            <a:off x="310438" y="6096900"/>
            <a:ext cx="785795" cy="307777"/>
          </a:xfrm>
          <a:prstGeom prst="rect">
            <a:avLst/>
          </a:prstGeom>
          <a:ln w="9525">
            <a:noFill/>
          </a:ln>
        </p:spPr>
        <p:txBody>
          <a:bodyPr wrap="square">
            <a:spAutoFit/>
          </a:bodyPr>
          <a:lstStyle/>
          <a:p>
            <a:r>
              <a:rPr lang="fr-FR" sz="1400" b="1" i="1" dirty="0"/>
              <a:t>Ouvert</a:t>
            </a:r>
            <a:endParaRPr lang="fr-FR" sz="1400" b="1" dirty="0"/>
          </a:p>
        </p:txBody>
      </p:sp>
      <p:pic>
        <p:nvPicPr>
          <p:cNvPr id="28674" name="Picture 2" descr="C:\Users\LIFEBOOK\CETEF\Séminaire eff energ CETEF_projet\présentations sem EE01\images presentation willy\maneuro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1387" y="3000372"/>
            <a:ext cx="1244597" cy="1013402"/>
          </a:xfrm>
          <a:prstGeom prst="rect">
            <a:avLst/>
          </a:prstGeom>
          <a:noFill/>
        </p:spPr>
      </p:pic>
      <p:pic>
        <p:nvPicPr>
          <p:cNvPr id="28675" name="Picture 3" descr="C:\Users\LIFEBOOK\CETEF\Séminaire eff energ CETEF_projet\présentations sem EE01\images presentation willy\GMCC-compresores.jpg"/>
          <p:cNvPicPr>
            <a:picLocks noChangeAspect="1" noChangeArrowheads="1"/>
          </p:cNvPicPr>
          <p:nvPr/>
        </p:nvPicPr>
        <p:blipFill>
          <a:blip r:embed="rId4"/>
          <a:srcRect l="12500" r="12500"/>
          <a:stretch>
            <a:fillRect/>
          </a:stretch>
        </p:blipFill>
        <p:spPr bwMode="auto">
          <a:xfrm>
            <a:off x="2928926" y="3071809"/>
            <a:ext cx="928694" cy="1238259"/>
          </a:xfrm>
          <a:prstGeom prst="rect">
            <a:avLst/>
          </a:prstGeom>
          <a:noFill/>
        </p:spPr>
      </p:pic>
      <p:pic>
        <p:nvPicPr>
          <p:cNvPr id="28676" name="Picture 4" descr="C:\Users\LIFEBOOK\CETEF\Séminaire eff energ CETEF_projet\présentations sem EE01\images presentation willy\compresseurs-frigorifiques-hermetiques-spirale-35691-27234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3000372"/>
            <a:ext cx="1485949" cy="1214446"/>
          </a:xfrm>
          <a:prstGeom prst="rect">
            <a:avLst/>
          </a:prstGeom>
          <a:noFill/>
        </p:spPr>
      </p:pic>
      <p:sp>
        <p:nvSpPr>
          <p:cNvPr id="49" name="Rectangle 48"/>
          <p:cNvSpPr/>
          <p:nvPr/>
        </p:nvSpPr>
        <p:spPr>
          <a:xfrm>
            <a:off x="3714744" y="3286124"/>
            <a:ext cx="1000132" cy="646331"/>
          </a:xfrm>
          <a:prstGeom prst="rect">
            <a:avLst/>
          </a:prstGeom>
          <a:ln w="9525">
            <a:noFill/>
          </a:ln>
        </p:spPr>
        <p:txBody>
          <a:bodyPr wrap="square">
            <a:spAutoFit/>
          </a:bodyPr>
          <a:lstStyle/>
          <a:p>
            <a:r>
              <a:rPr lang="fr-FR" sz="1200" i="1" dirty="0"/>
              <a:t>Clim. individuelle, </a:t>
            </a:r>
          </a:p>
          <a:p>
            <a:r>
              <a:rPr lang="fr-FR" sz="1200" i="1" dirty="0"/>
              <a:t>Split system </a:t>
            </a:r>
            <a:endParaRPr lang="fr-FR" sz="1200" dirty="0"/>
          </a:p>
        </p:txBody>
      </p:sp>
      <p:pic>
        <p:nvPicPr>
          <p:cNvPr id="28677" name="Picture 5" descr="C:\Users\LIFEBOOK\CETEF\Séminaire eff energ CETEF_projet\présentations sem EE01\images presentation willy\compresseurs-frigorifiques-semi-hermetiques-pistons-17564-275414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42976" y="4429132"/>
            <a:ext cx="1285884" cy="1169984"/>
          </a:xfrm>
          <a:prstGeom prst="rect">
            <a:avLst/>
          </a:prstGeom>
          <a:noFill/>
        </p:spPr>
      </p:pic>
      <p:pic>
        <p:nvPicPr>
          <p:cNvPr id="28680" name="Picture 8" descr="C:\Users\LIFEBOOK\CETEF\Séminaire eff energ CETEF_projet\présentations sem EE01\images presentation willy\semi_hermetico_tornillo_handbel_070312_1331135725_85_.jpg"/>
          <p:cNvPicPr>
            <a:picLocks noChangeAspect="1" noChangeArrowheads="1"/>
          </p:cNvPicPr>
          <p:nvPr/>
        </p:nvPicPr>
        <p:blipFill>
          <a:blip r:embed="rId7"/>
          <a:srcRect t="16741" b="19642"/>
          <a:stretch>
            <a:fillRect/>
          </a:stretch>
        </p:blipFill>
        <p:spPr bwMode="auto">
          <a:xfrm>
            <a:off x="6715140" y="4487496"/>
            <a:ext cx="1704972" cy="1084644"/>
          </a:xfrm>
          <a:prstGeom prst="rect">
            <a:avLst/>
          </a:prstGeom>
          <a:noFill/>
        </p:spPr>
      </p:pic>
      <p:sp>
        <p:nvSpPr>
          <p:cNvPr id="53" name="Multiplier 52"/>
          <p:cNvSpPr/>
          <p:nvPr/>
        </p:nvSpPr>
        <p:spPr>
          <a:xfrm>
            <a:off x="3214678" y="4500570"/>
            <a:ext cx="1071570" cy="928694"/>
          </a:xfrm>
          <a:prstGeom prst="mathMultiply">
            <a:avLst>
              <a:gd name="adj1" fmla="val 18406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Multiplier 53"/>
          <p:cNvSpPr/>
          <p:nvPr/>
        </p:nvSpPr>
        <p:spPr>
          <a:xfrm>
            <a:off x="5000628" y="4500570"/>
            <a:ext cx="1071570" cy="928694"/>
          </a:xfrm>
          <a:prstGeom prst="mathMultiply">
            <a:avLst>
              <a:gd name="adj1" fmla="val 18406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Multiplier 54"/>
          <p:cNvSpPr/>
          <p:nvPr/>
        </p:nvSpPr>
        <p:spPr>
          <a:xfrm>
            <a:off x="6929454" y="3071810"/>
            <a:ext cx="1071570" cy="928694"/>
          </a:xfrm>
          <a:prstGeom prst="mathMultiply">
            <a:avLst>
              <a:gd name="adj1" fmla="val 18406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Multiplier 55"/>
          <p:cNvSpPr/>
          <p:nvPr/>
        </p:nvSpPr>
        <p:spPr>
          <a:xfrm>
            <a:off x="3214678" y="5715016"/>
            <a:ext cx="1071570" cy="928694"/>
          </a:xfrm>
          <a:prstGeom prst="mathMultiply">
            <a:avLst>
              <a:gd name="adj1" fmla="val 18406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Multiplier 56"/>
          <p:cNvSpPr/>
          <p:nvPr/>
        </p:nvSpPr>
        <p:spPr>
          <a:xfrm>
            <a:off x="5072066" y="5786454"/>
            <a:ext cx="1071570" cy="928694"/>
          </a:xfrm>
          <a:prstGeom prst="mathMultiply">
            <a:avLst>
              <a:gd name="adj1" fmla="val 18406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Multiplier 57"/>
          <p:cNvSpPr/>
          <p:nvPr/>
        </p:nvSpPr>
        <p:spPr>
          <a:xfrm>
            <a:off x="7000892" y="5715016"/>
            <a:ext cx="1071570" cy="928694"/>
          </a:xfrm>
          <a:prstGeom prst="mathMultiply">
            <a:avLst>
              <a:gd name="adj1" fmla="val 18406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Rectangle 58"/>
          <p:cNvSpPr/>
          <p:nvPr/>
        </p:nvSpPr>
        <p:spPr>
          <a:xfrm>
            <a:off x="3214678" y="2143116"/>
            <a:ext cx="2714645" cy="307777"/>
          </a:xfrm>
          <a:prstGeom prst="rect">
            <a:avLst/>
          </a:prstGeom>
          <a:ln w="952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1400" i="1" dirty="0"/>
              <a:t>Type de compression</a:t>
            </a:r>
            <a:endParaRPr lang="fr-FR" sz="1400" dirty="0"/>
          </a:p>
        </p:txBody>
      </p:sp>
      <p:sp>
        <p:nvSpPr>
          <p:cNvPr id="36" name="Espace réservé du numéro de diapositive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0FAF6-4545-4324-921F-C8D6D908E976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2657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 descr="C:\Users\LIFEBOOK\CETEF\Séminaire eff energ CETEF_projet\présentations sem EE01\images presentation willy\cutaway_gas_flow.jpg"/>
          <p:cNvPicPr>
            <a:picLocks noChangeAspect="1" noChangeArrowheads="1"/>
          </p:cNvPicPr>
          <p:nvPr/>
        </p:nvPicPr>
        <p:blipFill>
          <a:blip r:embed="rId2"/>
          <a:srcRect b="4839"/>
          <a:stretch>
            <a:fillRect/>
          </a:stretch>
        </p:blipFill>
        <p:spPr bwMode="auto">
          <a:xfrm>
            <a:off x="714348" y="4048131"/>
            <a:ext cx="2214578" cy="2809893"/>
          </a:xfrm>
          <a:prstGeom prst="rect">
            <a:avLst/>
          </a:prstGeom>
          <a:noFill/>
        </p:spPr>
      </p:pic>
      <p:pic>
        <p:nvPicPr>
          <p:cNvPr id="29698" name="Picture 2" descr="C:\Users\LIFEBOOK\CETEF\Séminaire eff energ CETEF_projet\présentations sem EE01\images presentation willy\Rotary-Compressor-R407C-.jpg"/>
          <p:cNvPicPr>
            <a:picLocks noChangeAspect="1" noChangeArrowheads="1"/>
          </p:cNvPicPr>
          <p:nvPr/>
        </p:nvPicPr>
        <p:blipFill>
          <a:blip r:embed="rId3"/>
          <a:srcRect l="49035" t="3409" r="8617" b="4559"/>
          <a:stretch>
            <a:fillRect/>
          </a:stretch>
        </p:blipFill>
        <p:spPr bwMode="auto">
          <a:xfrm>
            <a:off x="1000100" y="1428736"/>
            <a:ext cx="1714512" cy="2436410"/>
          </a:xfrm>
          <a:prstGeom prst="rect">
            <a:avLst/>
          </a:prstGeom>
          <a:noFill/>
        </p:spPr>
      </p:pic>
      <p:graphicFrame>
        <p:nvGraphicFramePr>
          <p:cNvPr id="35" name="Tableau 34"/>
          <p:cNvGraphicFramePr>
            <a:graphicFrameLocks noGrp="1"/>
          </p:cNvGraphicFramePr>
          <p:nvPr/>
        </p:nvGraphicFramePr>
        <p:xfrm>
          <a:off x="142844" y="714356"/>
          <a:ext cx="8143931" cy="6307947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1432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46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28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 b="1" dirty="0"/>
                        <a:t>Type de compresseur </a:t>
                      </a:r>
                      <a:endParaRPr lang="fr-FR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349" marR="9349" marT="9349" marB="934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 b="1" dirty="0"/>
                        <a:t>Plages de puissance </a:t>
                      </a:r>
                      <a:br>
                        <a:rPr lang="fr-FR" sz="1600" b="1" dirty="0"/>
                      </a:br>
                      <a:r>
                        <a:rPr lang="fr-FR" sz="1600" b="1" dirty="0"/>
                        <a:t>(kW frigorifiques) </a:t>
                      </a:r>
                      <a:endParaRPr lang="fr-FR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349" marR="9349" marT="9349" marB="934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 b="1" dirty="0"/>
                        <a:t>Régulation adaptée </a:t>
                      </a:r>
                      <a:endParaRPr lang="fr-FR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349" marR="9349" marT="9349" marB="9349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42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800" dirty="0"/>
                        <a:t> </a:t>
                      </a:r>
                      <a:r>
                        <a:rPr lang="fr-FR" sz="1800" b="1" dirty="0"/>
                        <a:t>Compresseur rotatif</a:t>
                      </a:r>
                      <a:endParaRPr lang="fr-FR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349" marR="9349" marT="9349" marB="9349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800" dirty="0"/>
                        <a:t>10 kW maximum </a:t>
                      </a:r>
                      <a:br>
                        <a:rPr lang="fr-FR" sz="1800" dirty="0"/>
                      </a:br>
                      <a:r>
                        <a:rPr lang="fr-FR" sz="1800" dirty="0"/>
                        <a:t>(climatiseurs individuels,</a:t>
                      </a:r>
                      <a:br>
                        <a:rPr lang="fr-FR" sz="1800" dirty="0"/>
                      </a:br>
                      <a:r>
                        <a:rPr lang="fr-FR" sz="1800" dirty="0"/>
                        <a:t>petits refroidisseurs d'eau)</a:t>
                      </a:r>
                      <a:endParaRPr lang="fr-F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000" marR="72000" marT="36000" marB="36000"/>
                </a:tc>
                <a:tc>
                  <a:txBody>
                    <a:bodyPr/>
                    <a:lstStyle/>
                    <a:p>
                      <a:pPr marL="288000" lvl="0" indent="-2880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fr-FR" sz="1800" dirty="0"/>
                        <a:t>Variation  vitesse de rotation</a:t>
                      </a:r>
                    </a:p>
                    <a:p>
                      <a:pPr marL="288000" lvl="0" indent="-2880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fr-FR" sz="1800" dirty="0"/>
                        <a:t>Régulation admission gaz à l'aspiration </a:t>
                      </a:r>
                    </a:p>
                    <a:p>
                      <a:pPr marL="288000" lvl="0" indent="-2880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fr-FR" sz="1800" dirty="0"/>
                        <a:t>Association de plusieurs</a:t>
                      </a:r>
                      <a:r>
                        <a:rPr lang="fr-FR" sz="1800" baseline="0" dirty="0"/>
                        <a:t> </a:t>
                      </a:r>
                      <a:r>
                        <a:rPr lang="fr-FR" sz="1800" dirty="0"/>
                        <a:t>compresseurs</a:t>
                      </a:r>
                    </a:p>
                    <a:p>
                      <a:pPr marL="288000" lvl="0" indent="-2880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endParaRPr lang="fr-FR" sz="1800" dirty="0"/>
                    </a:p>
                    <a:p>
                      <a:pPr marL="288000" lvl="0" indent="-2880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endParaRPr lang="fr-FR" sz="1800" dirty="0"/>
                    </a:p>
                  </a:txBody>
                  <a:tcPr marL="72000" marR="72000" marT="36000" marB="360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22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800" dirty="0"/>
                        <a:t> </a:t>
                      </a:r>
                      <a:r>
                        <a:rPr lang="fr-FR" sz="1800" b="1" dirty="0"/>
                        <a:t>Compresseur scroll </a:t>
                      </a:r>
                      <a:endParaRPr lang="fr-FR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349" marR="9349" marT="9349" marB="9349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800" dirty="0"/>
                        <a:t>de 3 à 40 kW par compresseur</a:t>
                      </a:r>
                      <a:br>
                        <a:rPr lang="fr-FR" sz="1800" dirty="0"/>
                      </a:br>
                      <a:r>
                        <a:rPr lang="fr-FR" sz="1800" dirty="0"/>
                        <a:t>(mais possibilité de puissance supérieure par mise en parallèle de compresseurs)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fr-F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000" marR="72000" marT="36000" marB="360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800" dirty="0"/>
                        <a:t>Modulation de puissance optimale, par variation de la vitesse de rotation ou par mise en "centrale" 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fr-F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000" marR="72000" marT="36000" marB="360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0FAF6-4545-4324-921F-C8D6D908E976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5707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F174DF-9A05-4803-A34D-CEF0802A9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6E7E248-E481-4B26-A7BD-35475FF16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3DBA2-E642-4D1C-A077-BB3922FBC190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3DD48637-DF52-4F63-AD22-553E00D702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6" name="Picture 6">
            <a:extLst>
              <a:ext uri="{FF2B5EF4-FFF2-40B4-BE49-F238E27FC236}">
                <a16:creationId xmlns:a16="http://schemas.microsoft.com/office/drawing/2014/main" id="{CBE843AF-2214-4C41-966A-34507C0B16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487" y="2996952"/>
            <a:ext cx="5153025" cy="24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02174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34304</TotalTime>
  <Words>882</Words>
  <Application>Microsoft Office PowerPoint</Application>
  <PresentationFormat>Affichage à l'écran (4:3)</PresentationFormat>
  <Paragraphs>227</Paragraphs>
  <Slides>27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35" baseType="lpstr">
      <vt:lpstr>Arial</vt:lpstr>
      <vt:lpstr>Calibri</vt:lpstr>
      <vt:lpstr>Constantia</vt:lpstr>
      <vt:lpstr>Symbol</vt:lpstr>
      <vt:lpstr>Times New Roman</vt:lpstr>
      <vt:lpstr>Wingdings</vt:lpstr>
      <vt:lpstr>Wingdings 2</vt:lpstr>
      <vt:lpstr>Débit</vt:lpstr>
      <vt:lpstr>Les Composants  d’une machine Frigorifique  </vt:lpstr>
      <vt:lpstr>Les Composants essentiels </vt:lpstr>
      <vt:lpstr>Présentation PowerPoint</vt:lpstr>
      <vt:lpstr>Schéma d’une machine frigorifique</vt:lpstr>
      <vt:lpstr>Schéma d’une machine frigorifique</vt:lpstr>
      <vt:lpstr>Schéma d’une machine frigorifique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Comparaison des Compresseurs</vt:lpstr>
      <vt:lpstr>ELEMENTS DE TECHNOLOGIE DU FROID: CONDENSEURS ET EVAPORATEURS  </vt:lpstr>
      <vt:lpstr>Comparaison des condenseurs</vt:lpstr>
      <vt:lpstr>ELEMENTS DE TECHNOLOGIE DU FROID: DETENDEURS </vt:lpstr>
      <vt:lpstr>ELEMENTS DE TECHNOLOGIE DU FROID: ORGANES ANNEXES</vt:lpstr>
      <vt:lpstr>Tour de refroidissement</vt:lpstr>
      <vt:lpstr>Présentation PowerPoint</vt:lpstr>
      <vt:lpstr>Présentation PowerPoint</vt:lpstr>
      <vt:lpstr>Présentation PowerPoint</vt:lpstr>
      <vt:lpstr>Présentation PowerPoint</vt:lpstr>
    </vt:vector>
  </TitlesOfParts>
  <Company>Sweet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Contribution à l’étude de l’ébullition à l’extérieur de la surface  d’un tube noyé dans un liquide pur   Application à la production de vapeur dans les chaudières industrielles</dc:title>
  <dc:creator>SWEET</dc:creator>
  <cp:lastModifiedBy>BAKI Touhami</cp:lastModifiedBy>
  <cp:revision>322</cp:revision>
  <dcterms:created xsi:type="dcterms:W3CDTF">2011-03-27T21:03:18Z</dcterms:created>
  <dcterms:modified xsi:type="dcterms:W3CDTF">2022-03-15T21:34:22Z</dcterms:modified>
</cp:coreProperties>
</file>