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2"/>
  </p:notesMasterIdLst>
  <p:sldIdLst>
    <p:sldId id="256" r:id="rId3"/>
    <p:sldId id="271" r:id="rId4"/>
    <p:sldId id="272" r:id="rId5"/>
    <p:sldId id="274" r:id="rId6"/>
    <p:sldId id="264" r:id="rId7"/>
    <p:sldId id="265" r:id="rId8"/>
    <p:sldId id="273" r:id="rId9"/>
    <p:sldId id="266" r:id="rId10"/>
    <p:sldId id="270"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60" r:id="rId26"/>
    <p:sldId id="262" r:id="rId27"/>
    <p:sldId id="263"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20" r:id="rId60"/>
    <p:sldId id="321" r:id="rId6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7"/>
    <p:restoredTop sz="92876"/>
  </p:normalViewPr>
  <p:slideViewPr>
    <p:cSldViewPr>
      <p:cViewPr varScale="1">
        <p:scale>
          <a:sx n="38" d="100"/>
          <a:sy n="38" d="100"/>
        </p:scale>
        <p:origin x="1639" y="41"/>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0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C8C6D2-A8DF-453B-935B-FFBE9D2276EF}" type="datetimeFigureOut">
              <a:rPr lang="fr-FR" smtClean="0"/>
              <a:t>17/10/2023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A90E38-E90B-4ADC-9DF2-CF47C37E0BCB}" type="slidenum">
              <a:rPr lang="fr-FR" smtClean="0"/>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90E38-E90B-4ADC-9DF2-CF47C37E0BC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4437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68783-9944-4B40-996D-BF9949591C04}"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5173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CD9D8-A744-45E3-AC0C-8F2B0EE9881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2178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5F027A-A062-4AE2-9D27-2662D49E246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9742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B335B95F-420A-4096-83AB-C98E67DF4710}" type="datetimeFigureOut">
              <a:rPr lang="fr-FR" smtClean="0"/>
              <a:pPr/>
              <a:t>17/10/2023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B750A4B-4DCF-4302-8E0D-076014463D63}"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335B95F-420A-4096-83AB-C98E67DF4710}" type="datetimeFigureOut">
              <a:rPr lang="fr-FR" smtClean="0"/>
              <a:pPr/>
              <a:t>17/10/2023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B750A4B-4DCF-4302-8E0D-076014463D63}"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335B95F-420A-4096-83AB-C98E67DF4710}" type="datetimeFigureOut">
              <a:rPr lang="fr-FR" smtClean="0"/>
              <a:pPr/>
              <a:t>17/10/2023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B750A4B-4DCF-4302-8E0D-076014463D63}"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fr-FR"/>
              <a:t>Modifiez le style du titre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E30E2307-1E40-4E12-8716-25BFDA8E7013}" type="datetime1">
              <a:rPr lang="en-US" smtClean="0"/>
              <a:pPr/>
              <a:t>10/17/2023</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687D7A59-36E2-48B9-B146-C1E59501F63F}" type="slidenum">
              <a:rPr lang="en-US" smtClean="0"/>
              <a:pPr/>
              <a:t>‹N°›</a:t>
            </a:fld>
            <a:endParaRPr lang="en-US"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944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5CFBC44-5949-457B-B2BB-BC0E74254859}" type="datetimeFigureOut">
              <a:rPr lang="fr-FR" smtClean="0"/>
              <a:pPr/>
              <a:t>17/10/2023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016E8D50-CD2C-4735-B821-8A5C06A35E57}" type="slidenum">
              <a:rPr lang="fr-FR" smtClean="0"/>
              <a:pPr/>
              <a:t>‹N°›</a:t>
            </a:fld>
            <a:endParaRPr lang="fr-FR" dirty="0"/>
          </a:p>
        </p:txBody>
      </p:sp>
    </p:spTree>
    <p:extLst>
      <p:ext uri="{BB962C8B-B14F-4D97-AF65-F5344CB8AC3E}">
        <p14:creationId xmlns:p14="http://schemas.microsoft.com/office/powerpoint/2010/main" val="176668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fr-FR"/>
              <a:t>Modifiez le style du titre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25CFBC44-5949-457B-B2BB-BC0E74254859}" type="datetimeFigureOut">
              <a:rPr lang="fr-FR" smtClean="0"/>
              <a:pPr/>
              <a:t>17/10/2023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016E8D50-CD2C-4735-B821-8A5C06A35E57}" type="slidenum">
              <a:rPr lang="fr-FR" smtClean="0"/>
              <a:pPr/>
              <a:t>‹N°›</a:t>
            </a:fld>
            <a:endParaRPr lang="fr-FR" dirty="0"/>
          </a:p>
        </p:txBody>
      </p:sp>
    </p:spTree>
    <p:extLst>
      <p:ext uri="{BB962C8B-B14F-4D97-AF65-F5344CB8AC3E}">
        <p14:creationId xmlns:p14="http://schemas.microsoft.com/office/powerpoint/2010/main" val="158743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5" name="Date Placeholder 4"/>
          <p:cNvSpPr>
            <a:spLocks noGrp="1"/>
          </p:cNvSpPr>
          <p:nvPr>
            <p:ph type="dt" sz="half" idx="10"/>
          </p:nvPr>
        </p:nvSpPr>
        <p:spPr/>
        <p:txBody>
          <a:bodyPr/>
          <a:lstStyle/>
          <a:p>
            <a:fld id="{25CFBC44-5949-457B-B2BB-BC0E74254859}" type="datetimeFigureOut">
              <a:rPr lang="fr-FR" smtClean="0"/>
              <a:pPr/>
              <a:t>17/10/2023</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016E8D50-CD2C-4735-B821-8A5C06A35E57}" type="slidenum">
              <a:rPr lang="fr-FR" smtClean="0"/>
              <a:pPr/>
              <a:t>‹N°›</a:t>
            </a:fld>
            <a:endParaRPr lang="fr-FR" dirty="0"/>
          </a:p>
        </p:txBody>
      </p:sp>
      <p:sp>
        <p:nvSpPr>
          <p:cNvPr id="9" name="Content Placeholder 8"/>
          <p:cNvSpPr>
            <a:spLocks noGrp="1"/>
          </p:cNvSpPr>
          <p:nvPr>
            <p:ph sz="quarter" idx="13"/>
          </p:nvPr>
        </p:nvSpPr>
        <p:spPr>
          <a:xfrm>
            <a:off x="1042416" y="2313432"/>
            <a:ext cx="3419856" cy="349300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46561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5CFBC44-5949-457B-B2BB-BC0E74254859}" type="datetimeFigureOut">
              <a:rPr lang="fr-FR" smtClean="0"/>
              <a:pPr/>
              <a:t>17/10/2023</a:t>
            </a:fld>
            <a:endParaRPr lang="fr-FR" dirty="0"/>
          </a:p>
        </p:txBody>
      </p:sp>
      <p:sp>
        <p:nvSpPr>
          <p:cNvPr id="8" name="Footer Placeholder 7"/>
          <p:cNvSpPr>
            <a:spLocks noGrp="1"/>
          </p:cNvSpPr>
          <p:nvPr>
            <p:ph type="ftr" sz="quarter" idx="11"/>
          </p:nvPr>
        </p:nvSpPr>
        <p:spPr/>
        <p:txBody>
          <a:bodyPr/>
          <a:lstStyle/>
          <a:p>
            <a:endParaRPr lang="fr-FR" dirty="0"/>
          </a:p>
        </p:txBody>
      </p:sp>
      <p:sp>
        <p:nvSpPr>
          <p:cNvPr id="9" name="Slide Number Placeholder 8"/>
          <p:cNvSpPr>
            <a:spLocks noGrp="1"/>
          </p:cNvSpPr>
          <p:nvPr>
            <p:ph type="sldNum" sz="quarter" idx="12"/>
          </p:nvPr>
        </p:nvSpPr>
        <p:spPr/>
        <p:txBody>
          <a:bodyPr/>
          <a:lstStyle/>
          <a:p>
            <a:fld id="{016E8D50-CD2C-4735-B821-8A5C06A35E57}" type="slidenum">
              <a:rPr lang="fr-FR" smtClean="0"/>
              <a:pPr/>
              <a:t>‹N°›</a:t>
            </a:fld>
            <a:endParaRPr lang="fr-FR" dirty="0"/>
          </a:p>
        </p:txBody>
      </p:sp>
    </p:spTree>
    <p:extLst>
      <p:ext uri="{BB962C8B-B14F-4D97-AF65-F5344CB8AC3E}">
        <p14:creationId xmlns:p14="http://schemas.microsoft.com/office/powerpoint/2010/main" val="12706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25CFBC44-5949-457B-B2BB-BC0E74254859}" type="datetimeFigureOut">
              <a:rPr lang="fr-FR" smtClean="0"/>
              <a:pPr/>
              <a:t>17/10/2023</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016E8D50-CD2C-4735-B821-8A5C06A35E57}" type="slidenum">
              <a:rPr lang="fr-FR" smtClean="0"/>
              <a:pPr/>
              <a:t>‹N°›</a:t>
            </a:fld>
            <a:endParaRPr lang="fr-FR" dirty="0"/>
          </a:p>
        </p:txBody>
      </p:sp>
    </p:spTree>
    <p:extLst>
      <p:ext uri="{BB962C8B-B14F-4D97-AF65-F5344CB8AC3E}">
        <p14:creationId xmlns:p14="http://schemas.microsoft.com/office/powerpoint/2010/main" val="28946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CFBC44-5949-457B-B2BB-BC0E74254859}" type="datetimeFigureOut">
              <a:rPr lang="fr-FR" smtClean="0"/>
              <a:pPr/>
              <a:t>17/10/2023</a:t>
            </a:fld>
            <a:endParaRPr lang="fr-FR" dirty="0"/>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016E8D50-CD2C-4735-B821-8A5C06A35E57}" type="slidenum">
              <a:rPr lang="fr-FR" smtClean="0"/>
              <a:pPr/>
              <a:t>‹N°›</a:t>
            </a:fld>
            <a:endParaRPr lang="fr-FR" dirty="0"/>
          </a:p>
        </p:txBody>
      </p:sp>
    </p:spTree>
    <p:extLst>
      <p:ext uri="{BB962C8B-B14F-4D97-AF65-F5344CB8AC3E}">
        <p14:creationId xmlns:p14="http://schemas.microsoft.com/office/powerpoint/2010/main" val="22210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25CFBC44-5949-457B-B2BB-BC0E74254859}" type="datetimeFigureOut">
              <a:rPr lang="fr-FR" smtClean="0"/>
              <a:pPr/>
              <a:t>17/10/2023</a:t>
            </a:fld>
            <a:endParaRPr lang="fr-FR" dirty="0"/>
          </a:p>
        </p:txBody>
      </p:sp>
      <p:sp>
        <p:nvSpPr>
          <p:cNvPr id="7" name="Slide Number Placeholder 6"/>
          <p:cNvSpPr>
            <a:spLocks noGrp="1"/>
          </p:cNvSpPr>
          <p:nvPr>
            <p:ph type="sldNum" sz="quarter" idx="12"/>
          </p:nvPr>
        </p:nvSpPr>
        <p:spPr/>
        <p:txBody>
          <a:bodyPr/>
          <a:lstStyle/>
          <a:p>
            <a:fld id="{016E8D50-CD2C-4735-B821-8A5C06A35E57}" type="slidenum">
              <a:rPr lang="fr-FR" smtClean="0"/>
              <a:pPr/>
              <a:t>‹N°›</a:t>
            </a:fld>
            <a:endParaRPr lang="fr-FR"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fr-FR" dirty="0"/>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fr-FR"/>
              <a:t>Modifiez le style du titre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extLst>
      <p:ext uri="{BB962C8B-B14F-4D97-AF65-F5344CB8AC3E}">
        <p14:creationId xmlns:p14="http://schemas.microsoft.com/office/powerpoint/2010/main" val="47480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335B95F-420A-4096-83AB-C98E67DF4710}" type="datetimeFigureOut">
              <a:rPr lang="fr-FR" smtClean="0"/>
              <a:pPr/>
              <a:t>17/10/2023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B750A4B-4DCF-4302-8E0D-076014463D63}" type="slidenum">
              <a:rPr lang="fr-FR" smtClean="0"/>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fr-FR"/>
              <a:t>Modifiez le style du titre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25CFBC44-5949-457B-B2BB-BC0E74254859}" type="datetimeFigureOut">
              <a:rPr lang="fr-FR" smtClean="0"/>
              <a:pPr/>
              <a:t>17/10/2023</a:t>
            </a:fld>
            <a:endParaRPr lang="fr-FR"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fr-FR" dirty="0"/>
          </a:p>
        </p:txBody>
      </p:sp>
      <p:sp>
        <p:nvSpPr>
          <p:cNvPr id="7" name="Slide Number Placeholder 6"/>
          <p:cNvSpPr>
            <a:spLocks noGrp="1"/>
          </p:cNvSpPr>
          <p:nvPr>
            <p:ph type="sldNum" sz="quarter" idx="12"/>
          </p:nvPr>
        </p:nvSpPr>
        <p:spPr/>
        <p:txBody>
          <a:bodyPr/>
          <a:lstStyle/>
          <a:p>
            <a:fld id="{016E8D50-CD2C-4735-B821-8A5C06A35E57}" type="slidenum">
              <a:rPr lang="fr-FR" smtClean="0"/>
              <a:pPr/>
              <a:t>‹N°›</a:t>
            </a:fld>
            <a:endParaRPr lang="fr-FR" dirty="0"/>
          </a:p>
        </p:txBody>
      </p:sp>
    </p:spTree>
    <p:extLst>
      <p:ext uri="{BB962C8B-B14F-4D97-AF65-F5344CB8AC3E}">
        <p14:creationId xmlns:p14="http://schemas.microsoft.com/office/powerpoint/2010/main" val="95927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25CFBC44-5949-457B-B2BB-BC0E74254859}" type="datetimeFigureOut">
              <a:rPr lang="fr-FR" smtClean="0"/>
              <a:pPr/>
              <a:t>17/10/2023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016E8D50-CD2C-4735-B821-8A5C06A35E57}" type="slidenum">
              <a:rPr lang="fr-FR" smtClean="0"/>
              <a:pPr/>
              <a:t>‹N°›</a:t>
            </a:fld>
            <a:endParaRPr lang="fr-FR" dirty="0"/>
          </a:p>
        </p:txBody>
      </p:sp>
    </p:spTree>
    <p:extLst>
      <p:ext uri="{BB962C8B-B14F-4D97-AF65-F5344CB8AC3E}">
        <p14:creationId xmlns:p14="http://schemas.microsoft.com/office/powerpoint/2010/main" val="375405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fr-FR"/>
              <a:t>Modifiez le style du titre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25CFBC44-5949-457B-B2BB-BC0E74254859}" type="datetimeFigureOut">
              <a:rPr lang="fr-FR" smtClean="0"/>
              <a:pPr/>
              <a:t>17/10/2023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016E8D50-CD2C-4735-B821-8A5C06A35E57}" type="slidenum">
              <a:rPr lang="fr-FR" smtClean="0"/>
              <a:pPr/>
              <a:t>‹N°›</a:t>
            </a:fld>
            <a:endParaRPr lang="fr-FR" dirty="0"/>
          </a:p>
        </p:txBody>
      </p:sp>
    </p:spTree>
    <p:extLst>
      <p:ext uri="{BB962C8B-B14F-4D97-AF65-F5344CB8AC3E}">
        <p14:creationId xmlns:p14="http://schemas.microsoft.com/office/powerpoint/2010/main" val="238250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B335B95F-420A-4096-83AB-C98E67DF4710}" type="datetimeFigureOut">
              <a:rPr lang="fr-FR" smtClean="0"/>
              <a:pPr/>
              <a:t>17/10/2023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B750A4B-4DCF-4302-8E0D-076014463D63}"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B335B95F-420A-4096-83AB-C98E67DF4710}" type="datetimeFigureOut">
              <a:rPr lang="fr-FR" smtClean="0"/>
              <a:pPr/>
              <a:t>17/10/2023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B750A4B-4DCF-4302-8E0D-076014463D63}"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B335B95F-420A-4096-83AB-C98E67DF4710}" type="datetimeFigureOut">
              <a:rPr lang="fr-FR" smtClean="0"/>
              <a:pPr/>
              <a:t>17/10/2023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B750A4B-4DCF-4302-8E0D-076014463D63}"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B335B95F-420A-4096-83AB-C98E67DF4710}" type="datetimeFigureOut">
              <a:rPr lang="fr-FR" smtClean="0"/>
              <a:pPr/>
              <a:t>17/10/2023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B750A4B-4DCF-4302-8E0D-076014463D63}"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335B95F-420A-4096-83AB-C98E67DF4710}" type="datetimeFigureOut">
              <a:rPr lang="fr-FR" smtClean="0"/>
              <a:pPr/>
              <a:t>17/10/2023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B750A4B-4DCF-4302-8E0D-076014463D63}"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B335B95F-420A-4096-83AB-C98E67DF4710}" type="datetimeFigureOut">
              <a:rPr lang="fr-FR" smtClean="0"/>
              <a:pPr/>
              <a:t>17/10/2023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B750A4B-4DCF-4302-8E0D-076014463D63}"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B335B95F-420A-4096-83AB-C98E67DF4710}" type="datetimeFigureOut">
              <a:rPr lang="fr-FR" smtClean="0"/>
              <a:pPr/>
              <a:t>17/10/2023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B750A4B-4DCF-4302-8E0D-076014463D63}"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35B95F-420A-4096-83AB-C98E67DF4710}" type="datetimeFigureOut">
              <a:rPr lang="fr-FR" smtClean="0"/>
              <a:pPr/>
              <a:t>17/10/2023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50A4B-4DCF-4302-8E0D-076014463D63}"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25CFBC44-5949-457B-B2BB-BC0E74254859}" type="datetimeFigureOut">
              <a:rPr lang="fr-FR" smtClean="0"/>
              <a:pPr/>
              <a:t>17/10/2023</a:t>
            </a:fld>
            <a:endParaRPr lang="fr-FR"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fr-FR"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016E8D50-CD2C-4735-B821-8A5C06A35E57}" type="slidenum">
              <a:rPr lang="fr-FR" smtClean="0"/>
              <a:pPr/>
              <a:t>‹N°›</a:t>
            </a:fld>
            <a:endParaRPr lang="fr-FR" dirty="0"/>
          </a:p>
        </p:txBody>
      </p:sp>
    </p:spTree>
    <p:extLst>
      <p:ext uri="{BB962C8B-B14F-4D97-AF65-F5344CB8AC3E}">
        <p14:creationId xmlns:p14="http://schemas.microsoft.com/office/powerpoint/2010/main" val="372115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8.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8.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8.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emf"/><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8.xml"/><Relationship Id="rId4" Type="http://schemas.openxmlformats.org/officeDocument/2006/relationships/image" Target="file:///C:\Documents%20and%20Settings\Administrateur\Application%20Data\Microsoft\Word\;ih\Techniques%20-%20Entreprises%20de%20Fondations%20SB%20Pieux%20&amp;%20E2F5_files\cinemabattusp.jp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recherche/;ih/Infraco%20(Ste)%20%20fondations%20sp&#233;ciales-pieux%20Infraco_files/0001_files/2.jpg" TargetMode="External"/><Relationship Id="rId2" Type="http://schemas.openxmlformats.org/officeDocument/2006/relationships/image" Target="../media/image47.jpeg"/><Relationship Id="rId1" Type="http://schemas.openxmlformats.org/officeDocument/2006/relationships/slideLayout" Target="../slideLayouts/slideLayout18.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8.xml"/><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2738735"/>
          </a:xfrm>
        </p:spPr>
        <p:txBody>
          <a:bodyPr>
            <a:noAutofit/>
          </a:bodyPr>
          <a:lstStyle/>
          <a:p>
            <a:r>
              <a:rPr lang="fr-FR" sz="6000" b="1" dirty="0"/>
              <a:t>Géotechnique et fondations spéciales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Rot="1" noChangeArrowheads="1"/>
          </p:cNvSpPr>
          <p:nvPr/>
        </p:nvSpPr>
        <p:spPr>
          <a:xfrm>
            <a:off x="528622" y="908720"/>
            <a:ext cx="8229600" cy="382587"/>
          </a:xfrm>
          <a:prstGeom prst="rect">
            <a:avLst/>
          </a:prstGeom>
        </p:spPr>
        <p:txBody>
          <a:bodyPr/>
          <a:lstStyle/>
          <a:p>
            <a:pPr marL="342900" marR="0" lvl="0" indent="-342900" algn="l" defTabSz="914400" rtl="0" eaLnBrk="1" fontAlgn="auto" latinLnBrk="0" hangingPunct="1">
              <a:lnSpc>
                <a:spcPct val="100000"/>
              </a:lnSpc>
              <a:spcBef>
                <a:spcPct val="0"/>
              </a:spcBef>
              <a:spcAft>
                <a:spcPts val="0"/>
              </a:spcAft>
              <a:buClrTx/>
              <a:buSzTx/>
              <a:buFont typeface="Wingdings" pitchFamily="2" charset="2"/>
              <a:buChar char="q"/>
              <a:tabLst/>
              <a:defRPr/>
            </a:pPr>
            <a:r>
              <a:rPr kumimoji="0" lang="fr-FR" sz="2000" b="1"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L’IDENTIFICATION DU SOL:</a:t>
            </a:r>
          </a:p>
        </p:txBody>
      </p:sp>
      <p:sp>
        <p:nvSpPr>
          <p:cNvPr id="4" name="Rectangle 3"/>
          <p:cNvSpPr/>
          <p:nvPr/>
        </p:nvSpPr>
        <p:spPr>
          <a:xfrm>
            <a:off x="702000" y="1412776"/>
            <a:ext cx="7740000" cy="36009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fr-FR" sz="2000" b="0"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La reconnaissance superficielle: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92934"/>
                </a:solidFill>
                <a:effectLst/>
                <a:uLnTx/>
                <a:uFillTx/>
                <a:latin typeface="Century Gothic"/>
                <a:ea typeface="+mn-ea"/>
                <a:cs typeface="+mn-cs"/>
              </a:rPr>
              <a:t>   est faite par: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92934"/>
                </a:solidFill>
                <a:effectLst/>
                <a:uLnTx/>
                <a:uFillTx/>
                <a:latin typeface="Century Gothic"/>
                <a:ea typeface="+mn-ea"/>
                <a:cs typeface="+mn-cs"/>
              </a:rPr>
              <a:t>   -Des </a:t>
            </a:r>
            <a:r>
              <a:rPr kumimoji="0" lang="fr-FR" sz="2000" b="0" i="0" u="sng" strike="noStrike" kern="1200" cap="none" spc="0" normalizeH="0" baseline="0" noProof="0" dirty="0">
                <a:ln>
                  <a:noFill/>
                </a:ln>
                <a:solidFill>
                  <a:srgbClr val="292934"/>
                </a:solidFill>
                <a:effectLst/>
                <a:uLnTx/>
                <a:uFillTx/>
                <a:latin typeface="Century Gothic"/>
                <a:ea typeface="+mn-ea"/>
                <a:cs typeface="+mn-cs"/>
              </a:rPr>
              <a:t>puits</a:t>
            </a:r>
            <a:r>
              <a:rPr kumimoji="0" lang="fr-FR" sz="2000" b="0" i="0" u="none" strike="noStrike" kern="1200" cap="none" spc="0" normalizeH="0" baseline="0" noProof="0" dirty="0">
                <a:ln>
                  <a:noFill/>
                </a:ln>
                <a:solidFill>
                  <a:srgbClr val="292934"/>
                </a:solidFill>
                <a:effectLst/>
                <a:uLnTx/>
                <a:uFillTx/>
                <a:latin typeface="Century Gothic"/>
                <a:ea typeface="+mn-ea"/>
                <a:cs typeface="+mn-cs"/>
              </a:rPr>
              <a:t> ou des </a:t>
            </a:r>
            <a:r>
              <a:rPr kumimoji="0" lang="fr-FR" sz="2000" b="0" i="0" u="sng" strike="noStrike" kern="1200" cap="none" spc="0" normalizeH="0" baseline="0" noProof="0" dirty="0">
                <a:ln>
                  <a:noFill/>
                </a:ln>
                <a:solidFill>
                  <a:srgbClr val="292934"/>
                </a:solidFill>
                <a:effectLst/>
                <a:uLnTx/>
                <a:uFillTx/>
                <a:latin typeface="Century Gothic"/>
                <a:ea typeface="+mn-ea"/>
                <a:cs typeface="+mn-cs"/>
              </a:rPr>
              <a:t>tranchées</a:t>
            </a:r>
            <a:r>
              <a:rPr kumimoji="0" lang="fr-FR" sz="2000" b="0" i="0" u="none" strike="noStrike" kern="1200" cap="none" spc="0" normalizeH="0" baseline="0" noProof="0" dirty="0">
                <a:ln>
                  <a:noFill/>
                </a:ln>
                <a:solidFill>
                  <a:srgbClr val="292934"/>
                </a:solidFill>
                <a:effectLst/>
                <a:uLnTx/>
                <a:uFillTx/>
                <a:latin typeface="Century Gothic"/>
                <a:ea typeface="+mn-ea"/>
                <a:cs typeface="+mn-cs"/>
              </a:rPr>
              <a:t> avec une profondeur qui      atteint les 5 mètres.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92934"/>
                </a:solidFill>
                <a:effectLst/>
                <a:uLnTx/>
                <a:uFillTx/>
                <a:latin typeface="Century Gothic"/>
                <a:ea typeface="+mn-ea"/>
                <a:cs typeface="+mn-cs"/>
              </a:rPr>
              <a:t>    Ils sont réalises par: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92934"/>
                </a:solidFill>
                <a:effectLst/>
                <a:uLnTx/>
                <a:uFillTx/>
                <a:latin typeface="Century Gothic"/>
                <a:ea typeface="+mn-ea"/>
                <a:cs typeface="+mn-cs"/>
              </a:rPr>
              <a:t>   -Une pelle mécanique dans les terrains accessibles.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92934"/>
                </a:solidFill>
                <a:effectLst/>
                <a:uLnTx/>
                <a:uFillTx/>
                <a:latin typeface="Century Gothic"/>
                <a:ea typeface="+mn-ea"/>
                <a:cs typeface="+mn-cs"/>
              </a:rPr>
              <a:t>   -Une pelle et une pioche manuellement utilisée dans les    terrains difficilement accessibles.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92934"/>
                </a:solidFill>
                <a:effectLst/>
                <a:uLnTx/>
                <a:uFillTx/>
                <a:latin typeface="Century Gothic"/>
                <a:ea typeface="+mn-ea"/>
                <a:cs typeface="+mn-cs"/>
              </a:rPr>
              <a:t>  Les puits et les tranchés sont implantée dans les appuis de la construction.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292934"/>
              </a:solidFill>
              <a:effectLst/>
              <a:uLnTx/>
              <a:uFillTx/>
              <a:latin typeface="Century Gothic"/>
              <a:ea typeface="+mn-ea"/>
              <a:cs typeface="+mn-cs"/>
            </a:endParaRPr>
          </a:p>
        </p:txBody>
      </p:sp>
      <p:pic>
        <p:nvPicPr>
          <p:cNvPr id="5" name="Image 4" descr="untitled.bmp"/>
          <p:cNvPicPr/>
          <p:nvPr/>
        </p:nvPicPr>
        <p:blipFill>
          <a:blip r:embed="rId2" cstate="print"/>
          <a:stretch>
            <a:fillRect/>
          </a:stretch>
        </p:blipFill>
        <p:spPr>
          <a:xfrm>
            <a:off x="2411760" y="4560478"/>
            <a:ext cx="1880887" cy="18523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 5" descr="untitled1.bmp"/>
          <p:cNvPicPr/>
          <p:nvPr/>
        </p:nvPicPr>
        <p:blipFill>
          <a:blip r:embed="rId3" cstate="print"/>
          <a:stretch>
            <a:fillRect/>
          </a:stretch>
        </p:blipFill>
        <p:spPr>
          <a:xfrm>
            <a:off x="4667861" y="4655478"/>
            <a:ext cx="2333296" cy="1742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05062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02000" y="1085835"/>
            <a:ext cx="7740000"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fr-FR" sz="2000" b="0"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Reconnaissance profonde: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92934"/>
                </a:solidFill>
                <a:effectLst/>
                <a:uLnTx/>
                <a:uFillTx/>
                <a:latin typeface="Century Gothic"/>
                <a:ea typeface="+mn-ea"/>
                <a:cs typeface="+mn-cs"/>
              </a:rPr>
              <a:t>Est réalisée au moyen de forage qui est un trou réaliser dans le sol de petite section .</a:t>
            </a:r>
          </a:p>
        </p:txBody>
      </p:sp>
      <p:sp>
        <p:nvSpPr>
          <p:cNvPr id="4" name="ZoneTexte 3"/>
          <p:cNvSpPr txBox="1"/>
          <p:nvPr/>
        </p:nvSpPr>
        <p:spPr>
          <a:xfrm>
            <a:off x="1074958" y="2636912"/>
            <a:ext cx="2992986" cy="70788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92934"/>
                </a:solidFill>
                <a:effectLst/>
                <a:uLnTx/>
                <a:uFillTx/>
                <a:latin typeface="Century Gothic"/>
                <a:ea typeface="+mn-ea"/>
                <a:cs typeface="+mn-cs"/>
              </a:rPr>
              <a:t>Le sondage utilisé en Algérie est le carottier</a:t>
            </a:r>
            <a:r>
              <a:rPr kumimoji="0" lang="fr-FR" sz="1600" b="0" i="0" u="none" strike="noStrike" kern="1200" cap="none" spc="0" normalizeH="0" baseline="0" noProof="0" dirty="0">
                <a:ln>
                  <a:noFill/>
                </a:ln>
                <a:solidFill>
                  <a:srgbClr val="292934"/>
                </a:solidFill>
                <a:effectLst/>
                <a:uLnTx/>
                <a:uFillTx/>
                <a:latin typeface="Century Gothic"/>
                <a:ea typeface="+mn-ea"/>
                <a:cs typeface="+mn-cs"/>
              </a:rPr>
              <a:t>. </a:t>
            </a:r>
          </a:p>
        </p:txBody>
      </p:sp>
      <p:pic>
        <p:nvPicPr>
          <p:cNvPr id="7" name="Image 6" descr="DSC00818.JPG"/>
          <p:cNvPicPr>
            <a:picLocks noChangeAspect="1"/>
          </p:cNvPicPr>
          <p:nvPr/>
        </p:nvPicPr>
        <p:blipFill>
          <a:blip r:embed="rId2" cstate="print">
            <a:lum contrast="40000"/>
          </a:blip>
          <a:srcRect t="3448" r="5172"/>
          <a:stretch>
            <a:fillRect/>
          </a:stretch>
        </p:blipFill>
        <p:spPr>
          <a:xfrm rot="5400000">
            <a:off x="4607722" y="2669208"/>
            <a:ext cx="3929083" cy="3000396"/>
          </a:xfrm>
          <a:prstGeom prst="rect">
            <a:avLst/>
          </a:prstGeom>
        </p:spPr>
      </p:pic>
      <p:sp>
        <p:nvSpPr>
          <p:cNvPr id="8" name="ZoneTexte 7"/>
          <p:cNvSpPr txBox="1"/>
          <p:nvPr/>
        </p:nvSpPr>
        <p:spPr>
          <a:xfrm>
            <a:off x="1285852" y="5795972"/>
            <a:ext cx="36433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Une sondeuse de L.T.P.O.</a:t>
            </a:r>
          </a:p>
        </p:txBody>
      </p:sp>
      <p:pic>
        <p:nvPicPr>
          <p:cNvPr id="1026" name="Picture 2" descr="C:\Users\ORAN\Documents\construction\ATELIER DE CONSTRUCTION\L.T.P.O\Photo;0004.jpg"/>
          <p:cNvPicPr>
            <a:picLocks noChangeAspect="1" noChangeArrowheads="1"/>
          </p:cNvPicPr>
          <p:nvPr/>
        </p:nvPicPr>
        <p:blipFill>
          <a:blip r:embed="rId3" cstate="print"/>
          <a:srcRect/>
          <a:stretch>
            <a:fillRect/>
          </a:stretch>
        </p:blipFill>
        <p:spPr bwMode="auto">
          <a:xfrm>
            <a:off x="2071670" y="3637044"/>
            <a:ext cx="2400000" cy="1800000"/>
          </a:xfrm>
          <a:prstGeom prst="rect">
            <a:avLst/>
          </a:prstGeom>
          <a:noFill/>
        </p:spPr>
      </p:pic>
      <p:cxnSp>
        <p:nvCxnSpPr>
          <p:cNvPr id="10" name="Connecteur droit avec flèche 9"/>
          <p:cNvCxnSpPr/>
          <p:nvPr/>
        </p:nvCxnSpPr>
        <p:spPr>
          <a:xfrm rot="5400000">
            <a:off x="2678893" y="3529887"/>
            <a:ext cx="714380" cy="35719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36336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576" y="1753955"/>
            <a:ext cx="756084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Wingdings" pitchFamily="2" charset="2"/>
              <a:buNone/>
              <a:tabLst/>
              <a:defRPr/>
            </a:pPr>
            <a:r>
              <a:rPr kumimoji="0" lang="fr-FR" sz="2200" b="0" i="0" u="none" strike="noStrike" kern="1200" cap="none" spc="0" normalizeH="0" baseline="0" noProof="0" dirty="0">
                <a:ln>
                  <a:noFill/>
                </a:ln>
                <a:solidFill>
                  <a:srgbClr val="292934"/>
                </a:solidFill>
                <a:effectLst/>
                <a:uLnTx/>
                <a:uFillTx/>
                <a:latin typeface="Century Gothic"/>
                <a:ea typeface="+mn-ea"/>
                <a:cs typeface="+mn-cs"/>
              </a:rPr>
              <a:t>       </a:t>
            </a:r>
          </a:p>
          <a:p>
            <a:pPr marL="0" marR="0" lvl="0" indent="0" algn="justLow" defTabSz="914400" rtl="0" eaLnBrk="1" fontAlgn="auto" latinLnBrk="0" hangingPunct="1">
              <a:lnSpc>
                <a:spcPct val="100000"/>
              </a:lnSpc>
              <a:spcBef>
                <a:spcPts val="0"/>
              </a:spcBef>
              <a:spcAft>
                <a:spcPts val="0"/>
              </a:spcAft>
              <a:buClrTx/>
              <a:buSzTx/>
              <a:buFont typeface="Wingdings" pitchFamily="2" charset="2"/>
              <a:buNone/>
              <a:tabLst/>
              <a:defRPr/>
            </a:pPr>
            <a:r>
              <a:rPr kumimoji="0" lang="fr-FR" sz="2200" b="0" i="0" u="none" strike="noStrike" kern="1200" cap="none" spc="0" normalizeH="0" baseline="0" noProof="0" dirty="0">
                <a:ln>
                  <a:noFill/>
                </a:ln>
                <a:solidFill>
                  <a:srgbClr val="292934"/>
                </a:solidFill>
                <a:effectLst/>
                <a:uLnTx/>
                <a:uFillTx/>
                <a:latin typeface="Century Gothic"/>
                <a:ea typeface="+mn-ea"/>
                <a:cs typeface="+mn-cs"/>
              </a:rPr>
              <a:t> </a:t>
            </a:r>
          </a:p>
        </p:txBody>
      </p:sp>
      <p:sp>
        <p:nvSpPr>
          <p:cNvPr id="4" name="ZoneTexte 3"/>
          <p:cNvSpPr txBox="1"/>
          <p:nvPr/>
        </p:nvSpPr>
        <p:spPr>
          <a:xfrm>
            <a:off x="702000" y="737409"/>
            <a:ext cx="77400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r>
              <a:rPr kumimoji="0" lang="fr-FR" sz="1800" b="0"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QU'EST CE QU'UN SONDAGE:</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fr-FR" sz="2000" b="0" i="0" u="none" strike="noStrike" kern="1200" cap="none" spc="0" normalizeH="0" baseline="0" noProof="0" dirty="0">
                <a:ln>
                  <a:noFill/>
                </a:ln>
                <a:solidFill>
                  <a:srgbClr val="292934"/>
                </a:solidFill>
                <a:effectLst/>
                <a:uLnTx/>
                <a:uFillTx/>
                <a:latin typeface="Century Gothic"/>
                <a:ea typeface="+mn-ea"/>
                <a:cs typeface="+mn-cs"/>
              </a:rPr>
              <a:t>Un tube fermé en bas par un cône, est enfoncé verticalement dans le sol à une vitesse constante. La force nécessaire est enregistrée.</a:t>
            </a:r>
          </a:p>
        </p:txBody>
      </p:sp>
      <p:sp>
        <p:nvSpPr>
          <p:cNvPr id="5" name="ZoneTexte 4"/>
          <p:cNvSpPr txBox="1"/>
          <p:nvPr/>
        </p:nvSpPr>
        <p:spPr>
          <a:xfrm>
            <a:off x="676540" y="2452826"/>
            <a:ext cx="8143932"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fr-FR" sz="2000" b="1"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LE PRÉLÈVEMENT DE L'ÉCHANTILLON :</a:t>
            </a:r>
          </a:p>
        </p:txBody>
      </p:sp>
      <p:sp>
        <p:nvSpPr>
          <p:cNvPr id="6" name="ZoneTexte 5"/>
          <p:cNvSpPr txBox="1"/>
          <p:nvPr/>
        </p:nvSpPr>
        <p:spPr>
          <a:xfrm>
            <a:off x="702000" y="2992884"/>
            <a:ext cx="774000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292934"/>
                </a:solidFill>
                <a:effectLst/>
                <a:uLnTx/>
                <a:uFillTx/>
                <a:latin typeface="Century Gothic"/>
                <a:ea typeface="+mn-ea"/>
                <a:cs typeface="+mn-cs"/>
              </a:rPr>
              <a:t>-</a:t>
            </a:r>
            <a:r>
              <a:rPr kumimoji="0" lang="fr-FR" sz="1800" b="0" i="0" u="none" strike="noStrike" kern="1200" cap="none" spc="0" normalizeH="0" baseline="0" noProof="0" dirty="0">
                <a:ln>
                  <a:noFill/>
                </a:ln>
                <a:solidFill>
                  <a:srgbClr val="292934"/>
                </a:solidFill>
                <a:effectLst/>
                <a:uLnTx/>
                <a:uFillTx/>
                <a:latin typeface="Century Gothic"/>
                <a:ea typeface="+mn-ea"/>
                <a:cs typeface="+mn-cs"/>
              </a:rPr>
              <a:t>Avant tout prélèvement d’echantillon il est procédé au nettoyage  de la surface sur la quelle le prélèvement est prévu. Les matériaux qui pourraient provenir d’autre couches sont éliminés de façon à conserver la granulométrie du sol en place.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-Le prélèvement d’echantillon a prélever sera fixé d’un commun accord entre le laboratoire et le bureau d’étude.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-Le sondage est limité en profondeur en fonction de la nature des matériaux traversés, et des matériels utilisés. </a:t>
            </a:r>
          </a:p>
        </p:txBody>
      </p:sp>
    </p:spTree>
    <p:extLst>
      <p:ext uri="{BB962C8B-B14F-4D97-AF65-F5344CB8AC3E}">
        <p14:creationId xmlns:p14="http://schemas.microsoft.com/office/powerpoint/2010/main" val="336368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02000" y="1268760"/>
            <a:ext cx="7740000"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92934"/>
                </a:solidFill>
                <a:effectLst/>
                <a:uLnTx/>
                <a:uFillTx/>
                <a:latin typeface="Century Gothic"/>
                <a:ea typeface="+mn-ea"/>
                <a:cs typeface="+mn-cs"/>
              </a:rPr>
              <a:t>Les principaux essais en place décrits, ayant pour but de fournir les renseignements sur la résistance et la compressibilité des sols sont:</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292934"/>
                </a:solidFill>
                <a:effectLst/>
                <a:uLnTx/>
                <a:uFillTx/>
                <a:latin typeface="Century Gothic"/>
                <a:ea typeface="+mn-ea"/>
                <a:cs typeface="+mn-cs"/>
              </a:rPr>
              <a:t>-</a:t>
            </a:r>
            <a:r>
              <a:rPr kumimoji="0" lang="fr-FR" sz="2000" b="0" i="0" u="none" strike="noStrike" kern="1200" cap="none" spc="0" normalizeH="0" baseline="0" noProof="0" dirty="0">
                <a:ln>
                  <a:noFill/>
                </a:ln>
                <a:solidFill>
                  <a:srgbClr val="292934"/>
                </a:solidFill>
                <a:effectLst/>
                <a:uLnTx/>
                <a:uFillTx/>
                <a:latin typeface="Century Gothic"/>
                <a:ea typeface="+mn-ea"/>
                <a:cs typeface="+mn-cs"/>
              </a:rPr>
              <a:t> </a:t>
            </a:r>
            <a:r>
              <a:rPr kumimoji="0" lang="fr-FR" sz="2000" b="1" i="0" u="none" strike="noStrike" kern="1200" cap="none" spc="0" normalizeH="0" baseline="0" noProof="0" dirty="0">
                <a:ln>
                  <a:noFill/>
                </a:ln>
                <a:solidFill>
                  <a:srgbClr val="292934"/>
                </a:solidFill>
                <a:effectLst/>
                <a:uLnTx/>
                <a:uFillTx/>
                <a:latin typeface="Century Gothic"/>
                <a:ea typeface="+mn-ea"/>
                <a:cs typeface="+mn-cs"/>
              </a:rPr>
              <a:t>Essai de pénétration statique.</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292934"/>
                </a:solidFill>
                <a:effectLst/>
                <a:uLnTx/>
                <a:uFillTx/>
                <a:latin typeface="Century Gothic"/>
                <a:ea typeface="+mn-ea"/>
                <a:cs typeface="+mn-cs"/>
              </a:rPr>
              <a:t>- Essai de pénétration dynamique.</a:t>
            </a:r>
          </a:p>
        </p:txBody>
      </p:sp>
      <p:sp>
        <p:nvSpPr>
          <p:cNvPr id="4" name="Rectangle 3"/>
          <p:cNvSpPr/>
          <p:nvPr/>
        </p:nvSpPr>
        <p:spPr>
          <a:xfrm>
            <a:off x="899592" y="796642"/>
            <a:ext cx="2642070" cy="400110"/>
          </a:xfrm>
          <a:prstGeom prst="rect">
            <a:avLst/>
          </a:prstGeom>
        </p:spPr>
        <p:txBody>
          <a:bodyPr wrap="non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fr-FR" sz="2000" b="1"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ESSAIS EN PLACE:</a:t>
            </a:r>
          </a:p>
        </p:txBody>
      </p:sp>
      <p:pic>
        <p:nvPicPr>
          <p:cNvPr id="5" name="Picture 3"/>
          <p:cNvPicPr>
            <a:picLocks noChangeAspect="1" noChangeArrowheads="1"/>
          </p:cNvPicPr>
          <p:nvPr/>
        </p:nvPicPr>
        <p:blipFill>
          <a:blip r:embed="rId2" cstate="print"/>
          <a:srcRect t="11336"/>
          <a:stretch>
            <a:fillRect/>
          </a:stretch>
        </p:blipFill>
        <p:spPr bwMode="auto">
          <a:xfrm>
            <a:off x="1000100" y="2963122"/>
            <a:ext cx="3859932" cy="3469228"/>
          </a:xfrm>
          <a:prstGeom prst="rect">
            <a:avLst/>
          </a:prstGeom>
          <a:noFill/>
          <a:ln w="9525">
            <a:noFill/>
            <a:miter lim="800000"/>
            <a:headEnd/>
            <a:tailEnd/>
          </a:ln>
          <a:effectLst/>
        </p:spPr>
      </p:pic>
      <p:sp>
        <p:nvSpPr>
          <p:cNvPr id="6" name="ZoneTexte 5"/>
          <p:cNvSpPr txBox="1"/>
          <p:nvPr/>
        </p:nvSpPr>
        <p:spPr>
          <a:xfrm>
            <a:off x="4860032" y="3742581"/>
            <a:ext cx="3744416" cy="184665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Pénétration Dynamique: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292934"/>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sng" strike="noStrike" kern="1200" cap="none" spc="0" normalizeH="0" baseline="0" noProof="0" dirty="0">
                <a:ln>
                  <a:noFill/>
                </a:ln>
                <a:solidFill>
                  <a:srgbClr val="292934"/>
                </a:solidFill>
                <a:effectLst/>
                <a:uLnTx/>
                <a:uFillTx/>
                <a:latin typeface="Century Gothic"/>
                <a:ea typeface="+mn-ea"/>
                <a:cs typeface="+mn-cs"/>
              </a:rPr>
              <a:t>But:</a:t>
            </a:r>
            <a:r>
              <a:rPr kumimoji="0" lang="fr-FR" sz="1600" b="1" i="0" u="none" strike="noStrike" kern="1200" cap="none" spc="0" normalizeH="0" baseline="0" noProof="0" dirty="0">
                <a:ln>
                  <a:noFill/>
                </a:ln>
                <a:solidFill>
                  <a:srgbClr val="292934"/>
                </a:solidFill>
                <a:effectLst/>
                <a:uLnTx/>
                <a:uFillTx/>
                <a:latin typeface="Century Gothic"/>
                <a:ea typeface="+mn-ea"/>
                <a:cs typeface="+mn-cs"/>
              </a:rPr>
              <a:t> </a:t>
            </a:r>
            <a:r>
              <a:rPr kumimoji="0" lang="fr-FR" sz="1600" b="0" i="0" u="none" strike="noStrike" kern="1200" cap="none" spc="0" normalizeH="0" baseline="0" noProof="0" dirty="0">
                <a:ln>
                  <a:noFill/>
                </a:ln>
                <a:solidFill>
                  <a:srgbClr val="292934"/>
                </a:solidFill>
                <a:effectLst/>
                <a:uLnTx/>
                <a:uFillTx/>
                <a:latin typeface="Century Gothic"/>
                <a:ea typeface="+mn-ea"/>
                <a:cs typeface="+mn-cs"/>
              </a:rPr>
              <a:t> contrôler le compactage de remblais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1" i="0" u="sng" strike="noStrike" kern="1200" cap="none" spc="0" normalizeH="0" baseline="0" noProof="0" dirty="0">
              <a:ln>
                <a:noFill/>
              </a:ln>
              <a:solidFill>
                <a:srgbClr val="292934"/>
              </a:solidFill>
              <a:effectLst/>
              <a:uLnTx/>
              <a:uFillTx/>
              <a:latin typeface="Century Gothic"/>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292934"/>
              </a:solidFill>
              <a:effectLst/>
              <a:uLnTx/>
              <a:uFillTx/>
              <a:latin typeface="Century Gothic"/>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292934"/>
              </a:solidFill>
              <a:effectLst/>
              <a:uLnTx/>
              <a:uFillTx/>
              <a:latin typeface="Century Gothic"/>
              <a:ea typeface="+mn-ea"/>
              <a:cs typeface="+mn-cs"/>
            </a:endParaRPr>
          </a:p>
        </p:txBody>
      </p:sp>
    </p:spTree>
    <p:extLst>
      <p:ext uri="{BB962C8B-B14F-4D97-AF65-F5344CB8AC3E}">
        <p14:creationId xmlns:p14="http://schemas.microsoft.com/office/powerpoint/2010/main" val="91180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l="12847" t="12687" r="59579" b="71954"/>
          <a:stretch>
            <a:fillRect/>
          </a:stretch>
        </p:blipFill>
        <p:spPr bwMode="auto">
          <a:xfrm>
            <a:off x="467543" y="916137"/>
            <a:ext cx="3803480" cy="2916000"/>
          </a:xfrm>
          <a:prstGeom prst="rect">
            <a:avLst/>
          </a:prstGeom>
          <a:ln>
            <a:noFill/>
          </a:ln>
          <a:effectLst>
            <a:softEdge rad="112500"/>
          </a:effectLst>
        </p:spPr>
      </p:pic>
      <p:pic>
        <p:nvPicPr>
          <p:cNvPr id="4" name="Picture 3"/>
          <p:cNvPicPr>
            <a:picLocks noChangeAspect="1" noChangeArrowheads="1"/>
          </p:cNvPicPr>
          <p:nvPr/>
        </p:nvPicPr>
        <p:blipFill>
          <a:blip r:embed="rId3" cstate="print"/>
          <a:srcRect l="20200" t="34708" r="26491" b="42588"/>
          <a:stretch>
            <a:fillRect/>
          </a:stretch>
        </p:blipFill>
        <p:spPr bwMode="auto">
          <a:xfrm>
            <a:off x="4143372" y="1071546"/>
            <a:ext cx="4544471" cy="2664000"/>
          </a:xfrm>
          <a:prstGeom prst="rect">
            <a:avLst/>
          </a:prstGeom>
          <a:ln>
            <a:noFill/>
          </a:ln>
          <a:effectLst>
            <a:softEdge rad="112500"/>
          </a:effectLst>
        </p:spPr>
      </p:pic>
      <p:sp>
        <p:nvSpPr>
          <p:cNvPr id="5" name="ZoneTexte 4"/>
          <p:cNvSpPr txBox="1"/>
          <p:nvPr/>
        </p:nvSpPr>
        <p:spPr>
          <a:xfrm>
            <a:off x="1295636" y="4286256"/>
            <a:ext cx="6552728"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92934"/>
                </a:solidFill>
                <a:effectLst/>
                <a:uLnTx/>
                <a:uFillTx/>
                <a:latin typeface="Century Gothic"/>
                <a:ea typeface="+mn-ea"/>
                <a:cs typeface="+mn-cs"/>
              </a:rPr>
              <a:t>-Le prélèvement d’un échantillon  se fait au niveau du chantier ou de la carrière.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92934"/>
                </a:solidFill>
                <a:effectLst/>
                <a:uLnTx/>
                <a:uFillTx/>
                <a:latin typeface="Century Gothic"/>
                <a:ea typeface="+mn-ea"/>
                <a:cs typeface="+mn-cs"/>
              </a:rPr>
              <a:t>-l’echantillon  doit être paraffiné pour garder ces caractéristiques.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92934"/>
                </a:solidFill>
                <a:effectLst/>
                <a:uLnTx/>
                <a:uFillTx/>
                <a:latin typeface="Century Gothic"/>
                <a:ea typeface="+mn-ea"/>
                <a:cs typeface="+mn-cs"/>
              </a:rPr>
              <a:t>-il sera ramené au laboratoire dans des caisses.</a:t>
            </a:r>
          </a:p>
        </p:txBody>
      </p:sp>
    </p:spTree>
    <p:extLst>
      <p:ext uri="{BB962C8B-B14F-4D97-AF65-F5344CB8AC3E}">
        <p14:creationId xmlns:p14="http://schemas.microsoft.com/office/powerpoint/2010/main" val="89484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762703" y="850443"/>
            <a:ext cx="3041149" cy="2280862"/>
          </a:xfrm>
          <a:prstGeom prst="rect">
            <a:avLst/>
          </a:prstGeom>
          <a:noFill/>
          <a:ln w="9525">
            <a:noFill/>
            <a:miter lim="800000"/>
            <a:headEnd/>
            <a:tailEnd/>
          </a:ln>
          <a:effectLst/>
        </p:spPr>
      </p:pic>
      <p:sp>
        <p:nvSpPr>
          <p:cNvPr id="4" name="ZoneTexte 3"/>
          <p:cNvSpPr txBox="1"/>
          <p:nvPr/>
        </p:nvSpPr>
        <p:spPr>
          <a:xfrm>
            <a:off x="3923928" y="1858555"/>
            <a:ext cx="1344212"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292934"/>
                </a:solidFill>
                <a:effectLst/>
                <a:uLnTx/>
                <a:uFillTx/>
                <a:latin typeface="Century Gothic"/>
                <a:ea typeface="+mn-ea"/>
                <a:cs typeface="+mn-cs"/>
              </a:rPr>
              <a:t>L’echantillon paraffiné </a:t>
            </a:r>
          </a:p>
        </p:txBody>
      </p:sp>
      <p:cxnSp>
        <p:nvCxnSpPr>
          <p:cNvPr id="5" name="Connecteur droit avec flèche 4"/>
          <p:cNvCxnSpPr>
            <a:stCxn id="4" idx="1"/>
          </p:cNvCxnSpPr>
          <p:nvPr/>
        </p:nvCxnSpPr>
        <p:spPr>
          <a:xfrm flipH="1" flipV="1">
            <a:off x="1964892" y="1873915"/>
            <a:ext cx="1959036" cy="24625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6" name="Picture 3"/>
          <p:cNvPicPr>
            <a:picLocks noChangeAspect="1" noChangeArrowheads="1"/>
          </p:cNvPicPr>
          <p:nvPr/>
        </p:nvPicPr>
        <p:blipFill>
          <a:blip r:embed="rId3" cstate="print"/>
          <a:srcRect/>
          <a:stretch>
            <a:fillRect/>
          </a:stretch>
        </p:blipFill>
        <p:spPr bwMode="auto">
          <a:xfrm>
            <a:off x="5291724" y="836712"/>
            <a:ext cx="3091024" cy="2318268"/>
          </a:xfrm>
          <a:prstGeom prst="rect">
            <a:avLst/>
          </a:prstGeom>
          <a:noFill/>
          <a:ln w="9525">
            <a:noFill/>
            <a:miter lim="800000"/>
            <a:headEnd/>
            <a:tailEnd/>
          </a:ln>
          <a:effectLst/>
        </p:spPr>
      </p:pic>
      <p:pic>
        <p:nvPicPr>
          <p:cNvPr id="9" name="Picture 1" descr="amine"/>
          <p:cNvPicPr>
            <a:picLocks noChangeAspect="1" noChangeArrowheads="1"/>
          </p:cNvPicPr>
          <p:nvPr/>
        </p:nvPicPr>
        <p:blipFill>
          <a:blip r:embed="rId4" cstate="print"/>
          <a:srcRect/>
          <a:stretch>
            <a:fillRect/>
          </a:stretch>
        </p:blipFill>
        <p:spPr bwMode="auto">
          <a:xfrm>
            <a:off x="571472" y="3284984"/>
            <a:ext cx="8001056" cy="2697975"/>
          </a:xfrm>
          <a:prstGeom prst="rect">
            <a:avLst/>
          </a:prstGeom>
          <a:noFill/>
          <a:ln w="9525">
            <a:noFill/>
            <a:miter lim="800000"/>
            <a:headEnd/>
            <a:tailEnd/>
          </a:ln>
        </p:spPr>
      </p:pic>
      <p:sp>
        <p:nvSpPr>
          <p:cNvPr id="10" name="Rectangle 2"/>
          <p:cNvSpPr>
            <a:spLocks noChangeArrowheads="1"/>
          </p:cNvSpPr>
          <p:nvPr/>
        </p:nvSpPr>
        <p:spPr bwMode="auto">
          <a:xfrm>
            <a:off x="791841" y="6202178"/>
            <a:ext cx="7783477"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sz="1400" b="1" i="0" u="none" strike="noStrike" kern="1200" cap="none" spc="0" normalizeH="0" baseline="0" noProof="0" dirty="0">
                <a:ln>
                  <a:noFill/>
                </a:ln>
                <a:solidFill>
                  <a:srgbClr val="FF0000"/>
                </a:solidFill>
                <a:effectLst/>
                <a:uLnTx/>
                <a:uFillTx/>
                <a:latin typeface="Arial" pitchFamily="34" charset="0"/>
                <a:ea typeface="Times New Roman" pitchFamily="18" charset="0"/>
                <a:cs typeface="Arial" pitchFamily="34" charset="0"/>
              </a:rPr>
              <a:t> </a:t>
            </a:r>
            <a:r>
              <a:rPr kumimoji="0" lang="fr-CA" sz="1200" b="1" i="0" u="none" strike="noStrike" kern="1200" cap="none" spc="0" normalizeH="0" baseline="0" noProof="0" dirty="0">
                <a:ln>
                  <a:noFill/>
                </a:ln>
                <a:solidFill>
                  <a:srgbClr val="292934"/>
                </a:solidFill>
                <a:effectLst/>
                <a:uLnTx/>
                <a:uFillTx/>
                <a:latin typeface="Arial" pitchFamily="34" charset="0"/>
                <a:ea typeface="Times New Roman" pitchFamily="18" charset="0"/>
                <a:cs typeface="Arial" pitchFamily="34" charset="0"/>
              </a:rPr>
              <a:t>VUE PANORAMIQUE DU SITE ET L’IMPLANTATION DU SONDAGE CAROTTE ET DES </a:t>
            </a:r>
            <a:r>
              <a:rPr kumimoji="0" lang="fr-CA" sz="1100" b="1" i="0" u="none" strike="noStrike" kern="1200" cap="none" spc="0" normalizeH="0" baseline="0" noProof="0" dirty="0">
                <a:ln>
                  <a:noFill/>
                </a:ln>
                <a:solidFill>
                  <a:srgbClr val="292934"/>
                </a:solidFill>
                <a:effectLst/>
                <a:uLnTx/>
                <a:uFillTx/>
                <a:latin typeface="Arial" pitchFamily="34" charset="0"/>
                <a:ea typeface="Times New Roman" pitchFamily="18" charset="0"/>
                <a:cs typeface="Arial" pitchFamily="34" charset="0"/>
              </a:rPr>
              <a:t>ESSAIS</a:t>
            </a:r>
            <a:r>
              <a:rPr kumimoji="0" lang="fr-CA" sz="1200" b="1" i="0" u="none" strike="noStrike" kern="1200" cap="none" spc="0" normalizeH="0" baseline="0" noProof="0" dirty="0">
                <a:ln>
                  <a:noFill/>
                </a:ln>
                <a:solidFill>
                  <a:srgbClr val="292934"/>
                </a:solidFill>
                <a:effectLst/>
                <a:uLnTx/>
                <a:uFillTx/>
                <a:latin typeface="Arial" pitchFamily="34" charset="0"/>
                <a:ea typeface="Times New Roman" pitchFamily="18" charset="0"/>
                <a:cs typeface="Arial" pitchFamily="34" charset="0"/>
              </a:rPr>
              <a:t> IN-SITU </a:t>
            </a:r>
            <a:endParaRPr kumimoji="0" lang="fr-CA" sz="3200" b="0" i="0" u="none" strike="noStrike" kern="1200" cap="none" spc="0" normalizeH="0" baseline="0" noProof="0" dirty="0">
              <a:ln>
                <a:noFill/>
              </a:ln>
              <a:solidFill>
                <a:srgbClr val="292934"/>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6572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28596" y="1516722"/>
            <a:ext cx="81439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1)  </a:t>
            </a:r>
            <a:r>
              <a:rPr kumimoji="0" lang="fr-FR" sz="2000" b="1"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Teneur En Eau Et Poids Spécifique Des Grains Solide:</a:t>
            </a:r>
          </a:p>
        </p:txBody>
      </p:sp>
      <p:sp>
        <p:nvSpPr>
          <p:cNvPr id="4" name="ZoneTexte 3"/>
          <p:cNvSpPr txBox="1"/>
          <p:nvPr/>
        </p:nvSpPr>
        <p:spPr>
          <a:xfrm>
            <a:off x="674260" y="2056780"/>
            <a:ext cx="7858180" cy="230832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r>
              <a:rPr kumimoji="0" lang="fr-FR" sz="1800" b="1" i="0" u="none" strike="noStrike" kern="1200" cap="none" spc="0" normalizeH="0" baseline="0" noProof="0" dirty="0">
                <a:ln>
                  <a:noFill/>
                </a:ln>
                <a:solidFill>
                  <a:srgbClr val="292934"/>
                </a:solidFill>
                <a:effectLst/>
                <a:uLnTx/>
                <a:uFillTx/>
                <a:latin typeface="Century Gothic"/>
                <a:ea typeface="+mn-ea"/>
                <a:cs typeface="+mn-cs"/>
              </a:rPr>
              <a:t>Teneur en eau:</a:t>
            </a:r>
          </a:p>
          <a:p>
            <a:pPr marL="0" marR="0" lvl="0" indent="-34290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C’est le rapport exprimé en % de quantité d’eau qui s’est évaporée après un étuvage d’une durée de 24h à une T= 105°c au poids de l’échantillon .</a:t>
            </a:r>
            <a:endParaRPr kumimoji="0" lang="fr-FR" sz="2000" b="0" i="0" u="none" strike="noStrike" kern="1200" cap="none" spc="0" normalizeH="0" baseline="0" noProof="0" dirty="0">
              <a:ln>
                <a:noFill/>
              </a:ln>
              <a:solidFill>
                <a:srgbClr val="292934"/>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292934"/>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srgbClr val="292934"/>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srgbClr val="292934"/>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292934"/>
              </a:solidFill>
              <a:effectLst/>
              <a:uLnTx/>
              <a:uFillTx/>
              <a:latin typeface="Century Gothic"/>
              <a:ea typeface="+mn-ea"/>
              <a:cs typeface="+mn-cs"/>
            </a:endParaRPr>
          </a:p>
        </p:txBody>
      </p:sp>
      <p:sp>
        <p:nvSpPr>
          <p:cNvPr id="11" name="Titre 1"/>
          <p:cNvSpPr txBox="1">
            <a:spLocks/>
          </p:cNvSpPr>
          <p:nvPr/>
        </p:nvSpPr>
        <p:spPr>
          <a:xfrm>
            <a:off x="626126" y="1092806"/>
            <a:ext cx="3744416" cy="446487"/>
          </a:xfrm>
          <a:prstGeom prst="rect">
            <a:avLst/>
          </a:prstGeom>
        </p:spPr>
        <p:txBody>
          <a:bodyPr>
            <a:normAutofit fontScale="97500"/>
            <a:scene3d>
              <a:camera prst="orthographicFront"/>
              <a:lightRig rig="flat" dir="tl"/>
            </a:scene3d>
            <a:sp3d contourW="19050" prstMaterial="clear">
              <a:bevelT w="50800" h="50800"/>
              <a:contourClr>
                <a:schemeClr val="accent5">
                  <a:tint val="70000"/>
                  <a:satMod val="180000"/>
                  <a:alpha val="70000"/>
                </a:schemeClr>
              </a:contourClr>
            </a:sp3d>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71500" marR="0" lvl="0" indent="-571500" algn="l" defTabSz="914400" rtl="0" eaLnBrk="1" fontAlgn="auto" latinLnBrk="0" hangingPunct="1">
              <a:lnSpc>
                <a:spcPct val="100000"/>
              </a:lnSpc>
              <a:spcBef>
                <a:spcPct val="0"/>
              </a:spcBef>
              <a:spcAft>
                <a:spcPts val="0"/>
              </a:spcAft>
              <a:buClrTx/>
              <a:buSzTx/>
              <a:buFont typeface="+mj-lt"/>
              <a:buAutoNum type="romanUcPeriod"/>
              <a:tabLst/>
              <a:defRPr/>
            </a:pPr>
            <a:r>
              <a:rPr kumimoji="0" lang="fr-FR" sz="2000" b="1" i="0" u="none" strike="noStrike" kern="1200" cap="none" spc="0" normalizeH="0" baseline="0" noProof="0" dirty="0">
                <a:ln/>
                <a:solidFill>
                  <a:srgbClr val="FF0000"/>
                </a:solidFill>
                <a:effectLst/>
                <a:uLnTx/>
                <a:uFillTx/>
                <a:latin typeface="Century Gothic"/>
                <a:ea typeface="+mj-ea"/>
                <a:cs typeface="+mj-cs"/>
              </a:rPr>
              <a:t>Les essais physiques.</a:t>
            </a:r>
            <a:endParaRPr kumimoji="0" lang="fr-FR" sz="1800" b="1" i="0" u="none" strike="noStrike" kern="1200" cap="none" spc="0" normalizeH="0" baseline="0" noProof="0" dirty="0">
              <a:ln/>
              <a:solidFill>
                <a:srgbClr val="FF0000"/>
              </a:solidFill>
              <a:effectLst/>
              <a:uLnTx/>
              <a:uFillTx/>
              <a:latin typeface="Century Gothic"/>
              <a:ea typeface="+mj-ea"/>
              <a:cs typeface="+mj-cs"/>
            </a:endParaRPr>
          </a:p>
        </p:txBody>
      </p:sp>
      <p:sp>
        <p:nvSpPr>
          <p:cNvPr id="12" name="Rectangle 11"/>
          <p:cNvSpPr/>
          <p:nvPr/>
        </p:nvSpPr>
        <p:spPr>
          <a:xfrm>
            <a:off x="827584" y="692696"/>
            <a:ext cx="3542958" cy="400110"/>
          </a:xfrm>
          <a:prstGeom prst="rect">
            <a:avLst/>
          </a:prstGeom>
        </p:spPr>
        <p:txBody>
          <a:bodyPr wrap="non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fr-FR" sz="2000" b="1"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ESSAIS EN LABORATOIRE:</a:t>
            </a:r>
          </a:p>
        </p:txBody>
      </p:sp>
      <p:pic>
        <p:nvPicPr>
          <p:cNvPr id="13" name="Picture 2"/>
          <p:cNvPicPr>
            <a:picLocks noChangeAspect="1" noChangeArrowheads="1"/>
          </p:cNvPicPr>
          <p:nvPr/>
        </p:nvPicPr>
        <p:blipFill>
          <a:blip r:embed="rId2" cstate="print"/>
          <a:srcRect/>
          <a:stretch>
            <a:fillRect/>
          </a:stretch>
        </p:blipFill>
        <p:spPr bwMode="auto">
          <a:xfrm>
            <a:off x="1187624" y="3472129"/>
            <a:ext cx="2381267" cy="1785950"/>
          </a:xfrm>
          <a:prstGeom prst="rect">
            <a:avLst/>
          </a:prstGeom>
          <a:noFill/>
          <a:ln w="9525">
            <a:noFill/>
            <a:miter lim="800000"/>
            <a:headEnd/>
            <a:tailEnd/>
          </a:ln>
          <a:effectLst/>
        </p:spPr>
      </p:pic>
      <p:pic>
        <p:nvPicPr>
          <p:cNvPr id="14" name="Picture 4"/>
          <p:cNvPicPr>
            <a:picLocks noChangeAspect="1" noChangeArrowheads="1"/>
          </p:cNvPicPr>
          <p:nvPr/>
        </p:nvPicPr>
        <p:blipFill>
          <a:blip r:embed="rId3" cstate="print"/>
          <a:srcRect/>
          <a:stretch>
            <a:fillRect/>
          </a:stretch>
        </p:blipFill>
        <p:spPr bwMode="auto">
          <a:xfrm>
            <a:off x="4418962" y="3365579"/>
            <a:ext cx="2665400" cy="1999050"/>
          </a:xfrm>
          <a:prstGeom prst="rect">
            <a:avLst/>
          </a:prstGeom>
          <a:noFill/>
          <a:ln w="9525">
            <a:noFill/>
            <a:miter lim="800000"/>
            <a:headEnd/>
            <a:tailEnd/>
          </a:ln>
          <a:effectLst/>
        </p:spPr>
      </p:pic>
    </p:spTree>
    <p:extLst>
      <p:ext uri="{BB962C8B-B14F-4D97-AF65-F5344CB8AC3E}">
        <p14:creationId xmlns:p14="http://schemas.microsoft.com/office/powerpoint/2010/main" val="276114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02346" y="188640"/>
            <a:ext cx="4357686" cy="892552"/>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romanUcPeriod"/>
              <a:tabLst/>
              <a:defRPr/>
            </a:pPr>
            <a:endParaRPr kumimoji="0" lang="fr-FR" sz="1600" b="0" i="0" u="none" strike="noStrike" kern="1200" cap="none" spc="0" normalizeH="0" baseline="0" noProof="0" dirty="0">
              <a:ln>
                <a:noFill/>
              </a:ln>
              <a:solidFill>
                <a:srgbClr val="292934"/>
              </a:solidFill>
              <a:effectLst>
                <a:outerShdw blurRad="50800" dist="38100" dir="2700000" algn="tl" rotWithShape="0">
                  <a:prstClr val="black">
                    <a:alpha val="40000"/>
                  </a:prstClr>
                </a:outerShdw>
                <a:reflection blurRad="6350" stA="55000" endA="300" endPos="45500" dir="5400000" sy="-100000" algn="bl" rotWithShape="0"/>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2)   </a:t>
            </a:r>
            <a:r>
              <a:rPr kumimoji="0" lang="fr-FR" sz="2000" b="1"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La Granulométrie: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292934"/>
              </a:solidFill>
              <a:effectLst/>
              <a:uLnTx/>
              <a:uFillTx/>
              <a:latin typeface="Century Gothic"/>
              <a:ea typeface="+mn-ea"/>
              <a:cs typeface="+mn-cs"/>
            </a:endParaRPr>
          </a:p>
        </p:txBody>
      </p:sp>
      <p:pic>
        <p:nvPicPr>
          <p:cNvPr id="20482" name="Picture 2"/>
          <p:cNvPicPr>
            <a:picLocks noChangeAspect="1" noChangeArrowheads="1"/>
          </p:cNvPicPr>
          <p:nvPr/>
        </p:nvPicPr>
        <p:blipFill>
          <a:blip r:embed="rId3" cstate="print"/>
          <a:srcRect l="24796" t="30049" r="37519" b="50585"/>
          <a:stretch>
            <a:fillRect/>
          </a:stretch>
        </p:blipFill>
        <p:spPr bwMode="auto">
          <a:xfrm>
            <a:off x="4814853" y="1484783"/>
            <a:ext cx="2495222" cy="1904249"/>
          </a:xfrm>
          <a:prstGeom prst="rect">
            <a:avLst/>
          </a:prstGeom>
          <a:ln>
            <a:noFill/>
          </a:ln>
          <a:effectLst>
            <a:outerShdw blurRad="292100" dist="139700" dir="2700000" algn="tl" rotWithShape="0">
              <a:srgbClr val="333333">
                <a:alpha val="65000"/>
              </a:srgbClr>
            </a:outerShdw>
          </a:effectLst>
        </p:spPr>
      </p:pic>
      <p:pic>
        <p:nvPicPr>
          <p:cNvPr id="5" name="Picture 2"/>
          <p:cNvPicPr>
            <a:picLocks noChangeAspect="1" noChangeArrowheads="1"/>
          </p:cNvPicPr>
          <p:nvPr/>
        </p:nvPicPr>
        <p:blipFill>
          <a:blip r:embed="rId3" cstate="print"/>
          <a:srcRect l="49613" t="12019" r="23732" b="73290"/>
          <a:stretch>
            <a:fillRect/>
          </a:stretch>
        </p:blipFill>
        <p:spPr bwMode="auto">
          <a:xfrm>
            <a:off x="1557798" y="1484784"/>
            <a:ext cx="2510146" cy="1904249"/>
          </a:xfrm>
          <a:prstGeom prst="rect">
            <a:avLst/>
          </a:prstGeom>
          <a:ln>
            <a:noFill/>
          </a:ln>
          <a:effectLst>
            <a:outerShdw blurRad="292100" dist="139700" dir="2700000" algn="tl" rotWithShape="0">
              <a:srgbClr val="333333">
                <a:alpha val="65000"/>
              </a:srgbClr>
            </a:outerShdw>
          </a:effectLst>
        </p:spPr>
      </p:pic>
      <p:sp>
        <p:nvSpPr>
          <p:cNvPr id="7" name="ZoneTexte 6"/>
          <p:cNvSpPr txBox="1"/>
          <p:nvPr/>
        </p:nvSpPr>
        <p:spPr>
          <a:xfrm>
            <a:off x="792000" y="836712"/>
            <a:ext cx="7560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fr-FR" sz="1800" b="0" i="0" u="none"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Le but:</a:t>
            </a:r>
            <a:r>
              <a:rPr kumimoji="0" lang="fr-FR" sz="1800" b="0" i="0" u="none" strike="noStrike" kern="1200" cap="none" spc="0" normalizeH="0" baseline="0" noProof="0" dirty="0">
                <a:ln>
                  <a:noFill/>
                </a:ln>
                <a:solidFill>
                  <a:srgbClr val="292934"/>
                </a:solidFill>
                <a:effectLst/>
                <a:uLnTx/>
                <a:uFillTx/>
                <a:latin typeface="Century Gothic"/>
                <a:ea typeface="+mn-ea"/>
                <a:cs typeface="+mn-cs"/>
              </a:rPr>
              <a:t> déterminer la distribution des grains en fonction de leur diamètre.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292934"/>
              </a:solidFill>
              <a:effectLst/>
              <a:uLnTx/>
              <a:uFillTx/>
              <a:latin typeface="Century Gothic"/>
              <a:ea typeface="+mn-ea"/>
              <a:cs typeface="+mn-cs"/>
            </a:endParaRPr>
          </a:p>
        </p:txBody>
      </p:sp>
      <p:sp>
        <p:nvSpPr>
          <p:cNvPr id="9" name="ZoneTexte 8"/>
          <p:cNvSpPr txBox="1"/>
          <p:nvPr/>
        </p:nvSpPr>
        <p:spPr>
          <a:xfrm>
            <a:off x="539552" y="3532946"/>
            <a:ext cx="3714744" cy="40011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3)   </a:t>
            </a:r>
            <a:r>
              <a:rPr kumimoji="0" lang="fr-FR" sz="2000" b="1"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Sédimentation</a:t>
            </a:r>
            <a:r>
              <a:rPr kumimoji="0" lang="fr-FR" sz="2000" b="1" i="0" u="sng" strike="noStrike" kern="1200" cap="none" spc="0" normalizeH="0" baseline="0" noProof="0" dirty="0">
                <a:ln>
                  <a:noFill/>
                </a:ln>
                <a:solidFill>
                  <a:srgbClr val="292934"/>
                </a:solidFill>
                <a:effectLst/>
                <a:uLnTx/>
                <a:uFillTx/>
                <a:latin typeface="Century Gothic"/>
                <a:ea typeface="+mn-ea"/>
                <a:cs typeface="+mn-cs"/>
              </a:rPr>
              <a:t>: </a:t>
            </a:r>
          </a:p>
        </p:txBody>
      </p:sp>
      <p:pic>
        <p:nvPicPr>
          <p:cNvPr id="10" name="Picture 2"/>
          <p:cNvPicPr>
            <a:picLocks noChangeAspect="1" noChangeArrowheads="1"/>
          </p:cNvPicPr>
          <p:nvPr/>
        </p:nvPicPr>
        <p:blipFill>
          <a:blip r:embed="rId4" cstate="print"/>
          <a:srcRect l="12867" t="15359" r="56802" b="63273"/>
          <a:stretch>
            <a:fillRect/>
          </a:stretch>
        </p:blipFill>
        <p:spPr bwMode="auto">
          <a:xfrm>
            <a:off x="2146647" y="4653135"/>
            <a:ext cx="1777281" cy="1723425"/>
          </a:xfrm>
          <a:prstGeom prst="rect">
            <a:avLst/>
          </a:prstGeom>
          <a:ln>
            <a:noFill/>
          </a:ln>
          <a:effectLst>
            <a:outerShdw blurRad="292100" dist="139700" dir="2700000" algn="tl" rotWithShape="0">
              <a:srgbClr val="333333">
                <a:alpha val="65000"/>
              </a:srgbClr>
            </a:outerShdw>
          </a:effectLst>
        </p:spPr>
      </p:pic>
      <p:pic>
        <p:nvPicPr>
          <p:cNvPr id="11" name="Picture 3"/>
          <p:cNvPicPr>
            <a:picLocks noChangeAspect="1" noChangeArrowheads="1"/>
          </p:cNvPicPr>
          <p:nvPr/>
        </p:nvPicPr>
        <p:blipFill>
          <a:blip r:embed="rId4" cstate="print"/>
          <a:srcRect l="46854" t="15358" r="21895" b="63941"/>
          <a:stretch>
            <a:fillRect/>
          </a:stretch>
        </p:blipFill>
        <p:spPr bwMode="auto">
          <a:xfrm>
            <a:off x="5004048" y="4669547"/>
            <a:ext cx="1872208" cy="1707013"/>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792000" y="3933056"/>
            <a:ext cx="7560000"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fr-FR" sz="1800" b="0" i="0" u="none"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But:</a:t>
            </a:r>
            <a:r>
              <a:rPr kumimoji="0" lang="fr-FR" sz="1800" b="0" i="0" u="none" strike="noStrike" kern="1200" cap="none" spc="0" normalizeH="0" baseline="0" noProof="0" dirty="0">
                <a:ln>
                  <a:noFill/>
                </a:ln>
                <a:solidFill>
                  <a:srgbClr val="292934"/>
                </a:solidFill>
                <a:effectLst/>
                <a:uLnTx/>
                <a:uFillTx/>
                <a:latin typeface="Century Gothic"/>
                <a:ea typeface="+mn-ea"/>
                <a:cs typeface="+mn-cs"/>
              </a:rPr>
              <a:t> exprimer la relation entre la vitesse de décantation d’une particule solide sphérique dans un liquide, et le diamètre de cette particule.</a:t>
            </a:r>
          </a:p>
        </p:txBody>
      </p:sp>
    </p:spTree>
    <p:extLst>
      <p:ext uri="{BB962C8B-B14F-4D97-AF65-F5344CB8AC3E}">
        <p14:creationId xmlns:p14="http://schemas.microsoft.com/office/powerpoint/2010/main" val="314817235"/>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64617" y="1412776"/>
            <a:ext cx="77153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La classification des matériaux  selon le diamètre se fait par la granulométrie et la sédimentation.</a:t>
            </a:r>
          </a:p>
        </p:txBody>
      </p:sp>
      <p:cxnSp>
        <p:nvCxnSpPr>
          <p:cNvPr id="4" name="Connecteur droit 3"/>
          <p:cNvCxnSpPr/>
          <p:nvPr/>
        </p:nvCxnSpPr>
        <p:spPr>
          <a:xfrm>
            <a:off x="1170336" y="3214686"/>
            <a:ext cx="6858048" cy="1588"/>
          </a:xfrm>
          <a:prstGeom prst="line">
            <a:avLst/>
          </a:prstGeom>
        </p:spPr>
        <p:style>
          <a:lnRef idx="2">
            <a:schemeClr val="dk1"/>
          </a:lnRef>
          <a:fillRef idx="0">
            <a:schemeClr val="dk1"/>
          </a:fillRef>
          <a:effectRef idx="1">
            <a:schemeClr val="dk1"/>
          </a:effectRef>
          <a:fontRef idx="minor">
            <a:schemeClr val="tx1"/>
          </a:fontRef>
        </p:style>
      </p:cxnSp>
      <p:cxnSp>
        <p:nvCxnSpPr>
          <p:cNvPr id="6" name="Connecteur droit 5"/>
          <p:cNvCxnSpPr/>
          <p:nvPr/>
        </p:nvCxnSpPr>
        <p:spPr>
          <a:xfrm rot="5400000">
            <a:off x="956816" y="3285330"/>
            <a:ext cx="571504" cy="1588"/>
          </a:xfrm>
          <a:prstGeom prst="line">
            <a:avLst/>
          </a:prstGeom>
        </p:spPr>
        <p:style>
          <a:lnRef idx="1">
            <a:schemeClr val="dk1"/>
          </a:lnRef>
          <a:fillRef idx="0">
            <a:schemeClr val="dk1"/>
          </a:fillRef>
          <a:effectRef idx="0">
            <a:schemeClr val="dk1"/>
          </a:effectRef>
          <a:fontRef idx="minor">
            <a:schemeClr val="tx1"/>
          </a:fontRef>
        </p:style>
      </p:cxnSp>
      <p:cxnSp>
        <p:nvCxnSpPr>
          <p:cNvPr id="7" name="Connecteur droit 6"/>
          <p:cNvCxnSpPr/>
          <p:nvPr/>
        </p:nvCxnSpPr>
        <p:spPr>
          <a:xfrm rot="5400000">
            <a:off x="1956948" y="3285330"/>
            <a:ext cx="571504" cy="1588"/>
          </a:xfrm>
          <a:prstGeom prst="line">
            <a:avLst/>
          </a:prstGeom>
        </p:spPr>
        <p:style>
          <a:lnRef idx="1">
            <a:schemeClr val="dk1"/>
          </a:lnRef>
          <a:fillRef idx="0">
            <a:schemeClr val="dk1"/>
          </a:fillRef>
          <a:effectRef idx="0">
            <a:schemeClr val="dk1"/>
          </a:effectRef>
          <a:fontRef idx="minor">
            <a:schemeClr val="tx1"/>
          </a:fontRef>
        </p:style>
      </p:cxnSp>
      <p:cxnSp>
        <p:nvCxnSpPr>
          <p:cNvPr id="8" name="Connecteur droit 7"/>
          <p:cNvCxnSpPr/>
          <p:nvPr/>
        </p:nvCxnSpPr>
        <p:spPr>
          <a:xfrm rot="5400000">
            <a:off x="3028518" y="3285330"/>
            <a:ext cx="571504" cy="1588"/>
          </a:xfrm>
          <a:prstGeom prst="line">
            <a:avLst/>
          </a:prstGeom>
        </p:spPr>
        <p:style>
          <a:lnRef idx="1">
            <a:schemeClr val="dk1"/>
          </a:lnRef>
          <a:fillRef idx="0">
            <a:schemeClr val="dk1"/>
          </a:fillRef>
          <a:effectRef idx="0">
            <a:schemeClr val="dk1"/>
          </a:effectRef>
          <a:fontRef idx="minor">
            <a:schemeClr val="tx1"/>
          </a:fontRef>
        </p:style>
      </p:cxnSp>
      <p:cxnSp>
        <p:nvCxnSpPr>
          <p:cNvPr id="9" name="Connecteur droit 8"/>
          <p:cNvCxnSpPr/>
          <p:nvPr/>
        </p:nvCxnSpPr>
        <p:spPr>
          <a:xfrm rot="5400000">
            <a:off x="4171526" y="3285330"/>
            <a:ext cx="571504" cy="1588"/>
          </a:xfrm>
          <a:prstGeom prst="line">
            <a:avLst/>
          </a:prstGeom>
        </p:spPr>
        <p:style>
          <a:lnRef idx="1">
            <a:schemeClr val="dk1"/>
          </a:lnRef>
          <a:fillRef idx="0">
            <a:schemeClr val="dk1"/>
          </a:fillRef>
          <a:effectRef idx="0">
            <a:schemeClr val="dk1"/>
          </a:effectRef>
          <a:fontRef idx="minor">
            <a:schemeClr val="tx1"/>
          </a:fontRef>
        </p:style>
      </p:cxnSp>
      <p:cxnSp>
        <p:nvCxnSpPr>
          <p:cNvPr id="10" name="Connecteur droit 9"/>
          <p:cNvCxnSpPr/>
          <p:nvPr/>
        </p:nvCxnSpPr>
        <p:spPr>
          <a:xfrm rot="5400000">
            <a:off x="5314534" y="3285330"/>
            <a:ext cx="571504" cy="1588"/>
          </a:xfrm>
          <a:prstGeom prst="line">
            <a:avLst/>
          </a:prstGeom>
        </p:spPr>
        <p:style>
          <a:lnRef idx="1">
            <a:schemeClr val="dk1"/>
          </a:lnRef>
          <a:fillRef idx="0">
            <a:schemeClr val="dk1"/>
          </a:fillRef>
          <a:effectRef idx="0">
            <a:schemeClr val="dk1"/>
          </a:effectRef>
          <a:fontRef idx="minor">
            <a:schemeClr val="tx1"/>
          </a:fontRef>
        </p:style>
      </p:cxnSp>
      <p:cxnSp>
        <p:nvCxnSpPr>
          <p:cNvPr id="11" name="Connecteur droit 10"/>
          <p:cNvCxnSpPr/>
          <p:nvPr/>
        </p:nvCxnSpPr>
        <p:spPr>
          <a:xfrm rot="5400000">
            <a:off x="6457542" y="3285330"/>
            <a:ext cx="571504" cy="1588"/>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p:cNvCxnSpPr/>
          <p:nvPr/>
        </p:nvCxnSpPr>
        <p:spPr>
          <a:xfrm rot="5400000">
            <a:off x="7529112" y="3285330"/>
            <a:ext cx="571504" cy="1588"/>
          </a:xfrm>
          <a:prstGeom prst="line">
            <a:avLst/>
          </a:prstGeom>
        </p:spPr>
        <p:style>
          <a:lnRef idx="1">
            <a:schemeClr val="dk1"/>
          </a:lnRef>
          <a:fillRef idx="0">
            <a:schemeClr val="dk1"/>
          </a:fillRef>
          <a:effectRef idx="0">
            <a:schemeClr val="dk1"/>
          </a:effectRef>
          <a:fontRef idx="minor">
            <a:schemeClr val="tx1"/>
          </a:fontRef>
        </p:style>
      </p:cxnSp>
      <p:sp>
        <p:nvSpPr>
          <p:cNvPr id="18" name="ZoneTexte 17"/>
          <p:cNvSpPr txBox="1"/>
          <p:nvPr/>
        </p:nvSpPr>
        <p:spPr>
          <a:xfrm>
            <a:off x="716628" y="3786190"/>
            <a:ext cx="10001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D=200</a:t>
            </a:r>
          </a:p>
        </p:txBody>
      </p:sp>
      <p:sp>
        <p:nvSpPr>
          <p:cNvPr id="19" name="ZoneTexte 18"/>
          <p:cNvSpPr txBox="1"/>
          <p:nvPr/>
        </p:nvSpPr>
        <p:spPr>
          <a:xfrm>
            <a:off x="2027592" y="3786190"/>
            <a:ext cx="50006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292934"/>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292934"/>
              </a:solidFill>
              <a:effectLst/>
              <a:uLnTx/>
              <a:uFillTx/>
              <a:latin typeface="Century Gothic"/>
              <a:ea typeface="+mn-ea"/>
              <a:cs typeface="+mn-cs"/>
            </a:endParaRPr>
          </a:p>
        </p:txBody>
      </p:sp>
      <p:sp>
        <p:nvSpPr>
          <p:cNvPr id="20" name="ZoneTexte 19"/>
          <p:cNvSpPr txBox="1"/>
          <p:nvPr/>
        </p:nvSpPr>
        <p:spPr>
          <a:xfrm>
            <a:off x="3170600" y="3786190"/>
            <a:ext cx="3571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2</a:t>
            </a:r>
          </a:p>
        </p:txBody>
      </p:sp>
      <p:sp>
        <p:nvSpPr>
          <p:cNvPr id="21" name="ZoneTexte 20"/>
          <p:cNvSpPr txBox="1"/>
          <p:nvPr/>
        </p:nvSpPr>
        <p:spPr>
          <a:xfrm>
            <a:off x="4170732" y="3786190"/>
            <a:ext cx="7858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0.2</a:t>
            </a:r>
          </a:p>
        </p:txBody>
      </p:sp>
      <p:sp>
        <p:nvSpPr>
          <p:cNvPr id="22" name="ZoneTexte 21"/>
          <p:cNvSpPr txBox="1"/>
          <p:nvPr/>
        </p:nvSpPr>
        <p:spPr>
          <a:xfrm>
            <a:off x="5385178" y="3786190"/>
            <a:ext cx="10715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0.02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292934"/>
              </a:solidFill>
              <a:effectLst/>
              <a:uLnTx/>
              <a:uFillTx/>
              <a:latin typeface="Century Gothic"/>
              <a:ea typeface="+mn-ea"/>
              <a:cs typeface="+mn-cs"/>
            </a:endParaRPr>
          </a:p>
        </p:txBody>
      </p:sp>
      <p:sp>
        <p:nvSpPr>
          <p:cNvPr id="23" name="ZoneTexte 22"/>
          <p:cNvSpPr txBox="1"/>
          <p:nvPr/>
        </p:nvSpPr>
        <p:spPr>
          <a:xfrm>
            <a:off x="6456748" y="3786190"/>
            <a:ext cx="8572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0.002</a:t>
            </a:r>
          </a:p>
        </p:txBody>
      </p:sp>
      <p:sp>
        <p:nvSpPr>
          <p:cNvPr id="24" name="ZoneTexte 23"/>
          <p:cNvSpPr txBox="1"/>
          <p:nvPr/>
        </p:nvSpPr>
        <p:spPr>
          <a:xfrm>
            <a:off x="7534588" y="3786190"/>
            <a:ext cx="12858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0.0002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292934"/>
              </a:solidFill>
              <a:effectLst/>
              <a:uLnTx/>
              <a:uFillTx/>
              <a:latin typeface="Century Gothic"/>
              <a:ea typeface="+mn-ea"/>
              <a:cs typeface="+mn-cs"/>
            </a:endParaRPr>
          </a:p>
        </p:txBody>
      </p:sp>
      <p:sp>
        <p:nvSpPr>
          <p:cNvPr id="25" name="ZoneTexte 24"/>
          <p:cNvSpPr txBox="1"/>
          <p:nvPr/>
        </p:nvSpPr>
        <p:spPr>
          <a:xfrm>
            <a:off x="1241774" y="2786058"/>
            <a:ext cx="11430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cailloux</a:t>
            </a:r>
          </a:p>
        </p:txBody>
      </p:sp>
      <p:sp>
        <p:nvSpPr>
          <p:cNvPr id="26" name="ZoneTexte 25"/>
          <p:cNvSpPr txBox="1"/>
          <p:nvPr/>
        </p:nvSpPr>
        <p:spPr>
          <a:xfrm>
            <a:off x="2241906" y="2714620"/>
            <a:ext cx="15001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graviers</a:t>
            </a:r>
          </a:p>
        </p:txBody>
      </p:sp>
      <p:sp>
        <p:nvSpPr>
          <p:cNvPr id="27" name="ZoneTexte 26"/>
          <p:cNvSpPr txBox="1"/>
          <p:nvPr/>
        </p:nvSpPr>
        <p:spPr>
          <a:xfrm>
            <a:off x="3456352" y="2564904"/>
            <a:ext cx="12144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Sable gros</a:t>
            </a:r>
          </a:p>
        </p:txBody>
      </p:sp>
      <p:sp>
        <p:nvSpPr>
          <p:cNvPr id="28" name="ZoneTexte 27"/>
          <p:cNvSpPr txBox="1"/>
          <p:nvPr/>
        </p:nvSpPr>
        <p:spPr>
          <a:xfrm>
            <a:off x="4456484" y="2786058"/>
            <a:ext cx="12144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Sable fin</a:t>
            </a:r>
          </a:p>
        </p:txBody>
      </p:sp>
      <p:sp>
        <p:nvSpPr>
          <p:cNvPr id="29" name="ZoneTexte 28"/>
          <p:cNvSpPr txBox="1"/>
          <p:nvPr/>
        </p:nvSpPr>
        <p:spPr>
          <a:xfrm>
            <a:off x="5670930" y="2857496"/>
            <a:ext cx="10001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limons</a:t>
            </a:r>
          </a:p>
        </p:txBody>
      </p:sp>
      <p:sp>
        <p:nvSpPr>
          <p:cNvPr id="30" name="ZoneTexte 29"/>
          <p:cNvSpPr txBox="1"/>
          <p:nvPr/>
        </p:nvSpPr>
        <p:spPr>
          <a:xfrm>
            <a:off x="6885376" y="2857496"/>
            <a:ext cx="10001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argiles</a:t>
            </a:r>
          </a:p>
        </p:txBody>
      </p:sp>
    </p:spTree>
    <p:extLst>
      <p:ext uri="{BB962C8B-B14F-4D97-AF65-F5344CB8AC3E}">
        <p14:creationId xmlns:p14="http://schemas.microsoft.com/office/powerpoint/2010/main" val="140208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55576" y="620688"/>
            <a:ext cx="4500594" cy="40011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4)  </a:t>
            </a:r>
            <a:r>
              <a:rPr kumimoji="0" lang="fr-FR" sz="2000" b="1"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Limite D’atterberg:</a:t>
            </a:r>
            <a:endParaRPr kumimoji="0" lang="fr-FR" sz="1800" b="1"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endParaRPr>
          </a:p>
        </p:txBody>
      </p:sp>
      <p:pic>
        <p:nvPicPr>
          <p:cNvPr id="23554" name="Picture 2"/>
          <p:cNvPicPr>
            <a:picLocks noChangeAspect="1" noChangeArrowheads="1"/>
          </p:cNvPicPr>
          <p:nvPr/>
        </p:nvPicPr>
        <p:blipFill>
          <a:blip r:embed="rId2" cstate="print"/>
          <a:srcRect l="18362" t="12019" r="50388" b="68613"/>
          <a:stretch>
            <a:fillRect/>
          </a:stretch>
        </p:blipFill>
        <p:spPr bwMode="auto">
          <a:xfrm>
            <a:off x="3275856" y="1499122"/>
            <a:ext cx="2155489" cy="1838505"/>
          </a:xfrm>
          <a:prstGeom prst="rect">
            <a:avLst/>
          </a:prstGeom>
          <a:noFill/>
          <a:ln w="9525">
            <a:noFill/>
            <a:miter lim="800000"/>
            <a:headEnd/>
            <a:tailEnd/>
          </a:ln>
          <a:effectLst/>
        </p:spPr>
      </p:pic>
      <p:pic>
        <p:nvPicPr>
          <p:cNvPr id="23556" name="Picture 4"/>
          <p:cNvPicPr>
            <a:picLocks noChangeAspect="1" noChangeArrowheads="1"/>
          </p:cNvPicPr>
          <p:nvPr/>
        </p:nvPicPr>
        <p:blipFill>
          <a:blip r:embed="rId2" cstate="print"/>
          <a:srcRect l="53288" t="12005" r="19138" b="67962"/>
          <a:stretch>
            <a:fillRect/>
          </a:stretch>
        </p:blipFill>
        <p:spPr bwMode="auto">
          <a:xfrm>
            <a:off x="754628" y="1499122"/>
            <a:ext cx="1923096" cy="1923096"/>
          </a:xfrm>
          <a:prstGeom prst="rect">
            <a:avLst/>
          </a:prstGeom>
          <a:noFill/>
          <a:ln w="9525">
            <a:noFill/>
            <a:miter lim="800000"/>
            <a:headEnd/>
            <a:tailEnd/>
          </a:ln>
          <a:effectLst/>
        </p:spPr>
      </p:pic>
      <p:sp>
        <p:nvSpPr>
          <p:cNvPr id="9" name="ZoneTexte 8"/>
          <p:cNvSpPr txBox="1"/>
          <p:nvPr/>
        </p:nvSpPr>
        <p:spPr>
          <a:xfrm>
            <a:off x="683568" y="1052736"/>
            <a:ext cx="65361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fr-FR" sz="1800" b="0"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But:</a:t>
            </a:r>
            <a:r>
              <a:rPr kumimoji="0" lang="fr-FR" sz="1800" b="0" i="0" u="none"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 </a:t>
            </a:r>
            <a:r>
              <a:rPr kumimoji="0" lang="fr-FR" sz="1800" b="0" i="0" u="none" strike="noStrike" kern="1200" cap="none" spc="0" normalizeH="0" baseline="0" noProof="0" dirty="0">
                <a:ln>
                  <a:noFill/>
                </a:ln>
                <a:solidFill>
                  <a:srgbClr val="292934"/>
                </a:solidFill>
                <a:effectLst/>
                <a:uLnTx/>
                <a:uFillTx/>
                <a:latin typeface="Century Gothic"/>
                <a:ea typeface="+mn-ea"/>
                <a:cs typeface="+mn-cs"/>
              </a:rPr>
              <a:t>déterminer l’indice de plasticité des sols fins.</a:t>
            </a:r>
          </a:p>
        </p:txBody>
      </p:sp>
      <p:pic>
        <p:nvPicPr>
          <p:cNvPr id="2050" name="Picture 2" descr="C:\Users\ORAN\Documents\construction\ATELIER DE CONSTRUCTION\L.T.P.O\Photo;0017.jpg"/>
          <p:cNvPicPr>
            <a:picLocks noChangeAspect="1" noChangeArrowheads="1"/>
          </p:cNvPicPr>
          <p:nvPr/>
        </p:nvPicPr>
        <p:blipFill>
          <a:blip r:embed="rId3" cstate="print"/>
          <a:srcRect/>
          <a:stretch>
            <a:fillRect/>
          </a:stretch>
        </p:blipFill>
        <p:spPr bwMode="auto">
          <a:xfrm>
            <a:off x="5796135" y="1484784"/>
            <a:ext cx="2470457" cy="1852843"/>
          </a:xfrm>
          <a:prstGeom prst="rect">
            <a:avLst/>
          </a:prstGeom>
          <a:noFill/>
        </p:spPr>
      </p:pic>
      <p:sp>
        <p:nvSpPr>
          <p:cNvPr id="11" name="ZoneTexte 10"/>
          <p:cNvSpPr txBox="1"/>
          <p:nvPr/>
        </p:nvSpPr>
        <p:spPr>
          <a:xfrm>
            <a:off x="642910" y="3717032"/>
            <a:ext cx="40719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5)  </a:t>
            </a:r>
            <a:r>
              <a:rPr kumimoji="0" lang="fr-FR" sz="2000" b="1"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L’équivalent De Sable:</a:t>
            </a:r>
          </a:p>
        </p:txBody>
      </p:sp>
      <p:sp>
        <p:nvSpPr>
          <p:cNvPr id="12" name="ZoneTexte 11"/>
          <p:cNvSpPr txBox="1"/>
          <p:nvPr/>
        </p:nvSpPr>
        <p:spPr>
          <a:xfrm>
            <a:off x="683568" y="4089846"/>
            <a:ext cx="561662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fr-FR" sz="1800" b="0"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But:</a:t>
            </a:r>
            <a:r>
              <a:rPr kumimoji="0" lang="fr-FR" sz="1800" b="0" i="0" u="none"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 </a:t>
            </a:r>
            <a:r>
              <a:rPr kumimoji="0" lang="fr-FR" sz="1800" b="0" i="0" u="none" strike="noStrike" kern="1200" cap="none" spc="0" normalizeH="0" baseline="0" noProof="0" dirty="0">
                <a:ln>
                  <a:noFill/>
                </a:ln>
                <a:solidFill>
                  <a:srgbClr val="292934"/>
                </a:solidFill>
                <a:effectLst/>
                <a:uLnTx/>
                <a:uFillTx/>
                <a:latin typeface="Century Gothic"/>
                <a:ea typeface="+mn-ea"/>
                <a:cs typeface="+mn-cs"/>
              </a:rPr>
              <a:t>déterminer le pourcentage de sable et prendre en considération les particules fines.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292934"/>
              </a:solidFill>
              <a:effectLst/>
              <a:uLnTx/>
              <a:uFillTx/>
              <a:latin typeface="Century Gothic"/>
              <a:ea typeface="+mn-ea"/>
              <a:cs typeface="+mn-cs"/>
            </a:endParaRPr>
          </a:p>
        </p:txBody>
      </p:sp>
      <p:pic>
        <p:nvPicPr>
          <p:cNvPr id="13" name="Picture 4"/>
          <p:cNvPicPr>
            <a:picLocks noChangeAspect="1" noChangeArrowheads="1"/>
          </p:cNvPicPr>
          <p:nvPr/>
        </p:nvPicPr>
        <p:blipFill>
          <a:blip r:embed="rId4" cstate="print"/>
          <a:srcRect/>
          <a:stretch>
            <a:fillRect/>
          </a:stretch>
        </p:blipFill>
        <p:spPr bwMode="auto">
          <a:xfrm>
            <a:off x="3710234" y="4754721"/>
            <a:ext cx="2290652" cy="1717989"/>
          </a:xfrm>
          <a:prstGeom prst="rect">
            <a:avLst/>
          </a:prstGeom>
          <a:noFill/>
          <a:ln w="9525">
            <a:noFill/>
            <a:miter lim="800000"/>
            <a:headEnd/>
            <a:tailEnd/>
          </a:ln>
          <a:effectLst/>
        </p:spPr>
      </p:pic>
      <p:pic>
        <p:nvPicPr>
          <p:cNvPr id="14" name="Picture 5"/>
          <p:cNvPicPr>
            <a:picLocks noChangeAspect="1" noChangeArrowheads="1"/>
          </p:cNvPicPr>
          <p:nvPr/>
        </p:nvPicPr>
        <p:blipFill>
          <a:blip r:embed="rId5" cstate="print"/>
          <a:srcRect/>
          <a:stretch>
            <a:fillRect/>
          </a:stretch>
        </p:blipFill>
        <p:spPr bwMode="auto">
          <a:xfrm>
            <a:off x="866947" y="4725144"/>
            <a:ext cx="2330089" cy="1747567"/>
          </a:xfrm>
          <a:prstGeom prst="rect">
            <a:avLst/>
          </a:prstGeom>
          <a:noFill/>
          <a:ln w="9525">
            <a:noFill/>
            <a:miter lim="800000"/>
            <a:headEnd/>
            <a:tailEnd/>
          </a:ln>
          <a:effectLst/>
        </p:spPr>
      </p:pic>
      <p:pic>
        <p:nvPicPr>
          <p:cNvPr id="15" name="Picture 6"/>
          <p:cNvPicPr>
            <a:picLocks noChangeAspect="1" noChangeArrowheads="1"/>
          </p:cNvPicPr>
          <p:nvPr/>
        </p:nvPicPr>
        <p:blipFill>
          <a:blip r:embed="rId6" cstate="print"/>
          <a:srcRect/>
          <a:stretch>
            <a:fillRect/>
          </a:stretch>
        </p:blipFill>
        <p:spPr bwMode="auto">
          <a:xfrm>
            <a:off x="6404940" y="4117229"/>
            <a:ext cx="1791196" cy="2388261"/>
          </a:xfrm>
          <a:prstGeom prst="rect">
            <a:avLst/>
          </a:prstGeom>
          <a:noFill/>
          <a:ln w="9525">
            <a:noFill/>
            <a:miter lim="800000"/>
            <a:headEnd/>
            <a:tailEnd/>
          </a:ln>
          <a:effectLst/>
        </p:spPr>
      </p:pic>
    </p:spTree>
    <p:extLst>
      <p:ext uri="{BB962C8B-B14F-4D97-AF65-F5344CB8AC3E}">
        <p14:creationId xmlns:p14="http://schemas.microsoft.com/office/powerpoint/2010/main" val="940039454"/>
      </p:ext>
    </p:extLst>
  </p:cSld>
  <p:clrMapOvr>
    <a:masterClrMapping/>
  </p:clrMapOvr>
  <p:transition>
    <p:cut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28662" y="357166"/>
            <a:ext cx="5357850" cy="461665"/>
          </a:xfrm>
          <a:prstGeom prst="rect">
            <a:avLst/>
          </a:prstGeom>
          <a:noFill/>
        </p:spPr>
        <p:txBody>
          <a:bodyPr wrap="square" rtlCol="0">
            <a:spAutoFit/>
          </a:bodyPr>
          <a:lstStyle/>
          <a:p>
            <a:pPr marL="400050" marR="0" lvl="0" indent="-40005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a:ea typeface="+mn-ea"/>
                <a:cs typeface="+mn-cs"/>
              </a:rPr>
              <a:t>I</a:t>
            </a:r>
            <a:r>
              <a:rPr kumimoji="0" lang="fr-FR" sz="2400" b="1" i="0" u="none" strike="noStrike" kern="1200" cap="none" spc="0" normalizeH="0" baseline="0" noProof="0" dirty="0">
                <a:ln>
                  <a:noFill/>
                </a:ln>
                <a:solidFill>
                  <a:prstClr val="black"/>
                </a:solidFill>
                <a:effectLst/>
                <a:uLnTx/>
                <a:uFillTx/>
                <a:latin typeface="Calibri"/>
                <a:ea typeface="+mn-ea"/>
                <a:cs typeface="+mn-cs"/>
              </a:rPr>
              <a:t>.   Définition de la géotechnique </a:t>
            </a:r>
          </a:p>
        </p:txBody>
      </p:sp>
      <p:sp>
        <p:nvSpPr>
          <p:cNvPr id="3" name="ZoneTexte 2"/>
          <p:cNvSpPr txBox="1"/>
          <p:nvPr/>
        </p:nvSpPr>
        <p:spPr>
          <a:xfrm>
            <a:off x="1571604" y="2047488"/>
            <a:ext cx="5232644"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a:ea typeface="+mn-ea"/>
                <a:cs typeface="+mn-cs"/>
              </a:rPr>
              <a:t>La géotechnique est domaine d’activité multidisciplinaire et multiforme qui permet l'étude globale de </a:t>
            </a:r>
            <a:r>
              <a:rPr kumimoji="0" lang="fr-FR" sz="2400" b="1" i="0" u="none" strike="noStrike" kern="1200" cap="none" spc="0" normalizeH="0" baseline="0" noProof="0" dirty="0">
                <a:ln>
                  <a:noFill/>
                </a:ln>
                <a:solidFill>
                  <a:prstClr val="black"/>
                </a:solidFill>
                <a:effectLst/>
                <a:uLnTx/>
                <a:uFillTx/>
                <a:latin typeface="Calibri"/>
                <a:ea typeface="+mn-ea"/>
                <a:cs typeface="+mn-cs"/>
              </a:rPr>
              <a:t>l’ensemble du projet</a:t>
            </a:r>
            <a:r>
              <a:rPr kumimoji="0" lang="fr-FR" sz="2400" b="0" i="0" u="none" strike="noStrike" kern="1200" cap="none" spc="0" normalizeH="0" baseline="0" noProof="0" dirty="0">
                <a:ln>
                  <a:noFill/>
                </a:ln>
                <a:solidFill>
                  <a:prstClr val="black"/>
                </a:solidFill>
                <a:effectLst/>
                <a:uLnTx/>
                <a:uFillTx/>
                <a:latin typeface="Calibri"/>
                <a:ea typeface="+mn-ea"/>
                <a:cs typeface="+mn-cs"/>
              </a:rPr>
              <a:t> constitué du </a:t>
            </a:r>
            <a:r>
              <a:rPr kumimoji="0" lang="fr-FR" sz="2400" b="1" i="0" u="none" strike="noStrike" kern="1200" cap="none" spc="0" normalizeH="0" baseline="0" noProof="0" dirty="0">
                <a:ln>
                  <a:noFill/>
                </a:ln>
                <a:solidFill>
                  <a:prstClr val="black"/>
                </a:solidFill>
                <a:effectLst/>
                <a:uLnTx/>
                <a:uFillTx/>
                <a:latin typeface="Calibri"/>
                <a:ea typeface="+mn-ea"/>
                <a:cs typeface="+mn-cs"/>
              </a:rPr>
              <a:t>site </a:t>
            </a:r>
            <a:r>
              <a:rPr kumimoji="0" lang="fr-FR" sz="2400" b="0" i="0" u="none" strike="noStrike" kern="1200" cap="none" spc="0" normalizeH="0" baseline="0" noProof="0" dirty="0">
                <a:ln>
                  <a:noFill/>
                </a:ln>
                <a:solidFill>
                  <a:prstClr val="black"/>
                </a:solidFill>
                <a:effectLst/>
                <a:uLnTx/>
                <a:uFillTx/>
                <a:latin typeface="Calibri"/>
                <a:ea typeface="+mn-ea"/>
                <a:cs typeface="+mn-cs"/>
              </a:rPr>
              <a:t>et de l’</a:t>
            </a:r>
            <a:r>
              <a:rPr kumimoji="0" lang="fr-FR" sz="2400" b="1" i="0" u="none" strike="noStrike" kern="1200" cap="none" spc="0" normalizeH="0" baseline="0" noProof="0" dirty="0">
                <a:ln>
                  <a:noFill/>
                </a:ln>
                <a:solidFill>
                  <a:prstClr val="black"/>
                </a:solidFill>
                <a:effectLst/>
                <a:uLnTx/>
                <a:uFillTx/>
                <a:latin typeface="Calibri"/>
                <a:ea typeface="+mn-ea"/>
                <a:cs typeface="+mn-cs"/>
              </a:rPr>
              <a:t>ouvrage</a:t>
            </a:r>
            <a:r>
              <a:rPr kumimoji="0" lang="fr-FR" sz="2400" b="0" i="0" u="none" strike="noStrike" kern="1200" cap="none" spc="0" normalizeH="0" baseline="0" noProof="0" dirty="0">
                <a:ln>
                  <a:noFill/>
                </a:ln>
                <a:solidFill>
                  <a:prstClr val="black"/>
                </a:solidFill>
                <a:effectLst/>
                <a:uLnTx/>
                <a:uFillTx/>
                <a:latin typeface="Calibri"/>
                <a:ea typeface="+mn-ea"/>
                <a:cs typeface="+mn-cs"/>
              </a:rPr>
              <a:t>. Elle doit décrire cet ensemble puis prévoir son évolution dans l’espace et le temps</a:t>
            </a:r>
            <a:r>
              <a:rPr kumimoji="0" lang="en-CA" sz="2400" b="0" i="0" u="none" strike="noStrike" kern="1200" cap="none" spc="0" normalizeH="0" baseline="0" noProof="0" dirty="0">
                <a:ln>
                  <a:noFill/>
                </a:ln>
                <a:solidFill>
                  <a:prstClr val="black"/>
                </a:solidFill>
                <a:effectLst/>
                <a:uLnTx/>
                <a:uFillTx/>
                <a:latin typeface="Calibri"/>
                <a:ea typeface="+mn-ea"/>
                <a:cs typeface="+mn-cs"/>
              </a:rPr>
              <a:t>.</a:t>
            </a: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ZoneTexte 5">
            <a:extLst>
              <a:ext uri="{FF2B5EF4-FFF2-40B4-BE49-F238E27FC236}">
                <a16:creationId xmlns:a16="http://schemas.microsoft.com/office/drawing/2014/main" id="{B771756F-1BBA-4BFF-98D7-B1B6A34E6D7D}"/>
              </a:ext>
            </a:extLst>
          </p:cNvPr>
          <p:cNvSpPr txBox="1"/>
          <p:nvPr/>
        </p:nvSpPr>
        <p:spPr>
          <a:xfrm>
            <a:off x="1043608" y="5229200"/>
            <a:ext cx="5357850" cy="461665"/>
          </a:xfrm>
          <a:prstGeom prst="rect">
            <a:avLst/>
          </a:prstGeom>
          <a:noFill/>
        </p:spPr>
        <p:txBody>
          <a:bodyPr wrap="square" rtlCol="0">
            <a:spAutoFit/>
          </a:bodyPr>
          <a:lstStyle/>
          <a:p>
            <a:pPr marL="400050" marR="0" lvl="0" indent="-40005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a:ea typeface="+mn-ea"/>
                <a:cs typeface="+mn-cs"/>
              </a:rPr>
              <a:t>Projet</a:t>
            </a:r>
            <a:r>
              <a:rPr lang="fr-FR" sz="2400" b="1" dirty="0">
                <a:solidFill>
                  <a:prstClr val="black"/>
                </a:solidFill>
                <a:latin typeface="Calibri"/>
              </a:rPr>
              <a:t> = Site + Ouvrage</a:t>
            </a:r>
            <a:r>
              <a:rPr kumimoji="0" lang="fr-FR" sz="2400" b="1"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2780039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37062" y="677108"/>
            <a:ext cx="4500594"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6)  </a:t>
            </a:r>
            <a:r>
              <a:rPr kumimoji="0" lang="fr-FR" sz="2000" b="1"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La Teneur En Carbonate: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292934"/>
              </a:solidFill>
              <a:effectLst/>
              <a:uLnTx/>
              <a:uFillTx/>
              <a:latin typeface="Century Gothic"/>
              <a:ea typeface="+mn-ea"/>
              <a:cs typeface="+mn-cs"/>
            </a:endParaRPr>
          </a:p>
        </p:txBody>
      </p:sp>
      <p:pic>
        <p:nvPicPr>
          <p:cNvPr id="1027" name="Picture 3"/>
          <p:cNvPicPr>
            <a:picLocks noChangeAspect="1" noChangeArrowheads="1"/>
          </p:cNvPicPr>
          <p:nvPr/>
        </p:nvPicPr>
        <p:blipFill>
          <a:blip r:embed="rId2" cstate="print"/>
          <a:srcRect t="3858" r="11149"/>
          <a:stretch>
            <a:fillRect/>
          </a:stretch>
        </p:blipFill>
        <p:spPr bwMode="auto">
          <a:xfrm>
            <a:off x="6404332" y="2104626"/>
            <a:ext cx="2102482" cy="2892126"/>
          </a:xfrm>
          <a:prstGeom prst="rect">
            <a:avLst/>
          </a:prstGeom>
          <a:ln>
            <a:noFill/>
          </a:ln>
          <a:effectLst>
            <a:outerShdw blurRad="292100" dist="139700" dir="2700000" algn="tl" rotWithShape="0">
              <a:srgbClr val="333333">
                <a:alpha val="65000"/>
              </a:srgbClr>
            </a:outerShdw>
          </a:effectLst>
        </p:spPr>
      </p:pic>
      <p:sp>
        <p:nvSpPr>
          <p:cNvPr id="5" name="ZoneTexte 4"/>
          <p:cNvSpPr txBox="1"/>
          <p:nvPr/>
        </p:nvSpPr>
        <p:spPr>
          <a:xfrm>
            <a:off x="484074" y="1233626"/>
            <a:ext cx="81758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fr-FR" sz="1800" b="1" i="0" u="sng" strike="noStrike" kern="1200" cap="none" spc="0" normalizeH="0" baseline="0" noProof="0" dirty="0">
                <a:ln>
                  <a:noFill/>
                </a:ln>
                <a:solidFill>
                  <a:srgbClr val="292934"/>
                </a:solidFill>
                <a:effectLst/>
                <a:uLnTx/>
                <a:uFillTx/>
                <a:latin typeface="Century Gothic"/>
                <a:ea typeface="+mn-ea"/>
                <a:cs typeface="+mn-cs"/>
              </a:rPr>
              <a:t>But:</a:t>
            </a:r>
            <a:r>
              <a:rPr kumimoji="0" lang="fr-FR" sz="1800" b="0" i="0" u="none" strike="noStrike" kern="1200" cap="none" spc="0" normalizeH="0" baseline="0" noProof="0" dirty="0">
                <a:ln>
                  <a:noFill/>
                </a:ln>
                <a:solidFill>
                  <a:srgbClr val="292934"/>
                </a:solidFill>
                <a:effectLst/>
                <a:uLnTx/>
                <a:uFillTx/>
                <a:latin typeface="Century Gothic"/>
                <a:ea typeface="+mn-ea"/>
                <a:cs typeface="+mn-cs"/>
              </a:rPr>
              <a:t> pour déterminer le pourcentage du  calcium dans le matériau.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292934"/>
              </a:solidFill>
              <a:effectLst/>
              <a:uLnTx/>
              <a:uFillTx/>
              <a:latin typeface="Century Gothic"/>
              <a:ea typeface="+mn-ea"/>
              <a:cs typeface="+mn-cs"/>
            </a:endParaRPr>
          </a:p>
        </p:txBody>
      </p:sp>
      <p:pic>
        <p:nvPicPr>
          <p:cNvPr id="3" name="Picture 2"/>
          <p:cNvPicPr>
            <a:picLocks noChangeAspect="1" noChangeArrowheads="1"/>
          </p:cNvPicPr>
          <p:nvPr/>
        </p:nvPicPr>
        <p:blipFill>
          <a:blip r:embed="rId3" cstate="print"/>
          <a:srcRect l="22422" t="21893" r="19941" b="22693"/>
          <a:stretch>
            <a:fillRect/>
          </a:stretch>
        </p:blipFill>
        <p:spPr bwMode="auto">
          <a:xfrm>
            <a:off x="688751" y="2060848"/>
            <a:ext cx="5286380" cy="2857520"/>
          </a:xfrm>
          <a:prstGeom prst="rect">
            <a:avLst/>
          </a:prstGeom>
          <a:noFill/>
          <a:ln w="9525">
            <a:noFill/>
            <a:miter lim="800000"/>
            <a:headEnd/>
            <a:tailEnd/>
          </a:ln>
          <a:effectLst/>
        </p:spPr>
      </p:pic>
    </p:spTree>
    <p:extLst>
      <p:ext uri="{BB962C8B-B14F-4D97-AF65-F5344CB8AC3E}">
        <p14:creationId xmlns:p14="http://schemas.microsoft.com/office/powerpoint/2010/main" val="316528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8370" y="1444714"/>
            <a:ext cx="7858180"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fr-FR" sz="2000" b="1" i="0" u="none"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 </a:t>
            </a:r>
            <a:r>
              <a:rPr kumimoji="0" lang="fr-FR" sz="2000" b="1"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Les Essais De Compressibilité (Essai Oedométrique):</a:t>
            </a:r>
          </a:p>
        </p:txBody>
      </p:sp>
      <p:sp>
        <p:nvSpPr>
          <p:cNvPr id="3" name="ZoneTexte 2"/>
          <p:cNvSpPr txBox="1"/>
          <p:nvPr/>
        </p:nvSpPr>
        <p:spPr>
          <a:xfrm>
            <a:off x="729404" y="1868105"/>
            <a:ext cx="7597145"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fr-FR" sz="1800" b="1" i="0" u="sng" strike="noStrike" kern="1200" cap="none" spc="0" normalizeH="0" baseline="0" noProof="0" dirty="0">
                <a:ln>
                  <a:noFill/>
                </a:ln>
                <a:solidFill>
                  <a:srgbClr val="292934"/>
                </a:solidFill>
                <a:effectLst/>
                <a:uLnTx/>
                <a:uFillTx/>
                <a:latin typeface="Century Gothic"/>
                <a:ea typeface="+mn-ea"/>
                <a:cs typeface="+mn-cs"/>
              </a:rPr>
              <a:t>Le but:</a:t>
            </a:r>
            <a:r>
              <a:rPr kumimoji="0" lang="fr-FR" sz="1800" b="1" i="0" u="none" strike="noStrike" kern="1200" cap="none" spc="0" normalizeH="0" baseline="0" noProof="0" dirty="0">
                <a:ln>
                  <a:noFill/>
                </a:ln>
                <a:solidFill>
                  <a:srgbClr val="292934"/>
                </a:solidFill>
                <a:effectLst/>
                <a:uLnTx/>
                <a:uFillTx/>
                <a:latin typeface="Century Gothic"/>
                <a:ea typeface="+mn-ea"/>
                <a:cs typeface="+mn-cs"/>
              </a:rPr>
              <a:t> </a:t>
            </a:r>
            <a:r>
              <a:rPr kumimoji="0" lang="fr-FR" sz="1800" b="0" i="0" u="none" strike="noStrike" kern="1200" cap="none" spc="0" normalizeH="0" baseline="0" noProof="0" dirty="0">
                <a:ln>
                  <a:noFill/>
                </a:ln>
                <a:solidFill>
                  <a:srgbClr val="292934"/>
                </a:solidFill>
                <a:effectLst/>
                <a:uLnTx/>
                <a:uFillTx/>
                <a:latin typeface="Century Gothic"/>
                <a:ea typeface="+mn-ea"/>
                <a:cs typeface="+mn-cs"/>
              </a:rPr>
              <a:t>déterminer en laboratoire sur des échantillons intacts, les caractéristiques  nécessaires.</a:t>
            </a:r>
          </a:p>
        </p:txBody>
      </p:sp>
      <p:pic>
        <p:nvPicPr>
          <p:cNvPr id="3075" name="Picture 3"/>
          <p:cNvPicPr>
            <a:picLocks noChangeAspect="1" noChangeArrowheads="1"/>
          </p:cNvPicPr>
          <p:nvPr/>
        </p:nvPicPr>
        <p:blipFill>
          <a:blip r:embed="rId2" cstate="print"/>
          <a:srcRect/>
          <a:stretch>
            <a:fillRect/>
          </a:stretch>
        </p:blipFill>
        <p:spPr bwMode="auto">
          <a:xfrm>
            <a:off x="5148064" y="3105487"/>
            <a:ext cx="2861047" cy="2339737"/>
          </a:xfrm>
          <a:prstGeom prst="rect">
            <a:avLst/>
          </a:prstGeom>
          <a:noFill/>
          <a:ln w="9525">
            <a:noFill/>
            <a:miter lim="800000"/>
            <a:headEnd/>
            <a:tailEnd/>
          </a:ln>
          <a:effectLst/>
        </p:spPr>
      </p:pic>
      <p:pic>
        <p:nvPicPr>
          <p:cNvPr id="3076" name="Picture 4"/>
          <p:cNvPicPr>
            <a:picLocks noChangeAspect="1" noChangeArrowheads="1"/>
          </p:cNvPicPr>
          <p:nvPr/>
        </p:nvPicPr>
        <p:blipFill>
          <a:blip r:embed="rId3" cstate="print"/>
          <a:srcRect/>
          <a:stretch>
            <a:fillRect/>
          </a:stretch>
        </p:blipFill>
        <p:spPr bwMode="auto">
          <a:xfrm>
            <a:off x="971600" y="3140968"/>
            <a:ext cx="3498042" cy="2330608"/>
          </a:xfrm>
          <a:prstGeom prst="rect">
            <a:avLst/>
          </a:prstGeom>
          <a:noFill/>
          <a:ln w="9525">
            <a:noFill/>
            <a:miter lim="800000"/>
            <a:headEnd/>
            <a:tailEnd/>
          </a:ln>
          <a:effectLst/>
        </p:spPr>
      </p:pic>
      <p:sp>
        <p:nvSpPr>
          <p:cNvPr id="8" name="Titre 1"/>
          <p:cNvSpPr txBox="1">
            <a:spLocks/>
          </p:cNvSpPr>
          <p:nvPr/>
        </p:nvSpPr>
        <p:spPr>
          <a:xfrm>
            <a:off x="683568" y="1124744"/>
            <a:ext cx="3744416" cy="360040"/>
          </a:xfrm>
          <a:prstGeom prst="rect">
            <a:avLst/>
          </a:prstGeom>
        </p:spPr>
        <p:txBody>
          <a:bodyPr>
            <a:normAutofit fontScale="90000" lnSpcReduction="10000"/>
            <a:scene3d>
              <a:camera prst="orthographicFront"/>
              <a:lightRig rig="flat" dir="tl"/>
            </a:scene3d>
            <a:sp3d contourW="19050" prstMaterial="clear">
              <a:bevelT w="50800" h="50800"/>
              <a:contourClr>
                <a:schemeClr val="accent5">
                  <a:tint val="70000"/>
                  <a:satMod val="180000"/>
                  <a:alpha val="70000"/>
                </a:schemeClr>
              </a:contourClr>
            </a:sp3d>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71500" marR="0" lvl="0" indent="-571500" algn="l" defTabSz="914400" rtl="0" eaLnBrk="1" fontAlgn="auto" latinLnBrk="0" hangingPunct="1">
              <a:lnSpc>
                <a:spcPct val="100000"/>
              </a:lnSpc>
              <a:spcBef>
                <a:spcPct val="0"/>
              </a:spcBef>
              <a:spcAft>
                <a:spcPts val="0"/>
              </a:spcAft>
              <a:buClrTx/>
              <a:buSzTx/>
              <a:buFont typeface="+mj-lt"/>
              <a:buAutoNum type="romanUcPeriod"/>
              <a:tabLst/>
              <a:defRPr/>
            </a:pPr>
            <a:r>
              <a:rPr kumimoji="0" lang="fr-FR" sz="2000" b="1" i="0" u="none" strike="noStrike" kern="1200" cap="none" spc="0" normalizeH="0" baseline="0" noProof="0" dirty="0">
                <a:ln/>
                <a:solidFill>
                  <a:srgbClr val="FF0000"/>
                </a:solidFill>
                <a:effectLst/>
                <a:uLnTx/>
                <a:uFillTx/>
                <a:latin typeface="Century Gothic"/>
                <a:ea typeface="+mj-ea"/>
                <a:cs typeface="+mj-cs"/>
              </a:rPr>
              <a:t>Les essais mécaniques.</a:t>
            </a:r>
            <a:endParaRPr kumimoji="0" lang="fr-FR" sz="1800" b="1" i="0" u="none" strike="noStrike" kern="1200" cap="none" spc="0" normalizeH="0" baseline="0" noProof="0" dirty="0">
              <a:ln/>
              <a:solidFill>
                <a:srgbClr val="FF0000"/>
              </a:solidFill>
              <a:effectLst/>
              <a:uLnTx/>
              <a:uFillTx/>
              <a:latin typeface="Century Gothic"/>
              <a:ea typeface="+mj-ea"/>
              <a:cs typeface="+mj-cs"/>
            </a:endParaRPr>
          </a:p>
        </p:txBody>
      </p:sp>
      <p:sp>
        <p:nvSpPr>
          <p:cNvPr id="9" name="Rectangle 8"/>
          <p:cNvSpPr/>
          <p:nvPr/>
        </p:nvSpPr>
        <p:spPr>
          <a:xfrm>
            <a:off x="827584" y="692696"/>
            <a:ext cx="3542958" cy="400110"/>
          </a:xfrm>
          <a:prstGeom prst="rect">
            <a:avLst/>
          </a:prstGeom>
        </p:spPr>
        <p:txBody>
          <a:bodyPr wrap="non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fr-FR" sz="2000" b="1"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ESSAIS EN LABORATOIRE:</a:t>
            </a:r>
          </a:p>
        </p:txBody>
      </p:sp>
    </p:spTree>
    <p:extLst>
      <p:ext uri="{BB962C8B-B14F-4D97-AF65-F5344CB8AC3E}">
        <p14:creationId xmlns:p14="http://schemas.microsoft.com/office/powerpoint/2010/main" val="67757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29763" y="794819"/>
            <a:ext cx="3679057" cy="98488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arenR" startAt="2"/>
              <a:tabLst/>
              <a:defRPr/>
            </a:pPr>
            <a:r>
              <a:rPr kumimoji="0" lang="fr-FR" sz="2000" b="1"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Essai cisaillement:</a:t>
            </a:r>
          </a:p>
          <a:p>
            <a:pPr marL="342900" marR="0" lvl="0" indent="-342900" algn="l" defTabSz="914400" rtl="0" eaLnBrk="1" fontAlgn="auto" latinLnBrk="0" hangingPunct="1">
              <a:lnSpc>
                <a:spcPct val="100000"/>
              </a:lnSpc>
              <a:spcBef>
                <a:spcPts val="0"/>
              </a:spcBef>
              <a:spcAft>
                <a:spcPts val="0"/>
              </a:spcAft>
              <a:buClrTx/>
              <a:buSzTx/>
              <a:buFontTx/>
              <a:buAutoNum type="arabicParenR" startAt="2"/>
              <a:tabLst/>
              <a:defRPr/>
            </a:pPr>
            <a:endParaRPr kumimoji="0" lang="fr-FR" sz="2000" b="1"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fr-FR" sz="1800" b="1"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endParaRPr>
          </a:p>
        </p:txBody>
      </p:sp>
      <p:pic>
        <p:nvPicPr>
          <p:cNvPr id="4098" name="Picture 2"/>
          <p:cNvPicPr>
            <a:picLocks noChangeAspect="1" noChangeArrowheads="1"/>
          </p:cNvPicPr>
          <p:nvPr/>
        </p:nvPicPr>
        <p:blipFill>
          <a:blip r:embed="rId2" cstate="print"/>
          <a:srcRect/>
          <a:stretch>
            <a:fillRect/>
          </a:stretch>
        </p:blipFill>
        <p:spPr bwMode="auto">
          <a:xfrm>
            <a:off x="6479572" y="836712"/>
            <a:ext cx="2124876" cy="1861554"/>
          </a:xfrm>
          <a:prstGeom prst="rect">
            <a:avLst/>
          </a:prstGeom>
          <a:ln>
            <a:noFill/>
          </a:ln>
          <a:effectLst>
            <a:outerShdw blurRad="292100" dist="139700" dir="2700000" algn="tl" rotWithShape="0">
              <a:srgbClr val="333333">
                <a:alpha val="65000"/>
              </a:srgbClr>
            </a:outerShdw>
          </a:effectLst>
        </p:spPr>
      </p:pic>
      <p:pic>
        <p:nvPicPr>
          <p:cNvPr id="4100" name="Picture 4"/>
          <p:cNvPicPr>
            <a:picLocks noChangeAspect="1" noChangeArrowheads="1"/>
          </p:cNvPicPr>
          <p:nvPr/>
        </p:nvPicPr>
        <p:blipFill>
          <a:blip r:embed="rId3" cstate="print"/>
          <a:srcRect/>
          <a:stretch>
            <a:fillRect/>
          </a:stretch>
        </p:blipFill>
        <p:spPr bwMode="auto">
          <a:xfrm>
            <a:off x="4208820" y="857232"/>
            <a:ext cx="2091372" cy="1890000"/>
          </a:xfrm>
          <a:prstGeom prst="rect">
            <a:avLst/>
          </a:prstGeom>
          <a:ln>
            <a:noFill/>
          </a:ln>
          <a:effectLst>
            <a:outerShdw blurRad="292100" dist="139700" dir="2700000" algn="tl" rotWithShape="0">
              <a:srgbClr val="333333">
                <a:alpha val="65000"/>
              </a:srgbClr>
            </a:outerShdw>
          </a:effectLst>
        </p:spPr>
      </p:pic>
      <p:pic>
        <p:nvPicPr>
          <p:cNvPr id="4101" name="Picture 5"/>
          <p:cNvPicPr>
            <a:picLocks noChangeAspect="1" noChangeArrowheads="1"/>
          </p:cNvPicPr>
          <p:nvPr/>
        </p:nvPicPr>
        <p:blipFill>
          <a:blip r:embed="rId4" cstate="print"/>
          <a:srcRect/>
          <a:stretch>
            <a:fillRect/>
          </a:stretch>
        </p:blipFill>
        <p:spPr bwMode="auto">
          <a:xfrm>
            <a:off x="5652120" y="3140968"/>
            <a:ext cx="2124876" cy="2105880"/>
          </a:xfrm>
          <a:prstGeom prst="rect">
            <a:avLst/>
          </a:prstGeom>
          <a:ln>
            <a:noFill/>
          </a:ln>
          <a:effectLst>
            <a:outerShdw blurRad="292100" dist="139700" dir="2700000" algn="tl" rotWithShape="0">
              <a:srgbClr val="333333">
                <a:alpha val="65000"/>
              </a:srgbClr>
            </a:outerShdw>
          </a:effectLst>
        </p:spPr>
      </p:pic>
      <p:sp>
        <p:nvSpPr>
          <p:cNvPr id="9" name="ZoneTexte 8"/>
          <p:cNvSpPr txBox="1"/>
          <p:nvPr/>
        </p:nvSpPr>
        <p:spPr>
          <a:xfrm>
            <a:off x="464514" y="1523075"/>
            <a:ext cx="3786182" cy="42473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fr-FR" sz="1800" b="1" i="0" u="sng" strike="noStrike" kern="1200" cap="none" spc="0" normalizeH="0" baseline="0" noProof="0" dirty="0">
                <a:ln>
                  <a:noFill/>
                </a:ln>
                <a:solidFill>
                  <a:srgbClr val="292934"/>
                </a:solidFill>
                <a:effectLst/>
                <a:uLnTx/>
                <a:uFillTx/>
                <a:latin typeface="Century Gothic"/>
                <a:ea typeface="+mn-ea"/>
                <a:cs typeface="+mn-cs"/>
              </a:rPr>
              <a:t>Le but:</a:t>
            </a:r>
            <a:r>
              <a:rPr kumimoji="0" lang="fr-FR" sz="1800" b="1" i="0" u="none" strike="noStrike" kern="1200" cap="none" spc="0" normalizeH="0" baseline="0" noProof="0" dirty="0">
                <a:ln>
                  <a:noFill/>
                </a:ln>
                <a:solidFill>
                  <a:srgbClr val="292934"/>
                </a:solidFill>
                <a:effectLst/>
                <a:uLnTx/>
                <a:uFillTx/>
                <a:latin typeface="Century Gothic"/>
                <a:ea typeface="+mn-ea"/>
                <a:cs typeface="+mn-cs"/>
              </a:rPr>
              <a:t> </a:t>
            </a:r>
            <a:r>
              <a:rPr kumimoji="0" lang="fr-FR" sz="1800" b="0" i="0" u="none" strike="noStrike" kern="1200" cap="none" spc="0" normalizeH="0" baseline="0" noProof="0" dirty="0">
                <a:ln>
                  <a:noFill/>
                </a:ln>
                <a:solidFill>
                  <a:srgbClr val="292934"/>
                </a:solidFill>
                <a:effectLst/>
                <a:uLnTx/>
                <a:uFillTx/>
                <a:latin typeface="Century Gothic"/>
                <a:ea typeface="+mn-ea"/>
                <a:cs typeface="+mn-cs"/>
              </a:rPr>
              <a:t>cette essai permis de déterminer les caractéristiques géotechniques fondamentales que sont: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la cohésion 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L’angle de frottement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Il y a trois types des essais de cisaillement: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292934"/>
              </a:solidFill>
              <a:effectLst/>
              <a:uLnTx/>
              <a:uFillTx/>
              <a:latin typeface="Century Gothic"/>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Essai UU:</a:t>
            </a:r>
            <a:r>
              <a:rPr kumimoji="0" lang="fr-FR" sz="1800" b="0" i="0" u="none" strike="noStrike" kern="1200" cap="none" spc="0" normalizeH="0" baseline="0" noProof="0" dirty="0">
                <a:ln>
                  <a:noFill/>
                </a:ln>
                <a:solidFill>
                  <a:srgbClr val="292934"/>
                </a:solidFill>
                <a:effectLst/>
                <a:uLnTx/>
                <a:uFillTx/>
                <a:latin typeface="Century Gothic"/>
                <a:ea typeface="+mn-ea"/>
                <a:cs typeface="+mn-cs"/>
              </a:rPr>
              <a:t> non consolider non drainé.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Essai CD:</a:t>
            </a:r>
            <a:r>
              <a:rPr kumimoji="0" lang="fr-FR" sz="1800" b="0" i="0" u="none" strike="noStrike" kern="1200" cap="none" spc="0" normalizeH="0" baseline="0" noProof="0" dirty="0">
                <a:ln>
                  <a:noFill/>
                </a:ln>
                <a:solidFill>
                  <a:srgbClr val="292934"/>
                </a:solidFill>
                <a:effectLst/>
                <a:uLnTx/>
                <a:uFillTx/>
                <a:latin typeface="Century Gothic"/>
                <a:ea typeface="+mn-ea"/>
                <a:cs typeface="+mn-cs"/>
              </a:rPr>
              <a:t> consolidé drainé.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Essai CU:</a:t>
            </a:r>
            <a:r>
              <a:rPr kumimoji="0" lang="fr-FR" sz="1800" b="0" i="0" u="none" strike="noStrike" kern="1200" cap="none" spc="0" normalizeH="0" baseline="0" noProof="0" dirty="0">
                <a:ln>
                  <a:noFill/>
                </a:ln>
                <a:solidFill>
                  <a:srgbClr val="292934"/>
                </a:solidFill>
                <a:effectLst/>
                <a:uLnTx/>
                <a:uFillTx/>
                <a:latin typeface="Century Gothic"/>
                <a:ea typeface="+mn-ea"/>
                <a:cs typeface="+mn-cs"/>
              </a:rPr>
              <a:t> consolidé non drainé.</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292934"/>
              </a:solidFill>
              <a:effectLst/>
              <a:uLnTx/>
              <a:uFillTx/>
              <a:latin typeface="Century Gothic"/>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292934"/>
              </a:solidFill>
              <a:effectLst/>
              <a:uLnTx/>
              <a:uFillTx/>
              <a:latin typeface="Century Gothic"/>
              <a:ea typeface="+mn-ea"/>
              <a:cs typeface="+mn-cs"/>
            </a:endParaRPr>
          </a:p>
        </p:txBody>
      </p:sp>
    </p:spTree>
    <p:extLst>
      <p:ext uri="{BB962C8B-B14F-4D97-AF65-F5344CB8AC3E}">
        <p14:creationId xmlns:p14="http://schemas.microsoft.com/office/powerpoint/2010/main" val="189283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0542" y="1052736"/>
            <a:ext cx="7643866" cy="3108543"/>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fr-FR" sz="24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a:ea typeface="+mn-ea"/>
                <a:cs typeface="+mn-cs"/>
              </a:rPr>
              <a:t>LES RECOMMANDATIONS ADRESSÉES A L'ARCHITECTE:</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q"/>
              <a:tabLst/>
              <a:defRPr/>
            </a:pPr>
            <a:endParaRPr kumimoji="0" lang="fr-FR" sz="24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Tx/>
              <a:buChar char="-"/>
              <a:tabLst/>
              <a:defRPr/>
            </a:pPr>
            <a:r>
              <a:rPr kumimoji="0" lang="fr-FR" sz="2000" b="0" i="0" u="none" strike="noStrike" kern="1200" cap="none" spc="0" normalizeH="0" baseline="0" noProof="0" dirty="0">
                <a:ln>
                  <a:noFill/>
                </a:ln>
                <a:solidFill>
                  <a:srgbClr val="292934"/>
                </a:solidFill>
                <a:effectLst/>
                <a:uLnTx/>
                <a:uFillTx/>
                <a:latin typeface="Century Gothic"/>
                <a:ea typeface="+mn-ea"/>
                <a:cs typeface="+mn-cs"/>
              </a:rPr>
              <a:t>Type de fondation.</a:t>
            </a:r>
          </a:p>
          <a:p>
            <a:pPr marL="800100" marR="0" lvl="1" indent="-342900" algn="l" defTabSz="914400" rtl="0" eaLnBrk="1" fontAlgn="auto" latinLnBrk="0" hangingPunct="1">
              <a:lnSpc>
                <a:spcPct val="100000"/>
              </a:lnSpc>
              <a:spcBef>
                <a:spcPts val="0"/>
              </a:spcBef>
              <a:spcAft>
                <a:spcPts val="0"/>
              </a:spcAft>
              <a:buClrTx/>
              <a:buSzTx/>
              <a:buFontTx/>
              <a:buChar char="-"/>
              <a:tabLst/>
              <a:defRPr/>
            </a:pPr>
            <a:r>
              <a:rPr kumimoji="0" lang="fr-FR" sz="2000" b="0" i="0" u="none" strike="noStrike" kern="1200" cap="none" spc="0" normalizeH="0" baseline="0" noProof="0" dirty="0">
                <a:ln>
                  <a:noFill/>
                </a:ln>
                <a:solidFill>
                  <a:srgbClr val="292934"/>
                </a:solidFill>
                <a:effectLst/>
                <a:uLnTx/>
                <a:uFillTx/>
                <a:latin typeface="Century Gothic"/>
                <a:ea typeface="+mn-ea"/>
                <a:cs typeface="+mn-cs"/>
              </a:rPr>
              <a:t>Niveau d‘ancrage des fondations.</a:t>
            </a:r>
          </a:p>
          <a:p>
            <a:pPr marL="800100" marR="0" lvl="1" indent="-342900" algn="l" defTabSz="914400" rtl="0" eaLnBrk="1" fontAlgn="auto" latinLnBrk="0" hangingPunct="1">
              <a:lnSpc>
                <a:spcPct val="100000"/>
              </a:lnSpc>
              <a:spcBef>
                <a:spcPts val="0"/>
              </a:spcBef>
              <a:spcAft>
                <a:spcPts val="0"/>
              </a:spcAft>
              <a:buClrTx/>
              <a:buSzTx/>
              <a:buFontTx/>
              <a:buChar char="-"/>
              <a:tabLst/>
              <a:defRPr/>
            </a:pPr>
            <a:r>
              <a:rPr kumimoji="0" lang="fr-FR" sz="2000" b="0" i="0" u="none" strike="noStrike" kern="1200" cap="none" spc="0" normalizeH="0" baseline="0" noProof="0" dirty="0">
                <a:ln>
                  <a:noFill/>
                </a:ln>
                <a:solidFill>
                  <a:srgbClr val="292934"/>
                </a:solidFill>
                <a:effectLst/>
                <a:uLnTx/>
                <a:uFillTx/>
                <a:latin typeface="Century Gothic"/>
                <a:ea typeface="+mn-ea"/>
                <a:cs typeface="+mn-cs"/>
              </a:rPr>
              <a:t>Contrainte admissible du sol.</a:t>
            </a:r>
          </a:p>
          <a:p>
            <a:pPr marL="800100" marR="0" lvl="1" indent="-342900" algn="l" defTabSz="914400" rtl="0" eaLnBrk="1" fontAlgn="auto" latinLnBrk="0" hangingPunct="1">
              <a:lnSpc>
                <a:spcPct val="100000"/>
              </a:lnSpc>
              <a:spcBef>
                <a:spcPts val="0"/>
              </a:spcBef>
              <a:spcAft>
                <a:spcPts val="0"/>
              </a:spcAft>
              <a:buClrTx/>
              <a:buSzTx/>
              <a:buFontTx/>
              <a:buChar char="-"/>
              <a:tabLst/>
              <a:defRPr/>
            </a:pPr>
            <a:r>
              <a:rPr kumimoji="0" lang="fr-FR" sz="2000" b="0" i="0" u="none" strike="noStrike" kern="1200" cap="none" spc="0" normalizeH="0" baseline="0" noProof="0" dirty="0">
                <a:ln>
                  <a:noFill/>
                </a:ln>
                <a:solidFill>
                  <a:srgbClr val="292934"/>
                </a:solidFill>
                <a:effectLst/>
                <a:uLnTx/>
                <a:uFillTx/>
                <a:latin typeface="Century Gothic"/>
                <a:ea typeface="+mn-ea"/>
                <a:cs typeface="+mn-cs"/>
              </a:rPr>
              <a:t>Des recommandations sur la stabilité de l'ouvrage  sur le site. </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kumimoji="0" lang="fr-FR" sz="2400" b="0" i="0" u="none" strike="noStrike" kern="1200" cap="none" spc="0" normalizeH="0" baseline="0" noProof="0" dirty="0">
              <a:ln>
                <a:noFill/>
              </a:ln>
              <a:solidFill>
                <a:srgbClr val="292934"/>
              </a:solidFill>
              <a:effectLst/>
              <a:uLnTx/>
              <a:uFillTx/>
              <a:latin typeface="Century Gothic"/>
              <a:ea typeface="+mn-ea"/>
              <a:cs typeface="+mn-cs"/>
            </a:endParaRPr>
          </a:p>
        </p:txBody>
      </p:sp>
      <p:sp>
        <p:nvSpPr>
          <p:cNvPr id="4" name="ZoneTexte 3"/>
          <p:cNvSpPr txBox="1"/>
          <p:nvPr/>
        </p:nvSpPr>
        <p:spPr>
          <a:xfrm>
            <a:off x="757334" y="4077072"/>
            <a:ext cx="7818092" cy="2086725"/>
          </a:xfrm>
          <a:prstGeom prst="rect">
            <a:avLst/>
          </a:prstGeom>
          <a:noFill/>
        </p:spPr>
        <p:txBody>
          <a:bodyPr wrap="square" rtlCol="0">
            <a:spAutoFit/>
          </a:bodyPr>
          <a:lstStyle/>
          <a:p>
            <a:pPr marL="457200" marR="0" lvl="0" indent="-457200" algn="just" defTabSz="914400" rtl="0" eaLnBrk="1" fontAlgn="auto" latinLnBrk="0" hangingPunct="1">
              <a:lnSpc>
                <a:spcPct val="90000"/>
              </a:lnSpc>
              <a:spcBef>
                <a:spcPts val="0"/>
              </a:spcBef>
              <a:spcAft>
                <a:spcPts val="0"/>
              </a:spcAft>
              <a:buClrTx/>
              <a:buSzTx/>
              <a:buFont typeface="Wingdings" pitchFamily="2" charset="2"/>
              <a:buChar char="q"/>
              <a:tabLst/>
              <a:defRPr/>
            </a:pPr>
            <a:r>
              <a:rPr kumimoji="0" lang="fr-FR" sz="2000" b="1"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EXEMPLE D'ACCIDENT</a:t>
            </a:r>
            <a:r>
              <a:rPr kumimoji="0" lang="fr-FR" sz="2400" b="1" i="0" u="sng" strike="noStrike" kern="1200" cap="none" spc="0" normalizeH="0" baseline="0" noProof="0" dirty="0">
                <a:ln>
                  <a:noFill/>
                </a:ln>
                <a:solidFill>
                  <a:srgbClr val="292934">
                    <a:lumMod val="95000"/>
                  </a:srgbClr>
                </a:solidFill>
                <a:effectLst/>
                <a:uLnTx/>
                <a:uFillTx/>
                <a:latin typeface="Century Gothic"/>
                <a:ea typeface="+mn-ea"/>
                <a:cs typeface="Times New Roman" pitchFamily="18" charset="0"/>
              </a:rPr>
              <a:t>:</a:t>
            </a:r>
          </a:p>
          <a:p>
            <a:pPr marL="800100" marR="0" lvl="1" indent="-342900" algn="just" defTabSz="914400" rtl="0" eaLnBrk="1" fontAlgn="auto" latinLnBrk="0" hangingPunct="1">
              <a:lnSpc>
                <a:spcPct val="90000"/>
              </a:lnSpc>
              <a:spcBef>
                <a:spcPts val="0"/>
              </a:spcBef>
              <a:spcAft>
                <a:spcPts val="0"/>
              </a:spcAft>
              <a:buClrTx/>
              <a:buSzTx/>
              <a:buFontTx/>
              <a:buChar char="-"/>
              <a:tabLst/>
              <a:defRPr/>
            </a:pPr>
            <a:r>
              <a:rPr kumimoji="0" lang="fr-FR" sz="2400" b="0" i="0" u="none" strike="noStrike" kern="1200" cap="none" spc="0" normalizeH="0" baseline="0" noProof="0" dirty="0">
                <a:ln>
                  <a:noFill/>
                </a:ln>
                <a:solidFill>
                  <a:srgbClr val="292934"/>
                </a:solidFill>
                <a:effectLst/>
                <a:uLnTx/>
                <a:uFillTx/>
                <a:latin typeface="Century Gothic"/>
                <a:ea typeface="+mn-ea"/>
                <a:cs typeface="+mn-cs"/>
              </a:rPr>
              <a:t>Tassement différentiel.</a:t>
            </a:r>
          </a:p>
          <a:p>
            <a:pPr marL="800100" marR="0" lvl="1" indent="-342900" algn="just" defTabSz="914400" rtl="0" eaLnBrk="1" fontAlgn="auto" latinLnBrk="0" hangingPunct="1">
              <a:lnSpc>
                <a:spcPct val="90000"/>
              </a:lnSpc>
              <a:spcBef>
                <a:spcPts val="0"/>
              </a:spcBef>
              <a:spcAft>
                <a:spcPts val="0"/>
              </a:spcAft>
              <a:buClrTx/>
              <a:buSzTx/>
              <a:buFontTx/>
              <a:buChar char="-"/>
              <a:tabLst/>
              <a:defRPr/>
            </a:pPr>
            <a:r>
              <a:rPr kumimoji="0" lang="fr-FR" sz="2400" b="0" i="0" u="none" strike="noStrike" kern="1200" cap="none" spc="0" normalizeH="0" baseline="0" noProof="0" dirty="0">
                <a:ln>
                  <a:noFill/>
                </a:ln>
                <a:solidFill>
                  <a:srgbClr val="292934"/>
                </a:solidFill>
                <a:effectLst/>
                <a:uLnTx/>
                <a:uFillTx/>
                <a:latin typeface="Century Gothic"/>
                <a:ea typeface="+mn-ea"/>
                <a:cs typeface="+mn-cs"/>
              </a:rPr>
              <a:t>Tassement d’ensemble.</a:t>
            </a:r>
          </a:p>
          <a:p>
            <a:pPr marL="800100" marR="0" lvl="1" indent="-342900" algn="just" defTabSz="914400" rtl="0" eaLnBrk="1" fontAlgn="auto" latinLnBrk="0" hangingPunct="1">
              <a:lnSpc>
                <a:spcPct val="90000"/>
              </a:lnSpc>
              <a:spcBef>
                <a:spcPts val="0"/>
              </a:spcBef>
              <a:spcAft>
                <a:spcPts val="0"/>
              </a:spcAft>
              <a:buClrTx/>
              <a:buSzTx/>
              <a:buFontTx/>
              <a:buChar char="-"/>
              <a:tabLst/>
              <a:defRPr/>
            </a:pPr>
            <a:r>
              <a:rPr kumimoji="0" lang="fr-FR" sz="2400" b="0" i="0" u="none" strike="noStrike" kern="1200" cap="none" spc="0" normalizeH="0" baseline="0" noProof="0" dirty="0">
                <a:ln>
                  <a:noFill/>
                </a:ln>
                <a:solidFill>
                  <a:srgbClr val="292934"/>
                </a:solidFill>
                <a:effectLst/>
                <a:uLnTx/>
                <a:uFillTx/>
                <a:latin typeface="Century Gothic"/>
                <a:ea typeface="+mn-ea"/>
                <a:cs typeface="+mn-cs"/>
              </a:rPr>
              <a:t>Rabattement de la nappe.</a:t>
            </a:r>
          </a:p>
          <a:p>
            <a:pPr marL="800100" marR="0" lvl="1" indent="-342900" defTabSz="914400" rtl="0" eaLnBrk="1" fontAlgn="auto" latinLnBrk="0" hangingPunct="1">
              <a:lnSpc>
                <a:spcPct val="90000"/>
              </a:lnSpc>
              <a:spcBef>
                <a:spcPts val="0"/>
              </a:spcBef>
              <a:spcAft>
                <a:spcPts val="0"/>
              </a:spcAft>
              <a:buClrTx/>
              <a:buSzTx/>
              <a:buFontTx/>
              <a:buChar char="-"/>
              <a:tabLst/>
              <a:defRPr/>
            </a:pPr>
            <a:r>
              <a:rPr kumimoji="0" lang="fr-FR" sz="2400" b="0" i="0" u="none" strike="noStrike" kern="1200" cap="none" spc="0" normalizeH="0" baseline="0" noProof="0" dirty="0">
                <a:ln>
                  <a:noFill/>
                </a:ln>
                <a:solidFill>
                  <a:srgbClr val="292934"/>
                </a:solidFill>
                <a:effectLst/>
                <a:uLnTx/>
                <a:uFillTx/>
                <a:latin typeface="Century Gothic"/>
                <a:ea typeface="+mn-ea"/>
                <a:cs typeface="+mn-cs"/>
              </a:rPr>
              <a:t>Absence de drainage autour des constructions. </a:t>
            </a:r>
          </a:p>
        </p:txBody>
      </p:sp>
    </p:spTree>
    <p:extLst>
      <p:ext uri="{BB962C8B-B14F-4D97-AF65-F5344CB8AC3E}">
        <p14:creationId xmlns:p14="http://schemas.microsoft.com/office/powerpoint/2010/main" val="227445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000232" y="428604"/>
            <a:ext cx="4857784" cy="477054"/>
          </a:xfrm>
          <a:prstGeom prst="rect">
            <a:avLst/>
          </a:prstGeom>
          <a:noFill/>
          <a:ln>
            <a:solidFill>
              <a:srgbClr val="FF0000"/>
            </a:solidFill>
          </a:ln>
        </p:spPr>
        <p:txBody>
          <a:bodyPr wrap="square" rtlCol="0">
            <a:spAutoFit/>
          </a:bodyPr>
          <a:lstStyle/>
          <a:p>
            <a:pPr>
              <a:buFont typeface="Wingdings" pitchFamily="2" charset="2"/>
              <a:buChar char="Ø"/>
            </a:pPr>
            <a:r>
              <a:rPr lang="fr-FR" sz="2500" b="1" u="sng" dirty="0">
                <a:solidFill>
                  <a:srgbClr val="FF0000"/>
                </a:solidFill>
              </a:rPr>
              <a:t>Définition des fondations :</a:t>
            </a:r>
          </a:p>
        </p:txBody>
      </p:sp>
      <p:sp>
        <p:nvSpPr>
          <p:cNvPr id="5" name="Rectangle 2"/>
          <p:cNvSpPr>
            <a:spLocks noChangeArrowheads="1"/>
          </p:cNvSpPr>
          <p:nvPr/>
        </p:nvSpPr>
        <p:spPr bwMode="auto">
          <a:xfrm>
            <a:off x="214282" y="1357298"/>
            <a:ext cx="8358246"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fr-FR" sz="2000" b="0" i="0" u="none" strike="noStrike" cap="none" normalizeH="0" baseline="0" dirty="0">
                <a:ln>
                  <a:noFill/>
                </a:ln>
                <a:solidFill>
                  <a:srgbClr val="000000"/>
                </a:solidFill>
                <a:effectLst/>
                <a:latin typeface="Helvetica"/>
                <a:ea typeface="Times New Roman" pitchFamily="18" charset="0"/>
                <a:cs typeface="Arial" pitchFamily="34" charset="0"/>
              </a:rPr>
              <a:t> Les fondations reportent les charges permanentes G (poids propres) et les charges d</a:t>
            </a:r>
            <a:r>
              <a:rPr kumimoji="0" lang="fr-FR" sz="2000" b="0" i="0" u="none" strike="noStrike" cap="none" normalizeH="0" baseline="0" dirty="0">
                <a:ln>
                  <a:noFill/>
                </a:ln>
                <a:solidFill>
                  <a:srgbClr val="000000"/>
                </a:solidFill>
                <a:effectLst/>
                <a:latin typeface="Calibri"/>
                <a:ea typeface="Times New Roman" pitchFamily="18" charset="0"/>
                <a:cs typeface="Arial" pitchFamily="34" charset="0"/>
              </a:rPr>
              <a:t>’</a:t>
            </a:r>
            <a:r>
              <a:rPr kumimoji="0" lang="fr-FR" sz="2000" b="0" i="0" u="none" strike="noStrike" cap="none" normalizeH="0" baseline="0" dirty="0">
                <a:ln>
                  <a:noFill/>
                </a:ln>
                <a:solidFill>
                  <a:srgbClr val="000000"/>
                </a:solidFill>
                <a:effectLst/>
                <a:latin typeface="Helvetica"/>
                <a:ea typeface="Times New Roman" pitchFamily="18" charset="0"/>
                <a:cs typeface="Arial" pitchFamily="34" charset="0"/>
              </a:rPr>
              <a:t>exploitation Q </a:t>
            </a:r>
            <a:r>
              <a:rPr kumimoji="0" lang="fr-FR" sz="2000" b="0" i="0" u="none" strike="noStrike" cap="none" normalizeH="0" baseline="0" dirty="0">
                <a:ln>
                  <a:noFill/>
                </a:ln>
                <a:solidFill>
                  <a:srgbClr val="000000"/>
                </a:solidFill>
                <a:effectLst/>
                <a:latin typeface="Calibri"/>
                <a:ea typeface="Times New Roman" pitchFamily="18" charset="0"/>
                <a:cs typeface="Arial" pitchFamily="34" charset="0"/>
              </a:rPr>
              <a:t>à</a:t>
            </a:r>
            <a:r>
              <a:rPr kumimoji="0" lang="fr-FR" sz="2000" b="0" i="0" u="none" strike="noStrike" cap="none" normalizeH="0" baseline="0" dirty="0">
                <a:ln>
                  <a:noFill/>
                </a:ln>
                <a:solidFill>
                  <a:srgbClr val="000000"/>
                </a:solidFill>
                <a:effectLst/>
                <a:latin typeface="Helvetica"/>
                <a:ea typeface="Times New Roman" pitchFamily="18" charset="0"/>
                <a:cs typeface="Arial" pitchFamily="34" charset="0"/>
              </a:rPr>
              <a:t> un niveau convenable et les r</a:t>
            </a:r>
            <a:r>
              <a:rPr kumimoji="0" lang="fr-FR" sz="2000" b="0" i="0" u="none" strike="noStrike" cap="none" normalizeH="0" baseline="0" dirty="0">
                <a:ln>
                  <a:noFill/>
                </a:ln>
                <a:solidFill>
                  <a:srgbClr val="000000"/>
                </a:solidFill>
                <a:effectLst/>
                <a:latin typeface="Calibri"/>
                <a:ea typeface="Times New Roman" pitchFamily="18" charset="0"/>
                <a:cs typeface="Arial" pitchFamily="34" charset="0"/>
              </a:rPr>
              <a:t>é</a:t>
            </a:r>
            <a:r>
              <a:rPr kumimoji="0" lang="fr-FR" sz="2000" b="0" i="0" u="none" strike="noStrike" cap="none" normalizeH="0" baseline="0" dirty="0">
                <a:ln>
                  <a:noFill/>
                </a:ln>
                <a:solidFill>
                  <a:srgbClr val="000000"/>
                </a:solidFill>
                <a:effectLst/>
                <a:latin typeface="Helvetica"/>
                <a:ea typeface="Times New Roman" pitchFamily="18" charset="0"/>
                <a:cs typeface="Arial" pitchFamily="34" charset="0"/>
              </a:rPr>
              <a:t>partissent sur une couche de terrain</a:t>
            </a:r>
            <a:r>
              <a:rPr kumimoji="0" lang="fr-FR" sz="2000" b="0" i="0" u="none" strike="noStrike" cap="none" normalizeH="0" dirty="0">
                <a:ln>
                  <a:noFill/>
                </a:ln>
                <a:solidFill>
                  <a:srgbClr val="000000"/>
                </a:solidFill>
                <a:effectLst/>
                <a:latin typeface="Helvetica"/>
                <a:ea typeface="Times New Roman" pitchFamily="18" charset="0"/>
                <a:cs typeface="Arial" pitchFamily="34" charset="0"/>
              </a:rPr>
              <a:t> </a:t>
            </a:r>
            <a:r>
              <a:rPr kumimoji="0" lang="fr-FR" sz="2000" b="0" i="0" u="none" strike="noStrike" cap="none" normalizeH="0" baseline="0" dirty="0">
                <a:ln>
                  <a:noFill/>
                </a:ln>
                <a:solidFill>
                  <a:srgbClr val="000000"/>
                </a:solidFill>
                <a:effectLst/>
                <a:latin typeface="Helvetica"/>
                <a:ea typeface="Times New Roman" pitchFamily="18" charset="0"/>
                <a:cs typeface="Arial" pitchFamily="34" charset="0"/>
              </a:rPr>
              <a:t>en assurant la stabilit</a:t>
            </a:r>
            <a:r>
              <a:rPr kumimoji="0" lang="fr-FR" sz="2000" b="0" i="0" u="none" strike="noStrike" cap="none" normalizeH="0" baseline="0" dirty="0">
                <a:ln>
                  <a:noFill/>
                </a:ln>
                <a:solidFill>
                  <a:srgbClr val="000000"/>
                </a:solidFill>
                <a:effectLst/>
                <a:latin typeface="Calibri"/>
                <a:ea typeface="Times New Roman" pitchFamily="18" charset="0"/>
                <a:cs typeface="Arial" pitchFamily="34" charset="0"/>
              </a:rPr>
              <a:t>é</a:t>
            </a:r>
            <a:r>
              <a:rPr kumimoji="0" lang="fr-FR" sz="2000" b="0" i="0" u="none" strike="noStrike" cap="none" normalizeH="0" baseline="0" dirty="0">
                <a:ln>
                  <a:noFill/>
                </a:ln>
                <a:solidFill>
                  <a:srgbClr val="000000"/>
                </a:solidFill>
                <a:effectLst/>
                <a:latin typeface="Helvetica"/>
                <a:ea typeface="Times New Roman" pitchFamily="18" charset="0"/>
                <a:cs typeface="Arial" pitchFamily="34" charset="0"/>
              </a:rPr>
              <a:t> et la s</a:t>
            </a:r>
            <a:r>
              <a:rPr kumimoji="0" lang="fr-FR" sz="2000" b="0" i="0" u="none" strike="noStrike" cap="none" normalizeH="0" baseline="0" dirty="0">
                <a:ln>
                  <a:noFill/>
                </a:ln>
                <a:solidFill>
                  <a:srgbClr val="000000"/>
                </a:solidFill>
                <a:effectLst/>
                <a:latin typeface="Calibri"/>
                <a:ea typeface="Times New Roman" pitchFamily="18" charset="0"/>
                <a:cs typeface="Arial" pitchFamily="34" charset="0"/>
              </a:rPr>
              <a:t>é</a:t>
            </a:r>
            <a:r>
              <a:rPr kumimoji="0" lang="fr-FR" sz="2000" b="0" i="0" u="none" strike="noStrike" cap="none" normalizeH="0" baseline="0" dirty="0">
                <a:ln>
                  <a:noFill/>
                </a:ln>
                <a:solidFill>
                  <a:srgbClr val="000000"/>
                </a:solidFill>
                <a:effectLst/>
                <a:latin typeface="Helvetica"/>
                <a:ea typeface="Times New Roman" pitchFamily="18" charset="0"/>
                <a:cs typeface="Arial" pitchFamily="34" charset="0"/>
              </a:rPr>
              <a:t>curit</a:t>
            </a:r>
            <a:r>
              <a:rPr kumimoji="0" lang="fr-FR" sz="2000" b="0" i="0" u="none" strike="noStrike" cap="none" normalizeH="0" baseline="0" dirty="0">
                <a:ln>
                  <a:noFill/>
                </a:ln>
                <a:solidFill>
                  <a:srgbClr val="000000"/>
                </a:solidFill>
                <a:effectLst/>
                <a:latin typeface="Calibri"/>
                <a:ea typeface="Times New Roman" pitchFamily="18" charset="0"/>
                <a:cs typeface="Arial" pitchFamily="34" charset="0"/>
              </a:rPr>
              <a:t>é</a:t>
            </a:r>
            <a:r>
              <a:rPr kumimoji="0" lang="fr-FR" sz="2000" b="0" i="0" u="none" strike="noStrike" cap="none" normalizeH="0" baseline="0" dirty="0">
                <a:ln>
                  <a:noFill/>
                </a:ln>
                <a:solidFill>
                  <a:srgbClr val="000000"/>
                </a:solidFill>
                <a:effectLst/>
                <a:latin typeface="Helvetica"/>
                <a:ea typeface="Times New Roman" pitchFamily="18" charset="0"/>
                <a:cs typeface="Arial" pitchFamily="34" charset="0"/>
              </a:rPr>
              <a:t> de la fondation.</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fr-FR" sz="2000" b="0" i="0" u="none" strike="noStrike" cap="none" normalizeH="0" baseline="0" dirty="0">
                <a:ln>
                  <a:noFill/>
                </a:ln>
                <a:solidFill>
                  <a:srgbClr val="000000"/>
                </a:solidFill>
                <a:effectLst/>
                <a:latin typeface="Helvetica"/>
                <a:ea typeface="Times New Roman" pitchFamily="18" charset="0"/>
                <a:cs typeface="Arial" pitchFamily="34" charset="0"/>
              </a:rPr>
              <a:t> La descente de charges, effectu</a:t>
            </a:r>
            <a:r>
              <a:rPr kumimoji="0" lang="fr-FR" sz="2000" b="0" i="0" u="none" strike="noStrike" cap="none" normalizeH="0" baseline="0" dirty="0">
                <a:ln>
                  <a:noFill/>
                </a:ln>
                <a:solidFill>
                  <a:srgbClr val="000000"/>
                </a:solidFill>
                <a:effectLst/>
                <a:latin typeface="Calibri"/>
                <a:ea typeface="Times New Roman" pitchFamily="18" charset="0"/>
                <a:cs typeface="Arial" pitchFamily="34" charset="0"/>
              </a:rPr>
              <a:t>é</a:t>
            </a:r>
            <a:r>
              <a:rPr kumimoji="0" lang="fr-FR" sz="2000" b="0" i="0" u="none" strike="noStrike" cap="none" normalizeH="0" baseline="0" dirty="0">
                <a:ln>
                  <a:noFill/>
                </a:ln>
                <a:solidFill>
                  <a:srgbClr val="000000"/>
                </a:solidFill>
                <a:effectLst/>
                <a:latin typeface="Helvetica"/>
                <a:ea typeface="Times New Roman" pitchFamily="18" charset="0"/>
                <a:cs typeface="Arial" pitchFamily="34" charset="0"/>
              </a:rPr>
              <a:t>e en bureau d</a:t>
            </a:r>
            <a:r>
              <a:rPr kumimoji="0" lang="fr-FR" sz="2000" b="0" i="0" u="none" strike="noStrike" cap="none" normalizeH="0" baseline="0" dirty="0">
                <a:ln>
                  <a:noFill/>
                </a:ln>
                <a:solidFill>
                  <a:srgbClr val="000000"/>
                </a:solidFill>
                <a:effectLst/>
                <a:latin typeface="Calibri"/>
                <a:ea typeface="Times New Roman" pitchFamily="18" charset="0"/>
                <a:cs typeface="Arial" pitchFamily="34" charset="0"/>
              </a:rPr>
              <a:t>’é</a:t>
            </a:r>
            <a:r>
              <a:rPr kumimoji="0" lang="fr-FR" sz="2000" b="0" i="0" u="none" strike="noStrike" cap="none" normalizeH="0" baseline="0" dirty="0">
                <a:ln>
                  <a:noFill/>
                </a:ln>
                <a:solidFill>
                  <a:srgbClr val="000000"/>
                </a:solidFill>
                <a:effectLst/>
                <a:latin typeface="Helvetica"/>
                <a:ea typeface="Times New Roman" pitchFamily="18" charset="0"/>
                <a:cs typeface="Arial" pitchFamily="34" charset="0"/>
              </a:rPr>
              <a:t>tude, permet de conna</a:t>
            </a:r>
            <a:r>
              <a:rPr kumimoji="0" lang="fr-FR" sz="2000" b="0" i="0" u="none" strike="noStrike" cap="none" normalizeH="0" baseline="0" dirty="0">
                <a:ln>
                  <a:noFill/>
                </a:ln>
                <a:solidFill>
                  <a:srgbClr val="000000"/>
                </a:solidFill>
                <a:effectLst/>
                <a:latin typeface="Calibri"/>
                <a:ea typeface="Times New Roman" pitchFamily="18" charset="0"/>
                <a:cs typeface="Arial" pitchFamily="34" charset="0"/>
              </a:rPr>
              <a:t>î</a:t>
            </a:r>
            <a:r>
              <a:rPr kumimoji="0" lang="fr-FR" sz="2000" b="0" i="0" u="none" strike="noStrike" cap="none" normalizeH="0" baseline="0" dirty="0">
                <a:ln>
                  <a:noFill/>
                </a:ln>
                <a:solidFill>
                  <a:srgbClr val="000000"/>
                </a:solidFill>
                <a:effectLst/>
                <a:latin typeface="Helvetica"/>
                <a:ea typeface="Times New Roman" pitchFamily="18" charset="0"/>
                <a:cs typeface="Arial" pitchFamily="34" charset="0"/>
              </a:rPr>
              <a:t>tre les actions de la structure sur les fondations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pPr>
            <a:endParaRPr lang="fr-FR" sz="2000" dirty="0">
              <a:solidFill>
                <a:srgbClr val="000000"/>
              </a:solidFill>
              <a:latin typeface="Helvetica"/>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tabLst/>
            </a:pPr>
            <a:endParaRPr kumimoji="0" lang="fr-FR" sz="2000" b="0" i="0" u="none" strike="noStrike" cap="none" normalizeH="0" baseline="0" dirty="0">
              <a:ln>
                <a:noFill/>
              </a:ln>
              <a:solidFill>
                <a:srgbClr val="000000"/>
              </a:solidFill>
              <a:effectLst/>
              <a:latin typeface="Helvetica"/>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tabLst/>
            </a:pPr>
            <a:endParaRPr kumimoji="0" lang="fr-FR" sz="2000" b="0" i="0" u="none" strike="noStrike" cap="none" normalizeH="0" baseline="0" dirty="0">
              <a:ln>
                <a:noFill/>
              </a:ln>
              <a:solidFill>
                <a:srgbClr val="000000"/>
              </a:solidFill>
              <a:effectLst/>
              <a:latin typeface="Helvetica"/>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a:ln>
                  <a:noFill/>
                </a:ln>
                <a:solidFill>
                  <a:srgbClr val="FF0000"/>
                </a:solidFill>
                <a:effectLst>
                  <a:outerShdw blurRad="38100" dist="38100" dir="2700000" algn="tl">
                    <a:srgbClr val="000000">
                      <a:alpha val="43137"/>
                    </a:srgbClr>
                  </a:outerShdw>
                </a:effectLst>
                <a:latin typeface="Helvetica"/>
                <a:ea typeface="Times New Roman" pitchFamily="18" charset="0"/>
                <a:cs typeface="Arial" pitchFamily="34" charset="0"/>
              </a:rPr>
              <a:t>              Nu = 1,35 G + 1,5 Q</a:t>
            </a:r>
          </a:p>
          <a:p>
            <a:pPr marL="0" marR="0" lvl="0" indent="0" algn="l" defTabSz="914400" rtl="0" eaLnBrk="0" fontAlgn="base" latinLnBrk="0" hangingPunct="0">
              <a:lnSpc>
                <a:spcPct val="100000"/>
              </a:lnSpc>
              <a:spcBef>
                <a:spcPct val="0"/>
              </a:spcBef>
              <a:spcAft>
                <a:spcPct val="0"/>
              </a:spcAft>
              <a:buClrTx/>
              <a:buSzTx/>
              <a:buFontTx/>
              <a:buNone/>
              <a:tabLst/>
            </a:pPr>
            <a:endParaRPr lang="fr-FR" sz="2000" dirty="0">
              <a:solidFill>
                <a:srgbClr val="FF0000"/>
              </a:solidFill>
              <a:effectLst>
                <a:outerShdw blurRad="38100" dist="38100" dir="2700000" algn="tl">
                  <a:srgbClr val="000000">
                    <a:alpha val="43137"/>
                  </a:srgbClr>
                </a:outerShdw>
              </a:effectLst>
              <a:latin typeface="Helvetica"/>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dirty="0">
              <a:ln>
                <a:noFill/>
              </a:ln>
              <a:solidFill>
                <a:srgbClr val="FF0000"/>
              </a:solidFill>
              <a:effectLst>
                <a:outerShdw blurRad="38100" dist="38100" dir="2700000" algn="tl">
                  <a:srgbClr val="000000">
                    <a:alpha val="43137"/>
                  </a:srgbClr>
                </a:outerShdw>
              </a:effectLst>
              <a:latin typeface="Helvetica"/>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sz="2000" dirty="0">
              <a:solidFill>
                <a:srgbClr val="FF0000"/>
              </a:solidFill>
              <a:effectLst>
                <a:outerShdw blurRad="38100" dist="38100" dir="2700000" algn="tl">
                  <a:srgbClr val="000000">
                    <a:alpha val="43137"/>
                  </a:srgbClr>
                </a:outerShdw>
              </a:effectLst>
              <a:latin typeface="Helvetica"/>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dirty="0">
              <a:ln>
                <a:noFill/>
              </a:ln>
              <a:solidFill>
                <a:srgbClr val="FF0000"/>
              </a:solidFill>
              <a:effectLst>
                <a:outerShdw blurRad="38100" dist="38100" dir="2700000" algn="tl">
                  <a:srgbClr val="000000">
                    <a:alpha val="43137"/>
                  </a:srgbClr>
                </a:outerShdw>
              </a:effectLst>
              <a:latin typeface="Helvetica"/>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dirty="0">
              <a:ln>
                <a:noFill/>
              </a:ln>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6" name="Rectangle 5"/>
          <p:cNvSpPr/>
          <p:nvPr/>
        </p:nvSpPr>
        <p:spPr>
          <a:xfrm>
            <a:off x="928662" y="4357694"/>
            <a:ext cx="3143272" cy="7143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descr="descente de charges.JPG"/>
          <p:cNvPicPr>
            <a:picLocks noChangeAspect="1"/>
          </p:cNvPicPr>
          <p:nvPr/>
        </p:nvPicPr>
        <p:blipFill>
          <a:blip r:embed="rId2"/>
          <a:stretch>
            <a:fillRect/>
          </a:stretch>
        </p:blipFill>
        <p:spPr>
          <a:xfrm>
            <a:off x="4643438" y="3571876"/>
            <a:ext cx="3066744" cy="2909084"/>
          </a:xfrm>
          <a:prstGeom prst="rect">
            <a:avLst/>
          </a:prstGeom>
          <a:ln>
            <a:noFill/>
          </a:ln>
          <a:effectLst>
            <a:softEdge rad="11250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8728" y="357166"/>
            <a:ext cx="6500858" cy="1015663"/>
          </a:xfrm>
          <a:prstGeom prst="rect">
            <a:avLst/>
          </a:prstGeom>
        </p:spPr>
        <p:txBody>
          <a:bodyPr wrap="square">
            <a:spAutoFit/>
          </a:bodyPr>
          <a:lstStyle/>
          <a:p>
            <a:pPr>
              <a:buFont typeface="Wingdings" pitchFamily="2" charset="2"/>
              <a:buChar char="Ø"/>
            </a:pPr>
            <a:r>
              <a:rPr lang="fr-FR" sz="2400" b="1" dirty="0">
                <a:solidFill>
                  <a:srgbClr val="FF0000"/>
                </a:solidFill>
              </a:rPr>
              <a:t> </a:t>
            </a:r>
            <a:r>
              <a:rPr lang="fr-FR" sz="2400" b="1" u="sng" dirty="0">
                <a:solidFill>
                  <a:srgbClr val="FF0000"/>
                </a:solidFill>
              </a:rPr>
              <a:t>Choisir un type de fondation adapté</a:t>
            </a:r>
          </a:p>
          <a:p>
            <a:r>
              <a:rPr lang="fr-FR" dirty="0"/>
              <a:t> </a:t>
            </a:r>
          </a:p>
          <a:p>
            <a:endParaRPr lang="fr-FR" dirty="0"/>
          </a:p>
        </p:txBody>
      </p:sp>
      <p:sp>
        <p:nvSpPr>
          <p:cNvPr id="3" name="Rectangle 2"/>
          <p:cNvSpPr/>
          <p:nvPr/>
        </p:nvSpPr>
        <p:spPr>
          <a:xfrm>
            <a:off x="1000100" y="1071546"/>
            <a:ext cx="5143536" cy="400110"/>
          </a:xfrm>
          <a:prstGeom prst="rect">
            <a:avLst/>
          </a:prstGeom>
          <a:ln>
            <a:solidFill>
              <a:schemeClr val="tx1"/>
            </a:solidFill>
          </a:ln>
        </p:spPr>
        <p:txBody>
          <a:bodyPr wrap="square">
            <a:spAutoFit/>
          </a:bodyPr>
          <a:lstStyle/>
          <a:p>
            <a:pPr marL="342900" indent="-342900">
              <a:buFont typeface="+mj-lt"/>
              <a:buAutoNum type="alphaUcPeriod"/>
            </a:pPr>
            <a:r>
              <a:rPr lang="fr-FR" sz="2000" b="1" u="sng" dirty="0"/>
              <a:t>Fondations sur un sol argileux</a:t>
            </a:r>
          </a:p>
        </p:txBody>
      </p:sp>
      <p:sp>
        <p:nvSpPr>
          <p:cNvPr id="5" name="Rectangle 4"/>
          <p:cNvSpPr/>
          <p:nvPr/>
        </p:nvSpPr>
        <p:spPr>
          <a:xfrm>
            <a:off x="500034" y="1571612"/>
            <a:ext cx="7643866" cy="2308324"/>
          </a:xfrm>
          <a:prstGeom prst="rect">
            <a:avLst/>
          </a:prstGeom>
        </p:spPr>
        <p:txBody>
          <a:bodyPr wrap="square">
            <a:spAutoFit/>
          </a:bodyPr>
          <a:lstStyle/>
          <a:p>
            <a:pPr>
              <a:buFont typeface="Wingdings" pitchFamily="2" charset="2"/>
              <a:buChar char="Ø"/>
            </a:pPr>
            <a:r>
              <a:rPr lang="fr-FR" dirty="0"/>
              <a:t>Un sol argileux est </a:t>
            </a:r>
            <a:r>
              <a:rPr lang="fr-FR" b="1" dirty="0"/>
              <a:t>sensible</a:t>
            </a:r>
            <a:r>
              <a:rPr lang="fr-FR" dirty="0"/>
              <a:t> au niveau d’hydratation du terrain. En effet, l’argile a pour particularité </a:t>
            </a:r>
            <a:r>
              <a:rPr lang="fr-FR" b="1" dirty="0"/>
              <a:t>d’absorber l’eau</a:t>
            </a:r>
            <a:r>
              <a:rPr lang="fr-FR" dirty="0"/>
              <a:t>. En période de pluie, le sol va gonfler et en période très sèche,</a:t>
            </a:r>
          </a:p>
          <a:p>
            <a:pPr>
              <a:buFont typeface="Wingdings" pitchFamily="2" charset="2"/>
              <a:buChar char="Ø"/>
            </a:pPr>
            <a:r>
              <a:rPr lang="fr-FR" dirty="0"/>
              <a:t> Ces mouvements de gonflement et de rétractation ont des conséquences sur la construction sur le sol argileux si les fondations ne sont pas adaptées  cela va </a:t>
            </a:r>
            <a:r>
              <a:rPr lang="fr-FR" b="1" u="sng" dirty="0"/>
              <a:t>créer de fissures</a:t>
            </a:r>
            <a:r>
              <a:rPr lang="fr-FR" b="1" dirty="0"/>
              <a:t> </a:t>
            </a:r>
            <a:r>
              <a:rPr lang="fr-FR" dirty="0"/>
              <a:t>qui vont rendre instable voir dangereuse .</a:t>
            </a:r>
          </a:p>
          <a:p>
            <a:r>
              <a:rPr lang="fr-FR" dirty="0"/>
              <a:t>Dans certains cas, il n’y aura pas d’autres solutions que de détruire complètement la maison.</a:t>
            </a:r>
          </a:p>
        </p:txBody>
      </p:sp>
      <p:sp>
        <p:nvSpPr>
          <p:cNvPr id="6" name="Rectangle 5"/>
          <p:cNvSpPr/>
          <p:nvPr/>
        </p:nvSpPr>
        <p:spPr>
          <a:xfrm>
            <a:off x="500034" y="4500570"/>
            <a:ext cx="4071966" cy="1815882"/>
          </a:xfrm>
          <a:prstGeom prst="rect">
            <a:avLst/>
          </a:prstGeom>
        </p:spPr>
        <p:txBody>
          <a:bodyPr wrap="square">
            <a:spAutoFit/>
          </a:bodyPr>
          <a:lstStyle/>
          <a:p>
            <a:r>
              <a:rPr lang="fr-FR" sz="2000" b="1" u="sng" dirty="0"/>
              <a:t>Les types de fondation en cas de sol argileux :</a:t>
            </a:r>
          </a:p>
          <a:p>
            <a:r>
              <a:rPr lang="fr-FR" dirty="0"/>
              <a:t>la profondeur de la fondation devra être de 0,80 mètres minimum. Si le sol est très argileux, la profondeur minimum sera de 1,20 mètres.</a:t>
            </a:r>
          </a:p>
        </p:txBody>
      </p:sp>
      <p:pic>
        <p:nvPicPr>
          <p:cNvPr id="6146" name="Picture 2" descr="http://observatoire-regional-risques-paca.fr/sites/default/files/biblio/REG_retrait_gonflement_3.JPG"/>
          <p:cNvPicPr>
            <a:picLocks noChangeAspect="1" noChangeArrowheads="1"/>
          </p:cNvPicPr>
          <p:nvPr/>
        </p:nvPicPr>
        <p:blipFill>
          <a:blip r:embed="rId2"/>
          <a:srcRect l="52500" t="33211"/>
          <a:stretch>
            <a:fillRect/>
          </a:stretch>
        </p:blipFill>
        <p:spPr bwMode="auto">
          <a:xfrm>
            <a:off x="5357818" y="3929066"/>
            <a:ext cx="2571768" cy="2449959"/>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00100" y="785794"/>
            <a:ext cx="4500594" cy="400110"/>
          </a:xfrm>
          <a:prstGeom prst="rect">
            <a:avLst/>
          </a:prstGeom>
          <a:ln>
            <a:solidFill>
              <a:schemeClr val="tx1"/>
            </a:solidFill>
          </a:ln>
        </p:spPr>
        <p:txBody>
          <a:bodyPr wrap="square">
            <a:spAutoFit/>
          </a:bodyPr>
          <a:lstStyle/>
          <a:p>
            <a:pPr marL="342900" indent="-342900"/>
            <a:r>
              <a:rPr lang="fr-FR" sz="2000" b="1" dirty="0"/>
              <a:t>B. </a:t>
            </a:r>
            <a:r>
              <a:rPr lang="fr-FR" sz="2000" b="1" u="sng" dirty="0"/>
              <a:t>Fondations sur un sol sableux</a:t>
            </a:r>
          </a:p>
        </p:txBody>
      </p:sp>
      <p:sp>
        <p:nvSpPr>
          <p:cNvPr id="6" name="Rectangle 5"/>
          <p:cNvSpPr/>
          <p:nvPr/>
        </p:nvSpPr>
        <p:spPr>
          <a:xfrm>
            <a:off x="500034" y="1357298"/>
            <a:ext cx="8072494" cy="1477328"/>
          </a:xfrm>
          <a:prstGeom prst="rect">
            <a:avLst/>
          </a:prstGeom>
        </p:spPr>
        <p:txBody>
          <a:bodyPr wrap="square">
            <a:spAutoFit/>
          </a:bodyPr>
          <a:lstStyle/>
          <a:p>
            <a:r>
              <a:rPr lang="fr-FR" b="1" u="sng" dirty="0"/>
              <a:t>Les fondations adaptées aux terrains sableux :</a:t>
            </a:r>
          </a:p>
          <a:p>
            <a:endParaRPr lang="fr-FR" b="1" u="sng" dirty="0"/>
          </a:p>
          <a:p>
            <a:pPr>
              <a:buFont typeface="Wingdings" pitchFamily="2" charset="2"/>
              <a:buChar char="Ø"/>
            </a:pPr>
            <a:r>
              <a:rPr lang="fr-FR" dirty="0"/>
              <a:t>Pour un terrain sableux, il faudra des fondations très importantes car il s’agit d’un</a:t>
            </a:r>
            <a:r>
              <a:rPr lang="fr-FR" b="1" dirty="0"/>
              <a:t> sol instable</a:t>
            </a:r>
            <a:r>
              <a:rPr lang="fr-FR" dirty="0"/>
              <a:t>. Si le sol résistant du terrain sableux est peu profond, on peut choisir d’effectuer </a:t>
            </a:r>
            <a:r>
              <a:rPr lang="fr-FR" b="1" u="sng" dirty="0">
                <a:solidFill>
                  <a:srgbClr val="FF0000"/>
                </a:solidFill>
              </a:rPr>
              <a:t>des fondations superficielles</a:t>
            </a:r>
            <a:endParaRPr lang="fr-FR" u="sng" dirty="0">
              <a:solidFill>
                <a:srgbClr val="FF0000"/>
              </a:solidFill>
            </a:endParaRPr>
          </a:p>
        </p:txBody>
      </p:sp>
      <p:sp>
        <p:nvSpPr>
          <p:cNvPr id="7" name="Rectangle 6"/>
          <p:cNvSpPr/>
          <p:nvPr/>
        </p:nvSpPr>
        <p:spPr>
          <a:xfrm>
            <a:off x="571472" y="3071810"/>
            <a:ext cx="7643866" cy="923330"/>
          </a:xfrm>
          <a:prstGeom prst="rect">
            <a:avLst/>
          </a:prstGeom>
        </p:spPr>
        <p:txBody>
          <a:bodyPr wrap="square">
            <a:spAutoFit/>
          </a:bodyPr>
          <a:lstStyle/>
          <a:p>
            <a:pPr>
              <a:buFont typeface="Wingdings" pitchFamily="2" charset="2"/>
              <a:buChar char="Ø"/>
            </a:pPr>
            <a:r>
              <a:rPr lang="fr-FR" dirty="0"/>
              <a:t>Dans le cas où le sol résistant est plus bas sous terre, il faudra penser à d’autres types de fondations qui sont des fondations semi-profondes et profondes. </a:t>
            </a:r>
          </a:p>
        </p:txBody>
      </p:sp>
      <p:pic>
        <p:nvPicPr>
          <p:cNvPr id="56322" name="Picture 2" descr="RÃ©sultat de recherche d'images pour &quot;les fondations superficielles semi profondes pdf&quot;"/>
          <p:cNvPicPr>
            <a:picLocks noChangeAspect="1" noChangeArrowheads="1"/>
          </p:cNvPicPr>
          <p:nvPr/>
        </p:nvPicPr>
        <p:blipFill>
          <a:blip r:embed="rId2"/>
          <a:srcRect/>
          <a:stretch>
            <a:fillRect/>
          </a:stretch>
        </p:blipFill>
        <p:spPr bwMode="auto">
          <a:xfrm>
            <a:off x="4000496" y="3786190"/>
            <a:ext cx="4143403" cy="281017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55577" y="1148551"/>
            <a:ext cx="748883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Verdana" pitchFamily="34" charset="0"/>
                <a:ea typeface="+mn-ea"/>
                <a:cs typeface="+mn-cs"/>
              </a:rPr>
              <a:t>On appelle fondation la base de l'ouvrage qui se trouve en contact direct avec le terrain d'assise et qui a pour rôle de transmettre à celui-ci toutes les charges et les surcharges supportées par la construction.</a:t>
            </a:r>
          </a:p>
        </p:txBody>
      </p:sp>
      <p:sp>
        <p:nvSpPr>
          <p:cNvPr id="4" name="ZoneTexte 3"/>
          <p:cNvSpPr txBox="1"/>
          <p:nvPr/>
        </p:nvSpPr>
        <p:spPr>
          <a:xfrm>
            <a:off x="899592" y="2852936"/>
            <a:ext cx="7344817" cy="3748719"/>
          </a:xfrm>
          <a:prstGeom prst="rect">
            <a:avLst/>
          </a:prstGeom>
          <a:noFill/>
        </p:spPr>
        <p:txBody>
          <a:bodyPr wrap="square" rtlCol="0">
            <a:spAutoFit/>
          </a:bodyPr>
          <a:lstStyle/>
          <a:p>
            <a:pPr marL="0" marR="0" lvl="0" indent="0" algn="l" defTabSz="914400" rtl="0" eaLnBrk="1" fontAlgn="auto" latinLnBrk="0" hangingPunct="1">
              <a:lnSpc>
                <a:spcPct val="80000"/>
              </a:lnSpc>
              <a:spcBef>
                <a:spcPct val="2000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Verdana" pitchFamily="34" charset="0"/>
                <a:ea typeface="Verdana" pitchFamily="34" charset="0"/>
                <a:cs typeface="Verdana" pitchFamily="34" charset="0"/>
              </a:rPr>
              <a:t>Sous un bâtiment, on peut mettre en place trois principaux types de fondations:</a:t>
            </a:r>
          </a:p>
          <a:p>
            <a:pPr marL="742950" marR="0" lvl="1" indent="-285750" algn="l" defTabSz="914400" rtl="0" eaLnBrk="1" fontAlgn="auto" latinLnBrk="0" hangingPunct="1">
              <a:lnSpc>
                <a:spcPct val="80000"/>
              </a:lnSpc>
              <a:spcBef>
                <a:spcPct val="20000"/>
              </a:spcBef>
              <a:spcAft>
                <a:spcPts val="0"/>
              </a:spcAft>
              <a:buClrTx/>
              <a:buSzTx/>
              <a:buFont typeface="Wingdings" pitchFamily="2" charset="2"/>
              <a:buChar char="ü"/>
              <a:tabLst/>
              <a:defRPr/>
            </a:pPr>
            <a:r>
              <a:rPr kumimoji="0" lang="fr-FR" sz="1800" b="0" i="0" u="none"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Verdana" pitchFamily="34" charset="0"/>
                <a:ea typeface="Verdana" pitchFamily="34" charset="0"/>
                <a:cs typeface="Verdana" pitchFamily="34" charset="0"/>
              </a:rPr>
              <a:t>Des fondations superficielles.</a:t>
            </a:r>
          </a:p>
          <a:p>
            <a:pPr marL="742950" marR="0" lvl="1" indent="-285750" algn="l" defTabSz="914400" rtl="0" eaLnBrk="1" fontAlgn="auto" latinLnBrk="0" hangingPunct="1">
              <a:lnSpc>
                <a:spcPct val="80000"/>
              </a:lnSpc>
              <a:spcBef>
                <a:spcPct val="20000"/>
              </a:spcBef>
              <a:spcAft>
                <a:spcPts val="0"/>
              </a:spcAft>
              <a:buClrTx/>
              <a:buSzTx/>
              <a:buFont typeface="Wingdings" pitchFamily="2" charset="2"/>
              <a:buChar char="ü"/>
              <a:tabLst/>
              <a:defRPr/>
            </a:pPr>
            <a:r>
              <a:rPr kumimoji="0" lang="fr-FR" sz="1800" b="0" i="0" u="none"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Verdana" pitchFamily="34" charset="0"/>
                <a:ea typeface="Verdana" pitchFamily="34" charset="0"/>
                <a:cs typeface="Verdana" pitchFamily="34" charset="0"/>
              </a:rPr>
              <a:t>Des fondations semi profondes.</a:t>
            </a:r>
          </a:p>
          <a:p>
            <a:pPr marL="742950" marR="0" lvl="1" indent="-285750" algn="l" defTabSz="914400" rtl="0" eaLnBrk="1" fontAlgn="auto" latinLnBrk="0" hangingPunct="1">
              <a:lnSpc>
                <a:spcPct val="80000"/>
              </a:lnSpc>
              <a:spcBef>
                <a:spcPct val="20000"/>
              </a:spcBef>
              <a:spcAft>
                <a:spcPts val="0"/>
              </a:spcAft>
              <a:buClrTx/>
              <a:buSzTx/>
              <a:buFont typeface="Wingdings" pitchFamily="2" charset="2"/>
              <a:buChar char="ü"/>
              <a:tabLst/>
              <a:defRPr/>
            </a:pPr>
            <a:r>
              <a:rPr kumimoji="0" lang="fr-FR" sz="1800" b="0" i="0" u="none"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Verdana" pitchFamily="34" charset="0"/>
                <a:ea typeface="Verdana" pitchFamily="34" charset="0"/>
                <a:cs typeface="Verdana" pitchFamily="34" charset="0"/>
              </a:rPr>
              <a:t>Des fondations profondes.</a:t>
            </a:r>
          </a:p>
          <a:p>
            <a:pPr marL="342900" marR="0" lvl="0" indent="-342900" algn="just" defTabSz="914400" rtl="0" eaLnBrk="1" fontAlgn="auto" latinLnBrk="0" hangingPunct="1">
              <a:lnSpc>
                <a:spcPct val="80000"/>
              </a:lnSpc>
              <a:spcBef>
                <a:spcPct val="20000"/>
              </a:spcBef>
              <a:spcAft>
                <a:spcPts val="0"/>
              </a:spcAft>
              <a:buClrTx/>
              <a:buSzTx/>
              <a:buFontTx/>
              <a:buNone/>
              <a:tabLst/>
              <a:defRPr/>
            </a:pPr>
            <a:r>
              <a:rPr kumimoji="0" lang="fr-FR" sz="1800" b="0" i="0" u="none" strike="noStrike" kern="1200" cap="none" spc="0" normalizeH="0" baseline="0" noProof="0" dirty="0">
                <a:ln>
                  <a:noFill/>
                </a:ln>
                <a:solidFill>
                  <a:srgbClr val="726056">
                    <a:lumMod val="50000"/>
                  </a:srgbClr>
                </a:solidFill>
                <a:effectLst/>
                <a:uLnTx/>
                <a:uFillTx/>
                <a:latin typeface="Verdana" pitchFamily="34" charset="0"/>
                <a:ea typeface="Verdana" pitchFamily="34" charset="0"/>
                <a:cs typeface="Verdana" pitchFamily="34" charset="0"/>
              </a:rPr>
              <a:t> </a:t>
            </a:r>
          </a:p>
          <a:p>
            <a:pPr marL="342900" marR="0" lvl="0" indent="-342900" algn="just" defTabSz="914400" rtl="0" eaLnBrk="1" fontAlgn="auto" latinLnBrk="0" hangingPunct="1">
              <a:lnSpc>
                <a:spcPct val="80000"/>
              </a:lnSpc>
              <a:spcBef>
                <a:spcPct val="2000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Verdana" pitchFamily="34" charset="0"/>
                <a:ea typeface="Verdana" pitchFamily="34" charset="0"/>
                <a:cs typeface="Verdana" pitchFamily="34" charset="0"/>
              </a:rPr>
              <a:t>Le choix de l'une ou l'autre dépend directement du terrains et de la taille de l'ouvrage, il faut respecter autant que possible l'homogénéité des fondation lors d'un projet de bâtiment. Tous les éléments doivent être fondés sur le même système afin de limiter principalement les tassements différentiels. En revanche, on peut associer les systèmes, ex. installer un radier sur un groupe de pieux pour former un bloc homogène (fondations spéciales).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292934"/>
              </a:solidFill>
              <a:effectLst/>
              <a:uLnTx/>
              <a:uFillTx/>
              <a:latin typeface="Century Gothic"/>
              <a:ea typeface="+mn-ea"/>
              <a:cs typeface="+mn-cs"/>
            </a:endParaRPr>
          </a:p>
        </p:txBody>
      </p:sp>
      <p:sp>
        <p:nvSpPr>
          <p:cNvPr id="5" name="Rectangle 4"/>
          <p:cNvSpPr/>
          <p:nvPr/>
        </p:nvSpPr>
        <p:spPr>
          <a:xfrm>
            <a:off x="748390" y="796062"/>
            <a:ext cx="3895618" cy="369332"/>
          </a:xfrm>
          <a:prstGeom prst="rect">
            <a:avLst/>
          </a:prstGeom>
        </p:spPr>
        <p:txBody>
          <a:bodyPr wrap="non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fr-FR" sz="1800" b="1"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DÉFINITION DE LA FONDATION:</a:t>
            </a:r>
          </a:p>
        </p:txBody>
      </p:sp>
      <p:sp>
        <p:nvSpPr>
          <p:cNvPr id="6" name="Rectangle 5"/>
          <p:cNvSpPr/>
          <p:nvPr/>
        </p:nvSpPr>
        <p:spPr>
          <a:xfrm>
            <a:off x="755576" y="2555612"/>
            <a:ext cx="2771913" cy="369332"/>
          </a:xfrm>
          <a:prstGeom prst="rect">
            <a:avLst/>
          </a:prstGeom>
        </p:spPr>
        <p:txBody>
          <a:bodyPr wrap="non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fr-FR" sz="1800" b="1"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TYPE DE FONDATION:</a:t>
            </a:r>
          </a:p>
        </p:txBody>
      </p:sp>
    </p:spTree>
    <p:extLst>
      <p:ext uri="{BB962C8B-B14F-4D97-AF65-F5344CB8AC3E}">
        <p14:creationId xmlns:p14="http://schemas.microsoft.com/office/powerpoint/2010/main" val="357019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836712"/>
            <a:ext cx="4184159" cy="369332"/>
          </a:xfrm>
          <a:prstGeom prst="rect">
            <a:avLst/>
          </a:prstGeom>
        </p:spPr>
        <p:txBody>
          <a:bodyPr wrap="non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fr-FR" sz="1800" b="1"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CONSTITUTION D'UNE FONDATION</a:t>
            </a:r>
          </a:p>
        </p:txBody>
      </p:sp>
      <p:sp>
        <p:nvSpPr>
          <p:cNvPr id="3" name="Rectangle 2"/>
          <p:cNvSpPr/>
          <p:nvPr/>
        </p:nvSpPr>
        <p:spPr>
          <a:xfrm>
            <a:off x="671250" y="1412776"/>
            <a:ext cx="7645166" cy="17543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Verdana" pitchFamily="34" charset="0"/>
                <a:ea typeface="+mn-ea"/>
                <a:cs typeface="+mn-cs"/>
              </a:rPr>
              <a:t> Quelle que soit sa forme, la fondation est constituée de trois parties plus au moins solidaires :</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Verdana" pitchFamily="34" charset="0"/>
                <a:ea typeface="+mn-ea"/>
                <a:cs typeface="+mn-cs"/>
              </a:rPr>
              <a:t>. </a:t>
            </a:r>
            <a:r>
              <a:rPr kumimoji="0" lang="fr-FR" sz="1800" b="0"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Verdana" pitchFamily="34" charset="0"/>
                <a:ea typeface="+mn-ea"/>
                <a:cs typeface="+mn-cs"/>
              </a:rPr>
              <a:t>La semelle</a:t>
            </a:r>
            <a:r>
              <a:rPr kumimoji="0" lang="fr-FR" sz="1800" b="0" i="0" u="none" strike="noStrike" kern="1200" cap="none" spc="0" normalizeH="0" baseline="0" noProof="0" dirty="0">
                <a:ln>
                  <a:noFill/>
                </a:ln>
                <a:solidFill>
                  <a:srgbClr val="292934"/>
                </a:solidFill>
                <a:effectLst/>
                <a:uLnTx/>
                <a:uFillTx/>
                <a:latin typeface="Verdana" pitchFamily="34" charset="0"/>
                <a:ea typeface="+mn-ea"/>
                <a:cs typeface="+mn-cs"/>
              </a:rPr>
              <a:t> qui est par sa surface d'appui repartit les charges sur le sol.</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Verdana" pitchFamily="34" charset="0"/>
                <a:ea typeface="+mn-ea"/>
                <a:cs typeface="+mn-cs"/>
              </a:rPr>
              <a:t>. </a:t>
            </a:r>
            <a:r>
              <a:rPr kumimoji="0" lang="fr-FR" sz="1800" b="0"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Verdana" pitchFamily="34" charset="0"/>
                <a:ea typeface="+mn-ea"/>
                <a:cs typeface="+mn-cs"/>
              </a:rPr>
              <a:t>Le fut </a:t>
            </a:r>
            <a:r>
              <a:rPr kumimoji="0" lang="fr-FR" sz="1800" b="0" i="0" u="none" strike="noStrike" kern="1200" cap="none" spc="0" normalizeH="0" baseline="0" noProof="0" dirty="0">
                <a:ln>
                  <a:noFill/>
                </a:ln>
                <a:solidFill>
                  <a:srgbClr val="292934"/>
                </a:solidFill>
                <a:effectLst/>
                <a:uLnTx/>
                <a:uFillTx/>
                <a:latin typeface="Verdana" pitchFamily="34" charset="0"/>
                <a:ea typeface="+mn-ea"/>
                <a:cs typeface="+mn-cs"/>
              </a:rPr>
              <a:t>lie à la semelle, transmet les charges.</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Verdana" pitchFamily="34" charset="0"/>
                <a:ea typeface="+mn-ea"/>
                <a:cs typeface="+mn-cs"/>
              </a:rPr>
              <a:t>. </a:t>
            </a:r>
            <a:r>
              <a:rPr kumimoji="0" lang="fr-FR" sz="1800" b="0"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Verdana" pitchFamily="34" charset="0"/>
                <a:ea typeface="+mn-ea"/>
                <a:cs typeface="+mn-cs"/>
              </a:rPr>
              <a:t>Le béton de propreté</a:t>
            </a:r>
            <a:r>
              <a:rPr kumimoji="0" lang="fr-FR" sz="1800" b="0" i="0" u="none" strike="noStrike" kern="1200" cap="none" spc="0" normalizeH="0" baseline="0" noProof="0" dirty="0">
                <a:ln>
                  <a:noFill/>
                </a:ln>
                <a:solidFill>
                  <a:srgbClr val="292934"/>
                </a:solidFill>
                <a:effectLst/>
                <a:uLnTx/>
                <a:uFillTx/>
                <a:latin typeface="Verdana" pitchFamily="34" charset="0"/>
                <a:ea typeface="+mn-ea"/>
                <a:cs typeface="+mn-cs"/>
              </a:rPr>
              <a:t>.</a:t>
            </a:r>
          </a:p>
        </p:txBody>
      </p:sp>
      <p:pic>
        <p:nvPicPr>
          <p:cNvPr id="4" name="Picture 4" descr="consti"/>
          <p:cNvPicPr>
            <a:picLocks noChangeAspect="1" noChangeArrowheads="1"/>
          </p:cNvPicPr>
          <p:nvPr/>
        </p:nvPicPr>
        <p:blipFill>
          <a:blip r:embed="rId2" cstate="print">
            <a:lum bright="6000"/>
          </a:blip>
          <a:srcRect/>
          <a:stretch>
            <a:fillRect/>
          </a:stretch>
        </p:blipFill>
        <p:spPr>
          <a:xfrm>
            <a:off x="1808814" y="3429000"/>
            <a:ext cx="5519409" cy="2880320"/>
          </a:xfrm>
          <a:prstGeom prst="rect">
            <a:avLst/>
          </a:prstGeom>
          <a:noFill/>
        </p:spPr>
      </p:pic>
    </p:spTree>
    <p:extLst>
      <p:ext uri="{BB962C8B-B14F-4D97-AF65-F5344CB8AC3E}">
        <p14:creationId xmlns:p14="http://schemas.microsoft.com/office/powerpoint/2010/main" val="41091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11560" y="692696"/>
            <a:ext cx="6843706" cy="505224"/>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marR="0" lvl="0" indent="-342900" algn="l" defTabSz="914400" rtl="0" eaLnBrk="1" fontAlgn="auto" latinLnBrk="0" hangingPunct="1">
              <a:lnSpc>
                <a:spcPct val="100000"/>
              </a:lnSpc>
              <a:spcBef>
                <a:spcPct val="0"/>
              </a:spcBef>
              <a:spcAft>
                <a:spcPts val="0"/>
              </a:spcAft>
              <a:buClrTx/>
              <a:buSzTx/>
              <a:buFont typeface="Wingdings" pitchFamily="2" charset="2"/>
              <a:buChar char="§"/>
              <a:tabLst/>
              <a:defRPr/>
            </a:pPr>
            <a:r>
              <a:rPr kumimoji="0" lang="fr-FR" sz="2400" b="0" i="1"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j-ea"/>
                <a:cs typeface="+mj-cs"/>
              </a:rPr>
              <a:t>Fondations superficielles</a:t>
            </a:r>
          </a:p>
        </p:txBody>
      </p:sp>
      <p:sp>
        <p:nvSpPr>
          <p:cNvPr id="3" name="Espace réservé du contenu 2"/>
          <p:cNvSpPr txBox="1">
            <a:spLocks/>
          </p:cNvSpPr>
          <p:nvPr/>
        </p:nvSpPr>
        <p:spPr>
          <a:xfrm>
            <a:off x="591465" y="1340768"/>
            <a:ext cx="7776864" cy="2376264"/>
          </a:xfrm>
          <a:prstGeom prst="rect">
            <a:avLst/>
          </a:prstGeom>
        </p:spPr>
        <p:txBody>
          <a:bodyPr>
            <a:no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342900" marR="0" lvl="0" indent="-274320" algn="just" defTabSz="914400" rtl="0" eaLnBrk="1" fontAlgn="auto" latinLnBrk="0" hangingPunct="1">
              <a:lnSpc>
                <a:spcPct val="100000"/>
              </a:lnSpc>
              <a:spcBef>
                <a:spcPct val="20000"/>
              </a:spcBef>
              <a:spcAft>
                <a:spcPts val="0"/>
              </a:spcAft>
              <a:buClr>
                <a:srgbClr val="93A299"/>
              </a:buClr>
              <a:buSzPct val="76000"/>
              <a:buFont typeface="Wingdings 2" pitchFamily="18" charset="2"/>
              <a:buChar char=""/>
              <a:tabLst/>
              <a:defRPr/>
            </a:pPr>
            <a:r>
              <a:rPr kumimoji="0" lang="fr-FR" sz="2000" b="0" i="0" u="none" strike="noStrike" kern="1200" cap="none" spc="0" normalizeH="0" baseline="0" noProof="0" dirty="0">
                <a:ln>
                  <a:noFill/>
                </a:ln>
                <a:solidFill>
                  <a:srgbClr val="292934"/>
                </a:solidFill>
                <a:effectLst/>
                <a:uLnTx/>
                <a:uFillTx/>
                <a:latin typeface="Century Gothic"/>
                <a:ea typeface="+mn-ea"/>
                <a:cs typeface="+mn-cs"/>
              </a:rPr>
              <a:t>On appelle "fondation superficielles", toutes les fondations dont l'encastrement H dans le sol n’excèdent pas quatre fois la largeur B de la semelle.</a:t>
            </a:r>
          </a:p>
          <a:p>
            <a:pPr marL="342900" marR="0" lvl="0" indent="-274320" algn="just" defTabSz="914400" rtl="0" eaLnBrk="1" fontAlgn="auto" latinLnBrk="0" hangingPunct="1">
              <a:lnSpc>
                <a:spcPct val="100000"/>
              </a:lnSpc>
              <a:spcBef>
                <a:spcPct val="20000"/>
              </a:spcBef>
              <a:spcAft>
                <a:spcPts val="0"/>
              </a:spcAft>
              <a:buClr>
                <a:srgbClr val="93A299"/>
              </a:buClr>
              <a:buSzPct val="76000"/>
              <a:buFont typeface="Wingdings 2" pitchFamily="18" charset="2"/>
              <a:buChar char=""/>
              <a:tabLst/>
              <a:defRPr/>
            </a:pPr>
            <a:r>
              <a:rPr kumimoji="0" lang="fr-FR" sz="2000" b="0" i="1" u="sng" strike="noStrike" kern="1200" cap="none" spc="0" normalizeH="0" baseline="0" noProof="0" dirty="0">
                <a:ln>
                  <a:noFill/>
                </a:ln>
                <a:solidFill>
                  <a:srgbClr val="292934"/>
                </a:solidFill>
                <a:effectLst/>
                <a:uLnTx/>
                <a:uFillTx/>
                <a:latin typeface="Century Gothic"/>
                <a:ea typeface="+mn-ea"/>
                <a:cs typeface="+mn-cs"/>
              </a:rPr>
              <a:t>Fondations ponctuelles</a:t>
            </a:r>
          </a:p>
          <a:p>
            <a:pPr marL="342900" marR="0" lvl="0" indent="-274320" algn="just" defTabSz="914400" rtl="0" eaLnBrk="1" fontAlgn="auto" latinLnBrk="0" hangingPunct="1">
              <a:lnSpc>
                <a:spcPct val="100000"/>
              </a:lnSpc>
              <a:spcBef>
                <a:spcPct val="20000"/>
              </a:spcBef>
              <a:spcAft>
                <a:spcPts val="0"/>
              </a:spcAft>
              <a:buClr>
                <a:srgbClr val="93A299"/>
              </a:buClr>
              <a:buSzPct val="76000"/>
              <a:buFont typeface="Wingdings 2" pitchFamily="18" charset="2"/>
              <a:buChar char=""/>
              <a:tabLst/>
              <a:defRPr/>
            </a:pPr>
            <a:r>
              <a:rPr kumimoji="0" lang="fr-FR" sz="2000" b="0" i="0" u="none" strike="noStrike" kern="1200" cap="none" spc="0" normalizeH="0" baseline="0" noProof="0" dirty="0">
                <a:ln>
                  <a:noFill/>
                </a:ln>
                <a:solidFill>
                  <a:srgbClr val="292934"/>
                </a:solidFill>
                <a:effectLst/>
                <a:uLnTx/>
                <a:uFillTx/>
                <a:latin typeface="Century Gothic"/>
                <a:ea typeface="+mn-ea"/>
                <a:cs typeface="+mn-cs"/>
              </a:rPr>
              <a:t>Fondation de forme géométrique proche du carré mis en œuvre dans le cadre d’un bâtiments présentant des descentes de charges concentrés</a:t>
            </a:r>
          </a:p>
        </p:txBody>
      </p:sp>
      <p:pic>
        <p:nvPicPr>
          <p:cNvPr id="4" name="Picture 4"/>
          <p:cNvPicPr>
            <a:picLocks noChangeAspect="1" noChangeArrowheads="1"/>
          </p:cNvPicPr>
          <p:nvPr/>
        </p:nvPicPr>
        <p:blipFill>
          <a:blip r:embed="rId2" cstate="print"/>
          <a:srcRect/>
          <a:stretch>
            <a:fillRect/>
          </a:stretch>
        </p:blipFill>
        <p:spPr bwMode="auto">
          <a:xfrm>
            <a:off x="4082049" y="3717032"/>
            <a:ext cx="4286280" cy="2560616"/>
          </a:xfrm>
          <a:prstGeom prst="rect">
            <a:avLst/>
          </a:prstGeom>
          <a:noFill/>
          <a:ln w="9525">
            <a:noFill/>
            <a:miter lim="800000"/>
            <a:headEnd/>
            <a:tailEnd/>
          </a:ln>
        </p:spPr>
      </p:pic>
      <p:pic>
        <p:nvPicPr>
          <p:cNvPr id="5" name="Picture 2" descr="C:\Users\M\Desktop\Nouveau dossier\P1010066.JPG"/>
          <p:cNvPicPr>
            <a:picLocks noChangeAspect="1" noChangeArrowheads="1"/>
          </p:cNvPicPr>
          <p:nvPr/>
        </p:nvPicPr>
        <p:blipFill>
          <a:blip r:embed="rId3" cstate="print"/>
          <a:srcRect/>
          <a:stretch>
            <a:fillRect/>
          </a:stretch>
        </p:blipFill>
        <p:spPr bwMode="auto">
          <a:xfrm>
            <a:off x="990179" y="3845402"/>
            <a:ext cx="3071834" cy="23038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865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827584" y="836712"/>
            <a:ext cx="6858048" cy="461665"/>
          </a:xfrm>
          <a:prstGeom prst="rect">
            <a:avLst/>
          </a:prstGeom>
          <a:noFill/>
        </p:spPr>
        <p:txBody>
          <a:bodyPr wrap="square" rtlCol="0">
            <a:spAutoFit/>
          </a:bodyPr>
          <a:lstStyle/>
          <a:p>
            <a:pPr marL="400050" marR="0" lvl="0" indent="-40005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a:ea typeface="+mn-ea"/>
                <a:cs typeface="+mn-cs"/>
              </a:rPr>
              <a:t>II.   But et objectifs de l’étude géotechnique</a:t>
            </a:r>
          </a:p>
        </p:txBody>
      </p:sp>
      <p:sp>
        <p:nvSpPr>
          <p:cNvPr id="5" name="ZoneTexte 4"/>
          <p:cNvSpPr txBox="1"/>
          <p:nvPr/>
        </p:nvSpPr>
        <p:spPr>
          <a:xfrm>
            <a:off x="755576" y="2276872"/>
            <a:ext cx="7704856" cy="258532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prstClr val="black"/>
                </a:solidFill>
                <a:effectLst/>
                <a:uLnTx/>
                <a:uFillTx/>
                <a:latin typeface="Calibri"/>
                <a:ea typeface="+mn-ea"/>
                <a:cs typeface="+mn-cs"/>
              </a:rPr>
              <a:t>Comprendre la nature du sol et prévoir son comportement.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prstClr val="black"/>
                </a:solidFill>
                <a:effectLst/>
                <a:uLnTx/>
                <a:uFillTx/>
                <a:latin typeface="Calibri"/>
                <a:ea typeface="+mn-ea"/>
                <a:cs typeface="+mn-cs"/>
              </a:rPr>
              <a:t>Construire l'ouvrage (conception et calcul des fondations)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prstClr val="black"/>
                </a:solidFill>
                <a:effectLst/>
                <a:uLnTx/>
                <a:uFillTx/>
                <a:latin typeface="Calibri"/>
                <a:ea typeface="+mn-ea"/>
                <a:cs typeface="+mn-cs"/>
              </a:rPr>
              <a:t>Retarder la ruine ( durabilité de  l’ouvrage)</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78185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571472" y="672084"/>
            <a:ext cx="7772400" cy="1362456"/>
          </a:xfrm>
          <a:prstGeom prst="rect">
            <a:avLst/>
          </a:prstGeom>
        </p:spPr>
        <p:txBody>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marR="0" lvl="0" indent="-342900" algn="l" defTabSz="914400" rtl="0" eaLnBrk="1" fontAlgn="auto" latinLnBrk="0" hangingPunct="1">
              <a:lnSpc>
                <a:spcPct val="100000"/>
              </a:lnSpc>
              <a:spcBef>
                <a:spcPct val="0"/>
              </a:spcBef>
              <a:spcAft>
                <a:spcPts val="0"/>
              </a:spcAft>
              <a:buClrTx/>
              <a:buSzTx/>
              <a:buFont typeface="Wingdings" pitchFamily="2" charset="2"/>
              <a:buChar char="§"/>
              <a:tabLst/>
              <a:defRPr/>
            </a:pPr>
            <a:r>
              <a:rPr kumimoji="0" lang="fr-FR" sz="2400" b="0" i="1"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j-ea"/>
                <a:cs typeface="+mj-cs"/>
              </a:rPr>
              <a:t>Le radier</a:t>
            </a:r>
          </a:p>
        </p:txBody>
      </p:sp>
      <p:sp>
        <p:nvSpPr>
          <p:cNvPr id="3" name="Rectangle 2"/>
          <p:cNvSpPr/>
          <p:nvPr/>
        </p:nvSpPr>
        <p:spPr>
          <a:xfrm>
            <a:off x="594498" y="1628800"/>
            <a:ext cx="3209354" cy="313932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Verdana" pitchFamily="34" charset="0"/>
                <a:cs typeface="Verdana" pitchFamily="34" charset="0"/>
              </a:rPr>
              <a:t>Ce mode de fondation est utilisé dans deux cas:</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fr-FR" sz="1800" b="0" i="0" u="none" strike="noStrike" kern="1200" cap="none" spc="0" normalizeH="0" baseline="0" noProof="0" dirty="0">
                <a:ln>
                  <a:noFill/>
                </a:ln>
                <a:solidFill>
                  <a:srgbClr val="292934"/>
                </a:solidFill>
                <a:effectLst/>
                <a:uLnTx/>
                <a:uFillTx/>
                <a:latin typeface="Century Gothic"/>
                <a:ea typeface="Verdana" pitchFamily="34" charset="0"/>
                <a:cs typeface="Verdana" pitchFamily="34" charset="0"/>
              </a:rPr>
              <a:t>Lorsque la portance du sol est faible: le radier est alors conçu pour jouer un rôle répartisseur de charge de la construction.</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fr-FR" sz="1800" b="0" i="0" u="none" strike="noStrike" kern="1200" cap="none" spc="0" normalizeH="0" baseline="0" noProof="0" dirty="0">
                <a:ln>
                  <a:noFill/>
                </a:ln>
                <a:solidFill>
                  <a:srgbClr val="292934"/>
                </a:solidFill>
                <a:effectLst/>
                <a:uLnTx/>
                <a:uFillTx/>
                <a:latin typeface="Century Gothic"/>
                <a:ea typeface="Verdana" pitchFamily="34" charset="0"/>
                <a:cs typeface="Verdana" pitchFamily="34" charset="0"/>
              </a:rPr>
              <a:t>lorsque le sous sol d’un bâtiment est inondable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Verdana" pitchFamily="34" charset="0"/>
                <a:cs typeface="Verdana" pitchFamily="34" charset="0"/>
              </a:rPr>
              <a:t>   </a:t>
            </a:r>
            <a:endParaRPr kumimoji="0" lang="ar-DZ" sz="1800" b="0" i="0" u="none" strike="noStrike" kern="1200" cap="none" spc="0" normalizeH="0" baseline="0" noProof="0" dirty="0">
              <a:ln>
                <a:noFill/>
              </a:ln>
              <a:solidFill>
                <a:srgbClr val="292934"/>
              </a:solidFill>
              <a:effectLst/>
              <a:uLnTx/>
              <a:uFillTx/>
              <a:latin typeface="Century Gothic"/>
              <a:ea typeface="Verdana" pitchFamily="34" charset="0"/>
              <a:cs typeface="Tahoma" panose="020B0604030504040204" pitchFamily="34" charset="0"/>
            </a:endParaRPr>
          </a:p>
        </p:txBody>
      </p:sp>
      <p:pic>
        <p:nvPicPr>
          <p:cNvPr id="4" name="Picture 1" descr="C:\Users\M\Desktop\Nouveau dossier\P1010049.JPG"/>
          <p:cNvPicPr>
            <a:picLocks noChangeAspect="1" noChangeArrowheads="1"/>
          </p:cNvPicPr>
          <p:nvPr/>
        </p:nvPicPr>
        <p:blipFill>
          <a:blip r:embed="rId2" cstate="print"/>
          <a:srcRect/>
          <a:stretch>
            <a:fillRect/>
          </a:stretch>
        </p:blipFill>
        <p:spPr bwMode="auto">
          <a:xfrm>
            <a:off x="3995936" y="1383339"/>
            <a:ext cx="4572032" cy="34290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976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692696"/>
            <a:ext cx="7632848"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LE PROJET:  UNE COUR DE JUSTICE QUI COMMANDE TOUS LES TRIBUNAUX D’ORAN  </a:t>
            </a:r>
          </a:p>
        </p:txBody>
      </p:sp>
      <p:sp>
        <p:nvSpPr>
          <p:cNvPr id="3" name="Rectangle 2"/>
          <p:cNvSpPr/>
          <p:nvPr/>
        </p:nvSpPr>
        <p:spPr>
          <a:xfrm>
            <a:off x="611560" y="1556466"/>
            <a:ext cx="7632848" cy="120032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fr-FR" sz="1800" b="0"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Situation:</a:t>
            </a:r>
            <a:r>
              <a:rPr kumimoji="0" lang="fr-FR" sz="1800" b="0" i="0" u="none"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 </a:t>
            </a:r>
            <a:r>
              <a:rPr kumimoji="0" lang="fr-FR" sz="1800" b="0" i="0" u="none" strike="noStrike" kern="1200" cap="none" spc="0" normalizeH="0" baseline="0" noProof="0" dirty="0">
                <a:ln>
                  <a:noFill/>
                </a:ln>
                <a:solidFill>
                  <a:srgbClr val="292934"/>
                </a:solidFill>
                <a:effectLst/>
                <a:uLnTx/>
                <a:uFillTx/>
                <a:latin typeface="Century Gothic"/>
                <a:ea typeface="+mn-ea"/>
                <a:cs typeface="+mn-cs"/>
              </a:rPr>
              <a:t>elle se situe à U.S.T.O à coté du Morchid .</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fr-FR" sz="1800" b="0"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Le sol :</a:t>
            </a:r>
            <a:r>
              <a:rPr kumimoji="0" lang="fr-FR" sz="1800" b="0" i="0" u="none" strike="noStrike" kern="1200" cap="none" spc="0" normalizeH="0" baseline="0" noProof="0" dirty="0">
                <a:ln>
                  <a:noFill/>
                </a:ln>
                <a:solidFill>
                  <a:srgbClr val="292934"/>
                </a:solidFill>
                <a:effectLst/>
                <a:uLnTx/>
                <a:uFillTx/>
                <a:latin typeface="Century Gothic"/>
                <a:ea typeface="+mn-ea"/>
                <a:cs typeface="+mn-cs"/>
              </a:rPr>
              <a:t> il se compose de 50 cm de roche .</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fr-FR" sz="1800" b="0"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La structure:</a:t>
            </a:r>
            <a:r>
              <a:rPr kumimoji="0" lang="fr-FR" sz="1800" b="0" i="0" u="none" strike="noStrike" kern="1200" cap="none" spc="0" normalizeH="0" baseline="0" noProof="0" dirty="0">
                <a:ln>
                  <a:noFill/>
                </a:ln>
                <a:solidFill>
                  <a:srgbClr val="292934"/>
                </a:solidFill>
                <a:effectLst/>
                <a:uLnTx/>
                <a:uFillTx/>
                <a:latin typeface="Century Gothic"/>
                <a:ea typeface="+mn-ea"/>
                <a:cs typeface="+mn-cs"/>
              </a:rPr>
              <a:t>  poteaux-poutres .</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fr-FR" sz="1800" b="0"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Type de fondation :</a:t>
            </a:r>
            <a:r>
              <a:rPr kumimoji="0" lang="fr-FR" sz="1800" b="0" i="0" u="none"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 </a:t>
            </a:r>
            <a:r>
              <a:rPr kumimoji="0" lang="fr-FR" sz="1800" b="0" i="0" u="none" strike="noStrike" kern="1200" cap="none" spc="0" normalizeH="0" baseline="0" noProof="0" dirty="0">
                <a:ln>
                  <a:noFill/>
                </a:ln>
                <a:solidFill>
                  <a:srgbClr val="292934"/>
                </a:solidFill>
                <a:effectLst/>
                <a:uLnTx/>
                <a:uFillTx/>
                <a:latin typeface="Century Gothic"/>
                <a:ea typeface="+mn-ea"/>
                <a:cs typeface="+mn-cs"/>
              </a:rPr>
              <a:t>radier général .</a:t>
            </a:r>
          </a:p>
        </p:txBody>
      </p:sp>
      <p:pic>
        <p:nvPicPr>
          <p:cNvPr id="4" name="Picture 2" descr="E:\Réalisation d'une cour de justice à Oran\photos 3d'\CDJ-RNDS-FIN-003.jpg"/>
          <p:cNvPicPr>
            <a:picLocks noChangeAspect="1" noChangeArrowheads="1"/>
          </p:cNvPicPr>
          <p:nvPr/>
        </p:nvPicPr>
        <p:blipFill>
          <a:blip r:embed="rId2" cstate="print"/>
          <a:srcRect/>
          <a:stretch>
            <a:fillRect/>
          </a:stretch>
        </p:blipFill>
        <p:spPr bwMode="auto">
          <a:xfrm>
            <a:off x="4211960" y="2924944"/>
            <a:ext cx="4011940" cy="2795204"/>
          </a:xfrm>
          <a:prstGeom prst="rect">
            <a:avLst/>
          </a:prstGeom>
          <a:noFill/>
        </p:spPr>
      </p:pic>
      <p:pic>
        <p:nvPicPr>
          <p:cNvPr id="5" name="Picture 2" descr="E:\Réalisation d'une cour de justice à Oran\photos 3d'\CDJ-RNDS-FIN-002.jpg"/>
          <p:cNvPicPr>
            <a:picLocks noChangeAspect="1" noChangeArrowheads="1"/>
          </p:cNvPicPr>
          <p:nvPr/>
        </p:nvPicPr>
        <p:blipFill>
          <a:blip r:embed="rId3" cstate="print"/>
          <a:srcRect/>
          <a:stretch>
            <a:fillRect/>
          </a:stretch>
        </p:blipFill>
        <p:spPr bwMode="auto">
          <a:xfrm>
            <a:off x="545841" y="3311688"/>
            <a:ext cx="3764701" cy="2709600"/>
          </a:xfrm>
          <a:prstGeom prst="rect">
            <a:avLst/>
          </a:prstGeom>
          <a:noFill/>
        </p:spPr>
      </p:pic>
      <p:sp>
        <p:nvSpPr>
          <p:cNvPr id="6" name="ZoneTexte 5"/>
          <p:cNvSpPr txBox="1"/>
          <p:nvPr/>
        </p:nvSpPr>
        <p:spPr>
          <a:xfrm>
            <a:off x="3803852" y="46610"/>
            <a:ext cx="5232644" cy="52322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150" normalizeH="0" baseline="0" noProof="0" dirty="0">
                <a:ln w="11430"/>
                <a:solidFill>
                  <a:srgbClr val="F8F8F8"/>
                </a:solidFill>
                <a:effectLst>
                  <a:glow rad="139700">
                    <a:srgbClr val="726056">
                      <a:satMod val="175000"/>
                      <a:alpha val="40000"/>
                    </a:srgbClr>
                  </a:glow>
                  <a:outerShdw blurRad="25400" algn="tl" rotWithShape="0">
                    <a:srgbClr val="000000">
                      <a:alpha val="43000"/>
                    </a:srgbClr>
                  </a:outerShdw>
                  <a:reflection blurRad="6350" stA="60000" endA="900" endPos="58000" dir="5400000" sy="-100000" algn="bl" rotWithShape="0"/>
                </a:effectLst>
                <a:uLnTx/>
                <a:uFillTx/>
                <a:latin typeface="Century Gothic"/>
                <a:ea typeface="+mn-ea"/>
                <a:cs typeface="+mn-cs"/>
              </a:rPr>
              <a:t>FONDATION.</a:t>
            </a:r>
          </a:p>
        </p:txBody>
      </p:sp>
    </p:spTree>
    <p:extLst>
      <p:ext uri="{BB962C8B-B14F-4D97-AF65-F5344CB8AC3E}">
        <p14:creationId xmlns:p14="http://schemas.microsoft.com/office/powerpoint/2010/main" val="171137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599132" y="737419"/>
            <a:ext cx="7945736" cy="5211861"/>
          </a:xfrm>
          <a:prstGeom prst="rect">
            <a:avLst/>
          </a:prstGeom>
          <a:noFill/>
          <a:ln w="9525">
            <a:noFill/>
            <a:miter lim="800000"/>
            <a:headEnd/>
            <a:tailEnd/>
          </a:ln>
        </p:spPr>
      </p:pic>
      <p:sp>
        <p:nvSpPr>
          <p:cNvPr id="3" name="ZoneTexte 2"/>
          <p:cNvSpPr txBox="1"/>
          <p:nvPr/>
        </p:nvSpPr>
        <p:spPr>
          <a:xfrm>
            <a:off x="3803852" y="46610"/>
            <a:ext cx="5232644" cy="52322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150" normalizeH="0" baseline="0" noProof="0" dirty="0">
                <a:ln w="11430"/>
                <a:solidFill>
                  <a:srgbClr val="F8F8F8"/>
                </a:solidFill>
                <a:effectLst>
                  <a:glow rad="139700">
                    <a:srgbClr val="726056">
                      <a:satMod val="175000"/>
                      <a:alpha val="40000"/>
                    </a:srgbClr>
                  </a:glow>
                  <a:outerShdw blurRad="25400" algn="tl" rotWithShape="0">
                    <a:srgbClr val="000000">
                      <a:alpha val="43000"/>
                    </a:srgbClr>
                  </a:outerShdw>
                  <a:reflection blurRad="6350" stA="60000" endA="900" endPos="58000" dir="5400000" sy="-100000" algn="bl" rotWithShape="0"/>
                </a:effectLst>
                <a:uLnTx/>
                <a:uFillTx/>
                <a:latin typeface="Century Gothic"/>
                <a:ea typeface="+mn-ea"/>
                <a:cs typeface="+mn-cs"/>
              </a:rPr>
              <a:t>FONDATION.</a:t>
            </a:r>
          </a:p>
        </p:txBody>
      </p:sp>
    </p:spTree>
    <p:extLst>
      <p:ext uri="{BB962C8B-B14F-4D97-AF65-F5344CB8AC3E}">
        <p14:creationId xmlns:p14="http://schemas.microsoft.com/office/powerpoint/2010/main" val="339664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663524" y="800005"/>
            <a:ext cx="7816952" cy="5653331"/>
          </a:xfrm>
          <a:prstGeom prst="rect">
            <a:avLst/>
          </a:prstGeom>
          <a:noFill/>
          <a:ln w="9525">
            <a:noFill/>
            <a:miter lim="800000"/>
            <a:headEnd/>
            <a:tailEnd/>
          </a:ln>
        </p:spPr>
      </p:pic>
      <p:sp>
        <p:nvSpPr>
          <p:cNvPr id="3" name="ZoneTexte 2"/>
          <p:cNvSpPr txBox="1"/>
          <p:nvPr/>
        </p:nvSpPr>
        <p:spPr>
          <a:xfrm>
            <a:off x="3803852" y="46610"/>
            <a:ext cx="5232644" cy="52322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150" normalizeH="0" baseline="0" noProof="0" dirty="0">
                <a:ln w="11430"/>
                <a:solidFill>
                  <a:srgbClr val="F8F8F8"/>
                </a:solidFill>
                <a:effectLst>
                  <a:glow rad="139700">
                    <a:srgbClr val="726056">
                      <a:satMod val="175000"/>
                      <a:alpha val="40000"/>
                    </a:srgbClr>
                  </a:glow>
                  <a:outerShdw blurRad="25400" algn="tl" rotWithShape="0">
                    <a:srgbClr val="000000">
                      <a:alpha val="43000"/>
                    </a:srgbClr>
                  </a:outerShdw>
                  <a:reflection blurRad="6350" stA="60000" endA="900" endPos="58000" dir="5400000" sy="-100000" algn="bl" rotWithShape="0"/>
                </a:effectLst>
                <a:uLnTx/>
                <a:uFillTx/>
                <a:latin typeface="Century Gothic"/>
                <a:ea typeface="+mn-ea"/>
                <a:cs typeface="+mn-cs"/>
              </a:rPr>
              <a:t>FONDATION.</a:t>
            </a:r>
          </a:p>
        </p:txBody>
      </p:sp>
    </p:spTree>
    <p:extLst>
      <p:ext uri="{BB962C8B-B14F-4D97-AF65-F5344CB8AC3E}">
        <p14:creationId xmlns:p14="http://schemas.microsoft.com/office/powerpoint/2010/main" val="363822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555512" y="883538"/>
            <a:ext cx="8032976" cy="5425782"/>
          </a:xfrm>
          <a:prstGeom prst="rect">
            <a:avLst/>
          </a:prstGeom>
          <a:noFill/>
          <a:ln w="9525">
            <a:noFill/>
            <a:miter lim="800000"/>
            <a:headEnd/>
            <a:tailEnd/>
          </a:ln>
        </p:spPr>
      </p:pic>
      <p:sp>
        <p:nvSpPr>
          <p:cNvPr id="3" name="ZoneTexte 2"/>
          <p:cNvSpPr txBox="1"/>
          <p:nvPr/>
        </p:nvSpPr>
        <p:spPr>
          <a:xfrm>
            <a:off x="3803852" y="46610"/>
            <a:ext cx="5232644" cy="52322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150" normalizeH="0" baseline="0" noProof="0" dirty="0">
                <a:ln w="11430"/>
                <a:solidFill>
                  <a:srgbClr val="F8F8F8"/>
                </a:solidFill>
                <a:effectLst>
                  <a:glow rad="139700">
                    <a:srgbClr val="726056">
                      <a:satMod val="175000"/>
                      <a:alpha val="40000"/>
                    </a:srgbClr>
                  </a:glow>
                  <a:outerShdw blurRad="25400" algn="tl" rotWithShape="0">
                    <a:srgbClr val="000000">
                      <a:alpha val="43000"/>
                    </a:srgbClr>
                  </a:outerShdw>
                  <a:reflection blurRad="6350" stA="60000" endA="900" endPos="58000" dir="5400000" sy="-100000" algn="bl" rotWithShape="0"/>
                </a:effectLst>
                <a:uLnTx/>
                <a:uFillTx/>
                <a:latin typeface="Century Gothic"/>
                <a:ea typeface="+mn-ea"/>
                <a:cs typeface="+mn-cs"/>
              </a:rPr>
              <a:t>FONDATION.</a:t>
            </a:r>
          </a:p>
        </p:txBody>
      </p:sp>
    </p:spTree>
    <p:extLst>
      <p:ext uri="{BB962C8B-B14F-4D97-AF65-F5344CB8AC3E}">
        <p14:creationId xmlns:p14="http://schemas.microsoft.com/office/powerpoint/2010/main" val="208534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2848" y="3257226"/>
            <a:ext cx="4535216" cy="387798"/>
          </a:xfrm>
          <a:prstGeom prst="rect">
            <a:avLst/>
          </a:prstGeom>
        </p:spPr>
        <p:txBody>
          <a:bodyPr wrap="none">
            <a:spAutoFit/>
          </a:bodyPr>
          <a:lstStyle/>
          <a:p>
            <a:pPr marL="342900" marR="0" lvl="0" indent="-342900" algn="l" defTabSz="914400" rtl="0" eaLnBrk="1" fontAlgn="auto" latinLnBrk="0" hangingPunct="1">
              <a:lnSpc>
                <a:spcPct val="80000"/>
              </a:lnSpc>
              <a:spcBef>
                <a:spcPct val="0"/>
              </a:spcBef>
              <a:spcAft>
                <a:spcPts val="0"/>
              </a:spcAft>
              <a:buClrTx/>
              <a:buSzTx/>
              <a:buFont typeface="Wingdings" pitchFamily="2" charset="2"/>
              <a:buChar char="§"/>
              <a:tabLst/>
              <a:defRPr/>
            </a:pPr>
            <a:r>
              <a:rPr kumimoji="0" lang="fr-FR" sz="2400" b="0" i="1"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Fondations Semi Profondes</a:t>
            </a:r>
          </a:p>
        </p:txBody>
      </p:sp>
      <p:sp>
        <p:nvSpPr>
          <p:cNvPr id="3" name="Rectangle 2"/>
          <p:cNvSpPr/>
          <p:nvPr/>
        </p:nvSpPr>
        <p:spPr>
          <a:xfrm>
            <a:off x="821205" y="1355824"/>
            <a:ext cx="4837713" cy="1323439"/>
          </a:xfrm>
          <a:prstGeom prst="rect">
            <a:avLst/>
          </a:prstGeom>
        </p:spPr>
        <p:txBody>
          <a:bodyPr wrap="square">
            <a:spAutoFit/>
          </a:bodyPr>
          <a:lstStyle/>
          <a:p>
            <a:pPr marL="0" marR="0" lvl="0" indent="0" algn="just" defTabSz="914400" rtl="0" eaLnBrk="1" fontAlgn="auto" latinLnBrk="0" hangingPunct="1">
              <a:lnSpc>
                <a:spcPct val="80000"/>
              </a:lnSpc>
              <a:spcBef>
                <a:spcPct val="20000"/>
              </a:spcBef>
              <a:spcAft>
                <a:spcPts val="0"/>
              </a:spcAft>
              <a:buClrTx/>
              <a:buSzTx/>
              <a:buFontTx/>
              <a:buNone/>
              <a:tabLst/>
              <a:defRPr/>
            </a:pPr>
            <a:r>
              <a:rPr kumimoji="0" lang="fr-FR" sz="2000" b="0" i="0" u="none" strike="noStrike" kern="1200" cap="none" spc="0" normalizeH="0" baseline="0" noProof="0" dirty="0">
                <a:ln>
                  <a:noFill/>
                </a:ln>
                <a:solidFill>
                  <a:srgbClr val="292934"/>
                </a:solidFill>
                <a:effectLst/>
                <a:uLnTx/>
                <a:uFillTx/>
                <a:latin typeface="Century Gothic"/>
                <a:ea typeface="+mn-ea"/>
                <a:cs typeface="+mn-cs"/>
              </a:rPr>
              <a:t>Ces fondations sont utilisées lorsque le sol est de mauvaise qualité sur une épaisseur inférieure à </a:t>
            </a:r>
            <a:r>
              <a:rPr kumimoji="0" lang="en-US" sz="2000" b="0" i="0" u="none" strike="noStrike" kern="1200" cap="none" spc="0" normalizeH="0" baseline="0" noProof="0" dirty="0">
                <a:ln>
                  <a:noFill/>
                </a:ln>
                <a:solidFill>
                  <a:srgbClr val="292934"/>
                </a:solidFill>
                <a:effectLst/>
                <a:uLnTx/>
                <a:uFillTx/>
                <a:latin typeface="Century Gothic"/>
                <a:ea typeface="+mn-ea"/>
                <a:cs typeface="+mn-cs"/>
              </a:rPr>
              <a:t>~ </a:t>
            </a:r>
            <a:r>
              <a:rPr kumimoji="0" lang="fr-FR" sz="2000" b="0" i="0" u="none" strike="noStrike" kern="1200" cap="none" spc="0" normalizeH="0" baseline="0" noProof="0" dirty="0">
                <a:ln>
                  <a:noFill/>
                </a:ln>
                <a:solidFill>
                  <a:srgbClr val="292934"/>
                </a:solidFill>
                <a:effectLst/>
                <a:uLnTx/>
                <a:uFillTx/>
                <a:latin typeface="Century Gothic"/>
                <a:ea typeface="+mn-ea"/>
                <a:cs typeface="+mn-cs"/>
              </a:rPr>
              <a:t>8 mètres ou dans le cas des sols gonflants (sols argileux). </a:t>
            </a:r>
          </a:p>
        </p:txBody>
      </p:sp>
      <p:grpSp>
        <p:nvGrpSpPr>
          <p:cNvPr id="6" name="Group 8"/>
          <p:cNvGrpSpPr>
            <a:grpSpLocks/>
          </p:cNvGrpSpPr>
          <p:nvPr/>
        </p:nvGrpSpPr>
        <p:grpSpPr bwMode="auto">
          <a:xfrm>
            <a:off x="5868144" y="859577"/>
            <a:ext cx="2624918" cy="2315931"/>
            <a:chOff x="0" y="210"/>
            <a:chExt cx="5760" cy="4294"/>
          </a:xfrm>
        </p:grpSpPr>
        <p:sp>
          <p:nvSpPr>
            <p:cNvPr id="7" name="Rectangle 9"/>
            <p:cNvSpPr>
              <a:spLocks noChangeArrowheads="1"/>
            </p:cNvSpPr>
            <p:nvPr/>
          </p:nvSpPr>
          <p:spPr bwMode="auto">
            <a:xfrm>
              <a:off x="0" y="3793"/>
              <a:ext cx="5760" cy="527"/>
            </a:xfrm>
            <a:prstGeom prst="rect">
              <a:avLst/>
            </a:prstGeom>
            <a:solidFill>
              <a:srgbClr val="B2B2B2"/>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292934"/>
                </a:solidFill>
                <a:effectLst/>
                <a:uLnTx/>
                <a:uFillTx/>
                <a:latin typeface="Century Gothic"/>
                <a:ea typeface="+mn-ea"/>
                <a:cs typeface="+mn-cs"/>
              </a:endParaRPr>
            </a:p>
          </p:txBody>
        </p:sp>
        <p:sp>
          <p:nvSpPr>
            <p:cNvPr id="8" name="Rectangle 10"/>
            <p:cNvSpPr>
              <a:spLocks noChangeArrowheads="1"/>
            </p:cNvSpPr>
            <p:nvPr/>
          </p:nvSpPr>
          <p:spPr bwMode="auto">
            <a:xfrm>
              <a:off x="975" y="618"/>
              <a:ext cx="3357" cy="91"/>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292934"/>
                </a:solidFill>
                <a:effectLst/>
                <a:uLnTx/>
                <a:uFillTx/>
                <a:latin typeface="Century Gothic"/>
                <a:ea typeface="+mn-ea"/>
                <a:cs typeface="+mn-cs"/>
              </a:endParaRPr>
            </a:p>
          </p:txBody>
        </p:sp>
        <p:sp>
          <p:nvSpPr>
            <p:cNvPr id="9" name="Rectangle 11"/>
            <p:cNvSpPr>
              <a:spLocks noChangeArrowheads="1"/>
            </p:cNvSpPr>
            <p:nvPr/>
          </p:nvSpPr>
          <p:spPr bwMode="auto">
            <a:xfrm>
              <a:off x="1066" y="1570"/>
              <a:ext cx="3175" cy="91"/>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292934"/>
                </a:solidFill>
                <a:effectLst/>
                <a:uLnTx/>
                <a:uFillTx/>
                <a:latin typeface="Century Gothic"/>
                <a:ea typeface="+mn-ea"/>
                <a:cs typeface="+mn-cs"/>
              </a:endParaRPr>
            </a:p>
          </p:txBody>
        </p:sp>
        <p:sp>
          <p:nvSpPr>
            <p:cNvPr id="10" name="Rectangle 12"/>
            <p:cNvSpPr>
              <a:spLocks noChangeArrowheads="1"/>
            </p:cNvSpPr>
            <p:nvPr/>
          </p:nvSpPr>
          <p:spPr bwMode="auto">
            <a:xfrm>
              <a:off x="612" y="1661"/>
              <a:ext cx="590" cy="2132"/>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²²²</a:t>
              </a:r>
            </a:p>
          </p:txBody>
        </p:sp>
        <p:sp>
          <p:nvSpPr>
            <p:cNvPr id="11" name="Rectangle 13"/>
            <p:cNvSpPr>
              <a:spLocks noChangeArrowheads="1"/>
            </p:cNvSpPr>
            <p:nvPr/>
          </p:nvSpPr>
          <p:spPr bwMode="auto">
            <a:xfrm>
              <a:off x="2426" y="1661"/>
              <a:ext cx="590" cy="2132"/>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292934"/>
                </a:solidFill>
                <a:effectLst/>
                <a:uLnTx/>
                <a:uFillTx/>
                <a:latin typeface="Century Gothic"/>
                <a:ea typeface="+mn-ea"/>
                <a:cs typeface="+mn-cs"/>
              </a:endParaRPr>
            </a:p>
          </p:txBody>
        </p:sp>
        <p:sp>
          <p:nvSpPr>
            <p:cNvPr id="12" name="Rectangle 14"/>
            <p:cNvSpPr>
              <a:spLocks noChangeArrowheads="1"/>
            </p:cNvSpPr>
            <p:nvPr/>
          </p:nvSpPr>
          <p:spPr bwMode="auto">
            <a:xfrm>
              <a:off x="4150" y="1661"/>
              <a:ext cx="590" cy="2132"/>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292934"/>
                </a:solidFill>
                <a:effectLst/>
                <a:uLnTx/>
                <a:uFillTx/>
                <a:latin typeface="Century Gothic"/>
                <a:ea typeface="+mn-ea"/>
                <a:cs typeface="+mn-cs"/>
              </a:endParaRPr>
            </a:p>
          </p:txBody>
        </p:sp>
        <p:sp>
          <p:nvSpPr>
            <p:cNvPr id="13" name="Rectangle 15"/>
            <p:cNvSpPr>
              <a:spLocks noChangeArrowheads="1"/>
            </p:cNvSpPr>
            <p:nvPr/>
          </p:nvSpPr>
          <p:spPr bwMode="auto">
            <a:xfrm>
              <a:off x="703" y="1480"/>
              <a:ext cx="363" cy="181"/>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292934"/>
                </a:solidFill>
                <a:effectLst/>
                <a:uLnTx/>
                <a:uFillTx/>
                <a:latin typeface="Century Gothic"/>
                <a:ea typeface="+mn-ea"/>
                <a:cs typeface="+mn-cs"/>
              </a:endParaRPr>
            </a:p>
          </p:txBody>
        </p:sp>
        <p:sp>
          <p:nvSpPr>
            <p:cNvPr id="14" name="Rectangle 16"/>
            <p:cNvSpPr>
              <a:spLocks noChangeArrowheads="1"/>
            </p:cNvSpPr>
            <p:nvPr/>
          </p:nvSpPr>
          <p:spPr bwMode="auto">
            <a:xfrm>
              <a:off x="2517" y="1480"/>
              <a:ext cx="363" cy="181"/>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292934"/>
                </a:solidFill>
                <a:effectLst/>
                <a:uLnTx/>
                <a:uFillTx/>
                <a:latin typeface="Century Gothic"/>
                <a:ea typeface="+mn-ea"/>
                <a:cs typeface="+mn-cs"/>
              </a:endParaRPr>
            </a:p>
          </p:txBody>
        </p:sp>
        <p:sp>
          <p:nvSpPr>
            <p:cNvPr id="15" name="Rectangle 17"/>
            <p:cNvSpPr>
              <a:spLocks noChangeArrowheads="1"/>
            </p:cNvSpPr>
            <p:nvPr/>
          </p:nvSpPr>
          <p:spPr bwMode="auto">
            <a:xfrm>
              <a:off x="4241" y="1480"/>
              <a:ext cx="363" cy="181"/>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292934"/>
                </a:solidFill>
                <a:effectLst/>
                <a:uLnTx/>
                <a:uFillTx/>
                <a:latin typeface="Century Gothic"/>
                <a:ea typeface="+mn-ea"/>
                <a:cs typeface="+mn-cs"/>
              </a:endParaRPr>
            </a:p>
          </p:txBody>
        </p:sp>
        <p:sp>
          <p:nvSpPr>
            <p:cNvPr id="16" name="Rectangle 18"/>
            <p:cNvSpPr>
              <a:spLocks noChangeArrowheads="1"/>
            </p:cNvSpPr>
            <p:nvPr/>
          </p:nvSpPr>
          <p:spPr bwMode="auto">
            <a:xfrm>
              <a:off x="793" y="210"/>
              <a:ext cx="182" cy="1270"/>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292934"/>
                </a:solidFill>
                <a:effectLst/>
                <a:uLnTx/>
                <a:uFillTx/>
                <a:latin typeface="Century Gothic"/>
                <a:ea typeface="+mn-ea"/>
                <a:cs typeface="+mn-cs"/>
              </a:endParaRPr>
            </a:p>
          </p:txBody>
        </p:sp>
        <p:sp>
          <p:nvSpPr>
            <p:cNvPr id="17" name="Rectangle 19"/>
            <p:cNvSpPr>
              <a:spLocks noChangeArrowheads="1"/>
            </p:cNvSpPr>
            <p:nvPr/>
          </p:nvSpPr>
          <p:spPr bwMode="auto">
            <a:xfrm>
              <a:off x="2608" y="210"/>
              <a:ext cx="182" cy="1270"/>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292934"/>
                </a:solidFill>
                <a:effectLst/>
                <a:uLnTx/>
                <a:uFillTx/>
                <a:latin typeface="Century Gothic"/>
                <a:ea typeface="+mn-ea"/>
                <a:cs typeface="+mn-cs"/>
              </a:endParaRPr>
            </a:p>
          </p:txBody>
        </p:sp>
        <p:sp>
          <p:nvSpPr>
            <p:cNvPr id="18" name="Rectangle 20"/>
            <p:cNvSpPr>
              <a:spLocks noChangeArrowheads="1"/>
            </p:cNvSpPr>
            <p:nvPr/>
          </p:nvSpPr>
          <p:spPr bwMode="auto">
            <a:xfrm>
              <a:off x="4332" y="210"/>
              <a:ext cx="182" cy="1270"/>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292934"/>
                </a:solidFill>
                <a:effectLst/>
                <a:uLnTx/>
                <a:uFillTx/>
                <a:latin typeface="Century Gothic"/>
                <a:ea typeface="+mn-ea"/>
                <a:cs typeface="+mn-cs"/>
              </a:endParaRPr>
            </a:p>
          </p:txBody>
        </p:sp>
        <p:sp>
          <p:nvSpPr>
            <p:cNvPr id="19" name="Line 21"/>
            <p:cNvSpPr>
              <a:spLocks noChangeShapeType="1"/>
            </p:cNvSpPr>
            <p:nvPr/>
          </p:nvSpPr>
          <p:spPr bwMode="auto">
            <a:xfrm>
              <a:off x="0" y="3793"/>
              <a:ext cx="5760" cy="0"/>
            </a:xfrm>
            <a:prstGeom prst="line">
              <a:avLst/>
            </a:prstGeom>
            <a:noFill/>
            <a:ln w="762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292934"/>
                </a:solidFill>
                <a:effectLst/>
                <a:uLnTx/>
                <a:uFillTx/>
                <a:latin typeface="Century Gothic"/>
                <a:ea typeface="+mn-ea"/>
                <a:cs typeface="+mn-cs"/>
              </a:endParaRPr>
            </a:p>
          </p:txBody>
        </p:sp>
        <p:sp>
          <p:nvSpPr>
            <p:cNvPr id="20" name="Text Box 22"/>
            <p:cNvSpPr txBox="1">
              <a:spLocks noChangeArrowheads="1"/>
            </p:cNvSpPr>
            <p:nvPr/>
          </p:nvSpPr>
          <p:spPr bwMode="auto">
            <a:xfrm>
              <a:off x="1871" y="3858"/>
              <a:ext cx="2914" cy="646"/>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fr-FR" sz="2000" b="1" i="0" u="none" strike="noStrike" kern="1200" cap="none" spc="0" normalizeH="0" baseline="0" noProof="0" dirty="0">
                  <a:ln>
                    <a:noFill/>
                  </a:ln>
                  <a:solidFill>
                    <a:srgbClr val="292934"/>
                  </a:solidFill>
                  <a:effectLst/>
                  <a:uLnTx/>
                  <a:uFillTx/>
                  <a:latin typeface="Comic Sans MS" pitchFamily="66" charset="0"/>
                  <a:ea typeface="+mn-ea"/>
                  <a:cs typeface="+mn-cs"/>
                </a:rPr>
                <a:t>Bon sol</a:t>
              </a:r>
            </a:p>
          </p:txBody>
        </p:sp>
        <p:sp>
          <p:nvSpPr>
            <p:cNvPr id="21" name="Text Box 23"/>
            <p:cNvSpPr txBox="1">
              <a:spLocks noChangeArrowheads="1"/>
            </p:cNvSpPr>
            <p:nvPr/>
          </p:nvSpPr>
          <p:spPr bwMode="auto">
            <a:xfrm>
              <a:off x="1106" y="1636"/>
              <a:ext cx="2474" cy="68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fr-FR" sz="1800" b="1" i="0" u="none" strike="noStrike" kern="1200" cap="none" spc="0" normalizeH="0" baseline="0" noProof="0" dirty="0">
                  <a:ln>
                    <a:noFill/>
                  </a:ln>
                  <a:solidFill>
                    <a:srgbClr val="292934"/>
                  </a:solidFill>
                  <a:effectLst/>
                  <a:uLnTx/>
                  <a:uFillTx/>
                  <a:latin typeface="Comic Sans MS" pitchFamily="66" charset="0"/>
                  <a:ea typeface="+mn-ea"/>
                  <a:cs typeface="+mn-cs"/>
                </a:rPr>
                <a:t>Puits</a:t>
              </a:r>
            </a:p>
          </p:txBody>
        </p:sp>
        <p:sp>
          <p:nvSpPr>
            <p:cNvPr id="22" name="Freeform 24"/>
            <p:cNvSpPr>
              <a:spLocks/>
            </p:cNvSpPr>
            <p:nvPr/>
          </p:nvSpPr>
          <p:spPr bwMode="auto">
            <a:xfrm>
              <a:off x="1202" y="2205"/>
              <a:ext cx="1179" cy="590"/>
            </a:xfrm>
            <a:custGeom>
              <a:avLst/>
              <a:gdLst>
                <a:gd name="T0" fmla="*/ 0 w 1179"/>
                <a:gd name="T1" fmla="*/ 318 h 590"/>
                <a:gd name="T2" fmla="*/ 181 w 1179"/>
                <a:gd name="T3" fmla="*/ 0 h 590"/>
                <a:gd name="T4" fmla="*/ 635 w 1179"/>
                <a:gd name="T5" fmla="*/ 0 h 590"/>
                <a:gd name="T6" fmla="*/ 1179 w 1179"/>
                <a:gd name="T7" fmla="*/ 590 h 590"/>
                <a:gd name="T8" fmla="*/ 0 60000 65536"/>
                <a:gd name="T9" fmla="*/ 0 60000 65536"/>
                <a:gd name="T10" fmla="*/ 0 60000 65536"/>
                <a:gd name="T11" fmla="*/ 0 60000 65536"/>
                <a:gd name="T12" fmla="*/ 0 w 1179"/>
                <a:gd name="T13" fmla="*/ 0 h 590"/>
                <a:gd name="T14" fmla="*/ 1179 w 1179"/>
                <a:gd name="T15" fmla="*/ 590 h 590"/>
              </a:gdLst>
              <a:ahLst/>
              <a:cxnLst>
                <a:cxn ang="T8">
                  <a:pos x="T0" y="T1"/>
                </a:cxn>
                <a:cxn ang="T9">
                  <a:pos x="T2" y="T3"/>
                </a:cxn>
                <a:cxn ang="T10">
                  <a:pos x="T4" y="T5"/>
                </a:cxn>
                <a:cxn ang="T11">
                  <a:pos x="T6" y="T7"/>
                </a:cxn>
              </a:cxnLst>
              <a:rect l="T12" t="T13" r="T14" b="T15"/>
              <a:pathLst>
                <a:path w="1179" h="590">
                  <a:moveTo>
                    <a:pt x="0" y="318"/>
                  </a:moveTo>
                  <a:lnTo>
                    <a:pt x="181" y="0"/>
                  </a:lnTo>
                  <a:lnTo>
                    <a:pt x="635" y="0"/>
                  </a:lnTo>
                  <a:lnTo>
                    <a:pt x="1179" y="590"/>
                  </a:lnTo>
                </a:path>
              </a:pathLst>
            </a:custGeom>
            <a:noFill/>
            <a:ln w="9525">
              <a:solidFill>
                <a:schemeClr val="tx1"/>
              </a:solidFill>
              <a:round/>
              <a:headEnd type="triangl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292934"/>
                </a:solidFill>
                <a:effectLst/>
                <a:uLnTx/>
                <a:uFillTx/>
                <a:latin typeface="Century Gothic"/>
                <a:ea typeface="+mn-ea"/>
                <a:cs typeface="+mn-cs"/>
              </a:endParaRPr>
            </a:p>
          </p:txBody>
        </p:sp>
      </p:grpSp>
      <p:sp>
        <p:nvSpPr>
          <p:cNvPr id="23" name="ZoneTexte 22"/>
          <p:cNvSpPr txBox="1"/>
          <p:nvPr/>
        </p:nvSpPr>
        <p:spPr>
          <a:xfrm>
            <a:off x="3803852" y="46610"/>
            <a:ext cx="5232644" cy="52322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150" normalizeH="0" baseline="0" noProof="0" dirty="0">
                <a:ln w="11430"/>
                <a:solidFill>
                  <a:srgbClr val="F8F8F8"/>
                </a:solidFill>
                <a:effectLst>
                  <a:glow rad="139700">
                    <a:srgbClr val="726056">
                      <a:satMod val="175000"/>
                      <a:alpha val="40000"/>
                    </a:srgbClr>
                  </a:glow>
                  <a:outerShdw blurRad="25400" algn="tl" rotWithShape="0">
                    <a:srgbClr val="000000">
                      <a:alpha val="43000"/>
                    </a:srgbClr>
                  </a:outerShdw>
                  <a:reflection blurRad="6350" stA="60000" endA="900" endPos="58000" dir="5400000" sy="-100000" algn="bl" rotWithShape="0"/>
                </a:effectLst>
                <a:uLnTx/>
                <a:uFillTx/>
                <a:latin typeface="Century Gothic"/>
                <a:ea typeface="+mn-ea"/>
                <a:cs typeface="+mn-cs"/>
              </a:rPr>
              <a:t>FONDATION.</a:t>
            </a:r>
          </a:p>
        </p:txBody>
      </p:sp>
      <p:sp>
        <p:nvSpPr>
          <p:cNvPr id="24" name="Rectangle 23"/>
          <p:cNvSpPr/>
          <p:nvPr/>
        </p:nvSpPr>
        <p:spPr>
          <a:xfrm>
            <a:off x="556284" y="692696"/>
            <a:ext cx="3943708" cy="461665"/>
          </a:xfrm>
          <a:prstGeom prst="rect">
            <a:avLst/>
          </a:prstGeom>
        </p:spPr>
        <p:txBody>
          <a:bodyPr wrap="none">
            <a:spAutoFit/>
          </a:bodyPr>
          <a:lstStyle/>
          <a:p>
            <a:pPr marL="342900" marR="0" lvl="0" indent="-342900" algn="ctr" defTabSz="914400" rtl="0" eaLnBrk="1" fontAlgn="auto" latinLnBrk="0" hangingPunct="1">
              <a:lnSpc>
                <a:spcPct val="100000"/>
              </a:lnSpc>
              <a:spcBef>
                <a:spcPts val="0"/>
              </a:spcBef>
              <a:spcAft>
                <a:spcPts val="0"/>
              </a:spcAft>
              <a:buClrTx/>
              <a:buSzTx/>
              <a:buFont typeface="Wingdings" pitchFamily="2" charset="2"/>
              <a:buChar char="§"/>
              <a:tabLst>
                <a:tab pos="457200" algn="l"/>
              </a:tabLst>
              <a:defRPr/>
            </a:pPr>
            <a:r>
              <a:rPr kumimoji="0" lang="fr-FR" sz="2400" b="0" i="1"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Fondations profondes :</a:t>
            </a:r>
          </a:p>
        </p:txBody>
      </p:sp>
      <p:sp>
        <p:nvSpPr>
          <p:cNvPr id="25" name="Rectangle 24"/>
          <p:cNvSpPr/>
          <p:nvPr/>
        </p:nvSpPr>
        <p:spPr>
          <a:xfrm>
            <a:off x="592320" y="3645024"/>
            <a:ext cx="5419840" cy="25545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457200" algn="l"/>
              </a:tabLst>
              <a:defRPr/>
            </a:pPr>
            <a:r>
              <a:rPr kumimoji="0" lang="fr-FR" sz="2000" b="0" i="0" u="none" strike="noStrike" kern="1200" cap="none" spc="0" normalizeH="0" baseline="0" noProof="0" dirty="0">
                <a:ln>
                  <a:noFill/>
                </a:ln>
                <a:solidFill>
                  <a:srgbClr val="292934"/>
                </a:solidFill>
                <a:effectLst/>
                <a:uLnTx/>
                <a:uFillTx/>
                <a:latin typeface="Century Gothic"/>
                <a:ea typeface="+mn-ea"/>
                <a:cs typeface="+mn-cs"/>
              </a:rPr>
              <a:t>On opte pour ce mode de fondation, lorsque les charges à transmettre au sol sont très importantes et lorsque le terrain en surface est de mauvaise portance. Les fondations profondes sont surtout utilisées pour les ouvrages importants supportant de fortes charges : bâtiments industriels, ouvrages d'art, etc. …</a:t>
            </a:r>
          </a:p>
        </p:txBody>
      </p:sp>
      <p:pic>
        <p:nvPicPr>
          <p:cNvPr id="26" name="Picture 1"/>
          <p:cNvPicPr>
            <a:picLocks noChangeAspect="1" noChangeArrowheads="1"/>
          </p:cNvPicPr>
          <p:nvPr/>
        </p:nvPicPr>
        <p:blipFill>
          <a:blip r:embed="rId2" cstate="print"/>
          <a:srcRect/>
          <a:stretch>
            <a:fillRect/>
          </a:stretch>
        </p:blipFill>
        <p:spPr bwMode="auto">
          <a:xfrm>
            <a:off x="6012160" y="3789040"/>
            <a:ext cx="2676473" cy="2376791"/>
          </a:xfrm>
          <a:prstGeom prst="rect">
            <a:avLst/>
          </a:prstGeom>
          <a:noFill/>
          <a:ln w="9525">
            <a:noFill/>
            <a:miter lim="800000"/>
            <a:headEnd/>
            <a:tailEnd/>
          </a:ln>
          <a:effectLst/>
        </p:spPr>
      </p:pic>
    </p:spTree>
    <p:extLst>
      <p:ext uri="{BB962C8B-B14F-4D97-AF65-F5344CB8AC3E}">
        <p14:creationId xmlns:p14="http://schemas.microsoft.com/office/powerpoint/2010/main" val="399002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6607" y="692696"/>
            <a:ext cx="1422184" cy="387798"/>
          </a:xfrm>
          <a:prstGeom prst="rect">
            <a:avLst/>
          </a:prstGeom>
        </p:spPr>
        <p:txBody>
          <a:bodyPr wrap="none">
            <a:spAutoFit/>
          </a:bodyPr>
          <a:lstStyle/>
          <a:p>
            <a:pPr marL="342900" marR="0" lvl="0" indent="-342900" algn="just" defTabSz="914400" rtl="0" eaLnBrk="1" fontAlgn="auto" latinLnBrk="0" hangingPunct="1">
              <a:lnSpc>
                <a:spcPct val="80000"/>
              </a:lnSpc>
              <a:spcBef>
                <a:spcPct val="20000"/>
              </a:spcBef>
              <a:spcAft>
                <a:spcPts val="0"/>
              </a:spcAft>
              <a:buClr>
                <a:srgbClr val="292934"/>
              </a:buClr>
              <a:buSzTx/>
              <a:buFont typeface="Wingdings" pitchFamily="2" charset="2"/>
              <a:buChar char="§"/>
              <a:tabLst/>
              <a:defRPr/>
            </a:pPr>
            <a:r>
              <a:rPr kumimoji="0" lang="fr-FR" sz="2400" b="0" i="0" u="none"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PIEUX </a:t>
            </a:r>
          </a:p>
        </p:txBody>
      </p:sp>
      <p:sp>
        <p:nvSpPr>
          <p:cNvPr id="3" name="Rectangle 2"/>
          <p:cNvSpPr/>
          <p:nvPr/>
        </p:nvSpPr>
        <p:spPr>
          <a:xfrm>
            <a:off x="827584" y="1124744"/>
            <a:ext cx="7488832" cy="1634037"/>
          </a:xfrm>
          <a:prstGeom prst="rect">
            <a:avLst/>
          </a:prstGeom>
        </p:spPr>
        <p:txBody>
          <a:bodyPr wrap="square">
            <a:spAutoFit/>
          </a:bodyPr>
          <a:lstStyle/>
          <a:p>
            <a:pPr marL="342900" marR="0" lvl="0" indent="-342900" algn="just" defTabSz="914400" rtl="0" eaLnBrk="1" fontAlgn="auto" latinLnBrk="0" hangingPunct="1">
              <a:lnSpc>
                <a:spcPct val="80000"/>
              </a:lnSpc>
              <a:spcBef>
                <a:spcPct val="20000"/>
              </a:spcBef>
              <a:spcAft>
                <a:spcPts val="0"/>
              </a:spcAft>
              <a:buClr>
                <a:srgbClr val="292934"/>
              </a:buClr>
              <a:buSzTx/>
              <a:buFont typeface="Courier New" pitchFamily="49" charset="0"/>
              <a:buChar char="o"/>
              <a:tabLst/>
              <a:defRPr/>
            </a:pPr>
            <a:r>
              <a:rPr kumimoji="0" lang="fr-FR" sz="2000" b="0"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Définitions d’un pieu: </a:t>
            </a:r>
          </a:p>
          <a:p>
            <a:pPr marL="0" marR="0" lvl="0" indent="0" algn="just" defTabSz="914400" rtl="0" eaLnBrk="1" fontAlgn="auto" latinLnBrk="0" hangingPunct="1">
              <a:lnSpc>
                <a:spcPct val="80000"/>
              </a:lnSpc>
              <a:spcBef>
                <a:spcPct val="20000"/>
              </a:spcBef>
              <a:spcAft>
                <a:spcPts val="0"/>
              </a:spcAft>
              <a:buClr>
                <a:srgbClr val="292934"/>
              </a:buClr>
              <a:buSzTx/>
              <a:buFontTx/>
              <a:buNone/>
              <a:tabLst/>
              <a:defRPr/>
            </a:pPr>
            <a:r>
              <a:rPr kumimoji="0" lang="fr-FR" sz="2000" b="0" i="0" u="none" strike="noStrike" kern="1200" cap="none" spc="0" normalizeH="0" baseline="0" noProof="0" dirty="0">
                <a:ln>
                  <a:noFill/>
                </a:ln>
                <a:solidFill>
                  <a:srgbClr val="292934"/>
                </a:solidFill>
                <a:effectLst/>
                <a:uLnTx/>
                <a:uFillTx/>
                <a:latin typeface="Century Gothic"/>
                <a:ea typeface="+mn-ea"/>
                <a:cs typeface="+mn-cs"/>
              </a:rPr>
              <a:t>Un pieu est une fondation élancée qui reporte les charges de la structure sur des couches de terrain de caractéristiques mécaniques suffisantes pour éviter la rupture du sol et </a:t>
            </a:r>
            <a:r>
              <a:rPr kumimoji="0" lang="fr-FR" sz="2000" b="0" i="0" u="sng" strike="noStrike" kern="1200" cap="none" spc="0" normalizeH="0" baseline="0" noProof="0" dirty="0">
                <a:ln>
                  <a:noFill/>
                </a:ln>
                <a:solidFill>
                  <a:srgbClr val="292934"/>
                </a:solidFill>
                <a:effectLst/>
                <a:uLnTx/>
                <a:uFillTx/>
                <a:latin typeface="Century Gothic"/>
                <a:ea typeface="+mn-ea"/>
                <a:cs typeface="+mn-cs"/>
              </a:rPr>
              <a:t>limiter les déplacements à des valeurs très faibles</a:t>
            </a:r>
            <a:r>
              <a:rPr kumimoji="0" lang="fr-FR" sz="2000" b="0" i="0" u="none" strike="noStrike" kern="1200" cap="none" spc="0" normalizeH="0" baseline="0" noProof="0" dirty="0">
                <a:ln>
                  <a:noFill/>
                </a:ln>
                <a:solidFill>
                  <a:srgbClr val="292934"/>
                </a:solidFill>
                <a:effectLst/>
                <a:uLnTx/>
                <a:uFillTx/>
                <a:latin typeface="Century Gothic"/>
                <a:ea typeface="+mn-ea"/>
                <a:cs typeface="+mn-cs"/>
              </a:rPr>
              <a:t>. </a:t>
            </a:r>
          </a:p>
        </p:txBody>
      </p:sp>
      <p:pic>
        <p:nvPicPr>
          <p:cNvPr id="5" name="Picture 6"/>
          <p:cNvPicPr>
            <a:picLocks noChangeAspect="1" noChangeArrowheads="1"/>
          </p:cNvPicPr>
          <p:nvPr/>
        </p:nvPicPr>
        <p:blipFill rotWithShape="1">
          <a:blip r:embed="rId2" cstate="print"/>
          <a:srcRect b="6309"/>
          <a:stretch/>
        </p:blipFill>
        <p:spPr bwMode="auto">
          <a:xfrm>
            <a:off x="1925209" y="2758782"/>
            <a:ext cx="5032426" cy="2595521"/>
          </a:xfrm>
          <a:prstGeom prst="rect">
            <a:avLst/>
          </a:prstGeom>
          <a:solidFill>
            <a:schemeClr val="accent1"/>
          </a:solidFill>
          <a:ln w="9525">
            <a:noFill/>
            <a:miter lim="800000"/>
            <a:headEnd/>
            <a:tailEnd/>
          </a:ln>
        </p:spPr>
      </p:pic>
      <p:sp>
        <p:nvSpPr>
          <p:cNvPr id="6" name="Text Box 7"/>
          <p:cNvSpPr txBox="1">
            <a:spLocks noChangeArrowheads="1"/>
          </p:cNvSpPr>
          <p:nvPr/>
        </p:nvSpPr>
        <p:spPr bwMode="auto">
          <a:xfrm>
            <a:off x="935597" y="5363659"/>
            <a:ext cx="7272807" cy="1015663"/>
          </a:xfrm>
          <a:prstGeom prst="rect">
            <a:avLst/>
          </a:prstGeom>
          <a:noFill/>
          <a:ln w="38100">
            <a:solidFill>
              <a:schemeClr val="accent1"/>
            </a:solidFill>
            <a:miter lim="800000"/>
            <a:headEnd/>
            <a:tailEnd/>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292934"/>
                </a:solidFill>
                <a:effectLst/>
                <a:uLnTx/>
                <a:uFillTx/>
                <a:latin typeface="Century Gothic"/>
                <a:ea typeface="+mn-ea"/>
                <a:cs typeface="+mn-cs"/>
              </a:rPr>
              <a:t>On considère qu’un élément de fondation est de type profond lorsque sa hauteur d’encastrement relatif De/B&gt;5. </a:t>
            </a:r>
            <a:endParaRPr kumimoji="0" lang="fr-FR" sz="1800" b="1" i="0" u="none" strike="noStrike" kern="1200" cap="none" spc="0" normalizeH="0" baseline="0" noProof="0" dirty="0">
              <a:ln>
                <a:noFill/>
              </a:ln>
              <a:solidFill>
                <a:srgbClr val="292934"/>
              </a:solidFill>
              <a:effectLst/>
              <a:uLnTx/>
              <a:uFillTx/>
              <a:latin typeface="Century Gothic"/>
              <a:ea typeface="+mn-ea"/>
              <a:cs typeface="+mn-cs"/>
            </a:endParaRPr>
          </a:p>
        </p:txBody>
      </p:sp>
      <p:sp>
        <p:nvSpPr>
          <p:cNvPr id="7" name="Text Box 8"/>
          <p:cNvSpPr txBox="1">
            <a:spLocks noChangeArrowheads="1"/>
          </p:cNvSpPr>
          <p:nvPr/>
        </p:nvSpPr>
        <p:spPr bwMode="auto">
          <a:xfrm>
            <a:off x="2030364" y="5134347"/>
            <a:ext cx="419465" cy="219956"/>
          </a:xfrm>
          <a:prstGeom prst="rect">
            <a:avLst/>
          </a:prstGeom>
          <a:solidFill>
            <a:schemeClr val="bg1"/>
          </a:solid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fr-FR" sz="1800" b="0" i="0" u="none" strike="noStrike" kern="1200" cap="none" spc="0" normalizeH="0" baseline="0" noProof="0" dirty="0">
              <a:ln>
                <a:noFill/>
              </a:ln>
              <a:solidFill>
                <a:srgbClr val="292934"/>
              </a:solidFill>
              <a:effectLst/>
              <a:uLnTx/>
              <a:uFillTx/>
              <a:latin typeface="Century Gothic"/>
              <a:ea typeface="+mn-ea"/>
              <a:cs typeface="+mn-cs"/>
            </a:endParaRPr>
          </a:p>
        </p:txBody>
      </p:sp>
      <p:sp>
        <p:nvSpPr>
          <p:cNvPr id="8" name="ZoneTexte 7"/>
          <p:cNvSpPr txBox="1"/>
          <p:nvPr/>
        </p:nvSpPr>
        <p:spPr>
          <a:xfrm>
            <a:off x="3803852" y="46610"/>
            <a:ext cx="5232644" cy="52322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150" normalizeH="0" baseline="0" noProof="0" dirty="0">
                <a:ln w="11430"/>
                <a:solidFill>
                  <a:srgbClr val="F8F8F8"/>
                </a:solidFill>
                <a:effectLst>
                  <a:glow rad="139700">
                    <a:srgbClr val="726056">
                      <a:satMod val="175000"/>
                      <a:alpha val="40000"/>
                    </a:srgbClr>
                  </a:glow>
                  <a:outerShdw blurRad="25400" algn="tl" rotWithShape="0">
                    <a:srgbClr val="000000">
                      <a:alpha val="43000"/>
                    </a:srgbClr>
                  </a:outerShdw>
                  <a:reflection blurRad="6350" stA="60000" endA="900" endPos="58000" dir="5400000" sy="-100000" algn="bl" rotWithShape="0"/>
                </a:effectLst>
                <a:uLnTx/>
                <a:uFillTx/>
                <a:latin typeface="Century Gothic"/>
                <a:ea typeface="+mn-ea"/>
                <a:cs typeface="+mn-cs"/>
              </a:rPr>
              <a:t>FONDATION.</a:t>
            </a:r>
          </a:p>
        </p:txBody>
      </p:sp>
    </p:spTree>
    <p:extLst>
      <p:ext uri="{BB962C8B-B14F-4D97-AF65-F5344CB8AC3E}">
        <p14:creationId xmlns:p14="http://schemas.microsoft.com/office/powerpoint/2010/main" val="24948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803852" y="46610"/>
            <a:ext cx="5232644" cy="52322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150" normalizeH="0" baseline="0" noProof="0" dirty="0">
                <a:ln w="11430"/>
                <a:solidFill>
                  <a:srgbClr val="F8F8F8"/>
                </a:solidFill>
                <a:effectLst>
                  <a:glow rad="139700">
                    <a:srgbClr val="726056">
                      <a:satMod val="175000"/>
                      <a:alpha val="40000"/>
                    </a:srgbClr>
                  </a:glow>
                  <a:outerShdw blurRad="25400" algn="tl" rotWithShape="0">
                    <a:srgbClr val="000000">
                      <a:alpha val="43000"/>
                    </a:srgbClr>
                  </a:outerShdw>
                  <a:reflection blurRad="6350" stA="60000" endA="900" endPos="58000" dir="5400000" sy="-100000" algn="bl" rotWithShape="0"/>
                </a:effectLst>
                <a:uLnTx/>
                <a:uFillTx/>
                <a:latin typeface="Century Gothic"/>
                <a:ea typeface="+mn-ea"/>
                <a:cs typeface="+mn-cs"/>
              </a:rPr>
              <a:t>FONDATION.</a:t>
            </a:r>
          </a:p>
        </p:txBody>
      </p:sp>
      <p:sp>
        <p:nvSpPr>
          <p:cNvPr id="4" name="ZoneTexte 3"/>
          <p:cNvSpPr txBox="1"/>
          <p:nvPr/>
        </p:nvSpPr>
        <p:spPr>
          <a:xfrm>
            <a:off x="791580" y="886657"/>
            <a:ext cx="7560840" cy="203132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100" b="0" i="0" u="none" strike="noStrike" kern="1200" cap="none" spc="0" normalizeH="0" baseline="0" noProof="0" dirty="0">
                <a:ln>
                  <a:noFill/>
                </a:ln>
                <a:solidFill>
                  <a:srgbClr val="292934"/>
                </a:solidFill>
                <a:effectLst/>
                <a:uLnTx/>
                <a:uFillTx/>
                <a:latin typeface="Century Gothic"/>
                <a:ea typeface="+mn-ea"/>
                <a:cs typeface="+mn-cs"/>
              </a:rPr>
              <a:t>Le pieu étant immobile, le sol à tendance à tasser, </a:t>
            </a:r>
            <a:r>
              <a:rPr kumimoji="0" lang="fr-FR" sz="2100" b="1" i="0" u="none" strike="noStrike" kern="1200" cap="none" spc="0" normalizeH="0" baseline="0" noProof="0" dirty="0">
                <a:ln>
                  <a:noFill/>
                </a:ln>
                <a:solidFill>
                  <a:srgbClr val="292934"/>
                </a:solidFill>
                <a:effectLst/>
                <a:uLnTx/>
                <a:uFillTx/>
                <a:latin typeface="Century Gothic"/>
                <a:ea typeface="+mn-ea"/>
                <a:cs typeface="+mn-cs"/>
              </a:rPr>
              <a:t>le frottement sol-pieu est négatif. </a:t>
            </a:r>
            <a:r>
              <a:rPr kumimoji="0" lang="fr-FR" sz="2100" b="0" i="0" u="none" strike="noStrike" kern="1200" cap="none" spc="0" normalizeH="0" baseline="0" noProof="0" dirty="0">
                <a:ln>
                  <a:noFill/>
                </a:ln>
                <a:solidFill>
                  <a:srgbClr val="292934"/>
                </a:solidFill>
                <a:effectLst/>
                <a:uLnTx/>
                <a:uFillTx/>
                <a:latin typeface="Century Gothic"/>
                <a:ea typeface="+mn-ea"/>
                <a:cs typeface="+mn-cs"/>
              </a:rPr>
              <a:t>À pour conséquence de </a:t>
            </a:r>
            <a:r>
              <a:rPr kumimoji="0" lang="fr-FR" sz="2100" b="1" i="0" u="none" strike="noStrike" kern="1200" cap="none" spc="0" normalizeH="0" baseline="0" noProof="0" dirty="0">
                <a:ln>
                  <a:noFill/>
                </a:ln>
                <a:solidFill>
                  <a:srgbClr val="292934"/>
                </a:solidFill>
                <a:effectLst/>
                <a:uLnTx/>
                <a:uFillTx/>
                <a:latin typeface="Century Gothic"/>
                <a:ea typeface="+mn-ea"/>
                <a:cs typeface="+mn-cs"/>
              </a:rPr>
              <a:t>surcharge</a:t>
            </a:r>
            <a:r>
              <a:rPr kumimoji="0" lang="fr-FR" sz="2100" b="0" i="0" u="none" strike="noStrike" kern="1200" cap="none" spc="0" normalizeH="0" baseline="0" noProof="0" dirty="0">
                <a:ln>
                  <a:noFill/>
                </a:ln>
                <a:solidFill>
                  <a:srgbClr val="292934"/>
                </a:solidFill>
                <a:effectLst/>
                <a:uLnTx/>
                <a:uFillTx/>
                <a:latin typeface="Century Gothic"/>
                <a:ea typeface="+mn-ea"/>
                <a:cs typeface="+mn-cs"/>
              </a:rPr>
              <a:t> le pieu. Pour remédier à ce problème (couches, compressibles, remblais récents non stabilisés), </a:t>
            </a:r>
            <a:r>
              <a:rPr kumimoji="0" lang="fr-FR" sz="2100" b="1" i="0" u="none" strike="noStrike" kern="1200" cap="none" spc="0" normalizeH="0" baseline="0" noProof="0" dirty="0">
                <a:ln>
                  <a:noFill/>
                </a:ln>
                <a:solidFill>
                  <a:srgbClr val="292934"/>
                </a:solidFill>
                <a:effectLst/>
                <a:uLnTx/>
                <a:uFillTx/>
                <a:latin typeface="Century Gothic"/>
                <a:ea typeface="+mn-ea"/>
                <a:cs typeface="+mn-cs"/>
              </a:rPr>
              <a:t>on chemisera le pieu par un tubage afin de diminuer</a:t>
            </a:r>
            <a:r>
              <a:rPr kumimoji="0" lang="fr-FR" sz="2100" b="0" i="0" u="none" strike="noStrike" kern="1200" cap="none" spc="0" normalizeH="0" baseline="0" noProof="0" dirty="0">
                <a:ln>
                  <a:noFill/>
                </a:ln>
                <a:solidFill>
                  <a:srgbClr val="292934"/>
                </a:solidFill>
                <a:effectLst/>
                <a:uLnTx/>
                <a:uFillTx/>
                <a:latin typeface="Century Gothic"/>
                <a:ea typeface="+mn-ea"/>
                <a:cs typeface="+mn-cs"/>
              </a:rPr>
              <a:t> l’effet du frottement négatif.</a:t>
            </a:r>
          </a:p>
        </p:txBody>
      </p:sp>
      <p:pic>
        <p:nvPicPr>
          <p:cNvPr id="5" name="Picture 3"/>
          <p:cNvPicPr>
            <a:picLocks noChangeAspect="1" noChangeArrowheads="1"/>
          </p:cNvPicPr>
          <p:nvPr/>
        </p:nvPicPr>
        <p:blipFill>
          <a:blip r:embed="rId2" cstate="print"/>
          <a:srcRect/>
          <a:stretch>
            <a:fillRect/>
          </a:stretch>
        </p:blipFill>
        <p:spPr bwMode="auto">
          <a:xfrm>
            <a:off x="504000" y="3070960"/>
            <a:ext cx="8136000" cy="3310368"/>
          </a:xfrm>
          <a:prstGeom prst="rect">
            <a:avLst/>
          </a:prstGeom>
          <a:noFill/>
          <a:ln w="9525">
            <a:noFill/>
            <a:miter lim="800000"/>
            <a:headEnd/>
            <a:tailEnd/>
          </a:ln>
        </p:spPr>
      </p:pic>
    </p:spTree>
    <p:extLst>
      <p:ext uri="{BB962C8B-B14F-4D97-AF65-F5344CB8AC3E}">
        <p14:creationId xmlns:p14="http://schemas.microsoft.com/office/powerpoint/2010/main" val="2703836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803852" y="46610"/>
            <a:ext cx="5232644" cy="52322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150" normalizeH="0" baseline="0" noProof="0" dirty="0">
                <a:ln w="11430"/>
                <a:solidFill>
                  <a:srgbClr val="F8F8F8"/>
                </a:solidFill>
                <a:effectLst>
                  <a:glow rad="139700">
                    <a:srgbClr val="726056">
                      <a:satMod val="175000"/>
                      <a:alpha val="40000"/>
                    </a:srgbClr>
                  </a:glow>
                  <a:outerShdw blurRad="25400" algn="tl" rotWithShape="0">
                    <a:srgbClr val="000000">
                      <a:alpha val="43000"/>
                    </a:srgbClr>
                  </a:outerShdw>
                  <a:reflection blurRad="6350" stA="60000" endA="900" endPos="58000" dir="5400000" sy="-100000" algn="bl" rotWithShape="0"/>
                </a:effectLst>
                <a:uLnTx/>
                <a:uFillTx/>
                <a:latin typeface="Century Gothic"/>
                <a:ea typeface="+mn-ea"/>
                <a:cs typeface="+mn-cs"/>
              </a:rPr>
              <a:t>FONDATION.</a:t>
            </a:r>
          </a:p>
        </p:txBody>
      </p:sp>
      <p:sp>
        <p:nvSpPr>
          <p:cNvPr id="5" name="ZoneTexte 4"/>
          <p:cNvSpPr txBox="1"/>
          <p:nvPr/>
        </p:nvSpPr>
        <p:spPr>
          <a:xfrm>
            <a:off x="525832" y="1700808"/>
            <a:ext cx="483825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292934"/>
                </a:solidFill>
                <a:effectLst/>
                <a:uLnTx/>
                <a:uFillTx/>
                <a:latin typeface="Century Gothic"/>
                <a:ea typeface="+mn-ea"/>
                <a:cs typeface="+mn-cs"/>
              </a:rPr>
              <a:t>1- pieux battus: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Ceux-ci sont enfoncés dans le sol grâce à des 'sonnettes de battage' munies de 'moutons batteurs.</a:t>
            </a:r>
          </a:p>
        </p:txBody>
      </p:sp>
      <p:sp>
        <p:nvSpPr>
          <p:cNvPr id="8" name="Rectangle 7"/>
          <p:cNvSpPr/>
          <p:nvPr/>
        </p:nvSpPr>
        <p:spPr>
          <a:xfrm>
            <a:off x="512111" y="1124744"/>
            <a:ext cx="7904145"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Les documents réglementaires classent les pieux selon les catégories ci-dessous:</a:t>
            </a:r>
          </a:p>
        </p:txBody>
      </p:sp>
      <p:sp>
        <p:nvSpPr>
          <p:cNvPr id="4" name="ZoneTexte 3"/>
          <p:cNvSpPr txBox="1"/>
          <p:nvPr/>
        </p:nvSpPr>
        <p:spPr>
          <a:xfrm>
            <a:off x="467544" y="724634"/>
            <a:ext cx="4896544" cy="400110"/>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fr-FR" sz="2000" b="0"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Différentes catégories de pieux:</a:t>
            </a:r>
          </a:p>
        </p:txBody>
      </p:sp>
      <p:sp>
        <p:nvSpPr>
          <p:cNvPr id="9" name="Rectangle 8"/>
          <p:cNvSpPr/>
          <p:nvPr/>
        </p:nvSpPr>
        <p:spPr>
          <a:xfrm>
            <a:off x="468000" y="5949280"/>
            <a:ext cx="8208000"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Terrains alluvionnaires, limons, silts, sables, sables et graviers, argile, marnes</a:t>
            </a:r>
          </a:p>
        </p:txBody>
      </p:sp>
      <p:pic>
        <p:nvPicPr>
          <p:cNvPr id="10" name="Picture 4" descr="Pieux%20battus"/>
          <p:cNvPicPr>
            <a:picLocks noChangeAspect="1" noChangeArrowheads="1"/>
          </p:cNvPicPr>
          <p:nvPr/>
        </p:nvPicPr>
        <p:blipFill rotWithShape="1">
          <a:blip r:embed="rId2" cstate="print"/>
          <a:srcRect r="7687" b="6163"/>
          <a:stretch/>
        </p:blipFill>
        <p:spPr bwMode="auto">
          <a:xfrm rot="-21600000">
            <a:off x="5493311" y="1988841"/>
            <a:ext cx="3111137" cy="3384375"/>
          </a:xfrm>
          <a:prstGeom prst="rect">
            <a:avLst/>
          </a:prstGeom>
          <a:ln>
            <a:noFill/>
          </a:ln>
          <a:effectLst>
            <a:outerShdw blurRad="292100" dist="139700" dir="2700000" algn="tl" rotWithShape="0">
              <a:srgbClr val="333333">
                <a:alpha val="65000"/>
              </a:srgbClr>
            </a:outerShdw>
          </a:effectLst>
        </p:spPr>
      </p:pic>
      <p:pic>
        <p:nvPicPr>
          <p:cNvPr id="11" name="Picture 5" descr="C:\Documents and Settings\Administrateur\Application Data\Microsoft\Word\;ih\Techniques - Entreprises de Fondations SB Pieux &amp; E2F5_files\cinemabattusp.jpg"/>
          <p:cNvPicPr>
            <a:picLocks noChangeArrowheads="1"/>
          </p:cNvPicPr>
          <p:nvPr/>
        </p:nvPicPr>
        <p:blipFill>
          <a:blip r:embed="rId3" r:link="rId4" cstate="print"/>
          <a:srcRect/>
          <a:stretch>
            <a:fillRect/>
          </a:stretch>
        </p:blipFill>
        <p:spPr bwMode="auto">
          <a:xfrm>
            <a:off x="539552" y="2996952"/>
            <a:ext cx="4826402" cy="2806293"/>
          </a:xfrm>
          <a:prstGeom prst="rect">
            <a:avLst/>
          </a:prstGeom>
          <a:noFill/>
          <a:ln w="28575">
            <a:solidFill>
              <a:srgbClr val="C0C0C0"/>
            </a:solidFill>
            <a:miter lim="800000"/>
            <a:headEnd/>
            <a:tailEnd/>
          </a:ln>
        </p:spPr>
      </p:pic>
      <p:sp>
        <p:nvSpPr>
          <p:cNvPr id="12" name="Rectangle 7"/>
          <p:cNvSpPr>
            <a:spLocks noChangeArrowheads="1"/>
          </p:cNvSpPr>
          <p:nvPr/>
        </p:nvSpPr>
        <p:spPr bwMode="auto">
          <a:xfrm>
            <a:off x="6420174" y="5373216"/>
            <a:ext cx="1577975" cy="366713"/>
          </a:xfrm>
          <a:prstGeom prst="rect">
            <a:avLst/>
          </a:prstGeom>
          <a:noFill/>
          <a:ln w="9525">
            <a:no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  </a:t>
            </a:r>
            <a:r>
              <a:rPr kumimoji="0" lang="fr-FR" sz="1400" b="0" i="0" u="none" strike="noStrike" kern="1200" cap="none" spc="0" normalizeH="0" baseline="0" noProof="0" dirty="0">
                <a:ln>
                  <a:noFill/>
                </a:ln>
                <a:solidFill>
                  <a:srgbClr val="292934"/>
                </a:solidFill>
                <a:effectLst/>
                <a:uLnTx/>
                <a:uFillTx/>
                <a:latin typeface="Century Gothic"/>
                <a:ea typeface="+mn-ea"/>
                <a:cs typeface="+mn-cs"/>
              </a:rPr>
              <a:t>Pieux battus »</a:t>
            </a:r>
          </a:p>
        </p:txBody>
      </p:sp>
    </p:spTree>
    <p:extLst>
      <p:ext uri="{BB962C8B-B14F-4D97-AF65-F5344CB8AC3E}">
        <p14:creationId xmlns:p14="http://schemas.microsoft.com/office/powerpoint/2010/main" val="148815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803852" y="46610"/>
            <a:ext cx="5232644" cy="52322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150" normalizeH="0" baseline="0" noProof="0" dirty="0">
                <a:ln w="11430"/>
                <a:solidFill>
                  <a:srgbClr val="F8F8F8"/>
                </a:solidFill>
                <a:effectLst>
                  <a:glow rad="139700">
                    <a:srgbClr val="726056">
                      <a:satMod val="175000"/>
                      <a:alpha val="40000"/>
                    </a:srgbClr>
                  </a:glow>
                  <a:outerShdw blurRad="25400" algn="tl" rotWithShape="0">
                    <a:srgbClr val="000000">
                      <a:alpha val="43000"/>
                    </a:srgbClr>
                  </a:outerShdw>
                  <a:reflection blurRad="6350" stA="60000" endA="900" endPos="58000" dir="5400000" sy="-100000" algn="bl" rotWithShape="0"/>
                </a:effectLst>
                <a:uLnTx/>
                <a:uFillTx/>
                <a:latin typeface="Century Gothic"/>
                <a:ea typeface="+mn-ea"/>
                <a:cs typeface="+mn-cs"/>
              </a:rPr>
              <a:t>FONDATION.</a:t>
            </a:r>
          </a:p>
        </p:txBody>
      </p:sp>
      <p:sp>
        <p:nvSpPr>
          <p:cNvPr id="3" name="Rectangle 2"/>
          <p:cNvSpPr/>
          <p:nvPr/>
        </p:nvSpPr>
        <p:spPr>
          <a:xfrm>
            <a:off x="647564" y="692696"/>
            <a:ext cx="378042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292934"/>
                </a:solidFill>
                <a:effectLst/>
                <a:uLnTx/>
                <a:uFillTx/>
                <a:latin typeface="Century Gothic"/>
                <a:ea typeface="+mn-ea"/>
                <a:cs typeface="+mn-cs"/>
              </a:rPr>
              <a:t>2- pieux forés:</a:t>
            </a:r>
          </a:p>
        </p:txBody>
      </p:sp>
      <p:sp>
        <p:nvSpPr>
          <p:cNvPr id="6" name="Rectangle 5"/>
          <p:cNvSpPr/>
          <p:nvPr/>
        </p:nvSpPr>
        <p:spPr>
          <a:xfrm>
            <a:off x="539552" y="1052736"/>
            <a:ext cx="7992888"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Ceux ci sont réalisés par extraction du sol et bétonnage en place. L'intérêt des pieux forés est de permettre la traversée de couches dures d'épaisseur insuffisantes sur lesquelles s'arrêtaient éventuellement des pieux battus. </a:t>
            </a:r>
          </a:p>
        </p:txBody>
      </p:sp>
      <p:pic>
        <p:nvPicPr>
          <p:cNvPr id="7" name="Picture 4" descr="../recherche/;ih/Infraco%20(Ste)%20%20fondations%20spéciales-pieux%20Infraco_files/0001_files/2.jpg"/>
          <p:cNvPicPr>
            <a:picLocks noChangeAspect="1" noChangeArrowheads="1"/>
          </p:cNvPicPr>
          <p:nvPr/>
        </p:nvPicPr>
        <p:blipFill rotWithShape="1">
          <a:blip r:embed="rId2" r:link="rId3" cstate="print"/>
          <a:srcRect r="4341" b="3219"/>
          <a:stretch>
            <a:fillRect/>
          </a:stretch>
        </p:blipFill>
        <p:spPr bwMode="auto">
          <a:xfrm>
            <a:off x="1193324" y="2319002"/>
            <a:ext cx="2946628" cy="3999393"/>
          </a:xfrm>
          <a:prstGeom prst="rect">
            <a:avLst/>
          </a:prstGeom>
          <a:ln>
            <a:noFill/>
          </a:ln>
          <a:effectLst>
            <a:outerShdw blurRad="292100" dist="139700" dir="2700000" algn="tl" rotWithShape="0">
              <a:srgbClr val="333333">
                <a:alpha val="65000"/>
              </a:srgbClr>
            </a:outerShdw>
          </a:effectLst>
        </p:spPr>
      </p:pic>
      <p:pic>
        <p:nvPicPr>
          <p:cNvPr id="8" name="Picture 5" descr="SANA PIEUX PUITS CHANTIER NAMUR"/>
          <p:cNvPicPr>
            <a:picLocks noChangeAspect="1" noChangeArrowheads="1"/>
          </p:cNvPicPr>
          <p:nvPr/>
        </p:nvPicPr>
        <p:blipFill>
          <a:blip r:embed="rId4" cstate="print"/>
          <a:srcRect/>
          <a:stretch>
            <a:fillRect/>
          </a:stretch>
        </p:blipFill>
        <p:spPr bwMode="auto">
          <a:xfrm>
            <a:off x="5220072" y="2313320"/>
            <a:ext cx="2664000" cy="399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810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Rectangle 2"/>
          <p:cNvSpPr/>
          <p:nvPr/>
        </p:nvSpPr>
        <p:spPr>
          <a:xfrm>
            <a:off x="785786" y="714356"/>
            <a:ext cx="7572428" cy="600164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fr-FR" sz="3200" b="1" i="0" u="none" strike="noStrike" kern="1200" cap="none" spc="0" normalizeH="0" baseline="0" noProof="0" dirty="0">
                <a:ln>
                  <a:noFill/>
                </a:ln>
                <a:solidFill>
                  <a:prstClr val="black"/>
                </a:solidFill>
                <a:effectLst/>
                <a:uLnTx/>
                <a:uFillTx/>
                <a:latin typeface="Calibri"/>
                <a:ea typeface="+mn-ea"/>
                <a:cs typeface="+mn-cs"/>
              </a:rPr>
              <a:t>La fondation est l’élément qui va transmettre et répartir dans le sol le poids de la construction. Il est nécessaire qu’un immeuble ait des fondations solides pour qu’il soit stable et sécurisé. Le type de fondation ne sera toutefois pas le même en fonction du sol sur lequel la construction est envisagée : les fondations doivent être adaptées à la nature du sol.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200" b="0" i="0" u="none" strike="noStrike" kern="1200" cap="none" spc="0" normalizeH="0" baseline="0" noProof="0" dirty="0">
              <a:ln>
                <a:noFill/>
              </a:ln>
              <a:solidFill>
                <a:srgbClr val="000000"/>
              </a:solidFill>
              <a:effectLst/>
              <a:uLnTx/>
              <a:uFillTx/>
              <a:latin typeface="Helvetica"/>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fr-FR" sz="3200" b="1" i="0" u="none" strike="noStrike" kern="1200" cap="none" spc="0" normalizeH="0" baseline="0" noProof="0" dirty="0">
                <a:ln>
                  <a:noFill/>
                </a:ln>
                <a:solidFill>
                  <a:prstClr val="black"/>
                </a:solidFill>
                <a:effectLst/>
                <a:uLnTx/>
                <a:uFillTx/>
                <a:latin typeface="Calibri"/>
                <a:ea typeface="+mn-ea"/>
                <a:cs typeface="+mn-cs"/>
              </a:rPr>
              <a:t>Donc la reconnaissance du sol  l’étude géotechnique est importante</a:t>
            </a:r>
            <a:endParaRPr kumimoji="0" lang="fr-FR"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5643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803852" y="46610"/>
            <a:ext cx="5232644" cy="52322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150" normalizeH="0" baseline="0" noProof="0" dirty="0">
                <a:ln w="11430"/>
                <a:solidFill>
                  <a:srgbClr val="F8F8F8"/>
                </a:solidFill>
                <a:effectLst>
                  <a:glow rad="139700">
                    <a:srgbClr val="726056">
                      <a:satMod val="175000"/>
                      <a:alpha val="40000"/>
                    </a:srgbClr>
                  </a:glow>
                  <a:outerShdw blurRad="25400" algn="tl" rotWithShape="0">
                    <a:srgbClr val="000000">
                      <a:alpha val="43000"/>
                    </a:srgbClr>
                  </a:outerShdw>
                  <a:reflection blurRad="6350" stA="60000" endA="900" endPos="58000" dir="5400000" sy="-100000" algn="bl" rotWithShape="0"/>
                </a:effectLst>
                <a:uLnTx/>
                <a:uFillTx/>
                <a:latin typeface="Century Gothic"/>
                <a:ea typeface="+mn-ea"/>
                <a:cs typeface="+mn-cs"/>
              </a:rPr>
              <a:t>FONDATION.</a:t>
            </a:r>
          </a:p>
        </p:txBody>
      </p:sp>
      <p:pic>
        <p:nvPicPr>
          <p:cNvPr id="3" name="Picture 2"/>
          <p:cNvPicPr>
            <a:picLocks noChangeAspect="1" noChangeArrowheads="1"/>
          </p:cNvPicPr>
          <p:nvPr/>
        </p:nvPicPr>
        <p:blipFill rotWithShape="1">
          <a:blip r:embed="rId2" cstate="print"/>
          <a:srcRect l="27251" t="50000" r="27959"/>
          <a:stretch/>
        </p:blipFill>
        <p:spPr bwMode="auto">
          <a:xfrm>
            <a:off x="1092396" y="3177733"/>
            <a:ext cx="3566616" cy="1666875"/>
          </a:xfrm>
          <a:prstGeom prst="rect">
            <a:avLst/>
          </a:prstGeom>
          <a:noFill/>
          <a:ln w="9525">
            <a:solidFill>
              <a:schemeClr val="bg1"/>
            </a:solidFill>
            <a:miter lim="800000"/>
            <a:headEnd/>
            <a:tailEnd/>
          </a:ln>
        </p:spPr>
      </p:pic>
      <p:sp>
        <p:nvSpPr>
          <p:cNvPr id="4" name="ZoneTexte 3"/>
          <p:cNvSpPr txBox="1"/>
          <p:nvPr/>
        </p:nvSpPr>
        <p:spPr>
          <a:xfrm>
            <a:off x="816546" y="1268760"/>
            <a:ext cx="74278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sng" strike="noStrike" kern="1200" cap="none" spc="0" normalizeH="0" baseline="0" noProof="0" dirty="0">
                <a:ln>
                  <a:noFill/>
                </a:ln>
                <a:solidFill>
                  <a:srgbClr val="292934"/>
                </a:solidFill>
                <a:effectLst/>
                <a:uLnTx/>
                <a:uFillTx/>
                <a:latin typeface="Century Gothic"/>
                <a:ea typeface="+mn-ea"/>
                <a:cs typeface="+mn-cs"/>
              </a:rPr>
              <a:t>Principe de conception: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La jonction entre un pieu isolé et un poteau est toujours assuré par une semelle de liaison en béton armé.</a:t>
            </a:r>
          </a:p>
        </p:txBody>
      </p:sp>
      <p:grpSp>
        <p:nvGrpSpPr>
          <p:cNvPr id="7" name="Groupe 6"/>
          <p:cNvGrpSpPr/>
          <p:nvPr/>
        </p:nvGrpSpPr>
        <p:grpSpPr>
          <a:xfrm>
            <a:off x="5292080" y="2485290"/>
            <a:ext cx="3190141" cy="3107035"/>
            <a:chOff x="9684568" y="908720"/>
            <a:chExt cx="3190141" cy="3107035"/>
          </a:xfrm>
        </p:grpSpPr>
        <p:pic>
          <p:nvPicPr>
            <p:cNvPr id="5" name="Picture 2"/>
            <p:cNvPicPr>
              <a:picLocks noChangeAspect="1" noChangeArrowheads="1"/>
            </p:cNvPicPr>
            <p:nvPr/>
          </p:nvPicPr>
          <p:blipFill rotWithShape="1">
            <a:blip r:embed="rId2" cstate="print"/>
            <a:srcRect l="67225" b="23754"/>
            <a:stretch/>
          </p:blipFill>
          <p:spPr bwMode="auto">
            <a:xfrm>
              <a:off x="9684568" y="908720"/>
              <a:ext cx="3190141" cy="3107035"/>
            </a:xfrm>
            <a:prstGeom prst="rect">
              <a:avLst/>
            </a:prstGeom>
            <a:noFill/>
            <a:ln w="9525">
              <a:noFill/>
              <a:miter lim="800000"/>
              <a:headEnd/>
              <a:tailEnd/>
            </a:ln>
          </p:spPr>
        </p:pic>
        <p:sp>
          <p:nvSpPr>
            <p:cNvPr id="6" name="Rectangle 5"/>
            <p:cNvSpPr/>
            <p:nvPr/>
          </p:nvSpPr>
          <p:spPr>
            <a:xfrm>
              <a:off x="9684568" y="3212976"/>
              <a:ext cx="28803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entury Gothic"/>
                <a:ea typeface="+mn-ea"/>
                <a:cs typeface="+mn-cs"/>
              </a:endParaRPr>
            </a:p>
          </p:txBody>
        </p:sp>
      </p:grpSp>
      <p:sp>
        <p:nvSpPr>
          <p:cNvPr id="8" name="Rectangle 7"/>
          <p:cNvSpPr/>
          <p:nvPr/>
        </p:nvSpPr>
        <p:spPr>
          <a:xfrm>
            <a:off x="908207" y="868069"/>
            <a:ext cx="3193503" cy="400110"/>
          </a:xfrm>
          <a:prstGeom prst="rect">
            <a:avLst/>
          </a:prstGeom>
        </p:spPr>
        <p:txBody>
          <a:bodyPr wrap="none">
            <a:spAutoFit/>
          </a:bodyPr>
          <a:lstStyle/>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fr-FR" sz="2000" b="0"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Réalisation des pieux:</a:t>
            </a:r>
          </a:p>
        </p:txBody>
      </p:sp>
    </p:spTree>
    <p:extLst>
      <p:ext uri="{BB962C8B-B14F-4D97-AF65-F5344CB8AC3E}">
        <p14:creationId xmlns:p14="http://schemas.microsoft.com/office/powerpoint/2010/main" val="423363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3792" y="652626"/>
            <a:ext cx="8316416"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LES PROBLÈMES DE SOL À VÉRIFIER AVANT DE CONSTRUIRE  :</a:t>
            </a:r>
          </a:p>
        </p:txBody>
      </p:sp>
      <p:sp>
        <p:nvSpPr>
          <p:cNvPr id="3" name="Rectangle 2"/>
          <p:cNvSpPr/>
          <p:nvPr/>
        </p:nvSpPr>
        <p:spPr>
          <a:xfrm>
            <a:off x="655690" y="1013059"/>
            <a:ext cx="1999265" cy="338554"/>
          </a:xfrm>
          <a:prstGeom prst="rect">
            <a:avLst/>
          </a:prstGeom>
        </p:spPr>
        <p:txBody>
          <a:bodyPr wrap="non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fr-FR" sz="1600" b="0"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Zones de failles</a:t>
            </a:r>
          </a:p>
        </p:txBody>
      </p:sp>
      <p:sp>
        <p:nvSpPr>
          <p:cNvPr id="4" name="Rectangle 3"/>
          <p:cNvSpPr/>
          <p:nvPr/>
        </p:nvSpPr>
        <p:spPr>
          <a:xfrm>
            <a:off x="655691" y="1337174"/>
            <a:ext cx="7876749"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92934"/>
                </a:solidFill>
                <a:effectLst/>
                <a:uLnTx/>
                <a:uFillTx/>
                <a:latin typeface="Century Gothic"/>
                <a:ea typeface="+mn-ea"/>
                <a:cs typeface="+mn-cs"/>
              </a:rPr>
              <a:t>L’interdiction de construction de bâtiments au voisinage des failles reconnues comme actives</a:t>
            </a:r>
          </a:p>
        </p:txBody>
      </p:sp>
      <p:sp>
        <p:nvSpPr>
          <p:cNvPr id="5" name="Rectangle 4"/>
          <p:cNvSpPr/>
          <p:nvPr/>
        </p:nvSpPr>
        <p:spPr>
          <a:xfrm>
            <a:off x="550303" y="1819563"/>
            <a:ext cx="279756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292934"/>
                </a:solidFill>
                <a:effectLst/>
                <a:uLnTx/>
                <a:uFillTx/>
                <a:latin typeface="Century Gothic"/>
                <a:ea typeface="+mn-ea"/>
                <a:cs typeface="+mn-cs"/>
              </a:rPr>
              <a:t>Sols susceptibles de tasser</a:t>
            </a:r>
            <a:endParaRPr kumimoji="0" lang="fr-FR" sz="1600" b="0" i="0" u="none" strike="noStrike" kern="1200" cap="none" spc="0" normalizeH="0" baseline="0" noProof="0" dirty="0">
              <a:ln>
                <a:noFill/>
              </a:ln>
              <a:solidFill>
                <a:srgbClr val="292934"/>
              </a:solidFill>
              <a:effectLst/>
              <a:uLnTx/>
              <a:uFillTx/>
              <a:latin typeface="Century Gothic"/>
              <a:ea typeface="+mn-ea"/>
              <a:cs typeface="+mn-cs"/>
            </a:endParaRPr>
          </a:p>
        </p:txBody>
      </p:sp>
      <p:sp>
        <p:nvSpPr>
          <p:cNvPr id="6" name="Rectangle 5"/>
          <p:cNvSpPr/>
          <p:nvPr/>
        </p:nvSpPr>
        <p:spPr>
          <a:xfrm>
            <a:off x="641539" y="2110971"/>
            <a:ext cx="7860922"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92934"/>
                </a:solidFill>
                <a:effectLst/>
                <a:uLnTx/>
                <a:uFillTx/>
                <a:latin typeface="Century Gothic"/>
                <a:ea typeface="+mn-ea"/>
                <a:cs typeface="+mn-cs"/>
              </a:rPr>
              <a:t>Les sols reconnus comme pouvant tasser sous l'effet des séismes doivent faire l'objet d'attentions particulières : étude préalable, évaluation des phénomènes possibles, traitement éventuel ou si nécessaire éviction du site.</a:t>
            </a:r>
          </a:p>
        </p:txBody>
      </p:sp>
      <p:sp>
        <p:nvSpPr>
          <p:cNvPr id="8" name="Rectangle 7"/>
          <p:cNvSpPr/>
          <p:nvPr/>
        </p:nvSpPr>
        <p:spPr>
          <a:xfrm>
            <a:off x="539552" y="2852936"/>
            <a:ext cx="342433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292934"/>
                </a:solidFill>
                <a:effectLst/>
                <a:uLnTx/>
                <a:uFillTx/>
                <a:latin typeface="Century Gothic"/>
                <a:ea typeface="+mn-ea"/>
                <a:cs typeface="+mn-cs"/>
              </a:rPr>
              <a:t> sols potentiellement liquéfiables</a:t>
            </a:r>
            <a:endParaRPr kumimoji="0" lang="fr-FR" sz="1600" b="0" i="0" u="none" strike="noStrike" kern="1200" cap="none" spc="0" normalizeH="0" baseline="0" noProof="0" dirty="0">
              <a:ln>
                <a:noFill/>
              </a:ln>
              <a:solidFill>
                <a:srgbClr val="292934"/>
              </a:solidFill>
              <a:effectLst/>
              <a:uLnTx/>
              <a:uFillTx/>
              <a:latin typeface="Century Gothic"/>
              <a:ea typeface="+mn-ea"/>
              <a:cs typeface="+mn-cs"/>
            </a:endParaRPr>
          </a:p>
        </p:txBody>
      </p:sp>
      <p:pic>
        <p:nvPicPr>
          <p:cNvPr id="10" name="Picture 2"/>
          <p:cNvPicPr>
            <a:picLocks noChangeAspect="1" noChangeArrowheads="1"/>
          </p:cNvPicPr>
          <p:nvPr/>
        </p:nvPicPr>
        <p:blipFill>
          <a:blip r:embed="rId2" cstate="print"/>
          <a:srcRect/>
          <a:stretch>
            <a:fillRect/>
          </a:stretch>
        </p:blipFill>
        <p:spPr bwMode="auto">
          <a:xfrm>
            <a:off x="6390252" y="3023195"/>
            <a:ext cx="2131715" cy="2847971"/>
          </a:xfrm>
          <a:prstGeom prst="rect">
            <a:avLst/>
          </a:prstGeom>
          <a:noFill/>
          <a:ln w="9525">
            <a:noFill/>
            <a:miter lim="800000"/>
            <a:headEnd/>
            <a:tailEnd/>
          </a:ln>
        </p:spPr>
      </p:pic>
      <p:sp>
        <p:nvSpPr>
          <p:cNvPr id="11" name="Rectangle 10"/>
          <p:cNvSpPr/>
          <p:nvPr/>
        </p:nvSpPr>
        <p:spPr>
          <a:xfrm>
            <a:off x="539553" y="4787860"/>
            <a:ext cx="5880621"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292934"/>
                </a:solidFill>
                <a:effectLst/>
                <a:uLnTx/>
                <a:uFillTx/>
                <a:latin typeface="Century Gothic"/>
                <a:ea typeface="+mn-ea"/>
                <a:cs typeface="+mn-cs"/>
              </a:rPr>
              <a:t> Photo d'un immeuble sur radier ayant basculé sous l’effet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92934"/>
                </a:solidFill>
                <a:effectLst/>
                <a:uLnTx/>
                <a:uFillTx/>
                <a:latin typeface="Century Gothic"/>
                <a:ea typeface="+mn-ea"/>
                <a:cs typeface="+mn-cs"/>
              </a:rPr>
              <a:t>du tassement de sol consécutif à un phénomène de liquéfaction. Dans ce cas, les fondations ne descendaient pas au delà de la zone liquéfiable. </a:t>
            </a:r>
          </a:p>
        </p:txBody>
      </p:sp>
      <p:pic>
        <p:nvPicPr>
          <p:cNvPr id="12" name="Picture 2"/>
          <p:cNvPicPr>
            <a:picLocks noChangeAspect="1" noChangeArrowheads="1"/>
          </p:cNvPicPr>
          <p:nvPr/>
        </p:nvPicPr>
        <p:blipFill>
          <a:blip r:embed="rId3" cstate="print"/>
          <a:srcRect/>
          <a:stretch>
            <a:fillRect/>
          </a:stretch>
        </p:blipFill>
        <p:spPr bwMode="auto">
          <a:xfrm>
            <a:off x="556279" y="3170027"/>
            <a:ext cx="2664935" cy="1620000"/>
          </a:xfrm>
          <a:prstGeom prst="rect">
            <a:avLst/>
          </a:prstGeom>
          <a:noFill/>
          <a:ln w="9525">
            <a:noFill/>
            <a:miter lim="800000"/>
            <a:headEnd/>
            <a:tailEnd/>
          </a:ln>
        </p:spPr>
      </p:pic>
      <p:pic>
        <p:nvPicPr>
          <p:cNvPr id="13" name="Picture 3"/>
          <p:cNvPicPr>
            <a:picLocks noChangeAspect="1" noChangeArrowheads="1"/>
          </p:cNvPicPr>
          <p:nvPr/>
        </p:nvPicPr>
        <p:blipFill>
          <a:blip r:embed="rId4" cstate="print"/>
          <a:srcRect/>
          <a:stretch>
            <a:fillRect/>
          </a:stretch>
        </p:blipFill>
        <p:spPr bwMode="auto">
          <a:xfrm>
            <a:off x="3491880" y="3140968"/>
            <a:ext cx="2430000" cy="1620000"/>
          </a:xfrm>
          <a:prstGeom prst="rect">
            <a:avLst/>
          </a:prstGeom>
          <a:noFill/>
          <a:ln w="9525">
            <a:noFill/>
            <a:miter lim="800000"/>
            <a:headEnd/>
            <a:tailEnd/>
          </a:ln>
        </p:spPr>
      </p:pic>
      <p:sp>
        <p:nvSpPr>
          <p:cNvPr id="14" name="Rectangle 13"/>
          <p:cNvSpPr/>
          <p:nvPr/>
        </p:nvSpPr>
        <p:spPr>
          <a:xfrm>
            <a:off x="6388643" y="5499229"/>
            <a:ext cx="2143797"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292934"/>
                </a:solidFill>
                <a:effectLst/>
                <a:uLnTx/>
                <a:uFillTx/>
                <a:latin typeface="Century Gothic"/>
                <a:ea typeface="+mn-ea"/>
                <a:cs typeface="+mn-cs"/>
              </a:rPr>
              <a:t>Liquéfaction d’une parcelle de sol non traité  Kobé, 1995) – USA)</a:t>
            </a:r>
          </a:p>
        </p:txBody>
      </p:sp>
      <p:sp>
        <p:nvSpPr>
          <p:cNvPr id="17" name="ZoneTexte 16"/>
          <p:cNvSpPr txBox="1"/>
          <p:nvPr/>
        </p:nvSpPr>
        <p:spPr>
          <a:xfrm>
            <a:off x="3803852" y="46610"/>
            <a:ext cx="5232644" cy="52322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150" normalizeH="0" baseline="0" noProof="0" dirty="0">
                <a:ln w="11430"/>
                <a:solidFill>
                  <a:srgbClr val="F8F8F8"/>
                </a:solidFill>
                <a:effectLst>
                  <a:glow rad="139700">
                    <a:srgbClr val="726056">
                      <a:satMod val="175000"/>
                      <a:alpha val="40000"/>
                    </a:srgbClr>
                  </a:glow>
                  <a:outerShdw blurRad="25400" algn="tl" rotWithShape="0">
                    <a:srgbClr val="000000">
                      <a:alpha val="43000"/>
                    </a:srgbClr>
                  </a:outerShdw>
                  <a:reflection blurRad="6350" stA="60000" endA="900" endPos="58000" dir="5400000" sy="-100000" algn="bl" rotWithShape="0"/>
                </a:effectLst>
                <a:uLnTx/>
                <a:uFillTx/>
                <a:latin typeface="Century Gothic"/>
                <a:ea typeface="+mn-ea"/>
                <a:cs typeface="+mn-cs"/>
              </a:rPr>
              <a:t>FONDATION.</a:t>
            </a:r>
          </a:p>
        </p:txBody>
      </p:sp>
      <p:sp>
        <p:nvSpPr>
          <p:cNvPr id="7" name="Rectangle 6"/>
          <p:cNvSpPr/>
          <p:nvPr/>
        </p:nvSpPr>
        <p:spPr>
          <a:xfrm>
            <a:off x="539551" y="5757063"/>
            <a:ext cx="5880623"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92934"/>
                </a:solidFill>
                <a:effectLst/>
                <a:uLnTx/>
                <a:uFillTx/>
                <a:latin typeface="Century Gothic"/>
                <a:ea typeface="+mn-ea"/>
                <a:cs typeface="+mn-cs"/>
              </a:rPr>
              <a:t>Une couche supérieure d’argile de résistance mécanique apparemment suffisante pour un radier peut dissimuler une couche liquéfiable plus profonde. Séisme de Taiwan</a:t>
            </a:r>
          </a:p>
        </p:txBody>
      </p:sp>
    </p:spTree>
    <p:extLst>
      <p:ext uri="{BB962C8B-B14F-4D97-AF65-F5344CB8AC3E}">
        <p14:creationId xmlns:p14="http://schemas.microsoft.com/office/powerpoint/2010/main" val="43894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803852" y="46610"/>
            <a:ext cx="5232644" cy="52322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150" normalizeH="0" baseline="0" noProof="0" dirty="0">
                <a:ln w="11430"/>
                <a:solidFill>
                  <a:srgbClr val="F8F8F8"/>
                </a:solidFill>
                <a:effectLst>
                  <a:glow rad="139700">
                    <a:srgbClr val="726056">
                      <a:satMod val="175000"/>
                      <a:alpha val="40000"/>
                    </a:srgbClr>
                  </a:glow>
                  <a:outerShdw blurRad="25400" algn="tl" rotWithShape="0">
                    <a:srgbClr val="000000">
                      <a:alpha val="43000"/>
                    </a:srgbClr>
                  </a:outerShdw>
                  <a:reflection blurRad="6350" stA="60000" endA="900" endPos="58000" dir="5400000" sy="-100000" algn="bl" rotWithShape="0"/>
                </a:effectLst>
                <a:uLnTx/>
                <a:uFillTx/>
                <a:latin typeface="Century Gothic"/>
                <a:ea typeface="+mn-ea"/>
                <a:cs typeface="+mn-cs"/>
              </a:rPr>
              <a:t>FONDATION.</a:t>
            </a:r>
          </a:p>
        </p:txBody>
      </p:sp>
      <p:grpSp>
        <p:nvGrpSpPr>
          <p:cNvPr id="8" name="Groupe 7"/>
          <p:cNvGrpSpPr/>
          <p:nvPr/>
        </p:nvGrpSpPr>
        <p:grpSpPr>
          <a:xfrm>
            <a:off x="579237" y="836712"/>
            <a:ext cx="7985526" cy="5689989"/>
            <a:chOff x="661008" y="836712"/>
            <a:chExt cx="7985526" cy="5689989"/>
          </a:xfrm>
        </p:grpSpPr>
        <p:pic>
          <p:nvPicPr>
            <p:cNvPr id="7170" name="Picture 2"/>
            <p:cNvPicPr>
              <a:picLocks noChangeAspect="1" noChangeArrowheads="1"/>
            </p:cNvPicPr>
            <p:nvPr/>
          </p:nvPicPr>
          <p:blipFill>
            <a:blip r:embed="rId2" cstate="print"/>
            <a:srcRect/>
            <a:stretch>
              <a:fillRect/>
            </a:stretch>
          </p:blipFill>
          <p:spPr bwMode="auto">
            <a:xfrm>
              <a:off x="727937" y="904071"/>
              <a:ext cx="3035146" cy="2038531"/>
            </a:xfrm>
            <a:prstGeom prst="rect">
              <a:avLst/>
            </a:prstGeom>
            <a:noFill/>
            <a:ln w="9525">
              <a:noFill/>
              <a:miter lim="800000"/>
              <a:headEnd/>
              <a:tailEnd/>
            </a:ln>
          </p:spPr>
        </p:pic>
        <p:sp>
          <p:nvSpPr>
            <p:cNvPr id="3" name="Rectangle 2"/>
            <p:cNvSpPr/>
            <p:nvPr/>
          </p:nvSpPr>
          <p:spPr>
            <a:xfrm>
              <a:off x="3803852" y="836712"/>
              <a:ext cx="4800596" cy="258532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Tassement du sol sous l’effet d’un phénomène de liquéfaction. La présence de fondations descen dues au bon sol a permis d’éviter à la citerne de basculer. Néanmoins, le type de liaison entre les têtes de pieux et l’ouvrage les rend vulnérables à l’action horizontale d’une réplique violente.  Kobé, 1995</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292934"/>
                </a:solidFill>
                <a:effectLst/>
                <a:uLnTx/>
                <a:uFillTx/>
                <a:latin typeface="Century Gothic"/>
                <a:ea typeface="+mn-ea"/>
                <a:cs typeface="+mn-cs"/>
              </a:endParaRPr>
            </a:p>
          </p:txBody>
        </p:sp>
        <p:pic>
          <p:nvPicPr>
            <p:cNvPr id="4" name="Picture 2"/>
            <p:cNvPicPr>
              <a:picLocks noChangeAspect="1" noChangeArrowheads="1"/>
            </p:cNvPicPr>
            <p:nvPr/>
          </p:nvPicPr>
          <p:blipFill>
            <a:blip r:embed="rId3" cstate="print"/>
            <a:srcRect/>
            <a:stretch>
              <a:fillRect/>
            </a:stretch>
          </p:blipFill>
          <p:spPr bwMode="auto">
            <a:xfrm>
              <a:off x="5276966" y="3356992"/>
              <a:ext cx="3369568" cy="2246379"/>
            </a:xfrm>
            <a:prstGeom prst="rect">
              <a:avLst/>
            </a:prstGeom>
            <a:noFill/>
            <a:ln w="9525">
              <a:noFill/>
              <a:miter lim="800000"/>
              <a:headEnd/>
              <a:tailEnd/>
            </a:ln>
          </p:spPr>
        </p:pic>
        <p:sp>
          <p:nvSpPr>
            <p:cNvPr id="5" name="Rectangle 4"/>
            <p:cNvSpPr/>
            <p:nvPr/>
          </p:nvSpPr>
          <p:spPr>
            <a:xfrm>
              <a:off x="727937" y="2996952"/>
              <a:ext cx="233134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292934"/>
                  </a:solidFill>
                  <a:effectLst/>
                  <a:uLnTx/>
                  <a:uFillTx/>
                  <a:latin typeface="Century Gothic"/>
                  <a:ea typeface="+mn-ea"/>
                  <a:cs typeface="+mn-cs"/>
                </a:rPr>
                <a:t>Instabilité des pentes :</a:t>
              </a:r>
              <a:endParaRPr kumimoji="0" lang="fr-FR" sz="1800" b="0" i="0" u="none" strike="noStrike" kern="1200" cap="none" spc="0" normalizeH="0" baseline="0" noProof="0" dirty="0">
                <a:ln>
                  <a:noFill/>
                </a:ln>
                <a:solidFill>
                  <a:srgbClr val="292934"/>
                </a:solidFill>
                <a:effectLst/>
                <a:uLnTx/>
                <a:uFillTx/>
                <a:latin typeface="Century Gothic"/>
                <a:ea typeface="+mn-ea"/>
                <a:cs typeface="+mn-cs"/>
              </a:endParaRPr>
            </a:p>
          </p:txBody>
        </p:sp>
        <p:sp>
          <p:nvSpPr>
            <p:cNvPr id="6" name="Rectangle 5"/>
            <p:cNvSpPr/>
            <p:nvPr/>
          </p:nvSpPr>
          <p:spPr>
            <a:xfrm>
              <a:off x="661008" y="3356992"/>
              <a:ext cx="4615958" cy="230832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"Il doit être vérifié que les talus et versants naturels restent stables sous l'action du mouvement de calcul compte tenu des charges apportées par les constructions, et dans leur configuration définitive Topographie, nature des sols, accélérations possibles retenues pour l’aléa régional de la</a:t>
              </a:r>
            </a:p>
          </p:txBody>
        </p:sp>
        <p:sp>
          <p:nvSpPr>
            <p:cNvPr id="2" name="Rectangle 1"/>
            <p:cNvSpPr/>
            <p:nvPr/>
          </p:nvSpPr>
          <p:spPr>
            <a:xfrm>
              <a:off x="727936" y="5603371"/>
              <a:ext cx="7876511"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zone, régimes hydrauliques, sont les éléments retenus pour les études géotechniques visant à déterminer le possible effet induit qu’est le glissement de terrain.</a:t>
              </a:r>
            </a:p>
          </p:txBody>
        </p:sp>
      </p:grpSp>
    </p:spTree>
    <p:extLst>
      <p:ext uri="{BB962C8B-B14F-4D97-AF65-F5344CB8AC3E}">
        <p14:creationId xmlns:p14="http://schemas.microsoft.com/office/powerpoint/2010/main" val="188275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5594" y="766445"/>
            <a:ext cx="616865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292934"/>
                </a:solidFill>
                <a:effectLst/>
                <a:uLnTx/>
                <a:uFillTx/>
                <a:latin typeface="Century Gothic"/>
                <a:ea typeface="+mn-ea"/>
                <a:cs typeface="+mn-cs"/>
              </a:rPr>
              <a:t>Zones de karst et cavités (terrains rocheux fracturés) :</a:t>
            </a:r>
            <a:endParaRPr kumimoji="0" lang="fr-FR" sz="1800" b="0" i="0" u="none" strike="noStrike" kern="1200" cap="none" spc="0" normalizeH="0" baseline="0" noProof="0" dirty="0">
              <a:ln>
                <a:noFill/>
              </a:ln>
              <a:solidFill>
                <a:srgbClr val="292934"/>
              </a:solidFill>
              <a:effectLst/>
              <a:uLnTx/>
              <a:uFillTx/>
              <a:latin typeface="Century Gothic"/>
              <a:ea typeface="+mn-ea"/>
              <a:cs typeface="+mn-cs"/>
            </a:endParaRPr>
          </a:p>
        </p:txBody>
      </p:sp>
      <p:sp>
        <p:nvSpPr>
          <p:cNvPr id="4" name="Rectangle 3"/>
          <p:cNvSpPr/>
          <p:nvPr/>
        </p:nvSpPr>
        <p:spPr>
          <a:xfrm>
            <a:off x="612000" y="1412776"/>
            <a:ext cx="7920000"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Les sols rocheux fracturés, les sols rocheux présentant des karsts et des cavités doivent faire l'objet d'attentions particulières afin de rendre au terrain un monolithisme compatible avec l'action sismique.</a:t>
            </a:r>
          </a:p>
        </p:txBody>
      </p:sp>
      <p:sp>
        <p:nvSpPr>
          <p:cNvPr id="5" name="Rectangle 4"/>
          <p:cNvSpPr/>
          <p:nvPr/>
        </p:nvSpPr>
        <p:spPr>
          <a:xfrm>
            <a:off x="612000" y="2420888"/>
            <a:ext cx="7920000"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D’où vienne la Nécessite d’ une identification précise sous chaque élément de fondation, la rupture du plafond d’une cavité ou la modification d’une faille pouvant entraîner des déplacements relatifs du plan de fondation inacceptables. </a:t>
            </a:r>
          </a:p>
        </p:txBody>
      </p:sp>
      <p:sp>
        <p:nvSpPr>
          <p:cNvPr id="6" name="Rectangle 5"/>
          <p:cNvSpPr/>
          <p:nvPr/>
        </p:nvSpPr>
        <p:spPr>
          <a:xfrm>
            <a:off x="612000" y="3717032"/>
            <a:ext cx="7920000" cy="147732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La détection des cavités et autres anomalies karstiques est délicate, le coût et les conséquences éventuelles peuvent être limités si, la position des fondations étant connue, il est possible de réaliser des forages systématiques sous chaque appui avant démarrage des travaux.</a:t>
            </a:r>
          </a:p>
        </p:txBody>
      </p:sp>
      <p:sp>
        <p:nvSpPr>
          <p:cNvPr id="7" name="ZoneTexte 6"/>
          <p:cNvSpPr txBox="1"/>
          <p:nvPr/>
        </p:nvSpPr>
        <p:spPr>
          <a:xfrm>
            <a:off x="3803852" y="46610"/>
            <a:ext cx="5232644" cy="52322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150" normalizeH="0" baseline="0" noProof="0" dirty="0">
                <a:ln w="11430"/>
                <a:solidFill>
                  <a:srgbClr val="F8F8F8"/>
                </a:solidFill>
                <a:effectLst>
                  <a:glow rad="139700">
                    <a:srgbClr val="726056">
                      <a:satMod val="175000"/>
                      <a:alpha val="40000"/>
                    </a:srgbClr>
                  </a:glow>
                  <a:outerShdw blurRad="25400" algn="tl" rotWithShape="0">
                    <a:srgbClr val="000000">
                      <a:alpha val="43000"/>
                    </a:srgbClr>
                  </a:outerShdw>
                  <a:reflection blurRad="6350" stA="60000" endA="900" endPos="58000" dir="5400000" sy="-100000" algn="bl" rotWithShape="0"/>
                </a:effectLst>
                <a:uLnTx/>
                <a:uFillTx/>
                <a:latin typeface="Century Gothic"/>
                <a:ea typeface="+mn-ea"/>
                <a:cs typeface="+mn-cs"/>
              </a:rPr>
              <a:t>FONDATION.</a:t>
            </a:r>
          </a:p>
        </p:txBody>
      </p:sp>
    </p:spTree>
    <p:extLst>
      <p:ext uri="{BB962C8B-B14F-4D97-AF65-F5344CB8AC3E}">
        <p14:creationId xmlns:p14="http://schemas.microsoft.com/office/powerpoint/2010/main" val="173724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2045747"/>
            <a:ext cx="7488832" cy="20313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Méthode souvent utilisée dans les terrains sableux, limoneux, ou argileux, humides ou saturés. La technique consiste à introduire, sous pression dans le sol à partir de forages répartis selon des mailles primaires et secondaires, un « mortier » visqueux à base de ciment. </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fr-FR" sz="1800" b="0"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But :</a:t>
            </a:r>
            <a:r>
              <a:rPr kumimoji="0" lang="fr-FR" sz="1800" b="0" i="0" u="none"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 </a:t>
            </a:r>
            <a:r>
              <a:rPr kumimoji="0" lang="fr-FR" sz="1800" b="0" i="0" u="none" strike="noStrike" kern="1200" cap="none" spc="0" normalizeH="0" baseline="0" noProof="0" dirty="0">
                <a:ln>
                  <a:noFill/>
                </a:ln>
                <a:solidFill>
                  <a:srgbClr val="292934"/>
                </a:solidFill>
                <a:effectLst/>
                <a:uLnTx/>
                <a:uFillTx/>
                <a:latin typeface="Century Gothic"/>
                <a:ea typeface="+mn-ea"/>
                <a:cs typeface="+mn-cs"/>
              </a:rPr>
              <a:t>augmenter le niveau de contrainte entre les grains du sol jusqu’à sortir le sol des critères rendant possible le phénomène.</a:t>
            </a:r>
          </a:p>
        </p:txBody>
      </p:sp>
      <p:sp>
        <p:nvSpPr>
          <p:cNvPr id="3" name="ZoneTexte 2"/>
          <p:cNvSpPr txBox="1"/>
          <p:nvPr/>
        </p:nvSpPr>
        <p:spPr>
          <a:xfrm>
            <a:off x="755576" y="785024"/>
            <a:ext cx="7488832"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Afin d’éliminer le phénomène de la liquéfaction on utilise des méthodes parmi lesquels:</a:t>
            </a:r>
          </a:p>
        </p:txBody>
      </p:sp>
      <p:sp>
        <p:nvSpPr>
          <p:cNvPr id="4" name="Rectangle 3"/>
          <p:cNvSpPr/>
          <p:nvPr/>
        </p:nvSpPr>
        <p:spPr>
          <a:xfrm>
            <a:off x="724562" y="1580249"/>
            <a:ext cx="464227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292934"/>
                </a:solidFill>
                <a:effectLst/>
                <a:uLnTx/>
                <a:uFillTx/>
                <a:latin typeface="Century Gothic"/>
                <a:ea typeface="+mn-ea"/>
                <a:cs typeface="+mn-cs"/>
              </a:rPr>
              <a:t>La Consolidation statique : injection :</a:t>
            </a:r>
            <a:endParaRPr kumimoji="0" lang="fr-FR" sz="1800" b="0" i="0" u="none" strike="noStrike" kern="1200" cap="none" spc="0" normalizeH="0" baseline="0" noProof="0" dirty="0">
              <a:ln>
                <a:noFill/>
              </a:ln>
              <a:solidFill>
                <a:srgbClr val="292934"/>
              </a:solidFill>
              <a:effectLst/>
              <a:uLnTx/>
              <a:uFillTx/>
              <a:latin typeface="Century Gothic"/>
              <a:ea typeface="+mn-ea"/>
              <a:cs typeface="+mn-cs"/>
            </a:endParaRPr>
          </a:p>
        </p:txBody>
      </p:sp>
      <p:pic>
        <p:nvPicPr>
          <p:cNvPr id="12290" name="Picture 2"/>
          <p:cNvPicPr>
            <a:picLocks noChangeAspect="1" noChangeArrowheads="1"/>
          </p:cNvPicPr>
          <p:nvPr/>
        </p:nvPicPr>
        <p:blipFill>
          <a:blip r:embed="rId2" cstate="print"/>
          <a:srcRect/>
          <a:stretch>
            <a:fillRect/>
          </a:stretch>
        </p:blipFill>
        <p:spPr bwMode="auto">
          <a:xfrm>
            <a:off x="2123728" y="4221088"/>
            <a:ext cx="4666481" cy="1836693"/>
          </a:xfrm>
          <a:prstGeom prst="rect">
            <a:avLst/>
          </a:prstGeom>
          <a:noFill/>
          <a:ln w="9525">
            <a:noFill/>
            <a:miter lim="800000"/>
            <a:headEnd/>
            <a:tailEnd/>
          </a:ln>
        </p:spPr>
      </p:pic>
      <p:sp>
        <p:nvSpPr>
          <p:cNvPr id="6" name="ZoneTexte 5"/>
          <p:cNvSpPr txBox="1"/>
          <p:nvPr/>
        </p:nvSpPr>
        <p:spPr>
          <a:xfrm>
            <a:off x="3803852" y="46610"/>
            <a:ext cx="5232644" cy="52322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150" normalizeH="0" baseline="0" noProof="0" dirty="0">
                <a:ln w="11430"/>
                <a:solidFill>
                  <a:srgbClr val="F8F8F8"/>
                </a:solidFill>
                <a:effectLst>
                  <a:glow rad="139700">
                    <a:srgbClr val="726056">
                      <a:satMod val="175000"/>
                      <a:alpha val="40000"/>
                    </a:srgbClr>
                  </a:glow>
                  <a:outerShdw blurRad="25400" algn="tl" rotWithShape="0">
                    <a:srgbClr val="000000">
                      <a:alpha val="43000"/>
                    </a:srgbClr>
                  </a:outerShdw>
                  <a:reflection blurRad="6350" stA="60000" endA="900" endPos="58000" dir="5400000" sy="-100000" algn="bl" rotWithShape="0"/>
                </a:effectLst>
                <a:uLnTx/>
                <a:uFillTx/>
                <a:latin typeface="Century Gothic"/>
                <a:ea typeface="+mn-ea"/>
                <a:cs typeface="+mn-cs"/>
              </a:rPr>
              <a:t>FONDATION.</a:t>
            </a:r>
          </a:p>
        </p:txBody>
      </p:sp>
    </p:spTree>
    <p:extLst>
      <p:ext uri="{BB962C8B-B14F-4D97-AF65-F5344CB8AC3E}">
        <p14:creationId xmlns:p14="http://schemas.microsoft.com/office/powerpoint/2010/main" val="284254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3568" y="827420"/>
            <a:ext cx="274414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292934"/>
                </a:solidFill>
                <a:effectLst/>
                <a:uLnTx/>
                <a:uFillTx/>
                <a:latin typeface="Century Gothic"/>
                <a:ea typeface="+mn-ea"/>
                <a:cs typeface="+mn-cs"/>
              </a:rPr>
              <a:t>Consolidation dynamique :</a:t>
            </a:r>
            <a:endParaRPr kumimoji="0" lang="fr-FR" sz="1800" b="0" i="0" u="none" strike="noStrike" kern="1200" cap="none" spc="0" normalizeH="0" baseline="0" noProof="0" dirty="0">
              <a:ln>
                <a:noFill/>
              </a:ln>
              <a:solidFill>
                <a:srgbClr val="292934"/>
              </a:solidFill>
              <a:effectLst/>
              <a:uLnTx/>
              <a:uFillTx/>
              <a:latin typeface="Century Gothic"/>
              <a:ea typeface="+mn-ea"/>
              <a:cs typeface="+mn-cs"/>
            </a:endParaRPr>
          </a:p>
        </p:txBody>
      </p:sp>
      <p:sp>
        <p:nvSpPr>
          <p:cNvPr id="2" name="Rectangle 1"/>
          <p:cNvSpPr/>
          <p:nvPr/>
        </p:nvSpPr>
        <p:spPr>
          <a:xfrm>
            <a:off x="558000" y="1319857"/>
            <a:ext cx="8028000" cy="369331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Méthode applicable à une grande variété de sols, mais pas pour tous les sites.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La technique consiste à laisser tomber des pilons de plusieurs dizaines de tonnes, en chute libre sur une hauteur de plusieurs dizaines de mètres. Le choc engendre des trains d'ondes qui améliorent le sol. But : provoquer le tassement sans attendre le séisme.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Le traitement améliore la cohésion des sols et élimine aussi un facteur de liquéfaction (densification du sol). L’inconvénient de cette technique est que les trains d’ondes peuvent agir sur plusieurs centaines de mètres à la ronde, ce qui ne permet l'utilisation de cette méthode que comme traitement préventif d’espaces vastes et libres d’occupation avant aménagement ou urbanisation. En outre elle nécessite l’intervention d’engins lourds.</a:t>
            </a:r>
          </a:p>
        </p:txBody>
      </p:sp>
      <p:sp>
        <p:nvSpPr>
          <p:cNvPr id="8" name="ZoneTexte 7"/>
          <p:cNvSpPr txBox="1"/>
          <p:nvPr/>
        </p:nvSpPr>
        <p:spPr>
          <a:xfrm>
            <a:off x="3803852" y="46610"/>
            <a:ext cx="5232644" cy="52322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150" normalizeH="0" baseline="0" noProof="0" dirty="0">
                <a:ln w="11430"/>
                <a:solidFill>
                  <a:srgbClr val="F8F8F8"/>
                </a:solidFill>
                <a:effectLst>
                  <a:glow rad="139700">
                    <a:srgbClr val="726056">
                      <a:satMod val="175000"/>
                      <a:alpha val="40000"/>
                    </a:srgbClr>
                  </a:glow>
                  <a:outerShdw blurRad="25400" algn="tl" rotWithShape="0">
                    <a:srgbClr val="000000">
                      <a:alpha val="43000"/>
                    </a:srgbClr>
                  </a:outerShdw>
                  <a:reflection blurRad="6350" stA="60000" endA="900" endPos="58000" dir="5400000" sy="-100000" algn="bl" rotWithShape="0"/>
                </a:effectLst>
                <a:uLnTx/>
                <a:uFillTx/>
                <a:latin typeface="Century Gothic"/>
                <a:ea typeface="+mn-ea"/>
                <a:cs typeface="+mn-cs"/>
              </a:rPr>
              <a:t>FONDATION.</a:t>
            </a:r>
          </a:p>
        </p:txBody>
      </p:sp>
    </p:spTree>
    <p:extLst>
      <p:ext uri="{BB962C8B-B14F-4D97-AF65-F5344CB8AC3E}">
        <p14:creationId xmlns:p14="http://schemas.microsoft.com/office/powerpoint/2010/main" val="52708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803852" y="46610"/>
            <a:ext cx="5232644" cy="52322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150" normalizeH="0" baseline="0" noProof="0" dirty="0">
                <a:ln w="11430"/>
                <a:solidFill>
                  <a:srgbClr val="F8F8F8"/>
                </a:solidFill>
                <a:effectLst>
                  <a:glow rad="139700">
                    <a:srgbClr val="726056">
                      <a:satMod val="175000"/>
                      <a:alpha val="40000"/>
                    </a:srgbClr>
                  </a:glow>
                  <a:outerShdw blurRad="25400" algn="tl" rotWithShape="0">
                    <a:srgbClr val="000000">
                      <a:alpha val="43000"/>
                    </a:srgbClr>
                  </a:outerShdw>
                  <a:reflection blurRad="6350" stA="60000" endA="900" endPos="58000" dir="5400000" sy="-100000" algn="bl" rotWithShape="0"/>
                </a:effectLst>
                <a:uLnTx/>
                <a:uFillTx/>
                <a:latin typeface="Century Gothic"/>
                <a:ea typeface="+mn-ea"/>
                <a:cs typeface="+mn-cs"/>
              </a:rPr>
              <a:t>FONDATION.</a:t>
            </a:r>
          </a:p>
        </p:txBody>
      </p:sp>
      <p:pic>
        <p:nvPicPr>
          <p:cNvPr id="3" name="Picture 2"/>
          <p:cNvPicPr>
            <a:picLocks noChangeAspect="1" noChangeArrowheads="1"/>
          </p:cNvPicPr>
          <p:nvPr/>
        </p:nvPicPr>
        <p:blipFill>
          <a:blip r:embed="rId2" cstate="print"/>
          <a:srcRect/>
          <a:stretch>
            <a:fillRect/>
          </a:stretch>
        </p:blipFill>
        <p:spPr bwMode="auto">
          <a:xfrm>
            <a:off x="1086538" y="488026"/>
            <a:ext cx="2413247" cy="4275392"/>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a:stretch>
            <a:fillRect/>
          </a:stretch>
        </p:blipFill>
        <p:spPr bwMode="auto">
          <a:xfrm>
            <a:off x="4211960" y="1135136"/>
            <a:ext cx="4230972" cy="2981172"/>
          </a:xfrm>
          <a:prstGeom prst="rect">
            <a:avLst/>
          </a:prstGeom>
          <a:noFill/>
          <a:ln w="9525">
            <a:noFill/>
            <a:miter lim="800000"/>
            <a:headEnd/>
            <a:tailEnd/>
          </a:ln>
        </p:spPr>
      </p:pic>
      <p:sp>
        <p:nvSpPr>
          <p:cNvPr id="6" name="Rectangle 5"/>
          <p:cNvSpPr/>
          <p:nvPr/>
        </p:nvSpPr>
        <p:spPr>
          <a:xfrm>
            <a:off x="4201692" y="4488038"/>
            <a:ext cx="4241240" cy="1631216"/>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fr-FR" sz="1600" b="0" i="0" u="none"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Consolidation dynamique Explosifs : </a:t>
            </a:r>
            <a:r>
              <a:rPr kumimoji="0" lang="fr-FR" sz="1600" b="0" i="0" u="none" strike="noStrike" kern="1200" cap="none" spc="0" normalizeH="0" baseline="0" noProof="0" dirty="0">
                <a:ln>
                  <a:noFill/>
                </a:ln>
                <a:solidFill>
                  <a:srgbClr val="292934"/>
                </a:solidFill>
                <a:effectLst/>
                <a:uLnTx/>
                <a:uFillTx/>
                <a:latin typeface="Century Gothic"/>
                <a:ea typeface="+mn-ea"/>
                <a:cs typeface="+mn-cs"/>
              </a:rPr>
              <a:t>autre possibilité qui 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92934"/>
                </a:solidFill>
                <a:effectLst/>
                <a:uLnTx/>
                <a:uFillTx/>
                <a:latin typeface="Century Gothic"/>
                <a:ea typeface="+mn-ea"/>
                <a:cs typeface="+mn-cs"/>
              </a:rPr>
              <a:t>peut pas être utilisée n’importe où pour provoquer le tassement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92934"/>
                </a:solidFill>
                <a:effectLst/>
                <a:uLnTx/>
                <a:uFillTx/>
                <a:latin typeface="Century Gothic"/>
                <a:ea typeface="+mn-ea"/>
                <a:cs typeface="+mn-cs"/>
              </a:rPr>
              <a:t>des sols avant aménagement de la zone.</a:t>
            </a:r>
          </a:p>
        </p:txBody>
      </p:sp>
      <p:sp>
        <p:nvSpPr>
          <p:cNvPr id="7" name="Rectangle 6"/>
          <p:cNvSpPr/>
          <p:nvPr/>
        </p:nvSpPr>
        <p:spPr>
          <a:xfrm>
            <a:off x="611560" y="4826593"/>
            <a:ext cx="3024336" cy="584775"/>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fr-FR" sz="1600" b="0" i="0" u="none"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Consolidation dynamique: Pilonnage</a:t>
            </a:r>
          </a:p>
        </p:txBody>
      </p:sp>
    </p:spTree>
    <p:extLst>
      <p:ext uri="{BB962C8B-B14F-4D97-AF65-F5344CB8AC3E}">
        <p14:creationId xmlns:p14="http://schemas.microsoft.com/office/powerpoint/2010/main" val="834810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0392" y="692696"/>
            <a:ext cx="6243856" cy="36933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fr-FR" sz="1800" b="1"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FONDATIONS SUR SOLS SUBSTITUÉS COMPACTÉS :</a:t>
            </a:r>
            <a:endParaRPr kumimoji="0" lang="fr-FR" sz="1800" b="0"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endParaRPr>
          </a:p>
        </p:txBody>
      </p:sp>
      <p:sp>
        <p:nvSpPr>
          <p:cNvPr id="3" name="Rectangle 2"/>
          <p:cNvSpPr/>
          <p:nvPr/>
        </p:nvSpPr>
        <p:spPr>
          <a:xfrm>
            <a:off x="560392" y="1033566"/>
            <a:ext cx="7972048"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Compactage par vibroflotation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Méthode applicable aux sols granulaires non cohérents tels que sables et graviers. Principe de l'injection de matériaux par vibroflotation</a:t>
            </a:r>
          </a:p>
        </p:txBody>
      </p:sp>
      <p:pic>
        <p:nvPicPr>
          <p:cNvPr id="14338" name="Picture 2"/>
          <p:cNvPicPr>
            <a:picLocks noChangeAspect="1" noChangeArrowheads="1"/>
          </p:cNvPicPr>
          <p:nvPr/>
        </p:nvPicPr>
        <p:blipFill>
          <a:blip r:embed="rId2" cstate="print"/>
          <a:srcRect/>
          <a:stretch>
            <a:fillRect/>
          </a:stretch>
        </p:blipFill>
        <p:spPr bwMode="auto">
          <a:xfrm>
            <a:off x="5649333" y="2204864"/>
            <a:ext cx="2905768" cy="2232248"/>
          </a:xfrm>
          <a:prstGeom prst="rect">
            <a:avLst/>
          </a:prstGeom>
          <a:noFill/>
          <a:ln w="9525">
            <a:noFill/>
            <a:miter lim="800000"/>
            <a:headEnd/>
            <a:tailEnd/>
          </a:ln>
        </p:spPr>
      </p:pic>
      <p:pic>
        <p:nvPicPr>
          <p:cNvPr id="14339" name="Picture 3"/>
          <p:cNvPicPr>
            <a:picLocks noChangeAspect="1" noChangeArrowheads="1"/>
          </p:cNvPicPr>
          <p:nvPr/>
        </p:nvPicPr>
        <p:blipFill>
          <a:blip r:embed="rId3" cstate="print"/>
          <a:srcRect/>
          <a:stretch>
            <a:fillRect/>
          </a:stretch>
        </p:blipFill>
        <p:spPr bwMode="auto">
          <a:xfrm>
            <a:off x="683568" y="2204864"/>
            <a:ext cx="2082658" cy="3456384"/>
          </a:xfrm>
          <a:prstGeom prst="rect">
            <a:avLst/>
          </a:prstGeom>
          <a:noFill/>
          <a:ln w="9525">
            <a:noFill/>
            <a:miter lim="800000"/>
            <a:headEnd/>
            <a:tailEnd/>
          </a:ln>
        </p:spPr>
      </p:pic>
      <p:sp>
        <p:nvSpPr>
          <p:cNvPr id="6" name="Rectangle 5"/>
          <p:cNvSpPr/>
          <p:nvPr/>
        </p:nvSpPr>
        <p:spPr>
          <a:xfrm>
            <a:off x="2771800" y="2132856"/>
            <a:ext cx="2832346" cy="230832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92934"/>
                </a:solidFill>
                <a:effectLst/>
                <a:uLnTx/>
                <a:uFillTx/>
                <a:latin typeface="Century Gothic"/>
                <a:ea typeface="+mn-ea"/>
                <a:cs typeface="+mn-cs"/>
              </a:rPr>
              <a:t>La technique consiste à descendre dans le sol un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92934"/>
                </a:solidFill>
                <a:effectLst/>
                <a:uLnTx/>
                <a:uFillTx/>
                <a:latin typeface="Century Gothic"/>
                <a:ea typeface="+mn-ea"/>
                <a:cs typeface="+mn-cs"/>
              </a:rPr>
              <a:t>vibrateur manipulé par une grue, qui sous son propre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92934"/>
                </a:solidFill>
                <a:effectLst/>
                <a:uLnTx/>
                <a:uFillTx/>
                <a:latin typeface="Century Gothic"/>
                <a:ea typeface="+mn-ea"/>
                <a:cs typeface="+mn-cs"/>
              </a:rPr>
              <a:t>poids, et sous l'influence d'un lançage d'eau et des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92934"/>
                </a:solidFill>
                <a:effectLst/>
                <a:uLnTx/>
                <a:uFillTx/>
                <a:latin typeface="Century Gothic"/>
                <a:ea typeface="+mn-ea"/>
                <a:cs typeface="+mn-cs"/>
              </a:rPr>
              <a:t>vibrations, atteint les profondeurs souhaitées.</a:t>
            </a:r>
          </a:p>
        </p:txBody>
      </p:sp>
      <p:sp>
        <p:nvSpPr>
          <p:cNvPr id="8" name="ZoneTexte 7"/>
          <p:cNvSpPr txBox="1"/>
          <p:nvPr/>
        </p:nvSpPr>
        <p:spPr>
          <a:xfrm>
            <a:off x="3803852" y="46610"/>
            <a:ext cx="5232644" cy="52322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150" normalizeH="0" baseline="0" noProof="0" dirty="0">
                <a:ln w="11430"/>
                <a:solidFill>
                  <a:srgbClr val="F8F8F8"/>
                </a:solidFill>
                <a:effectLst>
                  <a:glow rad="139700">
                    <a:srgbClr val="726056">
                      <a:satMod val="175000"/>
                      <a:alpha val="40000"/>
                    </a:srgbClr>
                  </a:glow>
                  <a:outerShdw blurRad="25400" algn="tl" rotWithShape="0">
                    <a:srgbClr val="000000">
                      <a:alpha val="43000"/>
                    </a:srgbClr>
                  </a:outerShdw>
                  <a:reflection blurRad="6350" stA="60000" endA="900" endPos="58000" dir="5400000" sy="-100000" algn="bl" rotWithShape="0"/>
                </a:effectLst>
                <a:uLnTx/>
                <a:uFillTx/>
                <a:latin typeface="Century Gothic"/>
                <a:ea typeface="+mn-ea"/>
                <a:cs typeface="+mn-cs"/>
              </a:rPr>
              <a:t>FONDATION.</a:t>
            </a:r>
          </a:p>
        </p:txBody>
      </p:sp>
      <p:sp>
        <p:nvSpPr>
          <p:cNvPr id="4" name="Rectangle 3"/>
          <p:cNvSpPr/>
          <p:nvPr/>
        </p:nvSpPr>
        <p:spPr>
          <a:xfrm>
            <a:off x="2766226" y="4365104"/>
            <a:ext cx="5766214"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92934"/>
                </a:solidFill>
                <a:effectLst/>
                <a:uLnTx/>
                <a:uFillTx/>
                <a:latin typeface="Century Gothic"/>
                <a:ea typeface="+mn-ea"/>
                <a:cs typeface="+mn-cs"/>
              </a:rPr>
              <a:t>Ensuite, </a:t>
            </a:r>
            <a:r>
              <a:rPr kumimoji="0" lang="fr-FR" sz="1600" b="1" i="0" u="none" strike="noStrike" kern="1200" cap="none" spc="0" normalizeH="0" baseline="0" noProof="0" dirty="0">
                <a:ln>
                  <a:noFill/>
                </a:ln>
                <a:solidFill>
                  <a:srgbClr val="292934"/>
                </a:solidFill>
                <a:effectLst/>
                <a:uLnTx/>
                <a:uFillTx/>
                <a:latin typeface="Century Gothic"/>
                <a:ea typeface="+mn-ea"/>
                <a:cs typeface="+mn-cs"/>
              </a:rPr>
              <a:t>dans la cavité ainsi créée dans le sol incohérent, mise en place de matériau d'apport sable ou gravier, sans retrait de sol. L'opération est répétée </a:t>
            </a:r>
            <a:r>
              <a:rPr kumimoji="0" lang="fr-FR" sz="1600" b="0" i="0" u="none" strike="noStrike" kern="1200" cap="none" spc="0" normalizeH="0" baseline="0" noProof="0" dirty="0">
                <a:ln>
                  <a:noFill/>
                </a:ln>
                <a:solidFill>
                  <a:srgbClr val="292934"/>
                </a:solidFill>
                <a:effectLst/>
                <a:uLnTx/>
                <a:uFillTx/>
                <a:latin typeface="Century Gothic"/>
                <a:ea typeface="+mn-ea"/>
                <a:cs typeface="+mn-cs"/>
              </a:rPr>
              <a:t>selon un maillage prédéfini elle ne permet pas de traiter les mauvais sols profonds (plafond de l’ordre de 20m).</a:t>
            </a:r>
          </a:p>
        </p:txBody>
      </p:sp>
      <p:sp>
        <p:nvSpPr>
          <p:cNvPr id="5" name="Rectangle 4"/>
          <p:cNvSpPr/>
          <p:nvPr/>
        </p:nvSpPr>
        <p:spPr>
          <a:xfrm>
            <a:off x="560392" y="5694347"/>
            <a:ext cx="8069640"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92934"/>
                </a:solidFill>
                <a:effectLst/>
                <a:uLnTx/>
                <a:uFillTx/>
                <a:latin typeface="Century Gothic"/>
                <a:ea typeface="+mn-ea"/>
                <a:cs typeface="+mn-cs"/>
              </a:rPr>
              <a:t>Dans ce cas, le maillage créé sur le site par les colonnes de matériaux de granulométrie incompatible avec la liquéfaction, suffit à drainer le sol de la zone qui est protégée.</a:t>
            </a:r>
          </a:p>
        </p:txBody>
      </p:sp>
    </p:spTree>
    <p:extLst>
      <p:ext uri="{BB962C8B-B14F-4D97-AF65-F5344CB8AC3E}">
        <p14:creationId xmlns:p14="http://schemas.microsoft.com/office/powerpoint/2010/main" val="208729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7140" y="779512"/>
            <a:ext cx="8077308" cy="36933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fr-FR" sz="1800" b="1"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GÉNÉRALITÉS SUR LES SYSTÈMES DE FONDATIONS EN ZONE SISMIQUE:</a:t>
            </a:r>
          </a:p>
        </p:txBody>
      </p:sp>
      <p:sp>
        <p:nvSpPr>
          <p:cNvPr id="3" name="Rectangle 2"/>
          <p:cNvSpPr/>
          <p:nvPr/>
        </p:nvSpPr>
        <p:spPr>
          <a:xfrm>
            <a:off x="539552" y="1148844"/>
            <a:ext cx="8064896" cy="1107996"/>
          </a:xfrm>
          <a:prstGeom prst="rect">
            <a:avLst/>
          </a:prstGeom>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fr-FR" sz="1800" b="0"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Les sollicitations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92934"/>
                </a:solidFill>
                <a:effectLst/>
                <a:uLnTx/>
                <a:uFillTx/>
                <a:latin typeface="Century Gothic"/>
                <a:ea typeface="+mn-ea"/>
                <a:cs typeface="+mn-cs"/>
              </a:rPr>
              <a:t>En plus des charges verticales de pesanteur, des actions du vent, des poussées des terres, et des poussées hydrostatiques, l’action sismique engendre sur les fondations des efforts</a:t>
            </a:r>
          </a:p>
        </p:txBody>
      </p:sp>
      <p:sp>
        <p:nvSpPr>
          <p:cNvPr id="4" name="Rectangle 3"/>
          <p:cNvSpPr/>
          <p:nvPr/>
        </p:nvSpPr>
        <p:spPr>
          <a:xfrm>
            <a:off x="539552" y="2132856"/>
            <a:ext cx="8064896"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92934"/>
                </a:solidFill>
                <a:effectLst/>
                <a:uLnTx/>
                <a:uFillTx/>
                <a:latin typeface="Century Gothic"/>
                <a:ea typeface="+mn-ea"/>
                <a:cs typeface="+mn-cs"/>
              </a:rPr>
              <a:t>Le problème des fondations en zone sismique est caractérisé par le fait que l'action dynamique venant du sol, il est fondamental de liaisonner entre eux les éléments de fondations de la structure porteuse.</a:t>
            </a:r>
          </a:p>
        </p:txBody>
      </p:sp>
      <p:sp>
        <p:nvSpPr>
          <p:cNvPr id="5" name="Rectangle 4"/>
          <p:cNvSpPr/>
          <p:nvPr/>
        </p:nvSpPr>
        <p:spPr>
          <a:xfrm>
            <a:off x="535645" y="3059668"/>
            <a:ext cx="7632848" cy="33855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fr-FR" sz="1600" b="1" i="0" u="none"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Quelles particularités pour les fondations superficielles ?</a:t>
            </a:r>
            <a:endParaRPr kumimoji="0" lang="fr-FR" sz="1600" b="0" i="0" u="none"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endParaRPr>
          </a:p>
        </p:txBody>
      </p:sp>
      <p:sp>
        <p:nvSpPr>
          <p:cNvPr id="6" name="Rectangle 5"/>
          <p:cNvSpPr/>
          <p:nvPr/>
        </p:nvSpPr>
        <p:spPr>
          <a:xfrm>
            <a:off x="539552" y="3401124"/>
            <a:ext cx="8064896" cy="1107996"/>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fr-FR" sz="1600" b="0"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Dispositions générales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92934"/>
                </a:solidFill>
                <a:effectLst/>
                <a:uLnTx/>
                <a:uFillTx/>
                <a:latin typeface="Century Gothic"/>
                <a:ea typeface="+mn-ea"/>
                <a:cs typeface="+mn-cs"/>
              </a:rPr>
              <a:t>Les fondations superficielles sont employées lorsque le ''bon sol'', sol compact et homogène, se trouve à faible profondeur par rapport au plancher le plus bas. Elles sont réalisées en béton armé</a:t>
            </a:r>
          </a:p>
        </p:txBody>
      </p:sp>
      <p:sp>
        <p:nvSpPr>
          <p:cNvPr id="7" name="Rectangle 6"/>
          <p:cNvSpPr/>
          <p:nvPr/>
        </p:nvSpPr>
        <p:spPr>
          <a:xfrm>
            <a:off x="467544" y="4437112"/>
            <a:ext cx="8136904"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292934"/>
                </a:solidFill>
                <a:effectLst/>
                <a:uLnTx/>
                <a:uFillTx/>
                <a:latin typeface="Century Gothic"/>
                <a:ea typeface="+mn-ea"/>
                <a:cs typeface="+mn-cs"/>
              </a:rPr>
              <a:t>Les semelles sont alors reliées par un système de liaisons parasismiques (longrines, dallage renforcé) situé à moins de 1.20 m au dessus de la sous-face des semelles.</a:t>
            </a:r>
            <a:endParaRPr kumimoji="0" lang="fr-FR" sz="1600" b="0" i="0" u="none" strike="noStrike" kern="1200" cap="none" spc="0" normalizeH="0" baseline="0" noProof="0" dirty="0">
              <a:ln>
                <a:noFill/>
              </a:ln>
              <a:solidFill>
                <a:srgbClr val="292934"/>
              </a:solidFill>
              <a:effectLst/>
              <a:uLnTx/>
              <a:uFillTx/>
              <a:latin typeface="Century Gothic"/>
              <a:ea typeface="+mn-ea"/>
              <a:cs typeface="+mn-cs"/>
            </a:endParaRPr>
          </a:p>
        </p:txBody>
      </p:sp>
      <p:pic>
        <p:nvPicPr>
          <p:cNvPr id="1026" name="Picture 2"/>
          <p:cNvPicPr>
            <a:picLocks noChangeAspect="1" noChangeArrowheads="1"/>
          </p:cNvPicPr>
          <p:nvPr/>
        </p:nvPicPr>
        <p:blipFill>
          <a:blip r:embed="rId3" cstate="print"/>
          <a:srcRect/>
          <a:stretch>
            <a:fillRect/>
          </a:stretch>
        </p:blipFill>
        <p:spPr bwMode="auto">
          <a:xfrm>
            <a:off x="4427984" y="5266830"/>
            <a:ext cx="4207969" cy="1224136"/>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519003" y="5271369"/>
            <a:ext cx="3840016" cy="1219597"/>
          </a:xfrm>
          <a:prstGeom prst="rect">
            <a:avLst/>
          </a:prstGeom>
          <a:noFill/>
          <a:ln w="9525">
            <a:noFill/>
            <a:miter lim="800000"/>
            <a:headEnd/>
            <a:tailEnd/>
          </a:ln>
        </p:spPr>
      </p:pic>
      <p:sp>
        <p:nvSpPr>
          <p:cNvPr id="10" name="ZoneTexte 9"/>
          <p:cNvSpPr txBox="1"/>
          <p:nvPr/>
        </p:nvSpPr>
        <p:spPr>
          <a:xfrm>
            <a:off x="3803852" y="46610"/>
            <a:ext cx="5232644" cy="52322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150" normalizeH="0" baseline="0" noProof="0" dirty="0">
                <a:ln w="11430"/>
                <a:solidFill>
                  <a:srgbClr val="F8F8F8"/>
                </a:solidFill>
                <a:effectLst>
                  <a:glow rad="139700">
                    <a:srgbClr val="726056">
                      <a:satMod val="175000"/>
                      <a:alpha val="40000"/>
                    </a:srgbClr>
                  </a:glow>
                  <a:outerShdw blurRad="25400" algn="tl" rotWithShape="0">
                    <a:srgbClr val="000000">
                      <a:alpha val="43000"/>
                    </a:srgbClr>
                  </a:outerShdw>
                  <a:reflection blurRad="6350" stA="60000" endA="900" endPos="58000" dir="5400000" sy="-100000" algn="bl" rotWithShape="0"/>
                </a:effectLst>
                <a:uLnTx/>
                <a:uFillTx/>
                <a:latin typeface="Century Gothic"/>
                <a:ea typeface="+mn-ea"/>
                <a:cs typeface="+mn-cs"/>
              </a:rPr>
              <a:t>FONDATION.</a:t>
            </a:r>
          </a:p>
        </p:txBody>
      </p:sp>
    </p:spTree>
    <p:extLst>
      <p:ext uri="{BB962C8B-B14F-4D97-AF65-F5344CB8AC3E}">
        <p14:creationId xmlns:p14="http://schemas.microsoft.com/office/powerpoint/2010/main" val="60125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0934" y="1499300"/>
            <a:ext cx="8102133" cy="20313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292934"/>
                </a:solidFill>
                <a:effectLst/>
                <a:uLnTx/>
                <a:uFillTx/>
                <a:latin typeface="Century Gothic"/>
                <a:ea typeface="+mn-ea"/>
                <a:cs typeface="+mn-cs"/>
              </a:rPr>
              <a:t>Radier général porteur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Lorsque les dimensions des fondations calculées sont relativement importantes par rapport aux distances séparant les éléments porteurs, on utilise généralement un système de radier général sous poteaux et murs. Le radier fait fonction également de système de liaisons parasismiques en éliminant les déplacements différentiels horizontaux au niveau des fondations.</a:t>
            </a:r>
          </a:p>
        </p:txBody>
      </p:sp>
      <p:sp>
        <p:nvSpPr>
          <p:cNvPr id="3" name="Rectangle 2"/>
          <p:cNvSpPr/>
          <p:nvPr/>
        </p:nvSpPr>
        <p:spPr>
          <a:xfrm>
            <a:off x="502316" y="692696"/>
            <a:ext cx="8139369" cy="33855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fr-FR" sz="1600" b="1" i="0" u="none"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Quelles précautions pour les constructions sur terrain en pente (stable) ?</a:t>
            </a:r>
          </a:p>
        </p:txBody>
      </p:sp>
      <p:sp>
        <p:nvSpPr>
          <p:cNvPr id="4" name="Rectangle 3"/>
          <p:cNvSpPr/>
          <p:nvPr/>
        </p:nvSpPr>
        <p:spPr>
          <a:xfrm>
            <a:off x="539552" y="3441774"/>
            <a:ext cx="7992888"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292934"/>
                </a:solidFill>
                <a:effectLst/>
                <a:uLnTx/>
                <a:uFillTx/>
                <a:latin typeface="Century Gothic"/>
                <a:ea typeface="+mn-ea"/>
                <a:cs typeface="+mn-cs"/>
              </a:rPr>
              <a:t>Liaison des semelles isolées en cas de pente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Les semelles situées à des niveaux différents doivent être liaisonnées ce qui est plus délicat à réaliser que sur sol plat ou à faible pente.</a:t>
            </a:r>
          </a:p>
        </p:txBody>
      </p:sp>
      <p:sp>
        <p:nvSpPr>
          <p:cNvPr id="5" name="Rectangle 4"/>
          <p:cNvSpPr/>
          <p:nvPr/>
        </p:nvSpPr>
        <p:spPr>
          <a:xfrm>
            <a:off x="539552" y="4437112"/>
            <a:ext cx="3449622" cy="147732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Century Gothic"/>
                <a:ea typeface="+mn-ea"/>
                <a:cs typeface="+mn-cs"/>
              </a:rPr>
              <a:t>Liaison des semelles situées sur des niveaux différents par des longrines si la différence de hauteur d’implantation est inférieure à 1,20m</a:t>
            </a:r>
          </a:p>
        </p:txBody>
      </p:sp>
      <p:pic>
        <p:nvPicPr>
          <p:cNvPr id="2050" name="Picture 2"/>
          <p:cNvPicPr>
            <a:picLocks noChangeAspect="1" noChangeArrowheads="1"/>
          </p:cNvPicPr>
          <p:nvPr/>
        </p:nvPicPr>
        <p:blipFill>
          <a:blip r:embed="rId2" cstate="print"/>
          <a:srcRect/>
          <a:stretch>
            <a:fillRect/>
          </a:stretch>
        </p:blipFill>
        <p:spPr bwMode="auto">
          <a:xfrm>
            <a:off x="3995936" y="4463288"/>
            <a:ext cx="4480591" cy="1630008"/>
          </a:xfrm>
          <a:prstGeom prst="rect">
            <a:avLst/>
          </a:prstGeom>
          <a:noFill/>
          <a:ln w="9525">
            <a:noFill/>
            <a:miter lim="800000"/>
            <a:headEnd/>
            <a:tailEnd/>
          </a:ln>
        </p:spPr>
      </p:pic>
      <p:sp>
        <p:nvSpPr>
          <p:cNvPr id="6" name="Rectangle 5"/>
          <p:cNvSpPr/>
          <p:nvPr/>
        </p:nvSpPr>
        <p:spPr>
          <a:xfrm>
            <a:off x="618322" y="1124744"/>
            <a:ext cx="74820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sng" strike="noStrike" kern="1200" cap="none" spc="0" normalizeH="0" baseline="0" noProof="0" dirty="0">
                <a:ln>
                  <a:noFill/>
                </a:ln>
                <a:solidFill>
                  <a:srgbClr val="292934"/>
                </a:solidFill>
                <a:effectLst/>
                <a:uLnTx/>
                <a:uFillTx/>
                <a:latin typeface="Century Gothic"/>
                <a:ea typeface="+mn-ea"/>
                <a:cs typeface="+mn-cs"/>
              </a:rPr>
              <a:t>Vérification de la stabilité du talus et des zones sollicitées :</a:t>
            </a:r>
          </a:p>
        </p:txBody>
      </p:sp>
      <p:sp>
        <p:nvSpPr>
          <p:cNvPr id="8" name="ZoneTexte 7"/>
          <p:cNvSpPr txBox="1"/>
          <p:nvPr/>
        </p:nvSpPr>
        <p:spPr>
          <a:xfrm>
            <a:off x="3803852" y="46610"/>
            <a:ext cx="5232644" cy="52322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150" normalizeH="0" baseline="0" noProof="0" dirty="0">
                <a:ln w="11430"/>
                <a:solidFill>
                  <a:srgbClr val="F8F8F8"/>
                </a:solidFill>
                <a:effectLst>
                  <a:glow rad="139700">
                    <a:srgbClr val="726056">
                      <a:satMod val="175000"/>
                      <a:alpha val="40000"/>
                    </a:srgbClr>
                  </a:glow>
                  <a:outerShdw blurRad="25400" algn="tl" rotWithShape="0">
                    <a:srgbClr val="000000">
                      <a:alpha val="43000"/>
                    </a:srgbClr>
                  </a:outerShdw>
                  <a:reflection blurRad="6350" stA="60000" endA="900" endPos="58000" dir="5400000" sy="-100000" algn="bl" rotWithShape="0"/>
                </a:effectLst>
                <a:uLnTx/>
                <a:uFillTx/>
                <a:latin typeface="Century Gothic"/>
                <a:ea typeface="+mn-ea"/>
                <a:cs typeface="+mn-cs"/>
              </a:rPr>
              <a:t>FONDATION.</a:t>
            </a:r>
          </a:p>
        </p:txBody>
      </p:sp>
    </p:spTree>
    <p:extLst>
      <p:ext uri="{BB962C8B-B14F-4D97-AF65-F5344CB8AC3E}">
        <p14:creationId xmlns:p14="http://schemas.microsoft.com/office/powerpoint/2010/main" val="64643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7226" y="116632"/>
            <a:ext cx="8506617" cy="1569660"/>
          </a:xfrm>
          <a:prstGeom prst="rect">
            <a:avLst/>
          </a:prstGeom>
        </p:spPr>
        <p:txBody>
          <a:bodyPr wrap="square">
            <a:spAutoFit/>
          </a:bodyPr>
          <a:lstStyle/>
          <a:p>
            <a:r>
              <a:rPr lang="fr-FR" sz="2400" b="1" dirty="0">
                <a:solidFill>
                  <a:prstClr val="black"/>
                </a:solidFill>
              </a:rPr>
              <a:t>III. Reconnaissance  Du Sol</a:t>
            </a:r>
            <a:r>
              <a:rPr lang="fr-FR" sz="2400" dirty="0"/>
              <a:t> </a:t>
            </a:r>
            <a:r>
              <a:rPr lang="en-CA" sz="2400" dirty="0"/>
              <a:t>: </a:t>
            </a:r>
          </a:p>
          <a:p>
            <a:endParaRPr lang="en-CA" sz="2400" dirty="0"/>
          </a:p>
          <a:p>
            <a:pPr algn="ctr"/>
            <a:r>
              <a:rPr lang="fr-FR" sz="2400" dirty="0"/>
              <a:t>Avant de commencer un projet de construction ou d’aménagement d’un territoire ,l’architecte doit passe par l’étape de l’étude du sol .</a:t>
            </a:r>
          </a:p>
        </p:txBody>
      </p:sp>
      <p:sp>
        <p:nvSpPr>
          <p:cNvPr id="4" name="Rectangle à coins arrondis 5"/>
          <p:cNvSpPr/>
          <p:nvPr/>
        </p:nvSpPr>
        <p:spPr>
          <a:xfrm>
            <a:off x="3694724" y="2096928"/>
            <a:ext cx="1798096" cy="684000"/>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fr-FR" sz="1600" b="1" dirty="0">
                <a:solidFill>
                  <a:schemeClr val="tx1"/>
                </a:solidFill>
              </a:rPr>
              <a:t>Reconnaissance  Du Sol </a:t>
            </a:r>
          </a:p>
        </p:txBody>
      </p:sp>
      <p:sp>
        <p:nvSpPr>
          <p:cNvPr id="5" name="Organigramme : Multidocument 10"/>
          <p:cNvSpPr/>
          <p:nvPr/>
        </p:nvSpPr>
        <p:spPr>
          <a:xfrm>
            <a:off x="3253144" y="4557291"/>
            <a:ext cx="2703654" cy="215785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fr-FR" b="1" dirty="0">
                <a:solidFill>
                  <a:schemeClr val="tx1"/>
                </a:solidFill>
              </a:rPr>
              <a:t>l’étendue et </a:t>
            </a:r>
          </a:p>
          <a:p>
            <a:pPr algn="ctr"/>
            <a:r>
              <a:rPr lang="fr-FR" b="1" dirty="0">
                <a:solidFill>
                  <a:schemeClr val="tx1"/>
                </a:solidFill>
              </a:rPr>
              <a:t>la géométrie des</a:t>
            </a:r>
          </a:p>
          <a:p>
            <a:pPr marL="342900" indent="-342900" algn="ctr">
              <a:buFont typeface="+mj-lt"/>
              <a:buAutoNum type="arabicPeriod"/>
            </a:pPr>
            <a:r>
              <a:rPr lang="fr-FR" b="1" dirty="0">
                <a:solidFill>
                  <a:schemeClr val="tx1"/>
                </a:solidFill>
              </a:rPr>
              <a:t> différents formations</a:t>
            </a:r>
          </a:p>
          <a:p>
            <a:pPr algn="ctr"/>
            <a:r>
              <a:rPr lang="fr-FR" b="1" dirty="0">
                <a:solidFill>
                  <a:schemeClr val="tx1"/>
                </a:solidFill>
              </a:rPr>
              <a:t> (prospection électrique </a:t>
            </a:r>
          </a:p>
          <a:p>
            <a:pPr algn="ctr"/>
            <a:r>
              <a:rPr lang="fr-FR" b="1" dirty="0">
                <a:solidFill>
                  <a:schemeClr val="tx1"/>
                </a:solidFill>
              </a:rPr>
              <a:t>et sismique</a:t>
            </a:r>
          </a:p>
        </p:txBody>
      </p:sp>
      <p:sp>
        <p:nvSpPr>
          <p:cNvPr id="6" name="Organigramme : Multidocument 11"/>
          <p:cNvSpPr/>
          <p:nvPr/>
        </p:nvSpPr>
        <p:spPr>
          <a:xfrm>
            <a:off x="6280246" y="4500570"/>
            <a:ext cx="1786721" cy="1640584"/>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fr-FR" b="1" dirty="0">
                <a:solidFill>
                  <a:schemeClr val="tx1"/>
                </a:solidFill>
              </a:rPr>
              <a:t>Les caractéristiques</a:t>
            </a:r>
          </a:p>
          <a:p>
            <a:pPr algn="ctr"/>
            <a:r>
              <a:rPr lang="fr-FR" b="1" dirty="0">
                <a:solidFill>
                  <a:schemeClr val="tx1"/>
                </a:solidFill>
              </a:rPr>
              <a:t> physiques et </a:t>
            </a:r>
          </a:p>
          <a:p>
            <a:pPr algn="ctr"/>
            <a:r>
              <a:rPr lang="fr-FR" b="1" dirty="0">
                <a:solidFill>
                  <a:schemeClr val="tx1"/>
                </a:solidFill>
              </a:rPr>
              <a:t>Mécaniques des sols</a:t>
            </a:r>
          </a:p>
        </p:txBody>
      </p:sp>
      <p:sp>
        <p:nvSpPr>
          <p:cNvPr id="7" name="Organigramme : Multidocument 12"/>
          <p:cNvSpPr/>
          <p:nvPr/>
        </p:nvSpPr>
        <p:spPr>
          <a:xfrm>
            <a:off x="1056463" y="4240199"/>
            <a:ext cx="1769867" cy="1832007"/>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fr-FR" sz="1600" b="1" dirty="0">
                <a:solidFill>
                  <a:schemeClr val="tx1"/>
                </a:solidFill>
              </a:rPr>
              <a:t>La nature et</a:t>
            </a:r>
          </a:p>
          <a:p>
            <a:pPr algn="ctr"/>
            <a:r>
              <a:rPr lang="fr-FR" sz="1600" b="1" dirty="0">
                <a:solidFill>
                  <a:schemeClr val="tx1"/>
                </a:solidFill>
              </a:rPr>
              <a:t> la forme</a:t>
            </a:r>
          </a:p>
          <a:p>
            <a:pPr algn="ctr"/>
            <a:r>
              <a:rPr lang="fr-FR" sz="1600" b="1" dirty="0">
                <a:solidFill>
                  <a:schemeClr val="tx1"/>
                </a:solidFill>
              </a:rPr>
              <a:t> globale</a:t>
            </a:r>
          </a:p>
          <a:p>
            <a:pPr algn="ctr"/>
            <a:r>
              <a:rPr lang="fr-FR" sz="1600" b="1" dirty="0">
                <a:solidFill>
                  <a:schemeClr val="tx1"/>
                </a:solidFill>
              </a:rPr>
              <a:t>des couches</a:t>
            </a:r>
          </a:p>
        </p:txBody>
      </p:sp>
      <p:sp>
        <p:nvSpPr>
          <p:cNvPr id="8" name="Organigramme : Document 13"/>
          <p:cNvSpPr/>
          <p:nvPr/>
        </p:nvSpPr>
        <p:spPr>
          <a:xfrm>
            <a:off x="1340804" y="2745739"/>
            <a:ext cx="1492464" cy="1045737"/>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fr-FR" sz="1600" b="1" dirty="0">
                <a:solidFill>
                  <a:schemeClr val="tx1"/>
                </a:solidFill>
              </a:rPr>
              <a:t>Géologie</a:t>
            </a:r>
          </a:p>
        </p:txBody>
      </p:sp>
      <p:sp>
        <p:nvSpPr>
          <p:cNvPr id="9" name="Organigramme : Document 14"/>
          <p:cNvSpPr/>
          <p:nvPr/>
        </p:nvSpPr>
        <p:spPr>
          <a:xfrm>
            <a:off x="3714744" y="3274364"/>
            <a:ext cx="2000264" cy="1011892"/>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fr-FR" sz="1600" b="1" dirty="0">
                <a:solidFill>
                  <a:schemeClr val="tx1"/>
                </a:solidFill>
              </a:rPr>
              <a:t>Géophysique</a:t>
            </a:r>
          </a:p>
        </p:txBody>
      </p:sp>
      <p:sp>
        <p:nvSpPr>
          <p:cNvPr id="10" name="Organigramme : Document 15"/>
          <p:cNvSpPr/>
          <p:nvPr/>
        </p:nvSpPr>
        <p:spPr>
          <a:xfrm>
            <a:off x="6124372" y="2905975"/>
            <a:ext cx="2090966" cy="1021790"/>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fr-FR" sz="1600" b="1" dirty="0">
                <a:solidFill>
                  <a:schemeClr val="tx1"/>
                </a:solidFill>
              </a:rPr>
              <a:t>Géotechnique</a:t>
            </a:r>
          </a:p>
        </p:txBody>
      </p:sp>
      <p:cxnSp>
        <p:nvCxnSpPr>
          <p:cNvPr id="25" name="Connecteur droit 24"/>
          <p:cNvCxnSpPr/>
          <p:nvPr/>
        </p:nvCxnSpPr>
        <p:spPr>
          <a:xfrm>
            <a:off x="3385030" y="2786058"/>
            <a:ext cx="2373940"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27" name="Connecteur droit avec flèche 26"/>
          <p:cNvCxnSpPr/>
          <p:nvPr/>
        </p:nvCxnSpPr>
        <p:spPr>
          <a:xfrm rot="10800000" flipV="1">
            <a:off x="2791545" y="2786058"/>
            <a:ext cx="593485" cy="28575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8" name="Connecteur droit avec flèche 27"/>
          <p:cNvCxnSpPr/>
          <p:nvPr/>
        </p:nvCxnSpPr>
        <p:spPr>
          <a:xfrm>
            <a:off x="5758970" y="2786058"/>
            <a:ext cx="395657" cy="35719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0" name="Connecteur droit avec flèche 29"/>
          <p:cNvCxnSpPr/>
          <p:nvPr/>
        </p:nvCxnSpPr>
        <p:spPr>
          <a:xfrm rot="5400000">
            <a:off x="4321967" y="3036152"/>
            <a:ext cx="500066" cy="146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2" name="Connecteur droit avec flèche 31"/>
          <p:cNvCxnSpPr/>
          <p:nvPr/>
        </p:nvCxnSpPr>
        <p:spPr>
          <a:xfrm rot="5400000">
            <a:off x="1786651" y="4000565"/>
            <a:ext cx="428628" cy="146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4" name="Connecteur droit avec flèche 33"/>
          <p:cNvCxnSpPr/>
          <p:nvPr/>
        </p:nvCxnSpPr>
        <p:spPr>
          <a:xfrm rot="5400000">
            <a:off x="4356953" y="4499837"/>
            <a:ext cx="428628" cy="146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5" name="Connecteur droit avec flèche 34"/>
          <p:cNvCxnSpPr/>
          <p:nvPr/>
        </p:nvCxnSpPr>
        <p:spPr>
          <a:xfrm rot="5400000">
            <a:off x="6864244" y="4142647"/>
            <a:ext cx="428628" cy="146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par>
                                <p:cTn id="48" presetID="53" presetClass="entr" presetSubtype="16"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p:cTn id="50" dur="500" fill="hold"/>
                                        <p:tgtEl>
                                          <p:spTgt spid="25"/>
                                        </p:tgtEl>
                                        <p:attrNameLst>
                                          <p:attrName>ppt_w</p:attrName>
                                        </p:attrNameLst>
                                      </p:cBhvr>
                                      <p:tavLst>
                                        <p:tav tm="0">
                                          <p:val>
                                            <p:fltVal val="0"/>
                                          </p:val>
                                        </p:tav>
                                        <p:tav tm="100000">
                                          <p:val>
                                            <p:strVal val="#ppt_w"/>
                                          </p:val>
                                        </p:tav>
                                      </p:tavLst>
                                    </p:anim>
                                    <p:anim calcmode="lin" valueType="num">
                                      <p:cBhvr>
                                        <p:cTn id="51" dur="500" fill="hold"/>
                                        <p:tgtEl>
                                          <p:spTgt spid="25"/>
                                        </p:tgtEl>
                                        <p:attrNameLst>
                                          <p:attrName>ppt_h</p:attrName>
                                        </p:attrNameLst>
                                      </p:cBhvr>
                                      <p:tavLst>
                                        <p:tav tm="0">
                                          <p:val>
                                            <p:fltVal val="0"/>
                                          </p:val>
                                        </p:tav>
                                        <p:tav tm="100000">
                                          <p:val>
                                            <p:strVal val="#ppt_h"/>
                                          </p:val>
                                        </p:tav>
                                      </p:tavLst>
                                    </p:anim>
                                    <p:animEffect transition="in" filter="fade">
                                      <p:cBhvr>
                                        <p:cTn id="52" dur="500"/>
                                        <p:tgtEl>
                                          <p:spTgt spid="25"/>
                                        </p:tgtEl>
                                      </p:cBhvr>
                                    </p:animEffect>
                                  </p:childTnLst>
                                </p:cTn>
                              </p:par>
                              <p:par>
                                <p:cTn id="53" presetID="53" presetClass="entr" presetSubtype="16"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500" fill="hold"/>
                                        <p:tgtEl>
                                          <p:spTgt spid="27"/>
                                        </p:tgtEl>
                                        <p:attrNameLst>
                                          <p:attrName>ppt_w</p:attrName>
                                        </p:attrNameLst>
                                      </p:cBhvr>
                                      <p:tavLst>
                                        <p:tav tm="0">
                                          <p:val>
                                            <p:fltVal val="0"/>
                                          </p:val>
                                        </p:tav>
                                        <p:tav tm="100000">
                                          <p:val>
                                            <p:strVal val="#ppt_w"/>
                                          </p:val>
                                        </p:tav>
                                      </p:tavLst>
                                    </p:anim>
                                    <p:anim calcmode="lin" valueType="num">
                                      <p:cBhvr>
                                        <p:cTn id="56" dur="500" fill="hold"/>
                                        <p:tgtEl>
                                          <p:spTgt spid="27"/>
                                        </p:tgtEl>
                                        <p:attrNameLst>
                                          <p:attrName>ppt_h</p:attrName>
                                        </p:attrNameLst>
                                      </p:cBhvr>
                                      <p:tavLst>
                                        <p:tav tm="0">
                                          <p:val>
                                            <p:fltVal val="0"/>
                                          </p:val>
                                        </p:tav>
                                        <p:tav tm="100000">
                                          <p:val>
                                            <p:strVal val="#ppt_h"/>
                                          </p:val>
                                        </p:tav>
                                      </p:tavLst>
                                    </p:anim>
                                    <p:animEffect transition="in" filter="fade">
                                      <p:cBhvr>
                                        <p:cTn id="57" dur="500"/>
                                        <p:tgtEl>
                                          <p:spTgt spid="27"/>
                                        </p:tgtEl>
                                      </p:cBhvr>
                                    </p:animEffect>
                                  </p:childTnLst>
                                </p:cTn>
                              </p:par>
                              <p:par>
                                <p:cTn id="58" presetID="53" presetClass="entr" presetSubtype="16" fill="hold" nodeType="with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p:cTn id="60" dur="500" fill="hold"/>
                                        <p:tgtEl>
                                          <p:spTgt spid="28"/>
                                        </p:tgtEl>
                                        <p:attrNameLst>
                                          <p:attrName>ppt_w</p:attrName>
                                        </p:attrNameLst>
                                      </p:cBhvr>
                                      <p:tavLst>
                                        <p:tav tm="0">
                                          <p:val>
                                            <p:fltVal val="0"/>
                                          </p:val>
                                        </p:tav>
                                        <p:tav tm="100000">
                                          <p:val>
                                            <p:strVal val="#ppt_w"/>
                                          </p:val>
                                        </p:tav>
                                      </p:tavLst>
                                    </p:anim>
                                    <p:anim calcmode="lin" valueType="num">
                                      <p:cBhvr>
                                        <p:cTn id="61" dur="500" fill="hold"/>
                                        <p:tgtEl>
                                          <p:spTgt spid="28"/>
                                        </p:tgtEl>
                                        <p:attrNameLst>
                                          <p:attrName>ppt_h</p:attrName>
                                        </p:attrNameLst>
                                      </p:cBhvr>
                                      <p:tavLst>
                                        <p:tav tm="0">
                                          <p:val>
                                            <p:fltVal val="0"/>
                                          </p:val>
                                        </p:tav>
                                        <p:tav tm="100000">
                                          <p:val>
                                            <p:strVal val="#ppt_h"/>
                                          </p:val>
                                        </p:tav>
                                      </p:tavLst>
                                    </p:anim>
                                    <p:animEffect transition="in" filter="fade">
                                      <p:cBhvr>
                                        <p:cTn id="62" dur="500"/>
                                        <p:tgtEl>
                                          <p:spTgt spid="28"/>
                                        </p:tgtEl>
                                      </p:cBhvr>
                                    </p:animEffect>
                                  </p:childTnLst>
                                </p:cTn>
                              </p:par>
                              <p:par>
                                <p:cTn id="63" presetID="53" presetClass="entr" presetSubtype="16"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cBhvr>
                                        <p:cTn id="65" dur="500" fill="hold"/>
                                        <p:tgtEl>
                                          <p:spTgt spid="30"/>
                                        </p:tgtEl>
                                        <p:attrNameLst>
                                          <p:attrName>ppt_w</p:attrName>
                                        </p:attrNameLst>
                                      </p:cBhvr>
                                      <p:tavLst>
                                        <p:tav tm="0">
                                          <p:val>
                                            <p:fltVal val="0"/>
                                          </p:val>
                                        </p:tav>
                                        <p:tav tm="100000">
                                          <p:val>
                                            <p:strVal val="#ppt_w"/>
                                          </p:val>
                                        </p:tav>
                                      </p:tavLst>
                                    </p:anim>
                                    <p:anim calcmode="lin" valueType="num">
                                      <p:cBhvr>
                                        <p:cTn id="66" dur="500" fill="hold"/>
                                        <p:tgtEl>
                                          <p:spTgt spid="30"/>
                                        </p:tgtEl>
                                        <p:attrNameLst>
                                          <p:attrName>ppt_h</p:attrName>
                                        </p:attrNameLst>
                                      </p:cBhvr>
                                      <p:tavLst>
                                        <p:tav tm="0">
                                          <p:val>
                                            <p:fltVal val="0"/>
                                          </p:val>
                                        </p:tav>
                                        <p:tav tm="100000">
                                          <p:val>
                                            <p:strVal val="#ppt_h"/>
                                          </p:val>
                                        </p:tav>
                                      </p:tavLst>
                                    </p:anim>
                                    <p:animEffect transition="in" filter="fade">
                                      <p:cBhvr>
                                        <p:cTn id="67" dur="500"/>
                                        <p:tgtEl>
                                          <p:spTgt spid="30"/>
                                        </p:tgtEl>
                                      </p:cBhvr>
                                    </p:animEffect>
                                  </p:childTnLst>
                                </p:cTn>
                              </p:par>
                              <p:par>
                                <p:cTn id="68" presetID="53" presetClass="entr" presetSubtype="16" fill="hold" nodeType="with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p:cTn id="70" dur="500" fill="hold"/>
                                        <p:tgtEl>
                                          <p:spTgt spid="32"/>
                                        </p:tgtEl>
                                        <p:attrNameLst>
                                          <p:attrName>ppt_w</p:attrName>
                                        </p:attrNameLst>
                                      </p:cBhvr>
                                      <p:tavLst>
                                        <p:tav tm="0">
                                          <p:val>
                                            <p:fltVal val="0"/>
                                          </p:val>
                                        </p:tav>
                                        <p:tav tm="100000">
                                          <p:val>
                                            <p:strVal val="#ppt_w"/>
                                          </p:val>
                                        </p:tav>
                                      </p:tavLst>
                                    </p:anim>
                                    <p:anim calcmode="lin" valueType="num">
                                      <p:cBhvr>
                                        <p:cTn id="71" dur="500" fill="hold"/>
                                        <p:tgtEl>
                                          <p:spTgt spid="32"/>
                                        </p:tgtEl>
                                        <p:attrNameLst>
                                          <p:attrName>ppt_h</p:attrName>
                                        </p:attrNameLst>
                                      </p:cBhvr>
                                      <p:tavLst>
                                        <p:tav tm="0">
                                          <p:val>
                                            <p:fltVal val="0"/>
                                          </p:val>
                                        </p:tav>
                                        <p:tav tm="100000">
                                          <p:val>
                                            <p:strVal val="#ppt_h"/>
                                          </p:val>
                                        </p:tav>
                                      </p:tavLst>
                                    </p:anim>
                                    <p:animEffect transition="in" filter="fade">
                                      <p:cBhvr>
                                        <p:cTn id="72" dur="500"/>
                                        <p:tgtEl>
                                          <p:spTgt spid="32"/>
                                        </p:tgtEl>
                                      </p:cBhvr>
                                    </p:animEffect>
                                  </p:childTnLst>
                                </p:cTn>
                              </p:par>
                              <p:par>
                                <p:cTn id="73" presetID="53" presetClass="entr" presetSubtype="16" fill="hold" nodeType="withEffect">
                                  <p:stCondLst>
                                    <p:cond delay="0"/>
                                  </p:stCondLst>
                                  <p:childTnLst>
                                    <p:set>
                                      <p:cBhvr>
                                        <p:cTn id="74" dur="1" fill="hold">
                                          <p:stCondLst>
                                            <p:cond delay="0"/>
                                          </p:stCondLst>
                                        </p:cTn>
                                        <p:tgtEl>
                                          <p:spTgt spid="34"/>
                                        </p:tgtEl>
                                        <p:attrNameLst>
                                          <p:attrName>style.visibility</p:attrName>
                                        </p:attrNameLst>
                                      </p:cBhvr>
                                      <p:to>
                                        <p:strVal val="visible"/>
                                      </p:to>
                                    </p:set>
                                    <p:anim calcmode="lin" valueType="num">
                                      <p:cBhvr>
                                        <p:cTn id="75" dur="500" fill="hold"/>
                                        <p:tgtEl>
                                          <p:spTgt spid="34"/>
                                        </p:tgtEl>
                                        <p:attrNameLst>
                                          <p:attrName>ppt_w</p:attrName>
                                        </p:attrNameLst>
                                      </p:cBhvr>
                                      <p:tavLst>
                                        <p:tav tm="0">
                                          <p:val>
                                            <p:fltVal val="0"/>
                                          </p:val>
                                        </p:tav>
                                        <p:tav tm="100000">
                                          <p:val>
                                            <p:strVal val="#ppt_w"/>
                                          </p:val>
                                        </p:tav>
                                      </p:tavLst>
                                    </p:anim>
                                    <p:anim calcmode="lin" valueType="num">
                                      <p:cBhvr>
                                        <p:cTn id="76" dur="500" fill="hold"/>
                                        <p:tgtEl>
                                          <p:spTgt spid="34"/>
                                        </p:tgtEl>
                                        <p:attrNameLst>
                                          <p:attrName>ppt_h</p:attrName>
                                        </p:attrNameLst>
                                      </p:cBhvr>
                                      <p:tavLst>
                                        <p:tav tm="0">
                                          <p:val>
                                            <p:fltVal val="0"/>
                                          </p:val>
                                        </p:tav>
                                        <p:tav tm="100000">
                                          <p:val>
                                            <p:strVal val="#ppt_h"/>
                                          </p:val>
                                        </p:tav>
                                      </p:tavLst>
                                    </p:anim>
                                    <p:animEffect transition="in" filter="fade">
                                      <p:cBhvr>
                                        <p:cTn id="77" dur="500"/>
                                        <p:tgtEl>
                                          <p:spTgt spid="34"/>
                                        </p:tgtEl>
                                      </p:cBhvr>
                                    </p:animEffect>
                                  </p:childTnLst>
                                </p:cTn>
                              </p:par>
                              <p:par>
                                <p:cTn id="78" presetID="53" presetClass="entr" presetSubtype="16" fill="hold" nodeType="withEffect">
                                  <p:stCondLst>
                                    <p:cond delay="0"/>
                                  </p:stCondLst>
                                  <p:childTnLst>
                                    <p:set>
                                      <p:cBhvr>
                                        <p:cTn id="79" dur="1" fill="hold">
                                          <p:stCondLst>
                                            <p:cond delay="0"/>
                                          </p:stCondLst>
                                        </p:cTn>
                                        <p:tgtEl>
                                          <p:spTgt spid="35"/>
                                        </p:tgtEl>
                                        <p:attrNameLst>
                                          <p:attrName>style.visibility</p:attrName>
                                        </p:attrNameLst>
                                      </p:cBhvr>
                                      <p:to>
                                        <p:strVal val="visible"/>
                                      </p:to>
                                    </p:set>
                                    <p:anim calcmode="lin" valueType="num">
                                      <p:cBhvr>
                                        <p:cTn id="80" dur="500" fill="hold"/>
                                        <p:tgtEl>
                                          <p:spTgt spid="35"/>
                                        </p:tgtEl>
                                        <p:attrNameLst>
                                          <p:attrName>ppt_w</p:attrName>
                                        </p:attrNameLst>
                                      </p:cBhvr>
                                      <p:tavLst>
                                        <p:tav tm="0">
                                          <p:val>
                                            <p:fltVal val="0"/>
                                          </p:val>
                                        </p:tav>
                                        <p:tav tm="100000">
                                          <p:val>
                                            <p:strVal val="#ppt_w"/>
                                          </p:val>
                                        </p:tav>
                                      </p:tavLst>
                                    </p:anim>
                                    <p:anim calcmode="lin" valueType="num">
                                      <p:cBhvr>
                                        <p:cTn id="81" dur="500" fill="hold"/>
                                        <p:tgtEl>
                                          <p:spTgt spid="35"/>
                                        </p:tgtEl>
                                        <p:attrNameLst>
                                          <p:attrName>ppt_h</p:attrName>
                                        </p:attrNameLst>
                                      </p:cBhvr>
                                      <p:tavLst>
                                        <p:tav tm="0">
                                          <p:val>
                                            <p:fltVal val="0"/>
                                          </p:val>
                                        </p:tav>
                                        <p:tav tm="100000">
                                          <p:val>
                                            <p:strVal val="#ppt_h"/>
                                          </p:val>
                                        </p:tav>
                                      </p:tavLst>
                                    </p:anim>
                                    <p:animEffect transition="in" filter="fade">
                                      <p:cBhvr>
                                        <p:cTn id="8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9"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803027"/>
            <a:ext cx="791253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292934"/>
                </a:solidFill>
                <a:effectLst/>
                <a:uLnTx/>
                <a:uFillTx/>
                <a:latin typeface="Century Gothic"/>
                <a:ea typeface="+mn-ea"/>
                <a:cs typeface="+mn-cs"/>
              </a:rPr>
              <a:t>Liaison des semelles isolées en cas de niveaux différents :</a:t>
            </a:r>
            <a:endParaRPr kumimoji="0" lang="fr-FR" sz="1600" b="0" i="0" u="none" strike="noStrike" kern="1200" cap="none" spc="0" normalizeH="0" baseline="0" noProof="0" dirty="0">
              <a:ln>
                <a:noFill/>
              </a:ln>
              <a:solidFill>
                <a:srgbClr val="292934"/>
              </a:solidFill>
              <a:effectLst/>
              <a:uLnTx/>
              <a:uFillTx/>
              <a:latin typeface="Century Gothic"/>
              <a:ea typeface="+mn-ea"/>
              <a:cs typeface="+mn-cs"/>
            </a:endParaRPr>
          </a:p>
        </p:txBody>
      </p:sp>
      <p:sp>
        <p:nvSpPr>
          <p:cNvPr id="3" name="Rectangle 2"/>
          <p:cNvSpPr/>
          <p:nvPr/>
        </p:nvSpPr>
        <p:spPr>
          <a:xfrm>
            <a:off x="530871" y="1124744"/>
            <a:ext cx="3537073" cy="230832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92934"/>
                </a:solidFill>
                <a:effectLst/>
                <a:uLnTx/>
                <a:uFillTx/>
                <a:latin typeface="Century Gothic"/>
                <a:ea typeface="+mn-ea"/>
                <a:cs typeface="+mn-cs"/>
              </a:rPr>
              <a:t>Liaison des semelles situées sur des niveaux différents par des voiles si la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92934"/>
                </a:solidFill>
                <a:effectLst/>
                <a:uLnTx/>
                <a:uFillTx/>
                <a:latin typeface="Century Gothic"/>
                <a:ea typeface="+mn-ea"/>
                <a:cs typeface="+mn-cs"/>
              </a:rPr>
              <a:t>différence de hauteur d’implantation est inférieure à 1,20m. Dans ce cas, seul un voile peut garantir la cohésion nécessaire entre les différentes semelles.</a:t>
            </a:r>
          </a:p>
        </p:txBody>
      </p:sp>
      <p:pic>
        <p:nvPicPr>
          <p:cNvPr id="3074" name="Picture 2"/>
          <p:cNvPicPr>
            <a:picLocks noChangeAspect="1" noChangeArrowheads="1"/>
          </p:cNvPicPr>
          <p:nvPr/>
        </p:nvPicPr>
        <p:blipFill>
          <a:blip r:embed="rId3" cstate="print"/>
          <a:srcRect/>
          <a:stretch>
            <a:fillRect/>
          </a:stretch>
        </p:blipFill>
        <p:spPr bwMode="auto">
          <a:xfrm>
            <a:off x="4139952" y="1232035"/>
            <a:ext cx="4464495" cy="1937360"/>
          </a:xfrm>
          <a:prstGeom prst="rect">
            <a:avLst/>
          </a:prstGeom>
          <a:noFill/>
          <a:ln w="9525">
            <a:noFill/>
            <a:miter lim="800000"/>
            <a:headEnd/>
            <a:tailEnd/>
          </a:ln>
        </p:spPr>
      </p:pic>
      <p:sp>
        <p:nvSpPr>
          <p:cNvPr id="5" name="Rectangle 4"/>
          <p:cNvSpPr/>
          <p:nvPr/>
        </p:nvSpPr>
        <p:spPr>
          <a:xfrm>
            <a:off x="549824" y="3450486"/>
            <a:ext cx="6552728" cy="33855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fr-FR" sz="1600" b="1" i="0" u="none"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Quelles spécificités pour les fondations profondes ?</a:t>
            </a:r>
          </a:p>
        </p:txBody>
      </p:sp>
      <p:sp>
        <p:nvSpPr>
          <p:cNvPr id="6" name="Rectangle 5"/>
          <p:cNvSpPr/>
          <p:nvPr/>
        </p:nvSpPr>
        <p:spPr>
          <a:xfrm>
            <a:off x="530870" y="3789040"/>
            <a:ext cx="8073577" cy="830997"/>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fr-FR" sz="1600" b="0" i="0" u="sng" strike="noStrike" kern="1200" cap="none" spc="0" normalizeH="0" baseline="0" noProof="0" dirty="0">
                <a:ln>
                  <a:noFill/>
                </a:ln>
                <a:solidFill>
                  <a:srgbClr val="292934"/>
                </a:solidFill>
                <a:effectLst>
                  <a:outerShdw blurRad="38100" dist="38100" dir="2700000" algn="tl">
                    <a:srgbClr val="000000">
                      <a:alpha val="43137"/>
                    </a:srgbClr>
                  </a:outerShdw>
                </a:effectLst>
                <a:uLnTx/>
                <a:uFillTx/>
                <a:latin typeface="Century Gothic"/>
                <a:ea typeface="+mn-ea"/>
                <a:cs typeface="+mn-cs"/>
              </a:rPr>
              <a:t>Dispositions générales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92934"/>
                </a:solidFill>
                <a:effectLst/>
                <a:uLnTx/>
                <a:uFillTx/>
                <a:latin typeface="Century Gothic"/>
                <a:ea typeface="+mn-ea"/>
                <a:cs typeface="+mn-cs"/>
              </a:rPr>
              <a:t>Les fondations profondes sont employées lorsque les couches superficielles de terrain sont de qualité médiocre.</a:t>
            </a:r>
          </a:p>
        </p:txBody>
      </p:sp>
      <p:sp>
        <p:nvSpPr>
          <p:cNvPr id="8" name="Rectangle 7"/>
          <p:cNvSpPr/>
          <p:nvPr/>
        </p:nvSpPr>
        <p:spPr>
          <a:xfrm>
            <a:off x="530870" y="4581128"/>
            <a:ext cx="5121250"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1" i="0" u="sng" strike="noStrike" kern="1200" cap="none" spc="0" normalizeH="0" baseline="0" noProof="0" dirty="0">
                <a:ln>
                  <a:noFill/>
                </a:ln>
                <a:solidFill>
                  <a:srgbClr val="292934"/>
                </a:solidFill>
                <a:effectLst/>
                <a:uLnTx/>
                <a:uFillTx/>
                <a:latin typeface="Century Gothic"/>
                <a:ea typeface="+mn-ea"/>
                <a:cs typeface="+mn-cs"/>
              </a:rPr>
              <a:t>Problème du frottement négatif en cas de tassement de sol (par exemple si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1" i="0" u="sng" strike="noStrike" kern="1200" cap="none" spc="0" normalizeH="0" baseline="0" noProof="0" dirty="0">
                <a:ln>
                  <a:noFill/>
                </a:ln>
                <a:solidFill>
                  <a:srgbClr val="292934"/>
                </a:solidFill>
                <a:effectLst/>
                <a:uLnTx/>
                <a:uFillTx/>
                <a:latin typeface="Century Gothic"/>
                <a:ea typeface="+mn-ea"/>
                <a:cs typeface="+mn-cs"/>
              </a:rPr>
              <a:t>liquéfaction)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92934"/>
                </a:solidFill>
                <a:effectLst/>
                <a:uLnTx/>
                <a:uFillTx/>
                <a:latin typeface="Century Gothic"/>
                <a:ea typeface="+mn-ea"/>
                <a:cs typeface="+mn-cs"/>
              </a:rPr>
              <a:t>Le pieu se trouve plus chargé qu’à l’état initial par le sol qui a tassé. On appelle ce phénomène le frottement négatif. Si le sol n’est pas traité il faut en tenir compte au dimensionnement.</a:t>
            </a:r>
          </a:p>
        </p:txBody>
      </p:sp>
      <p:pic>
        <p:nvPicPr>
          <p:cNvPr id="9" name="Picture 2"/>
          <p:cNvPicPr>
            <a:picLocks noChangeAspect="1" noChangeArrowheads="1"/>
          </p:cNvPicPr>
          <p:nvPr/>
        </p:nvPicPr>
        <p:blipFill>
          <a:blip r:embed="rId4" cstate="print"/>
          <a:srcRect/>
          <a:stretch>
            <a:fillRect/>
          </a:stretch>
        </p:blipFill>
        <p:spPr bwMode="auto">
          <a:xfrm>
            <a:off x="5740820" y="4365104"/>
            <a:ext cx="2863627" cy="2119619"/>
          </a:xfrm>
          <a:prstGeom prst="rect">
            <a:avLst/>
          </a:prstGeom>
          <a:noFill/>
          <a:ln w="9525">
            <a:noFill/>
            <a:miter lim="800000"/>
            <a:headEnd/>
            <a:tailEnd/>
          </a:ln>
        </p:spPr>
      </p:pic>
      <p:sp>
        <p:nvSpPr>
          <p:cNvPr id="10" name="ZoneTexte 9"/>
          <p:cNvSpPr txBox="1"/>
          <p:nvPr/>
        </p:nvSpPr>
        <p:spPr>
          <a:xfrm>
            <a:off x="3803852" y="46610"/>
            <a:ext cx="5232644" cy="52322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150" normalizeH="0" baseline="0" noProof="0" dirty="0">
                <a:ln w="11430"/>
                <a:solidFill>
                  <a:srgbClr val="F8F8F8"/>
                </a:solidFill>
                <a:effectLst>
                  <a:glow rad="139700">
                    <a:srgbClr val="726056">
                      <a:satMod val="175000"/>
                      <a:alpha val="40000"/>
                    </a:srgbClr>
                  </a:glow>
                  <a:outerShdw blurRad="25400" algn="tl" rotWithShape="0">
                    <a:srgbClr val="000000">
                      <a:alpha val="43000"/>
                    </a:srgbClr>
                  </a:outerShdw>
                  <a:reflection blurRad="6350" stA="60000" endA="900" endPos="58000" dir="5400000" sy="-100000" algn="bl" rotWithShape="0"/>
                </a:effectLst>
                <a:uLnTx/>
                <a:uFillTx/>
                <a:latin typeface="Century Gothic"/>
                <a:ea typeface="+mn-ea"/>
                <a:cs typeface="+mn-cs"/>
              </a:rPr>
              <a:t>FONDATION.</a:t>
            </a:r>
          </a:p>
        </p:txBody>
      </p:sp>
    </p:spTree>
    <p:extLst>
      <p:ext uri="{BB962C8B-B14F-4D97-AF65-F5344CB8AC3E}">
        <p14:creationId xmlns:p14="http://schemas.microsoft.com/office/powerpoint/2010/main" val="279082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3382" y="809417"/>
            <a:ext cx="4572000" cy="1323439"/>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1" i="0" u="sng" strike="noStrike" kern="1200" cap="none" spc="0" normalizeH="0" baseline="0" noProof="0" dirty="0">
                <a:ln>
                  <a:noFill/>
                </a:ln>
                <a:solidFill>
                  <a:srgbClr val="292934"/>
                </a:solidFill>
                <a:effectLst/>
                <a:uLnTx/>
                <a:uFillTx/>
                <a:latin typeface="Century Gothic"/>
                <a:ea typeface="+mn-ea"/>
                <a:cs typeface="+mn-cs"/>
              </a:rPr>
              <a:t>Déformation des pieux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92934"/>
                </a:solidFill>
                <a:effectLst/>
                <a:uLnTx/>
                <a:uFillTx/>
                <a:latin typeface="Century Gothic"/>
                <a:ea typeface="+mn-ea"/>
                <a:cs typeface="+mn-cs"/>
              </a:rPr>
              <a:t>Les pieux doivent pouvoir avoir un comportement flexible pour se déformer avec le sol. En zone sismique les pieux inclinés sont interdits.</a:t>
            </a:r>
          </a:p>
        </p:txBody>
      </p:sp>
      <p:pic>
        <p:nvPicPr>
          <p:cNvPr id="5122" name="Picture 2"/>
          <p:cNvPicPr>
            <a:picLocks noChangeAspect="1" noChangeArrowheads="1"/>
          </p:cNvPicPr>
          <p:nvPr/>
        </p:nvPicPr>
        <p:blipFill rotWithShape="1">
          <a:blip r:embed="rId2" cstate="print"/>
          <a:srcRect l="1865" t="8521" r="2820" b="3235"/>
          <a:stretch/>
        </p:blipFill>
        <p:spPr bwMode="auto">
          <a:xfrm>
            <a:off x="5206372" y="692696"/>
            <a:ext cx="3326068" cy="1627950"/>
          </a:xfrm>
          <a:prstGeom prst="rect">
            <a:avLst/>
          </a:prstGeom>
          <a:noFill/>
          <a:ln w="9525">
            <a:noFill/>
            <a:miter lim="800000"/>
            <a:headEnd/>
            <a:tailEnd/>
          </a:ln>
        </p:spPr>
      </p:pic>
      <p:sp>
        <p:nvSpPr>
          <p:cNvPr id="4" name="Rectangle 3"/>
          <p:cNvSpPr/>
          <p:nvPr/>
        </p:nvSpPr>
        <p:spPr>
          <a:xfrm>
            <a:off x="3779912" y="2344231"/>
            <a:ext cx="4752528" cy="206210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292934"/>
                </a:solidFill>
                <a:effectLst/>
                <a:uLnTx/>
                <a:uFillTx/>
                <a:latin typeface="Century Gothic"/>
                <a:ea typeface="+mn-ea"/>
                <a:cs typeface="+mn-cs"/>
              </a:rPr>
              <a:t>Sollicitations au cisaillement et en compression en tête de pieux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292934"/>
                </a:solidFill>
                <a:effectLst/>
                <a:uLnTx/>
                <a:uFillTx/>
                <a:latin typeface="Century Gothic"/>
                <a:ea typeface="+mn-ea"/>
                <a:cs typeface="+mn-cs"/>
              </a:rPr>
              <a:t>Pieu dénudé sous l’effet d’un phénomène de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292934"/>
                </a:solidFill>
                <a:effectLst/>
                <a:uLnTx/>
                <a:uFillTx/>
                <a:latin typeface="Century Gothic"/>
                <a:ea typeface="+mn-ea"/>
                <a:cs typeface="+mn-cs"/>
              </a:rPr>
              <a:t>liquéfaction. A hauteur du niveau d’eau on voit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92934"/>
                </a:solidFill>
                <a:effectLst/>
                <a:uLnTx/>
                <a:uFillTx/>
                <a:latin typeface="Century Gothic"/>
                <a:ea typeface="+mn-ea"/>
                <a:cs typeface="+mn-cs"/>
              </a:rPr>
              <a:t>qu’en outre les aciers longitudinaux ont flambé sous l’effet d’un effort en compression. Kobé,1995)</a:t>
            </a:r>
          </a:p>
        </p:txBody>
      </p:sp>
      <p:pic>
        <p:nvPicPr>
          <p:cNvPr id="5123" name="Picture 3"/>
          <p:cNvPicPr>
            <a:picLocks noChangeAspect="1" noChangeArrowheads="1"/>
          </p:cNvPicPr>
          <p:nvPr/>
        </p:nvPicPr>
        <p:blipFill>
          <a:blip r:embed="rId3" cstate="print"/>
          <a:srcRect/>
          <a:stretch>
            <a:fillRect/>
          </a:stretch>
        </p:blipFill>
        <p:spPr bwMode="auto">
          <a:xfrm>
            <a:off x="683568" y="2252869"/>
            <a:ext cx="3096344" cy="2064230"/>
          </a:xfrm>
          <a:prstGeom prst="rect">
            <a:avLst/>
          </a:prstGeom>
          <a:noFill/>
          <a:ln w="9525">
            <a:noFill/>
            <a:miter lim="800000"/>
            <a:headEnd/>
            <a:tailEnd/>
          </a:ln>
        </p:spPr>
      </p:pic>
      <p:sp>
        <p:nvSpPr>
          <p:cNvPr id="6" name="Rectangle 5"/>
          <p:cNvSpPr/>
          <p:nvPr/>
        </p:nvSpPr>
        <p:spPr>
          <a:xfrm>
            <a:off x="611560" y="4463241"/>
            <a:ext cx="4592990" cy="206210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1" i="0" u="sng" strike="noStrike" kern="1200" cap="none" spc="0" normalizeH="0" baseline="0" noProof="0" dirty="0">
                <a:ln>
                  <a:noFill/>
                </a:ln>
                <a:solidFill>
                  <a:srgbClr val="292934"/>
                </a:solidFill>
                <a:effectLst/>
                <a:uLnTx/>
                <a:uFillTx/>
                <a:latin typeface="Century Gothic"/>
                <a:ea typeface="+mn-ea"/>
                <a:cs typeface="+mn-cs"/>
              </a:rPr>
              <a:t>Cisaillement de pieux découverts suite à un phénomène de liquéfaction.  (Kobé, 1995)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92934"/>
                </a:solidFill>
                <a:effectLst/>
                <a:uLnTx/>
                <a:uFillTx/>
                <a:latin typeface="Century Gothic"/>
                <a:ea typeface="+mn-ea"/>
                <a:cs typeface="+mn-cs"/>
              </a:rPr>
              <a:t>Il est nécessaire que les bêches périphériques mobilisent le sol pour éviter le cisaillement des têtes de pieux. En cas de sol potentiellement liquéfiable, il faut tenir compte de la hauteur possible du tassement.</a:t>
            </a:r>
          </a:p>
        </p:txBody>
      </p:sp>
      <p:pic>
        <p:nvPicPr>
          <p:cNvPr id="5124" name="Picture 4"/>
          <p:cNvPicPr>
            <a:picLocks noChangeAspect="1" noChangeArrowheads="1"/>
          </p:cNvPicPr>
          <p:nvPr/>
        </p:nvPicPr>
        <p:blipFill>
          <a:blip r:embed="rId4" cstate="print"/>
          <a:srcRect/>
          <a:stretch>
            <a:fillRect/>
          </a:stretch>
        </p:blipFill>
        <p:spPr bwMode="auto">
          <a:xfrm>
            <a:off x="5206372" y="4178080"/>
            <a:ext cx="3398076" cy="2265384"/>
          </a:xfrm>
          <a:prstGeom prst="rect">
            <a:avLst/>
          </a:prstGeom>
          <a:noFill/>
          <a:ln w="9525">
            <a:noFill/>
            <a:miter lim="800000"/>
            <a:headEnd/>
            <a:tailEnd/>
          </a:ln>
        </p:spPr>
      </p:pic>
      <p:sp>
        <p:nvSpPr>
          <p:cNvPr id="8" name="ZoneTexte 7"/>
          <p:cNvSpPr txBox="1"/>
          <p:nvPr/>
        </p:nvSpPr>
        <p:spPr>
          <a:xfrm>
            <a:off x="3803852" y="46610"/>
            <a:ext cx="5232644" cy="52322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150" normalizeH="0" baseline="0" noProof="0" dirty="0">
                <a:ln w="11430"/>
                <a:solidFill>
                  <a:srgbClr val="F8F8F8"/>
                </a:solidFill>
                <a:effectLst>
                  <a:glow rad="139700">
                    <a:srgbClr val="726056">
                      <a:satMod val="175000"/>
                      <a:alpha val="40000"/>
                    </a:srgbClr>
                  </a:glow>
                  <a:outerShdw blurRad="25400" algn="tl" rotWithShape="0">
                    <a:srgbClr val="000000">
                      <a:alpha val="43000"/>
                    </a:srgbClr>
                  </a:outerShdw>
                  <a:reflection blurRad="6350" stA="60000" endA="900" endPos="58000" dir="5400000" sy="-100000" algn="bl" rotWithShape="0"/>
                </a:effectLst>
                <a:uLnTx/>
                <a:uFillTx/>
                <a:latin typeface="Century Gothic"/>
                <a:ea typeface="+mn-ea"/>
                <a:cs typeface="+mn-cs"/>
              </a:rPr>
              <a:t>FONDATION.</a:t>
            </a:r>
          </a:p>
        </p:txBody>
      </p:sp>
    </p:spTree>
    <p:extLst>
      <p:ext uri="{BB962C8B-B14F-4D97-AF65-F5344CB8AC3E}">
        <p14:creationId xmlns:p14="http://schemas.microsoft.com/office/powerpoint/2010/main" val="366384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764704"/>
            <a:ext cx="6624736" cy="36933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srgbClr val="292934"/>
                </a:solidFill>
                <a:effectLst/>
                <a:uLnTx/>
                <a:uFillTx/>
                <a:latin typeface="Century Gothic"/>
                <a:ea typeface="+mn-ea"/>
                <a:cs typeface="+mn-cs"/>
              </a:rPr>
              <a:t>Problème lors de la construction d’ immeuble en Chine</a:t>
            </a:r>
          </a:p>
        </p:txBody>
      </p:sp>
      <p:sp>
        <p:nvSpPr>
          <p:cNvPr id="4" name="Rectangle 3"/>
          <p:cNvSpPr/>
          <p:nvPr/>
        </p:nvSpPr>
        <p:spPr>
          <a:xfrm>
            <a:off x="2627784" y="4140369"/>
            <a:ext cx="338437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92934"/>
                </a:solidFill>
                <a:effectLst/>
                <a:uLnTx/>
                <a:uFillTx/>
                <a:latin typeface="Century Gothic"/>
                <a:ea typeface="+mn-ea"/>
                <a:cs typeface="+mn-cs"/>
              </a:rPr>
              <a:t>c’est un immeuble de 13étages, étendu sur le sol </a:t>
            </a:r>
          </a:p>
        </p:txBody>
      </p:sp>
      <p:pic>
        <p:nvPicPr>
          <p:cNvPr id="1027" name="Picture 3"/>
          <p:cNvPicPr>
            <a:picLocks noChangeAspect="1" noChangeArrowheads="1"/>
          </p:cNvPicPr>
          <p:nvPr/>
        </p:nvPicPr>
        <p:blipFill>
          <a:blip r:embed="rId2" cstate="print"/>
          <a:srcRect/>
          <a:stretch>
            <a:fillRect/>
          </a:stretch>
        </p:blipFill>
        <p:spPr bwMode="auto">
          <a:xfrm>
            <a:off x="2618606" y="1421109"/>
            <a:ext cx="3393554" cy="2439939"/>
          </a:xfrm>
          <a:prstGeom prst="rect">
            <a:avLst/>
          </a:prstGeom>
          <a:noFill/>
          <a:ln w="9525">
            <a:noFill/>
            <a:miter lim="800000"/>
            <a:headEnd/>
            <a:tailEnd/>
          </a:ln>
        </p:spPr>
      </p:pic>
    </p:spTree>
    <p:extLst>
      <p:ext uri="{BB962C8B-B14F-4D97-AF65-F5344CB8AC3E}">
        <p14:creationId xmlns:p14="http://schemas.microsoft.com/office/powerpoint/2010/main" val="105690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4296" y="3789040"/>
            <a:ext cx="4283968"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92934"/>
                </a:solidFill>
                <a:effectLst/>
                <a:uLnTx/>
                <a:uFillTx/>
                <a:latin typeface="Century Gothic"/>
                <a:ea typeface="+mn-ea"/>
                <a:cs typeface="+mn-cs"/>
              </a:rPr>
              <a:t>Ensuite on creusé une tranchée 4.6 m de profondeur pour faire un garage souterrain sur le coté sud,  puis on a entassé les gravats sur le coté nord sur une hauteur de 10 m. Il en a résulté une différence de pression de 3000 tonnes entre le coté sud et le coté nord, cette différence était plus grande que ce que pouvaient supporter les pilier des fondations.</a:t>
            </a:r>
          </a:p>
        </p:txBody>
      </p:sp>
      <p:pic>
        <p:nvPicPr>
          <p:cNvPr id="3" name="Picture 4"/>
          <p:cNvPicPr>
            <a:picLocks noChangeAspect="1" noChangeArrowheads="1"/>
          </p:cNvPicPr>
          <p:nvPr/>
        </p:nvPicPr>
        <p:blipFill>
          <a:blip r:embed="rId2" cstate="print"/>
          <a:srcRect/>
          <a:stretch>
            <a:fillRect/>
          </a:stretch>
        </p:blipFill>
        <p:spPr bwMode="auto">
          <a:xfrm>
            <a:off x="3131840" y="1196752"/>
            <a:ext cx="3224212" cy="2481085"/>
          </a:xfrm>
          <a:prstGeom prst="rect">
            <a:avLst/>
          </a:prstGeom>
          <a:noFill/>
          <a:ln w="9525">
            <a:noFill/>
            <a:miter lim="800000"/>
            <a:headEnd/>
            <a:tailEnd/>
          </a:ln>
        </p:spPr>
      </p:pic>
    </p:spTree>
    <p:extLst>
      <p:ext uri="{BB962C8B-B14F-4D97-AF65-F5344CB8AC3E}">
        <p14:creationId xmlns:p14="http://schemas.microsoft.com/office/powerpoint/2010/main" val="181740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1668363" y="836712"/>
            <a:ext cx="5495925" cy="5353050"/>
          </a:xfrm>
          <a:prstGeom prst="rect">
            <a:avLst/>
          </a:prstGeom>
          <a:noFill/>
          <a:ln w="9525">
            <a:noFill/>
            <a:miter lim="800000"/>
            <a:headEnd/>
            <a:tailEnd/>
          </a:ln>
        </p:spPr>
      </p:pic>
    </p:spTree>
    <p:extLst>
      <p:ext uri="{BB962C8B-B14F-4D97-AF65-F5344CB8AC3E}">
        <p14:creationId xmlns:p14="http://schemas.microsoft.com/office/powerpoint/2010/main" val="238562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a:stretch>
            <a:fillRect/>
          </a:stretch>
        </p:blipFill>
        <p:spPr bwMode="auto">
          <a:xfrm>
            <a:off x="1728788" y="1214438"/>
            <a:ext cx="5686425" cy="4429125"/>
          </a:xfrm>
          <a:prstGeom prst="rect">
            <a:avLst/>
          </a:prstGeom>
          <a:noFill/>
          <a:ln w="9525">
            <a:noFill/>
            <a:miter lim="800000"/>
            <a:headEnd/>
            <a:tailEnd/>
          </a:ln>
        </p:spPr>
      </p:pic>
    </p:spTree>
    <p:extLst>
      <p:ext uri="{BB962C8B-B14F-4D97-AF65-F5344CB8AC3E}">
        <p14:creationId xmlns:p14="http://schemas.microsoft.com/office/powerpoint/2010/main" val="58405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a:stretch>
            <a:fillRect/>
          </a:stretch>
        </p:blipFill>
        <p:spPr bwMode="auto">
          <a:xfrm>
            <a:off x="1909763" y="1562100"/>
            <a:ext cx="5324475" cy="3733800"/>
          </a:xfrm>
          <a:prstGeom prst="rect">
            <a:avLst/>
          </a:prstGeom>
          <a:noFill/>
          <a:ln w="9525">
            <a:noFill/>
            <a:miter lim="800000"/>
            <a:headEnd/>
            <a:tailEnd/>
          </a:ln>
        </p:spPr>
      </p:pic>
    </p:spTree>
    <p:extLst>
      <p:ext uri="{BB962C8B-B14F-4D97-AF65-F5344CB8AC3E}">
        <p14:creationId xmlns:p14="http://schemas.microsoft.com/office/powerpoint/2010/main" val="409346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a:stretch>
            <a:fillRect/>
          </a:stretch>
        </p:blipFill>
        <p:spPr bwMode="auto">
          <a:xfrm>
            <a:off x="1763688" y="1628800"/>
            <a:ext cx="5390257" cy="3646711"/>
          </a:xfrm>
          <a:prstGeom prst="rect">
            <a:avLst/>
          </a:prstGeom>
          <a:noFill/>
          <a:ln w="9525">
            <a:noFill/>
            <a:miter lim="800000"/>
            <a:headEnd/>
            <a:tailEnd/>
          </a:ln>
        </p:spPr>
      </p:pic>
    </p:spTree>
    <p:extLst>
      <p:ext uri="{BB962C8B-B14F-4D97-AF65-F5344CB8AC3E}">
        <p14:creationId xmlns:p14="http://schemas.microsoft.com/office/powerpoint/2010/main" val="322438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srcRect/>
          <a:stretch>
            <a:fillRect/>
          </a:stretch>
        </p:blipFill>
        <p:spPr bwMode="auto">
          <a:xfrm>
            <a:off x="1547664" y="1556792"/>
            <a:ext cx="5656818" cy="3794348"/>
          </a:xfrm>
          <a:prstGeom prst="rect">
            <a:avLst/>
          </a:prstGeom>
          <a:noFill/>
          <a:ln w="9525">
            <a:noFill/>
            <a:miter lim="800000"/>
            <a:headEnd/>
            <a:tailEnd/>
          </a:ln>
        </p:spPr>
      </p:pic>
    </p:spTree>
    <p:extLst>
      <p:ext uri="{BB962C8B-B14F-4D97-AF65-F5344CB8AC3E}">
        <p14:creationId xmlns:p14="http://schemas.microsoft.com/office/powerpoint/2010/main" val="287386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print"/>
          <a:srcRect/>
          <a:stretch>
            <a:fillRect/>
          </a:stretch>
        </p:blipFill>
        <p:spPr bwMode="auto">
          <a:xfrm>
            <a:off x="1463013" y="1412776"/>
            <a:ext cx="5884868" cy="3816424"/>
          </a:xfrm>
          <a:prstGeom prst="rect">
            <a:avLst/>
          </a:prstGeom>
          <a:noFill/>
          <a:ln w="9525">
            <a:noFill/>
            <a:miter lim="800000"/>
            <a:headEnd/>
            <a:tailEnd/>
          </a:ln>
        </p:spPr>
      </p:pic>
    </p:spTree>
    <p:extLst>
      <p:ext uri="{BB962C8B-B14F-4D97-AF65-F5344CB8AC3E}">
        <p14:creationId xmlns:p14="http://schemas.microsoft.com/office/powerpoint/2010/main" val="46129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contenu 2"/>
          <p:cNvSpPr txBox="1">
            <a:spLocks/>
          </p:cNvSpPr>
          <p:nvPr/>
        </p:nvSpPr>
        <p:spPr>
          <a:xfrm>
            <a:off x="5033599" y="3500438"/>
            <a:ext cx="3824681" cy="3000396"/>
          </a:xfrm>
          <a:prstGeom prst="roundRect">
            <a:avLst/>
          </a:prstGeom>
          <a:ln/>
        </p:spPr>
        <p:style>
          <a:lnRef idx="2">
            <a:schemeClr val="accent2"/>
          </a:lnRef>
          <a:fillRef idx="1">
            <a:schemeClr val="lt1"/>
          </a:fillRef>
          <a:effectRef idx="0">
            <a:schemeClr val="accent2"/>
          </a:effectRef>
          <a:fontRef idx="minor">
            <a:schemeClr val="dk1"/>
          </a:fontRef>
        </p:style>
        <p:txBody>
          <a:bodyPr>
            <a:noAutofit/>
          </a:bodyPr>
          <a:lstStyle/>
          <a:p>
            <a:pPr marL="342900" marR="0" lvl="0" indent="-342900" algn="l" defTabSz="914400" rtl="0" eaLnBrk="1" fontAlgn="auto" latinLnBrk="0" hangingPunct="1">
              <a:lnSpc>
                <a:spcPct val="160000"/>
              </a:lnSpc>
              <a:spcBef>
                <a:spcPct val="20000"/>
              </a:spcBef>
              <a:spcAft>
                <a:spcPts val="0"/>
              </a:spcAft>
              <a:buClrTx/>
              <a:buSzTx/>
              <a:tabLst/>
              <a:defRPr/>
            </a:pPr>
            <a:r>
              <a:rPr kumimoji="0" lang="fr-FR" b="1" i="0" u="none" strike="noStrike" kern="1200" cap="none" spc="0" normalizeH="0" baseline="0" noProof="0" dirty="0">
                <a:ln>
                  <a:noFill/>
                </a:ln>
                <a:solidFill>
                  <a:schemeClr val="tx1"/>
                </a:solidFill>
                <a:effectLst/>
                <a:uLnTx/>
                <a:uFillTx/>
                <a:latin typeface="+mj-lt"/>
                <a:ea typeface="+mn-ea"/>
                <a:cs typeface="+mn-cs"/>
              </a:rPr>
              <a:t>  </a:t>
            </a:r>
          </a:p>
        </p:txBody>
      </p:sp>
      <p:sp>
        <p:nvSpPr>
          <p:cNvPr id="15" name="Rectangle 14"/>
          <p:cNvSpPr/>
          <p:nvPr/>
        </p:nvSpPr>
        <p:spPr>
          <a:xfrm>
            <a:off x="879206" y="1"/>
            <a:ext cx="6470997" cy="2554545"/>
          </a:xfrm>
          <a:prstGeom prst="rect">
            <a:avLst/>
          </a:prstGeom>
        </p:spPr>
        <p:txBody>
          <a:bodyPr wrap="square">
            <a:spAutoFit/>
          </a:bodyPr>
          <a:lstStyle/>
          <a:p>
            <a:endParaRPr lang="fr-FR" sz="2800" dirty="0">
              <a:latin typeface="Times New Roman" pitchFamily="18" charset="0"/>
              <a:cs typeface="Times New Roman" pitchFamily="18" charset="0"/>
            </a:endParaRPr>
          </a:p>
          <a:p>
            <a:pPr algn="ctr"/>
            <a:endParaRPr lang="fr-FR" sz="2800" dirty="0">
              <a:latin typeface="Times New Roman" pitchFamily="18" charset="0"/>
              <a:cs typeface="Times New Roman" pitchFamily="18" charset="0"/>
            </a:endParaRPr>
          </a:p>
          <a:p>
            <a:pPr algn="ctr"/>
            <a:endParaRPr lang="fr-FR" sz="2000" dirty="0">
              <a:latin typeface="Times New Roman" pitchFamily="18" charset="0"/>
              <a:cs typeface="Times New Roman" pitchFamily="18" charset="0"/>
            </a:endParaRPr>
          </a:p>
          <a:p>
            <a:pPr algn="ctr"/>
            <a:endParaRPr lang="fr-FR" sz="2800" dirty="0">
              <a:latin typeface="Times New Roman" pitchFamily="18" charset="0"/>
              <a:cs typeface="Times New Roman" pitchFamily="18" charset="0"/>
            </a:endParaRPr>
          </a:p>
          <a:p>
            <a:pPr algn="ctr"/>
            <a:endParaRPr lang="fr-FR" sz="2800" dirty="0">
              <a:latin typeface="Times New Roman" pitchFamily="18" charset="0"/>
              <a:cs typeface="Times New Roman" pitchFamily="18" charset="0"/>
            </a:endParaRPr>
          </a:p>
          <a:p>
            <a:pPr algn="ctr"/>
            <a:endParaRPr lang="fr-FR" sz="2800" dirty="0">
              <a:latin typeface="Times New Roman" pitchFamily="18" charset="0"/>
              <a:cs typeface="Times New Roman" pitchFamily="18" charset="0"/>
            </a:endParaRPr>
          </a:p>
        </p:txBody>
      </p:sp>
      <p:sp>
        <p:nvSpPr>
          <p:cNvPr id="19" name="Titre 1"/>
          <p:cNvSpPr txBox="1">
            <a:spLocks/>
          </p:cNvSpPr>
          <p:nvPr/>
        </p:nvSpPr>
        <p:spPr>
          <a:xfrm>
            <a:off x="-823710" y="2500306"/>
            <a:ext cx="6450794"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2400" b="1" i="1" u="none" strike="noStrike" kern="1200" cap="none" spc="0" normalizeH="0" baseline="0" noProof="0" dirty="0">
                <a:ln>
                  <a:noFill/>
                </a:ln>
                <a:solidFill>
                  <a:schemeClr val="accent2">
                    <a:lumMod val="75000"/>
                  </a:schemeClr>
                </a:solidFill>
                <a:effectLst/>
                <a:uLnTx/>
                <a:uFillTx/>
                <a:latin typeface="+mj-lt"/>
                <a:ea typeface="+mj-ea"/>
                <a:cs typeface="Times New Roman" pitchFamily="18" charset="0"/>
              </a:rPr>
              <a:t>Le bon sol </a:t>
            </a:r>
          </a:p>
        </p:txBody>
      </p:sp>
      <p:sp>
        <p:nvSpPr>
          <p:cNvPr id="20" name="Espace réservé du contenu 2"/>
          <p:cNvSpPr txBox="1">
            <a:spLocks/>
          </p:cNvSpPr>
          <p:nvPr/>
        </p:nvSpPr>
        <p:spPr>
          <a:xfrm>
            <a:off x="747319" y="3500438"/>
            <a:ext cx="3824681" cy="3000396"/>
          </a:xfrm>
          <a:prstGeom prst="roundRect">
            <a:avLst/>
          </a:prstGeom>
          <a:ln/>
        </p:spPr>
        <p:style>
          <a:lnRef idx="2">
            <a:schemeClr val="dk1"/>
          </a:lnRef>
          <a:fillRef idx="1">
            <a:schemeClr val="lt1"/>
          </a:fillRef>
          <a:effectRef idx="0">
            <a:schemeClr val="dk1"/>
          </a:effectRef>
          <a:fontRef idx="minor">
            <a:schemeClr val="dk1"/>
          </a:fontRef>
        </p:style>
        <p:txBody>
          <a:bodyPr>
            <a:noAutofit/>
          </a:bodyPr>
          <a:lstStyle/>
          <a:p>
            <a:pPr marL="342900" marR="0" lvl="0" indent="-342900" algn="l" defTabSz="914400" rtl="0" eaLnBrk="1" fontAlgn="auto" latinLnBrk="0" hangingPunct="1">
              <a:lnSpc>
                <a:spcPct val="160000"/>
              </a:lnSpc>
              <a:spcBef>
                <a:spcPct val="20000"/>
              </a:spcBef>
              <a:spcAft>
                <a:spcPts val="0"/>
              </a:spcAft>
              <a:buClrTx/>
              <a:buSzTx/>
              <a:tabLst/>
              <a:defRPr/>
            </a:pPr>
            <a:r>
              <a:rPr kumimoji="0" lang="fr-FR" b="1" i="0" u="none" strike="noStrike" kern="1200" cap="none" spc="0" normalizeH="0" baseline="0" noProof="0" dirty="0">
                <a:ln>
                  <a:noFill/>
                </a:ln>
                <a:solidFill>
                  <a:schemeClr val="tx1"/>
                </a:solidFill>
                <a:effectLst/>
                <a:uLnTx/>
                <a:uFillTx/>
                <a:latin typeface="+mj-lt"/>
                <a:ea typeface="+mn-ea"/>
                <a:cs typeface="+mn-cs"/>
              </a:rPr>
              <a:t> les tassements sous les charges sont faibles </a:t>
            </a:r>
          </a:p>
          <a:p>
            <a:pPr marL="342900" marR="0" lvl="0" indent="-342900" algn="l" defTabSz="914400" rtl="0" eaLnBrk="1" fontAlgn="auto" latinLnBrk="0" hangingPunct="1">
              <a:lnSpc>
                <a:spcPct val="160000"/>
              </a:lnSpc>
              <a:spcBef>
                <a:spcPct val="20000"/>
              </a:spcBef>
              <a:spcAft>
                <a:spcPts val="0"/>
              </a:spcAft>
              <a:buClrTx/>
              <a:buSzTx/>
              <a:tabLst/>
              <a:defRPr/>
            </a:pPr>
            <a:r>
              <a:rPr kumimoji="0" lang="fr-FR" b="1" i="0" u="none" strike="noStrike" kern="1200" cap="none" spc="0" normalizeH="0" baseline="0" noProof="0" dirty="0">
                <a:ln>
                  <a:noFill/>
                </a:ln>
                <a:solidFill>
                  <a:schemeClr val="tx1"/>
                </a:solidFill>
                <a:effectLst/>
                <a:uLnTx/>
                <a:uFillTx/>
                <a:latin typeface="+mj-lt"/>
                <a:ea typeface="+mn-ea"/>
                <a:cs typeface="+mn-cs"/>
              </a:rPr>
              <a:t>Reçoivent facilement des fondations superficielles  </a:t>
            </a:r>
          </a:p>
          <a:p>
            <a:pPr marL="342900" marR="0" lvl="0" indent="-342900" algn="l" defTabSz="914400" rtl="0" eaLnBrk="1" fontAlgn="auto" latinLnBrk="0" hangingPunct="1">
              <a:lnSpc>
                <a:spcPct val="160000"/>
              </a:lnSpc>
              <a:spcBef>
                <a:spcPct val="20000"/>
              </a:spcBef>
              <a:spcAft>
                <a:spcPts val="0"/>
              </a:spcAft>
              <a:buClrTx/>
              <a:buSzTx/>
              <a:tabLst/>
              <a:defRPr/>
            </a:pPr>
            <a:r>
              <a:rPr kumimoji="0" lang="fr-FR" b="1" i="0" u="none" strike="noStrike" kern="1200" cap="none" spc="0" normalizeH="0" baseline="0" noProof="0" dirty="0">
                <a:ln>
                  <a:noFill/>
                </a:ln>
                <a:solidFill>
                  <a:schemeClr val="tx1"/>
                </a:solidFill>
                <a:effectLst/>
                <a:uLnTx/>
                <a:uFillTx/>
                <a:latin typeface="+mj-lt"/>
                <a:ea typeface="+mn-ea"/>
                <a:cs typeface="+mn-cs"/>
              </a:rPr>
              <a:t>La nappe phréatique est profonde </a:t>
            </a:r>
          </a:p>
          <a:p>
            <a:pPr marL="342900" marR="0" lvl="0" indent="-342900" algn="l" defTabSz="914400" rtl="0" eaLnBrk="1" fontAlgn="auto" latinLnBrk="0" hangingPunct="1">
              <a:lnSpc>
                <a:spcPct val="160000"/>
              </a:lnSpc>
              <a:spcBef>
                <a:spcPct val="20000"/>
              </a:spcBef>
              <a:spcAft>
                <a:spcPts val="0"/>
              </a:spcAft>
              <a:buClrTx/>
              <a:buSzTx/>
              <a:tabLst/>
              <a:defRPr/>
            </a:pPr>
            <a:r>
              <a:rPr kumimoji="0" lang="fr-FR" b="1" i="0" u="none" strike="noStrike" kern="1200" cap="none" spc="0" normalizeH="0" baseline="0" noProof="0" dirty="0">
                <a:ln>
                  <a:noFill/>
                </a:ln>
                <a:solidFill>
                  <a:schemeClr val="tx1"/>
                </a:solidFill>
                <a:effectLst/>
                <a:uLnTx/>
                <a:uFillTx/>
                <a:latin typeface="+mj-lt"/>
                <a:ea typeface="+mn-ea"/>
                <a:cs typeface="+mn-cs"/>
              </a:rPr>
              <a:t> </a:t>
            </a:r>
          </a:p>
        </p:txBody>
      </p:sp>
      <p:sp>
        <p:nvSpPr>
          <p:cNvPr id="22" name="ZoneTexte 21"/>
          <p:cNvSpPr txBox="1"/>
          <p:nvPr/>
        </p:nvSpPr>
        <p:spPr>
          <a:xfrm>
            <a:off x="5289463" y="3783004"/>
            <a:ext cx="3283066" cy="1338828"/>
          </a:xfrm>
          <a:prstGeom prst="rect">
            <a:avLst/>
          </a:prstGeom>
          <a:noFill/>
        </p:spPr>
        <p:txBody>
          <a:bodyPr wrap="square" rtlCol="0">
            <a:spAutoFit/>
          </a:bodyPr>
          <a:lstStyle/>
          <a:p>
            <a:pPr>
              <a:lnSpc>
                <a:spcPct val="150000"/>
              </a:lnSpc>
            </a:pPr>
            <a:r>
              <a:rPr lang="fr-FR" b="1" dirty="0">
                <a:latin typeface="+mj-lt"/>
                <a:cs typeface="Times New Roman" pitchFamily="18" charset="0"/>
              </a:rPr>
              <a:t>Sols saturés </a:t>
            </a:r>
          </a:p>
          <a:p>
            <a:pPr>
              <a:lnSpc>
                <a:spcPct val="150000"/>
              </a:lnSpc>
            </a:pPr>
            <a:r>
              <a:rPr lang="fr-FR" b="1" dirty="0">
                <a:latin typeface="+mj-lt"/>
                <a:cs typeface="Times New Roman" pitchFamily="18" charset="0"/>
              </a:rPr>
              <a:t>Terrain gypseux ou agressifs</a:t>
            </a:r>
          </a:p>
          <a:p>
            <a:pPr>
              <a:lnSpc>
                <a:spcPct val="150000"/>
              </a:lnSpc>
            </a:pPr>
            <a:r>
              <a:rPr lang="fr-FR" b="1" dirty="0">
                <a:latin typeface="+mj-lt"/>
                <a:cs typeface="Times New Roman" pitchFamily="18" charset="0"/>
              </a:rPr>
              <a:t>Sols a grains fin </a:t>
            </a:r>
          </a:p>
        </p:txBody>
      </p:sp>
      <p:sp>
        <p:nvSpPr>
          <p:cNvPr id="8" name="Rectangle 7"/>
          <p:cNvSpPr/>
          <p:nvPr/>
        </p:nvSpPr>
        <p:spPr>
          <a:xfrm>
            <a:off x="197828" y="916529"/>
            <a:ext cx="8858280" cy="830997"/>
          </a:xfrm>
          <a:prstGeom prst="rect">
            <a:avLst/>
          </a:prstGeom>
        </p:spPr>
        <p:txBody>
          <a:bodyPr wrap="square">
            <a:spAutoFit/>
          </a:bodyPr>
          <a:lstStyle/>
          <a:p>
            <a:pPr algn="ctr"/>
            <a:r>
              <a:rPr lang="fr-FR" sz="2400" dirty="0">
                <a:latin typeface="+mj-lt"/>
                <a:cs typeface="Times New Roman" pitchFamily="18" charset="0"/>
              </a:rPr>
              <a:t>L’étude de la reconnaissance du sol est une étape importante, Sa démarche générale consiste d’abord à caractériser le sol .</a:t>
            </a:r>
          </a:p>
        </p:txBody>
      </p:sp>
      <p:sp>
        <p:nvSpPr>
          <p:cNvPr id="9" name="Rectangle 8"/>
          <p:cNvSpPr/>
          <p:nvPr/>
        </p:nvSpPr>
        <p:spPr>
          <a:xfrm>
            <a:off x="3845944" y="1785926"/>
            <a:ext cx="1358065" cy="523220"/>
          </a:xfrm>
          <a:prstGeom prst="rect">
            <a:avLst/>
          </a:prstGeom>
        </p:spPr>
        <p:txBody>
          <a:bodyPr wrap="none">
            <a:spAutoFit/>
          </a:bodyPr>
          <a:lstStyle/>
          <a:p>
            <a:pPr algn="ctr"/>
            <a:r>
              <a:rPr lang="fr-FR" sz="2800" b="1" i="1" u="sng" dirty="0">
                <a:solidFill>
                  <a:schemeClr val="accent2">
                    <a:lumMod val="75000"/>
                  </a:schemeClr>
                </a:solidFill>
                <a:latin typeface="+mj-lt"/>
                <a:cs typeface="Times New Roman" pitchFamily="18" charset="0"/>
              </a:rPr>
              <a:t>Le sol  : </a:t>
            </a:r>
          </a:p>
        </p:txBody>
      </p:sp>
      <p:sp>
        <p:nvSpPr>
          <p:cNvPr id="10" name="Titre 1"/>
          <p:cNvSpPr txBox="1">
            <a:spLocks/>
          </p:cNvSpPr>
          <p:nvPr/>
        </p:nvSpPr>
        <p:spPr>
          <a:xfrm>
            <a:off x="3462570" y="2571752"/>
            <a:ext cx="6450794"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2400" b="1" i="1" u="none" strike="noStrike" kern="1200" cap="none" spc="0" normalizeH="0" baseline="0" noProof="0" dirty="0">
                <a:ln>
                  <a:noFill/>
                </a:ln>
                <a:solidFill>
                  <a:schemeClr val="accent2">
                    <a:lumMod val="75000"/>
                  </a:schemeClr>
                </a:solidFill>
                <a:effectLst/>
                <a:uLnTx/>
                <a:uFillTx/>
                <a:latin typeface="+mj-lt"/>
                <a:ea typeface="+mj-ea"/>
                <a:cs typeface="Times New Roman" pitchFamily="18" charset="0"/>
              </a:rPr>
              <a:t>Le mauvais sol </a:t>
            </a:r>
          </a:p>
        </p:txBody>
      </p:sp>
      <p:cxnSp>
        <p:nvCxnSpPr>
          <p:cNvPr id="13" name="Connecteur droit avec flèche 12"/>
          <p:cNvCxnSpPr/>
          <p:nvPr/>
        </p:nvCxnSpPr>
        <p:spPr>
          <a:xfrm rot="10800000" flipV="1">
            <a:off x="2527774" y="2214554"/>
            <a:ext cx="923199" cy="28575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4" name="Connecteur droit avec flèche 13"/>
          <p:cNvCxnSpPr/>
          <p:nvPr/>
        </p:nvCxnSpPr>
        <p:spPr>
          <a:xfrm>
            <a:off x="5363313" y="2214554"/>
            <a:ext cx="923199" cy="35719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8" name="Connecteur droit avec flèche 17"/>
          <p:cNvCxnSpPr/>
          <p:nvPr/>
        </p:nvCxnSpPr>
        <p:spPr>
          <a:xfrm rot="5400000">
            <a:off x="2152084" y="3178234"/>
            <a:ext cx="357190" cy="146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4" name="Connecteur droit avec flèche 23"/>
          <p:cNvCxnSpPr/>
          <p:nvPr/>
        </p:nvCxnSpPr>
        <p:spPr>
          <a:xfrm rot="5400000">
            <a:off x="6370955" y="3249672"/>
            <a:ext cx="357190" cy="146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20"/>
                                        </p:tgtEl>
                                        <p:attrNameLst>
                                          <p:attrName>r</p:attrName>
                                        </p:attrNameLst>
                                      </p:cBhvr>
                                    </p:animRot>
                                    <p:animRot by="-240000">
                                      <p:cBhvr>
                                        <p:cTn id="19" dur="200" fill="hold">
                                          <p:stCondLst>
                                            <p:cond delay="200"/>
                                          </p:stCondLst>
                                        </p:cTn>
                                        <p:tgtEl>
                                          <p:spTgt spid="20"/>
                                        </p:tgtEl>
                                        <p:attrNameLst>
                                          <p:attrName>r</p:attrName>
                                        </p:attrNameLst>
                                      </p:cBhvr>
                                    </p:animRot>
                                    <p:animRot by="240000">
                                      <p:cBhvr>
                                        <p:cTn id="20" dur="200" fill="hold">
                                          <p:stCondLst>
                                            <p:cond delay="400"/>
                                          </p:stCondLst>
                                        </p:cTn>
                                        <p:tgtEl>
                                          <p:spTgt spid="20"/>
                                        </p:tgtEl>
                                        <p:attrNameLst>
                                          <p:attrName>r</p:attrName>
                                        </p:attrNameLst>
                                      </p:cBhvr>
                                    </p:animRot>
                                    <p:animRot by="-240000">
                                      <p:cBhvr>
                                        <p:cTn id="21" dur="200" fill="hold">
                                          <p:stCondLst>
                                            <p:cond delay="600"/>
                                          </p:stCondLst>
                                        </p:cTn>
                                        <p:tgtEl>
                                          <p:spTgt spid="20"/>
                                        </p:tgtEl>
                                        <p:attrNameLst>
                                          <p:attrName>r</p:attrName>
                                        </p:attrNameLst>
                                      </p:cBhvr>
                                    </p:animRot>
                                    <p:animRot by="120000">
                                      <p:cBhvr>
                                        <p:cTn id="22" dur="200" fill="hold">
                                          <p:stCondLst>
                                            <p:cond delay="800"/>
                                          </p:stCondLst>
                                        </p:cTn>
                                        <p:tgtEl>
                                          <p:spTgt spid="20"/>
                                        </p:tgtEl>
                                        <p:attrNameLst>
                                          <p:attrName>r</p:attrName>
                                        </p:attrNameLst>
                                      </p:cBhvr>
                                    </p:animRot>
                                  </p:childTnLst>
                                </p:cTn>
                              </p:par>
                              <p:par>
                                <p:cTn id="23" presetID="32" presetClass="emph" presetSubtype="0" fill="hold" grpId="0" nodeType="withEffect">
                                  <p:stCondLst>
                                    <p:cond delay="0"/>
                                  </p:stCondLst>
                                  <p:childTnLst>
                                    <p:animRot by="120000">
                                      <p:cBhvr>
                                        <p:cTn id="24" dur="100" fill="hold">
                                          <p:stCondLst>
                                            <p:cond delay="0"/>
                                          </p:stCondLst>
                                        </p:cTn>
                                        <p:tgtEl>
                                          <p:spTgt spid="22"/>
                                        </p:tgtEl>
                                        <p:attrNameLst>
                                          <p:attrName>r</p:attrName>
                                        </p:attrNameLst>
                                      </p:cBhvr>
                                    </p:animRot>
                                    <p:animRot by="-240000">
                                      <p:cBhvr>
                                        <p:cTn id="25" dur="200" fill="hold">
                                          <p:stCondLst>
                                            <p:cond delay="200"/>
                                          </p:stCondLst>
                                        </p:cTn>
                                        <p:tgtEl>
                                          <p:spTgt spid="22"/>
                                        </p:tgtEl>
                                        <p:attrNameLst>
                                          <p:attrName>r</p:attrName>
                                        </p:attrNameLst>
                                      </p:cBhvr>
                                    </p:animRot>
                                    <p:animRot by="240000">
                                      <p:cBhvr>
                                        <p:cTn id="26" dur="200" fill="hold">
                                          <p:stCondLst>
                                            <p:cond delay="400"/>
                                          </p:stCondLst>
                                        </p:cTn>
                                        <p:tgtEl>
                                          <p:spTgt spid="22"/>
                                        </p:tgtEl>
                                        <p:attrNameLst>
                                          <p:attrName>r</p:attrName>
                                        </p:attrNameLst>
                                      </p:cBhvr>
                                    </p:animRot>
                                    <p:animRot by="-240000">
                                      <p:cBhvr>
                                        <p:cTn id="27" dur="200" fill="hold">
                                          <p:stCondLst>
                                            <p:cond delay="600"/>
                                          </p:stCondLst>
                                        </p:cTn>
                                        <p:tgtEl>
                                          <p:spTgt spid="22"/>
                                        </p:tgtEl>
                                        <p:attrNameLst>
                                          <p:attrName>r</p:attrName>
                                        </p:attrNameLst>
                                      </p:cBhvr>
                                    </p:animRot>
                                    <p:animRot by="120000">
                                      <p:cBhvr>
                                        <p:cTn id="28" dur="200" fill="hold">
                                          <p:stCondLst>
                                            <p:cond delay="800"/>
                                          </p:stCondLst>
                                        </p:cTn>
                                        <p:tgtEl>
                                          <p:spTgt spid="22"/>
                                        </p:tgtEl>
                                        <p:attrNameLst>
                                          <p:attrName>r</p:attrName>
                                        </p:attrNameLst>
                                      </p:cBhvr>
                                    </p:animRot>
                                  </p:childTnLst>
                                </p:cTn>
                              </p:par>
                              <p:par>
                                <p:cTn id="29" presetID="32" presetClass="emph" presetSubtype="0" fill="hold" grpId="0" nodeType="withEffect">
                                  <p:stCondLst>
                                    <p:cond delay="0"/>
                                  </p:stCondLst>
                                  <p:childTnLst>
                                    <p:animRot by="120000">
                                      <p:cBhvr>
                                        <p:cTn id="30" dur="100" fill="hold">
                                          <p:stCondLst>
                                            <p:cond delay="0"/>
                                          </p:stCondLst>
                                        </p:cTn>
                                        <p:tgtEl>
                                          <p:spTgt spid="9"/>
                                        </p:tgtEl>
                                        <p:attrNameLst>
                                          <p:attrName>r</p:attrName>
                                        </p:attrNameLst>
                                      </p:cBhvr>
                                    </p:animRot>
                                    <p:animRot by="-240000">
                                      <p:cBhvr>
                                        <p:cTn id="31" dur="200" fill="hold">
                                          <p:stCondLst>
                                            <p:cond delay="200"/>
                                          </p:stCondLst>
                                        </p:cTn>
                                        <p:tgtEl>
                                          <p:spTgt spid="9"/>
                                        </p:tgtEl>
                                        <p:attrNameLst>
                                          <p:attrName>r</p:attrName>
                                        </p:attrNameLst>
                                      </p:cBhvr>
                                    </p:animRot>
                                    <p:animRot by="240000">
                                      <p:cBhvr>
                                        <p:cTn id="32" dur="200" fill="hold">
                                          <p:stCondLst>
                                            <p:cond delay="400"/>
                                          </p:stCondLst>
                                        </p:cTn>
                                        <p:tgtEl>
                                          <p:spTgt spid="9"/>
                                        </p:tgtEl>
                                        <p:attrNameLst>
                                          <p:attrName>r</p:attrName>
                                        </p:attrNameLst>
                                      </p:cBhvr>
                                    </p:animRot>
                                    <p:animRot by="-240000">
                                      <p:cBhvr>
                                        <p:cTn id="33" dur="200" fill="hold">
                                          <p:stCondLst>
                                            <p:cond delay="600"/>
                                          </p:stCondLst>
                                        </p:cTn>
                                        <p:tgtEl>
                                          <p:spTgt spid="9"/>
                                        </p:tgtEl>
                                        <p:attrNameLst>
                                          <p:attrName>r</p:attrName>
                                        </p:attrNameLst>
                                      </p:cBhvr>
                                    </p:animRot>
                                    <p:animRot by="120000">
                                      <p:cBhvr>
                                        <p:cTn id="34" dur="200" fill="hold">
                                          <p:stCondLst>
                                            <p:cond delay="800"/>
                                          </p:stCondLst>
                                        </p:cTn>
                                        <p:tgtEl>
                                          <p:spTgt spid="9"/>
                                        </p:tgtEl>
                                        <p:attrNameLst>
                                          <p:attrName>r</p:attrName>
                                        </p:attrNameLst>
                                      </p:cBhvr>
                                    </p:animRot>
                                  </p:childTnLst>
                                </p:cTn>
                              </p:par>
                              <p:par>
                                <p:cTn id="35" presetID="32" presetClass="emph" presetSubtype="0" fill="hold" grpId="0" nodeType="withEffect">
                                  <p:stCondLst>
                                    <p:cond delay="0"/>
                                  </p:stCondLst>
                                  <p:childTnLst>
                                    <p:animRot by="120000">
                                      <p:cBhvr>
                                        <p:cTn id="36" dur="100" fill="hold">
                                          <p:stCondLst>
                                            <p:cond delay="0"/>
                                          </p:stCondLst>
                                        </p:cTn>
                                        <p:tgtEl>
                                          <p:spTgt spid="10"/>
                                        </p:tgtEl>
                                        <p:attrNameLst>
                                          <p:attrName>r</p:attrName>
                                        </p:attrNameLst>
                                      </p:cBhvr>
                                    </p:animRot>
                                    <p:animRot by="-240000">
                                      <p:cBhvr>
                                        <p:cTn id="37" dur="200" fill="hold">
                                          <p:stCondLst>
                                            <p:cond delay="200"/>
                                          </p:stCondLst>
                                        </p:cTn>
                                        <p:tgtEl>
                                          <p:spTgt spid="10"/>
                                        </p:tgtEl>
                                        <p:attrNameLst>
                                          <p:attrName>r</p:attrName>
                                        </p:attrNameLst>
                                      </p:cBhvr>
                                    </p:animRot>
                                    <p:animRot by="240000">
                                      <p:cBhvr>
                                        <p:cTn id="38" dur="200" fill="hold">
                                          <p:stCondLst>
                                            <p:cond delay="400"/>
                                          </p:stCondLst>
                                        </p:cTn>
                                        <p:tgtEl>
                                          <p:spTgt spid="10"/>
                                        </p:tgtEl>
                                        <p:attrNameLst>
                                          <p:attrName>r</p:attrName>
                                        </p:attrNameLst>
                                      </p:cBhvr>
                                    </p:animRot>
                                    <p:animRot by="-240000">
                                      <p:cBhvr>
                                        <p:cTn id="39" dur="200" fill="hold">
                                          <p:stCondLst>
                                            <p:cond delay="600"/>
                                          </p:stCondLst>
                                        </p:cTn>
                                        <p:tgtEl>
                                          <p:spTgt spid="10"/>
                                        </p:tgtEl>
                                        <p:attrNameLst>
                                          <p:attrName>r</p:attrName>
                                        </p:attrNameLst>
                                      </p:cBhvr>
                                    </p:animRot>
                                    <p:animRot by="120000">
                                      <p:cBhvr>
                                        <p:cTn id="40" dur="200" fill="hold">
                                          <p:stCondLst>
                                            <p:cond delay="800"/>
                                          </p:stCondLst>
                                        </p:cTn>
                                        <p:tgtEl>
                                          <p:spTgt spid="10"/>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13"/>
                                        </p:tgtEl>
                                        <p:attrNameLst>
                                          <p:attrName>r</p:attrName>
                                        </p:attrNameLst>
                                      </p:cBhvr>
                                    </p:animRot>
                                    <p:animRot by="-240000">
                                      <p:cBhvr>
                                        <p:cTn id="43" dur="200" fill="hold">
                                          <p:stCondLst>
                                            <p:cond delay="200"/>
                                          </p:stCondLst>
                                        </p:cTn>
                                        <p:tgtEl>
                                          <p:spTgt spid="13"/>
                                        </p:tgtEl>
                                        <p:attrNameLst>
                                          <p:attrName>r</p:attrName>
                                        </p:attrNameLst>
                                      </p:cBhvr>
                                    </p:animRot>
                                    <p:animRot by="240000">
                                      <p:cBhvr>
                                        <p:cTn id="44" dur="200" fill="hold">
                                          <p:stCondLst>
                                            <p:cond delay="400"/>
                                          </p:stCondLst>
                                        </p:cTn>
                                        <p:tgtEl>
                                          <p:spTgt spid="13"/>
                                        </p:tgtEl>
                                        <p:attrNameLst>
                                          <p:attrName>r</p:attrName>
                                        </p:attrNameLst>
                                      </p:cBhvr>
                                    </p:animRot>
                                    <p:animRot by="-240000">
                                      <p:cBhvr>
                                        <p:cTn id="45" dur="200" fill="hold">
                                          <p:stCondLst>
                                            <p:cond delay="600"/>
                                          </p:stCondLst>
                                        </p:cTn>
                                        <p:tgtEl>
                                          <p:spTgt spid="13"/>
                                        </p:tgtEl>
                                        <p:attrNameLst>
                                          <p:attrName>r</p:attrName>
                                        </p:attrNameLst>
                                      </p:cBhvr>
                                    </p:animRot>
                                    <p:animRot by="120000">
                                      <p:cBhvr>
                                        <p:cTn id="46" dur="200" fill="hold">
                                          <p:stCondLst>
                                            <p:cond delay="800"/>
                                          </p:stCondLst>
                                        </p:cTn>
                                        <p:tgtEl>
                                          <p:spTgt spid="13"/>
                                        </p:tgtEl>
                                        <p:attrNameLst>
                                          <p:attrName>r</p:attrName>
                                        </p:attrNameLst>
                                      </p:cBhvr>
                                    </p:animRot>
                                  </p:childTnLst>
                                </p:cTn>
                              </p:par>
                              <p:par>
                                <p:cTn id="47" presetID="32" presetClass="emph" presetSubtype="0" fill="hold" nodeType="withEffect">
                                  <p:stCondLst>
                                    <p:cond delay="0"/>
                                  </p:stCondLst>
                                  <p:childTnLst>
                                    <p:animRot by="120000">
                                      <p:cBhvr>
                                        <p:cTn id="48" dur="100" fill="hold">
                                          <p:stCondLst>
                                            <p:cond delay="0"/>
                                          </p:stCondLst>
                                        </p:cTn>
                                        <p:tgtEl>
                                          <p:spTgt spid="14"/>
                                        </p:tgtEl>
                                        <p:attrNameLst>
                                          <p:attrName>r</p:attrName>
                                        </p:attrNameLst>
                                      </p:cBhvr>
                                    </p:animRot>
                                    <p:animRot by="-240000">
                                      <p:cBhvr>
                                        <p:cTn id="49" dur="200" fill="hold">
                                          <p:stCondLst>
                                            <p:cond delay="200"/>
                                          </p:stCondLst>
                                        </p:cTn>
                                        <p:tgtEl>
                                          <p:spTgt spid="14"/>
                                        </p:tgtEl>
                                        <p:attrNameLst>
                                          <p:attrName>r</p:attrName>
                                        </p:attrNameLst>
                                      </p:cBhvr>
                                    </p:animRot>
                                    <p:animRot by="240000">
                                      <p:cBhvr>
                                        <p:cTn id="50" dur="200" fill="hold">
                                          <p:stCondLst>
                                            <p:cond delay="400"/>
                                          </p:stCondLst>
                                        </p:cTn>
                                        <p:tgtEl>
                                          <p:spTgt spid="14"/>
                                        </p:tgtEl>
                                        <p:attrNameLst>
                                          <p:attrName>r</p:attrName>
                                        </p:attrNameLst>
                                      </p:cBhvr>
                                    </p:animRot>
                                    <p:animRot by="-240000">
                                      <p:cBhvr>
                                        <p:cTn id="51" dur="200" fill="hold">
                                          <p:stCondLst>
                                            <p:cond delay="600"/>
                                          </p:stCondLst>
                                        </p:cTn>
                                        <p:tgtEl>
                                          <p:spTgt spid="14"/>
                                        </p:tgtEl>
                                        <p:attrNameLst>
                                          <p:attrName>r</p:attrName>
                                        </p:attrNameLst>
                                      </p:cBhvr>
                                    </p:animRot>
                                    <p:animRot by="120000">
                                      <p:cBhvr>
                                        <p:cTn id="52" dur="200" fill="hold">
                                          <p:stCondLst>
                                            <p:cond delay="800"/>
                                          </p:stCondLst>
                                        </p:cTn>
                                        <p:tgtEl>
                                          <p:spTgt spid="14"/>
                                        </p:tgtEl>
                                        <p:attrNameLst>
                                          <p:attrName>r</p:attrName>
                                        </p:attrNameLst>
                                      </p:cBhvr>
                                    </p:animRot>
                                  </p:childTnLst>
                                </p:cTn>
                              </p:par>
                              <p:par>
                                <p:cTn id="53" presetID="32" presetClass="emph" presetSubtype="0" fill="hold" nodeType="withEffect">
                                  <p:stCondLst>
                                    <p:cond delay="0"/>
                                  </p:stCondLst>
                                  <p:childTnLst>
                                    <p:animRot by="120000">
                                      <p:cBhvr>
                                        <p:cTn id="54" dur="100" fill="hold">
                                          <p:stCondLst>
                                            <p:cond delay="0"/>
                                          </p:stCondLst>
                                        </p:cTn>
                                        <p:tgtEl>
                                          <p:spTgt spid="18"/>
                                        </p:tgtEl>
                                        <p:attrNameLst>
                                          <p:attrName>r</p:attrName>
                                        </p:attrNameLst>
                                      </p:cBhvr>
                                    </p:animRot>
                                    <p:animRot by="-240000">
                                      <p:cBhvr>
                                        <p:cTn id="55" dur="200" fill="hold">
                                          <p:stCondLst>
                                            <p:cond delay="200"/>
                                          </p:stCondLst>
                                        </p:cTn>
                                        <p:tgtEl>
                                          <p:spTgt spid="18"/>
                                        </p:tgtEl>
                                        <p:attrNameLst>
                                          <p:attrName>r</p:attrName>
                                        </p:attrNameLst>
                                      </p:cBhvr>
                                    </p:animRot>
                                    <p:animRot by="240000">
                                      <p:cBhvr>
                                        <p:cTn id="56" dur="200" fill="hold">
                                          <p:stCondLst>
                                            <p:cond delay="400"/>
                                          </p:stCondLst>
                                        </p:cTn>
                                        <p:tgtEl>
                                          <p:spTgt spid="18"/>
                                        </p:tgtEl>
                                        <p:attrNameLst>
                                          <p:attrName>r</p:attrName>
                                        </p:attrNameLst>
                                      </p:cBhvr>
                                    </p:animRot>
                                    <p:animRot by="-240000">
                                      <p:cBhvr>
                                        <p:cTn id="57" dur="200" fill="hold">
                                          <p:stCondLst>
                                            <p:cond delay="600"/>
                                          </p:stCondLst>
                                        </p:cTn>
                                        <p:tgtEl>
                                          <p:spTgt spid="18"/>
                                        </p:tgtEl>
                                        <p:attrNameLst>
                                          <p:attrName>r</p:attrName>
                                        </p:attrNameLst>
                                      </p:cBhvr>
                                    </p:animRot>
                                    <p:animRot by="120000">
                                      <p:cBhvr>
                                        <p:cTn id="58" dur="200" fill="hold">
                                          <p:stCondLst>
                                            <p:cond delay="800"/>
                                          </p:stCondLst>
                                        </p:cTn>
                                        <p:tgtEl>
                                          <p:spTgt spid="18"/>
                                        </p:tgtEl>
                                        <p:attrNameLst>
                                          <p:attrName>r</p:attrName>
                                        </p:attrNameLst>
                                      </p:cBhvr>
                                    </p:animRot>
                                  </p:childTnLst>
                                </p:cTn>
                              </p:par>
                              <p:par>
                                <p:cTn id="59" presetID="32" presetClass="emph" presetSubtype="0" fill="hold" nodeType="withEffect">
                                  <p:stCondLst>
                                    <p:cond delay="0"/>
                                  </p:stCondLst>
                                  <p:childTnLst>
                                    <p:animRot by="120000">
                                      <p:cBhvr>
                                        <p:cTn id="60" dur="100" fill="hold">
                                          <p:stCondLst>
                                            <p:cond delay="0"/>
                                          </p:stCondLst>
                                        </p:cTn>
                                        <p:tgtEl>
                                          <p:spTgt spid="24"/>
                                        </p:tgtEl>
                                        <p:attrNameLst>
                                          <p:attrName>r</p:attrName>
                                        </p:attrNameLst>
                                      </p:cBhvr>
                                    </p:animRot>
                                    <p:animRot by="-240000">
                                      <p:cBhvr>
                                        <p:cTn id="61" dur="200" fill="hold">
                                          <p:stCondLst>
                                            <p:cond delay="200"/>
                                          </p:stCondLst>
                                        </p:cTn>
                                        <p:tgtEl>
                                          <p:spTgt spid="24"/>
                                        </p:tgtEl>
                                        <p:attrNameLst>
                                          <p:attrName>r</p:attrName>
                                        </p:attrNameLst>
                                      </p:cBhvr>
                                    </p:animRot>
                                    <p:animRot by="240000">
                                      <p:cBhvr>
                                        <p:cTn id="62" dur="200" fill="hold">
                                          <p:stCondLst>
                                            <p:cond delay="400"/>
                                          </p:stCondLst>
                                        </p:cTn>
                                        <p:tgtEl>
                                          <p:spTgt spid="24"/>
                                        </p:tgtEl>
                                        <p:attrNameLst>
                                          <p:attrName>r</p:attrName>
                                        </p:attrNameLst>
                                      </p:cBhvr>
                                    </p:animRot>
                                    <p:animRot by="-240000">
                                      <p:cBhvr>
                                        <p:cTn id="63" dur="200" fill="hold">
                                          <p:stCondLst>
                                            <p:cond delay="600"/>
                                          </p:stCondLst>
                                        </p:cTn>
                                        <p:tgtEl>
                                          <p:spTgt spid="24"/>
                                        </p:tgtEl>
                                        <p:attrNameLst>
                                          <p:attrName>r</p:attrName>
                                        </p:attrNameLst>
                                      </p:cBhvr>
                                    </p:animRot>
                                    <p:animRot by="120000">
                                      <p:cBhvr>
                                        <p:cTn id="64"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p:bldP spid="20" grpId="0" animBg="1"/>
      <p:bldP spid="22"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02000" y="1182811"/>
            <a:ext cx="7740000"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92934"/>
                </a:solidFill>
                <a:effectLst/>
                <a:uLnTx/>
                <a:uFillTx/>
                <a:latin typeface="Century Gothic"/>
                <a:ea typeface="+mn-ea"/>
                <a:cs typeface="+mn-cs"/>
              </a:rPr>
              <a:t>Le bureau d’études et/ou le maitre d’ouvrage doivent collaborer avec le laboratoire et lui fournir les documents suivants: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292934"/>
              </a:solidFill>
              <a:effectLst/>
              <a:uLnTx/>
              <a:uFillTx/>
              <a:latin typeface="Century Gothic"/>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Char char="-"/>
              <a:tabLst/>
              <a:defRPr/>
            </a:pPr>
            <a:r>
              <a:rPr kumimoji="0" lang="fr-FR" sz="2000" b="1" i="0" u="none" strike="noStrike" kern="1200" cap="none" spc="0" normalizeH="0" baseline="0" noProof="0" dirty="0">
                <a:ln>
                  <a:noFill/>
                </a:ln>
                <a:solidFill>
                  <a:srgbClr val="292934"/>
                </a:solidFill>
                <a:effectLst/>
                <a:uLnTx/>
                <a:uFillTx/>
                <a:latin typeface="Century Gothic"/>
                <a:ea typeface="+mn-ea"/>
                <a:cs typeface="+mn-cs"/>
              </a:rPr>
              <a:t> Un plan de topographie.</a:t>
            </a:r>
          </a:p>
          <a:p>
            <a:pPr marL="0" marR="0" lvl="0" indent="0" algn="just" defTabSz="914400" rtl="0" eaLnBrk="1" fontAlgn="auto" latinLnBrk="0" hangingPunct="1">
              <a:lnSpc>
                <a:spcPct val="100000"/>
              </a:lnSpc>
              <a:spcBef>
                <a:spcPts val="0"/>
              </a:spcBef>
              <a:spcAft>
                <a:spcPts val="0"/>
              </a:spcAft>
              <a:buClrTx/>
              <a:buSzTx/>
              <a:buFontTx/>
              <a:buChar char="-"/>
              <a:tabLst/>
              <a:defRPr/>
            </a:pPr>
            <a:r>
              <a:rPr kumimoji="0" lang="fr-FR" sz="2000" b="1" i="0" u="none" strike="noStrike" kern="1200" cap="none" spc="0" normalizeH="0" baseline="0" noProof="0" dirty="0">
                <a:ln>
                  <a:noFill/>
                </a:ln>
                <a:solidFill>
                  <a:srgbClr val="292934"/>
                </a:solidFill>
                <a:effectLst/>
                <a:uLnTx/>
                <a:uFillTx/>
                <a:latin typeface="Century Gothic"/>
                <a:ea typeface="+mn-ea"/>
                <a:cs typeface="+mn-cs"/>
              </a:rPr>
              <a:t> Un plan d’implantation.</a:t>
            </a:r>
            <a:endParaRPr kumimoji="0" lang="fr-FR" sz="2000" b="0" i="0" u="none" strike="noStrike" kern="1200" cap="none" spc="0" normalizeH="0" baseline="0" noProof="0" dirty="0">
              <a:ln>
                <a:noFill/>
              </a:ln>
              <a:solidFill>
                <a:srgbClr val="292934"/>
              </a:solidFill>
              <a:effectLst/>
              <a:uLnTx/>
              <a:uFillTx/>
              <a:latin typeface="Century Gothic"/>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292934"/>
              </a:solidFill>
              <a:effectLst/>
              <a:uLnTx/>
              <a:uFillTx/>
              <a:latin typeface="Century Gothic"/>
              <a:ea typeface="+mn-ea"/>
              <a:cs typeface="+mn-cs"/>
            </a:endParaRPr>
          </a:p>
        </p:txBody>
      </p:sp>
    </p:spTree>
    <p:extLst>
      <p:ext uri="{BB962C8B-B14F-4D97-AF65-F5344CB8AC3E}">
        <p14:creationId xmlns:p14="http://schemas.microsoft.com/office/powerpoint/2010/main" val="364970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85720" y="1357298"/>
            <a:ext cx="8643998" cy="40010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a:t>
            </a:r>
            <a:endParaRPr kumimoji="0" lang="fr-FR"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rgbClr val="FF0000"/>
                </a:solidFill>
                <a:latin typeface="Calibri"/>
              </a:rPr>
              <a:t>Donc</a:t>
            </a:r>
            <a:r>
              <a:rPr kumimoji="0" lang="fr-FR" sz="2000" b="1" i="0" u="none" strike="noStrike" kern="1200" cap="none" spc="0" normalizeH="0" baseline="0" noProof="0" dirty="0">
                <a:ln>
                  <a:noFill/>
                </a:ln>
                <a:solidFill>
                  <a:srgbClr val="FF0000"/>
                </a:solidFill>
                <a:effectLst/>
                <a:uLnTx/>
                <a:uFillTx/>
                <a:latin typeface="Calibri"/>
                <a:ea typeface="+mn-ea"/>
                <a:cs typeface="+mn-cs"/>
              </a:rPr>
              <a:t> Se renseigner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La première démarche consiste à se renseigner préalablement sur le sol « bons terrains ou non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 Il y a donc lieu de se renseigner afin de savoir si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Le terrain n’est pas inondable.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Il n’y a pas de problèmes de glissements ou de tassements (voir l’état des maisons voisines). </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On peut aussi consulter les services techniques de la mairie et les cartes géologiques.</a:t>
            </a:r>
          </a:p>
        </p:txBody>
      </p:sp>
    </p:spTree>
    <p:extLst>
      <p:ext uri="{BB962C8B-B14F-4D97-AF65-F5344CB8AC3E}">
        <p14:creationId xmlns:p14="http://schemas.microsoft.com/office/powerpoint/2010/main" val="3972690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282" y="642918"/>
            <a:ext cx="8358246" cy="560153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0" u="sng"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La reconnaissance du sol peut être effectuée à </a:t>
            </a:r>
            <a:r>
              <a:rPr kumimoji="0" lang="fr-FR" sz="2000" b="1" i="0" u="none" strike="noStrike" kern="1200" cap="none" spc="0" normalizeH="0" baseline="0" noProof="0" dirty="0">
                <a:ln>
                  <a:noFill/>
                </a:ln>
                <a:solidFill>
                  <a:prstClr val="black"/>
                </a:solidFill>
                <a:effectLst/>
                <a:uLnTx/>
                <a:uFillTx/>
                <a:latin typeface="Calibri"/>
                <a:ea typeface="+mn-ea"/>
                <a:cs typeface="+mn-cs"/>
              </a:rPr>
              <a:t>l’aide</a:t>
            </a:r>
            <a:r>
              <a:rPr kumimoji="0" lang="fr-FR" sz="2000" b="0" i="0" u="none" strike="noStrike" kern="1200" cap="none" spc="0" normalizeH="0" baseline="0" noProof="0" dirty="0">
                <a:ln>
                  <a:noFill/>
                </a:ln>
                <a:solidFill>
                  <a:prstClr val="black"/>
                </a:solidFill>
                <a:effectLst/>
                <a:uLnTx/>
                <a:uFillTx/>
                <a:latin typeface="Calibri"/>
                <a:ea typeface="+mn-ea"/>
                <a:cs typeface="+mn-cs"/>
              </a:rPr>
              <a:t> de deux types d’essai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sng" strike="noStrike" kern="1200" cap="none" spc="0" normalizeH="0" baseline="0" noProof="0" dirty="0">
                <a:ln>
                  <a:noFill/>
                </a:ln>
                <a:solidFill>
                  <a:srgbClr val="FF0000"/>
                </a:solidFill>
                <a:effectLst/>
                <a:uLnTx/>
                <a:uFillTx/>
                <a:latin typeface="Calibri"/>
                <a:ea typeface="+mn-ea"/>
                <a:cs typeface="+mn-cs"/>
              </a:rPr>
              <a:t>1)-essai en laboratoire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sng" strike="noStrike" kern="1200" cap="none" spc="0" normalizeH="0" baseline="0" noProof="0" dirty="0">
                <a:ln>
                  <a:noFill/>
                </a:ln>
                <a:solidFill>
                  <a:srgbClr val="FF0000"/>
                </a:solidFill>
                <a:effectLst/>
                <a:uLnTx/>
                <a:uFillTx/>
                <a:latin typeface="Calibri"/>
                <a:ea typeface="+mn-ea"/>
                <a:cs typeface="+mn-cs"/>
              </a:rPr>
              <a:t> </a:t>
            </a:r>
            <a:r>
              <a:rPr kumimoji="0" lang="fr-FR" sz="2000" b="0" i="0" u="none" strike="noStrike" kern="1200" cap="none" spc="0" normalizeH="0" baseline="0" noProof="0" dirty="0">
                <a:ln>
                  <a:noFill/>
                </a:ln>
                <a:solidFill>
                  <a:prstClr val="black"/>
                </a:solidFill>
                <a:effectLst/>
                <a:uLnTx/>
                <a:uFillTx/>
                <a:latin typeface="Calibri"/>
                <a:ea typeface="+mn-ea"/>
                <a:cs typeface="+mn-cs"/>
              </a:rPr>
              <a:t>(prélèvements d’échantillons de sols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 analysés ensuite en laboratoire)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0000"/>
                </a:solidFill>
                <a:effectLst/>
                <a:uLnTx/>
                <a:uFillTx/>
                <a:latin typeface="Calibri"/>
                <a:ea typeface="+mn-ea"/>
                <a:cs typeface="+mn-cs"/>
              </a:rPr>
              <a:t> </a:t>
            </a:r>
            <a:r>
              <a:rPr kumimoji="0" lang="fr-FR" sz="2000" b="1" i="0" u="sng" strike="noStrike" kern="1200" cap="none" spc="0" normalizeH="0" baseline="0" noProof="0" dirty="0">
                <a:ln>
                  <a:noFill/>
                </a:ln>
                <a:solidFill>
                  <a:srgbClr val="FF0000"/>
                </a:solidFill>
                <a:effectLst/>
                <a:uLnTx/>
                <a:uFillTx/>
                <a:latin typeface="Calibri"/>
                <a:ea typeface="+mn-ea"/>
                <a:cs typeface="+mn-cs"/>
              </a:rPr>
              <a:t>2)-essai sur le terrain “in situ”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0000"/>
                </a:solidFill>
                <a:effectLst/>
                <a:uLnTx/>
                <a:uFillTx/>
                <a:latin typeface="Calibri"/>
                <a:ea typeface="+mn-ea"/>
                <a:cs typeface="+mn-cs"/>
              </a:rPr>
              <a:t> </a:t>
            </a:r>
            <a:r>
              <a:rPr kumimoji="0" lang="fr-FR" sz="2000" b="0" i="0" u="none" strike="noStrike" kern="1200" cap="none" spc="0" normalizeH="0" baseline="0" noProof="0" dirty="0">
                <a:ln>
                  <a:noFill/>
                </a:ln>
                <a:solidFill>
                  <a:prstClr val="black"/>
                </a:solidFill>
                <a:effectLst/>
                <a:uLnTx/>
                <a:uFillTx/>
                <a:latin typeface="Calibri"/>
                <a:ea typeface="+mn-ea"/>
                <a:cs typeface="+mn-cs"/>
              </a:rPr>
              <a:t>(pénétromètre – pressiomètre).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Ces différents essais de reconnaissance des sols permettent 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 Déterminer la couche d’assise : sa position (profondeur), sa contrainte admissible, son comportement (tassement),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 Déterminer la position de la nappe phréatique (nappe d’eau).</a:t>
            </a:r>
          </a:p>
        </p:txBody>
      </p:sp>
      <p:pic>
        <p:nvPicPr>
          <p:cNvPr id="3" name="Image 2" descr="257_SJD1237-330x220.jpg"/>
          <p:cNvPicPr>
            <a:picLocks noChangeAspect="1"/>
          </p:cNvPicPr>
          <p:nvPr/>
        </p:nvPicPr>
        <p:blipFill>
          <a:blip r:embed="rId3"/>
          <a:stretch>
            <a:fillRect/>
          </a:stretch>
        </p:blipFill>
        <p:spPr>
          <a:xfrm>
            <a:off x="5643570" y="1500174"/>
            <a:ext cx="2607465" cy="1523996"/>
          </a:xfrm>
          <a:prstGeom prst="rect">
            <a:avLst/>
          </a:prstGeom>
        </p:spPr>
      </p:pic>
      <p:pic>
        <p:nvPicPr>
          <p:cNvPr id="5" name="Image 4" descr="arton29.jpg"/>
          <p:cNvPicPr>
            <a:picLocks noChangeAspect="1"/>
          </p:cNvPicPr>
          <p:nvPr/>
        </p:nvPicPr>
        <p:blipFill>
          <a:blip r:embed="rId4"/>
          <a:stretch>
            <a:fillRect/>
          </a:stretch>
        </p:blipFill>
        <p:spPr>
          <a:xfrm>
            <a:off x="5643570" y="3143248"/>
            <a:ext cx="2643206" cy="1714512"/>
          </a:xfrm>
          <a:prstGeom prst="rect">
            <a:avLst/>
          </a:prstGeom>
        </p:spPr>
      </p:pic>
    </p:spTree>
    <p:extLst>
      <p:ext uri="{BB962C8B-B14F-4D97-AF65-F5344CB8AC3E}">
        <p14:creationId xmlns:p14="http://schemas.microsoft.com/office/powerpoint/2010/main" val="790527770"/>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ustin">
  <a:themeElements>
    <a:clrScheme name="Clarté">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TotalTime>
  <Words>3474</Words>
  <Application>Microsoft Office PowerPoint</Application>
  <PresentationFormat>Affichage à l'écran (4:3)</PresentationFormat>
  <Paragraphs>342</Paragraphs>
  <Slides>59</Slides>
  <Notes>4</Notes>
  <HiddenSlides>0</HiddenSlides>
  <MMClips>0</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59</vt:i4>
      </vt:variant>
    </vt:vector>
  </HeadingPairs>
  <TitlesOfParts>
    <vt:vector size="72" baseType="lpstr">
      <vt:lpstr>Arial</vt:lpstr>
      <vt:lpstr>Calibri</vt:lpstr>
      <vt:lpstr>Century Gothic</vt:lpstr>
      <vt:lpstr>Comic Sans MS</vt:lpstr>
      <vt:lpstr>Courier New</vt:lpstr>
      <vt:lpstr>Helvetica</vt:lpstr>
      <vt:lpstr>Tahoma</vt:lpstr>
      <vt:lpstr>Times New Roman</vt:lpstr>
      <vt:lpstr>Verdana</vt:lpstr>
      <vt:lpstr>Wingdings</vt:lpstr>
      <vt:lpstr>Wingdings 2</vt:lpstr>
      <vt:lpstr>Thème Office</vt:lpstr>
      <vt:lpstr>Austin</vt:lpstr>
      <vt:lpstr>Géotechnique et fondations spéciales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Géotechnique et fondations spéciales</dc:title>
  <dc:creator>TOSHIBA</dc:creator>
  <cp:lastModifiedBy>Noureddine BENZIANE</cp:lastModifiedBy>
  <cp:revision>26</cp:revision>
  <dcterms:created xsi:type="dcterms:W3CDTF">2019-10-22T08:22:04Z</dcterms:created>
  <dcterms:modified xsi:type="dcterms:W3CDTF">2023-10-17T06:36:48Z</dcterms:modified>
</cp:coreProperties>
</file>