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1" r:id="rId4"/>
    <p:sldId id="260" r:id="rId5"/>
    <p:sldId id="262" r:id="rId6"/>
    <p:sldId id="276" r:id="rId7"/>
    <p:sldId id="263" r:id="rId8"/>
    <p:sldId id="264" r:id="rId9"/>
    <p:sldId id="265" r:id="rId10"/>
    <p:sldId id="277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5" name="Sous-titr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1" name="Espace réservé de la date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205ADDF-8B47-4E74-A6EB-DEB4C3B29966}" type="datetimeFigureOut">
              <a:rPr lang="fr-FR" smtClean="0"/>
              <a:pPr/>
              <a:t>21/04/2021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F4FB4CD-BD68-4B46-9320-A659690B37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05ADDF-8B47-4E74-A6EB-DEB4C3B29966}" type="datetimeFigureOut">
              <a:rPr lang="fr-FR" smtClean="0"/>
              <a:pPr/>
              <a:t>21/04/2021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FB4CD-BD68-4B46-9320-A659690B37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205ADDF-8B47-4E74-A6EB-DEB4C3B29966}" type="datetimeFigureOut">
              <a:rPr lang="fr-FR" smtClean="0"/>
              <a:pPr/>
              <a:t>21/04/2021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F4FB4CD-BD68-4B46-9320-A659690B37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05ADDF-8B47-4E74-A6EB-DEB4C3B29966}" type="datetimeFigureOut">
              <a:rPr lang="fr-FR" smtClean="0"/>
              <a:pPr/>
              <a:t>21/04/2021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FB4CD-BD68-4B46-9320-A659690B37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205ADDF-8B47-4E74-A6EB-DEB4C3B29966}" type="datetimeFigureOut">
              <a:rPr lang="fr-FR" smtClean="0"/>
              <a:pPr/>
              <a:t>21/04/2021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F4FB4CD-BD68-4B46-9320-A659690B37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05ADDF-8B47-4E74-A6EB-DEB4C3B29966}" type="datetimeFigureOut">
              <a:rPr lang="fr-FR" smtClean="0"/>
              <a:pPr/>
              <a:t>21/04/2021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FB4CD-BD68-4B46-9320-A659690B37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05ADDF-8B47-4E74-A6EB-DEB4C3B29966}" type="datetimeFigureOut">
              <a:rPr lang="fr-FR" smtClean="0"/>
              <a:pPr/>
              <a:t>21/04/2021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FB4CD-BD68-4B46-9320-A659690B37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05ADDF-8B47-4E74-A6EB-DEB4C3B29966}" type="datetimeFigureOut">
              <a:rPr lang="fr-FR" smtClean="0"/>
              <a:pPr/>
              <a:t>21/04/2021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FB4CD-BD68-4B46-9320-A659690B37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205ADDF-8B47-4E74-A6EB-DEB4C3B29966}" type="datetimeFigureOut">
              <a:rPr lang="fr-FR" smtClean="0"/>
              <a:pPr/>
              <a:t>21/04/2021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FB4CD-BD68-4B46-9320-A659690B37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05ADDF-8B47-4E74-A6EB-DEB4C3B29966}" type="datetimeFigureOut">
              <a:rPr lang="fr-FR" smtClean="0"/>
              <a:pPr/>
              <a:t>21/04/2021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FB4CD-BD68-4B46-9320-A659690B37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05ADDF-8B47-4E74-A6EB-DEB4C3B29966}" type="datetimeFigureOut">
              <a:rPr lang="fr-FR" smtClean="0"/>
              <a:pPr/>
              <a:t>21/04/2021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FB4CD-BD68-4B46-9320-A659690B375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titre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7" name="Espace réservé de la date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205ADDF-8B47-4E74-A6EB-DEB4C3B29966}" type="datetimeFigureOut">
              <a:rPr lang="fr-FR" smtClean="0"/>
              <a:pPr/>
              <a:t>21/04/2021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F4FB4CD-BD68-4B46-9320-A659690B37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85786" y="571480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ar-SA" sz="7200" b="1" dirty="0" smtClean="0">
                <a:solidFill>
                  <a:srgbClr val="FF0000"/>
                </a:solidFill>
              </a:rPr>
              <a:t>أدوات ملاحظة التدريس</a:t>
            </a:r>
            <a:endParaRPr lang="fr-FR" sz="7200" b="1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7158" y="2500306"/>
            <a:ext cx="8286808" cy="3929090"/>
          </a:xfrm>
        </p:spPr>
        <p:txBody>
          <a:bodyPr>
            <a:normAutofit/>
          </a:bodyPr>
          <a:lstStyle/>
          <a:p>
            <a:pPr algn="ctr" rtl="1"/>
            <a:r>
              <a:rPr lang="ar-SA" sz="3200" b="1" u="sng" dirty="0" err="1" smtClean="0">
                <a:solidFill>
                  <a:srgbClr val="FFC000"/>
                </a:solidFill>
              </a:rPr>
              <a:t>ماستر</a:t>
            </a:r>
            <a:r>
              <a:rPr lang="ar-SA" sz="3200" b="1" u="sng" dirty="0" smtClean="0">
                <a:solidFill>
                  <a:srgbClr val="FFC000"/>
                </a:solidFill>
              </a:rPr>
              <a:t> سنة أولى / السداسي الثاني</a:t>
            </a:r>
          </a:p>
          <a:p>
            <a:pPr rtl="1"/>
            <a:endParaRPr lang="ar-SA" sz="3200" b="1" u="sng" dirty="0">
              <a:solidFill>
                <a:srgbClr val="FFC000"/>
              </a:solidFill>
            </a:endParaRPr>
          </a:p>
          <a:p>
            <a:pPr algn="ctr" rtl="1"/>
            <a:r>
              <a:rPr lang="fr-FR" sz="3200" b="1" u="sng" dirty="0" smtClean="0">
                <a:solidFill>
                  <a:srgbClr val="FFC000"/>
                </a:solidFill>
              </a:rPr>
              <a:t>M1 S2</a:t>
            </a:r>
            <a:endParaRPr lang="ar-SA" sz="3200" b="1" u="sng" dirty="0" smtClean="0">
              <a:solidFill>
                <a:srgbClr val="FFC000"/>
              </a:solidFill>
            </a:endParaRPr>
          </a:p>
          <a:p>
            <a:pPr rtl="1"/>
            <a:endParaRPr lang="ar-SA" sz="3200" b="1" u="sng" dirty="0">
              <a:solidFill>
                <a:srgbClr val="FFC000"/>
              </a:solidFill>
            </a:endParaRPr>
          </a:p>
          <a:p>
            <a:pPr algn="ctr" rtl="1"/>
            <a:r>
              <a:rPr lang="ar-SA" sz="3200" b="1" u="sng" dirty="0" smtClean="0">
                <a:solidFill>
                  <a:srgbClr val="FFC000"/>
                </a:solidFill>
              </a:rPr>
              <a:t>الأستاذ</a:t>
            </a:r>
            <a:r>
              <a:rPr lang="ar-SA" sz="3200" b="1" dirty="0" smtClean="0">
                <a:solidFill>
                  <a:srgbClr val="FFC000"/>
                </a:solidFill>
              </a:rPr>
              <a:t>: خياط </a:t>
            </a:r>
            <a:r>
              <a:rPr lang="ar-SA" sz="3200" b="1" dirty="0" err="1" smtClean="0">
                <a:solidFill>
                  <a:srgbClr val="FFC000"/>
                </a:solidFill>
              </a:rPr>
              <a:t>بلقاسم</a:t>
            </a:r>
            <a:endParaRPr lang="fr-FR" sz="3200" b="1" dirty="0" smtClean="0">
              <a:solidFill>
                <a:srgbClr val="FFC000"/>
              </a:solidFill>
            </a:endParaRPr>
          </a:p>
          <a:p>
            <a:pPr rtl="1"/>
            <a:endParaRPr lang="ar-SA" sz="3200" b="1" dirty="0" smtClean="0">
              <a:solidFill>
                <a:srgbClr val="FFC000"/>
              </a:solidFill>
            </a:endParaRPr>
          </a:p>
          <a:p>
            <a:pPr algn="ctr"/>
            <a:r>
              <a:rPr lang="fr-FR" sz="2800" b="1" u="sng" dirty="0" smtClean="0">
                <a:solidFill>
                  <a:srgbClr val="FFC000"/>
                </a:solidFill>
              </a:rPr>
              <a:t>IEPS – USTO MB 2020-2021</a:t>
            </a:r>
            <a:endParaRPr lang="fr-FR" sz="2800" b="1" u="sng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lvl="3" algn="just" rtl="1">
              <a:lnSpc>
                <a:spcPct val="150000"/>
              </a:lnSpc>
              <a:buNone/>
            </a:pPr>
            <a:r>
              <a:rPr lang="ar-SA" sz="3200" dirty="0" smtClean="0">
                <a:solidFill>
                  <a:schemeClr val="tx1"/>
                </a:solidFill>
              </a:rPr>
              <a:t>          </a:t>
            </a:r>
            <a:r>
              <a:rPr lang="fr-FR" sz="3200" dirty="0" smtClean="0">
                <a:solidFill>
                  <a:schemeClr val="tx1"/>
                </a:solidFill>
              </a:rPr>
              <a:t> </a:t>
            </a:r>
            <a:r>
              <a:rPr lang="ar-SA" sz="3600" i="1" u="sng" dirty="0" smtClean="0">
                <a:solidFill>
                  <a:schemeClr val="tx1"/>
                </a:solidFill>
              </a:rPr>
              <a:t>على سبيل المثال</a:t>
            </a:r>
            <a:r>
              <a:rPr lang="fr-FR" sz="3600" i="1" u="sng" dirty="0" smtClean="0">
                <a:solidFill>
                  <a:schemeClr val="tx1"/>
                </a:solidFill>
              </a:rPr>
              <a:t> </a:t>
            </a:r>
            <a:r>
              <a:rPr lang="ar-SA" sz="3600" i="1" dirty="0" smtClean="0">
                <a:solidFill>
                  <a:schemeClr val="tx1"/>
                </a:solidFill>
              </a:rPr>
              <a:t> : عندما يلاحظ المعلم أداء الحركة فانه يستخدم معرفته للحركة لمقارنة  ما يراه مع نماذج انجاز الحركة تجسيدا لمهارة مخزنة في الذاكرة مند زمن طويل.</a:t>
            </a:r>
            <a:endParaRPr lang="fr-FR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8501090" cy="6858000"/>
          </a:xfrm>
        </p:spPr>
        <p:txBody>
          <a:bodyPr>
            <a:normAutofit/>
          </a:bodyPr>
          <a:lstStyle/>
          <a:p>
            <a:pPr algn="just" rtl="1">
              <a:buNone/>
            </a:pPr>
            <a:r>
              <a:rPr lang="ar-SA" sz="3600" dirty="0" smtClean="0"/>
              <a:t>              </a:t>
            </a:r>
            <a:r>
              <a:rPr lang="ar-SA" sz="3600" dirty="0" smtClean="0">
                <a:solidFill>
                  <a:srgbClr val="FF0000"/>
                </a:solidFill>
              </a:rPr>
              <a:t>المعلومات الواردة في رد فعل </a:t>
            </a:r>
            <a:r>
              <a:rPr lang="ar-SA" sz="3600" dirty="0" smtClean="0">
                <a:solidFill>
                  <a:srgbClr val="00B050"/>
                </a:solidFill>
              </a:rPr>
              <a:t>المعلم</a:t>
            </a:r>
            <a:r>
              <a:rPr lang="ar-SA" sz="3600" dirty="0" smtClean="0"/>
              <a:t> (التغذية الرجعية) تعتمد إلى حد كبير على </a:t>
            </a:r>
            <a:r>
              <a:rPr lang="ar-SA" sz="3600" dirty="0" smtClean="0">
                <a:solidFill>
                  <a:srgbClr val="FF0000"/>
                </a:solidFill>
              </a:rPr>
              <a:t>امتلاك المعلم </a:t>
            </a:r>
            <a:r>
              <a:rPr lang="ar-SA" sz="3600" dirty="0" smtClean="0">
                <a:solidFill>
                  <a:srgbClr val="0070C0"/>
                </a:solidFill>
              </a:rPr>
              <a:t>مهارتي الملاحظة </a:t>
            </a:r>
            <a:r>
              <a:rPr lang="ar-SA" sz="3600" dirty="0" err="1" smtClean="0">
                <a:solidFill>
                  <a:srgbClr val="0070C0"/>
                </a:solidFill>
              </a:rPr>
              <a:t>و</a:t>
            </a:r>
            <a:r>
              <a:rPr lang="ar-SA" sz="3600" dirty="0" smtClean="0">
                <a:solidFill>
                  <a:srgbClr val="0070C0"/>
                </a:solidFill>
              </a:rPr>
              <a:t> تحليل الحركة. </a:t>
            </a:r>
          </a:p>
          <a:p>
            <a:pPr lvl="3" algn="just" rtl="1">
              <a:lnSpc>
                <a:spcPct val="150000"/>
              </a:lnSpc>
              <a:buNone/>
            </a:pPr>
            <a:r>
              <a:rPr lang="ar-SA" sz="3000" dirty="0" smtClean="0"/>
              <a:t>       تهدف الدراسات حول </a:t>
            </a:r>
            <a:r>
              <a:rPr lang="ar-SA" sz="3000" b="1" dirty="0" smtClean="0"/>
              <a:t>تفكير المعلم </a:t>
            </a:r>
            <a:r>
              <a:rPr lang="ar-SA" sz="3000" dirty="0" smtClean="0"/>
              <a:t>إلى التعرف على </a:t>
            </a:r>
            <a:r>
              <a:rPr lang="ar-SA" sz="3000" dirty="0" smtClean="0">
                <a:solidFill>
                  <a:srgbClr val="C00000"/>
                </a:solidFill>
              </a:rPr>
              <a:t>شروط التدريس الفعال </a:t>
            </a:r>
            <a:r>
              <a:rPr lang="ar-SA" sz="3000" dirty="0" smtClean="0"/>
              <a:t>ب</a:t>
            </a:r>
            <a:r>
              <a:rPr lang="ar-SA" sz="3000" dirty="0" smtClean="0">
                <a:solidFill>
                  <a:srgbClr val="FF0000"/>
                </a:solidFill>
              </a:rPr>
              <a:t>إشراك</a:t>
            </a:r>
            <a:r>
              <a:rPr lang="ar-SA" sz="3000" dirty="0" smtClean="0"/>
              <a:t>    عمليات </a:t>
            </a:r>
            <a:r>
              <a:rPr lang="ar-SA" sz="3000" dirty="0" smtClean="0">
                <a:solidFill>
                  <a:srgbClr val="00B050"/>
                </a:solidFill>
              </a:rPr>
              <a:t>تفكير المعلم </a:t>
            </a:r>
            <a:r>
              <a:rPr lang="ar-SA" sz="3000" dirty="0" err="1" smtClean="0">
                <a:solidFill>
                  <a:srgbClr val="00B050"/>
                </a:solidFill>
              </a:rPr>
              <a:t>و</a:t>
            </a:r>
            <a:r>
              <a:rPr lang="ar-SA" sz="3000" dirty="0" smtClean="0">
                <a:solidFill>
                  <a:srgbClr val="00B050"/>
                </a:solidFill>
              </a:rPr>
              <a:t> قراراته </a:t>
            </a:r>
            <a:r>
              <a:rPr lang="ar-SA" sz="3000" dirty="0" err="1" smtClean="0">
                <a:solidFill>
                  <a:srgbClr val="00B050"/>
                </a:solidFill>
              </a:rPr>
              <a:t>و</a:t>
            </a:r>
            <a:r>
              <a:rPr lang="ar-SA" sz="3000" dirty="0" smtClean="0">
                <a:solidFill>
                  <a:srgbClr val="00B050"/>
                </a:solidFill>
              </a:rPr>
              <a:t> إجراءاته التربوية.</a:t>
            </a:r>
            <a:endParaRPr lang="fr-FR" sz="3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8501090" cy="68580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SA" sz="3600" dirty="0" smtClean="0"/>
              <a:t>    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dirty="0" smtClean="0"/>
              <a:t>    العديد من </a:t>
            </a:r>
            <a:r>
              <a:rPr lang="ar-SA" sz="3600" dirty="0" smtClean="0">
                <a:solidFill>
                  <a:srgbClr val="FF0000"/>
                </a:solidFill>
              </a:rPr>
              <a:t>الأخطاء التشخيصية </a:t>
            </a:r>
            <a:r>
              <a:rPr lang="ar-SA" sz="3600" dirty="0" smtClean="0"/>
              <a:t>(من طرف المعلم) هي جزء من </a:t>
            </a:r>
            <a:r>
              <a:rPr lang="ar-SA" sz="3600" dirty="0" smtClean="0">
                <a:solidFill>
                  <a:srgbClr val="0070C0"/>
                </a:solidFill>
              </a:rPr>
              <a:t>عدم كفاية جمع المعلومات. </a:t>
            </a:r>
          </a:p>
          <a:p>
            <a:pPr algn="just" rtl="1">
              <a:lnSpc>
                <a:spcPct val="150000"/>
              </a:lnSpc>
              <a:buNone/>
            </a:pPr>
            <a:endParaRPr lang="fr-FR" sz="3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8501090" cy="6858000"/>
          </a:xfrm>
        </p:spPr>
        <p:txBody>
          <a:bodyPr>
            <a:normAutofit/>
          </a:bodyPr>
          <a:lstStyle/>
          <a:p>
            <a:pPr algn="ctr" rtl="1">
              <a:buNone/>
            </a:pPr>
            <a:r>
              <a:rPr lang="ar-SA" sz="3600" dirty="0" smtClean="0"/>
              <a:t>        </a:t>
            </a:r>
            <a:r>
              <a:rPr lang="ar-SA" sz="3600" b="1" dirty="0" smtClean="0"/>
              <a:t>2.</a:t>
            </a:r>
            <a:r>
              <a:rPr lang="ar-SA" sz="3600" dirty="0" smtClean="0"/>
              <a:t> </a:t>
            </a:r>
            <a:r>
              <a:rPr lang="ar-SA" sz="3600" b="1" dirty="0" smtClean="0"/>
              <a:t>ملاحظة الحركة في إطار كفاءة المعلم.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dirty="0" smtClean="0"/>
              <a:t>      الدراسات حول </a:t>
            </a:r>
            <a:r>
              <a:rPr lang="ar-SA" sz="3600" dirty="0" smtClean="0">
                <a:solidFill>
                  <a:srgbClr val="FF0000"/>
                </a:solidFill>
              </a:rPr>
              <a:t>مفهوم الخبرة </a:t>
            </a:r>
            <a:r>
              <a:rPr lang="ar-SA" sz="3600" dirty="0" smtClean="0"/>
              <a:t>سلطت الضوء على </a:t>
            </a:r>
            <a:r>
              <a:rPr lang="ar-SA" sz="3600" dirty="0" smtClean="0">
                <a:solidFill>
                  <a:srgbClr val="00B050"/>
                </a:solidFill>
              </a:rPr>
              <a:t>فروق ذات دلالة إحصائية </a:t>
            </a:r>
            <a:r>
              <a:rPr lang="ar-SA" sz="3600" dirty="0" smtClean="0">
                <a:solidFill>
                  <a:srgbClr val="FF0000"/>
                </a:solidFill>
              </a:rPr>
              <a:t>بين</a:t>
            </a:r>
            <a:r>
              <a:rPr lang="ar-SA" sz="3600" dirty="0" smtClean="0"/>
              <a:t> </a:t>
            </a:r>
            <a:r>
              <a:rPr lang="ar-SA" sz="3600" dirty="0" smtClean="0">
                <a:solidFill>
                  <a:srgbClr val="0070C0"/>
                </a:solidFill>
              </a:rPr>
              <a:t>الخبراء والمبتدئين </a:t>
            </a:r>
            <a:r>
              <a:rPr lang="ar-SA" sz="3600" dirty="0" smtClean="0"/>
              <a:t>في مجالات محددة.</a:t>
            </a:r>
          </a:p>
          <a:p>
            <a:pPr>
              <a:buNone/>
            </a:pPr>
            <a:r>
              <a:rPr lang="fr-FR" sz="3200" dirty="0" smtClean="0"/>
              <a:t>(Dodds, 1994; Armstrong &amp;</a:t>
            </a:r>
            <a:r>
              <a:rPr lang="ar-SA" sz="3200" dirty="0" smtClean="0"/>
              <a:t> </a:t>
            </a:r>
            <a:r>
              <a:rPr lang="fr-FR" sz="3200" dirty="0" smtClean="0"/>
              <a:t> Hoffman ,1979) 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8643966" cy="6858000"/>
          </a:xfrm>
        </p:spPr>
        <p:txBody>
          <a:bodyPr>
            <a:normAutofit/>
          </a:bodyPr>
          <a:lstStyle/>
          <a:p>
            <a:pPr lvl="1" algn="just" rtl="1">
              <a:buNone/>
            </a:pPr>
            <a:r>
              <a:rPr lang="fr-FR" sz="2900" dirty="0" smtClean="0">
                <a:solidFill>
                  <a:schemeClr val="tx1"/>
                </a:solidFill>
              </a:rPr>
              <a:t>       </a:t>
            </a:r>
            <a:r>
              <a:rPr lang="ar-SA" sz="2900" dirty="0" smtClean="0">
                <a:solidFill>
                  <a:schemeClr val="tx1"/>
                </a:solidFill>
              </a:rPr>
              <a:t>هناك </a:t>
            </a:r>
            <a:r>
              <a:rPr lang="ar-SA" sz="2900" dirty="0" smtClean="0">
                <a:solidFill>
                  <a:srgbClr val="FF0000"/>
                </a:solidFill>
              </a:rPr>
              <a:t>سمة بارزة عند الخبراء</a:t>
            </a:r>
            <a:r>
              <a:rPr lang="ar-SA" sz="2900" dirty="0" smtClean="0"/>
              <a:t>:</a:t>
            </a:r>
          </a:p>
          <a:p>
            <a:pPr lvl="1" algn="just" rtl="1">
              <a:lnSpc>
                <a:spcPct val="150000"/>
              </a:lnSpc>
              <a:buNone/>
            </a:pPr>
            <a:r>
              <a:rPr lang="ar-SA" sz="2900" dirty="0" smtClean="0"/>
              <a:t>    </a:t>
            </a:r>
            <a:r>
              <a:rPr lang="ar-SA" sz="2900" dirty="0" smtClean="0">
                <a:solidFill>
                  <a:schemeClr val="tx1"/>
                </a:solidFill>
              </a:rPr>
              <a:t>القدرة على </a:t>
            </a:r>
            <a:r>
              <a:rPr lang="ar-SA" sz="2900" dirty="0" smtClean="0">
                <a:solidFill>
                  <a:srgbClr val="7030A0"/>
                </a:solidFill>
              </a:rPr>
              <a:t>تحليل المهارات الحركية </a:t>
            </a:r>
            <a:r>
              <a:rPr lang="ar-SA" sz="2900" dirty="0" smtClean="0">
                <a:solidFill>
                  <a:srgbClr val="FF0000"/>
                </a:solidFill>
              </a:rPr>
              <a:t>أفضل</a:t>
            </a:r>
            <a:r>
              <a:rPr lang="ar-SA" sz="2900" dirty="0" smtClean="0"/>
              <a:t> </a:t>
            </a:r>
            <a:r>
              <a:rPr lang="ar-SA" sz="2900" dirty="0" smtClean="0">
                <a:solidFill>
                  <a:schemeClr val="tx1"/>
                </a:solidFill>
              </a:rPr>
              <a:t>من</a:t>
            </a:r>
            <a:r>
              <a:rPr lang="ar-SA" sz="2900" dirty="0" smtClean="0"/>
              <a:t> </a:t>
            </a:r>
            <a:r>
              <a:rPr lang="ar-SA" sz="2900" dirty="0" smtClean="0">
                <a:solidFill>
                  <a:srgbClr val="0070C0"/>
                </a:solidFill>
              </a:rPr>
              <a:t>المبتدئين</a:t>
            </a:r>
            <a:r>
              <a:rPr lang="ar-SA" sz="2900" dirty="0" smtClean="0"/>
              <a:t>.</a:t>
            </a:r>
            <a:r>
              <a:rPr lang="fr-FR" sz="2900" dirty="0" smtClean="0"/>
              <a:t>        </a:t>
            </a:r>
            <a:endParaRPr lang="ar-SA" sz="2900" dirty="0" smtClean="0"/>
          </a:p>
          <a:p>
            <a:pPr lvl="1" algn="just" rtl="1">
              <a:lnSpc>
                <a:spcPct val="150000"/>
              </a:lnSpc>
              <a:buNone/>
            </a:pPr>
            <a:r>
              <a:rPr lang="ar-SA" sz="2900" dirty="0" smtClean="0"/>
              <a:t>    </a:t>
            </a:r>
            <a:r>
              <a:rPr lang="ar-SA" sz="2900" dirty="0" smtClean="0">
                <a:solidFill>
                  <a:srgbClr val="FF0000"/>
                </a:solidFill>
              </a:rPr>
              <a:t>ملاحظة</a:t>
            </a:r>
            <a:r>
              <a:rPr lang="ar-SA" sz="2900" dirty="0" smtClean="0"/>
              <a:t> </a:t>
            </a:r>
            <a:r>
              <a:rPr lang="ar-SA" sz="2900" dirty="0" smtClean="0">
                <a:solidFill>
                  <a:schemeClr val="tx1"/>
                </a:solidFill>
              </a:rPr>
              <a:t>الجوانب الصحيحة والخاطئة في </a:t>
            </a:r>
            <a:r>
              <a:rPr lang="ar-SA" sz="2900" dirty="0" smtClean="0">
                <a:solidFill>
                  <a:srgbClr val="00B050"/>
                </a:solidFill>
              </a:rPr>
              <a:t>الأداء الحركي </a:t>
            </a:r>
            <a:r>
              <a:rPr lang="ar-SA" sz="2900" dirty="0" smtClean="0">
                <a:solidFill>
                  <a:schemeClr val="tx1"/>
                </a:solidFill>
              </a:rPr>
              <a:t>تتطلب أن المعلم يكون قادرا على </a:t>
            </a:r>
            <a:r>
              <a:rPr lang="ar-SA" sz="2900" dirty="0" smtClean="0">
                <a:solidFill>
                  <a:srgbClr val="FFC000"/>
                </a:solidFill>
              </a:rPr>
              <a:t>تحديد مكونات الحركة: </a:t>
            </a:r>
            <a:r>
              <a:rPr lang="ar-SA" sz="2900" i="1" dirty="0" smtClean="0">
                <a:solidFill>
                  <a:schemeClr val="tx1"/>
                </a:solidFill>
              </a:rPr>
              <a:t>هده خطوة أولى في مساعدة التلاميذ لتحسين أدائهم الحركي.</a:t>
            </a:r>
            <a:endParaRPr lang="fr-FR" sz="2900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7500958" cy="4929198"/>
          </a:xfrm>
        </p:spPr>
        <p:txBody>
          <a:bodyPr>
            <a:normAutofit fontScale="85000" lnSpcReduction="10000"/>
          </a:bodyPr>
          <a:lstStyle/>
          <a:p>
            <a:pPr algn="ctr" rtl="1">
              <a:buNone/>
            </a:pPr>
            <a:r>
              <a:rPr lang="ar-SA" sz="3600" b="1" dirty="0" smtClean="0"/>
              <a:t>     3. قدرة الملاحظة </a:t>
            </a:r>
            <a:r>
              <a:rPr lang="ar-SA" sz="3600" b="1" dirty="0" err="1" smtClean="0"/>
              <a:t>و</a:t>
            </a:r>
            <a:r>
              <a:rPr lang="ar-SA" sz="3600" b="1" dirty="0" smtClean="0"/>
              <a:t> تحليل الوضعيات </a:t>
            </a:r>
            <a:r>
              <a:rPr lang="ar-SA" sz="3600" b="1" dirty="0" err="1" smtClean="0"/>
              <a:t>البيداغوجية</a:t>
            </a:r>
            <a:r>
              <a:rPr lang="ar-SA" sz="3600" b="1" dirty="0" smtClean="0"/>
              <a:t>: 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dirty="0" smtClean="0"/>
              <a:t>   هده الكفاءة (أو المهارة) يمكن تعريفها كما يلي: </a:t>
            </a:r>
            <a:r>
              <a:rPr lang="ar-SA" sz="3600" i="1" dirty="0" smtClean="0">
                <a:solidFill>
                  <a:srgbClr val="FF0000"/>
                </a:solidFill>
              </a:rPr>
              <a:t>القدرة على تحليل الوضعيات التعليمية في ظروف التدريس الحقيقية </a:t>
            </a:r>
            <a:r>
              <a:rPr lang="ar-SA" sz="3600" i="1" dirty="0" err="1" smtClean="0">
                <a:solidFill>
                  <a:srgbClr val="FF0000"/>
                </a:solidFill>
              </a:rPr>
              <a:t>و</a:t>
            </a:r>
            <a:r>
              <a:rPr lang="ar-SA" sz="3600" i="1" dirty="0" smtClean="0">
                <a:solidFill>
                  <a:srgbClr val="FF0000"/>
                </a:solidFill>
              </a:rPr>
              <a:t> تشخيص المميزات الرئيسية لهده الوضعيات 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i="1" dirty="0" smtClean="0">
                <a:solidFill>
                  <a:srgbClr val="FF0000"/>
                </a:solidFill>
              </a:rPr>
              <a:t>  و التجاوب معها بالطريقة المناسبة.</a:t>
            </a:r>
            <a:endParaRPr lang="fr-FR" sz="36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8715404" cy="6858000"/>
          </a:xfrm>
        </p:spPr>
        <p:txBody>
          <a:bodyPr/>
          <a:lstStyle/>
          <a:p>
            <a:pPr algn="just" rtl="1">
              <a:lnSpc>
                <a:spcPct val="150000"/>
              </a:lnSpc>
              <a:buNone/>
            </a:pPr>
            <a:r>
              <a:rPr lang="fr-FR" dirty="0" smtClean="0"/>
              <a:t>        </a:t>
            </a:r>
            <a:r>
              <a:rPr lang="ar-SA" dirty="0" smtClean="0"/>
              <a:t>  </a:t>
            </a:r>
            <a:r>
              <a:rPr lang="ar-SA" sz="3600" dirty="0" smtClean="0"/>
              <a:t>         في </a:t>
            </a:r>
            <a:r>
              <a:rPr lang="ar-SA" sz="3600" dirty="0" smtClean="0">
                <a:solidFill>
                  <a:srgbClr val="FF0000"/>
                </a:solidFill>
              </a:rPr>
              <a:t>تحليله</a:t>
            </a:r>
            <a:r>
              <a:rPr lang="ar-SA" sz="3600" dirty="0" smtClean="0"/>
              <a:t> يجب أن يقوم </a:t>
            </a:r>
            <a:r>
              <a:rPr lang="ar-SA" sz="3600" dirty="0" smtClean="0">
                <a:solidFill>
                  <a:srgbClr val="FF0000"/>
                </a:solidFill>
              </a:rPr>
              <a:t>الملاحظ</a:t>
            </a:r>
            <a:r>
              <a:rPr lang="ar-SA" sz="3600" dirty="0" smtClean="0"/>
              <a:t>  </a:t>
            </a:r>
            <a:r>
              <a:rPr lang="ar-SA" sz="3600" dirty="0" smtClean="0">
                <a:solidFill>
                  <a:srgbClr val="0070C0"/>
                </a:solidFill>
              </a:rPr>
              <a:t>بانتقاء</a:t>
            </a:r>
            <a:r>
              <a:rPr lang="ar-SA" sz="3600" dirty="0" smtClean="0"/>
              <a:t> </a:t>
            </a:r>
            <a:r>
              <a:rPr lang="ar-SA" sz="3600" dirty="0" smtClean="0">
                <a:solidFill>
                  <a:srgbClr val="00B050"/>
                </a:solidFill>
              </a:rPr>
              <a:t>العناصر الأكثر صلة</a:t>
            </a:r>
            <a:r>
              <a:rPr lang="ar-SA" sz="3600" dirty="0" smtClean="0"/>
              <a:t> بالوضعية </a:t>
            </a:r>
            <a:r>
              <a:rPr lang="ar-SA" sz="3600" dirty="0" err="1" smtClean="0"/>
              <a:t>و</a:t>
            </a:r>
            <a:r>
              <a:rPr lang="ar-SA" sz="3600" dirty="0" smtClean="0"/>
              <a:t> </a:t>
            </a:r>
            <a:r>
              <a:rPr lang="ar-SA" sz="3600" dirty="0" smtClean="0">
                <a:solidFill>
                  <a:srgbClr val="FF0000"/>
                </a:solidFill>
              </a:rPr>
              <a:t>تفسيرها</a:t>
            </a:r>
            <a:r>
              <a:rPr lang="ar-SA" sz="3600" dirty="0" smtClean="0"/>
              <a:t> على أساس معرفته المكونة من النظريات التربوية </a:t>
            </a:r>
            <a:r>
              <a:rPr lang="ar-SA" sz="3600" dirty="0" err="1" smtClean="0"/>
              <a:t>و</a:t>
            </a:r>
            <a:r>
              <a:rPr lang="ar-SA" sz="3600" dirty="0" smtClean="0"/>
              <a:t> الممارسة في القسم ليأخذ في الأخير </a:t>
            </a:r>
            <a:r>
              <a:rPr lang="ar-SA" sz="3600" dirty="0" smtClean="0">
                <a:solidFill>
                  <a:srgbClr val="FF0000"/>
                </a:solidFill>
              </a:rPr>
              <a:t>القرار المناسب</a:t>
            </a:r>
            <a:r>
              <a:rPr lang="ar-SA" sz="3600" dirty="0" smtClean="0"/>
              <a:t>.</a:t>
            </a:r>
            <a:endParaRPr lang="fr-F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8501090" cy="6858000"/>
          </a:xfrm>
        </p:spPr>
        <p:txBody>
          <a:bodyPr/>
          <a:lstStyle/>
          <a:p>
            <a:pPr algn="just" rtl="1">
              <a:buNone/>
            </a:pPr>
            <a:r>
              <a:rPr lang="ar-SA" dirty="0" smtClean="0"/>
              <a:t>     </a:t>
            </a:r>
            <a:r>
              <a:rPr lang="ar-SA" sz="3600" dirty="0" smtClean="0"/>
              <a:t>       يجب التذكير هنا أن </a:t>
            </a:r>
            <a:r>
              <a:rPr lang="ar-SA" sz="3600" b="1" dirty="0" smtClean="0">
                <a:solidFill>
                  <a:srgbClr val="FF0000"/>
                </a:solidFill>
              </a:rPr>
              <a:t>القسم حالة مفتوحة</a:t>
            </a:r>
            <a:r>
              <a:rPr lang="ar-SA" sz="3600" b="1" dirty="0" smtClean="0"/>
              <a:t> </a:t>
            </a:r>
            <a:r>
              <a:rPr lang="ar-SA" sz="3600" dirty="0" smtClean="0">
                <a:solidFill>
                  <a:srgbClr val="0070C0"/>
                </a:solidFill>
              </a:rPr>
              <a:t>مماثلة</a:t>
            </a:r>
            <a:r>
              <a:rPr lang="ar-SA" sz="3600" dirty="0" smtClean="0"/>
              <a:t> </a:t>
            </a:r>
            <a:r>
              <a:rPr lang="ar-SA" sz="3600" dirty="0" smtClean="0">
                <a:solidFill>
                  <a:srgbClr val="00B050"/>
                </a:solidFill>
              </a:rPr>
              <a:t>للألعاب الجماعية</a:t>
            </a:r>
            <a:r>
              <a:rPr lang="ar-SA" sz="3600" dirty="0" smtClean="0"/>
              <a:t>.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dirty="0" smtClean="0"/>
              <a:t>    نذكر أيضا </a:t>
            </a:r>
            <a:r>
              <a:rPr lang="ar-SA" sz="3600" dirty="0" smtClean="0">
                <a:solidFill>
                  <a:srgbClr val="FF0000"/>
                </a:solidFill>
              </a:rPr>
              <a:t>بخصائص المواقف التعليمية </a:t>
            </a:r>
            <a:r>
              <a:rPr lang="ar-SA" sz="3600" dirty="0" smtClean="0"/>
              <a:t>التي وصفها </a:t>
            </a:r>
            <a:r>
              <a:rPr lang="fr-FR" sz="3600" dirty="0" smtClean="0"/>
              <a:t>Doyle</a:t>
            </a:r>
            <a:r>
              <a:rPr lang="ar-SA" sz="3600" dirty="0" smtClean="0"/>
              <a:t>(1986) : </a:t>
            </a:r>
            <a:r>
              <a:rPr lang="ar-SA" sz="3600" dirty="0" smtClean="0">
                <a:solidFill>
                  <a:srgbClr val="0070C0"/>
                </a:solidFill>
              </a:rPr>
              <a:t>الأبعاد المتعددة</a:t>
            </a:r>
            <a:r>
              <a:rPr lang="ar-SA" sz="3600" dirty="0" smtClean="0"/>
              <a:t>، </a:t>
            </a:r>
            <a:r>
              <a:rPr lang="ar-SA" sz="3600" dirty="0" smtClean="0">
                <a:solidFill>
                  <a:srgbClr val="00B050"/>
                </a:solidFill>
              </a:rPr>
              <a:t>عدم القدرة على التنبؤ</a:t>
            </a:r>
            <a:r>
              <a:rPr lang="ar-SA" sz="3600" dirty="0" smtClean="0"/>
              <a:t>، </a:t>
            </a:r>
            <a:r>
              <a:rPr lang="ar-SA" sz="3600" dirty="0" smtClean="0">
                <a:solidFill>
                  <a:srgbClr val="FFC000"/>
                </a:solidFill>
              </a:rPr>
              <a:t>التاريخ</a:t>
            </a:r>
            <a:r>
              <a:rPr lang="ar-SA" sz="3600" dirty="0" smtClean="0"/>
              <a:t> وا</a:t>
            </a:r>
            <a:r>
              <a:rPr lang="ar-SA" sz="3600" dirty="0" smtClean="0">
                <a:solidFill>
                  <a:srgbClr val="7030A0"/>
                </a:solidFill>
              </a:rPr>
              <a:t>لفورية</a:t>
            </a:r>
            <a:r>
              <a:rPr lang="ar-SA" sz="3600" dirty="0" smtClean="0"/>
              <a:t>.</a:t>
            </a:r>
            <a:endParaRPr lang="fr-F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7572396" cy="5429264"/>
          </a:xfrm>
        </p:spPr>
        <p:txBody>
          <a:bodyPr>
            <a:normAutofit fontScale="92500"/>
          </a:bodyPr>
          <a:lstStyle/>
          <a:p>
            <a:pPr algn="ctr" rtl="1">
              <a:buNone/>
            </a:pPr>
            <a:r>
              <a:rPr lang="ar-SA" sz="2800" b="1" dirty="0" smtClean="0"/>
              <a:t>1.3.</a:t>
            </a:r>
            <a:r>
              <a:rPr lang="ar-SA" sz="2800" dirty="0" smtClean="0"/>
              <a:t> </a:t>
            </a:r>
            <a:r>
              <a:rPr lang="ar-SA" sz="3600" b="1" dirty="0" smtClean="0"/>
              <a:t>المعرفة والتحفيز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dirty="0" smtClean="0"/>
              <a:t>     وفي هذا المجال، نتساءل حول </a:t>
            </a:r>
            <a:r>
              <a:rPr lang="ar-SA" sz="3600" dirty="0" smtClean="0">
                <a:solidFill>
                  <a:srgbClr val="FF0000"/>
                </a:solidFill>
              </a:rPr>
              <a:t>ما يميز </a:t>
            </a:r>
            <a:r>
              <a:rPr lang="ar-SA" sz="3600" dirty="0" smtClean="0">
                <a:solidFill>
                  <a:srgbClr val="00B050"/>
                </a:solidFill>
              </a:rPr>
              <a:t>الخبير</a:t>
            </a:r>
            <a:r>
              <a:rPr lang="ar-SA" sz="3600" dirty="0" smtClean="0"/>
              <a:t> عن </a:t>
            </a:r>
            <a:r>
              <a:rPr lang="ar-SA" sz="3600" dirty="0" smtClean="0">
                <a:solidFill>
                  <a:srgbClr val="0070C0"/>
                </a:solidFill>
              </a:rPr>
              <a:t>المتدخل أقل موهبة</a:t>
            </a:r>
            <a:r>
              <a:rPr lang="ar-SA" sz="3600" dirty="0" smtClean="0"/>
              <a:t>؟ 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dirty="0" smtClean="0"/>
              <a:t>     إن </a:t>
            </a:r>
            <a:r>
              <a:rPr lang="ar-SA" sz="3600" dirty="0" smtClean="0">
                <a:solidFill>
                  <a:srgbClr val="FF0000"/>
                </a:solidFill>
              </a:rPr>
              <a:t>معرفة الخبير </a:t>
            </a:r>
            <a:r>
              <a:rPr lang="ar-SA" sz="3600" dirty="0" smtClean="0"/>
              <a:t>تبدو </a:t>
            </a:r>
            <a:r>
              <a:rPr lang="ar-SA" sz="3600" dirty="0" smtClean="0">
                <a:solidFill>
                  <a:srgbClr val="FF0000"/>
                </a:solidFill>
              </a:rPr>
              <a:t>جد متطورة </a:t>
            </a:r>
            <a:r>
              <a:rPr lang="ar-SA" sz="3600" dirty="0" err="1" smtClean="0"/>
              <a:t>و</a:t>
            </a:r>
            <a:r>
              <a:rPr lang="ar-SA" sz="3600" dirty="0" smtClean="0"/>
              <a:t> وضعت في الذاكرة بصفة </a:t>
            </a:r>
            <a:r>
              <a:rPr lang="ar-SA" sz="3600" dirty="0" smtClean="0">
                <a:solidFill>
                  <a:srgbClr val="00B050"/>
                </a:solidFill>
              </a:rPr>
              <a:t>يسهل الوصول إليها </a:t>
            </a:r>
            <a:r>
              <a:rPr lang="ar-SA" sz="3600" dirty="0" smtClean="0"/>
              <a:t>عند الحاجة </a:t>
            </a:r>
            <a:r>
              <a:rPr lang="de-DE" sz="3200" dirty="0" smtClean="0"/>
              <a:t>(Berliner, 1986; Borko, </a:t>
            </a:r>
            <a:r>
              <a:rPr lang="ar-SA" sz="3200" dirty="0" smtClean="0"/>
              <a:t> </a:t>
            </a:r>
            <a:r>
              <a:rPr lang="de-DE" sz="3200" dirty="0" err="1" smtClean="0"/>
              <a:t>Cone</a:t>
            </a:r>
            <a:r>
              <a:rPr lang="de-DE" sz="3200" dirty="0" smtClean="0"/>
              <a:t>, Atwood</a:t>
            </a:r>
            <a:r>
              <a:rPr lang="fr-FR" sz="3200" dirty="0" smtClean="0"/>
              <a:t> </a:t>
            </a:r>
            <a:r>
              <a:rPr lang="fr-FR" sz="3200" dirty="0" err="1" smtClean="0"/>
              <a:t>Russo</a:t>
            </a:r>
            <a:r>
              <a:rPr lang="fr-FR" sz="3200" dirty="0" smtClean="0"/>
              <a:t> &amp; </a:t>
            </a:r>
            <a:r>
              <a:rPr lang="fr-FR" sz="3200" dirty="0" err="1" smtClean="0"/>
              <a:t>Shavelson</a:t>
            </a:r>
            <a:r>
              <a:rPr lang="fr-FR" sz="3200" dirty="0" smtClean="0"/>
              <a:t>, 1979).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7572396" cy="5286388"/>
          </a:xfrm>
        </p:spPr>
        <p:txBody>
          <a:bodyPr>
            <a:normAutofit fontScale="92500" lnSpcReduction="10000"/>
          </a:bodyPr>
          <a:lstStyle/>
          <a:p>
            <a:pPr algn="just" rtl="1">
              <a:lnSpc>
                <a:spcPct val="150000"/>
              </a:lnSpc>
              <a:buNone/>
            </a:pPr>
            <a:r>
              <a:rPr lang="ar-SA" sz="3600" dirty="0" smtClean="0"/>
              <a:t>      </a:t>
            </a:r>
            <a:r>
              <a:rPr lang="ar-SA" sz="3600" dirty="0" smtClean="0">
                <a:solidFill>
                  <a:srgbClr val="FF0000"/>
                </a:solidFill>
              </a:rPr>
              <a:t>الخبراء</a:t>
            </a:r>
            <a:r>
              <a:rPr lang="ar-SA" sz="3600" dirty="0" smtClean="0"/>
              <a:t> </a:t>
            </a:r>
            <a:r>
              <a:rPr lang="ar-SA" sz="3600" dirty="0" smtClean="0">
                <a:solidFill>
                  <a:srgbClr val="00B050"/>
                </a:solidFill>
              </a:rPr>
              <a:t>متحفزين جدا للتعلم </a:t>
            </a:r>
            <a:r>
              <a:rPr lang="ar-SA" sz="3600" dirty="0" err="1" smtClean="0"/>
              <a:t>و</a:t>
            </a:r>
            <a:r>
              <a:rPr lang="ar-SA" sz="3600" dirty="0" smtClean="0"/>
              <a:t> </a:t>
            </a:r>
            <a:r>
              <a:rPr lang="ar-SA" sz="3600" dirty="0" smtClean="0">
                <a:solidFill>
                  <a:srgbClr val="00B050"/>
                </a:solidFill>
              </a:rPr>
              <a:t>تعلموا أكثر من تجربتهم </a:t>
            </a:r>
            <a:r>
              <a:rPr lang="ar-SA" sz="3600" dirty="0" smtClean="0"/>
              <a:t>الخاصة </a:t>
            </a:r>
            <a:r>
              <a:rPr lang="ar-SA" sz="3600" dirty="0" smtClean="0">
                <a:solidFill>
                  <a:srgbClr val="FFC000"/>
                </a:solidFill>
              </a:rPr>
              <a:t>مقارنة</a:t>
            </a:r>
            <a:r>
              <a:rPr lang="ar-SA" sz="3600" dirty="0" smtClean="0"/>
              <a:t> مع </a:t>
            </a:r>
            <a:r>
              <a:rPr lang="ar-SA" sz="3600" dirty="0" smtClean="0">
                <a:solidFill>
                  <a:srgbClr val="0070C0"/>
                </a:solidFill>
              </a:rPr>
              <a:t>معلمين عاديين</a:t>
            </a:r>
            <a:r>
              <a:rPr lang="ar-SA" sz="3600" dirty="0" smtClean="0"/>
              <a:t>. 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dirty="0" smtClean="0"/>
              <a:t>     إن </a:t>
            </a:r>
            <a:r>
              <a:rPr lang="ar-SA" sz="3600" dirty="0" smtClean="0">
                <a:solidFill>
                  <a:srgbClr val="00B050"/>
                </a:solidFill>
              </a:rPr>
              <a:t>تركيبة معرفتهم </a:t>
            </a:r>
            <a:r>
              <a:rPr lang="ar-SA" sz="3600" dirty="0" smtClean="0"/>
              <a:t>حول </a:t>
            </a:r>
            <a:r>
              <a:rPr lang="ar-SA" sz="3600" dirty="0" smtClean="0">
                <a:solidFill>
                  <a:srgbClr val="0070C0"/>
                </a:solidFill>
              </a:rPr>
              <a:t>مراقبة الصف </a:t>
            </a:r>
            <a:r>
              <a:rPr lang="ar-SA" sz="3600" dirty="0" err="1" smtClean="0"/>
              <a:t>و</a:t>
            </a:r>
            <a:r>
              <a:rPr lang="ar-SA" sz="3600" dirty="0" smtClean="0"/>
              <a:t> </a:t>
            </a:r>
            <a:r>
              <a:rPr lang="ar-SA" sz="3600" dirty="0" smtClean="0">
                <a:solidFill>
                  <a:srgbClr val="0070C0"/>
                </a:solidFill>
              </a:rPr>
              <a:t>المادة المدرسة </a:t>
            </a:r>
            <a:r>
              <a:rPr lang="ar-SA" sz="3600" dirty="0" err="1" smtClean="0"/>
              <a:t>و</a:t>
            </a:r>
            <a:r>
              <a:rPr lang="ar-SA" sz="3600" dirty="0" smtClean="0"/>
              <a:t> </a:t>
            </a:r>
            <a:r>
              <a:rPr lang="ar-SA" sz="3600" dirty="0" smtClean="0">
                <a:solidFill>
                  <a:srgbClr val="0070C0"/>
                </a:solidFill>
              </a:rPr>
              <a:t>المنهاج</a:t>
            </a:r>
            <a:r>
              <a:rPr lang="ar-SA" sz="3600" dirty="0" smtClean="0"/>
              <a:t> </a:t>
            </a:r>
            <a:r>
              <a:rPr lang="ar-SA" sz="3600" dirty="0" err="1" smtClean="0"/>
              <a:t>و</a:t>
            </a:r>
            <a:r>
              <a:rPr lang="ar-SA" sz="3600" dirty="0" smtClean="0"/>
              <a:t> </a:t>
            </a:r>
            <a:r>
              <a:rPr lang="ar-SA" sz="3600" dirty="0" smtClean="0">
                <a:solidFill>
                  <a:srgbClr val="0070C0"/>
                </a:solidFill>
              </a:rPr>
              <a:t>المبادئ </a:t>
            </a:r>
            <a:r>
              <a:rPr lang="ar-SA" sz="3600" dirty="0" err="1" smtClean="0">
                <a:solidFill>
                  <a:srgbClr val="0070C0"/>
                </a:solidFill>
              </a:rPr>
              <a:t>البيداغوجية</a:t>
            </a:r>
            <a:r>
              <a:rPr lang="ar-SA" sz="3600" dirty="0" smtClean="0">
                <a:solidFill>
                  <a:srgbClr val="0070C0"/>
                </a:solidFill>
              </a:rPr>
              <a:t> </a:t>
            </a:r>
            <a:r>
              <a:rPr lang="ar-SA" sz="3600" dirty="0" smtClean="0">
                <a:solidFill>
                  <a:srgbClr val="FF0000"/>
                </a:solidFill>
              </a:rPr>
              <a:t>أكثر تطورا </a:t>
            </a:r>
          </a:p>
          <a:p>
            <a:pPr algn="ctr" rtl="1">
              <a:lnSpc>
                <a:spcPct val="150000"/>
              </a:lnSpc>
              <a:buNone/>
            </a:pPr>
            <a:r>
              <a:rPr lang="fr-FR" sz="2800" dirty="0" smtClean="0"/>
              <a:t>(Ennis, Mueller &amp; Zhu, 1991).</a:t>
            </a:r>
            <a:r>
              <a:rPr lang="ar-SA" sz="3600" dirty="0" smtClean="0"/>
              <a:t>  </a:t>
            </a:r>
            <a:endParaRPr lang="fr-F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 rtl="1">
              <a:buNone/>
            </a:pPr>
            <a:r>
              <a:rPr lang="ar-SA" sz="4800" dirty="0" smtClean="0">
                <a:latin typeface="Traditional Arabic" pitchFamily="18" charset="-78"/>
                <a:cs typeface="Traditional Arabic" pitchFamily="18" charset="-78"/>
              </a:rPr>
              <a:t>  </a:t>
            </a:r>
          </a:p>
          <a:p>
            <a:pPr algn="ctr" rtl="1">
              <a:buNone/>
            </a:pPr>
            <a:endParaRPr lang="ar-SA" sz="4800" b="1" dirty="0" smtClean="0">
              <a:solidFill>
                <a:srgbClr val="00206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ctr" rtl="1">
              <a:buNone/>
            </a:pPr>
            <a:r>
              <a:rPr lang="ar-SA" sz="6000" b="1" u="sng" dirty="0" smtClean="0">
                <a:solidFill>
                  <a:srgbClr val="002060"/>
                </a:solidFill>
                <a:latin typeface="Traditional Arabic" pitchFamily="18" charset="-78"/>
                <a:cs typeface="Traditional Arabic" pitchFamily="18" charset="-78"/>
              </a:rPr>
              <a:t>محاضرة رقم </a:t>
            </a:r>
            <a:r>
              <a:rPr lang="fr-FR" sz="6000" b="1" u="sng" dirty="0" smtClean="0">
                <a:solidFill>
                  <a:srgbClr val="002060"/>
                </a:solidFill>
                <a:latin typeface="Traditional Arabic" pitchFamily="18" charset="-78"/>
                <a:cs typeface="Traditional Arabic" pitchFamily="18" charset="-78"/>
              </a:rPr>
              <a:t>1</a:t>
            </a:r>
            <a:r>
              <a:rPr lang="ar-SA" sz="6000" b="1" dirty="0" smtClean="0">
                <a:solidFill>
                  <a:srgbClr val="002060"/>
                </a:solidFill>
                <a:latin typeface="Traditional Arabic" pitchFamily="18" charset="-78"/>
                <a:cs typeface="Traditional Arabic" pitchFamily="18" charset="-78"/>
              </a:rPr>
              <a:t>: </a:t>
            </a:r>
          </a:p>
          <a:p>
            <a:pPr algn="ctr" rtl="1">
              <a:buNone/>
            </a:pPr>
            <a:endParaRPr lang="ar-SA" sz="4800" b="1" dirty="0" smtClean="0">
              <a:solidFill>
                <a:srgbClr val="00206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marL="1383030" lvl="2" indent="-742950" algn="ctr" rtl="1">
              <a:buNone/>
            </a:pPr>
            <a:r>
              <a:rPr lang="ar-SA" sz="6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الملاحظة لتسهيل التعلم </a:t>
            </a:r>
            <a:r>
              <a:rPr lang="ar-SA" sz="66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6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التربية.</a:t>
            </a:r>
          </a:p>
          <a:p>
            <a:pPr marL="1383030" lvl="2" indent="-742950" algn="ctr" rtl="1">
              <a:buNone/>
            </a:pPr>
            <a:r>
              <a:rPr lang="ar-SA" sz="6600" b="1" dirty="0" smtClean="0">
                <a:solidFill>
                  <a:srgbClr val="0070C0"/>
                </a:solidFill>
                <a:latin typeface="Traditional Arabic" pitchFamily="18" charset="-78"/>
                <a:cs typeface="Traditional Arabic" pitchFamily="18" charset="-78"/>
              </a:rPr>
              <a:t>(الجزء الأول)</a:t>
            </a:r>
            <a:r>
              <a:rPr lang="ar-SA" sz="6600" b="1" dirty="0" smtClean="0">
                <a:solidFill>
                  <a:srgbClr val="0070C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endParaRPr lang="ar-SA" sz="6600" b="1" dirty="0" smtClean="0">
              <a:solidFill>
                <a:srgbClr val="0070C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marL="1383030" lvl="2" indent="-742950" algn="just" rtl="1">
              <a:buNone/>
            </a:pPr>
            <a:endParaRPr lang="ar-SA" sz="4400" b="1" dirty="0" smtClean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7643834" cy="5143512"/>
          </a:xfrm>
        </p:spPr>
        <p:txBody>
          <a:bodyPr>
            <a:normAutofit fontScale="92500"/>
          </a:bodyPr>
          <a:lstStyle/>
          <a:p>
            <a:pPr algn="ctr" rtl="1">
              <a:buNone/>
            </a:pPr>
            <a:r>
              <a:rPr lang="ar-SA" sz="3600" b="1" dirty="0" smtClean="0"/>
              <a:t>2.3</a:t>
            </a:r>
            <a:r>
              <a:rPr lang="ar-SA" sz="3600" dirty="0" smtClean="0"/>
              <a:t>. </a:t>
            </a:r>
            <a:r>
              <a:rPr lang="ar-SA" sz="3600" b="1" dirty="0" smtClean="0"/>
              <a:t>تصور  السياقات </a:t>
            </a:r>
            <a:r>
              <a:rPr lang="ar-SA" sz="3600" b="1" dirty="0" err="1" smtClean="0"/>
              <a:t>و</a:t>
            </a:r>
            <a:r>
              <a:rPr lang="ar-SA" sz="3600" b="1" dirty="0" smtClean="0"/>
              <a:t> الوضعيات 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dirty="0" smtClean="0"/>
              <a:t>    إن </a:t>
            </a:r>
            <a:r>
              <a:rPr lang="ar-SA" sz="3600" dirty="0" smtClean="0">
                <a:solidFill>
                  <a:srgbClr val="FF0000"/>
                </a:solidFill>
              </a:rPr>
              <a:t>تفكير الخبراء </a:t>
            </a:r>
            <a:r>
              <a:rPr lang="ar-SA" sz="3600" dirty="0" smtClean="0"/>
              <a:t>موجه أكثر </a:t>
            </a:r>
            <a:r>
              <a:rPr lang="ar-SA" sz="3600" dirty="0" smtClean="0">
                <a:solidFill>
                  <a:srgbClr val="00B050"/>
                </a:solidFill>
              </a:rPr>
              <a:t>نحو الطفل </a:t>
            </a:r>
            <a:r>
              <a:rPr lang="ar-SA" sz="3600" dirty="0" err="1" smtClean="0"/>
              <a:t>و</a:t>
            </a:r>
            <a:r>
              <a:rPr lang="ar-SA" sz="3600" dirty="0" smtClean="0"/>
              <a:t> لهم </a:t>
            </a:r>
            <a:r>
              <a:rPr lang="ar-SA" sz="3600" dirty="0" smtClean="0">
                <a:solidFill>
                  <a:srgbClr val="00B050"/>
                </a:solidFill>
              </a:rPr>
              <a:t>وعي أكبر </a:t>
            </a:r>
            <a:r>
              <a:rPr lang="ar-SA" sz="3600" dirty="0" smtClean="0"/>
              <a:t>عن </a:t>
            </a:r>
            <a:r>
              <a:rPr lang="ar-SA" sz="3600" dirty="0" smtClean="0">
                <a:solidFill>
                  <a:srgbClr val="7030A0"/>
                </a:solidFill>
              </a:rPr>
              <a:t>مبادئ التدريس </a:t>
            </a:r>
            <a:r>
              <a:rPr lang="ar-SA" sz="3600" i="1" dirty="0" smtClean="0">
                <a:solidFill>
                  <a:srgbClr val="7030A0"/>
                </a:solidFill>
              </a:rPr>
              <a:t>الفعال</a:t>
            </a:r>
            <a:r>
              <a:rPr lang="ar-SA" sz="3600" i="1" dirty="0" smtClean="0"/>
              <a:t>(مدا سيتعلمون الأطفال؟).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dirty="0" smtClean="0"/>
              <a:t>    إن الاهتمامات التفاعلية </a:t>
            </a:r>
            <a:r>
              <a:rPr lang="ar-SA" sz="3600" dirty="0" smtClean="0">
                <a:solidFill>
                  <a:srgbClr val="0070C0"/>
                </a:solidFill>
              </a:rPr>
              <a:t>للمعلمين المبتدئين</a:t>
            </a:r>
            <a:r>
              <a:rPr lang="ar-SA" sz="3600" dirty="0" smtClean="0"/>
              <a:t> متصلة أساسا </a:t>
            </a:r>
            <a:r>
              <a:rPr lang="ar-SA" sz="3600" dirty="0" smtClean="0">
                <a:solidFill>
                  <a:srgbClr val="00B050"/>
                </a:solidFill>
              </a:rPr>
              <a:t>بإجراءات الحصة </a:t>
            </a:r>
            <a:r>
              <a:rPr lang="ar-SA" sz="3600" dirty="0" smtClean="0"/>
              <a:t>. </a:t>
            </a:r>
            <a:endParaRPr lang="fr-F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-357222" y="0"/>
            <a:ext cx="9144000" cy="6858000"/>
          </a:xfrm>
        </p:spPr>
        <p:txBody>
          <a:bodyPr>
            <a:normAutofit fontScale="40000" lnSpcReduction="20000"/>
          </a:bodyPr>
          <a:lstStyle/>
          <a:p>
            <a:pPr algn="ctr" rtl="1">
              <a:buNone/>
            </a:pPr>
            <a:r>
              <a:rPr lang="ar-SA" sz="5900" b="1" dirty="0" smtClean="0"/>
              <a:t>خطة المحاضرة</a:t>
            </a:r>
          </a:p>
          <a:p>
            <a:pPr algn="just" rtl="1">
              <a:lnSpc>
                <a:spcPct val="110000"/>
              </a:lnSpc>
              <a:buNone/>
            </a:pPr>
            <a:r>
              <a:rPr lang="ar-SA" sz="4000" b="1" dirty="0" smtClean="0"/>
              <a:t>          </a:t>
            </a:r>
          </a:p>
          <a:p>
            <a:pPr lvl="3" algn="just" rtl="1">
              <a:lnSpc>
                <a:spcPct val="120000"/>
              </a:lnSpc>
              <a:buNone/>
            </a:pPr>
            <a:r>
              <a:rPr lang="ar-SA" sz="3400" b="1" dirty="0" smtClean="0"/>
              <a:t>                   </a:t>
            </a:r>
            <a:r>
              <a:rPr lang="ar-SA" sz="5300" b="1" dirty="0" smtClean="0">
                <a:solidFill>
                  <a:srgbClr val="0070C0"/>
                </a:solidFill>
              </a:rPr>
              <a:t>مقدمة</a:t>
            </a:r>
          </a:p>
          <a:p>
            <a:pPr lvl="3" algn="just" rtl="1">
              <a:lnSpc>
                <a:spcPct val="120000"/>
              </a:lnSpc>
              <a:buNone/>
            </a:pPr>
            <a:r>
              <a:rPr lang="ar-SA" sz="5300" b="1" dirty="0" smtClean="0">
                <a:solidFill>
                  <a:srgbClr val="0070C0"/>
                </a:solidFill>
              </a:rPr>
              <a:t>             1. ملاحظة الحركة </a:t>
            </a:r>
            <a:r>
              <a:rPr lang="ar-SA" sz="5300" b="1" dirty="0" err="1" smtClean="0">
                <a:solidFill>
                  <a:srgbClr val="0070C0"/>
                </a:solidFill>
              </a:rPr>
              <a:t>و</a:t>
            </a:r>
            <a:r>
              <a:rPr lang="ar-SA" sz="5300" b="1" dirty="0" smtClean="0">
                <a:solidFill>
                  <a:srgbClr val="0070C0"/>
                </a:solidFill>
              </a:rPr>
              <a:t> المهارات </a:t>
            </a:r>
            <a:r>
              <a:rPr lang="fr-FR" sz="5300" b="1" dirty="0" smtClean="0">
                <a:solidFill>
                  <a:srgbClr val="0070C0"/>
                </a:solidFill>
              </a:rPr>
              <a:t> </a:t>
            </a:r>
            <a:r>
              <a:rPr lang="ar-SA" sz="5300" b="1" dirty="0" smtClean="0">
                <a:solidFill>
                  <a:srgbClr val="0070C0"/>
                </a:solidFill>
              </a:rPr>
              <a:t>الرياضية </a:t>
            </a:r>
            <a:r>
              <a:rPr lang="ar-SA" sz="5300" b="1" dirty="0" err="1" smtClean="0">
                <a:solidFill>
                  <a:srgbClr val="0070C0"/>
                </a:solidFill>
              </a:rPr>
              <a:t>و</a:t>
            </a:r>
            <a:r>
              <a:rPr lang="ar-SA" sz="5300" b="1" dirty="0" smtClean="0">
                <a:solidFill>
                  <a:srgbClr val="0070C0"/>
                </a:solidFill>
              </a:rPr>
              <a:t> تشخيص </a:t>
            </a:r>
          </a:p>
          <a:p>
            <a:pPr lvl="3" algn="just" rtl="1">
              <a:lnSpc>
                <a:spcPct val="120000"/>
              </a:lnSpc>
              <a:buNone/>
            </a:pPr>
            <a:r>
              <a:rPr lang="ar-SA" sz="5300" b="1" dirty="0" smtClean="0">
                <a:solidFill>
                  <a:srgbClr val="0070C0"/>
                </a:solidFill>
              </a:rPr>
              <a:t>                  </a:t>
            </a:r>
            <a:r>
              <a:rPr lang="ar-SA" sz="5300" b="1" dirty="0" err="1" smtClean="0">
                <a:solidFill>
                  <a:srgbClr val="0070C0"/>
                </a:solidFill>
              </a:rPr>
              <a:t>الاخطاء</a:t>
            </a:r>
            <a:r>
              <a:rPr lang="ar-SA" sz="5300" b="1" dirty="0" smtClean="0">
                <a:solidFill>
                  <a:srgbClr val="0070C0"/>
                </a:solidFill>
              </a:rPr>
              <a:t>.                  </a:t>
            </a:r>
          </a:p>
          <a:p>
            <a:pPr lvl="6" algn="r" rtl="1">
              <a:lnSpc>
                <a:spcPct val="120000"/>
              </a:lnSpc>
              <a:buNone/>
            </a:pPr>
            <a:r>
              <a:rPr lang="ar-SA" sz="5500" b="1" dirty="0" smtClean="0">
                <a:solidFill>
                  <a:srgbClr val="0070C0"/>
                </a:solidFill>
              </a:rPr>
              <a:t>     2. ملاحظة الحركة في إطار كفاءة المعلم.</a:t>
            </a:r>
          </a:p>
          <a:p>
            <a:pPr lvl="6" algn="r" rtl="1">
              <a:lnSpc>
                <a:spcPct val="120000"/>
              </a:lnSpc>
              <a:buNone/>
            </a:pPr>
            <a:r>
              <a:rPr lang="ar-SA" sz="5500" b="1" dirty="0" smtClean="0">
                <a:solidFill>
                  <a:srgbClr val="0070C0"/>
                </a:solidFill>
              </a:rPr>
              <a:t>     3. قدرة الملاحظة </a:t>
            </a:r>
            <a:r>
              <a:rPr lang="ar-SA" sz="5500" b="1" dirty="0" err="1" smtClean="0">
                <a:solidFill>
                  <a:srgbClr val="0070C0"/>
                </a:solidFill>
              </a:rPr>
              <a:t>و</a:t>
            </a:r>
            <a:r>
              <a:rPr lang="ar-SA" sz="5500" b="1" dirty="0" smtClean="0">
                <a:solidFill>
                  <a:srgbClr val="0070C0"/>
                </a:solidFill>
              </a:rPr>
              <a:t> تحليل الوضعيات </a:t>
            </a:r>
            <a:r>
              <a:rPr lang="ar-SA" sz="5500" b="1" dirty="0" err="1" smtClean="0">
                <a:solidFill>
                  <a:srgbClr val="0070C0"/>
                </a:solidFill>
              </a:rPr>
              <a:t>البيداغوجية</a:t>
            </a:r>
            <a:r>
              <a:rPr lang="ar-SA" sz="5500" b="1" dirty="0" smtClean="0">
                <a:solidFill>
                  <a:srgbClr val="0070C0"/>
                </a:solidFill>
              </a:rPr>
              <a:t>:</a:t>
            </a:r>
          </a:p>
          <a:p>
            <a:pPr lvl="6" algn="r" rtl="1">
              <a:lnSpc>
                <a:spcPct val="120000"/>
              </a:lnSpc>
              <a:buNone/>
            </a:pPr>
            <a:r>
              <a:rPr lang="ar-SA" sz="5500" b="1" dirty="0" smtClean="0">
                <a:solidFill>
                  <a:srgbClr val="0070C0"/>
                </a:solidFill>
              </a:rPr>
              <a:t>         1.3. المعرفة والتحفيز</a:t>
            </a:r>
          </a:p>
          <a:p>
            <a:pPr lvl="6" algn="r" rtl="1">
              <a:lnSpc>
                <a:spcPct val="120000"/>
              </a:lnSpc>
              <a:buNone/>
            </a:pPr>
            <a:r>
              <a:rPr lang="ar-SA" sz="5500" b="1" dirty="0" smtClean="0">
                <a:solidFill>
                  <a:srgbClr val="0070C0"/>
                </a:solidFill>
              </a:rPr>
              <a:t>         2.3. تصور  السياقات </a:t>
            </a:r>
            <a:r>
              <a:rPr lang="ar-SA" sz="5500" b="1" dirty="0" err="1" smtClean="0">
                <a:solidFill>
                  <a:srgbClr val="0070C0"/>
                </a:solidFill>
              </a:rPr>
              <a:t>و</a:t>
            </a:r>
            <a:r>
              <a:rPr lang="ar-SA" sz="5500" b="1" dirty="0" smtClean="0">
                <a:solidFill>
                  <a:srgbClr val="0070C0"/>
                </a:solidFill>
              </a:rPr>
              <a:t> الوضعيات</a:t>
            </a:r>
          </a:p>
          <a:p>
            <a:pPr lvl="6" algn="r" rtl="1">
              <a:lnSpc>
                <a:spcPct val="120000"/>
              </a:lnSpc>
              <a:buNone/>
            </a:pPr>
            <a:r>
              <a:rPr lang="ar-SA" sz="5500" dirty="0" smtClean="0">
                <a:solidFill>
                  <a:schemeClr val="tx1"/>
                </a:solidFill>
              </a:rPr>
              <a:t>    4. ممارسة الملاحظة:</a:t>
            </a:r>
          </a:p>
          <a:p>
            <a:pPr lvl="6" algn="r" rtl="1">
              <a:lnSpc>
                <a:spcPct val="120000"/>
              </a:lnSpc>
              <a:buNone/>
            </a:pPr>
            <a:r>
              <a:rPr lang="ar-SA" sz="5500" dirty="0" smtClean="0">
                <a:solidFill>
                  <a:schemeClr val="tx1"/>
                </a:solidFill>
              </a:rPr>
              <a:t>         1.4. عوامل التأثير على الملاحظة</a:t>
            </a:r>
          </a:p>
          <a:p>
            <a:pPr lvl="6" algn="r" rtl="1">
              <a:lnSpc>
                <a:spcPct val="120000"/>
              </a:lnSpc>
              <a:buNone/>
            </a:pPr>
            <a:r>
              <a:rPr lang="ar-SA" sz="5500" dirty="0" smtClean="0">
                <a:solidFill>
                  <a:schemeClr val="tx1"/>
                </a:solidFill>
              </a:rPr>
              <a:t>         2.4. صعوبات الملاحظين المبتدئين </a:t>
            </a:r>
          </a:p>
          <a:p>
            <a:pPr lvl="6" algn="r" rtl="1">
              <a:lnSpc>
                <a:spcPct val="120000"/>
              </a:lnSpc>
              <a:buNone/>
            </a:pPr>
            <a:r>
              <a:rPr lang="ar-SA" sz="5500" dirty="0" smtClean="0">
                <a:solidFill>
                  <a:schemeClr val="tx1"/>
                </a:solidFill>
              </a:rPr>
              <a:t>         3.4. تحسين قدرات الملاحظ </a:t>
            </a:r>
          </a:p>
          <a:p>
            <a:pPr lvl="6" algn="r" rtl="1">
              <a:lnSpc>
                <a:spcPct val="120000"/>
              </a:lnSpc>
              <a:buNone/>
            </a:pPr>
            <a:r>
              <a:rPr lang="ar-SA" sz="5500" dirty="0" smtClean="0">
                <a:solidFill>
                  <a:schemeClr val="tx1"/>
                </a:solidFill>
              </a:rPr>
              <a:t>   </a:t>
            </a:r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 rtl="1">
              <a:buNone/>
            </a:pPr>
            <a:r>
              <a:rPr lang="ar-SA" sz="4400" b="1" dirty="0" smtClean="0"/>
              <a:t>مقدمة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dirty="0" smtClean="0"/>
              <a:t>       هده المحاضرة ستتطرق إلى المعلومات الخاصة </a:t>
            </a:r>
            <a:r>
              <a:rPr lang="ar-SA" sz="3600" dirty="0" err="1" smtClean="0"/>
              <a:t>و</a:t>
            </a:r>
            <a:r>
              <a:rPr lang="ar-SA" sz="3600" dirty="0" smtClean="0"/>
              <a:t> المستنتجة من البحوث في </a:t>
            </a:r>
            <a:r>
              <a:rPr lang="ar-SA" sz="3600" dirty="0" err="1" smtClean="0"/>
              <a:t>بيداغوجية</a:t>
            </a:r>
            <a:r>
              <a:rPr lang="ar-SA" sz="3600" dirty="0" smtClean="0"/>
              <a:t> النشاطات البدنية </a:t>
            </a:r>
            <a:r>
              <a:rPr lang="ar-SA" sz="3600" dirty="0" err="1" smtClean="0"/>
              <a:t>و</a:t>
            </a:r>
            <a:r>
              <a:rPr lang="ar-SA" sz="3600" dirty="0" smtClean="0"/>
              <a:t> الرياضية </a:t>
            </a:r>
            <a:r>
              <a:rPr lang="ar-SA" sz="3600" dirty="0" err="1" smtClean="0"/>
              <a:t>و</a:t>
            </a:r>
            <a:r>
              <a:rPr lang="ar-SA" sz="3600" dirty="0" smtClean="0"/>
              <a:t> الوسائل التطبيقية لتحسين مهارات الملاحظة.</a:t>
            </a:r>
          </a:p>
          <a:p>
            <a:pPr algn="just" rtl="1">
              <a:buNone/>
            </a:pPr>
            <a:endParaRPr lang="fr-F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 rtl="1">
              <a:buNone/>
            </a:pPr>
            <a:r>
              <a:rPr lang="ar-SA" dirty="0" smtClean="0"/>
              <a:t>          </a:t>
            </a:r>
          </a:p>
          <a:p>
            <a:pPr lvl="4" algn="just" rtl="1">
              <a:buNone/>
            </a:pPr>
            <a:r>
              <a:rPr lang="ar-SA" sz="2800" dirty="0" smtClean="0"/>
              <a:t>     </a:t>
            </a:r>
            <a:r>
              <a:rPr lang="ar-SA" sz="3200" dirty="0" smtClean="0"/>
              <a:t>مصطلح </a:t>
            </a:r>
            <a:r>
              <a:rPr lang="ar-SA" sz="3200" dirty="0" smtClean="0">
                <a:solidFill>
                  <a:srgbClr val="FF0000"/>
                </a:solidFill>
              </a:rPr>
              <a:t>"الملاحظة" </a:t>
            </a:r>
            <a:r>
              <a:rPr lang="ar-SA" sz="3200" dirty="0" smtClean="0"/>
              <a:t>له معاني متعددة: </a:t>
            </a:r>
          </a:p>
          <a:p>
            <a:pPr lvl="4" algn="just" rtl="1">
              <a:buNone/>
            </a:pPr>
            <a:endParaRPr lang="ar-SA" sz="3200" dirty="0" smtClean="0"/>
          </a:p>
          <a:p>
            <a:pPr lvl="6" algn="just" rtl="1">
              <a:buFont typeface="Wingdings" pitchFamily="2" charset="2"/>
              <a:buChar char="v"/>
            </a:pPr>
            <a:r>
              <a:rPr lang="ar-SA" sz="3200" dirty="0" smtClean="0"/>
              <a:t>       يستعمل </a:t>
            </a:r>
            <a:r>
              <a:rPr lang="ar-SA" sz="3200" dirty="0" smtClean="0">
                <a:solidFill>
                  <a:srgbClr val="FF0000"/>
                </a:solidFill>
              </a:rPr>
              <a:t>في البحث العلمي </a:t>
            </a:r>
            <a:r>
              <a:rPr lang="ar-SA" sz="3200" dirty="0" smtClean="0"/>
              <a:t>حول التدريس     </a:t>
            </a:r>
          </a:p>
          <a:p>
            <a:pPr lvl="6" algn="just" rtl="1">
              <a:buFont typeface="Wingdings" pitchFamily="2" charset="2"/>
              <a:buChar char="v"/>
            </a:pPr>
            <a:r>
              <a:rPr lang="ar-SA" sz="3200" dirty="0" smtClean="0"/>
              <a:t>       و أيضا </a:t>
            </a:r>
            <a:r>
              <a:rPr lang="ar-SA" sz="3200" dirty="0" smtClean="0">
                <a:solidFill>
                  <a:srgbClr val="FF0000"/>
                </a:solidFill>
              </a:rPr>
              <a:t>في الممارسة التربوية </a:t>
            </a:r>
            <a:r>
              <a:rPr lang="ar-SA" sz="3200" dirty="0" err="1" smtClean="0"/>
              <a:t>و</a:t>
            </a:r>
            <a:r>
              <a:rPr lang="ar-SA" sz="3200" dirty="0" smtClean="0"/>
              <a:t> في إطار  تكوين المعلمين. </a:t>
            </a:r>
          </a:p>
          <a:p>
            <a:pPr lvl="4" algn="just" rtl="1">
              <a:buFont typeface="Wingdings" pitchFamily="2" charset="2"/>
              <a:buChar char="§"/>
            </a:pP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 rtl="1">
              <a:buFont typeface="Wingdings" pitchFamily="2" charset="2"/>
              <a:buChar char="v"/>
            </a:pPr>
            <a:r>
              <a:rPr lang="ar-SA" dirty="0" smtClean="0"/>
              <a:t>          </a:t>
            </a:r>
            <a:r>
              <a:rPr lang="ar-SA" sz="3600" dirty="0" smtClean="0">
                <a:solidFill>
                  <a:srgbClr val="FF0000"/>
                </a:solidFill>
              </a:rPr>
              <a:t>في الصف</a:t>
            </a:r>
            <a:r>
              <a:rPr lang="ar-SA" sz="3600" dirty="0" smtClean="0"/>
              <a:t>، نجد ثلاث مراحل متباينة        بشكل واضح في النشاط التعليمي: </a:t>
            </a:r>
          </a:p>
          <a:p>
            <a:pPr lvl="5" algn="just" rtl="1">
              <a:buFont typeface="Wingdings" pitchFamily="2" charset="2"/>
              <a:buChar char="Ø"/>
            </a:pPr>
            <a:r>
              <a:rPr lang="ar-SA" sz="2800" dirty="0" smtClean="0">
                <a:solidFill>
                  <a:srgbClr val="C00000"/>
                </a:solidFill>
              </a:rPr>
              <a:t>       مرحلة ما قبل الدرس (كل ما يتعلق بتحضير الدرس),</a:t>
            </a:r>
          </a:p>
          <a:p>
            <a:pPr lvl="5" algn="just" rtl="1">
              <a:buFont typeface="Wingdings" pitchFamily="2" charset="2"/>
              <a:buChar char="Ø"/>
            </a:pPr>
            <a:r>
              <a:rPr lang="ar-SA" sz="2800" dirty="0" smtClean="0">
                <a:solidFill>
                  <a:srgbClr val="C00000"/>
                </a:solidFill>
              </a:rPr>
              <a:t>انجاز الدرس (كل التفاعلات </a:t>
            </a:r>
            <a:r>
              <a:rPr lang="ar-SA" sz="2800" dirty="0" err="1" smtClean="0">
                <a:solidFill>
                  <a:srgbClr val="C00000"/>
                </a:solidFill>
              </a:rPr>
              <a:t>و</a:t>
            </a:r>
            <a:r>
              <a:rPr lang="ar-SA" sz="2800" dirty="0" smtClean="0">
                <a:solidFill>
                  <a:srgbClr val="C00000"/>
                </a:solidFill>
              </a:rPr>
              <a:t> التدخلات المتعلقة بعملية التعليم),</a:t>
            </a:r>
          </a:p>
          <a:p>
            <a:pPr lvl="5" algn="just" rtl="1">
              <a:buFont typeface="Wingdings" pitchFamily="2" charset="2"/>
              <a:buChar char="Ø"/>
            </a:pPr>
            <a:r>
              <a:rPr lang="ar-SA" sz="2800" dirty="0" smtClean="0">
                <a:solidFill>
                  <a:srgbClr val="C00000"/>
                </a:solidFill>
              </a:rPr>
              <a:t>بعد نهاية الدرس مرحلة تقييم الدرس </a:t>
            </a:r>
            <a:r>
              <a:rPr lang="ar-SA" sz="2800" dirty="0" err="1" smtClean="0">
                <a:solidFill>
                  <a:srgbClr val="C00000"/>
                </a:solidFill>
              </a:rPr>
              <a:t>و</a:t>
            </a:r>
            <a:r>
              <a:rPr lang="ar-SA" sz="2800" dirty="0" smtClean="0">
                <a:solidFill>
                  <a:srgbClr val="C00000"/>
                </a:solidFill>
              </a:rPr>
              <a:t> التفكر.</a:t>
            </a:r>
          </a:p>
          <a:p>
            <a:pPr algn="just" rt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lvl="2" algn="just" rtl="1">
              <a:lnSpc>
                <a:spcPct val="150000"/>
              </a:lnSpc>
              <a:buNone/>
            </a:pPr>
            <a:r>
              <a:rPr lang="ar-SA" dirty="0" smtClean="0"/>
              <a:t>          </a:t>
            </a:r>
            <a:r>
              <a:rPr lang="ar-SA" sz="3000" dirty="0" smtClean="0">
                <a:solidFill>
                  <a:srgbClr val="00B050"/>
                </a:solidFill>
              </a:rPr>
              <a:t>  البحوث التربوية </a:t>
            </a:r>
            <a:r>
              <a:rPr lang="ar-SA" sz="3000" dirty="0" smtClean="0"/>
              <a:t>في مجال التدريس </a:t>
            </a:r>
            <a:r>
              <a:rPr lang="ar-SA" sz="3000" dirty="0" err="1" smtClean="0"/>
              <a:t>و</a:t>
            </a:r>
            <a:r>
              <a:rPr lang="ar-SA" sz="3000" dirty="0" smtClean="0"/>
              <a:t> خاصة </a:t>
            </a:r>
            <a:r>
              <a:rPr lang="ar-SA" sz="3000" dirty="0" smtClean="0">
                <a:solidFill>
                  <a:srgbClr val="0070C0"/>
                </a:solidFill>
              </a:rPr>
              <a:t>في تدريس  النشاطات البدنية </a:t>
            </a:r>
            <a:r>
              <a:rPr lang="ar-SA" sz="3000" dirty="0" err="1" smtClean="0">
                <a:solidFill>
                  <a:srgbClr val="0070C0"/>
                </a:solidFill>
              </a:rPr>
              <a:t>و</a:t>
            </a:r>
            <a:r>
              <a:rPr lang="ar-SA" sz="3000" dirty="0" smtClean="0">
                <a:solidFill>
                  <a:srgbClr val="0070C0"/>
                </a:solidFill>
              </a:rPr>
              <a:t> الرياضية </a:t>
            </a:r>
            <a:r>
              <a:rPr lang="ar-SA" sz="3000" dirty="0" smtClean="0"/>
              <a:t>بينت </a:t>
            </a:r>
            <a:r>
              <a:rPr lang="ar-SA" sz="3000" b="1" i="1" dirty="0" smtClean="0">
                <a:solidFill>
                  <a:srgbClr val="FF0000"/>
                </a:solidFill>
              </a:rPr>
              <a:t>الدور الأساسي </a:t>
            </a:r>
            <a:r>
              <a:rPr lang="ar-SA" sz="3000" b="1" dirty="0" smtClean="0">
                <a:solidFill>
                  <a:schemeClr val="accent6">
                    <a:lumMod val="75000"/>
                  </a:schemeClr>
                </a:solidFill>
              </a:rPr>
              <a:t>للنشاط الحركي العالي (المكتف)</a:t>
            </a:r>
            <a:r>
              <a:rPr lang="ar-SA" sz="3000" dirty="0" smtClean="0"/>
              <a:t> </a:t>
            </a:r>
            <a:r>
              <a:rPr lang="ar-SA" sz="3000" dirty="0" err="1" smtClean="0"/>
              <a:t>و</a:t>
            </a:r>
            <a:r>
              <a:rPr lang="ar-SA" sz="3000" dirty="0" smtClean="0"/>
              <a:t> الذي ترافقه </a:t>
            </a:r>
            <a:r>
              <a:rPr lang="ar-SA" sz="3000" b="1" dirty="0" smtClean="0"/>
              <a:t>ر</a:t>
            </a:r>
            <a:r>
              <a:rPr lang="ar-SA" sz="3000" b="1" dirty="0" smtClean="0">
                <a:solidFill>
                  <a:srgbClr val="FFC000"/>
                </a:solidFill>
              </a:rPr>
              <a:t>دود فعل متكررة (تغذية رجعية)</a:t>
            </a:r>
            <a:r>
              <a:rPr lang="ar-SA" sz="3000" b="1" dirty="0" smtClean="0"/>
              <a:t> </a:t>
            </a:r>
            <a:r>
              <a:rPr lang="ar-SA" sz="3000" dirty="0" err="1" smtClean="0"/>
              <a:t>و</a:t>
            </a:r>
            <a:r>
              <a:rPr lang="ar-SA" sz="3000" dirty="0" smtClean="0"/>
              <a:t> الكل في </a:t>
            </a:r>
            <a:r>
              <a:rPr lang="ar-SA" sz="3000" b="1" dirty="0" smtClean="0">
                <a:solidFill>
                  <a:srgbClr val="FF0066"/>
                </a:solidFill>
              </a:rPr>
              <a:t>مناخ مطابق </a:t>
            </a:r>
            <a:r>
              <a:rPr lang="ar-SA" sz="3000" b="1" dirty="0" err="1" smtClean="0">
                <a:solidFill>
                  <a:srgbClr val="FF0066"/>
                </a:solidFill>
              </a:rPr>
              <a:t>لبيداغوجية</a:t>
            </a:r>
            <a:r>
              <a:rPr lang="ar-SA" sz="3000" b="1" dirty="0" smtClean="0">
                <a:solidFill>
                  <a:srgbClr val="FF0066"/>
                </a:solidFill>
              </a:rPr>
              <a:t> النجاح</a:t>
            </a:r>
            <a:r>
              <a:rPr lang="ar-SA" sz="3000" dirty="0" smtClean="0">
                <a:solidFill>
                  <a:srgbClr val="FF0066"/>
                </a:solidFill>
              </a:rPr>
              <a:t> </a:t>
            </a:r>
          </a:p>
          <a:p>
            <a:pPr lvl="2" algn="ctr" rtl="1">
              <a:lnSpc>
                <a:spcPct val="150000"/>
              </a:lnSpc>
              <a:buNone/>
            </a:pPr>
            <a:r>
              <a:rPr lang="fr-FR" sz="3000" dirty="0" smtClean="0"/>
              <a:t>(Piéron, 1992, 1993)</a:t>
            </a:r>
            <a:r>
              <a:rPr lang="ar-SA" sz="3000" dirty="0" smtClean="0"/>
              <a:t>. </a:t>
            </a:r>
          </a:p>
          <a:p>
            <a:pPr algn="just" rtl="1">
              <a:lnSpc>
                <a:spcPct val="150000"/>
              </a:lnSpc>
              <a:buNone/>
            </a:pPr>
            <a:endParaRPr lang="fr-F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rtl="1">
              <a:buNone/>
            </a:pPr>
            <a:r>
              <a:rPr lang="ar-SA" sz="2800" b="1" dirty="0" smtClean="0"/>
              <a:t> 1</a:t>
            </a:r>
            <a:r>
              <a:rPr lang="ar-SA" sz="3600" b="1" dirty="0" smtClean="0"/>
              <a:t>. ملاحظة الحركة </a:t>
            </a:r>
            <a:r>
              <a:rPr lang="ar-SA" sz="3600" b="1" dirty="0" err="1" smtClean="0"/>
              <a:t>و</a:t>
            </a:r>
            <a:r>
              <a:rPr lang="ar-SA" sz="3600" b="1" dirty="0" smtClean="0"/>
              <a:t> المهارات </a:t>
            </a:r>
            <a:r>
              <a:rPr lang="fr-FR" sz="3600" b="1" dirty="0" smtClean="0"/>
              <a:t> </a:t>
            </a:r>
            <a:r>
              <a:rPr lang="ar-SA" sz="3600" b="1" dirty="0" smtClean="0"/>
              <a:t>الرياضية </a:t>
            </a:r>
          </a:p>
          <a:p>
            <a:pPr algn="ctr" rtl="1">
              <a:buNone/>
            </a:pPr>
            <a:r>
              <a:rPr lang="ar-SA" sz="3600" b="1" dirty="0" smtClean="0"/>
              <a:t>و تشخيص الأخطاء</a:t>
            </a:r>
            <a:r>
              <a:rPr lang="ar-SA" sz="2800" b="1" dirty="0" smtClean="0"/>
              <a:t>.   </a:t>
            </a:r>
          </a:p>
          <a:p>
            <a:pPr lvl="3" algn="just" rtl="1">
              <a:lnSpc>
                <a:spcPct val="150000"/>
              </a:lnSpc>
              <a:buNone/>
            </a:pPr>
            <a:r>
              <a:rPr lang="ar-SA" sz="2200" dirty="0" smtClean="0"/>
              <a:t>         </a:t>
            </a:r>
            <a:r>
              <a:rPr lang="ar-SA" sz="3000" dirty="0" smtClean="0">
                <a:solidFill>
                  <a:schemeClr val="tx1"/>
                </a:solidFill>
              </a:rPr>
              <a:t>العديد من الباحثين التربويين جعلوا </a:t>
            </a:r>
            <a:r>
              <a:rPr lang="ar-SA" sz="3000" dirty="0" smtClean="0">
                <a:solidFill>
                  <a:srgbClr val="0070C0"/>
                </a:solidFill>
              </a:rPr>
              <a:t>ملاحظة الحركة  كفاءة أو مهارة تربوية</a:t>
            </a:r>
            <a:r>
              <a:rPr lang="ar-SA" sz="3000" dirty="0" smtClean="0"/>
              <a:t> </a:t>
            </a:r>
            <a:r>
              <a:rPr lang="ar-SA" sz="2200" dirty="0" smtClean="0">
                <a:solidFill>
                  <a:schemeClr val="tx1"/>
                </a:solidFill>
              </a:rPr>
              <a:t>(</a:t>
            </a:r>
            <a:r>
              <a:rPr lang="fr-FR" sz="2200" dirty="0" smtClean="0">
                <a:solidFill>
                  <a:schemeClr val="tx1"/>
                </a:solidFill>
              </a:rPr>
              <a:t>1983</a:t>
            </a:r>
            <a:r>
              <a:rPr lang="ar-SA" sz="2200" dirty="0" smtClean="0">
                <a:solidFill>
                  <a:schemeClr val="tx1"/>
                </a:solidFill>
              </a:rPr>
              <a:t> </a:t>
            </a:r>
            <a:r>
              <a:rPr lang="de-DE" sz="2200" dirty="0" smtClean="0">
                <a:solidFill>
                  <a:schemeClr val="tx1"/>
                </a:solidFill>
              </a:rPr>
              <a:t>(Hoffman, </a:t>
            </a:r>
            <a:r>
              <a:rPr lang="de-DE" sz="2200" dirty="0" err="1" smtClean="0">
                <a:solidFill>
                  <a:schemeClr val="tx1"/>
                </a:solidFill>
              </a:rPr>
              <a:t>Piéron</a:t>
            </a:r>
            <a:r>
              <a:rPr lang="de-DE" sz="2200" dirty="0" smtClean="0">
                <a:solidFill>
                  <a:schemeClr val="tx1"/>
                </a:solidFill>
              </a:rPr>
              <a:t>, 1992</a:t>
            </a:r>
            <a:r>
              <a:rPr lang="ar-SA" sz="2200" dirty="0" smtClean="0">
                <a:solidFill>
                  <a:schemeClr val="tx1"/>
                </a:solidFill>
              </a:rPr>
              <a:t>   </a:t>
            </a:r>
            <a:r>
              <a:rPr lang="de-DE" sz="2200" dirty="0" smtClean="0">
                <a:solidFill>
                  <a:schemeClr val="tx1"/>
                </a:solidFill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</a:rPr>
              <a:t>Siedentop</a:t>
            </a:r>
            <a:r>
              <a:rPr lang="de-DE" sz="2200" dirty="0" smtClean="0">
                <a:solidFill>
                  <a:schemeClr val="tx1"/>
                </a:solidFill>
              </a:rPr>
              <a:t>, 1983;</a:t>
            </a:r>
            <a:r>
              <a:rPr lang="ar-SA" sz="2200" dirty="0" smtClean="0"/>
              <a:t> </a:t>
            </a:r>
            <a:r>
              <a:rPr lang="ar-SA" sz="2200" dirty="0" smtClean="0">
                <a:solidFill>
                  <a:schemeClr val="tx1"/>
                </a:solidFill>
              </a:rPr>
              <a:t>) .</a:t>
            </a:r>
          </a:p>
          <a:p>
            <a:pPr lvl="3" algn="just" rtl="1">
              <a:buNone/>
            </a:pPr>
            <a:r>
              <a:rPr lang="ar-SA" sz="2200" dirty="0" smtClean="0"/>
              <a:t> </a:t>
            </a:r>
            <a:r>
              <a:rPr lang="ar-SA" sz="2200" dirty="0" smtClean="0">
                <a:solidFill>
                  <a:srgbClr val="0070C0"/>
                </a:solidFill>
              </a:rPr>
              <a:t>          </a:t>
            </a:r>
            <a:r>
              <a:rPr lang="ar-SA" sz="3000" dirty="0" smtClean="0">
                <a:solidFill>
                  <a:srgbClr val="0070C0"/>
                </a:solidFill>
              </a:rPr>
              <a:t>الملاحظة </a:t>
            </a:r>
            <a:r>
              <a:rPr lang="ar-SA" sz="3000" dirty="0" smtClean="0">
                <a:solidFill>
                  <a:schemeClr val="tx1"/>
                </a:solidFill>
              </a:rPr>
              <a:t>هي جزء من سلسلة مميزة في عملية التدريس:</a:t>
            </a:r>
            <a:r>
              <a:rPr lang="ar-SA" sz="3000" dirty="0" smtClean="0"/>
              <a:t> </a:t>
            </a:r>
            <a:r>
              <a:rPr lang="ar-SA" sz="3000" dirty="0" smtClean="0">
                <a:solidFill>
                  <a:srgbClr val="FF0000"/>
                </a:solidFill>
              </a:rPr>
              <a:t>"الملاحظة - التفسير - القرار".</a:t>
            </a:r>
            <a:endParaRPr lang="fr-FR" sz="3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8858280" cy="6858000"/>
          </a:xfrm>
        </p:spPr>
        <p:txBody>
          <a:bodyPr>
            <a:normAutofit/>
          </a:bodyPr>
          <a:lstStyle/>
          <a:p>
            <a:pPr algn="just" rtl="1">
              <a:buNone/>
            </a:pPr>
            <a:r>
              <a:rPr lang="ar-SA" dirty="0" smtClean="0"/>
              <a:t>       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dirty="0" smtClean="0"/>
              <a:t>       </a:t>
            </a:r>
            <a:r>
              <a:rPr lang="ar-SA" sz="3600" dirty="0" smtClean="0"/>
              <a:t>من </a:t>
            </a:r>
            <a:r>
              <a:rPr lang="ar-SA" sz="3600" dirty="0" smtClean="0">
                <a:solidFill>
                  <a:srgbClr val="FF0000"/>
                </a:solidFill>
              </a:rPr>
              <a:t>المهام الأساسية للمعلم </a:t>
            </a:r>
            <a:r>
              <a:rPr lang="ar-SA" sz="3600" dirty="0" smtClean="0"/>
              <a:t>أنه بناءا على تشخيصه للحركة </a:t>
            </a:r>
            <a:r>
              <a:rPr lang="ar-SA" sz="3600" dirty="0" smtClean="0">
                <a:solidFill>
                  <a:srgbClr val="00B050"/>
                </a:solidFill>
              </a:rPr>
              <a:t>يكشف الأخطاء </a:t>
            </a:r>
            <a:r>
              <a:rPr lang="ar-SA" sz="3600" dirty="0" err="1" smtClean="0">
                <a:solidFill>
                  <a:srgbClr val="00B050"/>
                </a:solidFill>
              </a:rPr>
              <a:t>و</a:t>
            </a:r>
            <a:r>
              <a:rPr lang="ar-SA" sz="3600" dirty="0" smtClean="0">
                <a:solidFill>
                  <a:srgbClr val="00B050"/>
                </a:solidFill>
              </a:rPr>
              <a:t> يجمع العناصر</a:t>
            </a:r>
            <a:r>
              <a:rPr lang="ar-SA" sz="3600" dirty="0" smtClean="0"/>
              <a:t> التي سوف تسمح له </a:t>
            </a:r>
            <a:r>
              <a:rPr lang="ar-SA" sz="3600" dirty="0" smtClean="0">
                <a:solidFill>
                  <a:srgbClr val="0070C0"/>
                </a:solidFill>
              </a:rPr>
              <a:t>إصدار ردود فعل مناسبة (تغذية رجعية)</a:t>
            </a:r>
            <a:r>
              <a:rPr lang="ar-SA" sz="3600" dirty="0" smtClean="0"/>
              <a:t>.</a:t>
            </a:r>
            <a:r>
              <a:rPr lang="fr-FR" sz="36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4151</TotalTime>
  <Words>764</Words>
  <Application>Microsoft Office PowerPoint</Application>
  <PresentationFormat>Affichage à l'écran (4:3)</PresentationFormat>
  <Paragraphs>73</Paragraphs>
  <Slides>20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Opulent</vt:lpstr>
      <vt:lpstr>أدوات ملاحظة التدريس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أدوات ملاحظة التدريس</dc:title>
  <dc:creator>khiat</dc:creator>
  <cp:lastModifiedBy>khiat</cp:lastModifiedBy>
  <cp:revision>22</cp:revision>
  <dcterms:created xsi:type="dcterms:W3CDTF">2017-04-15T10:17:35Z</dcterms:created>
  <dcterms:modified xsi:type="dcterms:W3CDTF">2021-04-21T07:42:23Z</dcterms:modified>
</cp:coreProperties>
</file>