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1"/>
  </p:notesMasterIdLst>
  <p:sldIdLst>
    <p:sldId id="257" r:id="rId2"/>
    <p:sldId id="371" r:id="rId3"/>
    <p:sldId id="366" r:id="rId4"/>
    <p:sldId id="367" r:id="rId5"/>
    <p:sldId id="260" r:id="rId6"/>
    <p:sldId id="261" r:id="rId7"/>
    <p:sldId id="262" r:id="rId8"/>
    <p:sldId id="264" r:id="rId9"/>
    <p:sldId id="265" r:id="rId10"/>
    <p:sldId id="266" r:id="rId11"/>
    <p:sldId id="267" r:id="rId12"/>
    <p:sldId id="268" r:id="rId13"/>
    <p:sldId id="282" r:id="rId14"/>
    <p:sldId id="271" r:id="rId15"/>
    <p:sldId id="272" r:id="rId16"/>
    <p:sldId id="273" r:id="rId17"/>
    <p:sldId id="274" r:id="rId18"/>
    <p:sldId id="275" r:id="rId19"/>
    <p:sldId id="276" r:id="rId20"/>
    <p:sldId id="277" r:id="rId21"/>
    <p:sldId id="279" r:id="rId22"/>
    <p:sldId id="284" r:id="rId23"/>
    <p:sldId id="285" r:id="rId24"/>
    <p:sldId id="286" r:id="rId25"/>
    <p:sldId id="287" r:id="rId26"/>
    <p:sldId id="288" r:id="rId27"/>
    <p:sldId id="289" r:id="rId28"/>
    <p:sldId id="290" r:id="rId29"/>
    <p:sldId id="361" r:id="rId30"/>
    <p:sldId id="362" r:id="rId31"/>
    <p:sldId id="363" r:id="rId32"/>
    <p:sldId id="293" r:id="rId33"/>
    <p:sldId id="295" r:id="rId34"/>
    <p:sldId id="294" r:id="rId35"/>
    <p:sldId id="297" r:id="rId36"/>
    <p:sldId id="352" r:id="rId37"/>
    <p:sldId id="353" r:id="rId38"/>
    <p:sldId id="300" r:id="rId39"/>
    <p:sldId id="364" r:id="rId40"/>
    <p:sldId id="365" r:id="rId41"/>
    <p:sldId id="355" r:id="rId42"/>
    <p:sldId id="358" r:id="rId43"/>
    <p:sldId id="356" r:id="rId44"/>
    <p:sldId id="359" r:id="rId45"/>
    <p:sldId id="357" r:id="rId46"/>
    <p:sldId id="360" r:id="rId47"/>
    <p:sldId id="309" r:id="rId48"/>
    <p:sldId id="310" r:id="rId49"/>
    <p:sldId id="311" r:id="rId50"/>
    <p:sldId id="312" r:id="rId51"/>
    <p:sldId id="313" r:id="rId52"/>
    <p:sldId id="314" r:id="rId53"/>
    <p:sldId id="315" r:id="rId54"/>
    <p:sldId id="316" r:id="rId55"/>
    <p:sldId id="317" r:id="rId56"/>
    <p:sldId id="318" r:id="rId57"/>
    <p:sldId id="319" r:id="rId58"/>
    <p:sldId id="320" r:id="rId59"/>
    <p:sldId id="321" r:id="rId60"/>
    <p:sldId id="322" r:id="rId61"/>
    <p:sldId id="330" r:id="rId62"/>
    <p:sldId id="327" r:id="rId63"/>
    <p:sldId id="328" r:id="rId64"/>
    <p:sldId id="332" r:id="rId65"/>
    <p:sldId id="333" r:id="rId66"/>
    <p:sldId id="334" r:id="rId67"/>
    <p:sldId id="336" r:id="rId68"/>
    <p:sldId id="339" r:id="rId69"/>
    <p:sldId id="340" r:id="rId70"/>
    <p:sldId id="341" r:id="rId71"/>
    <p:sldId id="350" r:id="rId72"/>
    <p:sldId id="342" r:id="rId73"/>
    <p:sldId id="369" r:id="rId74"/>
    <p:sldId id="370" r:id="rId75"/>
    <p:sldId id="343" r:id="rId76"/>
    <p:sldId id="344" r:id="rId77"/>
    <p:sldId id="345" r:id="rId78"/>
    <p:sldId id="346" r:id="rId79"/>
    <p:sldId id="347" r:id="rId8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41" autoAdjust="0"/>
    <p:restoredTop sz="92412" autoAdjust="0"/>
  </p:normalViewPr>
  <p:slideViewPr>
    <p:cSldViewPr>
      <p:cViewPr varScale="1">
        <p:scale>
          <a:sx n="118" d="100"/>
          <a:sy n="118" d="100"/>
        </p:scale>
        <p:origin x="1880" y="2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heme" Target="theme/theme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EAA719-C522-410E-9F00-F9F2652B50E3}" type="datetimeFigureOut">
              <a:rPr lang="fr-FR" smtClean="0"/>
              <a:t>03/02/2025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D2AF5C-291B-47E2-ADC4-6D0688E45BE5}" type="slidenum">
              <a:rPr lang="fr-FR" smtClean="0"/>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EED2AF5C-291B-47E2-ADC4-6D0688E45BE5}" type="slidenum">
              <a:rPr lang="fr-FR" smtClean="0"/>
              <a:t>29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0EC229F5-B043-4DCC-8C4C-BACDE40DA139}" type="datetimeFigureOut">
              <a:rPr lang="fr-FR" smtClean="0"/>
              <a:pPr/>
              <a:t>03/02/2025</a:t>
            </a:fld>
            <a:endParaRPr lang="fr-FR"/>
          </a:p>
        </p:txBody>
      </p:sp>
      <p:sp>
        <p:nvSpPr>
          <p:cNvPr id="2" name="Espace réservé du pied de page 1"/>
          <p:cNvSpPr>
            <a:spLocks noGrp="1"/>
          </p:cNvSpPr>
          <p:nvPr>
            <p:ph type="ftr" sz="quarter" idx="11"/>
          </p:nvPr>
        </p:nvSpPr>
        <p:spPr/>
        <p:txBody>
          <a:bodyPr/>
          <a:lstStyle/>
          <a:p>
            <a:endParaRPr lang="fr-FR"/>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24D19C87-5B79-4D39-89AF-25ADCED90C2F}"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0EC229F5-B043-4DCC-8C4C-BACDE40DA139}" type="datetimeFigureOut">
              <a:rPr lang="fr-FR" smtClean="0"/>
              <a:pPr/>
              <a:t>03/02/2025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D19C87-5B79-4D39-89AF-25ADCED90C2F}"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0EC229F5-B043-4DCC-8C4C-BACDE40DA139}" type="datetimeFigureOut">
              <a:rPr lang="fr-FR" smtClean="0"/>
              <a:pPr/>
              <a:t>03/02/2025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D19C87-5B79-4D39-89AF-25ADCED90C2F}"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space réservé de la date 24"/>
          <p:cNvSpPr>
            <a:spLocks noGrp="1"/>
          </p:cNvSpPr>
          <p:nvPr>
            <p:ph type="dt" sz="half" idx="10"/>
          </p:nvPr>
        </p:nvSpPr>
        <p:spPr/>
        <p:txBody>
          <a:bodyPr/>
          <a:lstStyle/>
          <a:p>
            <a:fld id="{0EC229F5-B043-4DCC-8C4C-BACDE40DA139}" type="datetimeFigureOut">
              <a:rPr lang="fr-FR" smtClean="0"/>
              <a:pPr/>
              <a:t>03/02/2025</a:t>
            </a:fld>
            <a:endParaRPr lang="fr-FR"/>
          </a:p>
        </p:txBody>
      </p:sp>
      <p:sp>
        <p:nvSpPr>
          <p:cNvPr id="19" name="Espace réservé du pied de page 18"/>
          <p:cNvSpPr>
            <a:spLocks noGrp="1"/>
          </p:cNvSpPr>
          <p:nvPr>
            <p:ph type="ftr" sz="quarter" idx="11"/>
          </p:nvPr>
        </p:nvSpPr>
        <p:spPr>
          <a:xfrm>
            <a:off x="3581400" y="76200"/>
            <a:ext cx="2895600" cy="288925"/>
          </a:xfrm>
        </p:spPr>
        <p:txBody>
          <a:bodyPr/>
          <a:lstStyle/>
          <a:p>
            <a:endParaRPr lang="fr-FR"/>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24D19C87-5B79-4D39-89AF-25ADCED90C2F}"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19" name="Espace réservé de la date 18"/>
          <p:cNvSpPr>
            <a:spLocks noGrp="1"/>
          </p:cNvSpPr>
          <p:nvPr>
            <p:ph type="dt" sz="half" idx="10"/>
          </p:nvPr>
        </p:nvSpPr>
        <p:spPr/>
        <p:txBody>
          <a:bodyPr/>
          <a:lstStyle/>
          <a:p>
            <a:fld id="{0EC229F5-B043-4DCC-8C4C-BACDE40DA139}" type="datetimeFigureOut">
              <a:rPr lang="fr-FR" smtClean="0"/>
              <a:pPr/>
              <a:t>03/02/2025</a:t>
            </a:fld>
            <a:endParaRPr lang="fr-FR"/>
          </a:p>
        </p:txBody>
      </p:sp>
      <p:sp>
        <p:nvSpPr>
          <p:cNvPr id="11" name="Espace réservé du pied de page 10"/>
          <p:cNvSpPr>
            <a:spLocks noGrp="1"/>
          </p:cNvSpPr>
          <p:nvPr>
            <p:ph type="ftr" sz="quarter" idx="11"/>
          </p:nvPr>
        </p:nvSpPr>
        <p:spPr/>
        <p:txBody>
          <a:bodyPr/>
          <a:lstStyle/>
          <a:p>
            <a:endParaRPr lang="fr-FR"/>
          </a:p>
        </p:txBody>
      </p:sp>
      <p:sp>
        <p:nvSpPr>
          <p:cNvPr id="16" name="Espace réservé du numéro de diapositive 15"/>
          <p:cNvSpPr>
            <a:spLocks noGrp="1"/>
          </p:cNvSpPr>
          <p:nvPr>
            <p:ph type="sldNum" sz="quarter" idx="12"/>
          </p:nvPr>
        </p:nvSpPr>
        <p:spPr/>
        <p:txBody>
          <a:bodyPr/>
          <a:lstStyle/>
          <a:p>
            <a:fld id="{24D19C87-5B79-4D39-89AF-25ADCED90C2F}" type="slidenum">
              <a:rPr lang="fr-FR" smtClean="0"/>
              <a:pPr/>
              <a:t>‹N°›</a:t>
            </a:fld>
            <a:endParaRPr lang="fr-FR"/>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1" name="Espace réservé de la date 20"/>
          <p:cNvSpPr>
            <a:spLocks noGrp="1"/>
          </p:cNvSpPr>
          <p:nvPr>
            <p:ph type="dt" sz="half" idx="10"/>
          </p:nvPr>
        </p:nvSpPr>
        <p:spPr/>
        <p:txBody>
          <a:bodyPr/>
          <a:lstStyle/>
          <a:p>
            <a:fld id="{0EC229F5-B043-4DCC-8C4C-BACDE40DA139}" type="datetimeFigureOut">
              <a:rPr lang="fr-FR" smtClean="0"/>
              <a:pPr/>
              <a:t>03/02/2025</a:t>
            </a:fld>
            <a:endParaRPr lang="fr-FR"/>
          </a:p>
        </p:txBody>
      </p:sp>
      <p:sp>
        <p:nvSpPr>
          <p:cNvPr id="10" name="Espace réservé du pied de page 9"/>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24D19C87-5B79-4D39-89AF-25ADCED90C2F}"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space réservé de la date 9"/>
          <p:cNvSpPr>
            <a:spLocks noGrp="1"/>
          </p:cNvSpPr>
          <p:nvPr>
            <p:ph type="dt" sz="half" idx="10"/>
          </p:nvPr>
        </p:nvSpPr>
        <p:spPr/>
        <p:txBody>
          <a:bodyPr/>
          <a:lstStyle/>
          <a:p>
            <a:fld id="{0EC229F5-B043-4DCC-8C4C-BACDE40DA139}" type="datetimeFigureOut">
              <a:rPr lang="fr-FR" smtClean="0"/>
              <a:pPr/>
              <a:t>03/02/2025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229600" y="6477000"/>
            <a:ext cx="762000" cy="246888"/>
          </a:xfrm>
        </p:spPr>
        <p:txBody>
          <a:bodyPr/>
          <a:lstStyle/>
          <a:p>
            <a:fld id="{24D19C87-5B79-4D39-89AF-25ADCED90C2F}" type="slidenum">
              <a:rPr lang="fr-FR" smtClean="0"/>
              <a:pPr/>
              <a:t>‹N°›</a:t>
            </a:fld>
            <a:endParaRPr lang="fr-FR"/>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a:t>Cliquez pour modifier le style du titre</a:t>
            </a:r>
            <a:endParaRPr kumimoji="0" lang="en-US"/>
          </a:p>
        </p:txBody>
      </p:sp>
      <p:sp>
        <p:nvSpPr>
          <p:cNvPr id="12" name="Espace réservé de la date 11"/>
          <p:cNvSpPr>
            <a:spLocks noGrp="1"/>
          </p:cNvSpPr>
          <p:nvPr>
            <p:ph type="dt" sz="half" idx="10"/>
          </p:nvPr>
        </p:nvSpPr>
        <p:spPr/>
        <p:txBody>
          <a:bodyPr/>
          <a:lstStyle/>
          <a:p>
            <a:fld id="{0EC229F5-B043-4DCC-8C4C-BACDE40DA139}" type="datetimeFigureOut">
              <a:rPr lang="fr-FR" smtClean="0"/>
              <a:pPr/>
              <a:t>03/02/2025</a:t>
            </a:fld>
            <a:endParaRPr lang="fr-FR"/>
          </a:p>
        </p:txBody>
      </p:sp>
      <p:sp>
        <p:nvSpPr>
          <p:cNvPr id="21" name="Espace réservé du pied de page 20"/>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4D19C87-5B79-4D39-89AF-25ADCED90C2F}"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0EC229F5-B043-4DCC-8C4C-BACDE40DA139}" type="datetimeFigureOut">
              <a:rPr lang="fr-FR" smtClean="0"/>
              <a:pPr/>
              <a:t>03/02/2025</a:t>
            </a:fld>
            <a:endParaRPr lang="fr-FR"/>
          </a:p>
        </p:txBody>
      </p:sp>
      <p:sp>
        <p:nvSpPr>
          <p:cNvPr id="24" name="Espace réservé du pied de page 23"/>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4D19C87-5B79-4D39-89AF-25ADCED90C2F}"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25" name="Espace réservé de la date 24"/>
          <p:cNvSpPr>
            <a:spLocks noGrp="1"/>
          </p:cNvSpPr>
          <p:nvPr>
            <p:ph type="dt" sz="half" idx="10"/>
          </p:nvPr>
        </p:nvSpPr>
        <p:spPr/>
        <p:txBody>
          <a:bodyPr/>
          <a:lstStyle/>
          <a:p>
            <a:fld id="{0EC229F5-B043-4DCC-8C4C-BACDE40DA139}" type="datetimeFigureOut">
              <a:rPr lang="fr-FR" smtClean="0"/>
              <a:pPr/>
              <a:t>03/02/2025</a:t>
            </a:fld>
            <a:endParaRPr lang="fr-FR"/>
          </a:p>
        </p:txBody>
      </p:sp>
      <p:sp>
        <p:nvSpPr>
          <p:cNvPr id="29" name="Espace réservé du pied de page 28"/>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4D19C87-5B79-4D39-89AF-25ADCED90C2F}"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0EC229F5-B043-4DCC-8C4C-BACDE40DA139}" type="datetimeFigureOut">
              <a:rPr lang="fr-FR" smtClean="0"/>
              <a:pPr/>
              <a:t>03/02/2025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31" name="Espace réservé du numéro de diapositive 30"/>
          <p:cNvSpPr>
            <a:spLocks noGrp="1"/>
          </p:cNvSpPr>
          <p:nvPr>
            <p:ph type="sldNum" sz="quarter" idx="12"/>
          </p:nvPr>
        </p:nvSpPr>
        <p:spPr/>
        <p:txBody>
          <a:bodyPr/>
          <a:lstStyle/>
          <a:p>
            <a:fld id="{24D19C87-5B79-4D39-89AF-25ADCED90C2F}" type="slidenum">
              <a:rPr lang="fr-FR" smtClean="0"/>
              <a:pPr/>
              <a:t>‹N°›</a:t>
            </a:fld>
            <a:endParaRPr lang="fr-FR"/>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0EC229F5-B043-4DCC-8C4C-BACDE40DA139}" type="datetimeFigureOut">
              <a:rPr lang="fr-FR" smtClean="0"/>
              <a:pPr/>
              <a:t>03/02/2025</a:t>
            </a:fld>
            <a:endParaRPr lang="fr-FR"/>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fr-FR"/>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24D19C87-5B79-4D39-89AF-25ADCED90C2F}" type="slidenum">
              <a:rPr lang="fr-FR" smtClean="0"/>
              <a:pPr/>
              <a:t>‹N°›</a:t>
            </a:fld>
            <a:endParaRPr lang="fr-FR"/>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7.xml"/><Relationship Id="rId4" Type="http://schemas.openxmlformats.org/officeDocument/2006/relationships/image" Target="../media/image77.jpeg"/></Relationships>
</file>

<file path=ppt/slides/_rels/slide7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7.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7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2357430"/>
            <a:ext cx="8686800" cy="2857520"/>
          </a:xfrm>
        </p:spPr>
        <p:txBody>
          <a:bodyPr>
            <a:normAutofit/>
          </a:bodyPr>
          <a:lstStyle/>
          <a:p>
            <a:pPr algn="ctr"/>
            <a:r>
              <a:rPr lang="fr-FR" sz="6700" dirty="0"/>
              <a:t>Lamellé collé</a:t>
            </a:r>
            <a:r>
              <a:rPr lang="fr-FR" dirty="0"/>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0"/>
            <a:ext cx="8686800" cy="660392"/>
          </a:xfrm>
        </p:spPr>
        <p:txBody>
          <a:bodyPr/>
          <a:lstStyle/>
          <a:p>
            <a:r>
              <a:rPr lang="fr-FR" dirty="0"/>
              <a:t>Structure d’un panneau lamellé collé:</a:t>
            </a:r>
          </a:p>
        </p:txBody>
      </p:sp>
      <p:pic>
        <p:nvPicPr>
          <p:cNvPr id="19458" name="Picture 2" descr="https://upload.wikimedia.org/wikipedia/commons/thumb/7/7f/Brettschichtholz_uddddd.png/220px-Brettschichtholz_uddddd.png"/>
          <p:cNvPicPr>
            <a:picLocks noChangeAspect="1" noChangeArrowheads="1"/>
          </p:cNvPicPr>
          <p:nvPr/>
        </p:nvPicPr>
        <p:blipFill>
          <a:blip r:embed="rId2"/>
          <a:srcRect/>
          <a:stretch>
            <a:fillRect/>
          </a:stretch>
        </p:blipFill>
        <p:spPr bwMode="auto">
          <a:xfrm>
            <a:off x="1643042" y="1285860"/>
            <a:ext cx="6072230" cy="535785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00034" y="285728"/>
            <a:ext cx="8215370" cy="830997"/>
          </a:xfrm>
          <a:prstGeom prst="rect">
            <a:avLst/>
          </a:prstGeom>
          <a:noFill/>
        </p:spPr>
        <p:txBody>
          <a:bodyPr wrap="square" rtlCol="0">
            <a:spAutoFit/>
          </a:bodyPr>
          <a:lstStyle/>
          <a:p>
            <a:r>
              <a:rPr lang="fr-FR" sz="4800" b="1" dirty="0"/>
              <a:t>Types des bois utilisés</a:t>
            </a:r>
          </a:p>
        </p:txBody>
      </p:sp>
      <p:pic>
        <p:nvPicPr>
          <p:cNvPr id="1026" name="Picture 2"/>
          <p:cNvPicPr>
            <a:picLocks noChangeAspect="1" noChangeArrowheads="1"/>
          </p:cNvPicPr>
          <p:nvPr/>
        </p:nvPicPr>
        <p:blipFill>
          <a:blip r:embed="rId2"/>
          <a:srcRect/>
          <a:stretch>
            <a:fillRect/>
          </a:stretch>
        </p:blipFill>
        <p:spPr bwMode="auto">
          <a:xfrm>
            <a:off x="6572264" y="5715016"/>
            <a:ext cx="1928826" cy="785818"/>
          </a:xfrm>
          <a:prstGeom prst="rect">
            <a:avLst/>
          </a:prstGeom>
          <a:noFill/>
          <a:ln w="9525">
            <a:noFill/>
            <a:miter lim="800000"/>
            <a:headEnd/>
            <a:tailEnd/>
          </a:ln>
          <a:effectLst/>
        </p:spPr>
      </p:pic>
      <p:pic>
        <p:nvPicPr>
          <p:cNvPr id="1027" name="Picture 3"/>
          <p:cNvPicPr>
            <a:picLocks noGrp="1" noChangeAspect="1" noChangeArrowheads="1"/>
          </p:cNvPicPr>
          <p:nvPr>
            <p:ph idx="1"/>
          </p:nvPr>
        </p:nvPicPr>
        <p:blipFill>
          <a:blip r:embed="rId3"/>
          <a:srcRect/>
          <a:stretch>
            <a:fillRect/>
          </a:stretch>
        </p:blipFill>
        <p:spPr bwMode="auto">
          <a:xfrm>
            <a:off x="4071934" y="4786322"/>
            <a:ext cx="2014528" cy="747700"/>
          </a:xfrm>
          <a:prstGeom prst="rect">
            <a:avLst/>
          </a:prstGeom>
          <a:noFill/>
          <a:ln w="9525">
            <a:noFill/>
            <a:miter lim="800000"/>
            <a:headEnd/>
            <a:tailEnd/>
          </a:ln>
          <a:effectLst/>
        </p:spPr>
      </p:pic>
      <p:sp>
        <p:nvSpPr>
          <p:cNvPr id="6" name="Rectangle 5"/>
          <p:cNvSpPr/>
          <p:nvPr/>
        </p:nvSpPr>
        <p:spPr>
          <a:xfrm>
            <a:off x="357158" y="1643050"/>
            <a:ext cx="5143504" cy="4524315"/>
          </a:xfrm>
          <a:prstGeom prst="rect">
            <a:avLst/>
          </a:prstGeom>
        </p:spPr>
        <p:txBody>
          <a:bodyPr wrap="square">
            <a:spAutoFit/>
          </a:bodyPr>
          <a:lstStyle/>
          <a:p>
            <a:r>
              <a:rPr lang="fr-FR" sz="3600" dirty="0"/>
              <a:t>Les essences les plus couramment utilisées sont:</a:t>
            </a:r>
            <a:r>
              <a:rPr lang="fr-FR" sz="3600" b="1" dirty="0"/>
              <a:t> </a:t>
            </a:r>
          </a:p>
          <a:p>
            <a:r>
              <a:rPr lang="fr-FR" sz="3600" dirty="0"/>
              <a:t>• Sapin </a:t>
            </a:r>
          </a:p>
          <a:p>
            <a:r>
              <a:rPr lang="fr-FR" sz="3600" dirty="0"/>
              <a:t>• Epicéa </a:t>
            </a:r>
          </a:p>
          <a:p>
            <a:r>
              <a:rPr lang="fr-FR" sz="3600" dirty="0"/>
              <a:t>• Pin Sylvestre </a:t>
            </a:r>
          </a:p>
          <a:p>
            <a:r>
              <a:rPr lang="fr-FR" sz="3600" dirty="0"/>
              <a:t>• Douglas </a:t>
            </a:r>
          </a:p>
          <a:p>
            <a:r>
              <a:rPr lang="fr-FR" sz="3600" dirty="0"/>
              <a:t>• Mélèze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6600" dirty="0"/>
              <a:t>Domaine d’application</a:t>
            </a:r>
            <a:r>
              <a:rPr lang="fr-FR" dirty="0"/>
              <a:t> </a:t>
            </a:r>
          </a:p>
        </p:txBody>
      </p:sp>
      <p:sp>
        <p:nvSpPr>
          <p:cNvPr id="3" name="Espace réservé du contenu 2"/>
          <p:cNvSpPr>
            <a:spLocks noGrp="1"/>
          </p:cNvSpPr>
          <p:nvPr>
            <p:ph idx="1"/>
          </p:nvPr>
        </p:nvSpPr>
        <p:spPr/>
        <p:txBody>
          <a:bodyPr/>
          <a:lstStyle/>
          <a:p>
            <a:r>
              <a:rPr lang="fr-FR" dirty="0"/>
              <a:t>Les pièces en </a:t>
            </a:r>
            <a:r>
              <a:rPr lang="fr-FR" dirty="0">
                <a:solidFill>
                  <a:srgbClr val="7030A0"/>
                </a:solidFill>
              </a:rPr>
              <a:t>lamellé collé</a:t>
            </a:r>
            <a:r>
              <a:rPr lang="fr-FR" dirty="0"/>
              <a:t> sont généralement réservées aux très grandes portées des bâtiments sportifs, agricoles, industriels… Elles peuvent aussi être utilisées dans des bâtiments d’habitation, en cas de portées ou de conditions particulières dépassant les limites des </a:t>
            </a:r>
            <a:r>
              <a:rPr lang="fr-FR" dirty="0">
                <a:solidFill>
                  <a:srgbClr val="FF0000"/>
                </a:solidFill>
              </a:rPr>
              <a:t>bois</a:t>
            </a:r>
            <a:r>
              <a:rPr lang="fr-FR" dirty="0"/>
              <a:t> massifs.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EC9_-_Tennis_a_Ville_C7FAD567_FR"/>
          <p:cNvPicPr>
            <a:picLocks noGrp="1" noChangeAspect="1" noChangeArrowheads="1"/>
          </p:cNvPicPr>
          <p:nvPr>
            <p:ph idx="1"/>
          </p:nvPr>
        </p:nvPicPr>
        <p:blipFill>
          <a:blip r:embed="rId2"/>
          <a:srcRect/>
          <a:stretch>
            <a:fillRect/>
          </a:stretch>
        </p:blipFill>
        <p:spPr bwMode="auto">
          <a:xfrm>
            <a:off x="428596" y="428604"/>
            <a:ext cx="8358246" cy="5929354"/>
          </a:xfrm>
          <a:prstGeom prst="rect">
            <a:avLst/>
          </a:prstGeom>
          <a:noFill/>
          <a:ln w="38100">
            <a:solidFill>
              <a:srgbClr val="000000"/>
            </a:solid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7200" dirty="0"/>
              <a:t>fabrication</a:t>
            </a:r>
          </a:p>
        </p:txBody>
      </p:sp>
      <p:sp>
        <p:nvSpPr>
          <p:cNvPr id="3" name="Espace réservé du contenu 2"/>
          <p:cNvSpPr>
            <a:spLocks noGrp="1"/>
          </p:cNvSpPr>
          <p:nvPr>
            <p:ph idx="1"/>
          </p:nvPr>
        </p:nvSpPr>
        <p:spPr>
          <a:xfrm>
            <a:off x="304800" y="1554162"/>
            <a:ext cx="4481514" cy="4946672"/>
          </a:xfrm>
        </p:spPr>
        <p:txBody>
          <a:bodyPr>
            <a:normAutofit fontScale="85000" lnSpcReduction="20000"/>
          </a:bodyPr>
          <a:lstStyle/>
          <a:p>
            <a:r>
              <a:rPr lang="fr-FR" b="1" u="sng" dirty="0">
                <a:solidFill>
                  <a:srgbClr val="C00000"/>
                </a:solidFill>
              </a:rPr>
              <a:t>1) Séchage:</a:t>
            </a:r>
          </a:p>
          <a:p>
            <a:pPr>
              <a:buNone/>
            </a:pPr>
            <a:r>
              <a:rPr lang="fr-FR" dirty="0"/>
              <a:t>Les lamelles ne supportent pas une variation de plus de 5% d’humidité entre elles pour ne pas créer de distorsion dans la structure.</a:t>
            </a:r>
          </a:p>
          <a:p>
            <a:pPr>
              <a:buNone/>
            </a:pPr>
            <a:r>
              <a:rPr lang="fr-FR" b="1" u="sng" dirty="0">
                <a:solidFill>
                  <a:srgbClr val="C00000"/>
                </a:solidFill>
              </a:rPr>
              <a:t>  2) triage et aboutage:</a:t>
            </a:r>
          </a:p>
          <a:p>
            <a:pPr>
              <a:buNone/>
            </a:pPr>
            <a:r>
              <a:rPr lang="fr-FR" dirty="0"/>
              <a:t>Les lamelles sont triées pour éliminer les défauts puis collées bout à bout pour obtenir la longueur désirée.</a:t>
            </a:r>
            <a:endParaRPr lang="fr-FR" b="1" u="sng" dirty="0">
              <a:solidFill>
                <a:srgbClr val="C00000"/>
              </a:solidFill>
            </a:endParaRPr>
          </a:p>
        </p:txBody>
      </p:sp>
      <p:pic>
        <p:nvPicPr>
          <p:cNvPr id="4" name="Picture 7" descr="image027"/>
          <p:cNvPicPr>
            <a:picLocks noChangeAspect="1" noChangeArrowheads="1"/>
          </p:cNvPicPr>
          <p:nvPr/>
        </p:nvPicPr>
        <p:blipFill>
          <a:blip r:embed="rId2" cstate="print"/>
          <a:srcRect/>
          <a:stretch>
            <a:fillRect/>
          </a:stretch>
        </p:blipFill>
        <p:spPr bwMode="auto">
          <a:xfrm>
            <a:off x="4643438" y="1357298"/>
            <a:ext cx="4143404" cy="2143140"/>
          </a:xfrm>
          <a:prstGeom prst="rect">
            <a:avLst/>
          </a:prstGeom>
          <a:noFill/>
          <a:ln w="28575">
            <a:solidFill>
              <a:srgbClr val="000000"/>
            </a:solidFill>
            <a:miter lim="800000"/>
            <a:headEnd/>
            <a:tailEnd/>
          </a:ln>
        </p:spPr>
      </p:pic>
      <p:pic>
        <p:nvPicPr>
          <p:cNvPr id="5" name="Picture 6" descr="image005"/>
          <p:cNvPicPr>
            <a:picLocks noChangeAspect="1" noChangeArrowheads="1"/>
          </p:cNvPicPr>
          <p:nvPr/>
        </p:nvPicPr>
        <p:blipFill>
          <a:blip r:embed="rId3" cstate="print"/>
          <a:srcRect/>
          <a:stretch>
            <a:fillRect/>
          </a:stretch>
        </p:blipFill>
        <p:spPr bwMode="auto">
          <a:xfrm>
            <a:off x="4643438" y="4071942"/>
            <a:ext cx="4071966" cy="2214578"/>
          </a:xfrm>
          <a:prstGeom prst="rect">
            <a:avLst/>
          </a:prstGeom>
          <a:noFill/>
          <a:ln w="38100">
            <a:solidFill>
              <a:srgbClr val="000000"/>
            </a:solid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7200" dirty="0"/>
              <a:t>Fabrication</a:t>
            </a:r>
          </a:p>
        </p:txBody>
      </p:sp>
      <p:sp>
        <p:nvSpPr>
          <p:cNvPr id="3" name="Espace réservé du contenu 2"/>
          <p:cNvSpPr>
            <a:spLocks noGrp="1"/>
          </p:cNvSpPr>
          <p:nvPr>
            <p:ph idx="1"/>
          </p:nvPr>
        </p:nvSpPr>
        <p:spPr/>
        <p:txBody>
          <a:bodyPr>
            <a:normAutofit/>
          </a:bodyPr>
          <a:lstStyle/>
          <a:p>
            <a:r>
              <a:rPr lang="fr-FR" b="1" u="sng" dirty="0">
                <a:solidFill>
                  <a:srgbClr val="C00000"/>
                </a:solidFill>
              </a:rPr>
              <a:t>3) Rabotage</a:t>
            </a:r>
            <a:r>
              <a:rPr lang="fr-FR" dirty="0"/>
              <a:t> </a:t>
            </a:r>
            <a:r>
              <a:rPr lang="fr-FR" b="1" u="sng" dirty="0">
                <a:solidFill>
                  <a:srgbClr val="C00000"/>
                </a:solidFill>
              </a:rPr>
              <a:t>et encollage des lamelles</a:t>
            </a:r>
            <a:r>
              <a:rPr lang="fr-FR" dirty="0"/>
              <a:t>:</a:t>
            </a:r>
          </a:p>
          <a:p>
            <a:pPr>
              <a:buNone/>
            </a:pPr>
            <a:r>
              <a:rPr lang="fr-FR" dirty="0"/>
              <a:t> On met de la colle sur les poutres obtenues puis on les superpose dans le sens de la fibre du bois et on les presse.</a:t>
            </a:r>
          </a:p>
          <a:p>
            <a:pPr>
              <a:buNone/>
            </a:pPr>
            <a:endParaRPr lang="fr-FR" dirty="0"/>
          </a:p>
          <a:p>
            <a:pPr>
              <a:buNone/>
            </a:pPr>
            <a:endParaRPr lang="fr-FR" dirty="0"/>
          </a:p>
        </p:txBody>
      </p:sp>
      <p:pic>
        <p:nvPicPr>
          <p:cNvPr id="4" name="Picture 8" descr="image009"/>
          <p:cNvPicPr>
            <a:picLocks noChangeAspect="1" noChangeArrowheads="1"/>
          </p:cNvPicPr>
          <p:nvPr/>
        </p:nvPicPr>
        <p:blipFill>
          <a:blip r:embed="rId2" cstate="print"/>
          <a:srcRect/>
          <a:stretch>
            <a:fillRect/>
          </a:stretch>
        </p:blipFill>
        <p:spPr bwMode="auto">
          <a:xfrm>
            <a:off x="3571868" y="3714752"/>
            <a:ext cx="5072098" cy="2928958"/>
          </a:xfrm>
          <a:prstGeom prst="rect">
            <a:avLst/>
          </a:prstGeom>
          <a:noFill/>
          <a:ln w="28575">
            <a:solidFill>
              <a:srgbClr val="000000"/>
            </a:solid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214290"/>
            <a:ext cx="8686800" cy="838200"/>
          </a:xfrm>
        </p:spPr>
        <p:txBody>
          <a:bodyPr>
            <a:normAutofit fontScale="90000"/>
          </a:bodyPr>
          <a:lstStyle/>
          <a:p>
            <a:r>
              <a:rPr lang="fr-FR" sz="6600" dirty="0"/>
              <a:t>fabrication</a:t>
            </a:r>
          </a:p>
        </p:txBody>
      </p:sp>
      <p:sp>
        <p:nvSpPr>
          <p:cNvPr id="3" name="Espace réservé du contenu 2"/>
          <p:cNvSpPr>
            <a:spLocks noGrp="1"/>
          </p:cNvSpPr>
          <p:nvPr>
            <p:ph idx="1"/>
          </p:nvPr>
        </p:nvSpPr>
        <p:spPr>
          <a:xfrm>
            <a:off x="285720" y="1357298"/>
            <a:ext cx="8686800" cy="1660523"/>
          </a:xfrm>
        </p:spPr>
        <p:txBody>
          <a:bodyPr>
            <a:normAutofit fontScale="92500" lnSpcReduction="20000"/>
          </a:bodyPr>
          <a:lstStyle/>
          <a:p>
            <a:pPr>
              <a:buNone/>
            </a:pPr>
            <a:r>
              <a:rPr lang="fr-FR" dirty="0"/>
              <a:t>L’encollage est réalisé avec des encodeuses à rideaux ou à rouleaux. Les surfaces doivent être propres et la colle doit être appliquée uniformément.</a:t>
            </a:r>
          </a:p>
        </p:txBody>
      </p:sp>
      <p:pic>
        <p:nvPicPr>
          <p:cNvPr id="4" name="Picture 3"/>
          <p:cNvPicPr>
            <a:picLocks noChangeAspect="1" noChangeArrowheads="1"/>
          </p:cNvPicPr>
          <p:nvPr/>
        </p:nvPicPr>
        <p:blipFill>
          <a:blip r:embed="rId2"/>
          <a:srcRect/>
          <a:stretch>
            <a:fillRect/>
          </a:stretch>
        </p:blipFill>
        <p:spPr bwMode="auto">
          <a:xfrm>
            <a:off x="3071802" y="2571744"/>
            <a:ext cx="5857916" cy="4000528"/>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142853"/>
            <a:ext cx="8429684" cy="2000263"/>
          </a:xfrm>
        </p:spPr>
        <p:txBody>
          <a:bodyPr>
            <a:normAutofit fontScale="92500" lnSpcReduction="20000"/>
          </a:bodyPr>
          <a:lstStyle/>
          <a:p>
            <a:r>
              <a:rPr lang="fr-FR" dirty="0"/>
              <a:t>La résorcine est la colle la mieux adaptée à la fabrication du</a:t>
            </a:r>
            <a:r>
              <a:rPr lang="fr-FR" dirty="0">
                <a:solidFill>
                  <a:srgbClr val="FF0000"/>
                </a:solidFill>
              </a:rPr>
              <a:t> bois </a:t>
            </a:r>
            <a:r>
              <a:rPr lang="fr-FR" dirty="0">
                <a:solidFill>
                  <a:srgbClr val="7030A0"/>
                </a:solidFill>
              </a:rPr>
              <a:t>lamellé-collé</a:t>
            </a:r>
            <a:r>
              <a:rPr lang="fr-FR" dirty="0"/>
              <a:t>, mais elle est un peu plus chère que la caséine ou l’urée-formol. Son emploi tend à se généraliser dans toutes les entreprises.</a:t>
            </a:r>
          </a:p>
        </p:txBody>
      </p:sp>
      <p:pic>
        <p:nvPicPr>
          <p:cNvPr id="4" name="Picture 2" descr="C:\Users\rachid\Desktop\ccccx.jpg"/>
          <p:cNvPicPr>
            <a:picLocks noChangeAspect="1" noChangeArrowheads="1"/>
          </p:cNvPicPr>
          <p:nvPr/>
        </p:nvPicPr>
        <p:blipFill>
          <a:blip r:embed="rId2"/>
          <a:srcRect/>
          <a:stretch>
            <a:fillRect/>
          </a:stretch>
        </p:blipFill>
        <p:spPr bwMode="auto">
          <a:xfrm>
            <a:off x="785786" y="2285992"/>
            <a:ext cx="7358114" cy="4357718"/>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7200" dirty="0"/>
              <a:t>fabrication</a:t>
            </a:r>
          </a:p>
        </p:txBody>
      </p:sp>
      <p:sp>
        <p:nvSpPr>
          <p:cNvPr id="3" name="Espace réservé du contenu 2"/>
          <p:cNvSpPr>
            <a:spLocks noGrp="1"/>
          </p:cNvSpPr>
          <p:nvPr>
            <p:ph idx="1"/>
          </p:nvPr>
        </p:nvSpPr>
        <p:spPr>
          <a:xfrm>
            <a:off x="304800" y="1554162"/>
            <a:ext cx="4124324" cy="5089548"/>
          </a:xfrm>
        </p:spPr>
        <p:txBody>
          <a:bodyPr>
            <a:normAutofit fontScale="85000" lnSpcReduction="10000"/>
          </a:bodyPr>
          <a:lstStyle/>
          <a:p>
            <a:r>
              <a:rPr lang="fr-FR" b="1" u="sng" dirty="0">
                <a:solidFill>
                  <a:srgbClr val="C00000"/>
                </a:solidFill>
              </a:rPr>
              <a:t>4) Serrage des lamelles</a:t>
            </a:r>
            <a:r>
              <a:rPr lang="fr-FR" dirty="0"/>
              <a:t>:</a:t>
            </a:r>
          </a:p>
          <a:p>
            <a:pPr>
              <a:buNone/>
            </a:pPr>
            <a:r>
              <a:rPr lang="fr-FR" dirty="0"/>
              <a:t>*Pression:</a:t>
            </a:r>
          </a:p>
          <a:p>
            <a:pPr>
              <a:buNone/>
            </a:pPr>
            <a:r>
              <a:rPr lang="fr-FR" dirty="0"/>
              <a:t>-6 bars pour les faibles épaisseurs. </a:t>
            </a:r>
          </a:p>
          <a:p>
            <a:pPr>
              <a:buNone/>
            </a:pPr>
            <a:r>
              <a:rPr lang="fr-FR" dirty="0"/>
              <a:t>-8 ou 10 bars pour les plus fortes.</a:t>
            </a:r>
          </a:p>
          <a:p>
            <a:pPr>
              <a:buNone/>
            </a:pPr>
            <a:r>
              <a:rPr lang="fr-FR" dirty="0"/>
              <a:t>*Ce serrage est effectué pour maintenir les pièces encollées à pression voulue et dans la forme désirée.</a:t>
            </a:r>
          </a:p>
          <a:p>
            <a:pPr>
              <a:buNone/>
            </a:pPr>
            <a:endParaRPr lang="fr-FR" dirty="0"/>
          </a:p>
        </p:txBody>
      </p:sp>
      <p:pic>
        <p:nvPicPr>
          <p:cNvPr id="4" name="Picture 3" descr="C:\Users\rachid\Desktop\sdfsdf.jpg"/>
          <p:cNvPicPr>
            <a:picLocks noChangeAspect="1" noChangeArrowheads="1"/>
          </p:cNvPicPr>
          <p:nvPr/>
        </p:nvPicPr>
        <p:blipFill>
          <a:blip r:embed="rId2"/>
          <a:srcRect/>
          <a:stretch>
            <a:fillRect/>
          </a:stretch>
        </p:blipFill>
        <p:spPr bwMode="auto">
          <a:xfrm>
            <a:off x="4857752" y="1500174"/>
            <a:ext cx="4000528" cy="5000660"/>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rachid\Desktop\dfsdfsdf.jpg"/>
          <p:cNvPicPr>
            <a:picLocks noGrp="1" noChangeAspect="1" noChangeArrowheads="1"/>
          </p:cNvPicPr>
          <p:nvPr>
            <p:ph idx="1"/>
          </p:nvPr>
        </p:nvPicPr>
        <p:blipFill>
          <a:blip r:embed="rId2"/>
          <a:stretch>
            <a:fillRect/>
          </a:stretch>
        </p:blipFill>
        <p:spPr bwMode="auto">
          <a:xfrm>
            <a:off x="4572000" y="1142984"/>
            <a:ext cx="4143404" cy="5500726"/>
          </a:xfrm>
          <a:prstGeom prst="rect">
            <a:avLst/>
          </a:prstGeom>
          <a:noFill/>
        </p:spPr>
      </p:pic>
      <p:pic>
        <p:nvPicPr>
          <p:cNvPr id="5" name="Picture 2" descr="C:\Users\rachid\Desktop\azazaz.jpg"/>
          <p:cNvPicPr>
            <a:picLocks noChangeAspect="1" noChangeArrowheads="1"/>
          </p:cNvPicPr>
          <p:nvPr/>
        </p:nvPicPr>
        <p:blipFill>
          <a:blip r:embed="rId3"/>
          <a:srcRect/>
          <a:stretch>
            <a:fillRect/>
          </a:stretch>
        </p:blipFill>
        <p:spPr bwMode="auto">
          <a:xfrm>
            <a:off x="500034" y="1142984"/>
            <a:ext cx="3429024" cy="5500726"/>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81000" y="4853411"/>
            <a:ext cx="8458200" cy="1718861"/>
          </a:xfrm>
        </p:spPr>
        <p:txBody>
          <a:bodyPr>
            <a:normAutofit fontScale="90000"/>
          </a:bodyPr>
          <a:lstStyle/>
          <a:p>
            <a:r>
              <a:rPr lang="fr-FR" sz="6000" dirty="0" err="1"/>
              <a:t>StructureS</a:t>
            </a:r>
            <a:r>
              <a:rPr lang="fr-FR" sz="6000" dirty="0"/>
              <a:t> en lamellé collé</a:t>
            </a:r>
            <a:r>
              <a:rPr lang="fr-FR" dirty="0"/>
              <a:t> </a:t>
            </a:r>
          </a:p>
        </p:txBody>
      </p:sp>
      <p:pic>
        <p:nvPicPr>
          <p:cNvPr id="4" name="Picture 2" descr="C:\Users\rachid\Desktop\a.jpg"/>
          <p:cNvPicPr>
            <a:picLocks noChangeAspect="1" noChangeArrowheads="1"/>
          </p:cNvPicPr>
          <p:nvPr/>
        </p:nvPicPr>
        <p:blipFill>
          <a:blip r:embed="rId2"/>
          <a:srcRect/>
          <a:stretch>
            <a:fillRect/>
          </a:stretch>
        </p:blipFill>
        <p:spPr bwMode="auto">
          <a:xfrm>
            <a:off x="500034" y="428604"/>
            <a:ext cx="8001056" cy="3714776"/>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6600" dirty="0"/>
              <a:t>fabrication</a:t>
            </a:r>
          </a:p>
        </p:txBody>
      </p:sp>
      <p:sp>
        <p:nvSpPr>
          <p:cNvPr id="3" name="Espace réservé du contenu 2"/>
          <p:cNvSpPr>
            <a:spLocks noGrp="1"/>
          </p:cNvSpPr>
          <p:nvPr>
            <p:ph idx="1"/>
          </p:nvPr>
        </p:nvSpPr>
        <p:spPr>
          <a:xfrm>
            <a:off x="304800" y="1554162"/>
            <a:ext cx="3910010" cy="4875234"/>
          </a:xfrm>
        </p:spPr>
        <p:txBody>
          <a:bodyPr>
            <a:normAutofit/>
          </a:bodyPr>
          <a:lstStyle/>
          <a:p>
            <a:r>
              <a:rPr lang="fr-FR" b="1" u="sng" dirty="0">
                <a:solidFill>
                  <a:srgbClr val="C00000"/>
                </a:solidFill>
              </a:rPr>
              <a:t>5) Taillage et finitions:</a:t>
            </a:r>
          </a:p>
          <a:p>
            <a:pPr>
              <a:buNone/>
            </a:pPr>
            <a:r>
              <a:rPr lang="fr-FR" dirty="0"/>
              <a:t>On peut appliquer des traitements ou des finitions au bois lamellé-collé afin d'obtenir la durabilité et l'apparence voulue.</a:t>
            </a:r>
            <a:endParaRPr lang="fr-FR" b="1" u="sng" dirty="0">
              <a:solidFill>
                <a:srgbClr val="C00000"/>
              </a:solidFill>
            </a:endParaRPr>
          </a:p>
        </p:txBody>
      </p:sp>
      <p:pic>
        <p:nvPicPr>
          <p:cNvPr id="4" name="Picture 2" descr="C:\Users\rachid\Desktop\qsdqsd.jpg"/>
          <p:cNvPicPr>
            <a:picLocks noChangeAspect="1" noChangeArrowheads="1"/>
          </p:cNvPicPr>
          <p:nvPr/>
        </p:nvPicPr>
        <p:blipFill>
          <a:blip r:embed="rId2"/>
          <a:srcRect/>
          <a:stretch>
            <a:fillRect/>
          </a:stretch>
        </p:blipFill>
        <p:spPr bwMode="auto">
          <a:xfrm>
            <a:off x="4214810" y="1571612"/>
            <a:ext cx="4643470" cy="4714908"/>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457200"/>
            <a:ext cx="8686800" cy="1685916"/>
          </a:xfrm>
        </p:spPr>
        <p:txBody>
          <a:bodyPr>
            <a:normAutofit/>
          </a:bodyPr>
          <a:lstStyle/>
          <a:p>
            <a:r>
              <a:rPr lang="fr-FR" b="1" dirty="0">
                <a:solidFill>
                  <a:schemeClr val="bg2">
                    <a:lumMod val="25000"/>
                  </a:schemeClr>
                </a:solidFill>
                <a:effectLst/>
              </a:rPr>
              <a:t>Les caractéristiques mécaniques et physiques du lamellé collé</a:t>
            </a:r>
            <a:endParaRPr lang="fr-FR" b="1" dirty="0">
              <a:effectLst/>
            </a:endParaRPr>
          </a:p>
        </p:txBody>
      </p:sp>
      <p:sp>
        <p:nvSpPr>
          <p:cNvPr id="3" name="Espace réservé du contenu 2"/>
          <p:cNvSpPr>
            <a:spLocks noGrp="1"/>
          </p:cNvSpPr>
          <p:nvPr>
            <p:ph idx="1"/>
          </p:nvPr>
        </p:nvSpPr>
        <p:spPr>
          <a:xfrm>
            <a:off x="304800" y="2143116"/>
            <a:ext cx="8686800" cy="3937009"/>
          </a:xfrm>
        </p:spPr>
        <p:txBody>
          <a:bodyPr/>
          <a:lstStyle/>
          <a:p>
            <a:r>
              <a:rPr lang="fr-FR" u="sng" dirty="0">
                <a:solidFill>
                  <a:schemeClr val="tx2">
                    <a:lumMod val="75000"/>
                  </a:schemeClr>
                </a:solidFill>
                <a:cs typeface="Times New Roman" pitchFamily="18" charset="0"/>
              </a:rPr>
              <a:t>Un matériau d'une grande résistance mécanique: </a:t>
            </a:r>
            <a:r>
              <a:rPr lang="fr-FR" dirty="0">
                <a:cs typeface="Times New Roman" pitchFamily="18" charset="0"/>
              </a:rPr>
              <a:t>une poutre de 3 mètres capable de supporter 20 tonnes pèse: 60 kg en bois, 80 kg en acier, 300 kg en béton.</a:t>
            </a:r>
            <a:endParaRPr lang="fr-FR" u="sng" dirty="0"/>
          </a:p>
          <a:p>
            <a:r>
              <a:rPr lang="fr-FR" u="sng" dirty="0">
                <a:solidFill>
                  <a:schemeClr val="tx2">
                    <a:lumMod val="75000"/>
                  </a:schemeClr>
                </a:solidFill>
                <a:cs typeface="Times New Roman" pitchFamily="18" charset="0"/>
              </a:rPr>
              <a:t>Un matériau qui permet une construction rapide et sèche.</a:t>
            </a:r>
          </a:p>
          <a:p>
            <a:r>
              <a:rPr lang="en-US" u="sng" dirty="0">
                <a:solidFill>
                  <a:schemeClr val="tx2">
                    <a:lumMod val="75000"/>
                  </a:schemeClr>
                </a:solidFill>
                <a:cs typeface="Times New Roman" pitchFamily="18" charset="0"/>
              </a:rPr>
              <a:t>Bonne résistance aux tremblements de </a:t>
            </a:r>
            <a:r>
              <a:rPr lang="en-US" u="sng" dirty="0" err="1">
                <a:solidFill>
                  <a:schemeClr val="tx2">
                    <a:lumMod val="75000"/>
                  </a:schemeClr>
                </a:solidFill>
                <a:cs typeface="Times New Roman" pitchFamily="18" charset="0"/>
              </a:rPr>
              <a:t>terre</a:t>
            </a:r>
            <a:r>
              <a:rPr lang="en-US" u="sng" dirty="0">
                <a:solidFill>
                  <a:schemeClr val="tx2">
                    <a:lumMod val="75000"/>
                  </a:schemeClr>
                </a:solidFill>
                <a:cs typeface="Times New Roman" pitchFamily="18" charset="0"/>
              </a:rPr>
              <a:t>.</a:t>
            </a:r>
            <a:endParaRPr lang="fr-FR" u="sng" dirty="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457200"/>
            <a:ext cx="8686800" cy="1828792"/>
          </a:xfrm>
        </p:spPr>
        <p:txBody>
          <a:bodyPr>
            <a:normAutofit/>
          </a:bodyPr>
          <a:lstStyle/>
          <a:p>
            <a:r>
              <a:rPr lang="fr-FR" b="1" dirty="0">
                <a:solidFill>
                  <a:schemeClr val="bg2">
                    <a:lumMod val="25000"/>
                  </a:schemeClr>
                </a:solidFill>
                <a:effectLst/>
              </a:rPr>
              <a:t>Les caractéristiques mécaniques et physiques du lamellé collé</a:t>
            </a:r>
            <a:endParaRPr lang="fr-FR" dirty="0"/>
          </a:p>
        </p:txBody>
      </p:sp>
      <p:sp>
        <p:nvSpPr>
          <p:cNvPr id="3" name="Espace réservé du contenu 2"/>
          <p:cNvSpPr>
            <a:spLocks noGrp="1"/>
          </p:cNvSpPr>
          <p:nvPr>
            <p:ph idx="1"/>
          </p:nvPr>
        </p:nvSpPr>
        <p:spPr>
          <a:xfrm>
            <a:off x="304800" y="2285992"/>
            <a:ext cx="8686800" cy="3794133"/>
          </a:xfrm>
        </p:spPr>
        <p:txBody>
          <a:bodyPr>
            <a:normAutofit fontScale="92500"/>
          </a:bodyPr>
          <a:lstStyle/>
          <a:p>
            <a:r>
              <a:rPr lang="fr-FR" u="sng" dirty="0"/>
              <a:t>Un matériau isolant</a:t>
            </a:r>
            <a:r>
              <a:rPr lang="fr-FR" dirty="0"/>
              <a:t>:</a:t>
            </a:r>
            <a:r>
              <a:rPr lang="fr-FR" dirty="0">
                <a:cs typeface="Times New Roman" pitchFamily="18" charset="0"/>
              </a:rPr>
              <a:t> il est naturellement isolant. Il conserve aussi bien la chaleur que la fraîcheur.</a:t>
            </a:r>
            <a:r>
              <a:rPr lang="fr-FR" dirty="0"/>
              <a:t> </a:t>
            </a:r>
          </a:p>
          <a:p>
            <a:pPr>
              <a:buNone/>
            </a:pPr>
            <a:r>
              <a:rPr lang="fr-FR" u="sng" dirty="0"/>
              <a:t>*Coefficients de conductivité thermique (lambda (W/m °C)</a:t>
            </a:r>
            <a:r>
              <a:rPr lang="fr-FR" dirty="0"/>
              <a:t>: </a:t>
            </a:r>
          </a:p>
          <a:p>
            <a:pPr>
              <a:buNone/>
            </a:pPr>
            <a:r>
              <a:rPr lang="fr-FR" dirty="0"/>
              <a:t>Bois résineux 0.12 </a:t>
            </a:r>
          </a:p>
          <a:p>
            <a:pPr>
              <a:buNone/>
            </a:pPr>
            <a:r>
              <a:rPr lang="fr-FR" dirty="0"/>
              <a:t>Béton 1.75 </a:t>
            </a:r>
          </a:p>
          <a:p>
            <a:pPr>
              <a:buNone/>
            </a:pPr>
            <a:r>
              <a:rPr lang="fr-FR" dirty="0"/>
              <a:t>Acier 50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a:solidFill>
                  <a:schemeClr val="tx2">
                    <a:tint val="100000"/>
                    <a:satMod val="250000"/>
                  </a:schemeClr>
                </a:solidFill>
              </a:rPr>
              <a:t>Les pièces en lamellé collé montrent une très grande résistance au feu.</a:t>
            </a:r>
            <a:br>
              <a:rPr lang="fr-FR" dirty="0">
                <a:solidFill>
                  <a:schemeClr val="tx2">
                    <a:tint val="100000"/>
                    <a:satMod val="250000"/>
                  </a:schemeClr>
                </a:solidFill>
              </a:rPr>
            </a:br>
            <a:r>
              <a:rPr lang="fr-FR" dirty="0">
                <a:solidFill>
                  <a:srgbClr val="92D050"/>
                </a:solidFill>
              </a:rPr>
              <a:t>.</a:t>
            </a:r>
            <a:r>
              <a:rPr lang="fr-FR" dirty="0">
                <a:solidFill>
                  <a:schemeClr val="tx2">
                    <a:tint val="100000"/>
                    <a:satMod val="250000"/>
                  </a:schemeClr>
                </a:solidFill>
              </a:rPr>
              <a:t>Lors d’un incendie, les caractéristiques mécaniques des pièces en bois lamellé collé restent intactes.</a:t>
            </a:r>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srcRect/>
          <a:stretch>
            <a:fillRect/>
          </a:stretch>
        </p:blipFill>
        <p:spPr bwMode="auto">
          <a:xfrm>
            <a:off x="500034" y="285728"/>
            <a:ext cx="8143932" cy="6357982"/>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7200" dirty="0"/>
              <a:t>Les assemblages</a:t>
            </a:r>
            <a:r>
              <a:rPr lang="fr-FR" dirty="0"/>
              <a:t> </a:t>
            </a:r>
          </a:p>
        </p:txBody>
      </p:sp>
      <p:sp>
        <p:nvSpPr>
          <p:cNvPr id="3" name="Espace réservé du contenu 2"/>
          <p:cNvSpPr>
            <a:spLocks noGrp="1"/>
          </p:cNvSpPr>
          <p:nvPr>
            <p:ph idx="1"/>
          </p:nvPr>
        </p:nvSpPr>
        <p:spPr/>
        <p:txBody>
          <a:bodyPr/>
          <a:lstStyle/>
          <a:p>
            <a:r>
              <a:rPr lang="fr-FR" dirty="0"/>
              <a:t>Les assemblages en structures bois lamellé collé sont nombreux et au cours des dernières années de nouveaux systèmes sont apparus. On peut utiliser:</a:t>
            </a:r>
          </a:p>
          <a:p>
            <a:pPr>
              <a:buNone/>
            </a:pPr>
            <a:r>
              <a:rPr lang="fr-FR" dirty="0"/>
              <a:t>  1.</a:t>
            </a:r>
            <a:r>
              <a:rPr lang="fr-FR" b="1" u="sng" dirty="0"/>
              <a:t>Les assemblages bois sur bois</a:t>
            </a:r>
            <a:r>
              <a:rPr lang="fr-FR" u="sng" dirty="0"/>
              <a:t> </a:t>
            </a:r>
          </a:p>
          <a:p>
            <a:pPr>
              <a:buNone/>
            </a:pPr>
            <a:r>
              <a:rPr lang="fr-FR" dirty="0"/>
              <a:t>  2.</a:t>
            </a:r>
            <a:r>
              <a:rPr lang="fr-FR" b="1" u="sng" dirty="0"/>
              <a:t>Les assemblages par organes métalliques</a:t>
            </a:r>
            <a:r>
              <a:rPr lang="fr-FR" dirty="0"/>
              <a:t> </a:t>
            </a:r>
          </a:p>
          <a:p>
            <a:pPr>
              <a:buNone/>
            </a:pPr>
            <a:r>
              <a:rPr lang="fr-FR" dirty="0"/>
              <a:t>  3.</a:t>
            </a:r>
            <a:r>
              <a:rPr lang="fr-FR" b="1" u="sng" dirty="0"/>
              <a:t>Les assemblages collés</a:t>
            </a:r>
            <a:r>
              <a:rPr lang="fr-FR" u="sng" dirty="0"/>
              <a:t> </a:t>
            </a:r>
          </a:p>
          <a:p>
            <a:pPr>
              <a:buNone/>
            </a:pPr>
            <a:r>
              <a:rPr lang="fr-FR" dirty="0"/>
              <a:t>  4.</a:t>
            </a:r>
            <a:r>
              <a:rPr lang="fr-FR" b="1" u="sng" dirty="0"/>
              <a:t>Les assemblages métallo collé</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457200"/>
            <a:ext cx="8686800" cy="1471602"/>
          </a:xfrm>
        </p:spPr>
        <p:txBody>
          <a:bodyPr/>
          <a:lstStyle/>
          <a:p>
            <a:r>
              <a:rPr lang="fr-FR" sz="4000" dirty="0"/>
              <a:t>1)Les assemblages bois sur bois</a:t>
            </a:r>
          </a:p>
        </p:txBody>
      </p:sp>
      <p:sp>
        <p:nvSpPr>
          <p:cNvPr id="3" name="Espace réservé du contenu 2"/>
          <p:cNvSpPr>
            <a:spLocks noGrp="1"/>
          </p:cNvSpPr>
          <p:nvPr>
            <p:ph idx="1"/>
          </p:nvPr>
        </p:nvSpPr>
        <p:spPr>
          <a:xfrm>
            <a:off x="304800" y="1928802"/>
            <a:ext cx="8686800" cy="4151323"/>
          </a:xfrm>
        </p:spPr>
        <p:txBody>
          <a:bodyPr/>
          <a:lstStyle/>
          <a:p>
            <a:r>
              <a:rPr lang="fr-FR" dirty="0"/>
              <a:t>Ce sont tous les assemblages de la charpente traditionnelle et qui peuvent être réalisés de manière classique avec du bois lamellé collé :</a:t>
            </a:r>
          </a:p>
          <a:p>
            <a:pPr>
              <a:buNone/>
            </a:pPr>
            <a:r>
              <a:rPr lang="fr-FR" dirty="0"/>
              <a:t>   </a:t>
            </a:r>
            <a:r>
              <a:rPr lang="fr-FR" dirty="0">
                <a:solidFill>
                  <a:srgbClr val="C00000"/>
                </a:solidFill>
              </a:rPr>
              <a:t>*</a:t>
            </a:r>
            <a:r>
              <a:rPr lang="fr-FR" dirty="0">
                <a:solidFill>
                  <a:srgbClr val="FF0000"/>
                </a:solidFill>
              </a:rPr>
              <a:t>Tenon et mortaise </a:t>
            </a:r>
          </a:p>
          <a:p>
            <a:pPr>
              <a:buNone/>
            </a:pPr>
            <a:r>
              <a:rPr lang="fr-FR" dirty="0">
                <a:solidFill>
                  <a:srgbClr val="FF0000"/>
                </a:solidFill>
              </a:rPr>
              <a:t>   *Embrèvement </a:t>
            </a:r>
          </a:p>
          <a:p>
            <a:pPr>
              <a:buNone/>
            </a:pPr>
            <a:r>
              <a:rPr lang="fr-FR" dirty="0">
                <a:solidFill>
                  <a:srgbClr val="FF0000"/>
                </a:solidFill>
              </a:rPr>
              <a:t>   *Entaille </a:t>
            </a:r>
          </a:p>
          <a:p>
            <a:pPr>
              <a:buNone/>
            </a:pPr>
            <a:r>
              <a:rPr lang="fr-FR" dirty="0">
                <a:solidFill>
                  <a:srgbClr val="FF0000"/>
                </a:solidFill>
              </a:rPr>
              <a:t>   *Assemblage à mi boi</a:t>
            </a:r>
            <a:r>
              <a:rPr lang="fr-FR" dirty="0">
                <a:solidFill>
                  <a:srgbClr val="C00000"/>
                </a:solidFill>
              </a:rPr>
              <a: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357430"/>
            <a:ext cx="8686800" cy="1785949"/>
          </a:xfrm>
        </p:spPr>
        <p:txBody>
          <a:bodyPr/>
          <a:lstStyle/>
          <a:p>
            <a:r>
              <a:rPr lang="fr-FR" dirty="0"/>
              <a:t>Ce type d’assemblage est déconseillé pour les zones sismiques car il affaiblie les pièces de bois au cisaillement.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Tenon et mortaise </a:t>
            </a:r>
          </a:p>
        </p:txBody>
      </p:sp>
      <p:pic>
        <p:nvPicPr>
          <p:cNvPr id="4" name="Picture 2"/>
          <p:cNvPicPr>
            <a:picLocks noGrp="1" noChangeAspect="1" noChangeArrowheads="1"/>
          </p:cNvPicPr>
          <p:nvPr>
            <p:ph idx="1"/>
          </p:nvPr>
        </p:nvPicPr>
        <p:blipFill>
          <a:blip r:embed="rId2"/>
          <a:srcRect/>
          <a:stretch>
            <a:fillRect/>
          </a:stretch>
        </p:blipFill>
        <p:spPr bwMode="auto">
          <a:xfrm>
            <a:off x="2428860" y="1428736"/>
            <a:ext cx="5786478" cy="4929222"/>
          </a:xfrm>
          <a:prstGeom prst="rect">
            <a:avLst/>
          </a:prstGeom>
          <a:ln>
            <a:noFill/>
          </a:ln>
          <a:effectLst>
            <a:outerShdw blurRad="292100" dist="139700" dir="2700000" algn="tl" rotWithShape="0">
              <a:srgbClr val="333333">
                <a:alpha val="65000"/>
              </a:srgbClr>
            </a:outerShdw>
          </a:effectLs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Embrèvement </a:t>
            </a:r>
          </a:p>
        </p:txBody>
      </p:sp>
      <p:pic>
        <p:nvPicPr>
          <p:cNvPr id="2050" name="Picture 2" descr="C:\Users\Mes documents\Downloads\assemblageaembrevementsimple.jpg"/>
          <p:cNvPicPr>
            <a:picLocks noGrp="1" noChangeAspect="1" noChangeArrowheads="1"/>
          </p:cNvPicPr>
          <p:nvPr>
            <p:ph idx="1"/>
          </p:nvPr>
        </p:nvPicPr>
        <p:blipFill>
          <a:blip r:embed="rId3"/>
          <a:srcRect/>
          <a:stretch>
            <a:fillRect/>
          </a:stretch>
        </p:blipFill>
        <p:spPr bwMode="auto">
          <a:xfrm>
            <a:off x="1500166" y="1643050"/>
            <a:ext cx="6000792" cy="4572032"/>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1554162"/>
            <a:ext cx="8686800" cy="4803796"/>
          </a:xfrm>
        </p:spPr>
        <p:txBody>
          <a:bodyPr>
            <a:normAutofit fontScale="85000" lnSpcReduction="20000"/>
          </a:bodyPr>
          <a:lstStyle/>
          <a:p>
            <a:r>
              <a:rPr lang="fr-FR" dirty="0"/>
              <a:t>Introduction</a:t>
            </a:r>
          </a:p>
          <a:p>
            <a:r>
              <a:rPr lang="fr-FR" dirty="0"/>
              <a:t>Avantages du bois dans la construction.</a:t>
            </a:r>
          </a:p>
          <a:p>
            <a:r>
              <a:rPr lang="fr-FR" dirty="0"/>
              <a:t>Lamellé collé ( définition- types de bois).</a:t>
            </a:r>
          </a:p>
          <a:p>
            <a:r>
              <a:rPr lang="fr-FR" dirty="0"/>
              <a:t>Historique.</a:t>
            </a:r>
          </a:p>
          <a:p>
            <a:r>
              <a:rPr lang="fr-FR" dirty="0"/>
              <a:t>Domaines d’application.</a:t>
            </a:r>
          </a:p>
          <a:p>
            <a:r>
              <a:rPr lang="fr-FR" dirty="0"/>
              <a:t>Étapes de fabrication.</a:t>
            </a:r>
          </a:p>
          <a:p>
            <a:r>
              <a:rPr lang="fr-FR" dirty="0"/>
              <a:t>Caractéristiques physiques et mécaniques du lamellé collé.</a:t>
            </a:r>
          </a:p>
          <a:p>
            <a:r>
              <a:rPr lang="fr-FR" dirty="0"/>
              <a:t>Les assemblages.</a:t>
            </a:r>
          </a:p>
          <a:p>
            <a:r>
              <a:rPr lang="fr-FR" dirty="0"/>
              <a:t>Liaisons entre les éléments de structure.</a:t>
            </a:r>
          </a:p>
          <a:p>
            <a:r>
              <a:rPr lang="fr-FR" dirty="0"/>
              <a:t>Exemples.</a:t>
            </a:r>
          </a:p>
          <a:p>
            <a:endParaRPr lang="fr-FR" dirty="0"/>
          </a:p>
          <a:p>
            <a:endParaRPr lang="fr-FR" dirty="0"/>
          </a:p>
          <a:p>
            <a:endParaRPr lang="fr-FR" dirty="0"/>
          </a:p>
          <a:p>
            <a:endParaRPr lang="fr-F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entaille</a:t>
            </a:r>
          </a:p>
        </p:txBody>
      </p:sp>
      <p:pic>
        <p:nvPicPr>
          <p:cNvPr id="3074" name="Picture 2" descr="C:\Users\Mes documents\Downloads\SIMPLE ENTAILLE.jpg"/>
          <p:cNvPicPr>
            <a:picLocks noGrp="1" noChangeAspect="1" noChangeArrowheads="1"/>
          </p:cNvPicPr>
          <p:nvPr>
            <p:ph idx="1"/>
          </p:nvPr>
        </p:nvPicPr>
        <p:blipFill>
          <a:blip r:embed="rId2"/>
          <a:srcRect/>
          <a:stretch>
            <a:fillRect/>
          </a:stretch>
        </p:blipFill>
        <p:spPr bwMode="auto">
          <a:xfrm>
            <a:off x="1571604" y="1785926"/>
            <a:ext cx="5715040" cy="4143404"/>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Assemblage à mi bois</a:t>
            </a:r>
          </a:p>
        </p:txBody>
      </p:sp>
      <p:pic>
        <p:nvPicPr>
          <p:cNvPr id="4098" name="Picture 2" descr="C:\Users\Mes documents\Downloads\Mi-bois-300x252.png"/>
          <p:cNvPicPr>
            <a:picLocks noGrp="1" noChangeAspect="1" noChangeArrowheads="1"/>
          </p:cNvPicPr>
          <p:nvPr>
            <p:ph idx="1"/>
          </p:nvPr>
        </p:nvPicPr>
        <p:blipFill>
          <a:blip r:embed="rId2"/>
          <a:srcRect/>
          <a:stretch>
            <a:fillRect/>
          </a:stretch>
        </p:blipFill>
        <p:spPr bwMode="auto">
          <a:xfrm>
            <a:off x="1285852" y="1785926"/>
            <a:ext cx="6286544" cy="4214842"/>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457200"/>
            <a:ext cx="8686800" cy="1828792"/>
          </a:xfrm>
        </p:spPr>
        <p:txBody>
          <a:bodyPr>
            <a:normAutofit/>
          </a:bodyPr>
          <a:lstStyle/>
          <a:p>
            <a:r>
              <a:rPr lang="fr-FR" dirty="0"/>
              <a:t>2)Les assemblages par organes métalliques</a:t>
            </a:r>
            <a:br>
              <a:rPr lang="fr-FR" b="1" u="sng" dirty="0"/>
            </a:br>
            <a:endParaRPr lang="fr-FR" dirty="0"/>
          </a:p>
        </p:txBody>
      </p:sp>
      <p:sp>
        <p:nvSpPr>
          <p:cNvPr id="3" name="Espace réservé du contenu 2"/>
          <p:cNvSpPr>
            <a:spLocks noGrp="1"/>
          </p:cNvSpPr>
          <p:nvPr>
            <p:ph idx="1"/>
          </p:nvPr>
        </p:nvSpPr>
        <p:spPr>
          <a:xfrm>
            <a:off x="304800" y="2357430"/>
            <a:ext cx="8686800" cy="3722695"/>
          </a:xfrm>
        </p:spPr>
        <p:txBody>
          <a:bodyPr>
            <a:normAutofit fontScale="92500" lnSpcReduction="20000"/>
          </a:bodyPr>
          <a:lstStyle/>
          <a:p>
            <a:r>
              <a:rPr lang="fr-FR" dirty="0"/>
              <a:t>Ils sont principalement réalisés par les organes suivants :</a:t>
            </a:r>
          </a:p>
          <a:p>
            <a:pPr>
              <a:buNone/>
            </a:pPr>
            <a:r>
              <a:rPr lang="fr-FR" dirty="0"/>
              <a:t>*Pointes ou clous </a:t>
            </a:r>
          </a:p>
          <a:p>
            <a:pPr>
              <a:buNone/>
            </a:pPr>
            <a:r>
              <a:rPr lang="fr-FR" dirty="0"/>
              <a:t> *Vis ou tirefonds. </a:t>
            </a:r>
          </a:p>
          <a:p>
            <a:pPr>
              <a:buNone/>
            </a:pPr>
            <a:r>
              <a:rPr lang="fr-FR" dirty="0"/>
              <a:t> *Boulons ou broches. </a:t>
            </a:r>
          </a:p>
          <a:p>
            <a:pPr>
              <a:buNone/>
            </a:pPr>
            <a:r>
              <a:rPr lang="fr-FR" dirty="0"/>
              <a:t>*Assembleurs ( crampons, anneaux). </a:t>
            </a:r>
          </a:p>
          <a:p>
            <a:pPr>
              <a:buNone/>
            </a:pPr>
            <a:r>
              <a:rPr lang="fr-FR" dirty="0"/>
              <a:t>*Connecteurs métalliques. </a:t>
            </a:r>
          </a:p>
          <a:p>
            <a:pPr>
              <a:buNone/>
            </a:pPr>
            <a:r>
              <a:rPr lang="fr-FR" dirty="0"/>
              <a:t>*Boîtiers et plats métalliques.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Organes d’assemblage simples</a:t>
            </a:r>
          </a:p>
        </p:txBody>
      </p:sp>
      <p:pic>
        <p:nvPicPr>
          <p:cNvPr id="4" name="Picture 7"/>
          <p:cNvPicPr>
            <a:picLocks noGrp="1" noChangeAspect="1" noChangeArrowheads="1"/>
          </p:cNvPicPr>
          <p:nvPr>
            <p:ph idx="1"/>
          </p:nvPr>
        </p:nvPicPr>
        <p:blipFill>
          <a:blip r:embed="rId2" cstate="print"/>
          <a:srcRect/>
          <a:stretch>
            <a:fillRect/>
          </a:stretch>
        </p:blipFill>
        <p:spPr bwMode="auto">
          <a:xfrm>
            <a:off x="1785918" y="1285860"/>
            <a:ext cx="6715172" cy="5357850"/>
          </a:xfrm>
          <a:prstGeom prst="rect">
            <a:avLst/>
          </a:prstGeom>
          <a:noFill/>
          <a:ln w="9525">
            <a:noFill/>
            <a:miter lim="800000"/>
            <a:headEnd/>
            <a:tailEnd/>
          </a:ln>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Sabots et connecteurs</a:t>
            </a:r>
          </a:p>
        </p:txBody>
      </p:sp>
      <p:pic>
        <p:nvPicPr>
          <p:cNvPr id="4" name="Picture 8"/>
          <p:cNvPicPr>
            <a:picLocks noGrp="1" noChangeAspect="1" noChangeArrowheads="1"/>
          </p:cNvPicPr>
          <p:nvPr>
            <p:ph idx="1"/>
          </p:nvPr>
        </p:nvPicPr>
        <p:blipFill>
          <a:blip r:embed="rId2" cstate="print"/>
          <a:srcRect/>
          <a:stretch>
            <a:fillRect/>
          </a:stretch>
        </p:blipFill>
        <p:spPr bwMode="auto">
          <a:xfrm>
            <a:off x="1857356" y="1428736"/>
            <a:ext cx="6786610" cy="5072098"/>
          </a:xfrm>
          <a:prstGeom prst="rect">
            <a:avLst/>
          </a:prstGeom>
          <a:noFill/>
          <a:ln w="9525">
            <a:noFill/>
            <a:miter lim="800000"/>
            <a:headEnd/>
            <a:tailEnd/>
          </a:ln>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Grp="1" noChangeAspect="1" noChangeArrowheads="1"/>
          </p:cNvPicPr>
          <p:nvPr>
            <p:ph idx="1"/>
          </p:nvPr>
        </p:nvPicPr>
        <p:blipFill>
          <a:blip r:embed="rId2" cstate="print"/>
          <a:srcRect/>
          <a:stretch>
            <a:fillRect/>
          </a:stretch>
        </p:blipFill>
        <p:spPr bwMode="auto">
          <a:xfrm>
            <a:off x="642910" y="1357298"/>
            <a:ext cx="7715303" cy="5143536"/>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srcRect/>
          <a:stretch>
            <a:fillRect/>
          </a:stretch>
        </p:blipFill>
        <p:spPr bwMode="auto">
          <a:xfrm>
            <a:off x="357158" y="1428736"/>
            <a:ext cx="4143404" cy="4714908"/>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4857752" y="1571612"/>
            <a:ext cx="3786214" cy="3429024"/>
          </a:xfrm>
          <a:prstGeom prst="rect">
            <a:avLst/>
          </a:prstGeom>
          <a:noFill/>
          <a:ln w="9525">
            <a:noFill/>
            <a:miter lim="800000"/>
            <a:headEnd/>
            <a:tailEnd/>
          </a:ln>
          <a:effectLst/>
        </p:spPr>
      </p:pic>
      <p:sp>
        <p:nvSpPr>
          <p:cNvPr id="6" name="ZoneTexte 5"/>
          <p:cNvSpPr txBox="1"/>
          <p:nvPr/>
        </p:nvSpPr>
        <p:spPr>
          <a:xfrm>
            <a:off x="642910" y="428604"/>
            <a:ext cx="7429552" cy="646331"/>
          </a:xfrm>
          <a:prstGeom prst="rect">
            <a:avLst/>
          </a:prstGeom>
          <a:noFill/>
        </p:spPr>
        <p:txBody>
          <a:bodyPr wrap="square" rtlCol="0">
            <a:spAutoFit/>
          </a:bodyPr>
          <a:lstStyle/>
          <a:p>
            <a:r>
              <a:rPr lang="fr-FR" sz="3600" b="1" dirty="0"/>
              <a:t>Pied de poteau en acier galvanisé</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457200"/>
            <a:ext cx="8777318" cy="838200"/>
          </a:xfrm>
        </p:spPr>
        <p:txBody>
          <a:bodyPr>
            <a:normAutofit fontScale="90000"/>
          </a:bodyPr>
          <a:lstStyle/>
          <a:p>
            <a:r>
              <a:rPr lang="fr-FR" i="1" dirty="0"/>
              <a:t>Assemblage des poutres primaires sur les poteaux</a:t>
            </a:r>
            <a:endParaRPr lang="fr-FR" dirty="0"/>
          </a:p>
        </p:txBody>
      </p:sp>
      <p:pic>
        <p:nvPicPr>
          <p:cNvPr id="2050" name="Picture 2"/>
          <p:cNvPicPr>
            <a:picLocks noGrp="1" noChangeAspect="1" noChangeArrowheads="1"/>
          </p:cNvPicPr>
          <p:nvPr>
            <p:ph idx="1"/>
          </p:nvPr>
        </p:nvPicPr>
        <p:blipFill>
          <a:blip r:embed="rId2"/>
          <a:srcRect/>
          <a:stretch>
            <a:fillRect/>
          </a:stretch>
        </p:blipFill>
        <p:spPr bwMode="auto">
          <a:xfrm>
            <a:off x="357158" y="2000240"/>
            <a:ext cx="3786214" cy="3786214"/>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4714876" y="2071678"/>
            <a:ext cx="3929090" cy="3643338"/>
          </a:xfrm>
          <a:prstGeom prst="rect">
            <a:avLst/>
          </a:prstGeom>
          <a:noFill/>
          <a:ln w="9525">
            <a:noFill/>
            <a:miter lim="800000"/>
            <a:headEnd/>
            <a:tailEnd/>
          </a:ln>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285728"/>
            <a:ext cx="8686800" cy="1857388"/>
          </a:xfrm>
        </p:spPr>
        <p:txBody>
          <a:bodyPr>
            <a:normAutofit/>
          </a:bodyPr>
          <a:lstStyle/>
          <a:p>
            <a:r>
              <a:rPr lang="fr-FR" dirty="0"/>
              <a:t>3 et 4)Les assemblages collés et métallo collé</a:t>
            </a:r>
          </a:p>
        </p:txBody>
      </p:sp>
      <p:sp>
        <p:nvSpPr>
          <p:cNvPr id="3" name="Espace réservé du contenu 2"/>
          <p:cNvSpPr>
            <a:spLocks noGrp="1"/>
          </p:cNvSpPr>
          <p:nvPr>
            <p:ph idx="1"/>
          </p:nvPr>
        </p:nvSpPr>
        <p:spPr>
          <a:xfrm>
            <a:off x="304800" y="2214554"/>
            <a:ext cx="8686800" cy="3865571"/>
          </a:xfrm>
        </p:spPr>
        <p:txBody>
          <a:bodyPr>
            <a:normAutofit lnSpcReduction="10000"/>
          </a:bodyPr>
          <a:lstStyle/>
          <a:p>
            <a:r>
              <a:rPr lang="fr-FR" dirty="0"/>
              <a:t>Les progrès techniques de collages structuraux ont donné naissance à différents systèmes d'assemblages spécifiques:</a:t>
            </a:r>
          </a:p>
          <a:p>
            <a:pPr>
              <a:buNone/>
            </a:pPr>
            <a:r>
              <a:rPr lang="fr-FR" dirty="0"/>
              <a:t>   *Goujons collés. </a:t>
            </a:r>
          </a:p>
          <a:p>
            <a:pPr>
              <a:buNone/>
            </a:pPr>
            <a:r>
              <a:rPr lang="fr-FR" dirty="0"/>
              <a:t>   *Plats métalliques collés. </a:t>
            </a:r>
          </a:p>
          <a:p>
            <a:pPr>
              <a:buNone/>
            </a:pPr>
            <a:r>
              <a:rPr lang="fr-FR" dirty="0"/>
              <a:t>   *Entures d'angles. </a:t>
            </a:r>
          </a:p>
          <a:p>
            <a:pPr>
              <a:buNone/>
            </a:pPr>
            <a:r>
              <a:rPr lang="fr-FR" dirty="0"/>
              <a:t>   *Inserts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es documents\Downloads\41k6001s1.jpg"/>
          <p:cNvPicPr>
            <a:picLocks noGrp="1" noChangeAspect="1" noChangeArrowheads="1"/>
          </p:cNvPicPr>
          <p:nvPr>
            <p:ph idx="1"/>
          </p:nvPr>
        </p:nvPicPr>
        <p:blipFill>
          <a:blip r:embed="rId2"/>
          <a:srcRect/>
          <a:stretch>
            <a:fillRect/>
          </a:stretch>
        </p:blipFill>
        <p:spPr bwMode="auto">
          <a:xfrm>
            <a:off x="642910" y="1643050"/>
            <a:ext cx="3429000" cy="3048000"/>
          </a:xfrm>
          <a:prstGeom prst="rect">
            <a:avLst/>
          </a:prstGeom>
          <a:noFill/>
        </p:spPr>
      </p:pic>
      <p:sp>
        <p:nvSpPr>
          <p:cNvPr id="5" name="ZoneTexte 4"/>
          <p:cNvSpPr txBox="1"/>
          <p:nvPr/>
        </p:nvSpPr>
        <p:spPr>
          <a:xfrm>
            <a:off x="1500166" y="5072074"/>
            <a:ext cx="2714644" cy="523220"/>
          </a:xfrm>
          <a:prstGeom prst="rect">
            <a:avLst/>
          </a:prstGeom>
          <a:noFill/>
        </p:spPr>
        <p:txBody>
          <a:bodyPr wrap="square" rtlCol="0">
            <a:spAutoFit/>
          </a:bodyPr>
          <a:lstStyle/>
          <a:p>
            <a:r>
              <a:rPr lang="fr-FR" sz="2800" b="1" dirty="0"/>
              <a:t>Goujons collés</a:t>
            </a:r>
          </a:p>
        </p:txBody>
      </p:sp>
      <p:pic>
        <p:nvPicPr>
          <p:cNvPr id="1027" name="Picture 3" descr="C:\Users\Mes documents\Downloads\1000721-Assemblages_en_bois.jpg"/>
          <p:cNvPicPr>
            <a:picLocks noChangeAspect="1" noChangeArrowheads="1"/>
          </p:cNvPicPr>
          <p:nvPr/>
        </p:nvPicPr>
        <p:blipFill>
          <a:blip r:embed="rId3"/>
          <a:srcRect/>
          <a:stretch>
            <a:fillRect/>
          </a:stretch>
        </p:blipFill>
        <p:spPr bwMode="auto">
          <a:xfrm>
            <a:off x="4500562" y="1571612"/>
            <a:ext cx="4286280" cy="3143260"/>
          </a:xfrm>
          <a:prstGeom prst="rect">
            <a:avLst/>
          </a:prstGeom>
          <a:noFill/>
        </p:spPr>
      </p:pic>
      <p:sp>
        <p:nvSpPr>
          <p:cNvPr id="7" name="ZoneTexte 6"/>
          <p:cNvSpPr txBox="1"/>
          <p:nvPr/>
        </p:nvSpPr>
        <p:spPr>
          <a:xfrm>
            <a:off x="4786314" y="5214950"/>
            <a:ext cx="2928958" cy="523220"/>
          </a:xfrm>
          <a:prstGeom prst="rect">
            <a:avLst/>
          </a:prstGeom>
          <a:noFill/>
        </p:spPr>
        <p:txBody>
          <a:bodyPr wrap="square" rtlCol="0">
            <a:spAutoFit/>
          </a:bodyPr>
          <a:lstStyle/>
          <a:p>
            <a:r>
              <a:rPr lang="fr-FR" sz="2800" b="1" dirty="0"/>
              <a:t>Entures d’angle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dirty="0"/>
              <a:t>Architecture et structure</a:t>
            </a:r>
          </a:p>
        </p:txBody>
      </p:sp>
      <p:sp>
        <p:nvSpPr>
          <p:cNvPr id="3" name="Espace réservé du contenu 2"/>
          <p:cNvSpPr>
            <a:spLocks noGrp="1"/>
          </p:cNvSpPr>
          <p:nvPr>
            <p:ph idx="1"/>
          </p:nvPr>
        </p:nvSpPr>
        <p:spPr/>
        <p:txBody>
          <a:bodyPr/>
          <a:lstStyle/>
          <a:p>
            <a:r>
              <a:rPr lang="fr-FR" dirty="0"/>
              <a:t>Architecture </a:t>
            </a:r>
          </a:p>
        </p:txBody>
      </p:sp>
      <p:cxnSp>
        <p:nvCxnSpPr>
          <p:cNvPr id="5" name="Connecteur droit avec flèche 4"/>
          <p:cNvCxnSpPr/>
          <p:nvPr/>
        </p:nvCxnSpPr>
        <p:spPr>
          <a:xfrm>
            <a:off x="2928926" y="2000240"/>
            <a:ext cx="107157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4071934" y="1714488"/>
            <a:ext cx="2571768" cy="461665"/>
          </a:xfrm>
          <a:prstGeom prst="rect">
            <a:avLst/>
          </a:prstGeom>
          <a:noFill/>
        </p:spPr>
        <p:txBody>
          <a:bodyPr wrap="square" rtlCol="0">
            <a:spAutoFit/>
          </a:bodyPr>
          <a:lstStyle/>
          <a:p>
            <a:r>
              <a:rPr lang="fr-FR" sz="2400" dirty="0"/>
              <a:t>Construire un abri</a:t>
            </a:r>
          </a:p>
        </p:txBody>
      </p:sp>
      <p:cxnSp>
        <p:nvCxnSpPr>
          <p:cNvPr id="9" name="Connecteur droit avec flèche 8"/>
          <p:cNvCxnSpPr/>
          <p:nvPr/>
        </p:nvCxnSpPr>
        <p:spPr>
          <a:xfrm>
            <a:off x="6786578" y="2000240"/>
            <a:ext cx="142876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rot="5400000">
            <a:off x="7858148" y="2428868"/>
            <a:ext cx="85725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ZoneTexte 15"/>
          <p:cNvSpPr txBox="1"/>
          <p:nvPr/>
        </p:nvSpPr>
        <p:spPr>
          <a:xfrm>
            <a:off x="7429520" y="2928935"/>
            <a:ext cx="1571636" cy="830997"/>
          </a:xfrm>
          <a:prstGeom prst="rect">
            <a:avLst/>
          </a:prstGeom>
          <a:noFill/>
        </p:spPr>
        <p:txBody>
          <a:bodyPr wrap="square" rtlCol="0">
            <a:spAutoFit/>
          </a:bodyPr>
          <a:lstStyle/>
          <a:p>
            <a:r>
              <a:rPr lang="fr-FR" sz="2400" dirty="0"/>
              <a:t>Structure</a:t>
            </a:r>
          </a:p>
          <a:p>
            <a:endParaRPr lang="fr-FR" sz="2400" dirty="0"/>
          </a:p>
        </p:txBody>
      </p:sp>
      <p:cxnSp>
        <p:nvCxnSpPr>
          <p:cNvPr id="18" name="Connecteur droit avec flèche 17"/>
          <p:cNvCxnSpPr/>
          <p:nvPr/>
        </p:nvCxnSpPr>
        <p:spPr>
          <a:xfrm rot="10800000">
            <a:off x="6429388" y="3286124"/>
            <a:ext cx="85725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3857620" y="2857496"/>
            <a:ext cx="3000396" cy="830997"/>
          </a:xfrm>
          <a:prstGeom prst="rect">
            <a:avLst/>
          </a:prstGeom>
          <a:noFill/>
        </p:spPr>
        <p:txBody>
          <a:bodyPr wrap="square" rtlCol="0">
            <a:spAutoFit/>
          </a:bodyPr>
          <a:lstStyle/>
          <a:p>
            <a:r>
              <a:rPr lang="fr-FR" sz="2400" dirty="0"/>
              <a:t>qui permet la stabilité de l’ouvrage</a:t>
            </a:r>
          </a:p>
        </p:txBody>
      </p:sp>
      <p:cxnSp>
        <p:nvCxnSpPr>
          <p:cNvPr id="22" name="Connecteur droit avec flèche 21"/>
          <p:cNvCxnSpPr/>
          <p:nvPr/>
        </p:nvCxnSpPr>
        <p:spPr>
          <a:xfrm rot="10800000">
            <a:off x="2928926" y="3286124"/>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ZoneTexte 24"/>
          <p:cNvSpPr txBox="1"/>
          <p:nvPr/>
        </p:nvSpPr>
        <p:spPr>
          <a:xfrm>
            <a:off x="1071538" y="2928934"/>
            <a:ext cx="2214578" cy="461665"/>
          </a:xfrm>
          <a:prstGeom prst="rect">
            <a:avLst/>
          </a:prstGeom>
          <a:noFill/>
        </p:spPr>
        <p:txBody>
          <a:bodyPr wrap="square" rtlCol="0">
            <a:spAutoFit/>
          </a:bodyPr>
          <a:lstStyle/>
          <a:p>
            <a:r>
              <a:rPr lang="fr-FR" sz="2400" dirty="0"/>
              <a:t>Couvrir l’abri</a:t>
            </a:r>
          </a:p>
        </p:txBody>
      </p:sp>
      <p:cxnSp>
        <p:nvCxnSpPr>
          <p:cNvPr id="27" name="Connecteur droit avec flèche 26"/>
          <p:cNvCxnSpPr/>
          <p:nvPr/>
        </p:nvCxnSpPr>
        <p:spPr>
          <a:xfrm rot="5400000">
            <a:off x="1750199" y="3964785"/>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ZoneTexte 28"/>
          <p:cNvSpPr txBox="1"/>
          <p:nvPr/>
        </p:nvSpPr>
        <p:spPr>
          <a:xfrm>
            <a:off x="500034" y="4429132"/>
            <a:ext cx="3857652" cy="830997"/>
          </a:xfrm>
          <a:prstGeom prst="rect">
            <a:avLst/>
          </a:prstGeom>
          <a:noFill/>
        </p:spPr>
        <p:txBody>
          <a:bodyPr wrap="square" rtlCol="0">
            <a:spAutoFit/>
          </a:bodyPr>
          <a:lstStyle/>
          <a:p>
            <a:r>
              <a:rPr lang="fr-FR" sz="2400" dirty="0"/>
              <a:t>franchir une portée pour laisser de l’espace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es documents\Downloads\brass-insert-threaded-insert-.jpg"/>
          <p:cNvPicPr>
            <a:picLocks noGrp="1" noChangeAspect="1" noChangeArrowheads="1"/>
          </p:cNvPicPr>
          <p:nvPr>
            <p:ph idx="1"/>
          </p:nvPr>
        </p:nvPicPr>
        <p:blipFill>
          <a:blip r:embed="rId2"/>
          <a:srcRect/>
          <a:stretch>
            <a:fillRect/>
          </a:stretch>
        </p:blipFill>
        <p:spPr bwMode="auto">
          <a:xfrm>
            <a:off x="1500166" y="1500174"/>
            <a:ext cx="5786478" cy="3214710"/>
          </a:xfrm>
          <a:prstGeom prst="rect">
            <a:avLst/>
          </a:prstGeom>
          <a:noFill/>
        </p:spPr>
      </p:pic>
      <p:sp>
        <p:nvSpPr>
          <p:cNvPr id="5" name="ZoneTexte 4"/>
          <p:cNvSpPr txBox="1"/>
          <p:nvPr/>
        </p:nvSpPr>
        <p:spPr>
          <a:xfrm>
            <a:off x="3357554" y="5214950"/>
            <a:ext cx="3000396" cy="584775"/>
          </a:xfrm>
          <a:prstGeom prst="rect">
            <a:avLst/>
          </a:prstGeom>
          <a:noFill/>
        </p:spPr>
        <p:txBody>
          <a:bodyPr wrap="square" rtlCol="0">
            <a:spAutoFit/>
          </a:bodyPr>
          <a:lstStyle/>
          <a:p>
            <a:r>
              <a:rPr lang="fr-FR" sz="3200" b="1" dirty="0"/>
              <a:t>Les inserts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Liaison entre les éléments de structure</a:t>
            </a:r>
          </a:p>
        </p:txBody>
      </p:sp>
      <p:sp>
        <p:nvSpPr>
          <p:cNvPr id="5" name="ZoneTexte 4"/>
          <p:cNvSpPr txBox="1"/>
          <p:nvPr/>
        </p:nvSpPr>
        <p:spPr>
          <a:xfrm>
            <a:off x="6429388" y="2214554"/>
            <a:ext cx="2428892" cy="1754326"/>
          </a:xfrm>
          <a:prstGeom prst="rect">
            <a:avLst/>
          </a:prstGeom>
          <a:noFill/>
        </p:spPr>
        <p:txBody>
          <a:bodyPr wrap="square" rtlCol="0">
            <a:spAutoFit/>
          </a:bodyPr>
          <a:lstStyle/>
          <a:p>
            <a:r>
              <a:rPr lang="fr-FR" sz="3600" b="1" i="1" dirty="0"/>
              <a:t>Liaison poteau fondation</a:t>
            </a:r>
            <a:endParaRPr lang="fr-FR" sz="3600" b="1" dirty="0"/>
          </a:p>
        </p:txBody>
      </p:sp>
      <p:pic>
        <p:nvPicPr>
          <p:cNvPr id="7" name="Picture 2"/>
          <p:cNvPicPr>
            <a:picLocks noGrp="1" noChangeAspect="1" noChangeArrowheads="1"/>
          </p:cNvPicPr>
          <p:nvPr>
            <p:ph idx="1"/>
          </p:nvPr>
        </p:nvPicPr>
        <p:blipFill>
          <a:blip r:embed="rId2"/>
          <a:srcRect/>
          <a:stretch>
            <a:fillRect/>
          </a:stretch>
        </p:blipFill>
        <p:spPr bwMode="auto">
          <a:xfrm>
            <a:off x="928662" y="1500174"/>
            <a:ext cx="4786346" cy="4857784"/>
          </a:xfrm>
          <a:prstGeom prst="rect">
            <a:avLst/>
          </a:prstGeom>
          <a:noFill/>
          <a:ln w="9525">
            <a:noFill/>
            <a:miter lim="800000"/>
            <a:headEnd/>
            <a:tailEnd/>
          </a:ln>
          <a:effec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Grp="1" noChangeAspect="1" noChangeArrowheads="1"/>
          </p:cNvPicPr>
          <p:nvPr>
            <p:ph idx="1"/>
          </p:nvPr>
        </p:nvPicPr>
        <p:blipFill>
          <a:blip r:embed="rId2"/>
          <a:srcRect/>
          <a:stretch>
            <a:fillRect/>
          </a:stretch>
        </p:blipFill>
        <p:spPr bwMode="auto">
          <a:xfrm>
            <a:off x="928662" y="500042"/>
            <a:ext cx="7429552" cy="5929354"/>
          </a:xfrm>
          <a:prstGeom prst="rect">
            <a:avLst/>
          </a:prstGeom>
          <a:noFill/>
          <a:ln w="9525">
            <a:noFill/>
            <a:miter lim="800000"/>
            <a:headEnd/>
            <a:tailEnd/>
          </a:ln>
          <a:effec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929322" y="1857364"/>
            <a:ext cx="2428892" cy="1938992"/>
          </a:xfrm>
          <a:prstGeom prst="rect">
            <a:avLst/>
          </a:prstGeom>
          <a:noFill/>
        </p:spPr>
        <p:txBody>
          <a:bodyPr wrap="square" rtlCol="0">
            <a:spAutoFit/>
          </a:bodyPr>
          <a:lstStyle/>
          <a:p>
            <a:r>
              <a:rPr lang="fr-FR" sz="4000" b="1" i="1" dirty="0"/>
              <a:t>Liaison poteau poutre</a:t>
            </a:r>
            <a:endParaRPr lang="fr-FR" sz="4000" b="1" dirty="0"/>
          </a:p>
        </p:txBody>
      </p:sp>
      <p:pic>
        <p:nvPicPr>
          <p:cNvPr id="4099" name="Picture 3"/>
          <p:cNvPicPr>
            <a:picLocks noGrp="1" noChangeAspect="1" noChangeArrowheads="1"/>
          </p:cNvPicPr>
          <p:nvPr>
            <p:ph idx="1"/>
          </p:nvPr>
        </p:nvPicPr>
        <p:blipFill>
          <a:blip r:embed="rId2"/>
          <a:srcRect/>
          <a:stretch>
            <a:fillRect/>
          </a:stretch>
        </p:blipFill>
        <p:spPr bwMode="auto">
          <a:xfrm>
            <a:off x="571472" y="1142984"/>
            <a:ext cx="4714908" cy="5143536"/>
          </a:xfrm>
          <a:prstGeom prst="rect">
            <a:avLst/>
          </a:prstGeom>
          <a:noFill/>
          <a:ln w="9525">
            <a:noFill/>
            <a:miter lim="800000"/>
            <a:headEnd/>
            <a:tailEnd/>
          </a:ln>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srcRect/>
          <a:stretch>
            <a:fillRect/>
          </a:stretch>
        </p:blipFill>
        <p:spPr bwMode="auto">
          <a:xfrm>
            <a:off x="857224" y="500042"/>
            <a:ext cx="7500990" cy="5857916"/>
          </a:xfrm>
          <a:prstGeom prst="rect">
            <a:avLst/>
          </a:prstGeom>
          <a:noFill/>
          <a:ln w="9525">
            <a:noFill/>
            <a:miter lim="800000"/>
            <a:headEnd/>
            <a:tailEnd/>
          </a:ln>
          <a:effec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srcRect/>
          <a:stretch>
            <a:fillRect/>
          </a:stretch>
        </p:blipFill>
        <p:spPr bwMode="auto">
          <a:xfrm>
            <a:off x="785786" y="1500174"/>
            <a:ext cx="4786346" cy="4929222"/>
          </a:xfrm>
          <a:prstGeom prst="rect">
            <a:avLst/>
          </a:prstGeom>
          <a:noFill/>
          <a:ln w="9525">
            <a:noFill/>
            <a:miter lim="800000"/>
            <a:headEnd/>
            <a:tailEnd/>
          </a:ln>
          <a:effectLst/>
        </p:spPr>
      </p:pic>
      <p:sp>
        <p:nvSpPr>
          <p:cNvPr id="5" name="ZoneTexte 4"/>
          <p:cNvSpPr txBox="1"/>
          <p:nvPr/>
        </p:nvSpPr>
        <p:spPr>
          <a:xfrm>
            <a:off x="6215074" y="2786058"/>
            <a:ext cx="1785950" cy="1754326"/>
          </a:xfrm>
          <a:prstGeom prst="rect">
            <a:avLst/>
          </a:prstGeom>
          <a:noFill/>
        </p:spPr>
        <p:txBody>
          <a:bodyPr wrap="square" rtlCol="0">
            <a:spAutoFit/>
          </a:bodyPr>
          <a:lstStyle/>
          <a:p>
            <a:r>
              <a:rPr lang="fr-FR" sz="3600" b="1" dirty="0"/>
              <a:t>Liaison poteau traverse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srcRect/>
          <a:stretch>
            <a:fillRect/>
          </a:stretch>
        </p:blipFill>
        <p:spPr bwMode="auto">
          <a:xfrm>
            <a:off x="928662" y="285728"/>
            <a:ext cx="6929486" cy="6215106"/>
          </a:xfrm>
          <a:prstGeom prst="rect">
            <a:avLst/>
          </a:prstGeom>
          <a:noFill/>
          <a:ln w="9525">
            <a:noFill/>
            <a:miter lim="800000"/>
            <a:headEnd/>
            <a:tailEnd/>
          </a:ln>
          <a:effec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8000" dirty="0"/>
              <a:t>Exemples</a:t>
            </a:r>
            <a:r>
              <a:rPr lang="fr-FR" dirty="0"/>
              <a:t> </a:t>
            </a:r>
          </a:p>
        </p:txBody>
      </p:sp>
      <p:sp>
        <p:nvSpPr>
          <p:cNvPr id="3" name="Espace réservé du contenu 2"/>
          <p:cNvSpPr>
            <a:spLocks noGrp="1"/>
          </p:cNvSpPr>
          <p:nvPr>
            <p:ph idx="1"/>
          </p:nvPr>
        </p:nvSpPr>
        <p:spPr>
          <a:xfrm>
            <a:off x="304800" y="1554163"/>
            <a:ext cx="8686800" cy="803268"/>
          </a:xfrm>
        </p:spPr>
        <p:txBody>
          <a:bodyPr/>
          <a:lstStyle/>
          <a:p>
            <a:r>
              <a:rPr lang="fr-FR" dirty="0"/>
              <a:t>Centre Commercial de Torrevieja (Espagne)</a:t>
            </a:r>
          </a:p>
        </p:txBody>
      </p:sp>
      <p:pic>
        <p:nvPicPr>
          <p:cNvPr id="4" name="Picture 2"/>
          <p:cNvPicPr>
            <a:picLocks noChangeAspect="1" noChangeArrowheads="1"/>
          </p:cNvPicPr>
          <p:nvPr/>
        </p:nvPicPr>
        <p:blipFill>
          <a:blip r:embed="rId2"/>
          <a:srcRect/>
          <a:stretch>
            <a:fillRect/>
          </a:stretch>
        </p:blipFill>
        <p:spPr bwMode="auto">
          <a:xfrm>
            <a:off x="571472" y="2285992"/>
            <a:ext cx="7715304" cy="4071966"/>
          </a:xfrm>
          <a:prstGeom prst="rect">
            <a:avLst/>
          </a:prstGeom>
          <a:noFill/>
          <a:ln w="9525">
            <a:noFill/>
            <a:miter lim="800000"/>
            <a:headEnd/>
            <a:tailEnd/>
          </a:ln>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85729"/>
            <a:ext cx="8686800" cy="785818"/>
          </a:xfrm>
        </p:spPr>
        <p:txBody>
          <a:bodyPr/>
          <a:lstStyle/>
          <a:p>
            <a:r>
              <a:rPr lang="fr-FR" dirty="0"/>
              <a:t>Centre Sportif, Annemasse</a:t>
            </a:r>
          </a:p>
        </p:txBody>
      </p:sp>
      <p:pic>
        <p:nvPicPr>
          <p:cNvPr id="4" name="Picture 5"/>
          <p:cNvPicPr>
            <a:picLocks noChangeAspect="1" noChangeArrowheads="1"/>
          </p:cNvPicPr>
          <p:nvPr/>
        </p:nvPicPr>
        <p:blipFill>
          <a:blip r:embed="rId2"/>
          <a:srcRect/>
          <a:stretch>
            <a:fillRect/>
          </a:stretch>
        </p:blipFill>
        <p:spPr bwMode="auto">
          <a:xfrm>
            <a:off x="428596" y="1428736"/>
            <a:ext cx="8143932" cy="4572032"/>
          </a:xfrm>
          <a:prstGeom prst="rect">
            <a:avLst/>
          </a:prstGeom>
          <a:noFill/>
          <a:ln w="9525">
            <a:noFill/>
            <a:miter lim="800000"/>
            <a:headEnd/>
            <a:tailEnd/>
          </a:ln>
          <a:effec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1"/>
            <a:ext cx="8686800" cy="857256"/>
          </a:xfrm>
        </p:spPr>
        <p:txBody>
          <a:bodyPr/>
          <a:lstStyle/>
          <a:p>
            <a:r>
              <a:rPr lang="fr-FR" dirty="0"/>
              <a:t>Pont sur la Drôme.</a:t>
            </a:r>
          </a:p>
        </p:txBody>
      </p:sp>
      <p:pic>
        <p:nvPicPr>
          <p:cNvPr id="4" name="Picture 3"/>
          <p:cNvPicPr>
            <a:picLocks noChangeAspect="1" noChangeArrowheads="1"/>
          </p:cNvPicPr>
          <p:nvPr/>
        </p:nvPicPr>
        <p:blipFill>
          <a:blip r:embed="rId2"/>
          <a:srcRect/>
          <a:stretch>
            <a:fillRect/>
          </a:stretch>
        </p:blipFill>
        <p:spPr bwMode="auto">
          <a:xfrm>
            <a:off x="571472" y="1428736"/>
            <a:ext cx="8001056" cy="4929222"/>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457200"/>
            <a:ext cx="8777318" cy="1185850"/>
          </a:xfrm>
        </p:spPr>
        <p:txBody>
          <a:bodyPr>
            <a:noAutofit/>
          </a:bodyPr>
          <a:lstStyle/>
          <a:p>
            <a:r>
              <a:rPr lang="fr-FR" sz="6000" dirty="0"/>
              <a:t>Avantages du bois dans la construction</a:t>
            </a:r>
          </a:p>
        </p:txBody>
      </p:sp>
      <p:sp>
        <p:nvSpPr>
          <p:cNvPr id="3" name="Espace réservé du contenu 2"/>
          <p:cNvSpPr>
            <a:spLocks noGrp="1"/>
          </p:cNvSpPr>
          <p:nvPr>
            <p:ph idx="1"/>
          </p:nvPr>
        </p:nvSpPr>
        <p:spPr>
          <a:xfrm>
            <a:off x="304800" y="2428868"/>
            <a:ext cx="4838704" cy="3651257"/>
          </a:xfrm>
        </p:spPr>
        <p:txBody>
          <a:bodyPr>
            <a:normAutofit lnSpcReduction="10000"/>
          </a:bodyPr>
          <a:lstStyle/>
          <a:p>
            <a:r>
              <a:rPr lang="fr-FR" sz="4000" dirty="0"/>
              <a:t>Le bois possède de nombreuses qualités qui en font un excellent matériau de construction</a:t>
            </a:r>
            <a:r>
              <a:rPr lang="fr-FR" dirty="0"/>
              <a:t>.</a:t>
            </a:r>
          </a:p>
        </p:txBody>
      </p:sp>
      <p:pic>
        <p:nvPicPr>
          <p:cNvPr id="2050" name="Picture 2" descr="https://upload.wikimedia.org/wikipedia/commons/thumb/c/ca/Lamine_ahsap_maltepe_iskele_binas%C4%B1_detay.jpg/330px-Lamine_ahsap_maltepe_iskele_binas%C4%B1_detay.jpg"/>
          <p:cNvPicPr>
            <a:picLocks noChangeAspect="1" noChangeArrowheads="1"/>
          </p:cNvPicPr>
          <p:nvPr/>
        </p:nvPicPr>
        <p:blipFill>
          <a:blip r:embed="rId2"/>
          <a:srcRect/>
          <a:stretch>
            <a:fillRect/>
          </a:stretch>
        </p:blipFill>
        <p:spPr bwMode="auto">
          <a:xfrm>
            <a:off x="5072066" y="2643182"/>
            <a:ext cx="3643338" cy="3857652"/>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214291"/>
            <a:ext cx="8686800" cy="857256"/>
          </a:xfrm>
        </p:spPr>
        <p:txBody>
          <a:bodyPr/>
          <a:lstStyle/>
          <a:p>
            <a:r>
              <a:rPr lang="fr-FR" dirty="0"/>
              <a:t>Centre de Traitement et Valorisation de déchets</a:t>
            </a:r>
          </a:p>
        </p:txBody>
      </p:sp>
      <p:pic>
        <p:nvPicPr>
          <p:cNvPr id="4" name="Picture 2"/>
          <p:cNvPicPr>
            <a:picLocks noChangeAspect="1" noChangeArrowheads="1"/>
          </p:cNvPicPr>
          <p:nvPr/>
        </p:nvPicPr>
        <p:blipFill>
          <a:blip r:embed="rId2"/>
          <a:srcRect/>
          <a:stretch>
            <a:fillRect/>
          </a:stretch>
        </p:blipFill>
        <p:spPr bwMode="auto">
          <a:xfrm>
            <a:off x="357158" y="1571612"/>
            <a:ext cx="8286808" cy="4572032"/>
          </a:xfrm>
          <a:prstGeom prst="rect">
            <a:avLst/>
          </a:prstGeom>
          <a:noFill/>
          <a:ln w="9525">
            <a:noFill/>
            <a:miter lim="800000"/>
            <a:headEnd/>
            <a:tailEnd/>
          </a:ln>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Pavillon multi-usage de Lisbonne</a:t>
            </a:r>
          </a:p>
        </p:txBody>
      </p:sp>
      <p:sp>
        <p:nvSpPr>
          <p:cNvPr id="3" name="Espace réservé du contenu 2"/>
          <p:cNvSpPr>
            <a:spLocks noGrp="1"/>
          </p:cNvSpPr>
          <p:nvPr>
            <p:ph idx="1"/>
          </p:nvPr>
        </p:nvSpPr>
        <p:spPr>
          <a:xfrm>
            <a:off x="214282" y="1357298"/>
            <a:ext cx="3429024" cy="5000660"/>
          </a:xfrm>
        </p:spPr>
        <p:txBody>
          <a:bodyPr>
            <a:normAutofit fontScale="85000" lnSpcReduction="20000"/>
          </a:bodyPr>
          <a:lstStyle/>
          <a:p>
            <a:r>
              <a:rPr lang="fr-FR" dirty="0"/>
              <a:t>6 300 m³ de </a:t>
            </a:r>
            <a:r>
              <a:rPr lang="fr-FR" dirty="0">
                <a:solidFill>
                  <a:srgbClr val="FF0000"/>
                </a:solidFill>
              </a:rPr>
              <a:t>bois</a:t>
            </a:r>
            <a:r>
              <a:rPr lang="fr-FR" dirty="0"/>
              <a:t> ont été utilisés pour réaliser cet ouvrage d'une superficie totale de 35 000 m². </a:t>
            </a:r>
          </a:p>
          <a:p>
            <a:r>
              <a:rPr lang="fr-FR" dirty="0"/>
              <a:t>La hauteur sous toiture est de 45 m.</a:t>
            </a:r>
          </a:p>
          <a:p>
            <a:r>
              <a:rPr lang="fr-FR" dirty="0"/>
              <a:t>La portée maximum de 150 m. </a:t>
            </a:r>
          </a:p>
          <a:p>
            <a:r>
              <a:rPr lang="fr-FR" dirty="0"/>
              <a:t>Le Pavillon a une capacité de 17 000 spectateurs.</a:t>
            </a:r>
          </a:p>
        </p:txBody>
      </p:sp>
      <p:pic>
        <p:nvPicPr>
          <p:cNvPr id="4" name="Picture 2" descr="C:\Users\megastore\Desktop\Expo_Lisbonne2.JPG"/>
          <p:cNvPicPr>
            <a:picLocks noChangeAspect="1" noChangeArrowheads="1"/>
          </p:cNvPicPr>
          <p:nvPr/>
        </p:nvPicPr>
        <p:blipFill>
          <a:blip r:embed="rId2" cstate="print"/>
          <a:srcRect/>
          <a:stretch>
            <a:fillRect/>
          </a:stretch>
        </p:blipFill>
        <p:spPr bwMode="auto">
          <a:xfrm>
            <a:off x="4286248" y="1285860"/>
            <a:ext cx="4572032" cy="2714644"/>
          </a:xfrm>
          <a:prstGeom prst="rect">
            <a:avLst/>
          </a:prstGeom>
          <a:noFill/>
        </p:spPr>
      </p:pic>
      <p:pic>
        <p:nvPicPr>
          <p:cNvPr id="5" name="Picture 3" descr="C:\Users\megastore\Desktop\Pavillon_Lisbonne.JPG"/>
          <p:cNvPicPr>
            <a:picLocks noChangeAspect="1" noChangeArrowheads="1"/>
          </p:cNvPicPr>
          <p:nvPr/>
        </p:nvPicPr>
        <p:blipFill>
          <a:blip r:embed="rId3" cstate="print"/>
          <a:srcRect/>
          <a:stretch>
            <a:fillRect/>
          </a:stretch>
        </p:blipFill>
        <p:spPr bwMode="auto">
          <a:xfrm>
            <a:off x="3786182" y="4214818"/>
            <a:ext cx="5072098" cy="2428892"/>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Palais des sports de Limoges</a:t>
            </a:r>
          </a:p>
        </p:txBody>
      </p:sp>
      <p:sp>
        <p:nvSpPr>
          <p:cNvPr id="3" name="Espace réservé du contenu 2"/>
          <p:cNvSpPr>
            <a:spLocks noGrp="1"/>
          </p:cNvSpPr>
          <p:nvPr>
            <p:ph idx="1"/>
          </p:nvPr>
        </p:nvSpPr>
        <p:spPr>
          <a:xfrm>
            <a:off x="304800" y="1554163"/>
            <a:ext cx="5910274" cy="1231896"/>
          </a:xfrm>
        </p:spPr>
        <p:txBody>
          <a:bodyPr>
            <a:normAutofit fontScale="77500" lnSpcReduction="20000"/>
          </a:bodyPr>
          <a:lstStyle/>
          <a:p>
            <a:pPr>
              <a:buNone/>
            </a:pPr>
            <a:r>
              <a:rPr lang="fr-FR" dirty="0"/>
              <a:t> - Surface couverte 4 600 m² </a:t>
            </a:r>
          </a:p>
          <a:p>
            <a:pPr>
              <a:buNone/>
            </a:pPr>
            <a:r>
              <a:rPr lang="fr-FR" dirty="0"/>
              <a:t>- Portée libre de 80 m</a:t>
            </a:r>
          </a:p>
          <a:p>
            <a:pPr>
              <a:buNone/>
            </a:pPr>
            <a:r>
              <a:rPr lang="fr-FR" dirty="0"/>
              <a:t>   Année de réalisation : 1981</a:t>
            </a:r>
          </a:p>
        </p:txBody>
      </p:sp>
      <p:pic>
        <p:nvPicPr>
          <p:cNvPr id="4" name="Picture 3" descr="C:\Users\megastore\Desktop\15.jpg"/>
          <p:cNvPicPr>
            <a:picLocks noChangeAspect="1" noChangeArrowheads="1"/>
          </p:cNvPicPr>
          <p:nvPr/>
        </p:nvPicPr>
        <p:blipFill>
          <a:blip r:embed="rId2" cstate="print"/>
          <a:srcRect/>
          <a:stretch>
            <a:fillRect/>
          </a:stretch>
        </p:blipFill>
        <p:spPr bwMode="auto">
          <a:xfrm>
            <a:off x="1857356" y="2714620"/>
            <a:ext cx="7012323" cy="3929090"/>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Palais des congrès d'Amiens</a:t>
            </a:r>
          </a:p>
        </p:txBody>
      </p:sp>
      <p:sp>
        <p:nvSpPr>
          <p:cNvPr id="3" name="Espace réservé du contenu 2"/>
          <p:cNvSpPr>
            <a:spLocks noGrp="1"/>
          </p:cNvSpPr>
          <p:nvPr>
            <p:ph idx="1"/>
          </p:nvPr>
        </p:nvSpPr>
        <p:spPr>
          <a:xfrm>
            <a:off x="304800" y="1428737"/>
            <a:ext cx="7839100" cy="1214445"/>
          </a:xfrm>
        </p:spPr>
        <p:txBody>
          <a:bodyPr>
            <a:normAutofit fontScale="85000" lnSpcReduction="20000"/>
          </a:bodyPr>
          <a:lstStyle/>
          <a:p>
            <a:r>
              <a:rPr lang="fr-FR" dirty="0"/>
              <a:t>Surface couverte de 10 000 m² en charpente parabolique mixte sous-tendue.</a:t>
            </a:r>
          </a:p>
          <a:p>
            <a:r>
              <a:rPr lang="fr-FR" dirty="0"/>
              <a:t>Année de réalisation : 1983</a:t>
            </a:r>
          </a:p>
        </p:txBody>
      </p:sp>
      <p:pic>
        <p:nvPicPr>
          <p:cNvPr id="4" name="Picture 2" descr="C:\Users\megastore\Desktop\17.jpg"/>
          <p:cNvPicPr>
            <a:picLocks noChangeAspect="1" noChangeArrowheads="1"/>
          </p:cNvPicPr>
          <p:nvPr/>
        </p:nvPicPr>
        <p:blipFill>
          <a:blip r:embed="rId2" cstate="print"/>
          <a:srcRect/>
          <a:stretch>
            <a:fillRect/>
          </a:stretch>
        </p:blipFill>
        <p:spPr bwMode="auto">
          <a:xfrm>
            <a:off x="4857752" y="2143116"/>
            <a:ext cx="4071966" cy="4429156"/>
          </a:xfrm>
          <a:prstGeom prst="rect">
            <a:avLst/>
          </a:prstGeom>
          <a:noFill/>
        </p:spPr>
      </p:pic>
      <p:pic>
        <p:nvPicPr>
          <p:cNvPr id="5" name="Picture 3" descr="C:\Users\megastore\Desktop\16.jpg"/>
          <p:cNvPicPr>
            <a:picLocks noChangeAspect="1" noChangeArrowheads="1"/>
          </p:cNvPicPr>
          <p:nvPr/>
        </p:nvPicPr>
        <p:blipFill>
          <a:blip r:embed="rId3" cstate="print"/>
          <a:srcRect/>
          <a:stretch>
            <a:fillRect/>
          </a:stretch>
        </p:blipFill>
        <p:spPr bwMode="auto">
          <a:xfrm>
            <a:off x="214282" y="2714620"/>
            <a:ext cx="4430650" cy="3929090"/>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a:t>Piscine olympique de Casablanca (Maroc)</a:t>
            </a:r>
          </a:p>
        </p:txBody>
      </p:sp>
      <p:sp>
        <p:nvSpPr>
          <p:cNvPr id="3" name="Espace réservé du contenu 2"/>
          <p:cNvSpPr>
            <a:spLocks noGrp="1"/>
          </p:cNvSpPr>
          <p:nvPr>
            <p:ph idx="1"/>
          </p:nvPr>
        </p:nvSpPr>
        <p:spPr>
          <a:xfrm>
            <a:off x="214282" y="1428736"/>
            <a:ext cx="3643338" cy="4929222"/>
          </a:xfrm>
        </p:spPr>
        <p:txBody>
          <a:bodyPr>
            <a:normAutofit fontScale="92500" lnSpcReduction="10000"/>
          </a:bodyPr>
          <a:lstStyle/>
          <a:p>
            <a:r>
              <a:rPr lang="fr-FR" dirty="0"/>
              <a:t>Charpente et platelage des deux salles couvertes en coupole.</a:t>
            </a:r>
          </a:p>
          <a:p>
            <a:r>
              <a:rPr lang="fr-FR" dirty="0"/>
              <a:t>Portée libre 113 m.</a:t>
            </a:r>
          </a:p>
          <a:p>
            <a:r>
              <a:rPr lang="fr-FR" dirty="0"/>
              <a:t>gradins de 3 000 et 6 000 spectateurs.</a:t>
            </a:r>
          </a:p>
          <a:p>
            <a:r>
              <a:rPr lang="fr-FR" dirty="0"/>
              <a:t>Année de réalisation : 1983</a:t>
            </a:r>
          </a:p>
        </p:txBody>
      </p:sp>
      <p:pic>
        <p:nvPicPr>
          <p:cNvPr id="4" name="Picture 2" descr="C:\Users\megastore\Desktop\Palais_des_sports_Casablanca.JPG"/>
          <p:cNvPicPr>
            <a:picLocks noChangeAspect="1" noChangeArrowheads="1"/>
          </p:cNvPicPr>
          <p:nvPr/>
        </p:nvPicPr>
        <p:blipFill>
          <a:blip r:embed="rId2" cstate="print"/>
          <a:srcRect/>
          <a:stretch>
            <a:fillRect/>
          </a:stretch>
        </p:blipFill>
        <p:spPr bwMode="auto">
          <a:xfrm>
            <a:off x="3786182" y="1571612"/>
            <a:ext cx="5143536" cy="4714908"/>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Patinoire d'</a:t>
            </a:r>
            <a:r>
              <a:rPr lang="fr-FR" dirty="0" err="1"/>
              <a:t>Istre</a:t>
            </a:r>
            <a:endParaRPr lang="fr-FR" dirty="0"/>
          </a:p>
        </p:txBody>
      </p:sp>
      <p:sp>
        <p:nvSpPr>
          <p:cNvPr id="3" name="Espace réservé du contenu 2"/>
          <p:cNvSpPr>
            <a:spLocks noGrp="1"/>
          </p:cNvSpPr>
          <p:nvPr>
            <p:ph idx="1"/>
          </p:nvPr>
        </p:nvSpPr>
        <p:spPr>
          <a:xfrm>
            <a:off x="214282" y="1554162"/>
            <a:ext cx="4143404" cy="4525963"/>
          </a:xfrm>
        </p:spPr>
        <p:txBody>
          <a:bodyPr/>
          <a:lstStyle/>
          <a:p>
            <a:r>
              <a:rPr lang="fr-FR" dirty="0"/>
              <a:t>Surface couverte 3000 m².</a:t>
            </a:r>
          </a:p>
          <a:p>
            <a:r>
              <a:rPr lang="fr-FR" dirty="0"/>
              <a:t>Portée 86 m.</a:t>
            </a:r>
          </a:p>
          <a:p>
            <a:r>
              <a:rPr lang="fr-FR" dirty="0"/>
              <a:t>Année de réalisation : 1982.</a:t>
            </a:r>
          </a:p>
        </p:txBody>
      </p:sp>
      <p:pic>
        <p:nvPicPr>
          <p:cNvPr id="5" name="Picture 2" descr="C:\Users\megastore\Desktop\18.jpg"/>
          <p:cNvPicPr>
            <a:picLocks noChangeAspect="1" noChangeArrowheads="1"/>
          </p:cNvPicPr>
          <p:nvPr/>
        </p:nvPicPr>
        <p:blipFill>
          <a:blip r:embed="rId2" cstate="print"/>
          <a:srcRect/>
          <a:stretch>
            <a:fillRect/>
          </a:stretch>
        </p:blipFill>
        <p:spPr bwMode="auto">
          <a:xfrm>
            <a:off x="4214810" y="1571612"/>
            <a:ext cx="4714908" cy="5000660"/>
          </a:xfrm>
          <a:prstGeom prst="rect">
            <a:avLst/>
          </a:prstGeo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Stade Liévin</a:t>
            </a:r>
          </a:p>
        </p:txBody>
      </p:sp>
      <p:sp>
        <p:nvSpPr>
          <p:cNvPr id="3" name="Espace réservé du contenu 2"/>
          <p:cNvSpPr>
            <a:spLocks noGrp="1"/>
          </p:cNvSpPr>
          <p:nvPr>
            <p:ph idx="1"/>
          </p:nvPr>
        </p:nvSpPr>
        <p:spPr>
          <a:xfrm>
            <a:off x="304800" y="1554162"/>
            <a:ext cx="3695696" cy="4525963"/>
          </a:xfrm>
        </p:spPr>
        <p:txBody>
          <a:bodyPr/>
          <a:lstStyle/>
          <a:p>
            <a:r>
              <a:rPr lang="fr-FR" dirty="0"/>
              <a:t>Structure en portique de 80 m de portée.</a:t>
            </a:r>
          </a:p>
          <a:p>
            <a:r>
              <a:rPr lang="fr-FR" dirty="0"/>
              <a:t>Surface couverte de 7 540 m².</a:t>
            </a:r>
          </a:p>
          <a:p>
            <a:r>
              <a:rPr lang="fr-FR" dirty="0"/>
              <a:t>Nombre de places : 7 000.</a:t>
            </a:r>
          </a:p>
        </p:txBody>
      </p:sp>
      <p:pic>
        <p:nvPicPr>
          <p:cNvPr id="4" name="Picture 2" descr="C:\Users\megastore\Desktop\Stade_d_athl_tisme_Li_vin.JPG"/>
          <p:cNvPicPr>
            <a:picLocks noChangeAspect="1" noChangeArrowheads="1"/>
          </p:cNvPicPr>
          <p:nvPr/>
        </p:nvPicPr>
        <p:blipFill>
          <a:blip r:embed="rId2" cstate="print"/>
          <a:srcRect/>
          <a:stretch>
            <a:fillRect/>
          </a:stretch>
        </p:blipFill>
        <p:spPr bwMode="auto">
          <a:xfrm>
            <a:off x="3929058" y="1285860"/>
            <a:ext cx="4958684" cy="5286412"/>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a:t>Palais omnisports de Thiais</a:t>
            </a:r>
          </a:p>
        </p:txBody>
      </p:sp>
      <p:sp>
        <p:nvSpPr>
          <p:cNvPr id="3" name="Espace réservé du contenu 2"/>
          <p:cNvSpPr>
            <a:spLocks noGrp="1"/>
          </p:cNvSpPr>
          <p:nvPr>
            <p:ph idx="1"/>
          </p:nvPr>
        </p:nvSpPr>
        <p:spPr>
          <a:xfrm>
            <a:off x="214282" y="1214422"/>
            <a:ext cx="3786214" cy="5357850"/>
          </a:xfrm>
        </p:spPr>
        <p:txBody>
          <a:bodyPr>
            <a:normAutofit fontScale="85000" lnSpcReduction="10000"/>
          </a:bodyPr>
          <a:lstStyle/>
          <a:p>
            <a:r>
              <a:rPr lang="fr-FR" dirty="0"/>
              <a:t>Réalisé en 1994-1995.</a:t>
            </a:r>
          </a:p>
          <a:p>
            <a:r>
              <a:rPr lang="fr-FR" dirty="0"/>
              <a:t>Structure en lamellé collé.</a:t>
            </a:r>
          </a:p>
          <a:p>
            <a:r>
              <a:rPr lang="fr-FR" dirty="0"/>
              <a:t>Sa coupole en nid d'abeille est unique en Europe, elle recouvre la structure porteuse et apporte qualité, esthétique et confort acoustique au Palais Omnisport.</a:t>
            </a:r>
          </a:p>
        </p:txBody>
      </p:sp>
      <p:pic>
        <p:nvPicPr>
          <p:cNvPr id="4" name="Picture 3" descr="C:\Users\megastore\Desktop\22.jpg"/>
          <p:cNvPicPr>
            <a:picLocks noChangeAspect="1" noChangeArrowheads="1"/>
          </p:cNvPicPr>
          <p:nvPr/>
        </p:nvPicPr>
        <p:blipFill>
          <a:blip r:embed="rId2" cstate="print"/>
          <a:srcRect/>
          <a:stretch>
            <a:fillRect/>
          </a:stretch>
        </p:blipFill>
        <p:spPr bwMode="auto">
          <a:xfrm>
            <a:off x="3929058" y="1214422"/>
            <a:ext cx="5000660" cy="2786082"/>
          </a:xfrm>
          <a:prstGeom prst="rect">
            <a:avLst/>
          </a:prstGeom>
          <a:noFill/>
        </p:spPr>
      </p:pic>
      <p:pic>
        <p:nvPicPr>
          <p:cNvPr id="5" name="Picture 2" descr="C:\Users\megastore\Desktop\23.jpg"/>
          <p:cNvPicPr>
            <a:picLocks noChangeAspect="1" noChangeArrowheads="1"/>
          </p:cNvPicPr>
          <p:nvPr/>
        </p:nvPicPr>
        <p:blipFill>
          <a:blip r:embed="rId3" cstate="print"/>
          <a:srcRect/>
          <a:stretch>
            <a:fillRect/>
          </a:stretch>
        </p:blipFill>
        <p:spPr bwMode="auto">
          <a:xfrm>
            <a:off x="3929058" y="4071942"/>
            <a:ext cx="5000660" cy="2571768"/>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04800" y="357166"/>
            <a:ext cx="8686800" cy="2643206"/>
          </a:xfrm>
        </p:spPr>
        <p:txBody>
          <a:bodyPr>
            <a:normAutofit fontScale="92500" lnSpcReduction="20000"/>
          </a:bodyPr>
          <a:lstStyle/>
          <a:p>
            <a:r>
              <a:rPr lang="fr-FR" dirty="0"/>
              <a:t>Sa construction a nécessité 1 300 m³ de </a:t>
            </a:r>
            <a:r>
              <a:rPr lang="fr-FR" dirty="0">
                <a:solidFill>
                  <a:srgbClr val="FF0000"/>
                </a:solidFill>
              </a:rPr>
              <a:t>bois</a:t>
            </a:r>
            <a:r>
              <a:rPr lang="fr-FR" dirty="0"/>
              <a:t> et 60 tonnes de ferrures afin d'obtenir un rendu des joints d'assemblage invisibles par un procédé de fabrication.</a:t>
            </a:r>
          </a:p>
          <a:p>
            <a:r>
              <a:rPr lang="fr-FR" dirty="0"/>
              <a:t>L'ensemble repose sur 4 arêtiers principaux de 2,10 m de hauteur et 100 m de portées.</a:t>
            </a:r>
          </a:p>
        </p:txBody>
      </p:sp>
      <p:pic>
        <p:nvPicPr>
          <p:cNvPr id="5" name="Picture 2" descr="C:\Users\megastore\Desktop\Sportzentrum_Thiais.jpg"/>
          <p:cNvPicPr>
            <a:picLocks noChangeAspect="1" noChangeArrowheads="1"/>
          </p:cNvPicPr>
          <p:nvPr/>
        </p:nvPicPr>
        <p:blipFill>
          <a:blip r:embed="rId2" cstate="print"/>
          <a:srcRect/>
          <a:stretch>
            <a:fillRect/>
          </a:stretch>
        </p:blipFill>
        <p:spPr bwMode="auto">
          <a:xfrm>
            <a:off x="928662" y="2786058"/>
            <a:ext cx="7500990" cy="3857652"/>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357166"/>
            <a:ext cx="8686800" cy="714380"/>
          </a:xfrm>
        </p:spPr>
        <p:txBody>
          <a:bodyPr>
            <a:normAutofit/>
          </a:bodyPr>
          <a:lstStyle/>
          <a:p>
            <a:r>
              <a:rPr lang="fr-FR" dirty="0"/>
              <a:t>Résidence en bord de seine</a:t>
            </a:r>
          </a:p>
        </p:txBody>
      </p:sp>
      <p:sp>
        <p:nvSpPr>
          <p:cNvPr id="3" name="Espace réservé du contenu 2"/>
          <p:cNvSpPr>
            <a:spLocks noGrp="1"/>
          </p:cNvSpPr>
          <p:nvPr>
            <p:ph idx="1"/>
          </p:nvPr>
        </p:nvSpPr>
        <p:spPr>
          <a:xfrm>
            <a:off x="304800" y="1214423"/>
            <a:ext cx="8686800" cy="1143008"/>
          </a:xfrm>
        </p:spPr>
        <p:txBody>
          <a:bodyPr>
            <a:normAutofit fontScale="85000" lnSpcReduction="20000"/>
          </a:bodyPr>
          <a:lstStyle/>
          <a:p>
            <a:r>
              <a:rPr lang="fr-FR" b="1" dirty="0"/>
              <a:t>PRINCIPE CONSTRUCTIF :                                                                                                                                                                </a:t>
            </a:r>
            <a:r>
              <a:rPr lang="fr-FR" dirty="0"/>
              <a:t>Portique en lamellé collé et panneaux de remplissage à ossature bois</a:t>
            </a:r>
          </a:p>
          <a:p>
            <a:pPr>
              <a:buNone/>
            </a:pPr>
            <a:endParaRPr lang="fr-FR" dirty="0"/>
          </a:p>
        </p:txBody>
      </p:sp>
      <p:pic>
        <p:nvPicPr>
          <p:cNvPr id="4" name="Picture 6"/>
          <p:cNvPicPr>
            <a:picLocks noChangeArrowheads="1"/>
          </p:cNvPicPr>
          <p:nvPr/>
        </p:nvPicPr>
        <p:blipFill>
          <a:blip r:embed="rId2"/>
          <a:srcRect/>
          <a:stretch>
            <a:fillRect/>
          </a:stretch>
        </p:blipFill>
        <p:spPr bwMode="auto">
          <a:xfrm>
            <a:off x="0" y="2643182"/>
            <a:ext cx="4572000" cy="4214818"/>
          </a:xfrm>
          <a:prstGeom prst="rect">
            <a:avLst/>
          </a:prstGeom>
          <a:noFill/>
          <a:ln w="38100">
            <a:solidFill>
              <a:srgbClr val="000000"/>
            </a:solidFill>
            <a:miter lim="800000"/>
            <a:headEnd/>
            <a:tailEnd/>
          </a:ln>
        </p:spPr>
      </p:pic>
      <p:pic>
        <p:nvPicPr>
          <p:cNvPr id="5" name="Picture 5"/>
          <p:cNvPicPr>
            <a:picLocks noChangeAspect="1" noChangeArrowheads="1"/>
          </p:cNvPicPr>
          <p:nvPr/>
        </p:nvPicPr>
        <p:blipFill>
          <a:blip r:embed="rId3"/>
          <a:srcRect/>
          <a:stretch>
            <a:fillRect/>
          </a:stretch>
        </p:blipFill>
        <p:spPr bwMode="auto">
          <a:xfrm>
            <a:off x="4786313" y="2643182"/>
            <a:ext cx="4357687" cy="4214818"/>
          </a:xfrm>
          <a:prstGeom prst="rect">
            <a:avLst/>
          </a:prstGeom>
          <a:noFill/>
          <a:ln w="38100">
            <a:solidFill>
              <a:srgbClr val="000000"/>
            </a:solid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u="sng" dirty="0"/>
              <a:t>Solide et léger</a:t>
            </a:r>
            <a:r>
              <a:rPr lang="fr-FR" dirty="0"/>
              <a:t> (cinq fois moins que l’acier et dix-sept fois moins que le béton).</a:t>
            </a:r>
          </a:p>
          <a:p>
            <a:r>
              <a:rPr lang="fr-FR" u="sng" dirty="0"/>
              <a:t>Résiste aux chocs et aux déformations</a:t>
            </a:r>
            <a:r>
              <a:rPr lang="fr-FR" dirty="0"/>
              <a:t>.</a:t>
            </a:r>
          </a:p>
          <a:p>
            <a:r>
              <a:rPr lang="fr-FR" u="sng" dirty="0"/>
              <a:t>Isolant</a:t>
            </a:r>
            <a:r>
              <a:rPr lang="fr-FR" dirty="0"/>
              <a:t>.</a:t>
            </a:r>
          </a:p>
          <a:p>
            <a:r>
              <a:rPr lang="fr-FR" u="sng" dirty="0"/>
              <a:t>Chimiquement résistant</a:t>
            </a:r>
            <a:r>
              <a:rPr lang="fr-FR" dirty="0"/>
              <a:t>(résistance élevée à la corrosion, supportant bien les agressions chimiques).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357166"/>
            <a:ext cx="8686800" cy="938234"/>
          </a:xfrm>
        </p:spPr>
        <p:txBody>
          <a:bodyPr/>
          <a:lstStyle/>
          <a:p>
            <a:r>
              <a:rPr lang="fr-FR" b="1" dirty="0"/>
              <a:t>Centre nautique Raoul </a:t>
            </a:r>
            <a:r>
              <a:rPr lang="fr-FR" b="1" dirty="0" err="1"/>
              <a:t>Fonquerne</a:t>
            </a:r>
            <a:endParaRPr lang="fr-FR" dirty="0"/>
          </a:p>
        </p:txBody>
      </p:sp>
      <p:sp>
        <p:nvSpPr>
          <p:cNvPr id="3" name="Espace réservé du contenu 2"/>
          <p:cNvSpPr>
            <a:spLocks noGrp="1"/>
          </p:cNvSpPr>
          <p:nvPr>
            <p:ph idx="1"/>
          </p:nvPr>
        </p:nvSpPr>
        <p:spPr>
          <a:xfrm>
            <a:off x="304800" y="1214423"/>
            <a:ext cx="8686800" cy="1071570"/>
          </a:xfrm>
        </p:spPr>
        <p:txBody>
          <a:bodyPr>
            <a:normAutofit/>
          </a:bodyPr>
          <a:lstStyle/>
          <a:p>
            <a:r>
              <a:rPr lang="fr-FR" b="1" dirty="0"/>
              <a:t>principe constructif :</a:t>
            </a:r>
            <a:r>
              <a:rPr lang="fr-FR" dirty="0"/>
              <a:t>  formes porteuses combinées avec des arcs portés.</a:t>
            </a:r>
            <a:endParaRPr lang="fr-FR" b="1" dirty="0"/>
          </a:p>
        </p:txBody>
      </p:sp>
      <p:pic>
        <p:nvPicPr>
          <p:cNvPr id="4" name="Picture 4"/>
          <p:cNvPicPr>
            <a:picLocks noChangeAspect="1" noChangeArrowheads="1"/>
          </p:cNvPicPr>
          <p:nvPr/>
        </p:nvPicPr>
        <p:blipFill>
          <a:blip r:embed="rId2"/>
          <a:srcRect/>
          <a:stretch>
            <a:fillRect/>
          </a:stretch>
        </p:blipFill>
        <p:spPr bwMode="auto">
          <a:xfrm>
            <a:off x="857224" y="2285992"/>
            <a:ext cx="7143800" cy="4357694"/>
          </a:xfrm>
          <a:prstGeom prst="rect">
            <a:avLst/>
          </a:prstGeom>
          <a:noFill/>
          <a:ln w="38100">
            <a:solidFill>
              <a:srgbClr val="000000"/>
            </a:solid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p:cNvPicPr>
            <a:picLocks noGrp="1" noChangeAspect="1" noChangeArrowheads="1"/>
          </p:cNvPicPr>
          <p:nvPr>
            <p:ph idx="1"/>
          </p:nvPr>
        </p:nvPicPr>
        <p:blipFill>
          <a:blip r:embed="rId2" cstate="print"/>
          <a:srcRect/>
          <a:stretch>
            <a:fillRect/>
          </a:stretch>
        </p:blipFill>
        <p:spPr bwMode="auto">
          <a:xfrm>
            <a:off x="428596" y="0"/>
            <a:ext cx="8358246" cy="3429024"/>
          </a:xfrm>
          <a:prstGeom prst="rect">
            <a:avLst/>
          </a:prstGeom>
          <a:noFill/>
          <a:ln w="28575">
            <a:solidFill>
              <a:srgbClr val="000000"/>
            </a:solidFill>
            <a:miter lim="800000"/>
            <a:headEnd/>
            <a:tailEnd/>
          </a:ln>
        </p:spPr>
      </p:pic>
      <p:pic>
        <p:nvPicPr>
          <p:cNvPr id="5" name="Picture 5"/>
          <p:cNvPicPr>
            <a:picLocks noChangeAspect="1" noChangeArrowheads="1"/>
          </p:cNvPicPr>
          <p:nvPr/>
        </p:nvPicPr>
        <p:blipFill>
          <a:blip r:embed="rId3"/>
          <a:srcRect/>
          <a:stretch>
            <a:fillRect/>
          </a:stretch>
        </p:blipFill>
        <p:spPr bwMode="auto">
          <a:xfrm>
            <a:off x="714348" y="3643314"/>
            <a:ext cx="7643866" cy="3214686"/>
          </a:xfrm>
          <a:prstGeom prst="rect">
            <a:avLst/>
          </a:prstGeom>
          <a:noFill/>
          <a:ln w="38100">
            <a:solidFill>
              <a:srgbClr val="000000"/>
            </a:solidFill>
            <a:miter lim="800000"/>
            <a:headEnd/>
            <a:tailEnd/>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MEDIATHEQUE ROGER GOUHIER</a:t>
            </a:r>
            <a:endParaRPr lang="fr-FR" dirty="0"/>
          </a:p>
        </p:txBody>
      </p:sp>
      <p:sp>
        <p:nvSpPr>
          <p:cNvPr id="3" name="Espace réservé du contenu 2"/>
          <p:cNvSpPr>
            <a:spLocks noGrp="1"/>
          </p:cNvSpPr>
          <p:nvPr>
            <p:ph idx="1"/>
          </p:nvPr>
        </p:nvSpPr>
        <p:spPr>
          <a:xfrm>
            <a:off x="304800" y="1554163"/>
            <a:ext cx="8686800" cy="1017582"/>
          </a:xfrm>
        </p:spPr>
        <p:txBody>
          <a:bodyPr>
            <a:normAutofit lnSpcReduction="10000"/>
          </a:bodyPr>
          <a:lstStyle/>
          <a:p>
            <a:pPr algn="ctr">
              <a:spcBef>
                <a:spcPct val="50000"/>
              </a:spcBef>
              <a:buNone/>
            </a:pPr>
            <a:r>
              <a:rPr lang="fr-FR" b="1" dirty="0"/>
              <a:t>PRINCIPE CONSTRUCTIF :</a:t>
            </a:r>
            <a:r>
              <a:rPr lang="fr-FR" dirty="0"/>
              <a:t>Structure poteaux-poutres – lamellé collé</a:t>
            </a:r>
          </a:p>
        </p:txBody>
      </p:sp>
      <p:pic>
        <p:nvPicPr>
          <p:cNvPr id="4" name="Picture 6"/>
          <p:cNvPicPr>
            <a:picLocks noChangeAspect="1" noChangeArrowheads="1"/>
          </p:cNvPicPr>
          <p:nvPr/>
        </p:nvPicPr>
        <p:blipFill>
          <a:blip r:embed="rId2" cstate="print"/>
          <a:srcRect l="9557" t="12370"/>
          <a:stretch>
            <a:fillRect/>
          </a:stretch>
        </p:blipFill>
        <p:spPr bwMode="auto">
          <a:xfrm>
            <a:off x="0" y="2643182"/>
            <a:ext cx="4572000" cy="4214818"/>
          </a:xfrm>
          <a:prstGeom prst="rect">
            <a:avLst/>
          </a:prstGeom>
          <a:noFill/>
          <a:ln w="38100">
            <a:solidFill>
              <a:srgbClr val="000000"/>
            </a:solidFill>
            <a:miter lim="800000"/>
            <a:headEnd/>
            <a:tailEnd/>
          </a:ln>
        </p:spPr>
      </p:pic>
      <p:pic>
        <p:nvPicPr>
          <p:cNvPr id="5" name="Picture 5"/>
          <p:cNvPicPr>
            <a:picLocks noChangeAspect="1" noChangeArrowheads="1"/>
          </p:cNvPicPr>
          <p:nvPr/>
        </p:nvPicPr>
        <p:blipFill>
          <a:blip r:embed="rId3" cstate="print"/>
          <a:srcRect l="7726"/>
          <a:stretch>
            <a:fillRect/>
          </a:stretch>
        </p:blipFill>
        <p:spPr bwMode="auto">
          <a:xfrm>
            <a:off x="4859338" y="2643182"/>
            <a:ext cx="4284662" cy="4214818"/>
          </a:xfrm>
          <a:prstGeom prst="rect">
            <a:avLst/>
          </a:prstGeom>
          <a:noFill/>
          <a:ln w="38100">
            <a:solidFill>
              <a:srgbClr val="000000"/>
            </a:solidFill>
            <a:miter lim="800000"/>
            <a:headEnd/>
            <a:tailEnd/>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571480"/>
            <a:ext cx="8686800" cy="1071570"/>
          </a:xfrm>
        </p:spPr>
        <p:txBody>
          <a:bodyPr>
            <a:normAutofit fontScale="90000"/>
          </a:bodyPr>
          <a:lstStyle/>
          <a:p>
            <a:r>
              <a:rPr lang="fr-FR" b="1" dirty="0"/>
              <a:t>PAVILLON D’EXPOSITION DE LA MAISON DE LA FORET</a:t>
            </a:r>
            <a:br>
              <a:rPr lang="fr-FR" dirty="0"/>
            </a:br>
            <a:endParaRPr lang="fr-FR" dirty="0"/>
          </a:p>
        </p:txBody>
      </p:sp>
      <p:sp>
        <p:nvSpPr>
          <p:cNvPr id="3" name="Espace réservé du contenu 2"/>
          <p:cNvSpPr>
            <a:spLocks noGrp="1"/>
          </p:cNvSpPr>
          <p:nvPr>
            <p:ph idx="1"/>
          </p:nvPr>
        </p:nvSpPr>
        <p:spPr>
          <a:xfrm>
            <a:off x="214282" y="1500174"/>
            <a:ext cx="8686800" cy="1285884"/>
          </a:xfrm>
        </p:spPr>
        <p:txBody>
          <a:bodyPr>
            <a:normAutofit fontScale="92500" lnSpcReduction="20000"/>
          </a:bodyPr>
          <a:lstStyle/>
          <a:p>
            <a:r>
              <a:rPr lang="fr-FR" b="1" dirty="0"/>
              <a:t>PRINCIPE CONSTRUCTIF :</a:t>
            </a:r>
            <a:r>
              <a:rPr lang="fr-FR" dirty="0"/>
              <a:t>Arcs en lamellé-collé ; systèmes poteaux poutres et panneaux en lamellé-collé.</a:t>
            </a:r>
          </a:p>
        </p:txBody>
      </p:sp>
      <p:pic>
        <p:nvPicPr>
          <p:cNvPr id="4" name="Picture 4"/>
          <p:cNvPicPr>
            <a:picLocks noChangeAspect="1" noChangeArrowheads="1"/>
          </p:cNvPicPr>
          <p:nvPr/>
        </p:nvPicPr>
        <p:blipFill>
          <a:blip r:embed="rId2"/>
          <a:srcRect/>
          <a:stretch>
            <a:fillRect/>
          </a:stretch>
        </p:blipFill>
        <p:spPr bwMode="auto">
          <a:xfrm>
            <a:off x="2500298" y="2357430"/>
            <a:ext cx="5786478" cy="4500570"/>
          </a:xfrm>
          <a:prstGeom prst="rect">
            <a:avLst/>
          </a:prstGeom>
          <a:noFill/>
          <a:ln w="38100">
            <a:solidFill>
              <a:srgbClr val="000000"/>
            </a:solidFill>
            <a:miter lim="800000"/>
            <a:headEnd/>
            <a:tailEnd/>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285728"/>
            <a:ext cx="8686800" cy="1214446"/>
          </a:xfrm>
        </p:spPr>
        <p:txBody>
          <a:bodyPr/>
          <a:lstStyle/>
          <a:p>
            <a:r>
              <a:rPr lang="fr-FR" b="1" dirty="0"/>
              <a:t>DÔME VILLEBON-SUR-YVETTE</a:t>
            </a:r>
            <a:endParaRPr lang="fr-FR" dirty="0"/>
          </a:p>
        </p:txBody>
      </p:sp>
      <p:pic>
        <p:nvPicPr>
          <p:cNvPr id="4" name="Picture 5" descr="dome"/>
          <p:cNvPicPr>
            <a:picLocks noGrp="1" noChangeAspect="1" noChangeArrowheads="1"/>
          </p:cNvPicPr>
          <p:nvPr>
            <p:ph idx="1"/>
          </p:nvPr>
        </p:nvPicPr>
        <p:blipFill>
          <a:blip r:embed="rId2" cstate="print"/>
          <a:srcRect/>
          <a:stretch>
            <a:fillRect/>
          </a:stretch>
        </p:blipFill>
        <p:spPr bwMode="auto">
          <a:xfrm>
            <a:off x="428596" y="1571612"/>
            <a:ext cx="8215370" cy="4929222"/>
          </a:xfrm>
          <a:prstGeom prst="rect">
            <a:avLst/>
          </a:prstGeom>
          <a:noFill/>
          <a:ln w="28575">
            <a:solidFill>
              <a:srgbClr val="000000"/>
            </a:solidFill>
            <a:miter lim="800000"/>
            <a:headEnd/>
            <a:tailEnd/>
          </a:ln>
          <a:effectLst>
            <a:outerShdw dist="107763" dir="13500000" algn="ctr" rotWithShape="0">
              <a:srgbClr val="808080">
                <a:alpha val="50000"/>
              </a:srgbClr>
            </a:outerShdw>
          </a:effec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TENNIS COUVERTS SOFIA ANTIPOLIS</a:t>
            </a:r>
            <a:endParaRPr lang="fr-FR" dirty="0"/>
          </a:p>
        </p:txBody>
      </p:sp>
      <p:pic>
        <p:nvPicPr>
          <p:cNvPr id="4" name="Picture 4" descr="antipolis"/>
          <p:cNvPicPr>
            <a:picLocks noGrp="1" noChangeAspect="1" noChangeArrowheads="1"/>
          </p:cNvPicPr>
          <p:nvPr>
            <p:ph idx="1"/>
          </p:nvPr>
        </p:nvPicPr>
        <p:blipFill>
          <a:blip r:embed="rId2" cstate="print"/>
          <a:srcRect l="12737"/>
          <a:stretch>
            <a:fillRect/>
          </a:stretch>
        </p:blipFill>
        <p:spPr bwMode="auto">
          <a:xfrm>
            <a:off x="714348" y="1571612"/>
            <a:ext cx="7786742" cy="4929222"/>
          </a:xfrm>
          <a:prstGeom prst="rect">
            <a:avLst/>
          </a:prstGeom>
          <a:noFill/>
          <a:ln w="38100">
            <a:solidFill>
              <a:srgbClr val="000000"/>
            </a:solidFill>
            <a:miter lim="800000"/>
            <a:headEnd/>
            <a:tailEnd/>
          </a:ln>
          <a:effectLst>
            <a:outerShdw dist="107763" dir="13500000" algn="ctr" rotWithShape="0">
              <a:srgbClr val="808080">
                <a:alpha val="50000"/>
              </a:srgbClr>
            </a:outerShdw>
          </a:effec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457200"/>
            <a:ext cx="8686800" cy="1114412"/>
          </a:xfrm>
        </p:spPr>
        <p:txBody>
          <a:bodyPr>
            <a:normAutofit fontScale="90000"/>
          </a:bodyPr>
          <a:lstStyle/>
          <a:p>
            <a:r>
              <a:rPr lang="fr-FR" b="1" dirty="0"/>
              <a:t>VALENCE PATINOIRE </a:t>
            </a:r>
            <a:br>
              <a:rPr lang="fr-FR" b="1" dirty="0"/>
            </a:br>
            <a:endParaRPr lang="fr-FR" dirty="0"/>
          </a:p>
        </p:txBody>
      </p:sp>
      <p:pic>
        <p:nvPicPr>
          <p:cNvPr id="4" name="Picture 7" descr="p_VALENCE"/>
          <p:cNvPicPr>
            <a:picLocks noGrp="1" noChangeAspect="1" noChangeArrowheads="1"/>
          </p:cNvPicPr>
          <p:nvPr>
            <p:ph idx="1"/>
          </p:nvPr>
        </p:nvPicPr>
        <p:blipFill>
          <a:blip r:embed="rId2" cstate="print"/>
          <a:srcRect b="26671"/>
          <a:stretch>
            <a:fillRect/>
          </a:stretch>
        </p:blipFill>
        <p:spPr bwMode="auto">
          <a:xfrm>
            <a:off x="357158" y="1357298"/>
            <a:ext cx="8429684" cy="5286412"/>
          </a:xfrm>
          <a:prstGeom prst="rect">
            <a:avLst/>
          </a:prstGeom>
          <a:noFill/>
          <a:ln w="28575">
            <a:solidFill>
              <a:srgbClr val="000000"/>
            </a:solidFill>
            <a:miter lim="800000"/>
            <a:headEnd/>
            <a:tailEnd/>
          </a:ln>
          <a:effectLst>
            <a:outerShdw dist="107763" dir="13500000" algn="ctr" rotWithShape="0">
              <a:srgbClr val="808080">
                <a:alpha val="50000"/>
              </a:srgbClr>
            </a:outerShdw>
          </a:effec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t>PISCINE BADALONE</a:t>
            </a:r>
            <a:endParaRPr lang="fr-FR" dirty="0"/>
          </a:p>
        </p:txBody>
      </p:sp>
      <p:pic>
        <p:nvPicPr>
          <p:cNvPr id="4" name="Picture 3" descr="badalone"/>
          <p:cNvPicPr>
            <a:picLocks noGrp="1" noChangeAspect="1" noChangeArrowheads="1"/>
          </p:cNvPicPr>
          <p:nvPr>
            <p:ph idx="1"/>
          </p:nvPr>
        </p:nvPicPr>
        <p:blipFill>
          <a:blip r:embed="rId2" cstate="print"/>
          <a:srcRect/>
          <a:stretch>
            <a:fillRect/>
          </a:stretch>
        </p:blipFill>
        <p:spPr bwMode="auto">
          <a:xfrm>
            <a:off x="0" y="1357298"/>
            <a:ext cx="6143636" cy="2714644"/>
          </a:xfrm>
          <a:prstGeom prst="rect">
            <a:avLst/>
          </a:prstGeom>
          <a:noFill/>
          <a:ln w="38100">
            <a:solidFill>
              <a:srgbClr val="000000"/>
            </a:solidFill>
            <a:miter lim="800000"/>
            <a:headEnd/>
            <a:tailEnd/>
          </a:ln>
          <a:effectLst>
            <a:outerShdw dist="107763" dir="13500000" algn="ctr" rotWithShape="0">
              <a:srgbClr val="808080">
                <a:alpha val="50000"/>
              </a:srgbClr>
            </a:outerShdw>
          </a:effectLst>
        </p:spPr>
      </p:pic>
      <p:pic>
        <p:nvPicPr>
          <p:cNvPr id="5" name="Picture 9" descr="auxerre"/>
          <p:cNvPicPr>
            <a:picLocks noChangeAspect="1" noChangeArrowheads="1"/>
          </p:cNvPicPr>
          <p:nvPr/>
        </p:nvPicPr>
        <p:blipFill>
          <a:blip r:embed="rId3" cstate="print"/>
          <a:srcRect/>
          <a:stretch>
            <a:fillRect/>
          </a:stretch>
        </p:blipFill>
        <p:spPr bwMode="auto">
          <a:xfrm>
            <a:off x="3214678" y="4156075"/>
            <a:ext cx="5929322" cy="2701925"/>
          </a:xfrm>
          <a:prstGeom prst="rect">
            <a:avLst/>
          </a:prstGeom>
          <a:noFill/>
          <a:ln w="38100">
            <a:solidFill>
              <a:srgbClr val="000000"/>
            </a:solidFill>
            <a:miter lim="800000"/>
            <a:headEnd/>
            <a:tailEnd/>
          </a:ln>
          <a:effectLst>
            <a:outerShdw dist="107763" dir="13500000" algn="ctr" rotWithShape="0">
              <a:srgbClr val="808080">
                <a:alpha val="50000"/>
              </a:srgbClr>
            </a:outerShdw>
          </a:effec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457200"/>
            <a:ext cx="8929718" cy="838200"/>
          </a:xfrm>
        </p:spPr>
        <p:txBody>
          <a:bodyPr>
            <a:normAutofit fontScale="90000"/>
          </a:bodyPr>
          <a:lstStyle/>
          <a:p>
            <a:r>
              <a:rPr lang="fr-FR" dirty="0"/>
              <a:t>Église jeanne d’arc Rouen</a:t>
            </a:r>
            <a:br>
              <a:rPr lang="fr-FR" dirty="0"/>
            </a:br>
            <a:endParaRPr lang="fr-FR" dirty="0"/>
          </a:p>
        </p:txBody>
      </p:sp>
      <p:pic>
        <p:nvPicPr>
          <p:cNvPr id="4" name="Picture 20"/>
          <p:cNvPicPr>
            <a:picLocks noGrp="1" noChangeAspect="1" noChangeArrowheads="1"/>
          </p:cNvPicPr>
          <p:nvPr>
            <p:ph idx="1"/>
          </p:nvPr>
        </p:nvPicPr>
        <p:blipFill>
          <a:blip r:embed="rId2"/>
          <a:srcRect/>
          <a:stretch>
            <a:fillRect/>
          </a:stretch>
        </p:blipFill>
        <p:spPr bwMode="auto">
          <a:xfrm>
            <a:off x="4500562" y="1357298"/>
            <a:ext cx="4429156" cy="5143536"/>
          </a:xfrm>
          <a:prstGeom prst="rect">
            <a:avLst/>
          </a:prstGeom>
          <a:noFill/>
          <a:ln w="9525">
            <a:noFill/>
            <a:miter lim="800000"/>
            <a:headEnd/>
            <a:tailEnd/>
          </a:ln>
        </p:spPr>
      </p:pic>
      <p:pic>
        <p:nvPicPr>
          <p:cNvPr id="5" name="Picture 21"/>
          <p:cNvPicPr>
            <a:picLocks noChangeAspect="1" noChangeArrowheads="1"/>
          </p:cNvPicPr>
          <p:nvPr/>
        </p:nvPicPr>
        <p:blipFill>
          <a:blip r:embed="rId3"/>
          <a:srcRect/>
          <a:stretch>
            <a:fillRect/>
          </a:stretch>
        </p:blipFill>
        <p:spPr bwMode="auto">
          <a:xfrm>
            <a:off x="214282" y="1214422"/>
            <a:ext cx="3935414" cy="5357850"/>
          </a:xfrm>
          <a:prstGeom prst="rect">
            <a:avLst/>
          </a:prstGeom>
          <a:noFill/>
          <a:ln w="9525">
            <a:noFill/>
            <a:miter lim="800000"/>
            <a:headEnd/>
            <a:tailEnd/>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Marché</a:t>
            </a:r>
          </a:p>
        </p:txBody>
      </p:sp>
      <p:pic>
        <p:nvPicPr>
          <p:cNvPr id="4" name="Picture 23"/>
          <p:cNvPicPr>
            <a:picLocks noGrp="1" noChangeAspect="1" noChangeArrowheads="1"/>
          </p:cNvPicPr>
          <p:nvPr>
            <p:ph idx="1"/>
          </p:nvPr>
        </p:nvPicPr>
        <p:blipFill>
          <a:blip r:embed="rId2"/>
          <a:srcRect/>
          <a:stretch>
            <a:fillRect/>
          </a:stretch>
        </p:blipFill>
        <p:spPr bwMode="auto">
          <a:xfrm>
            <a:off x="285720" y="1610826"/>
            <a:ext cx="8643998" cy="4747132"/>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6000" dirty="0"/>
              <a:t>Aspects écologiques</a:t>
            </a:r>
          </a:p>
        </p:txBody>
      </p:sp>
      <p:sp>
        <p:nvSpPr>
          <p:cNvPr id="3" name="Espace réservé du contenu 2"/>
          <p:cNvSpPr>
            <a:spLocks noGrp="1"/>
          </p:cNvSpPr>
          <p:nvPr>
            <p:ph idx="1"/>
          </p:nvPr>
        </p:nvSpPr>
        <p:spPr>
          <a:xfrm>
            <a:off x="304800" y="2214554"/>
            <a:ext cx="8686800" cy="3865571"/>
          </a:xfrm>
        </p:spPr>
        <p:txBody>
          <a:bodyPr/>
          <a:lstStyle/>
          <a:p>
            <a:r>
              <a:rPr lang="fr-FR" sz="4000" u="sng" dirty="0"/>
              <a:t>Matière première renouvelable</a:t>
            </a:r>
            <a:r>
              <a:rPr lang="fr-FR" sz="4000" dirty="0"/>
              <a:t>.</a:t>
            </a:r>
          </a:p>
          <a:p>
            <a:r>
              <a:rPr lang="fr-FR" sz="4000" u="sng" dirty="0"/>
              <a:t>Réduction de l’effet de serre</a:t>
            </a:r>
            <a:r>
              <a:rPr lang="fr-FR" sz="4000" dirty="0"/>
              <a:t>.</a:t>
            </a:r>
          </a:p>
          <a:p>
            <a:r>
              <a:rPr lang="fr-FR" sz="4000" u="sng" dirty="0"/>
              <a:t>Atout pour le développement durable</a:t>
            </a:r>
            <a:r>
              <a:rPr lang="fr-FR" sz="4000" dirty="0"/>
              <a:t>.</a:t>
            </a:r>
          </a:p>
          <a:p>
            <a:r>
              <a:rPr lang="fr-FR" sz="4000" u="sng" dirty="0"/>
              <a:t>Économie d’énergie</a:t>
            </a:r>
            <a:r>
              <a:rPr lang="fr-FR" dirty="0"/>
              <a:t>.</a:t>
            </a:r>
          </a:p>
          <a:p>
            <a:endParaRPr lang="fr-F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2"/>
          <p:cNvPicPr>
            <a:picLocks noGrp="1" noChangeAspect="1" noChangeArrowheads="1"/>
          </p:cNvPicPr>
          <p:nvPr>
            <p:ph idx="1"/>
          </p:nvPr>
        </p:nvPicPr>
        <p:blipFill>
          <a:blip r:embed="rId2"/>
          <a:srcRect/>
          <a:stretch>
            <a:fillRect/>
          </a:stretch>
        </p:blipFill>
        <p:spPr bwMode="auto">
          <a:xfrm>
            <a:off x="357158" y="1357298"/>
            <a:ext cx="8501122" cy="5286412"/>
          </a:xfrm>
          <a:prstGeom prst="rect">
            <a:avLst/>
          </a:prstGeom>
          <a:noFill/>
          <a:ln w="9525">
            <a:noFill/>
            <a:miter lim="800000"/>
            <a:headEnd/>
            <a:tailEnd/>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Escalier en lamellé collé</a:t>
            </a:r>
          </a:p>
        </p:txBody>
      </p:sp>
      <p:pic>
        <p:nvPicPr>
          <p:cNvPr id="4" name="Picture 18"/>
          <p:cNvPicPr>
            <a:picLocks noGrp="1" noChangeAspect="1" noChangeArrowheads="1"/>
          </p:cNvPicPr>
          <p:nvPr>
            <p:ph idx="1"/>
          </p:nvPr>
        </p:nvPicPr>
        <p:blipFill>
          <a:blip r:embed="rId2"/>
          <a:srcRect/>
          <a:stretch>
            <a:fillRect/>
          </a:stretch>
        </p:blipFill>
        <p:spPr bwMode="auto">
          <a:xfrm>
            <a:off x="500034" y="1571612"/>
            <a:ext cx="4239966" cy="4786346"/>
          </a:xfrm>
          <a:prstGeom prst="rect">
            <a:avLst/>
          </a:prstGeom>
          <a:noFill/>
          <a:ln w="9525">
            <a:noFill/>
            <a:miter lim="800000"/>
            <a:headEnd/>
            <a:tailEnd/>
          </a:ln>
        </p:spPr>
      </p:pic>
      <p:pic>
        <p:nvPicPr>
          <p:cNvPr id="5" name="Picture 2"/>
          <p:cNvPicPr>
            <a:picLocks noChangeAspect="1" noChangeArrowheads="1"/>
          </p:cNvPicPr>
          <p:nvPr/>
        </p:nvPicPr>
        <p:blipFill>
          <a:blip r:embed="rId3"/>
          <a:srcRect/>
          <a:stretch>
            <a:fillRect/>
          </a:stretch>
        </p:blipFill>
        <p:spPr bwMode="auto">
          <a:xfrm>
            <a:off x="4857752" y="1571612"/>
            <a:ext cx="3857652" cy="4714908"/>
          </a:xfrm>
          <a:prstGeom prst="rect">
            <a:avLst/>
          </a:prstGeom>
          <a:noFill/>
          <a:ln w="9525">
            <a:noFill/>
            <a:miter lim="800000"/>
            <a:headEnd/>
            <a:tailEnd/>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Salle omnisport Arzew</a:t>
            </a:r>
          </a:p>
        </p:txBody>
      </p:sp>
      <p:pic>
        <p:nvPicPr>
          <p:cNvPr id="4" name="Picture 2" descr="D:\Documents and Settings\DMC\Bureau\100SANYO\SANY0033.JPG"/>
          <p:cNvPicPr>
            <a:picLocks noGrp="1" noChangeAspect="1" noChangeArrowheads="1"/>
          </p:cNvPicPr>
          <p:nvPr>
            <p:ph idx="1"/>
          </p:nvPr>
        </p:nvPicPr>
        <p:blipFill>
          <a:blip r:embed="rId2" cstate="print"/>
          <a:srcRect/>
          <a:stretch>
            <a:fillRect/>
          </a:stretch>
        </p:blipFill>
        <p:spPr bwMode="auto">
          <a:xfrm>
            <a:off x="1000100" y="1554163"/>
            <a:ext cx="7215238" cy="4525962"/>
          </a:xfrm>
          <a:prstGeom prst="rect">
            <a:avLst/>
          </a:prstGeom>
          <a:noFill/>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0" y="0"/>
            <a:ext cx="2627784" cy="646331"/>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fr-FR" sz="3600" dirty="0">
                <a:latin typeface="Times New Roman" pitchFamily="18" charset="0"/>
                <a:cs typeface="Times New Roman" pitchFamily="18" charset="0"/>
              </a:rPr>
              <a:t>EXEMPLE</a:t>
            </a:r>
            <a:r>
              <a:rPr lang="fr-FR" sz="3600" dirty="0"/>
              <a:t>S:</a:t>
            </a:r>
          </a:p>
        </p:txBody>
      </p:sp>
      <p:sp>
        <p:nvSpPr>
          <p:cNvPr id="5" name="ZoneTexte 4"/>
          <p:cNvSpPr txBox="1"/>
          <p:nvPr/>
        </p:nvSpPr>
        <p:spPr>
          <a:xfrm>
            <a:off x="1071538" y="673532"/>
            <a:ext cx="6215106" cy="523220"/>
          </a:xfrm>
          <a:prstGeom prst="rect">
            <a:avLst/>
          </a:prstGeom>
          <a:noFill/>
        </p:spPr>
        <p:txBody>
          <a:bodyPr wrap="square" rtlCol="0">
            <a:spAutoFit/>
          </a:bodyPr>
          <a:lstStyle/>
          <a:p>
            <a:r>
              <a:rPr lang="fr-FR" sz="2800" i="1" u="sng" dirty="0">
                <a:effectLst>
                  <a:outerShdw blurRad="38100" dist="38100" dir="2700000" algn="tl">
                    <a:srgbClr val="000000">
                      <a:alpha val="43137"/>
                    </a:srgbClr>
                  </a:outerShdw>
                </a:effectLst>
                <a:latin typeface="Times New Roman" pitchFamily="18" charset="0"/>
                <a:cs typeface="Times New Roman" pitchFamily="18" charset="0"/>
              </a:rPr>
              <a:t>La salle omnisport d’Arzew–Oran-</a:t>
            </a:r>
          </a:p>
        </p:txBody>
      </p:sp>
      <p:pic>
        <p:nvPicPr>
          <p:cNvPr id="23554" name="Picture 2" descr="C:\Users\sci usto\Desktop\lamellé colléee\12805831_165785370472051_6548313751910966128_n.jpg"/>
          <p:cNvPicPr>
            <a:picLocks noChangeAspect="1" noChangeArrowheads="1"/>
          </p:cNvPicPr>
          <p:nvPr/>
        </p:nvPicPr>
        <p:blipFill>
          <a:blip r:embed="rId2" cstate="print"/>
          <a:srcRect/>
          <a:stretch>
            <a:fillRect/>
          </a:stretch>
        </p:blipFill>
        <p:spPr bwMode="auto">
          <a:xfrm>
            <a:off x="5364088" y="1412776"/>
            <a:ext cx="3552395" cy="2664296"/>
          </a:xfrm>
          <a:prstGeom prst="rect">
            <a:avLst/>
          </a:prstGeom>
          <a:ln>
            <a:noFill/>
          </a:ln>
          <a:effectLst>
            <a:outerShdw blurRad="292100" dist="139700" dir="2700000" algn="tl" rotWithShape="0">
              <a:srgbClr val="333333">
                <a:alpha val="65000"/>
              </a:srgbClr>
            </a:outerShdw>
          </a:effectLst>
        </p:spPr>
      </p:pic>
      <p:pic>
        <p:nvPicPr>
          <p:cNvPr id="23555" name="Picture 3" descr="C:\Users\sci usto\Desktop\lamellé colléee\12813963_165785380472050_6758066888448471445_n.jpg"/>
          <p:cNvPicPr>
            <a:picLocks noChangeAspect="1" noChangeArrowheads="1"/>
          </p:cNvPicPr>
          <p:nvPr/>
        </p:nvPicPr>
        <p:blipFill>
          <a:blip r:embed="rId3" cstate="print"/>
          <a:srcRect/>
          <a:stretch>
            <a:fillRect/>
          </a:stretch>
        </p:blipFill>
        <p:spPr bwMode="auto">
          <a:xfrm>
            <a:off x="179512" y="1268760"/>
            <a:ext cx="3744416" cy="2808312"/>
          </a:xfrm>
          <a:prstGeom prst="rect">
            <a:avLst/>
          </a:prstGeom>
          <a:ln>
            <a:noFill/>
          </a:ln>
          <a:effectLst>
            <a:outerShdw blurRad="292100" dist="139700" dir="2700000" algn="tl" rotWithShape="0">
              <a:srgbClr val="333333">
                <a:alpha val="65000"/>
              </a:srgbClr>
            </a:outerShdw>
          </a:effectLst>
        </p:spPr>
      </p:pic>
      <p:pic>
        <p:nvPicPr>
          <p:cNvPr id="8" name="Picture 11" descr="D:\Documents and Settings\DMC\Bureau\100SANYO\SANY0035.JPG"/>
          <p:cNvPicPr>
            <a:picLocks noChangeAspect="1" noChangeArrowheads="1"/>
          </p:cNvPicPr>
          <p:nvPr/>
        </p:nvPicPr>
        <p:blipFill>
          <a:blip r:embed="rId4" cstate="print"/>
          <a:srcRect/>
          <a:stretch>
            <a:fillRect/>
          </a:stretch>
        </p:blipFill>
        <p:spPr bwMode="auto">
          <a:xfrm>
            <a:off x="2735288" y="3861048"/>
            <a:ext cx="3360373" cy="2520280"/>
          </a:xfrm>
          <a:prstGeom prst="rect">
            <a:avLst/>
          </a:prstGeom>
          <a:ln>
            <a:noFill/>
          </a:ln>
          <a:effectLst>
            <a:outerShdw blurRad="292100" dist="139700" dir="2700000" algn="tl" rotWithShape="0">
              <a:srgbClr val="333333">
                <a:alpha val="65000"/>
              </a:srgbClr>
            </a:outerShdw>
          </a:effectLst>
        </p:spPr>
      </p:pic>
      <p:sp>
        <p:nvSpPr>
          <p:cNvPr id="10" name="ZoneTexte 9"/>
          <p:cNvSpPr txBox="1"/>
          <p:nvPr/>
        </p:nvSpPr>
        <p:spPr>
          <a:xfrm>
            <a:off x="6516216" y="5085184"/>
            <a:ext cx="2160240" cy="646331"/>
          </a:xfrm>
          <a:prstGeom prst="rect">
            <a:avLst/>
          </a:prstGeom>
          <a:noFill/>
        </p:spPr>
        <p:txBody>
          <a:bodyPr wrap="square" rtlCol="0">
            <a:spAutoFit/>
          </a:bodyPr>
          <a:lstStyle/>
          <a:p>
            <a:r>
              <a:rPr lang="fr-FR" dirty="0"/>
              <a:t>Eléments porteurs en béton armé </a:t>
            </a:r>
          </a:p>
        </p:txBody>
      </p:sp>
      <p:cxnSp>
        <p:nvCxnSpPr>
          <p:cNvPr id="12" name="Connecteur droit avec flèche 11"/>
          <p:cNvCxnSpPr>
            <a:stCxn id="10" idx="1"/>
          </p:cNvCxnSpPr>
          <p:nvPr/>
        </p:nvCxnSpPr>
        <p:spPr>
          <a:xfrm flipH="1" flipV="1">
            <a:off x="5220072" y="4797152"/>
            <a:ext cx="1296144" cy="61119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3" name="ZoneTexte 12"/>
          <p:cNvSpPr txBox="1"/>
          <p:nvPr/>
        </p:nvSpPr>
        <p:spPr>
          <a:xfrm>
            <a:off x="251520" y="4437112"/>
            <a:ext cx="2160240" cy="369332"/>
          </a:xfrm>
          <a:prstGeom prst="rect">
            <a:avLst/>
          </a:prstGeom>
          <a:noFill/>
        </p:spPr>
        <p:txBody>
          <a:bodyPr wrap="square" rtlCol="0">
            <a:spAutoFit/>
          </a:bodyPr>
          <a:lstStyle/>
          <a:p>
            <a:r>
              <a:rPr lang="fr-FR" dirty="0"/>
              <a:t>Structure en béton </a:t>
            </a:r>
          </a:p>
        </p:txBody>
      </p:sp>
      <p:cxnSp>
        <p:nvCxnSpPr>
          <p:cNvPr id="15" name="Connecteur droit avec flèche 14"/>
          <p:cNvCxnSpPr/>
          <p:nvPr/>
        </p:nvCxnSpPr>
        <p:spPr>
          <a:xfrm flipV="1">
            <a:off x="1619672" y="2924944"/>
            <a:ext cx="1152128" cy="144016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33016273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3" descr="C:\Users\sci usto\Desktop\lamellé colléee\12790919_165785403805381_4529917510507029034_n.jpg"/>
          <p:cNvPicPr>
            <a:picLocks noChangeAspect="1" noChangeArrowheads="1"/>
          </p:cNvPicPr>
          <p:nvPr/>
        </p:nvPicPr>
        <p:blipFill>
          <a:blip r:embed="rId2" cstate="print"/>
          <a:srcRect/>
          <a:stretch>
            <a:fillRect/>
          </a:stretch>
        </p:blipFill>
        <p:spPr bwMode="auto">
          <a:xfrm>
            <a:off x="323527" y="260648"/>
            <a:ext cx="3648405" cy="2736304"/>
          </a:xfrm>
          <a:prstGeom prst="rect">
            <a:avLst/>
          </a:prstGeom>
          <a:noFill/>
        </p:spPr>
      </p:pic>
      <p:pic>
        <p:nvPicPr>
          <p:cNvPr id="24580" name="Picture 4" descr="C:\Users\sci usto\Desktop\lamellé colléee\12803024_165785190472069_247518680472474341_n.jpg"/>
          <p:cNvPicPr>
            <a:picLocks noChangeAspect="1" noChangeArrowheads="1"/>
          </p:cNvPicPr>
          <p:nvPr/>
        </p:nvPicPr>
        <p:blipFill>
          <a:blip r:embed="rId3" cstate="print"/>
          <a:srcRect/>
          <a:stretch>
            <a:fillRect/>
          </a:stretch>
        </p:blipFill>
        <p:spPr bwMode="auto">
          <a:xfrm>
            <a:off x="5436096" y="404664"/>
            <a:ext cx="3200400" cy="2400300"/>
          </a:xfrm>
          <a:prstGeom prst="rect">
            <a:avLst/>
          </a:prstGeom>
          <a:noFill/>
        </p:spPr>
      </p:pic>
      <p:pic>
        <p:nvPicPr>
          <p:cNvPr id="24581" name="Picture 5" descr="C:\Users\sci usto\Desktop\lamellé colléee\12806152_165785117138743_5889770661463097114_n.jpg"/>
          <p:cNvPicPr>
            <a:picLocks noChangeAspect="1" noChangeArrowheads="1"/>
          </p:cNvPicPr>
          <p:nvPr/>
        </p:nvPicPr>
        <p:blipFill>
          <a:blip r:embed="rId4" cstate="print"/>
          <a:srcRect/>
          <a:stretch>
            <a:fillRect/>
          </a:stretch>
        </p:blipFill>
        <p:spPr bwMode="auto">
          <a:xfrm>
            <a:off x="0" y="4293096"/>
            <a:ext cx="3226375" cy="2420888"/>
          </a:xfrm>
          <a:prstGeom prst="rect">
            <a:avLst/>
          </a:prstGeom>
          <a:noFill/>
        </p:spPr>
      </p:pic>
      <p:pic>
        <p:nvPicPr>
          <p:cNvPr id="24582" name="Picture 6" descr="C:\Users\sci usto\Desktop\lamellé colléee\12814652_165785343805387_5876528386143977490_n.jpg"/>
          <p:cNvPicPr>
            <a:picLocks noChangeAspect="1" noChangeArrowheads="1"/>
          </p:cNvPicPr>
          <p:nvPr/>
        </p:nvPicPr>
        <p:blipFill>
          <a:blip r:embed="rId5" cstate="print"/>
          <a:srcRect/>
          <a:stretch>
            <a:fillRect/>
          </a:stretch>
        </p:blipFill>
        <p:spPr bwMode="auto">
          <a:xfrm>
            <a:off x="5943600" y="4457700"/>
            <a:ext cx="3200400" cy="2400300"/>
          </a:xfrm>
          <a:prstGeom prst="rect">
            <a:avLst/>
          </a:prstGeom>
          <a:noFill/>
        </p:spPr>
      </p:pic>
      <p:pic>
        <p:nvPicPr>
          <p:cNvPr id="24583" name="Picture 7" descr="C:\Users\sci usto\Desktop\lamellé colléee\12794366_165785147138740_913550795092017586_n.jpg"/>
          <p:cNvPicPr>
            <a:picLocks noChangeAspect="1" noChangeArrowheads="1"/>
          </p:cNvPicPr>
          <p:nvPr/>
        </p:nvPicPr>
        <p:blipFill>
          <a:blip r:embed="rId6" cstate="print"/>
          <a:srcRect/>
          <a:stretch>
            <a:fillRect/>
          </a:stretch>
        </p:blipFill>
        <p:spPr bwMode="auto">
          <a:xfrm>
            <a:off x="3131840" y="3717032"/>
            <a:ext cx="2880320" cy="2161228"/>
          </a:xfrm>
          <a:prstGeom prst="rect">
            <a:avLst/>
          </a:prstGeom>
          <a:noFill/>
        </p:spPr>
      </p:pic>
      <p:sp>
        <p:nvSpPr>
          <p:cNvPr id="10" name="ZoneTexte 9"/>
          <p:cNvSpPr txBox="1"/>
          <p:nvPr/>
        </p:nvSpPr>
        <p:spPr>
          <a:xfrm>
            <a:off x="3419872" y="3068960"/>
            <a:ext cx="288032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dirty="0"/>
              <a:t>Structure bidimensionnelle</a:t>
            </a:r>
          </a:p>
        </p:txBody>
      </p:sp>
      <p:cxnSp>
        <p:nvCxnSpPr>
          <p:cNvPr id="12" name="Connecteur droit avec flèche 11"/>
          <p:cNvCxnSpPr/>
          <p:nvPr/>
        </p:nvCxnSpPr>
        <p:spPr>
          <a:xfrm flipV="1">
            <a:off x="5004048" y="1196752"/>
            <a:ext cx="1224136" cy="180020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5" name="Connecteur droit avec flèche 14"/>
          <p:cNvCxnSpPr/>
          <p:nvPr/>
        </p:nvCxnSpPr>
        <p:spPr>
          <a:xfrm flipH="1" flipV="1">
            <a:off x="2771800" y="980728"/>
            <a:ext cx="2232248" cy="201622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9" name="Ellipse 18"/>
          <p:cNvSpPr/>
          <p:nvPr/>
        </p:nvSpPr>
        <p:spPr>
          <a:xfrm>
            <a:off x="323528" y="4437112"/>
            <a:ext cx="2664296" cy="158417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0" name="ZoneTexte 19"/>
          <p:cNvSpPr txBox="1"/>
          <p:nvPr/>
        </p:nvSpPr>
        <p:spPr>
          <a:xfrm>
            <a:off x="539552" y="3717032"/>
            <a:ext cx="2376264" cy="40011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2000" dirty="0">
                <a:latin typeface="Times New Roman" pitchFamily="18" charset="0"/>
                <a:cs typeface="Times New Roman" pitchFamily="18" charset="0"/>
              </a:rPr>
              <a:t>Utilisation des tirants</a:t>
            </a:r>
          </a:p>
        </p:txBody>
      </p:sp>
      <p:cxnSp>
        <p:nvCxnSpPr>
          <p:cNvPr id="22" name="Connecteur droit avec flèche 21"/>
          <p:cNvCxnSpPr/>
          <p:nvPr/>
        </p:nvCxnSpPr>
        <p:spPr>
          <a:xfrm flipH="1">
            <a:off x="1763688" y="4149080"/>
            <a:ext cx="216024" cy="28803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23" name="Ellipse 22"/>
          <p:cNvSpPr/>
          <p:nvPr/>
        </p:nvSpPr>
        <p:spPr>
          <a:xfrm>
            <a:off x="3635896" y="3645024"/>
            <a:ext cx="1584176" cy="122413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24" name="ZoneTexte 23"/>
          <p:cNvSpPr txBox="1"/>
          <p:nvPr/>
        </p:nvSpPr>
        <p:spPr>
          <a:xfrm>
            <a:off x="3491880" y="6165304"/>
            <a:ext cx="2232248"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dirty="0"/>
              <a:t>Assemblage par un sabot  métallique</a:t>
            </a:r>
          </a:p>
        </p:txBody>
      </p:sp>
      <p:cxnSp>
        <p:nvCxnSpPr>
          <p:cNvPr id="26" name="Connecteur droit avec flèche 25"/>
          <p:cNvCxnSpPr>
            <a:stCxn id="24" idx="0"/>
            <a:endCxn id="23" idx="4"/>
          </p:cNvCxnSpPr>
          <p:nvPr/>
        </p:nvCxnSpPr>
        <p:spPr>
          <a:xfrm flipH="1" flipV="1">
            <a:off x="4427984" y="4869160"/>
            <a:ext cx="180020" cy="1296144"/>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34" name="Rectangle 33"/>
          <p:cNvSpPr/>
          <p:nvPr/>
        </p:nvSpPr>
        <p:spPr>
          <a:xfrm>
            <a:off x="6732240" y="3861048"/>
            <a:ext cx="2103461" cy="400110"/>
          </a:xfrm>
          <a:prstGeom prst="rect">
            <a:avLst/>
          </a:prstGeom>
        </p:spPr>
        <p:style>
          <a:lnRef idx="1">
            <a:schemeClr val="accent2"/>
          </a:lnRef>
          <a:fillRef idx="2">
            <a:schemeClr val="accent2"/>
          </a:fillRef>
          <a:effectRef idx="1">
            <a:schemeClr val="accent2"/>
          </a:effectRef>
          <a:fontRef idx="minor">
            <a:schemeClr val="dk1"/>
          </a:fontRef>
        </p:style>
        <p:txBody>
          <a:bodyPr wrap="none">
            <a:spAutoFit/>
          </a:bodyPr>
          <a:lstStyle/>
          <a:p>
            <a:r>
              <a:rPr lang="fr-FR" sz="2000" dirty="0">
                <a:latin typeface="Times New Roman" pitchFamily="18" charset="0"/>
                <a:cs typeface="Times New Roman" pitchFamily="18" charset="0"/>
              </a:rPr>
              <a:t>Eléments porteurs </a:t>
            </a:r>
          </a:p>
        </p:txBody>
      </p:sp>
      <p:cxnSp>
        <p:nvCxnSpPr>
          <p:cNvPr id="36" name="Connecteur droit avec flèche 35"/>
          <p:cNvCxnSpPr/>
          <p:nvPr/>
        </p:nvCxnSpPr>
        <p:spPr>
          <a:xfrm flipH="1">
            <a:off x="7308304" y="4293096"/>
            <a:ext cx="216024" cy="1512168"/>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53285544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es documents\Documents\Atelier de construction\lamelles collées (bois)\20150903_104527_LLS.jpg"/>
          <p:cNvPicPr>
            <a:picLocks noGrp="1" noChangeAspect="1" noChangeArrowheads="1"/>
          </p:cNvPicPr>
          <p:nvPr>
            <p:ph idx="1"/>
          </p:nvPr>
        </p:nvPicPr>
        <p:blipFill>
          <a:blip r:embed="rId2" cstate="print"/>
          <a:srcRect/>
          <a:stretch>
            <a:fillRect/>
          </a:stretch>
        </p:blipFill>
        <p:spPr bwMode="auto">
          <a:xfrm>
            <a:off x="357158" y="1357298"/>
            <a:ext cx="8501122" cy="5143536"/>
          </a:xfrm>
          <a:prstGeom prst="rect">
            <a:avLst/>
          </a:prstGeom>
          <a:noFill/>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0" descr="D:\Documents and Settings\DMC\Bureau\100SANYO\SANY0026.JPG"/>
          <p:cNvPicPr>
            <a:picLocks noGrp="1" noChangeAspect="1" noChangeArrowheads="1"/>
          </p:cNvPicPr>
          <p:nvPr>
            <p:ph idx="1"/>
          </p:nvPr>
        </p:nvPicPr>
        <p:blipFill>
          <a:blip r:embed="rId2" cstate="print"/>
          <a:srcRect/>
          <a:stretch>
            <a:fillRect/>
          </a:stretch>
        </p:blipFill>
        <p:spPr bwMode="auto">
          <a:xfrm>
            <a:off x="500034" y="1428736"/>
            <a:ext cx="8286808" cy="4786346"/>
          </a:xfrm>
          <a:prstGeom prst="rect">
            <a:avLst/>
          </a:prstGeom>
          <a:noFill/>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Mes documents\Documents\Atelier de construction\lamelles collées (bois)\20150903_104505.jpg"/>
          <p:cNvPicPr>
            <a:picLocks noGrp="1" noChangeAspect="1" noChangeArrowheads="1"/>
          </p:cNvPicPr>
          <p:nvPr>
            <p:ph idx="1"/>
          </p:nvPr>
        </p:nvPicPr>
        <p:blipFill>
          <a:blip r:embed="rId2" cstate="print"/>
          <a:srcRect/>
          <a:stretch>
            <a:fillRect/>
          </a:stretch>
        </p:blipFill>
        <p:spPr bwMode="auto">
          <a:xfrm>
            <a:off x="500034" y="1554162"/>
            <a:ext cx="8215370" cy="4803795"/>
          </a:xfrm>
          <a:prstGeom prst="rect">
            <a:avLst/>
          </a:prstGeom>
          <a:noFill/>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 descr="D:\Documents and Settings\DMC\Bureau\100SANYO\SANY0027.JPG"/>
          <p:cNvPicPr>
            <a:picLocks noGrp="1" noChangeAspect="1" noChangeArrowheads="1"/>
          </p:cNvPicPr>
          <p:nvPr>
            <p:ph idx="1"/>
          </p:nvPr>
        </p:nvPicPr>
        <p:blipFill>
          <a:blip r:embed="rId2" cstate="print"/>
          <a:srcRect/>
          <a:stretch>
            <a:fillRect/>
          </a:stretch>
        </p:blipFill>
        <p:spPr bwMode="auto">
          <a:xfrm>
            <a:off x="357158" y="357166"/>
            <a:ext cx="4286280" cy="3643338"/>
          </a:xfrm>
          <a:prstGeom prst="rect">
            <a:avLst/>
          </a:prstGeom>
          <a:noFill/>
        </p:spPr>
      </p:pic>
      <p:pic>
        <p:nvPicPr>
          <p:cNvPr id="5" name="Picture 7" descr="D:\Documents and Settings\DMC\Bureau\100SANYO\SANY0029.JPG"/>
          <p:cNvPicPr>
            <a:picLocks noChangeAspect="1" noChangeArrowheads="1"/>
          </p:cNvPicPr>
          <p:nvPr/>
        </p:nvPicPr>
        <p:blipFill>
          <a:blip r:embed="rId3" cstate="print"/>
          <a:srcRect/>
          <a:stretch>
            <a:fillRect/>
          </a:stretch>
        </p:blipFill>
        <p:spPr bwMode="auto">
          <a:xfrm>
            <a:off x="4572000" y="2571744"/>
            <a:ext cx="4286280" cy="3982669"/>
          </a:xfrm>
          <a:prstGeom prst="rect">
            <a:avLst/>
          </a:prstGeom>
          <a:noFill/>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Documents and Settings\DMC\Bureau\100SANYO\Foto0127.jpg"/>
          <p:cNvPicPr>
            <a:picLocks noChangeAspect="1" noChangeArrowheads="1"/>
          </p:cNvPicPr>
          <p:nvPr/>
        </p:nvPicPr>
        <p:blipFill>
          <a:blip r:embed="rId2"/>
          <a:stretch>
            <a:fillRect/>
          </a:stretch>
        </p:blipFill>
        <p:spPr bwMode="auto">
          <a:xfrm>
            <a:off x="2500298" y="1785926"/>
            <a:ext cx="6643702" cy="5072074"/>
          </a:xfrm>
          <a:prstGeom prst="rect">
            <a:avLst/>
          </a:prstGeom>
          <a:noFill/>
        </p:spPr>
      </p:pic>
      <p:pic>
        <p:nvPicPr>
          <p:cNvPr id="7" name="Picture 8" descr="D:\Documents and Settings\DMC\Bureau\100SANYO\SANY0030.JPG"/>
          <p:cNvPicPr>
            <a:picLocks noGrp="1" noChangeAspect="1" noChangeArrowheads="1"/>
          </p:cNvPicPr>
          <p:nvPr>
            <p:ph idx="1"/>
          </p:nvPr>
        </p:nvPicPr>
        <p:blipFill>
          <a:blip r:embed="rId3" cstate="print"/>
          <a:srcRect/>
          <a:stretch>
            <a:fillRect/>
          </a:stretch>
        </p:blipFill>
        <p:spPr bwMode="auto">
          <a:xfrm>
            <a:off x="2195736" y="1340768"/>
            <a:ext cx="4143372" cy="392906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457200"/>
            <a:ext cx="8686800" cy="2686048"/>
          </a:xfrm>
        </p:spPr>
        <p:txBody>
          <a:bodyPr/>
          <a:lstStyle/>
          <a:p>
            <a:r>
              <a:rPr lang="fr-FR" sz="7200" dirty="0"/>
              <a:t>Le lamellé collé</a:t>
            </a:r>
            <a:r>
              <a:rPr lang="fr-FR" dirty="0"/>
              <a:t> </a:t>
            </a:r>
          </a:p>
        </p:txBody>
      </p:sp>
      <p:pic>
        <p:nvPicPr>
          <p:cNvPr id="4" name="Picture 5" descr="C:\Users\megastore\Desktop\poutre-speciale-en-lamelle-colle-147338.jpg"/>
          <p:cNvPicPr>
            <a:picLocks noChangeAspect="1" noChangeArrowheads="1"/>
          </p:cNvPicPr>
          <p:nvPr/>
        </p:nvPicPr>
        <p:blipFill>
          <a:blip r:embed="rId2" cstate="print"/>
          <a:srcRect/>
          <a:stretch>
            <a:fillRect/>
          </a:stretch>
        </p:blipFill>
        <p:spPr bwMode="auto">
          <a:xfrm>
            <a:off x="2428860" y="2500306"/>
            <a:ext cx="4286280" cy="4143404"/>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457200"/>
            <a:ext cx="8686800" cy="1042974"/>
          </a:xfrm>
        </p:spPr>
        <p:txBody>
          <a:bodyPr/>
          <a:lstStyle/>
          <a:p>
            <a:r>
              <a:rPr lang="fr-FR" sz="4000" dirty="0"/>
              <a:t>Définition du bois lamellé collé</a:t>
            </a:r>
          </a:p>
        </p:txBody>
      </p:sp>
      <p:sp>
        <p:nvSpPr>
          <p:cNvPr id="3" name="Espace réservé du contenu 2"/>
          <p:cNvSpPr>
            <a:spLocks noGrp="1"/>
          </p:cNvSpPr>
          <p:nvPr>
            <p:ph idx="1"/>
          </p:nvPr>
        </p:nvSpPr>
        <p:spPr/>
        <p:txBody>
          <a:bodyPr/>
          <a:lstStyle/>
          <a:p>
            <a:r>
              <a:rPr lang="fr-FR" dirty="0"/>
              <a:t>Un </a:t>
            </a:r>
            <a:r>
              <a:rPr lang="fr-FR" dirty="0">
                <a:solidFill>
                  <a:srgbClr val="FF0000"/>
                </a:solidFill>
              </a:rPr>
              <a:t>bois</a:t>
            </a:r>
            <a:r>
              <a:rPr lang="fr-FR" dirty="0"/>
              <a:t> </a:t>
            </a:r>
            <a:r>
              <a:rPr lang="fr-FR" dirty="0">
                <a:solidFill>
                  <a:srgbClr val="7030A0"/>
                </a:solidFill>
              </a:rPr>
              <a:t>lamellé collé </a:t>
            </a:r>
            <a:r>
              <a:rPr lang="fr-FR" dirty="0"/>
              <a:t>est un </a:t>
            </a:r>
            <a:r>
              <a:rPr lang="fr-FR" dirty="0">
                <a:solidFill>
                  <a:srgbClr val="FF0000"/>
                </a:solidFill>
              </a:rPr>
              <a:t>bois</a:t>
            </a:r>
            <a:r>
              <a:rPr lang="fr-FR" dirty="0"/>
              <a:t> reconstitué à partir de lamelles de </a:t>
            </a:r>
            <a:r>
              <a:rPr lang="fr-FR" dirty="0">
                <a:solidFill>
                  <a:srgbClr val="FF0000"/>
                </a:solidFill>
              </a:rPr>
              <a:t>bois</a:t>
            </a:r>
            <a:r>
              <a:rPr lang="fr-FR" dirty="0"/>
              <a:t> horizontales de 1,9 à 4,5 cm d’épaisseur en moyenne. Ces pièces massives sont assemblées par aboutage et collage les unes sur les autres, à fil parallèle pour obtenir une pièce de grande dimension ou de formes particulières et améliorer la résistance mécanique par rapport à une pièce de bois massif.</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799</TotalTime>
  <Words>1187</Words>
  <Application>Microsoft Macintosh PowerPoint</Application>
  <PresentationFormat>Affichage à l'écran (4:3)</PresentationFormat>
  <Paragraphs>179</Paragraphs>
  <Slides>79</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79</vt:i4>
      </vt:variant>
    </vt:vector>
  </HeadingPairs>
  <TitlesOfParts>
    <vt:vector size="85" baseType="lpstr">
      <vt:lpstr>Calibri</vt:lpstr>
      <vt:lpstr>Franklin Gothic Book</vt:lpstr>
      <vt:lpstr>Franklin Gothic Medium</vt:lpstr>
      <vt:lpstr>Times New Roman</vt:lpstr>
      <vt:lpstr>Wingdings 2</vt:lpstr>
      <vt:lpstr>Promenade</vt:lpstr>
      <vt:lpstr>Lamellé collé </vt:lpstr>
      <vt:lpstr>StructureS en lamellé collé </vt:lpstr>
      <vt:lpstr>Présentation PowerPoint</vt:lpstr>
      <vt:lpstr>Architecture et structure</vt:lpstr>
      <vt:lpstr>Avantages du bois dans la construction</vt:lpstr>
      <vt:lpstr>Présentation PowerPoint</vt:lpstr>
      <vt:lpstr>Aspects écologiques</vt:lpstr>
      <vt:lpstr>Le lamellé collé </vt:lpstr>
      <vt:lpstr>Définition du bois lamellé collé</vt:lpstr>
      <vt:lpstr>Présentation PowerPoint</vt:lpstr>
      <vt:lpstr>Présentation PowerPoint</vt:lpstr>
      <vt:lpstr>Domaine d’application </vt:lpstr>
      <vt:lpstr>Présentation PowerPoint</vt:lpstr>
      <vt:lpstr>fabrication</vt:lpstr>
      <vt:lpstr>Fabrication</vt:lpstr>
      <vt:lpstr>fabrication</vt:lpstr>
      <vt:lpstr>Présentation PowerPoint</vt:lpstr>
      <vt:lpstr>fabrication</vt:lpstr>
      <vt:lpstr>Présentation PowerPoint</vt:lpstr>
      <vt:lpstr>fabrication</vt:lpstr>
      <vt:lpstr>Les caractéristiques mécaniques et physiques du lamellé collé</vt:lpstr>
      <vt:lpstr>Les caractéristiques mécaniques et physiques du lamellé collé</vt:lpstr>
      <vt:lpstr>Présentation PowerPoint</vt:lpstr>
      <vt:lpstr>Présentation PowerPoint</vt:lpstr>
      <vt:lpstr>Les assemblages </vt:lpstr>
      <vt:lpstr>1)Les assemblages bois sur bois</vt:lpstr>
      <vt:lpstr>Présentation PowerPoint</vt:lpstr>
      <vt:lpstr>Tenon et mortaise </vt:lpstr>
      <vt:lpstr>Embrèvement </vt:lpstr>
      <vt:lpstr>entaille</vt:lpstr>
      <vt:lpstr>Assemblage à mi bois</vt:lpstr>
      <vt:lpstr>2)Les assemblages par organes métalliques </vt:lpstr>
      <vt:lpstr>Organes d’assemblage simples</vt:lpstr>
      <vt:lpstr>Sabots et connecteurs</vt:lpstr>
      <vt:lpstr>Présentation PowerPoint</vt:lpstr>
      <vt:lpstr>Présentation PowerPoint</vt:lpstr>
      <vt:lpstr>Assemblage des poutres primaires sur les poteaux</vt:lpstr>
      <vt:lpstr>3 et 4)Les assemblages collés et métallo collé</vt:lpstr>
      <vt:lpstr>Présentation PowerPoint</vt:lpstr>
      <vt:lpstr>Présentation PowerPoint</vt:lpstr>
      <vt:lpstr>Liaison entre les éléments de structure</vt:lpstr>
      <vt:lpstr>Présentation PowerPoint</vt:lpstr>
      <vt:lpstr>Présentation PowerPoint</vt:lpstr>
      <vt:lpstr>Présentation PowerPoint</vt:lpstr>
      <vt:lpstr>Présentation PowerPoint</vt:lpstr>
      <vt:lpstr>Présentation PowerPoint</vt:lpstr>
      <vt:lpstr>Exemples </vt:lpstr>
      <vt:lpstr>Présentation PowerPoint</vt:lpstr>
      <vt:lpstr>Présentation PowerPoint</vt:lpstr>
      <vt:lpstr>Présentation PowerPoint</vt:lpstr>
      <vt:lpstr>Pavillon multi-usage de Lisbonne</vt:lpstr>
      <vt:lpstr>Palais des sports de Limoges</vt:lpstr>
      <vt:lpstr>Palais des congrès d'Amiens</vt:lpstr>
      <vt:lpstr>Piscine olympique de Casablanca (Maroc)</vt:lpstr>
      <vt:lpstr>Patinoire d'Istre</vt:lpstr>
      <vt:lpstr>Stade Liévin</vt:lpstr>
      <vt:lpstr>Palais omnisports de Thiais</vt:lpstr>
      <vt:lpstr>Présentation PowerPoint</vt:lpstr>
      <vt:lpstr>Résidence en bord de seine</vt:lpstr>
      <vt:lpstr>Centre nautique Raoul Fonquerne</vt:lpstr>
      <vt:lpstr>Présentation PowerPoint</vt:lpstr>
      <vt:lpstr>MEDIATHEQUE ROGER GOUHIER</vt:lpstr>
      <vt:lpstr>PAVILLON D’EXPOSITION DE LA MAISON DE LA FORET </vt:lpstr>
      <vt:lpstr>DÔME VILLEBON-SUR-YVETTE</vt:lpstr>
      <vt:lpstr>TENNIS COUVERTS SOFIA ANTIPOLIS</vt:lpstr>
      <vt:lpstr>VALENCE PATINOIRE  </vt:lpstr>
      <vt:lpstr>PISCINE BADALONE</vt:lpstr>
      <vt:lpstr>Église jeanne d’arc Rouen </vt:lpstr>
      <vt:lpstr>Marché</vt:lpstr>
      <vt:lpstr>Présentation PowerPoint</vt:lpstr>
      <vt:lpstr>Escalier en lamellé collé</vt:lpstr>
      <vt:lpstr>Salle omnisport Arzew</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16.0013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Structure en lamellé collé</dc:title>
  <dc:creator>Mes documents</dc:creator>
  <cp:lastModifiedBy>Microsoft Office User</cp:lastModifiedBy>
  <cp:revision>91</cp:revision>
  <dcterms:created xsi:type="dcterms:W3CDTF">2015-09-18T20:07:20Z</dcterms:created>
  <dcterms:modified xsi:type="dcterms:W3CDTF">2025-02-03T08:53:06Z</dcterms:modified>
</cp:coreProperties>
</file>