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1/13/2025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0BBDD-1558-8F45-BF3C-9CF38B081F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Algebre</a:t>
            </a:r>
            <a:r>
              <a:rPr lang="en-GB" dirty="0"/>
              <a:t> </a:t>
            </a:r>
            <a:r>
              <a:rPr lang="en-GB" dirty="0" err="1"/>
              <a:t>Lineaire</a:t>
            </a:r>
            <a:r>
              <a:rPr lang="en-GB" dirty="0"/>
              <a:t> </a:t>
            </a:r>
            <a:r>
              <a:rPr lang="en-GB" dirty="0" err="1"/>
              <a:t>avancee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1308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BED734-3FCC-CC36-6EB6-22A769E6F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1609344"/>
          </a:xfrm>
        </p:spPr>
        <p:txBody>
          <a:bodyPr/>
          <a:lstStyle/>
          <a:p>
            <a:r>
              <a:rPr lang="en-GB" dirty="0" err="1"/>
              <a:t>Etapes</a:t>
            </a:r>
            <a:r>
              <a:rPr lang="en-GB" dirty="0"/>
              <a:t> </a:t>
            </a:r>
            <a:r>
              <a:rPr lang="en-GB" dirty="0" err="1"/>
              <a:t>d’une</a:t>
            </a:r>
            <a:r>
              <a:rPr lang="en-GB" dirty="0"/>
              <a:t> ACP</a:t>
            </a:r>
            <a:endParaRPr lang="fr-F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86FC701-7D07-3FAD-24C4-29AF9A21B6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0938" y="1289464"/>
            <a:ext cx="11620915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Calcul de la matrice de covariance ou de corrélation</a:t>
            </a: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Si les données sont centrées et réduites (standardisées), on calcule une matrice de corrélation.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Sinon, une matrice de covariance est utilisée. Cette matrice est symétrique, ce qui garantit qu'elle peut être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diagonalisée.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Décomposition en valeurs propres et vecteurs propres</a:t>
            </a: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Les </a:t>
            </a:r>
            <a:r>
              <a:rPr kumimoji="0" lang="fr-FR" altLang="fr-FR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valeurs propres</a:t>
            </a: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de la matrice indiquent la proportion de variance expliquée par chaque composante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principale.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Les </a:t>
            </a:r>
            <a:r>
              <a:rPr kumimoji="0" lang="fr-FR" altLang="fr-FR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vecteurs propres</a:t>
            </a: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représentent les directions des composantes principales dans l'espace des données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(c'est-à-dire les axes vers lesquels les données sont projetées).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Tri des valeurs et vecteurs propres</a:t>
            </a: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Les valeurs propres sont triées dans l'ordre décroissant. Chaque valeur propre correspond à une composante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principale.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Les vecteurs propres associés sont organisés en conséquence pour former une base orthogonale dans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le nouvel espace.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Projection des données dans le nouvel espace</a:t>
            </a: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Les données originales sont projetées sur les vecteurs propres pour obtenir les coordonnées des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observations dans le nouvel espace des composantes principales. Ce processus maximise la variance expliquée par les premières dimensions.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132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B140A-0B13-27B2-A6DF-6C4F86EDA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ACP </a:t>
            </a:r>
            <a:r>
              <a:rPr lang="en-GB" dirty="0" err="1"/>
              <a:t>Normee</a:t>
            </a:r>
            <a:endParaRPr lang="fr-FR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0FBBCAE3-047E-204C-BDA4-1A3D73E873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434" b="12451"/>
          <a:stretch/>
        </p:blipFill>
        <p:spPr>
          <a:xfrm>
            <a:off x="1682496" y="1692275"/>
            <a:ext cx="8394192" cy="3922141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788FF5D-310A-FC34-2A3B-CBF7A8616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848" y="5497259"/>
            <a:ext cx="8258175" cy="80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0CF169-4E9E-9AFF-B39C-401E412A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3152"/>
            <a:ext cx="10058400" cy="1216152"/>
          </a:xfrm>
        </p:spPr>
        <p:txBody>
          <a:bodyPr/>
          <a:lstStyle/>
          <a:p>
            <a:r>
              <a:rPr lang="en-GB" dirty="0"/>
              <a:t>ACP non </a:t>
            </a:r>
            <a:r>
              <a:rPr lang="en-GB" dirty="0" err="1"/>
              <a:t>normee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568377C-3FDC-9080-7DFB-57B78F4BBF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480" y="1289050"/>
            <a:ext cx="8130506" cy="4883150"/>
          </a:xfrm>
        </p:spPr>
      </p:pic>
    </p:spTree>
    <p:extLst>
      <p:ext uri="{BB962C8B-B14F-4D97-AF65-F5344CB8AC3E}">
        <p14:creationId xmlns:p14="http://schemas.microsoft.com/office/powerpoint/2010/main" val="378620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8731EC-1CC7-3711-4C19-CEA1FE997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Valeurs</a:t>
            </a:r>
            <a:r>
              <a:rPr lang="en-GB" dirty="0"/>
              <a:t> </a:t>
            </a:r>
            <a:r>
              <a:rPr lang="en-GB" dirty="0" err="1"/>
              <a:t>Propres</a:t>
            </a:r>
            <a:r>
              <a:rPr lang="en-GB" dirty="0"/>
              <a:t> et </a:t>
            </a:r>
            <a:r>
              <a:rPr lang="en-GB" dirty="0" err="1"/>
              <a:t>vecteurs</a:t>
            </a:r>
            <a:r>
              <a:rPr lang="en-GB" dirty="0"/>
              <a:t> </a:t>
            </a:r>
            <a:r>
              <a:rPr lang="en-GB" dirty="0" err="1"/>
              <a:t>propres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DF86B3B-77C0-E7DE-B083-FC46D9D47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532" y="2577465"/>
            <a:ext cx="8639175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12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8F0BA7-14C5-1DFA-D8D4-734FB1AD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3152"/>
            <a:ext cx="10058400" cy="1609344"/>
          </a:xfrm>
        </p:spPr>
        <p:txBody>
          <a:bodyPr/>
          <a:lstStyle/>
          <a:p>
            <a:r>
              <a:rPr lang="en-GB" dirty="0" err="1"/>
              <a:t>Exemple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C36FD7C-E7FF-2E66-0444-7ECF6A411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191" y="1969135"/>
            <a:ext cx="8258175" cy="3714750"/>
          </a:xfrm>
        </p:spPr>
      </p:pic>
    </p:spTree>
    <p:extLst>
      <p:ext uri="{BB962C8B-B14F-4D97-AF65-F5344CB8AC3E}">
        <p14:creationId xmlns:p14="http://schemas.microsoft.com/office/powerpoint/2010/main" val="2780033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6CAC9D4-0DB5-C624-54BE-FE5FFCD01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2496" y="484632"/>
            <a:ext cx="8723375" cy="5998464"/>
          </a:xfrm>
        </p:spPr>
      </p:pic>
    </p:spTree>
    <p:extLst>
      <p:ext uri="{BB962C8B-B14F-4D97-AF65-F5344CB8AC3E}">
        <p14:creationId xmlns:p14="http://schemas.microsoft.com/office/powerpoint/2010/main" val="313918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1EF7A-D969-1DE5-7CF3-3F672FEBF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61359"/>
            <a:ext cx="10058400" cy="891586"/>
          </a:xfrm>
        </p:spPr>
        <p:txBody>
          <a:bodyPr/>
          <a:lstStyle/>
          <a:p>
            <a:r>
              <a:rPr lang="en-GB" dirty="0"/>
              <a:t>Cas </a:t>
            </a:r>
            <a:r>
              <a:rPr lang="en-GB" dirty="0" err="1"/>
              <a:t>d’une</a:t>
            </a:r>
            <a:r>
              <a:rPr lang="en-GB" dirty="0"/>
              <a:t> </a:t>
            </a:r>
            <a:r>
              <a:rPr lang="en-GB" dirty="0" err="1"/>
              <a:t>matrice</a:t>
            </a:r>
            <a:r>
              <a:rPr lang="en-GB" dirty="0"/>
              <a:t> </a:t>
            </a:r>
            <a:r>
              <a:rPr lang="en-GB" dirty="0" err="1"/>
              <a:t>diagonale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D7A57DE-CDFF-6021-BFD4-142AFC8A4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3655" y="1052946"/>
            <a:ext cx="9810750" cy="60960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199A93-BEA0-9A43-6EC3-376318493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655" y="1662546"/>
            <a:ext cx="9428018" cy="503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49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86C3BF-CABA-A990-6E53-92DA5C232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17695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Polynome</a:t>
            </a:r>
            <a:r>
              <a:rPr lang="en-GB" dirty="0"/>
              <a:t> </a:t>
            </a:r>
            <a:r>
              <a:rPr lang="fr-FR" dirty="0"/>
              <a:t>caractéristique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CF97E72-245D-1262-89B5-C4FAEB9F4F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6928" y="1403278"/>
            <a:ext cx="8296275" cy="1952625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DBB643-0AE4-4100-A813-30C3421A95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15202" r="-331"/>
          <a:stretch/>
        </p:blipFill>
        <p:spPr>
          <a:xfrm>
            <a:off x="1516928" y="3786912"/>
            <a:ext cx="7931872" cy="21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53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F46D8E-C25F-1A98-CA7B-F5959851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9765"/>
            <a:ext cx="10058400" cy="1609344"/>
          </a:xfrm>
        </p:spPr>
        <p:txBody>
          <a:bodyPr/>
          <a:lstStyle/>
          <a:p>
            <a:r>
              <a:rPr lang="en-GB" dirty="0" err="1"/>
              <a:t>exemple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B4FD709-BF94-BD5D-4063-0E020B096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764" y="1801091"/>
            <a:ext cx="6925411" cy="4371109"/>
          </a:xfrm>
        </p:spPr>
      </p:pic>
    </p:spTree>
    <p:extLst>
      <p:ext uri="{BB962C8B-B14F-4D97-AF65-F5344CB8AC3E}">
        <p14:creationId xmlns:p14="http://schemas.microsoft.com/office/powerpoint/2010/main" val="263090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496F9E-FA18-C498-02A7-0D2A57757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527" y="68996"/>
            <a:ext cx="11488466" cy="1233331"/>
          </a:xfrm>
        </p:spPr>
        <p:txBody>
          <a:bodyPr/>
          <a:lstStyle/>
          <a:p>
            <a:r>
              <a:rPr lang="fr-FR" dirty="0"/>
              <a:t>Coefficients du polynôme caractéristique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DE02BDC-B66B-1A76-F72C-87CB559665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396" y="1378097"/>
            <a:ext cx="9020175" cy="197167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A8629D-467E-3D52-0E07-70D14FAF76E2}"/>
              </a:ext>
            </a:extLst>
          </p:cNvPr>
          <p:cNvSpPr/>
          <p:nvPr/>
        </p:nvSpPr>
        <p:spPr>
          <a:xfrm>
            <a:off x="1588655" y="1801091"/>
            <a:ext cx="1533236" cy="3048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2626BC0-A52F-0154-C6A1-BC1BD1BDF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797" y="3595537"/>
            <a:ext cx="831532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71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41EE3B-4B8E-42A2-ECCB-1E57708E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2959"/>
            <a:ext cx="10058400" cy="1094786"/>
          </a:xfrm>
        </p:spPr>
        <p:txBody>
          <a:bodyPr>
            <a:normAutofit fontScale="90000"/>
          </a:bodyPr>
          <a:lstStyle/>
          <a:p>
            <a:r>
              <a:rPr lang="en-GB" dirty="0"/>
              <a:t>Application ‘ACP, Analyse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composantes</a:t>
            </a:r>
            <a:r>
              <a:rPr lang="en-GB" dirty="0"/>
              <a:t> </a:t>
            </a:r>
            <a:r>
              <a:rPr lang="en-GB" dirty="0" err="1"/>
              <a:t>principales</a:t>
            </a:r>
            <a:r>
              <a:rPr lang="en-GB" dirty="0"/>
              <a:t>’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15F7DA-9055-2E0E-9530-8B788CB67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04291"/>
            <a:ext cx="10058400" cy="4925291"/>
          </a:xfrm>
        </p:spPr>
        <p:txBody>
          <a:bodyPr>
            <a:normAutofit/>
          </a:bodyPr>
          <a:lstStyle/>
          <a:p>
            <a:pPr algn="just"/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L'Analyse en Composantes Principales (ACP) repose sur les concepts mathématiques des </a:t>
            </a:r>
            <a:r>
              <a:rPr lang="fr-FR" b="1" dirty="0">
                <a:latin typeface="Cambria Math" panose="02040503050406030204" pitchFamily="18" charset="0"/>
                <a:ea typeface="Cambria Math" panose="02040503050406030204" pitchFamily="18" charset="0"/>
              </a:rPr>
              <a:t>valeurs propres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 et </a:t>
            </a:r>
            <a:r>
              <a:rPr lang="fr-FR" b="1" dirty="0">
                <a:latin typeface="Cambria Math" panose="02040503050406030204" pitchFamily="18" charset="0"/>
                <a:ea typeface="Cambria Math" panose="02040503050406030204" pitchFamily="18" charset="0"/>
              </a:rPr>
              <a:t>vecteurs propres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 d'une matrice, généralement une matrice de covariance ou de corrélation. </a:t>
            </a:r>
          </a:p>
          <a:p>
            <a:pPr marL="0" indent="0" algn="just">
              <a:buNone/>
            </a:pPr>
            <a:endParaRPr lang="fr-FR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just"/>
            <a:r>
              <a:rPr lang="fr-FR" b="1" dirty="0">
                <a:latin typeface="Cambria Math" panose="02040503050406030204" pitchFamily="18" charset="0"/>
                <a:ea typeface="Cambria Math" panose="02040503050406030204" pitchFamily="18" charset="0"/>
              </a:rPr>
              <a:t>Objectif de l'ACP</a:t>
            </a:r>
          </a:p>
          <a:p>
            <a:pPr algn="just"/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L'ACP vise à réduire la dimensionnalité d'un jeu de données tout en conservant autant que possible la variance totale. Elle transforme les variables initiales corrélées en un nouvel ensemble de variables, appelées </a:t>
            </a:r>
            <a:r>
              <a:rPr lang="fr-FR" b="1" dirty="0">
                <a:latin typeface="Cambria Math" panose="02040503050406030204" pitchFamily="18" charset="0"/>
                <a:ea typeface="Cambria Math" panose="02040503050406030204" pitchFamily="18" charset="0"/>
              </a:rPr>
              <a:t>composantes principales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, qui sont non corrélées entre elles.</a:t>
            </a:r>
          </a:p>
          <a:p>
            <a:pPr algn="just"/>
            <a:endParaRPr lang="fr-FR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3451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285</TotalTime>
  <Words>299</Words>
  <Application>Microsoft Office PowerPoint</Application>
  <PresentationFormat>Grand écran</PresentationFormat>
  <Paragraphs>32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Cambria Math</vt:lpstr>
      <vt:lpstr>Rockwell</vt:lpstr>
      <vt:lpstr>Rockwell Condensed</vt:lpstr>
      <vt:lpstr>Wingdings</vt:lpstr>
      <vt:lpstr>Type de bois</vt:lpstr>
      <vt:lpstr>Algebre Lineaire avancee</vt:lpstr>
      <vt:lpstr>Valeurs Propres et vecteurs propres</vt:lpstr>
      <vt:lpstr>Exemple</vt:lpstr>
      <vt:lpstr>Présentation PowerPoint</vt:lpstr>
      <vt:lpstr>Cas d’une matrice diagonale</vt:lpstr>
      <vt:lpstr>Polynome caractéristique</vt:lpstr>
      <vt:lpstr>exemple</vt:lpstr>
      <vt:lpstr>Coefficients du polynôme caractéristique</vt:lpstr>
      <vt:lpstr>Application ‘ACP, Analyse en composantes principales’</vt:lpstr>
      <vt:lpstr>Etapes d’une ACP</vt:lpstr>
      <vt:lpstr>ACP Normee</vt:lpstr>
      <vt:lpstr>ACP non normee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Thinkpad</dc:creator>
  <cp:lastModifiedBy>Thinkpad</cp:lastModifiedBy>
  <cp:revision>6</cp:revision>
  <dcterms:created xsi:type="dcterms:W3CDTF">2024-12-08T17:32:00Z</dcterms:created>
  <dcterms:modified xsi:type="dcterms:W3CDTF">2025-01-13T18:02:04Z</dcterms:modified>
</cp:coreProperties>
</file>