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3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28" autoAdjust="0"/>
    <p:restoredTop sz="94660"/>
  </p:normalViewPr>
  <p:slideViewPr>
    <p:cSldViewPr>
      <p:cViewPr varScale="1">
        <p:scale>
          <a:sx n="68" d="100"/>
          <a:sy n="68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642B7-95B0-4A9A-89B8-FF8C05FA7B4A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772C6-2791-4BCE-BAF4-FC83492AE8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772C6-2791-4BCE-BAF4-FC83492AE834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E934AD-0144-44B8-BE62-743938411820}" type="datetimeFigureOut">
              <a:rPr lang="fr-FR" smtClean="0"/>
              <a:pPr/>
              <a:t>28/05/2020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81DD56-A5E1-409D-898D-74480775DD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8%A3%D9%84%D9%85%D8%A7%D9%86%D9%8A%D8%A7" TargetMode="External"/><Relationship Id="rId2" Type="http://schemas.openxmlformats.org/officeDocument/2006/relationships/hyperlink" Target="https://ar.wikipedia.org/wiki/%D8%B1%D8%A7%D9%8A%D9%86%D9%84%D8%A7%D9%86%D8%A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.wikipedia.org/wiki/%D8%B9%D9%84%D9%85_%D8%A7%D9%84%D9%86%D9%81%D8%B3_%D8%A7%D9%84%D8%BA%D8%B4%D8%AA%D8%A7%D9%84%D8%AA%D9%8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2976" y="928670"/>
            <a:ext cx="7358114" cy="1803674"/>
          </a:xfrm>
        </p:spPr>
        <p:txBody>
          <a:bodyPr>
            <a:noAutofit/>
          </a:bodyPr>
          <a:lstStyle/>
          <a:p>
            <a:pPr algn="ctr" rtl="1"/>
            <a:r>
              <a:rPr lang="ar-SA" sz="2800" b="1" dirty="0"/>
              <a:t>الجمهورية </a:t>
            </a:r>
            <a:r>
              <a:rPr lang="ar-SA" sz="2800" b="1" dirty="0" err="1"/>
              <a:t>الجزايرية</a:t>
            </a:r>
            <a:r>
              <a:rPr lang="ar-SA" sz="2800" b="1" dirty="0"/>
              <a:t> الديمقراطية الشعبية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ar-SA" sz="2800" b="1" dirty="0"/>
              <a:t>وزارة التعليم </a:t>
            </a:r>
            <a:r>
              <a:rPr lang="ar-SA" sz="2800" b="1" dirty="0" err="1" smtClean="0"/>
              <a:t>و</a:t>
            </a:r>
            <a:r>
              <a:rPr lang="ar-SA" sz="2800" b="1" dirty="0" smtClean="0"/>
              <a:t> </a:t>
            </a:r>
            <a:r>
              <a:rPr lang="ar-SA" sz="2800" b="1" dirty="0"/>
              <a:t>البحث العلمي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ar-SA" sz="2800" b="1" dirty="0"/>
              <a:t>جامعة </a:t>
            </a:r>
            <a:r>
              <a:rPr lang="ar-SA" sz="2800" b="1" dirty="0" err="1" smtClean="0"/>
              <a:t>وهرا</a:t>
            </a:r>
            <a:r>
              <a:rPr lang="ar-SA" sz="2800" dirty="0" err="1" smtClean="0"/>
              <a:t>العالي</a:t>
            </a:r>
            <a:r>
              <a:rPr lang="ar-SA" sz="2800" dirty="0" smtClean="0"/>
              <a:t> </a:t>
            </a:r>
            <a:r>
              <a:rPr lang="ar-SA" sz="2800" b="1" dirty="0" smtClean="0"/>
              <a:t>ن </a:t>
            </a:r>
            <a:r>
              <a:rPr lang="ar-SA" sz="2800" b="1" dirty="0"/>
              <a:t>للعلوم </a:t>
            </a:r>
            <a:r>
              <a:rPr lang="ar-SA" sz="2800" b="1" dirty="0" err="1"/>
              <a:t>و</a:t>
            </a:r>
            <a:r>
              <a:rPr lang="ar-SA" sz="2800" b="1" dirty="0"/>
              <a:t> التكنولوجيا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ar-SA" sz="2800" b="1" dirty="0"/>
              <a:t>معهد التربية البدنية </a:t>
            </a:r>
            <a:r>
              <a:rPr lang="ar-SA" sz="2800" b="1" dirty="0" err="1"/>
              <a:t>و</a:t>
            </a:r>
            <a:r>
              <a:rPr lang="ar-SA" sz="2800" b="1" dirty="0"/>
              <a:t> </a:t>
            </a:r>
            <a:r>
              <a:rPr lang="ar-SA" sz="2800" b="1" dirty="0" smtClean="0"/>
              <a:t>الرياضية</a:t>
            </a: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ar-DZ" sz="2800" b="1" dirty="0" smtClean="0"/>
              <a:t>موضوع البحث : نظرية الألمان </a:t>
            </a:r>
            <a:r>
              <a:rPr lang="ar-DZ" sz="2800" b="1" dirty="0" err="1" smtClean="0"/>
              <a:t>الغشتالتيين</a:t>
            </a:r>
            <a:r>
              <a:rPr lang="ar-DZ" sz="2800" b="1" dirty="0" smtClean="0"/>
              <a:t> 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214346" y="2714620"/>
            <a:ext cx="8929750" cy="1714512"/>
          </a:xfrm>
        </p:spPr>
        <p:txBody>
          <a:bodyPr>
            <a:normAutofit fontScale="25000" lnSpcReduction="20000"/>
          </a:bodyPr>
          <a:lstStyle/>
          <a:p>
            <a:pPr rtl="1"/>
            <a:r>
              <a:rPr lang="ar-SA" sz="7400" b="1" u="sng" dirty="0" smtClean="0"/>
              <a:t>من إعداد : </a:t>
            </a:r>
            <a:endParaRPr lang="fr-FR" sz="7400" b="1" dirty="0" smtClean="0"/>
          </a:p>
          <a:p>
            <a:pPr lvl="0" rtl="1"/>
            <a:r>
              <a:rPr lang="ar-DZ" sz="7400" b="1" dirty="0" smtClean="0"/>
              <a:t>دولة عبد الله </a:t>
            </a:r>
            <a:endParaRPr lang="fr-FR" sz="7400" b="1" dirty="0" smtClean="0"/>
          </a:p>
          <a:p>
            <a:pPr rtl="1"/>
            <a:r>
              <a:rPr lang="ar-DZ" sz="7400" b="1" dirty="0" smtClean="0"/>
              <a:t> </a:t>
            </a:r>
            <a:endParaRPr lang="fr-FR" sz="7400" b="1" dirty="0" smtClean="0"/>
          </a:p>
          <a:p>
            <a:pPr rtl="1"/>
            <a:r>
              <a:rPr lang="ar-DZ" sz="7400" b="1" u="sng" dirty="0" smtClean="0"/>
              <a:t>الفوج :</a:t>
            </a:r>
            <a:r>
              <a:rPr lang="ar-DZ" sz="7400" b="1" dirty="0" smtClean="0"/>
              <a:t> *03 *</a:t>
            </a:r>
            <a:endParaRPr lang="fr-FR" sz="7400" b="1" dirty="0" smtClean="0"/>
          </a:p>
          <a:p>
            <a:pPr rtl="1"/>
            <a:r>
              <a:rPr lang="ar-DZ" sz="7400" b="1" dirty="0" smtClean="0"/>
              <a:t> </a:t>
            </a:r>
            <a:endParaRPr lang="fr-FR" sz="7400" b="1" dirty="0" smtClean="0"/>
          </a:p>
          <a:p>
            <a:pPr rtl="1"/>
            <a:r>
              <a:rPr lang="ar-DZ" b="1" dirty="0" smtClean="0"/>
              <a:t>                                                                                                                                                                        </a:t>
            </a:r>
            <a:r>
              <a:rPr lang="ar-DZ" sz="8000" b="1" u="sng" dirty="0" smtClean="0"/>
              <a:t>تحت إشراف الأستاذة :</a:t>
            </a:r>
            <a:r>
              <a:rPr lang="ar-DZ" sz="8000" b="1" dirty="0" smtClean="0"/>
              <a:t> عباس </a:t>
            </a:r>
            <a:endParaRPr lang="fr-FR" sz="8000" dirty="0" smtClean="0"/>
          </a:p>
          <a:p>
            <a:pPr rtl="1"/>
            <a:r>
              <a:rPr lang="ar-DZ" sz="8000" b="1" dirty="0" smtClean="0"/>
              <a:t> </a:t>
            </a:r>
            <a:endParaRPr lang="fr-FR" sz="8000" dirty="0" smtClean="0"/>
          </a:p>
          <a:p>
            <a:pPr rtl="1"/>
            <a:r>
              <a:rPr lang="ar-DZ" sz="8000" b="1" dirty="0" smtClean="0"/>
              <a:t> </a:t>
            </a:r>
            <a:endParaRPr lang="fr-FR" sz="8000" dirty="0" smtClean="0"/>
          </a:p>
          <a:p>
            <a:r>
              <a:rPr lang="ar-SA" sz="8000" b="1" dirty="0" smtClean="0"/>
              <a:t>	            </a:t>
            </a:r>
            <a:r>
              <a:rPr lang="ar-DZ" sz="8000" b="1" dirty="0" smtClean="0"/>
              <a:t>             </a:t>
            </a:r>
            <a:r>
              <a:rPr lang="ar-SA" sz="8000" b="1" dirty="0" smtClean="0"/>
              <a:t>       </a:t>
            </a:r>
            <a:r>
              <a:rPr lang="ar-DZ" sz="8000" b="1" u="sng" dirty="0" smtClean="0"/>
              <a:t>السنة الدراسية :</a:t>
            </a:r>
            <a:r>
              <a:rPr lang="ar-DZ" sz="8000" b="1" dirty="0" smtClean="0"/>
              <a:t> 2019/2020 </a:t>
            </a:r>
            <a:endParaRPr lang="fr-FR" sz="8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DQnavM5XkAALDH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85728"/>
            <a:ext cx="7851903" cy="58950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Espace réservé du contenu 7" descr="1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500042"/>
            <a:ext cx="8301038" cy="57864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1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714356"/>
            <a:ext cx="8229600" cy="55007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المراجع :  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DZ" dirty="0" smtClean="0"/>
              <a:t>- محمد زياد حمدان ، نظريات التعلم </a:t>
            </a:r>
            <a:r>
              <a:rPr lang="ar-DZ" dirty="0" err="1" smtClean="0"/>
              <a:t>و</a:t>
            </a:r>
            <a:r>
              <a:rPr lang="ar-DZ" dirty="0" smtClean="0"/>
              <a:t> إعاقات التعلم ، دار التربية الحديثة ، </a:t>
            </a:r>
          </a:p>
          <a:p>
            <a:pPr algn="r" rtl="1">
              <a:buNone/>
            </a:pPr>
            <a:r>
              <a:rPr lang="ar-DZ" dirty="0" smtClean="0"/>
              <a:t>2017 .</a:t>
            </a:r>
          </a:p>
          <a:p>
            <a:pPr algn="r" rtl="1">
              <a:buNone/>
            </a:pPr>
            <a:r>
              <a:rPr lang="ar-DZ" dirty="0" smtClean="0"/>
              <a:t>- موسوعة </a:t>
            </a:r>
            <a:r>
              <a:rPr lang="ar-DZ" dirty="0" err="1" smtClean="0"/>
              <a:t>ويكيبيديا</a:t>
            </a:r>
            <a:r>
              <a:rPr lang="ar-DZ" dirty="0" smtClean="0"/>
              <a:t> 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>
            <a:normAutofit fontScale="92500" lnSpcReduction="10000"/>
          </a:bodyPr>
          <a:lstStyle/>
          <a:p>
            <a:pPr algn="ctr" rtl="1">
              <a:buNone/>
            </a:pPr>
            <a:r>
              <a:rPr lang="ar-DZ" b="1" dirty="0" smtClean="0">
                <a:solidFill>
                  <a:srgbClr val="FF0000"/>
                </a:solidFill>
              </a:rPr>
              <a:t>المقدمة </a:t>
            </a:r>
          </a:p>
          <a:p>
            <a:pPr algn="r" rtl="1">
              <a:buNone/>
            </a:pPr>
            <a:r>
              <a:rPr lang="ar-DZ" dirty="0" smtClean="0"/>
              <a:t>طوّر </a:t>
            </a:r>
            <a:r>
              <a:rPr lang="ar-DZ" dirty="0" err="1" smtClean="0"/>
              <a:t>فيرتيمير</a:t>
            </a:r>
            <a:r>
              <a:rPr lang="ar-DZ" dirty="0" smtClean="0"/>
              <a:t> نظرية </a:t>
            </a:r>
            <a:r>
              <a:rPr lang="ar-DZ" dirty="0" err="1" smtClean="0"/>
              <a:t>الغشتالتية</a:t>
            </a:r>
            <a:r>
              <a:rPr lang="ar-DZ" dirty="0" smtClean="0"/>
              <a:t> في عام 1910، بينما كان على متن قطار من </a:t>
            </a:r>
            <a:r>
              <a:rPr lang="ar-DZ" dirty="0" err="1" smtClean="0"/>
              <a:t>فيينا</a:t>
            </a:r>
            <a:r>
              <a:rPr lang="ar-DZ" dirty="0" smtClean="0"/>
              <a:t> لقضاء عطلة في </a:t>
            </a:r>
            <a:r>
              <a:rPr lang="ar-DZ" dirty="0" err="1" smtClean="0">
                <a:hlinkClick r:id="rId2" tooltip="راينلاند"/>
              </a:rPr>
              <a:t>راينلاند</a:t>
            </a:r>
            <a:r>
              <a:rPr lang="ar-DZ" dirty="0" smtClean="0"/>
              <a:t> في </a:t>
            </a:r>
            <a:r>
              <a:rPr lang="ar-DZ" dirty="0" smtClean="0">
                <a:hlinkClick r:id="rId3" tooltip="ألمانيا"/>
              </a:rPr>
              <a:t>ألمانيا</a:t>
            </a:r>
            <a:r>
              <a:rPr lang="ar-DZ" dirty="0" smtClean="0"/>
              <a:t>. مصطلح </a:t>
            </a:r>
            <a:r>
              <a:rPr lang="ar-DZ" dirty="0" err="1" smtClean="0"/>
              <a:t>غشتالت</a:t>
            </a:r>
            <a:r>
              <a:rPr lang="ar-DZ" dirty="0" smtClean="0"/>
              <a:t>، في تعريف اللغة الإنجليزية الأقرب له، يُترجم إلى أنه التكوين والشكل والشمولية والبنية والنمط. وفقًا لعلم النفس </a:t>
            </a:r>
            <a:r>
              <a:rPr lang="ar-DZ" dirty="0" err="1" smtClean="0"/>
              <a:t>الغشتالتي</a:t>
            </a:r>
            <a:r>
              <a:rPr lang="ar-DZ" dirty="0" smtClean="0"/>
              <a:t>، فإن الإدراك هو الكُلّ. بهذا المعنى، يمكن للإدراك أن يصوغ الرؤية والحواس الأخرى. بالإضافة إلى ذلك، </a:t>
            </a:r>
            <a:r>
              <a:rPr lang="ar-DZ" dirty="0" err="1" smtClean="0"/>
              <a:t>تنصّ</a:t>
            </a:r>
            <a:r>
              <a:rPr lang="ar-DZ" dirty="0" smtClean="0"/>
              <a:t> النظرية على أن الكُلّ ليس أكبر من عناصره ولكنه يختلف أيضًا عن تلك العناصر. بحلول عام 1920، أضاف </a:t>
            </a:r>
            <a:r>
              <a:rPr lang="ar-DZ" dirty="0" err="1" smtClean="0"/>
              <a:t>فيرتيمير</a:t>
            </a:r>
            <a:r>
              <a:rPr lang="ar-DZ" dirty="0" smtClean="0"/>
              <a:t> بأن خصائص أي جزء تخضع للقوانين الهيكلية للكُلّ. كانت الجهود المبذولة اللاحقة لاكتشاف مثل هذه القوانين محدودة النجاح. نُظر إلى عمل </a:t>
            </a:r>
            <a:r>
              <a:rPr lang="ar-DZ" dirty="0" err="1" smtClean="0"/>
              <a:t>فيرتيمير</a:t>
            </a:r>
            <a:r>
              <a:rPr lang="ar-DZ" dirty="0" smtClean="0"/>
              <a:t> في </a:t>
            </a:r>
            <a:r>
              <a:rPr lang="ar-DZ" dirty="0" smtClean="0">
                <a:hlinkClick r:id="rId4" tooltip="علم النفس الغشتالتي"/>
              </a:rPr>
              <a:t>علم النفس </a:t>
            </a:r>
            <a:r>
              <a:rPr lang="ar-DZ" dirty="0" err="1" smtClean="0">
                <a:hlinkClick r:id="rId4" tooltip="علم النفس الغشتالتي"/>
              </a:rPr>
              <a:t>الغشتالتي</a:t>
            </a:r>
            <a:r>
              <a:rPr lang="ar-DZ" dirty="0" smtClean="0"/>
              <a:t> مع زملائه في المدرسة الجديدة «ذا </a:t>
            </a:r>
            <a:r>
              <a:rPr lang="ar-DZ" dirty="0" err="1" smtClean="0"/>
              <a:t>نيو</a:t>
            </a:r>
            <a:r>
              <a:rPr lang="ar-DZ" dirty="0" smtClean="0"/>
              <a:t> </a:t>
            </a:r>
            <a:r>
              <a:rPr lang="ar-DZ" dirty="0" err="1" smtClean="0"/>
              <a:t>سكول</a:t>
            </a:r>
            <a:r>
              <a:rPr lang="ar-DZ" dirty="0" smtClean="0"/>
              <a:t>» على أنه معارضة وبديل للنهج السلوكي في علم النفس .</a:t>
            </a:r>
            <a:endParaRPr lang="fr-FR" b="1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ar-DZ" dirty="0" smtClean="0"/>
          </a:p>
          <a:p>
            <a:pPr algn="r" rtl="1">
              <a:buNone/>
            </a:pPr>
            <a:endParaRPr lang="ar-DZ" dirty="0" smtClean="0"/>
          </a:p>
          <a:p>
            <a:pPr algn="r" rtl="1">
              <a:buNone/>
            </a:pPr>
            <a:r>
              <a:rPr lang="ar-DZ" b="1" dirty="0" smtClean="0"/>
              <a:t>ماكس </a:t>
            </a:r>
            <a:r>
              <a:rPr lang="ar-DZ" b="1" dirty="0" err="1" smtClean="0"/>
              <a:t>فيرتيمر</a:t>
            </a:r>
            <a:r>
              <a:rPr lang="ar-DZ" b="1" dirty="0" smtClean="0"/>
              <a:t> </a:t>
            </a:r>
            <a:r>
              <a:rPr lang="ar-DZ" dirty="0" smtClean="0"/>
              <a:t>: (1880-1943) هو عالم ألماني </a:t>
            </a:r>
            <a:r>
              <a:rPr lang="ar-DZ" dirty="0" err="1" smtClean="0"/>
              <a:t>و</a:t>
            </a:r>
            <a:r>
              <a:rPr lang="ar-DZ" dirty="0" smtClean="0"/>
              <a:t> مؤسس لعلم النفس </a:t>
            </a:r>
            <a:r>
              <a:rPr lang="ar-DZ" dirty="0" err="1" smtClean="0"/>
              <a:t>الغشتالتي</a:t>
            </a:r>
            <a:r>
              <a:rPr lang="ar-DZ" dirty="0" smtClean="0"/>
              <a:t> عموما </a:t>
            </a:r>
            <a:r>
              <a:rPr lang="ar-DZ" dirty="0" err="1" smtClean="0"/>
              <a:t>و</a:t>
            </a:r>
            <a:r>
              <a:rPr lang="ar-DZ" dirty="0" smtClean="0"/>
              <a:t> النظرية </a:t>
            </a:r>
            <a:r>
              <a:rPr lang="ar-DZ" dirty="0" err="1" smtClean="0"/>
              <a:t>الغشتالتية</a:t>
            </a:r>
            <a:r>
              <a:rPr lang="ar-DZ" dirty="0" smtClean="0"/>
              <a:t> في التعلم . ساعده في في تطوير النظرية منذ بداياتها الأولى عالمان آخران هما : </a:t>
            </a:r>
            <a:r>
              <a:rPr lang="ar-DZ" dirty="0" err="1" smtClean="0"/>
              <a:t>كوفكا</a:t>
            </a:r>
            <a:r>
              <a:rPr lang="ar-DZ" dirty="0" smtClean="0"/>
              <a:t> </a:t>
            </a:r>
            <a:r>
              <a:rPr lang="fr-FR" dirty="0" err="1" smtClean="0"/>
              <a:t>koffka</a:t>
            </a:r>
            <a:r>
              <a:rPr lang="ar-DZ" dirty="0" smtClean="0"/>
              <a:t> و </a:t>
            </a:r>
            <a:r>
              <a:rPr lang="ar-DZ" dirty="0" err="1" smtClean="0"/>
              <a:t>كولى</a:t>
            </a:r>
            <a:r>
              <a:rPr lang="ar-DZ" dirty="0" smtClean="0"/>
              <a:t> </a:t>
            </a:r>
            <a:r>
              <a:rPr lang="fr-FR" dirty="0" err="1" smtClean="0"/>
              <a:t>kohler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r" rtl="1">
              <a:buNone/>
            </a:pPr>
            <a:r>
              <a:rPr lang="ar-DZ" sz="7200" b="1" dirty="0" smtClean="0">
                <a:solidFill>
                  <a:srgbClr val="C00000"/>
                </a:solidFill>
              </a:rPr>
              <a:t>تفسير النظرية </a:t>
            </a:r>
            <a:r>
              <a:rPr lang="ar-DZ" sz="7200" b="1" dirty="0" err="1" smtClean="0">
                <a:solidFill>
                  <a:srgbClr val="C00000"/>
                </a:solidFill>
              </a:rPr>
              <a:t>الغشتالتية</a:t>
            </a:r>
            <a:r>
              <a:rPr lang="ar-DZ" sz="7200" b="1" dirty="0" smtClean="0">
                <a:solidFill>
                  <a:srgbClr val="C00000"/>
                </a:solidFill>
              </a:rPr>
              <a:t> </a:t>
            </a:r>
            <a:r>
              <a:rPr lang="ar-DZ" sz="7200" dirty="0" smtClean="0">
                <a:solidFill>
                  <a:srgbClr val="C00000"/>
                </a:solidFill>
              </a:rPr>
              <a:t>: </a:t>
            </a:r>
          </a:p>
          <a:p>
            <a:pPr algn="r" rtl="1">
              <a:buNone/>
            </a:pPr>
            <a:r>
              <a:rPr lang="ar-DZ" sz="7200" dirty="0" smtClean="0"/>
              <a:t>للنظرية </a:t>
            </a:r>
            <a:r>
              <a:rPr lang="ar-DZ" sz="7200" dirty="0" err="1" smtClean="0"/>
              <a:t>الغشتالتية</a:t>
            </a:r>
            <a:r>
              <a:rPr lang="ar-DZ" sz="7200" dirty="0" smtClean="0"/>
              <a:t> ( الكل الأكثر من مجموعة الأجزاء المكون له ) بالتوضيح التالي </a:t>
            </a:r>
            <a:r>
              <a:rPr lang="ar-DZ" sz="7200" dirty="0" err="1" smtClean="0"/>
              <a:t>لنأخد</a:t>
            </a:r>
            <a:r>
              <a:rPr lang="ar-DZ" sz="7200" dirty="0" smtClean="0"/>
              <a:t> مثلا واقعيا هو </a:t>
            </a:r>
            <a:r>
              <a:rPr lang="ar-DZ" sz="7200" dirty="0" err="1" smtClean="0"/>
              <a:t>الة</a:t>
            </a:r>
            <a:r>
              <a:rPr lang="ar-DZ" sz="7200" dirty="0" smtClean="0"/>
              <a:t> السيارة التي نقودها </a:t>
            </a:r>
            <a:r>
              <a:rPr lang="ar-DZ" sz="7200" dirty="0" err="1" smtClean="0"/>
              <a:t>او</a:t>
            </a:r>
            <a:r>
              <a:rPr lang="ar-DZ" sz="7200" dirty="0" smtClean="0"/>
              <a:t> نستعملها يوميا . فأجزاء المحرك هي الأدوات </a:t>
            </a:r>
            <a:r>
              <a:rPr lang="ar-DZ" sz="7200" dirty="0" err="1" smtClean="0"/>
              <a:t>و</a:t>
            </a:r>
            <a:r>
              <a:rPr lang="ar-DZ" sz="7200" dirty="0" smtClean="0"/>
              <a:t> </a:t>
            </a:r>
            <a:r>
              <a:rPr lang="ar-DZ" sz="7200" dirty="0" err="1" smtClean="0"/>
              <a:t>الأجهرة</a:t>
            </a:r>
            <a:r>
              <a:rPr lang="ar-DZ" sz="7200" dirty="0" smtClean="0"/>
              <a:t> </a:t>
            </a:r>
            <a:r>
              <a:rPr lang="ar-DZ" sz="7200" dirty="0" err="1" smtClean="0"/>
              <a:t>الفزيائية</a:t>
            </a:r>
            <a:r>
              <a:rPr lang="ar-DZ" sz="7200" dirty="0" smtClean="0"/>
              <a:t> . المادية التي تتكون عادة </a:t>
            </a:r>
            <a:r>
              <a:rPr lang="ar-DZ" sz="7200" dirty="0" err="1" smtClean="0"/>
              <a:t>الألة</a:t>
            </a:r>
            <a:r>
              <a:rPr lang="ar-DZ" sz="7200" dirty="0" smtClean="0"/>
              <a:t> بدءا من المبرد </a:t>
            </a:r>
            <a:r>
              <a:rPr lang="ar-DZ" sz="7200" dirty="0" err="1" smtClean="0"/>
              <a:t>و</a:t>
            </a:r>
            <a:r>
              <a:rPr lang="ar-DZ" sz="7200" dirty="0" smtClean="0"/>
              <a:t> </a:t>
            </a:r>
            <a:r>
              <a:rPr lang="ar-DZ" sz="7200" dirty="0" err="1" smtClean="0"/>
              <a:t>الكاربوريتر</a:t>
            </a:r>
            <a:r>
              <a:rPr lang="ar-DZ" sz="7200" dirty="0" smtClean="0"/>
              <a:t> مرورا </a:t>
            </a:r>
            <a:r>
              <a:rPr lang="ar-DZ" sz="7200" dirty="0" err="1" smtClean="0"/>
              <a:t>بالبيستونات</a:t>
            </a:r>
            <a:r>
              <a:rPr lang="ar-DZ" sz="7200" dirty="0" smtClean="0"/>
              <a:t> و المشعلات </a:t>
            </a:r>
            <a:r>
              <a:rPr lang="ar-DZ" sz="7200" dirty="0" err="1" smtClean="0"/>
              <a:t>و</a:t>
            </a:r>
            <a:r>
              <a:rPr lang="ar-DZ" sz="7200" dirty="0" smtClean="0"/>
              <a:t> توصيلات الأسلاك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البراغي المختلفة </a:t>
            </a:r>
            <a:r>
              <a:rPr lang="ar-DZ" sz="7200" dirty="0" err="1" smtClean="0"/>
              <a:t>و</a:t>
            </a:r>
            <a:r>
              <a:rPr lang="ar-DZ" sz="7200" dirty="0" smtClean="0"/>
              <a:t> </a:t>
            </a:r>
            <a:r>
              <a:rPr lang="ar-DZ" sz="7200" dirty="0" err="1" smtClean="0"/>
              <a:t>الغطية</a:t>
            </a:r>
            <a:r>
              <a:rPr lang="ar-DZ" sz="7200" dirty="0" smtClean="0"/>
              <a:t> البلاستيكية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المعدنية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الهيكل المعدني الذي يجمع الأدوات </a:t>
            </a:r>
            <a:r>
              <a:rPr lang="ar-DZ" sz="7200" dirty="0" err="1" smtClean="0"/>
              <a:t>ة</a:t>
            </a:r>
            <a:r>
              <a:rPr lang="ar-DZ" sz="7200" dirty="0" smtClean="0"/>
              <a:t> أجهزة </a:t>
            </a:r>
            <a:r>
              <a:rPr lang="ar-DZ" sz="7200" dirty="0" err="1" smtClean="0"/>
              <a:t>الألة</a:t>
            </a:r>
            <a:r>
              <a:rPr lang="ar-DZ" sz="7200" dirty="0" smtClean="0"/>
              <a:t> معا .</a:t>
            </a:r>
            <a:endParaRPr lang="fr-FR" sz="7200" dirty="0" smtClean="0"/>
          </a:p>
          <a:p>
            <a:pPr algn="r" rtl="1"/>
            <a:r>
              <a:rPr lang="ar-DZ" sz="7200" dirty="0" smtClean="0"/>
              <a:t> </a:t>
            </a:r>
            <a:endParaRPr lang="fr-FR" sz="7200" dirty="0" smtClean="0"/>
          </a:p>
          <a:p>
            <a:pPr algn="r" rtl="1">
              <a:buNone/>
            </a:pPr>
            <a:r>
              <a:rPr lang="ar-DZ" sz="7200" dirty="0" err="1" smtClean="0"/>
              <a:t>الأن</a:t>
            </a:r>
            <a:r>
              <a:rPr lang="ar-DZ" sz="7200" dirty="0" smtClean="0"/>
              <a:t> مفهوم المحرك السيارة ( أي الكل الذي يمثل مختلف الأجزاء </a:t>
            </a:r>
            <a:r>
              <a:rPr lang="ar-DZ" sz="7200" dirty="0" err="1" smtClean="0"/>
              <a:t>الألة</a:t>
            </a:r>
            <a:r>
              <a:rPr lang="ar-DZ" sz="7200" dirty="0" smtClean="0"/>
              <a:t> ) هو أكثر ( كما </a:t>
            </a:r>
            <a:r>
              <a:rPr lang="ar-DZ" sz="7200" dirty="0" err="1" smtClean="0"/>
              <a:t>و</a:t>
            </a:r>
            <a:r>
              <a:rPr lang="ar-DZ" sz="7200" dirty="0" smtClean="0"/>
              <a:t> معنى ووظيفة ) من مجموعة الأجزاء المكونة له . لماذا ؟ لأن المحرك كمفهوم منظم كلي يتعدى في تكوينه الأجزاء المتفرقة التي ذكرنا بعضها </a:t>
            </a:r>
            <a:r>
              <a:rPr lang="ar-DZ" sz="7200" dirty="0" err="1" smtClean="0"/>
              <a:t>بالتو</a:t>
            </a:r>
            <a:r>
              <a:rPr lang="ar-DZ" sz="7200" dirty="0" smtClean="0"/>
              <a:t> إلى العلاقات التي تربط هذه الأجزاء معا ووظائفها الفردية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المشتركة في تحريك السيارة ، </a:t>
            </a:r>
            <a:r>
              <a:rPr lang="ar-DZ" sz="7200" dirty="0" err="1" smtClean="0"/>
              <a:t>و</a:t>
            </a:r>
            <a:r>
              <a:rPr lang="ar-DZ" sz="7200" dirty="0" smtClean="0"/>
              <a:t> اتجاهات أو تتابع عملها المشترك من جزء إلى أخر </a:t>
            </a:r>
            <a:r>
              <a:rPr lang="ar-DZ" sz="7200" dirty="0" err="1" smtClean="0"/>
              <a:t>و</a:t>
            </a:r>
            <a:r>
              <a:rPr lang="ar-DZ" sz="7200" dirty="0" smtClean="0"/>
              <a:t> من </a:t>
            </a:r>
            <a:r>
              <a:rPr lang="ar-DZ" sz="7200" dirty="0" err="1" smtClean="0"/>
              <a:t>ا</a:t>
            </a:r>
            <a:r>
              <a:rPr lang="ar-DZ" sz="7200" dirty="0" smtClean="0"/>
              <a:t> تجاه إلى </a:t>
            </a:r>
            <a:r>
              <a:rPr lang="ar-DZ" sz="7200" dirty="0" err="1" smtClean="0"/>
              <a:t>إتجاه</a:t>
            </a:r>
            <a:r>
              <a:rPr lang="ar-DZ" sz="7200" dirty="0" smtClean="0"/>
              <a:t> أخر حتى تنتج الحركة بالسرعات المختلفة المعروفة للسيارة .  </a:t>
            </a:r>
            <a:endParaRPr lang="fr-FR" sz="7200" dirty="0" smtClean="0"/>
          </a:p>
          <a:p>
            <a:pPr algn="r" rtl="1">
              <a:buNone/>
            </a:pPr>
            <a:r>
              <a:rPr lang="ar-DZ" sz="7200" dirty="0" smtClean="0"/>
              <a:t>و يتقرر السلوك ( </a:t>
            </a:r>
            <a:r>
              <a:rPr lang="ar-DZ" sz="7200" dirty="0" err="1" smtClean="0"/>
              <a:t>و</a:t>
            </a:r>
            <a:r>
              <a:rPr lang="ar-DZ" sz="7200" dirty="0" smtClean="0"/>
              <a:t> قبل ذلك الإدراك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التعلم ) كما يؤكد </a:t>
            </a:r>
            <a:r>
              <a:rPr lang="ar-DZ" sz="7200" dirty="0" err="1" smtClean="0"/>
              <a:t>الغشتالتيون</a:t>
            </a:r>
            <a:r>
              <a:rPr lang="ar-DZ" sz="7200" dirty="0" smtClean="0"/>
              <a:t> بالكل المنظم المفيد للعوامل أو الحقائق النفسية </a:t>
            </a:r>
            <a:endParaRPr lang="fr-FR" sz="7200" dirty="0" smtClean="0"/>
          </a:p>
          <a:p>
            <a:pPr algn="r" rtl="1">
              <a:buNone/>
            </a:pPr>
            <a:r>
              <a:rPr lang="ar-DZ" sz="7200" dirty="0" smtClean="0"/>
              <a:t>( حقائق لكونها موجودة </a:t>
            </a:r>
            <a:r>
              <a:rPr lang="ar-DZ" sz="7200" dirty="0" err="1" smtClean="0"/>
              <a:t>و</a:t>
            </a:r>
            <a:r>
              <a:rPr lang="ar-DZ" sz="7200" dirty="0" smtClean="0"/>
              <a:t> ملاحظة  في الواقع ) التي يخبرها الفرد </a:t>
            </a:r>
            <a:r>
              <a:rPr lang="ar-DZ" sz="7200" dirty="0" err="1" smtClean="0"/>
              <a:t>انيا</a:t>
            </a:r>
            <a:r>
              <a:rPr lang="ar-DZ" sz="7200" dirty="0" smtClean="0"/>
              <a:t> في مجال محدد . و العامل </a:t>
            </a:r>
            <a:r>
              <a:rPr lang="ar-DZ" sz="7200" dirty="0" err="1" smtClean="0"/>
              <a:t>او</a:t>
            </a:r>
            <a:r>
              <a:rPr lang="ar-DZ" sz="7200" dirty="0" smtClean="0"/>
              <a:t> الحقيقة النفسية قد تكون أي شيء يؤثر في السلوك بما في ذلك : الحالة الصحية للفرد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الحالة النفسية و الذاكرة الماضية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الموقع المادي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الناس الموجودين في المكان ،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الزمن المتوفر ، </a:t>
            </a:r>
            <a:r>
              <a:rPr lang="ar-DZ" sz="7200" dirty="0" err="1" smtClean="0"/>
              <a:t>و</a:t>
            </a:r>
            <a:r>
              <a:rPr lang="ar-DZ" sz="7200" dirty="0" smtClean="0"/>
              <a:t> الإمكانيات </a:t>
            </a:r>
            <a:r>
              <a:rPr lang="ar-DZ" sz="7200" dirty="0" err="1" smtClean="0"/>
              <a:t>الإقتصادية</a:t>
            </a:r>
            <a:r>
              <a:rPr lang="ar-DZ" sz="7200" dirty="0" smtClean="0"/>
              <a:t> و غيرها الكثير من العوامل الواقع الحسي .</a:t>
            </a:r>
            <a:endParaRPr lang="fr-FR" sz="7200" dirty="0" smtClean="0"/>
          </a:p>
          <a:p>
            <a:pPr algn="r" rtl="1">
              <a:buNone/>
            </a:pPr>
            <a:endParaRPr lang="fr-FR" sz="72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>
              <a:buNone/>
            </a:pPr>
            <a:r>
              <a:rPr lang="ar-DZ" b="1" dirty="0" smtClean="0">
                <a:solidFill>
                  <a:srgbClr val="C00000"/>
                </a:solidFill>
              </a:rPr>
              <a:t>عملية </a:t>
            </a:r>
            <a:r>
              <a:rPr lang="ar-DZ" b="1" dirty="0" err="1" smtClean="0">
                <a:solidFill>
                  <a:srgbClr val="C00000"/>
                </a:solidFill>
              </a:rPr>
              <a:t>و</a:t>
            </a:r>
            <a:r>
              <a:rPr lang="ar-DZ" b="1" dirty="0" smtClean="0">
                <a:solidFill>
                  <a:srgbClr val="C00000"/>
                </a:solidFill>
              </a:rPr>
              <a:t> أسلوب التعلم بالنظرية </a:t>
            </a:r>
            <a:r>
              <a:rPr lang="ar-DZ" b="1" dirty="0" err="1" smtClean="0">
                <a:solidFill>
                  <a:srgbClr val="C00000"/>
                </a:solidFill>
              </a:rPr>
              <a:t>الغشتالتية</a:t>
            </a:r>
            <a:r>
              <a:rPr lang="ar-DZ" b="1" dirty="0" smtClean="0">
                <a:solidFill>
                  <a:srgbClr val="C00000"/>
                </a:solidFill>
              </a:rPr>
              <a:t> : </a:t>
            </a:r>
            <a:endParaRPr lang="fr-FR" b="1" dirty="0" smtClean="0">
              <a:solidFill>
                <a:srgbClr val="C00000"/>
              </a:solidFill>
            </a:endParaRPr>
          </a:p>
          <a:p>
            <a:pPr algn="r" rtl="1">
              <a:buNone/>
            </a:pPr>
            <a:r>
              <a:rPr lang="ar-DZ" dirty="0" smtClean="0"/>
              <a:t>التعلم في نظر </a:t>
            </a:r>
            <a:r>
              <a:rPr lang="ar-DZ" dirty="0" err="1" smtClean="0"/>
              <a:t>الغشتالتيين</a:t>
            </a:r>
            <a:r>
              <a:rPr lang="ar-DZ" dirty="0" smtClean="0"/>
              <a:t> هو ظاهرة إدراكية بالدرجة الأولى يتقرر بفعل قوانين التنظيم العقلي ( </a:t>
            </a:r>
            <a:r>
              <a:rPr lang="ar-DZ" dirty="0" err="1" smtClean="0"/>
              <a:t>او</a:t>
            </a:r>
            <a:r>
              <a:rPr lang="ar-DZ" dirty="0" smtClean="0"/>
              <a:t> الإدراكي ) التي 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يعتمدها الفرد في وعي </a:t>
            </a:r>
            <a:r>
              <a:rPr lang="ar-DZ" dirty="0" err="1" smtClean="0"/>
              <a:t>و</a:t>
            </a:r>
            <a:r>
              <a:rPr lang="ar-DZ" dirty="0" smtClean="0"/>
              <a:t> معالجة المنبهات الحسية البيئية من حلال مخزون ذاكرته المتعلق بهذه المنبهات . فالتعلم </a:t>
            </a:r>
            <a:r>
              <a:rPr lang="ar-DZ" dirty="0" err="1" smtClean="0"/>
              <a:t>و</a:t>
            </a:r>
            <a:r>
              <a:rPr lang="ar-DZ" dirty="0" smtClean="0"/>
              <a:t> التحصيل يعتمدان كما يؤكد </a:t>
            </a:r>
            <a:r>
              <a:rPr lang="ar-DZ" dirty="0" err="1" smtClean="0"/>
              <a:t>الغشتلتيون</a:t>
            </a:r>
            <a:r>
              <a:rPr lang="ar-DZ" dirty="0" smtClean="0"/>
              <a:t> على عملية تحليل الموقف </a:t>
            </a:r>
            <a:r>
              <a:rPr lang="ar-DZ" dirty="0" err="1" smtClean="0"/>
              <a:t>و</a:t>
            </a:r>
            <a:r>
              <a:rPr lang="ar-DZ" dirty="0" smtClean="0"/>
              <a:t> أساليب استخدام الفرد لخبراته السابقة في </a:t>
            </a:r>
            <a:r>
              <a:rPr lang="ar-DZ" dirty="0" err="1" smtClean="0"/>
              <a:t>ادراكه</a:t>
            </a:r>
            <a:r>
              <a:rPr lang="ar-DZ" dirty="0" smtClean="0"/>
              <a:t> و </a:t>
            </a:r>
            <a:r>
              <a:rPr lang="ar-DZ" dirty="0" err="1" smtClean="0"/>
              <a:t>الإستجابة</a:t>
            </a:r>
            <a:r>
              <a:rPr lang="ar-DZ" dirty="0" smtClean="0"/>
              <a:t> الجديدة له .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و عندما يخبر الفرد مشكلة محددة (للتعلم ) . فإن حالة من عدم التوازن الإدراكي تبدأ بالعمل في دماغه </a:t>
            </a:r>
            <a:r>
              <a:rPr lang="ar-DZ" dirty="0" err="1" smtClean="0"/>
              <a:t>و</a:t>
            </a:r>
            <a:r>
              <a:rPr lang="ar-DZ" dirty="0" smtClean="0"/>
              <a:t> يستمر حتى يتمكن أخيرا من الحل </a:t>
            </a:r>
            <a:r>
              <a:rPr lang="ar-DZ" dirty="0" err="1" smtClean="0"/>
              <a:t>او</a:t>
            </a:r>
            <a:r>
              <a:rPr lang="ar-DZ" dirty="0" smtClean="0"/>
              <a:t> الإجابة المطلوبين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بهدا</a:t>
            </a:r>
            <a:r>
              <a:rPr lang="ar-DZ" dirty="0" smtClean="0"/>
              <a:t> ، فإن معايشة التلميذ لمواقف </a:t>
            </a:r>
            <a:r>
              <a:rPr lang="ar-DZ" dirty="0" err="1" smtClean="0"/>
              <a:t>و</a:t>
            </a:r>
            <a:r>
              <a:rPr lang="ar-DZ" dirty="0" smtClean="0"/>
              <a:t> خبرات حسية تثير فيه الشعور بعدم التوازن الإدراكي </a:t>
            </a:r>
            <a:r>
              <a:rPr lang="ar-DZ" dirty="0" err="1" smtClean="0"/>
              <a:t>فتحغزه</a:t>
            </a:r>
            <a:r>
              <a:rPr lang="ar-DZ" dirty="0" smtClean="0"/>
              <a:t> بالنتيجة للتصرف </a:t>
            </a:r>
            <a:r>
              <a:rPr lang="ar-DZ" dirty="0" err="1" smtClean="0"/>
              <a:t>و</a:t>
            </a:r>
            <a:r>
              <a:rPr lang="ar-DZ" dirty="0" smtClean="0"/>
              <a:t> مواصلة البحث. 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DZ" b="1" dirty="0" smtClean="0">
                <a:solidFill>
                  <a:srgbClr val="C00000"/>
                </a:solidFill>
              </a:rPr>
              <a:t>1- مرحلة التطور الإدراكي الحركي (المولد – سنتان ) :</a:t>
            </a:r>
          </a:p>
          <a:p>
            <a:pPr algn="r" rtl="1">
              <a:buNone/>
            </a:pPr>
            <a:r>
              <a:rPr lang="ar-DZ" dirty="0" smtClean="0"/>
              <a:t>يكون الطفل في المرحلة الحالية حركيا لدرجة شبه كاملة . فهو لا يمتلك لغة لفظية يتصل </a:t>
            </a:r>
            <a:r>
              <a:rPr lang="ar-DZ" dirty="0" err="1" smtClean="0"/>
              <a:t>بها</a:t>
            </a:r>
            <a:r>
              <a:rPr lang="ar-DZ" dirty="0" smtClean="0"/>
              <a:t> مع الآخرين ولا إدراكا يري </a:t>
            </a:r>
            <a:r>
              <a:rPr lang="ar-DZ" dirty="0" err="1" smtClean="0"/>
              <a:t>به</a:t>
            </a:r>
            <a:r>
              <a:rPr lang="ar-DZ" dirty="0" smtClean="0"/>
              <a:t> غير نفسه </a:t>
            </a:r>
            <a:r>
              <a:rPr lang="ar-DZ" dirty="0" err="1" smtClean="0"/>
              <a:t>و</a:t>
            </a:r>
            <a:r>
              <a:rPr lang="ar-DZ" dirty="0" smtClean="0"/>
              <a:t> حاجاته </a:t>
            </a:r>
            <a:r>
              <a:rPr lang="ar-DZ" dirty="0" err="1" smtClean="0"/>
              <a:t>و</a:t>
            </a:r>
            <a:r>
              <a:rPr lang="ar-DZ" dirty="0" smtClean="0"/>
              <a:t> من هنا ، فإن حركته المتواصلة بالعب </a:t>
            </a:r>
            <a:r>
              <a:rPr lang="ar-DZ" dirty="0" err="1" smtClean="0"/>
              <a:t>و</a:t>
            </a:r>
            <a:r>
              <a:rPr lang="ar-DZ" dirty="0" smtClean="0"/>
              <a:t> المسك </a:t>
            </a:r>
            <a:r>
              <a:rPr lang="ar-DZ" dirty="0" err="1" smtClean="0"/>
              <a:t>و</a:t>
            </a:r>
            <a:r>
              <a:rPr lang="ar-DZ" dirty="0" smtClean="0"/>
              <a:t> الركض </a:t>
            </a:r>
            <a:r>
              <a:rPr lang="ar-DZ" dirty="0" err="1" smtClean="0"/>
              <a:t>و</a:t>
            </a:r>
            <a:r>
              <a:rPr lang="ar-DZ" dirty="0" smtClean="0"/>
              <a:t> </a:t>
            </a:r>
            <a:r>
              <a:rPr lang="ar-DZ" dirty="0" err="1" smtClean="0"/>
              <a:t>الأخد</a:t>
            </a:r>
            <a:r>
              <a:rPr lang="ar-DZ" dirty="0" smtClean="0"/>
              <a:t> و الرد هي الوسيلة الوحيدة لإدراكه </a:t>
            </a:r>
            <a:r>
              <a:rPr lang="ar-DZ" dirty="0" err="1" smtClean="0"/>
              <a:t>و</a:t>
            </a:r>
            <a:r>
              <a:rPr lang="ar-DZ" dirty="0" smtClean="0"/>
              <a:t> تطوير فهمه للبيئة . يتحرك الطفل فيتعلم البيئة إن البذور الأولى لمعرفة الفرد </a:t>
            </a:r>
            <a:r>
              <a:rPr lang="ar-DZ" dirty="0" err="1" smtClean="0"/>
              <a:t>و</a:t>
            </a:r>
            <a:r>
              <a:rPr lang="ar-DZ" dirty="0" smtClean="0"/>
              <a:t> مهاراته في التكيف مع نفسه </a:t>
            </a:r>
            <a:r>
              <a:rPr lang="ar-DZ" dirty="0" err="1" smtClean="0"/>
              <a:t>و</a:t>
            </a:r>
            <a:r>
              <a:rPr lang="ar-DZ" dirty="0" smtClean="0"/>
              <a:t> مع البيئة تستنبت في هذه المرحلة الغضة المبكرة من عمر الطفل . 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b="1" dirty="0" smtClean="0">
                <a:solidFill>
                  <a:srgbClr val="C00000"/>
                </a:solidFill>
              </a:rPr>
              <a:t>- مرحلة التطور الإدراكي الحسي الواقعي (3-6 سنوات ):</a:t>
            </a:r>
            <a:endParaRPr lang="fr-FR" b="1" dirty="0" smtClean="0">
              <a:solidFill>
                <a:srgbClr val="C00000"/>
              </a:solidFill>
            </a:endParaRPr>
          </a:p>
          <a:p>
            <a:pPr algn="r" rtl="1">
              <a:buNone/>
            </a:pPr>
            <a:r>
              <a:rPr lang="ar-DZ" dirty="0" smtClean="0"/>
              <a:t>يبدأ الطفل في هذه المرحلة باستعمال اللغة البسيطة في </a:t>
            </a:r>
            <a:r>
              <a:rPr lang="ar-DZ" dirty="0" err="1" smtClean="0"/>
              <a:t>التعاما</a:t>
            </a:r>
            <a:r>
              <a:rPr lang="ar-DZ" dirty="0" smtClean="0"/>
              <a:t> مع البيئة . و السؤال والجواب لإشباع فضوله الإدراكي بالتعلم .  و مع هذا لا يستطيع إدراك ( أو تعلم ) الأشياء خلف الواقع الحسي المباشر التي تتعرض له حواسه عادة </a:t>
            </a:r>
            <a:r>
              <a:rPr lang="ar-DZ" dirty="0" err="1" smtClean="0"/>
              <a:t>و</a:t>
            </a:r>
            <a:r>
              <a:rPr lang="ar-DZ" dirty="0" smtClean="0"/>
              <a:t> ذلك من خلال مواصفات </a:t>
            </a:r>
            <a:r>
              <a:rPr lang="ar-DZ" dirty="0" err="1" smtClean="0"/>
              <a:t>او</a:t>
            </a:r>
            <a:r>
              <a:rPr lang="ar-DZ" dirty="0" smtClean="0"/>
              <a:t> معايير ظاهرية </a:t>
            </a:r>
            <a:r>
              <a:rPr lang="ar-DZ" dirty="0" err="1" smtClean="0"/>
              <a:t>بختة</a:t>
            </a:r>
            <a:r>
              <a:rPr lang="ar-DZ" dirty="0" smtClean="0"/>
              <a:t> مثل الطول </a:t>
            </a:r>
            <a:r>
              <a:rPr lang="ar-DZ" dirty="0" err="1" smtClean="0"/>
              <a:t>و</a:t>
            </a:r>
            <a:r>
              <a:rPr lang="ar-DZ" dirty="0" smtClean="0"/>
              <a:t> العرض والوزن </a:t>
            </a:r>
            <a:r>
              <a:rPr lang="ar-DZ" dirty="0" err="1" smtClean="0"/>
              <a:t>و</a:t>
            </a:r>
            <a:r>
              <a:rPr lang="ar-DZ" dirty="0" smtClean="0"/>
              <a:t> اللون </a:t>
            </a:r>
            <a:r>
              <a:rPr lang="ar-DZ" dirty="0" err="1" smtClean="0"/>
              <a:t>و</a:t>
            </a:r>
            <a:r>
              <a:rPr lang="ar-DZ" dirty="0" smtClean="0"/>
              <a:t> الشكل </a:t>
            </a:r>
            <a:r>
              <a:rPr lang="ar-DZ" dirty="0" err="1" smtClean="0"/>
              <a:t>و</a:t>
            </a:r>
            <a:r>
              <a:rPr lang="ar-DZ" dirty="0" smtClean="0"/>
              <a:t> الحجم . 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الأسود عنده هو كل غوامق الأشياء . وكل إنسان يبدو شكليا مثل </a:t>
            </a:r>
            <a:r>
              <a:rPr lang="ar-DZ" dirty="0" err="1" smtClean="0"/>
              <a:t>امه</a:t>
            </a:r>
            <a:r>
              <a:rPr lang="ar-DZ" dirty="0" smtClean="0"/>
              <a:t> هي </a:t>
            </a:r>
            <a:r>
              <a:rPr lang="ar-DZ" dirty="0" err="1" smtClean="0"/>
              <a:t>إمرأة</a:t>
            </a:r>
            <a:r>
              <a:rPr lang="ar-DZ" dirty="0" smtClean="0"/>
              <a:t> . و الكيلو من القطن أكثر وزنا مع قطعة حديد الكيلو التي يقاس وزن القطن </a:t>
            </a:r>
            <a:r>
              <a:rPr lang="ar-DZ" dirty="0" err="1" smtClean="0"/>
              <a:t>بها</a:t>
            </a:r>
            <a:r>
              <a:rPr lang="ar-DZ" dirty="0" smtClean="0"/>
              <a:t> . و إذا غيرت ترتيب احد المستقيمين متساويين في الطول ثم سألت الطفل من أطول يشير غالبا إلى الخط الذي لا يزال مستقيما . 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dirty="0" smtClean="0"/>
              <a:t>إن ما يفتقده الطفل في هذه المرحلة ،حسب </a:t>
            </a:r>
            <a:r>
              <a:rPr lang="ar-DZ" dirty="0" err="1" smtClean="0"/>
              <a:t>بياجيه</a:t>
            </a:r>
            <a:r>
              <a:rPr lang="ar-DZ" dirty="0" smtClean="0"/>
              <a:t> هو مفهوم بقاء الأشياء ، </a:t>
            </a:r>
            <a:r>
              <a:rPr lang="ar-DZ" dirty="0" err="1" smtClean="0"/>
              <a:t>و</a:t>
            </a:r>
            <a:r>
              <a:rPr lang="ar-DZ" dirty="0" smtClean="0"/>
              <a:t> الذي يعني أن الأشياء يمكن أن تتغير في ظاهرها ، </a:t>
            </a:r>
            <a:r>
              <a:rPr lang="ar-DZ" dirty="0" err="1" smtClean="0"/>
              <a:t>و</a:t>
            </a:r>
            <a:r>
              <a:rPr lang="ar-DZ" dirty="0" smtClean="0"/>
              <a:t> لكنها تبقى في جوهرها ( وزنها </a:t>
            </a:r>
            <a:r>
              <a:rPr lang="ar-DZ" dirty="0" err="1" smtClean="0"/>
              <a:t>او</a:t>
            </a:r>
            <a:r>
              <a:rPr lang="ar-DZ" dirty="0" smtClean="0"/>
              <a:t> طولها </a:t>
            </a:r>
            <a:r>
              <a:rPr lang="ar-DZ" dirty="0" err="1" smtClean="0"/>
              <a:t>او</a:t>
            </a:r>
            <a:r>
              <a:rPr lang="ar-DZ" dirty="0" smtClean="0"/>
              <a:t> عرضها </a:t>
            </a:r>
            <a:r>
              <a:rPr lang="ar-DZ" dirty="0" err="1" smtClean="0"/>
              <a:t>او</a:t>
            </a:r>
            <a:r>
              <a:rPr lang="ar-DZ" dirty="0" smtClean="0"/>
              <a:t> مادتها ) كما هي لا تتغير .</a:t>
            </a:r>
          </a:p>
          <a:p>
            <a:pPr algn="r" rtl="1">
              <a:buNone/>
            </a:pPr>
            <a:r>
              <a:rPr lang="ar-DZ" dirty="0" smtClean="0"/>
              <a:t>إن الطفل في هذه المرحلة يدرك </a:t>
            </a:r>
            <a:r>
              <a:rPr lang="ar-DZ" dirty="0" err="1" smtClean="0"/>
              <a:t>و</a:t>
            </a:r>
            <a:r>
              <a:rPr lang="ar-DZ" dirty="0" smtClean="0"/>
              <a:t> يتعلم ما يعيشه في الواقع . و إن الخبرات الحسية التي يستقبلها بحواسه ( دون الحركية البحتة كما في المرحلة السابقة ) هي مصدر معرفته </a:t>
            </a:r>
            <a:r>
              <a:rPr lang="ar-DZ" dirty="0" err="1" smtClean="0"/>
              <a:t>و</a:t>
            </a:r>
            <a:r>
              <a:rPr lang="ar-DZ" dirty="0" smtClean="0"/>
              <a:t> بنائه الإدراكي </a:t>
            </a:r>
            <a:r>
              <a:rPr lang="ar-DZ" dirty="0" err="1" smtClean="0"/>
              <a:t>و</a:t>
            </a:r>
            <a:r>
              <a:rPr lang="ar-DZ" dirty="0" smtClean="0"/>
              <a:t> قدراته على التعلم . أنه لا يستطيع إدراك العلاقات أو الأحكام المنطقية لأشياء ، </a:t>
            </a:r>
            <a:r>
              <a:rPr lang="ar-DZ" dirty="0" err="1" smtClean="0"/>
              <a:t>و</a:t>
            </a:r>
            <a:r>
              <a:rPr lang="ar-DZ" dirty="0" smtClean="0"/>
              <a:t> لكنه مع هذا أقدر على التعلم كما </a:t>
            </a:r>
            <a:r>
              <a:rPr lang="ar-DZ" dirty="0" err="1" smtClean="0"/>
              <a:t>و</a:t>
            </a:r>
            <a:r>
              <a:rPr lang="ar-DZ" dirty="0" smtClean="0"/>
              <a:t> كيفا </a:t>
            </a:r>
            <a:r>
              <a:rPr lang="ar-DZ" dirty="0" err="1" smtClean="0"/>
              <a:t>و</a:t>
            </a:r>
            <a:r>
              <a:rPr lang="ar-DZ" dirty="0" smtClean="0"/>
              <a:t> نوعا مما كان عليه في المرحلة الحركية السابقة 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 descr="slide_2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72560" cy="62870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</TotalTime>
  <Words>617</Words>
  <Application>Microsoft Office PowerPoint</Application>
  <PresentationFormat>Affichage à l'écran (4:3)</PresentationFormat>
  <Paragraphs>37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Rotonde</vt:lpstr>
      <vt:lpstr>الجمهورية الجزايرية الديمقراطية الشعبية وزارة التعليم و البحث العلمي جامعة وهراالعالي ن للعلوم و التكنولوجيا معهد التربية البدنية و الرياضية  موضوع البحث : نظرية الألمان الغشتالتيين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الجزايرية الديمقراطية الشعبية وزارة التعليم و البحث العلمي جامعة وهراالعالي ن للعلوم و التكنولوجيا معهد التربية البدنية و الرياضية  موضوع البحث : نظرية الألمان الغشتالتيين</dc:title>
  <dc:creator>PRS</dc:creator>
  <cp:lastModifiedBy>cibtechnologie</cp:lastModifiedBy>
  <cp:revision>29</cp:revision>
  <dcterms:created xsi:type="dcterms:W3CDTF">2020-05-13T15:44:02Z</dcterms:created>
  <dcterms:modified xsi:type="dcterms:W3CDTF">2020-05-28T21:07:26Z</dcterms:modified>
</cp:coreProperties>
</file>