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64" r:id="rId4"/>
    <p:sldId id="265" r:id="rId5"/>
    <p:sldId id="258" r:id="rId6"/>
    <p:sldId id="259" r:id="rId7"/>
    <p:sldId id="260" r:id="rId8"/>
    <p:sldId id="261" r:id="rId9"/>
    <p:sldId id="262" r:id="rId10"/>
    <p:sldId id="263"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2394"/>
  </p:normalViewPr>
  <p:slideViewPr>
    <p:cSldViewPr>
      <p:cViewPr varScale="1">
        <p:scale>
          <a:sx n="53" d="100"/>
          <a:sy n="53" d="100"/>
        </p:scale>
        <p:origin x="1160"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C8C6D2-A8DF-453B-935B-FFBE9D2276EF}" type="datetimeFigureOut">
              <a:rPr lang="fr-FR" smtClean="0"/>
              <a:t>30/09/2024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A90E38-E90B-4ADC-9DF2-CF47C37E0BCB}"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335B95F-420A-4096-83AB-C98E67DF4710}" type="datetimeFigureOut">
              <a:rPr lang="fr-FR" smtClean="0"/>
              <a:pPr/>
              <a:t>30/09/2024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B750A4B-4DCF-4302-8E0D-076014463D6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35B95F-420A-4096-83AB-C98E67DF4710}" type="datetimeFigureOut">
              <a:rPr lang="fr-FR" smtClean="0"/>
              <a:pPr/>
              <a:t>30/09/2024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50A4B-4DCF-4302-8E0D-076014463D6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Géotechnique et fondations spéciales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00100" y="785794"/>
            <a:ext cx="4500594" cy="400110"/>
          </a:xfrm>
          <a:prstGeom prst="rect">
            <a:avLst/>
          </a:prstGeom>
          <a:ln>
            <a:solidFill>
              <a:schemeClr val="tx1"/>
            </a:solidFill>
          </a:ln>
        </p:spPr>
        <p:txBody>
          <a:bodyPr wrap="square">
            <a:spAutoFit/>
          </a:bodyPr>
          <a:lstStyle/>
          <a:p>
            <a:pPr marL="342900" indent="-342900"/>
            <a:r>
              <a:rPr lang="fr-FR" sz="2000" b="1" dirty="0"/>
              <a:t>B. </a:t>
            </a:r>
            <a:r>
              <a:rPr lang="fr-FR" sz="2000" b="1" u="sng" dirty="0"/>
              <a:t>Fondations sur un sol sableux</a:t>
            </a:r>
          </a:p>
        </p:txBody>
      </p:sp>
      <p:sp>
        <p:nvSpPr>
          <p:cNvPr id="6" name="Rectangle 5"/>
          <p:cNvSpPr/>
          <p:nvPr/>
        </p:nvSpPr>
        <p:spPr>
          <a:xfrm>
            <a:off x="500034" y="1357298"/>
            <a:ext cx="8072494" cy="1477328"/>
          </a:xfrm>
          <a:prstGeom prst="rect">
            <a:avLst/>
          </a:prstGeom>
        </p:spPr>
        <p:txBody>
          <a:bodyPr wrap="square">
            <a:spAutoFit/>
          </a:bodyPr>
          <a:lstStyle/>
          <a:p>
            <a:r>
              <a:rPr lang="fr-FR" b="1" u="sng" dirty="0"/>
              <a:t>Les fondations adaptées aux terrains sableux :</a:t>
            </a:r>
          </a:p>
          <a:p>
            <a:endParaRPr lang="fr-FR" b="1" u="sng" dirty="0"/>
          </a:p>
          <a:p>
            <a:pPr>
              <a:buFont typeface="Wingdings" pitchFamily="2" charset="2"/>
              <a:buChar char="Ø"/>
            </a:pPr>
            <a:r>
              <a:rPr lang="fr-FR" dirty="0"/>
              <a:t>Pour un terrain sableux, il faudra des fondations très importantes car il s’agit d’un</a:t>
            </a:r>
            <a:r>
              <a:rPr lang="fr-FR" b="1" dirty="0"/>
              <a:t> sol instable</a:t>
            </a:r>
            <a:r>
              <a:rPr lang="fr-FR" dirty="0"/>
              <a:t>. Si le sol résistant du terrain sableux est peu profond, on peut choisir d’effectuer </a:t>
            </a:r>
            <a:r>
              <a:rPr lang="fr-FR" b="1" u="sng" dirty="0">
                <a:solidFill>
                  <a:srgbClr val="FF0000"/>
                </a:solidFill>
              </a:rPr>
              <a:t>des fondations superficielles</a:t>
            </a:r>
            <a:endParaRPr lang="fr-FR" u="sng" dirty="0">
              <a:solidFill>
                <a:srgbClr val="FF0000"/>
              </a:solidFill>
            </a:endParaRPr>
          </a:p>
        </p:txBody>
      </p:sp>
      <p:sp>
        <p:nvSpPr>
          <p:cNvPr id="7" name="Rectangle 6"/>
          <p:cNvSpPr/>
          <p:nvPr/>
        </p:nvSpPr>
        <p:spPr>
          <a:xfrm>
            <a:off x="571472" y="3071810"/>
            <a:ext cx="7643866" cy="923330"/>
          </a:xfrm>
          <a:prstGeom prst="rect">
            <a:avLst/>
          </a:prstGeom>
        </p:spPr>
        <p:txBody>
          <a:bodyPr wrap="square">
            <a:spAutoFit/>
          </a:bodyPr>
          <a:lstStyle/>
          <a:p>
            <a:pPr>
              <a:buFont typeface="Wingdings" pitchFamily="2" charset="2"/>
              <a:buChar char="Ø"/>
            </a:pPr>
            <a:r>
              <a:rPr lang="fr-FR" dirty="0"/>
              <a:t>Dans le cas où le sol résistant est plus bas sous terre, il faudra penser à d’autres types de fondations qui sont des fondations semi-profondes et profondes. </a:t>
            </a:r>
          </a:p>
        </p:txBody>
      </p:sp>
      <p:pic>
        <p:nvPicPr>
          <p:cNvPr id="56322" name="Picture 2" descr="RÃ©sultat de recherche d'images pour &quot;les fondations superficielles semi profondes pdf&quot;"/>
          <p:cNvPicPr>
            <a:picLocks noChangeAspect="1" noChangeArrowheads="1"/>
          </p:cNvPicPr>
          <p:nvPr/>
        </p:nvPicPr>
        <p:blipFill>
          <a:blip r:embed="rId2"/>
          <a:srcRect/>
          <a:stretch>
            <a:fillRect/>
          </a:stretch>
        </p:blipFill>
        <p:spPr bwMode="auto">
          <a:xfrm>
            <a:off x="4000496" y="3786190"/>
            <a:ext cx="4143403" cy="281017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28662" y="357166"/>
            <a:ext cx="5357850" cy="461665"/>
          </a:xfrm>
          <a:prstGeom prst="rect">
            <a:avLst/>
          </a:prstGeom>
          <a:noFill/>
        </p:spPr>
        <p:txBody>
          <a:bodyPr wrap="square" rtlCol="0">
            <a:spAutoFit/>
          </a:bodyPr>
          <a:lstStyle/>
          <a:p>
            <a:pPr marL="400050" indent="-400050"/>
            <a:r>
              <a:rPr lang="fr-FR" sz="2400" dirty="0"/>
              <a:t>I.   Définition </a:t>
            </a:r>
          </a:p>
        </p:txBody>
      </p:sp>
      <p:sp>
        <p:nvSpPr>
          <p:cNvPr id="3" name="ZoneTexte 2"/>
          <p:cNvSpPr txBox="1"/>
          <p:nvPr/>
        </p:nvSpPr>
        <p:spPr>
          <a:xfrm>
            <a:off x="1571604" y="1071546"/>
            <a:ext cx="7000924" cy="1938992"/>
          </a:xfrm>
          <a:prstGeom prst="rect">
            <a:avLst/>
          </a:prstGeom>
          <a:noFill/>
        </p:spPr>
        <p:txBody>
          <a:bodyPr wrap="square" rtlCol="0">
            <a:spAutoFit/>
          </a:bodyPr>
          <a:lstStyle/>
          <a:p>
            <a:r>
              <a:rPr lang="fr-FR" sz="2400" dirty="0"/>
              <a:t>La géotechnique est un domaine d’activité multidisciplinaire et multiforme qui permet l'étude globale de l’ensemble du projet constitué du site et de l’ouvrage. Elle doit décrire cet ensemble puis prévoir son évolution dans l’espace et le temps</a:t>
            </a:r>
          </a:p>
        </p:txBody>
      </p:sp>
      <p:sp>
        <p:nvSpPr>
          <p:cNvPr id="4" name="ZoneTexte 3"/>
          <p:cNvSpPr txBox="1"/>
          <p:nvPr/>
        </p:nvSpPr>
        <p:spPr>
          <a:xfrm>
            <a:off x="785786" y="3571876"/>
            <a:ext cx="6858048" cy="461665"/>
          </a:xfrm>
          <a:prstGeom prst="rect">
            <a:avLst/>
          </a:prstGeom>
          <a:noFill/>
        </p:spPr>
        <p:txBody>
          <a:bodyPr wrap="square" rtlCol="0">
            <a:spAutoFit/>
          </a:bodyPr>
          <a:lstStyle/>
          <a:p>
            <a:pPr marL="400050" indent="-400050"/>
            <a:r>
              <a:rPr lang="fr-FR" dirty="0"/>
              <a:t>II</a:t>
            </a:r>
            <a:r>
              <a:rPr lang="fr-FR" sz="2400" dirty="0"/>
              <a:t>.   But et objectifs de l’étude géotechnique</a:t>
            </a:r>
          </a:p>
        </p:txBody>
      </p:sp>
      <p:sp>
        <p:nvSpPr>
          <p:cNvPr id="5" name="ZoneTexte 4"/>
          <p:cNvSpPr txBox="1"/>
          <p:nvPr/>
        </p:nvSpPr>
        <p:spPr>
          <a:xfrm>
            <a:off x="1428728" y="4572008"/>
            <a:ext cx="7572428" cy="2215991"/>
          </a:xfrm>
          <a:prstGeom prst="rect">
            <a:avLst/>
          </a:prstGeom>
          <a:noFill/>
        </p:spPr>
        <p:txBody>
          <a:bodyPr wrap="square" rtlCol="0">
            <a:spAutoFit/>
          </a:bodyPr>
          <a:lstStyle/>
          <a:p>
            <a:pPr marL="342900" indent="-342900">
              <a:buFont typeface="+mj-lt"/>
              <a:buAutoNum type="arabicPeriod"/>
            </a:pPr>
            <a:r>
              <a:rPr lang="fr-FR" sz="2400" dirty="0"/>
              <a:t>Comprendre la nature du sol et prévoir son comportement.</a:t>
            </a:r>
          </a:p>
          <a:p>
            <a:pPr marL="342900" indent="-342900">
              <a:buFont typeface="+mj-lt"/>
              <a:buAutoNum type="arabicPeriod"/>
            </a:pPr>
            <a:r>
              <a:rPr lang="fr-FR" sz="2400" dirty="0"/>
              <a:t>Construire l'ouvrage (conception et calcul des fondations)</a:t>
            </a:r>
          </a:p>
          <a:p>
            <a:pPr marL="342900" indent="-342900">
              <a:buFont typeface="+mj-lt"/>
              <a:buAutoNum type="arabicPeriod"/>
            </a:pPr>
            <a:r>
              <a:rPr lang="fr-FR" sz="2400" dirty="0"/>
              <a:t>Retarder la ruine ( durabilité de  l’ouvrage)</a:t>
            </a:r>
          </a:p>
          <a:p>
            <a:pPr marL="342900" indent="-342900"/>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8919" y="-71462"/>
            <a:ext cx="6470997" cy="830997"/>
          </a:xfrm>
          <a:prstGeom prst="rect">
            <a:avLst/>
          </a:prstGeom>
        </p:spPr>
        <p:txBody>
          <a:bodyPr wrap="square">
            <a:spAutoFit/>
          </a:bodyPr>
          <a:lstStyle/>
          <a:p>
            <a:endParaRPr lang="fr-FR" sz="1600" dirty="0">
              <a:solidFill>
                <a:schemeClr val="accent6">
                  <a:lumMod val="75000"/>
                </a:schemeClr>
              </a:solidFill>
              <a:latin typeface="Times New Roman" pitchFamily="18" charset="0"/>
              <a:cs typeface="Times New Roman" pitchFamily="18" charset="0"/>
            </a:endParaRPr>
          </a:p>
          <a:p>
            <a:pPr algn="ctr"/>
            <a:endParaRPr lang="fr-FR" sz="1600" dirty="0">
              <a:solidFill>
                <a:schemeClr val="accent6">
                  <a:lumMod val="75000"/>
                </a:schemeClr>
              </a:solidFill>
              <a:latin typeface="Times New Roman" pitchFamily="18" charset="0"/>
              <a:cs typeface="Times New Roman" pitchFamily="18" charset="0"/>
            </a:endParaRPr>
          </a:p>
          <a:p>
            <a:pPr algn="ctr"/>
            <a:endParaRPr lang="fr-FR" sz="1600" dirty="0">
              <a:solidFill>
                <a:schemeClr val="accent6">
                  <a:lumMod val="75000"/>
                </a:schemeClr>
              </a:solidFill>
              <a:latin typeface="Times New Roman" pitchFamily="18" charset="0"/>
              <a:cs typeface="Times New Roman" pitchFamily="18" charset="0"/>
            </a:endParaRPr>
          </a:p>
        </p:txBody>
      </p:sp>
      <p:sp>
        <p:nvSpPr>
          <p:cNvPr id="3" name="Rectangle 2"/>
          <p:cNvSpPr/>
          <p:nvPr/>
        </p:nvSpPr>
        <p:spPr>
          <a:xfrm>
            <a:off x="317226" y="642918"/>
            <a:ext cx="8506617" cy="830997"/>
          </a:xfrm>
          <a:prstGeom prst="rect">
            <a:avLst/>
          </a:prstGeom>
        </p:spPr>
        <p:txBody>
          <a:bodyPr wrap="square">
            <a:spAutoFit/>
          </a:bodyPr>
          <a:lstStyle/>
          <a:p>
            <a:pPr algn="ctr"/>
            <a:r>
              <a:rPr lang="fr-FR" sz="2400" dirty="0"/>
              <a:t>Avant de commencer un projet de construction ou d’aménagement d’un territoire ,l’architecte doit passe par l’étape de l’étude du sol .</a:t>
            </a:r>
          </a:p>
        </p:txBody>
      </p:sp>
      <p:sp>
        <p:nvSpPr>
          <p:cNvPr id="4" name="Rectangle à coins arrondis 5"/>
          <p:cNvSpPr/>
          <p:nvPr/>
        </p:nvSpPr>
        <p:spPr>
          <a:xfrm>
            <a:off x="3694724" y="1928802"/>
            <a:ext cx="1798096" cy="68400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600" b="1" dirty="0">
                <a:solidFill>
                  <a:schemeClr val="tx1"/>
                </a:solidFill>
              </a:rPr>
              <a:t>Reconnaissance  Du Sol </a:t>
            </a:r>
          </a:p>
        </p:txBody>
      </p:sp>
      <p:sp>
        <p:nvSpPr>
          <p:cNvPr id="5" name="Organigramme : Multidocument 10"/>
          <p:cNvSpPr/>
          <p:nvPr/>
        </p:nvSpPr>
        <p:spPr>
          <a:xfrm>
            <a:off x="3253144" y="4557291"/>
            <a:ext cx="2703654" cy="215785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chemeClr val="tx1"/>
                </a:solidFill>
              </a:rPr>
              <a:t>l’étendue et </a:t>
            </a:r>
          </a:p>
          <a:p>
            <a:pPr algn="ctr"/>
            <a:r>
              <a:rPr lang="fr-FR" b="1" dirty="0">
                <a:solidFill>
                  <a:schemeClr val="tx1"/>
                </a:solidFill>
              </a:rPr>
              <a:t>la géométrie des</a:t>
            </a:r>
          </a:p>
          <a:p>
            <a:pPr marL="342900" indent="-342900" algn="ctr">
              <a:buFont typeface="+mj-lt"/>
              <a:buAutoNum type="arabicPeriod"/>
            </a:pPr>
            <a:r>
              <a:rPr lang="fr-FR" b="1" dirty="0">
                <a:solidFill>
                  <a:schemeClr val="tx1"/>
                </a:solidFill>
              </a:rPr>
              <a:t> différents formations</a:t>
            </a:r>
          </a:p>
          <a:p>
            <a:pPr algn="ctr"/>
            <a:r>
              <a:rPr lang="fr-FR" b="1" dirty="0">
                <a:solidFill>
                  <a:schemeClr val="tx1"/>
                </a:solidFill>
              </a:rPr>
              <a:t> (prospection électrique </a:t>
            </a:r>
          </a:p>
          <a:p>
            <a:pPr algn="ctr"/>
            <a:r>
              <a:rPr lang="fr-FR" b="1" dirty="0">
                <a:solidFill>
                  <a:schemeClr val="tx1"/>
                </a:solidFill>
              </a:rPr>
              <a:t>et sismique</a:t>
            </a:r>
          </a:p>
        </p:txBody>
      </p:sp>
      <p:sp>
        <p:nvSpPr>
          <p:cNvPr id="6" name="Organigramme : Multidocument 11"/>
          <p:cNvSpPr/>
          <p:nvPr/>
        </p:nvSpPr>
        <p:spPr>
          <a:xfrm>
            <a:off x="6280246" y="4500570"/>
            <a:ext cx="1786721" cy="16405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b="1" dirty="0">
                <a:solidFill>
                  <a:schemeClr val="tx1"/>
                </a:solidFill>
              </a:rPr>
              <a:t>Les caractéristiques</a:t>
            </a:r>
          </a:p>
          <a:p>
            <a:pPr algn="ctr"/>
            <a:r>
              <a:rPr lang="fr-FR" b="1" dirty="0">
                <a:solidFill>
                  <a:schemeClr val="tx1"/>
                </a:solidFill>
              </a:rPr>
              <a:t> physiques et </a:t>
            </a:r>
          </a:p>
          <a:p>
            <a:pPr algn="ctr"/>
            <a:r>
              <a:rPr lang="fr-FR" b="1" dirty="0">
                <a:solidFill>
                  <a:schemeClr val="tx1"/>
                </a:solidFill>
              </a:rPr>
              <a:t>Mécaniques des sols</a:t>
            </a:r>
          </a:p>
        </p:txBody>
      </p:sp>
      <p:sp>
        <p:nvSpPr>
          <p:cNvPr id="7" name="Organigramme : Multidocument 12"/>
          <p:cNvSpPr/>
          <p:nvPr/>
        </p:nvSpPr>
        <p:spPr>
          <a:xfrm>
            <a:off x="1056463" y="4240199"/>
            <a:ext cx="1769867" cy="1832007"/>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600" b="1" dirty="0">
                <a:solidFill>
                  <a:schemeClr val="tx1"/>
                </a:solidFill>
              </a:rPr>
              <a:t>La nature et</a:t>
            </a:r>
          </a:p>
          <a:p>
            <a:pPr algn="ctr"/>
            <a:r>
              <a:rPr lang="fr-FR" sz="1600" b="1" dirty="0">
                <a:solidFill>
                  <a:schemeClr val="tx1"/>
                </a:solidFill>
              </a:rPr>
              <a:t> la forme</a:t>
            </a:r>
          </a:p>
          <a:p>
            <a:pPr algn="ctr"/>
            <a:r>
              <a:rPr lang="fr-FR" sz="1600" b="1" dirty="0">
                <a:solidFill>
                  <a:schemeClr val="tx1"/>
                </a:solidFill>
              </a:rPr>
              <a:t> globale</a:t>
            </a:r>
          </a:p>
          <a:p>
            <a:pPr algn="ctr"/>
            <a:r>
              <a:rPr lang="fr-FR" sz="1600" b="1" dirty="0">
                <a:solidFill>
                  <a:schemeClr val="tx1"/>
                </a:solidFill>
              </a:rPr>
              <a:t>des couches</a:t>
            </a:r>
          </a:p>
        </p:txBody>
      </p:sp>
      <p:sp>
        <p:nvSpPr>
          <p:cNvPr id="8" name="Organigramme : Document 13"/>
          <p:cNvSpPr/>
          <p:nvPr/>
        </p:nvSpPr>
        <p:spPr>
          <a:xfrm>
            <a:off x="1340804" y="2745739"/>
            <a:ext cx="1492464" cy="1045737"/>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b="1" dirty="0">
                <a:solidFill>
                  <a:schemeClr val="tx1"/>
                </a:solidFill>
              </a:rPr>
              <a:t>Géologie</a:t>
            </a:r>
          </a:p>
        </p:txBody>
      </p:sp>
      <p:sp>
        <p:nvSpPr>
          <p:cNvPr id="9" name="Organigramme : Document 14"/>
          <p:cNvSpPr/>
          <p:nvPr/>
        </p:nvSpPr>
        <p:spPr>
          <a:xfrm>
            <a:off x="3714744" y="3274364"/>
            <a:ext cx="2000264" cy="1011892"/>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b="1" dirty="0">
                <a:solidFill>
                  <a:schemeClr val="tx1"/>
                </a:solidFill>
              </a:rPr>
              <a:t>Géophysique</a:t>
            </a:r>
          </a:p>
        </p:txBody>
      </p:sp>
      <p:sp>
        <p:nvSpPr>
          <p:cNvPr id="10" name="Organigramme : Document 15"/>
          <p:cNvSpPr/>
          <p:nvPr/>
        </p:nvSpPr>
        <p:spPr>
          <a:xfrm>
            <a:off x="6124372" y="2905975"/>
            <a:ext cx="2090966" cy="1021790"/>
          </a:xfrm>
          <a:prstGeom prst="ellipse">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b="1" dirty="0">
                <a:solidFill>
                  <a:schemeClr val="tx1"/>
                </a:solidFill>
              </a:rPr>
              <a:t>Géotechnique</a:t>
            </a:r>
          </a:p>
        </p:txBody>
      </p:sp>
      <p:cxnSp>
        <p:nvCxnSpPr>
          <p:cNvPr id="25" name="Connecteur droit 24"/>
          <p:cNvCxnSpPr/>
          <p:nvPr/>
        </p:nvCxnSpPr>
        <p:spPr>
          <a:xfrm>
            <a:off x="3385030" y="2786058"/>
            <a:ext cx="2373940"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27" name="Connecteur droit avec flèche 26"/>
          <p:cNvCxnSpPr/>
          <p:nvPr/>
        </p:nvCxnSpPr>
        <p:spPr>
          <a:xfrm rot="10800000" flipV="1">
            <a:off x="2791545" y="2786058"/>
            <a:ext cx="593485" cy="28575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8" name="Connecteur droit avec flèche 27"/>
          <p:cNvCxnSpPr/>
          <p:nvPr/>
        </p:nvCxnSpPr>
        <p:spPr>
          <a:xfrm>
            <a:off x="5758970" y="2786058"/>
            <a:ext cx="395657" cy="35719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0" name="Connecteur droit avec flèche 29"/>
          <p:cNvCxnSpPr/>
          <p:nvPr/>
        </p:nvCxnSpPr>
        <p:spPr>
          <a:xfrm rot="5400000">
            <a:off x="4321967" y="3036152"/>
            <a:ext cx="500066" cy="146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2" name="Connecteur droit avec flèche 31"/>
          <p:cNvCxnSpPr/>
          <p:nvPr/>
        </p:nvCxnSpPr>
        <p:spPr>
          <a:xfrm rot="5400000">
            <a:off x="1786651" y="4000565"/>
            <a:ext cx="428628" cy="146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4" name="Connecteur droit avec flèche 33"/>
          <p:cNvCxnSpPr/>
          <p:nvPr/>
        </p:nvCxnSpPr>
        <p:spPr>
          <a:xfrm rot="5400000">
            <a:off x="4356953" y="4499837"/>
            <a:ext cx="428628" cy="146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5" name="Connecteur droit avec flèche 34"/>
          <p:cNvCxnSpPr/>
          <p:nvPr/>
        </p:nvCxnSpPr>
        <p:spPr>
          <a:xfrm rot="5400000">
            <a:off x="6864244" y="4142647"/>
            <a:ext cx="428628" cy="146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fltVal val="0"/>
                                          </p:val>
                                        </p:tav>
                                        <p:tav tm="100000">
                                          <p:val>
                                            <p:strVal val="#ppt_h"/>
                                          </p:val>
                                        </p:tav>
                                      </p:tavLst>
                                    </p:anim>
                                    <p:animEffect transition="in" filter="fade">
                                      <p:cBhvr>
                                        <p:cTn id="54" dur="500"/>
                                        <p:tgtEl>
                                          <p:spTgt spid="10"/>
                                        </p:tgtEl>
                                      </p:cBhvr>
                                    </p:animEffect>
                                  </p:childTnLst>
                                </p:cTn>
                              </p:par>
                              <p:par>
                                <p:cTn id="55" presetID="53" presetClass="entr" presetSubtype="16"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p:cTn id="57" dur="500" fill="hold"/>
                                        <p:tgtEl>
                                          <p:spTgt spid="25"/>
                                        </p:tgtEl>
                                        <p:attrNameLst>
                                          <p:attrName>ppt_w</p:attrName>
                                        </p:attrNameLst>
                                      </p:cBhvr>
                                      <p:tavLst>
                                        <p:tav tm="0">
                                          <p:val>
                                            <p:fltVal val="0"/>
                                          </p:val>
                                        </p:tav>
                                        <p:tav tm="100000">
                                          <p:val>
                                            <p:strVal val="#ppt_w"/>
                                          </p:val>
                                        </p:tav>
                                      </p:tavLst>
                                    </p:anim>
                                    <p:anim calcmode="lin" valueType="num">
                                      <p:cBhvr>
                                        <p:cTn id="58" dur="500" fill="hold"/>
                                        <p:tgtEl>
                                          <p:spTgt spid="25"/>
                                        </p:tgtEl>
                                        <p:attrNameLst>
                                          <p:attrName>ppt_h</p:attrName>
                                        </p:attrNameLst>
                                      </p:cBhvr>
                                      <p:tavLst>
                                        <p:tav tm="0">
                                          <p:val>
                                            <p:fltVal val="0"/>
                                          </p:val>
                                        </p:tav>
                                        <p:tav tm="100000">
                                          <p:val>
                                            <p:strVal val="#ppt_h"/>
                                          </p:val>
                                        </p:tav>
                                      </p:tavLst>
                                    </p:anim>
                                    <p:animEffect transition="in" filter="fade">
                                      <p:cBhvr>
                                        <p:cTn id="59" dur="500"/>
                                        <p:tgtEl>
                                          <p:spTgt spid="25"/>
                                        </p:tgtEl>
                                      </p:cBhvr>
                                    </p:animEffect>
                                  </p:childTnLst>
                                </p:cTn>
                              </p:par>
                              <p:par>
                                <p:cTn id="60" presetID="53" presetClass="entr" presetSubtype="16"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fltVal val="0"/>
                                          </p:val>
                                        </p:tav>
                                        <p:tav tm="100000">
                                          <p:val>
                                            <p:strVal val="#ppt_h"/>
                                          </p:val>
                                        </p:tav>
                                      </p:tavLst>
                                    </p:anim>
                                    <p:animEffect transition="in" filter="fade">
                                      <p:cBhvr>
                                        <p:cTn id="64" dur="500"/>
                                        <p:tgtEl>
                                          <p:spTgt spid="27"/>
                                        </p:tgtEl>
                                      </p:cBhvr>
                                    </p:animEffect>
                                  </p:childTnLst>
                                </p:cTn>
                              </p:par>
                              <p:par>
                                <p:cTn id="65" presetID="53" presetClass="entr" presetSubtype="16" fill="hold"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p:cTn id="67" dur="500" fill="hold"/>
                                        <p:tgtEl>
                                          <p:spTgt spid="28"/>
                                        </p:tgtEl>
                                        <p:attrNameLst>
                                          <p:attrName>ppt_w</p:attrName>
                                        </p:attrNameLst>
                                      </p:cBhvr>
                                      <p:tavLst>
                                        <p:tav tm="0">
                                          <p:val>
                                            <p:fltVal val="0"/>
                                          </p:val>
                                        </p:tav>
                                        <p:tav tm="100000">
                                          <p:val>
                                            <p:strVal val="#ppt_w"/>
                                          </p:val>
                                        </p:tav>
                                      </p:tavLst>
                                    </p:anim>
                                    <p:anim calcmode="lin" valueType="num">
                                      <p:cBhvr>
                                        <p:cTn id="68" dur="500" fill="hold"/>
                                        <p:tgtEl>
                                          <p:spTgt spid="28"/>
                                        </p:tgtEl>
                                        <p:attrNameLst>
                                          <p:attrName>ppt_h</p:attrName>
                                        </p:attrNameLst>
                                      </p:cBhvr>
                                      <p:tavLst>
                                        <p:tav tm="0">
                                          <p:val>
                                            <p:fltVal val="0"/>
                                          </p:val>
                                        </p:tav>
                                        <p:tav tm="100000">
                                          <p:val>
                                            <p:strVal val="#ppt_h"/>
                                          </p:val>
                                        </p:tav>
                                      </p:tavLst>
                                    </p:anim>
                                    <p:animEffect transition="in" filter="fade">
                                      <p:cBhvr>
                                        <p:cTn id="69" dur="500"/>
                                        <p:tgtEl>
                                          <p:spTgt spid="28"/>
                                        </p:tgtEl>
                                      </p:cBhvr>
                                    </p:animEffect>
                                  </p:childTnLst>
                                </p:cTn>
                              </p:par>
                              <p:par>
                                <p:cTn id="70" presetID="53" presetClass="entr" presetSubtype="16" fill="hold" nodeType="with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cTn>
                              </p:par>
                              <p:par>
                                <p:cTn id="75" presetID="53" presetClass="entr" presetSubtype="16"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p:cTn id="77" dur="500" fill="hold"/>
                                        <p:tgtEl>
                                          <p:spTgt spid="32"/>
                                        </p:tgtEl>
                                        <p:attrNameLst>
                                          <p:attrName>ppt_w</p:attrName>
                                        </p:attrNameLst>
                                      </p:cBhvr>
                                      <p:tavLst>
                                        <p:tav tm="0">
                                          <p:val>
                                            <p:fltVal val="0"/>
                                          </p:val>
                                        </p:tav>
                                        <p:tav tm="100000">
                                          <p:val>
                                            <p:strVal val="#ppt_w"/>
                                          </p:val>
                                        </p:tav>
                                      </p:tavLst>
                                    </p:anim>
                                    <p:anim calcmode="lin" valueType="num">
                                      <p:cBhvr>
                                        <p:cTn id="78" dur="500" fill="hold"/>
                                        <p:tgtEl>
                                          <p:spTgt spid="32"/>
                                        </p:tgtEl>
                                        <p:attrNameLst>
                                          <p:attrName>ppt_h</p:attrName>
                                        </p:attrNameLst>
                                      </p:cBhvr>
                                      <p:tavLst>
                                        <p:tav tm="0">
                                          <p:val>
                                            <p:fltVal val="0"/>
                                          </p:val>
                                        </p:tav>
                                        <p:tav tm="100000">
                                          <p:val>
                                            <p:strVal val="#ppt_h"/>
                                          </p:val>
                                        </p:tav>
                                      </p:tavLst>
                                    </p:anim>
                                    <p:animEffect transition="in" filter="fade">
                                      <p:cBhvr>
                                        <p:cTn id="79" dur="500"/>
                                        <p:tgtEl>
                                          <p:spTgt spid="32"/>
                                        </p:tgtEl>
                                      </p:cBhvr>
                                    </p:animEffect>
                                  </p:childTnLst>
                                </p:cTn>
                              </p:par>
                              <p:par>
                                <p:cTn id="80" presetID="53" presetClass="entr" presetSubtype="16" fill="hold" nodeType="withEffect">
                                  <p:stCondLst>
                                    <p:cond delay="0"/>
                                  </p:stCondLst>
                                  <p:childTnLst>
                                    <p:set>
                                      <p:cBhvr>
                                        <p:cTn id="81" dur="1" fill="hold">
                                          <p:stCondLst>
                                            <p:cond delay="0"/>
                                          </p:stCondLst>
                                        </p:cTn>
                                        <p:tgtEl>
                                          <p:spTgt spid="34"/>
                                        </p:tgtEl>
                                        <p:attrNameLst>
                                          <p:attrName>style.visibility</p:attrName>
                                        </p:attrNameLst>
                                      </p:cBhvr>
                                      <p:to>
                                        <p:strVal val="visible"/>
                                      </p:to>
                                    </p:set>
                                    <p:anim calcmode="lin" valueType="num">
                                      <p:cBhvr>
                                        <p:cTn id="82" dur="500" fill="hold"/>
                                        <p:tgtEl>
                                          <p:spTgt spid="34"/>
                                        </p:tgtEl>
                                        <p:attrNameLst>
                                          <p:attrName>ppt_w</p:attrName>
                                        </p:attrNameLst>
                                      </p:cBhvr>
                                      <p:tavLst>
                                        <p:tav tm="0">
                                          <p:val>
                                            <p:fltVal val="0"/>
                                          </p:val>
                                        </p:tav>
                                        <p:tav tm="100000">
                                          <p:val>
                                            <p:strVal val="#ppt_w"/>
                                          </p:val>
                                        </p:tav>
                                      </p:tavLst>
                                    </p:anim>
                                    <p:anim calcmode="lin" valueType="num">
                                      <p:cBhvr>
                                        <p:cTn id="83" dur="500" fill="hold"/>
                                        <p:tgtEl>
                                          <p:spTgt spid="34"/>
                                        </p:tgtEl>
                                        <p:attrNameLst>
                                          <p:attrName>ppt_h</p:attrName>
                                        </p:attrNameLst>
                                      </p:cBhvr>
                                      <p:tavLst>
                                        <p:tav tm="0">
                                          <p:val>
                                            <p:fltVal val="0"/>
                                          </p:val>
                                        </p:tav>
                                        <p:tav tm="100000">
                                          <p:val>
                                            <p:strVal val="#ppt_h"/>
                                          </p:val>
                                        </p:tav>
                                      </p:tavLst>
                                    </p:anim>
                                    <p:animEffect transition="in" filter="fade">
                                      <p:cBhvr>
                                        <p:cTn id="84" dur="500"/>
                                        <p:tgtEl>
                                          <p:spTgt spid="34"/>
                                        </p:tgtEl>
                                      </p:cBhvr>
                                    </p:animEffect>
                                  </p:childTnLst>
                                </p:cTn>
                              </p:par>
                              <p:par>
                                <p:cTn id="85" presetID="53" presetClass="entr" presetSubtype="16" fill="hold"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animBg="1"/>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p:cNvSpPr txBox="1">
            <a:spLocks/>
          </p:cNvSpPr>
          <p:nvPr/>
        </p:nvSpPr>
        <p:spPr>
          <a:xfrm>
            <a:off x="5033599" y="3500438"/>
            <a:ext cx="3824681" cy="3000396"/>
          </a:xfrm>
          <a:prstGeom prst="roundRect">
            <a:avLst/>
          </a:prstGeom>
          <a:ln/>
        </p:spPr>
        <p:style>
          <a:lnRef idx="2">
            <a:schemeClr val="accent2"/>
          </a:lnRef>
          <a:fillRef idx="1">
            <a:schemeClr val="lt1"/>
          </a:fillRef>
          <a:effectRef idx="0">
            <a:schemeClr val="accent2"/>
          </a:effectRef>
          <a:fontRef idx="minor">
            <a:schemeClr val="dk1"/>
          </a:fontRef>
        </p:style>
        <p:txBody>
          <a:bodyPr>
            <a:noAutofit/>
          </a:bodyPr>
          <a:lstStyle/>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  </a:t>
            </a:r>
          </a:p>
        </p:txBody>
      </p:sp>
      <p:sp>
        <p:nvSpPr>
          <p:cNvPr id="15" name="Rectangle 14"/>
          <p:cNvSpPr/>
          <p:nvPr/>
        </p:nvSpPr>
        <p:spPr>
          <a:xfrm>
            <a:off x="879206" y="1"/>
            <a:ext cx="6470997" cy="2554545"/>
          </a:xfrm>
          <a:prstGeom prst="rect">
            <a:avLst/>
          </a:prstGeom>
        </p:spPr>
        <p:txBody>
          <a:bodyPr wrap="square">
            <a:spAutoFit/>
          </a:bodyPr>
          <a:lstStyle/>
          <a:p>
            <a:endParaRPr lang="fr-FR" sz="28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a:p>
            <a:pPr algn="ctr"/>
            <a:endParaRPr lang="fr-FR" sz="20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a:p>
            <a:pPr algn="ctr"/>
            <a:endParaRPr lang="fr-FR" sz="2800" dirty="0">
              <a:latin typeface="Times New Roman" pitchFamily="18" charset="0"/>
              <a:cs typeface="Times New Roman" pitchFamily="18" charset="0"/>
            </a:endParaRPr>
          </a:p>
        </p:txBody>
      </p:sp>
      <p:sp>
        <p:nvSpPr>
          <p:cNvPr id="19" name="Titre 1"/>
          <p:cNvSpPr txBox="1">
            <a:spLocks/>
          </p:cNvSpPr>
          <p:nvPr/>
        </p:nvSpPr>
        <p:spPr>
          <a:xfrm>
            <a:off x="-823710" y="2500306"/>
            <a:ext cx="6450794"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400" b="1" i="1" u="none" strike="noStrike" kern="1200" cap="none" spc="0" normalizeH="0" baseline="0" noProof="0" dirty="0">
                <a:ln>
                  <a:noFill/>
                </a:ln>
                <a:solidFill>
                  <a:schemeClr val="accent2">
                    <a:lumMod val="75000"/>
                  </a:schemeClr>
                </a:solidFill>
                <a:effectLst/>
                <a:uLnTx/>
                <a:uFillTx/>
                <a:latin typeface="+mj-lt"/>
                <a:ea typeface="+mj-ea"/>
                <a:cs typeface="Times New Roman" pitchFamily="18" charset="0"/>
              </a:rPr>
              <a:t>Le bon sol </a:t>
            </a:r>
          </a:p>
        </p:txBody>
      </p:sp>
      <p:sp>
        <p:nvSpPr>
          <p:cNvPr id="20" name="Espace réservé du contenu 2"/>
          <p:cNvSpPr txBox="1">
            <a:spLocks/>
          </p:cNvSpPr>
          <p:nvPr/>
        </p:nvSpPr>
        <p:spPr>
          <a:xfrm>
            <a:off x="747319" y="3500438"/>
            <a:ext cx="3824681" cy="3000396"/>
          </a:xfrm>
          <a:prstGeom prst="roundRect">
            <a:avLst/>
          </a:prstGeom>
          <a:ln/>
        </p:spPr>
        <p:style>
          <a:lnRef idx="2">
            <a:schemeClr val="dk1"/>
          </a:lnRef>
          <a:fillRef idx="1">
            <a:schemeClr val="lt1"/>
          </a:fillRef>
          <a:effectRef idx="0">
            <a:schemeClr val="dk1"/>
          </a:effectRef>
          <a:fontRef idx="minor">
            <a:schemeClr val="dk1"/>
          </a:fontRef>
        </p:style>
        <p:txBody>
          <a:bodyPr>
            <a:noAutofit/>
          </a:bodyPr>
          <a:lstStyle/>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 les tassements sous les charges sont faibles </a:t>
            </a:r>
          </a:p>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Reçoivent facilement des fondations superficielles  </a:t>
            </a:r>
          </a:p>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La nappe phréatique est profonde </a:t>
            </a:r>
          </a:p>
          <a:p>
            <a:pPr marL="342900" marR="0" lvl="0" indent="-342900" algn="l" defTabSz="914400" rtl="0" eaLnBrk="1" fontAlgn="auto" latinLnBrk="0" hangingPunct="1">
              <a:lnSpc>
                <a:spcPct val="160000"/>
              </a:lnSpc>
              <a:spcBef>
                <a:spcPct val="20000"/>
              </a:spcBef>
              <a:spcAft>
                <a:spcPts val="0"/>
              </a:spcAft>
              <a:buClrTx/>
              <a:buSzTx/>
              <a:tabLst/>
              <a:defRPr/>
            </a:pPr>
            <a:r>
              <a:rPr kumimoji="0" lang="fr-FR" b="1" i="0" u="none" strike="noStrike" kern="1200" cap="none" spc="0" normalizeH="0" baseline="0" noProof="0" dirty="0">
                <a:ln>
                  <a:noFill/>
                </a:ln>
                <a:solidFill>
                  <a:schemeClr val="tx1"/>
                </a:solidFill>
                <a:effectLst/>
                <a:uLnTx/>
                <a:uFillTx/>
                <a:latin typeface="+mj-lt"/>
                <a:ea typeface="+mn-ea"/>
                <a:cs typeface="+mn-cs"/>
              </a:rPr>
              <a:t> </a:t>
            </a:r>
          </a:p>
        </p:txBody>
      </p:sp>
      <p:sp>
        <p:nvSpPr>
          <p:cNvPr id="22" name="ZoneTexte 21"/>
          <p:cNvSpPr txBox="1"/>
          <p:nvPr/>
        </p:nvSpPr>
        <p:spPr>
          <a:xfrm>
            <a:off x="5289463" y="3783004"/>
            <a:ext cx="3283066" cy="1338828"/>
          </a:xfrm>
          <a:prstGeom prst="rect">
            <a:avLst/>
          </a:prstGeom>
          <a:noFill/>
        </p:spPr>
        <p:txBody>
          <a:bodyPr wrap="square" rtlCol="0">
            <a:spAutoFit/>
          </a:bodyPr>
          <a:lstStyle/>
          <a:p>
            <a:pPr>
              <a:lnSpc>
                <a:spcPct val="150000"/>
              </a:lnSpc>
            </a:pPr>
            <a:r>
              <a:rPr lang="fr-FR" b="1" dirty="0">
                <a:latin typeface="+mj-lt"/>
                <a:cs typeface="Times New Roman" pitchFamily="18" charset="0"/>
              </a:rPr>
              <a:t>Sols saturés </a:t>
            </a:r>
          </a:p>
          <a:p>
            <a:pPr>
              <a:lnSpc>
                <a:spcPct val="150000"/>
              </a:lnSpc>
            </a:pPr>
            <a:r>
              <a:rPr lang="fr-FR" b="1" dirty="0">
                <a:latin typeface="+mj-lt"/>
                <a:cs typeface="Times New Roman" pitchFamily="18" charset="0"/>
              </a:rPr>
              <a:t>Terrain gypseux ou agressifs</a:t>
            </a:r>
          </a:p>
          <a:p>
            <a:pPr>
              <a:lnSpc>
                <a:spcPct val="150000"/>
              </a:lnSpc>
            </a:pPr>
            <a:r>
              <a:rPr lang="fr-FR" b="1" dirty="0">
                <a:latin typeface="+mj-lt"/>
                <a:cs typeface="Times New Roman" pitchFamily="18" charset="0"/>
              </a:rPr>
              <a:t>Sols a grains fin </a:t>
            </a:r>
          </a:p>
        </p:txBody>
      </p:sp>
      <p:sp>
        <p:nvSpPr>
          <p:cNvPr id="7" name="Rectangle 6"/>
          <p:cNvSpPr/>
          <p:nvPr/>
        </p:nvSpPr>
        <p:spPr>
          <a:xfrm>
            <a:off x="3354271" y="214290"/>
            <a:ext cx="1919820" cy="523220"/>
          </a:xfrm>
          <a:prstGeom prst="rect">
            <a:avLst/>
          </a:prstGeom>
        </p:spPr>
        <p:txBody>
          <a:bodyPr wrap="none">
            <a:spAutoFit/>
          </a:bodyPr>
          <a:lstStyle/>
          <a:p>
            <a:pPr algn="ctr"/>
            <a:r>
              <a:rPr lang="fr-FR" sz="2800" b="1" i="1" u="sng" dirty="0">
                <a:solidFill>
                  <a:schemeClr val="accent6">
                    <a:lumMod val="75000"/>
                  </a:schemeClr>
                </a:solidFill>
                <a:latin typeface="+mj-lt"/>
                <a:cs typeface="Times New Roman" pitchFamily="18" charset="0"/>
              </a:rPr>
              <a:t>Définition : </a:t>
            </a:r>
          </a:p>
        </p:txBody>
      </p:sp>
      <p:sp>
        <p:nvSpPr>
          <p:cNvPr id="8" name="Rectangle 7"/>
          <p:cNvSpPr/>
          <p:nvPr/>
        </p:nvSpPr>
        <p:spPr>
          <a:xfrm>
            <a:off x="197828" y="916529"/>
            <a:ext cx="8858280" cy="830997"/>
          </a:xfrm>
          <a:prstGeom prst="rect">
            <a:avLst/>
          </a:prstGeom>
        </p:spPr>
        <p:txBody>
          <a:bodyPr wrap="square">
            <a:spAutoFit/>
          </a:bodyPr>
          <a:lstStyle/>
          <a:p>
            <a:pPr algn="ctr"/>
            <a:r>
              <a:rPr lang="fr-FR" sz="2400" dirty="0">
                <a:latin typeface="+mj-lt"/>
                <a:cs typeface="Times New Roman" pitchFamily="18" charset="0"/>
              </a:rPr>
              <a:t>L’étude géotechnique est un ensemble d’opérations.  Sa démarche générale consiste d’abord à caractériser le sol .</a:t>
            </a:r>
          </a:p>
        </p:txBody>
      </p:sp>
      <p:sp>
        <p:nvSpPr>
          <p:cNvPr id="9" name="Rectangle 8"/>
          <p:cNvSpPr/>
          <p:nvPr/>
        </p:nvSpPr>
        <p:spPr>
          <a:xfrm>
            <a:off x="3845944" y="1785926"/>
            <a:ext cx="1358065" cy="523220"/>
          </a:xfrm>
          <a:prstGeom prst="rect">
            <a:avLst/>
          </a:prstGeom>
        </p:spPr>
        <p:txBody>
          <a:bodyPr wrap="none">
            <a:spAutoFit/>
          </a:bodyPr>
          <a:lstStyle/>
          <a:p>
            <a:pPr algn="ctr"/>
            <a:r>
              <a:rPr lang="fr-FR" sz="2800" b="1" i="1" u="sng" dirty="0">
                <a:solidFill>
                  <a:schemeClr val="accent2">
                    <a:lumMod val="75000"/>
                  </a:schemeClr>
                </a:solidFill>
                <a:latin typeface="+mj-lt"/>
                <a:cs typeface="Times New Roman" pitchFamily="18" charset="0"/>
              </a:rPr>
              <a:t>Le sol  : </a:t>
            </a:r>
          </a:p>
        </p:txBody>
      </p:sp>
      <p:sp>
        <p:nvSpPr>
          <p:cNvPr id="10" name="Titre 1"/>
          <p:cNvSpPr txBox="1">
            <a:spLocks/>
          </p:cNvSpPr>
          <p:nvPr/>
        </p:nvSpPr>
        <p:spPr>
          <a:xfrm>
            <a:off x="3462570" y="2571752"/>
            <a:ext cx="6450794"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400" b="1" i="1" u="none" strike="noStrike" kern="1200" cap="none" spc="0" normalizeH="0" baseline="0" noProof="0" dirty="0">
                <a:ln>
                  <a:noFill/>
                </a:ln>
                <a:solidFill>
                  <a:schemeClr val="accent2">
                    <a:lumMod val="75000"/>
                  </a:schemeClr>
                </a:solidFill>
                <a:effectLst/>
                <a:uLnTx/>
                <a:uFillTx/>
                <a:latin typeface="+mj-lt"/>
                <a:ea typeface="+mj-ea"/>
                <a:cs typeface="Times New Roman" pitchFamily="18" charset="0"/>
              </a:rPr>
              <a:t>Le mauvais sol </a:t>
            </a:r>
          </a:p>
        </p:txBody>
      </p:sp>
      <p:cxnSp>
        <p:nvCxnSpPr>
          <p:cNvPr id="13" name="Connecteur droit avec flèche 12"/>
          <p:cNvCxnSpPr/>
          <p:nvPr/>
        </p:nvCxnSpPr>
        <p:spPr>
          <a:xfrm rot="10800000" flipV="1">
            <a:off x="2527774" y="2214554"/>
            <a:ext cx="923199" cy="28575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Connecteur droit avec flèche 13"/>
          <p:cNvCxnSpPr/>
          <p:nvPr/>
        </p:nvCxnSpPr>
        <p:spPr>
          <a:xfrm>
            <a:off x="5363313" y="2214554"/>
            <a:ext cx="923199" cy="35719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8" name="Connecteur droit avec flèche 17"/>
          <p:cNvCxnSpPr/>
          <p:nvPr/>
        </p:nvCxnSpPr>
        <p:spPr>
          <a:xfrm rot="5400000">
            <a:off x="2152084" y="3178234"/>
            <a:ext cx="357190" cy="146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4" name="Connecteur droit avec flèche 23"/>
          <p:cNvCxnSpPr/>
          <p:nvPr/>
        </p:nvCxnSpPr>
        <p:spPr>
          <a:xfrm rot="5400000">
            <a:off x="6370955" y="3249672"/>
            <a:ext cx="357190" cy="146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1"/>
                                        </p:tgtEl>
                                        <p:attrNameLst>
                                          <p:attrName>r</p:attrName>
                                        </p:attrNameLst>
                                      </p:cBhvr>
                                    </p:animRot>
                                    <p:animRot by="-240000">
                                      <p:cBhvr>
                                        <p:cTn id="14" dur="200" fill="hold">
                                          <p:stCondLst>
                                            <p:cond delay="200"/>
                                          </p:stCondLst>
                                        </p:cTn>
                                        <p:tgtEl>
                                          <p:spTgt spid="11"/>
                                        </p:tgtEl>
                                        <p:attrNameLst>
                                          <p:attrName>r</p:attrName>
                                        </p:attrNameLst>
                                      </p:cBhvr>
                                    </p:animRot>
                                    <p:animRot by="240000">
                                      <p:cBhvr>
                                        <p:cTn id="15" dur="200" fill="hold">
                                          <p:stCondLst>
                                            <p:cond delay="400"/>
                                          </p:stCondLst>
                                        </p:cTn>
                                        <p:tgtEl>
                                          <p:spTgt spid="11"/>
                                        </p:tgtEl>
                                        <p:attrNameLst>
                                          <p:attrName>r</p:attrName>
                                        </p:attrNameLst>
                                      </p:cBhvr>
                                    </p:animRot>
                                    <p:animRot by="-240000">
                                      <p:cBhvr>
                                        <p:cTn id="16" dur="200" fill="hold">
                                          <p:stCondLst>
                                            <p:cond delay="600"/>
                                          </p:stCondLst>
                                        </p:cTn>
                                        <p:tgtEl>
                                          <p:spTgt spid="11"/>
                                        </p:tgtEl>
                                        <p:attrNameLst>
                                          <p:attrName>r</p:attrName>
                                        </p:attrNameLst>
                                      </p:cBhvr>
                                    </p:animRot>
                                    <p:animRot by="120000">
                                      <p:cBhvr>
                                        <p:cTn id="17" dur="200" fill="hold">
                                          <p:stCondLst>
                                            <p:cond delay="800"/>
                                          </p:stCondLst>
                                        </p:cTn>
                                        <p:tgtEl>
                                          <p:spTgt spid="11"/>
                                        </p:tgtEl>
                                        <p:attrNameLst>
                                          <p:attrName>r</p:attrName>
                                        </p:attrNameLst>
                                      </p:cBhvr>
                                    </p:animRot>
                                  </p:childTnLst>
                                </p:cTn>
                              </p:par>
                              <p:par>
                                <p:cTn id="18" presetID="32" presetClass="emph" presetSubtype="0" fill="hold" grpId="0" nodeType="withEffect">
                                  <p:stCondLst>
                                    <p:cond delay="0"/>
                                  </p:stCondLst>
                                  <p:childTnLst>
                                    <p:animRot by="120000">
                                      <p:cBhvr>
                                        <p:cTn id="19" dur="100" fill="hold">
                                          <p:stCondLst>
                                            <p:cond delay="0"/>
                                          </p:stCondLst>
                                        </p:cTn>
                                        <p:tgtEl>
                                          <p:spTgt spid="19"/>
                                        </p:tgtEl>
                                        <p:attrNameLst>
                                          <p:attrName>r</p:attrName>
                                        </p:attrNameLst>
                                      </p:cBhvr>
                                    </p:animRot>
                                    <p:animRot by="-240000">
                                      <p:cBhvr>
                                        <p:cTn id="20" dur="200" fill="hold">
                                          <p:stCondLst>
                                            <p:cond delay="200"/>
                                          </p:stCondLst>
                                        </p:cTn>
                                        <p:tgtEl>
                                          <p:spTgt spid="19"/>
                                        </p:tgtEl>
                                        <p:attrNameLst>
                                          <p:attrName>r</p:attrName>
                                        </p:attrNameLst>
                                      </p:cBhvr>
                                    </p:animRot>
                                    <p:animRot by="240000">
                                      <p:cBhvr>
                                        <p:cTn id="21" dur="200" fill="hold">
                                          <p:stCondLst>
                                            <p:cond delay="400"/>
                                          </p:stCondLst>
                                        </p:cTn>
                                        <p:tgtEl>
                                          <p:spTgt spid="19"/>
                                        </p:tgtEl>
                                        <p:attrNameLst>
                                          <p:attrName>r</p:attrName>
                                        </p:attrNameLst>
                                      </p:cBhvr>
                                    </p:animRot>
                                    <p:animRot by="-240000">
                                      <p:cBhvr>
                                        <p:cTn id="22" dur="200" fill="hold">
                                          <p:stCondLst>
                                            <p:cond delay="600"/>
                                          </p:stCondLst>
                                        </p:cTn>
                                        <p:tgtEl>
                                          <p:spTgt spid="19"/>
                                        </p:tgtEl>
                                        <p:attrNameLst>
                                          <p:attrName>r</p:attrName>
                                        </p:attrNameLst>
                                      </p:cBhvr>
                                    </p:animRot>
                                    <p:animRot by="120000">
                                      <p:cBhvr>
                                        <p:cTn id="23" dur="200" fill="hold">
                                          <p:stCondLst>
                                            <p:cond delay="800"/>
                                          </p:stCondLst>
                                        </p:cTn>
                                        <p:tgtEl>
                                          <p:spTgt spid="19"/>
                                        </p:tgtEl>
                                        <p:attrNameLst>
                                          <p:attrName>r</p:attrName>
                                        </p:attrNameLst>
                                      </p:cBhvr>
                                    </p:animRot>
                                  </p:childTnLst>
                                </p:cTn>
                              </p:par>
                              <p:par>
                                <p:cTn id="24" presetID="32" presetClass="emph" presetSubtype="0" fill="hold" grpId="0" nodeType="withEffect">
                                  <p:stCondLst>
                                    <p:cond delay="0"/>
                                  </p:stCondLst>
                                  <p:childTnLst>
                                    <p:animRot by="120000">
                                      <p:cBhvr>
                                        <p:cTn id="25" dur="100" fill="hold">
                                          <p:stCondLst>
                                            <p:cond delay="0"/>
                                          </p:stCondLst>
                                        </p:cTn>
                                        <p:tgtEl>
                                          <p:spTgt spid="20"/>
                                        </p:tgtEl>
                                        <p:attrNameLst>
                                          <p:attrName>r</p:attrName>
                                        </p:attrNameLst>
                                      </p:cBhvr>
                                    </p:animRot>
                                    <p:animRot by="-240000">
                                      <p:cBhvr>
                                        <p:cTn id="26" dur="200" fill="hold">
                                          <p:stCondLst>
                                            <p:cond delay="200"/>
                                          </p:stCondLst>
                                        </p:cTn>
                                        <p:tgtEl>
                                          <p:spTgt spid="20"/>
                                        </p:tgtEl>
                                        <p:attrNameLst>
                                          <p:attrName>r</p:attrName>
                                        </p:attrNameLst>
                                      </p:cBhvr>
                                    </p:animRot>
                                    <p:animRot by="240000">
                                      <p:cBhvr>
                                        <p:cTn id="27" dur="200" fill="hold">
                                          <p:stCondLst>
                                            <p:cond delay="400"/>
                                          </p:stCondLst>
                                        </p:cTn>
                                        <p:tgtEl>
                                          <p:spTgt spid="20"/>
                                        </p:tgtEl>
                                        <p:attrNameLst>
                                          <p:attrName>r</p:attrName>
                                        </p:attrNameLst>
                                      </p:cBhvr>
                                    </p:animRot>
                                    <p:animRot by="-240000">
                                      <p:cBhvr>
                                        <p:cTn id="28" dur="200" fill="hold">
                                          <p:stCondLst>
                                            <p:cond delay="600"/>
                                          </p:stCondLst>
                                        </p:cTn>
                                        <p:tgtEl>
                                          <p:spTgt spid="20"/>
                                        </p:tgtEl>
                                        <p:attrNameLst>
                                          <p:attrName>r</p:attrName>
                                        </p:attrNameLst>
                                      </p:cBhvr>
                                    </p:animRot>
                                    <p:animRot by="120000">
                                      <p:cBhvr>
                                        <p:cTn id="29" dur="200" fill="hold">
                                          <p:stCondLst>
                                            <p:cond delay="800"/>
                                          </p:stCondLst>
                                        </p:cTn>
                                        <p:tgtEl>
                                          <p:spTgt spid="20"/>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22"/>
                                        </p:tgtEl>
                                        <p:attrNameLst>
                                          <p:attrName>r</p:attrName>
                                        </p:attrNameLst>
                                      </p:cBhvr>
                                    </p:animRot>
                                    <p:animRot by="-240000">
                                      <p:cBhvr>
                                        <p:cTn id="32" dur="200" fill="hold">
                                          <p:stCondLst>
                                            <p:cond delay="200"/>
                                          </p:stCondLst>
                                        </p:cTn>
                                        <p:tgtEl>
                                          <p:spTgt spid="22"/>
                                        </p:tgtEl>
                                        <p:attrNameLst>
                                          <p:attrName>r</p:attrName>
                                        </p:attrNameLst>
                                      </p:cBhvr>
                                    </p:animRot>
                                    <p:animRot by="240000">
                                      <p:cBhvr>
                                        <p:cTn id="33" dur="200" fill="hold">
                                          <p:stCondLst>
                                            <p:cond delay="400"/>
                                          </p:stCondLst>
                                        </p:cTn>
                                        <p:tgtEl>
                                          <p:spTgt spid="22"/>
                                        </p:tgtEl>
                                        <p:attrNameLst>
                                          <p:attrName>r</p:attrName>
                                        </p:attrNameLst>
                                      </p:cBhvr>
                                    </p:animRot>
                                    <p:animRot by="-240000">
                                      <p:cBhvr>
                                        <p:cTn id="34" dur="200" fill="hold">
                                          <p:stCondLst>
                                            <p:cond delay="600"/>
                                          </p:stCondLst>
                                        </p:cTn>
                                        <p:tgtEl>
                                          <p:spTgt spid="22"/>
                                        </p:tgtEl>
                                        <p:attrNameLst>
                                          <p:attrName>r</p:attrName>
                                        </p:attrNameLst>
                                      </p:cBhvr>
                                    </p:animRot>
                                    <p:animRot by="120000">
                                      <p:cBhvr>
                                        <p:cTn id="35" dur="200" fill="hold">
                                          <p:stCondLst>
                                            <p:cond delay="800"/>
                                          </p:stCondLst>
                                        </p:cTn>
                                        <p:tgtEl>
                                          <p:spTgt spid="22"/>
                                        </p:tgtEl>
                                        <p:attrNameLst>
                                          <p:attrName>r</p:attrName>
                                        </p:attrNameLst>
                                      </p:cBhvr>
                                    </p:animRot>
                                  </p:childTnLst>
                                </p:cTn>
                              </p:par>
                              <p:par>
                                <p:cTn id="36" presetID="32" presetClass="emph" presetSubtype="0" fill="hold" grpId="0" nodeType="with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par>
                                <p:cTn id="42" presetID="32" presetClass="emph" presetSubtype="0" fill="hold" grpId="0" nodeType="withEffect">
                                  <p:stCondLst>
                                    <p:cond delay="0"/>
                                  </p:stCondLst>
                                  <p:childTnLst>
                                    <p:animRot by="120000">
                                      <p:cBhvr>
                                        <p:cTn id="43" dur="100" fill="hold">
                                          <p:stCondLst>
                                            <p:cond delay="0"/>
                                          </p:stCondLst>
                                        </p:cTn>
                                        <p:tgtEl>
                                          <p:spTgt spid="10"/>
                                        </p:tgtEl>
                                        <p:attrNameLst>
                                          <p:attrName>r</p:attrName>
                                        </p:attrNameLst>
                                      </p:cBhvr>
                                    </p:animRot>
                                    <p:animRot by="-240000">
                                      <p:cBhvr>
                                        <p:cTn id="44" dur="200" fill="hold">
                                          <p:stCondLst>
                                            <p:cond delay="200"/>
                                          </p:stCondLst>
                                        </p:cTn>
                                        <p:tgtEl>
                                          <p:spTgt spid="10"/>
                                        </p:tgtEl>
                                        <p:attrNameLst>
                                          <p:attrName>r</p:attrName>
                                        </p:attrNameLst>
                                      </p:cBhvr>
                                    </p:animRot>
                                    <p:animRot by="240000">
                                      <p:cBhvr>
                                        <p:cTn id="45" dur="200" fill="hold">
                                          <p:stCondLst>
                                            <p:cond delay="400"/>
                                          </p:stCondLst>
                                        </p:cTn>
                                        <p:tgtEl>
                                          <p:spTgt spid="10"/>
                                        </p:tgtEl>
                                        <p:attrNameLst>
                                          <p:attrName>r</p:attrName>
                                        </p:attrNameLst>
                                      </p:cBhvr>
                                    </p:animRot>
                                    <p:animRot by="-240000">
                                      <p:cBhvr>
                                        <p:cTn id="46" dur="200" fill="hold">
                                          <p:stCondLst>
                                            <p:cond delay="600"/>
                                          </p:stCondLst>
                                        </p:cTn>
                                        <p:tgtEl>
                                          <p:spTgt spid="10"/>
                                        </p:tgtEl>
                                        <p:attrNameLst>
                                          <p:attrName>r</p:attrName>
                                        </p:attrNameLst>
                                      </p:cBhvr>
                                    </p:animRot>
                                    <p:animRot by="120000">
                                      <p:cBhvr>
                                        <p:cTn id="47" dur="200" fill="hold">
                                          <p:stCondLst>
                                            <p:cond delay="800"/>
                                          </p:stCondLst>
                                        </p:cTn>
                                        <p:tgtEl>
                                          <p:spTgt spid="10"/>
                                        </p:tgtEl>
                                        <p:attrNameLst>
                                          <p:attrName>r</p:attrName>
                                        </p:attrNameLst>
                                      </p:cBhvr>
                                    </p:animRot>
                                  </p:childTnLst>
                                </p:cTn>
                              </p:par>
                              <p:par>
                                <p:cTn id="48" presetID="32" presetClass="emph" presetSubtype="0" fill="hold" nodeType="withEffect">
                                  <p:stCondLst>
                                    <p:cond delay="0"/>
                                  </p:stCondLst>
                                  <p:childTnLst>
                                    <p:animRot by="120000">
                                      <p:cBhvr>
                                        <p:cTn id="49" dur="100" fill="hold">
                                          <p:stCondLst>
                                            <p:cond delay="0"/>
                                          </p:stCondLst>
                                        </p:cTn>
                                        <p:tgtEl>
                                          <p:spTgt spid="13"/>
                                        </p:tgtEl>
                                        <p:attrNameLst>
                                          <p:attrName>r</p:attrName>
                                        </p:attrNameLst>
                                      </p:cBhvr>
                                    </p:animRot>
                                    <p:animRot by="-240000">
                                      <p:cBhvr>
                                        <p:cTn id="50" dur="200" fill="hold">
                                          <p:stCondLst>
                                            <p:cond delay="200"/>
                                          </p:stCondLst>
                                        </p:cTn>
                                        <p:tgtEl>
                                          <p:spTgt spid="13"/>
                                        </p:tgtEl>
                                        <p:attrNameLst>
                                          <p:attrName>r</p:attrName>
                                        </p:attrNameLst>
                                      </p:cBhvr>
                                    </p:animRot>
                                    <p:animRot by="240000">
                                      <p:cBhvr>
                                        <p:cTn id="51" dur="200" fill="hold">
                                          <p:stCondLst>
                                            <p:cond delay="400"/>
                                          </p:stCondLst>
                                        </p:cTn>
                                        <p:tgtEl>
                                          <p:spTgt spid="13"/>
                                        </p:tgtEl>
                                        <p:attrNameLst>
                                          <p:attrName>r</p:attrName>
                                        </p:attrNameLst>
                                      </p:cBhvr>
                                    </p:animRot>
                                    <p:animRot by="-240000">
                                      <p:cBhvr>
                                        <p:cTn id="52" dur="200" fill="hold">
                                          <p:stCondLst>
                                            <p:cond delay="600"/>
                                          </p:stCondLst>
                                        </p:cTn>
                                        <p:tgtEl>
                                          <p:spTgt spid="13"/>
                                        </p:tgtEl>
                                        <p:attrNameLst>
                                          <p:attrName>r</p:attrName>
                                        </p:attrNameLst>
                                      </p:cBhvr>
                                    </p:animRot>
                                    <p:animRot by="120000">
                                      <p:cBhvr>
                                        <p:cTn id="53" dur="200" fill="hold">
                                          <p:stCondLst>
                                            <p:cond delay="800"/>
                                          </p:stCondLst>
                                        </p:cTn>
                                        <p:tgtEl>
                                          <p:spTgt spid="13"/>
                                        </p:tgtEl>
                                        <p:attrNameLst>
                                          <p:attrName>r</p:attrName>
                                        </p:attrNameLst>
                                      </p:cBhvr>
                                    </p:animRot>
                                  </p:childTnLst>
                                </p:cTn>
                              </p:par>
                              <p:par>
                                <p:cTn id="54" presetID="32" presetClass="emph" presetSubtype="0" fill="hold" nodeType="withEffect">
                                  <p:stCondLst>
                                    <p:cond delay="0"/>
                                  </p:stCondLst>
                                  <p:childTnLst>
                                    <p:animRot by="120000">
                                      <p:cBhvr>
                                        <p:cTn id="55" dur="100" fill="hold">
                                          <p:stCondLst>
                                            <p:cond delay="0"/>
                                          </p:stCondLst>
                                        </p:cTn>
                                        <p:tgtEl>
                                          <p:spTgt spid="14"/>
                                        </p:tgtEl>
                                        <p:attrNameLst>
                                          <p:attrName>r</p:attrName>
                                        </p:attrNameLst>
                                      </p:cBhvr>
                                    </p:animRot>
                                    <p:animRot by="-240000">
                                      <p:cBhvr>
                                        <p:cTn id="56" dur="200" fill="hold">
                                          <p:stCondLst>
                                            <p:cond delay="200"/>
                                          </p:stCondLst>
                                        </p:cTn>
                                        <p:tgtEl>
                                          <p:spTgt spid="14"/>
                                        </p:tgtEl>
                                        <p:attrNameLst>
                                          <p:attrName>r</p:attrName>
                                        </p:attrNameLst>
                                      </p:cBhvr>
                                    </p:animRot>
                                    <p:animRot by="240000">
                                      <p:cBhvr>
                                        <p:cTn id="57" dur="200" fill="hold">
                                          <p:stCondLst>
                                            <p:cond delay="400"/>
                                          </p:stCondLst>
                                        </p:cTn>
                                        <p:tgtEl>
                                          <p:spTgt spid="14"/>
                                        </p:tgtEl>
                                        <p:attrNameLst>
                                          <p:attrName>r</p:attrName>
                                        </p:attrNameLst>
                                      </p:cBhvr>
                                    </p:animRot>
                                    <p:animRot by="-240000">
                                      <p:cBhvr>
                                        <p:cTn id="58" dur="200" fill="hold">
                                          <p:stCondLst>
                                            <p:cond delay="600"/>
                                          </p:stCondLst>
                                        </p:cTn>
                                        <p:tgtEl>
                                          <p:spTgt spid="14"/>
                                        </p:tgtEl>
                                        <p:attrNameLst>
                                          <p:attrName>r</p:attrName>
                                        </p:attrNameLst>
                                      </p:cBhvr>
                                    </p:animRot>
                                    <p:animRot by="120000">
                                      <p:cBhvr>
                                        <p:cTn id="59" dur="200" fill="hold">
                                          <p:stCondLst>
                                            <p:cond delay="800"/>
                                          </p:stCondLst>
                                        </p:cTn>
                                        <p:tgtEl>
                                          <p:spTgt spid="14"/>
                                        </p:tgtEl>
                                        <p:attrNameLst>
                                          <p:attrName>r</p:attrName>
                                        </p:attrNameLst>
                                      </p:cBhvr>
                                    </p:animRot>
                                  </p:childTnLst>
                                </p:cTn>
                              </p:par>
                              <p:par>
                                <p:cTn id="60" presetID="32" presetClass="emph" presetSubtype="0" fill="hold" nodeType="withEffect">
                                  <p:stCondLst>
                                    <p:cond delay="0"/>
                                  </p:stCondLst>
                                  <p:childTnLst>
                                    <p:animRot by="120000">
                                      <p:cBhvr>
                                        <p:cTn id="61" dur="100" fill="hold">
                                          <p:stCondLst>
                                            <p:cond delay="0"/>
                                          </p:stCondLst>
                                        </p:cTn>
                                        <p:tgtEl>
                                          <p:spTgt spid="18"/>
                                        </p:tgtEl>
                                        <p:attrNameLst>
                                          <p:attrName>r</p:attrName>
                                        </p:attrNameLst>
                                      </p:cBhvr>
                                    </p:animRot>
                                    <p:animRot by="-240000">
                                      <p:cBhvr>
                                        <p:cTn id="62" dur="200" fill="hold">
                                          <p:stCondLst>
                                            <p:cond delay="200"/>
                                          </p:stCondLst>
                                        </p:cTn>
                                        <p:tgtEl>
                                          <p:spTgt spid="18"/>
                                        </p:tgtEl>
                                        <p:attrNameLst>
                                          <p:attrName>r</p:attrName>
                                        </p:attrNameLst>
                                      </p:cBhvr>
                                    </p:animRot>
                                    <p:animRot by="240000">
                                      <p:cBhvr>
                                        <p:cTn id="63" dur="200" fill="hold">
                                          <p:stCondLst>
                                            <p:cond delay="400"/>
                                          </p:stCondLst>
                                        </p:cTn>
                                        <p:tgtEl>
                                          <p:spTgt spid="18"/>
                                        </p:tgtEl>
                                        <p:attrNameLst>
                                          <p:attrName>r</p:attrName>
                                        </p:attrNameLst>
                                      </p:cBhvr>
                                    </p:animRot>
                                    <p:animRot by="-240000">
                                      <p:cBhvr>
                                        <p:cTn id="64" dur="200" fill="hold">
                                          <p:stCondLst>
                                            <p:cond delay="600"/>
                                          </p:stCondLst>
                                        </p:cTn>
                                        <p:tgtEl>
                                          <p:spTgt spid="18"/>
                                        </p:tgtEl>
                                        <p:attrNameLst>
                                          <p:attrName>r</p:attrName>
                                        </p:attrNameLst>
                                      </p:cBhvr>
                                    </p:animRot>
                                    <p:animRot by="120000">
                                      <p:cBhvr>
                                        <p:cTn id="65" dur="200" fill="hold">
                                          <p:stCondLst>
                                            <p:cond delay="800"/>
                                          </p:stCondLst>
                                        </p:cTn>
                                        <p:tgtEl>
                                          <p:spTgt spid="18"/>
                                        </p:tgtEl>
                                        <p:attrNameLst>
                                          <p:attrName>r</p:attrName>
                                        </p:attrNameLst>
                                      </p:cBhvr>
                                    </p:animRot>
                                  </p:childTnLst>
                                </p:cTn>
                              </p:par>
                              <p:par>
                                <p:cTn id="66" presetID="32" presetClass="emph" presetSubtype="0" fill="hold" nodeType="withEffect">
                                  <p:stCondLst>
                                    <p:cond delay="0"/>
                                  </p:stCondLst>
                                  <p:childTnLst>
                                    <p:animRot by="120000">
                                      <p:cBhvr>
                                        <p:cTn id="67" dur="100" fill="hold">
                                          <p:stCondLst>
                                            <p:cond delay="0"/>
                                          </p:stCondLst>
                                        </p:cTn>
                                        <p:tgtEl>
                                          <p:spTgt spid="24"/>
                                        </p:tgtEl>
                                        <p:attrNameLst>
                                          <p:attrName>r</p:attrName>
                                        </p:attrNameLst>
                                      </p:cBhvr>
                                    </p:animRot>
                                    <p:animRot by="-240000">
                                      <p:cBhvr>
                                        <p:cTn id="68" dur="200" fill="hold">
                                          <p:stCondLst>
                                            <p:cond delay="200"/>
                                          </p:stCondLst>
                                        </p:cTn>
                                        <p:tgtEl>
                                          <p:spTgt spid="24"/>
                                        </p:tgtEl>
                                        <p:attrNameLst>
                                          <p:attrName>r</p:attrName>
                                        </p:attrNameLst>
                                      </p:cBhvr>
                                    </p:animRot>
                                    <p:animRot by="240000">
                                      <p:cBhvr>
                                        <p:cTn id="69" dur="200" fill="hold">
                                          <p:stCondLst>
                                            <p:cond delay="400"/>
                                          </p:stCondLst>
                                        </p:cTn>
                                        <p:tgtEl>
                                          <p:spTgt spid="24"/>
                                        </p:tgtEl>
                                        <p:attrNameLst>
                                          <p:attrName>r</p:attrName>
                                        </p:attrNameLst>
                                      </p:cBhvr>
                                    </p:animRot>
                                    <p:animRot by="-240000">
                                      <p:cBhvr>
                                        <p:cTn id="70" dur="200" fill="hold">
                                          <p:stCondLst>
                                            <p:cond delay="600"/>
                                          </p:stCondLst>
                                        </p:cTn>
                                        <p:tgtEl>
                                          <p:spTgt spid="24"/>
                                        </p:tgtEl>
                                        <p:attrNameLst>
                                          <p:attrName>r</p:attrName>
                                        </p:attrNameLst>
                                      </p:cBhvr>
                                    </p:animRot>
                                    <p:animRot by="120000">
                                      <p:cBhvr>
                                        <p:cTn id="71"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p:bldP spid="20" grpId="0" animBg="1"/>
      <p:bldP spid="22" grpId="0"/>
      <p:bldP spid="7"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Rectangle 2"/>
          <p:cNvSpPr/>
          <p:nvPr/>
        </p:nvSpPr>
        <p:spPr>
          <a:xfrm>
            <a:off x="785786" y="714356"/>
            <a:ext cx="7572428" cy="6001643"/>
          </a:xfrm>
          <a:prstGeom prst="rect">
            <a:avLst/>
          </a:prstGeom>
        </p:spPr>
        <p:txBody>
          <a:bodyPr wrap="square">
            <a:spAutoFit/>
          </a:bodyPr>
          <a:lstStyle/>
          <a:p>
            <a:pPr lvl="0" fontAlgn="base">
              <a:spcBef>
                <a:spcPct val="0"/>
              </a:spcBef>
              <a:spcAft>
                <a:spcPct val="0"/>
              </a:spcAft>
              <a:buFont typeface="Wingdings" pitchFamily="2" charset="2"/>
              <a:buChar char="Ø"/>
            </a:pPr>
            <a:r>
              <a:rPr lang="fr-FR" sz="3200" b="1" dirty="0"/>
              <a:t>La fondation est l’élément qui va transmettre et répartir dans le sol le poids de la construction. Il est nécessaire qu’un immeuble ait des fondations solides pour qu’il soit stable et sécurisé. Le type de fondation ne sera toutefois pas le même en fonction du sol sur lequel la construction est envisagée : les fondations doivent être adaptées à la nature du sol.</a:t>
            </a:r>
          </a:p>
          <a:p>
            <a:pPr lvl="0" fontAlgn="base">
              <a:spcBef>
                <a:spcPct val="0"/>
              </a:spcBef>
              <a:spcAft>
                <a:spcPct val="0"/>
              </a:spcAft>
            </a:pPr>
            <a:endParaRPr lang="fr-FR" sz="3200" dirty="0">
              <a:solidFill>
                <a:srgbClr val="000000"/>
              </a:solidFill>
              <a:latin typeface="Helvetica"/>
              <a:ea typeface="Times New Roman" pitchFamily="18" charset="0"/>
              <a:cs typeface="Arial" pitchFamily="34" charset="0"/>
            </a:endParaRPr>
          </a:p>
          <a:p>
            <a:pPr lvl="0" fontAlgn="base">
              <a:spcBef>
                <a:spcPct val="0"/>
              </a:spcBef>
              <a:spcAft>
                <a:spcPct val="0"/>
              </a:spcAft>
              <a:buFont typeface="Wingdings" pitchFamily="2" charset="2"/>
              <a:buChar char="Ø"/>
            </a:pPr>
            <a:r>
              <a:rPr lang="fr-FR" sz="3200" b="1" dirty="0"/>
              <a:t>Donc  l’étude géotechnique est importante</a:t>
            </a:r>
            <a:endParaRPr lang="fr-F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285720" y="1357298"/>
            <a:ext cx="8643998" cy="3416320"/>
          </a:xfrm>
          <a:prstGeom prst="rect">
            <a:avLst/>
          </a:prstGeom>
          <a:noFill/>
        </p:spPr>
        <p:txBody>
          <a:bodyPr wrap="square" rtlCol="0">
            <a:spAutoFit/>
          </a:bodyPr>
          <a:lstStyle/>
          <a:p>
            <a:r>
              <a:rPr lang="fr-FR" dirty="0"/>
              <a:t> </a:t>
            </a:r>
            <a:r>
              <a:rPr lang="fr-FR" sz="2000" b="1" dirty="0"/>
              <a:t>RECONNAISSANCE DU SOL</a:t>
            </a:r>
          </a:p>
          <a:p>
            <a:r>
              <a:rPr lang="fr-FR" sz="2000" b="1" dirty="0">
                <a:solidFill>
                  <a:srgbClr val="FF0000"/>
                </a:solidFill>
              </a:rPr>
              <a:t>2.1. Se renseigner</a:t>
            </a:r>
          </a:p>
          <a:p>
            <a:r>
              <a:rPr lang="fr-FR" sz="2000" dirty="0"/>
              <a:t>La première démarche consiste à se renseigner préalablement, les « bons terrains ». Il y a donc lieu de se renseigner afin de savoir si :</a:t>
            </a:r>
          </a:p>
          <a:p>
            <a:endParaRPr lang="fr-FR" dirty="0"/>
          </a:p>
          <a:p>
            <a:pPr>
              <a:buFontTx/>
              <a:buChar char="-"/>
            </a:pPr>
            <a:r>
              <a:rPr lang="fr-FR" sz="2000" dirty="0"/>
              <a:t>Le terrain n’est pas inondable.</a:t>
            </a:r>
          </a:p>
          <a:p>
            <a:endParaRPr lang="fr-FR" dirty="0"/>
          </a:p>
          <a:p>
            <a:pPr>
              <a:buFontTx/>
              <a:buChar char="-"/>
            </a:pPr>
            <a:r>
              <a:rPr lang="fr-FR" sz="2000" dirty="0"/>
              <a:t>Il n’y a pas de problèmes de glissements ou de tassements (voir l’état des maisons voisines). </a:t>
            </a:r>
          </a:p>
          <a:p>
            <a:pPr>
              <a:buFontTx/>
              <a:buChar char="-"/>
            </a:pPr>
            <a:r>
              <a:rPr lang="fr-FR" sz="2000" dirty="0"/>
              <a:t>On peut aussi consulter les services techniques de la mairie et les cartes géologiques.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00232" y="428604"/>
            <a:ext cx="4857784" cy="477054"/>
          </a:xfrm>
          <a:prstGeom prst="rect">
            <a:avLst/>
          </a:prstGeom>
          <a:noFill/>
          <a:ln>
            <a:solidFill>
              <a:srgbClr val="FF0000"/>
            </a:solidFill>
          </a:ln>
        </p:spPr>
        <p:txBody>
          <a:bodyPr wrap="square" rtlCol="0">
            <a:spAutoFit/>
          </a:bodyPr>
          <a:lstStyle/>
          <a:p>
            <a:pPr>
              <a:buFont typeface="Wingdings" pitchFamily="2" charset="2"/>
              <a:buChar char="Ø"/>
            </a:pPr>
            <a:r>
              <a:rPr lang="fr-FR" sz="2500" b="1" u="sng" dirty="0">
                <a:solidFill>
                  <a:srgbClr val="FF0000"/>
                </a:solidFill>
              </a:rPr>
              <a:t>Définition des fondations :</a:t>
            </a:r>
          </a:p>
        </p:txBody>
      </p:sp>
      <p:sp>
        <p:nvSpPr>
          <p:cNvPr id="5" name="Rectangle 2"/>
          <p:cNvSpPr>
            <a:spLocks noChangeArrowheads="1"/>
          </p:cNvSpPr>
          <p:nvPr/>
        </p:nvSpPr>
        <p:spPr bwMode="auto">
          <a:xfrm>
            <a:off x="214282" y="1357298"/>
            <a:ext cx="8358246"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 Les fondations reportent les charges permanentes G (poids propres) et les charges d</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exploitation Q </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à</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 un niveau convenable et les r</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partissent sur une couche de terrain</a:t>
            </a:r>
            <a:r>
              <a:rPr kumimoji="0" lang="fr-FR" sz="2000" b="0" i="0" u="none" strike="noStrike" cap="none" normalizeH="0" dirty="0">
                <a:ln>
                  <a:noFill/>
                </a:ln>
                <a:solidFill>
                  <a:srgbClr val="000000"/>
                </a:solidFill>
                <a:effectLst/>
                <a:latin typeface="Helvetica"/>
                <a:ea typeface="Times New Roman" pitchFamily="18" charset="0"/>
                <a:cs typeface="Arial" pitchFamily="34" charset="0"/>
              </a:rPr>
              <a:t> </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en assurant la stabilit</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 et la s</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curit</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 de la fondation.</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 La descente de charges, effectu</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e en bureau d</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’é</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tude, permet de conna</a:t>
            </a:r>
            <a:r>
              <a:rPr kumimoji="0" lang="fr-FR" sz="2000" b="0" i="0" u="none" strike="noStrike" cap="none" normalizeH="0" baseline="0" dirty="0">
                <a:ln>
                  <a:noFill/>
                </a:ln>
                <a:solidFill>
                  <a:srgbClr val="000000"/>
                </a:solidFill>
                <a:effectLst/>
                <a:latin typeface="Calibri"/>
                <a:ea typeface="Times New Roman" pitchFamily="18" charset="0"/>
                <a:cs typeface="Arial" pitchFamily="34" charset="0"/>
              </a:rPr>
              <a:t>î</a:t>
            </a:r>
            <a:r>
              <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rPr>
              <a:t>tre les actions de la structure sur les fondations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lang="fr-FR" sz="2000" dirty="0">
              <a:solidFill>
                <a:srgbClr val="000000"/>
              </a:solidFill>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pPr>
            <a:endPar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pPr>
            <a:endParaRPr kumimoji="0" lang="fr-FR" sz="2000" b="0" i="0" u="none" strike="noStrike" cap="none" normalizeH="0" baseline="0" dirty="0">
              <a:ln>
                <a:noFill/>
              </a:ln>
              <a:solidFill>
                <a:srgbClr val="000000"/>
              </a:solidFill>
              <a:effectLst/>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a:ln>
                  <a:noFill/>
                </a:ln>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rPr>
              <a:t>              Nu = 1,35 G + 1,5 Q</a:t>
            </a:r>
          </a:p>
          <a:p>
            <a:pPr marL="0" marR="0" lvl="0" indent="0" algn="l" defTabSz="914400" rtl="0" eaLnBrk="0" fontAlgn="base" latinLnBrk="0" hangingPunct="0">
              <a:lnSpc>
                <a:spcPct val="100000"/>
              </a:lnSpc>
              <a:spcBef>
                <a:spcPct val="0"/>
              </a:spcBef>
              <a:spcAft>
                <a:spcPct val="0"/>
              </a:spcAft>
              <a:buClrTx/>
              <a:buSzTx/>
              <a:buFontTx/>
              <a:buNone/>
              <a:tabLst/>
            </a:pPr>
            <a:endParaRPr lang="fr-FR" sz="2000" dirty="0">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a:ln>
                <a:noFill/>
              </a:ln>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2000" dirty="0">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a:ln>
                <a:noFill/>
              </a:ln>
              <a:solidFill>
                <a:srgbClr val="FF0000"/>
              </a:solidFill>
              <a:effectLst>
                <a:outerShdw blurRad="38100" dist="38100" dir="2700000" algn="tl">
                  <a:srgbClr val="000000">
                    <a:alpha val="43137"/>
                  </a:srgbClr>
                </a:outerShdw>
              </a:effectLst>
              <a:latin typeface="Helvetica"/>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a:ln>
                <a:no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6" name="Rectangle 5"/>
          <p:cNvSpPr/>
          <p:nvPr/>
        </p:nvSpPr>
        <p:spPr>
          <a:xfrm>
            <a:off x="928662" y="4357694"/>
            <a:ext cx="3143272" cy="714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descr="descente de charges.JPG"/>
          <p:cNvPicPr>
            <a:picLocks noChangeAspect="1"/>
          </p:cNvPicPr>
          <p:nvPr/>
        </p:nvPicPr>
        <p:blipFill>
          <a:blip r:embed="rId2"/>
          <a:stretch>
            <a:fillRect/>
          </a:stretch>
        </p:blipFill>
        <p:spPr>
          <a:xfrm>
            <a:off x="4643438" y="3571876"/>
            <a:ext cx="3066744" cy="290908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642918"/>
            <a:ext cx="8358246" cy="5601533"/>
          </a:xfrm>
          <a:prstGeom prst="rect">
            <a:avLst/>
          </a:prstGeom>
        </p:spPr>
        <p:txBody>
          <a:bodyPr wrap="square">
            <a:spAutoFit/>
          </a:bodyPr>
          <a:lstStyle/>
          <a:p>
            <a:r>
              <a:rPr lang="fr-FR" sz="2000" b="1" u="sng" dirty="0">
                <a:solidFill>
                  <a:srgbClr val="FF0000"/>
                </a:solidFill>
              </a:rPr>
              <a:t>2.2. Reconnaître le sol :</a:t>
            </a:r>
          </a:p>
          <a:p>
            <a:r>
              <a:rPr lang="fr-FR" sz="2000" dirty="0"/>
              <a:t>La reconnaissance du sol peut être effectuée à </a:t>
            </a:r>
            <a:r>
              <a:rPr lang="fr-FR" sz="2000" b="1" dirty="0"/>
              <a:t>l’aide</a:t>
            </a:r>
            <a:r>
              <a:rPr lang="fr-FR" sz="2000" dirty="0"/>
              <a:t> de deux types d’essai : </a:t>
            </a:r>
          </a:p>
          <a:p>
            <a:endParaRPr lang="fr-FR" sz="2000" dirty="0"/>
          </a:p>
          <a:p>
            <a:endParaRPr lang="fr-FR" sz="2000" dirty="0"/>
          </a:p>
          <a:p>
            <a:endParaRPr lang="fr-FR" sz="2000" dirty="0"/>
          </a:p>
          <a:p>
            <a:r>
              <a:rPr lang="fr-FR" sz="2000" b="1" u="sng" dirty="0">
                <a:solidFill>
                  <a:srgbClr val="FF0000"/>
                </a:solidFill>
              </a:rPr>
              <a:t>1)-essai en laboratoire </a:t>
            </a:r>
          </a:p>
          <a:p>
            <a:r>
              <a:rPr lang="fr-FR" sz="2000" b="1" u="sng" dirty="0">
                <a:solidFill>
                  <a:srgbClr val="FF0000"/>
                </a:solidFill>
              </a:rPr>
              <a:t> </a:t>
            </a:r>
            <a:r>
              <a:rPr lang="fr-FR" sz="2000" dirty="0"/>
              <a:t>(prélèvements d’échantillons de sols</a:t>
            </a:r>
          </a:p>
          <a:p>
            <a:r>
              <a:rPr lang="fr-FR" sz="2000" dirty="0"/>
              <a:t> analysés ensuite en laboratoire) </a:t>
            </a:r>
          </a:p>
          <a:p>
            <a:endParaRPr lang="fr-FR" sz="2000" dirty="0"/>
          </a:p>
          <a:p>
            <a:r>
              <a:rPr lang="fr-FR" sz="2000" b="1" dirty="0">
                <a:solidFill>
                  <a:srgbClr val="FF0000"/>
                </a:solidFill>
              </a:rPr>
              <a:t> </a:t>
            </a:r>
            <a:r>
              <a:rPr lang="fr-FR" sz="2000" b="1" u="sng" dirty="0">
                <a:solidFill>
                  <a:srgbClr val="FF0000"/>
                </a:solidFill>
              </a:rPr>
              <a:t>2)-essai sur le terrain “in situ”</a:t>
            </a:r>
          </a:p>
          <a:p>
            <a:r>
              <a:rPr lang="fr-FR" sz="2000" b="1" dirty="0">
                <a:solidFill>
                  <a:srgbClr val="FF0000"/>
                </a:solidFill>
              </a:rPr>
              <a:t> </a:t>
            </a:r>
            <a:r>
              <a:rPr lang="fr-FR" sz="2000" dirty="0"/>
              <a:t>(pénétromètre – </a:t>
            </a:r>
            <a:r>
              <a:rPr lang="fr-FR" sz="2000" dirty="0" err="1"/>
              <a:t>pressiomètre</a:t>
            </a:r>
            <a:r>
              <a:rPr lang="fr-FR" sz="2000" dirty="0"/>
              <a:t>).</a:t>
            </a:r>
          </a:p>
          <a:p>
            <a:endParaRPr lang="fr-FR" sz="2000" dirty="0"/>
          </a:p>
          <a:p>
            <a:endParaRPr lang="fr-FR" sz="2000" dirty="0"/>
          </a:p>
          <a:p>
            <a:endParaRPr lang="fr-FR" sz="2000" dirty="0"/>
          </a:p>
          <a:p>
            <a:pPr>
              <a:buFont typeface="Wingdings" pitchFamily="2" charset="2"/>
              <a:buChar char="Ø"/>
            </a:pPr>
            <a:r>
              <a:rPr lang="fr-FR" sz="2000" dirty="0"/>
              <a:t>Ces différents essais de reconnaissance des sols permettent de :</a:t>
            </a:r>
          </a:p>
          <a:p>
            <a:r>
              <a:rPr lang="fr-FR" sz="2000" dirty="0"/>
              <a:t>- Déterminer la couche d’assise : sa position (profondeur), sa contrainte admissible, son comportement (tassement),</a:t>
            </a:r>
          </a:p>
          <a:p>
            <a:r>
              <a:rPr lang="fr-FR" sz="2000" dirty="0"/>
              <a:t>- Déterminer la position de la nappe phréatique (nappe d’eau).</a:t>
            </a:r>
          </a:p>
        </p:txBody>
      </p:sp>
      <p:pic>
        <p:nvPicPr>
          <p:cNvPr id="3" name="Image 2" descr="257_SJD1237-330x220.jpg"/>
          <p:cNvPicPr>
            <a:picLocks noChangeAspect="1"/>
          </p:cNvPicPr>
          <p:nvPr/>
        </p:nvPicPr>
        <p:blipFill>
          <a:blip r:embed="rId2"/>
          <a:stretch>
            <a:fillRect/>
          </a:stretch>
        </p:blipFill>
        <p:spPr>
          <a:xfrm>
            <a:off x="5643570" y="1500174"/>
            <a:ext cx="2607465" cy="1523996"/>
          </a:xfrm>
          <a:prstGeom prst="rect">
            <a:avLst/>
          </a:prstGeom>
        </p:spPr>
      </p:pic>
      <p:pic>
        <p:nvPicPr>
          <p:cNvPr id="5" name="Image 4" descr="arton29.jpg"/>
          <p:cNvPicPr>
            <a:picLocks noChangeAspect="1"/>
          </p:cNvPicPr>
          <p:nvPr/>
        </p:nvPicPr>
        <p:blipFill>
          <a:blip r:embed="rId3"/>
          <a:stretch>
            <a:fillRect/>
          </a:stretch>
        </p:blipFill>
        <p:spPr>
          <a:xfrm>
            <a:off x="5643570" y="3143248"/>
            <a:ext cx="2643206" cy="171451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728" y="357166"/>
            <a:ext cx="6500858" cy="1015663"/>
          </a:xfrm>
          <a:prstGeom prst="rect">
            <a:avLst/>
          </a:prstGeom>
        </p:spPr>
        <p:txBody>
          <a:bodyPr wrap="square">
            <a:spAutoFit/>
          </a:bodyPr>
          <a:lstStyle/>
          <a:p>
            <a:pPr>
              <a:buFont typeface="Wingdings" pitchFamily="2" charset="2"/>
              <a:buChar char="Ø"/>
            </a:pPr>
            <a:r>
              <a:rPr lang="fr-FR" sz="2400" b="1" dirty="0">
                <a:solidFill>
                  <a:srgbClr val="FF0000"/>
                </a:solidFill>
              </a:rPr>
              <a:t> </a:t>
            </a:r>
            <a:r>
              <a:rPr lang="fr-FR" sz="2400" b="1" u="sng" dirty="0">
                <a:solidFill>
                  <a:srgbClr val="FF0000"/>
                </a:solidFill>
              </a:rPr>
              <a:t>Choisir un type de fondation adapté</a:t>
            </a:r>
          </a:p>
          <a:p>
            <a:r>
              <a:rPr lang="fr-FR" dirty="0"/>
              <a:t> </a:t>
            </a:r>
          </a:p>
          <a:p>
            <a:endParaRPr lang="fr-FR" dirty="0"/>
          </a:p>
        </p:txBody>
      </p:sp>
      <p:sp>
        <p:nvSpPr>
          <p:cNvPr id="3" name="Rectangle 2"/>
          <p:cNvSpPr/>
          <p:nvPr/>
        </p:nvSpPr>
        <p:spPr>
          <a:xfrm>
            <a:off x="1000100" y="1071546"/>
            <a:ext cx="5143536" cy="400110"/>
          </a:xfrm>
          <a:prstGeom prst="rect">
            <a:avLst/>
          </a:prstGeom>
          <a:ln>
            <a:solidFill>
              <a:schemeClr val="tx1"/>
            </a:solidFill>
          </a:ln>
        </p:spPr>
        <p:txBody>
          <a:bodyPr wrap="square">
            <a:spAutoFit/>
          </a:bodyPr>
          <a:lstStyle/>
          <a:p>
            <a:pPr marL="342900" indent="-342900">
              <a:buFont typeface="+mj-lt"/>
              <a:buAutoNum type="alphaUcPeriod"/>
            </a:pPr>
            <a:r>
              <a:rPr lang="fr-FR" sz="2000" b="1" u="sng" dirty="0"/>
              <a:t>Fondations sur un sol argileux</a:t>
            </a:r>
          </a:p>
        </p:txBody>
      </p:sp>
      <p:sp>
        <p:nvSpPr>
          <p:cNvPr id="5" name="Rectangle 4"/>
          <p:cNvSpPr/>
          <p:nvPr/>
        </p:nvSpPr>
        <p:spPr>
          <a:xfrm>
            <a:off x="500034" y="1571612"/>
            <a:ext cx="7643866" cy="2308324"/>
          </a:xfrm>
          <a:prstGeom prst="rect">
            <a:avLst/>
          </a:prstGeom>
        </p:spPr>
        <p:txBody>
          <a:bodyPr wrap="square">
            <a:spAutoFit/>
          </a:bodyPr>
          <a:lstStyle/>
          <a:p>
            <a:pPr>
              <a:buFont typeface="Wingdings" pitchFamily="2" charset="2"/>
              <a:buChar char="Ø"/>
            </a:pPr>
            <a:r>
              <a:rPr lang="fr-FR" dirty="0"/>
              <a:t>Un sol argileux est </a:t>
            </a:r>
            <a:r>
              <a:rPr lang="fr-FR" b="1" dirty="0"/>
              <a:t>sensible</a:t>
            </a:r>
            <a:r>
              <a:rPr lang="fr-FR" dirty="0"/>
              <a:t> au niveau d’hydratation du terrain. En effet, l’argile a pour particularité </a:t>
            </a:r>
            <a:r>
              <a:rPr lang="fr-FR" b="1" dirty="0"/>
              <a:t>d’absorber l’eau</a:t>
            </a:r>
            <a:r>
              <a:rPr lang="fr-FR" dirty="0"/>
              <a:t>. En période de pluie, le sol va gonfler et en période très sèche,</a:t>
            </a:r>
          </a:p>
          <a:p>
            <a:pPr>
              <a:buFont typeface="Wingdings" pitchFamily="2" charset="2"/>
              <a:buChar char="Ø"/>
            </a:pPr>
            <a:r>
              <a:rPr lang="fr-FR" dirty="0"/>
              <a:t> Ces mouvements de gonflement et de rétractation ont des conséquences sur la construction sur le sol argileux si les fondations ne sont pas adaptées  cela va </a:t>
            </a:r>
            <a:r>
              <a:rPr lang="fr-FR" b="1" u="sng" dirty="0"/>
              <a:t>créer de fissures</a:t>
            </a:r>
            <a:r>
              <a:rPr lang="fr-FR" b="1" dirty="0"/>
              <a:t> </a:t>
            </a:r>
            <a:r>
              <a:rPr lang="fr-FR" dirty="0"/>
              <a:t>qui vont rendre instable voir dangereuse .</a:t>
            </a:r>
          </a:p>
          <a:p>
            <a:r>
              <a:rPr lang="fr-FR" dirty="0"/>
              <a:t>Dans certains cas, il n’y aura pas d’autres solutions que de détruire complètement la maison.</a:t>
            </a:r>
          </a:p>
        </p:txBody>
      </p:sp>
      <p:sp>
        <p:nvSpPr>
          <p:cNvPr id="6" name="Rectangle 5"/>
          <p:cNvSpPr/>
          <p:nvPr/>
        </p:nvSpPr>
        <p:spPr>
          <a:xfrm>
            <a:off x="500034" y="4500570"/>
            <a:ext cx="4071966" cy="1815882"/>
          </a:xfrm>
          <a:prstGeom prst="rect">
            <a:avLst/>
          </a:prstGeom>
        </p:spPr>
        <p:txBody>
          <a:bodyPr wrap="square">
            <a:spAutoFit/>
          </a:bodyPr>
          <a:lstStyle/>
          <a:p>
            <a:r>
              <a:rPr lang="fr-FR" sz="2000" b="1" u="sng" dirty="0"/>
              <a:t>Les types de fondation en cas de sol argileux :</a:t>
            </a:r>
          </a:p>
          <a:p>
            <a:r>
              <a:rPr lang="fr-FR" dirty="0"/>
              <a:t>la profondeur de la fondation devra être de 0,80 mètres minimum. Si le sol est très argileux, la profondeur minimum sera de 1,20 mètres.</a:t>
            </a:r>
          </a:p>
        </p:txBody>
      </p:sp>
      <p:pic>
        <p:nvPicPr>
          <p:cNvPr id="6146" name="Picture 2" descr="http://observatoire-regional-risques-paca.fr/sites/default/files/biblio/REG_retrait_gonflement_3.JPG"/>
          <p:cNvPicPr>
            <a:picLocks noChangeAspect="1" noChangeArrowheads="1"/>
          </p:cNvPicPr>
          <p:nvPr/>
        </p:nvPicPr>
        <p:blipFill>
          <a:blip r:embed="rId2"/>
          <a:srcRect l="52500" t="33211"/>
          <a:stretch>
            <a:fillRect/>
          </a:stretch>
        </p:blipFill>
        <p:spPr bwMode="auto">
          <a:xfrm>
            <a:off x="5357818" y="3929066"/>
            <a:ext cx="2571768" cy="2449959"/>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625</Words>
  <Application>Microsoft Macintosh PowerPoint</Application>
  <PresentationFormat>Affichage à l'écran (4:3)</PresentationFormat>
  <Paragraphs>94</Paragraphs>
  <Slides>10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Calibri</vt:lpstr>
      <vt:lpstr>Helvetica</vt:lpstr>
      <vt:lpstr>Times New Roman</vt:lpstr>
      <vt:lpstr>Wingdings</vt:lpstr>
      <vt:lpstr>Thème Office</vt:lpstr>
      <vt:lpstr>Géotechnique et fondations spéciales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Géotechnique et fondations spéciales</dc:title>
  <dc:creator>TOSHIBA</dc:creator>
  <cp:lastModifiedBy>Microsoft Office User</cp:lastModifiedBy>
  <cp:revision>15</cp:revision>
  <dcterms:created xsi:type="dcterms:W3CDTF">2019-10-22T08:22:04Z</dcterms:created>
  <dcterms:modified xsi:type="dcterms:W3CDTF">2024-09-30T07:55:01Z</dcterms:modified>
</cp:coreProperties>
</file>