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394"/>
  </p:normalViewPr>
  <p:slideViewPr>
    <p:cSldViewPr>
      <p:cViewPr varScale="1">
        <p:scale>
          <a:sx n="53" d="100"/>
          <a:sy n="53" d="100"/>
        </p:scale>
        <p:origin x="13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FR"/>
              <a:t>Modifiez le style du titre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02A85-07DD-4250-82AE-B0EF938EDCF9}" type="slidenum">
              <a:rPr lang="fr-FR" smtClean="0"/>
              <a:pPr/>
              <a:t>‹N°›</a:t>
            </a:fld>
            <a:endParaRPr lang="fr-F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02A85-07DD-4250-82AE-B0EF938EDCF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02A85-07DD-4250-82AE-B0EF938EDCF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02A85-07DD-4250-82AE-B0EF938EDCF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fr-FR"/>
              <a:t>Modifiez le style du titre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02A85-07DD-4250-82AE-B0EF938EDCF9}" type="slidenum">
              <a:rPr lang="fr-FR" smtClean="0"/>
              <a:pPr/>
              <a:t>‹N°›</a:t>
            </a:fld>
            <a:endParaRPr lang="fr-F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702A85-07DD-4250-82AE-B0EF938EDCF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1702A85-07DD-4250-82AE-B0EF938EDCF9}" type="slidenum">
              <a:rPr lang="fr-FR" smtClean="0"/>
              <a:pPr/>
              <a:t>‹N°›</a:t>
            </a:fld>
            <a:endParaRPr lang="fr-F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1702A85-07DD-4250-82AE-B0EF938EDCF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1702A85-07DD-4250-82AE-B0EF938EDCF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fr-FR"/>
              <a:t>Modifiez le style du titre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702A85-07DD-4250-82AE-B0EF938EDCF9}" type="slidenum">
              <a:rPr lang="fr-FR" smtClean="0"/>
              <a:pPr/>
              <a:t>‹N°›</a:t>
            </a:fld>
            <a:endParaRPr lang="fr-F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fr-FR"/>
              <a:t>Modifiez le style du titre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10B6E0E-EB95-4380-AC29-AC33A0CE9FB4}" type="datetimeFigureOut">
              <a:rPr lang="fr-FR" smtClean="0"/>
              <a:pPr/>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702A85-07DD-4250-82AE-B0EF938EDCF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fr-FR"/>
              <a:t>Modifiez le style du titre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10B6E0E-EB95-4380-AC29-AC33A0CE9FB4}" type="datetimeFigureOut">
              <a:rPr lang="fr-FR" smtClean="0"/>
              <a:pPr/>
              <a:t>15/04/2024</a:t>
            </a:fld>
            <a:endParaRPr lang="fr-F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r-F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1702A85-07DD-4250-82AE-B0EF938EDCF9}" type="slidenum">
              <a:rPr lang="fr-FR" smtClean="0"/>
              <a:pPr/>
              <a:t>‹N°›</a:t>
            </a:fld>
            <a:endParaRPr lang="fr-F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wikiwand.com/fr/Firth_of_Forth" TargetMode="External"/><Relationship Id="rId13" Type="http://schemas.openxmlformats.org/officeDocument/2006/relationships/image" Target="../media/image20.png"/><Relationship Id="rId3" Type="http://schemas.openxmlformats.org/officeDocument/2006/relationships/hyperlink" Target="https://www.wikiwand.com/fr/%C3%89cosse" TargetMode="External"/><Relationship Id="rId7" Type="http://schemas.openxmlformats.org/officeDocument/2006/relationships/hyperlink" Target="https://www.wikiwand.com/fr/Sp%C3%A9cial:Map/13/56.07285/-3.736725/fr" TargetMode="External"/><Relationship Id="rId12"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www.wikiwand.com/fr/Falkirk_(council_area)" TargetMode="External"/><Relationship Id="rId11" Type="http://schemas.openxmlformats.org/officeDocument/2006/relationships/image" Target="../media/image18.png"/><Relationship Id="rId5" Type="http://schemas.openxmlformats.org/officeDocument/2006/relationships/hyperlink" Target="https://www.wikiwand.com/fr/Fife_(%C3%89cosse)" TargetMode="External"/><Relationship Id="rId10" Type="http://schemas.openxmlformats.org/officeDocument/2006/relationships/hyperlink" Target="https://www.wikiwand.com/en/National_Cycle_Route_1" TargetMode="External"/><Relationship Id="rId4" Type="http://schemas.openxmlformats.org/officeDocument/2006/relationships/hyperlink" Target="https://www.wikiwand.com/fr/Council_area" TargetMode="External"/><Relationship Id="rId9" Type="http://schemas.openxmlformats.org/officeDocument/2006/relationships/hyperlink" Target="https://www.wikiwand.com/fr/Pont_routi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0298" y="0"/>
            <a:ext cx="4052713" cy="461665"/>
          </a:xfrm>
          <a:prstGeom prst="rect">
            <a:avLst/>
          </a:prstGeom>
        </p:spPr>
        <p:txBody>
          <a:bodyPr wrap="none">
            <a:spAutoFit/>
          </a:bodyPr>
          <a:lstStyle/>
          <a:p>
            <a:r>
              <a:rPr lang="fr-FR" sz="2400" b="1" dirty="0">
                <a:solidFill>
                  <a:schemeClr val="bg1"/>
                </a:solidFill>
              </a:rPr>
              <a:t>LES  PONTS  EN  CAISSON</a:t>
            </a:r>
          </a:p>
        </p:txBody>
      </p:sp>
      <p:sp>
        <p:nvSpPr>
          <p:cNvPr id="6" name="Rectangle 5"/>
          <p:cNvSpPr/>
          <p:nvPr/>
        </p:nvSpPr>
        <p:spPr>
          <a:xfrm>
            <a:off x="857224" y="857232"/>
            <a:ext cx="1939955" cy="400110"/>
          </a:xfrm>
          <a:prstGeom prst="rect">
            <a:avLst/>
          </a:prstGeom>
        </p:spPr>
        <p:txBody>
          <a:bodyPr wrap="none">
            <a:spAutoFit/>
          </a:bodyPr>
          <a:lstStyle/>
          <a:p>
            <a:r>
              <a:rPr lang="fr-FR" sz="2000" b="1" i="1" u="sng" dirty="0">
                <a:solidFill>
                  <a:srgbClr val="FF0000"/>
                </a:solidFill>
              </a:rPr>
              <a:t>DEFINITION :</a:t>
            </a:r>
            <a:r>
              <a:rPr lang="fr-FR" sz="2000" b="1" i="1" dirty="0">
                <a:solidFill>
                  <a:srgbClr val="FF0000"/>
                </a:solidFill>
              </a:rPr>
              <a:t> </a:t>
            </a:r>
            <a:endParaRPr lang="fr-FR" sz="2000" dirty="0"/>
          </a:p>
        </p:txBody>
      </p:sp>
      <p:sp>
        <p:nvSpPr>
          <p:cNvPr id="7" name="Rectangle 6"/>
          <p:cNvSpPr/>
          <p:nvPr/>
        </p:nvSpPr>
        <p:spPr>
          <a:xfrm>
            <a:off x="285720" y="1285860"/>
            <a:ext cx="3264948" cy="2031325"/>
          </a:xfrm>
          <a:prstGeom prst="rect">
            <a:avLst/>
          </a:prstGeom>
        </p:spPr>
        <p:txBody>
          <a:bodyPr wrap="square">
            <a:spAutoFit/>
          </a:bodyPr>
          <a:lstStyle/>
          <a:p>
            <a:pPr algn="ctr"/>
            <a:r>
              <a:rPr lang="fr-FR" dirty="0"/>
              <a:t>Le pont en Poutre- caisson, a une rigidité assurée par un ou plusieurs caissons creux. Sa structure : structure en béton précontraint, en acier, ou une structure composite d'acier et de béton armé. </a:t>
            </a:r>
          </a:p>
        </p:txBody>
      </p:sp>
      <p:sp>
        <p:nvSpPr>
          <p:cNvPr id="8" name="Rectangle 7"/>
          <p:cNvSpPr/>
          <p:nvPr/>
        </p:nvSpPr>
        <p:spPr>
          <a:xfrm>
            <a:off x="4500562" y="4500570"/>
            <a:ext cx="4143404" cy="1477328"/>
          </a:xfrm>
          <a:prstGeom prst="rect">
            <a:avLst/>
          </a:prstGeom>
        </p:spPr>
        <p:txBody>
          <a:bodyPr wrap="square">
            <a:spAutoFit/>
          </a:bodyPr>
          <a:lstStyle/>
          <a:p>
            <a:pPr algn="ctr"/>
            <a:r>
              <a:rPr lang="fr-FR" dirty="0"/>
              <a:t> Il est utilisé pour les franchissements autoroutiers, pour l’infrastructure de métro léger… A l’origine les caissons sont pour les ponts à poutre, mais on peut les trouver dans les ponts à haubans aussi ou autre. </a:t>
            </a:r>
          </a:p>
        </p:txBody>
      </p:sp>
      <p:pic>
        <p:nvPicPr>
          <p:cNvPr id="9" name="Image 8" descr="1280px-Pont_Thinat.jpg"/>
          <p:cNvPicPr>
            <a:picLocks noChangeAspect="1"/>
          </p:cNvPicPr>
          <p:nvPr/>
        </p:nvPicPr>
        <p:blipFill>
          <a:blip r:embed="rId2"/>
          <a:stretch>
            <a:fillRect/>
          </a:stretch>
        </p:blipFill>
        <p:spPr>
          <a:xfrm>
            <a:off x="214282" y="3357283"/>
            <a:ext cx="3974062" cy="2654549"/>
          </a:xfrm>
          <a:prstGeom prst="rect">
            <a:avLst/>
          </a:prstGeom>
        </p:spPr>
      </p:pic>
      <p:pic>
        <p:nvPicPr>
          <p:cNvPr id="10" name="Image 9" descr="Pont_Re_2.jpg"/>
          <p:cNvPicPr>
            <a:picLocks noChangeAspect="1"/>
          </p:cNvPicPr>
          <p:nvPr/>
        </p:nvPicPr>
        <p:blipFill>
          <a:blip r:embed="rId3"/>
          <a:stretch>
            <a:fillRect/>
          </a:stretch>
        </p:blipFill>
        <p:spPr>
          <a:xfrm>
            <a:off x="4357686" y="642918"/>
            <a:ext cx="4000528" cy="1633550"/>
          </a:xfrm>
          <a:prstGeom prst="rect">
            <a:avLst/>
          </a:prstGeom>
        </p:spPr>
      </p:pic>
      <p:pic>
        <p:nvPicPr>
          <p:cNvPr id="11" name="Image 10" descr="poutres-en-béton-en-acier-soutenant-le-pont-de-coronado-91764004.jpg"/>
          <p:cNvPicPr>
            <a:picLocks noChangeAspect="1"/>
          </p:cNvPicPr>
          <p:nvPr/>
        </p:nvPicPr>
        <p:blipFill>
          <a:blip r:embed="rId4"/>
          <a:stretch>
            <a:fillRect/>
          </a:stretch>
        </p:blipFill>
        <p:spPr>
          <a:xfrm>
            <a:off x="4929190" y="2357430"/>
            <a:ext cx="3071834" cy="20466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New-Kincardine-Bridge.jpg"/>
          <p:cNvPicPr>
            <a:picLocks noChangeAspect="1"/>
          </p:cNvPicPr>
          <p:nvPr/>
        </p:nvPicPr>
        <p:blipFill>
          <a:blip r:embed="rId2"/>
          <a:stretch>
            <a:fillRect/>
          </a:stretch>
        </p:blipFill>
        <p:spPr>
          <a:xfrm>
            <a:off x="285720" y="357166"/>
            <a:ext cx="5274234" cy="3286148"/>
          </a:xfrm>
          <a:prstGeom prst="rect">
            <a:avLst/>
          </a:prstGeom>
        </p:spPr>
      </p:pic>
      <p:pic>
        <p:nvPicPr>
          <p:cNvPr id="6" name="Image 5" descr="yuyu.PNG"/>
          <p:cNvPicPr>
            <a:picLocks noChangeAspect="1"/>
          </p:cNvPicPr>
          <p:nvPr/>
        </p:nvPicPr>
        <p:blipFill>
          <a:blip r:embed="rId3"/>
          <a:stretch>
            <a:fillRect/>
          </a:stretch>
        </p:blipFill>
        <p:spPr>
          <a:xfrm>
            <a:off x="857224" y="3071810"/>
            <a:ext cx="6271804" cy="3101609"/>
          </a:xfrm>
          <a:prstGeom prst="rect">
            <a:avLst/>
          </a:prstGeom>
        </p:spPr>
      </p:pic>
      <p:pic>
        <p:nvPicPr>
          <p:cNvPr id="7" name="Image 6" descr="ytr.PNG"/>
          <p:cNvPicPr>
            <a:picLocks noChangeAspect="1"/>
          </p:cNvPicPr>
          <p:nvPr/>
        </p:nvPicPr>
        <p:blipFill>
          <a:blip r:embed="rId4"/>
          <a:stretch>
            <a:fillRect/>
          </a:stretch>
        </p:blipFill>
        <p:spPr>
          <a:xfrm>
            <a:off x="5715008" y="642918"/>
            <a:ext cx="3286148" cy="28748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p-6.jpeg"/>
          <p:cNvPicPr>
            <a:picLocks noChangeAspect="1"/>
          </p:cNvPicPr>
          <p:nvPr/>
        </p:nvPicPr>
        <p:blipFill>
          <a:blip r:embed="rId2"/>
          <a:stretch>
            <a:fillRect/>
          </a:stretch>
        </p:blipFill>
        <p:spPr>
          <a:xfrm>
            <a:off x="4572000" y="642918"/>
            <a:ext cx="3800492" cy="3800492"/>
          </a:xfrm>
          <a:prstGeom prst="rect">
            <a:avLst/>
          </a:prstGeom>
        </p:spPr>
      </p:pic>
      <p:pic>
        <p:nvPicPr>
          <p:cNvPr id="5" name="Image 4" descr="uyu.PNG"/>
          <p:cNvPicPr>
            <a:picLocks noChangeAspect="1"/>
          </p:cNvPicPr>
          <p:nvPr/>
        </p:nvPicPr>
        <p:blipFill>
          <a:blip r:embed="rId3"/>
          <a:stretch>
            <a:fillRect/>
          </a:stretch>
        </p:blipFill>
        <p:spPr>
          <a:xfrm>
            <a:off x="785786" y="428604"/>
            <a:ext cx="3009226" cy="4524509"/>
          </a:xfrm>
          <a:prstGeom prst="rect">
            <a:avLst/>
          </a:prstGeom>
        </p:spPr>
      </p:pic>
      <p:sp>
        <p:nvSpPr>
          <p:cNvPr id="6" name="Flèche courbée vers la gauche 5"/>
          <p:cNvSpPr/>
          <p:nvPr/>
        </p:nvSpPr>
        <p:spPr>
          <a:xfrm rot="17739646">
            <a:off x="4476652" y="114242"/>
            <a:ext cx="702610" cy="19739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Image 6" descr="ggg.PNG"/>
          <p:cNvPicPr>
            <a:picLocks noChangeAspect="1"/>
          </p:cNvPicPr>
          <p:nvPr/>
        </p:nvPicPr>
        <p:blipFill>
          <a:blip r:embed="rId4"/>
          <a:stretch>
            <a:fillRect/>
          </a:stretch>
        </p:blipFill>
        <p:spPr>
          <a:xfrm>
            <a:off x="1000100" y="5072074"/>
            <a:ext cx="7143800" cy="1575521"/>
          </a:xfrm>
          <a:prstGeom prst="rect">
            <a:avLst/>
          </a:prstGeom>
        </p:spPr>
      </p:pic>
      <p:sp>
        <p:nvSpPr>
          <p:cNvPr id="8" name="Rectangle 7"/>
          <p:cNvSpPr/>
          <p:nvPr/>
        </p:nvSpPr>
        <p:spPr>
          <a:xfrm>
            <a:off x="5429256" y="4572008"/>
            <a:ext cx="1489382" cy="369332"/>
          </a:xfrm>
          <a:prstGeom prst="rect">
            <a:avLst/>
          </a:prstGeom>
        </p:spPr>
        <p:txBody>
          <a:bodyPr wrap="none">
            <a:spAutoFit/>
          </a:bodyPr>
          <a:lstStyle/>
          <a:p>
            <a:r>
              <a:rPr lang="fr-FR" cap="all" dirty="0"/>
              <a:t>La Tablier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ui.PNG"/>
          <p:cNvPicPr>
            <a:picLocks noChangeAspect="1"/>
          </p:cNvPicPr>
          <p:nvPr/>
        </p:nvPicPr>
        <p:blipFill>
          <a:blip r:embed="rId2"/>
          <a:stretch>
            <a:fillRect/>
          </a:stretch>
        </p:blipFill>
        <p:spPr>
          <a:xfrm>
            <a:off x="1000100" y="4643446"/>
            <a:ext cx="2786082" cy="2047698"/>
          </a:xfrm>
          <a:prstGeom prst="rect">
            <a:avLst/>
          </a:prstGeom>
        </p:spPr>
      </p:pic>
      <p:pic>
        <p:nvPicPr>
          <p:cNvPr id="5" name="Image 4" descr="pop.PNG"/>
          <p:cNvPicPr>
            <a:picLocks noChangeAspect="1"/>
          </p:cNvPicPr>
          <p:nvPr/>
        </p:nvPicPr>
        <p:blipFill>
          <a:blip r:embed="rId3"/>
          <a:stretch>
            <a:fillRect/>
          </a:stretch>
        </p:blipFill>
        <p:spPr>
          <a:xfrm>
            <a:off x="785786" y="500042"/>
            <a:ext cx="3138777" cy="3987673"/>
          </a:xfrm>
          <a:prstGeom prst="rect">
            <a:avLst/>
          </a:prstGeom>
        </p:spPr>
      </p:pic>
      <p:pic>
        <p:nvPicPr>
          <p:cNvPr id="6" name="Image 5" descr="lol.PNG"/>
          <p:cNvPicPr>
            <a:picLocks noChangeAspect="1"/>
          </p:cNvPicPr>
          <p:nvPr/>
        </p:nvPicPr>
        <p:blipFill>
          <a:blip r:embed="rId4"/>
          <a:stretch>
            <a:fillRect/>
          </a:stretch>
        </p:blipFill>
        <p:spPr>
          <a:xfrm>
            <a:off x="4429124" y="428604"/>
            <a:ext cx="3786214" cy="3646330"/>
          </a:xfrm>
          <a:prstGeom prst="rect">
            <a:avLst/>
          </a:prstGeom>
        </p:spPr>
      </p:pic>
      <p:pic>
        <p:nvPicPr>
          <p:cNvPr id="7" name="Image 6" descr="mpm.PNG"/>
          <p:cNvPicPr>
            <a:picLocks noChangeAspect="1"/>
          </p:cNvPicPr>
          <p:nvPr/>
        </p:nvPicPr>
        <p:blipFill>
          <a:blip r:embed="rId5"/>
          <a:stretch>
            <a:fillRect/>
          </a:stretch>
        </p:blipFill>
        <p:spPr>
          <a:xfrm>
            <a:off x="4643438" y="4000504"/>
            <a:ext cx="3357586" cy="27031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lackmannanshire-4325754105_9db7bb6901_o.jpg"/>
          <p:cNvPicPr>
            <a:picLocks noChangeAspect="1"/>
          </p:cNvPicPr>
          <p:nvPr/>
        </p:nvPicPr>
        <p:blipFill>
          <a:blip r:embed="rId2"/>
          <a:stretch>
            <a:fillRect/>
          </a:stretch>
        </p:blipFill>
        <p:spPr>
          <a:xfrm>
            <a:off x="357158" y="642918"/>
            <a:ext cx="8429652" cy="5626793"/>
          </a:xfrm>
          <a:prstGeom prst="rect">
            <a:avLst/>
          </a:prstGeom>
        </p:spPr>
      </p:pic>
      <p:sp>
        <p:nvSpPr>
          <p:cNvPr id="5" name="Rectangle 4"/>
          <p:cNvSpPr/>
          <p:nvPr/>
        </p:nvSpPr>
        <p:spPr>
          <a:xfrm>
            <a:off x="4429124" y="1500174"/>
            <a:ext cx="614271" cy="369332"/>
          </a:xfrm>
          <a:prstGeom prst="rect">
            <a:avLst/>
          </a:prstGeom>
        </p:spPr>
        <p:txBody>
          <a:bodyPr wrap="none">
            <a:spAutoFit/>
          </a:bodyPr>
          <a:lstStyle/>
          <a:p>
            <a:r>
              <a:rPr lang="fr-FR" cap="all" dirty="0"/>
              <a:t>Fin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7422" y="428604"/>
            <a:ext cx="4472699" cy="584775"/>
          </a:xfrm>
          <a:prstGeom prst="rect">
            <a:avLst/>
          </a:prstGeom>
        </p:spPr>
        <p:txBody>
          <a:bodyPr wrap="none">
            <a:spAutoFit/>
          </a:bodyPr>
          <a:lstStyle/>
          <a:p>
            <a:r>
              <a:rPr lang="fr-FR" sz="3200" b="1" i="1" u="sng" dirty="0">
                <a:solidFill>
                  <a:srgbClr val="FF0000"/>
                </a:solidFill>
              </a:rPr>
              <a:t>Morphologie et Coupes :</a:t>
            </a:r>
            <a:r>
              <a:rPr lang="fr-FR" sz="3200" b="1" i="1" dirty="0">
                <a:solidFill>
                  <a:srgbClr val="FF0000"/>
                </a:solidFill>
              </a:rPr>
              <a:t> </a:t>
            </a:r>
            <a:endParaRPr lang="fr-FR" sz="3200" dirty="0"/>
          </a:p>
        </p:txBody>
      </p:sp>
      <p:pic>
        <p:nvPicPr>
          <p:cNvPr id="5" name="Image 4" descr="Capture.PNG"/>
          <p:cNvPicPr>
            <a:picLocks noChangeAspect="1"/>
          </p:cNvPicPr>
          <p:nvPr/>
        </p:nvPicPr>
        <p:blipFill>
          <a:blip r:embed="rId2" cstate="print"/>
          <a:stretch>
            <a:fillRect/>
          </a:stretch>
        </p:blipFill>
        <p:spPr>
          <a:xfrm>
            <a:off x="928662" y="1643050"/>
            <a:ext cx="1857388" cy="688100"/>
          </a:xfrm>
          <a:prstGeom prst="rect">
            <a:avLst/>
          </a:prstGeom>
        </p:spPr>
      </p:pic>
      <p:sp>
        <p:nvSpPr>
          <p:cNvPr id="6" name="Rectangle 5"/>
          <p:cNvSpPr/>
          <p:nvPr/>
        </p:nvSpPr>
        <p:spPr>
          <a:xfrm>
            <a:off x="714348" y="1285860"/>
            <a:ext cx="2255746" cy="369332"/>
          </a:xfrm>
          <a:prstGeom prst="rect">
            <a:avLst/>
          </a:prstGeom>
        </p:spPr>
        <p:txBody>
          <a:bodyPr wrap="none">
            <a:spAutoFit/>
          </a:bodyPr>
          <a:lstStyle/>
          <a:p>
            <a:r>
              <a:rPr lang="fr-FR" dirty="0"/>
              <a:t>Poutre caisson : coupe</a:t>
            </a:r>
          </a:p>
        </p:txBody>
      </p:sp>
      <p:pic>
        <p:nvPicPr>
          <p:cNvPr id="7" name="Image 6" descr="Capturek.PNG"/>
          <p:cNvPicPr>
            <a:picLocks noChangeAspect="1"/>
          </p:cNvPicPr>
          <p:nvPr/>
        </p:nvPicPr>
        <p:blipFill>
          <a:blip r:embed="rId3"/>
          <a:stretch>
            <a:fillRect/>
          </a:stretch>
        </p:blipFill>
        <p:spPr>
          <a:xfrm>
            <a:off x="142844" y="3600786"/>
            <a:ext cx="3786214" cy="2496357"/>
          </a:xfrm>
          <a:prstGeom prst="rect">
            <a:avLst/>
          </a:prstGeom>
        </p:spPr>
      </p:pic>
      <p:cxnSp>
        <p:nvCxnSpPr>
          <p:cNvPr id="9" name="Connecteur droit avec flèche 8"/>
          <p:cNvCxnSpPr/>
          <p:nvPr/>
        </p:nvCxnSpPr>
        <p:spPr>
          <a:xfrm rot="5400000">
            <a:off x="1570810" y="2643976"/>
            <a:ext cx="43101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85852" y="3071810"/>
            <a:ext cx="1120820" cy="369332"/>
          </a:xfrm>
          <a:prstGeom prst="rect">
            <a:avLst/>
          </a:prstGeom>
        </p:spPr>
        <p:txBody>
          <a:bodyPr wrap="none">
            <a:spAutoFit/>
          </a:bodyPr>
          <a:lstStyle/>
          <a:p>
            <a:r>
              <a:rPr lang="fr-FR" dirty="0"/>
              <a:t>Les types </a:t>
            </a:r>
          </a:p>
        </p:txBody>
      </p:sp>
      <p:pic>
        <p:nvPicPr>
          <p:cNvPr id="11" name="Image 10" descr="i.PNG"/>
          <p:cNvPicPr>
            <a:picLocks noChangeAspect="1"/>
          </p:cNvPicPr>
          <p:nvPr/>
        </p:nvPicPr>
        <p:blipFill>
          <a:blip r:embed="rId4"/>
          <a:stretch>
            <a:fillRect/>
          </a:stretch>
        </p:blipFill>
        <p:spPr>
          <a:xfrm>
            <a:off x="4214810" y="1571612"/>
            <a:ext cx="4786378" cy="1939515"/>
          </a:xfrm>
          <a:prstGeom prst="rect">
            <a:avLst/>
          </a:prstGeom>
        </p:spPr>
      </p:pic>
      <p:sp>
        <p:nvSpPr>
          <p:cNvPr id="12" name="Rectangle 11"/>
          <p:cNvSpPr/>
          <p:nvPr/>
        </p:nvSpPr>
        <p:spPr>
          <a:xfrm>
            <a:off x="6500826" y="1142984"/>
            <a:ext cx="896399" cy="369332"/>
          </a:xfrm>
          <a:prstGeom prst="rect">
            <a:avLst/>
          </a:prstGeom>
        </p:spPr>
        <p:txBody>
          <a:bodyPr wrap="none">
            <a:spAutoFit/>
          </a:bodyPr>
          <a:lstStyle/>
          <a:p>
            <a:r>
              <a:rPr lang="fr-FR" dirty="0"/>
              <a:t>Détails </a:t>
            </a:r>
          </a:p>
        </p:txBody>
      </p:sp>
      <p:pic>
        <p:nvPicPr>
          <p:cNvPr id="15" name="Image 14" descr="o.PNG"/>
          <p:cNvPicPr>
            <a:picLocks noChangeAspect="1"/>
          </p:cNvPicPr>
          <p:nvPr/>
        </p:nvPicPr>
        <p:blipFill>
          <a:blip r:embed="rId5"/>
          <a:stretch>
            <a:fillRect/>
          </a:stretch>
        </p:blipFill>
        <p:spPr>
          <a:xfrm>
            <a:off x="4286248" y="3782356"/>
            <a:ext cx="4725689" cy="22360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928670"/>
            <a:ext cx="4500594" cy="3416320"/>
          </a:xfrm>
          <a:prstGeom prst="rect">
            <a:avLst/>
          </a:prstGeom>
        </p:spPr>
        <p:txBody>
          <a:bodyPr wrap="square">
            <a:spAutoFit/>
          </a:bodyPr>
          <a:lstStyle/>
          <a:p>
            <a:pPr algn="ctr"/>
            <a:r>
              <a:rPr lang="fr-FR" dirty="0"/>
              <a:t>-Béton, les ponts à poutres-caissons peuvent être coulés en place à l'aide de supports d' étaiement , retirés une fois terminés il s’agit de segments . Préfabriquées dans un chantier de fabrication,  transportées , et mises grâce aux grues .</a:t>
            </a:r>
          </a:p>
          <a:p>
            <a:pPr algn="ctr"/>
            <a:endParaRPr lang="fr-FR" dirty="0"/>
          </a:p>
          <a:p>
            <a:pPr algn="ctr"/>
            <a:r>
              <a:rPr lang="fr-FR" dirty="0"/>
              <a:t>-En acier, les poutres sont fabriquées hors site et levées en place par grue, avec des sections reliées par boulonnage ou soudage. </a:t>
            </a:r>
          </a:p>
          <a:p>
            <a:br>
              <a:rPr lang="fr-FR" dirty="0"/>
            </a:br>
            <a:endParaRPr lang="fr-FR" dirty="0"/>
          </a:p>
        </p:txBody>
      </p:sp>
      <p:sp>
        <p:nvSpPr>
          <p:cNvPr id="5" name="Rectangle 4"/>
          <p:cNvSpPr/>
          <p:nvPr/>
        </p:nvSpPr>
        <p:spPr>
          <a:xfrm>
            <a:off x="1643042" y="428604"/>
            <a:ext cx="1338828" cy="369332"/>
          </a:xfrm>
          <a:prstGeom prst="rect">
            <a:avLst/>
          </a:prstGeom>
        </p:spPr>
        <p:txBody>
          <a:bodyPr wrap="none">
            <a:spAutoFit/>
          </a:bodyPr>
          <a:lstStyle/>
          <a:p>
            <a:r>
              <a:rPr lang="fr-FR" b="1" i="1" u="sng" dirty="0">
                <a:solidFill>
                  <a:srgbClr val="FF0000"/>
                </a:solidFill>
              </a:rPr>
              <a:t>Comment ? </a:t>
            </a:r>
            <a:endParaRPr lang="fr-FR" dirty="0"/>
          </a:p>
        </p:txBody>
      </p:sp>
      <p:pic>
        <p:nvPicPr>
          <p:cNvPr id="6" name="Image 5" descr="1280px-PlateBoxFlyover.jpg"/>
          <p:cNvPicPr>
            <a:picLocks noChangeAspect="1"/>
          </p:cNvPicPr>
          <p:nvPr/>
        </p:nvPicPr>
        <p:blipFill>
          <a:blip r:embed="rId2" cstate="print"/>
          <a:stretch>
            <a:fillRect/>
          </a:stretch>
        </p:blipFill>
        <p:spPr>
          <a:xfrm>
            <a:off x="428596" y="3857628"/>
            <a:ext cx="4143372" cy="2285991"/>
          </a:xfrm>
          <a:prstGeom prst="rect">
            <a:avLst/>
          </a:prstGeom>
        </p:spPr>
      </p:pic>
      <p:sp>
        <p:nvSpPr>
          <p:cNvPr id="7" name="Rectangle 6"/>
          <p:cNvSpPr/>
          <p:nvPr/>
        </p:nvSpPr>
        <p:spPr>
          <a:xfrm>
            <a:off x="4572000" y="357166"/>
            <a:ext cx="4572000" cy="1077218"/>
          </a:xfrm>
          <a:prstGeom prst="rect">
            <a:avLst/>
          </a:prstGeom>
        </p:spPr>
        <p:txBody>
          <a:bodyPr>
            <a:spAutoFit/>
          </a:bodyPr>
          <a:lstStyle/>
          <a:p>
            <a:pPr algn="ctr"/>
            <a:r>
              <a:rPr lang="fr-FR" sz="3200" dirty="0">
                <a:solidFill>
                  <a:prstClr val="black">
                    <a:lumMod val="85000"/>
                    <a:lumOff val="15000"/>
                  </a:prstClr>
                </a:solidFill>
                <a:latin typeface="Impact"/>
                <a:ea typeface="+mj-ea"/>
                <a:cs typeface="+mj-cs"/>
              </a:rPr>
              <a:t>Avantages / Inconvénients :</a:t>
            </a:r>
            <a:endParaRPr lang="fr-FR" sz="3200" dirty="0"/>
          </a:p>
        </p:txBody>
      </p:sp>
      <p:sp>
        <p:nvSpPr>
          <p:cNvPr id="8" name="Rectangle 7"/>
          <p:cNvSpPr/>
          <p:nvPr/>
        </p:nvSpPr>
        <p:spPr>
          <a:xfrm>
            <a:off x="5000628" y="1928802"/>
            <a:ext cx="3929090" cy="3416320"/>
          </a:xfrm>
          <a:prstGeom prst="rect">
            <a:avLst/>
          </a:prstGeom>
        </p:spPr>
        <p:txBody>
          <a:bodyPr wrap="square">
            <a:spAutoFit/>
          </a:bodyPr>
          <a:lstStyle/>
          <a:p>
            <a:pPr algn="ctr"/>
            <a:r>
              <a:rPr lang="fr-FR" dirty="0"/>
              <a:t> -Réduit l'épaisseur de la dalle et le poids du pont</a:t>
            </a:r>
          </a:p>
          <a:p>
            <a:pPr algn="ctr"/>
            <a:r>
              <a:rPr lang="fr-FR" dirty="0"/>
              <a:t>-Rentable</a:t>
            </a:r>
          </a:p>
          <a:p>
            <a:pPr algn="ctr"/>
            <a:r>
              <a:rPr lang="fr-FR" dirty="0"/>
              <a:t>-Plus grande résistance par unité de surface de béton</a:t>
            </a:r>
          </a:p>
          <a:p>
            <a:pPr algn="ctr"/>
            <a:r>
              <a:rPr lang="fr-FR" dirty="0"/>
              <a:t>-Assurance qualité, car les poutres préfabriquées sont fabriquées hors site.</a:t>
            </a:r>
          </a:p>
          <a:p>
            <a:pPr algn="ctr"/>
            <a:r>
              <a:rPr lang="fr-FR" dirty="0"/>
              <a:t>-</a:t>
            </a:r>
            <a:r>
              <a:rPr lang="fr-FR" dirty="0" err="1"/>
              <a:t>Resiste</a:t>
            </a:r>
            <a:r>
              <a:rPr lang="fr-FR" dirty="0"/>
              <a:t> aux torsions et s’adapte aux courbes. </a:t>
            </a:r>
          </a:p>
          <a:p>
            <a:pPr algn="ctr"/>
            <a:endParaRPr lang="fr-FR" dirty="0"/>
          </a:p>
          <a:p>
            <a:pPr algn="ctr"/>
            <a:endParaRPr lang="fr-FR" dirty="0"/>
          </a:p>
          <a:p>
            <a:pPr algn="ctr"/>
            <a:endParaRPr lang="fr-FR" dirty="0"/>
          </a:p>
        </p:txBody>
      </p:sp>
      <p:sp>
        <p:nvSpPr>
          <p:cNvPr id="9" name="Rectangle 8"/>
          <p:cNvSpPr/>
          <p:nvPr/>
        </p:nvSpPr>
        <p:spPr>
          <a:xfrm>
            <a:off x="5143504" y="5000636"/>
            <a:ext cx="3857652" cy="923330"/>
          </a:xfrm>
          <a:prstGeom prst="rect">
            <a:avLst/>
          </a:prstGeom>
        </p:spPr>
        <p:txBody>
          <a:bodyPr wrap="square">
            <a:spAutoFit/>
          </a:bodyPr>
          <a:lstStyle/>
          <a:p>
            <a:pPr algn="ctr"/>
            <a:r>
              <a:rPr lang="fr-FR" dirty="0"/>
              <a:t> -Les poutres de charpente en acier coûteuses</a:t>
            </a:r>
          </a:p>
          <a:p>
            <a:pPr algn="ctr"/>
            <a:r>
              <a:rPr lang="fr-FR" dirty="0"/>
              <a:t>-Coûts de transport</a:t>
            </a:r>
          </a:p>
        </p:txBody>
      </p:sp>
      <p:sp>
        <p:nvSpPr>
          <p:cNvPr id="10" name="Rectangle 9"/>
          <p:cNvSpPr/>
          <p:nvPr/>
        </p:nvSpPr>
        <p:spPr>
          <a:xfrm>
            <a:off x="6357950" y="1500174"/>
            <a:ext cx="1199880" cy="369332"/>
          </a:xfrm>
          <a:prstGeom prst="rect">
            <a:avLst/>
          </a:prstGeom>
        </p:spPr>
        <p:txBody>
          <a:bodyPr wrap="none">
            <a:spAutoFit/>
          </a:bodyPr>
          <a:lstStyle/>
          <a:p>
            <a:r>
              <a:rPr lang="fr-FR" b="1" i="1" u="sng" dirty="0" err="1">
                <a:solidFill>
                  <a:srgbClr val="FF0000"/>
                </a:solidFill>
              </a:rPr>
              <a:t>Aventages</a:t>
            </a:r>
            <a:r>
              <a:rPr lang="fr-FR" b="1" i="1" u="sng" dirty="0">
                <a:solidFill>
                  <a:srgbClr val="FF0000"/>
                </a:solidFill>
              </a:rPr>
              <a:t> </a:t>
            </a:r>
            <a:endParaRPr lang="fr-FR" dirty="0"/>
          </a:p>
        </p:txBody>
      </p:sp>
      <p:sp>
        <p:nvSpPr>
          <p:cNvPr id="11" name="Rectangle 10"/>
          <p:cNvSpPr/>
          <p:nvPr/>
        </p:nvSpPr>
        <p:spPr>
          <a:xfrm>
            <a:off x="6143636" y="4643446"/>
            <a:ext cx="1588897" cy="369332"/>
          </a:xfrm>
          <a:prstGeom prst="rect">
            <a:avLst/>
          </a:prstGeom>
        </p:spPr>
        <p:txBody>
          <a:bodyPr wrap="none">
            <a:spAutoFit/>
          </a:bodyPr>
          <a:lstStyle/>
          <a:p>
            <a:r>
              <a:rPr lang="fr-FR" b="1" i="1" u="sng" dirty="0" err="1">
                <a:solidFill>
                  <a:srgbClr val="FF0000"/>
                </a:solidFill>
              </a:rPr>
              <a:t>Inconvenients</a:t>
            </a:r>
            <a:r>
              <a:rPr lang="fr-FR" b="1" i="1" u="sng" dirty="0">
                <a:solidFill>
                  <a:srgbClr val="FF0000"/>
                </a:solidFill>
              </a:rPr>
              <a:t>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48" y="500042"/>
            <a:ext cx="4572000" cy="1877437"/>
          </a:xfrm>
          <a:prstGeom prst="rect">
            <a:avLst/>
          </a:prstGeom>
        </p:spPr>
        <p:txBody>
          <a:bodyPr>
            <a:spAutoFit/>
          </a:bodyPr>
          <a:lstStyle/>
          <a:p>
            <a:pPr algn="ctr"/>
            <a:r>
              <a:rPr lang="fr-FR" sz="2000" dirty="0"/>
              <a:t>poutre mono-caisson</a:t>
            </a:r>
          </a:p>
          <a:p>
            <a:pPr algn="ctr"/>
            <a:r>
              <a:rPr lang="fr-FR" sz="1600" dirty="0"/>
              <a:t>Un pont en poutre mono-caisson est un pont où les faisceaux principaux comprennent des poutres sous la forme d'une poutre-caisson. La zone poutre comprend normalement béton précontraint, acier de construction ou un composite d'acier et de béton armé.</a:t>
            </a:r>
          </a:p>
        </p:txBody>
      </p:sp>
      <p:pic>
        <p:nvPicPr>
          <p:cNvPr id="5" name="Image 4" descr="dsc09493.jpg"/>
          <p:cNvPicPr>
            <a:picLocks noChangeAspect="1"/>
          </p:cNvPicPr>
          <p:nvPr/>
        </p:nvPicPr>
        <p:blipFill>
          <a:blip r:embed="rId2" cstate="print"/>
          <a:stretch>
            <a:fillRect/>
          </a:stretch>
        </p:blipFill>
        <p:spPr>
          <a:xfrm>
            <a:off x="714348" y="571481"/>
            <a:ext cx="3500462" cy="1857388"/>
          </a:xfrm>
          <a:prstGeom prst="rect">
            <a:avLst/>
          </a:prstGeom>
        </p:spPr>
      </p:pic>
      <p:sp>
        <p:nvSpPr>
          <p:cNvPr id="6" name="Rectangle 5"/>
          <p:cNvSpPr/>
          <p:nvPr/>
        </p:nvSpPr>
        <p:spPr>
          <a:xfrm>
            <a:off x="714348" y="3286124"/>
            <a:ext cx="2678938" cy="369332"/>
          </a:xfrm>
          <a:prstGeom prst="rect">
            <a:avLst/>
          </a:prstGeom>
        </p:spPr>
        <p:txBody>
          <a:bodyPr wrap="none">
            <a:spAutoFit/>
          </a:bodyPr>
          <a:lstStyle/>
          <a:p>
            <a:r>
              <a:rPr lang="fr-FR" b="1" i="1" u="sng" dirty="0">
                <a:solidFill>
                  <a:srgbClr val="FF0000"/>
                </a:solidFill>
              </a:rPr>
              <a:t>Précontrainte intérieure : </a:t>
            </a:r>
            <a:endParaRPr lang="fr-FR" dirty="0"/>
          </a:p>
        </p:txBody>
      </p:sp>
      <p:sp>
        <p:nvSpPr>
          <p:cNvPr id="7" name="Rectangle 6"/>
          <p:cNvSpPr/>
          <p:nvPr/>
        </p:nvSpPr>
        <p:spPr>
          <a:xfrm>
            <a:off x="5643570" y="3286124"/>
            <a:ext cx="2704587" cy="369332"/>
          </a:xfrm>
          <a:prstGeom prst="rect">
            <a:avLst/>
          </a:prstGeom>
        </p:spPr>
        <p:txBody>
          <a:bodyPr wrap="none">
            <a:spAutoFit/>
          </a:bodyPr>
          <a:lstStyle/>
          <a:p>
            <a:r>
              <a:rPr lang="fr-FR" b="1" i="1" u="sng" dirty="0">
                <a:solidFill>
                  <a:srgbClr val="FF0000"/>
                </a:solidFill>
              </a:rPr>
              <a:t>Précontrainte extérieure : </a:t>
            </a:r>
            <a:endParaRPr lang="fr-FR" dirty="0"/>
          </a:p>
        </p:txBody>
      </p:sp>
      <p:pic>
        <p:nvPicPr>
          <p:cNvPr id="8" name="Image 7" descr="m.PNG"/>
          <p:cNvPicPr>
            <a:picLocks noChangeAspect="1"/>
          </p:cNvPicPr>
          <p:nvPr/>
        </p:nvPicPr>
        <p:blipFill>
          <a:blip r:embed="rId3"/>
          <a:stretch>
            <a:fillRect/>
          </a:stretch>
        </p:blipFill>
        <p:spPr>
          <a:xfrm>
            <a:off x="142844" y="3643314"/>
            <a:ext cx="4252238" cy="1357322"/>
          </a:xfrm>
          <a:prstGeom prst="rect">
            <a:avLst/>
          </a:prstGeom>
        </p:spPr>
      </p:pic>
      <p:pic>
        <p:nvPicPr>
          <p:cNvPr id="9" name="Image 8" descr="u.PNG"/>
          <p:cNvPicPr>
            <a:picLocks noChangeAspect="1"/>
          </p:cNvPicPr>
          <p:nvPr/>
        </p:nvPicPr>
        <p:blipFill>
          <a:blip r:embed="rId4"/>
          <a:stretch>
            <a:fillRect/>
          </a:stretch>
        </p:blipFill>
        <p:spPr>
          <a:xfrm>
            <a:off x="4481976" y="3643314"/>
            <a:ext cx="4405210" cy="1285884"/>
          </a:xfrm>
          <a:prstGeom prst="rect">
            <a:avLst/>
          </a:prstGeom>
        </p:spPr>
      </p:pic>
      <p:sp>
        <p:nvSpPr>
          <p:cNvPr id="10" name="Rectangle 9"/>
          <p:cNvSpPr/>
          <p:nvPr/>
        </p:nvSpPr>
        <p:spPr>
          <a:xfrm>
            <a:off x="571472" y="5000636"/>
            <a:ext cx="3357586" cy="523220"/>
          </a:xfrm>
          <a:prstGeom prst="rect">
            <a:avLst/>
          </a:prstGeom>
        </p:spPr>
        <p:txBody>
          <a:bodyPr wrap="square">
            <a:spAutoFit/>
          </a:bodyPr>
          <a:lstStyle/>
          <a:p>
            <a:pPr algn="ctr"/>
            <a:r>
              <a:rPr lang="fr-FR" sz="1400" dirty="0"/>
              <a:t>Câbles de fléau : Assemblage des voussoirs pendant la phase de construction</a:t>
            </a:r>
          </a:p>
        </p:txBody>
      </p:sp>
      <p:sp>
        <p:nvSpPr>
          <p:cNvPr id="11" name="Rectangle 10"/>
          <p:cNvSpPr/>
          <p:nvPr/>
        </p:nvSpPr>
        <p:spPr>
          <a:xfrm>
            <a:off x="0" y="5572140"/>
            <a:ext cx="4572000" cy="523220"/>
          </a:xfrm>
          <a:prstGeom prst="rect">
            <a:avLst/>
          </a:prstGeom>
        </p:spPr>
        <p:txBody>
          <a:bodyPr>
            <a:spAutoFit/>
          </a:bodyPr>
          <a:lstStyle/>
          <a:p>
            <a:pPr algn="ctr"/>
            <a:r>
              <a:rPr lang="fr-FR" sz="1400" dirty="0"/>
              <a:t>Câbles de continuité  : Assemblage des fléaux et des extrémités du tablier</a:t>
            </a:r>
          </a:p>
        </p:txBody>
      </p:sp>
      <p:sp>
        <p:nvSpPr>
          <p:cNvPr id="12" name="Rectangle 11"/>
          <p:cNvSpPr/>
          <p:nvPr/>
        </p:nvSpPr>
        <p:spPr>
          <a:xfrm>
            <a:off x="4572000" y="5143512"/>
            <a:ext cx="4572000" cy="523220"/>
          </a:xfrm>
          <a:prstGeom prst="rect">
            <a:avLst/>
          </a:prstGeom>
        </p:spPr>
        <p:txBody>
          <a:bodyPr>
            <a:spAutoFit/>
          </a:bodyPr>
          <a:lstStyle/>
          <a:p>
            <a:pPr algn="ctr"/>
            <a:r>
              <a:rPr lang="fr-FR" sz="1400" dirty="0"/>
              <a:t>La précontrainte extérieure est couramment utilisée en câblage de continuité depuis les années 1980</a:t>
            </a:r>
          </a:p>
        </p:txBody>
      </p:sp>
      <p:sp>
        <p:nvSpPr>
          <p:cNvPr id="13" name="Rectangle 12"/>
          <p:cNvSpPr/>
          <p:nvPr/>
        </p:nvSpPr>
        <p:spPr>
          <a:xfrm>
            <a:off x="3857620" y="2786058"/>
            <a:ext cx="1228221" cy="461665"/>
          </a:xfrm>
          <a:prstGeom prst="rect">
            <a:avLst/>
          </a:prstGeom>
        </p:spPr>
        <p:txBody>
          <a:bodyPr wrap="none">
            <a:spAutoFit/>
          </a:bodyPr>
          <a:lstStyle/>
          <a:p>
            <a:r>
              <a:rPr lang="fr-FR" sz="2400" dirty="0">
                <a:solidFill>
                  <a:prstClr val="black">
                    <a:lumMod val="85000"/>
                    <a:lumOff val="15000"/>
                  </a:prstClr>
                </a:solidFill>
                <a:latin typeface="Impact"/>
              </a:rPr>
              <a:t>Câblage</a:t>
            </a:r>
            <a:endParaRPr lang="fr-F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PNG"/>
          <p:cNvPicPr>
            <a:picLocks noChangeAspect="1"/>
          </p:cNvPicPr>
          <p:nvPr/>
        </p:nvPicPr>
        <p:blipFill>
          <a:blip r:embed="rId2"/>
          <a:stretch>
            <a:fillRect/>
          </a:stretch>
        </p:blipFill>
        <p:spPr>
          <a:xfrm>
            <a:off x="1285852" y="500042"/>
            <a:ext cx="6143668" cy="2295106"/>
          </a:xfrm>
          <a:prstGeom prst="rect">
            <a:avLst/>
          </a:prstGeom>
        </p:spPr>
      </p:pic>
      <p:sp>
        <p:nvSpPr>
          <p:cNvPr id="5" name="Rectangle 4"/>
          <p:cNvSpPr/>
          <p:nvPr/>
        </p:nvSpPr>
        <p:spPr>
          <a:xfrm>
            <a:off x="2500298" y="2714620"/>
            <a:ext cx="4572000" cy="307777"/>
          </a:xfrm>
          <a:prstGeom prst="rect">
            <a:avLst/>
          </a:prstGeom>
        </p:spPr>
        <p:txBody>
          <a:bodyPr>
            <a:spAutoFit/>
          </a:bodyPr>
          <a:lstStyle/>
          <a:p>
            <a:r>
              <a:rPr lang="fr-FR" sz="1400" dirty="0"/>
              <a:t>Coupe transversale d’un pont à poutre précontrainte</a:t>
            </a:r>
          </a:p>
        </p:txBody>
      </p:sp>
      <p:pic>
        <p:nvPicPr>
          <p:cNvPr id="6" name="Image 5" descr="Pontrevoussoir.jpg"/>
          <p:cNvPicPr>
            <a:picLocks noChangeAspect="1"/>
          </p:cNvPicPr>
          <p:nvPr/>
        </p:nvPicPr>
        <p:blipFill>
          <a:blip r:embed="rId3"/>
          <a:stretch>
            <a:fillRect/>
          </a:stretch>
        </p:blipFill>
        <p:spPr>
          <a:xfrm>
            <a:off x="285720" y="3214686"/>
            <a:ext cx="3772725" cy="2463468"/>
          </a:xfrm>
          <a:prstGeom prst="rect">
            <a:avLst/>
          </a:prstGeom>
        </p:spPr>
      </p:pic>
      <p:pic>
        <p:nvPicPr>
          <p:cNvPr id="7" name="Image 6" descr="Pont-caisson-mixte.svg.png"/>
          <p:cNvPicPr>
            <a:picLocks noChangeAspect="1"/>
          </p:cNvPicPr>
          <p:nvPr/>
        </p:nvPicPr>
        <p:blipFill>
          <a:blip r:embed="rId4"/>
          <a:stretch>
            <a:fillRect/>
          </a:stretch>
        </p:blipFill>
        <p:spPr>
          <a:xfrm>
            <a:off x="4429092" y="3214686"/>
            <a:ext cx="4714908" cy="2214578"/>
          </a:xfrm>
          <a:prstGeom prst="rect">
            <a:avLst/>
          </a:prstGeom>
        </p:spPr>
      </p:pic>
      <p:sp>
        <p:nvSpPr>
          <p:cNvPr id="8" name="Rectangle 7"/>
          <p:cNvSpPr/>
          <p:nvPr/>
        </p:nvSpPr>
        <p:spPr>
          <a:xfrm>
            <a:off x="1071538" y="5715016"/>
            <a:ext cx="1813317" cy="369332"/>
          </a:xfrm>
          <a:prstGeom prst="rect">
            <a:avLst/>
          </a:prstGeom>
        </p:spPr>
        <p:txBody>
          <a:bodyPr wrap="none">
            <a:spAutoFit/>
          </a:bodyPr>
          <a:lstStyle/>
          <a:p>
            <a:r>
              <a:rPr lang="fr-FR" b="1" i="1" u="sng" dirty="0">
                <a:solidFill>
                  <a:srgbClr val="FF0000"/>
                </a:solidFill>
              </a:rPr>
              <a:t>Poutre en béton  </a:t>
            </a:r>
            <a:endParaRPr lang="fr-FR" dirty="0"/>
          </a:p>
        </p:txBody>
      </p:sp>
      <p:sp>
        <p:nvSpPr>
          <p:cNvPr id="9" name="Rectangle 8"/>
          <p:cNvSpPr/>
          <p:nvPr/>
        </p:nvSpPr>
        <p:spPr>
          <a:xfrm>
            <a:off x="5286380" y="5572140"/>
            <a:ext cx="2518638" cy="369332"/>
          </a:xfrm>
          <a:prstGeom prst="rect">
            <a:avLst/>
          </a:prstGeom>
        </p:spPr>
        <p:txBody>
          <a:bodyPr wrap="none">
            <a:spAutoFit/>
          </a:bodyPr>
          <a:lstStyle/>
          <a:p>
            <a:r>
              <a:rPr lang="fr-FR" b="1" i="1" u="sng" dirty="0">
                <a:solidFill>
                  <a:srgbClr val="FF0000"/>
                </a:solidFill>
              </a:rPr>
              <a:t>Poutre en caisson mixte </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9.jpeg"/>
          <p:cNvPicPr>
            <a:picLocks noChangeAspect="1"/>
          </p:cNvPicPr>
          <p:nvPr/>
        </p:nvPicPr>
        <p:blipFill>
          <a:blip r:embed="rId2"/>
          <a:stretch>
            <a:fillRect/>
          </a:stretch>
        </p:blipFill>
        <p:spPr>
          <a:xfrm>
            <a:off x="225272" y="285728"/>
            <a:ext cx="8704446" cy="5072098"/>
          </a:xfrm>
          <a:prstGeom prst="rect">
            <a:avLst/>
          </a:prstGeom>
        </p:spPr>
      </p:pic>
      <p:sp>
        <p:nvSpPr>
          <p:cNvPr id="5" name="Rectangle 4"/>
          <p:cNvSpPr/>
          <p:nvPr/>
        </p:nvSpPr>
        <p:spPr>
          <a:xfrm>
            <a:off x="2571736" y="5572140"/>
            <a:ext cx="3756156" cy="369332"/>
          </a:xfrm>
          <a:prstGeom prst="rect">
            <a:avLst/>
          </a:prstGeom>
          <a:ln>
            <a:solidFill>
              <a:schemeClr val="accent1"/>
            </a:solidFill>
          </a:ln>
        </p:spPr>
        <p:txBody>
          <a:bodyPr wrap="none">
            <a:spAutoFit/>
          </a:bodyPr>
          <a:lstStyle/>
          <a:p>
            <a:r>
              <a:rPr lang="fr-FR" b="1" dirty="0"/>
              <a:t>CLACKMANNANSHIRE BRIDGE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he_Clackmannanshire_Bridge_(2)_-_geograph.org.uk_-_994227.jpg"/>
          <p:cNvPicPr>
            <a:picLocks noChangeAspect="1"/>
          </p:cNvPicPr>
          <p:nvPr/>
        </p:nvPicPr>
        <p:blipFill>
          <a:blip r:embed="rId2"/>
          <a:stretch>
            <a:fillRect/>
          </a:stretch>
        </p:blipFill>
        <p:spPr>
          <a:xfrm>
            <a:off x="285720" y="571480"/>
            <a:ext cx="5003678" cy="3330574"/>
          </a:xfrm>
          <a:prstGeom prst="rect">
            <a:avLst/>
          </a:prstGeom>
        </p:spPr>
      </p:pic>
      <p:graphicFrame>
        <p:nvGraphicFramePr>
          <p:cNvPr id="5" name="Tableau 4"/>
          <p:cNvGraphicFramePr>
            <a:graphicFrameLocks noGrp="1"/>
          </p:cNvGraphicFramePr>
          <p:nvPr/>
        </p:nvGraphicFramePr>
        <p:xfrm>
          <a:off x="5572132" y="500043"/>
          <a:ext cx="3143272" cy="3782884"/>
        </p:xfrm>
        <a:graphic>
          <a:graphicData uri="http://schemas.openxmlformats.org/drawingml/2006/table">
            <a:tbl>
              <a:tblPr/>
              <a:tblGrid>
                <a:gridCol w="2478349">
                  <a:extLst>
                    <a:ext uri="{9D8B030D-6E8A-4147-A177-3AD203B41FA5}">
                      <a16:colId xmlns:a16="http://schemas.microsoft.com/office/drawing/2014/main" val="20000"/>
                    </a:ext>
                  </a:extLst>
                </a:gridCol>
                <a:gridCol w="664923">
                  <a:extLst>
                    <a:ext uri="{9D8B030D-6E8A-4147-A177-3AD203B41FA5}">
                      <a16:colId xmlns:a16="http://schemas.microsoft.com/office/drawing/2014/main" val="20001"/>
                    </a:ext>
                  </a:extLst>
                </a:gridCol>
              </a:tblGrid>
              <a:tr h="247019">
                <a:tc>
                  <a:txBody>
                    <a:bodyPr/>
                    <a:lstStyle/>
                    <a:p>
                      <a:r>
                        <a:rPr lang="fr-FR" sz="800" i="0"/>
                        <a:t>Nation</a:t>
                      </a:r>
                    </a:p>
                  </a:txBody>
                  <a:tcPr marL="40371" marR="40371" marT="20185" marB="20185">
                    <a:lnL>
                      <a:noFill/>
                    </a:lnL>
                    <a:lnR>
                      <a:noFill/>
                    </a:lnR>
                    <a:lnT>
                      <a:noFill/>
                    </a:lnT>
                    <a:lnB w="7620" cap="flat" cmpd="sng" algn="ctr">
                      <a:solidFill>
                        <a:srgbClr val="E9E9E9"/>
                      </a:solidFill>
                      <a:prstDash val="solid"/>
                      <a:round/>
                      <a:headEnd type="none" w="med" len="med"/>
                      <a:tailEnd type="none" w="med" len="med"/>
                    </a:lnB>
                    <a:solidFill>
                      <a:srgbClr val="FFFFFF"/>
                    </a:solidFill>
                  </a:tcPr>
                </a:tc>
                <a:tc>
                  <a:txBody>
                    <a:bodyPr/>
                    <a:lstStyle/>
                    <a:p>
                      <a:pPr fontAlgn="ctr"/>
                      <a:endParaRPr lang="fr-FR" sz="800" i="0">
                        <a:solidFill>
                          <a:srgbClr val="544E52"/>
                        </a:solidFill>
                      </a:endParaRPr>
                    </a:p>
                    <a:p>
                      <a:pPr fontAlgn="t"/>
                      <a:r>
                        <a:rPr lang="fr-FR" sz="800" i="0" u="none" strike="noStrike">
                          <a:solidFill>
                            <a:srgbClr val="544E52"/>
                          </a:solidFill>
                          <a:hlinkClick r:id="rId3" tooltip="Écosse"/>
                        </a:rPr>
                        <a:t>Écosse</a:t>
                      </a:r>
                      <a:endParaRPr lang="fr-FR" sz="800" i="0"/>
                    </a:p>
                  </a:txBody>
                  <a:tcPr marL="6728" marR="6728" marT="6728" marB="6728">
                    <a:lnL>
                      <a:noFill/>
                    </a:lnL>
                    <a:lnR>
                      <a:noFill/>
                    </a:lnR>
                    <a:lnT>
                      <a:noFill/>
                    </a:lnT>
                    <a:lnB>
                      <a:noFill/>
                    </a:lnB>
                    <a:solidFill>
                      <a:srgbClr val="FFFFFF"/>
                    </a:solidFill>
                  </a:tcPr>
                </a:tc>
                <a:extLst>
                  <a:ext uri="{0D108BD9-81ED-4DB2-BD59-A6C34878D82A}">
                    <a16:rowId xmlns:a16="http://schemas.microsoft.com/office/drawing/2014/main" val="10000"/>
                  </a:ext>
                </a:extLst>
              </a:tr>
              <a:tr h="437518">
                <a:tc>
                  <a:txBody>
                    <a:bodyPr/>
                    <a:lstStyle/>
                    <a:p>
                      <a:r>
                        <a:rPr lang="fr-FR" sz="800" i="1" u="none" strike="noStrike">
                          <a:solidFill>
                            <a:srgbClr val="544E52"/>
                          </a:solidFill>
                          <a:hlinkClick r:id="rId4" tooltip="Council area"/>
                        </a:rPr>
                        <a:t>Council area</a:t>
                      </a:r>
                      <a:endParaRPr lang="fr-FR" sz="800" i="0"/>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u="none" strike="noStrike">
                          <a:solidFill>
                            <a:srgbClr val="544E52"/>
                          </a:solidFill>
                          <a:hlinkClick r:id="rId5" tooltip="Fife (Écosse)"/>
                        </a:rPr>
                        <a:t>Fife</a:t>
                      </a:r>
                      <a:r>
                        <a:rPr lang="fr-FR" sz="800" i="0"/>
                        <a:t> (rive nord) et </a:t>
                      </a:r>
                      <a:r>
                        <a:rPr lang="fr-FR" sz="800" i="0" u="none" strike="noStrike">
                          <a:solidFill>
                            <a:srgbClr val="544E52"/>
                          </a:solidFill>
                          <a:hlinkClick r:id="rId6" tooltip="Falkirk (council area)"/>
                        </a:rPr>
                        <a:t>Falkirk</a:t>
                      </a:r>
                      <a:r>
                        <a:rPr lang="fr-FR" sz="800" i="0"/>
                        <a:t> (rive sud)</a:t>
                      </a:r>
                    </a:p>
                  </a:txBody>
                  <a:tcPr marL="6728" marR="6728" marT="6728" marB="6728">
                    <a:lnL>
                      <a:noFill/>
                    </a:lnL>
                    <a:lnR>
                      <a:noFill/>
                    </a:lnR>
                    <a:lnT>
                      <a:noFill/>
                    </a:lnT>
                    <a:lnB>
                      <a:noFill/>
                    </a:lnB>
                    <a:solidFill>
                      <a:srgbClr val="FFFFFF"/>
                    </a:solidFill>
                  </a:tcPr>
                </a:tc>
                <a:extLst>
                  <a:ext uri="{0D108BD9-81ED-4DB2-BD59-A6C34878D82A}">
                    <a16:rowId xmlns:a16="http://schemas.microsoft.com/office/drawing/2014/main" val="10001"/>
                  </a:ext>
                </a:extLst>
              </a:tr>
              <a:tr h="328961">
                <a:tc>
                  <a:txBody>
                    <a:bodyPr/>
                    <a:lstStyle/>
                    <a:p>
                      <a:r>
                        <a:rPr lang="fr-FR" sz="800" i="0"/>
                        <a:t>Coordonnées géographiques</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pt-BR" sz="800" i="0" u="none" strike="noStrike">
                          <a:solidFill>
                            <a:srgbClr val="544E52"/>
                          </a:solidFill>
                          <a:hlinkClick r:id="rId7"/>
                        </a:rPr>
                        <a:t>56° 04′ 22″ N, 3° 44′ 12″ O</a:t>
                      </a:r>
                      <a:endParaRPr lang="pt-BR" sz="800" i="0"/>
                    </a:p>
                  </a:txBody>
                  <a:tcPr marL="6728" marR="6728" marT="6728" marB="6728">
                    <a:lnL>
                      <a:noFill/>
                    </a:lnL>
                    <a:lnR>
                      <a:noFill/>
                    </a:lnR>
                    <a:lnT>
                      <a:noFill/>
                    </a:lnT>
                    <a:lnB>
                      <a:noFill/>
                    </a:lnB>
                    <a:solidFill>
                      <a:srgbClr val="FFFFFF"/>
                    </a:solidFill>
                  </a:tcPr>
                </a:tc>
                <a:extLst>
                  <a:ext uri="{0D108BD9-81ED-4DB2-BD59-A6C34878D82A}">
                    <a16:rowId xmlns:a16="http://schemas.microsoft.com/office/drawing/2014/main" val="10002"/>
                  </a:ext>
                </a:extLst>
              </a:tr>
              <a:tr h="142889">
                <a:tc gridSpan="2">
                  <a:txBody>
                    <a:bodyPr/>
                    <a:lstStyle/>
                    <a:p>
                      <a:pPr algn="ctr"/>
                      <a:r>
                        <a:rPr lang="fr-FR" sz="800" i="0">
                          <a:solidFill>
                            <a:srgbClr val="000000"/>
                          </a:solidFill>
                        </a:rPr>
                        <a:t>Fonction</a:t>
                      </a:r>
                    </a:p>
                  </a:txBody>
                  <a:tcPr marL="13457" marR="13457" marT="13457" marB="13457">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D4D0BA"/>
                    </a:solidFill>
                  </a:tcPr>
                </a:tc>
                <a:tc hMerge="1">
                  <a:txBody>
                    <a:bodyPr/>
                    <a:lstStyle/>
                    <a:p>
                      <a:endParaRPr lang="fr-FR"/>
                    </a:p>
                  </a:txBody>
                  <a:tcPr/>
                </a:tc>
                <a:extLst>
                  <a:ext uri="{0D108BD9-81ED-4DB2-BD59-A6C34878D82A}">
                    <a16:rowId xmlns:a16="http://schemas.microsoft.com/office/drawing/2014/main" val="10003"/>
                  </a:ext>
                </a:extLst>
              </a:tr>
              <a:tr h="155808">
                <a:tc>
                  <a:txBody>
                    <a:bodyPr/>
                    <a:lstStyle/>
                    <a:p>
                      <a:r>
                        <a:rPr lang="fr-FR" sz="800" i="0"/>
                        <a:t>Franchit</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u="none" strike="noStrike">
                          <a:solidFill>
                            <a:srgbClr val="544E52"/>
                          </a:solidFill>
                          <a:hlinkClick r:id="rId8" tooltip="Firth of Forth"/>
                        </a:rPr>
                        <a:t>Firth of Forth</a:t>
                      </a:r>
                      <a:endParaRPr lang="fr-FR" sz="800" i="0"/>
                    </a:p>
                  </a:txBody>
                  <a:tcPr marL="6728" marR="6728" marT="6728" marB="6728">
                    <a:lnL>
                      <a:noFill/>
                    </a:lnL>
                    <a:lnR>
                      <a:noFill/>
                    </a:lnR>
                    <a:lnT w="7620" cap="flat" cmpd="sng" algn="ctr">
                      <a:solidFill>
                        <a:srgbClr val="E9E9E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4"/>
                  </a:ext>
                </a:extLst>
              </a:tr>
              <a:tr h="155808">
                <a:tc>
                  <a:txBody>
                    <a:bodyPr/>
                    <a:lstStyle/>
                    <a:p>
                      <a:r>
                        <a:rPr lang="fr-FR" sz="800" i="0"/>
                        <a:t>Fonction</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u="none" strike="noStrike">
                          <a:solidFill>
                            <a:srgbClr val="544E52"/>
                          </a:solidFill>
                          <a:hlinkClick r:id="rId9" tooltip="Pont routier"/>
                        </a:rPr>
                        <a:t>Pont routier</a:t>
                      </a:r>
                      <a:endParaRPr lang="fr-FR" sz="800" i="0"/>
                    </a:p>
                  </a:txBody>
                  <a:tcPr marL="6728" marR="6728" marT="6728" marB="6728">
                    <a:lnL>
                      <a:noFill/>
                    </a:lnL>
                    <a:lnR>
                      <a:noFill/>
                    </a:lnR>
                    <a:lnT>
                      <a:noFill/>
                    </a:lnT>
                    <a:lnB>
                      <a:noFill/>
                    </a:lnB>
                    <a:solidFill>
                      <a:srgbClr val="FFFFFF"/>
                    </a:solidFill>
                  </a:tcPr>
                </a:tc>
                <a:extLst>
                  <a:ext uri="{0D108BD9-81ED-4DB2-BD59-A6C34878D82A}">
                    <a16:rowId xmlns:a16="http://schemas.microsoft.com/office/drawing/2014/main" val="10005"/>
                  </a:ext>
                </a:extLst>
              </a:tr>
              <a:tr h="756846">
                <a:tc>
                  <a:txBody>
                    <a:bodyPr/>
                    <a:lstStyle/>
                    <a:p>
                      <a:r>
                        <a:rPr lang="fr-FR" sz="800" i="0"/>
                        <a:t>Itinéraire</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a:t>En voiture : A876</a:t>
                      </a:r>
                      <a:br>
                        <a:rPr lang="fr-FR" sz="800" i="0"/>
                      </a:br>
                      <a:r>
                        <a:rPr lang="fr-FR" sz="800" i="0"/>
                        <a:t>Cyclistes : National Cycle Route 1 </a:t>
                      </a:r>
                      <a:r>
                        <a:rPr lang="fr-FR" sz="800" i="0" u="none" strike="noStrike">
                          <a:solidFill>
                            <a:srgbClr val="544E52"/>
                          </a:solidFill>
                          <a:hlinkClick r:id="rId10" tooltip="en:National Cycle Route 1"/>
                        </a:rPr>
                        <a:t>(en)</a:t>
                      </a:r>
                      <a:br>
                        <a:rPr lang="fr-FR" sz="800" i="0"/>
                      </a:br>
                      <a:r>
                        <a:rPr lang="fr-FR" sz="800" i="0"/>
                        <a:t>Piétons</a:t>
                      </a:r>
                    </a:p>
                  </a:txBody>
                  <a:tcPr marL="6728" marR="6728" marT="6728" marB="6728">
                    <a:lnL>
                      <a:noFill/>
                    </a:lnL>
                    <a:lnR>
                      <a:noFill/>
                    </a:lnR>
                    <a:lnT>
                      <a:noFill/>
                    </a:lnT>
                    <a:lnB>
                      <a:noFill/>
                    </a:lnB>
                    <a:solidFill>
                      <a:srgbClr val="FFFFFF"/>
                    </a:solidFill>
                  </a:tcPr>
                </a:tc>
                <a:extLst>
                  <a:ext uri="{0D108BD9-81ED-4DB2-BD59-A6C34878D82A}">
                    <a16:rowId xmlns:a16="http://schemas.microsoft.com/office/drawing/2014/main" val="10006"/>
                  </a:ext>
                </a:extLst>
              </a:tr>
              <a:tr h="142889">
                <a:tc gridSpan="2">
                  <a:txBody>
                    <a:bodyPr/>
                    <a:lstStyle/>
                    <a:p>
                      <a:pPr algn="ctr"/>
                      <a:r>
                        <a:rPr lang="fr-FR" sz="800" i="0">
                          <a:solidFill>
                            <a:srgbClr val="000000"/>
                          </a:solidFill>
                        </a:rPr>
                        <a:t>Caractéristiques techniques</a:t>
                      </a:r>
                    </a:p>
                  </a:txBody>
                  <a:tcPr marL="13457" marR="13457" marT="13457" marB="13457">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D4D0BA"/>
                    </a:solidFill>
                  </a:tcPr>
                </a:tc>
                <a:tc hMerge="1">
                  <a:txBody>
                    <a:bodyPr/>
                    <a:lstStyle/>
                    <a:p>
                      <a:endParaRPr lang="fr-FR"/>
                    </a:p>
                  </a:txBody>
                  <a:tcPr/>
                </a:tc>
                <a:extLst>
                  <a:ext uri="{0D108BD9-81ED-4DB2-BD59-A6C34878D82A}">
                    <a16:rowId xmlns:a16="http://schemas.microsoft.com/office/drawing/2014/main" val="10007"/>
                  </a:ext>
                </a:extLst>
              </a:tr>
              <a:tr h="155808">
                <a:tc>
                  <a:txBody>
                    <a:bodyPr/>
                    <a:lstStyle/>
                    <a:p>
                      <a:r>
                        <a:rPr lang="fr-FR" sz="800" i="0"/>
                        <a:t>Longueur</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a:t>1 200 m</a:t>
                      </a:r>
                    </a:p>
                  </a:txBody>
                  <a:tcPr marL="6728" marR="6728" marT="6728" marB="6728">
                    <a:lnL>
                      <a:noFill/>
                    </a:lnL>
                    <a:lnR>
                      <a:noFill/>
                    </a:lnR>
                    <a:lnT w="7620" cap="flat" cmpd="sng" algn="ctr">
                      <a:solidFill>
                        <a:srgbClr val="E9E9E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8"/>
                  </a:ext>
                </a:extLst>
              </a:tr>
              <a:tr h="331076">
                <a:tc>
                  <a:txBody>
                    <a:bodyPr/>
                    <a:lstStyle/>
                    <a:p>
                      <a:r>
                        <a:rPr lang="fr-FR" sz="800" i="0"/>
                        <a:t>Largeur</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a:t>Trois voies de circulation m</a:t>
                      </a:r>
                    </a:p>
                  </a:txBody>
                  <a:tcPr marL="6728" marR="6728" marT="6728" marB="6728">
                    <a:lnL>
                      <a:noFill/>
                    </a:lnL>
                    <a:lnR>
                      <a:noFill/>
                    </a:lnR>
                    <a:lnT>
                      <a:noFill/>
                    </a:lnT>
                    <a:lnB>
                      <a:noFill/>
                    </a:lnB>
                    <a:solidFill>
                      <a:srgbClr val="FFFFFF"/>
                    </a:solidFill>
                  </a:tcPr>
                </a:tc>
                <a:extLst>
                  <a:ext uri="{0D108BD9-81ED-4DB2-BD59-A6C34878D82A}">
                    <a16:rowId xmlns:a16="http://schemas.microsoft.com/office/drawing/2014/main" val="10009"/>
                  </a:ext>
                </a:extLst>
              </a:tr>
              <a:tr h="142889">
                <a:tc gridSpan="2">
                  <a:txBody>
                    <a:bodyPr/>
                    <a:lstStyle/>
                    <a:p>
                      <a:pPr algn="ctr"/>
                      <a:r>
                        <a:rPr lang="fr-FR" sz="800" i="0">
                          <a:solidFill>
                            <a:srgbClr val="000000"/>
                          </a:solidFill>
                        </a:rPr>
                        <a:t>Construction</a:t>
                      </a:r>
                    </a:p>
                  </a:txBody>
                  <a:tcPr marL="13457" marR="13457" marT="13457" marB="13457">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D4D0BA"/>
                    </a:solidFill>
                  </a:tcPr>
                </a:tc>
                <a:tc hMerge="1">
                  <a:txBody>
                    <a:bodyPr/>
                    <a:lstStyle/>
                    <a:p>
                      <a:endParaRPr lang="fr-FR"/>
                    </a:p>
                  </a:txBody>
                  <a:tcPr/>
                </a:tc>
                <a:extLst>
                  <a:ext uri="{0D108BD9-81ED-4DB2-BD59-A6C34878D82A}">
                    <a16:rowId xmlns:a16="http://schemas.microsoft.com/office/drawing/2014/main" val="10010"/>
                  </a:ext>
                </a:extLst>
              </a:tr>
              <a:tr h="247019">
                <a:tc>
                  <a:txBody>
                    <a:bodyPr/>
                    <a:lstStyle/>
                    <a:p>
                      <a:r>
                        <a:rPr lang="fr-FR" sz="800" i="0"/>
                        <a:t>Mise en service</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a:t>19 novembre 2008</a:t>
                      </a:r>
                    </a:p>
                  </a:txBody>
                  <a:tcPr marL="6728" marR="6728" marT="6728" marB="6728">
                    <a:lnL>
                      <a:noFill/>
                    </a:lnL>
                    <a:lnR>
                      <a:noFill/>
                    </a:lnR>
                    <a:lnT w="7620" cap="flat" cmpd="sng" algn="ctr">
                      <a:solidFill>
                        <a:srgbClr val="E9E9E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1"/>
                  </a:ext>
                </a:extLst>
              </a:tr>
              <a:tr h="247019">
                <a:tc>
                  <a:txBody>
                    <a:bodyPr/>
                    <a:lstStyle/>
                    <a:p>
                      <a:r>
                        <a:rPr lang="fr-FR" sz="800" i="0"/>
                        <a:t>Concepteur</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a:t>Benaim &amp; WA Fairhurst</a:t>
                      </a:r>
                    </a:p>
                  </a:txBody>
                  <a:tcPr marL="6728" marR="6728" marT="6728" marB="6728">
                    <a:lnL>
                      <a:noFill/>
                    </a:lnL>
                    <a:lnR>
                      <a:noFill/>
                    </a:lnR>
                    <a:lnT>
                      <a:noFill/>
                    </a:lnT>
                    <a:lnB>
                      <a:noFill/>
                    </a:lnB>
                    <a:solidFill>
                      <a:srgbClr val="FFFFFF"/>
                    </a:solidFill>
                  </a:tcPr>
                </a:tc>
                <a:extLst>
                  <a:ext uri="{0D108BD9-81ED-4DB2-BD59-A6C34878D82A}">
                    <a16:rowId xmlns:a16="http://schemas.microsoft.com/office/drawing/2014/main" val="10012"/>
                  </a:ext>
                </a:extLst>
              </a:tr>
              <a:tr h="223223">
                <a:tc>
                  <a:txBody>
                    <a:bodyPr/>
                    <a:lstStyle/>
                    <a:p>
                      <a:r>
                        <a:rPr lang="fr-FR" sz="800" i="0" dirty="0"/>
                        <a:t>Maître(s) d'œuvre</a:t>
                      </a:r>
                    </a:p>
                  </a:txBody>
                  <a:tcPr marL="40371" marR="40371" marT="20185" marB="20185">
                    <a:lnL>
                      <a:noFill/>
                    </a:lnL>
                    <a:lnR>
                      <a:noFill/>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FFFFF"/>
                    </a:solidFill>
                  </a:tcPr>
                </a:tc>
                <a:tc>
                  <a:txBody>
                    <a:bodyPr/>
                    <a:lstStyle/>
                    <a:p>
                      <a:pPr fontAlgn="t"/>
                      <a:r>
                        <a:rPr lang="fr-FR" sz="800" i="0" dirty="0"/>
                        <a:t>Morgan Vinci</a:t>
                      </a:r>
                    </a:p>
                  </a:txBody>
                  <a:tcPr marL="6728" marR="6728" marT="6728" marB="6728">
                    <a:lnL>
                      <a:noFill/>
                    </a:lnL>
                    <a:lnR>
                      <a:noFill/>
                    </a:lnR>
                    <a:lnT>
                      <a:noFill/>
                    </a:lnT>
                    <a:lnB>
                      <a:noFill/>
                    </a:lnB>
                    <a:solidFill>
                      <a:srgbClr val="FFFFFF"/>
                    </a:solidFill>
                  </a:tcPr>
                </a:tc>
                <a:extLst>
                  <a:ext uri="{0D108BD9-81ED-4DB2-BD59-A6C34878D82A}">
                    <a16:rowId xmlns:a16="http://schemas.microsoft.com/office/drawing/2014/main" val="10013"/>
                  </a:ext>
                </a:extLst>
              </a:tr>
            </a:tbl>
          </a:graphicData>
        </a:graphic>
      </p:graphicFrame>
      <p:pic>
        <p:nvPicPr>
          <p:cNvPr id="7" name="Picture 1" descr="https://upload.wikimedia.org/wikipedia/commons/thumb/1/10/Flag_of_Scotland.svg/40px-Flag_of_Scotland.svg.png"/>
          <p:cNvPicPr>
            <a:picLocks noChangeAspect="1" noChangeArrowheads="1"/>
          </p:cNvPicPr>
          <p:nvPr/>
        </p:nvPicPr>
        <p:blipFill>
          <a:blip r:embed="rId11"/>
          <a:srcRect/>
          <a:stretch>
            <a:fillRect/>
          </a:stretch>
        </p:blipFill>
        <p:spPr bwMode="auto">
          <a:xfrm>
            <a:off x="7500958" y="642918"/>
            <a:ext cx="357190" cy="214314"/>
          </a:xfrm>
          <a:prstGeom prst="rect">
            <a:avLst/>
          </a:prstGeom>
          <a:noFill/>
        </p:spPr>
      </p:pic>
      <p:sp>
        <p:nvSpPr>
          <p:cNvPr id="8" name="Rectangle 7"/>
          <p:cNvSpPr/>
          <p:nvPr/>
        </p:nvSpPr>
        <p:spPr>
          <a:xfrm>
            <a:off x="285720" y="4071942"/>
            <a:ext cx="3357586" cy="2071702"/>
          </a:xfrm>
          <a:prstGeom prst="rect">
            <a:avLst/>
          </a:prstGeom>
        </p:spPr>
        <p:txBody>
          <a:bodyPr wrap="square">
            <a:spAutoFit/>
          </a:bodyPr>
          <a:lstStyle/>
          <a:p>
            <a:pPr algn="ctr"/>
            <a:r>
              <a:rPr lang="fr-FR" dirty="0"/>
              <a:t> Le pont est construit pour accueillir environ 20 000 véhicules par jour. D'une longueur de 1,2 kilomètre, il pèse 35 000 tonnes et repose sur 35 colonnes remplies de 840 tonnes de béton chacune.</a:t>
            </a:r>
          </a:p>
        </p:txBody>
      </p:sp>
      <p:pic>
        <p:nvPicPr>
          <p:cNvPr id="9" name="Image 8" descr="t.PNG"/>
          <p:cNvPicPr>
            <a:picLocks noChangeAspect="1"/>
          </p:cNvPicPr>
          <p:nvPr/>
        </p:nvPicPr>
        <p:blipFill>
          <a:blip r:embed="rId12"/>
          <a:stretch>
            <a:fillRect/>
          </a:stretch>
        </p:blipFill>
        <p:spPr>
          <a:xfrm>
            <a:off x="4071934" y="4071942"/>
            <a:ext cx="1285884" cy="1922111"/>
          </a:xfrm>
          <a:prstGeom prst="rect">
            <a:avLst/>
          </a:prstGeom>
        </p:spPr>
      </p:pic>
      <p:pic>
        <p:nvPicPr>
          <p:cNvPr id="10" name="Image 9" descr="__uu.PNG"/>
          <p:cNvPicPr>
            <a:picLocks noChangeAspect="1"/>
          </p:cNvPicPr>
          <p:nvPr/>
        </p:nvPicPr>
        <p:blipFill>
          <a:blip r:embed="rId13" cstate="print"/>
          <a:stretch>
            <a:fillRect/>
          </a:stretch>
        </p:blipFill>
        <p:spPr>
          <a:xfrm>
            <a:off x="6215074" y="4357694"/>
            <a:ext cx="1890249" cy="17728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ok.PNG"/>
          <p:cNvPicPr>
            <a:picLocks noChangeAspect="1"/>
          </p:cNvPicPr>
          <p:nvPr/>
        </p:nvPicPr>
        <p:blipFill>
          <a:blip r:embed="rId2"/>
          <a:stretch>
            <a:fillRect/>
          </a:stretch>
        </p:blipFill>
        <p:spPr>
          <a:xfrm>
            <a:off x="571472" y="4143380"/>
            <a:ext cx="4214842" cy="1943146"/>
          </a:xfrm>
          <a:prstGeom prst="rect">
            <a:avLst/>
          </a:prstGeom>
        </p:spPr>
      </p:pic>
      <p:sp>
        <p:nvSpPr>
          <p:cNvPr id="5" name="Rectangle 4"/>
          <p:cNvSpPr/>
          <p:nvPr/>
        </p:nvSpPr>
        <p:spPr>
          <a:xfrm>
            <a:off x="3143240" y="357166"/>
            <a:ext cx="4572000" cy="923330"/>
          </a:xfrm>
          <a:prstGeom prst="rect">
            <a:avLst/>
          </a:prstGeom>
        </p:spPr>
        <p:txBody>
          <a:bodyPr>
            <a:spAutoFit/>
          </a:bodyPr>
          <a:lstStyle/>
          <a:p>
            <a:r>
              <a:rPr lang="fr-FR" cap="all" dirty="0"/>
              <a:t>TECHNIQUE</a:t>
            </a:r>
          </a:p>
          <a:p>
            <a:br>
              <a:rPr lang="fr-FR" dirty="0"/>
            </a:br>
            <a:endParaRPr lang="fr-FR" dirty="0"/>
          </a:p>
        </p:txBody>
      </p:sp>
      <p:sp>
        <p:nvSpPr>
          <p:cNvPr id="6" name="Rectangle 5"/>
          <p:cNvSpPr/>
          <p:nvPr/>
        </p:nvSpPr>
        <p:spPr>
          <a:xfrm>
            <a:off x="5000628" y="4572008"/>
            <a:ext cx="3357586" cy="1214446"/>
          </a:xfrm>
          <a:prstGeom prst="rect">
            <a:avLst/>
          </a:prstGeom>
        </p:spPr>
        <p:txBody>
          <a:bodyPr wrap="square">
            <a:spAutoFit/>
          </a:bodyPr>
          <a:lstStyle/>
          <a:p>
            <a:pPr algn="ctr"/>
            <a:r>
              <a:rPr lang="fr-FR" dirty="0"/>
              <a:t>Le pont de 1 200 mètres, avec un tablier en béton de 35 000 tonnes, a été construit et lancé entièrement depuis la rive nord.</a:t>
            </a:r>
          </a:p>
        </p:txBody>
      </p:sp>
      <p:pic>
        <p:nvPicPr>
          <p:cNvPr id="8" name="Image 7" descr="jjj.PNG"/>
          <p:cNvPicPr>
            <a:picLocks noChangeAspect="1"/>
          </p:cNvPicPr>
          <p:nvPr/>
        </p:nvPicPr>
        <p:blipFill>
          <a:blip r:embed="rId3"/>
          <a:stretch>
            <a:fillRect/>
          </a:stretch>
        </p:blipFill>
        <p:spPr>
          <a:xfrm>
            <a:off x="357158" y="785794"/>
            <a:ext cx="8072462" cy="34826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1-2-780x460.jpeg"/>
          <p:cNvPicPr>
            <a:picLocks noChangeAspect="1"/>
          </p:cNvPicPr>
          <p:nvPr/>
        </p:nvPicPr>
        <p:blipFill>
          <a:blip r:embed="rId2"/>
          <a:stretch>
            <a:fillRect/>
          </a:stretch>
        </p:blipFill>
        <p:spPr>
          <a:xfrm>
            <a:off x="3071802" y="357166"/>
            <a:ext cx="5943600" cy="3505200"/>
          </a:xfrm>
          <a:prstGeom prst="rect">
            <a:avLst/>
          </a:prstGeom>
        </p:spPr>
      </p:pic>
      <p:pic>
        <p:nvPicPr>
          <p:cNvPr id="6" name="Image 5" descr="rr.PNG"/>
          <p:cNvPicPr>
            <a:picLocks noChangeAspect="1"/>
          </p:cNvPicPr>
          <p:nvPr/>
        </p:nvPicPr>
        <p:blipFill>
          <a:blip r:embed="rId3"/>
          <a:stretch>
            <a:fillRect/>
          </a:stretch>
        </p:blipFill>
        <p:spPr>
          <a:xfrm>
            <a:off x="214282" y="420067"/>
            <a:ext cx="2714644" cy="5591485"/>
          </a:xfrm>
          <a:prstGeom prst="rect">
            <a:avLst/>
          </a:prstGeom>
        </p:spPr>
      </p:pic>
      <p:pic>
        <p:nvPicPr>
          <p:cNvPr id="7" name="Image 6" descr="iiuu.PNG"/>
          <p:cNvPicPr>
            <a:picLocks noChangeAspect="1"/>
          </p:cNvPicPr>
          <p:nvPr/>
        </p:nvPicPr>
        <p:blipFill>
          <a:blip r:embed="rId4"/>
          <a:stretch>
            <a:fillRect/>
          </a:stretch>
        </p:blipFill>
        <p:spPr>
          <a:xfrm>
            <a:off x="3857620" y="3929066"/>
            <a:ext cx="3929090" cy="2165224"/>
          </a:xfrm>
          <a:prstGeom prst="rect">
            <a:avLst/>
          </a:prstGeom>
        </p:spPr>
      </p:pic>
      <p:sp>
        <p:nvSpPr>
          <p:cNvPr id="8" name="Flèche courbée vers la gauche 7"/>
          <p:cNvSpPr/>
          <p:nvPr/>
        </p:nvSpPr>
        <p:spPr>
          <a:xfrm rot="1021635">
            <a:off x="8054812" y="3552800"/>
            <a:ext cx="571504" cy="14287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gauche 8"/>
          <p:cNvSpPr/>
          <p:nvPr/>
        </p:nvSpPr>
        <p:spPr>
          <a:xfrm rot="6487124">
            <a:off x="3053415" y="2868523"/>
            <a:ext cx="702610" cy="19739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348</Words>
  <Application>Microsoft Macintosh PowerPoint</Application>
  <PresentationFormat>Affichage à l'écran (4:3)</PresentationFormat>
  <Paragraphs>68</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Impact</vt:lpstr>
      <vt:lpstr>Times New Roman</vt:lpstr>
      <vt:lpstr>NewsPrint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CompuTime</dc:creator>
  <cp:lastModifiedBy>Microsoft Office User</cp:lastModifiedBy>
  <cp:revision>2</cp:revision>
  <dcterms:created xsi:type="dcterms:W3CDTF">2022-06-09T15:55:08Z</dcterms:created>
  <dcterms:modified xsi:type="dcterms:W3CDTF">2024-04-15T07:24:51Z</dcterms:modified>
</cp:coreProperties>
</file>