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64" r:id="rId5"/>
    <p:sldId id="271" r:id="rId6"/>
    <p:sldId id="274" r:id="rId7"/>
    <p:sldId id="272" r:id="rId8"/>
    <p:sldId id="273" r:id="rId9"/>
    <p:sldId id="275" r:id="rId10"/>
    <p:sldId id="276" r:id="rId11"/>
    <p:sldId id="259" r:id="rId12"/>
    <p:sldId id="260" r:id="rId13"/>
    <p:sldId id="261" r:id="rId14"/>
    <p:sldId id="262" r:id="rId15"/>
    <p:sldId id="263" r:id="rId16"/>
    <p:sldId id="265" r:id="rId17"/>
    <p:sldId id="270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83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9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8A458-FD17-4FA0-B7C7-71865E12547F}" type="datetimeFigureOut">
              <a:rPr lang="sv-SE" smtClean="0"/>
              <a:pPr/>
              <a:t>2022-03-19</a:t>
            </a:fld>
            <a:endParaRPr lang="sv-S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sv-S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D8059-0B12-4B14-BB06-A47DA8EE6804}" type="slidenum">
              <a:rPr lang="sv-SE" smtClean="0"/>
              <a:pPr/>
              <a:t>‹N°›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F5EB5-5C42-42FA-9155-95D785951024}" type="slidenum">
              <a:rPr lang="sv-SE" smtClean="0"/>
              <a:pPr/>
              <a:t>26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1090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3492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68770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352930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6590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09002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2044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6923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7693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2235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7236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5877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06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3163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5892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5448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28166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77C0E23-1B2E-4183-AF3F-4C16B6961338}" type="datetimeFigureOut">
              <a:rPr lang="fr-FR" smtClean="0"/>
              <a:pPr/>
              <a:t>19/03/2022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2390D-8DB4-44EC-8A0F-C7243A148BD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00285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structure tridimensionnelle </a:t>
            </a:r>
          </a:p>
        </p:txBody>
      </p:sp>
    </p:spTree>
    <p:extLst>
      <p:ext uri="{BB962C8B-B14F-4D97-AF65-F5344CB8AC3E}">
        <p14:creationId xmlns:p14="http://schemas.microsoft.com/office/powerpoint/2010/main" xmlns="" val="1162066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D2DD2DE-76FA-4641-A905-04F755B55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mode d’assemblage :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F816E32-7801-4E58-BE51-B72EA0DF9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843"/>
          <a:stretch/>
        </p:blipFill>
        <p:spPr bwMode="auto">
          <a:xfrm>
            <a:off x="6980094" y="1093652"/>
            <a:ext cx="3304562" cy="36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20088EFA-3308-45BF-B764-8FE287A975C2}"/>
              </a:ext>
            </a:extLst>
          </p:cNvPr>
          <p:cNvSpPr/>
          <p:nvPr/>
        </p:nvSpPr>
        <p:spPr>
          <a:xfrm>
            <a:off x="8686691" y="1575090"/>
            <a:ext cx="504944" cy="5563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748783CA-BF89-4F5C-B584-4ED4DC5DC11B}"/>
              </a:ext>
            </a:extLst>
          </p:cNvPr>
          <p:cNvSpPr/>
          <p:nvPr/>
        </p:nvSpPr>
        <p:spPr>
          <a:xfrm>
            <a:off x="8425056" y="1077013"/>
            <a:ext cx="414637" cy="4398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2CB31D15-975D-406B-ABAF-4AE7122E2EA9}"/>
              </a:ext>
            </a:extLst>
          </p:cNvPr>
          <p:cNvSpPr/>
          <p:nvPr/>
        </p:nvSpPr>
        <p:spPr>
          <a:xfrm>
            <a:off x="9050085" y="1093652"/>
            <a:ext cx="414637" cy="4398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5180418-B892-4252-8186-D8B9F43EFA55}"/>
              </a:ext>
            </a:extLst>
          </p:cNvPr>
          <p:cNvSpPr txBox="1"/>
          <p:nvPr/>
        </p:nvSpPr>
        <p:spPr>
          <a:xfrm>
            <a:off x="769861" y="1462465"/>
            <a:ext cx="3713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mode d’assemblage utilisé est le soudage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244715F-2F46-451E-AD80-7B5AE8F0F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5" t="2476" r="38871" b="4618"/>
          <a:stretch/>
        </p:blipFill>
        <p:spPr>
          <a:xfrm>
            <a:off x="744019" y="2499579"/>
            <a:ext cx="3765538" cy="2849218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83832C40-96BF-44FB-AC02-3488E96C6017}"/>
              </a:ext>
            </a:extLst>
          </p:cNvPr>
          <p:cNvCxnSpPr/>
          <p:nvPr/>
        </p:nvCxnSpPr>
        <p:spPr>
          <a:xfrm>
            <a:off x="2398643" y="3429000"/>
            <a:ext cx="5565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E5100D81-7864-4297-BEC9-315BA0C74294}"/>
              </a:ext>
            </a:extLst>
          </p:cNvPr>
          <p:cNvCxnSpPr/>
          <p:nvPr/>
        </p:nvCxnSpPr>
        <p:spPr>
          <a:xfrm>
            <a:off x="2902226" y="3429000"/>
            <a:ext cx="0" cy="864704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97EAE145-8BD9-4CD0-BEBE-80E732FF39E4}"/>
              </a:ext>
            </a:extLst>
          </p:cNvPr>
          <p:cNvCxnSpPr/>
          <p:nvPr/>
        </p:nvCxnSpPr>
        <p:spPr>
          <a:xfrm>
            <a:off x="2398643" y="3429000"/>
            <a:ext cx="556592" cy="9574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79F40EBA-5BCD-4AE1-A0D3-B724A6164254}"/>
              </a:ext>
            </a:extLst>
          </p:cNvPr>
          <p:cNvCxnSpPr>
            <a:cxnSpLocks/>
          </p:cNvCxnSpPr>
          <p:nvPr/>
        </p:nvCxnSpPr>
        <p:spPr>
          <a:xfrm flipH="1">
            <a:off x="1881810" y="2951610"/>
            <a:ext cx="1568473" cy="17926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A8A8D3F9-FE55-48FC-815E-B83DEE9D5149}"/>
              </a:ext>
            </a:extLst>
          </p:cNvPr>
          <p:cNvCxnSpPr/>
          <p:nvPr/>
        </p:nvCxnSpPr>
        <p:spPr>
          <a:xfrm flipH="1">
            <a:off x="1842052" y="2816374"/>
            <a:ext cx="1060174" cy="144448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F0B2F8E0-FDFD-4A4F-8413-F9995A28D568}"/>
              </a:ext>
            </a:extLst>
          </p:cNvPr>
          <p:cNvCxnSpPr/>
          <p:nvPr/>
        </p:nvCxnSpPr>
        <p:spPr>
          <a:xfrm flipH="1">
            <a:off x="2398643" y="3966486"/>
            <a:ext cx="808383" cy="8389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5B93657-8FDF-4FC0-86A1-B851E816F3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4" t="16425" r="2091" b="-1127"/>
          <a:stretch/>
        </p:blipFill>
        <p:spPr>
          <a:xfrm>
            <a:off x="4189425" y="2816374"/>
            <a:ext cx="2790669" cy="3744196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xmlns="" id="{8F281F2B-585B-4C68-B087-192C8B095BF7}"/>
              </a:ext>
            </a:extLst>
          </p:cNvPr>
          <p:cNvSpPr/>
          <p:nvPr/>
        </p:nvSpPr>
        <p:spPr>
          <a:xfrm>
            <a:off x="5058557" y="5208104"/>
            <a:ext cx="866798" cy="13524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4599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/>
              <a:t>Exemple international: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70737" y="2645346"/>
            <a:ext cx="8946541" cy="2094079"/>
          </a:xfrm>
        </p:spPr>
        <p:txBody>
          <a:bodyPr>
            <a:normAutofit/>
          </a:bodyPr>
          <a:lstStyle/>
          <a:p>
            <a:pPr algn="ctr"/>
            <a:r>
              <a:rPr lang="fr-FR" sz="4800" cap="all" dirty="0"/>
              <a:t>PARC DES EXPOSITIONS </a:t>
            </a:r>
            <a:r>
              <a:rPr lang="fr-FR" sz="4800" b="1" cap="all" dirty="0"/>
              <a:t>NANCY VANDOEUVRE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xmlns="" val="33048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Fiche technique: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>
            <a:normAutofit fontScale="92500" lnSpcReduction="10000"/>
          </a:bodyPr>
          <a:lstStyle/>
          <a:p>
            <a:r>
              <a:rPr lang="fr-FR" u="sng" dirty="0"/>
              <a:t>Réalisation : </a:t>
            </a:r>
            <a:r>
              <a:rPr lang="fr-FR" dirty="0"/>
              <a:t>1996</a:t>
            </a:r>
          </a:p>
          <a:p>
            <a:r>
              <a:rPr lang="fr-FR" dirty="0"/>
              <a:t/>
            </a:r>
            <a:br>
              <a:rPr lang="fr-FR" dirty="0"/>
            </a:br>
            <a:r>
              <a:rPr lang="fr-FR" u="sng" dirty="0"/>
              <a:t>Surface : </a:t>
            </a:r>
            <a:r>
              <a:rPr lang="fr-FR" dirty="0"/>
              <a:t>8 300 m²</a:t>
            </a:r>
          </a:p>
          <a:p>
            <a:r>
              <a:rPr lang="fr-FR" dirty="0"/>
              <a:t/>
            </a:r>
            <a:br>
              <a:rPr lang="fr-FR" dirty="0"/>
            </a:br>
            <a:r>
              <a:rPr lang="fr-FR" u="sng" dirty="0"/>
              <a:t>Coût : </a:t>
            </a:r>
            <a:r>
              <a:rPr lang="fr-FR" dirty="0"/>
              <a:t>24 000 000 F </a:t>
            </a:r>
            <a:r>
              <a:rPr lang="fr-FR" dirty="0" err="1"/>
              <a:t>H.T</a:t>
            </a:r>
            <a:r>
              <a:rPr lang="fr-FR" dirty="0"/>
              <a:t>.</a:t>
            </a:r>
          </a:p>
          <a:p>
            <a:r>
              <a:rPr lang="fr-FR" dirty="0"/>
              <a:t/>
            </a:r>
            <a:br>
              <a:rPr lang="fr-FR" dirty="0"/>
            </a:br>
            <a:r>
              <a:rPr lang="fr-FR" u="sng" dirty="0"/>
              <a:t>Maître d'ouvrage :</a:t>
            </a:r>
            <a:r>
              <a:rPr lang="fr-FR" dirty="0"/>
              <a:t> PARC DES EXPOSITIONS DE NANCY</a:t>
            </a:r>
          </a:p>
          <a:p>
            <a:r>
              <a:rPr lang="fr-FR" dirty="0"/>
              <a:t/>
            </a:r>
            <a:br>
              <a:rPr lang="fr-FR" dirty="0"/>
            </a:br>
            <a:r>
              <a:rPr lang="fr-FR" u="sng" dirty="0"/>
              <a:t>Architectes :</a:t>
            </a:r>
            <a:r>
              <a:rPr lang="fr-FR" dirty="0"/>
              <a:t> EMMANUELLE BEAUDOUIN, LAURENT BEAUDOUIN, PAUL </a:t>
            </a:r>
            <a:r>
              <a:rPr lang="fr-FR" dirty="0" err="1"/>
              <a:t>MAURAND</a:t>
            </a:r>
            <a:r>
              <a:rPr lang="fr-FR" dirty="0"/>
              <a:t>, LUCIEN COLIN, DOMINIQUE </a:t>
            </a:r>
            <a:r>
              <a:rPr lang="fr-FR" dirty="0" err="1"/>
              <a:t>HENRIET</a:t>
            </a:r>
            <a:endParaRPr lang="fr-FR" dirty="0"/>
          </a:p>
          <a:p>
            <a:r>
              <a:rPr lang="fr-FR" dirty="0"/>
              <a:t/>
            </a:r>
            <a:br>
              <a:rPr lang="fr-FR" dirty="0"/>
            </a:br>
            <a:r>
              <a:rPr lang="fr-FR" u="sng" dirty="0"/>
              <a:t>Architectes assistants :</a:t>
            </a:r>
            <a:r>
              <a:rPr lang="fr-FR" dirty="0"/>
              <a:t> ANNE CREUSOT, CHRISTOPHE PRESLE, JEAN-MARC METZGER</a:t>
            </a:r>
          </a:p>
        </p:txBody>
      </p:sp>
    </p:spTree>
    <p:extLst>
      <p:ext uri="{BB962C8B-B14F-4D97-AF65-F5344CB8AC3E}">
        <p14:creationId xmlns:p14="http://schemas.microsoft.com/office/powerpoint/2010/main" xmlns="" val="9012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NANCY VANDOEUVRE PARC DES EXPOSITION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851" y="450760"/>
            <a:ext cx="4505842" cy="30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40407" y="3618963"/>
            <a:ext cx="47407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 </a:t>
            </a:r>
            <a:r>
              <a:rPr lang="fr-FR" b="1" dirty="0"/>
              <a:t>parc des expositions de Nancy</a:t>
            </a:r>
            <a:r>
              <a:rPr lang="fr-FR" dirty="0"/>
              <a:t> est un complexe destiné aux expositions, foires et manifestation événementielles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 situé au sud de Nancy sur la commune de  Vandœuvre-lès-Nancy.</a:t>
            </a:r>
          </a:p>
        </p:txBody>
      </p:sp>
      <p:pic>
        <p:nvPicPr>
          <p:cNvPr id="1028" name="Picture 4" descr="PAUL MAURAND, LUCIEN COLIN, DOMINIQUE HENRIET, EMMANUELLE BEAUDOUIN, LAURENT BEAUDOUIN ARCHITECTES : PARC DES EXPOSITIONS DE NANCY VANDOEUVRE PLAN DE MASSE 방되브르 트레이드 페어 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8321" y="450760"/>
            <a:ext cx="4960740" cy="30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821730" y="3618963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Plan de masse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078321" y="4101847"/>
            <a:ext cx="5594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principe d’origine du plan d’ensemble est un damier composé d’une série de trois halls sur un module en plan carré de 45 mètres de côté, d’un hall de 91 x 45 m et d’un hall d’honneur de 148 x 45 m. Les carrés sont associés par deux ou par trois pour former de plus grands volumes.</a:t>
            </a:r>
          </a:p>
        </p:txBody>
      </p:sp>
    </p:spTree>
    <p:extLst>
      <p:ext uri="{BB962C8B-B14F-4D97-AF65-F5344CB8AC3E}">
        <p14:creationId xmlns:p14="http://schemas.microsoft.com/office/powerpoint/2010/main" xmlns="" val="420980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EPHANE DU CHATEAU INGÉNIEUR : DESSINS DES COLLECTIONS DU CENTRE POMPIDO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7" t="1355" r="4726" b="52560"/>
          <a:stretch/>
        </p:blipFill>
        <p:spPr bwMode="auto">
          <a:xfrm>
            <a:off x="477546" y="218942"/>
            <a:ext cx="10270269" cy="360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589015" y="4016028"/>
            <a:ext cx="466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Prototype de plancher tridimensionnelle</a:t>
            </a:r>
          </a:p>
        </p:txBody>
      </p:sp>
      <p:pic>
        <p:nvPicPr>
          <p:cNvPr id="2052" name="Picture 4" descr="https://i.gyazo.com/39e37722de21d382e25143688b6712c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46" y="4385360"/>
            <a:ext cx="3010406" cy="22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517486" y="3920527"/>
            <a:ext cx="250902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Etude de la structure</a:t>
            </a:r>
          </a:p>
        </p:txBody>
      </p:sp>
      <p:pic>
        <p:nvPicPr>
          <p:cNvPr id="2054" name="Picture 6" descr="https://i.gyazo.com/ec85e040d89851f35adbbdcd6954dad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3174" y="4385360"/>
            <a:ext cx="3087015" cy="22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gyazo.com/f42c6d03418872446d5bbfbd9b28a6a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4348" y="4385360"/>
            <a:ext cx="3487844" cy="22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0749566" y="5054677"/>
            <a:ext cx="1442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éléments de détail</a:t>
            </a:r>
          </a:p>
        </p:txBody>
      </p:sp>
    </p:spTree>
    <p:extLst>
      <p:ext uri="{BB962C8B-B14F-4D97-AF65-F5344CB8AC3E}">
        <p14:creationId xmlns:p14="http://schemas.microsoft.com/office/powerpoint/2010/main" xmlns="" val="258483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EPHANE DU CHATEAU PARC DES EXPOSITIONS DE NANCY VANDOEUVRE MISE EN PLACE DE LA STRU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633" y="231819"/>
            <a:ext cx="3893349" cy="265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95529" y="2923436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Mise en place de la structure</a:t>
            </a:r>
          </a:p>
        </p:txBody>
      </p:sp>
      <p:pic>
        <p:nvPicPr>
          <p:cNvPr id="3076" name="Picture 4" descr="STEPHANE DU CHATEAU PARC DES EXPOSITIONS DE NANCY VANDOEUVRE VUE INTÉRIE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627" y="231819"/>
            <a:ext cx="3836648" cy="265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122388" y="2906011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Vue sur l’</a:t>
            </a:r>
            <a:r>
              <a:rPr lang="fr-FR" dirty="0" err="1"/>
              <a:t>interieur</a:t>
            </a:r>
            <a:endParaRPr lang="fr-FR" dirty="0"/>
          </a:p>
        </p:txBody>
      </p:sp>
      <p:pic>
        <p:nvPicPr>
          <p:cNvPr id="3078" name="Picture 6" descr="STEPHANE DU CHATEAU PARC DES EXPOSITIONS DE NANCY VANDOEUVRE CROISEMENT DES BARRES TUBULAIRES DE LA NAPPE INFÉRIE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53" b="11013"/>
          <a:stretch/>
        </p:blipFill>
        <p:spPr bwMode="auto">
          <a:xfrm>
            <a:off x="266633" y="3405107"/>
            <a:ext cx="3893349" cy="233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66633" y="5744840"/>
            <a:ext cx="402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CROISEMENT DES BARRES TUBULAIRES DE LA NAPPE INFÉRIEURE</a:t>
            </a:r>
          </a:p>
        </p:txBody>
      </p:sp>
      <p:pic>
        <p:nvPicPr>
          <p:cNvPr id="3080" name="Picture 8" descr="STEPHANE DU CHATEAU PARC DES EXPOSITIONS DE NANCY VANDOEUVRE MONTAGE AU SOL DE LA STRUC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4767" y="3405107"/>
            <a:ext cx="3841507" cy="233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0595" y="5753768"/>
            <a:ext cx="3549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Helvetica" panose="020B0604020202020204" pitchFamily="34" charset="0"/>
              </a:rPr>
              <a:t>MONTAGE AU SOL DE LA STRUCTURE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8415227" y="1342089"/>
            <a:ext cx="3643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charpente des halls est constituée d’une structure tridimensionnelle, appelée “</a:t>
            </a:r>
            <a:r>
              <a:rPr lang="fr-FR" dirty="0" err="1"/>
              <a:t>pyramitec</a:t>
            </a:r>
            <a:r>
              <a:rPr lang="fr-FR" dirty="0"/>
              <a:t>”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401120" y="2698320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dont l’élément de base est une pyramide de section carrée de deux mètres de hauteur, composée de cornières assemblées par soudage.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415227" y="4701375"/>
            <a:ext cx="3801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Ces pyramides sont juxtaposées en position renversée.</a:t>
            </a:r>
          </a:p>
        </p:txBody>
      </p:sp>
    </p:spTree>
    <p:extLst>
      <p:ext uri="{BB962C8B-B14F-4D97-AF65-F5344CB8AC3E}">
        <p14:creationId xmlns:p14="http://schemas.microsoft.com/office/powerpoint/2010/main" xmlns="" val="2046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UL MAURAND, LUCIEN COLIN, DOMINIQUE HENRIET, EMMANUELLE BEAUDOUIN, LAURENT BEAUDOUIN ARCHITECTES : PARC DES EXPOSITIONS DE NANCY VANDOEUVRE 방되브르 트레이드 페어 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758" y="1428549"/>
            <a:ext cx="5343703" cy="364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EPHANE DU CHATEAU PARC DES EXPOSITIONS DE NANCY VANDOEUVRE PIED DES POTEAUX TUBULAIR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28" t="1000" r="20083" b="-1000"/>
          <a:stretch/>
        </p:blipFill>
        <p:spPr bwMode="auto">
          <a:xfrm>
            <a:off x="7186411" y="1291595"/>
            <a:ext cx="3639103" cy="41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750267" y="5439246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Pied des poteaux tubulaires (fondation)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60812" y="5069914"/>
            <a:ext cx="471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System de contreventement tracé en V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611414" y="824248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L’utilisation des tubes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7737" y="5457680"/>
            <a:ext cx="5662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destiné à assurer la stabilité globale d'un ouvrage vis-à-vis des effets horizontaux issus des éventuelles actions sur celui-ci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50267" y="5873179"/>
            <a:ext cx="5424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reprendre des charges verticales, descendantes et ascendantes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737" y="3113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Lucida Grande"/>
              </a:rPr>
              <a:t>L’ensemble de la structure repose sur des poteaux tubulaires en périphérie, inclinés pour contreventer les façades.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99572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TEPHANE DU CHATEAU : PARC DES EXPOSITIONS DE NANCY DESSIN DES POUTRES AU JOINT DE DILA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970" y="180303"/>
            <a:ext cx="7969392" cy="543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635187" y="5645236"/>
            <a:ext cx="513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doubles nappes tridimensionnelles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59819" y="1249250"/>
            <a:ext cx="3234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Une double nappe tridimensionnelle comporte aussi deux plans de membrures dont les croisements sont reliés par des treillis,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459819" y="3127513"/>
            <a:ext cx="2976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nappe supérieure est entièrement comprimée, alors que la nappe inférieure travaille en traction.</a:t>
            </a:r>
          </a:p>
        </p:txBody>
      </p:sp>
      <p:pic>
        <p:nvPicPr>
          <p:cNvPr id="9220" name="Picture 4" descr="https://i.gyazo.com/dd347373e0ff1c79b57b9fc8e7b1297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8681" y="4728778"/>
            <a:ext cx="3005337" cy="162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682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4800" b="1" dirty="0"/>
              <a:t>La piscine olympique du stade 24 février 1956 de Sidi Bel Abbes</a:t>
            </a:r>
            <a:endParaRPr lang="sv-S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211" y="571481"/>
            <a:ext cx="10972800" cy="4525963"/>
          </a:xfrm>
        </p:spPr>
        <p:txBody>
          <a:bodyPr/>
          <a:lstStyle/>
          <a:p>
            <a:pPr algn="ctr"/>
            <a:r>
              <a:rPr lang="fr-FR" dirty="0"/>
              <a:t>Le stade du 24 février 1956 est un stade de football situé à Sidi Bel Abbes, il comporte une piscine olympique</a:t>
            </a:r>
          </a:p>
          <a:p>
            <a:pPr algn="ctr">
              <a:buNone/>
            </a:pPr>
            <a:endParaRPr lang="fr-FR" dirty="0"/>
          </a:p>
          <a:p>
            <a:pPr algn="ctr"/>
            <a:endParaRPr lang="fr-FR" dirty="0"/>
          </a:p>
        </p:txBody>
      </p:sp>
      <p:pic>
        <p:nvPicPr>
          <p:cNvPr id="4" name="Picture 2" descr="https://scontent-mrs2-2.xx.fbcdn.net/v/t1.15752-9/89638271_246577419701382_8233779978076946432_n.jpg?_nc_cat=101&amp;_nc_sid=b96e70&amp;_nc_ohc=WVPgZgcHE9cAX_R6C9e&amp;_nc_ht=scontent-mrs2-2.xx&amp;oh=13f56c84c98e278412b07d4fb61b262b&amp;oe=5E93DE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16" y="1763487"/>
            <a:ext cx="9462811" cy="4434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1040" y="336808"/>
            <a:ext cx="9404723" cy="1400530"/>
          </a:xfrm>
        </p:spPr>
        <p:txBody>
          <a:bodyPr/>
          <a:lstStyle/>
          <a:p>
            <a:r>
              <a:rPr lang="fr-FR" dirty="0"/>
              <a:t>Critère de choix de structure tridimensionnelles: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2" y="2104433"/>
            <a:ext cx="8946541" cy="4195481"/>
          </a:xfrm>
        </p:spPr>
        <p:txBody>
          <a:bodyPr/>
          <a:lstStyle/>
          <a:p>
            <a:r>
              <a:rPr lang="fr-FR" dirty="0"/>
              <a:t>La plupart des systèmes de Structures Tridimensionnelles permettent de réaliser tous types de géométries, régulières ou non, à modulation carrée, rectangulaire, triangulaire, ou autres.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 l'évidence, lorsque le projet le permet, le choix de modulations simples est une source d'économies, d'homogénéité, et de standardisation des détails de coordination avec les autres corps d'état.</a:t>
            </a:r>
          </a:p>
        </p:txBody>
      </p:sp>
    </p:spTree>
    <p:extLst>
      <p:ext uri="{BB962C8B-B14F-4D97-AF65-F5344CB8AC3E}">
        <p14:creationId xmlns:p14="http://schemas.microsoft.com/office/powerpoint/2010/main" xmlns="" val="302206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61" y="0"/>
            <a:ext cx="10972800" cy="1143000"/>
          </a:xfrm>
        </p:spPr>
        <p:txBody>
          <a:bodyPr/>
          <a:lstStyle/>
          <a:p>
            <a:r>
              <a:rPr lang="fr-FR" b="1" dirty="0"/>
              <a:t>Dimensions de la piscine</a:t>
            </a:r>
            <a:endParaRPr lang="sv-S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211" y="1142985"/>
            <a:ext cx="10972800" cy="4525963"/>
          </a:xfrm>
        </p:spPr>
        <p:txBody>
          <a:bodyPr>
            <a:normAutofit/>
          </a:bodyPr>
          <a:lstStyle/>
          <a:p>
            <a:r>
              <a:rPr lang="fr-FR" sz="2400" dirty="0"/>
              <a:t>Longueur: 50 mètres</a:t>
            </a:r>
          </a:p>
          <a:p>
            <a:r>
              <a:rPr lang="fr-FR" sz="2400" dirty="0"/>
              <a:t>Largeur : 25 mètres</a:t>
            </a:r>
          </a:p>
          <a:p>
            <a:r>
              <a:rPr lang="fr-FR" sz="2400" dirty="0"/>
              <a:t>Nombre de couloir : 6 à 8</a:t>
            </a:r>
          </a:p>
          <a:p>
            <a:r>
              <a:rPr lang="fr-FR" sz="2400" dirty="0"/>
              <a:t>Profondeur : + de 3 mètres</a:t>
            </a:r>
            <a:endParaRPr lang="sv-SE" sz="2400" dirty="0"/>
          </a:p>
        </p:txBody>
      </p:sp>
      <p:pic>
        <p:nvPicPr>
          <p:cNvPr id="1028" name="Picture 4" descr="https://scontent-mrs2-2.xx.fbcdn.net/v/t1.15752-9/89648561_496427491043502_940281504892715008_n.jpg?_nc_cat=107&amp;_nc_sid=b96e70&amp;_nc_ohc=JU-uJKoypXMAX_3lcS7&amp;_nc_ht=scontent-mrs2-2.xx&amp;oh=a9aa4ed44d9f44fd1c0ded9a1a80940b&amp;oe=5E8FD57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16" y="3071811"/>
            <a:ext cx="9450523" cy="3450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structure utilisée </a:t>
            </a:r>
            <a:endParaRPr lang="sv-S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Structure métallique poutres en treillis et poteaux en I</a:t>
            </a:r>
          </a:p>
          <a:p>
            <a:endParaRPr lang="fr-FR" dirty="0"/>
          </a:p>
          <a:p>
            <a:r>
              <a:rPr lang="fr-FR" dirty="0"/>
              <a:t>Pourquoi ?</a:t>
            </a:r>
          </a:p>
          <a:p>
            <a:r>
              <a:rPr lang="fr-FR" dirty="0"/>
              <a:t>Pour sa grande portée vu que l’activité nécessite un espace libre   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Les éléments de la structure </a:t>
            </a:r>
            <a:endParaRPr lang="sv-SE" b="1" dirty="0"/>
          </a:p>
        </p:txBody>
      </p:sp>
      <p:pic>
        <p:nvPicPr>
          <p:cNvPr id="7170" name="Picture 2" descr="https://scontent-mrs2-2.xx.fbcdn.net/v/t1.15752-9/89619021_510278549610610_9018022275974168576_n.jpg?_nc_cat=106&amp;_nc_sid=b96e70&amp;_nc_ohc=UyTPCbh-2YcAX-T7EVw&amp;_nc_ht=scontent-mrs2-2.xx&amp;oh=5afa93d175aacc43fb4a060848bec79e&amp;oe=5E95EBF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11" y="1571612"/>
            <a:ext cx="11166624" cy="407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1- Les poteaux : </a:t>
            </a:r>
            <a:endParaRPr lang="sv-S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960" y="1214422"/>
            <a:ext cx="10972800" cy="4525963"/>
          </a:xfrm>
        </p:spPr>
        <p:txBody>
          <a:bodyPr>
            <a:normAutofit/>
          </a:bodyPr>
          <a:lstStyle/>
          <a:p>
            <a:r>
              <a:rPr lang="fr-FR" sz="2400" dirty="0"/>
              <a:t>Les poteaux sont des éléments verticaux destinés à supporter les charges et surcharges et les transmettre au sol de fondation, ceux utilisés dans cette structure sont des poteaux </a:t>
            </a:r>
            <a:endParaRPr lang="sv-SE" sz="2400" dirty="0"/>
          </a:p>
        </p:txBody>
      </p:sp>
      <p:pic>
        <p:nvPicPr>
          <p:cNvPr id="9218" name="Picture 2" descr="Résultat de recherche d'images pour &quot;poteaux metallique en I&quot;"/>
          <p:cNvPicPr>
            <a:picLocks noChangeAspect="1" noChangeArrowheads="1"/>
          </p:cNvPicPr>
          <p:nvPr/>
        </p:nvPicPr>
        <p:blipFill>
          <a:blip r:embed="rId2"/>
          <a:srcRect l="5151" t="1550" r="53640" b="53512"/>
          <a:stretch>
            <a:fillRect/>
          </a:stretch>
        </p:blipFill>
        <p:spPr bwMode="auto">
          <a:xfrm>
            <a:off x="3428981" y="2928935"/>
            <a:ext cx="6000792" cy="3262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61" y="169818"/>
            <a:ext cx="10972800" cy="1143000"/>
          </a:xfrm>
        </p:spPr>
        <p:txBody>
          <a:bodyPr/>
          <a:lstStyle/>
          <a:p>
            <a:pPr algn="ctr"/>
            <a:r>
              <a:rPr lang="fr-FR" b="1" dirty="0"/>
              <a:t>Les poutres en treillis en N</a:t>
            </a:r>
            <a:endParaRPr lang="sv-S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85860"/>
            <a:ext cx="12192085" cy="1857388"/>
          </a:xfrm>
        </p:spPr>
        <p:txBody>
          <a:bodyPr>
            <a:normAutofit/>
          </a:bodyPr>
          <a:lstStyle/>
          <a:p>
            <a:r>
              <a:rPr lang="fr-FR" sz="2400" dirty="0"/>
              <a:t>Dans cet exemple nous avons des poutres en treillis en N formées d'éléments articulés entre eux et formant une triangulation.</a:t>
            </a:r>
          </a:p>
          <a:p>
            <a:r>
              <a:rPr lang="fr-FR" sz="2400" dirty="0"/>
              <a:t>Cette poutre comprend deux membrures reliées par des éléments verticaux et/ou obliques (montants et/ou diagonales)</a:t>
            </a:r>
          </a:p>
          <a:p>
            <a:pPr>
              <a:buNone/>
            </a:pPr>
            <a:endParaRPr lang="sv-SE" sz="2400" dirty="0"/>
          </a:p>
        </p:txBody>
      </p:sp>
      <p:pic>
        <p:nvPicPr>
          <p:cNvPr id="10246" name="Picture 6" descr="https://scontent-mrs2-2.xx.fbcdn.net/v/t1.15752-9/89714821_193907455172885_3289967518789140480_n.jpg?_nc_cat=106&amp;_nc_sid=b96e70&amp;_nc_ohc=MhbGE5S5w_QAX9Rb43x&amp;_nc_ht=scontent-mrs2-2.xx&amp;oh=470111ecb2d247b7ccf253fcf3be8d7d&amp;oe=5E9287DE"/>
          <p:cNvPicPr>
            <a:picLocks noChangeAspect="1" noChangeArrowheads="1"/>
          </p:cNvPicPr>
          <p:nvPr/>
        </p:nvPicPr>
        <p:blipFill>
          <a:blip r:embed="rId2"/>
          <a:srcRect r="5753" b="16440"/>
          <a:stretch>
            <a:fillRect/>
          </a:stretch>
        </p:blipFill>
        <p:spPr bwMode="auto">
          <a:xfrm>
            <a:off x="1047715" y="3500439"/>
            <a:ext cx="9620317" cy="3113945"/>
          </a:xfrm>
          <a:prstGeom prst="rect">
            <a:avLst/>
          </a:prstGeom>
          <a:noFill/>
        </p:spPr>
      </p:pic>
      <p:cxnSp>
        <p:nvCxnSpPr>
          <p:cNvPr id="12" name="Connecteur droit 11"/>
          <p:cNvCxnSpPr/>
          <p:nvPr/>
        </p:nvCxnSpPr>
        <p:spPr>
          <a:xfrm rot="5400000" flipH="1" flipV="1">
            <a:off x="1202497" y="5060168"/>
            <a:ext cx="1785950" cy="3810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rot="16200000" flipH="1">
            <a:off x="1750188" y="4893479"/>
            <a:ext cx="1928826" cy="857256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rot="5400000">
            <a:off x="2464568" y="5322107"/>
            <a:ext cx="1643074" cy="2857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1238216" y="4357694"/>
            <a:ext cx="952507" cy="4286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4071942"/>
            <a:ext cx="142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Montant </a:t>
            </a:r>
            <a:endParaRPr lang="sv-SE" b="1" dirty="0"/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1238216" y="4357694"/>
            <a:ext cx="2095515" cy="4286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rot="16200000" flipH="1">
            <a:off x="2893196" y="5179231"/>
            <a:ext cx="1643074" cy="57150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0" y="4857760"/>
            <a:ext cx="161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Diagonale</a:t>
            </a:r>
            <a:endParaRPr lang="sv-SE" b="1" dirty="0"/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1428717" y="5143512"/>
            <a:ext cx="1238259" cy="21431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1428717" y="5143512"/>
            <a:ext cx="2381267" cy="857256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6712" y="428605"/>
            <a:ext cx="10972800" cy="4525963"/>
          </a:xfrm>
        </p:spPr>
        <p:txBody>
          <a:bodyPr>
            <a:normAutofit/>
          </a:bodyPr>
          <a:lstStyle/>
          <a:p>
            <a:r>
              <a:rPr lang="fr-FR" sz="2400" dirty="0"/>
              <a:t>Les charges s’exercent principalement sur les montants (barres verticales) qui sont comprimés.</a:t>
            </a:r>
          </a:p>
          <a:p>
            <a:r>
              <a:rPr lang="fr-FR" sz="2400" dirty="0"/>
              <a:t> Les diagonales (barres horizontales) subissent l’effort à la compression où les forces s’exercent toujours dans le même sens.</a:t>
            </a:r>
          </a:p>
          <a:p>
            <a:endParaRPr lang="sv-SE" sz="2400" dirty="0"/>
          </a:p>
        </p:txBody>
      </p:sp>
      <p:pic>
        <p:nvPicPr>
          <p:cNvPr id="4" name="Picture 2" descr="https://upload.wikimedia.org/wikipedia/commons/thumb/7/77/Treillis-schema.svg/350px-Treillis-schema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09" y="3071810"/>
            <a:ext cx="10953827" cy="3520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 système de contreventement</a:t>
            </a:r>
            <a:endParaRPr lang="sv-S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28736"/>
            <a:ext cx="8381973" cy="22860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400" dirty="0"/>
              <a:t>Le système utilisé est appelé ‘’Contreventement en croix de St-André’’ ce dernier assure l’indéformabilité de la construction et la stabilité longitudinale et transversale et maintient les pièces principales dans leur plan de pose.</a:t>
            </a:r>
            <a:endParaRPr lang="sv-SE" sz="2400" dirty="0"/>
          </a:p>
        </p:txBody>
      </p:sp>
      <p:pic>
        <p:nvPicPr>
          <p:cNvPr id="71682" name="Picture 2" descr="https://scontent-mrs2-1.xx.fbcdn.net/v/t1.15752-9/89610724_1506018486231555_3222661008984113152_n.jpg?_nc_cat=100&amp;_nc_sid=b96e70&amp;_nc_ohc=2TtxnxrG2xAAX_2EXqU&amp;_nc_ht=scontent-mrs2-1.xx&amp;oh=07a3d0d6667530b881f007b21f8228b4&amp;oe=5E8F28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7267" y="1357299"/>
            <a:ext cx="3389699" cy="5222715"/>
          </a:xfrm>
          <a:prstGeom prst="rect">
            <a:avLst/>
          </a:prstGeom>
          <a:noFill/>
        </p:spPr>
      </p:pic>
      <p:pic>
        <p:nvPicPr>
          <p:cNvPr id="71684" name="Picture 4" descr="https://scontent-mrs2-2.xx.fbcdn.net/v/t1.15752-9/89714821_193907455172885_3289967518789140480_n.jpg?_nc_cat=106&amp;_nc_sid=b96e70&amp;_nc_ohc=MhbGE5S5w_QAX9Rb43x&amp;_nc_ht=scontent-mrs2-2.xx&amp;oh=470111ecb2d247b7ccf253fcf3be8d7d&amp;oe=5E9287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09" y="3929066"/>
            <a:ext cx="7429552" cy="2712376"/>
          </a:xfrm>
          <a:prstGeom prst="rect">
            <a:avLst/>
          </a:prstGeom>
          <a:noFill/>
        </p:spPr>
      </p:pic>
      <p:cxnSp>
        <p:nvCxnSpPr>
          <p:cNvPr id="7" name="Connecteur droit 6"/>
          <p:cNvCxnSpPr/>
          <p:nvPr/>
        </p:nvCxnSpPr>
        <p:spPr>
          <a:xfrm>
            <a:off x="1238216" y="4572008"/>
            <a:ext cx="3810027" cy="100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952464" y="4143380"/>
            <a:ext cx="4476781" cy="15716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0459" y="785794"/>
            <a:ext cx="6572296" cy="1643074"/>
          </a:xfrm>
        </p:spPr>
        <p:txBody>
          <a:bodyPr>
            <a:normAutofit/>
          </a:bodyPr>
          <a:lstStyle/>
          <a:p>
            <a:r>
              <a:rPr lang="fr-FR" sz="2400" dirty="0"/>
              <a:t>Ces derniers sont attachés aux autres éléments par boulonnage. </a:t>
            </a:r>
            <a:endParaRPr lang="sv-SE" sz="2400" dirty="0"/>
          </a:p>
        </p:txBody>
      </p:sp>
      <p:pic>
        <p:nvPicPr>
          <p:cNvPr id="76802" name="Picture 2" descr="https://scontent-mrs2-1.xx.fbcdn.net/v/t1.15752-9/89607260_230882141414244_5352150169943015424_n.jpg?_nc_cat=100&amp;_nc_sid=b96e70&amp;_nc_ohc=tzYetXwBDZUAX_Eh3hs&amp;_nc_ht=scontent-mrs2-1.xx&amp;oh=ee56f6bf58617eab6bc421c4d56e890a&amp;oe=5EA6029E"/>
          <p:cNvPicPr>
            <a:picLocks noChangeAspect="1" noChangeArrowheads="1"/>
          </p:cNvPicPr>
          <p:nvPr/>
        </p:nvPicPr>
        <p:blipFill>
          <a:blip r:embed="rId2"/>
          <a:srcRect r="2173" b="25595"/>
          <a:stretch>
            <a:fillRect/>
          </a:stretch>
        </p:blipFill>
        <p:spPr bwMode="auto">
          <a:xfrm>
            <a:off x="6953256" y="500042"/>
            <a:ext cx="4572032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085" y="0"/>
            <a:ext cx="10972800" cy="1143000"/>
          </a:xfrm>
        </p:spPr>
        <p:txBody>
          <a:bodyPr/>
          <a:lstStyle/>
          <a:p>
            <a:pPr algn="ctr"/>
            <a:r>
              <a:rPr lang="fr-FR" b="1" dirty="0"/>
              <a:t>Les pannes</a:t>
            </a:r>
            <a:endParaRPr lang="sv-S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42919"/>
            <a:ext cx="12192000" cy="4525963"/>
          </a:xfrm>
        </p:spPr>
        <p:txBody>
          <a:bodyPr>
            <a:normAutofit/>
          </a:bodyPr>
          <a:lstStyle/>
          <a:p>
            <a:r>
              <a:rPr lang="fr-FR" sz="2400" dirty="0"/>
              <a:t>La structure porteuse d'une toiture est constituée de pannes reposants sur des fermes ou des poutres, </a:t>
            </a:r>
          </a:p>
          <a:p>
            <a:r>
              <a:rPr lang="fr-FR" sz="2400" dirty="0"/>
              <a:t>Sa fonction est de supporter la couverture du toit et de transmettre aux éléments porteurs les charges agissant sur la toiture, </a:t>
            </a:r>
          </a:p>
          <a:p>
            <a:r>
              <a:rPr lang="fr-FR" sz="2400" dirty="0"/>
              <a:t>Par la même occasion elles lient les fermes ou les poutres entre elles assurant ainsi la stabilité de celles-ci. </a:t>
            </a:r>
            <a:endParaRPr lang="sv-SE" sz="2400" dirty="0"/>
          </a:p>
        </p:txBody>
      </p:sp>
      <p:pic>
        <p:nvPicPr>
          <p:cNvPr id="8194" name="Picture 2" descr="https://scontent-mrs2-2.xx.fbcdn.net/v/t1.15752-9/89722606_855982304917982_9103732978340593664_n.jpg?_nc_cat=101&amp;_nc_sid=b96e70&amp;_nc_ohc=lRTehW1LeAEAX9fD3ot&amp;_nc_ht=scontent-mrs2-2.xx&amp;oh=caaad6d3099463b8aafac36ffa13f757&amp;oe=5E8DD562"/>
          <p:cNvPicPr>
            <a:picLocks noChangeAspect="1" noChangeArrowheads="1"/>
          </p:cNvPicPr>
          <p:nvPr/>
        </p:nvPicPr>
        <p:blipFill>
          <a:blip r:embed="rId2"/>
          <a:srcRect r="2777" b="16440"/>
          <a:stretch>
            <a:fillRect/>
          </a:stretch>
        </p:blipFill>
        <p:spPr bwMode="auto">
          <a:xfrm>
            <a:off x="857213" y="3214686"/>
            <a:ext cx="10928272" cy="3429024"/>
          </a:xfrm>
          <a:prstGeom prst="rect">
            <a:avLst/>
          </a:prstGeom>
          <a:noFill/>
        </p:spPr>
      </p:pic>
      <p:cxnSp>
        <p:nvCxnSpPr>
          <p:cNvPr id="7" name="Connecteur droit avec flèche 6"/>
          <p:cNvCxnSpPr/>
          <p:nvPr/>
        </p:nvCxnSpPr>
        <p:spPr>
          <a:xfrm flipV="1">
            <a:off x="476211" y="3643314"/>
            <a:ext cx="2286016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476211" y="3571876"/>
            <a:ext cx="5143536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476211" y="3714752"/>
            <a:ext cx="7143800" cy="1428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571462" y="3857628"/>
            <a:ext cx="8191557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476211" y="3857628"/>
            <a:ext cx="9239315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0" y="3643314"/>
            <a:ext cx="1523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Les Pannes</a:t>
            </a:r>
            <a:endParaRPr lang="sv-SE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Ossature du bardage</a:t>
            </a:r>
            <a:endParaRPr lang="sv-S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6712" y="1428736"/>
            <a:ext cx="10725187" cy="1543048"/>
          </a:xfrm>
        </p:spPr>
        <p:txBody>
          <a:bodyPr>
            <a:normAutofit/>
          </a:bodyPr>
          <a:lstStyle/>
          <a:p>
            <a:r>
              <a:rPr lang="fr-FR" sz="2400" dirty="0"/>
              <a:t>Les éléments porteur du bardage sont les lisses, elles sont disposées horizontalement.</a:t>
            </a:r>
          </a:p>
        </p:txBody>
      </p:sp>
      <p:pic>
        <p:nvPicPr>
          <p:cNvPr id="74754" name="Picture 2" descr="Résultat de recherche d'images pour &quot;les lisses&quot;"/>
          <p:cNvPicPr>
            <a:picLocks noChangeAspect="1" noChangeArrowheads="1"/>
          </p:cNvPicPr>
          <p:nvPr/>
        </p:nvPicPr>
        <p:blipFill>
          <a:blip r:embed="rId2"/>
          <a:srcRect l="2344" t="32292" r="32812" b="11458"/>
          <a:stretch>
            <a:fillRect/>
          </a:stretch>
        </p:blipFill>
        <p:spPr bwMode="auto">
          <a:xfrm>
            <a:off x="5048243" y="2643183"/>
            <a:ext cx="6556413" cy="3199231"/>
          </a:xfrm>
          <a:prstGeom prst="rect">
            <a:avLst/>
          </a:prstGeom>
          <a:noFill/>
        </p:spPr>
      </p:pic>
      <p:pic>
        <p:nvPicPr>
          <p:cNvPr id="74756" name="Picture 4" descr="Résultat de recherche d'images pour &quot;les lisses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960" y="2357431"/>
            <a:ext cx="4725264" cy="3657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eomet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4268" y="1411991"/>
            <a:ext cx="29337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odule ty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8605" y="4488665"/>
            <a:ext cx="29337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nertie varia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64" y="4245678"/>
            <a:ext cx="29908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imple nap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439" y="504788"/>
            <a:ext cx="29337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an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1874" y="697715"/>
            <a:ext cx="29337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nvelop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1874" y="2669998"/>
            <a:ext cx="29337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020196" y="5259566"/>
            <a:ext cx="2281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0" i="0" dirty="0">
                <a:effectLst/>
                <a:latin typeface="Verdana" panose="020B0604030504040204" pitchFamily="34" charset="0"/>
              </a:rPr>
              <a:t>Modulations types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5179473" y="6079948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0" i="0" dirty="0">
                <a:effectLst/>
                <a:latin typeface="Verdana" panose="020B0604030504040204" pitchFamily="34" charset="0"/>
              </a:rPr>
              <a:t>Le module idéal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-55999" y="6191442"/>
            <a:ext cx="4022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0" i="0" dirty="0">
                <a:effectLst/>
                <a:latin typeface="Verdana" panose="020B0604030504040204" pitchFamily="34" charset="0"/>
              </a:rPr>
              <a:t>Structures d'épaisseurs variables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598988" y="3613437"/>
            <a:ext cx="27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0" i="0" dirty="0" err="1">
                <a:effectLst/>
                <a:latin typeface="Verdana" panose="020B0604030504040204" pitchFamily="34" charset="0"/>
              </a:rPr>
              <a:t>Dome</a:t>
            </a:r>
            <a:r>
              <a:rPr lang="fr-FR" b="0" i="0" dirty="0">
                <a:effectLst/>
                <a:latin typeface="Verdana" panose="020B0604030504040204" pitchFamily="34" charset="0"/>
              </a:rPr>
              <a:t> à simple nappe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3493748" y="2240063"/>
            <a:ext cx="5311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0" i="0" dirty="0">
                <a:effectLst/>
                <a:latin typeface="Verdana" panose="020B0604030504040204" pitchFamily="34" charset="0"/>
              </a:rPr>
              <a:t>1 - Appuis sur poteaux métalliques articulés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4666671" y="3901026"/>
            <a:ext cx="3044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0" i="0" dirty="0">
                <a:effectLst/>
                <a:latin typeface="Verdana" panose="020B0604030504040204" pitchFamily="34" charset="0"/>
              </a:rPr>
              <a:t>Enveloppe architecturale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260395" y="126896"/>
            <a:ext cx="3950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/>
              <a:t>Les types de modulations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103643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Conclusion</a:t>
            </a:r>
            <a:endParaRPr lang="sv-S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211" y="1928803"/>
            <a:ext cx="10972800" cy="4525963"/>
          </a:xfrm>
        </p:spPr>
        <p:txBody>
          <a:bodyPr>
            <a:normAutofit/>
          </a:bodyPr>
          <a:lstStyle/>
          <a:p>
            <a:pPr algn="ctr" fontAlgn="base"/>
            <a:r>
              <a:rPr lang="fr-FR" dirty="0"/>
              <a:t>La  structure tridimensionnelle permet la réalisations de toutes formes architecturales, des plus simples au plus complexes.</a:t>
            </a:r>
          </a:p>
          <a:p>
            <a:pPr algn="ctr" fontAlgn="base"/>
            <a:r>
              <a:rPr lang="fr-FR" dirty="0"/>
              <a:t>Elle reste l’une des meilleures solutions pour résoudre les problèmes des structures à grande portée</a:t>
            </a:r>
            <a:r>
              <a:rPr lang="sv-SE" dirty="0"/>
              <a:t>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3312" y="985281"/>
            <a:ext cx="7984902" cy="1067637"/>
          </a:xfrm>
        </p:spPr>
        <p:txBody>
          <a:bodyPr/>
          <a:lstStyle/>
          <a:p>
            <a:r>
              <a:rPr lang="fr-FR" sz="2800" b="1" dirty="0"/>
              <a:t>Quelques avantages sur Les modes assemblage et la structure tridimensionnelle</a:t>
            </a:r>
            <a:r>
              <a:rPr lang="fr-FR" sz="2800" dirty="0"/>
              <a:t/>
            </a:r>
            <a:br>
              <a:rPr lang="fr-FR" sz="2800" dirty="0"/>
            </a:b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fr-FR" b="1" dirty="0"/>
              <a:t>Moins chère que les charpentes bois et béton</a:t>
            </a:r>
            <a:endParaRPr lang="fr-FR" dirty="0"/>
          </a:p>
          <a:p>
            <a:pPr fontAlgn="base"/>
            <a:r>
              <a:rPr lang="fr-FR" b="1" dirty="0"/>
              <a:t>La liberté des formes</a:t>
            </a:r>
            <a:endParaRPr lang="fr-FR" dirty="0"/>
          </a:p>
          <a:p>
            <a:pPr fontAlgn="base"/>
            <a:r>
              <a:rPr lang="fr-FR" b="1" dirty="0"/>
              <a:t>Sécurité</a:t>
            </a:r>
            <a:endParaRPr lang="fr-FR" dirty="0"/>
          </a:p>
          <a:p>
            <a:pPr fontAlgn="base"/>
            <a:r>
              <a:rPr lang="fr-FR" b="1" dirty="0"/>
              <a:t>Facile à monter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pPr marL="0" indent="0" fontAlgn="base">
              <a:buNone/>
            </a:pPr>
            <a:r>
              <a:rPr lang="fr-FR" sz="2400" b="1" dirty="0">
                <a:solidFill>
                  <a:schemeClr val="tx1">
                    <a:lumMod val="85000"/>
                  </a:schemeClr>
                </a:solidFill>
              </a:rPr>
              <a:t>Quelques inconvénients sur Les modes assemblage et la structure tridimensionnelle</a:t>
            </a:r>
            <a:endParaRPr lang="fr-FR" dirty="0"/>
          </a:p>
          <a:p>
            <a:pPr fontAlgn="base"/>
            <a:r>
              <a:rPr lang="fr-FR" b="1" dirty="0"/>
              <a:t>Mauvais résistant au feu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03766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0EC3934-9F06-4C4E-807A-1183B5796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4" y="-28006"/>
            <a:ext cx="9404723" cy="1400530"/>
          </a:xfrm>
        </p:spPr>
        <p:txBody>
          <a:bodyPr/>
          <a:lstStyle/>
          <a:p>
            <a:r>
              <a:rPr lang="fr-FR" dirty="0"/>
              <a:t>Example national: </a:t>
            </a:r>
            <a:br>
              <a:rPr lang="fr-FR" dirty="0"/>
            </a:br>
            <a:r>
              <a:rPr lang="fr-FR" dirty="0"/>
              <a:t>stade olympique d'Oran: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AA38EF5E-5218-432A-9D83-562F54A84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206" b="24656"/>
          <a:stretch/>
        </p:blipFill>
        <p:spPr>
          <a:xfrm>
            <a:off x="4545495" y="1258270"/>
            <a:ext cx="6889818" cy="305591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865DEF0-A025-48B5-BB5D-C2EEF7A96FA5}"/>
              </a:ext>
            </a:extLst>
          </p:cNvPr>
          <p:cNvSpPr txBox="1"/>
          <p:nvPr/>
        </p:nvSpPr>
        <p:spPr>
          <a:xfrm>
            <a:off x="179531" y="1553113"/>
            <a:ext cx="451523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Fiche technique:</a:t>
            </a:r>
          </a:p>
          <a:p>
            <a:r>
              <a:rPr lang="fr-FR" dirty="0"/>
              <a:t>Superficie : 105 hectares </a:t>
            </a:r>
          </a:p>
          <a:p>
            <a:r>
              <a:rPr lang="fr-FR" dirty="0"/>
              <a:t>budget: 142,3 millions dollars </a:t>
            </a:r>
          </a:p>
          <a:p>
            <a:r>
              <a:rPr lang="fr-FR" dirty="0"/>
              <a:t>Situation: Oran- est </a:t>
            </a:r>
          </a:p>
          <a:p>
            <a:r>
              <a:rPr lang="fr-FR" dirty="0"/>
              <a:t>La date de lancement: 2006</a:t>
            </a:r>
          </a:p>
          <a:p>
            <a:r>
              <a:rPr lang="fr-FR" dirty="0"/>
              <a:t>Date de finalisation:  il sera terminé avant la fin de 2021</a:t>
            </a:r>
          </a:p>
          <a:p>
            <a:r>
              <a:rPr lang="fr-FR" dirty="0"/>
              <a:t>La capacité: 40000 place 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Picture 2" descr="نتيجة بحث الصور عن stade belgaid oran">
            <a:extLst>
              <a:ext uri="{FF2B5EF4-FFF2-40B4-BE49-F238E27FC236}">
                <a16:creationId xmlns:a16="http://schemas.microsoft.com/office/drawing/2014/main" xmlns="" id="{4989E6EB-3868-4117-B2DD-0B6A59684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1384" b="11512"/>
          <a:stretch/>
        </p:blipFill>
        <p:spPr bwMode="auto">
          <a:xfrm>
            <a:off x="1009041" y="3827559"/>
            <a:ext cx="5086959" cy="2941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646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ED37FAD-B5E1-46FA-A0CD-01D68911E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34887"/>
            <a:ext cx="5353878" cy="4015409"/>
          </a:xfrm>
          <a:prstGeom prst="rect">
            <a:avLst/>
          </a:prstGeom>
          <a:noFill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2E422D0-34EC-45EF-8282-5EFFC8FEAD50}"/>
              </a:ext>
            </a:extLst>
          </p:cNvPr>
          <p:cNvSpPr txBox="1"/>
          <p:nvPr/>
        </p:nvSpPr>
        <p:spPr>
          <a:xfrm>
            <a:off x="344556" y="1043608"/>
            <a:ext cx="5499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L’enveloppe est sous forme de structure tubulaire couvert par une membrane en aluminium.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EC2B10-EF5B-4DA5-8645-38CB2CBB0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48" b="35158"/>
          <a:stretch/>
        </p:blipFill>
        <p:spPr>
          <a:xfrm>
            <a:off x="742122" y="3429000"/>
            <a:ext cx="5163931" cy="1514061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8B14972A-D209-488C-8DAE-D5C077EC5E57}"/>
              </a:ext>
            </a:extLst>
          </p:cNvPr>
          <p:cNvSpPr/>
          <p:nvPr/>
        </p:nvSpPr>
        <p:spPr>
          <a:xfrm>
            <a:off x="5234608" y="2431774"/>
            <a:ext cx="6957391" cy="121257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D89FECA4-E6C2-4846-A7BD-1FC8D851B51E}"/>
              </a:ext>
            </a:extLst>
          </p:cNvPr>
          <p:cNvCxnSpPr>
            <a:cxnSpLocks/>
          </p:cNvCxnSpPr>
          <p:nvPr/>
        </p:nvCxnSpPr>
        <p:spPr>
          <a:xfrm flipH="1">
            <a:off x="3286540" y="2243937"/>
            <a:ext cx="874643" cy="17184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5838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0073A40-60AB-4915-8DE6-9B7448E89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619" y="1895546"/>
            <a:ext cx="2958477" cy="394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F8FD900-A243-47C7-A1EC-DCAD596DE88A}"/>
              </a:ext>
            </a:extLst>
          </p:cNvPr>
          <p:cNvSpPr txBox="1"/>
          <p:nvPr/>
        </p:nvSpPr>
        <p:spPr>
          <a:xfrm>
            <a:off x="410817" y="344557"/>
            <a:ext cx="486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5945E12-86A9-4DFB-8AF0-1697C00F736A}"/>
              </a:ext>
            </a:extLst>
          </p:cNvPr>
          <p:cNvSpPr txBox="1"/>
          <p:nvPr/>
        </p:nvSpPr>
        <p:spPr>
          <a:xfrm>
            <a:off x="408403" y="233758"/>
            <a:ext cx="5300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Les éléments de structure:</a:t>
            </a:r>
          </a:p>
          <a:p>
            <a:r>
              <a:rPr lang="fr-FR" sz="2400" b="1" u="sng" dirty="0"/>
              <a:t>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5DD7F0B-A607-4C19-965A-58D3DC09D38F}"/>
              </a:ext>
            </a:extLst>
          </p:cNvPr>
          <p:cNvSpPr txBox="1"/>
          <p:nvPr/>
        </p:nvSpPr>
        <p:spPr>
          <a:xfrm>
            <a:off x="742091" y="5977911"/>
            <a:ext cx="285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poteaux en forme de v en béton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BAA4E78E-97B3-4298-AAD6-1765A244E11C}"/>
              </a:ext>
            </a:extLst>
          </p:cNvPr>
          <p:cNvCxnSpPr>
            <a:cxnSpLocks/>
          </p:cNvCxnSpPr>
          <p:nvPr/>
        </p:nvCxnSpPr>
        <p:spPr>
          <a:xfrm flipH="1">
            <a:off x="2541877" y="2293031"/>
            <a:ext cx="962488" cy="35781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04DD9DE8-6227-4B09-A16A-515ED9933A33}"/>
              </a:ext>
            </a:extLst>
          </p:cNvPr>
          <p:cNvCxnSpPr>
            <a:cxnSpLocks/>
          </p:cNvCxnSpPr>
          <p:nvPr/>
        </p:nvCxnSpPr>
        <p:spPr>
          <a:xfrm>
            <a:off x="848109" y="1880593"/>
            <a:ext cx="1652403" cy="39906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CEA563A-0A16-41DB-BB5F-D200831EF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97" b="13928"/>
          <a:stretch/>
        </p:blipFill>
        <p:spPr>
          <a:xfrm>
            <a:off x="3965971" y="1746667"/>
            <a:ext cx="4505465" cy="4251670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BC42AF87-52A4-4724-8AAC-05B475AA8AF4}"/>
              </a:ext>
            </a:extLst>
          </p:cNvPr>
          <p:cNvCxnSpPr>
            <a:cxnSpLocks/>
          </p:cNvCxnSpPr>
          <p:nvPr/>
        </p:nvCxnSpPr>
        <p:spPr>
          <a:xfrm>
            <a:off x="4487742" y="1769408"/>
            <a:ext cx="2710071" cy="422892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6E601F3A-2A2F-47F1-A871-F0FB0794F551}"/>
              </a:ext>
            </a:extLst>
          </p:cNvPr>
          <p:cNvCxnSpPr>
            <a:cxnSpLocks/>
          </p:cNvCxnSpPr>
          <p:nvPr/>
        </p:nvCxnSpPr>
        <p:spPr>
          <a:xfrm flipH="1">
            <a:off x="4446377" y="1746667"/>
            <a:ext cx="3029732" cy="427441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0BE73922-8459-4BC0-B3A0-AB2E6974D47A}"/>
              </a:ext>
            </a:extLst>
          </p:cNvPr>
          <p:cNvSpPr txBox="1"/>
          <p:nvPr/>
        </p:nvSpPr>
        <p:spPr>
          <a:xfrm>
            <a:off x="4655756" y="6267298"/>
            <a:ext cx="398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Poteaux en forme de X en acier 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xmlns="" id="{50AF7A69-2E87-44F4-B5E6-2ECA6FE507EC}"/>
              </a:ext>
            </a:extLst>
          </p:cNvPr>
          <p:cNvSpPr txBox="1"/>
          <p:nvPr/>
        </p:nvSpPr>
        <p:spPr>
          <a:xfrm>
            <a:off x="133848" y="879883"/>
            <a:ext cx="4505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L’utilisation des poteaux inclinés pour répartir les charges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xmlns="" id="{337EBDDC-C36E-4E0E-B184-16673E4A25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" t="12307" r="-258" b="-513"/>
          <a:stretch/>
        </p:blipFill>
        <p:spPr>
          <a:xfrm>
            <a:off x="8644600" y="1701595"/>
            <a:ext cx="3545351" cy="4169629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5510A473-BF2E-494E-8B4C-2067ABF879C9}"/>
              </a:ext>
            </a:extLst>
          </p:cNvPr>
          <p:cNvSpPr txBox="1"/>
          <p:nvPr/>
        </p:nvSpPr>
        <p:spPr>
          <a:xfrm>
            <a:off x="8780631" y="5973013"/>
            <a:ext cx="327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Mur voile pour la séparation el la rigidité de la structure </a:t>
            </a:r>
          </a:p>
        </p:txBody>
      </p:sp>
    </p:spTree>
    <p:extLst>
      <p:ext uri="{BB962C8B-B14F-4D97-AF65-F5344CB8AC3E}">
        <p14:creationId xmlns:p14="http://schemas.microsoft.com/office/powerpoint/2010/main" xmlns="" val="20983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789F4A-ED23-4CEE-A01A-3F19FF937C8B}"/>
              </a:ext>
            </a:extLst>
          </p:cNvPr>
          <p:cNvSpPr/>
          <p:nvPr/>
        </p:nvSpPr>
        <p:spPr>
          <a:xfrm>
            <a:off x="738032" y="3855229"/>
            <a:ext cx="4386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 chaque élément travail indépendamment qui sont liées par la suite  par un chainage sous forme d’</a:t>
            </a:r>
            <a:r>
              <a:rPr lang="fr-FR" dirty="0" err="1"/>
              <a:t>élipsme</a:t>
            </a:r>
            <a:r>
              <a:rPr lang="fr-FR" dirty="0"/>
              <a:t>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D2F8FFFF-9A9A-4682-A05F-C948596FB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32" y="1013806"/>
            <a:ext cx="5833748" cy="2551029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6EB9C55-C9F9-4CBC-AD9F-192865384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288" y="2449477"/>
            <a:ext cx="4872384" cy="36542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763A1CD-9AC4-4E1A-8EB5-DB7126713358}"/>
              </a:ext>
            </a:extLst>
          </p:cNvPr>
          <p:cNvSpPr/>
          <p:nvPr/>
        </p:nvSpPr>
        <p:spPr>
          <a:xfrm>
            <a:off x="6958764" y="1624263"/>
            <a:ext cx="4613432" cy="665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Il y’a une continuité d’éléments en porte a faux de 35 m</a:t>
            </a:r>
          </a:p>
        </p:txBody>
      </p:sp>
    </p:spTree>
    <p:extLst>
      <p:ext uri="{BB962C8B-B14F-4D97-AF65-F5344CB8AC3E}">
        <p14:creationId xmlns:p14="http://schemas.microsoft.com/office/powerpoint/2010/main" xmlns="" val="4334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76BF461-C04D-4CEE-9D11-AB8E6E129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éléments tridimensionnelle: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7D1CD4D6-4055-4EC8-95D7-F8A274506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3498" y="1207084"/>
            <a:ext cx="3332873" cy="44438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52B138C-0036-40A7-A53D-9260E6A9D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383" y="3663021"/>
            <a:ext cx="3720843" cy="27906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68A5F51-87D3-4CFA-A3D7-E7ADAD4DC268}"/>
              </a:ext>
            </a:extLst>
          </p:cNvPr>
          <p:cNvSpPr txBox="1"/>
          <p:nvPr/>
        </p:nvSpPr>
        <p:spPr>
          <a:xfrm>
            <a:off x="450574" y="1537252"/>
            <a:ext cx="5247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L’utilisation des éléments tridimensionnelle pour :</a:t>
            </a:r>
          </a:p>
          <a:p>
            <a:r>
              <a:rPr lang="fr-FR" dirty="0"/>
              <a:t>-rigidifier la structure </a:t>
            </a:r>
          </a:p>
          <a:p>
            <a:r>
              <a:rPr lang="fr-FR" dirty="0"/>
              <a:t>-contreventement </a:t>
            </a: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xmlns="" id="{C98258BA-5903-4AF9-80DE-3DC9BCD172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50" t="25512" r="58150" b="51001"/>
          <a:stretch/>
        </p:blipFill>
        <p:spPr>
          <a:xfrm>
            <a:off x="119271" y="2737581"/>
            <a:ext cx="2133600" cy="159421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1765D41-4F1B-4FA1-8623-7FED2DF8D104}"/>
              </a:ext>
            </a:extLst>
          </p:cNvPr>
          <p:cNvSpPr txBox="1"/>
          <p:nvPr/>
        </p:nvSpPr>
        <p:spPr>
          <a:xfrm>
            <a:off x="2001078" y="6405282"/>
            <a:ext cx="400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poutres en treillis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FD28C7C-2EAA-4369-9933-D4AD5E34DE9D}"/>
              </a:ext>
            </a:extLst>
          </p:cNvPr>
          <p:cNvSpPr txBox="1"/>
          <p:nvPr/>
        </p:nvSpPr>
        <p:spPr>
          <a:xfrm>
            <a:off x="6692348" y="5844209"/>
            <a:ext cx="461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poteaux inclinés tridimensionnelles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6E4A898-80DC-41FC-AE19-0FF44F31175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69635" y="1979525"/>
            <a:ext cx="2925972" cy="21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549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Rouge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2122</TotalTime>
  <Words>849</Words>
  <Application>Microsoft Macintosh PowerPoint</Application>
  <PresentationFormat>Personnalisé</PresentationFormat>
  <Paragraphs>115</Paragraphs>
  <Slides>30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Ion</vt:lpstr>
      <vt:lpstr>La structure tridimensionnelle </vt:lpstr>
      <vt:lpstr>Critère de choix de structure tridimensionnelles:</vt:lpstr>
      <vt:lpstr>Diapositive 3</vt:lpstr>
      <vt:lpstr>Quelques avantages sur Les modes assemblage et la structure tridimensionnelle </vt:lpstr>
      <vt:lpstr>Example national:  stade olympique d'Oran: </vt:lpstr>
      <vt:lpstr>Diapositive 6</vt:lpstr>
      <vt:lpstr>Diapositive 7</vt:lpstr>
      <vt:lpstr>Diapositive 8</vt:lpstr>
      <vt:lpstr>Les éléments tridimensionnelle: </vt:lpstr>
      <vt:lpstr>Le mode d’assemblage :</vt:lpstr>
      <vt:lpstr>Exemple international:</vt:lpstr>
      <vt:lpstr>Fiche technique:</vt:lpstr>
      <vt:lpstr>Diapositive 13</vt:lpstr>
      <vt:lpstr>Diapositive 14</vt:lpstr>
      <vt:lpstr>Diapositive 15</vt:lpstr>
      <vt:lpstr>Diapositive 16</vt:lpstr>
      <vt:lpstr>Diapositive 17</vt:lpstr>
      <vt:lpstr>La piscine olympique du stade 24 février 1956 de Sidi Bel Abbes</vt:lpstr>
      <vt:lpstr>Diapositive 19</vt:lpstr>
      <vt:lpstr>Dimensions de la piscine</vt:lpstr>
      <vt:lpstr>La structure utilisée </vt:lpstr>
      <vt:lpstr>Les éléments de la structure </vt:lpstr>
      <vt:lpstr>1- Les poteaux : </vt:lpstr>
      <vt:lpstr>Les poutres en treillis en N</vt:lpstr>
      <vt:lpstr>Diapositive 25</vt:lpstr>
      <vt:lpstr>Le système de contreventement</vt:lpstr>
      <vt:lpstr>Diapositive 27</vt:lpstr>
      <vt:lpstr>Les pannes</vt:lpstr>
      <vt:lpstr>Ossature du bardage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cherry stew</dc:creator>
  <cp:lastModifiedBy>TOSHIBA</cp:lastModifiedBy>
  <cp:revision>36</cp:revision>
  <dcterms:created xsi:type="dcterms:W3CDTF">2020-03-07T13:26:08Z</dcterms:created>
  <dcterms:modified xsi:type="dcterms:W3CDTF">2022-03-19T22:18:07Z</dcterms:modified>
</cp:coreProperties>
</file>