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s/slide76.xml" ContentType="application/vnd.openxmlformats-officedocument.presentationml.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7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slides/slide70.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s/slide79.xml" ContentType="application/vnd.openxmlformats-officedocument.presentationml.slide+xml"/>
  <Override PartName="/ppt/slides/slide7.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slides/slide68.xml" ContentType="application/vnd.openxmlformats-officedocument.presentationml.slide+xml"/>
  <Override PartName="/ppt/slides/slide77.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s/slide66.xml" ContentType="application/vnd.openxmlformats-officedocument.presentationml.slide+xml"/>
  <Override PartName="/ppt/slides/slide75.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slides/slide64.xml" ContentType="application/vnd.openxmlformats-officedocument.presentationml.slide+xml"/>
  <Override PartName="/ppt/slides/slide73.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s/slide71.xml" ContentType="application/vnd.openxmlformats-officedocument.presentationml.slide+xml"/>
  <Default Extension="jpeg" ContentType="image/jpeg"/>
  <Override PartName="/ppt/slideLayouts/slideLayout3.xml" ContentType="application/vnd.openxmlformats-officedocument.presentationml.slideLayout+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0.xml" ContentType="application/vnd.openxmlformats-officedocument.presentationml.slideLayout+xml"/>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slides/slide78.xml" ContentType="application/vnd.openxmlformats-officedocument.presentationml.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Layouts/slideLayout4.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81"/>
  </p:notesMasterIdLst>
  <p:sldIdLst>
    <p:sldId id="257" r:id="rId2"/>
    <p:sldId id="371" r:id="rId3"/>
    <p:sldId id="366" r:id="rId4"/>
    <p:sldId id="367" r:id="rId5"/>
    <p:sldId id="260" r:id="rId6"/>
    <p:sldId id="261" r:id="rId7"/>
    <p:sldId id="262" r:id="rId8"/>
    <p:sldId id="264" r:id="rId9"/>
    <p:sldId id="265" r:id="rId10"/>
    <p:sldId id="266" r:id="rId11"/>
    <p:sldId id="267" r:id="rId12"/>
    <p:sldId id="268" r:id="rId13"/>
    <p:sldId id="282" r:id="rId14"/>
    <p:sldId id="271" r:id="rId15"/>
    <p:sldId id="272" r:id="rId16"/>
    <p:sldId id="273" r:id="rId17"/>
    <p:sldId id="274" r:id="rId18"/>
    <p:sldId id="275" r:id="rId19"/>
    <p:sldId id="276" r:id="rId20"/>
    <p:sldId id="277" r:id="rId21"/>
    <p:sldId id="279" r:id="rId22"/>
    <p:sldId id="284" r:id="rId23"/>
    <p:sldId id="285" r:id="rId24"/>
    <p:sldId id="286" r:id="rId25"/>
    <p:sldId id="287" r:id="rId26"/>
    <p:sldId id="288" r:id="rId27"/>
    <p:sldId id="289" r:id="rId28"/>
    <p:sldId id="290" r:id="rId29"/>
    <p:sldId id="361" r:id="rId30"/>
    <p:sldId id="362" r:id="rId31"/>
    <p:sldId id="363" r:id="rId32"/>
    <p:sldId id="293" r:id="rId33"/>
    <p:sldId id="295" r:id="rId34"/>
    <p:sldId id="294" r:id="rId35"/>
    <p:sldId id="297" r:id="rId36"/>
    <p:sldId id="352" r:id="rId37"/>
    <p:sldId id="353" r:id="rId38"/>
    <p:sldId id="300" r:id="rId39"/>
    <p:sldId id="364" r:id="rId40"/>
    <p:sldId id="365" r:id="rId41"/>
    <p:sldId id="355" r:id="rId42"/>
    <p:sldId id="358" r:id="rId43"/>
    <p:sldId id="356" r:id="rId44"/>
    <p:sldId id="359" r:id="rId45"/>
    <p:sldId id="357" r:id="rId46"/>
    <p:sldId id="360" r:id="rId47"/>
    <p:sldId id="309" r:id="rId48"/>
    <p:sldId id="310" r:id="rId49"/>
    <p:sldId id="311" r:id="rId50"/>
    <p:sldId id="312" r:id="rId51"/>
    <p:sldId id="313" r:id="rId52"/>
    <p:sldId id="314" r:id="rId53"/>
    <p:sldId id="315" r:id="rId54"/>
    <p:sldId id="316" r:id="rId55"/>
    <p:sldId id="317" r:id="rId56"/>
    <p:sldId id="318" r:id="rId57"/>
    <p:sldId id="319" r:id="rId58"/>
    <p:sldId id="320" r:id="rId59"/>
    <p:sldId id="321" r:id="rId60"/>
    <p:sldId id="322" r:id="rId61"/>
    <p:sldId id="330" r:id="rId62"/>
    <p:sldId id="327" r:id="rId63"/>
    <p:sldId id="328" r:id="rId64"/>
    <p:sldId id="332" r:id="rId65"/>
    <p:sldId id="333" r:id="rId66"/>
    <p:sldId id="334" r:id="rId67"/>
    <p:sldId id="336" r:id="rId68"/>
    <p:sldId id="339" r:id="rId69"/>
    <p:sldId id="340" r:id="rId70"/>
    <p:sldId id="341" r:id="rId71"/>
    <p:sldId id="350" r:id="rId72"/>
    <p:sldId id="342" r:id="rId73"/>
    <p:sldId id="369" r:id="rId74"/>
    <p:sldId id="370" r:id="rId75"/>
    <p:sldId id="343" r:id="rId76"/>
    <p:sldId id="344" r:id="rId77"/>
    <p:sldId id="345" r:id="rId78"/>
    <p:sldId id="346" r:id="rId79"/>
    <p:sldId id="347" r:id="rId80"/>
  </p:sldIdLst>
  <p:sldSz cx="9144000" cy="6858000" type="screen4x3"/>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5620" autoAdjust="0"/>
    <p:restoredTop sz="94576" autoAdjust="0"/>
  </p:normalViewPr>
  <p:slideViewPr>
    <p:cSldViewPr>
      <p:cViewPr varScale="1">
        <p:scale>
          <a:sx n="73" d="100"/>
          <a:sy n="73" d="100"/>
        </p:scale>
        <p:origin x="-1074" y="-10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presProps" Target="presProps.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FEAA719-C522-410E-9F00-F9F2652B50E3}" type="datetimeFigureOut">
              <a:rPr lang="fr-FR" smtClean="0"/>
              <a:t>19/03/2022</a:t>
            </a:fld>
            <a:endParaRPr lang="fr-FR"/>
          </a:p>
        </p:txBody>
      </p:sp>
      <p:sp>
        <p:nvSpPr>
          <p:cNvPr id="4" name="Espace réservé de l'image des diapositives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commentaires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6" name="Espace réservé du pied de page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ED2AF5C-291B-47E2-ADC4-6D0688E45BE5}" type="slidenum">
              <a:rPr lang="fr-FR" smtClean="0"/>
              <a:t>‹N°›</a:t>
            </a:fld>
            <a:endParaRPr lang="fr-FR"/>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dirty="0"/>
          </a:p>
        </p:txBody>
      </p:sp>
      <p:sp>
        <p:nvSpPr>
          <p:cNvPr id="4" name="Espace réservé du numéro de diapositive 3"/>
          <p:cNvSpPr>
            <a:spLocks noGrp="1"/>
          </p:cNvSpPr>
          <p:nvPr>
            <p:ph type="sldNum" sz="quarter" idx="10"/>
          </p:nvPr>
        </p:nvSpPr>
        <p:spPr/>
        <p:txBody>
          <a:bodyPr/>
          <a:lstStyle/>
          <a:p>
            <a:fld id="{EED2AF5C-291B-47E2-ADC4-6D0688E45BE5}" type="slidenum">
              <a:rPr lang="fr-FR" smtClean="0"/>
              <a:t>29</a:t>
            </a:fld>
            <a:endParaRPr lang="fr-F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e de titre">
    <p:spTree>
      <p:nvGrpSpPr>
        <p:cNvPr id="1" name=""/>
        <p:cNvGrpSpPr/>
        <p:nvPr/>
      </p:nvGrpSpPr>
      <p:grpSpPr>
        <a:xfrm>
          <a:off x="0" y="0"/>
          <a:ext cx="0" cy="0"/>
          <a:chOff x="0" y="0"/>
          <a:chExt cx="0" cy="0"/>
        </a:xfrm>
      </p:grpSpPr>
      <p:sp>
        <p:nvSpPr>
          <p:cNvPr id="7" name="Connecteur droit 6"/>
          <p:cNvSpPr>
            <a:spLocks noChangeShapeType="1"/>
          </p:cNvSpPr>
          <p:nvPr/>
        </p:nvSpPr>
        <p:spPr bwMode="auto">
          <a:xfrm>
            <a:off x="514350" y="5349902"/>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9" name="Titre 28"/>
          <p:cNvSpPr>
            <a:spLocks noGrp="1"/>
          </p:cNvSpPr>
          <p:nvPr>
            <p:ph type="ctrTitle"/>
          </p:nvPr>
        </p:nvSpPr>
        <p:spPr>
          <a:xfrm>
            <a:off x="381000" y="4853411"/>
            <a:ext cx="8458200" cy="1222375"/>
          </a:xfrm>
        </p:spPr>
        <p:txBody>
          <a:bodyPr anchor="t"/>
          <a:lstStyle/>
          <a:p>
            <a:r>
              <a:rPr kumimoji="0" lang="fr-FR" smtClean="0"/>
              <a:t>Cliquez pour modifier le style du titre</a:t>
            </a:r>
            <a:endParaRPr kumimoji="0" lang="en-US"/>
          </a:p>
        </p:txBody>
      </p:sp>
      <p:sp>
        <p:nvSpPr>
          <p:cNvPr id="9" name="Sous-titre 8"/>
          <p:cNvSpPr>
            <a:spLocks noGrp="1"/>
          </p:cNvSpPr>
          <p:nvPr>
            <p:ph type="subTitle" idx="1"/>
          </p:nvPr>
        </p:nvSpPr>
        <p:spPr>
          <a:xfrm>
            <a:off x="381000" y="3886200"/>
            <a:ext cx="8458200" cy="914400"/>
          </a:xfrm>
        </p:spPr>
        <p:txBody>
          <a:bodyPr anchor="b"/>
          <a:lstStyle>
            <a:lvl1pPr marL="0" indent="0" algn="l">
              <a:buNone/>
              <a:defRPr sz="2400">
                <a:solidFill>
                  <a:schemeClr val="tx2">
                    <a:shade val="75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fr-FR" smtClean="0"/>
              <a:t>Cliquez pour modifier le style des sous-titres du masque</a:t>
            </a:r>
            <a:endParaRPr kumimoji="0" lang="en-US"/>
          </a:p>
        </p:txBody>
      </p:sp>
      <p:sp>
        <p:nvSpPr>
          <p:cNvPr id="16" name="Espace réservé de la date 15"/>
          <p:cNvSpPr>
            <a:spLocks noGrp="1"/>
          </p:cNvSpPr>
          <p:nvPr>
            <p:ph type="dt" sz="half" idx="10"/>
          </p:nvPr>
        </p:nvSpPr>
        <p:spPr/>
        <p:txBody>
          <a:bodyPr/>
          <a:lstStyle/>
          <a:p>
            <a:fld id="{0EC229F5-B043-4DCC-8C4C-BACDE40DA139}" type="datetimeFigureOut">
              <a:rPr lang="fr-FR" smtClean="0"/>
              <a:pPr/>
              <a:t>19/03/2022</a:t>
            </a:fld>
            <a:endParaRPr lang="fr-FR"/>
          </a:p>
        </p:txBody>
      </p:sp>
      <p:sp>
        <p:nvSpPr>
          <p:cNvPr id="2" name="Espace réservé du pied de page 1"/>
          <p:cNvSpPr>
            <a:spLocks noGrp="1"/>
          </p:cNvSpPr>
          <p:nvPr>
            <p:ph type="ftr" sz="quarter" idx="11"/>
          </p:nvPr>
        </p:nvSpPr>
        <p:spPr/>
        <p:txBody>
          <a:bodyPr/>
          <a:lstStyle/>
          <a:p>
            <a:endParaRPr lang="fr-FR"/>
          </a:p>
        </p:txBody>
      </p:sp>
      <p:sp>
        <p:nvSpPr>
          <p:cNvPr id="15" name="Espace réservé du numéro de diapositive 14"/>
          <p:cNvSpPr>
            <a:spLocks noGrp="1"/>
          </p:cNvSpPr>
          <p:nvPr>
            <p:ph type="sldNum" sz="quarter" idx="12"/>
          </p:nvPr>
        </p:nvSpPr>
        <p:spPr>
          <a:xfrm>
            <a:off x="8229600" y="6473952"/>
            <a:ext cx="758952" cy="246888"/>
          </a:xfrm>
        </p:spPr>
        <p:txBody>
          <a:bodyPr/>
          <a:lstStyle/>
          <a:p>
            <a:fld id="{24D19C87-5B79-4D39-89AF-25ADCED90C2F}" type="slidenum">
              <a:rPr lang="fr-FR" smtClean="0"/>
              <a:pPr/>
              <a:t>‹N°›</a:t>
            </a:fld>
            <a:endParaRPr lang="fr-F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kumimoji="0" lang="fr-FR" smtClean="0"/>
              <a:t>Cliquez pour modifier le style du titre</a:t>
            </a:r>
            <a:endParaRPr kumimoji="0" lang="en-US"/>
          </a:p>
        </p:txBody>
      </p:sp>
      <p:sp>
        <p:nvSpPr>
          <p:cNvPr id="3" name="Espace réservé du texte vertical 2"/>
          <p:cNvSpPr>
            <a:spLocks noGrp="1"/>
          </p:cNvSpPr>
          <p:nvPr>
            <p:ph type="body" orient="vert" idx="1"/>
          </p:nvPr>
        </p:nvSpPr>
        <p:spPr/>
        <p:txBody>
          <a:bodyPr vert="eaVert"/>
          <a:lstStyle/>
          <a:p>
            <a:pPr lvl="0" eaLnBrk="1" latinLnBrk="0" hangingPunct="1"/>
            <a:r>
              <a:rPr lang="fr-FR" smtClean="0"/>
              <a:t>Cliquez pour modifier les styles du texte du masque</a:t>
            </a:r>
          </a:p>
          <a:p>
            <a:pPr lvl="1" eaLnBrk="1" latinLnBrk="0" hangingPunct="1"/>
            <a:r>
              <a:rPr lang="fr-FR" smtClean="0"/>
              <a:t>Deuxième niveau</a:t>
            </a:r>
          </a:p>
          <a:p>
            <a:pPr lvl="2" eaLnBrk="1" latinLnBrk="0" hangingPunct="1"/>
            <a:r>
              <a:rPr lang="fr-FR" smtClean="0"/>
              <a:t>Troisième niveau</a:t>
            </a:r>
          </a:p>
          <a:p>
            <a:pPr lvl="3" eaLnBrk="1" latinLnBrk="0" hangingPunct="1"/>
            <a:r>
              <a:rPr lang="fr-FR" smtClean="0"/>
              <a:t>Quatrième niveau</a:t>
            </a:r>
          </a:p>
          <a:p>
            <a:pPr lvl="4" eaLnBrk="1" latinLnBrk="0" hangingPunct="1"/>
            <a:r>
              <a:rPr lang="fr-FR" smtClean="0"/>
              <a:t>Cinquième niveau</a:t>
            </a:r>
            <a:endParaRPr kumimoji="0" lang="en-US"/>
          </a:p>
        </p:txBody>
      </p:sp>
      <p:sp>
        <p:nvSpPr>
          <p:cNvPr id="4" name="Espace réservé de la date 3"/>
          <p:cNvSpPr>
            <a:spLocks noGrp="1"/>
          </p:cNvSpPr>
          <p:nvPr>
            <p:ph type="dt" sz="half" idx="10"/>
          </p:nvPr>
        </p:nvSpPr>
        <p:spPr/>
        <p:txBody>
          <a:bodyPr/>
          <a:lstStyle/>
          <a:p>
            <a:fld id="{0EC229F5-B043-4DCC-8C4C-BACDE40DA139}" type="datetimeFigureOut">
              <a:rPr lang="fr-FR" smtClean="0"/>
              <a:pPr/>
              <a:t>19/03/2022</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24D19C87-5B79-4D39-89AF-25ADCED90C2F}" type="slidenum">
              <a:rPr lang="fr-FR" smtClean="0"/>
              <a:pPr/>
              <a:t>‹N°›</a:t>
            </a:fld>
            <a:endParaRPr lang="fr-F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858000" y="549276"/>
            <a:ext cx="1828800" cy="5851525"/>
          </a:xfrm>
        </p:spPr>
        <p:txBody>
          <a:bodyPr vert="eaVert"/>
          <a:lstStyle/>
          <a:p>
            <a:r>
              <a:rPr kumimoji="0" lang="fr-FR" smtClean="0"/>
              <a:t>Cliquez pour modifier le style du titre</a:t>
            </a:r>
            <a:endParaRPr kumimoji="0" lang="en-US"/>
          </a:p>
        </p:txBody>
      </p:sp>
      <p:sp>
        <p:nvSpPr>
          <p:cNvPr id="3" name="Espace réservé du texte vertical 2"/>
          <p:cNvSpPr>
            <a:spLocks noGrp="1"/>
          </p:cNvSpPr>
          <p:nvPr>
            <p:ph type="body" orient="vert" idx="1"/>
          </p:nvPr>
        </p:nvSpPr>
        <p:spPr>
          <a:xfrm>
            <a:off x="457200" y="549276"/>
            <a:ext cx="6248400" cy="5851525"/>
          </a:xfrm>
        </p:spPr>
        <p:txBody>
          <a:bodyPr vert="eaVert"/>
          <a:lstStyle/>
          <a:p>
            <a:pPr lvl="0" eaLnBrk="1" latinLnBrk="0" hangingPunct="1"/>
            <a:r>
              <a:rPr lang="fr-FR" smtClean="0"/>
              <a:t>Cliquez pour modifier les styles du texte du masque</a:t>
            </a:r>
          </a:p>
          <a:p>
            <a:pPr lvl="1" eaLnBrk="1" latinLnBrk="0" hangingPunct="1"/>
            <a:r>
              <a:rPr lang="fr-FR" smtClean="0"/>
              <a:t>Deuxième niveau</a:t>
            </a:r>
          </a:p>
          <a:p>
            <a:pPr lvl="2" eaLnBrk="1" latinLnBrk="0" hangingPunct="1"/>
            <a:r>
              <a:rPr lang="fr-FR" smtClean="0"/>
              <a:t>Troisième niveau</a:t>
            </a:r>
          </a:p>
          <a:p>
            <a:pPr lvl="3" eaLnBrk="1" latinLnBrk="0" hangingPunct="1"/>
            <a:r>
              <a:rPr lang="fr-FR" smtClean="0"/>
              <a:t>Quatrième niveau</a:t>
            </a:r>
          </a:p>
          <a:p>
            <a:pPr lvl="4" eaLnBrk="1" latinLnBrk="0" hangingPunct="1"/>
            <a:r>
              <a:rPr lang="fr-FR" smtClean="0"/>
              <a:t>Cinquième niveau</a:t>
            </a:r>
            <a:endParaRPr kumimoji="0" lang="en-US"/>
          </a:p>
        </p:txBody>
      </p:sp>
      <p:sp>
        <p:nvSpPr>
          <p:cNvPr id="4" name="Espace réservé de la date 3"/>
          <p:cNvSpPr>
            <a:spLocks noGrp="1"/>
          </p:cNvSpPr>
          <p:nvPr>
            <p:ph type="dt" sz="half" idx="10"/>
          </p:nvPr>
        </p:nvSpPr>
        <p:spPr/>
        <p:txBody>
          <a:bodyPr/>
          <a:lstStyle/>
          <a:p>
            <a:fld id="{0EC229F5-B043-4DCC-8C4C-BACDE40DA139}" type="datetimeFigureOut">
              <a:rPr lang="fr-FR" smtClean="0"/>
              <a:pPr/>
              <a:t>19/03/2022</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24D19C87-5B79-4D39-89AF-25ADCED90C2F}" type="slidenum">
              <a:rPr lang="fr-FR" smtClean="0"/>
              <a:pPr/>
              <a:t>‹N°›</a:t>
            </a:fld>
            <a:endParaRPr lang="fr-F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2" name="Titre 21"/>
          <p:cNvSpPr>
            <a:spLocks noGrp="1"/>
          </p:cNvSpPr>
          <p:nvPr>
            <p:ph type="title"/>
          </p:nvPr>
        </p:nvSpPr>
        <p:spPr/>
        <p:txBody>
          <a:bodyPr/>
          <a:lstStyle/>
          <a:p>
            <a:r>
              <a:rPr kumimoji="0" lang="fr-FR" smtClean="0"/>
              <a:t>Cliquez pour modifier le style du titre</a:t>
            </a:r>
            <a:endParaRPr kumimoji="0" lang="en-US"/>
          </a:p>
        </p:txBody>
      </p:sp>
      <p:sp>
        <p:nvSpPr>
          <p:cNvPr id="27" name="Espace réservé du contenu 26"/>
          <p:cNvSpPr>
            <a:spLocks noGrp="1"/>
          </p:cNvSpPr>
          <p:nvPr>
            <p:ph idx="1"/>
          </p:nvPr>
        </p:nvSpPr>
        <p:spPr/>
        <p:txBody>
          <a:bodyPr/>
          <a:lstStyle/>
          <a:p>
            <a:pPr lvl="0" eaLnBrk="1" latinLnBrk="0" hangingPunct="1"/>
            <a:r>
              <a:rPr lang="fr-FR" smtClean="0"/>
              <a:t>Cliquez pour modifier les styles du texte du masque</a:t>
            </a:r>
          </a:p>
          <a:p>
            <a:pPr lvl="1" eaLnBrk="1" latinLnBrk="0" hangingPunct="1"/>
            <a:r>
              <a:rPr lang="fr-FR" smtClean="0"/>
              <a:t>Deuxième niveau</a:t>
            </a:r>
          </a:p>
          <a:p>
            <a:pPr lvl="2" eaLnBrk="1" latinLnBrk="0" hangingPunct="1"/>
            <a:r>
              <a:rPr lang="fr-FR" smtClean="0"/>
              <a:t>Troisième niveau</a:t>
            </a:r>
          </a:p>
          <a:p>
            <a:pPr lvl="3" eaLnBrk="1" latinLnBrk="0" hangingPunct="1"/>
            <a:r>
              <a:rPr lang="fr-FR" smtClean="0"/>
              <a:t>Quatrième niveau</a:t>
            </a:r>
          </a:p>
          <a:p>
            <a:pPr lvl="4" eaLnBrk="1" latinLnBrk="0" hangingPunct="1"/>
            <a:r>
              <a:rPr lang="fr-FR" smtClean="0"/>
              <a:t>Cinquième niveau</a:t>
            </a:r>
            <a:endParaRPr kumimoji="0" lang="en-US"/>
          </a:p>
        </p:txBody>
      </p:sp>
      <p:sp>
        <p:nvSpPr>
          <p:cNvPr id="25" name="Espace réservé de la date 24"/>
          <p:cNvSpPr>
            <a:spLocks noGrp="1"/>
          </p:cNvSpPr>
          <p:nvPr>
            <p:ph type="dt" sz="half" idx="10"/>
          </p:nvPr>
        </p:nvSpPr>
        <p:spPr/>
        <p:txBody>
          <a:bodyPr/>
          <a:lstStyle/>
          <a:p>
            <a:fld id="{0EC229F5-B043-4DCC-8C4C-BACDE40DA139}" type="datetimeFigureOut">
              <a:rPr lang="fr-FR" smtClean="0"/>
              <a:pPr/>
              <a:t>19/03/2022</a:t>
            </a:fld>
            <a:endParaRPr lang="fr-FR"/>
          </a:p>
        </p:txBody>
      </p:sp>
      <p:sp>
        <p:nvSpPr>
          <p:cNvPr id="19" name="Espace réservé du pied de page 18"/>
          <p:cNvSpPr>
            <a:spLocks noGrp="1"/>
          </p:cNvSpPr>
          <p:nvPr>
            <p:ph type="ftr" sz="quarter" idx="11"/>
          </p:nvPr>
        </p:nvSpPr>
        <p:spPr>
          <a:xfrm>
            <a:off x="3581400" y="76200"/>
            <a:ext cx="2895600" cy="288925"/>
          </a:xfrm>
        </p:spPr>
        <p:txBody>
          <a:bodyPr/>
          <a:lstStyle/>
          <a:p>
            <a:endParaRPr lang="fr-FR"/>
          </a:p>
        </p:txBody>
      </p:sp>
      <p:sp>
        <p:nvSpPr>
          <p:cNvPr id="16" name="Espace réservé du numéro de diapositive 15"/>
          <p:cNvSpPr>
            <a:spLocks noGrp="1"/>
          </p:cNvSpPr>
          <p:nvPr>
            <p:ph type="sldNum" sz="quarter" idx="12"/>
          </p:nvPr>
        </p:nvSpPr>
        <p:spPr>
          <a:xfrm>
            <a:off x="8229600" y="6473952"/>
            <a:ext cx="758952" cy="246888"/>
          </a:xfrm>
        </p:spPr>
        <p:txBody>
          <a:bodyPr/>
          <a:lstStyle/>
          <a:p>
            <a:fld id="{24D19C87-5B79-4D39-89AF-25ADCED90C2F}" type="slidenum">
              <a:rPr lang="fr-FR" smtClean="0"/>
              <a:pPr/>
              <a:t>‹N°›</a:t>
            </a:fld>
            <a:endParaRPr lang="fr-F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Titre de section">
    <p:bg>
      <p:bgRef idx="1003">
        <a:schemeClr val="bg2"/>
      </p:bgRef>
    </p:bg>
    <p:spTree>
      <p:nvGrpSpPr>
        <p:cNvPr id="1" name=""/>
        <p:cNvGrpSpPr/>
        <p:nvPr/>
      </p:nvGrpSpPr>
      <p:grpSpPr>
        <a:xfrm>
          <a:off x="0" y="0"/>
          <a:ext cx="0" cy="0"/>
          <a:chOff x="0" y="0"/>
          <a:chExt cx="0" cy="0"/>
        </a:xfrm>
      </p:grpSpPr>
      <p:sp>
        <p:nvSpPr>
          <p:cNvPr id="7" name="Connecteur droit 6"/>
          <p:cNvSpPr>
            <a:spLocks noChangeShapeType="1"/>
          </p:cNvSpPr>
          <p:nvPr/>
        </p:nvSpPr>
        <p:spPr bwMode="auto">
          <a:xfrm>
            <a:off x="514350" y="3444902"/>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6" name="Espace réservé du texte 5"/>
          <p:cNvSpPr>
            <a:spLocks noGrp="1"/>
          </p:cNvSpPr>
          <p:nvPr>
            <p:ph type="body" idx="1"/>
          </p:nvPr>
        </p:nvSpPr>
        <p:spPr>
          <a:xfrm>
            <a:off x="381000" y="1676400"/>
            <a:ext cx="8458200" cy="1219200"/>
          </a:xfrm>
        </p:spPr>
        <p:txBody>
          <a:bodyPr anchor="b"/>
          <a:lstStyle>
            <a:lvl1pPr marL="0" indent="0" algn="r">
              <a:buNone/>
              <a:defRPr sz="2000">
                <a:solidFill>
                  <a:schemeClr val="tx2">
                    <a:shade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fr-FR" smtClean="0"/>
              <a:t>Cliquez pour modifier les styles du texte du masque</a:t>
            </a:r>
          </a:p>
        </p:txBody>
      </p:sp>
      <p:sp>
        <p:nvSpPr>
          <p:cNvPr id="19" name="Espace réservé de la date 18"/>
          <p:cNvSpPr>
            <a:spLocks noGrp="1"/>
          </p:cNvSpPr>
          <p:nvPr>
            <p:ph type="dt" sz="half" idx="10"/>
          </p:nvPr>
        </p:nvSpPr>
        <p:spPr/>
        <p:txBody>
          <a:bodyPr/>
          <a:lstStyle/>
          <a:p>
            <a:fld id="{0EC229F5-B043-4DCC-8C4C-BACDE40DA139}" type="datetimeFigureOut">
              <a:rPr lang="fr-FR" smtClean="0"/>
              <a:pPr/>
              <a:t>19/03/2022</a:t>
            </a:fld>
            <a:endParaRPr lang="fr-FR"/>
          </a:p>
        </p:txBody>
      </p:sp>
      <p:sp>
        <p:nvSpPr>
          <p:cNvPr id="11" name="Espace réservé du pied de page 10"/>
          <p:cNvSpPr>
            <a:spLocks noGrp="1"/>
          </p:cNvSpPr>
          <p:nvPr>
            <p:ph type="ftr" sz="quarter" idx="11"/>
          </p:nvPr>
        </p:nvSpPr>
        <p:spPr/>
        <p:txBody>
          <a:bodyPr/>
          <a:lstStyle/>
          <a:p>
            <a:endParaRPr lang="fr-FR"/>
          </a:p>
        </p:txBody>
      </p:sp>
      <p:sp>
        <p:nvSpPr>
          <p:cNvPr id="16" name="Espace réservé du numéro de diapositive 15"/>
          <p:cNvSpPr>
            <a:spLocks noGrp="1"/>
          </p:cNvSpPr>
          <p:nvPr>
            <p:ph type="sldNum" sz="quarter" idx="12"/>
          </p:nvPr>
        </p:nvSpPr>
        <p:spPr/>
        <p:txBody>
          <a:bodyPr/>
          <a:lstStyle/>
          <a:p>
            <a:fld id="{24D19C87-5B79-4D39-89AF-25ADCED90C2F}" type="slidenum">
              <a:rPr lang="fr-FR" smtClean="0"/>
              <a:pPr/>
              <a:t>‹N°›</a:t>
            </a:fld>
            <a:endParaRPr lang="fr-FR"/>
          </a:p>
        </p:txBody>
      </p:sp>
      <p:sp>
        <p:nvSpPr>
          <p:cNvPr id="8" name="Titre 7"/>
          <p:cNvSpPr>
            <a:spLocks noGrp="1"/>
          </p:cNvSpPr>
          <p:nvPr>
            <p:ph type="title"/>
          </p:nvPr>
        </p:nvSpPr>
        <p:spPr>
          <a:xfrm>
            <a:off x="180475" y="2947085"/>
            <a:ext cx="8686800" cy="1184825"/>
          </a:xfrm>
        </p:spPr>
        <p:txBody>
          <a:bodyPr rtlCol="0" anchor="t"/>
          <a:lstStyle>
            <a:lvl1pPr algn="r">
              <a:defRPr/>
            </a:lvl1pPr>
          </a:lstStyle>
          <a:p>
            <a:r>
              <a:rPr kumimoji="0" lang="fr-FR" smtClean="0"/>
              <a:t>Cliquez pour modifier le style du titre</a:t>
            </a:r>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0" name="Titre 19"/>
          <p:cNvSpPr>
            <a:spLocks noGrp="1"/>
          </p:cNvSpPr>
          <p:nvPr>
            <p:ph type="title"/>
          </p:nvPr>
        </p:nvSpPr>
        <p:spPr>
          <a:xfrm>
            <a:off x="301752" y="457200"/>
            <a:ext cx="8686800" cy="841248"/>
          </a:xfrm>
        </p:spPr>
        <p:txBody>
          <a:bodyPr/>
          <a:lstStyle/>
          <a:p>
            <a:r>
              <a:rPr kumimoji="0" lang="fr-FR" smtClean="0"/>
              <a:t>Cliquez pour modifier le style du titre</a:t>
            </a:r>
            <a:endParaRPr kumimoji="0" lang="en-US"/>
          </a:p>
        </p:txBody>
      </p:sp>
      <p:sp>
        <p:nvSpPr>
          <p:cNvPr id="14" name="Espace réservé du contenu 13"/>
          <p:cNvSpPr>
            <a:spLocks noGrp="1"/>
          </p:cNvSpPr>
          <p:nvPr>
            <p:ph sz="half" idx="1"/>
          </p:nvPr>
        </p:nvSpPr>
        <p:spPr>
          <a:xfrm>
            <a:off x="304800" y="1600200"/>
            <a:ext cx="4191000" cy="4724400"/>
          </a:xfrm>
        </p:spPr>
        <p:txBody>
          <a:bodyPr/>
          <a:lstStyle>
            <a:lvl1pPr>
              <a:defRPr sz="2800"/>
            </a:lvl1pPr>
            <a:lvl2pPr>
              <a:defRPr sz="2400"/>
            </a:lvl2pPr>
            <a:lvl3pPr>
              <a:defRPr sz="2000"/>
            </a:lvl3pPr>
            <a:lvl4pPr>
              <a:defRPr sz="1800"/>
            </a:lvl4pPr>
            <a:lvl5pPr>
              <a:defRPr sz="1800"/>
            </a:lvl5pPr>
          </a:lstStyle>
          <a:p>
            <a:pPr lvl="0" eaLnBrk="1" latinLnBrk="0" hangingPunct="1"/>
            <a:r>
              <a:rPr lang="fr-FR" smtClean="0"/>
              <a:t>Cliquez pour modifier les styles du texte du masque</a:t>
            </a:r>
          </a:p>
          <a:p>
            <a:pPr lvl="1" eaLnBrk="1" latinLnBrk="0" hangingPunct="1"/>
            <a:r>
              <a:rPr lang="fr-FR" smtClean="0"/>
              <a:t>Deuxième niveau</a:t>
            </a:r>
          </a:p>
          <a:p>
            <a:pPr lvl="2" eaLnBrk="1" latinLnBrk="0" hangingPunct="1"/>
            <a:r>
              <a:rPr lang="fr-FR" smtClean="0"/>
              <a:t>Troisième niveau</a:t>
            </a:r>
          </a:p>
          <a:p>
            <a:pPr lvl="3" eaLnBrk="1" latinLnBrk="0" hangingPunct="1"/>
            <a:r>
              <a:rPr lang="fr-FR" smtClean="0"/>
              <a:t>Quatrième niveau</a:t>
            </a:r>
          </a:p>
          <a:p>
            <a:pPr lvl="4" eaLnBrk="1" latinLnBrk="0" hangingPunct="1"/>
            <a:r>
              <a:rPr lang="fr-FR" smtClean="0"/>
              <a:t>Cinquième niveau</a:t>
            </a:r>
            <a:endParaRPr kumimoji="0" lang="en-US"/>
          </a:p>
        </p:txBody>
      </p:sp>
      <p:sp>
        <p:nvSpPr>
          <p:cNvPr id="13" name="Espace réservé du contenu 12"/>
          <p:cNvSpPr>
            <a:spLocks noGrp="1"/>
          </p:cNvSpPr>
          <p:nvPr>
            <p:ph sz="half" idx="2"/>
          </p:nvPr>
        </p:nvSpPr>
        <p:spPr>
          <a:xfrm>
            <a:off x="4648200" y="1600200"/>
            <a:ext cx="4343400" cy="4724400"/>
          </a:xfrm>
        </p:spPr>
        <p:txBody>
          <a:bodyPr/>
          <a:lstStyle>
            <a:lvl1pPr>
              <a:defRPr sz="2800"/>
            </a:lvl1pPr>
            <a:lvl2pPr>
              <a:defRPr sz="2400"/>
            </a:lvl2pPr>
            <a:lvl3pPr>
              <a:defRPr sz="2000"/>
            </a:lvl3pPr>
            <a:lvl4pPr>
              <a:defRPr sz="1800"/>
            </a:lvl4pPr>
            <a:lvl5pPr>
              <a:defRPr sz="1800"/>
            </a:lvl5pPr>
          </a:lstStyle>
          <a:p>
            <a:pPr lvl="0" eaLnBrk="1" latinLnBrk="0" hangingPunct="1"/>
            <a:r>
              <a:rPr lang="fr-FR" smtClean="0"/>
              <a:t>Cliquez pour modifier les styles du texte du masque</a:t>
            </a:r>
          </a:p>
          <a:p>
            <a:pPr lvl="1" eaLnBrk="1" latinLnBrk="0" hangingPunct="1"/>
            <a:r>
              <a:rPr lang="fr-FR" smtClean="0"/>
              <a:t>Deuxième niveau</a:t>
            </a:r>
          </a:p>
          <a:p>
            <a:pPr lvl="2" eaLnBrk="1" latinLnBrk="0" hangingPunct="1"/>
            <a:r>
              <a:rPr lang="fr-FR" smtClean="0"/>
              <a:t>Troisième niveau</a:t>
            </a:r>
          </a:p>
          <a:p>
            <a:pPr lvl="3" eaLnBrk="1" latinLnBrk="0" hangingPunct="1"/>
            <a:r>
              <a:rPr lang="fr-FR" smtClean="0"/>
              <a:t>Quatrième niveau</a:t>
            </a:r>
          </a:p>
          <a:p>
            <a:pPr lvl="4" eaLnBrk="1" latinLnBrk="0" hangingPunct="1"/>
            <a:r>
              <a:rPr lang="fr-FR" smtClean="0"/>
              <a:t>Cinquième niveau</a:t>
            </a:r>
            <a:endParaRPr kumimoji="0" lang="en-US"/>
          </a:p>
        </p:txBody>
      </p:sp>
      <p:sp>
        <p:nvSpPr>
          <p:cNvPr id="21" name="Espace réservé de la date 20"/>
          <p:cNvSpPr>
            <a:spLocks noGrp="1"/>
          </p:cNvSpPr>
          <p:nvPr>
            <p:ph type="dt" sz="half" idx="10"/>
          </p:nvPr>
        </p:nvSpPr>
        <p:spPr/>
        <p:txBody>
          <a:bodyPr/>
          <a:lstStyle/>
          <a:p>
            <a:fld id="{0EC229F5-B043-4DCC-8C4C-BACDE40DA139}" type="datetimeFigureOut">
              <a:rPr lang="fr-FR" smtClean="0"/>
              <a:pPr/>
              <a:t>19/03/2022</a:t>
            </a:fld>
            <a:endParaRPr lang="fr-FR"/>
          </a:p>
        </p:txBody>
      </p:sp>
      <p:sp>
        <p:nvSpPr>
          <p:cNvPr id="10" name="Espace réservé du pied de page 9"/>
          <p:cNvSpPr>
            <a:spLocks noGrp="1"/>
          </p:cNvSpPr>
          <p:nvPr>
            <p:ph type="ftr" sz="quarter" idx="11"/>
          </p:nvPr>
        </p:nvSpPr>
        <p:spPr/>
        <p:txBody>
          <a:bodyPr/>
          <a:lstStyle/>
          <a:p>
            <a:endParaRPr lang="fr-FR"/>
          </a:p>
        </p:txBody>
      </p:sp>
      <p:sp>
        <p:nvSpPr>
          <p:cNvPr id="31" name="Espace réservé du numéro de diapositive 30"/>
          <p:cNvSpPr>
            <a:spLocks noGrp="1"/>
          </p:cNvSpPr>
          <p:nvPr>
            <p:ph type="sldNum" sz="quarter" idx="12"/>
          </p:nvPr>
        </p:nvSpPr>
        <p:spPr/>
        <p:txBody>
          <a:bodyPr/>
          <a:lstStyle/>
          <a:p>
            <a:fld id="{24D19C87-5B79-4D39-89AF-25ADCED90C2F}" type="slidenum">
              <a:rPr lang="fr-FR" smtClean="0"/>
              <a:pPr/>
              <a:t>‹N°›</a:t>
            </a:fld>
            <a:endParaRPr lang="fr-F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aison">
    <p:spTree>
      <p:nvGrpSpPr>
        <p:cNvPr id="1" name=""/>
        <p:cNvGrpSpPr/>
        <p:nvPr/>
      </p:nvGrpSpPr>
      <p:grpSpPr>
        <a:xfrm>
          <a:off x="0" y="0"/>
          <a:ext cx="0" cy="0"/>
          <a:chOff x="0" y="0"/>
          <a:chExt cx="0" cy="0"/>
        </a:xfrm>
      </p:grpSpPr>
      <p:sp>
        <p:nvSpPr>
          <p:cNvPr id="29" name="Titre 28"/>
          <p:cNvSpPr>
            <a:spLocks noGrp="1"/>
          </p:cNvSpPr>
          <p:nvPr>
            <p:ph type="title"/>
          </p:nvPr>
        </p:nvSpPr>
        <p:spPr>
          <a:xfrm>
            <a:off x="304800" y="5410200"/>
            <a:ext cx="8610600" cy="882650"/>
          </a:xfrm>
        </p:spPr>
        <p:txBody>
          <a:bodyPr anchor="ctr"/>
          <a:lstStyle>
            <a:lvl1pPr>
              <a:defRPr/>
            </a:lvl1pPr>
          </a:lstStyle>
          <a:p>
            <a:r>
              <a:rPr kumimoji="0" lang="fr-FR" smtClean="0"/>
              <a:t>Cliquez pour modifier le style du titre</a:t>
            </a:r>
            <a:endParaRPr kumimoji="0" lang="en-US"/>
          </a:p>
        </p:txBody>
      </p:sp>
      <p:sp>
        <p:nvSpPr>
          <p:cNvPr id="13" name="Espace réservé du texte 12"/>
          <p:cNvSpPr>
            <a:spLocks noGrp="1"/>
          </p:cNvSpPr>
          <p:nvPr>
            <p:ph type="body" idx="1"/>
          </p:nvPr>
        </p:nvSpPr>
        <p:spPr>
          <a:xfrm>
            <a:off x="281444" y="666750"/>
            <a:ext cx="4290556" cy="639762"/>
          </a:xfrm>
        </p:spPr>
        <p:txBody>
          <a:bodyPr anchor="ctr"/>
          <a:lstStyle>
            <a:lvl1pPr marL="0" indent="0">
              <a:buNone/>
              <a:defRPr sz="1800" b="0" cap="all" baseline="0">
                <a:solidFill>
                  <a:schemeClr val="accent1">
                    <a:shade val="50000"/>
                  </a:schemeClr>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fr-FR" smtClean="0"/>
              <a:t>Cliquez pour modifier les styles du texte du masque</a:t>
            </a:r>
          </a:p>
        </p:txBody>
      </p:sp>
      <p:sp>
        <p:nvSpPr>
          <p:cNvPr id="25" name="Espace réservé du texte 24"/>
          <p:cNvSpPr>
            <a:spLocks noGrp="1"/>
          </p:cNvSpPr>
          <p:nvPr>
            <p:ph type="body" sz="half" idx="3"/>
          </p:nvPr>
        </p:nvSpPr>
        <p:spPr>
          <a:xfrm>
            <a:off x="4645025" y="666750"/>
            <a:ext cx="4292241" cy="639762"/>
          </a:xfrm>
        </p:spPr>
        <p:txBody>
          <a:bodyPr anchor="ctr"/>
          <a:lstStyle>
            <a:lvl1pPr marL="0" indent="0">
              <a:buNone/>
              <a:defRPr sz="1800" b="0" cap="all" baseline="0">
                <a:solidFill>
                  <a:schemeClr val="accent1">
                    <a:shade val="50000"/>
                  </a:schemeClr>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fr-FR" smtClean="0"/>
              <a:t>Cliquez pour modifier les styles du texte du masque</a:t>
            </a:r>
          </a:p>
        </p:txBody>
      </p:sp>
      <p:sp>
        <p:nvSpPr>
          <p:cNvPr id="4" name="Espace réservé du contenu 3"/>
          <p:cNvSpPr>
            <a:spLocks noGrp="1"/>
          </p:cNvSpPr>
          <p:nvPr>
            <p:ph sz="quarter" idx="2"/>
          </p:nvPr>
        </p:nvSpPr>
        <p:spPr>
          <a:xfrm>
            <a:off x="281444" y="1316037"/>
            <a:ext cx="4290556"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fr-FR" smtClean="0"/>
              <a:t>Cliquez pour modifier les styles du texte du masque</a:t>
            </a:r>
          </a:p>
          <a:p>
            <a:pPr lvl="1" eaLnBrk="1" latinLnBrk="0" hangingPunct="1"/>
            <a:r>
              <a:rPr lang="fr-FR" smtClean="0"/>
              <a:t>Deuxième niveau</a:t>
            </a:r>
          </a:p>
          <a:p>
            <a:pPr lvl="2" eaLnBrk="1" latinLnBrk="0" hangingPunct="1"/>
            <a:r>
              <a:rPr lang="fr-FR" smtClean="0"/>
              <a:t>Troisième niveau</a:t>
            </a:r>
          </a:p>
          <a:p>
            <a:pPr lvl="3" eaLnBrk="1" latinLnBrk="0" hangingPunct="1"/>
            <a:r>
              <a:rPr lang="fr-FR" smtClean="0"/>
              <a:t>Quatrième niveau</a:t>
            </a:r>
          </a:p>
          <a:p>
            <a:pPr lvl="4" eaLnBrk="1" latinLnBrk="0" hangingPunct="1"/>
            <a:r>
              <a:rPr lang="fr-FR" smtClean="0"/>
              <a:t>Cinquième niveau</a:t>
            </a:r>
            <a:endParaRPr kumimoji="0" lang="en-US"/>
          </a:p>
        </p:txBody>
      </p:sp>
      <p:sp>
        <p:nvSpPr>
          <p:cNvPr id="28" name="Espace réservé du contenu 27"/>
          <p:cNvSpPr>
            <a:spLocks noGrp="1"/>
          </p:cNvSpPr>
          <p:nvPr>
            <p:ph sz="quarter" idx="4"/>
          </p:nvPr>
        </p:nvSpPr>
        <p:spPr>
          <a:xfrm>
            <a:off x="4648730" y="1316037"/>
            <a:ext cx="4288536"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fr-FR" smtClean="0"/>
              <a:t>Cliquez pour modifier les styles du texte du masque</a:t>
            </a:r>
          </a:p>
          <a:p>
            <a:pPr lvl="1" eaLnBrk="1" latinLnBrk="0" hangingPunct="1"/>
            <a:r>
              <a:rPr lang="fr-FR" smtClean="0"/>
              <a:t>Deuxième niveau</a:t>
            </a:r>
          </a:p>
          <a:p>
            <a:pPr lvl="2" eaLnBrk="1" latinLnBrk="0" hangingPunct="1"/>
            <a:r>
              <a:rPr lang="fr-FR" smtClean="0"/>
              <a:t>Troisième niveau</a:t>
            </a:r>
          </a:p>
          <a:p>
            <a:pPr lvl="3" eaLnBrk="1" latinLnBrk="0" hangingPunct="1"/>
            <a:r>
              <a:rPr lang="fr-FR" smtClean="0"/>
              <a:t>Quatrième niveau</a:t>
            </a:r>
          </a:p>
          <a:p>
            <a:pPr lvl="4" eaLnBrk="1" latinLnBrk="0" hangingPunct="1"/>
            <a:r>
              <a:rPr lang="fr-FR" smtClean="0"/>
              <a:t>Cinquième niveau</a:t>
            </a:r>
            <a:endParaRPr kumimoji="0" lang="en-US"/>
          </a:p>
        </p:txBody>
      </p:sp>
      <p:sp>
        <p:nvSpPr>
          <p:cNvPr id="10" name="Espace réservé de la date 9"/>
          <p:cNvSpPr>
            <a:spLocks noGrp="1"/>
          </p:cNvSpPr>
          <p:nvPr>
            <p:ph type="dt" sz="half" idx="10"/>
          </p:nvPr>
        </p:nvSpPr>
        <p:spPr/>
        <p:txBody>
          <a:bodyPr/>
          <a:lstStyle/>
          <a:p>
            <a:fld id="{0EC229F5-B043-4DCC-8C4C-BACDE40DA139}" type="datetimeFigureOut">
              <a:rPr lang="fr-FR" smtClean="0"/>
              <a:pPr/>
              <a:t>19/03/2022</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a:xfrm>
            <a:off x="8229600" y="6477000"/>
            <a:ext cx="762000" cy="246888"/>
          </a:xfrm>
        </p:spPr>
        <p:txBody>
          <a:bodyPr/>
          <a:lstStyle/>
          <a:p>
            <a:fld id="{24D19C87-5B79-4D39-89AF-25ADCED90C2F}" type="slidenum">
              <a:rPr lang="fr-FR" smtClean="0"/>
              <a:pPr/>
              <a:t>‹N°›</a:t>
            </a:fld>
            <a:endParaRPr lang="fr-FR"/>
          </a:p>
        </p:txBody>
      </p:sp>
      <p:sp>
        <p:nvSpPr>
          <p:cNvPr id="11" name="Connecteur droit 10"/>
          <p:cNvSpPr>
            <a:spLocks noChangeShapeType="1"/>
          </p:cNvSpPr>
          <p:nvPr/>
        </p:nvSpPr>
        <p:spPr bwMode="auto">
          <a:xfrm>
            <a:off x="514350" y="6019800"/>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30" name="Titre 29"/>
          <p:cNvSpPr>
            <a:spLocks noGrp="1"/>
          </p:cNvSpPr>
          <p:nvPr>
            <p:ph type="title"/>
          </p:nvPr>
        </p:nvSpPr>
        <p:spPr>
          <a:xfrm>
            <a:off x="301752" y="457200"/>
            <a:ext cx="8686800" cy="841248"/>
          </a:xfrm>
        </p:spPr>
        <p:txBody>
          <a:bodyPr/>
          <a:lstStyle/>
          <a:p>
            <a:r>
              <a:rPr kumimoji="0" lang="fr-FR" smtClean="0"/>
              <a:t>Cliquez pour modifier le style du titre</a:t>
            </a:r>
            <a:endParaRPr kumimoji="0" lang="en-US"/>
          </a:p>
        </p:txBody>
      </p:sp>
      <p:sp>
        <p:nvSpPr>
          <p:cNvPr id="12" name="Espace réservé de la date 11"/>
          <p:cNvSpPr>
            <a:spLocks noGrp="1"/>
          </p:cNvSpPr>
          <p:nvPr>
            <p:ph type="dt" sz="half" idx="10"/>
          </p:nvPr>
        </p:nvSpPr>
        <p:spPr/>
        <p:txBody>
          <a:bodyPr/>
          <a:lstStyle/>
          <a:p>
            <a:fld id="{0EC229F5-B043-4DCC-8C4C-BACDE40DA139}" type="datetimeFigureOut">
              <a:rPr lang="fr-FR" smtClean="0"/>
              <a:pPr/>
              <a:t>19/03/2022</a:t>
            </a:fld>
            <a:endParaRPr lang="fr-FR"/>
          </a:p>
        </p:txBody>
      </p:sp>
      <p:sp>
        <p:nvSpPr>
          <p:cNvPr id="21" name="Espace réservé du pied de page 20"/>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24D19C87-5B79-4D39-89AF-25ADCED90C2F}" type="slidenum">
              <a:rPr lang="fr-FR" smtClean="0"/>
              <a:pPr/>
              <a:t>‹N°›</a:t>
            </a:fld>
            <a:endParaRPr lang="fr-F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Vide">
    <p:spTree>
      <p:nvGrpSpPr>
        <p:cNvPr id="1" name=""/>
        <p:cNvGrpSpPr/>
        <p:nvPr/>
      </p:nvGrpSpPr>
      <p:grpSpPr>
        <a:xfrm>
          <a:off x="0" y="0"/>
          <a:ext cx="0" cy="0"/>
          <a:chOff x="0" y="0"/>
          <a:chExt cx="0" cy="0"/>
        </a:xfrm>
      </p:grpSpPr>
      <p:sp>
        <p:nvSpPr>
          <p:cNvPr id="3" name="Espace réservé de la date 2"/>
          <p:cNvSpPr>
            <a:spLocks noGrp="1"/>
          </p:cNvSpPr>
          <p:nvPr>
            <p:ph type="dt" sz="half" idx="10"/>
          </p:nvPr>
        </p:nvSpPr>
        <p:spPr/>
        <p:txBody>
          <a:bodyPr/>
          <a:lstStyle/>
          <a:p>
            <a:fld id="{0EC229F5-B043-4DCC-8C4C-BACDE40DA139}" type="datetimeFigureOut">
              <a:rPr lang="fr-FR" smtClean="0"/>
              <a:pPr/>
              <a:t>19/03/2022</a:t>
            </a:fld>
            <a:endParaRPr lang="fr-FR"/>
          </a:p>
        </p:txBody>
      </p:sp>
      <p:sp>
        <p:nvSpPr>
          <p:cNvPr id="24" name="Espace réservé du pied de page 23"/>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24D19C87-5B79-4D39-89AF-25ADCED90C2F}" type="slidenum">
              <a:rPr lang="fr-FR" smtClean="0"/>
              <a:pPr/>
              <a:t>‹N°›</a:t>
            </a:fld>
            <a:endParaRPr lang="fr-F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u avec légende">
    <p:spTree>
      <p:nvGrpSpPr>
        <p:cNvPr id="1" name=""/>
        <p:cNvGrpSpPr/>
        <p:nvPr/>
      </p:nvGrpSpPr>
      <p:grpSpPr>
        <a:xfrm>
          <a:off x="0" y="0"/>
          <a:ext cx="0" cy="0"/>
          <a:chOff x="0" y="0"/>
          <a:chExt cx="0" cy="0"/>
        </a:xfrm>
      </p:grpSpPr>
      <p:sp>
        <p:nvSpPr>
          <p:cNvPr id="8" name="Connecteur droit 7"/>
          <p:cNvSpPr>
            <a:spLocks noChangeShapeType="1"/>
          </p:cNvSpPr>
          <p:nvPr/>
        </p:nvSpPr>
        <p:spPr bwMode="auto">
          <a:xfrm>
            <a:off x="514350" y="5849117"/>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Titre 11"/>
          <p:cNvSpPr>
            <a:spLocks noGrp="1"/>
          </p:cNvSpPr>
          <p:nvPr>
            <p:ph type="title"/>
          </p:nvPr>
        </p:nvSpPr>
        <p:spPr>
          <a:xfrm>
            <a:off x="457200" y="5486400"/>
            <a:ext cx="8458200" cy="520700"/>
          </a:xfrm>
        </p:spPr>
        <p:txBody>
          <a:bodyPr anchor="ctr"/>
          <a:lstStyle>
            <a:lvl1pPr algn="l">
              <a:buNone/>
              <a:defRPr sz="2000" b="1"/>
            </a:lvl1pPr>
          </a:lstStyle>
          <a:p>
            <a:r>
              <a:rPr kumimoji="0" lang="fr-FR" smtClean="0"/>
              <a:t>Cliquez pour modifier le style du titre</a:t>
            </a:r>
            <a:endParaRPr kumimoji="0" lang="en-US"/>
          </a:p>
        </p:txBody>
      </p:sp>
      <p:sp>
        <p:nvSpPr>
          <p:cNvPr id="26" name="Espace réservé du texte 25"/>
          <p:cNvSpPr>
            <a:spLocks noGrp="1"/>
          </p:cNvSpPr>
          <p:nvPr>
            <p:ph type="body" idx="2"/>
          </p:nvPr>
        </p:nvSpPr>
        <p:spPr>
          <a:xfrm>
            <a:off x="457200" y="609600"/>
            <a:ext cx="3008313" cy="4800600"/>
          </a:xfrm>
        </p:spPr>
        <p:txBody>
          <a:bodyPr/>
          <a:lstStyle>
            <a:lvl1pPr marL="0"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fr-FR" smtClean="0"/>
              <a:t>Cliquez pour modifier les styles du texte du masque</a:t>
            </a:r>
          </a:p>
        </p:txBody>
      </p:sp>
      <p:sp>
        <p:nvSpPr>
          <p:cNvPr id="14" name="Espace réservé du contenu 13"/>
          <p:cNvSpPr>
            <a:spLocks noGrp="1"/>
          </p:cNvSpPr>
          <p:nvPr>
            <p:ph sz="half" idx="1"/>
          </p:nvPr>
        </p:nvSpPr>
        <p:spPr>
          <a:xfrm>
            <a:off x="3575050" y="609600"/>
            <a:ext cx="5340350" cy="4800600"/>
          </a:xfrm>
        </p:spPr>
        <p:txBody>
          <a:bodyPr/>
          <a:lstStyle>
            <a:lvl1pPr>
              <a:defRPr sz="3200"/>
            </a:lvl1pPr>
            <a:lvl2pPr>
              <a:defRPr sz="2800"/>
            </a:lvl2pPr>
            <a:lvl3pPr>
              <a:defRPr sz="2400"/>
            </a:lvl3pPr>
            <a:lvl4pPr>
              <a:defRPr sz="2000"/>
            </a:lvl4pPr>
            <a:lvl5pPr>
              <a:defRPr sz="2000"/>
            </a:lvl5pPr>
          </a:lstStyle>
          <a:p>
            <a:pPr lvl="0" eaLnBrk="1" latinLnBrk="0" hangingPunct="1"/>
            <a:r>
              <a:rPr lang="fr-FR" smtClean="0"/>
              <a:t>Cliquez pour modifier les styles du texte du masque</a:t>
            </a:r>
          </a:p>
          <a:p>
            <a:pPr lvl="1" eaLnBrk="1" latinLnBrk="0" hangingPunct="1"/>
            <a:r>
              <a:rPr lang="fr-FR" smtClean="0"/>
              <a:t>Deuxième niveau</a:t>
            </a:r>
          </a:p>
          <a:p>
            <a:pPr lvl="2" eaLnBrk="1" latinLnBrk="0" hangingPunct="1"/>
            <a:r>
              <a:rPr lang="fr-FR" smtClean="0"/>
              <a:t>Troisième niveau</a:t>
            </a:r>
          </a:p>
          <a:p>
            <a:pPr lvl="3" eaLnBrk="1" latinLnBrk="0" hangingPunct="1"/>
            <a:r>
              <a:rPr lang="fr-FR" smtClean="0"/>
              <a:t>Quatrième niveau</a:t>
            </a:r>
          </a:p>
          <a:p>
            <a:pPr lvl="4" eaLnBrk="1" latinLnBrk="0" hangingPunct="1"/>
            <a:r>
              <a:rPr lang="fr-FR" smtClean="0"/>
              <a:t>Cinquième niveau</a:t>
            </a:r>
            <a:endParaRPr kumimoji="0" lang="en-US"/>
          </a:p>
        </p:txBody>
      </p:sp>
      <p:sp>
        <p:nvSpPr>
          <p:cNvPr id="25" name="Espace réservé de la date 24"/>
          <p:cNvSpPr>
            <a:spLocks noGrp="1"/>
          </p:cNvSpPr>
          <p:nvPr>
            <p:ph type="dt" sz="half" idx="10"/>
          </p:nvPr>
        </p:nvSpPr>
        <p:spPr/>
        <p:txBody>
          <a:bodyPr/>
          <a:lstStyle/>
          <a:p>
            <a:fld id="{0EC229F5-B043-4DCC-8C4C-BACDE40DA139}" type="datetimeFigureOut">
              <a:rPr lang="fr-FR" smtClean="0"/>
              <a:pPr/>
              <a:t>19/03/2022</a:t>
            </a:fld>
            <a:endParaRPr lang="fr-FR"/>
          </a:p>
        </p:txBody>
      </p:sp>
      <p:sp>
        <p:nvSpPr>
          <p:cNvPr id="29" name="Espace réservé du pied de page 28"/>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24D19C87-5B79-4D39-89AF-25ADCED90C2F}" type="slidenum">
              <a:rPr lang="fr-FR" smtClean="0"/>
              <a:pPr/>
              <a:t>‹N°›</a:t>
            </a:fld>
            <a:endParaRPr lang="fr-F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age avec légende">
    <p:spTree>
      <p:nvGrpSpPr>
        <p:cNvPr id="1" name=""/>
        <p:cNvGrpSpPr/>
        <p:nvPr/>
      </p:nvGrpSpPr>
      <p:grpSpPr>
        <a:xfrm>
          <a:off x="0" y="0"/>
          <a:ext cx="0" cy="0"/>
          <a:chOff x="0" y="0"/>
          <a:chExt cx="0" cy="0"/>
        </a:xfrm>
      </p:grpSpPr>
      <p:sp>
        <p:nvSpPr>
          <p:cNvPr id="13" name="Espace réservé pour une image  12"/>
          <p:cNvSpPr>
            <a:spLocks noGrp="1"/>
          </p:cNvSpPr>
          <p:nvPr>
            <p:ph type="pic" idx="1"/>
          </p:nvPr>
        </p:nvSpPr>
        <p:spPr>
          <a:xfrm>
            <a:off x="3505200" y="616634"/>
            <a:ext cx="5029200" cy="3657600"/>
          </a:xfrm>
          <a:solidFill>
            <a:schemeClr val="bg1"/>
          </a:solidFill>
          <a:ln w="6350">
            <a:solidFill>
              <a:schemeClr val="accent1"/>
            </a:solidFill>
          </a:ln>
          <a:effectLst>
            <a:reflection blurRad="1000" stA="49000" endA="500" endPos="10000" dist="900" dir="5400000" sy="-90000" algn="bl" rotWithShape="0"/>
          </a:effectLst>
        </p:spPr>
        <p:txBody>
          <a:bodyPr/>
          <a:lstStyle>
            <a:lvl1pPr marL="0" indent="0">
              <a:buNone/>
              <a:defRPr sz="3200"/>
            </a:lvl1pPr>
          </a:lstStyle>
          <a:p>
            <a:r>
              <a:rPr kumimoji="0" lang="fr-FR" smtClean="0"/>
              <a:t>Cliquez sur l'icône pour ajouter une image</a:t>
            </a:r>
            <a:endParaRPr kumimoji="0" lang="en-US" dirty="0"/>
          </a:p>
        </p:txBody>
      </p:sp>
      <p:sp>
        <p:nvSpPr>
          <p:cNvPr id="7" name="Espace réservé de la date 6"/>
          <p:cNvSpPr>
            <a:spLocks noGrp="1"/>
          </p:cNvSpPr>
          <p:nvPr>
            <p:ph type="dt" sz="half" idx="10"/>
          </p:nvPr>
        </p:nvSpPr>
        <p:spPr/>
        <p:txBody>
          <a:bodyPr/>
          <a:lstStyle/>
          <a:p>
            <a:fld id="{0EC229F5-B043-4DCC-8C4C-BACDE40DA139}" type="datetimeFigureOut">
              <a:rPr lang="fr-FR" smtClean="0"/>
              <a:pPr/>
              <a:t>19/03/2022</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31" name="Espace réservé du numéro de diapositive 30"/>
          <p:cNvSpPr>
            <a:spLocks noGrp="1"/>
          </p:cNvSpPr>
          <p:nvPr>
            <p:ph type="sldNum" sz="quarter" idx="12"/>
          </p:nvPr>
        </p:nvSpPr>
        <p:spPr/>
        <p:txBody>
          <a:bodyPr/>
          <a:lstStyle/>
          <a:p>
            <a:fld id="{24D19C87-5B79-4D39-89AF-25ADCED90C2F}" type="slidenum">
              <a:rPr lang="fr-FR" smtClean="0"/>
              <a:pPr/>
              <a:t>‹N°›</a:t>
            </a:fld>
            <a:endParaRPr lang="fr-FR"/>
          </a:p>
        </p:txBody>
      </p:sp>
      <p:sp>
        <p:nvSpPr>
          <p:cNvPr id="17" name="Titre 16"/>
          <p:cNvSpPr>
            <a:spLocks noGrp="1"/>
          </p:cNvSpPr>
          <p:nvPr>
            <p:ph type="title"/>
          </p:nvPr>
        </p:nvSpPr>
        <p:spPr>
          <a:xfrm>
            <a:off x="381000" y="4993760"/>
            <a:ext cx="5867400" cy="522288"/>
          </a:xfrm>
        </p:spPr>
        <p:txBody>
          <a:bodyPr anchor="ctr"/>
          <a:lstStyle>
            <a:lvl1pPr algn="l">
              <a:buNone/>
              <a:defRPr sz="2000" b="1"/>
            </a:lvl1pPr>
          </a:lstStyle>
          <a:p>
            <a:r>
              <a:rPr kumimoji="0" lang="fr-FR" smtClean="0"/>
              <a:t>Cliquez pour modifier le style du titre</a:t>
            </a:r>
            <a:endParaRPr kumimoji="0" lang="en-US"/>
          </a:p>
        </p:txBody>
      </p:sp>
      <p:sp>
        <p:nvSpPr>
          <p:cNvPr id="26" name="Espace réservé du texte 25"/>
          <p:cNvSpPr>
            <a:spLocks noGrp="1"/>
          </p:cNvSpPr>
          <p:nvPr>
            <p:ph type="body" sz="half" idx="2"/>
          </p:nvPr>
        </p:nvSpPr>
        <p:spPr>
          <a:xfrm>
            <a:off x="381000" y="5533218"/>
            <a:ext cx="5867400" cy="768350"/>
          </a:xfrm>
        </p:spPr>
        <p:txBody>
          <a:bodyPr lIns="109728" tIns="0"/>
          <a:lstStyle>
            <a:lvl1pPr marL="0" indent="0">
              <a:buNone/>
              <a:defRPr sz="1400"/>
            </a:lvl1pPr>
            <a:lvl2pPr>
              <a:defRPr sz="1200"/>
            </a:lvl2pPr>
            <a:lvl3pPr>
              <a:defRPr sz="1000"/>
            </a:lvl3pPr>
            <a:lvl4pPr>
              <a:defRPr sz="900"/>
            </a:lvl4pPr>
            <a:lvl5pPr>
              <a:defRPr sz="900"/>
            </a:lvl5pPr>
          </a:lstStyle>
          <a:p>
            <a:pPr lvl="0" eaLnBrk="1" latinLnBrk="0" hangingPunct="1"/>
            <a:r>
              <a:rPr kumimoji="0" lang="fr-FR" smtClean="0"/>
              <a:t>Cliquez pour modifier les styles du texte du masque</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Connecteur droit 6"/>
          <p:cNvSpPr>
            <a:spLocks noChangeShapeType="1"/>
          </p:cNvSpPr>
          <p:nvPr/>
        </p:nvSpPr>
        <p:spPr bwMode="auto">
          <a:xfrm>
            <a:off x="514350" y="1050898"/>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8" name="Espace réservé du texte 7"/>
          <p:cNvSpPr>
            <a:spLocks noGrp="1"/>
          </p:cNvSpPr>
          <p:nvPr>
            <p:ph type="body" idx="1"/>
          </p:nvPr>
        </p:nvSpPr>
        <p:spPr>
          <a:xfrm>
            <a:off x="304800" y="1554162"/>
            <a:ext cx="8686800" cy="4525963"/>
          </a:xfrm>
          <a:prstGeom prst="rect">
            <a:avLst/>
          </a:prstGeom>
        </p:spPr>
        <p:txBody>
          <a:bodyPr vert="horz">
            <a:normAutofit/>
          </a:bodyPr>
          <a:lstStyle/>
          <a:p>
            <a:pPr lvl="0" eaLnBrk="1" latinLnBrk="0" hangingPunct="1"/>
            <a:r>
              <a:rPr kumimoji="0" lang="fr-FR" smtClean="0"/>
              <a:t>Cliquez pour modifier les styles du texte du masque</a:t>
            </a:r>
          </a:p>
          <a:p>
            <a:pPr lvl="1" eaLnBrk="1" latinLnBrk="0" hangingPunct="1"/>
            <a:r>
              <a:rPr kumimoji="0" lang="fr-FR" smtClean="0"/>
              <a:t>Deuxième niveau</a:t>
            </a:r>
          </a:p>
          <a:p>
            <a:pPr lvl="2" eaLnBrk="1" latinLnBrk="0" hangingPunct="1"/>
            <a:r>
              <a:rPr kumimoji="0" lang="fr-FR" smtClean="0"/>
              <a:t>Troisième niveau</a:t>
            </a:r>
          </a:p>
          <a:p>
            <a:pPr lvl="3" eaLnBrk="1" latinLnBrk="0" hangingPunct="1"/>
            <a:r>
              <a:rPr kumimoji="0" lang="fr-FR" smtClean="0"/>
              <a:t>Quatrième niveau</a:t>
            </a:r>
          </a:p>
          <a:p>
            <a:pPr lvl="4" eaLnBrk="1" latinLnBrk="0" hangingPunct="1"/>
            <a:r>
              <a:rPr kumimoji="0" lang="fr-FR" smtClean="0"/>
              <a:t>Cinquième niveau</a:t>
            </a:r>
            <a:endParaRPr kumimoji="0" lang="en-US"/>
          </a:p>
        </p:txBody>
      </p:sp>
      <p:sp>
        <p:nvSpPr>
          <p:cNvPr id="11" name="Espace réservé de la date 10"/>
          <p:cNvSpPr>
            <a:spLocks noGrp="1"/>
          </p:cNvSpPr>
          <p:nvPr>
            <p:ph type="dt" sz="half" idx="2"/>
          </p:nvPr>
        </p:nvSpPr>
        <p:spPr>
          <a:xfrm>
            <a:off x="6477000" y="76200"/>
            <a:ext cx="2514600" cy="288925"/>
          </a:xfrm>
          <a:prstGeom prst="rect">
            <a:avLst/>
          </a:prstGeom>
        </p:spPr>
        <p:txBody>
          <a:bodyPr vert="horz"/>
          <a:lstStyle>
            <a:lvl1pPr algn="l" eaLnBrk="1" latinLnBrk="0" hangingPunct="1">
              <a:defRPr kumimoji="0" sz="1200">
                <a:solidFill>
                  <a:schemeClr val="accent1">
                    <a:shade val="75000"/>
                  </a:schemeClr>
                </a:solidFill>
              </a:defRPr>
            </a:lvl1pPr>
          </a:lstStyle>
          <a:p>
            <a:fld id="{0EC229F5-B043-4DCC-8C4C-BACDE40DA139}" type="datetimeFigureOut">
              <a:rPr lang="fr-FR" smtClean="0"/>
              <a:pPr/>
              <a:t>19/03/2022</a:t>
            </a:fld>
            <a:endParaRPr lang="fr-FR"/>
          </a:p>
        </p:txBody>
      </p:sp>
      <p:sp>
        <p:nvSpPr>
          <p:cNvPr id="28" name="Espace réservé du pied de page 27"/>
          <p:cNvSpPr>
            <a:spLocks noGrp="1"/>
          </p:cNvSpPr>
          <p:nvPr>
            <p:ph type="ftr" sz="quarter" idx="3"/>
          </p:nvPr>
        </p:nvSpPr>
        <p:spPr>
          <a:xfrm>
            <a:off x="3124200" y="76200"/>
            <a:ext cx="3352800" cy="288925"/>
          </a:xfrm>
          <a:prstGeom prst="rect">
            <a:avLst/>
          </a:prstGeom>
        </p:spPr>
        <p:txBody>
          <a:bodyPr vert="horz"/>
          <a:lstStyle>
            <a:lvl1pPr algn="r" eaLnBrk="1" latinLnBrk="0" hangingPunct="1">
              <a:defRPr kumimoji="0" sz="1200">
                <a:solidFill>
                  <a:schemeClr val="accent1">
                    <a:shade val="75000"/>
                  </a:schemeClr>
                </a:solidFill>
              </a:defRPr>
            </a:lvl1pPr>
          </a:lstStyle>
          <a:p>
            <a:endParaRPr lang="fr-FR"/>
          </a:p>
        </p:txBody>
      </p:sp>
      <p:sp>
        <p:nvSpPr>
          <p:cNvPr id="5" name="Espace réservé du numéro de diapositive 4"/>
          <p:cNvSpPr>
            <a:spLocks noGrp="1"/>
          </p:cNvSpPr>
          <p:nvPr>
            <p:ph type="sldNum" sz="quarter" idx="4"/>
          </p:nvPr>
        </p:nvSpPr>
        <p:spPr>
          <a:xfrm>
            <a:off x="8229600" y="6477000"/>
            <a:ext cx="762000" cy="244475"/>
          </a:xfrm>
          <a:prstGeom prst="rect">
            <a:avLst/>
          </a:prstGeom>
        </p:spPr>
        <p:txBody>
          <a:bodyPr vert="horz"/>
          <a:lstStyle>
            <a:lvl1pPr algn="r" eaLnBrk="1" latinLnBrk="0" hangingPunct="1">
              <a:defRPr kumimoji="0" sz="1200">
                <a:solidFill>
                  <a:schemeClr val="accent1">
                    <a:shade val="75000"/>
                  </a:schemeClr>
                </a:solidFill>
              </a:defRPr>
            </a:lvl1pPr>
          </a:lstStyle>
          <a:p>
            <a:fld id="{24D19C87-5B79-4D39-89AF-25ADCED90C2F}" type="slidenum">
              <a:rPr lang="fr-FR" smtClean="0"/>
              <a:pPr/>
              <a:t>‹N°›</a:t>
            </a:fld>
            <a:endParaRPr lang="fr-FR"/>
          </a:p>
        </p:txBody>
      </p:sp>
      <p:sp>
        <p:nvSpPr>
          <p:cNvPr id="10" name="Espace réservé du titre 9"/>
          <p:cNvSpPr>
            <a:spLocks noGrp="1"/>
          </p:cNvSpPr>
          <p:nvPr>
            <p:ph type="title"/>
          </p:nvPr>
        </p:nvSpPr>
        <p:spPr>
          <a:xfrm>
            <a:off x="304800" y="457200"/>
            <a:ext cx="8686800" cy="838200"/>
          </a:xfrm>
          <a:prstGeom prst="rect">
            <a:avLst/>
          </a:prstGeom>
        </p:spPr>
        <p:txBody>
          <a:bodyPr vert="horz" anchor="ctr">
            <a:normAutofit/>
          </a:bodyPr>
          <a:lstStyle/>
          <a:p>
            <a:r>
              <a:rPr kumimoji="0" lang="fr-FR" smtClean="0"/>
              <a:t>Cliquez pour modifier le style du titre</a:t>
            </a:r>
            <a:endParaRPr kumimoji="0" lang="en-US"/>
          </a:p>
        </p:txBody>
      </p:sp>
      <p:sp>
        <p:nvSpPr>
          <p:cNvPr id="9" name="Connecteur droit 8"/>
          <p:cNvSpPr>
            <a:spLocks noChangeShapeType="1"/>
          </p:cNvSpPr>
          <p:nvPr/>
        </p:nvSpPr>
        <p:spPr bwMode="auto">
          <a:xfrm>
            <a:off x="514350" y="1050898"/>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Connecteur droit 11"/>
          <p:cNvSpPr>
            <a:spLocks noChangeShapeType="1"/>
          </p:cNvSpPr>
          <p:nvPr/>
        </p:nvSpPr>
        <p:spPr bwMode="auto">
          <a:xfrm>
            <a:off x="514350" y="1057986"/>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rtl="0" eaLnBrk="1" latinLnBrk="0" hangingPunct="1">
        <a:spcBef>
          <a:spcPct val="0"/>
        </a:spcBef>
        <a:buNone/>
        <a:defRPr kumimoji="0" sz="3600" kern="1200" cap="all" baseline="0">
          <a:solidFill>
            <a:schemeClr val="tx2"/>
          </a:solidFill>
          <a:effectLst>
            <a:reflection blurRad="12700" stA="48000" endA="300" endPos="55000" dir="5400000" sy="-90000" algn="bl" rotWithShape="0"/>
          </a:effectLst>
          <a:latin typeface="+mj-lt"/>
          <a:ea typeface="+mj-ea"/>
          <a:cs typeface="+mj-cs"/>
        </a:defRPr>
      </a:lvl1pPr>
    </p:titleStyle>
    <p:bodyStyle>
      <a:lvl1pPr marL="342900" indent="-342900" algn="l" rtl="0" eaLnBrk="1" latinLnBrk="0" hangingPunct="1">
        <a:spcBef>
          <a:spcPct val="20000"/>
        </a:spcBef>
        <a:buClr>
          <a:schemeClr val="accent1"/>
        </a:buClr>
        <a:buSzPct val="70000"/>
        <a:buFont typeface="Wingdings 2"/>
        <a:buChar char=""/>
        <a:defRPr kumimoji="0" sz="3200" kern="1200">
          <a:solidFill>
            <a:schemeClr val="tx2"/>
          </a:solidFill>
          <a:latin typeface="+mn-lt"/>
          <a:ea typeface="+mn-ea"/>
          <a:cs typeface="+mn-cs"/>
        </a:defRPr>
      </a:lvl1pPr>
      <a:lvl2pPr marL="742950" indent="-285750" algn="l" rtl="0" eaLnBrk="1" latinLnBrk="0" hangingPunct="1">
        <a:spcBef>
          <a:spcPct val="20000"/>
        </a:spcBef>
        <a:buClr>
          <a:schemeClr val="accent1"/>
        </a:buClr>
        <a:buSzPct val="70000"/>
        <a:buFont typeface="Wingdings 2"/>
        <a:buChar char=""/>
        <a:defRPr kumimoji="0" sz="2800" kern="1200">
          <a:solidFill>
            <a:schemeClr val="tx2"/>
          </a:solidFill>
          <a:latin typeface="+mn-lt"/>
          <a:ea typeface="+mn-ea"/>
          <a:cs typeface="+mn-cs"/>
        </a:defRPr>
      </a:lvl2pPr>
      <a:lvl3pPr marL="1143000" indent="-228600" algn="l" rtl="0" eaLnBrk="1" latinLnBrk="0" hangingPunct="1">
        <a:spcBef>
          <a:spcPct val="20000"/>
        </a:spcBef>
        <a:buClr>
          <a:schemeClr val="accent1"/>
        </a:buClr>
        <a:buSzPct val="70000"/>
        <a:buFont typeface="Wingdings 2"/>
        <a:buChar char=""/>
        <a:defRPr kumimoji="0" sz="2400" kern="1200">
          <a:solidFill>
            <a:schemeClr val="tx2"/>
          </a:solidFill>
          <a:latin typeface="+mn-lt"/>
          <a:ea typeface="+mn-ea"/>
          <a:cs typeface="+mn-cs"/>
        </a:defRPr>
      </a:lvl3pPr>
      <a:lvl4pPr marL="1600200" indent="-228600" algn="l" rtl="0" eaLnBrk="1" latinLnBrk="0" hangingPunct="1">
        <a:spcBef>
          <a:spcPct val="20000"/>
        </a:spcBef>
        <a:buClr>
          <a:schemeClr val="accent1"/>
        </a:buClr>
        <a:buSzPct val="70000"/>
        <a:buFont typeface="Wingdings 2"/>
        <a:buChar char=""/>
        <a:defRPr kumimoji="0" sz="2000" kern="1200">
          <a:solidFill>
            <a:schemeClr val="tx2"/>
          </a:solidFill>
          <a:latin typeface="+mn-lt"/>
          <a:ea typeface="+mn-ea"/>
          <a:cs typeface="+mn-cs"/>
        </a:defRPr>
      </a:lvl4pPr>
      <a:lvl5pPr marL="20574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5pPr>
      <a:lvl6pPr marL="25146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a:buChar char=""/>
        <a:defRPr kumimoji="0"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a:buChar char=""/>
        <a:defRPr kumimoji="0"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a:buChar char=""/>
        <a:defRPr kumimoji="0" sz="140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jpe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8.jpe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jpe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75.jpeg"/><Relationship Id="rId1" Type="http://schemas.openxmlformats.org/officeDocument/2006/relationships/slideLayout" Target="../slideLayouts/slideLayout7.xml"/><Relationship Id="rId4" Type="http://schemas.openxmlformats.org/officeDocument/2006/relationships/image" Target="../media/image77.jpeg"/></Relationships>
</file>

<file path=ppt/slides/_rels/slide74.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78.jpeg"/><Relationship Id="rId1" Type="http://schemas.openxmlformats.org/officeDocument/2006/relationships/slideLayout" Target="../slideLayouts/slideLayout7.xml"/><Relationship Id="rId6" Type="http://schemas.openxmlformats.org/officeDocument/2006/relationships/image" Target="../media/image82.jpeg"/><Relationship Id="rId5" Type="http://schemas.openxmlformats.org/officeDocument/2006/relationships/image" Target="../media/image81.jpeg"/><Relationship Id="rId4" Type="http://schemas.openxmlformats.org/officeDocument/2006/relationships/image" Target="../media/image80.jpeg"/></Relationships>
</file>

<file path=ppt/slides/_rels/slide75.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image" Target="../media/image86.jpe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image" Target="../media/image88.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04800" y="2357430"/>
            <a:ext cx="8686800" cy="2857520"/>
          </a:xfrm>
        </p:spPr>
        <p:txBody>
          <a:bodyPr>
            <a:normAutofit/>
          </a:bodyPr>
          <a:lstStyle/>
          <a:p>
            <a:pPr algn="ctr"/>
            <a:r>
              <a:rPr lang="fr-FR" sz="6700" dirty="0" smtClean="0"/>
              <a:t>Lamellé collé</a:t>
            </a:r>
            <a:r>
              <a:rPr lang="fr-FR" dirty="0" smtClean="0"/>
              <a:t> </a:t>
            </a:r>
            <a:endParaRPr lang="fr-FR"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285720" y="214290"/>
            <a:ext cx="8686800" cy="660392"/>
          </a:xfrm>
        </p:spPr>
        <p:txBody>
          <a:bodyPr/>
          <a:lstStyle/>
          <a:p>
            <a:r>
              <a:rPr lang="fr-FR" dirty="0" smtClean="0"/>
              <a:t>Structure d’un panneau lamellé collé:</a:t>
            </a:r>
            <a:endParaRPr lang="fr-FR" dirty="0"/>
          </a:p>
        </p:txBody>
      </p:sp>
      <p:pic>
        <p:nvPicPr>
          <p:cNvPr id="19458" name="Picture 2" descr="https://upload.wikimedia.org/wikipedia/commons/thumb/7/7f/Brettschichtholz_uddddd.png/220px-Brettschichtholz_uddddd.png"/>
          <p:cNvPicPr>
            <a:picLocks noChangeAspect="1" noChangeArrowheads="1"/>
          </p:cNvPicPr>
          <p:nvPr/>
        </p:nvPicPr>
        <p:blipFill>
          <a:blip r:embed="rId2"/>
          <a:srcRect/>
          <a:stretch>
            <a:fillRect/>
          </a:stretch>
        </p:blipFill>
        <p:spPr bwMode="auto">
          <a:xfrm>
            <a:off x="1643042" y="1285860"/>
            <a:ext cx="6072230" cy="5357850"/>
          </a:xfrm>
          <a:prstGeom prst="rect">
            <a:avLst/>
          </a:prstGeom>
          <a:noFill/>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p:cNvSpPr txBox="1"/>
          <p:nvPr/>
        </p:nvSpPr>
        <p:spPr>
          <a:xfrm>
            <a:off x="500034" y="285728"/>
            <a:ext cx="8215370" cy="830997"/>
          </a:xfrm>
          <a:prstGeom prst="rect">
            <a:avLst/>
          </a:prstGeom>
          <a:noFill/>
        </p:spPr>
        <p:txBody>
          <a:bodyPr wrap="square" rtlCol="0">
            <a:spAutoFit/>
          </a:bodyPr>
          <a:lstStyle/>
          <a:p>
            <a:r>
              <a:rPr lang="fr-FR" sz="4800" b="1" dirty="0" smtClean="0"/>
              <a:t>Types des bois utilisés</a:t>
            </a:r>
            <a:endParaRPr lang="fr-FR" sz="4800" b="1" dirty="0"/>
          </a:p>
        </p:txBody>
      </p:sp>
      <p:pic>
        <p:nvPicPr>
          <p:cNvPr id="1026" name="Picture 2"/>
          <p:cNvPicPr>
            <a:picLocks noChangeAspect="1" noChangeArrowheads="1"/>
          </p:cNvPicPr>
          <p:nvPr/>
        </p:nvPicPr>
        <p:blipFill>
          <a:blip r:embed="rId2"/>
          <a:srcRect/>
          <a:stretch>
            <a:fillRect/>
          </a:stretch>
        </p:blipFill>
        <p:spPr bwMode="auto">
          <a:xfrm>
            <a:off x="6572264" y="5715016"/>
            <a:ext cx="1928826" cy="785818"/>
          </a:xfrm>
          <a:prstGeom prst="rect">
            <a:avLst/>
          </a:prstGeom>
          <a:noFill/>
          <a:ln w="9525">
            <a:noFill/>
            <a:miter lim="800000"/>
            <a:headEnd/>
            <a:tailEnd/>
          </a:ln>
          <a:effectLst/>
        </p:spPr>
      </p:pic>
      <p:pic>
        <p:nvPicPr>
          <p:cNvPr id="1027" name="Picture 3"/>
          <p:cNvPicPr>
            <a:picLocks noGrp="1" noChangeAspect="1" noChangeArrowheads="1"/>
          </p:cNvPicPr>
          <p:nvPr>
            <p:ph idx="1"/>
          </p:nvPr>
        </p:nvPicPr>
        <p:blipFill>
          <a:blip r:embed="rId3"/>
          <a:srcRect/>
          <a:stretch>
            <a:fillRect/>
          </a:stretch>
        </p:blipFill>
        <p:spPr bwMode="auto">
          <a:xfrm>
            <a:off x="4071934" y="4786322"/>
            <a:ext cx="2014528" cy="747700"/>
          </a:xfrm>
          <a:prstGeom prst="rect">
            <a:avLst/>
          </a:prstGeom>
          <a:noFill/>
          <a:ln w="9525">
            <a:noFill/>
            <a:miter lim="800000"/>
            <a:headEnd/>
            <a:tailEnd/>
          </a:ln>
          <a:effectLst/>
        </p:spPr>
      </p:pic>
      <p:sp>
        <p:nvSpPr>
          <p:cNvPr id="6" name="Rectangle 5"/>
          <p:cNvSpPr/>
          <p:nvPr/>
        </p:nvSpPr>
        <p:spPr>
          <a:xfrm>
            <a:off x="357158" y="1643050"/>
            <a:ext cx="5143504" cy="4524315"/>
          </a:xfrm>
          <a:prstGeom prst="rect">
            <a:avLst/>
          </a:prstGeom>
        </p:spPr>
        <p:txBody>
          <a:bodyPr wrap="square">
            <a:spAutoFit/>
          </a:bodyPr>
          <a:lstStyle/>
          <a:p>
            <a:r>
              <a:rPr lang="fr-FR" sz="3600" dirty="0" smtClean="0"/>
              <a:t>Les essences les plus couramment utilisées sont:</a:t>
            </a:r>
            <a:r>
              <a:rPr lang="fr-FR" sz="3600" b="1" dirty="0" smtClean="0"/>
              <a:t> </a:t>
            </a:r>
          </a:p>
          <a:p>
            <a:r>
              <a:rPr lang="fr-FR" sz="3600" dirty="0" smtClean="0"/>
              <a:t>• Sapin </a:t>
            </a:r>
          </a:p>
          <a:p>
            <a:r>
              <a:rPr lang="fr-FR" sz="3600" dirty="0" smtClean="0"/>
              <a:t>• Epicéa </a:t>
            </a:r>
          </a:p>
          <a:p>
            <a:r>
              <a:rPr lang="fr-FR" sz="3600" dirty="0" smtClean="0"/>
              <a:t>• Pin Sylvestre </a:t>
            </a:r>
          </a:p>
          <a:p>
            <a:r>
              <a:rPr lang="fr-FR" sz="3600" dirty="0" smtClean="0"/>
              <a:t>• Douglas </a:t>
            </a:r>
          </a:p>
          <a:p>
            <a:r>
              <a:rPr lang="fr-FR" sz="3600" dirty="0" smtClean="0"/>
              <a:t>• Mélèze</a:t>
            </a:r>
            <a:endParaRPr lang="fr-FR" sz="3600"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sz="6600" dirty="0" smtClean="0"/>
              <a:t>Domaine d’application</a:t>
            </a:r>
            <a:r>
              <a:rPr lang="fr-FR" dirty="0" smtClean="0"/>
              <a:t> </a:t>
            </a:r>
            <a:endParaRPr lang="fr-FR" dirty="0"/>
          </a:p>
        </p:txBody>
      </p:sp>
      <p:sp>
        <p:nvSpPr>
          <p:cNvPr id="3" name="Espace réservé du contenu 2"/>
          <p:cNvSpPr>
            <a:spLocks noGrp="1"/>
          </p:cNvSpPr>
          <p:nvPr>
            <p:ph idx="1"/>
          </p:nvPr>
        </p:nvSpPr>
        <p:spPr/>
        <p:txBody>
          <a:bodyPr/>
          <a:lstStyle/>
          <a:p>
            <a:r>
              <a:rPr lang="fr-FR" dirty="0" smtClean="0"/>
              <a:t>Les pièces en </a:t>
            </a:r>
            <a:r>
              <a:rPr lang="fr-FR" dirty="0" smtClean="0">
                <a:solidFill>
                  <a:srgbClr val="7030A0"/>
                </a:solidFill>
              </a:rPr>
              <a:t>lamellé collé</a:t>
            </a:r>
            <a:r>
              <a:rPr lang="fr-FR" dirty="0" smtClean="0"/>
              <a:t> sont généralement réservées aux très grandes portées des bâtiments sportifs, agricoles, industriels… Elles peuvent aussi être utilisées dans des bâtiments d’habitation, en cas de portées ou de conditions particulières dépassant les limites des </a:t>
            </a:r>
            <a:r>
              <a:rPr lang="fr-FR" dirty="0" smtClean="0">
                <a:solidFill>
                  <a:srgbClr val="FF0000"/>
                </a:solidFill>
              </a:rPr>
              <a:t>bois</a:t>
            </a:r>
            <a:r>
              <a:rPr lang="fr-FR" dirty="0" smtClean="0"/>
              <a:t> massifs.</a:t>
            </a:r>
            <a:endParaRPr lang="fr-FR"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8" descr="EC9_-_Tennis_a_Ville_C7FAD567_FR"/>
          <p:cNvPicPr>
            <a:picLocks noGrp="1" noChangeAspect="1" noChangeArrowheads="1"/>
          </p:cNvPicPr>
          <p:nvPr>
            <p:ph idx="1"/>
          </p:nvPr>
        </p:nvPicPr>
        <p:blipFill>
          <a:blip r:embed="rId2"/>
          <a:srcRect/>
          <a:stretch>
            <a:fillRect/>
          </a:stretch>
        </p:blipFill>
        <p:spPr bwMode="auto">
          <a:xfrm>
            <a:off x="428596" y="428604"/>
            <a:ext cx="8358246" cy="5929354"/>
          </a:xfrm>
          <a:prstGeom prst="rect">
            <a:avLst/>
          </a:prstGeom>
          <a:noFill/>
          <a:ln w="38100">
            <a:solidFill>
              <a:srgbClr val="000000"/>
            </a:solidFill>
            <a:miter lim="800000"/>
            <a:headEnd/>
            <a:tailEnd/>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sz="7200" dirty="0" smtClean="0"/>
              <a:t>fabrication</a:t>
            </a:r>
            <a:endParaRPr lang="fr-FR" sz="7200" dirty="0"/>
          </a:p>
        </p:txBody>
      </p:sp>
      <p:sp>
        <p:nvSpPr>
          <p:cNvPr id="3" name="Espace réservé du contenu 2"/>
          <p:cNvSpPr>
            <a:spLocks noGrp="1"/>
          </p:cNvSpPr>
          <p:nvPr>
            <p:ph idx="1"/>
          </p:nvPr>
        </p:nvSpPr>
        <p:spPr>
          <a:xfrm>
            <a:off x="304800" y="1554162"/>
            <a:ext cx="4481514" cy="4946672"/>
          </a:xfrm>
        </p:spPr>
        <p:txBody>
          <a:bodyPr>
            <a:normAutofit fontScale="85000" lnSpcReduction="20000"/>
          </a:bodyPr>
          <a:lstStyle/>
          <a:p>
            <a:r>
              <a:rPr lang="fr-FR" b="1" u="sng" dirty="0" smtClean="0">
                <a:solidFill>
                  <a:srgbClr val="C00000"/>
                </a:solidFill>
              </a:rPr>
              <a:t>1) Séchage:</a:t>
            </a:r>
          </a:p>
          <a:p>
            <a:pPr>
              <a:buNone/>
            </a:pPr>
            <a:r>
              <a:rPr lang="fr-FR" dirty="0" smtClean="0"/>
              <a:t>Les lamelles ne supportent pas une variation de plus de 5% d’humidité entre elles pour ne pas créer de distorsion dans la structure.</a:t>
            </a:r>
          </a:p>
          <a:p>
            <a:pPr>
              <a:buNone/>
            </a:pPr>
            <a:r>
              <a:rPr lang="fr-FR" b="1" u="sng" dirty="0" smtClean="0">
                <a:solidFill>
                  <a:srgbClr val="C00000"/>
                </a:solidFill>
              </a:rPr>
              <a:t>  2) triage et aboutage:</a:t>
            </a:r>
          </a:p>
          <a:p>
            <a:pPr>
              <a:buNone/>
            </a:pPr>
            <a:r>
              <a:rPr lang="fr-FR" dirty="0" smtClean="0"/>
              <a:t>Les lamelles sont triées pour éliminer les défauts puis collées bout à bout pour obtenir la longueur désirée.</a:t>
            </a:r>
            <a:endParaRPr lang="fr-FR" b="1" u="sng" dirty="0">
              <a:solidFill>
                <a:srgbClr val="C00000"/>
              </a:solidFill>
            </a:endParaRPr>
          </a:p>
        </p:txBody>
      </p:sp>
      <p:pic>
        <p:nvPicPr>
          <p:cNvPr id="4" name="Picture 7" descr="image027"/>
          <p:cNvPicPr>
            <a:picLocks noChangeAspect="1" noChangeArrowheads="1"/>
          </p:cNvPicPr>
          <p:nvPr/>
        </p:nvPicPr>
        <p:blipFill>
          <a:blip r:embed="rId2" cstate="print"/>
          <a:srcRect/>
          <a:stretch>
            <a:fillRect/>
          </a:stretch>
        </p:blipFill>
        <p:spPr bwMode="auto">
          <a:xfrm>
            <a:off x="4643438" y="1357298"/>
            <a:ext cx="4143404" cy="2143140"/>
          </a:xfrm>
          <a:prstGeom prst="rect">
            <a:avLst/>
          </a:prstGeom>
          <a:noFill/>
          <a:ln w="28575">
            <a:solidFill>
              <a:srgbClr val="000000"/>
            </a:solidFill>
            <a:miter lim="800000"/>
            <a:headEnd/>
            <a:tailEnd/>
          </a:ln>
        </p:spPr>
      </p:pic>
      <p:pic>
        <p:nvPicPr>
          <p:cNvPr id="5" name="Picture 6" descr="image005"/>
          <p:cNvPicPr>
            <a:picLocks noChangeAspect="1" noChangeArrowheads="1"/>
          </p:cNvPicPr>
          <p:nvPr/>
        </p:nvPicPr>
        <p:blipFill>
          <a:blip r:embed="rId3" cstate="print"/>
          <a:srcRect/>
          <a:stretch>
            <a:fillRect/>
          </a:stretch>
        </p:blipFill>
        <p:spPr bwMode="auto">
          <a:xfrm>
            <a:off x="4643438" y="4071942"/>
            <a:ext cx="4071966" cy="2214578"/>
          </a:xfrm>
          <a:prstGeom prst="rect">
            <a:avLst/>
          </a:prstGeom>
          <a:noFill/>
          <a:ln w="38100">
            <a:solidFill>
              <a:srgbClr val="000000"/>
            </a:solidFill>
            <a:miter lim="800000"/>
            <a:headEnd/>
            <a:tailEnd/>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sz="7200" dirty="0" smtClean="0"/>
              <a:t>Fabrication</a:t>
            </a:r>
            <a:endParaRPr lang="fr-FR" sz="7200" dirty="0"/>
          </a:p>
        </p:txBody>
      </p:sp>
      <p:sp>
        <p:nvSpPr>
          <p:cNvPr id="3" name="Espace réservé du contenu 2"/>
          <p:cNvSpPr>
            <a:spLocks noGrp="1"/>
          </p:cNvSpPr>
          <p:nvPr>
            <p:ph idx="1"/>
          </p:nvPr>
        </p:nvSpPr>
        <p:spPr/>
        <p:txBody>
          <a:bodyPr>
            <a:normAutofit/>
          </a:bodyPr>
          <a:lstStyle/>
          <a:p>
            <a:r>
              <a:rPr lang="fr-FR" b="1" u="sng" dirty="0" smtClean="0">
                <a:solidFill>
                  <a:srgbClr val="C00000"/>
                </a:solidFill>
              </a:rPr>
              <a:t>3) Rabotage</a:t>
            </a:r>
            <a:r>
              <a:rPr lang="fr-FR" dirty="0" smtClean="0"/>
              <a:t> </a:t>
            </a:r>
            <a:r>
              <a:rPr lang="fr-FR" b="1" u="sng" dirty="0" smtClean="0">
                <a:solidFill>
                  <a:srgbClr val="C00000"/>
                </a:solidFill>
              </a:rPr>
              <a:t>et encollage des lamelles</a:t>
            </a:r>
            <a:r>
              <a:rPr lang="fr-FR" dirty="0" smtClean="0"/>
              <a:t>:</a:t>
            </a:r>
          </a:p>
          <a:p>
            <a:pPr>
              <a:buNone/>
            </a:pPr>
            <a:r>
              <a:rPr lang="fr-FR" dirty="0" smtClean="0"/>
              <a:t> On met de la colle sur les poutres obtenues puis on les superpose dans le sens de la fibre du bois et on les presse.</a:t>
            </a:r>
          </a:p>
          <a:p>
            <a:pPr>
              <a:buNone/>
            </a:pPr>
            <a:endParaRPr lang="fr-FR" dirty="0" smtClean="0"/>
          </a:p>
          <a:p>
            <a:pPr>
              <a:buNone/>
            </a:pPr>
            <a:endParaRPr lang="fr-FR" dirty="0" smtClean="0"/>
          </a:p>
        </p:txBody>
      </p:sp>
      <p:pic>
        <p:nvPicPr>
          <p:cNvPr id="4" name="Picture 8" descr="image009"/>
          <p:cNvPicPr>
            <a:picLocks noChangeAspect="1" noChangeArrowheads="1"/>
          </p:cNvPicPr>
          <p:nvPr/>
        </p:nvPicPr>
        <p:blipFill>
          <a:blip r:embed="rId2" cstate="print"/>
          <a:srcRect/>
          <a:stretch>
            <a:fillRect/>
          </a:stretch>
        </p:blipFill>
        <p:spPr bwMode="auto">
          <a:xfrm>
            <a:off x="3571868" y="3714752"/>
            <a:ext cx="5072098" cy="2928958"/>
          </a:xfrm>
          <a:prstGeom prst="rect">
            <a:avLst/>
          </a:prstGeom>
          <a:noFill/>
          <a:ln w="28575">
            <a:solidFill>
              <a:srgbClr val="000000"/>
            </a:solidFill>
            <a:miter lim="800000"/>
            <a:headEnd/>
            <a:tailEnd/>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14282" y="214290"/>
            <a:ext cx="8686800" cy="838200"/>
          </a:xfrm>
        </p:spPr>
        <p:txBody>
          <a:bodyPr>
            <a:normAutofit fontScale="90000"/>
          </a:bodyPr>
          <a:lstStyle/>
          <a:p>
            <a:r>
              <a:rPr lang="fr-FR" sz="6600" dirty="0" smtClean="0"/>
              <a:t>fabrication</a:t>
            </a:r>
            <a:endParaRPr lang="fr-FR" sz="6600" dirty="0"/>
          </a:p>
        </p:txBody>
      </p:sp>
      <p:sp>
        <p:nvSpPr>
          <p:cNvPr id="3" name="Espace réservé du contenu 2"/>
          <p:cNvSpPr>
            <a:spLocks noGrp="1"/>
          </p:cNvSpPr>
          <p:nvPr>
            <p:ph idx="1"/>
          </p:nvPr>
        </p:nvSpPr>
        <p:spPr>
          <a:xfrm>
            <a:off x="285720" y="1357298"/>
            <a:ext cx="8686800" cy="1660523"/>
          </a:xfrm>
        </p:spPr>
        <p:txBody>
          <a:bodyPr>
            <a:normAutofit fontScale="92500" lnSpcReduction="20000"/>
          </a:bodyPr>
          <a:lstStyle/>
          <a:p>
            <a:pPr>
              <a:buNone/>
            </a:pPr>
            <a:r>
              <a:rPr lang="fr-FR" dirty="0" smtClean="0"/>
              <a:t>L’encollage est réalisé avec des encodeuses à rideaux ou à rouleaux. Les surfaces doivent être propres et la colle doit être appliquée uniformément.</a:t>
            </a:r>
            <a:endParaRPr lang="fr-FR" dirty="0"/>
          </a:p>
        </p:txBody>
      </p:sp>
      <p:pic>
        <p:nvPicPr>
          <p:cNvPr id="4" name="Picture 3"/>
          <p:cNvPicPr>
            <a:picLocks noChangeAspect="1" noChangeArrowheads="1"/>
          </p:cNvPicPr>
          <p:nvPr/>
        </p:nvPicPr>
        <p:blipFill>
          <a:blip r:embed="rId2"/>
          <a:srcRect/>
          <a:stretch>
            <a:fillRect/>
          </a:stretch>
        </p:blipFill>
        <p:spPr bwMode="auto">
          <a:xfrm>
            <a:off x="3071802" y="2571744"/>
            <a:ext cx="5857916" cy="4000528"/>
          </a:xfrm>
          <a:prstGeom prst="rect">
            <a:avLst/>
          </a:prstGeom>
          <a:noFill/>
          <a:ln w="9525">
            <a:noFill/>
            <a:miter lim="800000"/>
            <a:headEnd/>
            <a:tailEnd/>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214282" y="142853"/>
            <a:ext cx="8429684" cy="2000263"/>
          </a:xfrm>
        </p:spPr>
        <p:txBody>
          <a:bodyPr>
            <a:normAutofit fontScale="92500" lnSpcReduction="20000"/>
          </a:bodyPr>
          <a:lstStyle/>
          <a:p>
            <a:r>
              <a:rPr lang="fr-FR" dirty="0" smtClean="0"/>
              <a:t>La résorcine est la colle la mieux adaptée à la fabrication du</a:t>
            </a:r>
            <a:r>
              <a:rPr lang="fr-FR" dirty="0" smtClean="0">
                <a:solidFill>
                  <a:srgbClr val="FF0000"/>
                </a:solidFill>
              </a:rPr>
              <a:t> bois </a:t>
            </a:r>
            <a:r>
              <a:rPr lang="fr-FR" dirty="0" smtClean="0">
                <a:solidFill>
                  <a:srgbClr val="7030A0"/>
                </a:solidFill>
              </a:rPr>
              <a:t>lamellé-collé</a:t>
            </a:r>
            <a:r>
              <a:rPr lang="fr-FR" dirty="0" smtClean="0"/>
              <a:t>, mais elle est un peu plus chère que la caséine ou l’urée-formol. Son emploi tend à se généraliser dans toutes les entreprises.</a:t>
            </a:r>
            <a:endParaRPr lang="fr-FR" dirty="0"/>
          </a:p>
        </p:txBody>
      </p:sp>
      <p:pic>
        <p:nvPicPr>
          <p:cNvPr id="4" name="Picture 2" descr="C:\Users\rachid\Desktop\ccccx.jpg"/>
          <p:cNvPicPr>
            <a:picLocks noChangeAspect="1" noChangeArrowheads="1"/>
          </p:cNvPicPr>
          <p:nvPr/>
        </p:nvPicPr>
        <p:blipFill>
          <a:blip r:embed="rId2"/>
          <a:srcRect/>
          <a:stretch>
            <a:fillRect/>
          </a:stretch>
        </p:blipFill>
        <p:spPr bwMode="auto">
          <a:xfrm>
            <a:off x="785786" y="2285992"/>
            <a:ext cx="7358114" cy="4357718"/>
          </a:xfrm>
          <a:prstGeom prst="rect">
            <a:avLst/>
          </a:prstGeom>
          <a:noFill/>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sz="7200" dirty="0" smtClean="0"/>
              <a:t>fabrication</a:t>
            </a:r>
            <a:endParaRPr lang="fr-FR" sz="7200" dirty="0"/>
          </a:p>
        </p:txBody>
      </p:sp>
      <p:sp>
        <p:nvSpPr>
          <p:cNvPr id="3" name="Espace réservé du contenu 2"/>
          <p:cNvSpPr>
            <a:spLocks noGrp="1"/>
          </p:cNvSpPr>
          <p:nvPr>
            <p:ph idx="1"/>
          </p:nvPr>
        </p:nvSpPr>
        <p:spPr>
          <a:xfrm>
            <a:off x="304800" y="1554162"/>
            <a:ext cx="4124324" cy="5089548"/>
          </a:xfrm>
        </p:spPr>
        <p:txBody>
          <a:bodyPr>
            <a:normAutofit fontScale="85000" lnSpcReduction="10000"/>
          </a:bodyPr>
          <a:lstStyle/>
          <a:p>
            <a:r>
              <a:rPr lang="fr-FR" b="1" u="sng" dirty="0" smtClean="0">
                <a:solidFill>
                  <a:srgbClr val="C00000"/>
                </a:solidFill>
              </a:rPr>
              <a:t>4) Serrage des lamelles</a:t>
            </a:r>
            <a:r>
              <a:rPr lang="fr-FR" dirty="0" smtClean="0"/>
              <a:t>:</a:t>
            </a:r>
          </a:p>
          <a:p>
            <a:pPr>
              <a:buNone/>
            </a:pPr>
            <a:r>
              <a:rPr lang="fr-FR" dirty="0" smtClean="0"/>
              <a:t>*Pression:</a:t>
            </a:r>
          </a:p>
          <a:p>
            <a:pPr>
              <a:buNone/>
            </a:pPr>
            <a:r>
              <a:rPr lang="fr-FR" dirty="0" smtClean="0"/>
              <a:t>-6 bars pour les faibles épaisseurs. </a:t>
            </a:r>
          </a:p>
          <a:p>
            <a:pPr>
              <a:buNone/>
            </a:pPr>
            <a:r>
              <a:rPr lang="fr-FR" dirty="0" smtClean="0"/>
              <a:t>-8 ou 10 bars pour les plus fortes.</a:t>
            </a:r>
          </a:p>
          <a:p>
            <a:pPr>
              <a:buNone/>
            </a:pPr>
            <a:r>
              <a:rPr lang="fr-FR" dirty="0" smtClean="0"/>
              <a:t>*Ce serrage est effectué pour maintenir les pièces encollées à pression voulue et dans la forme désirée.</a:t>
            </a:r>
          </a:p>
          <a:p>
            <a:pPr>
              <a:buNone/>
            </a:pPr>
            <a:endParaRPr lang="fr-FR" dirty="0"/>
          </a:p>
        </p:txBody>
      </p:sp>
      <p:pic>
        <p:nvPicPr>
          <p:cNvPr id="4" name="Picture 3" descr="C:\Users\rachid\Desktop\sdfsdf.jpg"/>
          <p:cNvPicPr>
            <a:picLocks noChangeAspect="1" noChangeArrowheads="1"/>
          </p:cNvPicPr>
          <p:nvPr/>
        </p:nvPicPr>
        <p:blipFill>
          <a:blip r:embed="rId2"/>
          <a:srcRect/>
          <a:stretch>
            <a:fillRect/>
          </a:stretch>
        </p:blipFill>
        <p:spPr bwMode="auto">
          <a:xfrm>
            <a:off x="4857752" y="1500174"/>
            <a:ext cx="4000528" cy="5000660"/>
          </a:xfrm>
          <a:prstGeom prst="rect">
            <a:avLst/>
          </a:prstGeom>
          <a:noFill/>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rachid\Desktop\dfsdfsdf.jpg"/>
          <p:cNvPicPr>
            <a:picLocks noGrp="1" noChangeAspect="1" noChangeArrowheads="1"/>
          </p:cNvPicPr>
          <p:nvPr>
            <p:ph idx="1"/>
          </p:nvPr>
        </p:nvPicPr>
        <p:blipFill>
          <a:blip r:embed="rId2"/>
          <a:stretch>
            <a:fillRect/>
          </a:stretch>
        </p:blipFill>
        <p:spPr bwMode="auto">
          <a:xfrm>
            <a:off x="4572000" y="1142984"/>
            <a:ext cx="4143404" cy="5500726"/>
          </a:xfrm>
          <a:prstGeom prst="rect">
            <a:avLst/>
          </a:prstGeom>
          <a:noFill/>
        </p:spPr>
      </p:pic>
      <p:pic>
        <p:nvPicPr>
          <p:cNvPr id="5" name="Picture 2" descr="C:\Users\rachid\Desktop\azazaz.jpg"/>
          <p:cNvPicPr>
            <a:picLocks noChangeAspect="1" noChangeArrowheads="1"/>
          </p:cNvPicPr>
          <p:nvPr/>
        </p:nvPicPr>
        <p:blipFill>
          <a:blip r:embed="rId3"/>
          <a:srcRect/>
          <a:stretch>
            <a:fillRect/>
          </a:stretch>
        </p:blipFill>
        <p:spPr bwMode="auto">
          <a:xfrm>
            <a:off x="500034" y="1142984"/>
            <a:ext cx="3429024" cy="5500726"/>
          </a:xfrm>
          <a:prstGeom prst="rect">
            <a:avLst/>
          </a:prstGeom>
          <a:noFill/>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381000" y="4853411"/>
            <a:ext cx="8458200" cy="1718861"/>
          </a:xfrm>
        </p:spPr>
        <p:txBody>
          <a:bodyPr>
            <a:normAutofit fontScale="90000"/>
          </a:bodyPr>
          <a:lstStyle/>
          <a:p>
            <a:r>
              <a:rPr lang="fr-FR" sz="6000" dirty="0" err="1" smtClean="0"/>
              <a:t>StructureS</a:t>
            </a:r>
            <a:r>
              <a:rPr lang="fr-FR" sz="6000" dirty="0" smtClean="0"/>
              <a:t> </a:t>
            </a:r>
            <a:r>
              <a:rPr lang="fr-FR" sz="6000" dirty="0" smtClean="0"/>
              <a:t>en lamellé collé</a:t>
            </a:r>
            <a:r>
              <a:rPr lang="fr-FR" dirty="0" smtClean="0"/>
              <a:t> </a:t>
            </a:r>
            <a:endParaRPr lang="fr-FR" dirty="0"/>
          </a:p>
        </p:txBody>
      </p:sp>
      <p:pic>
        <p:nvPicPr>
          <p:cNvPr id="4" name="Picture 2" descr="C:\Users\rachid\Desktop\a.jpg"/>
          <p:cNvPicPr>
            <a:picLocks noChangeAspect="1" noChangeArrowheads="1"/>
          </p:cNvPicPr>
          <p:nvPr/>
        </p:nvPicPr>
        <p:blipFill>
          <a:blip r:embed="rId2"/>
          <a:srcRect/>
          <a:stretch>
            <a:fillRect/>
          </a:stretch>
        </p:blipFill>
        <p:spPr bwMode="auto">
          <a:xfrm>
            <a:off x="500034" y="428604"/>
            <a:ext cx="8001056" cy="3714776"/>
          </a:xfrm>
          <a:prstGeom prst="rect">
            <a:avLst/>
          </a:prstGeom>
          <a:ln w="228600" cap="sq" cmpd="thickThin">
            <a:solidFill>
              <a:srgbClr val="000000"/>
            </a:solidFill>
            <a:prstDash val="solid"/>
            <a:miter lim="800000"/>
          </a:ln>
          <a:effectLst>
            <a:innerShdw blurRad="76200">
              <a:srgbClr val="000000"/>
            </a:innerShdw>
          </a:effectLst>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sz="6600" dirty="0" smtClean="0"/>
              <a:t>fabrication</a:t>
            </a:r>
            <a:endParaRPr lang="fr-FR" sz="6600" dirty="0"/>
          </a:p>
        </p:txBody>
      </p:sp>
      <p:sp>
        <p:nvSpPr>
          <p:cNvPr id="3" name="Espace réservé du contenu 2"/>
          <p:cNvSpPr>
            <a:spLocks noGrp="1"/>
          </p:cNvSpPr>
          <p:nvPr>
            <p:ph idx="1"/>
          </p:nvPr>
        </p:nvSpPr>
        <p:spPr>
          <a:xfrm>
            <a:off x="304800" y="1554162"/>
            <a:ext cx="3910010" cy="4875234"/>
          </a:xfrm>
        </p:spPr>
        <p:txBody>
          <a:bodyPr>
            <a:normAutofit/>
          </a:bodyPr>
          <a:lstStyle/>
          <a:p>
            <a:r>
              <a:rPr lang="fr-FR" b="1" u="sng" dirty="0" smtClean="0">
                <a:solidFill>
                  <a:srgbClr val="C00000"/>
                </a:solidFill>
              </a:rPr>
              <a:t>5) Taillage et finitions:</a:t>
            </a:r>
          </a:p>
          <a:p>
            <a:pPr>
              <a:buNone/>
            </a:pPr>
            <a:r>
              <a:rPr lang="fr-FR" dirty="0" smtClean="0"/>
              <a:t>On peut appliquer des traitements ou des finitions au bois lamellé-collé afin d'obtenir la durabilité et l'apparence voulue.</a:t>
            </a:r>
            <a:endParaRPr lang="fr-FR" b="1" u="sng" dirty="0">
              <a:solidFill>
                <a:srgbClr val="C00000"/>
              </a:solidFill>
            </a:endParaRPr>
          </a:p>
        </p:txBody>
      </p:sp>
      <p:pic>
        <p:nvPicPr>
          <p:cNvPr id="4" name="Picture 2" descr="C:\Users\rachid\Desktop\qsdqsd.jpg"/>
          <p:cNvPicPr>
            <a:picLocks noChangeAspect="1" noChangeArrowheads="1"/>
          </p:cNvPicPr>
          <p:nvPr/>
        </p:nvPicPr>
        <p:blipFill>
          <a:blip r:embed="rId2"/>
          <a:srcRect/>
          <a:stretch>
            <a:fillRect/>
          </a:stretch>
        </p:blipFill>
        <p:spPr bwMode="auto">
          <a:xfrm>
            <a:off x="4214810" y="1571612"/>
            <a:ext cx="4643470" cy="4714908"/>
          </a:xfrm>
          <a:prstGeom prst="rect">
            <a:avLst/>
          </a:prstGeom>
          <a:noFill/>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04800" y="457200"/>
            <a:ext cx="8686800" cy="1685916"/>
          </a:xfrm>
        </p:spPr>
        <p:txBody>
          <a:bodyPr>
            <a:normAutofit/>
          </a:bodyPr>
          <a:lstStyle/>
          <a:p>
            <a:r>
              <a:rPr lang="fr-FR" b="1" dirty="0" smtClean="0">
                <a:solidFill>
                  <a:schemeClr val="bg2">
                    <a:lumMod val="25000"/>
                  </a:schemeClr>
                </a:solidFill>
                <a:effectLst/>
              </a:rPr>
              <a:t>Les caractéristiques mécaniques et physiques du lamellé collé</a:t>
            </a:r>
            <a:endParaRPr lang="fr-FR" b="1" dirty="0">
              <a:effectLst/>
            </a:endParaRPr>
          </a:p>
        </p:txBody>
      </p:sp>
      <p:sp>
        <p:nvSpPr>
          <p:cNvPr id="3" name="Espace réservé du contenu 2"/>
          <p:cNvSpPr>
            <a:spLocks noGrp="1"/>
          </p:cNvSpPr>
          <p:nvPr>
            <p:ph idx="1"/>
          </p:nvPr>
        </p:nvSpPr>
        <p:spPr>
          <a:xfrm>
            <a:off x="304800" y="2143116"/>
            <a:ext cx="8686800" cy="3937009"/>
          </a:xfrm>
        </p:spPr>
        <p:txBody>
          <a:bodyPr/>
          <a:lstStyle/>
          <a:p>
            <a:r>
              <a:rPr lang="fr-FR" u="sng" dirty="0" smtClean="0">
                <a:solidFill>
                  <a:schemeClr val="tx2">
                    <a:lumMod val="75000"/>
                  </a:schemeClr>
                </a:solidFill>
                <a:cs typeface="Times New Roman" pitchFamily="18" charset="0"/>
              </a:rPr>
              <a:t>Un matériau d'une grande résistance mécanique: </a:t>
            </a:r>
            <a:r>
              <a:rPr lang="fr-FR" dirty="0" smtClean="0">
                <a:cs typeface="Times New Roman" pitchFamily="18" charset="0"/>
              </a:rPr>
              <a:t>une poutre de 3 mètres capable de supporter 20 tonnes pèse: 60 kg en bois, 80 kg en acier, 300 kg en béton.</a:t>
            </a:r>
            <a:endParaRPr lang="fr-FR" u="sng" dirty="0" smtClean="0"/>
          </a:p>
          <a:p>
            <a:r>
              <a:rPr lang="fr-FR" u="sng" dirty="0" smtClean="0">
                <a:solidFill>
                  <a:schemeClr val="tx2">
                    <a:lumMod val="75000"/>
                  </a:schemeClr>
                </a:solidFill>
                <a:cs typeface="Times New Roman" pitchFamily="18" charset="0"/>
              </a:rPr>
              <a:t>Un matériau qui permet une construction rapide et sèche.</a:t>
            </a:r>
          </a:p>
          <a:p>
            <a:r>
              <a:rPr lang="en-US" u="sng" dirty="0" smtClean="0">
                <a:solidFill>
                  <a:schemeClr val="tx2">
                    <a:lumMod val="75000"/>
                  </a:schemeClr>
                </a:solidFill>
                <a:cs typeface="Times New Roman" pitchFamily="18" charset="0"/>
              </a:rPr>
              <a:t>Bonne résistance aux tremblements de </a:t>
            </a:r>
            <a:r>
              <a:rPr lang="en-US" u="sng" dirty="0" err="1" smtClean="0">
                <a:solidFill>
                  <a:schemeClr val="tx2">
                    <a:lumMod val="75000"/>
                  </a:schemeClr>
                </a:solidFill>
                <a:cs typeface="Times New Roman" pitchFamily="18" charset="0"/>
              </a:rPr>
              <a:t>terre</a:t>
            </a:r>
            <a:r>
              <a:rPr lang="en-US" u="sng" dirty="0" smtClean="0">
                <a:solidFill>
                  <a:schemeClr val="tx2">
                    <a:lumMod val="75000"/>
                  </a:schemeClr>
                </a:solidFill>
                <a:cs typeface="Times New Roman" pitchFamily="18" charset="0"/>
              </a:rPr>
              <a:t>.</a:t>
            </a:r>
            <a:endParaRPr lang="fr-FR" u="sng" dirty="0" smtClean="0">
              <a:cs typeface="Times New Roman" pitchFamily="18" charset="0"/>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04800" y="457200"/>
            <a:ext cx="8686800" cy="1828792"/>
          </a:xfrm>
        </p:spPr>
        <p:txBody>
          <a:bodyPr>
            <a:normAutofit/>
          </a:bodyPr>
          <a:lstStyle/>
          <a:p>
            <a:r>
              <a:rPr lang="fr-FR" b="1" dirty="0" smtClean="0">
                <a:solidFill>
                  <a:schemeClr val="bg2">
                    <a:lumMod val="25000"/>
                  </a:schemeClr>
                </a:solidFill>
                <a:effectLst/>
              </a:rPr>
              <a:t>Les caractéristiques mécaniques et physiques du lamellé collé</a:t>
            </a:r>
            <a:endParaRPr lang="fr-FR" dirty="0"/>
          </a:p>
        </p:txBody>
      </p:sp>
      <p:sp>
        <p:nvSpPr>
          <p:cNvPr id="3" name="Espace réservé du contenu 2"/>
          <p:cNvSpPr>
            <a:spLocks noGrp="1"/>
          </p:cNvSpPr>
          <p:nvPr>
            <p:ph idx="1"/>
          </p:nvPr>
        </p:nvSpPr>
        <p:spPr>
          <a:xfrm>
            <a:off x="304800" y="2285992"/>
            <a:ext cx="8686800" cy="3794133"/>
          </a:xfrm>
        </p:spPr>
        <p:txBody>
          <a:bodyPr>
            <a:normAutofit fontScale="92500"/>
          </a:bodyPr>
          <a:lstStyle/>
          <a:p>
            <a:r>
              <a:rPr lang="fr-FR" u="sng" dirty="0" smtClean="0"/>
              <a:t>Un matériau isolant</a:t>
            </a:r>
            <a:r>
              <a:rPr lang="fr-FR" dirty="0" smtClean="0"/>
              <a:t>:</a:t>
            </a:r>
            <a:r>
              <a:rPr lang="fr-FR" dirty="0" smtClean="0">
                <a:cs typeface="Times New Roman" pitchFamily="18" charset="0"/>
              </a:rPr>
              <a:t> il est naturellement isolant. Il conserve aussi bien la chaleur que la fraîcheur.</a:t>
            </a:r>
            <a:r>
              <a:rPr lang="fr-FR" dirty="0" smtClean="0"/>
              <a:t> </a:t>
            </a:r>
          </a:p>
          <a:p>
            <a:pPr>
              <a:buNone/>
            </a:pPr>
            <a:r>
              <a:rPr lang="fr-FR" u="sng" dirty="0" smtClean="0"/>
              <a:t>*Coefficients de conductivité thermique (lambda (W/m °C)</a:t>
            </a:r>
            <a:r>
              <a:rPr lang="fr-FR" dirty="0" smtClean="0"/>
              <a:t>: </a:t>
            </a:r>
          </a:p>
          <a:p>
            <a:pPr>
              <a:buNone/>
            </a:pPr>
            <a:r>
              <a:rPr lang="fr-FR" dirty="0" smtClean="0"/>
              <a:t>Bois résineux 0.12 </a:t>
            </a:r>
          </a:p>
          <a:p>
            <a:pPr>
              <a:buNone/>
            </a:pPr>
            <a:r>
              <a:rPr lang="fr-FR" dirty="0" smtClean="0"/>
              <a:t>Béton 1.75 </a:t>
            </a:r>
          </a:p>
          <a:p>
            <a:pPr>
              <a:buNone/>
            </a:pPr>
            <a:r>
              <a:rPr lang="fr-FR" dirty="0" smtClean="0"/>
              <a:t>Acier 50</a:t>
            </a:r>
            <a:endParaRPr lang="fr-FR" dirty="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p:txBody>
          <a:bodyPr/>
          <a:lstStyle/>
          <a:p>
            <a:r>
              <a:rPr lang="fr-FR" dirty="0" smtClean="0">
                <a:solidFill>
                  <a:schemeClr val="tx2">
                    <a:tint val="100000"/>
                    <a:satMod val="250000"/>
                  </a:schemeClr>
                </a:solidFill>
              </a:rPr>
              <a:t>Les pièces en lamellé collé montrent une très grande résistance au feu.</a:t>
            </a:r>
            <a:br>
              <a:rPr lang="fr-FR" dirty="0" smtClean="0">
                <a:solidFill>
                  <a:schemeClr val="tx2">
                    <a:tint val="100000"/>
                    <a:satMod val="250000"/>
                  </a:schemeClr>
                </a:solidFill>
              </a:rPr>
            </a:br>
            <a:r>
              <a:rPr lang="fr-FR" dirty="0" smtClean="0">
                <a:solidFill>
                  <a:srgbClr val="92D050"/>
                </a:solidFill>
              </a:rPr>
              <a:t>.</a:t>
            </a:r>
            <a:r>
              <a:rPr lang="fr-FR" dirty="0" smtClean="0">
                <a:solidFill>
                  <a:schemeClr val="tx2">
                    <a:tint val="100000"/>
                    <a:satMod val="250000"/>
                  </a:schemeClr>
                </a:solidFill>
              </a:rPr>
              <a:t>Lors d’un incendie, les caractéristiques mécaniques des pièces en bois lamellé collé restent intactes.</a:t>
            </a:r>
            <a:endParaRPr lang="fr-FR" dirty="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Grp="1" noChangeAspect="1" noChangeArrowheads="1"/>
          </p:cNvPicPr>
          <p:nvPr>
            <p:ph idx="1"/>
          </p:nvPr>
        </p:nvPicPr>
        <p:blipFill>
          <a:blip r:embed="rId2" cstate="print"/>
          <a:srcRect/>
          <a:stretch>
            <a:fillRect/>
          </a:stretch>
        </p:blipFill>
        <p:spPr bwMode="auto">
          <a:xfrm>
            <a:off x="500034" y="285728"/>
            <a:ext cx="8143932" cy="6357982"/>
          </a:xfrm>
          <a:prstGeom prst="rect">
            <a:avLst/>
          </a:prstGeom>
          <a:noFill/>
          <a:ln w="9525">
            <a:noFill/>
            <a:miter lim="800000"/>
            <a:headEnd/>
            <a:tailEnd/>
          </a:ln>
          <a:effectLst/>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sz="7200" dirty="0" smtClean="0"/>
              <a:t>Les assemblages</a:t>
            </a:r>
            <a:r>
              <a:rPr lang="fr-FR" dirty="0" smtClean="0"/>
              <a:t> </a:t>
            </a:r>
            <a:endParaRPr lang="fr-FR" dirty="0"/>
          </a:p>
        </p:txBody>
      </p:sp>
      <p:sp>
        <p:nvSpPr>
          <p:cNvPr id="3" name="Espace réservé du contenu 2"/>
          <p:cNvSpPr>
            <a:spLocks noGrp="1"/>
          </p:cNvSpPr>
          <p:nvPr>
            <p:ph idx="1"/>
          </p:nvPr>
        </p:nvSpPr>
        <p:spPr/>
        <p:txBody>
          <a:bodyPr/>
          <a:lstStyle/>
          <a:p>
            <a:r>
              <a:rPr lang="fr-FR" dirty="0" smtClean="0"/>
              <a:t>Les assemblages en structures bois lamellé collé sont nombreux et au cours des dernières années de nouveaux systèmes sont apparus. On peut utiliser:</a:t>
            </a:r>
          </a:p>
          <a:p>
            <a:pPr>
              <a:buNone/>
            </a:pPr>
            <a:r>
              <a:rPr lang="fr-FR" dirty="0" smtClean="0"/>
              <a:t>  1.</a:t>
            </a:r>
            <a:r>
              <a:rPr lang="fr-FR" b="1" u="sng" dirty="0" smtClean="0"/>
              <a:t>Les assemblages bois sur bois</a:t>
            </a:r>
            <a:r>
              <a:rPr lang="fr-FR" u="sng" dirty="0" smtClean="0"/>
              <a:t> </a:t>
            </a:r>
          </a:p>
          <a:p>
            <a:pPr>
              <a:buNone/>
            </a:pPr>
            <a:r>
              <a:rPr lang="fr-FR" dirty="0" smtClean="0"/>
              <a:t>  2.</a:t>
            </a:r>
            <a:r>
              <a:rPr lang="fr-FR" b="1" u="sng" dirty="0" smtClean="0"/>
              <a:t>Les assemblages par organes métalliques</a:t>
            </a:r>
            <a:r>
              <a:rPr lang="fr-FR" dirty="0" smtClean="0"/>
              <a:t> </a:t>
            </a:r>
          </a:p>
          <a:p>
            <a:pPr>
              <a:buNone/>
            </a:pPr>
            <a:r>
              <a:rPr lang="fr-FR" dirty="0" smtClean="0"/>
              <a:t>  3.</a:t>
            </a:r>
            <a:r>
              <a:rPr lang="fr-FR" b="1" u="sng" dirty="0" smtClean="0"/>
              <a:t>Les assemblages collés</a:t>
            </a:r>
            <a:r>
              <a:rPr lang="fr-FR" u="sng" dirty="0" smtClean="0"/>
              <a:t> </a:t>
            </a:r>
          </a:p>
          <a:p>
            <a:pPr>
              <a:buNone/>
            </a:pPr>
            <a:r>
              <a:rPr lang="fr-FR" dirty="0" smtClean="0"/>
              <a:t>  4.</a:t>
            </a:r>
            <a:r>
              <a:rPr lang="fr-FR" b="1" u="sng" dirty="0" smtClean="0"/>
              <a:t>Les assemblages métallo collé</a:t>
            </a:r>
            <a:endParaRPr lang="fr-FR" b="1" u="sng" dirty="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04800" y="457200"/>
            <a:ext cx="8686800" cy="1471602"/>
          </a:xfrm>
        </p:spPr>
        <p:txBody>
          <a:bodyPr/>
          <a:lstStyle/>
          <a:p>
            <a:r>
              <a:rPr lang="fr-FR" sz="4000" dirty="0" smtClean="0"/>
              <a:t>1)Les assemblages bois sur bois</a:t>
            </a:r>
            <a:endParaRPr lang="fr-FR" sz="4000" dirty="0"/>
          </a:p>
        </p:txBody>
      </p:sp>
      <p:sp>
        <p:nvSpPr>
          <p:cNvPr id="3" name="Espace réservé du contenu 2"/>
          <p:cNvSpPr>
            <a:spLocks noGrp="1"/>
          </p:cNvSpPr>
          <p:nvPr>
            <p:ph idx="1"/>
          </p:nvPr>
        </p:nvSpPr>
        <p:spPr>
          <a:xfrm>
            <a:off x="304800" y="1928802"/>
            <a:ext cx="8686800" cy="4151323"/>
          </a:xfrm>
        </p:spPr>
        <p:txBody>
          <a:bodyPr/>
          <a:lstStyle/>
          <a:p>
            <a:r>
              <a:rPr lang="fr-FR" dirty="0" smtClean="0"/>
              <a:t>Ce sont tous les assemblages de la charpente traditionnelle et qui peuvent être réalisés de manière classique avec du bois lamellé collé :</a:t>
            </a:r>
          </a:p>
          <a:p>
            <a:pPr>
              <a:buNone/>
            </a:pPr>
            <a:r>
              <a:rPr lang="fr-FR" dirty="0" smtClean="0"/>
              <a:t>   </a:t>
            </a:r>
            <a:r>
              <a:rPr lang="fr-FR" dirty="0" smtClean="0">
                <a:solidFill>
                  <a:srgbClr val="C00000"/>
                </a:solidFill>
              </a:rPr>
              <a:t>*</a:t>
            </a:r>
            <a:r>
              <a:rPr lang="fr-FR" dirty="0" smtClean="0">
                <a:solidFill>
                  <a:srgbClr val="FF0000"/>
                </a:solidFill>
              </a:rPr>
              <a:t>Tenon et mortaise </a:t>
            </a:r>
          </a:p>
          <a:p>
            <a:pPr>
              <a:buNone/>
            </a:pPr>
            <a:r>
              <a:rPr lang="fr-FR" dirty="0" smtClean="0">
                <a:solidFill>
                  <a:srgbClr val="FF0000"/>
                </a:solidFill>
              </a:rPr>
              <a:t>   *Embrèvement </a:t>
            </a:r>
          </a:p>
          <a:p>
            <a:pPr>
              <a:buNone/>
            </a:pPr>
            <a:r>
              <a:rPr lang="fr-FR" dirty="0" smtClean="0">
                <a:solidFill>
                  <a:srgbClr val="FF0000"/>
                </a:solidFill>
              </a:rPr>
              <a:t>   *Entaille </a:t>
            </a:r>
          </a:p>
          <a:p>
            <a:pPr>
              <a:buNone/>
            </a:pPr>
            <a:r>
              <a:rPr lang="fr-FR" dirty="0" smtClean="0">
                <a:solidFill>
                  <a:srgbClr val="FF0000"/>
                </a:solidFill>
              </a:rPr>
              <a:t>   *Assemblage à mi boi</a:t>
            </a:r>
            <a:r>
              <a:rPr lang="fr-FR" dirty="0" smtClean="0">
                <a:solidFill>
                  <a:srgbClr val="C00000"/>
                </a:solidFill>
              </a:rPr>
              <a:t>s</a:t>
            </a:r>
            <a:endParaRPr lang="fr-FR" dirty="0">
              <a:solidFill>
                <a:srgbClr val="C00000"/>
              </a:solidFill>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285720" y="2357430"/>
            <a:ext cx="8686800" cy="1785949"/>
          </a:xfrm>
        </p:spPr>
        <p:txBody>
          <a:bodyPr/>
          <a:lstStyle/>
          <a:p>
            <a:r>
              <a:rPr lang="fr-FR" dirty="0" smtClean="0"/>
              <a:t>Ce type d’assemblage est déconseillé pour les zones sismiques car il affaiblie les pièces de bois au cisaillement.</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Tenon et mortaise </a:t>
            </a:r>
            <a:endParaRPr lang="fr-FR" dirty="0"/>
          </a:p>
        </p:txBody>
      </p:sp>
      <p:pic>
        <p:nvPicPr>
          <p:cNvPr id="4" name="Picture 2"/>
          <p:cNvPicPr>
            <a:picLocks noGrp="1" noChangeAspect="1" noChangeArrowheads="1"/>
          </p:cNvPicPr>
          <p:nvPr>
            <p:ph idx="1"/>
          </p:nvPr>
        </p:nvPicPr>
        <p:blipFill>
          <a:blip r:embed="rId2"/>
          <a:srcRect/>
          <a:stretch>
            <a:fillRect/>
          </a:stretch>
        </p:blipFill>
        <p:spPr bwMode="auto">
          <a:xfrm>
            <a:off x="2428860" y="1428736"/>
            <a:ext cx="5786478" cy="4929222"/>
          </a:xfrm>
          <a:prstGeom prst="rect">
            <a:avLst/>
          </a:prstGeom>
          <a:ln>
            <a:noFill/>
          </a:ln>
          <a:effectLst>
            <a:outerShdw blurRad="292100" dist="139700" dir="2700000" algn="tl" rotWithShape="0">
              <a:srgbClr val="333333">
                <a:alpha val="65000"/>
              </a:srgbClr>
            </a:outerShdw>
          </a:effectLst>
          <a:extLst/>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Embrèvement </a:t>
            </a:r>
            <a:endParaRPr lang="fr-FR" dirty="0"/>
          </a:p>
        </p:txBody>
      </p:sp>
      <p:pic>
        <p:nvPicPr>
          <p:cNvPr id="2050" name="Picture 2" descr="C:\Users\Mes documents\Downloads\assemblageaembrevementsimple.jpg"/>
          <p:cNvPicPr>
            <a:picLocks noGrp="1" noChangeAspect="1" noChangeArrowheads="1"/>
          </p:cNvPicPr>
          <p:nvPr>
            <p:ph idx="1"/>
          </p:nvPr>
        </p:nvPicPr>
        <p:blipFill>
          <a:blip r:embed="rId3"/>
          <a:srcRect/>
          <a:stretch>
            <a:fillRect/>
          </a:stretch>
        </p:blipFill>
        <p:spPr bwMode="auto">
          <a:xfrm>
            <a:off x="1500166" y="1643050"/>
            <a:ext cx="6000792" cy="4572032"/>
          </a:xfrm>
          <a:prstGeom prst="rect">
            <a:avLst/>
          </a:prstGeom>
          <a:noFill/>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304800" y="1554162"/>
            <a:ext cx="8686800" cy="4803796"/>
          </a:xfrm>
        </p:spPr>
        <p:txBody>
          <a:bodyPr>
            <a:normAutofit fontScale="85000" lnSpcReduction="20000"/>
          </a:bodyPr>
          <a:lstStyle/>
          <a:p>
            <a:r>
              <a:rPr lang="fr-FR" dirty="0" smtClean="0"/>
              <a:t>Introduction</a:t>
            </a:r>
          </a:p>
          <a:p>
            <a:r>
              <a:rPr lang="fr-FR" dirty="0" smtClean="0"/>
              <a:t>Avantages du bois dans la construction.</a:t>
            </a:r>
          </a:p>
          <a:p>
            <a:r>
              <a:rPr lang="fr-FR" dirty="0" smtClean="0"/>
              <a:t>Lamellé collé ( définition- types de bois).</a:t>
            </a:r>
          </a:p>
          <a:p>
            <a:r>
              <a:rPr lang="fr-FR" dirty="0" smtClean="0"/>
              <a:t>Historique.</a:t>
            </a:r>
          </a:p>
          <a:p>
            <a:r>
              <a:rPr lang="fr-FR" dirty="0" smtClean="0"/>
              <a:t>Domaines d’application.</a:t>
            </a:r>
          </a:p>
          <a:p>
            <a:r>
              <a:rPr lang="fr-FR" dirty="0" smtClean="0"/>
              <a:t>Étapes de fabrication.</a:t>
            </a:r>
          </a:p>
          <a:p>
            <a:r>
              <a:rPr lang="fr-FR" dirty="0" smtClean="0"/>
              <a:t>Caractéristiques physiques et mécaniques du lamellé collé.</a:t>
            </a:r>
          </a:p>
          <a:p>
            <a:r>
              <a:rPr lang="fr-FR" dirty="0" smtClean="0"/>
              <a:t>Les assemblages.</a:t>
            </a:r>
          </a:p>
          <a:p>
            <a:r>
              <a:rPr lang="fr-FR" dirty="0" smtClean="0"/>
              <a:t>Liaisons entre les éléments de structure.</a:t>
            </a:r>
          </a:p>
          <a:p>
            <a:r>
              <a:rPr lang="fr-FR" dirty="0" smtClean="0"/>
              <a:t>Exemples.</a:t>
            </a:r>
          </a:p>
          <a:p>
            <a:endParaRPr lang="fr-FR" dirty="0" smtClean="0"/>
          </a:p>
          <a:p>
            <a:endParaRPr lang="fr-FR" dirty="0" smtClean="0"/>
          </a:p>
          <a:p>
            <a:endParaRPr lang="fr-FR" dirty="0" smtClean="0"/>
          </a:p>
          <a:p>
            <a:endParaRPr lang="fr-FR" dirty="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entaille</a:t>
            </a:r>
            <a:endParaRPr lang="fr-FR" dirty="0"/>
          </a:p>
        </p:txBody>
      </p:sp>
      <p:pic>
        <p:nvPicPr>
          <p:cNvPr id="3074" name="Picture 2" descr="C:\Users\Mes documents\Downloads\SIMPLE ENTAILLE.jpg"/>
          <p:cNvPicPr>
            <a:picLocks noGrp="1" noChangeAspect="1" noChangeArrowheads="1"/>
          </p:cNvPicPr>
          <p:nvPr>
            <p:ph idx="1"/>
          </p:nvPr>
        </p:nvPicPr>
        <p:blipFill>
          <a:blip r:embed="rId2"/>
          <a:srcRect/>
          <a:stretch>
            <a:fillRect/>
          </a:stretch>
        </p:blipFill>
        <p:spPr bwMode="auto">
          <a:xfrm>
            <a:off x="1571604" y="1785926"/>
            <a:ext cx="5715040" cy="4143404"/>
          </a:xfrm>
          <a:prstGeom prst="rect">
            <a:avLst/>
          </a:prstGeom>
          <a:noFill/>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Assemblage à mi bois</a:t>
            </a:r>
            <a:endParaRPr lang="fr-FR" dirty="0"/>
          </a:p>
        </p:txBody>
      </p:sp>
      <p:pic>
        <p:nvPicPr>
          <p:cNvPr id="4098" name="Picture 2" descr="C:\Users\Mes documents\Downloads\Mi-bois-300x252.png"/>
          <p:cNvPicPr>
            <a:picLocks noGrp="1" noChangeAspect="1" noChangeArrowheads="1"/>
          </p:cNvPicPr>
          <p:nvPr>
            <p:ph idx="1"/>
          </p:nvPr>
        </p:nvPicPr>
        <p:blipFill>
          <a:blip r:embed="rId2"/>
          <a:srcRect/>
          <a:stretch>
            <a:fillRect/>
          </a:stretch>
        </p:blipFill>
        <p:spPr bwMode="auto">
          <a:xfrm>
            <a:off x="1285852" y="1785926"/>
            <a:ext cx="6286544" cy="4214842"/>
          </a:xfrm>
          <a:prstGeom prst="rect">
            <a:avLst/>
          </a:prstGeom>
          <a:noFill/>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04800" y="457200"/>
            <a:ext cx="8686800" cy="1828792"/>
          </a:xfrm>
        </p:spPr>
        <p:txBody>
          <a:bodyPr>
            <a:normAutofit/>
          </a:bodyPr>
          <a:lstStyle/>
          <a:p>
            <a:r>
              <a:rPr lang="fr-FR" dirty="0" smtClean="0"/>
              <a:t>2)Les assemblages par organes métalliques</a:t>
            </a:r>
            <a:r>
              <a:rPr lang="fr-FR" b="1" u="sng" dirty="0" smtClean="0"/>
              <a:t/>
            </a:r>
            <a:br>
              <a:rPr lang="fr-FR" b="1" u="sng" dirty="0" smtClean="0"/>
            </a:br>
            <a:endParaRPr lang="fr-FR" dirty="0"/>
          </a:p>
        </p:txBody>
      </p:sp>
      <p:sp>
        <p:nvSpPr>
          <p:cNvPr id="3" name="Espace réservé du contenu 2"/>
          <p:cNvSpPr>
            <a:spLocks noGrp="1"/>
          </p:cNvSpPr>
          <p:nvPr>
            <p:ph idx="1"/>
          </p:nvPr>
        </p:nvSpPr>
        <p:spPr>
          <a:xfrm>
            <a:off x="304800" y="2357430"/>
            <a:ext cx="8686800" cy="3722695"/>
          </a:xfrm>
        </p:spPr>
        <p:txBody>
          <a:bodyPr>
            <a:normAutofit fontScale="92500" lnSpcReduction="20000"/>
          </a:bodyPr>
          <a:lstStyle/>
          <a:p>
            <a:r>
              <a:rPr lang="fr-FR" dirty="0" smtClean="0"/>
              <a:t>Ils sont principalement réalisés par les organes suivants :</a:t>
            </a:r>
          </a:p>
          <a:p>
            <a:pPr>
              <a:buNone/>
            </a:pPr>
            <a:r>
              <a:rPr lang="fr-FR" dirty="0" smtClean="0"/>
              <a:t>*Pointes ou clous </a:t>
            </a:r>
          </a:p>
          <a:p>
            <a:pPr>
              <a:buNone/>
            </a:pPr>
            <a:r>
              <a:rPr lang="fr-FR" dirty="0" smtClean="0"/>
              <a:t> *Vis ou tirefonds. </a:t>
            </a:r>
          </a:p>
          <a:p>
            <a:pPr>
              <a:buNone/>
            </a:pPr>
            <a:r>
              <a:rPr lang="fr-FR" dirty="0" smtClean="0"/>
              <a:t> *Boulons ou broches. </a:t>
            </a:r>
          </a:p>
          <a:p>
            <a:pPr>
              <a:buNone/>
            </a:pPr>
            <a:r>
              <a:rPr lang="fr-FR" dirty="0" smtClean="0"/>
              <a:t>*Assembleurs ( crampons, anneaux). </a:t>
            </a:r>
          </a:p>
          <a:p>
            <a:pPr>
              <a:buNone/>
            </a:pPr>
            <a:r>
              <a:rPr lang="fr-FR" dirty="0" smtClean="0"/>
              <a:t>*Connecteurs métalliques. </a:t>
            </a:r>
          </a:p>
          <a:p>
            <a:pPr>
              <a:buNone/>
            </a:pPr>
            <a:r>
              <a:rPr lang="fr-FR" dirty="0" smtClean="0"/>
              <a:t>*Boîtiers et plats métalliques.</a:t>
            </a:r>
            <a:endParaRPr lang="fr-FR" dirty="0"/>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Organes d’assemblage simples</a:t>
            </a:r>
            <a:endParaRPr lang="fr-FR" dirty="0"/>
          </a:p>
        </p:txBody>
      </p:sp>
      <p:pic>
        <p:nvPicPr>
          <p:cNvPr id="4" name="Picture 7"/>
          <p:cNvPicPr>
            <a:picLocks noGrp="1" noChangeAspect="1" noChangeArrowheads="1"/>
          </p:cNvPicPr>
          <p:nvPr>
            <p:ph idx="1"/>
          </p:nvPr>
        </p:nvPicPr>
        <p:blipFill>
          <a:blip r:embed="rId2" cstate="print"/>
          <a:srcRect/>
          <a:stretch>
            <a:fillRect/>
          </a:stretch>
        </p:blipFill>
        <p:spPr bwMode="auto">
          <a:xfrm>
            <a:off x="1785918" y="1285860"/>
            <a:ext cx="6715172" cy="5357850"/>
          </a:xfrm>
          <a:prstGeom prst="rect">
            <a:avLst/>
          </a:prstGeom>
          <a:noFill/>
          <a:ln w="9525">
            <a:noFill/>
            <a:miter lim="800000"/>
            <a:headEnd/>
            <a:tailEnd/>
          </a:ln>
          <a:effectLst/>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Sabots et connecteurs</a:t>
            </a:r>
            <a:endParaRPr lang="fr-FR" dirty="0"/>
          </a:p>
        </p:txBody>
      </p:sp>
      <p:pic>
        <p:nvPicPr>
          <p:cNvPr id="4" name="Picture 8"/>
          <p:cNvPicPr>
            <a:picLocks noGrp="1" noChangeAspect="1" noChangeArrowheads="1"/>
          </p:cNvPicPr>
          <p:nvPr>
            <p:ph idx="1"/>
          </p:nvPr>
        </p:nvPicPr>
        <p:blipFill>
          <a:blip r:embed="rId2" cstate="print"/>
          <a:srcRect/>
          <a:stretch>
            <a:fillRect/>
          </a:stretch>
        </p:blipFill>
        <p:spPr bwMode="auto">
          <a:xfrm>
            <a:off x="1857356" y="1428736"/>
            <a:ext cx="6786610" cy="5072098"/>
          </a:xfrm>
          <a:prstGeom prst="rect">
            <a:avLst/>
          </a:prstGeom>
          <a:noFill/>
          <a:ln w="9525">
            <a:noFill/>
            <a:miter lim="800000"/>
            <a:headEnd/>
            <a:tailEnd/>
          </a:ln>
          <a:effectLst/>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Grp="1" noChangeAspect="1" noChangeArrowheads="1"/>
          </p:cNvPicPr>
          <p:nvPr>
            <p:ph idx="1"/>
          </p:nvPr>
        </p:nvPicPr>
        <p:blipFill>
          <a:blip r:embed="rId2" cstate="print"/>
          <a:srcRect/>
          <a:stretch>
            <a:fillRect/>
          </a:stretch>
        </p:blipFill>
        <p:spPr bwMode="auto">
          <a:xfrm>
            <a:off x="642910" y="1357298"/>
            <a:ext cx="7715303" cy="5143536"/>
          </a:xfrm>
          <a:prstGeom prst="rect">
            <a:avLst/>
          </a:prstGeom>
          <a:noFill/>
          <a:ln w="9525">
            <a:noFill/>
            <a:miter lim="800000"/>
            <a:headEnd/>
            <a:tailEnd/>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Grp="1" noChangeAspect="1" noChangeArrowheads="1"/>
          </p:cNvPicPr>
          <p:nvPr>
            <p:ph idx="1"/>
          </p:nvPr>
        </p:nvPicPr>
        <p:blipFill>
          <a:blip r:embed="rId2"/>
          <a:srcRect/>
          <a:stretch>
            <a:fillRect/>
          </a:stretch>
        </p:blipFill>
        <p:spPr bwMode="auto">
          <a:xfrm>
            <a:off x="357158" y="1428736"/>
            <a:ext cx="4143404" cy="4714908"/>
          </a:xfrm>
          <a:prstGeom prst="rect">
            <a:avLst/>
          </a:prstGeom>
          <a:noFill/>
          <a:ln w="9525">
            <a:noFill/>
            <a:miter lim="800000"/>
            <a:headEnd/>
            <a:tailEnd/>
          </a:ln>
          <a:effectLst/>
        </p:spPr>
      </p:pic>
      <p:pic>
        <p:nvPicPr>
          <p:cNvPr id="1027" name="Picture 3"/>
          <p:cNvPicPr>
            <a:picLocks noChangeAspect="1" noChangeArrowheads="1"/>
          </p:cNvPicPr>
          <p:nvPr/>
        </p:nvPicPr>
        <p:blipFill>
          <a:blip r:embed="rId3"/>
          <a:srcRect/>
          <a:stretch>
            <a:fillRect/>
          </a:stretch>
        </p:blipFill>
        <p:spPr bwMode="auto">
          <a:xfrm>
            <a:off x="4857752" y="1571612"/>
            <a:ext cx="3786214" cy="3429024"/>
          </a:xfrm>
          <a:prstGeom prst="rect">
            <a:avLst/>
          </a:prstGeom>
          <a:noFill/>
          <a:ln w="9525">
            <a:noFill/>
            <a:miter lim="800000"/>
            <a:headEnd/>
            <a:tailEnd/>
          </a:ln>
          <a:effectLst/>
        </p:spPr>
      </p:pic>
      <p:sp>
        <p:nvSpPr>
          <p:cNvPr id="6" name="ZoneTexte 5"/>
          <p:cNvSpPr txBox="1"/>
          <p:nvPr/>
        </p:nvSpPr>
        <p:spPr>
          <a:xfrm>
            <a:off x="642910" y="428604"/>
            <a:ext cx="7429552" cy="646331"/>
          </a:xfrm>
          <a:prstGeom prst="rect">
            <a:avLst/>
          </a:prstGeom>
          <a:noFill/>
        </p:spPr>
        <p:txBody>
          <a:bodyPr wrap="square" rtlCol="0">
            <a:spAutoFit/>
          </a:bodyPr>
          <a:lstStyle/>
          <a:p>
            <a:r>
              <a:rPr lang="fr-FR" sz="3600" b="1" dirty="0" smtClean="0"/>
              <a:t>Pied de poteau en acier galvanisé</a:t>
            </a:r>
            <a:endParaRPr lang="fr-FR" sz="3600" b="1" dirty="0"/>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14282" y="457200"/>
            <a:ext cx="8777318" cy="838200"/>
          </a:xfrm>
        </p:spPr>
        <p:txBody>
          <a:bodyPr>
            <a:normAutofit fontScale="90000"/>
          </a:bodyPr>
          <a:lstStyle/>
          <a:p>
            <a:r>
              <a:rPr lang="fr-FR" i="1" dirty="0" smtClean="0"/>
              <a:t>Assemblage des poutres primaires sur les poteaux</a:t>
            </a:r>
            <a:endParaRPr lang="fr-FR" dirty="0"/>
          </a:p>
        </p:txBody>
      </p:sp>
      <p:pic>
        <p:nvPicPr>
          <p:cNvPr id="2050" name="Picture 2"/>
          <p:cNvPicPr>
            <a:picLocks noGrp="1" noChangeAspect="1" noChangeArrowheads="1"/>
          </p:cNvPicPr>
          <p:nvPr>
            <p:ph idx="1"/>
          </p:nvPr>
        </p:nvPicPr>
        <p:blipFill>
          <a:blip r:embed="rId2"/>
          <a:srcRect/>
          <a:stretch>
            <a:fillRect/>
          </a:stretch>
        </p:blipFill>
        <p:spPr bwMode="auto">
          <a:xfrm>
            <a:off x="357158" y="2000240"/>
            <a:ext cx="3786214" cy="3786214"/>
          </a:xfrm>
          <a:prstGeom prst="rect">
            <a:avLst/>
          </a:prstGeom>
          <a:noFill/>
          <a:ln w="9525">
            <a:noFill/>
            <a:miter lim="800000"/>
            <a:headEnd/>
            <a:tailEnd/>
          </a:ln>
          <a:effectLst/>
        </p:spPr>
      </p:pic>
      <p:pic>
        <p:nvPicPr>
          <p:cNvPr id="2051" name="Picture 3"/>
          <p:cNvPicPr>
            <a:picLocks noChangeAspect="1" noChangeArrowheads="1"/>
          </p:cNvPicPr>
          <p:nvPr/>
        </p:nvPicPr>
        <p:blipFill>
          <a:blip r:embed="rId3"/>
          <a:srcRect/>
          <a:stretch>
            <a:fillRect/>
          </a:stretch>
        </p:blipFill>
        <p:spPr bwMode="auto">
          <a:xfrm>
            <a:off x="4714876" y="2071678"/>
            <a:ext cx="3929090" cy="3643338"/>
          </a:xfrm>
          <a:prstGeom prst="rect">
            <a:avLst/>
          </a:prstGeom>
          <a:noFill/>
          <a:ln w="9525">
            <a:noFill/>
            <a:miter lim="800000"/>
            <a:headEnd/>
            <a:tailEnd/>
          </a:ln>
          <a:effectLst/>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04800" y="285728"/>
            <a:ext cx="8686800" cy="1857388"/>
          </a:xfrm>
        </p:spPr>
        <p:txBody>
          <a:bodyPr>
            <a:normAutofit/>
          </a:bodyPr>
          <a:lstStyle/>
          <a:p>
            <a:r>
              <a:rPr lang="fr-FR" dirty="0" smtClean="0"/>
              <a:t>3 et 4)Les assemblages collés et métallo collé</a:t>
            </a:r>
            <a:endParaRPr lang="fr-FR" dirty="0"/>
          </a:p>
        </p:txBody>
      </p:sp>
      <p:sp>
        <p:nvSpPr>
          <p:cNvPr id="3" name="Espace réservé du contenu 2"/>
          <p:cNvSpPr>
            <a:spLocks noGrp="1"/>
          </p:cNvSpPr>
          <p:nvPr>
            <p:ph idx="1"/>
          </p:nvPr>
        </p:nvSpPr>
        <p:spPr>
          <a:xfrm>
            <a:off x="304800" y="2214554"/>
            <a:ext cx="8686800" cy="3865571"/>
          </a:xfrm>
        </p:spPr>
        <p:txBody>
          <a:bodyPr>
            <a:normAutofit lnSpcReduction="10000"/>
          </a:bodyPr>
          <a:lstStyle/>
          <a:p>
            <a:r>
              <a:rPr lang="fr-FR" dirty="0" smtClean="0"/>
              <a:t>Les progrès techniques de collages structuraux ont donné naissance à différents systèmes d'assemblages spécifiques:</a:t>
            </a:r>
          </a:p>
          <a:p>
            <a:pPr>
              <a:buNone/>
            </a:pPr>
            <a:r>
              <a:rPr lang="fr-FR" dirty="0" smtClean="0"/>
              <a:t>   *Goujons collés. </a:t>
            </a:r>
          </a:p>
          <a:p>
            <a:pPr>
              <a:buNone/>
            </a:pPr>
            <a:r>
              <a:rPr lang="fr-FR" dirty="0" smtClean="0"/>
              <a:t>   *Plats métalliques collés. </a:t>
            </a:r>
          </a:p>
          <a:p>
            <a:pPr>
              <a:buNone/>
            </a:pPr>
            <a:r>
              <a:rPr lang="fr-FR" dirty="0" smtClean="0"/>
              <a:t>   *Entures d'angles. </a:t>
            </a:r>
          </a:p>
          <a:p>
            <a:pPr>
              <a:buNone/>
            </a:pPr>
            <a:r>
              <a:rPr lang="fr-FR" dirty="0" smtClean="0"/>
              <a:t>   *Inserts</a:t>
            </a:r>
            <a:endParaRPr lang="fr-FR" dirty="0"/>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Mes documents\Downloads\41k6001s1.jpg"/>
          <p:cNvPicPr>
            <a:picLocks noGrp="1" noChangeAspect="1" noChangeArrowheads="1"/>
          </p:cNvPicPr>
          <p:nvPr>
            <p:ph idx="1"/>
          </p:nvPr>
        </p:nvPicPr>
        <p:blipFill>
          <a:blip r:embed="rId2"/>
          <a:srcRect/>
          <a:stretch>
            <a:fillRect/>
          </a:stretch>
        </p:blipFill>
        <p:spPr bwMode="auto">
          <a:xfrm>
            <a:off x="642910" y="1643050"/>
            <a:ext cx="3429000" cy="3048000"/>
          </a:xfrm>
          <a:prstGeom prst="rect">
            <a:avLst/>
          </a:prstGeom>
          <a:noFill/>
        </p:spPr>
      </p:pic>
      <p:sp>
        <p:nvSpPr>
          <p:cNvPr id="5" name="ZoneTexte 4"/>
          <p:cNvSpPr txBox="1"/>
          <p:nvPr/>
        </p:nvSpPr>
        <p:spPr>
          <a:xfrm>
            <a:off x="1500166" y="5072074"/>
            <a:ext cx="2714644" cy="523220"/>
          </a:xfrm>
          <a:prstGeom prst="rect">
            <a:avLst/>
          </a:prstGeom>
          <a:noFill/>
        </p:spPr>
        <p:txBody>
          <a:bodyPr wrap="square" rtlCol="0">
            <a:spAutoFit/>
          </a:bodyPr>
          <a:lstStyle/>
          <a:p>
            <a:r>
              <a:rPr lang="fr-FR" sz="2800" b="1" dirty="0" smtClean="0"/>
              <a:t>Goujons collés</a:t>
            </a:r>
            <a:endParaRPr lang="fr-FR" sz="2800" b="1" dirty="0"/>
          </a:p>
        </p:txBody>
      </p:sp>
      <p:pic>
        <p:nvPicPr>
          <p:cNvPr id="1027" name="Picture 3" descr="C:\Users\Mes documents\Downloads\1000721-Assemblages_en_bois.jpg"/>
          <p:cNvPicPr>
            <a:picLocks noChangeAspect="1" noChangeArrowheads="1"/>
          </p:cNvPicPr>
          <p:nvPr/>
        </p:nvPicPr>
        <p:blipFill>
          <a:blip r:embed="rId3"/>
          <a:srcRect/>
          <a:stretch>
            <a:fillRect/>
          </a:stretch>
        </p:blipFill>
        <p:spPr bwMode="auto">
          <a:xfrm>
            <a:off x="4500562" y="1571612"/>
            <a:ext cx="4286280" cy="3143260"/>
          </a:xfrm>
          <a:prstGeom prst="rect">
            <a:avLst/>
          </a:prstGeom>
          <a:noFill/>
        </p:spPr>
      </p:pic>
      <p:sp>
        <p:nvSpPr>
          <p:cNvPr id="7" name="ZoneTexte 6"/>
          <p:cNvSpPr txBox="1"/>
          <p:nvPr/>
        </p:nvSpPr>
        <p:spPr>
          <a:xfrm>
            <a:off x="4786314" y="5214950"/>
            <a:ext cx="2928958" cy="523220"/>
          </a:xfrm>
          <a:prstGeom prst="rect">
            <a:avLst/>
          </a:prstGeom>
          <a:noFill/>
        </p:spPr>
        <p:txBody>
          <a:bodyPr wrap="square" rtlCol="0">
            <a:spAutoFit/>
          </a:bodyPr>
          <a:lstStyle/>
          <a:p>
            <a:r>
              <a:rPr lang="fr-FR" sz="2800" b="1" dirty="0" smtClean="0"/>
              <a:t>Entures d’angle</a:t>
            </a:r>
            <a:endParaRPr lang="fr-FR" sz="2800" b="1"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z="4800" dirty="0" smtClean="0"/>
              <a:t>Architecture et structure</a:t>
            </a:r>
            <a:endParaRPr lang="fr-FR" sz="4800" dirty="0"/>
          </a:p>
        </p:txBody>
      </p:sp>
      <p:sp>
        <p:nvSpPr>
          <p:cNvPr id="3" name="Espace réservé du contenu 2"/>
          <p:cNvSpPr>
            <a:spLocks noGrp="1"/>
          </p:cNvSpPr>
          <p:nvPr>
            <p:ph idx="1"/>
          </p:nvPr>
        </p:nvSpPr>
        <p:spPr/>
        <p:txBody>
          <a:bodyPr/>
          <a:lstStyle/>
          <a:p>
            <a:r>
              <a:rPr lang="fr-FR" dirty="0" smtClean="0"/>
              <a:t>Architecture </a:t>
            </a:r>
            <a:endParaRPr lang="fr-FR" dirty="0"/>
          </a:p>
        </p:txBody>
      </p:sp>
      <p:cxnSp>
        <p:nvCxnSpPr>
          <p:cNvPr id="5" name="Connecteur droit avec flèche 4"/>
          <p:cNvCxnSpPr/>
          <p:nvPr/>
        </p:nvCxnSpPr>
        <p:spPr>
          <a:xfrm>
            <a:off x="2928926" y="2000240"/>
            <a:ext cx="1071570"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7" name="ZoneTexte 6"/>
          <p:cNvSpPr txBox="1"/>
          <p:nvPr/>
        </p:nvSpPr>
        <p:spPr>
          <a:xfrm>
            <a:off x="4071934" y="1714488"/>
            <a:ext cx="2571768" cy="461665"/>
          </a:xfrm>
          <a:prstGeom prst="rect">
            <a:avLst/>
          </a:prstGeom>
          <a:noFill/>
        </p:spPr>
        <p:txBody>
          <a:bodyPr wrap="square" rtlCol="0">
            <a:spAutoFit/>
          </a:bodyPr>
          <a:lstStyle/>
          <a:p>
            <a:r>
              <a:rPr lang="fr-FR" sz="2400" dirty="0" smtClean="0"/>
              <a:t>Construire un abri</a:t>
            </a:r>
            <a:endParaRPr lang="fr-FR" sz="2400" dirty="0"/>
          </a:p>
        </p:txBody>
      </p:sp>
      <p:cxnSp>
        <p:nvCxnSpPr>
          <p:cNvPr id="9" name="Connecteur droit avec flèche 8"/>
          <p:cNvCxnSpPr/>
          <p:nvPr/>
        </p:nvCxnSpPr>
        <p:spPr>
          <a:xfrm>
            <a:off x="6786578" y="2000240"/>
            <a:ext cx="1428760"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4" name="Connecteur droit avec flèche 13"/>
          <p:cNvCxnSpPr/>
          <p:nvPr/>
        </p:nvCxnSpPr>
        <p:spPr>
          <a:xfrm rot="5400000">
            <a:off x="7858148" y="2428868"/>
            <a:ext cx="857256"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6" name="ZoneTexte 15"/>
          <p:cNvSpPr txBox="1"/>
          <p:nvPr/>
        </p:nvSpPr>
        <p:spPr>
          <a:xfrm>
            <a:off x="7429520" y="2928935"/>
            <a:ext cx="1571636" cy="830997"/>
          </a:xfrm>
          <a:prstGeom prst="rect">
            <a:avLst/>
          </a:prstGeom>
          <a:noFill/>
        </p:spPr>
        <p:txBody>
          <a:bodyPr wrap="square" rtlCol="0">
            <a:spAutoFit/>
          </a:bodyPr>
          <a:lstStyle/>
          <a:p>
            <a:r>
              <a:rPr lang="fr-FR" sz="2400" dirty="0" smtClean="0"/>
              <a:t>Structure</a:t>
            </a:r>
          </a:p>
          <a:p>
            <a:endParaRPr lang="fr-FR" sz="2400" dirty="0"/>
          </a:p>
        </p:txBody>
      </p:sp>
      <p:cxnSp>
        <p:nvCxnSpPr>
          <p:cNvPr id="18" name="Connecteur droit avec flèche 17"/>
          <p:cNvCxnSpPr/>
          <p:nvPr/>
        </p:nvCxnSpPr>
        <p:spPr>
          <a:xfrm rot="10800000">
            <a:off x="6429388" y="3286124"/>
            <a:ext cx="857256"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0" name="ZoneTexte 19"/>
          <p:cNvSpPr txBox="1"/>
          <p:nvPr/>
        </p:nvSpPr>
        <p:spPr>
          <a:xfrm>
            <a:off x="3857620" y="2857496"/>
            <a:ext cx="3000396" cy="830997"/>
          </a:xfrm>
          <a:prstGeom prst="rect">
            <a:avLst/>
          </a:prstGeom>
          <a:noFill/>
        </p:spPr>
        <p:txBody>
          <a:bodyPr wrap="square" rtlCol="0">
            <a:spAutoFit/>
          </a:bodyPr>
          <a:lstStyle/>
          <a:p>
            <a:r>
              <a:rPr lang="fr-FR" sz="2400" dirty="0" smtClean="0"/>
              <a:t>qui permet la stabilité de l’ouvrage</a:t>
            </a:r>
            <a:endParaRPr lang="fr-FR" sz="2400" dirty="0"/>
          </a:p>
        </p:txBody>
      </p:sp>
      <p:cxnSp>
        <p:nvCxnSpPr>
          <p:cNvPr id="22" name="Connecteur droit avec flèche 21"/>
          <p:cNvCxnSpPr/>
          <p:nvPr/>
        </p:nvCxnSpPr>
        <p:spPr>
          <a:xfrm rot="10800000">
            <a:off x="2928926" y="3286124"/>
            <a:ext cx="785818"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5" name="ZoneTexte 24"/>
          <p:cNvSpPr txBox="1"/>
          <p:nvPr/>
        </p:nvSpPr>
        <p:spPr>
          <a:xfrm>
            <a:off x="1071538" y="2928934"/>
            <a:ext cx="2214578" cy="461665"/>
          </a:xfrm>
          <a:prstGeom prst="rect">
            <a:avLst/>
          </a:prstGeom>
          <a:noFill/>
        </p:spPr>
        <p:txBody>
          <a:bodyPr wrap="square" rtlCol="0">
            <a:spAutoFit/>
          </a:bodyPr>
          <a:lstStyle/>
          <a:p>
            <a:r>
              <a:rPr lang="fr-FR" sz="2400" dirty="0" smtClean="0"/>
              <a:t>Couvrir l’abri</a:t>
            </a:r>
            <a:endParaRPr lang="fr-FR" sz="2400" dirty="0"/>
          </a:p>
        </p:txBody>
      </p:sp>
      <p:cxnSp>
        <p:nvCxnSpPr>
          <p:cNvPr id="27" name="Connecteur droit avec flèche 26"/>
          <p:cNvCxnSpPr/>
          <p:nvPr/>
        </p:nvCxnSpPr>
        <p:spPr>
          <a:xfrm rot="5400000">
            <a:off x="1750199" y="3964785"/>
            <a:ext cx="785818"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9" name="ZoneTexte 28"/>
          <p:cNvSpPr txBox="1"/>
          <p:nvPr/>
        </p:nvSpPr>
        <p:spPr>
          <a:xfrm>
            <a:off x="500034" y="4429132"/>
            <a:ext cx="3857652" cy="830997"/>
          </a:xfrm>
          <a:prstGeom prst="rect">
            <a:avLst/>
          </a:prstGeom>
          <a:noFill/>
        </p:spPr>
        <p:txBody>
          <a:bodyPr wrap="square" rtlCol="0">
            <a:spAutoFit/>
          </a:bodyPr>
          <a:lstStyle/>
          <a:p>
            <a:r>
              <a:rPr lang="fr-FR" sz="2400" dirty="0" smtClean="0"/>
              <a:t>franchir une portée pour laisser de l’espace</a:t>
            </a:r>
            <a:endParaRPr lang="fr-FR" sz="2400" dirty="0"/>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Mes documents\Downloads\brass-insert-threaded-insert-.jpg"/>
          <p:cNvPicPr>
            <a:picLocks noGrp="1" noChangeAspect="1" noChangeArrowheads="1"/>
          </p:cNvPicPr>
          <p:nvPr>
            <p:ph idx="1"/>
          </p:nvPr>
        </p:nvPicPr>
        <p:blipFill>
          <a:blip r:embed="rId2"/>
          <a:srcRect/>
          <a:stretch>
            <a:fillRect/>
          </a:stretch>
        </p:blipFill>
        <p:spPr bwMode="auto">
          <a:xfrm>
            <a:off x="1500166" y="1500174"/>
            <a:ext cx="5786478" cy="3214710"/>
          </a:xfrm>
          <a:prstGeom prst="rect">
            <a:avLst/>
          </a:prstGeom>
          <a:noFill/>
        </p:spPr>
      </p:pic>
      <p:sp>
        <p:nvSpPr>
          <p:cNvPr id="5" name="ZoneTexte 4"/>
          <p:cNvSpPr txBox="1"/>
          <p:nvPr/>
        </p:nvSpPr>
        <p:spPr>
          <a:xfrm>
            <a:off x="3357554" y="5214950"/>
            <a:ext cx="3000396" cy="584775"/>
          </a:xfrm>
          <a:prstGeom prst="rect">
            <a:avLst/>
          </a:prstGeom>
          <a:noFill/>
        </p:spPr>
        <p:txBody>
          <a:bodyPr wrap="square" rtlCol="0">
            <a:spAutoFit/>
          </a:bodyPr>
          <a:lstStyle/>
          <a:p>
            <a:r>
              <a:rPr lang="fr-FR" sz="3200" b="1" dirty="0" smtClean="0"/>
              <a:t>Les inserts</a:t>
            </a:r>
            <a:endParaRPr lang="fr-FR" sz="3200" b="1" dirty="0"/>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dirty="0" smtClean="0"/>
              <a:t>Liaison entre les éléments de structure</a:t>
            </a:r>
            <a:endParaRPr lang="fr-FR" dirty="0"/>
          </a:p>
        </p:txBody>
      </p:sp>
      <p:sp>
        <p:nvSpPr>
          <p:cNvPr id="5" name="ZoneTexte 4"/>
          <p:cNvSpPr txBox="1"/>
          <p:nvPr/>
        </p:nvSpPr>
        <p:spPr>
          <a:xfrm>
            <a:off x="6429388" y="2214554"/>
            <a:ext cx="2428892" cy="1754326"/>
          </a:xfrm>
          <a:prstGeom prst="rect">
            <a:avLst/>
          </a:prstGeom>
          <a:noFill/>
        </p:spPr>
        <p:txBody>
          <a:bodyPr wrap="square" rtlCol="0">
            <a:spAutoFit/>
          </a:bodyPr>
          <a:lstStyle/>
          <a:p>
            <a:r>
              <a:rPr lang="fr-FR" sz="3600" b="1" i="1" dirty="0" smtClean="0"/>
              <a:t>Liaison poteau fondation</a:t>
            </a:r>
            <a:endParaRPr lang="fr-FR" sz="3600" b="1" dirty="0"/>
          </a:p>
        </p:txBody>
      </p:sp>
      <p:pic>
        <p:nvPicPr>
          <p:cNvPr id="7" name="Picture 2"/>
          <p:cNvPicPr>
            <a:picLocks noGrp="1" noChangeAspect="1" noChangeArrowheads="1"/>
          </p:cNvPicPr>
          <p:nvPr>
            <p:ph idx="1"/>
          </p:nvPr>
        </p:nvPicPr>
        <p:blipFill>
          <a:blip r:embed="rId2"/>
          <a:srcRect/>
          <a:stretch>
            <a:fillRect/>
          </a:stretch>
        </p:blipFill>
        <p:spPr bwMode="auto">
          <a:xfrm>
            <a:off x="928662" y="1500174"/>
            <a:ext cx="4786346" cy="4857784"/>
          </a:xfrm>
          <a:prstGeom prst="rect">
            <a:avLst/>
          </a:prstGeom>
          <a:noFill/>
          <a:ln w="9525">
            <a:noFill/>
            <a:miter lim="800000"/>
            <a:headEnd/>
            <a:tailEnd/>
          </a:ln>
          <a:effectLst/>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p:cNvPicPr>
            <a:picLocks noGrp="1" noChangeAspect="1" noChangeArrowheads="1"/>
          </p:cNvPicPr>
          <p:nvPr>
            <p:ph idx="1"/>
          </p:nvPr>
        </p:nvPicPr>
        <p:blipFill>
          <a:blip r:embed="rId2"/>
          <a:srcRect/>
          <a:stretch>
            <a:fillRect/>
          </a:stretch>
        </p:blipFill>
        <p:spPr bwMode="auto">
          <a:xfrm>
            <a:off x="928662" y="500042"/>
            <a:ext cx="7429552" cy="5929354"/>
          </a:xfrm>
          <a:prstGeom prst="rect">
            <a:avLst/>
          </a:prstGeom>
          <a:noFill/>
          <a:ln w="9525">
            <a:noFill/>
            <a:miter lim="800000"/>
            <a:headEnd/>
            <a:tailEnd/>
          </a:ln>
          <a:effectLst/>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p:cNvSpPr txBox="1"/>
          <p:nvPr/>
        </p:nvSpPr>
        <p:spPr>
          <a:xfrm>
            <a:off x="5929322" y="1857364"/>
            <a:ext cx="2428892" cy="1938992"/>
          </a:xfrm>
          <a:prstGeom prst="rect">
            <a:avLst/>
          </a:prstGeom>
          <a:noFill/>
        </p:spPr>
        <p:txBody>
          <a:bodyPr wrap="square" rtlCol="0">
            <a:spAutoFit/>
          </a:bodyPr>
          <a:lstStyle/>
          <a:p>
            <a:r>
              <a:rPr lang="fr-FR" sz="4000" b="1" i="1" dirty="0" smtClean="0"/>
              <a:t>Liaison poteau poutre</a:t>
            </a:r>
            <a:endParaRPr lang="fr-FR" sz="4000" b="1" dirty="0"/>
          </a:p>
        </p:txBody>
      </p:sp>
      <p:pic>
        <p:nvPicPr>
          <p:cNvPr id="4099" name="Picture 3"/>
          <p:cNvPicPr>
            <a:picLocks noGrp="1" noChangeAspect="1" noChangeArrowheads="1"/>
          </p:cNvPicPr>
          <p:nvPr>
            <p:ph idx="1"/>
          </p:nvPr>
        </p:nvPicPr>
        <p:blipFill>
          <a:blip r:embed="rId2"/>
          <a:srcRect/>
          <a:stretch>
            <a:fillRect/>
          </a:stretch>
        </p:blipFill>
        <p:spPr bwMode="auto">
          <a:xfrm>
            <a:off x="571472" y="1142984"/>
            <a:ext cx="4714908" cy="5143536"/>
          </a:xfrm>
          <a:prstGeom prst="rect">
            <a:avLst/>
          </a:prstGeom>
          <a:noFill/>
          <a:ln w="9525">
            <a:noFill/>
            <a:miter lim="800000"/>
            <a:headEnd/>
            <a:tailEnd/>
          </a:ln>
          <a:effectLst/>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Grp="1" noChangeAspect="1" noChangeArrowheads="1"/>
          </p:cNvPicPr>
          <p:nvPr>
            <p:ph idx="1"/>
          </p:nvPr>
        </p:nvPicPr>
        <p:blipFill>
          <a:blip r:embed="rId2"/>
          <a:srcRect/>
          <a:stretch>
            <a:fillRect/>
          </a:stretch>
        </p:blipFill>
        <p:spPr bwMode="auto">
          <a:xfrm>
            <a:off x="857224" y="500042"/>
            <a:ext cx="7500990" cy="5857916"/>
          </a:xfrm>
          <a:prstGeom prst="rect">
            <a:avLst/>
          </a:prstGeom>
          <a:noFill/>
          <a:ln w="9525">
            <a:noFill/>
            <a:miter lim="800000"/>
            <a:headEnd/>
            <a:tailEnd/>
          </a:ln>
          <a:effectLst/>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Grp="1" noChangeAspect="1" noChangeArrowheads="1"/>
          </p:cNvPicPr>
          <p:nvPr>
            <p:ph idx="1"/>
          </p:nvPr>
        </p:nvPicPr>
        <p:blipFill>
          <a:blip r:embed="rId2"/>
          <a:srcRect/>
          <a:stretch>
            <a:fillRect/>
          </a:stretch>
        </p:blipFill>
        <p:spPr bwMode="auto">
          <a:xfrm>
            <a:off x="785786" y="1500174"/>
            <a:ext cx="4786346" cy="4929222"/>
          </a:xfrm>
          <a:prstGeom prst="rect">
            <a:avLst/>
          </a:prstGeom>
          <a:noFill/>
          <a:ln w="9525">
            <a:noFill/>
            <a:miter lim="800000"/>
            <a:headEnd/>
            <a:tailEnd/>
          </a:ln>
          <a:effectLst/>
        </p:spPr>
      </p:pic>
      <p:sp>
        <p:nvSpPr>
          <p:cNvPr id="5" name="ZoneTexte 4"/>
          <p:cNvSpPr txBox="1"/>
          <p:nvPr/>
        </p:nvSpPr>
        <p:spPr>
          <a:xfrm>
            <a:off x="6215074" y="2786058"/>
            <a:ext cx="1785950" cy="1754326"/>
          </a:xfrm>
          <a:prstGeom prst="rect">
            <a:avLst/>
          </a:prstGeom>
          <a:noFill/>
        </p:spPr>
        <p:txBody>
          <a:bodyPr wrap="square" rtlCol="0">
            <a:spAutoFit/>
          </a:bodyPr>
          <a:lstStyle/>
          <a:p>
            <a:r>
              <a:rPr lang="fr-FR" sz="3600" b="1" dirty="0" smtClean="0"/>
              <a:t>Liaison poteau traverse</a:t>
            </a:r>
            <a:endParaRPr lang="fr-FR" sz="3600" b="1" dirty="0"/>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Grp="1" noChangeAspect="1" noChangeArrowheads="1"/>
          </p:cNvPicPr>
          <p:nvPr>
            <p:ph idx="1"/>
          </p:nvPr>
        </p:nvPicPr>
        <p:blipFill>
          <a:blip r:embed="rId2"/>
          <a:srcRect/>
          <a:stretch>
            <a:fillRect/>
          </a:stretch>
        </p:blipFill>
        <p:spPr bwMode="auto">
          <a:xfrm>
            <a:off x="928662" y="285728"/>
            <a:ext cx="6929486" cy="6215106"/>
          </a:xfrm>
          <a:prstGeom prst="rect">
            <a:avLst/>
          </a:prstGeom>
          <a:noFill/>
          <a:ln w="9525">
            <a:noFill/>
            <a:miter lim="800000"/>
            <a:headEnd/>
            <a:tailEnd/>
          </a:ln>
          <a:effectLst/>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sz="8000" dirty="0" smtClean="0"/>
              <a:t>Exemples</a:t>
            </a:r>
            <a:r>
              <a:rPr lang="fr-FR" dirty="0" smtClean="0"/>
              <a:t> </a:t>
            </a:r>
            <a:endParaRPr lang="fr-FR" dirty="0"/>
          </a:p>
        </p:txBody>
      </p:sp>
      <p:sp>
        <p:nvSpPr>
          <p:cNvPr id="3" name="Espace réservé du contenu 2"/>
          <p:cNvSpPr>
            <a:spLocks noGrp="1"/>
          </p:cNvSpPr>
          <p:nvPr>
            <p:ph idx="1"/>
          </p:nvPr>
        </p:nvSpPr>
        <p:spPr>
          <a:xfrm>
            <a:off x="304800" y="1554163"/>
            <a:ext cx="8686800" cy="803268"/>
          </a:xfrm>
        </p:spPr>
        <p:txBody>
          <a:bodyPr/>
          <a:lstStyle/>
          <a:p>
            <a:r>
              <a:rPr lang="fr-FR" dirty="0" smtClean="0"/>
              <a:t>Centre Commercial de Torrevieja (Espagne)</a:t>
            </a:r>
            <a:endParaRPr lang="fr-FR" dirty="0"/>
          </a:p>
        </p:txBody>
      </p:sp>
      <p:pic>
        <p:nvPicPr>
          <p:cNvPr id="4" name="Picture 2"/>
          <p:cNvPicPr>
            <a:picLocks noChangeAspect="1" noChangeArrowheads="1"/>
          </p:cNvPicPr>
          <p:nvPr/>
        </p:nvPicPr>
        <p:blipFill>
          <a:blip r:embed="rId2"/>
          <a:srcRect/>
          <a:stretch>
            <a:fillRect/>
          </a:stretch>
        </p:blipFill>
        <p:spPr bwMode="auto">
          <a:xfrm>
            <a:off x="571472" y="2285992"/>
            <a:ext cx="7715304" cy="4071966"/>
          </a:xfrm>
          <a:prstGeom prst="rect">
            <a:avLst/>
          </a:prstGeom>
          <a:noFill/>
          <a:ln w="9525">
            <a:noFill/>
            <a:miter lim="800000"/>
            <a:headEnd/>
            <a:tailEnd/>
          </a:ln>
          <a:effectLst/>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214282" y="285729"/>
            <a:ext cx="8686800" cy="785818"/>
          </a:xfrm>
        </p:spPr>
        <p:txBody>
          <a:bodyPr/>
          <a:lstStyle/>
          <a:p>
            <a:r>
              <a:rPr lang="fr-FR" dirty="0" smtClean="0"/>
              <a:t>Centre Sportif, Annemasse</a:t>
            </a:r>
            <a:endParaRPr lang="fr-FR" dirty="0"/>
          </a:p>
        </p:txBody>
      </p:sp>
      <p:pic>
        <p:nvPicPr>
          <p:cNvPr id="4" name="Picture 5"/>
          <p:cNvPicPr>
            <a:picLocks noChangeAspect="1" noChangeArrowheads="1"/>
          </p:cNvPicPr>
          <p:nvPr/>
        </p:nvPicPr>
        <p:blipFill>
          <a:blip r:embed="rId2"/>
          <a:srcRect/>
          <a:stretch>
            <a:fillRect/>
          </a:stretch>
        </p:blipFill>
        <p:spPr bwMode="auto">
          <a:xfrm>
            <a:off x="428596" y="1428736"/>
            <a:ext cx="8143932" cy="4572032"/>
          </a:xfrm>
          <a:prstGeom prst="rect">
            <a:avLst/>
          </a:prstGeom>
          <a:noFill/>
          <a:ln w="9525">
            <a:noFill/>
            <a:miter lim="800000"/>
            <a:headEnd/>
            <a:tailEnd/>
          </a:ln>
          <a:effectLst/>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285720" y="214291"/>
            <a:ext cx="8686800" cy="857256"/>
          </a:xfrm>
        </p:spPr>
        <p:txBody>
          <a:bodyPr/>
          <a:lstStyle/>
          <a:p>
            <a:r>
              <a:rPr lang="fr-FR" dirty="0" smtClean="0"/>
              <a:t>Pont sur la Drôme.</a:t>
            </a:r>
            <a:endParaRPr lang="fr-FR" dirty="0"/>
          </a:p>
        </p:txBody>
      </p:sp>
      <p:pic>
        <p:nvPicPr>
          <p:cNvPr id="4" name="Picture 3"/>
          <p:cNvPicPr>
            <a:picLocks noChangeAspect="1" noChangeArrowheads="1"/>
          </p:cNvPicPr>
          <p:nvPr/>
        </p:nvPicPr>
        <p:blipFill>
          <a:blip r:embed="rId2"/>
          <a:srcRect/>
          <a:stretch>
            <a:fillRect/>
          </a:stretch>
        </p:blipFill>
        <p:spPr bwMode="auto">
          <a:xfrm>
            <a:off x="571472" y="1428736"/>
            <a:ext cx="8001056" cy="4929222"/>
          </a:xfrm>
          <a:prstGeom prst="rect">
            <a:avLst/>
          </a:prstGeom>
          <a:noFill/>
          <a:ln w="9525">
            <a:noFill/>
            <a:miter lim="800000"/>
            <a:headEnd/>
            <a:tailEnd/>
          </a:ln>
          <a:effec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14282" y="457200"/>
            <a:ext cx="8777318" cy="1185850"/>
          </a:xfrm>
        </p:spPr>
        <p:txBody>
          <a:bodyPr>
            <a:noAutofit/>
          </a:bodyPr>
          <a:lstStyle/>
          <a:p>
            <a:r>
              <a:rPr lang="fr-FR" sz="6000" dirty="0" smtClean="0"/>
              <a:t>Avantages du bois dans la construction</a:t>
            </a:r>
            <a:endParaRPr lang="fr-FR" sz="6000" dirty="0"/>
          </a:p>
        </p:txBody>
      </p:sp>
      <p:sp>
        <p:nvSpPr>
          <p:cNvPr id="3" name="Espace réservé du contenu 2"/>
          <p:cNvSpPr>
            <a:spLocks noGrp="1"/>
          </p:cNvSpPr>
          <p:nvPr>
            <p:ph idx="1"/>
          </p:nvPr>
        </p:nvSpPr>
        <p:spPr>
          <a:xfrm>
            <a:off x="304800" y="2428868"/>
            <a:ext cx="4838704" cy="3651257"/>
          </a:xfrm>
        </p:spPr>
        <p:txBody>
          <a:bodyPr>
            <a:normAutofit lnSpcReduction="10000"/>
          </a:bodyPr>
          <a:lstStyle/>
          <a:p>
            <a:r>
              <a:rPr lang="fr-FR" sz="4000" dirty="0" smtClean="0"/>
              <a:t>Le bois possède de nombreuses qualités qui en font un excellent matériau de construction</a:t>
            </a:r>
            <a:r>
              <a:rPr lang="fr-FR" dirty="0" smtClean="0"/>
              <a:t>.</a:t>
            </a:r>
            <a:endParaRPr lang="fr-FR" dirty="0"/>
          </a:p>
        </p:txBody>
      </p:sp>
      <p:pic>
        <p:nvPicPr>
          <p:cNvPr id="2050" name="Picture 2" descr="https://upload.wikimedia.org/wikipedia/commons/thumb/c/ca/Lamine_ahsap_maltepe_iskele_binas%C4%B1_detay.jpg/330px-Lamine_ahsap_maltepe_iskele_binas%C4%B1_detay.jpg"/>
          <p:cNvPicPr>
            <a:picLocks noChangeAspect="1" noChangeArrowheads="1"/>
          </p:cNvPicPr>
          <p:nvPr/>
        </p:nvPicPr>
        <p:blipFill>
          <a:blip r:embed="rId2"/>
          <a:srcRect/>
          <a:stretch>
            <a:fillRect/>
          </a:stretch>
        </p:blipFill>
        <p:spPr bwMode="auto">
          <a:xfrm>
            <a:off x="5072066" y="2643182"/>
            <a:ext cx="3643338" cy="3857652"/>
          </a:xfrm>
          <a:prstGeom prst="rect">
            <a:avLst/>
          </a:prstGeom>
          <a:noFill/>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214282" y="214291"/>
            <a:ext cx="8686800" cy="857256"/>
          </a:xfrm>
        </p:spPr>
        <p:txBody>
          <a:bodyPr/>
          <a:lstStyle/>
          <a:p>
            <a:r>
              <a:rPr lang="fr-FR" dirty="0" smtClean="0"/>
              <a:t>Centre de Traitement et Valorisation de déchets</a:t>
            </a:r>
            <a:endParaRPr lang="fr-FR" dirty="0"/>
          </a:p>
        </p:txBody>
      </p:sp>
      <p:pic>
        <p:nvPicPr>
          <p:cNvPr id="4" name="Picture 2"/>
          <p:cNvPicPr>
            <a:picLocks noChangeAspect="1" noChangeArrowheads="1"/>
          </p:cNvPicPr>
          <p:nvPr/>
        </p:nvPicPr>
        <p:blipFill>
          <a:blip r:embed="rId2"/>
          <a:srcRect/>
          <a:stretch>
            <a:fillRect/>
          </a:stretch>
        </p:blipFill>
        <p:spPr bwMode="auto">
          <a:xfrm>
            <a:off x="357158" y="1571612"/>
            <a:ext cx="8286808" cy="4572032"/>
          </a:xfrm>
          <a:prstGeom prst="rect">
            <a:avLst/>
          </a:prstGeom>
          <a:noFill/>
          <a:ln w="9525">
            <a:noFill/>
            <a:miter lim="800000"/>
            <a:headEnd/>
            <a:tailEnd/>
          </a:ln>
          <a:effectLst/>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Pavillon multi-usage de Lisbonne</a:t>
            </a:r>
            <a:endParaRPr lang="fr-FR" dirty="0"/>
          </a:p>
        </p:txBody>
      </p:sp>
      <p:sp>
        <p:nvSpPr>
          <p:cNvPr id="3" name="Espace réservé du contenu 2"/>
          <p:cNvSpPr>
            <a:spLocks noGrp="1"/>
          </p:cNvSpPr>
          <p:nvPr>
            <p:ph idx="1"/>
          </p:nvPr>
        </p:nvSpPr>
        <p:spPr>
          <a:xfrm>
            <a:off x="214282" y="1357298"/>
            <a:ext cx="3429024" cy="5000660"/>
          </a:xfrm>
        </p:spPr>
        <p:txBody>
          <a:bodyPr>
            <a:normAutofit fontScale="85000" lnSpcReduction="20000"/>
          </a:bodyPr>
          <a:lstStyle/>
          <a:p>
            <a:r>
              <a:rPr lang="fr-FR" dirty="0" smtClean="0"/>
              <a:t>6 300 m³ de </a:t>
            </a:r>
            <a:r>
              <a:rPr lang="fr-FR" dirty="0" smtClean="0">
                <a:solidFill>
                  <a:srgbClr val="FF0000"/>
                </a:solidFill>
              </a:rPr>
              <a:t>bois</a:t>
            </a:r>
            <a:r>
              <a:rPr lang="fr-FR" dirty="0" smtClean="0"/>
              <a:t> ont été utilisés pour réaliser cet ouvrage d'une superficie totale de 35 000 m². </a:t>
            </a:r>
          </a:p>
          <a:p>
            <a:r>
              <a:rPr lang="fr-FR" dirty="0" smtClean="0"/>
              <a:t>La hauteur sous toiture est de 45 m.</a:t>
            </a:r>
          </a:p>
          <a:p>
            <a:r>
              <a:rPr lang="fr-FR" dirty="0" smtClean="0"/>
              <a:t>La portée maximum de 150 m. </a:t>
            </a:r>
          </a:p>
          <a:p>
            <a:r>
              <a:rPr lang="fr-FR" dirty="0" smtClean="0"/>
              <a:t>Le Pavillon a une capacité de 17 000 spectateurs.</a:t>
            </a:r>
            <a:endParaRPr lang="fr-FR" dirty="0"/>
          </a:p>
        </p:txBody>
      </p:sp>
      <p:pic>
        <p:nvPicPr>
          <p:cNvPr id="4" name="Picture 2" descr="C:\Users\megastore\Desktop\Expo_Lisbonne2.JPG"/>
          <p:cNvPicPr>
            <a:picLocks noChangeAspect="1" noChangeArrowheads="1"/>
          </p:cNvPicPr>
          <p:nvPr/>
        </p:nvPicPr>
        <p:blipFill>
          <a:blip r:embed="rId2" cstate="print"/>
          <a:srcRect/>
          <a:stretch>
            <a:fillRect/>
          </a:stretch>
        </p:blipFill>
        <p:spPr bwMode="auto">
          <a:xfrm>
            <a:off x="4286248" y="1285860"/>
            <a:ext cx="4572032" cy="2714644"/>
          </a:xfrm>
          <a:prstGeom prst="rect">
            <a:avLst/>
          </a:prstGeom>
          <a:noFill/>
        </p:spPr>
      </p:pic>
      <p:pic>
        <p:nvPicPr>
          <p:cNvPr id="5" name="Picture 3" descr="C:\Users\megastore\Desktop\Pavillon_Lisbonne.JPG"/>
          <p:cNvPicPr>
            <a:picLocks noChangeAspect="1" noChangeArrowheads="1"/>
          </p:cNvPicPr>
          <p:nvPr/>
        </p:nvPicPr>
        <p:blipFill>
          <a:blip r:embed="rId3" cstate="print"/>
          <a:srcRect/>
          <a:stretch>
            <a:fillRect/>
          </a:stretch>
        </p:blipFill>
        <p:spPr bwMode="auto">
          <a:xfrm>
            <a:off x="3786182" y="4214818"/>
            <a:ext cx="5072098" cy="2428892"/>
          </a:xfrm>
          <a:prstGeom prst="rect">
            <a:avLst/>
          </a:prstGeom>
          <a:noFill/>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Palais des sports de Limoges</a:t>
            </a:r>
            <a:endParaRPr lang="fr-FR" dirty="0"/>
          </a:p>
        </p:txBody>
      </p:sp>
      <p:sp>
        <p:nvSpPr>
          <p:cNvPr id="3" name="Espace réservé du contenu 2"/>
          <p:cNvSpPr>
            <a:spLocks noGrp="1"/>
          </p:cNvSpPr>
          <p:nvPr>
            <p:ph idx="1"/>
          </p:nvPr>
        </p:nvSpPr>
        <p:spPr>
          <a:xfrm>
            <a:off x="304800" y="1554163"/>
            <a:ext cx="5910274" cy="1231896"/>
          </a:xfrm>
        </p:spPr>
        <p:txBody>
          <a:bodyPr>
            <a:normAutofit fontScale="77500" lnSpcReduction="20000"/>
          </a:bodyPr>
          <a:lstStyle/>
          <a:p>
            <a:pPr>
              <a:buNone/>
            </a:pPr>
            <a:r>
              <a:rPr lang="fr-FR" dirty="0" smtClean="0"/>
              <a:t> - Surface couverte 4 600 m² </a:t>
            </a:r>
          </a:p>
          <a:p>
            <a:pPr>
              <a:buNone/>
            </a:pPr>
            <a:r>
              <a:rPr lang="fr-FR" dirty="0" smtClean="0"/>
              <a:t>- Portée libre de 80 m</a:t>
            </a:r>
          </a:p>
          <a:p>
            <a:pPr>
              <a:buNone/>
            </a:pPr>
            <a:r>
              <a:rPr lang="fr-FR" dirty="0" smtClean="0"/>
              <a:t>   Année de réalisation : 1981</a:t>
            </a:r>
            <a:endParaRPr lang="fr-FR" dirty="0"/>
          </a:p>
        </p:txBody>
      </p:sp>
      <p:pic>
        <p:nvPicPr>
          <p:cNvPr id="4" name="Picture 3" descr="C:\Users\megastore\Desktop\15.jpg"/>
          <p:cNvPicPr>
            <a:picLocks noChangeAspect="1" noChangeArrowheads="1"/>
          </p:cNvPicPr>
          <p:nvPr/>
        </p:nvPicPr>
        <p:blipFill>
          <a:blip r:embed="rId2" cstate="print"/>
          <a:srcRect/>
          <a:stretch>
            <a:fillRect/>
          </a:stretch>
        </p:blipFill>
        <p:spPr bwMode="auto">
          <a:xfrm>
            <a:off x="1857356" y="2714620"/>
            <a:ext cx="7012323" cy="3929090"/>
          </a:xfrm>
          <a:prstGeom prst="rect">
            <a:avLst/>
          </a:prstGeom>
          <a:noFill/>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Palais des congrès d'Amiens</a:t>
            </a:r>
            <a:endParaRPr lang="fr-FR" dirty="0"/>
          </a:p>
        </p:txBody>
      </p:sp>
      <p:sp>
        <p:nvSpPr>
          <p:cNvPr id="3" name="Espace réservé du contenu 2"/>
          <p:cNvSpPr>
            <a:spLocks noGrp="1"/>
          </p:cNvSpPr>
          <p:nvPr>
            <p:ph idx="1"/>
          </p:nvPr>
        </p:nvSpPr>
        <p:spPr>
          <a:xfrm>
            <a:off x="304800" y="1428737"/>
            <a:ext cx="7839100" cy="1214445"/>
          </a:xfrm>
        </p:spPr>
        <p:txBody>
          <a:bodyPr>
            <a:normAutofit fontScale="85000" lnSpcReduction="20000"/>
          </a:bodyPr>
          <a:lstStyle/>
          <a:p>
            <a:r>
              <a:rPr lang="fr-FR" dirty="0" smtClean="0"/>
              <a:t>Surface couverte de 10 000 m² en charpente parabolique mixte sous-tendue.</a:t>
            </a:r>
          </a:p>
          <a:p>
            <a:r>
              <a:rPr lang="fr-FR" dirty="0" smtClean="0"/>
              <a:t>Année de réalisation : 1983</a:t>
            </a:r>
            <a:endParaRPr lang="fr-FR" dirty="0"/>
          </a:p>
        </p:txBody>
      </p:sp>
      <p:pic>
        <p:nvPicPr>
          <p:cNvPr id="4" name="Picture 2" descr="C:\Users\megastore\Desktop\17.jpg"/>
          <p:cNvPicPr>
            <a:picLocks noChangeAspect="1" noChangeArrowheads="1"/>
          </p:cNvPicPr>
          <p:nvPr/>
        </p:nvPicPr>
        <p:blipFill>
          <a:blip r:embed="rId2" cstate="print"/>
          <a:srcRect/>
          <a:stretch>
            <a:fillRect/>
          </a:stretch>
        </p:blipFill>
        <p:spPr bwMode="auto">
          <a:xfrm>
            <a:off x="4857752" y="2143116"/>
            <a:ext cx="4071966" cy="4429156"/>
          </a:xfrm>
          <a:prstGeom prst="rect">
            <a:avLst/>
          </a:prstGeom>
          <a:noFill/>
        </p:spPr>
      </p:pic>
      <p:pic>
        <p:nvPicPr>
          <p:cNvPr id="5" name="Picture 3" descr="C:\Users\megastore\Desktop\16.jpg"/>
          <p:cNvPicPr>
            <a:picLocks noChangeAspect="1" noChangeArrowheads="1"/>
          </p:cNvPicPr>
          <p:nvPr/>
        </p:nvPicPr>
        <p:blipFill>
          <a:blip r:embed="rId3" cstate="print"/>
          <a:srcRect/>
          <a:stretch>
            <a:fillRect/>
          </a:stretch>
        </p:blipFill>
        <p:spPr bwMode="auto">
          <a:xfrm>
            <a:off x="214282" y="2714620"/>
            <a:ext cx="4430650" cy="3929090"/>
          </a:xfrm>
          <a:prstGeom prst="rect">
            <a:avLst/>
          </a:prstGeom>
          <a:noFill/>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dirty="0" smtClean="0"/>
              <a:t>Piscine olympique de Casablanca (Maroc)</a:t>
            </a:r>
            <a:endParaRPr lang="fr-FR" dirty="0"/>
          </a:p>
        </p:txBody>
      </p:sp>
      <p:sp>
        <p:nvSpPr>
          <p:cNvPr id="3" name="Espace réservé du contenu 2"/>
          <p:cNvSpPr>
            <a:spLocks noGrp="1"/>
          </p:cNvSpPr>
          <p:nvPr>
            <p:ph idx="1"/>
          </p:nvPr>
        </p:nvSpPr>
        <p:spPr>
          <a:xfrm>
            <a:off x="214282" y="1428736"/>
            <a:ext cx="3643338" cy="4929222"/>
          </a:xfrm>
        </p:spPr>
        <p:txBody>
          <a:bodyPr>
            <a:normAutofit fontScale="92500" lnSpcReduction="10000"/>
          </a:bodyPr>
          <a:lstStyle/>
          <a:p>
            <a:r>
              <a:rPr lang="fr-FR" dirty="0" smtClean="0"/>
              <a:t>Charpente et platelage des deux salles couvertes en coupole.</a:t>
            </a:r>
          </a:p>
          <a:p>
            <a:r>
              <a:rPr lang="fr-FR" dirty="0" smtClean="0"/>
              <a:t>Portée libre 113 m.</a:t>
            </a:r>
          </a:p>
          <a:p>
            <a:r>
              <a:rPr lang="fr-FR" dirty="0" smtClean="0"/>
              <a:t>gradins de 3 000 et 6 000 spectateurs.</a:t>
            </a:r>
          </a:p>
          <a:p>
            <a:r>
              <a:rPr lang="fr-FR" dirty="0" smtClean="0"/>
              <a:t>Année de réalisation : 1983</a:t>
            </a:r>
            <a:endParaRPr lang="fr-FR" dirty="0"/>
          </a:p>
        </p:txBody>
      </p:sp>
      <p:pic>
        <p:nvPicPr>
          <p:cNvPr id="4" name="Picture 2" descr="C:\Users\megastore\Desktop\Palais_des_sports_Casablanca.JPG"/>
          <p:cNvPicPr>
            <a:picLocks noChangeAspect="1" noChangeArrowheads="1"/>
          </p:cNvPicPr>
          <p:nvPr/>
        </p:nvPicPr>
        <p:blipFill>
          <a:blip r:embed="rId2" cstate="print"/>
          <a:srcRect/>
          <a:stretch>
            <a:fillRect/>
          </a:stretch>
        </p:blipFill>
        <p:spPr bwMode="auto">
          <a:xfrm>
            <a:off x="3786182" y="1571612"/>
            <a:ext cx="5143536" cy="4714908"/>
          </a:xfrm>
          <a:prstGeom prst="rect">
            <a:avLst/>
          </a:prstGeom>
          <a:noFill/>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Patinoire d'</a:t>
            </a:r>
            <a:r>
              <a:rPr lang="fr-FR" dirty="0" err="1" smtClean="0"/>
              <a:t>Istre</a:t>
            </a:r>
            <a:endParaRPr lang="fr-FR" dirty="0"/>
          </a:p>
        </p:txBody>
      </p:sp>
      <p:sp>
        <p:nvSpPr>
          <p:cNvPr id="3" name="Espace réservé du contenu 2"/>
          <p:cNvSpPr>
            <a:spLocks noGrp="1"/>
          </p:cNvSpPr>
          <p:nvPr>
            <p:ph idx="1"/>
          </p:nvPr>
        </p:nvSpPr>
        <p:spPr>
          <a:xfrm>
            <a:off x="214282" y="1554162"/>
            <a:ext cx="4143404" cy="4525963"/>
          </a:xfrm>
        </p:spPr>
        <p:txBody>
          <a:bodyPr/>
          <a:lstStyle/>
          <a:p>
            <a:r>
              <a:rPr lang="fr-FR" dirty="0" smtClean="0"/>
              <a:t>Surface couverte 3000 m².</a:t>
            </a:r>
          </a:p>
          <a:p>
            <a:r>
              <a:rPr lang="fr-FR" dirty="0" smtClean="0"/>
              <a:t>Portée 86 m.</a:t>
            </a:r>
          </a:p>
          <a:p>
            <a:r>
              <a:rPr lang="fr-FR" dirty="0" smtClean="0"/>
              <a:t>Année de réalisation : 1982.</a:t>
            </a:r>
            <a:endParaRPr lang="fr-FR" dirty="0"/>
          </a:p>
        </p:txBody>
      </p:sp>
      <p:pic>
        <p:nvPicPr>
          <p:cNvPr id="5" name="Picture 2" descr="C:\Users\megastore\Desktop\18.jpg"/>
          <p:cNvPicPr>
            <a:picLocks noChangeAspect="1" noChangeArrowheads="1"/>
          </p:cNvPicPr>
          <p:nvPr/>
        </p:nvPicPr>
        <p:blipFill>
          <a:blip r:embed="rId2" cstate="print"/>
          <a:srcRect/>
          <a:stretch>
            <a:fillRect/>
          </a:stretch>
        </p:blipFill>
        <p:spPr bwMode="auto">
          <a:xfrm>
            <a:off x="4214810" y="1571612"/>
            <a:ext cx="4714908" cy="5000660"/>
          </a:xfrm>
          <a:prstGeom prst="rect">
            <a:avLst/>
          </a:prstGeom>
          <a:noFill/>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Stade Liévin</a:t>
            </a:r>
            <a:endParaRPr lang="fr-FR" dirty="0"/>
          </a:p>
        </p:txBody>
      </p:sp>
      <p:sp>
        <p:nvSpPr>
          <p:cNvPr id="3" name="Espace réservé du contenu 2"/>
          <p:cNvSpPr>
            <a:spLocks noGrp="1"/>
          </p:cNvSpPr>
          <p:nvPr>
            <p:ph idx="1"/>
          </p:nvPr>
        </p:nvSpPr>
        <p:spPr>
          <a:xfrm>
            <a:off x="304800" y="1554162"/>
            <a:ext cx="3695696" cy="4525963"/>
          </a:xfrm>
        </p:spPr>
        <p:txBody>
          <a:bodyPr/>
          <a:lstStyle/>
          <a:p>
            <a:r>
              <a:rPr lang="fr-FR" dirty="0" smtClean="0"/>
              <a:t>Structure en portique de 80 m de portée.</a:t>
            </a:r>
          </a:p>
          <a:p>
            <a:r>
              <a:rPr lang="fr-FR" dirty="0" smtClean="0"/>
              <a:t>Surface couverte de 7 540 m².</a:t>
            </a:r>
          </a:p>
          <a:p>
            <a:r>
              <a:rPr lang="fr-FR" dirty="0" smtClean="0"/>
              <a:t>Nombre de places : 7 000.</a:t>
            </a:r>
            <a:endParaRPr lang="fr-FR" dirty="0"/>
          </a:p>
        </p:txBody>
      </p:sp>
      <p:pic>
        <p:nvPicPr>
          <p:cNvPr id="4" name="Picture 2" descr="C:\Users\megastore\Desktop\Stade_d_athl_tisme_Li_vin.JPG"/>
          <p:cNvPicPr>
            <a:picLocks noChangeAspect="1" noChangeArrowheads="1"/>
          </p:cNvPicPr>
          <p:nvPr/>
        </p:nvPicPr>
        <p:blipFill>
          <a:blip r:embed="rId2" cstate="print"/>
          <a:srcRect/>
          <a:stretch>
            <a:fillRect/>
          </a:stretch>
        </p:blipFill>
        <p:spPr bwMode="auto">
          <a:xfrm>
            <a:off x="3929058" y="1285860"/>
            <a:ext cx="4958684" cy="5286412"/>
          </a:xfrm>
          <a:prstGeom prst="rect">
            <a:avLst/>
          </a:prstGeom>
          <a:noFill/>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dirty="0" smtClean="0"/>
              <a:t>Palais omnisports de Thiais</a:t>
            </a:r>
            <a:endParaRPr lang="fr-FR" dirty="0"/>
          </a:p>
        </p:txBody>
      </p:sp>
      <p:sp>
        <p:nvSpPr>
          <p:cNvPr id="3" name="Espace réservé du contenu 2"/>
          <p:cNvSpPr>
            <a:spLocks noGrp="1"/>
          </p:cNvSpPr>
          <p:nvPr>
            <p:ph idx="1"/>
          </p:nvPr>
        </p:nvSpPr>
        <p:spPr>
          <a:xfrm>
            <a:off x="214282" y="1214422"/>
            <a:ext cx="3786214" cy="5357850"/>
          </a:xfrm>
        </p:spPr>
        <p:txBody>
          <a:bodyPr>
            <a:normAutofit fontScale="85000" lnSpcReduction="10000"/>
          </a:bodyPr>
          <a:lstStyle/>
          <a:p>
            <a:r>
              <a:rPr lang="fr-FR" dirty="0" smtClean="0"/>
              <a:t>Réalisé en 1994-1995.</a:t>
            </a:r>
          </a:p>
          <a:p>
            <a:r>
              <a:rPr lang="fr-FR" dirty="0" smtClean="0"/>
              <a:t>Structure en lamellé collé.</a:t>
            </a:r>
          </a:p>
          <a:p>
            <a:r>
              <a:rPr lang="fr-FR" dirty="0" smtClean="0"/>
              <a:t>Sa coupole en nid d'abeille est unique en Europe, elle recouvre la structure porteuse et apporte qualité, esthétique et confort acoustique au Palais Omnisport.</a:t>
            </a:r>
            <a:endParaRPr lang="fr-FR" dirty="0"/>
          </a:p>
        </p:txBody>
      </p:sp>
      <p:pic>
        <p:nvPicPr>
          <p:cNvPr id="4" name="Picture 3" descr="C:\Users\megastore\Desktop\22.jpg"/>
          <p:cNvPicPr>
            <a:picLocks noChangeAspect="1" noChangeArrowheads="1"/>
          </p:cNvPicPr>
          <p:nvPr/>
        </p:nvPicPr>
        <p:blipFill>
          <a:blip r:embed="rId2" cstate="print"/>
          <a:srcRect/>
          <a:stretch>
            <a:fillRect/>
          </a:stretch>
        </p:blipFill>
        <p:spPr bwMode="auto">
          <a:xfrm>
            <a:off x="3929058" y="1214422"/>
            <a:ext cx="5000660" cy="2786082"/>
          </a:xfrm>
          <a:prstGeom prst="rect">
            <a:avLst/>
          </a:prstGeom>
          <a:noFill/>
        </p:spPr>
      </p:pic>
      <p:pic>
        <p:nvPicPr>
          <p:cNvPr id="5" name="Picture 2" descr="C:\Users\megastore\Desktop\23.jpg"/>
          <p:cNvPicPr>
            <a:picLocks noChangeAspect="1" noChangeArrowheads="1"/>
          </p:cNvPicPr>
          <p:nvPr/>
        </p:nvPicPr>
        <p:blipFill>
          <a:blip r:embed="rId3" cstate="print"/>
          <a:srcRect/>
          <a:stretch>
            <a:fillRect/>
          </a:stretch>
        </p:blipFill>
        <p:spPr bwMode="auto">
          <a:xfrm>
            <a:off x="3929058" y="4071942"/>
            <a:ext cx="5000660" cy="2571768"/>
          </a:xfrm>
          <a:prstGeom prst="rect">
            <a:avLst/>
          </a:prstGeom>
          <a:noFill/>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304800" y="357166"/>
            <a:ext cx="8686800" cy="2643206"/>
          </a:xfrm>
        </p:spPr>
        <p:txBody>
          <a:bodyPr>
            <a:normAutofit fontScale="92500" lnSpcReduction="20000"/>
          </a:bodyPr>
          <a:lstStyle/>
          <a:p>
            <a:r>
              <a:rPr lang="fr-FR" dirty="0" smtClean="0"/>
              <a:t>Sa construction a nécessité 1 300 m³ de </a:t>
            </a:r>
            <a:r>
              <a:rPr lang="fr-FR" dirty="0" smtClean="0">
                <a:solidFill>
                  <a:srgbClr val="FF0000"/>
                </a:solidFill>
              </a:rPr>
              <a:t>bois</a:t>
            </a:r>
            <a:r>
              <a:rPr lang="fr-FR" dirty="0" smtClean="0"/>
              <a:t> et 60 tonnes de ferrures afin d'obtenir un rendu des joints d'assemblage invisibles par un procédé de fabrication.</a:t>
            </a:r>
          </a:p>
          <a:p>
            <a:r>
              <a:rPr lang="fr-FR" dirty="0" smtClean="0"/>
              <a:t>L'ensemble repose sur 4 arêtiers principaux de 2,10 m de hauteur et 100 m de portées.</a:t>
            </a:r>
            <a:endParaRPr lang="fr-FR" dirty="0"/>
          </a:p>
        </p:txBody>
      </p:sp>
      <p:pic>
        <p:nvPicPr>
          <p:cNvPr id="5" name="Picture 2" descr="C:\Users\megastore\Desktop\Sportzentrum_Thiais.jpg"/>
          <p:cNvPicPr>
            <a:picLocks noChangeAspect="1" noChangeArrowheads="1"/>
          </p:cNvPicPr>
          <p:nvPr/>
        </p:nvPicPr>
        <p:blipFill>
          <a:blip r:embed="rId2" cstate="print"/>
          <a:srcRect/>
          <a:stretch>
            <a:fillRect/>
          </a:stretch>
        </p:blipFill>
        <p:spPr bwMode="auto">
          <a:xfrm>
            <a:off x="928662" y="2786058"/>
            <a:ext cx="7500990" cy="3857652"/>
          </a:xfrm>
          <a:prstGeom prst="rect">
            <a:avLst/>
          </a:prstGeom>
          <a:noFill/>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04800" y="357166"/>
            <a:ext cx="8686800" cy="714380"/>
          </a:xfrm>
        </p:spPr>
        <p:txBody>
          <a:bodyPr>
            <a:normAutofit/>
          </a:bodyPr>
          <a:lstStyle/>
          <a:p>
            <a:r>
              <a:rPr lang="fr-FR" dirty="0" smtClean="0"/>
              <a:t>Résidence en bord de seine</a:t>
            </a:r>
            <a:endParaRPr lang="fr-FR" dirty="0"/>
          </a:p>
        </p:txBody>
      </p:sp>
      <p:sp>
        <p:nvSpPr>
          <p:cNvPr id="3" name="Espace réservé du contenu 2"/>
          <p:cNvSpPr>
            <a:spLocks noGrp="1"/>
          </p:cNvSpPr>
          <p:nvPr>
            <p:ph idx="1"/>
          </p:nvPr>
        </p:nvSpPr>
        <p:spPr>
          <a:xfrm>
            <a:off x="304800" y="1214423"/>
            <a:ext cx="8686800" cy="1143008"/>
          </a:xfrm>
        </p:spPr>
        <p:txBody>
          <a:bodyPr>
            <a:normAutofit fontScale="85000" lnSpcReduction="20000"/>
          </a:bodyPr>
          <a:lstStyle/>
          <a:p>
            <a:r>
              <a:rPr lang="fr-FR" b="1" dirty="0" smtClean="0"/>
              <a:t>PRINCIPE CONSTRUCTIF :                                                                                                                                                                </a:t>
            </a:r>
            <a:r>
              <a:rPr lang="fr-FR" dirty="0" smtClean="0"/>
              <a:t>Portique en lamellé collé et panneaux de remplissage à ossature bois</a:t>
            </a:r>
          </a:p>
          <a:p>
            <a:pPr>
              <a:buNone/>
            </a:pPr>
            <a:endParaRPr lang="fr-FR" dirty="0"/>
          </a:p>
        </p:txBody>
      </p:sp>
      <p:pic>
        <p:nvPicPr>
          <p:cNvPr id="4" name="Picture 6"/>
          <p:cNvPicPr>
            <a:picLocks noChangeArrowheads="1"/>
          </p:cNvPicPr>
          <p:nvPr/>
        </p:nvPicPr>
        <p:blipFill>
          <a:blip r:embed="rId2"/>
          <a:srcRect/>
          <a:stretch>
            <a:fillRect/>
          </a:stretch>
        </p:blipFill>
        <p:spPr bwMode="auto">
          <a:xfrm>
            <a:off x="0" y="2643182"/>
            <a:ext cx="4572000" cy="4214818"/>
          </a:xfrm>
          <a:prstGeom prst="rect">
            <a:avLst/>
          </a:prstGeom>
          <a:noFill/>
          <a:ln w="38100">
            <a:solidFill>
              <a:srgbClr val="000000"/>
            </a:solidFill>
            <a:miter lim="800000"/>
            <a:headEnd/>
            <a:tailEnd/>
          </a:ln>
        </p:spPr>
      </p:pic>
      <p:pic>
        <p:nvPicPr>
          <p:cNvPr id="5" name="Picture 5"/>
          <p:cNvPicPr>
            <a:picLocks noChangeAspect="1" noChangeArrowheads="1"/>
          </p:cNvPicPr>
          <p:nvPr/>
        </p:nvPicPr>
        <p:blipFill>
          <a:blip r:embed="rId3"/>
          <a:srcRect/>
          <a:stretch>
            <a:fillRect/>
          </a:stretch>
        </p:blipFill>
        <p:spPr bwMode="auto">
          <a:xfrm>
            <a:off x="4786313" y="2643182"/>
            <a:ext cx="4357687" cy="4214818"/>
          </a:xfrm>
          <a:prstGeom prst="rect">
            <a:avLst/>
          </a:prstGeom>
          <a:noFill/>
          <a:ln w="38100">
            <a:solidFill>
              <a:srgbClr val="000000"/>
            </a:solidFill>
            <a:miter lim="800000"/>
            <a:headEnd/>
            <a:tailEnd/>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p:txBody>
          <a:bodyPr/>
          <a:lstStyle/>
          <a:p>
            <a:r>
              <a:rPr lang="fr-FR" u="sng" dirty="0" smtClean="0"/>
              <a:t>Solide et léger</a:t>
            </a:r>
            <a:r>
              <a:rPr lang="fr-FR" dirty="0" smtClean="0"/>
              <a:t> (cinq fois moins que l’acier et dix-sept fois moins que le béton).</a:t>
            </a:r>
          </a:p>
          <a:p>
            <a:r>
              <a:rPr lang="fr-FR" u="sng" dirty="0" smtClean="0"/>
              <a:t>Résiste aux chocs et aux déformations</a:t>
            </a:r>
            <a:r>
              <a:rPr lang="fr-FR" dirty="0" smtClean="0"/>
              <a:t>.</a:t>
            </a:r>
          </a:p>
          <a:p>
            <a:r>
              <a:rPr lang="fr-FR" u="sng" dirty="0" smtClean="0"/>
              <a:t>Isolant</a:t>
            </a:r>
            <a:r>
              <a:rPr lang="fr-FR" dirty="0" smtClean="0"/>
              <a:t>.</a:t>
            </a:r>
          </a:p>
          <a:p>
            <a:r>
              <a:rPr lang="fr-FR" u="sng" dirty="0" smtClean="0"/>
              <a:t>Chimiquement résistant</a:t>
            </a:r>
            <a:r>
              <a:rPr lang="fr-FR" dirty="0" smtClean="0"/>
              <a:t>(résistance élevée à la corrosion, supportant bien les agressions chimiques).</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04800" y="357166"/>
            <a:ext cx="8686800" cy="938234"/>
          </a:xfrm>
        </p:spPr>
        <p:txBody>
          <a:bodyPr/>
          <a:lstStyle/>
          <a:p>
            <a:r>
              <a:rPr lang="fr-FR" b="1" dirty="0" smtClean="0"/>
              <a:t>Centre nautique Raoul </a:t>
            </a:r>
            <a:r>
              <a:rPr lang="fr-FR" b="1" dirty="0" err="1" smtClean="0"/>
              <a:t>Fonquerne</a:t>
            </a:r>
            <a:endParaRPr lang="fr-FR" dirty="0"/>
          </a:p>
        </p:txBody>
      </p:sp>
      <p:sp>
        <p:nvSpPr>
          <p:cNvPr id="3" name="Espace réservé du contenu 2"/>
          <p:cNvSpPr>
            <a:spLocks noGrp="1"/>
          </p:cNvSpPr>
          <p:nvPr>
            <p:ph idx="1"/>
          </p:nvPr>
        </p:nvSpPr>
        <p:spPr>
          <a:xfrm>
            <a:off x="304800" y="1214423"/>
            <a:ext cx="8686800" cy="1071570"/>
          </a:xfrm>
        </p:spPr>
        <p:txBody>
          <a:bodyPr>
            <a:normAutofit/>
          </a:bodyPr>
          <a:lstStyle/>
          <a:p>
            <a:r>
              <a:rPr lang="fr-FR" b="1" dirty="0" smtClean="0"/>
              <a:t>principe constructif :</a:t>
            </a:r>
            <a:r>
              <a:rPr lang="fr-FR" dirty="0" smtClean="0"/>
              <a:t>  formes porteuses combinées avec des arcs portés.</a:t>
            </a:r>
            <a:endParaRPr lang="fr-FR" b="1" dirty="0" smtClean="0"/>
          </a:p>
        </p:txBody>
      </p:sp>
      <p:pic>
        <p:nvPicPr>
          <p:cNvPr id="4" name="Picture 4"/>
          <p:cNvPicPr>
            <a:picLocks noChangeAspect="1" noChangeArrowheads="1"/>
          </p:cNvPicPr>
          <p:nvPr/>
        </p:nvPicPr>
        <p:blipFill>
          <a:blip r:embed="rId2"/>
          <a:srcRect/>
          <a:stretch>
            <a:fillRect/>
          </a:stretch>
        </p:blipFill>
        <p:spPr bwMode="auto">
          <a:xfrm>
            <a:off x="857224" y="2285992"/>
            <a:ext cx="7143800" cy="4357694"/>
          </a:xfrm>
          <a:prstGeom prst="rect">
            <a:avLst/>
          </a:prstGeom>
          <a:noFill/>
          <a:ln w="38100">
            <a:solidFill>
              <a:srgbClr val="000000"/>
            </a:solidFill>
            <a:miter lim="800000"/>
            <a:headEnd/>
            <a:tailEnd/>
          </a:ln>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7"/>
          <p:cNvPicPr>
            <a:picLocks noGrp="1" noChangeAspect="1" noChangeArrowheads="1"/>
          </p:cNvPicPr>
          <p:nvPr>
            <p:ph idx="1"/>
          </p:nvPr>
        </p:nvPicPr>
        <p:blipFill>
          <a:blip r:embed="rId2" cstate="print"/>
          <a:srcRect/>
          <a:stretch>
            <a:fillRect/>
          </a:stretch>
        </p:blipFill>
        <p:spPr bwMode="auto">
          <a:xfrm>
            <a:off x="428596" y="0"/>
            <a:ext cx="8358246" cy="3429024"/>
          </a:xfrm>
          <a:prstGeom prst="rect">
            <a:avLst/>
          </a:prstGeom>
          <a:noFill/>
          <a:ln w="28575">
            <a:solidFill>
              <a:srgbClr val="000000"/>
            </a:solidFill>
            <a:miter lim="800000"/>
            <a:headEnd/>
            <a:tailEnd/>
          </a:ln>
        </p:spPr>
      </p:pic>
      <p:pic>
        <p:nvPicPr>
          <p:cNvPr id="5" name="Picture 5"/>
          <p:cNvPicPr>
            <a:picLocks noChangeAspect="1" noChangeArrowheads="1"/>
          </p:cNvPicPr>
          <p:nvPr/>
        </p:nvPicPr>
        <p:blipFill>
          <a:blip r:embed="rId3"/>
          <a:srcRect/>
          <a:stretch>
            <a:fillRect/>
          </a:stretch>
        </p:blipFill>
        <p:spPr bwMode="auto">
          <a:xfrm>
            <a:off x="714348" y="3643314"/>
            <a:ext cx="7643866" cy="3214686"/>
          </a:xfrm>
          <a:prstGeom prst="rect">
            <a:avLst/>
          </a:prstGeom>
          <a:noFill/>
          <a:ln w="38100">
            <a:solidFill>
              <a:srgbClr val="000000"/>
            </a:solidFill>
            <a:miter lim="800000"/>
            <a:headEnd/>
            <a:tailEnd/>
          </a:ln>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b="1" dirty="0" smtClean="0"/>
              <a:t>MEDIATHEQUE ROGER GOUHIER</a:t>
            </a:r>
            <a:endParaRPr lang="fr-FR" dirty="0"/>
          </a:p>
        </p:txBody>
      </p:sp>
      <p:sp>
        <p:nvSpPr>
          <p:cNvPr id="3" name="Espace réservé du contenu 2"/>
          <p:cNvSpPr>
            <a:spLocks noGrp="1"/>
          </p:cNvSpPr>
          <p:nvPr>
            <p:ph idx="1"/>
          </p:nvPr>
        </p:nvSpPr>
        <p:spPr>
          <a:xfrm>
            <a:off x="304800" y="1554163"/>
            <a:ext cx="8686800" cy="1017582"/>
          </a:xfrm>
        </p:spPr>
        <p:txBody>
          <a:bodyPr>
            <a:normAutofit lnSpcReduction="10000"/>
          </a:bodyPr>
          <a:lstStyle/>
          <a:p>
            <a:pPr algn="ctr">
              <a:spcBef>
                <a:spcPct val="50000"/>
              </a:spcBef>
              <a:buNone/>
            </a:pPr>
            <a:r>
              <a:rPr lang="fr-FR" b="1" dirty="0" smtClean="0"/>
              <a:t>PRINCIPE CONSTRUCTIF :</a:t>
            </a:r>
            <a:r>
              <a:rPr lang="fr-FR" dirty="0" smtClean="0"/>
              <a:t>Structure poteaux-poutres – lamellé collé</a:t>
            </a:r>
            <a:endParaRPr lang="fr-FR" dirty="0"/>
          </a:p>
        </p:txBody>
      </p:sp>
      <p:pic>
        <p:nvPicPr>
          <p:cNvPr id="4" name="Picture 6"/>
          <p:cNvPicPr>
            <a:picLocks noChangeAspect="1" noChangeArrowheads="1"/>
          </p:cNvPicPr>
          <p:nvPr/>
        </p:nvPicPr>
        <p:blipFill>
          <a:blip r:embed="rId2" cstate="print"/>
          <a:srcRect l="9557" t="12370"/>
          <a:stretch>
            <a:fillRect/>
          </a:stretch>
        </p:blipFill>
        <p:spPr bwMode="auto">
          <a:xfrm>
            <a:off x="0" y="2643182"/>
            <a:ext cx="4572000" cy="4214818"/>
          </a:xfrm>
          <a:prstGeom prst="rect">
            <a:avLst/>
          </a:prstGeom>
          <a:noFill/>
          <a:ln w="38100">
            <a:solidFill>
              <a:srgbClr val="000000"/>
            </a:solidFill>
            <a:miter lim="800000"/>
            <a:headEnd/>
            <a:tailEnd/>
          </a:ln>
        </p:spPr>
      </p:pic>
      <p:pic>
        <p:nvPicPr>
          <p:cNvPr id="5" name="Picture 5"/>
          <p:cNvPicPr>
            <a:picLocks noChangeAspect="1" noChangeArrowheads="1"/>
          </p:cNvPicPr>
          <p:nvPr/>
        </p:nvPicPr>
        <p:blipFill>
          <a:blip r:embed="rId3" cstate="print"/>
          <a:srcRect l="7726"/>
          <a:stretch>
            <a:fillRect/>
          </a:stretch>
        </p:blipFill>
        <p:spPr bwMode="auto">
          <a:xfrm>
            <a:off x="4859338" y="2643182"/>
            <a:ext cx="4284662" cy="4214818"/>
          </a:xfrm>
          <a:prstGeom prst="rect">
            <a:avLst/>
          </a:prstGeom>
          <a:noFill/>
          <a:ln w="38100">
            <a:solidFill>
              <a:srgbClr val="000000"/>
            </a:solidFill>
            <a:miter lim="800000"/>
            <a:headEnd/>
            <a:tailEnd/>
          </a:ln>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04800" y="571480"/>
            <a:ext cx="8686800" cy="1071570"/>
          </a:xfrm>
        </p:spPr>
        <p:txBody>
          <a:bodyPr>
            <a:normAutofit fontScale="90000"/>
          </a:bodyPr>
          <a:lstStyle/>
          <a:p>
            <a:r>
              <a:rPr lang="fr-FR" b="1" dirty="0" smtClean="0"/>
              <a:t>PAVILLON D’EXPOSITION DE LA MAISON DE LA FORET</a:t>
            </a:r>
            <a:r>
              <a:rPr lang="fr-FR" dirty="0" smtClean="0"/>
              <a:t/>
            </a:r>
            <a:br>
              <a:rPr lang="fr-FR" dirty="0" smtClean="0"/>
            </a:br>
            <a:endParaRPr lang="fr-FR" dirty="0"/>
          </a:p>
        </p:txBody>
      </p:sp>
      <p:sp>
        <p:nvSpPr>
          <p:cNvPr id="3" name="Espace réservé du contenu 2"/>
          <p:cNvSpPr>
            <a:spLocks noGrp="1"/>
          </p:cNvSpPr>
          <p:nvPr>
            <p:ph idx="1"/>
          </p:nvPr>
        </p:nvSpPr>
        <p:spPr>
          <a:xfrm>
            <a:off x="214282" y="1500174"/>
            <a:ext cx="8686800" cy="1285884"/>
          </a:xfrm>
        </p:spPr>
        <p:txBody>
          <a:bodyPr>
            <a:normAutofit fontScale="92500" lnSpcReduction="20000"/>
          </a:bodyPr>
          <a:lstStyle/>
          <a:p>
            <a:r>
              <a:rPr lang="fr-FR" b="1" dirty="0" smtClean="0"/>
              <a:t>PRINCIPE CONSTRUCTIF :</a:t>
            </a:r>
            <a:r>
              <a:rPr lang="fr-FR" dirty="0" smtClean="0"/>
              <a:t>Arcs en lamellé-collé ; systèmes poteaux poutres et panneaux en lamellé-collé.</a:t>
            </a:r>
          </a:p>
        </p:txBody>
      </p:sp>
      <p:pic>
        <p:nvPicPr>
          <p:cNvPr id="4" name="Picture 4"/>
          <p:cNvPicPr>
            <a:picLocks noChangeAspect="1" noChangeArrowheads="1"/>
          </p:cNvPicPr>
          <p:nvPr/>
        </p:nvPicPr>
        <p:blipFill>
          <a:blip r:embed="rId2"/>
          <a:srcRect/>
          <a:stretch>
            <a:fillRect/>
          </a:stretch>
        </p:blipFill>
        <p:spPr bwMode="auto">
          <a:xfrm>
            <a:off x="2500298" y="2357430"/>
            <a:ext cx="5786478" cy="4500570"/>
          </a:xfrm>
          <a:prstGeom prst="rect">
            <a:avLst/>
          </a:prstGeom>
          <a:noFill/>
          <a:ln w="38100">
            <a:solidFill>
              <a:srgbClr val="000000"/>
            </a:solidFill>
            <a:miter lim="800000"/>
            <a:headEnd/>
            <a:tailEnd/>
          </a:ln>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04800" y="285728"/>
            <a:ext cx="8686800" cy="1214446"/>
          </a:xfrm>
        </p:spPr>
        <p:txBody>
          <a:bodyPr/>
          <a:lstStyle/>
          <a:p>
            <a:r>
              <a:rPr lang="fr-FR" b="1" dirty="0" smtClean="0"/>
              <a:t>DÔME VILLEBON-SUR-YVETTE</a:t>
            </a:r>
            <a:endParaRPr lang="fr-FR" dirty="0"/>
          </a:p>
        </p:txBody>
      </p:sp>
      <p:pic>
        <p:nvPicPr>
          <p:cNvPr id="4" name="Picture 5" descr="dome"/>
          <p:cNvPicPr>
            <a:picLocks noGrp="1" noChangeAspect="1" noChangeArrowheads="1"/>
          </p:cNvPicPr>
          <p:nvPr>
            <p:ph idx="1"/>
          </p:nvPr>
        </p:nvPicPr>
        <p:blipFill>
          <a:blip r:embed="rId2" cstate="print"/>
          <a:srcRect/>
          <a:stretch>
            <a:fillRect/>
          </a:stretch>
        </p:blipFill>
        <p:spPr bwMode="auto">
          <a:xfrm>
            <a:off x="428596" y="1571612"/>
            <a:ext cx="8215370" cy="4929222"/>
          </a:xfrm>
          <a:prstGeom prst="rect">
            <a:avLst/>
          </a:prstGeom>
          <a:noFill/>
          <a:ln w="28575">
            <a:solidFill>
              <a:srgbClr val="000000"/>
            </a:solidFill>
            <a:miter lim="800000"/>
            <a:headEnd/>
            <a:tailEnd/>
          </a:ln>
          <a:effectLst>
            <a:outerShdw dist="107763" dir="13500000" algn="ctr" rotWithShape="0">
              <a:srgbClr val="808080">
                <a:alpha val="50000"/>
              </a:srgbClr>
            </a:outerShdw>
          </a:effectLst>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b="1" dirty="0" smtClean="0"/>
              <a:t>TENNIS COUVERTS SOFIA ANTIPOLIS</a:t>
            </a:r>
            <a:endParaRPr lang="fr-FR" dirty="0"/>
          </a:p>
        </p:txBody>
      </p:sp>
      <p:pic>
        <p:nvPicPr>
          <p:cNvPr id="4" name="Picture 4" descr="antipolis"/>
          <p:cNvPicPr>
            <a:picLocks noGrp="1" noChangeAspect="1" noChangeArrowheads="1"/>
          </p:cNvPicPr>
          <p:nvPr>
            <p:ph idx="1"/>
          </p:nvPr>
        </p:nvPicPr>
        <p:blipFill>
          <a:blip r:embed="rId2" cstate="print"/>
          <a:srcRect l="12737"/>
          <a:stretch>
            <a:fillRect/>
          </a:stretch>
        </p:blipFill>
        <p:spPr bwMode="auto">
          <a:xfrm>
            <a:off x="714348" y="1571612"/>
            <a:ext cx="7786742" cy="4929222"/>
          </a:xfrm>
          <a:prstGeom prst="rect">
            <a:avLst/>
          </a:prstGeom>
          <a:noFill/>
          <a:ln w="38100">
            <a:solidFill>
              <a:srgbClr val="000000"/>
            </a:solidFill>
            <a:miter lim="800000"/>
            <a:headEnd/>
            <a:tailEnd/>
          </a:ln>
          <a:effectLst>
            <a:outerShdw dist="107763" dir="13500000" algn="ctr" rotWithShape="0">
              <a:srgbClr val="808080">
                <a:alpha val="50000"/>
              </a:srgbClr>
            </a:outerShdw>
          </a:effectLst>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04800" y="457200"/>
            <a:ext cx="8686800" cy="1114412"/>
          </a:xfrm>
        </p:spPr>
        <p:txBody>
          <a:bodyPr>
            <a:normAutofit fontScale="90000"/>
          </a:bodyPr>
          <a:lstStyle/>
          <a:p>
            <a:r>
              <a:rPr lang="fr-FR" b="1" dirty="0" smtClean="0"/>
              <a:t>VALENCE PATINOIRE </a:t>
            </a:r>
            <a:br>
              <a:rPr lang="fr-FR" b="1" dirty="0" smtClean="0"/>
            </a:br>
            <a:endParaRPr lang="fr-FR" dirty="0"/>
          </a:p>
        </p:txBody>
      </p:sp>
      <p:pic>
        <p:nvPicPr>
          <p:cNvPr id="4" name="Picture 7" descr="p_VALENCE"/>
          <p:cNvPicPr>
            <a:picLocks noGrp="1" noChangeAspect="1" noChangeArrowheads="1"/>
          </p:cNvPicPr>
          <p:nvPr>
            <p:ph idx="1"/>
          </p:nvPr>
        </p:nvPicPr>
        <p:blipFill>
          <a:blip r:embed="rId2" cstate="print"/>
          <a:srcRect b="26671"/>
          <a:stretch>
            <a:fillRect/>
          </a:stretch>
        </p:blipFill>
        <p:spPr bwMode="auto">
          <a:xfrm>
            <a:off x="357158" y="1357298"/>
            <a:ext cx="8429684" cy="5286412"/>
          </a:xfrm>
          <a:prstGeom prst="rect">
            <a:avLst/>
          </a:prstGeom>
          <a:noFill/>
          <a:ln w="28575">
            <a:solidFill>
              <a:srgbClr val="000000"/>
            </a:solidFill>
            <a:miter lim="800000"/>
            <a:headEnd/>
            <a:tailEnd/>
          </a:ln>
          <a:effectLst>
            <a:outerShdw dist="107763" dir="13500000" algn="ctr" rotWithShape="0">
              <a:srgbClr val="808080">
                <a:alpha val="50000"/>
              </a:srgbClr>
            </a:outerShdw>
          </a:effectLst>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b="1" dirty="0" smtClean="0"/>
              <a:t>PISCINE BADALONE</a:t>
            </a:r>
            <a:endParaRPr lang="fr-FR" dirty="0"/>
          </a:p>
        </p:txBody>
      </p:sp>
      <p:pic>
        <p:nvPicPr>
          <p:cNvPr id="4" name="Picture 3" descr="badalone"/>
          <p:cNvPicPr>
            <a:picLocks noGrp="1" noChangeAspect="1" noChangeArrowheads="1"/>
          </p:cNvPicPr>
          <p:nvPr>
            <p:ph idx="1"/>
          </p:nvPr>
        </p:nvPicPr>
        <p:blipFill>
          <a:blip r:embed="rId2" cstate="print"/>
          <a:srcRect/>
          <a:stretch>
            <a:fillRect/>
          </a:stretch>
        </p:blipFill>
        <p:spPr bwMode="auto">
          <a:xfrm>
            <a:off x="0" y="1357298"/>
            <a:ext cx="6143636" cy="2714644"/>
          </a:xfrm>
          <a:prstGeom prst="rect">
            <a:avLst/>
          </a:prstGeom>
          <a:noFill/>
          <a:ln w="38100">
            <a:solidFill>
              <a:srgbClr val="000000"/>
            </a:solidFill>
            <a:miter lim="800000"/>
            <a:headEnd/>
            <a:tailEnd/>
          </a:ln>
          <a:effectLst>
            <a:outerShdw dist="107763" dir="13500000" algn="ctr" rotWithShape="0">
              <a:srgbClr val="808080">
                <a:alpha val="50000"/>
              </a:srgbClr>
            </a:outerShdw>
          </a:effectLst>
        </p:spPr>
      </p:pic>
      <p:pic>
        <p:nvPicPr>
          <p:cNvPr id="5" name="Picture 9" descr="auxerre"/>
          <p:cNvPicPr>
            <a:picLocks noChangeAspect="1" noChangeArrowheads="1"/>
          </p:cNvPicPr>
          <p:nvPr/>
        </p:nvPicPr>
        <p:blipFill>
          <a:blip r:embed="rId3" cstate="print"/>
          <a:srcRect/>
          <a:stretch>
            <a:fillRect/>
          </a:stretch>
        </p:blipFill>
        <p:spPr bwMode="auto">
          <a:xfrm>
            <a:off x="3214678" y="4156075"/>
            <a:ext cx="5929322" cy="2701925"/>
          </a:xfrm>
          <a:prstGeom prst="rect">
            <a:avLst/>
          </a:prstGeom>
          <a:noFill/>
          <a:ln w="38100">
            <a:solidFill>
              <a:srgbClr val="000000"/>
            </a:solidFill>
            <a:miter lim="800000"/>
            <a:headEnd/>
            <a:tailEnd/>
          </a:ln>
          <a:effectLst>
            <a:outerShdw dist="107763" dir="13500000" algn="ctr" rotWithShape="0">
              <a:srgbClr val="808080">
                <a:alpha val="50000"/>
              </a:srgbClr>
            </a:outerShdw>
          </a:effectLst>
        </p:spPr>
      </p:pic>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14282" y="457200"/>
            <a:ext cx="8929718" cy="838200"/>
          </a:xfrm>
        </p:spPr>
        <p:txBody>
          <a:bodyPr>
            <a:normAutofit fontScale="90000"/>
          </a:bodyPr>
          <a:lstStyle/>
          <a:p>
            <a:r>
              <a:rPr lang="fr-FR" dirty="0" smtClean="0"/>
              <a:t>Église jeanne d’arc Rouen</a:t>
            </a:r>
            <a:br>
              <a:rPr lang="fr-FR" dirty="0" smtClean="0"/>
            </a:br>
            <a:endParaRPr lang="fr-FR" dirty="0"/>
          </a:p>
        </p:txBody>
      </p:sp>
      <p:pic>
        <p:nvPicPr>
          <p:cNvPr id="4" name="Picture 20"/>
          <p:cNvPicPr>
            <a:picLocks noGrp="1" noChangeAspect="1" noChangeArrowheads="1"/>
          </p:cNvPicPr>
          <p:nvPr>
            <p:ph idx="1"/>
          </p:nvPr>
        </p:nvPicPr>
        <p:blipFill>
          <a:blip r:embed="rId2"/>
          <a:srcRect/>
          <a:stretch>
            <a:fillRect/>
          </a:stretch>
        </p:blipFill>
        <p:spPr bwMode="auto">
          <a:xfrm>
            <a:off x="4500562" y="1357298"/>
            <a:ext cx="4429156" cy="5143536"/>
          </a:xfrm>
          <a:prstGeom prst="rect">
            <a:avLst/>
          </a:prstGeom>
          <a:noFill/>
          <a:ln w="9525">
            <a:noFill/>
            <a:miter lim="800000"/>
            <a:headEnd/>
            <a:tailEnd/>
          </a:ln>
        </p:spPr>
      </p:pic>
      <p:pic>
        <p:nvPicPr>
          <p:cNvPr id="5" name="Picture 21"/>
          <p:cNvPicPr>
            <a:picLocks noChangeAspect="1" noChangeArrowheads="1"/>
          </p:cNvPicPr>
          <p:nvPr/>
        </p:nvPicPr>
        <p:blipFill>
          <a:blip r:embed="rId3"/>
          <a:srcRect/>
          <a:stretch>
            <a:fillRect/>
          </a:stretch>
        </p:blipFill>
        <p:spPr bwMode="auto">
          <a:xfrm>
            <a:off x="214282" y="1214422"/>
            <a:ext cx="3935414" cy="5357850"/>
          </a:xfrm>
          <a:prstGeom prst="rect">
            <a:avLst/>
          </a:prstGeom>
          <a:noFill/>
          <a:ln w="9525">
            <a:noFill/>
            <a:miter lim="800000"/>
            <a:headEnd/>
            <a:tailEnd/>
          </a:ln>
        </p:spPr>
      </p:pic>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Marché</a:t>
            </a:r>
            <a:endParaRPr lang="fr-FR" dirty="0"/>
          </a:p>
        </p:txBody>
      </p:sp>
      <p:pic>
        <p:nvPicPr>
          <p:cNvPr id="4" name="Picture 23"/>
          <p:cNvPicPr>
            <a:picLocks noGrp="1" noChangeAspect="1" noChangeArrowheads="1"/>
          </p:cNvPicPr>
          <p:nvPr>
            <p:ph idx="1"/>
          </p:nvPr>
        </p:nvPicPr>
        <p:blipFill>
          <a:blip r:embed="rId2"/>
          <a:srcRect/>
          <a:stretch>
            <a:fillRect/>
          </a:stretch>
        </p:blipFill>
        <p:spPr bwMode="auto">
          <a:xfrm>
            <a:off x="285720" y="1610826"/>
            <a:ext cx="8643998" cy="4747132"/>
          </a:xfrm>
          <a:prstGeom prst="rect">
            <a:avLst/>
          </a:prstGeom>
          <a:noFill/>
          <a:ln w="9525">
            <a:noFill/>
            <a:miter lim="800000"/>
            <a:headEnd/>
            <a:tailEnd/>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sz="6000" dirty="0" smtClean="0"/>
              <a:t>Aspects écologiques</a:t>
            </a:r>
            <a:endParaRPr lang="fr-FR" sz="6000" dirty="0"/>
          </a:p>
        </p:txBody>
      </p:sp>
      <p:sp>
        <p:nvSpPr>
          <p:cNvPr id="3" name="Espace réservé du contenu 2"/>
          <p:cNvSpPr>
            <a:spLocks noGrp="1"/>
          </p:cNvSpPr>
          <p:nvPr>
            <p:ph idx="1"/>
          </p:nvPr>
        </p:nvSpPr>
        <p:spPr>
          <a:xfrm>
            <a:off x="304800" y="2214554"/>
            <a:ext cx="8686800" cy="3865571"/>
          </a:xfrm>
        </p:spPr>
        <p:txBody>
          <a:bodyPr/>
          <a:lstStyle/>
          <a:p>
            <a:r>
              <a:rPr lang="fr-FR" sz="4000" u="sng" dirty="0" smtClean="0"/>
              <a:t>Matière première renouvelable</a:t>
            </a:r>
            <a:r>
              <a:rPr lang="fr-FR" sz="4000" dirty="0" smtClean="0"/>
              <a:t>.</a:t>
            </a:r>
          </a:p>
          <a:p>
            <a:r>
              <a:rPr lang="fr-FR" sz="4000" u="sng" dirty="0" smtClean="0"/>
              <a:t>Réduction de l’effet de serre</a:t>
            </a:r>
            <a:r>
              <a:rPr lang="fr-FR" sz="4000" dirty="0" smtClean="0"/>
              <a:t>.</a:t>
            </a:r>
          </a:p>
          <a:p>
            <a:r>
              <a:rPr lang="fr-FR" sz="4000" u="sng" dirty="0" smtClean="0"/>
              <a:t>Atout pour le développement durable</a:t>
            </a:r>
            <a:r>
              <a:rPr lang="fr-FR" sz="4000" dirty="0" smtClean="0"/>
              <a:t>.</a:t>
            </a:r>
          </a:p>
          <a:p>
            <a:r>
              <a:rPr lang="fr-FR" sz="4000" u="sng" dirty="0" smtClean="0"/>
              <a:t>Économie d’énergie</a:t>
            </a:r>
            <a:r>
              <a:rPr lang="fr-FR" dirty="0" smtClean="0"/>
              <a:t>.</a:t>
            </a:r>
          </a:p>
          <a:p>
            <a:endParaRPr lang="fr-FR" dirty="0"/>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2"/>
          <p:cNvPicPr>
            <a:picLocks noGrp="1" noChangeAspect="1" noChangeArrowheads="1"/>
          </p:cNvPicPr>
          <p:nvPr>
            <p:ph idx="1"/>
          </p:nvPr>
        </p:nvPicPr>
        <p:blipFill>
          <a:blip r:embed="rId2"/>
          <a:srcRect/>
          <a:stretch>
            <a:fillRect/>
          </a:stretch>
        </p:blipFill>
        <p:spPr bwMode="auto">
          <a:xfrm>
            <a:off x="357158" y="1357298"/>
            <a:ext cx="8501122" cy="5286412"/>
          </a:xfrm>
          <a:prstGeom prst="rect">
            <a:avLst/>
          </a:prstGeom>
          <a:noFill/>
          <a:ln w="9525">
            <a:noFill/>
            <a:miter lim="800000"/>
            <a:headEnd/>
            <a:tailEnd/>
          </a:ln>
        </p:spPr>
      </p:pic>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Escalier en lamellé collé</a:t>
            </a:r>
            <a:endParaRPr lang="fr-FR" dirty="0"/>
          </a:p>
        </p:txBody>
      </p:sp>
      <p:pic>
        <p:nvPicPr>
          <p:cNvPr id="4" name="Picture 18"/>
          <p:cNvPicPr>
            <a:picLocks noGrp="1" noChangeAspect="1" noChangeArrowheads="1"/>
          </p:cNvPicPr>
          <p:nvPr>
            <p:ph idx="1"/>
          </p:nvPr>
        </p:nvPicPr>
        <p:blipFill>
          <a:blip r:embed="rId2"/>
          <a:srcRect/>
          <a:stretch>
            <a:fillRect/>
          </a:stretch>
        </p:blipFill>
        <p:spPr bwMode="auto">
          <a:xfrm>
            <a:off x="500034" y="1571612"/>
            <a:ext cx="4239966" cy="4786346"/>
          </a:xfrm>
          <a:prstGeom prst="rect">
            <a:avLst/>
          </a:prstGeom>
          <a:noFill/>
          <a:ln w="9525">
            <a:noFill/>
            <a:miter lim="800000"/>
            <a:headEnd/>
            <a:tailEnd/>
          </a:ln>
        </p:spPr>
      </p:pic>
      <p:pic>
        <p:nvPicPr>
          <p:cNvPr id="5" name="Picture 2"/>
          <p:cNvPicPr>
            <a:picLocks noChangeAspect="1" noChangeArrowheads="1"/>
          </p:cNvPicPr>
          <p:nvPr/>
        </p:nvPicPr>
        <p:blipFill>
          <a:blip r:embed="rId3"/>
          <a:srcRect/>
          <a:stretch>
            <a:fillRect/>
          </a:stretch>
        </p:blipFill>
        <p:spPr bwMode="auto">
          <a:xfrm>
            <a:off x="4857752" y="1571612"/>
            <a:ext cx="3857652" cy="4714908"/>
          </a:xfrm>
          <a:prstGeom prst="rect">
            <a:avLst/>
          </a:prstGeom>
          <a:noFill/>
          <a:ln w="9525">
            <a:noFill/>
            <a:miter lim="800000"/>
            <a:headEnd/>
            <a:tailEnd/>
          </a:ln>
        </p:spPr>
      </p:pic>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Salle omnisport Arzew</a:t>
            </a:r>
            <a:endParaRPr lang="fr-FR" dirty="0"/>
          </a:p>
        </p:txBody>
      </p:sp>
      <p:pic>
        <p:nvPicPr>
          <p:cNvPr id="4" name="Picture 2" descr="D:\Documents and Settings\DMC\Bureau\100SANYO\SANY0033.JPG"/>
          <p:cNvPicPr>
            <a:picLocks noGrp="1" noChangeAspect="1" noChangeArrowheads="1"/>
          </p:cNvPicPr>
          <p:nvPr>
            <p:ph idx="1"/>
          </p:nvPr>
        </p:nvPicPr>
        <p:blipFill>
          <a:blip r:embed="rId2" cstate="print"/>
          <a:srcRect/>
          <a:stretch>
            <a:fillRect/>
          </a:stretch>
        </p:blipFill>
        <p:spPr bwMode="auto">
          <a:xfrm>
            <a:off x="1000100" y="1554163"/>
            <a:ext cx="7215238" cy="4525962"/>
          </a:xfrm>
          <a:prstGeom prst="rect">
            <a:avLst/>
          </a:prstGeom>
          <a:noFill/>
        </p:spPr>
      </p:pic>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p:cNvSpPr txBox="1"/>
          <p:nvPr/>
        </p:nvSpPr>
        <p:spPr>
          <a:xfrm>
            <a:off x="0" y="0"/>
            <a:ext cx="2627784" cy="646331"/>
          </a:xfrm>
          <a:prstGeom prst="rect">
            <a:avLst/>
          </a:prstGeom>
        </p:spPr>
        <p:style>
          <a:lnRef idx="0">
            <a:schemeClr val="accent2"/>
          </a:lnRef>
          <a:fillRef idx="3">
            <a:schemeClr val="accent2"/>
          </a:fillRef>
          <a:effectRef idx="3">
            <a:schemeClr val="accent2"/>
          </a:effectRef>
          <a:fontRef idx="minor">
            <a:schemeClr val="lt1"/>
          </a:fontRef>
        </p:style>
        <p:txBody>
          <a:bodyPr wrap="square" rtlCol="0">
            <a:spAutoFit/>
          </a:bodyPr>
          <a:lstStyle/>
          <a:p>
            <a:r>
              <a:rPr lang="fr-FR" sz="3600" dirty="0" smtClean="0">
                <a:latin typeface="Times New Roman" pitchFamily="18" charset="0"/>
                <a:cs typeface="Times New Roman" pitchFamily="18" charset="0"/>
              </a:rPr>
              <a:t>EXEMPLE</a:t>
            </a:r>
            <a:r>
              <a:rPr lang="fr-FR" sz="3600" dirty="0" smtClean="0"/>
              <a:t>S:</a:t>
            </a:r>
            <a:endParaRPr lang="fr-FR" sz="3600" dirty="0"/>
          </a:p>
        </p:txBody>
      </p:sp>
      <p:sp>
        <p:nvSpPr>
          <p:cNvPr id="5" name="ZoneTexte 4"/>
          <p:cNvSpPr txBox="1"/>
          <p:nvPr/>
        </p:nvSpPr>
        <p:spPr>
          <a:xfrm>
            <a:off x="1071538" y="673532"/>
            <a:ext cx="6215106" cy="523220"/>
          </a:xfrm>
          <a:prstGeom prst="rect">
            <a:avLst/>
          </a:prstGeom>
          <a:noFill/>
        </p:spPr>
        <p:txBody>
          <a:bodyPr wrap="square" rtlCol="0">
            <a:spAutoFit/>
          </a:bodyPr>
          <a:lstStyle/>
          <a:p>
            <a:r>
              <a:rPr lang="fr-FR" sz="2800" i="1" u="sng" dirty="0" smtClean="0">
                <a:effectLst>
                  <a:outerShdw blurRad="38100" dist="38100" dir="2700000" algn="tl">
                    <a:srgbClr val="000000">
                      <a:alpha val="43137"/>
                    </a:srgbClr>
                  </a:outerShdw>
                </a:effectLst>
                <a:latin typeface="Times New Roman" pitchFamily="18" charset="0"/>
                <a:cs typeface="Times New Roman" pitchFamily="18" charset="0"/>
              </a:rPr>
              <a:t>La </a:t>
            </a:r>
            <a:r>
              <a:rPr lang="fr-FR" sz="2800" i="1" u="sng" dirty="0">
                <a:effectLst>
                  <a:outerShdw blurRad="38100" dist="38100" dir="2700000" algn="tl">
                    <a:srgbClr val="000000">
                      <a:alpha val="43137"/>
                    </a:srgbClr>
                  </a:outerShdw>
                </a:effectLst>
                <a:latin typeface="Times New Roman" pitchFamily="18" charset="0"/>
                <a:cs typeface="Times New Roman" pitchFamily="18" charset="0"/>
              </a:rPr>
              <a:t>salle omnisport </a:t>
            </a:r>
            <a:r>
              <a:rPr lang="fr-FR" sz="2800" i="1" u="sng" dirty="0" smtClean="0">
                <a:effectLst>
                  <a:outerShdw blurRad="38100" dist="38100" dir="2700000" algn="tl">
                    <a:srgbClr val="000000">
                      <a:alpha val="43137"/>
                    </a:srgbClr>
                  </a:outerShdw>
                </a:effectLst>
                <a:latin typeface="Times New Roman" pitchFamily="18" charset="0"/>
                <a:cs typeface="Times New Roman" pitchFamily="18" charset="0"/>
              </a:rPr>
              <a:t>d’Arzew–Oran-</a:t>
            </a:r>
            <a:endParaRPr lang="fr-FR" sz="2800" i="1" u="sng" dirty="0">
              <a:effectLst>
                <a:outerShdw blurRad="38100" dist="38100" dir="2700000" algn="tl">
                  <a:srgbClr val="000000">
                    <a:alpha val="43137"/>
                  </a:srgbClr>
                </a:outerShdw>
              </a:effectLst>
              <a:latin typeface="Times New Roman" pitchFamily="18" charset="0"/>
              <a:cs typeface="Times New Roman" pitchFamily="18" charset="0"/>
            </a:endParaRPr>
          </a:p>
        </p:txBody>
      </p:sp>
      <p:pic>
        <p:nvPicPr>
          <p:cNvPr id="23554" name="Picture 2" descr="C:\Users\sci usto\Desktop\lamellé colléee\12805831_165785370472051_6548313751910966128_n.jpg"/>
          <p:cNvPicPr>
            <a:picLocks noChangeAspect="1" noChangeArrowheads="1"/>
          </p:cNvPicPr>
          <p:nvPr/>
        </p:nvPicPr>
        <p:blipFill>
          <a:blip r:embed="rId2" cstate="print"/>
          <a:srcRect/>
          <a:stretch>
            <a:fillRect/>
          </a:stretch>
        </p:blipFill>
        <p:spPr bwMode="auto">
          <a:xfrm>
            <a:off x="5364088" y="1412776"/>
            <a:ext cx="3552395" cy="2664296"/>
          </a:xfrm>
          <a:prstGeom prst="rect">
            <a:avLst/>
          </a:prstGeom>
          <a:ln>
            <a:noFill/>
          </a:ln>
          <a:effectLst>
            <a:outerShdw blurRad="292100" dist="139700" dir="2700000" algn="tl" rotWithShape="0">
              <a:srgbClr val="333333">
                <a:alpha val="65000"/>
              </a:srgbClr>
            </a:outerShdw>
          </a:effectLst>
        </p:spPr>
      </p:pic>
      <p:pic>
        <p:nvPicPr>
          <p:cNvPr id="23555" name="Picture 3" descr="C:\Users\sci usto\Desktop\lamellé colléee\12813963_165785380472050_6758066888448471445_n.jpg"/>
          <p:cNvPicPr>
            <a:picLocks noChangeAspect="1" noChangeArrowheads="1"/>
          </p:cNvPicPr>
          <p:nvPr/>
        </p:nvPicPr>
        <p:blipFill>
          <a:blip r:embed="rId3" cstate="print"/>
          <a:srcRect/>
          <a:stretch>
            <a:fillRect/>
          </a:stretch>
        </p:blipFill>
        <p:spPr bwMode="auto">
          <a:xfrm>
            <a:off x="179512" y="1268760"/>
            <a:ext cx="3744416" cy="2808312"/>
          </a:xfrm>
          <a:prstGeom prst="rect">
            <a:avLst/>
          </a:prstGeom>
          <a:ln>
            <a:noFill/>
          </a:ln>
          <a:effectLst>
            <a:outerShdw blurRad="292100" dist="139700" dir="2700000" algn="tl" rotWithShape="0">
              <a:srgbClr val="333333">
                <a:alpha val="65000"/>
              </a:srgbClr>
            </a:outerShdw>
          </a:effectLst>
        </p:spPr>
      </p:pic>
      <p:pic>
        <p:nvPicPr>
          <p:cNvPr id="8" name="Picture 11" descr="D:\Documents and Settings\DMC\Bureau\100SANYO\SANY0035.JPG"/>
          <p:cNvPicPr>
            <a:picLocks noChangeAspect="1" noChangeArrowheads="1"/>
          </p:cNvPicPr>
          <p:nvPr/>
        </p:nvPicPr>
        <p:blipFill>
          <a:blip r:embed="rId4" cstate="print"/>
          <a:srcRect/>
          <a:stretch>
            <a:fillRect/>
          </a:stretch>
        </p:blipFill>
        <p:spPr bwMode="auto">
          <a:xfrm>
            <a:off x="2735288" y="3861048"/>
            <a:ext cx="3360373" cy="2520280"/>
          </a:xfrm>
          <a:prstGeom prst="rect">
            <a:avLst/>
          </a:prstGeom>
          <a:ln>
            <a:noFill/>
          </a:ln>
          <a:effectLst>
            <a:outerShdw blurRad="292100" dist="139700" dir="2700000" algn="tl" rotWithShape="0">
              <a:srgbClr val="333333">
                <a:alpha val="65000"/>
              </a:srgbClr>
            </a:outerShdw>
          </a:effectLst>
        </p:spPr>
      </p:pic>
      <p:sp>
        <p:nvSpPr>
          <p:cNvPr id="10" name="ZoneTexte 9"/>
          <p:cNvSpPr txBox="1"/>
          <p:nvPr/>
        </p:nvSpPr>
        <p:spPr>
          <a:xfrm>
            <a:off x="6516216" y="5085184"/>
            <a:ext cx="2160240" cy="646331"/>
          </a:xfrm>
          <a:prstGeom prst="rect">
            <a:avLst/>
          </a:prstGeom>
          <a:noFill/>
        </p:spPr>
        <p:txBody>
          <a:bodyPr wrap="square" rtlCol="0">
            <a:spAutoFit/>
          </a:bodyPr>
          <a:lstStyle/>
          <a:p>
            <a:r>
              <a:rPr lang="fr-FR" dirty="0" smtClean="0"/>
              <a:t>Eléments porteurs en béton armé </a:t>
            </a:r>
            <a:endParaRPr lang="fr-FR" dirty="0"/>
          </a:p>
        </p:txBody>
      </p:sp>
      <p:cxnSp>
        <p:nvCxnSpPr>
          <p:cNvPr id="12" name="Connecteur droit avec flèche 11"/>
          <p:cNvCxnSpPr>
            <a:stCxn id="10" idx="1"/>
          </p:cNvCxnSpPr>
          <p:nvPr/>
        </p:nvCxnSpPr>
        <p:spPr>
          <a:xfrm flipH="1" flipV="1">
            <a:off x="5220072" y="4797152"/>
            <a:ext cx="1296144" cy="611198"/>
          </a:xfrm>
          <a:prstGeom prst="straightConnector1">
            <a:avLst/>
          </a:prstGeom>
          <a:ln>
            <a:tailEnd type="arrow"/>
          </a:ln>
        </p:spPr>
        <p:style>
          <a:lnRef idx="3">
            <a:schemeClr val="accent2"/>
          </a:lnRef>
          <a:fillRef idx="0">
            <a:schemeClr val="accent2"/>
          </a:fillRef>
          <a:effectRef idx="2">
            <a:schemeClr val="accent2"/>
          </a:effectRef>
          <a:fontRef idx="minor">
            <a:schemeClr val="tx1"/>
          </a:fontRef>
        </p:style>
      </p:cxnSp>
      <p:sp>
        <p:nvSpPr>
          <p:cNvPr id="13" name="ZoneTexte 12"/>
          <p:cNvSpPr txBox="1"/>
          <p:nvPr/>
        </p:nvSpPr>
        <p:spPr>
          <a:xfrm>
            <a:off x="251520" y="4437112"/>
            <a:ext cx="2160240" cy="369332"/>
          </a:xfrm>
          <a:prstGeom prst="rect">
            <a:avLst/>
          </a:prstGeom>
          <a:noFill/>
        </p:spPr>
        <p:txBody>
          <a:bodyPr wrap="square" rtlCol="0">
            <a:spAutoFit/>
          </a:bodyPr>
          <a:lstStyle/>
          <a:p>
            <a:r>
              <a:rPr lang="fr-FR" dirty="0" smtClean="0"/>
              <a:t>Structure en béton </a:t>
            </a:r>
            <a:endParaRPr lang="fr-FR" dirty="0"/>
          </a:p>
        </p:txBody>
      </p:sp>
      <p:cxnSp>
        <p:nvCxnSpPr>
          <p:cNvPr id="15" name="Connecteur droit avec flèche 14"/>
          <p:cNvCxnSpPr/>
          <p:nvPr/>
        </p:nvCxnSpPr>
        <p:spPr>
          <a:xfrm flipV="1">
            <a:off x="1619672" y="2924944"/>
            <a:ext cx="1152128" cy="1440160"/>
          </a:xfrm>
          <a:prstGeom prst="straightConnector1">
            <a:avLst/>
          </a:prstGeom>
          <a:ln>
            <a:tailEnd type="arrow"/>
          </a:ln>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xmlns="" val="3330162737"/>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9" name="Picture 3" descr="C:\Users\sci usto\Desktop\lamellé colléee\12790919_165785403805381_4529917510507029034_n.jpg"/>
          <p:cNvPicPr>
            <a:picLocks noChangeAspect="1" noChangeArrowheads="1"/>
          </p:cNvPicPr>
          <p:nvPr/>
        </p:nvPicPr>
        <p:blipFill>
          <a:blip r:embed="rId2" cstate="print"/>
          <a:srcRect/>
          <a:stretch>
            <a:fillRect/>
          </a:stretch>
        </p:blipFill>
        <p:spPr bwMode="auto">
          <a:xfrm>
            <a:off x="323527" y="260648"/>
            <a:ext cx="3648405" cy="2736304"/>
          </a:xfrm>
          <a:prstGeom prst="rect">
            <a:avLst/>
          </a:prstGeom>
          <a:noFill/>
        </p:spPr>
      </p:pic>
      <p:pic>
        <p:nvPicPr>
          <p:cNvPr id="24580" name="Picture 4" descr="C:\Users\sci usto\Desktop\lamellé colléee\12803024_165785190472069_247518680472474341_n.jpg"/>
          <p:cNvPicPr>
            <a:picLocks noChangeAspect="1" noChangeArrowheads="1"/>
          </p:cNvPicPr>
          <p:nvPr/>
        </p:nvPicPr>
        <p:blipFill>
          <a:blip r:embed="rId3" cstate="print"/>
          <a:srcRect/>
          <a:stretch>
            <a:fillRect/>
          </a:stretch>
        </p:blipFill>
        <p:spPr bwMode="auto">
          <a:xfrm>
            <a:off x="5436096" y="404664"/>
            <a:ext cx="3200400" cy="2400300"/>
          </a:xfrm>
          <a:prstGeom prst="rect">
            <a:avLst/>
          </a:prstGeom>
          <a:noFill/>
        </p:spPr>
      </p:pic>
      <p:pic>
        <p:nvPicPr>
          <p:cNvPr id="24581" name="Picture 5" descr="C:\Users\sci usto\Desktop\lamellé colléee\12806152_165785117138743_5889770661463097114_n.jpg"/>
          <p:cNvPicPr>
            <a:picLocks noChangeAspect="1" noChangeArrowheads="1"/>
          </p:cNvPicPr>
          <p:nvPr/>
        </p:nvPicPr>
        <p:blipFill>
          <a:blip r:embed="rId4" cstate="print"/>
          <a:srcRect/>
          <a:stretch>
            <a:fillRect/>
          </a:stretch>
        </p:blipFill>
        <p:spPr bwMode="auto">
          <a:xfrm>
            <a:off x="0" y="4293096"/>
            <a:ext cx="3226375" cy="2420888"/>
          </a:xfrm>
          <a:prstGeom prst="rect">
            <a:avLst/>
          </a:prstGeom>
          <a:noFill/>
        </p:spPr>
      </p:pic>
      <p:pic>
        <p:nvPicPr>
          <p:cNvPr id="24582" name="Picture 6" descr="C:\Users\sci usto\Desktop\lamellé colléee\12814652_165785343805387_5876528386143977490_n.jpg"/>
          <p:cNvPicPr>
            <a:picLocks noChangeAspect="1" noChangeArrowheads="1"/>
          </p:cNvPicPr>
          <p:nvPr/>
        </p:nvPicPr>
        <p:blipFill>
          <a:blip r:embed="rId5" cstate="print"/>
          <a:srcRect/>
          <a:stretch>
            <a:fillRect/>
          </a:stretch>
        </p:blipFill>
        <p:spPr bwMode="auto">
          <a:xfrm>
            <a:off x="5943600" y="4457700"/>
            <a:ext cx="3200400" cy="2400300"/>
          </a:xfrm>
          <a:prstGeom prst="rect">
            <a:avLst/>
          </a:prstGeom>
          <a:noFill/>
        </p:spPr>
      </p:pic>
      <p:pic>
        <p:nvPicPr>
          <p:cNvPr id="24583" name="Picture 7" descr="C:\Users\sci usto\Desktop\lamellé colléee\12794366_165785147138740_913550795092017586_n.jpg"/>
          <p:cNvPicPr>
            <a:picLocks noChangeAspect="1" noChangeArrowheads="1"/>
          </p:cNvPicPr>
          <p:nvPr/>
        </p:nvPicPr>
        <p:blipFill>
          <a:blip r:embed="rId6" cstate="print"/>
          <a:srcRect/>
          <a:stretch>
            <a:fillRect/>
          </a:stretch>
        </p:blipFill>
        <p:spPr bwMode="auto">
          <a:xfrm>
            <a:off x="3131840" y="3717032"/>
            <a:ext cx="2880320" cy="2161228"/>
          </a:xfrm>
          <a:prstGeom prst="rect">
            <a:avLst/>
          </a:prstGeom>
          <a:noFill/>
        </p:spPr>
      </p:pic>
      <p:sp>
        <p:nvSpPr>
          <p:cNvPr id="10" name="ZoneTexte 9"/>
          <p:cNvSpPr txBox="1"/>
          <p:nvPr/>
        </p:nvSpPr>
        <p:spPr>
          <a:xfrm>
            <a:off x="3419872" y="3068960"/>
            <a:ext cx="2880320" cy="369332"/>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fr-FR" dirty="0" smtClean="0"/>
              <a:t>Structure bidimensionnelle</a:t>
            </a:r>
            <a:endParaRPr lang="fr-FR" dirty="0"/>
          </a:p>
        </p:txBody>
      </p:sp>
      <p:cxnSp>
        <p:nvCxnSpPr>
          <p:cNvPr id="12" name="Connecteur droit avec flèche 11"/>
          <p:cNvCxnSpPr/>
          <p:nvPr/>
        </p:nvCxnSpPr>
        <p:spPr>
          <a:xfrm flipV="1">
            <a:off x="5004048" y="1196752"/>
            <a:ext cx="1224136" cy="1800200"/>
          </a:xfrm>
          <a:prstGeom prst="straightConnector1">
            <a:avLst/>
          </a:prstGeom>
          <a:ln>
            <a:tailEnd type="arrow"/>
          </a:ln>
        </p:spPr>
        <p:style>
          <a:lnRef idx="3">
            <a:schemeClr val="accent2"/>
          </a:lnRef>
          <a:fillRef idx="0">
            <a:schemeClr val="accent2"/>
          </a:fillRef>
          <a:effectRef idx="2">
            <a:schemeClr val="accent2"/>
          </a:effectRef>
          <a:fontRef idx="minor">
            <a:schemeClr val="tx1"/>
          </a:fontRef>
        </p:style>
      </p:cxnSp>
      <p:cxnSp>
        <p:nvCxnSpPr>
          <p:cNvPr id="15" name="Connecteur droit avec flèche 14"/>
          <p:cNvCxnSpPr/>
          <p:nvPr/>
        </p:nvCxnSpPr>
        <p:spPr>
          <a:xfrm flipH="1" flipV="1">
            <a:off x="2771800" y="980728"/>
            <a:ext cx="2232248" cy="2016224"/>
          </a:xfrm>
          <a:prstGeom prst="straightConnector1">
            <a:avLst/>
          </a:prstGeom>
          <a:ln>
            <a:tailEnd type="arrow"/>
          </a:ln>
        </p:spPr>
        <p:style>
          <a:lnRef idx="3">
            <a:schemeClr val="accent2"/>
          </a:lnRef>
          <a:fillRef idx="0">
            <a:schemeClr val="accent2"/>
          </a:fillRef>
          <a:effectRef idx="2">
            <a:schemeClr val="accent2"/>
          </a:effectRef>
          <a:fontRef idx="minor">
            <a:schemeClr val="tx1"/>
          </a:fontRef>
        </p:style>
      </p:cxnSp>
      <p:sp>
        <p:nvSpPr>
          <p:cNvPr id="19" name="Ellipse 18"/>
          <p:cNvSpPr/>
          <p:nvPr/>
        </p:nvSpPr>
        <p:spPr>
          <a:xfrm>
            <a:off x="323528" y="4437112"/>
            <a:ext cx="2664296" cy="1584176"/>
          </a:xfrm>
          <a:prstGeom prst="ellipse">
            <a:avLst/>
          </a:prstGeom>
          <a:noFill/>
        </p:spPr>
        <p:style>
          <a:lnRef idx="2">
            <a:schemeClr val="accent2"/>
          </a:lnRef>
          <a:fillRef idx="1">
            <a:schemeClr val="lt1"/>
          </a:fillRef>
          <a:effectRef idx="0">
            <a:schemeClr val="accent2"/>
          </a:effectRef>
          <a:fontRef idx="minor">
            <a:schemeClr val="dk1"/>
          </a:fontRef>
        </p:style>
        <p:txBody>
          <a:bodyPr rtlCol="0" anchor="ctr"/>
          <a:lstStyle/>
          <a:p>
            <a:pPr algn="ctr"/>
            <a:endParaRPr lang="fr-FR"/>
          </a:p>
        </p:txBody>
      </p:sp>
      <p:sp>
        <p:nvSpPr>
          <p:cNvPr id="20" name="ZoneTexte 19"/>
          <p:cNvSpPr txBox="1"/>
          <p:nvPr/>
        </p:nvSpPr>
        <p:spPr>
          <a:xfrm>
            <a:off x="539552" y="3717032"/>
            <a:ext cx="2376264" cy="400110"/>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fr-FR" sz="2000" dirty="0" smtClean="0">
                <a:latin typeface="Times New Roman" pitchFamily="18" charset="0"/>
                <a:cs typeface="Times New Roman" pitchFamily="18" charset="0"/>
              </a:rPr>
              <a:t>Utilisation des tirants</a:t>
            </a:r>
            <a:endParaRPr lang="fr-FR" sz="2000" dirty="0">
              <a:latin typeface="Times New Roman" pitchFamily="18" charset="0"/>
              <a:cs typeface="Times New Roman" pitchFamily="18" charset="0"/>
            </a:endParaRPr>
          </a:p>
        </p:txBody>
      </p:sp>
      <p:cxnSp>
        <p:nvCxnSpPr>
          <p:cNvPr id="22" name="Connecteur droit avec flèche 21"/>
          <p:cNvCxnSpPr/>
          <p:nvPr/>
        </p:nvCxnSpPr>
        <p:spPr>
          <a:xfrm flipH="1">
            <a:off x="1763688" y="4149080"/>
            <a:ext cx="216024" cy="288032"/>
          </a:xfrm>
          <a:prstGeom prst="straightConnector1">
            <a:avLst/>
          </a:prstGeom>
          <a:ln>
            <a:tailEnd type="arrow"/>
          </a:ln>
        </p:spPr>
        <p:style>
          <a:lnRef idx="3">
            <a:schemeClr val="accent2"/>
          </a:lnRef>
          <a:fillRef idx="0">
            <a:schemeClr val="accent2"/>
          </a:fillRef>
          <a:effectRef idx="2">
            <a:schemeClr val="accent2"/>
          </a:effectRef>
          <a:fontRef idx="minor">
            <a:schemeClr val="tx1"/>
          </a:fontRef>
        </p:style>
      </p:cxnSp>
      <p:sp>
        <p:nvSpPr>
          <p:cNvPr id="23" name="Ellipse 22"/>
          <p:cNvSpPr/>
          <p:nvPr/>
        </p:nvSpPr>
        <p:spPr>
          <a:xfrm>
            <a:off x="3635896" y="3645024"/>
            <a:ext cx="1584176" cy="1224136"/>
          </a:xfrm>
          <a:prstGeom prst="ellipse">
            <a:avLst/>
          </a:prstGeom>
          <a:noFill/>
        </p:spPr>
        <p:style>
          <a:lnRef idx="2">
            <a:schemeClr val="accent2"/>
          </a:lnRef>
          <a:fillRef idx="1">
            <a:schemeClr val="lt1"/>
          </a:fillRef>
          <a:effectRef idx="0">
            <a:schemeClr val="accent2"/>
          </a:effectRef>
          <a:fontRef idx="minor">
            <a:schemeClr val="dk1"/>
          </a:fontRef>
        </p:style>
        <p:txBody>
          <a:bodyPr rtlCol="0" anchor="ctr"/>
          <a:lstStyle/>
          <a:p>
            <a:pPr algn="ctr"/>
            <a:endParaRPr lang="fr-FR"/>
          </a:p>
        </p:txBody>
      </p:sp>
      <p:sp>
        <p:nvSpPr>
          <p:cNvPr id="24" name="ZoneTexte 23"/>
          <p:cNvSpPr txBox="1"/>
          <p:nvPr/>
        </p:nvSpPr>
        <p:spPr>
          <a:xfrm>
            <a:off x="3491880" y="6165304"/>
            <a:ext cx="2232248" cy="646331"/>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fr-FR" dirty="0" smtClean="0"/>
              <a:t>Assemblage par un sabot  métallique</a:t>
            </a:r>
            <a:endParaRPr lang="fr-FR" dirty="0"/>
          </a:p>
        </p:txBody>
      </p:sp>
      <p:cxnSp>
        <p:nvCxnSpPr>
          <p:cNvPr id="26" name="Connecteur droit avec flèche 25"/>
          <p:cNvCxnSpPr>
            <a:stCxn id="24" idx="0"/>
            <a:endCxn id="23" idx="4"/>
          </p:cNvCxnSpPr>
          <p:nvPr/>
        </p:nvCxnSpPr>
        <p:spPr>
          <a:xfrm flipH="1" flipV="1">
            <a:off x="4427984" y="4869160"/>
            <a:ext cx="180020" cy="1296144"/>
          </a:xfrm>
          <a:prstGeom prst="straightConnector1">
            <a:avLst/>
          </a:prstGeom>
          <a:ln>
            <a:tailEnd type="arrow"/>
          </a:ln>
        </p:spPr>
        <p:style>
          <a:lnRef idx="3">
            <a:schemeClr val="accent2"/>
          </a:lnRef>
          <a:fillRef idx="0">
            <a:schemeClr val="accent2"/>
          </a:fillRef>
          <a:effectRef idx="2">
            <a:schemeClr val="accent2"/>
          </a:effectRef>
          <a:fontRef idx="minor">
            <a:schemeClr val="tx1"/>
          </a:fontRef>
        </p:style>
      </p:cxnSp>
      <p:sp>
        <p:nvSpPr>
          <p:cNvPr id="34" name="Rectangle 33"/>
          <p:cNvSpPr/>
          <p:nvPr/>
        </p:nvSpPr>
        <p:spPr>
          <a:xfrm>
            <a:off x="6732240" y="3861048"/>
            <a:ext cx="2103461" cy="400110"/>
          </a:xfrm>
          <a:prstGeom prst="rect">
            <a:avLst/>
          </a:prstGeom>
        </p:spPr>
        <p:style>
          <a:lnRef idx="1">
            <a:schemeClr val="accent2"/>
          </a:lnRef>
          <a:fillRef idx="2">
            <a:schemeClr val="accent2"/>
          </a:fillRef>
          <a:effectRef idx="1">
            <a:schemeClr val="accent2"/>
          </a:effectRef>
          <a:fontRef idx="minor">
            <a:schemeClr val="dk1"/>
          </a:fontRef>
        </p:style>
        <p:txBody>
          <a:bodyPr wrap="none">
            <a:spAutoFit/>
          </a:bodyPr>
          <a:lstStyle/>
          <a:p>
            <a:r>
              <a:rPr lang="fr-FR" sz="2000" dirty="0" smtClean="0">
                <a:latin typeface="Times New Roman" pitchFamily="18" charset="0"/>
                <a:cs typeface="Times New Roman" pitchFamily="18" charset="0"/>
              </a:rPr>
              <a:t>Eléments porteurs </a:t>
            </a:r>
            <a:endParaRPr lang="fr-FR" sz="2000" dirty="0">
              <a:latin typeface="Times New Roman" pitchFamily="18" charset="0"/>
              <a:cs typeface="Times New Roman" pitchFamily="18" charset="0"/>
            </a:endParaRPr>
          </a:p>
        </p:txBody>
      </p:sp>
      <p:cxnSp>
        <p:nvCxnSpPr>
          <p:cNvPr id="36" name="Connecteur droit avec flèche 35"/>
          <p:cNvCxnSpPr/>
          <p:nvPr/>
        </p:nvCxnSpPr>
        <p:spPr>
          <a:xfrm flipH="1">
            <a:off x="7308304" y="4293096"/>
            <a:ext cx="216024" cy="1512168"/>
          </a:xfrm>
          <a:prstGeom prst="straightConnector1">
            <a:avLst/>
          </a:prstGeom>
          <a:ln>
            <a:tailEnd type="arrow"/>
          </a:ln>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xmlns="" val="1532855441"/>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Mes documents\Documents\Atelier de construction\lamelles collées (bois)\20150903_104527_LLS.jpg"/>
          <p:cNvPicPr>
            <a:picLocks noGrp="1" noChangeAspect="1" noChangeArrowheads="1"/>
          </p:cNvPicPr>
          <p:nvPr>
            <p:ph idx="1"/>
          </p:nvPr>
        </p:nvPicPr>
        <p:blipFill>
          <a:blip r:embed="rId2" cstate="print"/>
          <a:srcRect/>
          <a:stretch>
            <a:fillRect/>
          </a:stretch>
        </p:blipFill>
        <p:spPr bwMode="auto">
          <a:xfrm>
            <a:off x="357158" y="1357298"/>
            <a:ext cx="8501122" cy="5143536"/>
          </a:xfrm>
          <a:prstGeom prst="rect">
            <a:avLst/>
          </a:prstGeom>
          <a:noFill/>
        </p:spPr>
      </p:pic>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10" descr="D:\Documents and Settings\DMC\Bureau\100SANYO\SANY0026.JPG"/>
          <p:cNvPicPr>
            <a:picLocks noGrp="1" noChangeAspect="1" noChangeArrowheads="1"/>
          </p:cNvPicPr>
          <p:nvPr>
            <p:ph idx="1"/>
          </p:nvPr>
        </p:nvPicPr>
        <p:blipFill>
          <a:blip r:embed="rId2" cstate="print"/>
          <a:srcRect/>
          <a:stretch>
            <a:fillRect/>
          </a:stretch>
        </p:blipFill>
        <p:spPr bwMode="auto">
          <a:xfrm>
            <a:off x="500034" y="1428736"/>
            <a:ext cx="8286808" cy="4786346"/>
          </a:xfrm>
          <a:prstGeom prst="rect">
            <a:avLst/>
          </a:prstGeom>
          <a:noFill/>
        </p:spPr>
      </p:pic>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Mes documents\Documents\Atelier de construction\lamelles collées (bois)\20150903_104505.jpg"/>
          <p:cNvPicPr>
            <a:picLocks noGrp="1" noChangeAspect="1" noChangeArrowheads="1"/>
          </p:cNvPicPr>
          <p:nvPr>
            <p:ph idx="1"/>
          </p:nvPr>
        </p:nvPicPr>
        <p:blipFill>
          <a:blip r:embed="rId2" cstate="print"/>
          <a:srcRect/>
          <a:stretch>
            <a:fillRect/>
          </a:stretch>
        </p:blipFill>
        <p:spPr bwMode="auto">
          <a:xfrm>
            <a:off x="500034" y="1554162"/>
            <a:ext cx="8215370" cy="4803795"/>
          </a:xfrm>
          <a:prstGeom prst="rect">
            <a:avLst/>
          </a:prstGeom>
          <a:noFill/>
        </p:spPr>
      </p:pic>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9" descr="D:\Documents and Settings\DMC\Bureau\100SANYO\SANY0027.JPG"/>
          <p:cNvPicPr>
            <a:picLocks noGrp="1" noChangeAspect="1" noChangeArrowheads="1"/>
          </p:cNvPicPr>
          <p:nvPr>
            <p:ph idx="1"/>
          </p:nvPr>
        </p:nvPicPr>
        <p:blipFill>
          <a:blip r:embed="rId2" cstate="print"/>
          <a:srcRect/>
          <a:stretch>
            <a:fillRect/>
          </a:stretch>
        </p:blipFill>
        <p:spPr bwMode="auto">
          <a:xfrm>
            <a:off x="357158" y="357166"/>
            <a:ext cx="4286280" cy="3643338"/>
          </a:xfrm>
          <a:prstGeom prst="rect">
            <a:avLst/>
          </a:prstGeom>
          <a:noFill/>
        </p:spPr>
      </p:pic>
      <p:pic>
        <p:nvPicPr>
          <p:cNvPr id="5" name="Picture 7" descr="D:\Documents and Settings\DMC\Bureau\100SANYO\SANY0029.JPG"/>
          <p:cNvPicPr>
            <a:picLocks noChangeAspect="1" noChangeArrowheads="1"/>
          </p:cNvPicPr>
          <p:nvPr/>
        </p:nvPicPr>
        <p:blipFill>
          <a:blip r:embed="rId3" cstate="print"/>
          <a:srcRect/>
          <a:stretch>
            <a:fillRect/>
          </a:stretch>
        </p:blipFill>
        <p:spPr bwMode="auto">
          <a:xfrm>
            <a:off x="4572000" y="2571744"/>
            <a:ext cx="4286280" cy="3982669"/>
          </a:xfrm>
          <a:prstGeom prst="rect">
            <a:avLst/>
          </a:prstGeom>
          <a:noFill/>
        </p:spPr>
      </p:pic>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Documents and Settings\DMC\Bureau\100SANYO\Foto0127.jpg"/>
          <p:cNvPicPr>
            <a:picLocks noChangeAspect="1" noChangeArrowheads="1"/>
          </p:cNvPicPr>
          <p:nvPr/>
        </p:nvPicPr>
        <p:blipFill>
          <a:blip r:embed="rId2"/>
          <a:stretch>
            <a:fillRect/>
          </a:stretch>
        </p:blipFill>
        <p:spPr bwMode="auto">
          <a:xfrm>
            <a:off x="2500298" y="1785926"/>
            <a:ext cx="6643702" cy="5072074"/>
          </a:xfrm>
          <a:prstGeom prst="rect">
            <a:avLst/>
          </a:prstGeom>
          <a:noFill/>
        </p:spPr>
      </p:pic>
      <p:pic>
        <p:nvPicPr>
          <p:cNvPr id="7" name="Picture 8" descr="D:\Documents and Settings\DMC\Bureau\100SANYO\SANY0030.JPG"/>
          <p:cNvPicPr>
            <a:picLocks noGrp="1" noChangeAspect="1" noChangeArrowheads="1"/>
          </p:cNvPicPr>
          <p:nvPr>
            <p:ph idx="1"/>
          </p:nvPr>
        </p:nvPicPr>
        <p:blipFill>
          <a:blip r:embed="rId3" cstate="print"/>
          <a:srcRect/>
          <a:stretch>
            <a:fillRect/>
          </a:stretch>
        </p:blipFill>
        <p:spPr bwMode="auto">
          <a:xfrm>
            <a:off x="0" y="0"/>
            <a:ext cx="4143372" cy="3929066"/>
          </a:xfrm>
          <a:prstGeom prst="rect">
            <a:avLst/>
          </a:prstGeom>
          <a:noFill/>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04800" y="457200"/>
            <a:ext cx="8686800" cy="2686048"/>
          </a:xfrm>
        </p:spPr>
        <p:txBody>
          <a:bodyPr/>
          <a:lstStyle/>
          <a:p>
            <a:r>
              <a:rPr lang="fr-FR" sz="7200" dirty="0" smtClean="0"/>
              <a:t>Le lamellé collé</a:t>
            </a:r>
            <a:r>
              <a:rPr lang="fr-FR" dirty="0" smtClean="0"/>
              <a:t> </a:t>
            </a:r>
            <a:endParaRPr lang="fr-FR" dirty="0"/>
          </a:p>
        </p:txBody>
      </p:sp>
      <p:pic>
        <p:nvPicPr>
          <p:cNvPr id="4" name="Picture 5" descr="C:\Users\megastore\Desktop\poutre-speciale-en-lamelle-colle-147338.jpg"/>
          <p:cNvPicPr>
            <a:picLocks noChangeAspect="1" noChangeArrowheads="1"/>
          </p:cNvPicPr>
          <p:nvPr/>
        </p:nvPicPr>
        <p:blipFill>
          <a:blip r:embed="rId2" cstate="print"/>
          <a:srcRect/>
          <a:stretch>
            <a:fillRect/>
          </a:stretch>
        </p:blipFill>
        <p:spPr bwMode="auto">
          <a:xfrm>
            <a:off x="2428860" y="2500306"/>
            <a:ext cx="4286280" cy="4143404"/>
          </a:xfrm>
          <a:prstGeom prst="rect">
            <a:avLst/>
          </a:prstGeom>
          <a:noFill/>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04800" y="457200"/>
            <a:ext cx="8686800" cy="1042974"/>
          </a:xfrm>
        </p:spPr>
        <p:txBody>
          <a:bodyPr/>
          <a:lstStyle/>
          <a:p>
            <a:r>
              <a:rPr lang="fr-FR" sz="4000" dirty="0" smtClean="0"/>
              <a:t>Définition du bois lamellé collé</a:t>
            </a:r>
            <a:endParaRPr lang="fr-FR" sz="4000" dirty="0"/>
          </a:p>
        </p:txBody>
      </p:sp>
      <p:sp>
        <p:nvSpPr>
          <p:cNvPr id="3" name="Espace réservé du contenu 2"/>
          <p:cNvSpPr>
            <a:spLocks noGrp="1"/>
          </p:cNvSpPr>
          <p:nvPr>
            <p:ph idx="1"/>
          </p:nvPr>
        </p:nvSpPr>
        <p:spPr/>
        <p:txBody>
          <a:bodyPr/>
          <a:lstStyle/>
          <a:p>
            <a:r>
              <a:rPr lang="fr-FR" dirty="0" smtClean="0"/>
              <a:t>Un </a:t>
            </a:r>
            <a:r>
              <a:rPr lang="fr-FR" dirty="0" smtClean="0">
                <a:solidFill>
                  <a:srgbClr val="FF0000"/>
                </a:solidFill>
              </a:rPr>
              <a:t>bois</a:t>
            </a:r>
            <a:r>
              <a:rPr lang="fr-FR" dirty="0" smtClean="0"/>
              <a:t> </a:t>
            </a:r>
            <a:r>
              <a:rPr lang="fr-FR" dirty="0" smtClean="0">
                <a:solidFill>
                  <a:srgbClr val="7030A0"/>
                </a:solidFill>
              </a:rPr>
              <a:t>lamellé collé </a:t>
            </a:r>
            <a:r>
              <a:rPr lang="fr-FR" dirty="0" smtClean="0"/>
              <a:t>est un </a:t>
            </a:r>
            <a:r>
              <a:rPr lang="fr-FR" dirty="0" smtClean="0">
                <a:solidFill>
                  <a:srgbClr val="FF0000"/>
                </a:solidFill>
              </a:rPr>
              <a:t>bois</a:t>
            </a:r>
            <a:r>
              <a:rPr lang="fr-FR" dirty="0" smtClean="0"/>
              <a:t> reconstitué à partir de lamelles de </a:t>
            </a:r>
            <a:r>
              <a:rPr lang="fr-FR" dirty="0" smtClean="0">
                <a:solidFill>
                  <a:srgbClr val="FF0000"/>
                </a:solidFill>
              </a:rPr>
              <a:t>bois</a:t>
            </a:r>
            <a:r>
              <a:rPr lang="fr-FR" dirty="0" smtClean="0"/>
              <a:t> horizontales de 1,9 à 4,5 cm d’épaisseur en moyenne. Ces pièces massives sont assemblées par aboutage et collage les unes sur les autres, à fil parallèle pour obtenir une pièce de grande dimension ou de formes particulières et améliorer la résistance mécanique par rapport à une pièce de bois massif.</a:t>
            </a:r>
            <a:endParaRPr lang="fr-FR" dirty="0"/>
          </a:p>
        </p:txBody>
      </p:sp>
    </p:spTree>
  </p:cSld>
  <p:clrMapOvr>
    <a:masterClrMapping/>
  </p:clrMapOvr>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Promenade">
  <a:themeElements>
    <a:clrScheme name="Promenade">
      <a:dk1>
        <a:sysClr val="windowText" lastClr="000000"/>
      </a:dk1>
      <a:lt1>
        <a:sysClr val="window" lastClr="FFFFFF"/>
      </a:lt1>
      <a:dk2>
        <a:srgbClr val="4E3B30"/>
      </a:dk2>
      <a:lt2>
        <a:srgbClr val="FBEEC9"/>
      </a:lt2>
      <a:accent1>
        <a:srgbClr val="F0A22E"/>
      </a:accent1>
      <a:accent2>
        <a:srgbClr val="A5644E"/>
      </a:accent2>
      <a:accent3>
        <a:srgbClr val="B58B80"/>
      </a:accent3>
      <a:accent4>
        <a:srgbClr val="C3986D"/>
      </a:accent4>
      <a:accent5>
        <a:srgbClr val="A19574"/>
      </a:accent5>
      <a:accent6>
        <a:srgbClr val="C17529"/>
      </a:accent6>
      <a:hlink>
        <a:srgbClr val="AD1F1F"/>
      </a:hlink>
      <a:folHlink>
        <a:srgbClr val="FFC42F"/>
      </a:folHlink>
    </a:clrScheme>
    <a:fontScheme name="Promenade">
      <a:majorFont>
        <a:latin typeface="Franklin Gothic Medium"/>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Franklin Gothic Book"/>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Promenade">
      <a:fillStyleLst>
        <a:solidFill>
          <a:schemeClr val="phClr"/>
        </a:solidFill>
        <a:gradFill rotWithShape="1">
          <a:gsLst>
            <a:gs pos="0">
              <a:schemeClr val="phClr">
                <a:tint val="30000"/>
                <a:satMod val="250000"/>
              </a:schemeClr>
            </a:gs>
            <a:gs pos="72000">
              <a:schemeClr val="phClr">
                <a:tint val="75000"/>
                <a:satMod val="210000"/>
              </a:schemeClr>
            </a:gs>
            <a:gs pos="100000">
              <a:schemeClr val="phClr">
                <a:tint val="85000"/>
                <a:satMod val="210000"/>
              </a:schemeClr>
            </a:gs>
          </a:gsLst>
          <a:lin ang="5400000" scaled="1"/>
        </a:gradFill>
        <a:gradFill rotWithShape="1">
          <a:gsLst>
            <a:gs pos="0">
              <a:schemeClr val="phClr">
                <a:tint val="75000"/>
                <a:shade val="85000"/>
                <a:satMod val="230000"/>
              </a:schemeClr>
            </a:gs>
            <a:gs pos="25000">
              <a:schemeClr val="phClr">
                <a:tint val="90000"/>
                <a:shade val="70000"/>
                <a:satMod val="220000"/>
              </a:schemeClr>
            </a:gs>
            <a:gs pos="50000">
              <a:schemeClr val="phClr">
                <a:tint val="90000"/>
                <a:shade val="58000"/>
                <a:satMod val="225000"/>
              </a:schemeClr>
            </a:gs>
            <a:gs pos="65000">
              <a:schemeClr val="phClr">
                <a:tint val="90000"/>
                <a:shade val="58000"/>
                <a:satMod val="225000"/>
              </a:schemeClr>
            </a:gs>
            <a:gs pos="80000">
              <a:schemeClr val="phClr">
                <a:tint val="90000"/>
                <a:shade val="69000"/>
                <a:satMod val="220000"/>
              </a:schemeClr>
            </a:gs>
            <a:gs pos="100000">
              <a:schemeClr val="phClr">
                <a:tint val="77000"/>
                <a:shade val="80000"/>
                <a:satMod val="230000"/>
              </a:schemeClr>
            </a:gs>
          </a:gsLst>
          <a:lin ang="5400000" scaled="1"/>
        </a:gradFill>
      </a:fillStyleLst>
      <a:lnStyleLst>
        <a:ln w="10000" cap="flat" cmpd="sng" algn="ctr">
          <a:solidFill>
            <a:schemeClr val="ph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76200" dist="50800" dir="5400000" rotWithShape="0">
              <a:srgbClr val="4E3B30">
                <a:alpha val="60000"/>
              </a:srgbClr>
            </a:outerShdw>
          </a:effectLst>
        </a:effectStyle>
        <a:effectStyle>
          <a:effectLst>
            <a:outerShdw blurRad="76200" dist="50800" dir="5400000" rotWithShape="0">
              <a:srgbClr val="4E3B30">
                <a:alpha val="60000"/>
              </a:srgbClr>
            </a:outerShdw>
          </a:effectLst>
          <a:scene3d>
            <a:camera prst="orthographicFront">
              <a:rot lat="0" lon="0" rev="0"/>
            </a:camera>
            <a:lightRig rig="threePt" dir="tl">
              <a:rot lat="0" lon="0" rev="0"/>
            </a:lightRig>
          </a:scene3d>
          <a:sp3d prstMaterial="metal">
            <a:bevelT w="10000" h="10000"/>
          </a:sp3d>
        </a:effectStyle>
        <a:effectStyle>
          <a:effectLst>
            <a:outerShdw blurRad="76200" dist="50800" dir="5400000" rotWithShape="0">
              <a:srgbClr val="4E3B30">
                <a:alpha val="60000"/>
              </a:srgbClr>
            </a:outerShdw>
          </a:effectLst>
          <a:scene3d>
            <a:camera prst="obliqueTopLeft" fov="600000">
              <a:rot lat="0" lon="0" rev="0"/>
            </a:camera>
            <a:lightRig rig="balanced" dir="t">
              <a:rot lat="0" lon="0" rev="19200000"/>
            </a:lightRig>
          </a:scene3d>
          <a:sp3d contourW="12700" prstMaterial="matte">
            <a:bevelT w="60000" h="50800"/>
            <a:contourClr>
              <a:schemeClr val="phClr">
                <a:shade val="60000"/>
                <a:satMod val="110000"/>
              </a:schemeClr>
            </a:contourClr>
          </a:sp3d>
        </a:effectStyle>
      </a:effectStyleLst>
      <a:bgFillStyleLst>
        <a:solidFill>
          <a:schemeClr val="phClr"/>
        </a:solidFill>
        <a:blipFill>
          <a:blip xmlns:r="http://schemas.openxmlformats.org/officeDocument/2006/relationships" r:embed="rId1">
            <a:duotone>
              <a:schemeClr val="phClr">
                <a:shade val="90000"/>
                <a:satMod val="150000"/>
              </a:schemeClr>
              <a:schemeClr val="phClr">
                <a:tint val="88000"/>
                <a:satMod val="105000"/>
              </a:schemeClr>
            </a:duotone>
          </a:blip>
          <a:tile tx="0" ty="0" sx="95000" sy="95000" flip="none" algn="t"/>
        </a:blipFill>
        <a:blipFill>
          <a:blip xmlns:r="http://schemas.openxmlformats.org/officeDocument/2006/relationships" r:embed="rId2">
            <a:duotone>
              <a:schemeClr val="phClr">
                <a:shade val="30000"/>
                <a:satMod val="455000"/>
              </a:schemeClr>
              <a:schemeClr val="phClr">
                <a:tint val="95000"/>
                <a:satMod val="120000"/>
              </a:schemeClr>
            </a:duotone>
          </a:blip>
          <a:stretch>
            <a:fillRect/>
          </a:stretch>
        </a:blipFill>
      </a:bgFillStyleLst>
    </a:fmtScheme>
  </a:themeElements>
  <a:objectDefaults/>
  <a:extraClrScheme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Trek</Template>
  <TotalTime>798</TotalTime>
  <Words>1177</Words>
  <Application>Microsoft Office PowerPoint</Application>
  <PresentationFormat>Affichage à l'écran (4:3)</PresentationFormat>
  <Paragraphs>179</Paragraphs>
  <Slides>79</Slides>
  <Notes>1</Notes>
  <HiddenSlides>0</HiddenSlides>
  <MMClips>0</MMClips>
  <ScaleCrop>false</ScaleCrop>
  <HeadingPairs>
    <vt:vector size="4" baseType="variant">
      <vt:variant>
        <vt:lpstr>Thème</vt:lpstr>
      </vt:variant>
      <vt:variant>
        <vt:i4>1</vt:i4>
      </vt:variant>
      <vt:variant>
        <vt:lpstr>Titres des diapositives</vt:lpstr>
      </vt:variant>
      <vt:variant>
        <vt:i4>79</vt:i4>
      </vt:variant>
    </vt:vector>
  </HeadingPairs>
  <TitlesOfParts>
    <vt:vector size="80" baseType="lpstr">
      <vt:lpstr>Promenade</vt:lpstr>
      <vt:lpstr>Lamellé collé </vt:lpstr>
      <vt:lpstr>StructureS en lamellé collé </vt:lpstr>
      <vt:lpstr>Diapositive 3</vt:lpstr>
      <vt:lpstr>Architecture et structure</vt:lpstr>
      <vt:lpstr>Avantages du bois dans la construction</vt:lpstr>
      <vt:lpstr>Diapositive 6</vt:lpstr>
      <vt:lpstr>Aspects écologiques</vt:lpstr>
      <vt:lpstr>Le lamellé collé </vt:lpstr>
      <vt:lpstr>Définition du bois lamellé collé</vt:lpstr>
      <vt:lpstr>Diapositive 10</vt:lpstr>
      <vt:lpstr>Diapositive 11</vt:lpstr>
      <vt:lpstr>Domaine d’application </vt:lpstr>
      <vt:lpstr>Diapositive 13</vt:lpstr>
      <vt:lpstr>fabrication</vt:lpstr>
      <vt:lpstr>Fabrication</vt:lpstr>
      <vt:lpstr>fabrication</vt:lpstr>
      <vt:lpstr>Diapositive 17</vt:lpstr>
      <vt:lpstr>fabrication</vt:lpstr>
      <vt:lpstr>Diapositive 19</vt:lpstr>
      <vt:lpstr>fabrication</vt:lpstr>
      <vt:lpstr>Les caractéristiques mécaniques et physiques du lamellé collé</vt:lpstr>
      <vt:lpstr>Les caractéristiques mécaniques et physiques du lamellé collé</vt:lpstr>
      <vt:lpstr>Diapositive 23</vt:lpstr>
      <vt:lpstr>Diapositive 24</vt:lpstr>
      <vt:lpstr>Les assemblages </vt:lpstr>
      <vt:lpstr>1)Les assemblages bois sur bois</vt:lpstr>
      <vt:lpstr>Diapositive 27</vt:lpstr>
      <vt:lpstr>Tenon et mortaise </vt:lpstr>
      <vt:lpstr>Embrèvement </vt:lpstr>
      <vt:lpstr>entaille</vt:lpstr>
      <vt:lpstr>Assemblage à mi bois</vt:lpstr>
      <vt:lpstr>2)Les assemblages par organes métalliques </vt:lpstr>
      <vt:lpstr>Organes d’assemblage simples</vt:lpstr>
      <vt:lpstr>Sabots et connecteurs</vt:lpstr>
      <vt:lpstr>Diapositive 35</vt:lpstr>
      <vt:lpstr>Diapositive 36</vt:lpstr>
      <vt:lpstr>Assemblage des poutres primaires sur les poteaux</vt:lpstr>
      <vt:lpstr>3 et 4)Les assemblages collés et métallo collé</vt:lpstr>
      <vt:lpstr>Diapositive 39</vt:lpstr>
      <vt:lpstr>Diapositive 40</vt:lpstr>
      <vt:lpstr>Liaison entre les éléments de structure</vt:lpstr>
      <vt:lpstr>Diapositive 42</vt:lpstr>
      <vt:lpstr>Diapositive 43</vt:lpstr>
      <vt:lpstr>Diapositive 44</vt:lpstr>
      <vt:lpstr>Diapositive 45</vt:lpstr>
      <vt:lpstr>Diapositive 46</vt:lpstr>
      <vt:lpstr>Exemples </vt:lpstr>
      <vt:lpstr>Diapositive 48</vt:lpstr>
      <vt:lpstr>Diapositive 49</vt:lpstr>
      <vt:lpstr>Diapositive 50</vt:lpstr>
      <vt:lpstr>Pavillon multi-usage de Lisbonne</vt:lpstr>
      <vt:lpstr>Palais des sports de Limoges</vt:lpstr>
      <vt:lpstr>Palais des congrès d'Amiens</vt:lpstr>
      <vt:lpstr>Piscine olympique de Casablanca (Maroc)</vt:lpstr>
      <vt:lpstr>Patinoire d'Istre</vt:lpstr>
      <vt:lpstr>Stade Liévin</vt:lpstr>
      <vt:lpstr>Palais omnisports de Thiais</vt:lpstr>
      <vt:lpstr>Diapositive 58</vt:lpstr>
      <vt:lpstr>Résidence en bord de seine</vt:lpstr>
      <vt:lpstr>Centre nautique Raoul Fonquerne</vt:lpstr>
      <vt:lpstr>Diapositive 61</vt:lpstr>
      <vt:lpstr>MEDIATHEQUE ROGER GOUHIER</vt:lpstr>
      <vt:lpstr>PAVILLON D’EXPOSITION DE LA MAISON DE LA FORET </vt:lpstr>
      <vt:lpstr>DÔME VILLEBON-SUR-YVETTE</vt:lpstr>
      <vt:lpstr>TENNIS COUVERTS SOFIA ANTIPOLIS</vt:lpstr>
      <vt:lpstr>VALENCE PATINOIRE  </vt:lpstr>
      <vt:lpstr>PISCINE BADALONE</vt:lpstr>
      <vt:lpstr>Église jeanne d’arc Rouen </vt:lpstr>
      <vt:lpstr>Marché</vt:lpstr>
      <vt:lpstr>Diapositive 70</vt:lpstr>
      <vt:lpstr>Escalier en lamellé collé</vt:lpstr>
      <vt:lpstr>Salle omnisport Arzew</vt:lpstr>
      <vt:lpstr>Diapositive 73</vt:lpstr>
      <vt:lpstr>Diapositive 74</vt:lpstr>
      <vt:lpstr>Diapositive 75</vt:lpstr>
      <vt:lpstr>Diapositive 76</vt:lpstr>
      <vt:lpstr>Diapositive 77</vt:lpstr>
      <vt:lpstr>Diapositive 78</vt:lpstr>
      <vt:lpstr>Diapositive 79</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Structure en lamellé collé</dc:title>
  <dc:creator>Mes documents</dc:creator>
  <cp:lastModifiedBy>TOSHIBA</cp:lastModifiedBy>
  <cp:revision>90</cp:revision>
  <dcterms:created xsi:type="dcterms:W3CDTF">2015-09-18T20:07:20Z</dcterms:created>
  <dcterms:modified xsi:type="dcterms:W3CDTF">2022-03-19T21:22:34Z</dcterms:modified>
</cp:coreProperties>
</file>