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72" r:id="rId2"/>
    <p:sldId id="273" r:id="rId3"/>
    <p:sldId id="274" r:id="rId4"/>
    <p:sldId id="275" r:id="rId5"/>
    <p:sldId id="276" r:id="rId6"/>
    <p:sldId id="277" r:id="rId7"/>
    <p:sldId id="278" r:id="rId8"/>
    <p:sldId id="279" r:id="rId9"/>
    <p:sldId id="280" r:id="rId10"/>
    <p:sldId id="281" r:id="rId11"/>
    <p:sldId id="282" r:id="rId12"/>
    <p:sldId id="283" r:id="rId13"/>
    <p:sldId id="284" r:id="rId14"/>
    <p:sldId id="285" r:id="rId15"/>
    <p:sldId id="286" r:id="rId16"/>
    <p:sldId id="287" r:id="rId17"/>
    <p:sldId id="288" r:id="rId18"/>
    <p:sldId id="289" r:id="rId19"/>
    <p:sldId id="271" r:id="rId20"/>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7" name="Triangle isocèle 6"/>
          <p:cNvSpPr/>
          <p:nvPr/>
        </p:nvSpPr>
        <p:spPr>
          <a:xfrm rot="16200000">
            <a:off x="7554353" y="5254283"/>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re 7"/>
          <p:cNvSpPr>
            <a:spLocks noGrp="1"/>
          </p:cNvSpPr>
          <p:nvPr>
            <p:ph type="ctrTitle"/>
          </p:nvPr>
        </p:nvSpPr>
        <p:spPr>
          <a:xfrm>
            <a:off x="540544" y="776288"/>
            <a:ext cx="8062912" cy="1470025"/>
          </a:xfrm>
        </p:spPr>
        <p:txBody>
          <a:bodyPr anchor="b">
            <a:normAutofit/>
          </a:bodyPr>
          <a:lstStyle>
            <a:lvl1pPr algn="r">
              <a:defRPr sz="4400"/>
            </a:lvl1pPr>
          </a:lstStyle>
          <a:p>
            <a:r>
              <a:rPr kumimoji="0" lang="fr-FR" smtClean="0"/>
              <a:t>Cliquez pour modifier le style du titre</a:t>
            </a:r>
            <a:endParaRPr kumimoji="0" lang="en-US"/>
          </a:p>
        </p:txBody>
      </p:sp>
      <p:sp>
        <p:nvSpPr>
          <p:cNvPr id="9" name="Sous-titre 8"/>
          <p:cNvSpPr>
            <a:spLocks noGrp="1"/>
          </p:cNvSpPr>
          <p:nvPr>
            <p:ph type="subTitle" idx="1"/>
          </p:nvPr>
        </p:nvSpPr>
        <p:spPr>
          <a:xfrm>
            <a:off x="540544" y="2250280"/>
            <a:ext cx="8062912" cy="1752600"/>
          </a:xfrm>
        </p:spPr>
        <p:txBody>
          <a:bodyPr/>
          <a:lstStyle>
            <a:lvl1pPr marL="0" marR="36576" indent="0" algn="r">
              <a:spcBef>
                <a:spcPts val="0"/>
              </a:spcBef>
              <a:buNone/>
              <a:defRPr>
                <a:ln>
                  <a:solidFill>
                    <a:schemeClr val="bg2"/>
                  </a:solidFill>
                </a:ln>
                <a:solidFill>
                  <a:schemeClr val="tx1">
                    <a:tint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Cliquez pour modifier le style des sous-titres du masque</a:t>
            </a:r>
            <a:endParaRPr kumimoji="0" lang="en-US"/>
          </a:p>
        </p:txBody>
      </p:sp>
      <p:sp>
        <p:nvSpPr>
          <p:cNvPr id="28" name="Espace réservé de la date 27"/>
          <p:cNvSpPr>
            <a:spLocks noGrp="1"/>
          </p:cNvSpPr>
          <p:nvPr>
            <p:ph type="dt" sz="half" idx="10"/>
          </p:nvPr>
        </p:nvSpPr>
        <p:spPr>
          <a:xfrm>
            <a:off x="1371600" y="6012656"/>
            <a:ext cx="5791200" cy="365125"/>
          </a:xfrm>
        </p:spPr>
        <p:txBody>
          <a:bodyPr tIns="0" bIns="0" anchor="t"/>
          <a:lstStyle>
            <a:lvl1pPr algn="r">
              <a:defRPr sz="1000"/>
            </a:lvl1pPr>
          </a:lstStyle>
          <a:p>
            <a:fld id="{AA309A6D-C09C-4548-B29A-6CF363A7E532}" type="datetimeFigureOut">
              <a:rPr lang="fr-FR" smtClean="0"/>
              <a:pPr/>
              <a:t>15/10/2022</a:t>
            </a:fld>
            <a:endParaRPr lang="fr-BE"/>
          </a:p>
        </p:txBody>
      </p:sp>
      <p:sp>
        <p:nvSpPr>
          <p:cNvPr id="17" name="Espace réservé du pied de page 16"/>
          <p:cNvSpPr>
            <a:spLocks noGrp="1"/>
          </p:cNvSpPr>
          <p:nvPr>
            <p:ph type="ftr" sz="quarter" idx="11"/>
          </p:nvPr>
        </p:nvSpPr>
        <p:spPr>
          <a:xfrm>
            <a:off x="1371600" y="5650704"/>
            <a:ext cx="5791200" cy="365125"/>
          </a:xfrm>
        </p:spPr>
        <p:txBody>
          <a:bodyPr tIns="0" bIns="0" anchor="b"/>
          <a:lstStyle>
            <a:lvl1pPr algn="r">
              <a:defRPr sz="1100"/>
            </a:lvl1pPr>
          </a:lstStyle>
          <a:p>
            <a:endParaRPr lang="fr-BE"/>
          </a:p>
        </p:txBody>
      </p:sp>
      <p:sp>
        <p:nvSpPr>
          <p:cNvPr id="29" name="Espace réservé du numéro de diapositive 28"/>
          <p:cNvSpPr>
            <a:spLocks noGrp="1"/>
          </p:cNvSpPr>
          <p:nvPr>
            <p:ph type="sldNum" sz="quarter" idx="12"/>
          </p:nvPr>
        </p:nvSpPr>
        <p:spPr>
          <a:xfrm>
            <a:off x="8392247" y="5752307"/>
            <a:ext cx="502920" cy="365125"/>
          </a:xfrm>
        </p:spPr>
        <p:txBody>
          <a:bodyPr anchor="ctr"/>
          <a:lstStyle>
            <a:lvl1pPr algn="ctr">
              <a:defRPr sz="1300">
                <a:solidFill>
                  <a:srgbClr val="FFFFFF"/>
                </a:solidFill>
              </a:defRPr>
            </a:lvl1pPr>
          </a:lstStyle>
          <a:p>
            <a:fld id="{CF4668DC-857F-487D-BFFA-8C0CA5037977}" type="slidenum">
              <a:rPr lang="fr-BE" smtClean="0"/>
              <a:pPr/>
              <a:t>‹N°›</a:t>
            </a:fld>
            <a:endParaRPr lang="fr-B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AA309A6D-C09C-4548-B29A-6CF363A7E532}" type="datetimeFigureOut">
              <a:rPr lang="fr-FR" smtClean="0"/>
              <a:pPr/>
              <a:t>15/10/2022</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781800" y="381000"/>
            <a:ext cx="1905000" cy="5486400"/>
          </a:xfrm>
        </p:spPr>
        <p:txBody>
          <a:bodyPr vert="eaVer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457200" y="381000"/>
            <a:ext cx="6248400" cy="5486400"/>
          </a:xfrm>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AA309A6D-C09C-4548-B29A-6CF363A7E532}" type="datetimeFigureOut">
              <a:rPr lang="fr-FR" smtClean="0"/>
              <a:pPr/>
              <a:t>15/10/2022</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a:xfrm>
            <a:off x="457200" y="267494"/>
            <a:ext cx="8229600" cy="1399032"/>
          </a:xfrm>
        </p:spPr>
        <p:txBody>
          <a:bodyPr/>
          <a:lstStyle/>
          <a:p>
            <a:r>
              <a:rPr kumimoji="0" lang="fr-FR" smtClean="0"/>
              <a:t>Cliquez pour modifier le style du titre</a:t>
            </a:r>
            <a:endParaRPr kumimoji="0" lang="en-US"/>
          </a:p>
        </p:txBody>
      </p:sp>
      <p:sp>
        <p:nvSpPr>
          <p:cNvPr id="3" name="Espace réservé du contenu 2"/>
          <p:cNvSpPr>
            <a:spLocks noGrp="1"/>
          </p:cNvSpPr>
          <p:nvPr>
            <p:ph idx="1"/>
          </p:nvPr>
        </p:nvSpPr>
        <p:spPr>
          <a:xfrm>
            <a:off x="457200" y="1882808"/>
            <a:ext cx="8229600" cy="4572000"/>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a:xfrm>
            <a:off x="4791456" y="6480048"/>
            <a:ext cx="2133600" cy="301752"/>
          </a:xfrm>
        </p:spPr>
        <p:txBody>
          <a:bodyPr/>
          <a:lstStyle/>
          <a:p>
            <a:fld id="{AA309A6D-C09C-4548-B29A-6CF363A7E532}" type="datetimeFigureOut">
              <a:rPr lang="fr-FR" smtClean="0"/>
              <a:pPr/>
              <a:t>15/10/2022</a:t>
            </a:fld>
            <a:endParaRPr lang="fr-BE"/>
          </a:p>
        </p:txBody>
      </p:sp>
      <p:sp>
        <p:nvSpPr>
          <p:cNvPr id="5" name="Espace réservé du pied de page 4"/>
          <p:cNvSpPr>
            <a:spLocks noGrp="1"/>
          </p:cNvSpPr>
          <p:nvPr>
            <p:ph type="ftr" sz="quarter" idx="11"/>
          </p:nvPr>
        </p:nvSpPr>
        <p:spPr>
          <a:xfrm>
            <a:off x="457200" y="6480969"/>
            <a:ext cx="4260056" cy="300831"/>
          </a:xfrm>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bg>
      <p:bgRef idx="1002">
        <a:schemeClr val="bg1"/>
      </p:bgRef>
    </p:bg>
    <p:spTree>
      <p:nvGrpSpPr>
        <p:cNvPr id="1" name=""/>
        <p:cNvGrpSpPr/>
        <p:nvPr/>
      </p:nvGrpSpPr>
      <p:grpSpPr>
        <a:xfrm>
          <a:off x="0" y="0"/>
          <a:ext cx="0" cy="0"/>
          <a:chOff x="0" y="0"/>
          <a:chExt cx="0" cy="0"/>
        </a:xfrm>
      </p:grpSpPr>
      <p:sp>
        <p:nvSpPr>
          <p:cNvPr id="9" name="Triangle rectangle 8"/>
          <p:cNvSpPr/>
          <p:nvPr/>
        </p:nvSpPr>
        <p:spPr>
          <a:xfrm flipV="1">
            <a:off x="7034" y="7034"/>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algn="ctr" defTabSz="914400" rtl="0" eaLnBrk="1" latinLnBrk="0" hangingPunct="1"/>
            <a:endParaRPr kumimoji="0" lang="en-US" sz="1800" kern="1200">
              <a:solidFill>
                <a:schemeClr val="lt1"/>
              </a:solidFill>
              <a:latin typeface="+mn-lt"/>
              <a:ea typeface="+mn-ea"/>
              <a:cs typeface="+mn-cs"/>
            </a:endParaRPr>
          </a:p>
        </p:txBody>
      </p:sp>
      <p:sp>
        <p:nvSpPr>
          <p:cNvPr id="8" name="Triangle isocèle 7"/>
          <p:cNvSpPr/>
          <p:nvPr/>
        </p:nvSpPr>
        <p:spPr>
          <a:xfrm rot="5400000" flipV="1">
            <a:off x="7554353" y="309490"/>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 name="Espace réservé de la date 3"/>
          <p:cNvSpPr>
            <a:spLocks noGrp="1"/>
          </p:cNvSpPr>
          <p:nvPr>
            <p:ph type="dt" sz="half" idx="10"/>
          </p:nvPr>
        </p:nvSpPr>
        <p:spPr>
          <a:xfrm>
            <a:off x="6955632" y="6477000"/>
            <a:ext cx="2133600" cy="304800"/>
          </a:xfrm>
        </p:spPr>
        <p:txBody>
          <a:bodyPr/>
          <a:lstStyle/>
          <a:p>
            <a:fld id="{AA309A6D-C09C-4548-B29A-6CF363A7E532}" type="datetimeFigureOut">
              <a:rPr lang="fr-FR" smtClean="0"/>
              <a:pPr/>
              <a:t>15/10/2022</a:t>
            </a:fld>
            <a:endParaRPr lang="fr-BE"/>
          </a:p>
        </p:txBody>
      </p:sp>
      <p:sp>
        <p:nvSpPr>
          <p:cNvPr id="5" name="Espace réservé du pied de page 4"/>
          <p:cNvSpPr>
            <a:spLocks noGrp="1"/>
          </p:cNvSpPr>
          <p:nvPr>
            <p:ph type="ftr" sz="quarter" idx="11"/>
          </p:nvPr>
        </p:nvSpPr>
        <p:spPr>
          <a:xfrm>
            <a:off x="2619376" y="6480969"/>
            <a:ext cx="4260056" cy="300831"/>
          </a:xfrm>
        </p:spPr>
        <p:txBody>
          <a:bodyPr/>
          <a:lstStyle/>
          <a:p>
            <a:endParaRPr lang="fr-BE"/>
          </a:p>
        </p:txBody>
      </p:sp>
      <p:sp>
        <p:nvSpPr>
          <p:cNvPr id="6" name="Espace réservé du numéro de diapositive 5"/>
          <p:cNvSpPr>
            <a:spLocks noGrp="1"/>
          </p:cNvSpPr>
          <p:nvPr>
            <p:ph type="sldNum" sz="quarter" idx="12"/>
          </p:nvPr>
        </p:nvSpPr>
        <p:spPr>
          <a:xfrm>
            <a:off x="8451056" y="809624"/>
            <a:ext cx="502920" cy="300831"/>
          </a:xfrm>
        </p:spPr>
        <p:txBody>
          <a:bodyPr/>
          <a:lstStyle/>
          <a:p>
            <a:fld id="{CF4668DC-857F-487D-BFFA-8C0CA5037977}" type="slidenum">
              <a:rPr lang="fr-BE" smtClean="0"/>
              <a:pPr/>
              <a:t>‹N°›</a:t>
            </a:fld>
            <a:endParaRPr lang="fr-BE"/>
          </a:p>
        </p:txBody>
      </p:sp>
      <p:cxnSp>
        <p:nvCxnSpPr>
          <p:cNvPr id="11" name="Connecteur droit 10"/>
          <p:cNvCxnSpPr/>
          <p:nvPr/>
        </p:nvCxnSpPr>
        <p:spPr>
          <a:xfrm rot="10800000">
            <a:off x="6468794" y="9381"/>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0" name="Connecteur droit 9"/>
          <p:cNvCxnSpPr/>
          <p:nvPr/>
        </p:nvCxnSpPr>
        <p:spPr>
          <a:xfrm flipV="1">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 name="Titre 1"/>
          <p:cNvSpPr>
            <a:spLocks noGrp="1"/>
          </p:cNvSpPr>
          <p:nvPr>
            <p:ph type="title"/>
          </p:nvPr>
        </p:nvSpPr>
        <p:spPr>
          <a:xfrm>
            <a:off x="381000" y="271464"/>
            <a:ext cx="7239000" cy="1362075"/>
          </a:xfrm>
        </p:spPr>
        <p:txBody>
          <a:bodyPr anchor="ctr"/>
          <a:lstStyle>
            <a:lvl1pPr marL="0" algn="l">
              <a:buNone/>
              <a:defRPr sz="3600" b="1" cap="none" baseline="0"/>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381000" y="1633536"/>
            <a:ext cx="3886200" cy="2286000"/>
          </a:xfrm>
        </p:spPr>
        <p:txBody>
          <a:bodyPr anchor="t"/>
          <a:lstStyle>
            <a:lvl1pPr marL="54864" indent="0" algn="l">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Cliquez pour modifier les styles du texte du masque</a:t>
            </a: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marL="0" algn="l">
              <a:defRPr/>
            </a:lvl1pPr>
          </a:lstStyle>
          <a:p>
            <a:r>
              <a:rPr kumimoji="0" lang="fr-FR" smtClean="0"/>
              <a:t>Cliquez pour modifier le style du titre</a:t>
            </a:r>
            <a:endParaRPr kumimoji="0" lang="en-US"/>
          </a:p>
        </p:txBody>
      </p:sp>
      <p:sp>
        <p:nvSpPr>
          <p:cNvPr id="3" name="Espace réservé du contenu 2"/>
          <p:cNvSpPr>
            <a:spLocks noGrp="1"/>
          </p:cNvSpPr>
          <p:nvPr>
            <p:ph sz="half" idx="1"/>
          </p:nvPr>
        </p:nvSpPr>
        <p:spPr>
          <a:xfrm>
            <a:off x="457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4648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a:xfrm>
            <a:off x="4791456" y="6480969"/>
            <a:ext cx="2133600" cy="301752"/>
          </a:xfrm>
        </p:spPr>
        <p:txBody>
          <a:bodyPr/>
          <a:lstStyle/>
          <a:p>
            <a:fld id="{AA309A6D-C09C-4548-B29A-6CF363A7E532}" type="datetimeFigureOut">
              <a:rPr lang="fr-FR" smtClean="0"/>
              <a:pPr/>
              <a:t>15/10/2022</a:t>
            </a:fld>
            <a:endParaRPr lang="fr-BE"/>
          </a:p>
        </p:txBody>
      </p:sp>
      <p:sp>
        <p:nvSpPr>
          <p:cNvPr id="6" name="Espace réservé du pied de page 5"/>
          <p:cNvSpPr>
            <a:spLocks noGrp="1"/>
          </p:cNvSpPr>
          <p:nvPr>
            <p:ph type="ftr" sz="quarter" idx="11"/>
          </p:nvPr>
        </p:nvSpPr>
        <p:spPr>
          <a:xfrm>
            <a:off x="457200" y="6480969"/>
            <a:ext cx="4260056" cy="301752"/>
          </a:xfrm>
        </p:spPr>
        <p:txBody>
          <a:bodyPr/>
          <a:lstStyle/>
          <a:p>
            <a:endParaRPr lang="fr-BE"/>
          </a:p>
        </p:txBody>
      </p:sp>
      <p:sp>
        <p:nvSpPr>
          <p:cNvPr id="7" name="Espace réservé du numéro de diapositive 6"/>
          <p:cNvSpPr>
            <a:spLocks noGrp="1"/>
          </p:cNvSpPr>
          <p:nvPr>
            <p:ph type="sldNum" sz="quarter" idx="12"/>
          </p:nvPr>
        </p:nvSpPr>
        <p:spPr>
          <a:xfrm>
            <a:off x="7589520" y="6480969"/>
            <a:ext cx="502920" cy="301752"/>
          </a:xfrm>
        </p:spPr>
        <p:txBody>
          <a:bodyPr/>
          <a:lstStyle/>
          <a:p>
            <a:fld id="{CF4668DC-857F-487D-BFFA-8C0CA5037977}" type="slidenum">
              <a:rPr lang="fr-BE" smtClean="0"/>
              <a:pPr/>
              <a:t>‹N°›</a:t>
            </a:fld>
            <a:endParaRPr lang="fr-B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ison">
    <p:bg>
      <p:bgRef idx="1002">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a:xfrm>
            <a:off x="248198" y="290732"/>
            <a:ext cx="1066800" cy="6153912"/>
          </a:xfrm>
        </p:spPr>
        <p:txBody>
          <a:bodyPr vert="vert270" anchor="b"/>
          <a:lstStyle>
            <a:lvl1pPr marL="0" algn="ctr">
              <a:defRPr sz="3300" b="1">
                <a:ln w="6350">
                  <a:solidFill>
                    <a:schemeClr val="tx1"/>
                  </a:solidFill>
                </a:ln>
                <a:solidFill>
                  <a:schemeClr val="tx1"/>
                </a:solidFill>
              </a:defRPr>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1365006" y="290732"/>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4" name="Espace réservé du texte 3"/>
          <p:cNvSpPr>
            <a:spLocks noGrp="1"/>
          </p:cNvSpPr>
          <p:nvPr>
            <p:ph type="body" sz="half" idx="3"/>
          </p:nvPr>
        </p:nvSpPr>
        <p:spPr>
          <a:xfrm>
            <a:off x="1365006" y="3427124"/>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5" name="Espace réservé du contenu 4"/>
          <p:cNvSpPr>
            <a:spLocks noGrp="1"/>
          </p:cNvSpPr>
          <p:nvPr>
            <p:ph sz="quarter" idx="2"/>
          </p:nvPr>
        </p:nvSpPr>
        <p:spPr>
          <a:xfrm>
            <a:off x="2022230" y="290732"/>
            <a:ext cx="6858000" cy="3017520"/>
          </a:xfrm>
        </p:spPr>
        <p:txBody>
          <a:bodyPr/>
          <a:lstStyle>
            <a:lvl1pPr algn="l">
              <a:defRPr sz="2400"/>
            </a:lvl1pPr>
            <a:lvl2pPr algn="l">
              <a:defRPr sz="2000"/>
            </a:lvl2pPr>
            <a:lvl3pPr algn="l">
              <a:defRPr sz="1800"/>
            </a:lvl3pPr>
            <a:lvl4pPr algn="l">
              <a:defRPr sz="1600"/>
            </a:lvl4pPr>
            <a:lvl5pPr algn="l">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2022230" y="3427124"/>
            <a:ext cx="6858000" cy="3017520"/>
          </a:xfrm>
        </p:spPr>
        <p:txBody>
          <a:bodyPr/>
          <a:lstStyle>
            <a:lvl1pPr>
              <a:defRPr sz="24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a:xfrm>
            <a:off x="4791456" y="6480969"/>
            <a:ext cx="2130552" cy="301752"/>
          </a:xfrm>
        </p:spPr>
        <p:txBody>
          <a:bodyPr/>
          <a:lstStyle/>
          <a:p>
            <a:fld id="{AA309A6D-C09C-4548-B29A-6CF363A7E532}" type="datetimeFigureOut">
              <a:rPr lang="fr-FR" smtClean="0"/>
              <a:pPr/>
              <a:t>15/10/2022</a:t>
            </a:fld>
            <a:endParaRPr lang="fr-BE"/>
          </a:p>
        </p:txBody>
      </p:sp>
      <p:sp>
        <p:nvSpPr>
          <p:cNvPr id="8" name="Espace réservé du pied de page 7"/>
          <p:cNvSpPr>
            <a:spLocks noGrp="1"/>
          </p:cNvSpPr>
          <p:nvPr>
            <p:ph type="ftr" sz="quarter" idx="11"/>
          </p:nvPr>
        </p:nvSpPr>
        <p:spPr>
          <a:xfrm>
            <a:off x="457200" y="6480969"/>
            <a:ext cx="4261104" cy="301752"/>
          </a:xfrm>
        </p:spPr>
        <p:txBody>
          <a:bodyPr/>
          <a:lstStyle/>
          <a:p>
            <a:endParaRPr lang="fr-BE"/>
          </a:p>
        </p:txBody>
      </p:sp>
      <p:sp>
        <p:nvSpPr>
          <p:cNvPr id="9" name="Espace réservé du numéro de diapositive 8"/>
          <p:cNvSpPr>
            <a:spLocks noGrp="1"/>
          </p:cNvSpPr>
          <p:nvPr>
            <p:ph type="sldNum" sz="quarter" idx="12"/>
          </p:nvPr>
        </p:nvSpPr>
        <p:spPr>
          <a:xfrm>
            <a:off x="7589520" y="6483096"/>
            <a:ext cx="502920" cy="301752"/>
          </a:xfrm>
        </p:spPr>
        <p:txBody>
          <a:bodyPr/>
          <a:lstStyle>
            <a:lvl1pPr algn="ctr">
              <a:defRPr/>
            </a:lvl1pPr>
          </a:lstStyle>
          <a:p>
            <a:fld id="{CF4668DC-857F-487D-BFFA-8C0CA5037977}" type="slidenum">
              <a:rPr lang="fr-BE" smtClean="0"/>
              <a:pPr/>
              <a:t>‹N°›</a:t>
            </a:fld>
            <a:endParaRPr lang="fr-BE"/>
          </a:p>
        </p:txBody>
      </p:sp>
    </p:spTree>
  </p:cSld>
  <p:clrMapOvr>
    <a:overrideClrMapping bg1="dk1" tx1="lt1" bg2="dk2" tx2="lt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b="0"/>
            </a:lvl1pPr>
          </a:lstStyle>
          <a:p>
            <a:r>
              <a:rPr kumimoji="0" lang="fr-FR" smtClean="0"/>
              <a:t>Cliquez pour modifier le style du titre</a:t>
            </a:r>
            <a:endParaRPr kumimoji="0" lang="en-US"/>
          </a:p>
        </p:txBody>
      </p:sp>
      <p:sp>
        <p:nvSpPr>
          <p:cNvPr id="3" name="Espace réservé de la date 2"/>
          <p:cNvSpPr>
            <a:spLocks noGrp="1"/>
          </p:cNvSpPr>
          <p:nvPr>
            <p:ph type="dt" sz="half" idx="10"/>
          </p:nvPr>
        </p:nvSpPr>
        <p:spPr/>
        <p:txBody>
          <a:bodyPr/>
          <a:lstStyle/>
          <a:p>
            <a:fld id="{AA309A6D-C09C-4548-B29A-6CF363A7E532}" type="datetimeFigureOut">
              <a:rPr lang="fr-FR" smtClean="0"/>
              <a:pPr/>
              <a:t>15/10/2022</a:t>
            </a:fld>
            <a:endParaRPr lang="fr-BE"/>
          </a:p>
        </p:txBody>
      </p:sp>
      <p:sp>
        <p:nvSpPr>
          <p:cNvPr id="4" name="Espace réservé du pied de page 3"/>
          <p:cNvSpPr>
            <a:spLocks noGrp="1"/>
          </p:cNvSpPr>
          <p:nvPr>
            <p:ph type="ftr" sz="quarter" idx="11"/>
          </p:nvPr>
        </p:nvSpPr>
        <p:spPr/>
        <p:txBody>
          <a:bodyPr/>
          <a:lstStyle/>
          <a:p>
            <a:endParaRPr lang="fr-BE"/>
          </a:p>
        </p:txBody>
      </p:sp>
      <p:sp>
        <p:nvSpPr>
          <p:cNvPr id="5" name="Espace réservé du numéro de diapositive 4"/>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a:xfrm>
            <a:off x="4791456" y="6480969"/>
            <a:ext cx="2133600" cy="301752"/>
          </a:xfrm>
        </p:spPr>
        <p:txBody>
          <a:bodyPr/>
          <a:lstStyle/>
          <a:p>
            <a:fld id="{AA309A6D-C09C-4548-B29A-6CF363A7E532}" type="datetimeFigureOut">
              <a:rPr lang="fr-FR" smtClean="0"/>
              <a:pPr/>
              <a:t>15/10/2022</a:t>
            </a:fld>
            <a:endParaRPr lang="fr-BE"/>
          </a:p>
        </p:txBody>
      </p:sp>
      <p:sp>
        <p:nvSpPr>
          <p:cNvPr id="3" name="Espace réservé du pied de page 2"/>
          <p:cNvSpPr>
            <a:spLocks noGrp="1"/>
          </p:cNvSpPr>
          <p:nvPr>
            <p:ph type="ftr" sz="quarter" idx="11"/>
          </p:nvPr>
        </p:nvSpPr>
        <p:spPr>
          <a:xfrm>
            <a:off x="457200" y="6481890"/>
            <a:ext cx="4260056" cy="300831"/>
          </a:xfrm>
        </p:spPr>
        <p:txBody>
          <a:bodyPr/>
          <a:lstStyle/>
          <a:p>
            <a:endParaRPr lang="fr-BE"/>
          </a:p>
        </p:txBody>
      </p:sp>
      <p:sp>
        <p:nvSpPr>
          <p:cNvPr id="4" name="Espace réservé du numéro de diapositive 3"/>
          <p:cNvSpPr>
            <a:spLocks noGrp="1"/>
          </p:cNvSpPr>
          <p:nvPr>
            <p:ph type="sldNum" sz="quarter" idx="12"/>
          </p:nvPr>
        </p:nvSpPr>
        <p:spPr>
          <a:xfrm>
            <a:off x="7589520" y="6480969"/>
            <a:ext cx="502920" cy="301752"/>
          </a:xfrm>
        </p:spPr>
        <p:txBody>
          <a:bodyPr/>
          <a:lstStyle/>
          <a:p>
            <a:fld id="{CF4668DC-857F-487D-BFFA-8C0CA5037977}" type="slidenum">
              <a:rPr lang="fr-BE" smtClean="0"/>
              <a:pPr/>
              <a:t>‹N°›</a:t>
            </a:fld>
            <a:endParaRPr lang="fr-B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bg>
      <p:bgRef idx="1002">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a:xfrm>
            <a:off x="219456" y="367664"/>
            <a:ext cx="914400" cy="5943600"/>
          </a:xfrm>
        </p:spPr>
        <p:txBody>
          <a:bodyPr vert="vert270" anchor="b"/>
          <a:lstStyle>
            <a:lvl1pPr marL="0" marR="18288" algn="r">
              <a:spcBef>
                <a:spcPts val="0"/>
              </a:spcBef>
              <a:buNone/>
              <a:defRPr sz="2900" b="0" cap="all" baseline="0"/>
            </a:lvl1pPr>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1135856" y="367664"/>
            <a:ext cx="2438400" cy="5943600"/>
          </a:xfrm>
        </p:spPr>
        <p:txBody>
          <a:bodyPr anchor="t"/>
          <a:lstStyle>
            <a:lvl1pPr marL="0" indent="0">
              <a:spcBef>
                <a:spcPts val="0"/>
              </a:spcBef>
              <a:buNone/>
              <a:defRPr sz="1400"/>
            </a:lvl1pPr>
            <a:lvl2pPr>
              <a:buNone/>
              <a:defRPr sz="1200"/>
            </a:lvl2pPr>
            <a:lvl3pPr>
              <a:buNone/>
              <a:defRPr sz="1000"/>
            </a:lvl3pPr>
            <a:lvl4pPr>
              <a:buNone/>
              <a:defRPr sz="900"/>
            </a:lvl4pPr>
            <a:lvl5pPr>
              <a:buNone/>
              <a:defRPr sz="900"/>
            </a:lvl5pPr>
          </a:lstStyle>
          <a:p>
            <a:pPr lvl="0" eaLnBrk="1" latinLnBrk="0" hangingPunct="1"/>
            <a:r>
              <a:rPr kumimoji="0" lang="fr-FR" smtClean="0"/>
              <a:t>Cliquez pour modifier les styles du texte du masque</a:t>
            </a:r>
          </a:p>
        </p:txBody>
      </p:sp>
      <p:sp>
        <p:nvSpPr>
          <p:cNvPr id="4" name="Espace réservé du contenu 3"/>
          <p:cNvSpPr>
            <a:spLocks noGrp="1"/>
          </p:cNvSpPr>
          <p:nvPr>
            <p:ph sz="half" idx="1"/>
          </p:nvPr>
        </p:nvSpPr>
        <p:spPr>
          <a:xfrm>
            <a:off x="3651250" y="320040"/>
            <a:ext cx="5276088" cy="5989320"/>
          </a:xfrm>
        </p:spPr>
        <p:txBody>
          <a:bodyPr/>
          <a:lstStyle>
            <a:lvl1pPr>
              <a:spcBef>
                <a:spcPts val="0"/>
              </a:spcBef>
              <a:defRPr sz="3000"/>
            </a:lvl1pPr>
            <a:lvl2pPr>
              <a:defRPr sz="2600"/>
            </a:lvl2pPr>
            <a:lvl3pPr>
              <a:defRPr sz="2400"/>
            </a:lvl3pPr>
            <a:lvl4pPr>
              <a:defRPr sz="2000"/>
            </a:lvl4pPr>
            <a:lvl5pPr>
              <a:defRPr sz="20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a:xfrm>
            <a:off x="6278976" y="6556248"/>
            <a:ext cx="2133600" cy="301752"/>
          </a:xfrm>
        </p:spPr>
        <p:txBody>
          <a:bodyPr/>
          <a:lstStyle>
            <a:lvl1pPr>
              <a:defRPr sz="900"/>
            </a:lvl1pPr>
          </a:lstStyle>
          <a:p>
            <a:fld id="{AA309A6D-C09C-4548-B29A-6CF363A7E532}" type="datetimeFigureOut">
              <a:rPr lang="fr-FR" smtClean="0"/>
              <a:pPr/>
              <a:t>15/10/2022</a:t>
            </a:fld>
            <a:endParaRPr lang="fr-BE"/>
          </a:p>
        </p:txBody>
      </p:sp>
      <p:sp>
        <p:nvSpPr>
          <p:cNvPr id="6" name="Espace réservé du pied de page 5"/>
          <p:cNvSpPr>
            <a:spLocks noGrp="1"/>
          </p:cNvSpPr>
          <p:nvPr>
            <p:ph type="ftr" sz="quarter" idx="11"/>
          </p:nvPr>
        </p:nvSpPr>
        <p:spPr>
          <a:xfrm>
            <a:off x="1135856" y="6556248"/>
            <a:ext cx="5143120" cy="301752"/>
          </a:xfrm>
        </p:spPr>
        <p:txBody>
          <a:bodyPr/>
          <a:lstStyle>
            <a:lvl1pPr>
              <a:defRPr sz="900"/>
            </a:lvl1pPr>
          </a:lstStyle>
          <a:p>
            <a:endParaRPr lang="fr-BE"/>
          </a:p>
        </p:txBody>
      </p:sp>
      <p:sp>
        <p:nvSpPr>
          <p:cNvPr id="7" name="Espace réservé du numéro de diapositive 6"/>
          <p:cNvSpPr>
            <a:spLocks noGrp="1"/>
          </p:cNvSpPr>
          <p:nvPr>
            <p:ph type="sldNum" sz="quarter" idx="12"/>
          </p:nvPr>
        </p:nvSpPr>
        <p:spPr>
          <a:xfrm>
            <a:off x="8410576" y="6556248"/>
            <a:ext cx="502920" cy="301752"/>
          </a:xfrm>
        </p:spPr>
        <p:txBody>
          <a:bodyPr/>
          <a:lstStyle>
            <a:lvl1pPr>
              <a:defRPr sz="900"/>
            </a:lvl1pPr>
          </a:lstStyle>
          <a:p>
            <a:fld id="{CF4668DC-857F-487D-BFFA-8C0CA5037977}" type="slidenum">
              <a:rPr lang="fr-BE" smtClean="0"/>
              <a:pPr/>
              <a:t>‹N°›</a:t>
            </a:fld>
            <a:endParaRPr lang="fr-BE"/>
          </a:p>
        </p:txBody>
      </p:sp>
    </p:spTree>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bg>
      <p:bgRef idx="1002">
        <a:schemeClr val="bg1"/>
      </p:bgRef>
    </p:bg>
    <p:spTree>
      <p:nvGrpSpPr>
        <p:cNvPr id="1" name=""/>
        <p:cNvGrpSpPr/>
        <p:nvPr/>
      </p:nvGrpSpPr>
      <p:grpSpPr>
        <a:xfrm>
          <a:off x="0" y="0"/>
          <a:ext cx="0" cy="0"/>
          <a:chOff x="0" y="0"/>
          <a:chExt cx="0" cy="0"/>
        </a:xfrm>
      </p:grpSpPr>
      <p:sp>
        <p:nvSpPr>
          <p:cNvPr id="2" name="Titre 1"/>
          <p:cNvSpPr>
            <a:spLocks noGrp="1"/>
          </p:cNvSpPr>
          <p:nvPr>
            <p:ph type="title"/>
          </p:nvPr>
        </p:nvSpPr>
        <p:spPr>
          <a:xfrm>
            <a:off x="219456" y="150896"/>
            <a:ext cx="914400" cy="6400800"/>
          </a:xfrm>
        </p:spPr>
        <p:txBody>
          <a:bodyPr vert="vert270" anchor="b"/>
          <a:lstStyle>
            <a:lvl1pPr marL="0" algn="l">
              <a:buNone/>
              <a:defRPr sz="3000" b="0" cap="all" baseline="0"/>
            </a:lvl1pPr>
          </a:lstStyle>
          <a:p>
            <a:r>
              <a:rPr kumimoji="0" lang="fr-FR" smtClean="0"/>
              <a:t>Cliquez pour modifier le style du titre</a:t>
            </a:r>
            <a:endParaRPr kumimoji="0" lang="en-US"/>
          </a:p>
        </p:txBody>
      </p:sp>
      <p:sp>
        <p:nvSpPr>
          <p:cNvPr id="3" name="Espace réservé pour une image  2"/>
          <p:cNvSpPr>
            <a:spLocks noGrp="1"/>
          </p:cNvSpPr>
          <p:nvPr>
            <p:ph type="pic" idx="1"/>
          </p:nvPr>
        </p:nvSpPr>
        <p:spPr>
          <a:xfrm>
            <a:off x="1138237" y="373966"/>
            <a:ext cx="7333488" cy="5486400"/>
          </a:xfrm>
          <a:solidFill>
            <a:schemeClr val="bg2">
              <a:shade val="50000"/>
            </a:schemeClr>
          </a:solidFill>
        </p:spPr>
        <p:txBody>
          <a:bodyPr/>
          <a:lstStyle>
            <a:lvl1pPr marL="0" indent="0">
              <a:buNone/>
              <a:defRPr sz="3200"/>
            </a:lvl1pPr>
          </a:lstStyle>
          <a:p>
            <a:r>
              <a:rPr kumimoji="0" lang="fr-FR" smtClean="0"/>
              <a:t>Cliquez sur l'icône pour ajouter une image</a:t>
            </a:r>
            <a:endParaRPr kumimoji="0" lang="en-US" dirty="0"/>
          </a:p>
        </p:txBody>
      </p:sp>
      <p:sp>
        <p:nvSpPr>
          <p:cNvPr id="4" name="Espace réservé du texte 3"/>
          <p:cNvSpPr>
            <a:spLocks noGrp="1"/>
          </p:cNvSpPr>
          <p:nvPr>
            <p:ph type="body" sz="half" idx="2"/>
          </p:nvPr>
        </p:nvSpPr>
        <p:spPr>
          <a:xfrm>
            <a:off x="1143000" y="5867400"/>
            <a:ext cx="7333488" cy="685800"/>
          </a:xfrm>
          <a:solidFill>
            <a:schemeClr val="accent1">
              <a:alpha val="15000"/>
            </a:schemeClr>
          </a:solidFill>
          <a:ln>
            <a:solidFill>
              <a:schemeClr val="accent1"/>
            </a:solidFill>
            <a:miter lim="800000"/>
          </a:ln>
        </p:spPr>
        <p:txBody>
          <a:bodyPr/>
          <a:lstStyle>
            <a:lvl1pPr marL="0" indent="0">
              <a:spcBef>
                <a:spcPts val="0"/>
              </a:spcBef>
              <a:buNone/>
              <a:defRPr sz="1400"/>
            </a:lvl1pPr>
            <a:lvl2pPr>
              <a:defRPr sz="1200"/>
            </a:lvl2pPr>
            <a:lvl3pPr>
              <a:defRPr sz="1000"/>
            </a:lvl3pPr>
            <a:lvl4pPr>
              <a:defRPr sz="900"/>
            </a:lvl4pPr>
            <a:lvl5pPr>
              <a:defRPr sz="900"/>
            </a:lvl5pPr>
          </a:lstStyle>
          <a:p>
            <a:pPr lvl="0" eaLnBrk="1" latinLnBrk="0" hangingPunct="1"/>
            <a:r>
              <a:rPr kumimoji="0" lang="fr-FR" smtClean="0"/>
              <a:t>Cliquez pour modifier les styles du texte du masque</a:t>
            </a:r>
          </a:p>
        </p:txBody>
      </p:sp>
      <p:sp>
        <p:nvSpPr>
          <p:cNvPr id="5" name="Espace réservé de la date 4"/>
          <p:cNvSpPr>
            <a:spLocks noGrp="1"/>
          </p:cNvSpPr>
          <p:nvPr>
            <p:ph type="dt" sz="half" idx="10"/>
          </p:nvPr>
        </p:nvSpPr>
        <p:spPr>
          <a:xfrm>
            <a:off x="6108192" y="6556248"/>
            <a:ext cx="2103120" cy="301752"/>
          </a:xfrm>
        </p:spPr>
        <p:txBody>
          <a:bodyPr/>
          <a:lstStyle>
            <a:lvl1pPr>
              <a:defRPr sz="900"/>
            </a:lvl1pPr>
          </a:lstStyle>
          <a:p>
            <a:fld id="{AA309A6D-C09C-4548-B29A-6CF363A7E532}" type="datetimeFigureOut">
              <a:rPr lang="fr-FR" smtClean="0"/>
              <a:pPr/>
              <a:t>15/10/2022</a:t>
            </a:fld>
            <a:endParaRPr lang="fr-BE"/>
          </a:p>
        </p:txBody>
      </p:sp>
      <p:sp>
        <p:nvSpPr>
          <p:cNvPr id="6" name="Espace réservé du pied de page 5"/>
          <p:cNvSpPr>
            <a:spLocks noGrp="1"/>
          </p:cNvSpPr>
          <p:nvPr>
            <p:ph type="ftr" sz="quarter" idx="11"/>
          </p:nvPr>
        </p:nvSpPr>
        <p:spPr>
          <a:xfrm>
            <a:off x="1170432" y="6557169"/>
            <a:ext cx="4948072" cy="301752"/>
          </a:xfrm>
        </p:spPr>
        <p:txBody>
          <a:bodyPr/>
          <a:lstStyle>
            <a:lvl1pPr>
              <a:defRPr sz="900"/>
            </a:lvl1pPr>
          </a:lstStyle>
          <a:p>
            <a:endParaRPr lang="fr-BE"/>
          </a:p>
        </p:txBody>
      </p:sp>
      <p:sp>
        <p:nvSpPr>
          <p:cNvPr id="7" name="Espace réservé du numéro de diapositive 6"/>
          <p:cNvSpPr>
            <a:spLocks noGrp="1"/>
          </p:cNvSpPr>
          <p:nvPr>
            <p:ph type="sldNum" sz="quarter" idx="12"/>
          </p:nvPr>
        </p:nvSpPr>
        <p:spPr>
          <a:xfrm>
            <a:off x="8217192" y="6556248"/>
            <a:ext cx="365760" cy="301752"/>
          </a:xfrm>
        </p:spPr>
        <p:txBody>
          <a:bodyPr/>
          <a:lstStyle>
            <a:lvl1pPr algn="ctr">
              <a:defRPr sz="900"/>
            </a:lvl1pPr>
          </a:lstStyle>
          <a:p>
            <a:fld id="{CF4668DC-857F-487D-BFFA-8C0CA5037977}" type="slidenum">
              <a:rPr lang="fr-BE" smtClean="0"/>
              <a:pPr/>
              <a:t>‹N°›</a:t>
            </a:fld>
            <a:endParaRPr lang="fr-BE"/>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11" name="Triangle rectangle 10"/>
          <p:cNvSpPr/>
          <p:nvPr/>
        </p:nvSpPr>
        <p:spPr>
          <a:xfrm>
            <a:off x="7034" y="14068"/>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cxnSp>
        <p:nvCxnSpPr>
          <p:cNvPr id="8" name="Connecteur droit 7"/>
          <p:cNvCxnSpPr/>
          <p:nvPr/>
        </p:nvCxnSpPr>
        <p:spPr>
          <a:xfrm>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9" name="Connecteur droit 8"/>
          <p:cNvCxnSpPr/>
          <p:nvPr/>
        </p:nvCxnSpPr>
        <p:spPr>
          <a:xfrm rot="10800000" flipV="1">
            <a:off x="6468794" y="4948410"/>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2" name="Espace réservé du titre 21"/>
          <p:cNvSpPr>
            <a:spLocks noGrp="1"/>
          </p:cNvSpPr>
          <p:nvPr>
            <p:ph type="title"/>
          </p:nvPr>
        </p:nvSpPr>
        <p:spPr>
          <a:xfrm>
            <a:off x="457200" y="267494"/>
            <a:ext cx="8229600" cy="1399032"/>
          </a:xfrm>
          <a:prstGeom prst="rect">
            <a:avLst/>
          </a:prstGeom>
        </p:spPr>
        <p:txBody>
          <a:bodyPr vert="horz" anchor="ctr">
            <a:normAutofit/>
          </a:bodyPr>
          <a:lstStyle/>
          <a:p>
            <a:r>
              <a:rPr kumimoji="0" lang="fr-FR" smtClean="0"/>
              <a:t>Cliquez pour modifier le style du titre</a:t>
            </a:r>
            <a:endParaRPr kumimoji="0" lang="en-US"/>
          </a:p>
        </p:txBody>
      </p:sp>
      <p:sp>
        <p:nvSpPr>
          <p:cNvPr id="13" name="Espace réservé du texte 12"/>
          <p:cNvSpPr>
            <a:spLocks noGrp="1"/>
          </p:cNvSpPr>
          <p:nvPr>
            <p:ph type="body" idx="1"/>
          </p:nvPr>
        </p:nvSpPr>
        <p:spPr>
          <a:xfrm>
            <a:off x="457200" y="1882808"/>
            <a:ext cx="8229600" cy="4572000"/>
          </a:xfrm>
          <a:prstGeom prst="rect">
            <a:avLst/>
          </a:prstGeom>
        </p:spPr>
        <p:txBody>
          <a:bodyPr vert="horz" anchor="t">
            <a:normAutofit/>
          </a:bodyPr>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4" name="Espace réservé de la date 13"/>
          <p:cNvSpPr>
            <a:spLocks noGrp="1"/>
          </p:cNvSpPr>
          <p:nvPr>
            <p:ph type="dt" sz="half" idx="2"/>
          </p:nvPr>
        </p:nvSpPr>
        <p:spPr>
          <a:xfrm>
            <a:off x="4791456" y="6480969"/>
            <a:ext cx="2133600" cy="301752"/>
          </a:xfrm>
          <a:prstGeom prst="rect">
            <a:avLst/>
          </a:prstGeom>
        </p:spPr>
        <p:txBody>
          <a:bodyPr vert="horz" anchor="b"/>
          <a:lstStyle>
            <a:lvl1pPr algn="l" eaLnBrk="1" latinLnBrk="0" hangingPunct="1">
              <a:defRPr kumimoji="0" sz="1000" b="0">
                <a:solidFill>
                  <a:schemeClr val="tx1"/>
                </a:solidFill>
              </a:defRPr>
            </a:lvl1pPr>
          </a:lstStyle>
          <a:p>
            <a:fld id="{AA309A6D-C09C-4548-B29A-6CF363A7E532}" type="datetimeFigureOut">
              <a:rPr lang="fr-FR" smtClean="0"/>
              <a:pPr/>
              <a:t>15/10/2022</a:t>
            </a:fld>
            <a:endParaRPr lang="fr-BE"/>
          </a:p>
        </p:txBody>
      </p:sp>
      <p:sp>
        <p:nvSpPr>
          <p:cNvPr id="3" name="Espace réservé du pied de page 2"/>
          <p:cNvSpPr>
            <a:spLocks noGrp="1"/>
          </p:cNvSpPr>
          <p:nvPr>
            <p:ph type="ftr" sz="quarter" idx="3"/>
          </p:nvPr>
        </p:nvSpPr>
        <p:spPr>
          <a:xfrm>
            <a:off x="457200" y="6481890"/>
            <a:ext cx="4260056" cy="300831"/>
          </a:xfrm>
          <a:prstGeom prst="rect">
            <a:avLst/>
          </a:prstGeom>
        </p:spPr>
        <p:txBody>
          <a:bodyPr vert="horz" anchor="b"/>
          <a:lstStyle>
            <a:lvl1pPr algn="r" eaLnBrk="1" latinLnBrk="0" hangingPunct="1">
              <a:defRPr kumimoji="0" sz="1000">
                <a:solidFill>
                  <a:schemeClr val="tx1"/>
                </a:solidFill>
              </a:defRPr>
            </a:lvl1pPr>
          </a:lstStyle>
          <a:p>
            <a:endParaRPr lang="fr-BE"/>
          </a:p>
        </p:txBody>
      </p:sp>
      <p:sp>
        <p:nvSpPr>
          <p:cNvPr id="23" name="Espace réservé du numéro de diapositive 22"/>
          <p:cNvSpPr>
            <a:spLocks noGrp="1"/>
          </p:cNvSpPr>
          <p:nvPr>
            <p:ph type="sldNum" sz="quarter" idx="4"/>
          </p:nvPr>
        </p:nvSpPr>
        <p:spPr>
          <a:xfrm>
            <a:off x="7589520" y="6480969"/>
            <a:ext cx="502920" cy="301752"/>
          </a:xfrm>
          <a:prstGeom prst="rect">
            <a:avLst/>
          </a:prstGeom>
        </p:spPr>
        <p:txBody>
          <a:bodyPr vert="horz" anchor="b"/>
          <a:lstStyle>
            <a:lvl1pPr algn="ctr" eaLnBrk="1" latinLnBrk="0" hangingPunct="1">
              <a:defRPr kumimoji="0" sz="1200">
                <a:solidFill>
                  <a:schemeClr val="tx1"/>
                </a:solidFill>
              </a:defRPr>
            </a:lvl1pPr>
          </a:lstStyle>
          <a:p>
            <a:fld id="{CF4668DC-857F-487D-BFFA-8C0CA5037977}" type="slidenum">
              <a:rPr lang="fr-BE" smtClean="0"/>
              <a:pPr/>
              <a:t>‹N°›</a:t>
            </a:fld>
            <a:endParaRPr lang="fr-BE"/>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marL="484632" algn="l" rtl="0" eaLnBrk="1" latinLnBrk="0" hangingPunct="1">
        <a:spcBef>
          <a:spcPct val="0"/>
        </a:spcBef>
        <a:buNone/>
        <a:defRPr kumimoji="0" sz="4200" kern="1200">
          <a:ln w="6350">
            <a:solidFill>
              <a:schemeClr val="accent1">
                <a:shade val="43000"/>
              </a:schemeClr>
            </a:solidFill>
          </a:ln>
          <a:solidFill>
            <a:schemeClr val="accent1">
              <a:tint val="83000"/>
              <a:satMod val="150000"/>
            </a:schemeClr>
          </a:solidFill>
          <a:effectLst>
            <a:outerShdw blurRad="26000" dist="26000" dir="14500000" algn="tl" rotWithShape="0">
              <a:srgbClr val="000000">
                <a:alpha val="40000"/>
              </a:srgbClr>
            </a:outerShdw>
          </a:effectLst>
          <a:latin typeface="+mj-lt"/>
          <a:ea typeface="+mj-ea"/>
          <a:cs typeface="+mj-cs"/>
        </a:defRPr>
      </a:lvl1pPr>
    </p:titleStyle>
    <p:bodyStyle>
      <a:lvl1pPr marL="448056" indent="-384048" algn="l" rtl="0"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822960" indent="-285750" algn="l" rtl="0" eaLnBrk="1" latinLnBrk="0" hangingPunct="1">
        <a:spcBef>
          <a:spcPct val="20000"/>
        </a:spcBef>
        <a:buClr>
          <a:schemeClr val="accent1"/>
        </a:buClr>
        <a:buSzPct val="95000"/>
        <a:buFont typeface="Verdana"/>
        <a:buChar char="›"/>
        <a:defRPr kumimoji="0" sz="2600" kern="1200">
          <a:solidFill>
            <a:schemeClr val="tx1"/>
          </a:solidFill>
          <a:latin typeface="+mn-lt"/>
          <a:ea typeface="+mn-ea"/>
          <a:cs typeface="+mn-cs"/>
        </a:defRPr>
      </a:lvl2pPr>
      <a:lvl3pPr marL="1106424" indent="-228600" algn="l" rtl="0" eaLnBrk="1" latinLnBrk="0" hangingPunct="1">
        <a:spcBef>
          <a:spcPct val="20000"/>
        </a:spcBef>
        <a:buClr>
          <a:schemeClr val="accent1"/>
        </a:buClr>
        <a:buFont typeface="Wingdings 2"/>
        <a:buChar char=""/>
        <a:defRPr kumimoji="0" sz="2400" kern="1200">
          <a:solidFill>
            <a:schemeClr val="tx1"/>
          </a:solidFill>
          <a:latin typeface="+mn-lt"/>
          <a:ea typeface="+mn-ea"/>
          <a:cs typeface="+mn-cs"/>
        </a:defRPr>
      </a:lvl3pPr>
      <a:lvl4pPr marL="1371600" indent="-210312" algn="l" rtl="0" eaLnBrk="1" latinLnBrk="0" hangingPunct="1">
        <a:spcBef>
          <a:spcPct val="20000"/>
        </a:spcBef>
        <a:buClr>
          <a:schemeClr val="accent1"/>
        </a:buClr>
        <a:buFont typeface="Wingdings 2"/>
        <a:buChar char=""/>
        <a:defRPr kumimoji="0" sz="2000" kern="1200">
          <a:solidFill>
            <a:schemeClr val="tx1"/>
          </a:solidFill>
          <a:latin typeface="+mn-lt"/>
          <a:ea typeface="+mn-ea"/>
          <a:cs typeface="+mn-cs"/>
        </a:defRPr>
      </a:lvl4pPr>
      <a:lvl5pPr marL="1600200" indent="-210312" algn="l" rtl="0" eaLnBrk="1" latinLnBrk="0" hangingPunct="1">
        <a:spcBef>
          <a:spcPct val="20000"/>
        </a:spcBef>
        <a:buClr>
          <a:schemeClr val="accent1">
            <a:tint val="75000"/>
          </a:schemeClr>
        </a:buClr>
        <a:buFont typeface="Wingdings 2"/>
        <a:buChar char=""/>
        <a:defRPr kumimoji="0" sz="1900" kern="1200">
          <a:solidFill>
            <a:schemeClr val="tx1"/>
          </a:solidFill>
          <a:latin typeface="+mn-lt"/>
          <a:ea typeface="+mn-ea"/>
          <a:cs typeface="+mn-cs"/>
        </a:defRPr>
      </a:lvl5pPr>
      <a:lvl6pPr marL="1828800" indent="-210312" algn="l" rtl="0" eaLnBrk="1" latinLnBrk="0" hangingPunct="1">
        <a:spcBef>
          <a:spcPct val="20000"/>
        </a:spcBef>
        <a:buClr>
          <a:schemeClr val="accent1">
            <a:tint val="75000"/>
          </a:schemeClr>
        </a:buClr>
        <a:buFont typeface="Wingdings 2"/>
        <a:buChar char=""/>
        <a:defRPr kumimoji="0" sz="1800" kern="1200">
          <a:solidFill>
            <a:schemeClr val="tx1"/>
          </a:solidFill>
          <a:latin typeface="+mn-lt"/>
          <a:ea typeface="+mn-ea"/>
          <a:cs typeface="+mn-cs"/>
        </a:defRPr>
      </a:lvl6pPr>
      <a:lvl7pPr marL="2084832" indent="-210312"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7pPr>
      <a:lvl8pPr marL="22860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8pPr>
      <a:lvl9pPr marL="25146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normAutofit fontScale="90000"/>
          </a:bodyPr>
          <a:lstStyle/>
          <a:p>
            <a:r>
              <a:rPr lang="ar-DZ" sz="6700" b="1" dirty="0" smtClean="0">
                <a:solidFill>
                  <a:srgbClr val="FFFF00"/>
                </a:solidFill>
                <a:latin typeface="Aharoni" pitchFamily="2" charset="-79"/>
              </a:rPr>
              <a:t>المحاضرة </a:t>
            </a:r>
            <a:r>
              <a:rPr lang="ar-SA" sz="6700" b="1" dirty="0" smtClean="0">
                <a:solidFill>
                  <a:srgbClr val="FFFF00"/>
                </a:solidFill>
                <a:latin typeface="Aharoni" pitchFamily="2" charset="-79"/>
              </a:rPr>
              <a:t>الرابعة</a:t>
            </a:r>
            <a:r>
              <a:rPr lang="fr-FR" sz="4800" b="1" dirty="0" smtClean="0">
                <a:solidFill>
                  <a:srgbClr val="FFFF00"/>
                </a:solidFill>
                <a:latin typeface="Aharoni" pitchFamily="2" charset="-79"/>
                <a:cs typeface="Aharoni" pitchFamily="2" charset="-79"/>
              </a:rPr>
              <a:t/>
            </a:r>
            <a:br>
              <a:rPr lang="fr-FR" sz="4800" b="1" dirty="0" smtClean="0">
                <a:solidFill>
                  <a:srgbClr val="FFFF00"/>
                </a:solidFill>
                <a:latin typeface="Aharoni" pitchFamily="2" charset="-79"/>
                <a:cs typeface="Aharoni" pitchFamily="2" charset="-79"/>
              </a:rPr>
            </a:br>
            <a:endParaRPr lang="fr-FR" dirty="0"/>
          </a:p>
        </p:txBody>
      </p:sp>
      <p:sp>
        <p:nvSpPr>
          <p:cNvPr id="3" name="Espace réservé du contenu 2"/>
          <p:cNvSpPr>
            <a:spLocks noGrp="1"/>
          </p:cNvSpPr>
          <p:nvPr>
            <p:ph idx="1"/>
          </p:nvPr>
        </p:nvSpPr>
        <p:spPr>
          <a:xfrm>
            <a:off x="214282" y="1357298"/>
            <a:ext cx="8686800" cy="5286412"/>
          </a:xfrm>
        </p:spPr>
        <p:style>
          <a:lnRef idx="1">
            <a:schemeClr val="accent5"/>
          </a:lnRef>
          <a:fillRef idx="2">
            <a:schemeClr val="accent5"/>
          </a:fillRef>
          <a:effectRef idx="1">
            <a:schemeClr val="accent5"/>
          </a:effectRef>
          <a:fontRef idx="minor">
            <a:schemeClr val="dk1"/>
          </a:fontRef>
        </p:style>
        <p:txBody>
          <a:bodyPr>
            <a:noAutofit/>
          </a:bodyPr>
          <a:lstStyle/>
          <a:p>
            <a:pPr algn="r" rtl="1">
              <a:lnSpc>
                <a:spcPct val="200000"/>
              </a:lnSpc>
              <a:buNone/>
            </a:pPr>
            <a:r>
              <a:rPr lang="ar-SA" sz="2800" b="1" dirty="0" smtClean="0">
                <a:solidFill>
                  <a:schemeClr val="bg1">
                    <a:lumMod val="75000"/>
                    <a:lumOff val="25000"/>
                  </a:schemeClr>
                </a:solidFill>
                <a:latin typeface="Arial" pitchFamily="34" charset="0"/>
                <a:cs typeface="Arial" pitchFamily="34" charset="0"/>
              </a:rPr>
              <a:t>مادة :  التخطيط </a:t>
            </a:r>
            <a:r>
              <a:rPr lang="ar-SA" sz="2800" b="1" dirty="0" err="1" smtClean="0">
                <a:solidFill>
                  <a:schemeClr val="bg1">
                    <a:lumMod val="75000"/>
                    <a:lumOff val="25000"/>
                  </a:schemeClr>
                </a:solidFill>
                <a:latin typeface="Arial" pitchFamily="34" charset="0"/>
                <a:cs typeface="Arial" pitchFamily="34" charset="0"/>
              </a:rPr>
              <a:t>و</a:t>
            </a:r>
            <a:r>
              <a:rPr lang="ar-SA" sz="2800" b="1" dirty="0" smtClean="0">
                <a:solidFill>
                  <a:schemeClr val="bg1">
                    <a:lumMod val="75000"/>
                    <a:lumOff val="25000"/>
                  </a:schemeClr>
                </a:solidFill>
                <a:latin typeface="Arial" pitchFamily="34" charset="0"/>
                <a:cs typeface="Arial" pitchFamily="34" charset="0"/>
              </a:rPr>
              <a:t> البرمجة في التدريب الرياضي.</a:t>
            </a:r>
          </a:p>
          <a:p>
            <a:pPr algn="r" rtl="1">
              <a:lnSpc>
                <a:spcPct val="200000"/>
              </a:lnSpc>
              <a:buNone/>
            </a:pPr>
            <a:r>
              <a:rPr lang="ar-SA" sz="2800" b="1" dirty="0" smtClean="0">
                <a:solidFill>
                  <a:schemeClr val="bg1">
                    <a:lumMod val="75000"/>
                    <a:lumOff val="25000"/>
                  </a:schemeClr>
                </a:solidFill>
                <a:latin typeface="Arial" pitchFamily="34" charset="0"/>
                <a:cs typeface="Arial" pitchFamily="34" charset="0"/>
              </a:rPr>
              <a:t>المستوى : السنة الثانية ليسانس التدريب الرياضي.</a:t>
            </a:r>
          </a:p>
          <a:p>
            <a:pPr algn="r" rtl="1">
              <a:lnSpc>
                <a:spcPct val="200000"/>
              </a:lnSpc>
              <a:buNone/>
            </a:pPr>
            <a:endParaRPr lang="ar-SA" sz="2800" b="1" dirty="0" smtClean="0">
              <a:solidFill>
                <a:srgbClr val="FFFF00"/>
              </a:solidFill>
              <a:latin typeface="Arial" pitchFamily="34" charset="0"/>
              <a:cs typeface="Arial" pitchFamily="34" charset="0"/>
            </a:endParaRPr>
          </a:p>
          <a:p>
            <a:pPr lvl="0" algn="r" rtl="1">
              <a:buNone/>
              <a:defRPr/>
            </a:pPr>
            <a:r>
              <a:rPr lang="ar-SA" sz="2800" b="1" dirty="0" smtClean="0">
                <a:solidFill>
                  <a:srgbClr val="FF0000"/>
                </a:solidFill>
                <a:latin typeface="Arial" pitchFamily="34" charset="0"/>
                <a:cs typeface="Arial" pitchFamily="34" charset="0"/>
              </a:rPr>
              <a:t>أهداف المحاضرة: - التعرف على أنواع التخطيط في التدريب الرياضي.</a:t>
            </a:r>
          </a:p>
          <a:p>
            <a:pPr lvl="0" algn="r" rtl="1">
              <a:buNone/>
              <a:defRPr/>
            </a:pPr>
            <a:endParaRPr lang="ar-SA" sz="2400" b="1" dirty="0" smtClean="0">
              <a:solidFill>
                <a:srgbClr val="FF0000"/>
              </a:solidFill>
              <a:latin typeface="Arial" pitchFamily="34" charset="0"/>
              <a:cs typeface="Arial" pitchFamily="34" charset="0"/>
            </a:endParaRPr>
          </a:p>
          <a:p>
            <a:pPr algn="r" rtl="1">
              <a:buNone/>
              <a:defRPr/>
            </a:pPr>
            <a:r>
              <a:rPr lang="ar-SA" sz="2800" b="1" dirty="0" smtClean="0">
                <a:solidFill>
                  <a:srgbClr val="FF0000"/>
                </a:solidFill>
                <a:latin typeface="Arial" pitchFamily="34" charset="0"/>
                <a:cs typeface="Arial" pitchFamily="34" charset="0"/>
              </a:rPr>
              <a:t>                -  التعرف على الدورة التدريبية الصغرى </a:t>
            </a:r>
            <a:r>
              <a:rPr lang="ar-SA" sz="2400" b="1" dirty="0" smtClean="0">
                <a:solidFill>
                  <a:srgbClr val="FF0000"/>
                </a:solidFill>
                <a:latin typeface="Arial" pitchFamily="34" charset="0"/>
                <a:cs typeface="Arial" pitchFamily="34" charset="0"/>
              </a:rPr>
              <a:t>(</a:t>
            </a:r>
            <a:r>
              <a:rPr lang="fr-FR" sz="2000" b="1" dirty="0" smtClean="0">
                <a:solidFill>
                  <a:srgbClr val="FF0000"/>
                </a:solidFill>
                <a:latin typeface="Arial" pitchFamily="34" charset="0"/>
                <a:cs typeface="Arial" pitchFamily="34" charset="0"/>
              </a:rPr>
              <a:t>MICROCYCLE</a:t>
            </a:r>
            <a:r>
              <a:rPr lang="ar-SA" sz="2400" b="1" dirty="0" smtClean="0">
                <a:solidFill>
                  <a:srgbClr val="FF0000"/>
                </a:solidFill>
                <a:latin typeface="Arial" pitchFamily="34" charset="0"/>
                <a:cs typeface="Arial" pitchFamily="34" charset="0"/>
              </a:rPr>
              <a:t>)</a:t>
            </a:r>
          </a:p>
          <a:p>
            <a:pPr algn="r" rtl="1">
              <a:buNone/>
              <a:defRPr/>
            </a:pPr>
            <a:r>
              <a:rPr lang="ar-SA" sz="2400" b="1" dirty="0" smtClean="0">
                <a:solidFill>
                  <a:srgbClr val="FF0000"/>
                </a:solidFill>
                <a:latin typeface="Arial" pitchFamily="34" charset="0"/>
                <a:cs typeface="Arial" pitchFamily="34" charset="0"/>
              </a:rPr>
              <a:t>                  </a:t>
            </a:r>
            <a:r>
              <a:rPr lang="ar-SA" sz="2800" b="1" dirty="0" smtClean="0">
                <a:solidFill>
                  <a:srgbClr val="FF0000"/>
                </a:solidFill>
                <a:latin typeface="Arial" pitchFamily="34" charset="0"/>
                <a:cs typeface="Arial" pitchFamily="34" charset="0"/>
              </a:rPr>
              <a:t>- أنواع الدورات التدريبية الصغرى </a:t>
            </a:r>
          </a:p>
          <a:p>
            <a:pPr algn="r" rtl="1">
              <a:buNone/>
            </a:pPr>
            <a:r>
              <a:rPr lang="ar-SA" sz="2800" b="1" dirty="0" smtClean="0">
                <a:solidFill>
                  <a:srgbClr val="FF0000"/>
                </a:solidFill>
                <a:latin typeface="Arial" pitchFamily="34" charset="0"/>
                <a:cs typeface="Arial" pitchFamily="34" charset="0"/>
              </a:rPr>
              <a:t>           </a:t>
            </a:r>
          </a:p>
          <a:p>
            <a:pPr algn="r" rtl="1">
              <a:buNone/>
            </a:pPr>
            <a:r>
              <a:rPr lang="ar-SA" sz="2800" b="1" dirty="0" smtClean="0">
                <a:solidFill>
                  <a:srgbClr val="FF0000"/>
                </a:solidFill>
                <a:latin typeface="Arial" pitchFamily="34" charset="0"/>
                <a:cs typeface="Arial" pitchFamily="34" charset="0"/>
              </a:rPr>
              <a:t>                     </a:t>
            </a:r>
            <a:endParaRPr lang="fr-FR" sz="2800" b="1" dirty="0">
              <a:solidFill>
                <a:srgbClr val="FF0000"/>
              </a:solidFill>
              <a:latin typeface="Arial" pitchFamily="34" charset="0"/>
              <a:cs typeface="Arial" pitchFamily="34" charset="0"/>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endParaRPr lang="fr-FR"/>
          </a:p>
        </p:txBody>
      </p:sp>
      <p:sp>
        <p:nvSpPr>
          <p:cNvPr id="5" name="Espace réservé du contenu 2"/>
          <p:cNvSpPr txBox="1">
            <a:spLocks/>
          </p:cNvSpPr>
          <p:nvPr/>
        </p:nvSpPr>
        <p:spPr>
          <a:xfrm>
            <a:off x="285720" y="357166"/>
            <a:ext cx="8501122" cy="6215106"/>
          </a:xfrm>
          <a:custGeom>
            <a:avLst/>
            <a:gdLst>
              <a:gd name="connsiteX0" fmla="*/ 0 w 8501122"/>
              <a:gd name="connsiteY0" fmla="*/ 0 h 6215106"/>
              <a:gd name="connsiteX1" fmla="*/ 8501122 w 8501122"/>
              <a:gd name="connsiteY1" fmla="*/ 0 h 6215106"/>
              <a:gd name="connsiteX2" fmla="*/ 8501122 w 8501122"/>
              <a:gd name="connsiteY2" fmla="*/ 6215106 h 6215106"/>
              <a:gd name="connsiteX3" fmla="*/ 0 w 8501122"/>
              <a:gd name="connsiteY3" fmla="*/ 6215106 h 6215106"/>
              <a:gd name="connsiteX4" fmla="*/ 0 w 8501122"/>
              <a:gd name="connsiteY4" fmla="*/ 0 h 62151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1122" h="6215106">
                <a:moveTo>
                  <a:pt x="0" y="0"/>
                </a:moveTo>
                <a:lnTo>
                  <a:pt x="8501122" y="0"/>
                </a:lnTo>
                <a:lnTo>
                  <a:pt x="8501122" y="6215106"/>
                </a:lnTo>
                <a:lnTo>
                  <a:pt x="0" y="6215106"/>
                </a:lnTo>
                <a:lnTo>
                  <a:pt x="0" y="0"/>
                </a:lnTo>
                <a:close/>
              </a:path>
            </a:pathLst>
          </a:custGeom>
        </p:spPr>
        <p:style>
          <a:lnRef idx="1">
            <a:schemeClr val="accent5"/>
          </a:lnRef>
          <a:fillRef idx="2">
            <a:schemeClr val="accent5"/>
          </a:fillRef>
          <a:effectRef idx="1">
            <a:schemeClr val="accent5"/>
          </a:effectRef>
          <a:fontRef idx="minor">
            <a:schemeClr val="dk1"/>
          </a:fontRef>
        </p:style>
        <p:txBody>
          <a:bodyPr vert="horz" anchor="t">
            <a:normAutofit lnSpcReduction="10000"/>
          </a:bodyPr>
          <a:lstStyle/>
          <a:p>
            <a:pPr marL="448056" marR="0" lvl="0" indent="-384048" algn="just" defTabSz="914400" rtl="1" eaLnBrk="1" fontAlgn="auto" latinLnBrk="0" hangingPunct="1">
              <a:lnSpc>
                <a:spcPct val="100000"/>
              </a:lnSpc>
              <a:spcBef>
                <a:spcPct val="20000"/>
              </a:spcBef>
              <a:spcAft>
                <a:spcPts val="0"/>
              </a:spcAft>
              <a:buClr>
                <a:schemeClr val="accent1"/>
              </a:buClr>
              <a:buSzPct val="80000"/>
              <a:buFont typeface="Wingdings 2"/>
              <a:buNone/>
              <a:tabLst/>
              <a:defRPr/>
            </a:pPr>
            <a:r>
              <a:rPr kumimoji="0" lang="ar-SA" sz="3000" b="0" i="0" u="none" strike="noStrike" kern="1200" cap="none" spc="0" normalizeH="0" baseline="0" noProof="0" dirty="0" smtClean="0">
                <a:ln>
                  <a:noFill/>
                </a:ln>
                <a:solidFill>
                  <a:schemeClr val="dk1"/>
                </a:solidFill>
                <a:effectLst/>
                <a:uLnTx/>
                <a:uFillTx/>
                <a:latin typeface="+mn-lt"/>
                <a:ea typeface="+mn-ea"/>
                <a:cs typeface="+mn-cs"/>
              </a:rPr>
              <a:t>      </a:t>
            </a:r>
          </a:p>
          <a:p>
            <a:pPr marL="448056" marR="0" lvl="0" indent="-384048" algn="just" defTabSz="914400" rtl="1" eaLnBrk="1" fontAlgn="auto" latinLnBrk="0" hangingPunct="1">
              <a:lnSpc>
                <a:spcPct val="100000"/>
              </a:lnSpc>
              <a:spcBef>
                <a:spcPct val="20000"/>
              </a:spcBef>
              <a:spcAft>
                <a:spcPts val="0"/>
              </a:spcAft>
              <a:buClr>
                <a:schemeClr val="accent1"/>
              </a:buClr>
              <a:buSzPct val="80000"/>
              <a:buFont typeface="Wingdings 2"/>
              <a:buNone/>
              <a:tabLst/>
              <a:defRPr/>
            </a:pPr>
            <a:endParaRPr kumimoji="0" lang="ar-SA" sz="3000" b="0" i="0" u="none" strike="noStrike" kern="1200" cap="none" spc="0" normalizeH="0" baseline="0" noProof="0" dirty="0" smtClean="0">
              <a:ln>
                <a:noFill/>
              </a:ln>
              <a:solidFill>
                <a:schemeClr val="dk1"/>
              </a:solidFill>
              <a:effectLst/>
              <a:uLnTx/>
              <a:uFillTx/>
              <a:latin typeface="+mn-lt"/>
              <a:ea typeface="+mn-ea"/>
              <a:cs typeface="+mn-cs"/>
            </a:endParaRPr>
          </a:p>
          <a:p>
            <a:pPr algn="r" rtl="1">
              <a:buNone/>
            </a:pPr>
            <a:r>
              <a:rPr kumimoji="0" lang="ar-SA" sz="3000" b="0" i="0" u="none" strike="noStrike" kern="1200" cap="none" spc="0" normalizeH="0" baseline="0" noProof="0" dirty="0" smtClean="0">
                <a:ln>
                  <a:noFill/>
                </a:ln>
                <a:solidFill>
                  <a:schemeClr val="dk1"/>
                </a:solidFill>
                <a:effectLst/>
                <a:uLnTx/>
                <a:uFillTx/>
                <a:latin typeface="+mn-lt"/>
                <a:ea typeface="+mn-ea"/>
                <a:cs typeface="+mn-cs"/>
              </a:rPr>
              <a:t>     </a:t>
            </a:r>
          </a:p>
          <a:p>
            <a:pPr algn="r" rtl="1">
              <a:lnSpc>
                <a:spcPct val="150000"/>
              </a:lnSpc>
              <a:buNone/>
            </a:pPr>
            <a:r>
              <a:rPr kumimoji="0" lang="ar-SA" sz="3000" b="0" i="0" u="none" strike="noStrike" kern="1200" cap="none" spc="0" normalizeH="0" baseline="0" noProof="0" dirty="0" smtClean="0">
                <a:ln>
                  <a:noFill/>
                </a:ln>
                <a:solidFill>
                  <a:schemeClr val="dk1"/>
                </a:solidFill>
                <a:effectLst/>
                <a:uLnTx/>
                <a:uFillTx/>
                <a:latin typeface="+mn-lt"/>
                <a:ea typeface="+mn-ea"/>
                <a:cs typeface="+mn-cs"/>
              </a:rPr>
              <a:t>    </a:t>
            </a:r>
            <a:r>
              <a:rPr kumimoji="0" lang="ar-SA" sz="3000" b="0" i="0" u="none" strike="noStrike" kern="1200" cap="none" spc="0" normalizeH="0" baseline="0" noProof="0" dirty="0" smtClean="0">
                <a:ln>
                  <a:noFill/>
                </a:ln>
                <a:solidFill>
                  <a:srgbClr val="FF0000"/>
                </a:solidFill>
                <a:effectLst/>
                <a:uLnTx/>
                <a:uFillTx/>
                <a:latin typeface="+mn-lt"/>
                <a:ea typeface="+mn-ea"/>
                <a:cs typeface="+mn-cs"/>
              </a:rPr>
              <a:t>أنواع الدورات </a:t>
            </a:r>
            <a:r>
              <a:rPr lang="ar-SA" sz="3000" dirty="0" smtClean="0">
                <a:solidFill>
                  <a:srgbClr val="FF0000"/>
                </a:solidFill>
              </a:rPr>
              <a:t>أو الخطة الصغيرة : </a:t>
            </a:r>
            <a:r>
              <a:rPr lang="fr-FR" sz="2800" b="1" dirty="0" smtClean="0">
                <a:solidFill>
                  <a:srgbClr val="FF0000"/>
                </a:solidFill>
                <a:latin typeface="Traditional Arabic" pitchFamily="18" charset="-78"/>
                <a:cs typeface="Traditional Arabic" pitchFamily="18" charset="-78"/>
              </a:rPr>
              <a:t>microcycle </a:t>
            </a:r>
            <a:endParaRPr kumimoji="0" lang="ar-SA" sz="3000" b="0" i="0" u="none" strike="noStrike" kern="1200" cap="none" spc="0" normalizeH="0" baseline="0" noProof="0" dirty="0" smtClean="0">
              <a:ln>
                <a:noFill/>
              </a:ln>
              <a:solidFill>
                <a:srgbClr val="FF0000"/>
              </a:solidFill>
              <a:effectLst/>
              <a:uLnTx/>
              <a:uFillTx/>
              <a:latin typeface="+mn-lt"/>
              <a:ea typeface="+mn-ea"/>
              <a:cs typeface="+mn-cs"/>
            </a:endParaRPr>
          </a:p>
          <a:p>
            <a:pPr algn="just" rtl="1">
              <a:lnSpc>
                <a:spcPct val="150000"/>
              </a:lnSpc>
            </a:pPr>
            <a:r>
              <a:rPr lang="ar-SA" sz="3200" b="1" dirty="0" smtClean="0">
                <a:latin typeface="Traditional Arabic" pitchFamily="18" charset="-78"/>
                <a:cs typeface="Traditional Arabic" pitchFamily="18" charset="-78"/>
              </a:rPr>
              <a:t>1-2-دورات الإعداد الخاص:</a:t>
            </a:r>
            <a:r>
              <a:rPr lang="fr-FR" sz="3200" b="1" dirty="0" smtClean="0">
                <a:latin typeface="Traditional Arabic" pitchFamily="18" charset="-78"/>
                <a:cs typeface="Traditional Arabic" pitchFamily="18" charset="-78"/>
              </a:rPr>
              <a:t>PPS</a:t>
            </a:r>
          </a:p>
          <a:p>
            <a:pPr algn="just" rtl="1">
              <a:lnSpc>
                <a:spcPct val="150000"/>
              </a:lnSpc>
            </a:pPr>
            <a:r>
              <a:rPr lang="ar-SA" sz="3200" b="1" dirty="0" smtClean="0">
                <a:latin typeface="Traditional Arabic" pitchFamily="18" charset="-78"/>
                <a:cs typeface="Traditional Arabic" pitchFamily="18" charset="-78"/>
              </a:rPr>
              <a:t>هي دورات تدريبية بنائية أساسية بهدف خاص في موسم التدريب من جانب </a:t>
            </a:r>
            <a:r>
              <a:rPr lang="ar-SA" sz="3200" b="1" dirty="0" smtClean="0">
                <a:solidFill>
                  <a:srgbClr val="FF0000"/>
                </a:solidFill>
                <a:latin typeface="Traditional Arabic" pitchFamily="18" charset="-78"/>
                <a:cs typeface="Traditional Arabic" pitchFamily="18" charset="-78"/>
              </a:rPr>
              <a:t>ونوع التخصص </a:t>
            </a:r>
            <a:r>
              <a:rPr lang="ar-SA" sz="3200" b="1" dirty="0" smtClean="0">
                <a:latin typeface="Traditional Arabic" pitchFamily="18" charset="-78"/>
                <a:cs typeface="Traditional Arabic" pitchFamily="18" charset="-78"/>
              </a:rPr>
              <a:t>من جانب أخر، وتتميز </a:t>
            </a:r>
            <a:r>
              <a:rPr lang="ar-SA" sz="3200" b="1" dirty="0" smtClean="0">
                <a:solidFill>
                  <a:srgbClr val="FF0000"/>
                </a:solidFill>
                <a:latin typeface="Traditional Arabic" pitchFamily="18" charset="-78"/>
                <a:cs typeface="Traditional Arabic" pitchFamily="18" charset="-78"/>
              </a:rPr>
              <a:t>شدة تلك الدورات من متوسطة إلى أقل من القصوى</a:t>
            </a:r>
            <a:r>
              <a:rPr lang="ar-SA" sz="3200" b="1" dirty="0" smtClean="0">
                <a:solidFill>
                  <a:srgbClr val="00B0F0"/>
                </a:solidFill>
                <a:latin typeface="Traditional Arabic" pitchFamily="18" charset="-78"/>
                <a:cs typeface="Traditional Arabic" pitchFamily="18" charset="-78"/>
              </a:rPr>
              <a:t> </a:t>
            </a:r>
            <a:r>
              <a:rPr lang="ar-SA" sz="3200" b="1" dirty="0" smtClean="0">
                <a:latin typeface="Traditional Arabic" pitchFamily="18" charset="-78"/>
                <a:cs typeface="Traditional Arabic" pitchFamily="18" charset="-78"/>
              </a:rPr>
              <a:t>بحمل تدريجي من وحدة إلى أخرى ومن دورة إلى أخرى، ويمكن أن تصل إلى </a:t>
            </a:r>
            <a:r>
              <a:rPr lang="ar-SA" sz="3200" b="1" dirty="0" smtClean="0">
                <a:solidFill>
                  <a:srgbClr val="FF0000"/>
                </a:solidFill>
                <a:latin typeface="Traditional Arabic" pitchFamily="18" charset="-78"/>
                <a:cs typeface="Traditional Arabic" pitchFamily="18" charset="-78"/>
              </a:rPr>
              <a:t>الشدة القصوى </a:t>
            </a:r>
            <a:r>
              <a:rPr lang="ar-SA" sz="3200" b="1" dirty="0" smtClean="0">
                <a:latin typeface="Traditional Arabic" pitchFamily="18" charset="-78"/>
                <a:cs typeface="Traditional Arabic" pitchFamily="18" charset="-78"/>
              </a:rPr>
              <a:t>على أن يكون أكثر من (مرة أو مرتين أسبوعيا) حسب</a:t>
            </a:r>
            <a:r>
              <a:rPr lang="ar-DZ" sz="3200" b="1" dirty="0" smtClean="0">
                <a:latin typeface="Traditional Arabic" pitchFamily="18" charset="-78"/>
                <a:cs typeface="Traditional Arabic" pitchFamily="18" charset="-78"/>
              </a:rPr>
              <a:t> </a:t>
            </a:r>
            <a:r>
              <a:rPr lang="ar-SA" sz="3200" b="1" dirty="0" smtClean="0">
                <a:latin typeface="Traditional Arabic" pitchFamily="18" charset="-78"/>
                <a:cs typeface="Traditional Arabic" pitchFamily="18" charset="-78"/>
              </a:rPr>
              <a:t>لهدف .</a:t>
            </a:r>
            <a:endParaRPr lang="fr-FR" sz="3200" b="1" dirty="0" smtClean="0">
              <a:latin typeface="Traditional Arabic" pitchFamily="18" charset="-78"/>
              <a:cs typeface="Traditional Arabic" pitchFamily="18" charset="-78"/>
            </a:endParaRPr>
          </a:p>
          <a:p>
            <a:pPr algn="r" rtl="1">
              <a:lnSpc>
                <a:spcPct val="150000"/>
              </a:lnSpc>
              <a:buNone/>
            </a:pPr>
            <a:endParaRPr lang="fr-FR" sz="3200" b="1" dirty="0" smtClean="0">
              <a:latin typeface="Traditional Arabic" pitchFamily="18" charset="-78"/>
              <a:cs typeface="Traditional Arabic" pitchFamily="18" charset="-78"/>
            </a:endParaRPr>
          </a:p>
        </p:txBody>
      </p:sp>
      <p:sp>
        <p:nvSpPr>
          <p:cNvPr id="6" name="Rectangle à coins arrondis 5"/>
          <p:cNvSpPr/>
          <p:nvPr/>
        </p:nvSpPr>
        <p:spPr>
          <a:xfrm>
            <a:off x="2143108" y="500042"/>
            <a:ext cx="4714908" cy="92869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ar-SA" sz="3600" b="1" dirty="0" smtClean="0">
                <a:latin typeface="Traditional Arabic" pitchFamily="18" charset="-78"/>
                <a:cs typeface="Traditional Arabic" pitchFamily="18" charset="-78"/>
              </a:rPr>
              <a:t>الخطط التدريبية </a:t>
            </a:r>
            <a:endParaRPr lang="fr-FR"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endParaRPr lang="fr-FR"/>
          </a:p>
        </p:txBody>
      </p:sp>
      <p:sp>
        <p:nvSpPr>
          <p:cNvPr id="5" name="Espace réservé du contenu 2"/>
          <p:cNvSpPr txBox="1">
            <a:spLocks/>
          </p:cNvSpPr>
          <p:nvPr/>
        </p:nvSpPr>
        <p:spPr>
          <a:xfrm>
            <a:off x="285720" y="357166"/>
            <a:ext cx="8501122" cy="6215106"/>
          </a:xfrm>
          <a:custGeom>
            <a:avLst/>
            <a:gdLst>
              <a:gd name="connsiteX0" fmla="*/ 0 w 8501122"/>
              <a:gd name="connsiteY0" fmla="*/ 0 h 6215106"/>
              <a:gd name="connsiteX1" fmla="*/ 8501122 w 8501122"/>
              <a:gd name="connsiteY1" fmla="*/ 0 h 6215106"/>
              <a:gd name="connsiteX2" fmla="*/ 8501122 w 8501122"/>
              <a:gd name="connsiteY2" fmla="*/ 6215106 h 6215106"/>
              <a:gd name="connsiteX3" fmla="*/ 0 w 8501122"/>
              <a:gd name="connsiteY3" fmla="*/ 6215106 h 6215106"/>
              <a:gd name="connsiteX4" fmla="*/ 0 w 8501122"/>
              <a:gd name="connsiteY4" fmla="*/ 0 h 62151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1122" h="6215106">
                <a:moveTo>
                  <a:pt x="0" y="0"/>
                </a:moveTo>
                <a:lnTo>
                  <a:pt x="8501122" y="0"/>
                </a:lnTo>
                <a:lnTo>
                  <a:pt x="8501122" y="6215106"/>
                </a:lnTo>
                <a:lnTo>
                  <a:pt x="0" y="6215106"/>
                </a:lnTo>
                <a:lnTo>
                  <a:pt x="0" y="0"/>
                </a:lnTo>
                <a:close/>
              </a:path>
            </a:pathLst>
          </a:custGeom>
        </p:spPr>
        <p:style>
          <a:lnRef idx="1">
            <a:schemeClr val="accent5"/>
          </a:lnRef>
          <a:fillRef idx="2">
            <a:schemeClr val="accent5"/>
          </a:fillRef>
          <a:effectRef idx="1">
            <a:schemeClr val="accent5"/>
          </a:effectRef>
          <a:fontRef idx="minor">
            <a:schemeClr val="dk1"/>
          </a:fontRef>
        </p:style>
        <p:txBody>
          <a:bodyPr vert="horz" anchor="t">
            <a:normAutofit fontScale="92500" lnSpcReduction="20000"/>
          </a:bodyPr>
          <a:lstStyle/>
          <a:p>
            <a:pPr marL="448056" marR="0" lvl="0" indent="-384048" algn="just" defTabSz="914400" rtl="1" eaLnBrk="1" fontAlgn="auto" latinLnBrk="0" hangingPunct="1">
              <a:lnSpc>
                <a:spcPct val="100000"/>
              </a:lnSpc>
              <a:spcBef>
                <a:spcPct val="20000"/>
              </a:spcBef>
              <a:spcAft>
                <a:spcPts val="0"/>
              </a:spcAft>
              <a:buClr>
                <a:schemeClr val="accent1"/>
              </a:buClr>
              <a:buSzPct val="80000"/>
              <a:buFont typeface="Wingdings 2"/>
              <a:buNone/>
              <a:tabLst/>
              <a:defRPr/>
            </a:pPr>
            <a:r>
              <a:rPr kumimoji="0" lang="ar-SA" sz="3000" b="0" i="0" u="none" strike="noStrike" kern="1200" cap="none" spc="0" normalizeH="0" baseline="0" noProof="0" dirty="0" smtClean="0">
                <a:ln>
                  <a:noFill/>
                </a:ln>
                <a:solidFill>
                  <a:schemeClr val="dk1"/>
                </a:solidFill>
                <a:effectLst/>
                <a:uLnTx/>
                <a:uFillTx/>
                <a:latin typeface="+mn-lt"/>
                <a:ea typeface="+mn-ea"/>
                <a:cs typeface="+mn-cs"/>
              </a:rPr>
              <a:t>      </a:t>
            </a:r>
          </a:p>
          <a:p>
            <a:pPr marL="448056" marR="0" lvl="0" indent="-384048" algn="just" defTabSz="914400" rtl="1" eaLnBrk="1" fontAlgn="auto" latinLnBrk="0" hangingPunct="1">
              <a:lnSpc>
                <a:spcPct val="100000"/>
              </a:lnSpc>
              <a:spcBef>
                <a:spcPct val="20000"/>
              </a:spcBef>
              <a:spcAft>
                <a:spcPts val="0"/>
              </a:spcAft>
              <a:buClr>
                <a:schemeClr val="accent1"/>
              </a:buClr>
              <a:buSzPct val="80000"/>
              <a:buFont typeface="Wingdings 2"/>
              <a:buNone/>
              <a:tabLst/>
              <a:defRPr/>
            </a:pPr>
            <a:endParaRPr kumimoji="0" lang="ar-SA" sz="3000" b="0" i="0" u="none" strike="noStrike" kern="1200" cap="none" spc="0" normalizeH="0" baseline="0" noProof="0" dirty="0" smtClean="0">
              <a:ln>
                <a:noFill/>
              </a:ln>
              <a:solidFill>
                <a:schemeClr val="dk1"/>
              </a:solidFill>
              <a:effectLst/>
              <a:uLnTx/>
              <a:uFillTx/>
              <a:latin typeface="+mn-lt"/>
              <a:ea typeface="+mn-ea"/>
              <a:cs typeface="+mn-cs"/>
            </a:endParaRPr>
          </a:p>
          <a:p>
            <a:pPr algn="r" rtl="1">
              <a:buNone/>
            </a:pPr>
            <a:r>
              <a:rPr kumimoji="0" lang="ar-SA" sz="3000" b="0" i="0" u="none" strike="noStrike" kern="1200" cap="none" spc="0" normalizeH="0" baseline="0" noProof="0" dirty="0" smtClean="0">
                <a:ln>
                  <a:noFill/>
                </a:ln>
                <a:solidFill>
                  <a:schemeClr val="dk1"/>
                </a:solidFill>
                <a:effectLst/>
                <a:uLnTx/>
                <a:uFillTx/>
                <a:latin typeface="+mn-lt"/>
                <a:ea typeface="+mn-ea"/>
                <a:cs typeface="+mn-cs"/>
              </a:rPr>
              <a:t>     </a:t>
            </a:r>
          </a:p>
          <a:p>
            <a:pPr algn="r" rtl="1">
              <a:lnSpc>
                <a:spcPct val="150000"/>
              </a:lnSpc>
              <a:buNone/>
            </a:pPr>
            <a:r>
              <a:rPr kumimoji="0" lang="ar-SA" sz="3000" b="0" i="0" u="none" strike="noStrike" kern="1200" cap="none" spc="0" normalizeH="0" baseline="0" noProof="0" dirty="0" smtClean="0">
                <a:ln>
                  <a:noFill/>
                </a:ln>
                <a:solidFill>
                  <a:schemeClr val="dk1"/>
                </a:solidFill>
                <a:effectLst/>
                <a:uLnTx/>
                <a:uFillTx/>
                <a:latin typeface="+mn-lt"/>
                <a:ea typeface="+mn-ea"/>
                <a:cs typeface="+mn-cs"/>
              </a:rPr>
              <a:t>    </a:t>
            </a:r>
            <a:r>
              <a:rPr kumimoji="0" lang="ar-SA" sz="3000" b="0" i="0" u="none" strike="noStrike" kern="1200" cap="none" spc="0" normalizeH="0" baseline="0" noProof="0" dirty="0" smtClean="0">
                <a:ln>
                  <a:noFill/>
                </a:ln>
                <a:solidFill>
                  <a:srgbClr val="FF0000"/>
                </a:solidFill>
                <a:effectLst/>
                <a:uLnTx/>
                <a:uFillTx/>
                <a:latin typeface="+mn-lt"/>
                <a:ea typeface="+mn-ea"/>
                <a:cs typeface="+mn-cs"/>
              </a:rPr>
              <a:t>أنواع الدورات </a:t>
            </a:r>
            <a:r>
              <a:rPr lang="ar-SA" sz="3000" dirty="0" smtClean="0">
                <a:solidFill>
                  <a:srgbClr val="FF0000"/>
                </a:solidFill>
              </a:rPr>
              <a:t>أو الخطة الصغيرة : </a:t>
            </a:r>
            <a:r>
              <a:rPr lang="fr-FR" sz="2800" b="1" dirty="0" smtClean="0">
                <a:solidFill>
                  <a:srgbClr val="FF0000"/>
                </a:solidFill>
                <a:latin typeface="Traditional Arabic" pitchFamily="18" charset="-78"/>
                <a:cs typeface="Traditional Arabic" pitchFamily="18" charset="-78"/>
              </a:rPr>
              <a:t>microcycle </a:t>
            </a:r>
            <a:endParaRPr kumimoji="0" lang="ar-SA" sz="3000" b="0" i="0" u="none" strike="noStrike" kern="1200" cap="none" spc="0" normalizeH="0" baseline="0" noProof="0" dirty="0" smtClean="0">
              <a:ln>
                <a:noFill/>
              </a:ln>
              <a:solidFill>
                <a:srgbClr val="FF0000"/>
              </a:solidFill>
              <a:effectLst/>
              <a:uLnTx/>
              <a:uFillTx/>
              <a:latin typeface="+mn-lt"/>
              <a:ea typeface="+mn-ea"/>
              <a:cs typeface="+mn-cs"/>
            </a:endParaRPr>
          </a:p>
          <a:p>
            <a:pPr algn="just" rtl="1">
              <a:lnSpc>
                <a:spcPct val="150000"/>
              </a:lnSpc>
            </a:pPr>
            <a:r>
              <a:rPr lang="ar-SA" sz="3200" b="1" dirty="0" smtClean="0">
                <a:latin typeface="Traditional Arabic" pitchFamily="18" charset="-78"/>
                <a:cs typeface="Traditional Arabic" pitchFamily="18" charset="-78"/>
              </a:rPr>
              <a:t>2-دورات المنافسات :</a:t>
            </a:r>
            <a:endParaRPr lang="fr-FR" sz="3200" b="1" dirty="0" smtClean="0">
              <a:latin typeface="Traditional Arabic" pitchFamily="18" charset="-78"/>
              <a:cs typeface="Traditional Arabic" pitchFamily="18" charset="-78"/>
            </a:endParaRPr>
          </a:p>
          <a:p>
            <a:pPr algn="just" rtl="1">
              <a:lnSpc>
                <a:spcPct val="150000"/>
              </a:lnSpc>
            </a:pPr>
            <a:r>
              <a:rPr lang="ar-SA" sz="3200" b="1" dirty="0" smtClean="0">
                <a:latin typeface="Traditional Arabic" pitchFamily="18" charset="-78"/>
                <a:cs typeface="Traditional Arabic" pitchFamily="18" charset="-78"/>
              </a:rPr>
              <a:t>تختلف في تشكيلها من نشاط لأخر حيث ترتبط مع البرنامج الزمني الخاص بالنشاط الممارس</a:t>
            </a:r>
            <a:r>
              <a:rPr lang="ar-DZ" sz="3200" b="1" dirty="0" smtClean="0">
                <a:latin typeface="Traditional Arabic" pitchFamily="18" charset="-78"/>
                <a:cs typeface="Traditional Arabic" pitchFamily="18" charset="-78"/>
              </a:rPr>
              <a:t> </a:t>
            </a:r>
            <a:r>
              <a:rPr lang="ar-SA" sz="3200" b="1" dirty="0" smtClean="0">
                <a:solidFill>
                  <a:srgbClr val="FF0000"/>
                </a:solidFill>
                <a:latin typeface="Traditional Arabic" pitchFamily="18" charset="-78"/>
                <a:cs typeface="Traditional Arabic" pitchFamily="18" charset="-78"/>
              </a:rPr>
              <a:t>وقواعد المنافسة حيث الألعاب الجماعية تختلف عن الفردية </a:t>
            </a:r>
            <a:r>
              <a:rPr lang="ar-SA" sz="3200" b="1" dirty="0" smtClean="0">
                <a:latin typeface="Traditional Arabic" pitchFamily="18" charset="-78"/>
                <a:cs typeface="Traditional Arabic" pitchFamily="18" charset="-78"/>
              </a:rPr>
              <a:t>وذلك يعمل على ضرورة تقنين حمل التدريب المناسب لكل وحدة من الوحدات المكونة للدورة الخاصة بالمسابقات لتحقيق الإنجاز العالي وتتميز </a:t>
            </a:r>
            <a:r>
              <a:rPr lang="ar-SA" sz="3200" b="1" dirty="0" smtClean="0">
                <a:solidFill>
                  <a:srgbClr val="FF0000"/>
                </a:solidFill>
                <a:latin typeface="Traditional Arabic" pitchFamily="18" charset="-78"/>
                <a:cs typeface="Traditional Arabic" pitchFamily="18" charset="-78"/>
              </a:rPr>
              <a:t>بشدة أقل من القصوى إلى القصوى</a:t>
            </a:r>
            <a:r>
              <a:rPr lang="ar-DZ" sz="3200" b="1" dirty="0" smtClean="0">
                <a:solidFill>
                  <a:srgbClr val="FF0000"/>
                </a:solidFill>
                <a:latin typeface="Traditional Arabic" pitchFamily="18" charset="-78"/>
                <a:cs typeface="Traditional Arabic" pitchFamily="18" charset="-78"/>
              </a:rPr>
              <a:t> </a:t>
            </a:r>
            <a:r>
              <a:rPr lang="ar-SA" sz="3200" b="1" dirty="0" err="1" smtClean="0">
                <a:latin typeface="Traditional Arabic" pitchFamily="18" charset="-78"/>
                <a:cs typeface="Traditional Arabic" pitchFamily="18" charset="-78"/>
              </a:rPr>
              <a:t>بإستثناء</a:t>
            </a:r>
            <a:r>
              <a:rPr lang="ar-SA" sz="3200" b="1" dirty="0" smtClean="0">
                <a:latin typeface="Traditional Arabic" pitchFamily="18" charset="-78"/>
                <a:cs typeface="Traditional Arabic" pitchFamily="18" charset="-78"/>
              </a:rPr>
              <a:t> الوحدات التدريبية </a:t>
            </a:r>
            <a:r>
              <a:rPr lang="ar-SA" sz="3200" b="1" dirty="0" err="1" smtClean="0">
                <a:latin typeface="Traditional Arabic" pitchFamily="18" charset="-78"/>
                <a:cs typeface="Traditional Arabic" pitchFamily="18" charset="-78"/>
              </a:rPr>
              <a:t>الإستشفائية</a:t>
            </a:r>
            <a:r>
              <a:rPr lang="ar-SA" sz="3200" b="1" dirty="0" smtClean="0">
                <a:latin typeface="Traditional Arabic" pitchFamily="18" charset="-78"/>
                <a:cs typeface="Traditional Arabic" pitchFamily="18" charset="-78"/>
              </a:rPr>
              <a:t> التي تتخللها، وتقسم دورة المسابقات إلى:</a:t>
            </a:r>
            <a:endParaRPr lang="fr-FR" sz="3200" b="1" dirty="0" smtClean="0">
              <a:latin typeface="Traditional Arabic" pitchFamily="18" charset="-78"/>
              <a:cs typeface="Traditional Arabic" pitchFamily="18" charset="-78"/>
            </a:endParaRPr>
          </a:p>
        </p:txBody>
      </p:sp>
      <p:sp>
        <p:nvSpPr>
          <p:cNvPr id="6" name="Rectangle à coins arrondis 5"/>
          <p:cNvSpPr/>
          <p:nvPr/>
        </p:nvSpPr>
        <p:spPr>
          <a:xfrm>
            <a:off x="2143108" y="500042"/>
            <a:ext cx="4714908" cy="92869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ar-SA" sz="3600" b="1" dirty="0" smtClean="0">
                <a:latin typeface="Traditional Arabic" pitchFamily="18" charset="-78"/>
                <a:cs typeface="Traditional Arabic" pitchFamily="18" charset="-78"/>
              </a:rPr>
              <a:t>الخطط التدريبية </a:t>
            </a:r>
            <a:endParaRPr lang="fr-FR"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endParaRPr lang="fr-FR"/>
          </a:p>
        </p:txBody>
      </p:sp>
      <p:sp>
        <p:nvSpPr>
          <p:cNvPr id="5" name="Espace réservé du contenu 2"/>
          <p:cNvSpPr txBox="1">
            <a:spLocks/>
          </p:cNvSpPr>
          <p:nvPr/>
        </p:nvSpPr>
        <p:spPr>
          <a:xfrm>
            <a:off x="285720" y="357166"/>
            <a:ext cx="8501122" cy="6215106"/>
          </a:xfrm>
          <a:custGeom>
            <a:avLst/>
            <a:gdLst>
              <a:gd name="connsiteX0" fmla="*/ 0 w 8501122"/>
              <a:gd name="connsiteY0" fmla="*/ 0 h 6215106"/>
              <a:gd name="connsiteX1" fmla="*/ 8501122 w 8501122"/>
              <a:gd name="connsiteY1" fmla="*/ 0 h 6215106"/>
              <a:gd name="connsiteX2" fmla="*/ 8501122 w 8501122"/>
              <a:gd name="connsiteY2" fmla="*/ 6215106 h 6215106"/>
              <a:gd name="connsiteX3" fmla="*/ 0 w 8501122"/>
              <a:gd name="connsiteY3" fmla="*/ 6215106 h 6215106"/>
              <a:gd name="connsiteX4" fmla="*/ 0 w 8501122"/>
              <a:gd name="connsiteY4" fmla="*/ 0 h 62151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1122" h="6215106">
                <a:moveTo>
                  <a:pt x="0" y="0"/>
                </a:moveTo>
                <a:lnTo>
                  <a:pt x="8501122" y="0"/>
                </a:lnTo>
                <a:lnTo>
                  <a:pt x="8501122" y="6215106"/>
                </a:lnTo>
                <a:lnTo>
                  <a:pt x="0" y="6215106"/>
                </a:lnTo>
                <a:lnTo>
                  <a:pt x="0" y="0"/>
                </a:lnTo>
                <a:close/>
              </a:path>
            </a:pathLst>
          </a:custGeom>
        </p:spPr>
        <p:style>
          <a:lnRef idx="1">
            <a:schemeClr val="accent5"/>
          </a:lnRef>
          <a:fillRef idx="2">
            <a:schemeClr val="accent5"/>
          </a:fillRef>
          <a:effectRef idx="1">
            <a:schemeClr val="accent5"/>
          </a:effectRef>
          <a:fontRef idx="minor">
            <a:schemeClr val="dk1"/>
          </a:fontRef>
        </p:style>
        <p:txBody>
          <a:bodyPr vert="horz" anchor="t">
            <a:normAutofit fontScale="77500" lnSpcReduction="20000"/>
          </a:bodyPr>
          <a:lstStyle/>
          <a:p>
            <a:pPr marL="448056" marR="0" lvl="0" indent="-384048" algn="just" defTabSz="914400" rtl="1" eaLnBrk="1" fontAlgn="auto" latinLnBrk="0" hangingPunct="1">
              <a:lnSpc>
                <a:spcPct val="100000"/>
              </a:lnSpc>
              <a:spcBef>
                <a:spcPct val="20000"/>
              </a:spcBef>
              <a:spcAft>
                <a:spcPts val="0"/>
              </a:spcAft>
              <a:buClr>
                <a:schemeClr val="accent1"/>
              </a:buClr>
              <a:buSzPct val="80000"/>
              <a:buFont typeface="Wingdings 2"/>
              <a:buNone/>
              <a:tabLst/>
              <a:defRPr/>
            </a:pPr>
            <a:r>
              <a:rPr kumimoji="0" lang="ar-SA" sz="3000" b="0" i="0" u="none" strike="noStrike" kern="1200" cap="none" spc="0" normalizeH="0" baseline="0" noProof="0" dirty="0" smtClean="0">
                <a:ln>
                  <a:noFill/>
                </a:ln>
                <a:solidFill>
                  <a:schemeClr val="dk1"/>
                </a:solidFill>
                <a:effectLst/>
                <a:uLnTx/>
                <a:uFillTx/>
                <a:latin typeface="+mn-lt"/>
                <a:ea typeface="+mn-ea"/>
                <a:cs typeface="+mn-cs"/>
              </a:rPr>
              <a:t>      </a:t>
            </a:r>
          </a:p>
          <a:p>
            <a:pPr marL="448056" marR="0" lvl="0" indent="-384048" algn="just" defTabSz="914400" rtl="1" eaLnBrk="1" fontAlgn="auto" latinLnBrk="0" hangingPunct="1">
              <a:lnSpc>
                <a:spcPct val="100000"/>
              </a:lnSpc>
              <a:spcBef>
                <a:spcPct val="20000"/>
              </a:spcBef>
              <a:spcAft>
                <a:spcPts val="0"/>
              </a:spcAft>
              <a:buClr>
                <a:schemeClr val="accent1"/>
              </a:buClr>
              <a:buSzPct val="80000"/>
              <a:buFont typeface="Wingdings 2"/>
              <a:buNone/>
              <a:tabLst/>
              <a:defRPr/>
            </a:pPr>
            <a:endParaRPr kumimoji="0" lang="ar-SA" sz="3000" b="0" i="0" u="none" strike="noStrike" kern="1200" cap="none" spc="0" normalizeH="0" baseline="0" noProof="0" dirty="0" smtClean="0">
              <a:ln>
                <a:noFill/>
              </a:ln>
              <a:solidFill>
                <a:schemeClr val="dk1"/>
              </a:solidFill>
              <a:effectLst/>
              <a:uLnTx/>
              <a:uFillTx/>
              <a:latin typeface="+mn-lt"/>
              <a:ea typeface="+mn-ea"/>
              <a:cs typeface="+mn-cs"/>
            </a:endParaRPr>
          </a:p>
          <a:p>
            <a:pPr algn="r" rtl="1">
              <a:buNone/>
            </a:pPr>
            <a:r>
              <a:rPr kumimoji="0" lang="ar-SA" sz="3000" b="0" i="0" u="none" strike="noStrike" kern="1200" cap="none" spc="0" normalizeH="0" baseline="0" noProof="0" dirty="0" smtClean="0">
                <a:ln>
                  <a:noFill/>
                </a:ln>
                <a:solidFill>
                  <a:schemeClr val="dk1"/>
                </a:solidFill>
                <a:effectLst/>
                <a:uLnTx/>
                <a:uFillTx/>
                <a:latin typeface="+mn-lt"/>
                <a:ea typeface="+mn-ea"/>
                <a:cs typeface="+mn-cs"/>
              </a:rPr>
              <a:t>     </a:t>
            </a:r>
          </a:p>
          <a:p>
            <a:pPr algn="r" rtl="1">
              <a:buNone/>
            </a:pPr>
            <a:endParaRPr lang="ar-SA" sz="3000" dirty="0" smtClean="0"/>
          </a:p>
          <a:p>
            <a:pPr algn="r" rtl="1">
              <a:buNone/>
            </a:pPr>
            <a:endParaRPr kumimoji="0" lang="ar-SA" sz="3000" b="0" i="0" u="none" strike="noStrike" kern="1200" cap="none" spc="0" normalizeH="0" baseline="0" noProof="0" dirty="0" smtClean="0">
              <a:ln>
                <a:noFill/>
              </a:ln>
              <a:solidFill>
                <a:schemeClr val="dk1"/>
              </a:solidFill>
              <a:effectLst/>
              <a:uLnTx/>
              <a:uFillTx/>
              <a:latin typeface="+mn-lt"/>
              <a:ea typeface="+mn-ea"/>
              <a:cs typeface="+mn-cs"/>
            </a:endParaRPr>
          </a:p>
          <a:p>
            <a:pPr algn="r" rtl="1">
              <a:lnSpc>
                <a:spcPct val="150000"/>
              </a:lnSpc>
              <a:buNone/>
            </a:pPr>
            <a:r>
              <a:rPr kumimoji="0" lang="ar-SA" sz="3000" b="0" i="0" u="none" strike="noStrike" kern="1200" cap="none" spc="0" normalizeH="0" baseline="0" noProof="0" dirty="0" smtClean="0">
                <a:ln>
                  <a:noFill/>
                </a:ln>
                <a:solidFill>
                  <a:schemeClr val="dk1"/>
                </a:solidFill>
                <a:effectLst/>
                <a:uLnTx/>
                <a:uFillTx/>
                <a:latin typeface="+mn-lt"/>
                <a:ea typeface="+mn-ea"/>
                <a:cs typeface="+mn-cs"/>
              </a:rPr>
              <a:t>    </a:t>
            </a:r>
            <a:r>
              <a:rPr kumimoji="0" lang="ar-SA" sz="3000" b="0" i="0" u="none" strike="noStrike" kern="1200" cap="none" spc="0" normalizeH="0" baseline="0" noProof="0" dirty="0" smtClean="0">
                <a:ln>
                  <a:noFill/>
                </a:ln>
                <a:solidFill>
                  <a:srgbClr val="FF0000"/>
                </a:solidFill>
                <a:effectLst/>
                <a:uLnTx/>
                <a:uFillTx/>
                <a:latin typeface="+mn-lt"/>
                <a:ea typeface="+mn-ea"/>
                <a:cs typeface="+mn-cs"/>
              </a:rPr>
              <a:t>أنواع الدورات </a:t>
            </a:r>
            <a:r>
              <a:rPr lang="ar-SA" sz="3000" dirty="0" smtClean="0">
                <a:solidFill>
                  <a:srgbClr val="FF0000"/>
                </a:solidFill>
              </a:rPr>
              <a:t>أو الخطة الصغيرة : </a:t>
            </a:r>
            <a:r>
              <a:rPr lang="fr-FR" sz="2800" b="1" dirty="0" smtClean="0">
                <a:solidFill>
                  <a:srgbClr val="FF0000"/>
                </a:solidFill>
                <a:latin typeface="Traditional Arabic" pitchFamily="18" charset="-78"/>
                <a:cs typeface="Traditional Arabic" pitchFamily="18" charset="-78"/>
              </a:rPr>
              <a:t>microcycle </a:t>
            </a:r>
            <a:endParaRPr kumimoji="0" lang="ar-SA" sz="3000" b="0" i="0" u="none" strike="noStrike" kern="1200" cap="none" spc="0" normalizeH="0" baseline="0" noProof="0" dirty="0" smtClean="0">
              <a:ln>
                <a:noFill/>
              </a:ln>
              <a:solidFill>
                <a:srgbClr val="FF0000"/>
              </a:solidFill>
              <a:effectLst/>
              <a:uLnTx/>
              <a:uFillTx/>
              <a:latin typeface="+mn-lt"/>
              <a:ea typeface="+mn-ea"/>
              <a:cs typeface="+mn-cs"/>
            </a:endParaRPr>
          </a:p>
          <a:p>
            <a:pPr algn="r" rtl="1">
              <a:lnSpc>
                <a:spcPct val="150000"/>
              </a:lnSpc>
            </a:pPr>
            <a:r>
              <a:rPr lang="ar-SA" sz="3200" b="1" dirty="0" smtClean="0">
                <a:solidFill>
                  <a:srgbClr val="FF0000"/>
                </a:solidFill>
                <a:latin typeface="Traditional Arabic" pitchFamily="18" charset="-78"/>
                <a:cs typeface="Traditional Arabic" pitchFamily="18" charset="-78"/>
              </a:rPr>
              <a:t>2-1-دورات الإعداد للمنافسات</a:t>
            </a:r>
            <a:r>
              <a:rPr lang="ar-SA" sz="3200" b="1" i="1" dirty="0" smtClean="0">
                <a:solidFill>
                  <a:srgbClr val="FF0000"/>
                </a:solidFill>
                <a:latin typeface="Traditional Arabic" pitchFamily="18" charset="-78"/>
                <a:cs typeface="Traditional Arabic" pitchFamily="18" charset="-78"/>
              </a:rPr>
              <a:t>:</a:t>
            </a:r>
            <a:r>
              <a:rPr lang="fr-FR" sz="3200" b="1" i="1" dirty="0" smtClean="0">
                <a:solidFill>
                  <a:srgbClr val="002060"/>
                </a:solidFill>
                <a:latin typeface="Traditional Arabic" pitchFamily="18" charset="-78"/>
                <a:cs typeface="Traditional Arabic" pitchFamily="18" charset="-78"/>
              </a:rPr>
              <a:t>microcycle d’ approche </a:t>
            </a:r>
            <a:endParaRPr lang="fr-FR" sz="3200" b="1" dirty="0" smtClean="0">
              <a:solidFill>
                <a:srgbClr val="002060"/>
              </a:solidFill>
              <a:latin typeface="Traditional Arabic" pitchFamily="18" charset="-78"/>
              <a:cs typeface="Traditional Arabic" pitchFamily="18" charset="-78"/>
            </a:endParaRPr>
          </a:p>
          <a:p>
            <a:pPr algn="just" rtl="1">
              <a:lnSpc>
                <a:spcPct val="150000"/>
              </a:lnSpc>
              <a:buNone/>
            </a:pPr>
            <a:r>
              <a:rPr lang="ar-DZ" sz="3200" b="1" dirty="0" smtClean="0">
                <a:latin typeface="Traditional Arabic" pitchFamily="18" charset="-78"/>
                <a:cs typeface="Traditional Arabic" pitchFamily="18" charset="-78"/>
              </a:rPr>
              <a:t>تتميز بالتوجيه في تشكيل الحمل التدريبي من حيث (الشدة </a:t>
            </a:r>
            <a:r>
              <a:rPr lang="ar-DZ" sz="3200" b="1" dirty="0" err="1" smtClean="0">
                <a:latin typeface="Traditional Arabic" pitchFamily="18" charset="-78"/>
                <a:cs typeface="Traditional Arabic" pitchFamily="18" charset="-78"/>
              </a:rPr>
              <a:t>و</a:t>
            </a:r>
            <a:r>
              <a:rPr lang="ar-DZ" sz="3200" b="1" dirty="0" smtClean="0">
                <a:latin typeface="Traditional Arabic" pitchFamily="18" charset="-78"/>
                <a:cs typeface="Traditional Arabic" pitchFamily="18" charset="-78"/>
              </a:rPr>
              <a:t> الحجم والراحة)فعند استخدام </a:t>
            </a:r>
            <a:r>
              <a:rPr lang="ar-DZ" sz="3200" b="1" dirty="0" smtClean="0">
                <a:solidFill>
                  <a:srgbClr val="FF0000"/>
                </a:solidFill>
                <a:latin typeface="Traditional Arabic" pitchFamily="18" charset="-78"/>
                <a:cs typeface="Traditional Arabic" pitchFamily="18" charset="-78"/>
              </a:rPr>
              <a:t>الشدة يجب أن لا تزيد عدد الوحدات التدريبية المميزة بالشدة القصوى عن(مرتين أسبوعيا)</a:t>
            </a:r>
            <a:r>
              <a:rPr lang="ar-SA" sz="3200" b="1" dirty="0" smtClean="0">
                <a:solidFill>
                  <a:srgbClr val="FF0000"/>
                </a:solidFill>
                <a:latin typeface="Traditional Arabic" pitchFamily="18" charset="-78"/>
                <a:cs typeface="Traditional Arabic" pitchFamily="18" charset="-78"/>
              </a:rPr>
              <a:t> </a:t>
            </a:r>
            <a:r>
              <a:rPr lang="ar-DZ" sz="3200" b="1" dirty="0" smtClean="0">
                <a:latin typeface="Traditional Arabic" pitchFamily="18" charset="-78"/>
                <a:cs typeface="Traditional Arabic" pitchFamily="18" charset="-78"/>
              </a:rPr>
              <a:t>إذا كان عدد الوحدات التدريبية06 وحدات،مع إطالة نسبية في مدد الراحة الإيجابية </a:t>
            </a:r>
            <a:r>
              <a:rPr lang="ar-DZ" sz="3200" b="1" dirty="0" err="1" smtClean="0">
                <a:latin typeface="Traditional Arabic" pitchFamily="18" charset="-78"/>
                <a:cs typeface="Traditional Arabic" pitchFamily="18" charset="-78"/>
              </a:rPr>
              <a:t>و</a:t>
            </a:r>
            <a:r>
              <a:rPr lang="ar-DZ" sz="3200" b="1" dirty="0" smtClean="0">
                <a:latin typeface="Traditional Arabic" pitchFamily="18" charset="-78"/>
                <a:cs typeface="Traditional Arabic" pitchFamily="18" charset="-78"/>
              </a:rPr>
              <a:t> </a:t>
            </a:r>
            <a:r>
              <a:rPr lang="ar-DZ" sz="3200" b="1" dirty="0" smtClean="0">
                <a:solidFill>
                  <a:srgbClr val="FF0000"/>
                </a:solidFill>
                <a:latin typeface="Traditional Arabic" pitchFamily="18" charset="-78"/>
                <a:cs typeface="Traditional Arabic" pitchFamily="18" charset="-78"/>
              </a:rPr>
              <a:t>تقليل الحجم التدريبي </a:t>
            </a:r>
            <a:r>
              <a:rPr lang="ar-DZ" sz="3200" b="1" dirty="0" smtClean="0">
                <a:latin typeface="Traditional Arabic" pitchFamily="18" charset="-78"/>
                <a:cs typeface="Traditional Arabic" pitchFamily="18" charset="-78"/>
              </a:rPr>
              <a:t>، وبالنسبة </a:t>
            </a:r>
            <a:r>
              <a:rPr lang="ar-DZ" sz="3200" b="1" dirty="0" smtClean="0">
                <a:solidFill>
                  <a:srgbClr val="FF0000"/>
                </a:solidFill>
                <a:latin typeface="Traditional Arabic" pitchFamily="18" charset="-78"/>
                <a:cs typeface="Traditional Arabic" pitchFamily="18" charset="-78"/>
              </a:rPr>
              <a:t>للمستويات الأقل فلا تزيد شدة التدريب عن(01)قصوى مقابل( 05 وحدات)تدريبية مختلفة الشدة.</a:t>
            </a:r>
            <a:endParaRPr lang="ar-SA" sz="3200" b="1" dirty="0" smtClean="0">
              <a:solidFill>
                <a:srgbClr val="FF0000"/>
              </a:solidFill>
              <a:latin typeface="Traditional Arabic" pitchFamily="18" charset="-78"/>
              <a:cs typeface="Traditional Arabic" pitchFamily="18" charset="-78"/>
            </a:endParaRPr>
          </a:p>
          <a:p>
            <a:pPr algn="just" rtl="1">
              <a:lnSpc>
                <a:spcPct val="150000"/>
              </a:lnSpc>
              <a:buNone/>
            </a:pPr>
            <a:r>
              <a:rPr lang="ar-SA" sz="3200" b="1" u="sng" dirty="0" smtClean="0">
                <a:solidFill>
                  <a:srgbClr val="FFFF00"/>
                </a:solidFill>
                <a:latin typeface="Traditional Arabic" pitchFamily="18" charset="-78"/>
                <a:cs typeface="Traditional Arabic" pitchFamily="18" charset="-78"/>
              </a:rPr>
              <a:t>المرجع</a:t>
            </a:r>
          </a:p>
          <a:p>
            <a:pPr algn="just" rtl="1">
              <a:lnSpc>
                <a:spcPct val="150000"/>
              </a:lnSpc>
              <a:buNone/>
            </a:pPr>
            <a:r>
              <a:rPr lang="fr-FR" sz="2300" b="1" i="1" dirty="0" smtClean="0"/>
              <a:t>Les techniques et les méthodes de l'entraînement sportif", CNFPT 1994</a:t>
            </a:r>
            <a:endParaRPr lang="fr-FR" sz="2300" b="1" dirty="0">
              <a:solidFill>
                <a:srgbClr val="FF0000"/>
              </a:solidFill>
              <a:latin typeface="Traditional Arabic" pitchFamily="18" charset="-78"/>
              <a:cs typeface="Traditional Arabic" pitchFamily="18" charset="-78"/>
            </a:endParaRPr>
          </a:p>
        </p:txBody>
      </p:sp>
      <p:sp>
        <p:nvSpPr>
          <p:cNvPr id="6" name="Rectangle à coins arrondis 5"/>
          <p:cNvSpPr/>
          <p:nvPr/>
        </p:nvSpPr>
        <p:spPr>
          <a:xfrm>
            <a:off x="2143108" y="500042"/>
            <a:ext cx="4714908" cy="92869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ar-SA" sz="3600" b="1" dirty="0" smtClean="0">
                <a:latin typeface="Traditional Arabic" pitchFamily="18" charset="-78"/>
                <a:cs typeface="Traditional Arabic" pitchFamily="18" charset="-78"/>
              </a:rPr>
              <a:t>الخطط التدريبية </a:t>
            </a:r>
            <a:endParaRPr lang="fr-FR"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endParaRPr lang="fr-FR"/>
          </a:p>
        </p:txBody>
      </p:sp>
      <p:sp>
        <p:nvSpPr>
          <p:cNvPr id="5" name="Espace réservé du contenu 2"/>
          <p:cNvSpPr txBox="1">
            <a:spLocks/>
          </p:cNvSpPr>
          <p:nvPr/>
        </p:nvSpPr>
        <p:spPr>
          <a:xfrm>
            <a:off x="285720" y="357166"/>
            <a:ext cx="8501122" cy="6215106"/>
          </a:xfrm>
          <a:custGeom>
            <a:avLst/>
            <a:gdLst>
              <a:gd name="connsiteX0" fmla="*/ 0 w 8501122"/>
              <a:gd name="connsiteY0" fmla="*/ 0 h 6215106"/>
              <a:gd name="connsiteX1" fmla="*/ 8501122 w 8501122"/>
              <a:gd name="connsiteY1" fmla="*/ 0 h 6215106"/>
              <a:gd name="connsiteX2" fmla="*/ 8501122 w 8501122"/>
              <a:gd name="connsiteY2" fmla="*/ 6215106 h 6215106"/>
              <a:gd name="connsiteX3" fmla="*/ 0 w 8501122"/>
              <a:gd name="connsiteY3" fmla="*/ 6215106 h 6215106"/>
              <a:gd name="connsiteX4" fmla="*/ 0 w 8501122"/>
              <a:gd name="connsiteY4" fmla="*/ 0 h 62151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1122" h="6215106">
                <a:moveTo>
                  <a:pt x="0" y="0"/>
                </a:moveTo>
                <a:lnTo>
                  <a:pt x="8501122" y="0"/>
                </a:lnTo>
                <a:lnTo>
                  <a:pt x="8501122" y="6215106"/>
                </a:lnTo>
                <a:lnTo>
                  <a:pt x="0" y="6215106"/>
                </a:lnTo>
                <a:lnTo>
                  <a:pt x="0" y="0"/>
                </a:lnTo>
                <a:close/>
              </a:path>
            </a:pathLst>
          </a:custGeom>
        </p:spPr>
        <p:style>
          <a:lnRef idx="1">
            <a:schemeClr val="accent5"/>
          </a:lnRef>
          <a:fillRef idx="2">
            <a:schemeClr val="accent5"/>
          </a:fillRef>
          <a:effectRef idx="1">
            <a:schemeClr val="accent5"/>
          </a:effectRef>
          <a:fontRef idx="minor">
            <a:schemeClr val="dk1"/>
          </a:fontRef>
        </p:style>
        <p:txBody>
          <a:bodyPr vert="horz" anchor="t">
            <a:normAutofit lnSpcReduction="10000"/>
          </a:bodyPr>
          <a:lstStyle/>
          <a:p>
            <a:pPr marL="448056" marR="0" lvl="0" indent="-384048" algn="just" defTabSz="914400" rtl="1" eaLnBrk="1" fontAlgn="auto" latinLnBrk="0" hangingPunct="1">
              <a:lnSpc>
                <a:spcPct val="100000"/>
              </a:lnSpc>
              <a:spcBef>
                <a:spcPct val="20000"/>
              </a:spcBef>
              <a:spcAft>
                <a:spcPts val="0"/>
              </a:spcAft>
              <a:buClr>
                <a:schemeClr val="accent1"/>
              </a:buClr>
              <a:buSzPct val="80000"/>
              <a:buFont typeface="Wingdings 2"/>
              <a:buNone/>
              <a:tabLst/>
              <a:defRPr/>
            </a:pPr>
            <a:r>
              <a:rPr kumimoji="0" lang="ar-SA" sz="3000" b="0" i="0" u="none" strike="noStrike" kern="1200" cap="none" spc="0" normalizeH="0" baseline="0" noProof="0" dirty="0" smtClean="0">
                <a:ln>
                  <a:noFill/>
                </a:ln>
                <a:solidFill>
                  <a:schemeClr val="dk1"/>
                </a:solidFill>
                <a:effectLst/>
                <a:uLnTx/>
                <a:uFillTx/>
                <a:latin typeface="+mn-lt"/>
                <a:ea typeface="+mn-ea"/>
                <a:cs typeface="+mn-cs"/>
              </a:rPr>
              <a:t>      </a:t>
            </a:r>
          </a:p>
          <a:p>
            <a:pPr marL="448056" marR="0" lvl="0" indent="-384048" algn="just" defTabSz="914400" rtl="1" eaLnBrk="1" fontAlgn="auto" latinLnBrk="0" hangingPunct="1">
              <a:lnSpc>
                <a:spcPct val="100000"/>
              </a:lnSpc>
              <a:spcBef>
                <a:spcPct val="20000"/>
              </a:spcBef>
              <a:spcAft>
                <a:spcPts val="0"/>
              </a:spcAft>
              <a:buClr>
                <a:schemeClr val="accent1"/>
              </a:buClr>
              <a:buSzPct val="80000"/>
              <a:buFont typeface="Wingdings 2"/>
              <a:buNone/>
              <a:tabLst/>
              <a:defRPr/>
            </a:pPr>
            <a:endParaRPr kumimoji="0" lang="ar-SA" sz="3000" b="0" i="0" u="none" strike="noStrike" kern="1200" cap="none" spc="0" normalizeH="0" baseline="0" noProof="0" dirty="0" smtClean="0">
              <a:ln>
                <a:noFill/>
              </a:ln>
              <a:solidFill>
                <a:schemeClr val="dk1"/>
              </a:solidFill>
              <a:effectLst/>
              <a:uLnTx/>
              <a:uFillTx/>
              <a:latin typeface="+mn-lt"/>
              <a:ea typeface="+mn-ea"/>
              <a:cs typeface="+mn-cs"/>
            </a:endParaRPr>
          </a:p>
          <a:p>
            <a:pPr algn="r" rtl="1">
              <a:buNone/>
            </a:pPr>
            <a:r>
              <a:rPr kumimoji="0" lang="ar-SA" sz="3000" b="0" i="0" u="none" strike="noStrike" kern="1200" cap="none" spc="0" normalizeH="0" baseline="0" noProof="0" dirty="0" smtClean="0">
                <a:ln>
                  <a:noFill/>
                </a:ln>
                <a:solidFill>
                  <a:schemeClr val="dk1"/>
                </a:solidFill>
                <a:effectLst/>
                <a:uLnTx/>
                <a:uFillTx/>
                <a:latin typeface="+mn-lt"/>
                <a:ea typeface="+mn-ea"/>
                <a:cs typeface="+mn-cs"/>
              </a:rPr>
              <a:t>     </a:t>
            </a:r>
          </a:p>
          <a:p>
            <a:pPr algn="r" rtl="1">
              <a:lnSpc>
                <a:spcPct val="150000"/>
              </a:lnSpc>
              <a:buNone/>
            </a:pPr>
            <a:r>
              <a:rPr kumimoji="0" lang="ar-SA" sz="3000" b="0" i="0" u="none" strike="noStrike" kern="1200" cap="none" spc="0" normalizeH="0" baseline="0" noProof="0" dirty="0" smtClean="0">
                <a:ln>
                  <a:noFill/>
                </a:ln>
                <a:solidFill>
                  <a:schemeClr val="dk1"/>
                </a:solidFill>
                <a:effectLst/>
                <a:uLnTx/>
                <a:uFillTx/>
                <a:latin typeface="+mn-lt"/>
                <a:ea typeface="+mn-ea"/>
                <a:cs typeface="+mn-cs"/>
              </a:rPr>
              <a:t>    </a:t>
            </a:r>
            <a:r>
              <a:rPr kumimoji="0" lang="ar-SA" sz="3000" b="0" i="0" u="none" strike="noStrike" kern="1200" cap="none" spc="0" normalizeH="0" baseline="0" noProof="0" dirty="0" smtClean="0">
                <a:ln>
                  <a:noFill/>
                </a:ln>
                <a:solidFill>
                  <a:srgbClr val="FF0000"/>
                </a:solidFill>
                <a:effectLst/>
                <a:uLnTx/>
                <a:uFillTx/>
                <a:latin typeface="+mn-lt"/>
                <a:ea typeface="+mn-ea"/>
                <a:cs typeface="+mn-cs"/>
              </a:rPr>
              <a:t>أنواع الدورات </a:t>
            </a:r>
            <a:r>
              <a:rPr lang="ar-SA" sz="3000" dirty="0" smtClean="0">
                <a:solidFill>
                  <a:srgbClr val="FF0000"/>
                </a:solidFill>
              </a:rPr>
              <a:t>أو الخطة الصغيرة : </a:t>
            </a:r>
            <a:r>
              <a:rPr lang="fr-FR" sz="2800" b="1" dirty="0" smtClean="0">
                <a:solidFill>
                  <a:srgbClr val="FF0000"/>
                </a:solidFill>
                <a:latin typeface="Traditional Arabic" pitchFamily="18" charset="-78"/>
                <a:cs typeface="Traditional Arabic" pitchFamily="18" charset="-78"/>
              </a:rPr>
              <a:t>microcycle </a:t>
            </a:r>
            <a:endParaRPr kumimoji="0" lang="ar-SA" sz="3000" b="0" i="0" u="none" strike="noStrike" kern="1200" cap="none" spc="0" normalizeH="0" baseline="0" noProof="0" dirty="0" smtClean="0">
              <a:ln>
                <a:noFill/>
              </a:ln>
              <a:solidFill>
                <a:srgbClr val="FF0000"/>
              </a:solidFill>
              <a:effectLst/>
              <a:uLnTx/>
              <a:uFillTx/>
              <a:latin typeface="+mn-lt"/>
              <a:ea typeface="+mn-ea"/>
              <a:cs typeface="+mn-cs"/>
            </a:endParaRPr>
          </a:p>
          <a:p>
            <a:pPr algn="r" rtl="1">
              <a:lnSpc>
                <a:spcPct val="150000"/>
              </a:lnSpc>
            </a:pPr>
            <a:r>
              <a:rPr lang="ar-SA" sz="3200" b="1" dirty="0" smtClean="0">
                <a:solidFill>
                  <a:srgbClr val="FF0000"/>
                </a:solidFill>
                <a:latin typeface="Traditional Arabic" pitchFamily="18" charset="-78"/>
                <a:cs typeface="Traditional Arabic" pitchFamily="18" charset="-78"/>
              </a:rPr>
              <a:t>2-2-دورات المنافسات الخاصة:</a:t>
            </a:r>
            <a:endParaRPr lang="fr-FR" sz="3200" b="1" dirty="0" smtClean="0">
              <a:solidFill>
                <a:srgbClr val="002060"/>
              </a:solidFill>
              <a:latin typeface="Traditional Arabic" pitchFamily="18" charset="-78"/>
              <a:cs typeface="Traditional Arabic" pitchFamily="18" charset="-78"/>
            </a:endParaRPr>
          </a:p>
          <a:p>
            <a:pPr algn="just" rtl="1">
              <a:lnSpc>
                <a:spcPct val="150000"/>
              </a:lnSpc>
              <a:buNone/>
            </a:pPr>
            <a:r>
              <a:rPr lang="ar-DZ" sz="3200" b="1" dirty="0" smtClean="0">
                <a:latin typeface="Traditional Arabic" pitchFamily="18" charset="-78"/>
                <a:cs typeface="Traditional Arabic" pitchFamily="18" charset="-78"/>
              </a:rPr>
              <a:t>مثل المنافسة بالنسبة للألعاب الجماعية أو الفردية أو المنازلات وعلى ذلك يجب </a:t>
            </a:r>
            <a:r>
              <a:rPr lang="ar-DZ" sz="3200" b="1" dirty="0" smtClean="0">
                <a:solidFill>
                  <a:srgbClr val="FF0000"/>
                </a:solidFill>
                <a:latin typeface="Traditional Arabic" pitchFamily="18" charset="-78"/>
                <a:cs typeface="Traditional Arabic" pitchFamily="18" charset="-78"/>
              </a:rPr>
              <a:t>أن تتشابه في المتغيرات التي لها علاقة بالمستوى</a:t>
            </a:r>
            <a:r>
              <a:rPr lang="ar-SA" sz="3200" b="1" dirty="0" smtClean="0">
                <a:solidFill>
                  <a:srgbClr val="FF0000"/>
                </a:solidFill>
                <a:latin typeface="Traditional Arabic" pitchFamily="18" charset="-78"/>
                <a:cs typeface="Traditional Arabic" pitchFamily="18" charset="-78"/>
              </a:rPr>
              <a:t> المنافسة</a:t>
            </a:r>
            <a:r>
              <a:rPr lang="ar-DZ" sz="3200" b="1" dirty="0" smtClean="0">
                <a:solidFill>
                  <a:srgbClr val="FF0000"/>
                </a:solidFill>
                <a:latin typeface="Traditional Arabic" pitchFamily="18" charset="-78"/>
                <a:cs typeface="Traditional Arabic" pitchFamily="18" charset="-78"/>
              </a:rPr>
              <a:t> </a:t>
            </a:r>
            <a:r>
              <a:rPr lang="ar-DZ" sz="3200" b="1" dirty="0" smtClean="0">
                <a:latin typeface="Traditional Arabic" pitchFamily="18" charset="-78"/>
                <a:cs typeface="Traditional Arabic" pitchFamily="18" charset="-78"/>
              </a:rPr>
              <a:t>كالمتغيرات البدنية </a:t>
            </a:r>
            <a:r>
              <a:rPr lang="ar-DZ" sz="3200" b="1" dirty="0" err="1" smtClean="0">
                <a:latin typeface="Traditional Arabic" pitchFamily="18" charset="-78"/>
                <a:cs typeface="Traditional Arabic" pitchFamily="18" charset="-78"/>
              </a:rPr>
              <a:t>و</a:t>
            </a:r>
            <a:r>
              <a:rPr lang="ar-DZ" sz="3200" b="1" dirty="0" smtClean="0">
                <a:latin typeface="Traditional Arabic" pitchFamily="18" charset="-78"/>
                <a:cs typeface="Traditional Arabic" pitchFamily="18" charset="-78"/>
              </a:rPr>
              <a:t> </a:t>
            </a:r>
            <a:r>
              <a:rPr lang="ar-DZ" sz="3200" b="1" dirty="0" err="1" smtClean="0">
                <a:latin typeface="Traditional Arabic" pitchFamily="18" charset="-78"/>
                <a:cs typeface="Traditional Arabic" pitchFamily="18" charset="-78"/>
              </a:rPr>
              <a:t>المهارية</a:t>
            </a:r>
            <a:r>
              <a:rPr lang="ar-DZ" sz="3200" b="1" dirty="0" smtClean="0">
                <a:latin typeface="Traditional Arabic" pitchFamily="18" charset="-78"/>
                <a:cs typeface="Traditional Arabic" pitchFamily="18" charset="-78"/>
              </a:rPr>
              <a:t> التي يمثلها تشكيل حمل التدريب من (شدة وحجم وراحة) إضافة إلى تكنيك</a:t>
            </a:r>
            <a:r>
              <a:rPr lang="ar-SA" sz="3200" b="1" dirty="0" smtClean="0">
                <a:latin typeface="Traditional Arabic" pitchFamily="18" charset="-78"/>
                <a:cs typeface="Traditional Arabic" pitchFamily="18" charset="-78"/>
              </a:rPr>
              <a:t>،</a:t>
            </a:r>
            <a:r>
              <a:rPr lang="ar-DZ" sz="3200" b="1" dirty="0" smtClean="0">
                <a:latin typeface="Traditional Arabic" pitchFamily="18" charset="-78"/>
                <a:cs typeface="Traditional Arabic" pitchFamily="18" charset="-78"/>
              </a:rPr>
              <a:t> الفعالية ومتغيرات الإيقاع الحيوي </a:t>
            </a:r>
            <a:r>
              <a:rPr lang="ar-DZ" sz="3200" b="1" dirty="0" smtClean="0">
                <a:solidFill>
                  <a:schemeClr val="bg1"/>
                </a:solidFill>
                <a:latin typeface="Traditional Arabic" pitchFamily="18" charset="-78"/>
                <a:cs typeface="Traditional Arabic" pitchFamily="18" charset="-78"/>
              </a:rPr>
              <a:t>كإمكانية التأقلم مع الملاعب والمنافسين وتوقيت المباريات والطقس</a:t>
            </a:r>
            <a:r>
              <a:rPr lang="ar-DZ" sz="3200" b="1" dirty="0" smtClean="0">
                <a:latin typeface="Traditional Arabic" pitchFamily="18" charset="-78"/>
                <a:cs typeface="Traditional Arabic" pitchFamily="18" charset="-78"/>
              </a:rPr>
              <a:t>.</a:t>
            </a:r>
            <a:endParaRPr lang="fr-FR" sz="3200" b="1" dirty="0">
              <a:solidFill>
                <a:srgbClr val="FF0000"/>
              </a:solidFill>
              <a:latin typeface="Traditional Arabic" pitchFamily="18" charset="-78"/>
              <a:cs typeface="Traditional Arabic" pitchFamily="18" charset="-78"/>
            </a:endParaRPr>
          </a:p>
        </p:txBody>
      </p:sp>
      <p:sp>
        <p:nvSpPr>
          <p:cNvPr id="6" name="Rectangle à coins arrondis 5"/>
          <p:cNvSpPr/>
          <p:nvPr/>
        </p:nvSpPr>
        <p:spPr>
          <a:xfrm>
            <a:off x="2143108" y="500042"/>
            <a:ext cx="4714908" cy="92869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ar-SA" sz="3600" b="1" dirty="0" smtClean="0">
                <a:latin typeface="Traditional Arabic" pitchFamily="18" charset="-78"/>
                <a:cs typeface="Traditional Arabic" pitchFamily="18" charset="-78"/>
              </a:rPr>
              <a:t>الخطط التدريبية </a:t>
            </a:r>
            <a:endParaRPr lang="fr-FR"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endParaRPr lang="fr-FR"/>
          </a:p>
        </p:txBody>
      </p:sp>
      <p:sp>
        <p:nvSpPr>
          <p:cNvPr id="5" name="Espace réservé du contenu 2"/>
          <p:cNvSpPr txBox="1">
            <a:spLocks/>
          </p:cNvSpPr>
          <p:nvPr/>
        </p:nvSpPr>
        <p:spPr>
          <a:xfrm>
            <a:off x="285720" y="357166"/>
            <a:ext cx="8501122" cy="6215106"/>
          </a:xfrm>
          <a:custGeom>
            <a:avLst/>
            <a:gdLst>
              <a:gd name="connsiteX0" fmla="*/ 0 w 8501122"/>
              <a:gd name="connsiteY0" fmla="*/ 0 h 6215106"/>
              <a:gd name="connsiteX1" fmla="*/ 8501122 w 8501122"/>
              <a:gd name="connsiteY1" fmla="*/ 0 h 6215106"/>
              <a:gd name="connsiteX2" fmla="*/ 8501122 w 8501122"/>
              <a:gd name="connsiteY2" fmla="*/ 6215106 h 6215106"/>
              <a:gd name="connsiteX3" fmla="*/ 0 w 8501122"/>
              <a:gd name="connsiteY3" fmla="*/ 6215106 h 6215106"/>
              <a:gd name="connsiteX4" fmla="*/ 0 w 8501122"/>
              <a:gd name="connsiteY4" fmla="*/ 0 h 62151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1122" h="6215106">
                <a:moveTo>
                  <a:pt x="0" y="0"/>
                </a:moveTo>
                <a:lnTo>
                  <a:pt x="8501122" y="0"/>
                </a:lnTo>
                <a:lnTo>
                  <a:pt x="8501122" y="6215106"/>
                </a:lnTo>
                <a:lnTo>
                  <a:pt x="0" y="6215106"/>
                </a:lnTo>
                <a:lnTo>
                  <a:pt x="0" y="0"/>
                </a:lnTo>
                <a:close/>
              </a:path>
            </a:pathLst>
          </a:custGeom>
        </p:spPr>
        <p:style>
          <a:lnRef idx="1">
            <a:schemeClr val="accent5"/>
          </a:lnRef>
          <a:fillRef idx="2">
            <a:schemeClr val="accent5"/>
          </a:fillRef>
          <a:effectRef idx="1">
            <a:schemeClr val="accent5"/>
          </a:effectRef>
          <a:fontRef idx="minor">
            <a:schemeClr val="dk1"/>
          </a:fontRef>
        </p:style>
        <p:txBody>
          <a:bodyPr vert="horz" anchor="t">
            <a:normAutofit lnSpcReduction="10000"/>
          </a:bodyPr>
          <a:lstStyle/>
          <a:p>
            <a:pPr marL="448056" marR="0" lvl="0" indent="-384048" algn="just" defTabSz="914400" rtl="1" eaLnBrk="1" fontAlgn="auto" latinLnBrk="0" hangingPunct="1">
              <a:lnSpc>
                <a:spcPct val="100000"/>
              </a:lnSpc>
              <a:spcBef>
                <a:spcPct val="20000"/>
              </a:spcBef>
              <a:spcAft>
                <a:spcPts val="0"/>
              </a:spcAft>
              <a:buClr>
                <a:schemeClr val="accent1"/>
              </a:buClr>
              <a:buSzPct val="80000"/>
              <a:buFont typeface="Wingdings 2"/>
              <a:buNone/>
              <a:tabLst/>
              <a:defRPr/>
            </a:pPr>
            <a:r>
              <a:rPr kumimoji="0" lang="ar-SA" sz="3000" b="0" i="0" u="none" strike="noStrike" kern="1200" cap="none" spc="0" normalizeH="0" baseline="0" noProof="0" dirty="0" smtClean="0">
                <a:ln>
                  <a:noFill/>
                </a:ln>
                <a:solidFill>
                  <a:schemeClr val="dk1"/>
                </a:solidFill>
                <a:effectLst/>
                <a:uLnTx/>
                <a:uFillTx/>
                <a:latin typeface="+mn-lt"/>
                <a:ea typeface="+mn-ea"/>
                <a:cs typeface="+mn-cs"/>
              </a:rPr>
              <a:t>      </a:t>
            </a:r>
          </a:p>
          <a:p>
            <a:pPr marL="448056" marR="0" lvl="0" indent="-384048" algn="just" defTabSz="914400" rtl="1" eaLnBrk="1" fontAlgn="auto" latinLnBrk="0" hangingPunct="1">
              <a:lnSpc>
                <a:spcPct val="100000"/>
              </a:lnSpc>
              <a:spcBef>
                <a:spcPct val="20000"/>
              </a:spcBef>
              <a:spcAft>
                <a:spcPts val="0"/>
              </a:spcAft>
              <a:buClr>
                <a:schemeClr val="accent1"/>
              </a:buClr>
              <a:buSzPct val="80000"/>
              <a:buFont typeface="Wingdings 2"/>
              <a:buNone/>
              <a:tabLst/>
              <a:defRPr/>
            </a:pPr>
            <a:endParaRPr kumimoji="0" lang="ar-SA" sz="3000" b="0" i="0" u="none" strike="noStrike" kern="1200" cap="none" spc="0" normalizeH="0" baseline="0" noProof="0" dirty="0" smtClean="0">
              <a:ln>
                <a:noFill/>
              </a:ln>
              <a:solidFill>
                <a:schemeClr val="dk1"/>
              </a:solidFill>
              <a:effectLst/>
              <a:uLnTx/>
              <a:uFillTx/>
              <a:latin typeface="+mn-lt"/>
              <a:ea typeface="+mn-ea"/>
              <a:cs typeface="+mn-cs"/>
            </a:endParaRPr>
          </a:p>
          <a:p>
            <a:pPr algn="r" rtl="1">
              <a:buNone/>
            </a:pPr>
            <a:r>
              <a:rPr kumimoji="0" lang="ar-SA" sz="3000" b="0" i="0" u="none" strike="noStrike" kern="1200" cap="none" spc="0" normalizeH="0" baseline="0" noProof="0" dirty="0" smtClean="0">
                <a:ln>
                  <a:noFill/>
                </a:ln>
                <a:solidFill>
                  <a:schemeClr val="dk1"/>
                </a:solidFill>
                <a:effectLst/>
                <a:uLnTx/>
                <a:uFillTx/>
                <a:latin typeface="+mn-lt"/>
                <a:ea typeface="+mn-ea"/>
                <a:cs typeface="+mn-cs"/>
              </a:rPr>
              <a:t>     </a:t>
            </a:r>
          </a:p>
          <a:p>
            <a:pPr algn="r" rtl="1">
              <a:lnSpc>
                <a:spcPct val="150000"/>
              </a:lnSpc>
              <a:buNone/>
            </a:pPr>
            <a:r>
              <a:rPr kumimoji="0" lang="ar-SA" sz="3000" b="0" i="0" u="none" strike="noStrike" kern="1200" cap="none" spc="0" normalizeH="0" baseline="0" noProof="0" dirty="0" smtClean="0">
                <a:ln>
                  <a:noFill/>
                </a:ln>
                <a:solidFill>
                  <a:schemeClr val="dk1"/>
                </a:solidFill>
                <a:effectLst/>
                <a:uLnTx/>
                <a:uFillTx/>
                <a:latin typeface="+mn-lt"/>
                <a:ea typeface="+mn-ea"/>
                <a:cs typeface="+mn-cs"/>
              </a:rPr>
              <a:t>    </a:t>
            </a:r>
            <a:r>
              <a:rPr kumimoji="0" lang="ar-SA" sz="3000" b="0" i="0" u="none" strike="noStrike" kern="1200" cap="none" spc="0" normalizeH="0" baseline="0" noProof="0" dirty="0" smtClean="0">
                <a:ln>
                  <a:noFill/>
                </a:ln>
                <a:solidFill>
                  <a:srgbClr val="FF0000"/>
                </a:solidFill>
                <a:effectLst/>
                <a:uLnTx/>
                <a:uFillTx/>
                <a:latin typeface="+mn-lt"/>
                <a:ea typeface="+mn-ea"/>
                <a:cs typeface="+mn-cs"/>
              </a:rPr>
              <a:t>أنواع الدورات </a:t>
            </a:r>
            <a:r>
              <a:rPr lang="ar-SA" sz="3000" dirty="0" smtClean="0">
                <a:solidFill>
                  <a:srgbClr val="FF0000"/>
                </a:solidFill>
              </a:rPr>
              <a:t>أو الخطة الصغيرة : </a:t>
            </a:r>
            <a:r>
              <a:rPr lang="fr-FR" sz="2800" b="1" dirty="0" smtClean="0">
                <a:solidFill>
                  <a:srgbClr val="FF0000"/>
                </a:solidFill>
                <a:latin typeface="Traditional Arabic" pitchFamily="18" charset="-78"/>
                <a:cs typeface="Traditional Arabic" pitchFamily="18" charset="-78"/>
              </a:rPr>
              <a:t>microcycle </a:t>
            </a:r>
            <a:endParaRPr lang="ar-SA" sz="3000" b="1" dirty="0" smtClean="0">
              <a:solidFill>
                <a:srgbClr val="FF0000"/>
              </a:solidFill>
              <a:latin typeface="Traditional Arabic" pitchFamily="18" charset="-78"/>
              <a:cs typeface="Traditional Arabic" pitchFamily="18" charset="-78"/>
            </a:endParaRPr>
          </a:p>
          <a:p>
            <a:pPr algn="r" rtl="1">
              <a:lnSpc>
                <a:spcPct val="150000"/>
              </a:lnSpc>
              <a:buNone/>
            </a:pPr>
            <a:r>
              <a:rPr lang="ar-DZ" sz="3200" b="1" dirty="0" smtClean="0">
                <a:solidFill>
                  <a:srgbClr val="FF0000"/>
                </a:solidFill>
                <a:latin typeface="Traditional Arabic" pitchFamily="18" charset="-78"/>
                <a:cs typeface="Traditional Arabic" pitchFamily="18" charset="-78"/>
              </a:rPr>
              <a:t>3-دورات </a:t>
            </a:r>
            <a:r>
              <a:rPr lang="ar-DZ" sz="3200" b="1" dirty="0" err="1" smtClean="0">
                <a:solidFill>
                  <a:srgbClr val="FF0000"/>
                </a:solidFill>
                <a:latin typeface="Traditional Arabic" pitchFamily="18" charset="-78"/>
                <a:cs typeface="Traditional Arabic" pitchFamily="18" charset="-78"/>
              </a:rPr>
              <a:t>إستشفائية</a:t>
            </a:r>
            <a:r>
              <a:rPr lang="ar-DZ" sz="3200" b="1" dirty="0" smtClean="0">
                <a:solidFill>
                  <a:srgbClr val="FF0000"/>
                </a:solidFill>
                <a:latin typeface="Traditional Arabic" pitchFamily="18" charset="-78"/>
                <a:cs typeface="Traditional Arabic" pitchFamily="18" charset="-78"/>
              </a:rPr>
              <a:t> </a:t>
            </a:r>
            <a:r>
              <a:rPr lang="ar-SA" sz="3200" b="1" dirty="0" smtClean="0">
                <a:solidFill>
                  <a:srgbClr val="FF0000"/>
                </a:solidFill>
                <a:latin typeface="Traditional Arabic" pitchFamily="18" charset="-78"/>
                <a:cs typeface="Traditional Arabic" pitchFamily="18" charset="-78"/>
              </a:rPr>
              <a:t>: </a:t>
            </a:r>
            <a:r>
              <a:rPr lang="fr-FR" sz="3200" b="1" dirty="0" smtClean="0">
                <a:solidFill>
                  <a:srgbClr val="0070C0"/>
                </a:solidFill>
                <a:latin typeface="Traditional Arabic" pitchFamily="18" charset="-78"/>
                <a:cs typeface="Traditional Arabic" pitchFamily="18" charset="-78"/>
              </a:rPr>
              <a:t>Microcycle de récupération</a:t>
            </a:r>
            <a:endParaRPr lang="ar-SA" sz="3200" b="1" dirty="0" smtClean="0">
              <a:solidFill>
                <a:srgbClr val="0070C0"/>
              </a:solidFill>
              <a:latin typeface="Traditional Arabic" pitchFamily="18" charset="-78"/>
              <a:cs typeface="Traditional Arabic" pitchFamily="18" charset="-78"/>
            </a:endParaRPr>
          </a:p>
          <a:p>
            <a:pPr algn="r" rtl="1">
              <a:lnSpc>
                <a:spcPct val="150000"/>
              </a:lnSpc>
            </a:pPr>
            <a:r>
              <a:rPr lang="ar-DZ" sz="3200" b="1" dirty="0" smtClean="0">
                <a:latin typeface="Traditional Arabic" pitchFamily="18" charset="-78"/>
                <a:cs typeface="Traditional Arabic" pitchFamily="18" charset="-78"/>
              </a:rPr>
              <a:t> لها أهمية وظيفية في تقدم مستوى الرياضي فهي بمثابة دورات تكيف بين متطلبات التدريب والحالة الوظيفية،و تختلف أهميتها من رياضي لأخر حسب مستوى الرياضي </a:t>
            </a:r>
            <a:r>
              <a:rPr lang="ar-DZ" sz="3200" b="1" dirty="0" err="1" smtClean="0">
                <a:latin typeface="Traditional Arabic" pitchFamily="18" charset="-78"/>
                <a:cs typeface="Traditional Arabic" pitchFamily="18" charset="-78"/>
              </a:rPr>
              <a:t>و</a:t>
            </a:r>
            <a:r>
              <a:rPr lang="ar-DZ" sz="3200" b="1" dirty="0" smtClean="0">
                <a:latin typeface="Traditional Arabic" pitchFamily="18" charset="-78"/>
                <a:cs typeface="Traditional Arabic" pitchFamily="18" charset="-78"/>
              </a:rPr>
              <a:t> إمكانياته في </a:t>
            </a:r>
            <a:r>
              <a:rPr lang="ar-DZ" sz="3200" b="1" dirty="0" err="1" smtClean="0">
                <a:latin typeface="Traditional Arabic" pitchFamily="18" charset="-78"/>
                <a:cs typeface="Traditional Arabic" pitchFamily="18" charset="-78"/>
              </a:rPr>
              <a:t>إستعادة</a:t>
            </a:r>
            <a:r>
              <a:rPr lang="ar-DZ" sz="3200" b="1" dirty="0" smtClean="0">
                <a:latin typeface="Traditional Arabic" pitchFamily="18" charset="-78"/>
                <a:cs typeface="Traditional Arabic" pitchFamily="18" charset="-78"/>
              </a:rPr>
              <a:t> </a:t>
            </a:r>
            <a:r>
              <a:rPr lang="ar-DZ" sz="3200" b="1" dirty="0" err="1" smtClean="0">
                <a:latin typeface="Traditional Arabic" pitchFamily="18" charset="-78"/>
                <a:cs typeface="Traditional Arabic" pitchFamily="18" charset="-78"/>
              </a:rPr>
              <a:t>الإستشفاء</a:t>
            </a:r>
            <a:r>
              <a:rPr lang="ar-DZ" sz="3200" b="1" dirty="0" smtClean="0">
                <a:latin typeface="Traditional Arabic" pitchFamily="18" charset="-78"/>
                <a:cs typeface="Traditional Arabic" pitchFamily="18" charset="-78"/>
              </a:rPr>
              <a:t> ،و </a:t>
            </a:r>
            <a:r>
              <a:rPr lang="ar-DZ" sz="3200" b="1" dirty="0" smtClean="0">
                <a:solidFill>
                  <a:srgbClr val="FF0000"/>
                </a:solidFill>
                <a:latin typeface="Traditional Arabic" pitchFamily="18" charset="-78"/>
                <a:cs typeface="Traditional Arabic" pitchFamily="18" charset="-78"/>
              </a:rPr>
              <a:t>تستخدم بعد أداء الرياضي دورات ذات طابع خاص تنافسي وبشدة عالية </a:t>
            </a:r>
            <a:r>
              <a:rPr lang="ar-DZ" sz="3200" b="1" dirty="0" smtClean="0">
                <a:latin typeface="Traditional Arabic" pitchFamily="18" charset="-78"/>
                <a:cs typeface="Traditional Arabic" pitchFamily="18" charset="-78"/>
              </a:rPr>
              <a:t>أو بعد الانتهاء من الموسم </a:t>
            </a:r>
            <a:r>
              <a:rPr lang="ar-DZ" sz="3200" b="1" dirty="0" err="1" smtClean="0">
                <a:latin typeface="Traditional Arabic" pitchFamily="18" charset="-78"/>
                <a:cs typeface="Traditional Arabic" pitchFamily="18" charset="-78"/>
              </a:rPr>
              <a:t>و</a:t>
            </a:r>
            <a:r>
              <a:rPr lang="ar-DZ" sz="3200" b="1" dirty="0" smtClean="0">
                <a:latin typeface="Traditional Arabic" pitchFamily="18" charset="-78"/>
                <a:cs typeface="Traditional Arabic" pitchFamily="18" charset="-78"/>
              </a:rPr>
              <a:t> </a:t>
            </a:r>
            <a:r>
              <a:rPr lang="ar-DZ" sz="3200" b="1" dirty="0" err="1" smtClean="0">
                <a:latin typeface="Traditional Arabic" pitchFamily="18" charset="-78"/>
                <a:cs typeface="Traditional Arabic" pitchFamily="18" charset="-78"/>
              </a:rPr>
              <a:t>الإستعداد</a:t>
            </a:r>
            <a:r>
              <a:rPr lang="ar-DZ" sz="3200" b="1" dirty="0" smtClean="0">
                <a:latin typeface="Traditional Arabic" pitchFamily="18" charset="-78"/>
                <a:cs typeface="Traditional Arabic" pitchFamily="18" charset="-78"/>
              </a:rPr>
              <a:t> للموسم الموالي وتقسم إلى :</a:t>
            </a:r>
            <a:endParaRPr lang="fr-FR" sz="3200" b="1" dirty="0" smtClean="0">
              <a:latin typeface="Traditional Arabic" pitchFamily="18" charset="-78"/>
              <a:cs typeface="Traditional Arabic" pitchFamily="18" charset="-78"/>
            </a:endParaRPr>
          </a:p>
          <a:p>
            <a:pPr algn="r" rtl="1">
              <a:lnSpc>
                <a:spcPct val="150000"/>
              </a:lnSpc>
              <a:buNone/>
            </a:pPr>
            <a:endParaRPr lang="fr-FR" sz="3200" b="1" dirty="0">
              <a:solidFill>
                <a:srgbClr val="FF0000"/>
              </a:solidFill>
              <a:latin typeface="Traditional Arabic" pitchFamily="18" charset="-78"/>
              <a:cs typeface="Traditional Arabic" pitchFamily="18" charset="-78"/>
            </a:endParaRPr>
          </a:p>
        </p:txBody>
      </p:sp>
      <p:sp>
        <p:nvSpPr>
          <p:cNvPr id="6" name="Rectangle à coins arrondis 5"/>
          <p:cNvSpPr/>
          <p:nvPr/>
        </p:nvSpPr>
        <p:spPr>
          <a:xfrm>
            <a:off x="2143108" y="500042"/>
            <a:ext cx="4714908" cy="92869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ar-SA" sz="3600" b="1" dirty="0" smtClean="0">
                <a:latin typeface="Traditional Arabic" pitchFamily="18" charset="-78"/>
                <a:cs typeface="Traditional Arabic" pitchFamily="18" charset="-78"/>
              </a:rPr>
              <a:t>الخطط التدريبية </a:t>
            </a:r>
            <a:endParaRPr lang="fr-FR"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endParaRPr lang="fr-FR"/>
          </a:p>
        </p:txBody>
      </p:sp>
      <p:sp>
        <p:nvSpPr>
          <p:cNvPr id="5" name="Espace réservé du contenu 2"/>
          <p:cNvSpPr txBox="1">
            <a:spLocks/>
          </p:cNvSpPr>
          <p:nvPr/>
        </p:nvSpPr>
        <p:spPr>
          <a:xfrm>
            <a:off x="285720" y="357166"/>
            <a:ext cx="8501122" cy="6215106"/>
          </a:xfrm>
          <a:custGeom>
            <a:avLst/>
            <a:gdLst>
              <a:gd name="connsiteX0" fmla="*/ 0 w 8501122"/>
              <a:gd name="connsiteY0" fmla="*/ 0 h 6215106"/>
              <a:gd name="connsiteX1" fmla="*/ 8501122 w 8501122"/>
              <a:gd name="connsiteY1" fmla="*/ 0 h 6215106"/>
              <a:gd name="connsiteX2" fmla="*/ 8501122 w 8501122"/>
              <a:gd name="connsiteY2" fmla="*/ 6215106 h 6215106"/>
              <a:gd name="connsiteX3" fmla="*/ 0 w 8501122"/>
              <a:gd name="connsiteY3" fmla="*/ 6215106 h 6215106"/>
              <a:gd name="connsiteX4" fmla="*/ 0 w 8501122"/>
              <a:gd name="connsiteY4" fmla="*/ 0 h 62151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1122" h="6215106">
                <a:moveTo>
                  <a:pt x="0" y="0"/>
                </a:moveTo>
                <a:lnTo>
                  <a:pt x="8501122" y="0"/>
                </a:lnTo>
                <a:lnTo>
                  <a:pt x="8501122" y="6215106"/>
                </a:lnTo>
                <a:lnTo>
                  <a:pt x="0" y="6215106"/>
                </a:lnTo>
                <a:lnTo>
                  <a:pt x="0" y="0"/>
                </a:lnTo>
                <a:close/>
              </a:path>
            </a:pathLst>
          </a:custGeom>
        </p:spPr>
        <p:style>
          <a:lnRef idx="1">
            <a:schemeClr val="accent5"/>
          </a:lnRef>
          <a:fillRef idx="2">
            <a:schemeClr val="accent5"/>
          </a:fillRef>
          <a:effectRef idx="1">
            <a:schemeClr val="accent5"/>
          </a:effectRef>
          <a:fontRef idx="minor">
            <a:schemeClr val="dk1"/>
          </a:fontRef>
        </p:style>
        <p:txBody>
          <a:bodyPr vert="horz" anchor="t">
            <a:normAutofit fontScale="92500"/>
          </a:bodyPr>
          <a:lstStyle/>
          <a:p>
            <a:pPr marL="448056" marR="0" lvl="0" indent="-384048" algn="just" defTabSz="914400" rtl="1" eaLnBrk="1" fontAlgn="auto" latinLnBrk="0" hangingPunct="1">
              <a:lnSpc>
                <a:spcPct val="100000"/>
              </a:lnSpc>
              <a:spcBef>
                <a:spcPct val="20000"/>
              </a:spcBef>
              <a:spcAft>
                <a:spcPts val="0"/>
              </a:spcAft>
              <a:buClr>
                <a:schemeClr val="accent1"/>
              </a:buClr>
              <a:buSzPct val="80000"/>
              <a:buFont typeface="Wingdings 2"/>
              <a:buNone/>
              <a:tabLst/>
              <a:defRPr/>
            </a:pPr>
            <a:r>
              <a:rPr kumimoji="0" lang="ar-SA" sz="3000" b="0" i="0" u="none" strike="noStrike" kern="1200" cap="none" spc="0" normalizeH="0" baseline="0" noProof="0" dirty="0" smtClean="0">
                <a:ln>
                  <a:noFill/>
                </a:ln>
                <a:solidFill>
                  <a:schemeClr val="dk1"/>
                </a:solidFill>
                <a:effectLst/>
                <a:uLnTx/>
                <a:uFillTx/>
                <a:latin typeface="+mn-lt"/>
                <a:ea typeface="+mn-ea"/>
                <a:cs typeface="+mn-cs"/>
              </a:rPr>
              <a:t>      </a:t>
            </a:r>
          </a:p>
          <a:p>
            <a:pPr marL="448056" marR="0" lvl="0" indent="-384048" algn="just" defTabSz="914400" rtl="1" eaLnBrk="1" fontAlgn="auto" latinLnBrk="0" hangingPunct="1">
              <a:lnSpc>
                <a:spcPct val="100000"/>
              </a:lnSpc>
              <a:spcBef>
                <a:spcPct val="20000"/>
              </a:spcBef>
              <a:spcAft>
                <a:spcPts val="0"/>
              </a:spcAft>
              <a:buClr>
                <a:schemeClr val="accent1"/>
              </a:buClr>
              <a:buSzPct val="80000"/>
              <a:buFont typeface="Wingdings 2"/>
              <a:buNone/>
              <a:tabLst/>
              <a:defRPr/>
            </a:pPr>
            <a:endParaRPr kumimoji="0" lang="ar-SA" sz="3000" b="0" i="0" u="none" strike="noStrike" kern="1200" cap="none" spc="0" normalizeH="0" baseline="0" noProof="0" dirty="0" smtClean="0">
              <a:ln>
                <a:noFill/>
              </a:ln>
              <a:solidFill>
                <a:schemeClr val="dk1"/>
              </a:solidFill>
              <a:effectLst/>
              <a:uLnTx/>
              <a:uFillTx/>
              <a:latin typeface="+mn-lt"/>
              <a:ea typeface="+mn-ea"/>
              <a:cs typeface="+mn-cs"/>
            </a:endParaRPr>
          </a:p>
          <a:p>
            <a:pPr algn="r" rtl="1">
              <a:buNone/>
            </a:pPr>
            <a:r>
              <a:rPr kumimoji="0" lang="ar-SA" sz="3000" b="0" i="0" u="none" strike="noStrike" kern="1200" cap="none" spc="0" normalizeH="0" baseline="0" noProof="0" dirty="0" smtClean="0">
                <a:ln>
                  <a:noFill/>
                </a:ln>
                <a:solidFill>
                  <a:schemeClr val="dk1"/>
                </a:solidFill>
                <a:effectLst/>
                <a:uLnTx/>
                <a:uFillTx/>
                <a:latin typeface="+mn-lt"/>
                <a:ea typeface="+mn-ea"/>
                <a:cs typeface="+mn-cs"/>
              </a:rPr>
              <a:t>     </a:t>
            </a:r>
          </a:p>
          <a:p>
            <a:pPr algn="r" rtl="1">
              <a:lnSpc>
                <a:spcPct val="150000"/>
              </a:lnSpc>
              <a:buNone/>
            </a:pPr>
            <a:r>
              <a:rPr kumimoji="0" lang="ar-SA" sz="3000" b="0" i="0" u="none" strike="noStrike" kern="1200" cap="none" spc="0" normalizeH="0" baseline="0" noProof="0" dirty="0" smtClean="0">
                <a:ln>
                  <a:noFill/>
                </a:ln>
                <a:solidFill>
                  <a:schemeClr val="dk1"/>
                </a:solidFill>
                <a:effectLst/>
                <a:uLnTx/>
                <a:uFillTx/>
                <a:latin typeface="+mn-lt"/>
                <a:ea typeface="+mn-ea"/>
                <a:cs typeface="+mn-cs"/>
              </a:rPr>
              <a:t>    </a:t>
            </a:r>
            <a:r>
              <a:rPr kumimoji="0" lang="ar-SA" sz="3000" b="0" i="0" u="none" strike="noStrike" kern="1200" cap="none" spc="0" normalizeH="0" baseline="0" noProof="0" dirty="0" smtClean="0">
                <a:ln>
                  <a:noFill/>
                </a:ln>
                <a:solidFill>
                  <a:srgbClr val="FF0000"/>
                </a:solidFill>
                <a:effectLst/>
                <a:uLnTx/>
                <a:uFillTx/>
                <a:latin typeface="+mn-lt"/>
                <a:ea typeface="+mn-ea"/>
                <a:cs typeface="+mn-cs"/>
              </a:rPr>
              <a:t>أنواع الدورات </a:t>
            </a:r>
            <a:r>
              <a:rPr lang="ar-SA" sz="3000" dirty="0" smtClean="0">
                <a:solidFill>
                  <a:srgbClr val="FF0000"/>
                </a:solidFill>
              </a:rPr>
              <a:t>أو الخطة الصغيرة : </a:t>
            </a:r>
            <a:r>
              <a:rPr lang="fr-FR" sz="2800" b="1" dirty="0" smtClean="0">
                <a:solidFill>
                  <a:srgbClr val="FF0000"/>
                </a:solidFill>
                <a:latin typeface="Traditional Arabic" pitchFamily="18" charset="-78"/>
                <a:cs typeface="Traditional Arabic" pitchFamily="18" charset="-78"/>
              </a:rPr>
              <a:t>microcycle </a:t>
            </a:r>
            <a:endParaRPr lang="ar-SA" sz="3000" b="1" dirty="0" smtClean="0">
              <a:solidFill>
                <a:srgbClr val="FF0000"/>
              </a:solidFill>
              <a:latin typeface="Traditional Arabic" pitchFamily="18" charset="-78"/>
              <a:cs typeface="Traditional Arabic" pitchFamily="18" charset="-78"/>
            </a:endParaRPr>
          </a:p>
          <a:p>
            <a:pPr algn="r" rtl="1">
              <a:lnSpc>
                <a:spcPct val="150000"/>
              </a:lnSpc>
              <a:buNone/>
            </a:pPr>
            <a:r>
              <a:rPr lang="ar-DZ" sz="3200" b="1" dirty="0" smtClean="0">
                <a:solidFill>
                  <a:srgbClr val="FF0000"/>
                </a:solidFill>
                <a:latin typeface="Traditional Arabic" pitchFamily="18" charset="-78"/>
                <a:cs typeface="Traditional Arabic" pitchFamily="18" charset="-78"/>
              </a:rPr>
              <a:t>3-</a:t>
            </a:r>
            <a:r>
              <a:rPr lang="ar-SA" sz="3200" b="1" dirty="0" smtClean="0">
                <a:solidFill>
                  <a:srgbClr val="FF0000"/>
                </a:solidFill>
                <a:latin typeface="Traditional Arabic" pitchFamily="18" charset="-78"/>
                <a:cs typeface="Traditional Arabic" pitchFamily="18" charset="-78"/>
              </a:rPr>
              <a:t>1- </a:t>
            </a:r>
            <a:r>
              <a:rPr lang="ar-SA" sz="3200" b="1" dirty="0" err="1" smtClean="0">
                <a:solidFill>
                  <a:srgbClr val="FF0000"/>
                </a:solidFill>
                <a:latin typeface="Traditional Arabic" pitchFamily="18" charset="-78"/>
                <a:cs typeface="Traditional Arabic" pitchFamily="18" charset="-78"/>
              </a:rPr>
              <a:t>د</a:t>
            </a:r>
            <a:r>
              <a:rPr lang="ar-DZ" sz="3200" b="1" dirty="0" err="1" smtClean="0">
                <a:solidFill>
                  <a:srgbClr val="FF0000"/>
                </a:solidFill>
                <a:latin typeface="Traditional Arabic" pitchFamily="18" charset="-78"/>
                <a:cs typeface="Traditional Arabic" pitchFamily="18" charset="-78"/>
              </a:rPr>
              <a:t>ورة</a:t>
            </a:r>
            <a:r>
              <a:rPr lang="ar-DZ" sz="3200" b="1" dirty="0" smtClean="0">
                <a:solidFill>
                  <a:srgbClr val="FF0000"/>
                </a:solidFill>
                <a:latin typeface="Traditional Arabic" pitchFamily="18" charset="-78"/>
                <a:cs typeface="Traditional Arabic" pitchFamily="18" charset="-78"/>
              </a:rPr>
              <a:t> راحة إيجابية نشطة صغرى</a:t>
            </a:r>
            <a:r>
              <a:rPr lang="ar-SA" sz="3200" b="1" dirty="0" smtClean="0">
                <a:solidFill>
                  <a:srgbClr val="FF0000"/>
                </a:solidFill>
                <a:latin typeface="Traditional Arabic" pitchFamily="18" charset="-78"/>
                <a:cs typeface="Traditional Arabic" pitchFamily="18" charset="-78"/>
              </a:rPr>
              <a:t>:</a:t>
            </a:r>
            <a:r>
              <a:rPr lang="ar-DZ" sz="3200" b="1" dirty="0" smtClean="0">
                <a:solidFill>
                  <a:srgbClr val="FF0000"/>
                </a:solidFill>
                <a:latin typeface="Traditional Arabic" pitchFamily="18" charset="-78"/>
                <a:cs typeface="Traditional Arabic" pitchFamily="18" charset="-78"/>
              </a:rPr>
              <a:t> </a:t>
            </a:r>
            <a:r>
              <a:rPr lang="ar-DZ" sz="3200" b="1" dirty="0" smtClean="0">
                <a:latin typeface="Traditional Arabic" pitchFamily="18" charset="-78"/>
                <a:cs typeface="Traditional Arabic" pitchFamily="18" charset="-78"/>
              </a:rPr>
              <a:t>بحيث لا تتجاوز أكثر من (وحدتين إلى ثلاث وحدات) وغالبا ما تعطى بين </a:t>
            </a:r>
            <a:r>
              <a:rPr lang="ar-DZ" sz="3200" b="1" dirty="0" smtClean="0">
                <a:solidFill>
                  <a:srgbClr val="C00000"/>
                </a:solidFill>
                <a:latin typeface="Traditional Arabic" pitchFamily="18" charset="-78"/>
                <a:cs typeface="Traditional Arabic" pitchFamily="18" charset="-78"/>
              </a:rPr>
              <a:t>دورات تدريبية ذات شدة قصوى </a:t>
            </a:r>
            <a:r>
              <a:rPr lang="ar-DZ" sz="3200" b="1" dirty="0" smtClean="0">
                <a:latin typeface="Traditional Arabic" pitchFamily="18" charset="-78"/>
                <a:cs typeface="Traditional Arabic" pitchFamily="18" charset="-78"/>
              </a:rPr>
              <a:t>في حدود 7-10 أيام بمثابة راحة إيجابية نشطة إضافة لإعطاء (وحدة أو وحدتين)</a:t>
            </a:r>
            <a:r>
              <a:rPr lang="fr-FR" sz="3200" b="1" dirty="0" smtClean="0">
                <a:latin typeface="Traditional Arabic" pitchFamily="18" charset="-78"/>
                <a:cs typeface="Traditional Arabic" pitchFamily="18" charset="-78"/>
              </a:rPr>
              <a:t> </a:t>
            </a:r>
            <a:r>
              <a:rPr lang="ar-DZ" sz="3200" b="1" dirty="0" err="1" smtClean="0">
                <a:latin typeface="Traditional Arabic" pitchFamily="18" charset="-78"/>
                <a:cs typeface="Traditional Arabic" pitchFamily="18" charset="-78"/>
              </a:rPr>
              <a:t>إستشفائيتين</a:t>
            </a:r>
            <a:r>
              <a:rPr lang="ar-DZ" sz="3200" b="1" dirty="0" smtClean="0">
                <a:latin typeface="Traditional Arabic" pitchFamily="18" charset="-78"/>
                <a:cs typeface="Traditional Arabic" pitchFamily="18" charset="-78"/>
              </a:rPr>
              <a:t> صغيرتين حسب حالة الرياضي قبل موعد المنافسة مباشرة وبعد </a:t>
            </a:r>
            <a:r>
              <a:rPr lang="ar-DZ" sz="3200" b="1" dirty="0" err="1" smtClean="0">
                <a:latin typeface="Traditional Arabic" pitchFamily="18" charset="-78"/>
                <a:cs typeface="Traditional Arabic" pitchFamily="18" charset="-78"/>
              </a:rPr>
              <a:t>الإنتهاء</a:t>
            </a:r>
            <a:r>
              <a:rPr lang="ar-DZ" sz="3200" b="1" dirty="0" smtClean="0">
                <a:latin typeface="Traditional Arabic" pitchFamily="18" charset="-78"/>
                <a:cs typeface="Traditional Arabic" pitchFamily="18" charset="-78"/>
              </a:rPr>
              <a:t> منها للتخلص من التعب العضلي </a:t>
            </a:r>
            <a:r>
              <a:rPr lang="ar-DZ" sz="3200" b="1" dirty="0" err="1" smtClean="0">
                <a:latin typeface="Traditional Arabic" pitchFamily="18" charset="-78"/>
                <a:cs typeface="Traditional Arabic" pitchFamily="18" charset="-78"/>
              </a:rPr>
              <a:t>و</a:t>
            </a:r>
            <a:r>
              <a:rPr lang="ar-DZ" sz="3200" b="1" dirty="0" smtClean="0">
                <a:latin typeface="Traditional Arabic" pitchFamily="18" charset="-78"/>
                <a:cs typeface="Traditional Arabic" pitchFamily="18" charset="-78"/>
              </a:rPr>
              <a:t> النفسي وتتميز تلك الدورات </a:t>
            </a:r>
            <a:r>
              <a:rPr lang="ar-DZ" sz="3200" b="1" dirty="0" smtClean="0">
                <a:solidFill>
                  <a:srgbClr val="C00000"/>
                </a:solidFill>
                <a:latin typeface="Traditional Arabic" pitchFamily="18" charset="-78"/>
                <a:cs typeface="Traditional Arabic" pitchFamily="18" charset="-78"/>
              </a:rPr>
              <a:t>بوحدات تدريبية بشدة متوسطة وتصل إلى شدة منخفضة حسب مستوى الرياضي</a:t>
            </a:r>
            <a:r>
              <a:rPr lang="ar-SA" sz="3200" b="1" dirty="0" smtClean="0">
                <a:solidFill>
                  <a:schemeClr val="bg1"/>
                </a:solidFill>
                <a:latin typeface="Traditional Arabic" pitchFamily="18" charset="-78"/>
                <a:cs typeface="Traditional Arabic" pitchFamily="18" charset="-78"/>
              </a:rPr>
              <a:t>.</a:t>
            </a:r>
            <a:endParaRPr lang="fr-FR" sz="3200" b="1" dirty="0" smtClean="0">
              <a:solidFill>
                <a:schemeClr val="bg1"/>
              </a:solidFill>
              <a:latin typeface="Traditional Arabic" pitchFamily="18" charset="-78"/>
              <a:cs typeface="Traditional Arabic" pitchFamily="18" charset="-78"/>
            </a:endParaRPr>
          </a:p>
          <a:p>
            <a:pPr algn="r" rtl="1">
              <a:lnSpc>
                <a:spcPct val="150000"/>
              </a:lnSpc>
              <a:buNone/>
            </a:pPr>
            <a:endParaRPr lang="fr-FR" sz="3200" b="1" dirty="0">
              <a:solidFill>
                <a:srgbClr val="FF0000"/>
              </a:solidFill>
              <a:latin typeface="Traditional Arabic" pitchFamily="18" charset="-78"/>
              <a:cs typeface="Traditional Arabic" pitchFamily="18" charset="-78"/>
            </a:endParaRPr>
          </a:p>
        </p:txBody>
      </p:sp>
      <p:sp>
        <p:nvSpPr>
          <p:cNvPr id="6" name="Rectangle à coins arrondis 5"/>
          <p:cNvSpPr/>
          <p:nvPr/>
        </p:nvSpPr>
        <p:spPr>
          <a:xfrm>
            <a:off x="2143108" y="500042"/>
            <a:ext cx="4714908" cy="92869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ar-SA" sz="3600" b="1" dirty="0" smtClean="0">
                <a:latin typeface="Traditional Arabic" pitchFamily="18" charset="-78"/>
                <a:cs typeface="Traditional Arabic" pitchFamily="18" charset="-78"/>
              </a:rPr>
              <a:t>الخطط التدريبية </a:t>
            </a:r>
            <a:endParaRPr lang="fr-FR"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endParaRPr lang="fr-FR"/>
          </a:p>
        </p:txBody>
      </p:sp>
      <p:sp>
        <p:nvSpPr>
          <p:cNvPr id="5" name="Espace réservé du contenu 2"/>
          <p:cNvSpPr txBox="1">
            <a:spLocks/>
          </p:cNvSpPr>
          <p:nvPr/>
        </p:nvSpPr>
        <p:spPr>
          <a:xfrm>
            <a:off x="285720" y="357166"/>
            <a:ext cx="8501122" cy="6215106"/>
          </a:xfrm>
          <a:custGeom>
            <a:avLst/>
            <a:gdLst>
              <a:gd name="connsiteX0" fmla="*/ 0 w 8501122"/>
              <a:gd name="connsiteY0" fmla="*/ 0 h 6215106"/>
              <a:gd name="connsiteX1" fmla="*/ 8501122 w 8501122"/>
              <a:gd name="connsiteY1" fmla="*/ 0 h 6215106"/>
              <a:gd name="connsiteX2" fmla="*/ 8501122 w 8501122"/>
              <a:gd name="connsiteY2" fmla="*/ 6215106 h 6215106"/>
              <a:gd name="connsiteX3" fmla="*/ 0 w 8501122"/>
              <a:gd name="connsiteY3" fmla="*/ 6215106 h 6215106"/>
              <a:gd name="connsiteX4" fmla="*/ 0 w 8501122"/>
              <a:gd name="connsiteY4" fmla="*/ 0 h 62151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1122" h="6215106">
                <a:moveTo>
                  <a:pt x="0" y="0"/>
                </a:moveTo>
                <a:lnTo>
                  <a:pt x="8501122" y="0"/>
                </a:lnTo>
                <a:lnTo>
                  <a:pt x="8501122" y="6215106"/>
                </a:lnTo>
                <a:lnTo>
                  <a:pt x="0" y="6215106"/>
                </a:lnTo>
                <a:lnTo>
                  <a:pt x="0" y="0"/>
                </a:lnTo>
                <a:close/>
              </a:path>
            </a:pathLst>
          </a:custGeom>
        </p:spPr>
        <p:style>
          <a:lnRef idx="1">
            <a:schemeClr val="accent5"/>
          </a:lnRef>
          <a:fillRef idx="2">
            <a:schemeClr val="accent5"/>
          </a:fillRef>
          <a:effectRef idx="1">
            <a:schemeClr val="accent5"/>
          </a:effectRef>
          <a:fontRef idx="minor">
            <a:schemeClr val="dk1"/>
          </a:fontRef>
        </p:style>
        <p:txBody>
          <a:bodyPr vert="horz" anchor="t">
            <a:normAutofit lnSpcReduction="10000"/>
          </a:bodyPr>
          <a:lstStyle/>
          <a:p>
            <a:pPr marL="448056" marR="0" lvl="0" indent="-384048" algn="just" defTabSz="914400" rtl="1" eaLnBrk="1" fontAlgn="auto" latinLnBrk="0" hangingPunct="1">
              <a:lnSpc>
                <a:spcPct val="100000"/>
              </a:lnSpc>
              <a:spcBef>
                <a:spcPct val="20000"/>
              </a:spcBef>
              <a:spcAft>
                <a:spcPts val="0"/>
              </a:spcAft>
              <a:buClr>
                <a:schemeClr val="accent1"/>
              </a:buClr>
              <a:buSzPct val="80000"/>
              <a:buFont typeface="Wingdings 2"/>
              <a:buNone/>
              <a:tabLst/>
              <a:defRPr/>
            </a:pPr>
            <a:r>
              <a:rPr kumimoji="0" lang="ar-SA" sz="3000" b="0" i="0" u="none" strike="noStrike" kern="1200" cap="none" spc="0" normalizeH="0" baseline="0" noProof="0" dirty="0" smtClean="0">
                <a:ln>
                  <a:noFill/>
                </a:ln>
                <a:solidFill>
                  <a:schemeClr val="dk1"/>
                </a:solidFill>
                <a:effectLst/>
                <a:uLnTx/>
                <a:uFillTx/>
                <a:latin typeface="+mn-lt"/>
                <a:ea typeface="+mn-ea"/>
                <a:cs typeface="+mn-cs"/>
              </a:rPr>
              <a:t>      </a:t>
            </a:r>
          </a:p>
          <a:p>
            <a:pPr marL="448056" marR="0" lvl="0" indent="-384048" algn="just" defTabSz="914400" rtl="1" eaLnBrk="1" fontAlgn="auto" latinLnBrk="0" hangingPunct="1">
              <a:lnSpc>
                <a:spcPct val="100000"/>
              </a:lnSpc>
              <a:spcBef>
                <a:spcPct val="20000"/>
              </a:spcBef>
              <a:spcAft>
                <a:spcPts val="0"/>
              </a:spcAft>
              <a:buClr>
                <a:schemeClr val="accent1"/>
              </a:buClr>
              <a:buSzPct val="80000"/>
              <a:buFont typeface="Wingdings 2"/>
              <a:buNone/>
              <a:tabLst/>
              <a:defRPr/>
            </a:pPr>
            <a:endParaRPr kumimoji="0" lang="ar-SA" sz="3000" b="0" i="0" u="none" strike="noStrike" kern="1200" cap="none" spc="0" normalizeH="0" baseline="0" noProof="0" dirty="0" smtClean="0">
              <a:ln>
                <a:noFill/>
              </a:ln>
              <a:solidFill>
                <a:schemeClr val="dk1"/>
              </a:solidFill>
              <a:effectLst/>
              <a:uLnTx/>
              <a:uFillTx/>
              <a:latin typeface="+mn-lt"/>
              <a:ea typeface="+mn-ea"/>
              <a:cs typeface="+mn-cs"/>
            </a:endParaRPr>
          </a:p>
          <a:p>
            <a:pPr algn="r" rtl="1">
              <a:buNone/>
            </a:pPr>
            <a:r>
              <a:rPr kumimoji="0" lang="ar-SA" sz="3000" b="0" i="0" u="none" strike="noStrike" kern="1200" cap="none" spc="0" normalizeH="0" baseline="0" noProof="0" dirty="0" smtClean="0">
                <a:ln>
                  <a:noFill/>
                </a:ln>
                <a:solidFill>
                  <a:schemeClr val="dk1"/>
                </a:solidFill>
                <a:effectLst/>
                <a:uLnTx/>
                <a:uFillTx/>
                <a:latin typeface="+mn-lt"/>
                <a:ea typeface="+mn-ea"/>
                <a:cs typeface="+mn-cs"/>
              </a:rPr>
              <a:t>     </a:t>
            </a:r>
          </a:p>
          <a:p>
            <a:pPr algn="r" rtl="1">
              <a:lnSpc>
                <a:spcPct val="150000"/>
              </a:lnSpc>
              <a:buNone/>
            </a:pPr>
            <a:r>
              <a:rPr kumimoji="0" lang="ar-SA" sz="3000" b="0" i="0" u="none" strike="noStrike" kern="1200" cap="none" spc="0" normalizeH="0" baseline="0" noProof="0" dirty="0" smtClean="0">
                <a:ln>
                  <a:noFill/>
                </a:ln>
                <a:solidFill>
                  <a:schemeClr val="dk1"/>
                </a:solidFill>
                <a:effectLst/>
                <a:uLnTx/>
                <a:uFillTx/>
                <a:latin typeface="+mn-lt"/>
                <a:ea typeface="+mn-ea"/>
                <a:cs typeface="+mn-cs"/>
              </a:rPr>
              <a:t>    </a:t>
            </a:r>
            <a:r>
              <a:rPr kumimoji="0" lang="ar-SA" sz="3000" b="0" i="0" u="none" strike="noStrike" kern="1200" cap="none" spc="0" normalizeH="0" baseline="0" noProof="0" dirty="0" smtClean="0">
                <a:ln>
                  <a:noFill/>
                </a:ln>
                <a:solidFill>
                  <a:srgbClr val="FF0000"/>
                </a:solidFill>
                <a:effectLst/>
                <a:uLnTx/>
                <a:uFillTx/>
                <a:latin typeface="+mn-lt"/>
                <a:ea typeface="+mn-ea"/>
                <a:cs typeface="+mn-cs"/>
              </a:rPr>
              <a:t>أنواع الدورات </a:t>
            </a:r>
            <a:r>
              <a:rPr lang="ar-SA" sz="3000" dirty="0" smtClean="0">
                <a:solidFill>
                  <a:srgbClr val="FF0000"/>
                </a:solidFill>
              </a:rPr>
              <a:t>أو الخطة الصغيرة : </a:t>
            </a:r>
            <a:r>
              <a:rPr lang="fr-FR" sz="2800" b="1" dirty="0" smtClean="0">
                <a:solidFill>
                  <a:srgbClr val="FF0000"/>
                </a:solidFill>
                <a:latin typeface="Traditional Arabic" pitchFamily="18" charset="-78"/>
                <a:cs typeface="Traditional Arabic" pitchFamily="18" charset="-78"/>
              </a:rPr>
              <a:t>microcycle </a:t>
            </a:r>
            <a:endParaRPr lang="ar-SA" sz="3000" b="1" dirty="0" smtClean="0">
              <a:solidFill>
                <a:srgbClr val="FF0000"/>
              </a:solidFill>
              <a:latin typeface="Traditional Arabic" pitchFamily="18" charset="-78"/>
              <a:cs typeface="Traditional Arabic" pitchFamily="18" charset="-78"/>
            </a:endParaRPr>
          </a:p>
          <a:p>
            <a:pPr algn="r" rtl="1">
              <a:lnSpc>
                <a:spcPct val="150000"/>
              </a:lnSpc>
              <a:buNone/>
            </a:pPr>
            <a:r>
              <a:rPr lang="ar-DZ" sz="3200" b="1" dirty="0" smtClean="0">
                <a:solidFill>
                  <a:srgbClr val="FF0000"/>
                </a:solidFill>
                <a:latin typeface="Traditional Arabic" pitchFamily="18" charset="-78"/>
                <a:cs typeface="Traditional Arabic" pitchFamily="18" charset="-78"/>
              </a:rPr>
              <a:t>3-</a:t>
            </a:r>
            <a:r>
              <a:rPr lang="ar-SA" sz="3200" b="1" dirty="0" smtClean="0">
                <a:solidFill>
                  <a:srgbClr val="FF0000"/>
                </a:solidFill>
                <a:latin typeface="Traditional Arabic" pitchFamily="18" charset="-78"/>
                <a:cs typeface="Traditional Arabic" pitchFamily="18" charset="-78"/>
              </a:rPr>
              <a:t>2- </a:t>
            </a:r>
            <a:r>
              <a:rPr lang="ar-DZ" sz="3200" b="1" dirty="0" smtClean="0">
                <a:solidFill>
                  <a:srgbClr val="FF0000"/>
                </a:solidFill>
                <a:latin typeface="Traditional Arabic" pitchFamily="18" charset="-78"/>
                <a:cs typeface="Traditional Arabic" pitchFamily="18" charset="-78"/>
              </a:rPr>
              <a:t>دورة راحة إيجابية كبرى</a:t>
            </a:r>
            <a:r>
              <a:rPr lang="ar-SA" sz="3200" b="1" dirty="0" smtClean="0">
                <a:solidFill>
                  <a:srgbClr val="FF0000"/>
                </a:solidFill>
                <a:latin typeface="Traditional Arabic" pitchFamily="18" charset="-78"/>
                <a:cs typeface="Traditional Arabic" pitchFamily="18" charset="-78"/>
              </a:rPr>
              <a:t>:</a:t>
            </a:r>
            <a:r>
              <a:rPr lang="ar-DZ" sz="3200" b="1" dirty="0" smtClean="0">
                <a:solidFill>
                  <a:srgbClr val="FF0000"/>
                </a:solidFill>
                <a:latin typeface="Traditional Arabic" pitchFamily="18" charset="-78"/>
                <a:cs typeface="Traditional Arabic" pitchFamily="18" charset="-78"/>
              </a:rPr>
              <a:t> </a:t>
            </a:r>
            <a:r>
              <a:rPr lang="ar-DZ" sz="3200" b="1" dirty="0" smtClean="0">
                <a:solidFill>
                  <a:srgbClr val="00B050"/>
                </a:solidFill>
                <a:latin typeface="Traditional Arabic" pitchFamily="18" charset="-78"/>
                <a:cs typeface="Traditional Arabic" pitchFamily="18" charset="-78"/>
              </a:rPr>
              <a:t>تكون في المرحلة الانتقالية </a:t>
            </a:r>
            <a:r>
              <a:rPr lang="ar-DZ" sz="3200" b="1" dirty="0" smtClean="0">
                <a:latin typeface="Traditional Arabic" pitchFamily="18" charset="-78"/>
                <a:cs typeface="Traditional Arabic" pitchFamily="18" charset="-78"/>
              </a:rPr>
              <a:t>التي تستمر بحدود4-6 أسابيع حيث يقع الرياضي تحت حمل تدريب معين ولا يصل للشدة القصوى وتكون الشدة من متوسطة إلى أقل من متوسطة للمستوى المتقدم ومن شدة قليلة إلى متوسطة للمستوى الأقل حتى لا يفقد كثيرا من المستوى البدني الذي وصل إليه في نهاية السنة التدريبية ،وهذه الدورات تساهم إيجابيا في توجيه مسار التدريب.</a:t>
            </a:r>
            <a:endParaRPr lang="fr-FR" sz="3200" b="1" dirty="0" smtClean="0">
              <a:solidFill>
                <a:schemeClr val="bg1"/>
              </a:solidFill>
              <a:latin typeface="Traditional Arabic" pitchFamily="18" charset="-78"/>
              <a:cs typeface="Traditional Arabic" pitchFamily="18" charset="-78"/>
            </a:endParaRPr>
          </a:p>
          <a:p>
            <a:pPr algn="r" rtl="1">
              <a:lnSpc>
                <a:spcPct val="150000"/>
              </a:lnSpc>
              <a:buNone/>
            </a:pPr>
            <a:endParaRPr lang="fr-FR" sz="3200" b="1" dirty="0">
              <a:solidFill>
                <a:srgbClr val="FF0000"/>
              </a:solidFill>
              <a:latin typeface="Traditional Arabic" pitchFamily="18" charset="-78"/>
              <a:cs typeface="Traditional Arabic" pitchFamily="18" charset="-78"/>
            </a:endParaRPr>
          </a:p>
        </p:txBody>
      </p:sp>
      <p:sp>
        <p:nvSpPr>
          <p:cNvPr id="6" name="Rectangle à coins arrondis 5"/>
          <p:cNvSpPr/>
          <p:nvPr/>
        </p:nvSpPr>
        <p:spPr>
          <a:xfrm>
            <a:off x="2143108" y="500042"/>
            <a:ext cx="4714908" cy="92869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ar-SA" sz="3600" b="1" dirty="0" smtClean="0">
                <a:latin typeface="Traditional Arabic" pitchFamily="18" charset="-78"/>
                <a:cs typeface="Traditional Arabic" pitchFamily="18" charset="-78"/>
              </a:rPr>
              <a:t>الخطط التدريبية </a:t>
            </a:r>
            <a:endParaRPr lang="fr-FR"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endParaRPr lang="fr-FR"/>
          </a:p>
        </p:txBody>
      </p:sp>
      <p:sp>
        <p:nvSpPr>
          <p:cNvPr id="5" name="Espace réservé du contenu 2"/>
          <p:cNvSpPr txBox="1">
            <a:spLocks/>
          </p:cNvSpPr>
          <p:nvPr/>
        </p:nvSpPr>
        <p:spPr>
          <a:xfrm>
            <a:off x="285720" y="357166"/>
            <a:ext cx="8501122" cy="6215106"/>
          </a:xfrm>
          <a:custGeom>
            <a:avLst/>
            <a:gdLst>
              <a:gd name="connsiteX0" fmla="*/ 0 w 8501122"/>
              <a:gd name="connsiteY0" fmla="*/ 0 h 6215106"/>
              <a:gd name="connsiteX1" fmla="*/ 8501122 w 8501122"/>
              <a:gd name="connsiteY1" fmla="*/ 0 h 6215106"/>
              <a:gd name="connsiteX2" fmla="*/ 8501122 w 8501122"/>
              <a:gd name="connsiteY2" fmla="*/ 6215106 h 6215106"/>
              <a:gd name="connsiteX3" fmla="*/ 0 w 8501122"/>
              <a:gd name="connsiteY3" fmla="*/ 6215106 h 6215106"/>
              <a:gd name="connsiteX4" fmla="*/ 0 w 8501122"/>
              <a:gd name="connsiteY4" fmla="*/ 0 h 62151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1122" h="6215106">
                <a:moveTo>
                  <a:pt x="0" y="0"/>
                </a:moveTo>
                <a:lnTo>
                  <a:pt x="8501122" y="0"/>
                </a:lnTo>
                <a:lnTo>
                  <a:pt x="8501122" y="6215106"/>
                </a:lnTo>
                <a:lnTo>
                  <a:pt x="0" y="6215106"/>
                </a:lnTo>
                <a:lnTo>
                  <a:pt x="0" y="0"/>
                </a:lnTo>
                <a:close/>
              </a:path>
            </a:pathLst>
          </a:custGeom>
        </p:spPr>
        <p:style>
          <a:lnRef idx="1">
            <a:schemeClr val="accent5"/>
          </a:lnRef>
          <a:fillRef idx="2">
            <a:schemeClr val="accent5"/>
          </a:fillRef>
          <a:effectRef idx="1">
            <a:schemeClr val="accent5"/>
          </a:effectRef>
          <a:fontRef idx="minor">
            <a:schemeClr val="dk1"/>
          </a:fontRef>
        </p:style>
        <p:txBody>
          <a:bodyPr vert="horz" anchor="t">
            <a:normAutofit/>
          </a:bodyPr>
          <a:lstStyle/>
          <a:p>
            <a:pPr marL="448056" lvl="0" indent="-384048" algn="just" rtl="1">
              <a:spcBef>
                <a:spcPct val="20000"/>
              </a:spcBef>
              <a:buClr>
                <a:schemeClr val="accent1"/>
              </a:buClr>
              <a:buSzPct val="80000"/>
              <a:defRPr/>
            </a:pPr>
            <a:endParaRPr lang="ar-SA" sz="2400" b="1" dirty="0" smtClean="0"/>
          </a:p>
          <a:p>
            <a:pPr marL="448056" lvl="0" indent="-384048" algn="just" rtl="1">
              <a:spcBef>
                <a:spcPct val="20000"/>
              </a:spcBef>
              <a:buClr>
                <a:schemeClr val="accent1"/>
              </a:buClr>
              <a:buSzPct val="80000"/>
              <a:defRPr/>
            </a:pPr>
            <a:endParaRPr lang="ar-SA" sz="2400" b="1" dirty="0" smtClean="0">
              <a:solidFill>
                <a:srgbClr val="FF0000"/>
              </a:solidFill>
              <a:latin typeface="Traditional Arabic" pitchFamily="18" charset="-78"/>
              <a:cs typeface="Traditional Arabic" pitchFamily="18" charset="-78"/>
            </a:endParaRPr>
          </a:p>
          <a:p>
            <a:pPr marL="448056" lvl="0" indent="-384048" algn="just" rtl="1">
              <a:spcBef>
                <a:spcPct val="20000"/>
              </a:spcBef>
              <a:buClr>
                <a:schemeClr val="accent1"/>
              </a:buClr>
              <a:buSzPct val="80000"/>
              <a:defRPr/>
            </a:pPr>
            <a:r>
              <a:rPr lang="ar-SA" sz="2400" b="1" dirty="0" smtClean="0">
                <a:solidFill>
                  <a:srgbClr val="FF0000"/>
                </a:solidFill>
                <a:latin typeface="Traditional Arabic" pitchFamily="18" charset="-78"/>
                <a:cs typeface="Traditional Arabic" pitchFamily="18" charset="-78"/>
              </a:rPr>
              <a:t>مراجع المحاضرة:</a:t>
            </a:r>
          </a:p>
          <a:p>
            <a:pPr marL="448056" lvl="0" indent="-384048" algn="just" rtl="1">
              <a:spcBef>
                <a:spcPct val="20000"/>
              </a:spcBef>
              <a:buClr>
                <a:schemeClr val="accent1"/>
              </a:buClr>
              <a:buSzPct val="80000"/>
              <a:defRPr/>
            </a:pPr>
            <a:endParaRPr lang="ar-SA" sz="2400" b="1" dirty="0" smtClean="0">
              <a:solidFill>
                <a:srgbClr val="FF0000"/>
              </a:solidFill>
              <a:latin typeface="Traditional Arabic" pitchFamily="18" charset="-78"/>
              <a:cs typeface="Traditional Arabic" pitchFamily="18" charset="-78"/>
            </a:endParaRPr>
          </a:p>
          <a:p>
            <a:pPr marL="448056" lvl="0" indent="-384048" algn="r" rtl="1">
              <a:spcBef>
                <a:spcPct val="20000"/>
              </a:spcBef>
              <a:buClr>
                <a:schemeClr val="accent1"/>
              </a:buClr>
              <a:buSzPct val="80000"/>
              <a:defRPr/>
            </a:pPr>
            <a:r>
              <a:rPr lang="ar-SA" sz="2400" b="1" dirty="0" smtClean="0">
                <a:solidFill>
                  <a:srgbClr val="FF0000"/>
                </a:solidFill>
                <a:latin typeface="Traditional Arabic" pitchFamily="18" charset="-78"/>
                <a:cs typeface="Traditional Arabic" pitchFamily="18" charset="-78"/>
              </a:rPr>
              <a:t>     </a:t>
            </a:r>
            <a:r>
              <a:rPr lang="ar-SA" sz="2400" b="1" dirty="0" smtClean="0">
                <a:solidFill>
                  <a:schemeClr val="bg1"/>
                </a:solidFill>
                <a:latin typeface="Traditional Arabic" pitchFamily="18" charset="-78"/>
                <a:cs typeface="Traditional Arabic" pitchFamily="18" charset="-78"/>
              </a:rPr>
              <a:t>-</a:t>
            </a:r>
            <a:r>
              <a:rPr lang="ar-SA" sz="2400" b="1" dirty="0" smtClean="0">
                <a:solidFill>
                  <a:srgbClr val="FF0000"/>
                </a:solidFill>
                <a:latin typeface="Traditional Arabic" pitchFamily="18" charset="-78"/>
                <a:cs typeface="Traditional Arabic" pitchFamily="18" charset="-78"/>
              </a:rPr>
              <a:t> </a:t>
            </a:r>
            <a:r>
              <a:rPr lang="ar-SA" sz="2800" b="1" dirty="0" smtClean="0">
                <a:latin typeface="Traditional Arabic" pitchFamily="18" charset="-78"/>
                <a:cs typeface="Traditional Arabic" pitchFamily="18" charset="-78"/>
              </a:rPr>
              <a:t>أبو العلاء أحمد عبد الفتاح " التدريب الرياضي المعاصر" دار الفكر العربي (الطبعة، مصر،الأولى) القاهر2112.</a:t>
            </a:r>
            <a:br>
              <a:rPr lang="ar-SA" sz="2800" b="1" dirty="0" smtClean="0">
                <a:latin typeface="Traditional Arabic" pitchFamily="18" charset="-78"/>
                <a:cs typeface="Traditional Arabic" pitchFamily="18" charset="-78"/>
              </a:rPr>
            </a:br>
            <a:r>
              <a:rPr lang="ar-SA" sz="2800" b="1" dirty="0" smtClean="0">
                <a:latin typeface="Traditional Arabic" pitchFamily="18" charset="-78"/>
                <a:cs typeface="Traditional Arabic" pitchFamily="18" charset="-78"/>
              </a:rPr>
              <a:t>- أمر الله أحمد الساطي "قواعد وأسس التدريب الرياضي وتطبيقاته" الإسكندرية منشأة المعارف، 1998.</a:t>
            </a:r>
            <a:endParaRPr lang="fr-FR" sz="2800" b="1" dirty="0" smtClean="0">
              <a:latin typeface="Traditional Arabic" pitchFamily="18" charset="-78"/>
              <a:cs typeface="Traditional Arabic" pitchFamily="18" charset="-78"/>
            </a:endParaRPr>
          </a:p>
          <a:p>
            <a:pPr marL="448056" indent="-384048" algn="just" rtl="1">
              <a:spcBef>
                <a:spcPct val="20000"/>
              </a:spcBef>
              <a:buClr>
                <a:schemeClr val="accent1"/>
              </a:buClr>
              <a:buSzPct val="80000"/>
              <a:defRPr/>
            </a:pPr>
            <a:r>
              <a:rPr lang="ar-SA" sz="2800" b="1" smtClean="0">
                <a:latin typeface="Traditional Arabic" pitchFamily="18" charset="-78"/>
                <a:cs typeface="Traditional Arabic" pitchFamily="18" charset="-78"/>
              </a:rPr>
              <a:t>     - </a:t>
            </a:r>
            <a:r>
              <a:rPr lang="ar-DZ" sz="2800" b="1" smtClean="0">
                <a:latin typeface="Traditional Arabic" pitchFamily="18" charset="-78"/>
                <a:cs typeface="Traditional Arabic" pitchFamily="18" charset="-78"/>
              </a:rPr>
              <a:t>وجدي </a:t>
            </a:r>
            <a:r>
              <a:rPr lang="ar-DZ" sz="2800" b="1" dirty="0" smtClean="0">
                <a:latin typeface="Traditional Arabic" pitchFamily="18" charset="-78"/>
                <a:cs typeface="Traditional Arabic" pitchFamily="18" charset="-78"/>
              </a:rPr>
              <a:t>مصطفى الفتاح،محمد لطفي السد. (2002). الأسس العلمية للتدريب الرياضي للاعب والمدرب. </a:t>
            </a:r>
            <a:r>
              <a:rPr lang="ar-DZ" sz="2800" b="1" dirty="0" err="1" smtClean="0">
                <a:latin typeface="Traditional Arabic" pitchFamily="18" charset="-78"/>
                <a:cs typeface="Traditional Arabic" pitchFamily="18" charset="-78"/>
              </a:rPr>
              <a:t>المينيا</a:t>
            </a:r>
            <a:r>
              <a:rPr lang="ar-DZ" sz="2800" b="1" dirty="0" smtClean="0">
                <a:latin typeface="Traditional Arabic" pitchFamily="18" charset="-78"/>
                <a:cs typeface="Traditional Arabic" pitchFamily="18" charset="-78"/>
              </a:rPr>
              <a:t>: دار الهدى للنشر </a:t>
            </a:r>
            <a:r>
              <a:rPr lang="ar-DZ" sz="2800" b="1" dirty="0" err="1" smtClean="0">
                <a:latin typeface="Traditional Arabic" pitchFamily="18" charset="-78"/>
                <a:cs typeface="Traditional Arabic" pitchFamily="18" charset="-78"/>
              </a:rPr>
              <a:t>و</a:t>
            </a:r>
            <a:r>
              <a:rPr lang="ar-DZ" sz="2800" b="1" dirty="0" smtClean="0">
                <a:latin typeface="Traditional Arabic" pitchFamily="18" charset="-78"/>
                <a:cs typeface="Traditional Arabic" pitchFamily="18" charset="-78"/>
              </a:rPr>
              <a:t> التوزيع.</a:t>
            </a:r>
            <a:endParaRPr lang="fr-FR" sz="2800" b="1" dirty="0" smtClean="0">
              <a:latin typeface="Traditional Arabic" pitchFamily="18" charset="-78"/>
              <a:cs typeface="Traditional Arabic" pitchFamily="18" charset="-78"/>
            </a:endParaRPr>
          </a:p>
          <a:p>
            <a:pPr marL="448056" lvl="0" indent="-384048" algn="r" rtl="1">
              <a:spcBef>
                <a:spcPct val="20000"/>
              </a:spcBef>
              <a:buClr>
                <a:schemeClr val="accent1"/>
              </a:buClr>
              <a:buSzPct val="80000"/>
              <a:buFontTx/>
              <a:buChar char="-"/>
              <a:defRPr/>
            </a:pPr>
            <a:endParaRPr lang="ar-SA" sz="2800" b="1" dirty="0" smtClean="0">
              <a:latin typeface="Traditional Arabic" pitchFamily="18" charset="-78"/>
              <a:cs typeface="Traditional Arabic" pitchFamily="18" charset="-78"/>
            </a:endParaRPr>
          </a:p>
          <a:p>
            <a:pPr marL="448056" lvl="0" indent="-384048" algn="r" rtl="1">
              <a:spcBef>
                <a:spcPct val="20000"/>
              </a:spcBef>
              <a:buClr>
                <a:schemeClr val="accent1"/>
              </a:buClr>
              <a:buSzPct val="80000"/>
              <a:defRPr/>
            </a:pPr>
            <a:endParaRPr lang="fr-FR" sz="2400" b="1" dirty="0">
              <a:solidFill>
                <a:srgbClr val="FF0000"/>
              </a:solidFill>
              <a:latin typeface="Traditional Arabic" pitchFamily="18" charset="-78"/>
              <a:cs typeface="Traditional Arabic" pitchFamily="18" charset="-78"/>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endParaRPr lang="fr-FR"/>
          </a:p>
        </p:txBody>
      </p:sp>
      <p:sp>
        <p:nvSpPr>
          <p:cNvPr id="5" name="Espace réservé du contenu 2"/>
          <p:cNvSpPr txBox="1">
            <a:spLocks/>
          </p:cNvSpPr>
          <p:nvPr/>
        </p:nvSpPr>
        <p:spPr>
          <a:xfrm>
            <a:off x="285720" y="357166"/>
            <a:ext cx="8501122" cy="6215106"/>
          </a:xfrm>
          <a:custGeom>
            <a:avLst/>
            <a:gdLst>
              <a:gd name="connsiteX0" fmla="*/ 0 w 8501122"/>
              <a:gd name="connsiteY0" fmla="*/ 0 h 6215106"/>
              <a:gd name="connsiteX1" fmla="*/ 8501122 w 8501122"/>
              <a:gd name="connsiteY1" fmla="*/ 0 h 6215106"/>
              <a:gd name="connsiteX2" fmla="*/ 8501122 w 8501122"/>
              <a:gd name="connsiteY2" fmla="*/ 6215106 h 6215106"/>
              <a:gd name="connsiteX3" fmla="*/ 0 w 8501122"/>
              <a:gd name="connsiteY3" fmla="*/ 6215106 h 6215106"/>
              <a:gd name="connsiteX4" fmla="*/ 0 w 8501122"/>
              <a:gd name="connsiteY4" fmla="*/ 0 h 62151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1122" h="6215106">
                <a:moveTo>
                  <a:pt x="0" y="0"/>
                </a:moveTo>
                <a:lnTo>
                  <a:pt x="8501122" y="0"/>
                </a:lnTo>
                <a:lnTo>
                  <a:pt x="8501122" y="6215106"/>
                </a:lnTo>
                <a:lnTo>
                  <a:pt x="0" y="6215106"/>
                </a:lnTo>
                <a:lnTo>
                  <a:pt x="0" y="0"/>
                </a:lnTo>
                <a:close/>
              </a:path>
            </a:pathLst>
          </a:custGeom>
        </p:spPr>
        <p:style>
          <a:lnRef idx="1">
            <a:schemeClr val="accent5"/>
          </a:lnRef>
          <a:fillRef idx="2">
            <a:schemeClr val="accent5"/>
          </a:fillRef>
          <a:effectRef idx="1">
            <a:schemeClr val="accent5"/>
          </a:effectRef>
          <a:fontRef idx="minor">
            <a:schemeClr val="dk1"/>
          </a:fontRef>
        </p:style>
        <p:txBody>
          <a:bodyPr vert="horz" anchor="t">
            <a:normAutofit/>
          </a:bodyPr>
          <a:lstStyle/>
          <a:p>
            <a:pPr marL="448056" lvl="0" indent="-384048" algn="just" rtl="1">
              <a:spcBef>
                <a:spcPct val="20000"/>
              </a:spcBef>
              <a:buClr>
                <a:schemeClr val="accent1"/>
              </a:buClr>
              <a:buSzPct val="80000"/>
              <a:defRPr/>
            </a:pPr>
            <a:endParaRPr lang="ar-SA" sz="2400" b="1" dirty="0" smtClean="0"/>
          </a:p>
          <a:p>
            <a:pPr marL="448056" lvl="0" indent="-384048" algn="just" rtl="1">
              <a:spcBef>
                <a:spcPct val="20000"/>
              </a:spcBef>
              <a:buClr>
                <a:schemeClr val="accent1"/>
              </a:buClr>
              <a:buSzPct val="80000"/>
              <a:defRPr/>
            </a:pPr>
            <a:endParaRPr lang="ar-SA" sz="2400" b="1" dirty="0" smtClean="0">
              <a:solidFill>
                <a:srgbClr val="FF0000"/>
              </a:solidFill>
              <a:latin typeface="Traditional Arabic" pitchFamily="18" charset="-78"/>
              <a:cs typeface="Traditional Arabic" pitchFamily="18" charset="-78"/>
            </a:endParaRPr>
          </a:p>
          <a:p>
            <a:pPr marL="448056" lvl="0" indent="-384048" algn="just" rtl="1">
              <a:spcBef>
                <a:spcPct val="20000"/>
              </a:spcBef>
              <a:buClr>
                <a:schemeClr val="accent1"/>
              </a:buClr>
              <a:buSzPct val="80000"/>
              <a:defRPr/>
            </a:pPr>
            <a:endParaRPr lang="ar-SA" sz="2400" b="1" dirty="0" smtClean="0">
              <a:solidFill>
                <a:srgbClr val="FF0000"/>
              </a:solidFill>
              <a:latin typeface="Traditional Arabic" pitchFamily="18" charset="-78"/>
              <a:cs typeface="Traditional Arabic" pitchFamily="18" charset="-78"/>
            </a:endParaRPr>
          </a:p>
          <a:p>
            <a:pPr marL="448056" lvl="0" indent="-384048" algn="just" rtl="1">
              <a:spcBef>
                <a:spcPct val="20000"/>
              </a:spcBef>
              <a:buClr>
                <a:schemeClr val="accent1"/>
              </a:buClr>
              <a:buSzPct val="80000"/>
              <a:defRPr/>
            </a:pPr>
            <a:endParaRPr lang="ar-SA" sz="2400" b="1" dirty="0" smtClean="0">
              <a:solidFill>
                <a:srgbClr val="FF0000"/>
              </a:solidFill>
              <a:latin typeface="Traditional Arabic" pitchFamily="18" charset="-78"/>
              <a:cs typeface="Traditional Arabic" pitchFamily="18" charset="-78"/>
            </a:endParaRPr>
          </a:p>
          <a:p>
            <a:pPr marL="448056" lvl="0" indent="-384048" algn="just" rtl="1">
              <a:spcBef>
                <a:spcPct val="20000"/>
              </a:spcBef>
              <a:buClr>
                <a:schemeClr val="accent1"/>
              </a:buClr>
              <a:buSzPct val="80000"/>
              <a:defRPr/>
            </a:pPr>
            <a:r>
              <a:rPr lang="ar-SA" sz="2400" b="1" dirty="0" smtClean="0">
                <a:solidFill>
                  <a:srgbClr val="FF0000"/>
                </a:solidFill>
                <a:latin typeface="Traditional Arabic" pitchFamily="18" charset="-78"/>
                <a:cs typeface="Traditional Arabic" pitchFamily="18" charset="-78"/>
              </a:rPr>
              <a:t>أسئلة المراقبة  المستمرة </a:t>
            </a:r>
            <a:r>
              <a:rPr lang="ar-SA" sz="2400" b="1" dirty="0" smtClean="0">
                <a:solidFill>
                  <a:srgbClr val="FF0000"/>
                </a:solidFill>
                <a:latin typeface="Traditional Arabic" pitchFamily="18" charset="-78"/>
                <a:cs typeface="Traditional Arabic" pitchFamily="18" charset="-78"/>
              </a:rPr>
              <a:t>:</a:t>
            </a:r>
            <a:r>
              <a:rPr lang="fr-FR" sz="2400" b="1" dirty="0" smtClean="0">
                <a:solidFill>
                  <a:srgbClr val="FF0000"/>
                </a:solidFill>
                <a:latin typeface="Traditional Arabic" pitchFamily="18" charset="-78"/>
                <a:cs typeface="Traditional Arabic" pitchFamily="18" charset="-78"/>
              </a:rPr>
              <a:t>                                            </a:t>
            </a:r>
            <a:r>
              <a:rPr lang="ar-SA" sz="2400" b="1" smtClean="0">
                <a:solidFill>
                  <a:srgbClr val="FF0000"/>
                </a:solidFill>
                <a:latin typeface="Traditional Arabic" pitchFamily="18" charset="-78"/>
                <a:cs typeface="Traditional Arabic" pitchFamily="18" charset="-78"/>
              </a:rPr>
              <a:t>      الزمن:  20 دقيقة</a:t>
            </a:r>
            <a:endParaRPr lang="ar-SA" sz="2400" b="1" dirty="0" smtClean="0">
              <a:solidFill>
                <a:srgbClr val="FF0000"/>
              </a:solidFill>
              <a:latin typeface="Traditional Arabic" pitchFamily="18" charset="-78"/>
              <a:cs typeface="Traditional Arabic" pitchFamily="18" charset="-78"/>
            </a:endParaRPr>
          </a:p>
          <a:p>
            <a:pPr marL="448056" indent="-384048" algn="just" rtl="1">
              <a:lnSpc>
                <a:spcPct val="200000"/>
              </a:lnSpc>
              <a:spcBef>
                <a:spcPct val="20000"/>
              </a:spcBef>
              <a:buClr>
                <a:schemeClr val="accent1"/>
              </a:buClr>
              <a:buSzPct val="80000"/>
              <a:defRPr/>
            </a:pPr>
            <a:r>
              <a:rPr lang="ar-SA" sz="2400" b="1" dirty="0" smtClean="0">
                <a:solidFill>
                  <a:srgbClr val="FF0000"/>
                </a:solidFill>
                <a:latin typeface="Traditional Arabic" pitchFamily="18" charset="-78"/>
                <a:cs typeface="Traditional Arabic" pitchFamily="18" charset="-78"/>
              </a:rPr>
              <a:t>     </a:t>
            </a:r>
            <a:r>
              <a:rPr lang="ar-SA" sz="2400" b="1" dirty="0" smtClean="0">
                <a:solidFill>
                  <a:schemeClr val="bg1"/>
                </a:solidFill>
                <a:latin typeface="Traditional Arabic" pitchFamily="18" charset="-78"/>
                <a:cs typeface="Traditional Arabic" pitchFamily="18" charset="-78"/>
              </a:rPr>
              <a:t>- أعطي مفهوم التخطيط في التدريب الرياضي من وجهة نظرك؟</a:t>
            </a:r>
          </a:p>
          <a:p>
            <a:pPr marL="448056" indent="-384048" algn="just" rtl="1">
              <a:lnSpc>
                <a:spcPct val="200000"/>
              </a:lnSpc>
              <a:spcBef>
                <a:spcPct val="20000"/>
              </a:spcBef>
              <a:buClr>
                <a:schemeClr val="accent1"/>
              </a:buClr>
              <a:buSzPct val="80000"/>
              <a:defRPr/>
            </a:pPr>
            <a:r>
              <a:rPr lang="ar-SA" sz="2400" b="1" dirty="0" smtClean="0">
                <a:solidFill>
                  <a:schemeClr val="bg1"/>
                </a:solidFill>
                <a:latin typeface="Traditional Arabic" pitchFamily="18" charset="-78"/>
                <a:cs typeface="Traditional Arabic" pitchFamily="18" charset="-78"/>
              </a:rPr>
              <a:t>     - من خلال ما تقدم في المحاضرات ما هي مكانة التخطيط في التدريب الرياضي؟</a:t>
            </a:r>
          </a:p>
          <a:p>
            <a:pPr marL="448056" indent="-384048" algn="just" rtl="1">
              <a:lnSpc>
                <a:spcPct val="200000"/>
              </a:lnSpc>
              <a:spcBef>
                <a:spcPct val="20000"/>
              </a:spcBef>
              <a:buClr>
                <a:schemeClr val="accent1"/>
              </a:buClr>
              <a:buSzPct val="80000"/>
              <a:defRPr/>
            </a:pPr>
            <a:r>
              <a:rPr lang="ar-SA" sz="2400" b="1" dirty="0" smtClean="0">
                <a:solidFill>
                  <a:schemeClr val="bg1"/>
                </a:solidFill>
                <a:latin typeface="Traditional Arabic" pitchFamily="18" charset="-78"/>
                <a:cs typeface="Traditional Arabic" pitchFamily="18" charset="-78"/>
              </a:rPr>
              <a:t>     - أذكر أهم أسس ومبادئ التخطيط في التدريب الرياضي؟ مع شرح عنصرين منها؟</a:t>
            </a:r>
          </a:p>
          <a:p>
            <a:pPr marL="448056" indent="-384048" algn="just" rtl="1">
              <a:lnSpc>
                <a:spcPct val="200000"/>
              </a:lnSpc>
              <a:spcBef>
                <a:spcPct val="20000"/>
              </a:spcBef>
              <a:buClr>
                <a:schemeClr val="accent1"/>
              </a:buClr>
              <a:buSzPct val="80000"/>
              <a:defRPr/>
            </a:pPr>
            <a:r>
              <a:rPr lang="ar-SA" sz="2400" b="1" dirty="0" smtClean="0">
                <a:solidFill>
                  <a:schemeClr val="bg1"/>
                </a:solidFill>
                <a:latin typeface="Traditional Arabic" pitchFamily="18" charset="-78"/>
                <a:cs typeface="Traditional Arabic" pitchFamily="18" charset="-78"/>
              </a:rPr>
              <a:t>     - بين من خلال مخطط أهم دورات التخطيط التي تعرفها مع الترتيب؟</a:t>
            </a:r>
            <a:endParaRPr lang="fr-FR" sz="2400" b="1" dirty="0">
              <a:solidFill>
                <a:srgbClr val="FF0000"/>
              </a:solidFill>
              <a:latin typeface="Traditional Arabic" pitchFamily="18" charset="-78"/>
              <a:cs typeface="Traditional Arabic" pitchFamily="18" charset="-78"/>
            </a:endParaRPr>
          </a:p>
        </p:txBody>
      </p:sp>
      <p:sp>
        <p:nvSpPr>
          <p:cNvPr id="4" name="Rectangle 3"/>
          <p:cNvSpPr/>
          <p:nvPr/>
        </p:nvSpPr>
        <p:spPr>
          <a:xfrm>
            <a:off x="3000364" y="857232"/>
            <a:ext cx="2857520" cy="714380"/>
          </a:xfrm>
          <a:prstGeom prst="wedgeRectCallou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48056" lvl="0" indent="-384048" algn="ctr" rtl="1">
              <a:spcBef>
                <a:spcPct val="20000"/>
              </a:spcBef>
              <a:buClr>
                <a:schemeClr val="accent1"/>
              </a:buClr>
              <a:buSzPct val="80000"/>
              <a:defRPr/>
            </a:pPr>
            <a:r>
              <a:rPr lang="ar-SA" sz="3200" b="1" dirty="0" smtClean="0">
                <a:solidFill>
                  <a:srgbClr val="FF0000"/>
                </a:solidFill>
                <a:latin typeface="Traditional Arabic" pitchFamily="18" charset="-78"/>
                <a:cs typeface="Traditional Arabic" pitchFamily="18" charset="-78"/>
              </a:rPr>
              <a:t>مراقبة مستمرة رقم 1:</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4" name="Espace réservé du contenu 2"/>
          <p:cNvSpPr>
            <a:spLocks noGrp="1"/>
          </p:cNvSpPr>
          <p:nvPr>
            <p:ph idx="1"/>
          </p:nvPr>
        </p:nvSpPr>
        <p:spPr>
          <a:xfrm>
            <a:off x="457200" y="3500438"/>
            <a:ext cx="3257544" cy="2954370"/>
          </a:xfrm>
        </p:spPr>
        <p:txBody>
          <a:bodyPr/>
          <a:lstStyle/>
          <a:p>
            <a:pPr algn="r" rtl="1">
              <a:buNone/>
            </a:pPr>
            <a:r>
              <a:rPr lang="ar-SA" b="1" dirty="0" smtClean="0">
                <a:solidFill>
                  <a:srgbClr val="FFFF00"/>
                </a:solidFill>
              </a:rPr>
              <a:t>السلام عليكم.........</a:t>
            </a:r>
          </a:p>
          <a:p>
            <a:pPr algn="r" rtl="1">
              <a:buNone/>
            </a:pPr>
            <a:r>
              <a:rPr lang="ar-SA" b="1" dirty="0" smtClean="0">
                <a:solidFill>
                  <a:srgbClr val="FFFF00"/>
                </a:solidFill>
              </a:rPr>
              <a:t> </a:t>
            </a:r>
          </a:p>
          <a:p>
            <a:pPr algn="r" rtl="1">
              <a:buNone/>
            </a:pPr>
            <a:r>
              <a:rPr lang="ar-SA" b="1" dirty="0" smtClean="0">
                <a:solidFill>
                  <a:srgbClr val="FFFF00"/>
                </a:solidFill>
              </a:rPr>
              <a:t>إلى المحاضرة الموالية</a:t>
            </a:r>
            <a:endParaRPr lang="fr-FR" b="1" dirty="0">
              <a:solidFill>
                <a:srgbClr val="FFFF00"/>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endParaRPr lang="fr-FR"/>
          </a:p>
        </p:txBody>
      </p:sp>
      <p:sp>
        <p:nvSpPr>
          <p:cNvPr id="5" name="Espace réservé du contenu 2"/>
          <p:cNvSpPr txBox="1">
            <a:spLocks/>
          </p:cNvSpPr>
          <p:nvPr/>
        </p:nvSpPr>
        <p:spPr>
          <a:xfrm>
            <a:off x="285720" y="357166"/>
            <a:ext cx="8501122" cy="6215106"/>
          </a:xfrm>
          <a:custGeom>
            <a:avLst/>
            <a:gdLst>
              <a:gd name="connsiteX0" fmla="*/ 0 w 8501122"/>
              <a:gd name="connsiteY0" fmla="*/ 0 h 6215106"/>
              <a:gd name="connsiteX1" fmla="*/ 8501122 w 8501122"/>
              <a:gd name="connsiteY1" fmla="*/ 0 h 6215106"/>
              <a:gd name="connsiteX2" fmla="*/ 8501122 w 8501122"/>
              <a:gd name="connsiteY2" fmla="*/ 6215106 h 6215106"/>
              <a:gd name="connsiteX3" fmla="*/ 0 w 8501122"/>
              <a:gd name="connsiteY3" fmla="*/ 6215106 h 6215106"/>
              <a:gd name="connsiteX4" fmla="*/ 0 w 8501122"/>
              <a:gd name="connsiteY4" fmla="*/ 0 h 62151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1122" h="6215106">
                <a:moveTo>
                  <a:pt x="0" y="0"/>
                </a:moveTo>
                <a:lnTo>
                  <a:pt x="8501122" y="0"/>
                </a:lnTo>
                <a:lnTo>
                  <a:pt x="8501122" y="6215106"/>
                </a:lnTo>
                <a:lnTo>
                  <a:pt x="0" y="6215106"/>
                </a:lnTo>
                <a:lnTo>
                  <a:pt x="0" y="0"/>
                </a:lnTo>
                <a:close/>
              </a:path>
            </a:pathLst>
          </a:custGeom>
        </p:spPr>
        <p:style>
          <a:lnRef idx="1">
            <a:schemeClr val="accent5"/>
          </a:lnRef>
          <a:fillRef idx="2">
            <a:schemeClr val="accent5"/>
          </a:fillRef>
          <a:effectRef idx="1">
            <a:schemeClr val="accent5"/>
          </a:effectRef>
          <a:fontRef idx="minor">
            <a:schemeClr val="dk1"/>
          </a:fontRef>
        </p:style>
        <p:txBody>
          <a:bodyPr vert="horz" anchor="t">
            <a:normAutofit/>
          </a:bodyPr>
          <a:lstStyle/>
          <a:p>
            <a:pPr marL="448056" marR="0" lvl="0" indent="-384048" algn="just" defTabSz="914400" rtl="1" eaLnBrk="1" fontAlgn="auto" latinLnBrk="0" hangingPunct="1">
              <a:lnSpc>
                <a:spcPct val="100000"/>
              </a:lnSpc>
              <a:spcBef>
                <a:spcPct val="20000"/>
              </a:spcBef>
              <a:spcAft>
                <a:spcPts val="0"/>
              </a:spcAft>
              <a:buClr>
                <a:schemeClr val="accent1"/>
              </a:buClr>
              <a:buSzPct val="80000"/>
              <a:buFont typeface="Wingdings 2"/>
              <a:buNone/>
              <a:tabLst/>
              <a:defRPr/>
            </a:pPr>
            <a:r>
              <a:rPr kumimoji="0" lang="ar-SA" sz="3000" b="0" i="0" u="none" strike="noStrike" kern="1200" cap="none" spc="0" normalizeH="0" baseline="0" noProof="0" dirty="0" smtClean="0">
                <a:ln>
                  <a:noFill/>
                </a:ln>
                <a:solidFill>
                  <a:schemeClr val="dk1"/>
                </a:solidFill>
                <a:effectLst/>
                <a:uLnTx/>
                <a:uFillTx/>
                <a:latin typeface="+mn-lt"/>
                <a:ea typeface="+mn-ea"/>
                <a:cs typeface="+mn-cs"/>
              </a:rPr>
              <a:t>      </a:t>
            </a:r>
          </a:p>
          <a:p>
            <a:pPr marL="448056" marR="0" lvl="0" indent="-384048" algn="just" defTabSz="914400" rtl="1" eaLnBrk="1" fontAlgn="auto" latinLnBrk="0" hangingPunct="1">
              <a:lnSpc>
                <a:spcPct val="100000"/>
              </a:lnSpc>
              <a:spcBef>
                <a:spcPct val="20000"/>
              </a:spcBef>
              <a:spcAft>
                <a:spcPts val="0"/>
              </a:spcAft>
              <a:buClr>
                <a:schemeClr val="accent1"/>
              </a:buClr>
              <a:buSzPct val="80000"/>
              <a:buFont typeface="Wingdings 2"/>
              <a:buNone/>
              <a:tabLst/>
              <a:defRPr/>
            </a:pPr>
            <a:endParaRPr kumimoji="0" lang="ar-SA" sz="3000" b="0" i="0" u="none" strike="noStrike" kern="1200" cap="none" spc="0" normalizeH="0" baseline="0" noProof="0" dirty="0" smtClean="0">
              <a:ln>
                <a:noFill/>
              </a:ln>
              <a:solidFill>
                <a:schemeClr val="dk1"/>
              </a:solidFill>
              <a:effectLst/>
              <a:uLnTx/>
              <a:uFillTx/>
              <a:latin typeface="+mn-lt"/>
              <a:ea typeface="+mn-ea"/>
              <a:cs typeface="+mn-cs"/>
            </a:endParaRPr>
          </a:p>
          <a:p>
            <a:pPr algn="r" rtl="1">
              <a:buNone/>
            </a:pPr>
            <a:r>
              <a:rPr kumimoji="0" lang="ar-SA" sz="3000" b="0" i="0" u="none" strike="noStrike" kern="1200" cap="none" spc="0" normalizeH="0" baseline="0" noProof="0" dirty="0" smtClean="0">
                <a:ln>
                  <a:noFill/>
                </a:ln>
                <a:solidFill>
                  <a:schemeClr val="dk1"/>
                </a:solidFill>
                <a:effectLst/>
                <a:uLnTx/>
                <a:uFillTx/>
                <a:latin typeface="+mn-lt"/>
                <a:ea typeface="+mn-ea"/>
                <a:cs typeface="+mn-cs"/>
              </a:rPr>
              <a:t>     </a:t>
            </a:r>
          </a:p>
          <a:p>
            <a:pPr algn="just" rtl="1">
              <a:buNone/>
            </a:pPr>
            <a:r>
              <a:rPr kumimoji="0" lang="ar-SA" sz="3000" b="0" i="0" u="none" strike="noStrike" kern="1200" cap="none" spc="0" normalizeH="0" baseline="0" noProof="0" dirty="0" smtClean="0">
                <a:ln>
                  <a:noFill/>
                </a:ln>
                <a:solidFill>
                  <a:schemeClr val="dk1"/>
                </a:solidFill>
                <a:effectLst/>
                <a:uLnTx/>
                <a:uFillTx/>
                <a:latin typeface="+mn-lt"/>
                <a:ea typeface="+mn-ea"/>
                <a:cs typeface="+mn-cs"/>
              </a:rPr>
              <a:t>     </a:t>
            </a:r>
            <a:r>
              <a:rPr lang="ar-DZ" sz="3200" b="1" dirty="0" smtClean="0">
                <a:latin typeface="Traditional Arabic" pitchFamily="18" charset="-78"/>
                <a:cs typeface="Traditional Arabic" pitchFamily="18" charset="-78"/>
              </a:rPr>
              <a:t>تتعدد أنواع التخطيط في التدريب الرياضي حسب الأهداف المطلوبة والمرجوة من التدريب </a:t>
            </a:r>
            <a:r>
              <a:rPr lang="ar-DZ" sz="3200" b="1" dirty="0" err="1" smtClean="0">
                <a:latin typeface="Traditional Arabic" pitchFamily="18" charset="-78"/>
                <a:cs typeface="Traditional Arabic" pitchFamily="18" charset="-78"/>
              </a:rPr>
              <a:t>و</a:t>
            </a:r>
            <a:r>
              <a:rPr lang="ar-DZ" sz="3200" b="1" dirty="0" smtClean="0">
                <a:latin typeface="Traditional Arabic" pitchFamily="18" charset="-78"/>
                <a:cs typeface="Traditional Arabic" pitchFamily="18" charset="-78"/>
              </a:rPr>
              <a:t> لذلك نجد </a:t>
            </a:r>
            <a:r>
              <a:rPr lang="ar-IQ" sz="3200" b="1" dirty="0" smtClean="0">
                <a:latin typeface="Traditional Arabic" pitchFamily="18" charset="-78"/>
                <a:cs typeface="Traditional Arabic" pitchFamily="18" charset="-78"/>
              </a:rPr>
              <a:t>خطط التنمية الرياضية </a:t>
            </a:r>
            <a:r>
              <a:rPr lang="ar-IQ" sz="3200" b="1" dirty="0" smtClean="0">
                <a:solidFill>
                  <a:srgbClr val="FF0000"/>
                </a:solidFill>
                <a:latin typeface="Traditional Arabic" pitchFamily="18" charset="-78"/>
                <a:cs typeface="Traditional Arabic" pitchFamily="18" charset="-78"/>
              </a:rPr>
              <a:t>الطويلة المدى </a:t>
            </a:r>
            <a:r>
              <a:rPr lang="ar-IQ" sz="3200" b="1" dirty="0" smtClean="0">
                <a:latin typeface="Traditional Arabic" pitchFamily="18" charset="-78"/>
                <a:cs typeface="Traditional Arabic" pitchFamily="18" charset="-78"/>
              </a:rPr>
              <a:t>، خطط </a:t>
            </a:r>
            <a:r>
              <a:rPr lang="ar-IQ" sz="3200" b="1" dirty="0" smtClean="0">
                <a:solidFill>
                  <a:srgbClr val="FF0000"/>
                </a:solidFill>
                <a:latin typeface="Traditional Arabic" pitchFamily="18" charset="-78"/>
                <a:cs typeface="Traditional Arabic" pitchFamily="18" charset="-78"/>
              </a:rPr>
              <a:t>الإعداد للبطولات الرياضية </a:t>
            </a:r>
            <a:r>
              <a:rPr lang="ar-IQ" sz="3200" b="1" dirty="0" smtClean="0">
                <a:latin typeface="Traditional Arabic" pitchFamily="18" charset="-78"/>
                <a:cs typeface="Traditional Arabic" pitchFamily="18" charset="-78"/>
              </a:rPr>
              <a:t>، </a:t>
            </a:r>
            <a:r>
              <a:rPr lang="ar-IQ" sz="3200" b="1" dirty="0" smtClean="0">
                <a:solidFill>
                  <a:srgbClr val="FF0000"/>
                </a:solidFill>
                <a:latin typeface="Traditional Arabic" pitchFamily="18" charset="-78"/>
                <a:cs typeface="Traditional Arabic" pitchFamily="18" charset="-78"/>
              </a:rPr>
              <a:t>خطط سنوية  </a:t>
            </a:r>
            <a:r>
              <a:rPr lang="ar-IQ" sz="3200" b="1" dirty="0" smtClean="0">
                <a:latin typeface="Traditional Arabic" pitchFamily="18" charset="-78"/>
                <a:cs typeface="Traditional Arabic" pitchFamily="18" charset="-78"/>
              </a:rPr>
              <a:t>، </a:t>
            </a:r>
            <a:r>
              <a:rPr lang="ar-IQ" sz="3200" b="1" dirty="0" smtClean="0">
                <a:solidFill>
                  <a:srgbClr val="FF0000"/>
                </a:solidFill>
                <a:latin typeface="Traditional Arabic" pitchFamily="18" charset="-78"/>
                <a:cs typeface="Traditional Arabic" pitchFamily="18" charset="-78"/>
              </a:rPr>
              <a:t>خطط جزئية أو </a:t>
            </a:r>
            <a:r>
              <a:rPr lang="ar-IQ" sz="3200" b="1" dirty="0" err="1" smtClean="0">
                <a:solidFill>
                  <a:srgbClr val="FF0000"/>
                </a:solidFill>
                <a:latin typeface="Traditional Arabic" pitchFamily="18" charset="-78"/>
                <a:cs typeface="Traditional Arabic" pitchFamily="18" charset="-78"/>
              </a:rPr>
              <a:t>فترية</a:t>
            </a:r>
            <a:r>
              <a:rPr lang="ar-IQ" sz="3200" b="1" dirty="0" smtClean="0">
                <a:latin typeface="Traditional Arabic" pitchFamily="18" charset="-78"/>
                <a:cs typeface="Traditional Arabic" pitchFamily="18" charset="-78"/>
              </a:rPr>
              <a:t> </a:t>
            </a:r>
            <a:r>
              <a:rPr lang="ar-IQ" sz="3200" b="1" dirty="0" smtClean="0">
                <a:solidFill>
                  <a:srgbClr val="FF0000"/>
                </a:solidFill>
                <a:latin typeface="Traditional Arabic" pitchFamily="18" charset="-78"/>
                <a:cs typeface="Traditional Arabic" pitchFamily="18" charset="-78"/>
              </a:rPr>
              <a:t>وخطط يومية</a:t>
            </a:r>
            <a:r>
              <a:rPr lang="ar-SA" sz="3200" b="1" dirty="0" smtClean="0">
                <a:latin typeface="Traditional Arabic" pitchFamily="18" charset="-78"/>
                <a:cs typeface="Traditional Arabic" pitchFamily="18" charset="-78"/>
              </a:rPr>
              <a:t>.</a:t>
            </a:r>
          </a:p>
          <a:p>
            <a:pPr algn="just" rtl="1">
              <a:buNone/>
            </a:pPr>
            <a:r>
              <a:rPr lang="ar-SA" sz="3200" b="1" dirty="0" smtClean="0">
                <a:latin typeface="Traditional Arabic" pitchFamily="18" charset="-78"/>
                <a:cs typeface="Traditional Arabic" pitchFamily="18" charset="-78"/>
              </a:rPr>
              <a:t>      كما أن التخطيط </a:t>
            </a:r>
            <a:r>
              <a:rPr lang="ar-SA" sz="3200" b="1" dirty="0" err="1" smtClean="0">
                <a:latin typeface="Traditional Arabic" pitchFamily="18" charset="-78"/>
                <a:cs typeface="Traditional Arabic" pitchFamily="18" charset="-78"/>
              </a:rPr>
              <a:t>ب</a:t>
            </a:r>
            <a:r>
              <a:rPr lang="ar-IQ" sz="3200" b="1" dirty="0" smtClean="0">
                <a:latin typeface="Traditional Arabic" pitchFamily="18" charset="-78"/>
                <a:cs typeface="Traditional Arabic" pitchFamily="18" charset="-78"/>
              </a:rPr>
              <a:t>أنواع</a:t>
            </a:r>
            <a:r>
              <a:rPr lang="ar-SA" sz="3200" b="1" dirty="0" smtClean="0">
                <a:latin typeface="Traditional Arabic" pitchFamily="18" charset="-78"/>
                <a:cs typeface="Traditional Arabic" pitchFamily="18" charset="-78"/>
              </a:rPr>
              <a:t>ه </a:t>
            </a:r>
            <a:r>
              <a:rPr lang="ar-IQ" sz="3200" b="1" dirty="0" smtClean="0">
                <a:latin typeface="Traditional Arabic" pitchFamily="18" charset="-78"/>
                <a:cs typeface="Traditional Arabic" pitchFamily="18" charset="-78"/>
              </a:rPr>
              <a:t>مترابطة فيما بينها فالتخطيط للتنمية الرياضية الطويلة المدى هو الذي يحدد</a:t>
            </a:r>
            <a:r>
              <a:rPr lang="ar-DZ" sz="3200" b="1" dirty="0" smtClean="0">
                <a:latin typeface="Traditional Arabic" pitchFamily="18" charset="-78"/>
                <a:cs typeface="Traditional Arabic" pitchFamily="18" charset="-78"/>
              </a:rPr>
              <a:t> </a:t>
            </a:r>
            <a:r>
              <a:rPr lang="ar-IQ" sz="3200" b="1" dirty="0" smtClean="0">
                <a:latin typeface="Traditional Arabic" pitchFamily="18" charset="-78"/>
                <a:cs typeface="Traditional Arabic" pitchFamily="18" charset="-78"/>
              </a:rPr>
              <a:t>المعالم الرئيسية لعمليات التدريب الرياضي والتي يجب أن تسير على نهجها كل أنواع التخطيط التابعة</a:t>
            </a:r>
            <a:r>
              <a:rPr lang="ar-DZ" sz="3200" b="1" dirty="0" smtClean="0">
                <a:latin typeface="Traditional Arabic" pitchFamily="18" charset="-78"/>
                <a:cs typeface="Traditional Arabic" pitchFamily="18" charset="-78"/>
              </a:rPr>
              <a:t> </a:t>
            </a:r>
            <a:r>
              <a:rPr lang="ar-IQ" sz="3200" b="1" dirty="0" smtClean="0">
                <a:latin typeface="Traditional Arabic" pitchFamily="18" charset="-78"/>
                <a:cs typeface="Traditional Arabic" pitchFamily="18" charset="-78"/>
              </a:rPr>
              <a:t>و</a:t>
            </a:r>
            <a:r>
              <a:rPr lang="ar-DZ" sz="3200" b="1" dirty="0" smtClean="0">
                <a:latin typeface="Traditional Arabic" pitchFamily="18" charset="-78"/>
                <a:cs typeface="Traditional Arabic" pitchFamily="18" charset="-78"/>
              </a:rPr>
              <a:t> </a:t>
            </a:r>
            <a:r>
              <a:rPr lang="ar-IQ" sz="3200" b="1" dirty="0" smtClean="0">
                <a:latin typeface="Traditional Arabic" pitchFamily="18" charset="-78"/>
                <a:cs typeface="Traditional Arabic" pitchFamily="18" charset="-78"/>
              </a:rPr>
              <a:t>لذلك يجب البدء بهذا النوع من التخطيط مع مراعاة أنه كلما قل زمن الخطة كلما تطلب الأمر ضرورة التحديد الشامل لمحتوياتها .</a:t>
            </a:r>
            <a:endParaRPr lang="fr-FR" sz="3200" b="1" dirty="0" smtClean="0">
              <a:latin typeface="Traditional Arabic" pitchFamily="18" charset="-78"/>
              <a:cs typeface="Traditional Arabic" pitchFamily="18" charset="-78"/>
            </a:endParaRPr>
          </a:p>
        </p:txBody>
      </p:sp>
      <p:sp>
        <p:nvSpPr>
          <p:cNvPr id="6" name="Rectangle à coins arrondis 5"/>
          <p:cNvSpPr/>
          <p:nvPr/>
        </p:nvSpPr>
        <p:spPr>
          <a:xfrm>
            <a:off x="1357290" y="500042"/>
            <a:ext cx="6286544" cy="92869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ar-DZ" sz="3600" b="1" dirty="0" smtClean="0">
                <a:latin typeface="Traditional Arabic" pitchFamily="18" charset="-78"/>
                <a:cs typeface="Traditional Arabic" pitchFamily="18" charset="-78"/>
              </a:rPr>
              <a:t>أنواع التخطيط في التدريب الرياضي</a:t>
            </a:r>
            <a:endParaRPr lang="fr-FR"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endParaRPr lang="fr-FR"/>
          </a:p>
        </p:txBody>
      </p:sp>
      <p:sp>
        <p:nvSpPr>
          <p:cNvPr id="5" name="Espace réservé du contenu 2"/>
          <p:cNvSpPr txBox="1">
            <a:spLocks/>
          </p:cNvSpPr>
          <p:nvPr/>
        </p:nvSpPr>
        <p:spPr>
          <a:xfrm>
            <a:off x="285720" y="357166"/>
            <a:ext cx="8501122" cy="6215106"/>
          </a:xfrm>
          <a:custGeom>
            <a:avLst/>
            <a:gdLst>
              <a:gd name="connsiteX0" fmla="*/ 0 w 8501122"/>
              <a:gd name="connsiteY0" fmla="*/ 0 h 6215106"/>
              <a:gd name="connsiteX1" fmla="*/ 8501122 w 8501122"/>
              <a:gd name="connsiteY1" fmla="*/ 0 h 6215106"/>
              <a:gd name="connsiteX2" fmla="*/ 8501122 w 8501122"/>
              <a:gd name="connsiteY2" fmla="*/ 6215106 h 6215106"/>
              <a:gd name="connsiteX3" fmla="*/ 0 w 8501122"/>
              <a:gd name="connsiteY3" fmla="*/ 6215106 h 6215106"/>
              <a:gd name="connsiteX4" fmla="*/ 0 w 8501122"/>
              <a:gd name="connsiteY4" fmla="*/ 0 h 62151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1122" h="6215106">
                <a:moveTo>
                  <a:pt x="0" y="0"/>
                </a:moveTo>
                <a:lnTo>
                  <a:pt x="8501122" y="0"/>
                </a:lnTo>
                <a:lnTo>
                  <a:pt x="8501122" y="6215106"/>
                </a:lnTo>
                <a:lnTo>
                  <a:pt x="0" y="6215106"/>
                </a:lnTo>
                <a:lnTo>
                  <a:pt x="0" y="0"/>
                </a:lnTo>
                <a:close/>
              </a:path>
            </a:pathLst>
          </a:custGeom>
        </p:spPr>
        <p:style>
          <a:lnRef idx="1">
            <a:schemeClr val="accent5"/>
          </a:lnRef>
          <a:fillRef idx="2">
            <a:schemeClr val="accent5"/>
          </a:fillRef>
          <a:effectRef idx="1">
            <a:schemeClr val="accent5"/>
          </a:effectRef>
          <a:fontRef idx="minor">
            <a:schemeClr val="dk1"/>
          </a:fontRef>
        </p:style>
        <p:txBody>
          <a:bodyPr vert="horz" anchor="t">
            <a:normAutofit/>
          </a:bodyPr>
          <a:lstStyle/>
          <a:p>
            <a:pPr marL="448056" marR="0" lvl="0" indent="-384048" algn="just" defTabSz="914400" rtl="1" eaLnBrk="1" fontAlgn="auto" latinLnBrk="0" hangingPunct="1">
              <a:lnSpc>
                <a:spcPct val="100000"/>
              </a:lnSpc>
              <a:spcBef>
                <a:spcPct val="20000"/>
              </a:spcBef>
              <a:spcAft>
                <a:spcPts val="0"/>
              </a:spcAft>
              <a:buClr>
                <a:schemeClr val="accent1"/>
              </a:buClr>
              <a:buSzPct val="80000"/>
              <a:buFont typeface="Wingdings 2"/>
              <a:buNone/>
              <a:tabLst/>
              <a:defRPr/>
            </a:pPr>
            <a:r>
              <a:rPr kumimoji="0" lang="ar-SA" sz="3000" b="0" i="0" u="none" strike="noStrike" kern="1200" cap="none" spc="0" normalizeH="0" baseline="0" noProof="0" dirty="0" smtClean="0">
                <a:ln>
                  <a:noFill/>
                </a:ln>
                <a:solidFill>
                  <a:schemeClr val="dk1"/>
                </a:solidFill>
                <a:effectLst/>
                <a:uLnTx/>
                <a:uFillTx/>
                <a:latin typeface="+mn-lt"/>
                <a:ea typeface="+mn-ea"/>
                <a:cs typeface="+mn-cs"/>
              </a:rPr>
              <a:t>      </a:t>
            </a:r>
          </a:p>
          <a:p>
            <a:pPr marL="448056" marR="0" lvl="0" indent="-384048" algn="just" defTabSz="914400" rtl="1" eaLnBrk="1" fontAlgn="auto" latinLnBrk="0" hangingPunct="1">
              <a:lnSpc>
                <a:spcPct val="100000"/>
              </a:lnSpc>
              <a:spcBef>
                <a:spcPct val="20000"/>
              </a:spcBef>
              <a:spcAft>
                <a:spcPts val="0"/>
              </a:spcAft>
              <a:buClr>
                <a:schemeClr val="accent1"/>
              </a:buClr>
              <a:buSzPct val="80000"/>
              <a:buFont typeface="Wingdings 2"/>
              <a:buNone/>
              <a:tabLst/>
              <a:defRPr/>
            </a:pPr>
            <a:endParaRPr kumimoji="0" lang="ar-SA" sz="3000" b="0" i="0" u="none" strike="noStrike" kern="1200" cap="none" spc="0" normalizeH="0" baseline="0" noProof="0" dirty="0" smtClean="0">
              <a:ln>
                <a:noFill/>
              </a:ln>
              <a:solidFill>
                <a:schemeClr val="dk1"/>
              </a:solidFill>
              <a:effectLst/>
              <a:uLnTx/>
              <a:uFillTx/>
              <a:latin typeface="+mn-lt"/>
              <a:ea typeface="+mn-ea"/>
              <a:cs typeface="+mn-cs"/>
            </a:endParaRPr>
          </a:p>
          <a:p>
            <a:pPr algn="r" rtl="1">
              <a:buNone/>
            </a:pPr>
            <a:r>
              <a:rPr kumimoji="0" lang="ar-SA" sz="3000" b="0" i="0" u="none" strike="noStrike" kern="1200" cap="none" spc="0" normalizeH="0" baseline="0" noProof="0" dirty="0" smtClean="0">
                <a:ln>
                  <a:noFill/>
                </a:ln>
                <a:solidFill>
                  <a:schemeClr val="dk1"/>
                </a:solidFill>
                <a:effectLst/>
                <a:uLnTx/>
                <a:uFillTx/>
                <a:latin typeface="+mn-lt"/>
                <a:ea typeface="+mn-ea"/>
                <a:cs typeface="+mn-cs"/>
              </a:rPr>
              <a:t>     </a:t>
            </a:r>
          </a:p>
          <a:p>
            <a:pPr algn="r" rtl="1">
              <a:buNone/>
            </a:pPr>
            <a:r>
              <a:rPr kumimoji="0" lang="ar-SA" sz="3000" b="0" i="0" u="none" strike="noStrike" kern="1200" cap="none" spc="0" normalizeH="0" baseline="0" noProof="0" dirty="0" smtClean="0">
                <a:ln>
                  <a:noFill/>
                </a:ln>
                <a:solidFill>
                  <a:schemeClr val="dk1"/>
                </a:solidFill>
                <a:effectLst/>
                <a:uLnTx/>
                <a:uFillTx/>
                <a:latin typeface="+mn-lt"/>
                <a:ea typeface="+mn-ea"/>
                <a:cs typeface="+mn-cs"/>
              </a:rPr>
              <a:t>     </a:t>
            </a:r>
            <a:r>
              <a:rPr lang="ar-DZ" sz="3200" b="1" dirty="0" smtClean="0">
                <a:latin typeface="Traditional Arabic" pitchFamily="18" charset="-78"/>
                <a:cs typeface="Traditional Arabic" pitchFamily="18" charset="-78"/>
              </a:rPr>
              <a:t>وتختلف أنواع التخطيط في المجال الرياضي حسب متطلبات النشاط الرياضي حيث يفرق (</a:t>
            </a:r>
            <a:r>
              <a:rPr lang="ar-DZ" sz="3200" b="1" dirty="0" err="1" smtClean="0">
                <a:latin typeface="Traditional Arabic" pitchFamily="18" charset="-78"/>
                <a:cs typeface="Traditional Arabic" pitchFamily="18" charset="-78"/>
              </a:rPr>
              <a:t>كرابودج</a:t>
            </a:r>
            <a:r>
              <a:rPr lang="ar-DZ" sz="3200" b="1" dirty="0" smtClean="0">
                <a:latin typeface="Traditional Arabic" pitchFamily="18" charset="-78"/>
                <a:cs typeface="Traditional Arabic" pitchFamily="18" charset="-78"/>
              </a:rPr>
              <a:t>) بين التخطيط الرياضي من حيث المجال الزمني إلى:</a:t>
            </a:r>
            <a:endParaRPr lang="fr-FR" sz="3200" b="1" dirty="0" smtClean="0">
              <a:latin typeface="Traditional Arabic" pitchFamily="18" charset="-78"/>
              <a:cs typeface="Traditional Arabic" pitchFamily="18" charset="-78"/>
            </a:endParaRPr>
          </a:p>
          <a:p>
            <a:pPr algn="just" rtl="1">
              <a:buNone/>
            </a:pPr>
            <a:r>
              <a:rPr lang="ar-DZ" sz="3200" b="1" dirty="0" smtClean="0">
                <a:latin typeface="Traditional Arabic" pitchFamily="18" charset="-78"/>
                <a:cs typeface="Traditional Arabic" pitchFamily="18" charset="-78"/>
              </a:rPr>
              <a:t>-</a:t>
            </a:r>
            <a:r>
              <a:rPr lang="ar-DZ" sz="3200" b="1" dirty="0" smtClean="0">
                <a:solidFill>
                  <a:srgbClr val="FF0000"/>
                </a:solidFill>
                <a:latin typeface="Traditional Arabic" pitchFamily="18" charset="-78"/>
                <a:cs typeface="Traditional Arabic" pitchFamily="18" charset="-78"/>
              </a:rPr>
              <a:t>التخطيط طويل المدى</a:t>
            </a:r>
            <a:r>
              <a:rPr lang="ar-SA" sz="3200" b="1" dirty="0" smtClean="0">
                <a:solidFill>
                  <a:srgbClr val="FF0000"/>
                </a:solidFill>
                <a:latin typeface="Traditional Arabic" pitchFamily="18" charset="-78"/>
                <a:cs typeface="Traditional Arabic" pitchFamily="18" charset="-78"/>
              </a:rPr>
              <a:t>:</a:t>
            </a:r>
            <a:r>
              <a:rPr lang="ar-DZ" sz="3200" b="1" dirty="0" smtClean="0">
                <a:latin typeface="Traditional Arabic" pitchFamily="18" charset="-78"/>
                <a:cs typeface="Traditional Arabic" pitchFamily="18" charset="-78"/>
              </a:rPr>
              <a:t> يتم لسنوات طويلة(4 سنوات وأكثر) أي بين الدورات الأولمبية أو البطولات العالمية .</a:t>
            </a:r>
            <a:endParaRPr lang="fr-FR" sz="3200" b="1" dirty="0" smtClean="0">
              <a:latin typeface="Traditional Arabic" pitchFamily="18" charset="-78"/>
              <a:cs typeface="Traditional Arabic" pitchFamily="18" charset="-78"/>
            </a:endParaRPr>
          </a:p>
          <a:p>
            <a:pPr algn="r" rtl="1">
              <a:buNone/>
            </a:pPr>
            <a:r>
              <a:rPr lang="ar-DZ" sz="3200" b="1" dirty="0" smtClean="0">
                <a:latin typeface="Traditional Arabic" pitchFamily="18" charset="-78"/>
                <a:cs typeface="Traditional Arabic" pitchFamily="18" charset="-78"/>
              </a:rPr>
              <a:t>-</a:t>
            </a:r>
            <a:r>
              <a:rPr lang="ar-DZ" sz="3200" b="1" dirty="0" smtClean="0">
                <a:solidFill>
                  <a:srgbClr val="FF0000"/>
                </a:solidFill>
                <a:latin typeface="Traditional Arabic" pitchFamily="18" charset="-78"/>
                <a:cs typeface="Traditional Arabic" pitchFamily="18" charset="-78"/>
              </a:rPr>
              <a:t>التخطيط قصير المدى</a:t>
            </a:r>
            <a:r>
              <a:rPr lang="ar-SA" sz="3200" b="1" dirty="0" smtClean="0">
                <a:solidFill>
                  <a:srgbClr val="FF0000"/>
                </a:solidFill>
                <a:latin typeface="Traditional Arabic" pitchFamily="18" charset="-78"/>
                <a:cs typeface="Traditional Arabic" pitchFamily="18" charset="-78"/>
              </a:rPr>
              <a:t>:</a:t>
            </a:r>
            <a:r>
              <a:rPr lang="ar-DZ" sz="3200" b="1" dirty="0" smtClean="0">
                <a:solidFill>
                  <a:srgbClr val="FF0000"/>
                </a:solidFill>
                <a:latin typeface="Traditional Arabic" pitchFamily="18" charset="-78"/>
                <a:cs typeface="Traditional Arabic" pitchFamily="18" charset="-78"/>
              </a:rPr>
              <a:t> </a:t>
            </a:r>
            <a:r>
              <a:rPr lang="ar-DZ" sz="3200" b="1" dirty="0" smtClean="0">
                <a:latin typeface="Traditional Arabic" pitchFamily="18" charset="-78"/>
                <a:cs typeface="Traditional Arabic" pitchFamily="18" charset="-78"/>
              </a:rPr>
              <a:t>يتم في فصل قصير لمدة تدريبية واحدة ويعتمد على التحديد والواقعية .</a:t>
            </a:r>
            <a:endParaRPr lang="fr-FR" sz="3200" b="1" dirty="0" smtClean="0">
              <a:latin typeface="Traditional Arabic" pitchFamily="18" charset="-78"/>
              <a:cs typeface="Traditional Arabic" pitchFamily="18" charset="-78"/>
            </a:endParaRPr>
          </a:p>
          <a:p>
            <a:pPr algn="r" rtl="1">
              <a:buNone/>
            </a:pPr>
            <a:r>
              <a:rPr lang="ar-DZ" sz="3200" b="1" dirty="0" smtClean="0">
                <a:latin typeface="Traditional Arabic" pitchFamily="18" charset="-78"/>
                <a:cs typeface="Traditional Arabic" pitchFamily="18" charset="-78"/>
              </a:rPr>
              <a:t>-</a:t>
            </a:r>
            <a:r>
              <a:rPr lang="ar-DZ" sz="3200" b="1" dirty="0" smtClean="0">
                <a:solidFill>
                  <a:srgbClr val="FF0000"/>
                </a:solidFill>
                <a:latin typeface="Traditional Arabic" pitchFamily="18" charset="-78"/>
                <a:cs typeface="Traditional Arabic" pitchFamily="18" charset="-78"/>
              </a:rPr>
              <a:t>التخطيط الجاري</a:t>
            </a:r>
            <a:r>
              <a:rPr lang="ar-SA" sz="3200" b="1" dirty="0" smtClean="0">
                <a:solidFill>
                  <a:srgbClr val="FF0000"/>
                </a:solidFill>
                <a:latin typeface="Traditional Arabic" pitchFamily="18" charset="-78"/>
                <a:cs typeface="Traditional Arabic" pitchFamily="18" charset="-78"/>
              </a:rPr>
              <a:t>:</a:t>
            </a:r>
            <a:r>
              <a:rPr lang="ar-DZ" sz="3200" b="1" dirty="0" smtClean="0">
                <a:solidFill>
                  <a:srgbClr val="FF0000"/>
                </a:solidFill>
                <a:latin typeface="Traditional Arabic" pitchFamily="18" charset="-78"/>
                <a:cs typeface="Traditional Arabic" pitchFamily="18" charset="-78"/>
              </a:rPr>
              <a:t> </a:t>
            </a:r>
            <a:r>
              <a:rPr lang="ar-DZ" sz="3200" b="1" dirty="0" smtClean="0">
                <a:latin typeface="Traditional Arabic" pitchFamily="18" charset="-78"/>
                <a:cs typeface="Traditional Arabic" pitchFamily="18" charset="-78"/>
              </a:rPr>
              <a:t>ويعتمد على التخطيط طويل المدى </a:t>
            </a:r>
            <a:r>
              <a:rPr lang="ar-DZ" sz="3200" b="1" dirty="0" err="1" smtClean="0">
                <a:latin typeface="Traditional Arabic" pitchFamily="18" charset="-78"/>
                <a:cs typeface="Traditional Arabic" pitchFamily="18" charset="-78"/>
              </a:rPr>
              <a:t>و</a:t>
            </a:r>
            <a:r>
              <a:rPr lang="ar-DZ" sz="3200" b="1" dirty="0" smtClean="0">
                <a:latin typeface="Traditional Arabic" pitchFamily="18" charset="-78"/>
                <a:cs typeface="Traditional Arabic" pitchFamily="18" charset="-78"/>
              </a:rPr>
              <a:t> يحدد الأهداف الجارية تنفيذها في المرحلة المعينة.</a:t>
            </a:r>
            <a:endParaRPr lang="fr-FR" sz="3200" b="1" dirty="0">
              <a:latin typeface="Traditional Arabic" pitchFamily="18" charset="-78"/>
              <a:cs typeface="Traditional Arabic" pitchFamily="18" charset="-78"/>
            </a:endParaRPr>
          </a:p>
        </p:txBody>
      </p:sp>
      <p:sp>
        <p:nvSpPr>
          <p:cNvPr id="6" name="Rectangle à coins arrondis 5"/>
          <p:cNvSpPr/>
          <p:nvPr/>
        </p:nvSpPr>
        <p:spPr>
          <a:xfrm>
            <a:off x="1357290" y="500042"/>
            <a:ext cx="6286544" cy="92869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ar-DZ" sz="3600" b="1" dirty="0" smtClean="0">
                <a:latin typeface="Traditional Arabic" pitchFamily="18" charset="-78"/>
                <a:cs typeface="Traditional Arabic" pitchFamily="18" charset="-78"/>
              </a:rPr>
              <a:t>أنواع التخطيط في التدريب الرياضي</a:t>
            </a:r>
            <a:endParaRPr lang="fr-FR"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endParaRPr lang="fr-FR"/>
          </a:p>
        </p:txBody>
      </p:sp>
      <p:sp>
        <p:nvSpPr>
          <p:cNvPr id="5" name="Espace réservé du contenu 2"/>
          <p:cNvSpPr txBox="1">
            <a:spLocks/>
          </p:cNvSpPr>
          <p:nvPr/>
        </p:nvSpPr>
        <p:spPr>
          <a:xfrm>
            <a:off x="285720" y="357166"/>
            <a:ext cx="8501122" cy="6215106"/>
          </a:xfrm>
          <a:custGeom>
            <a:avLst/>
            <a:gdLst>
              <a:gd name="connsiteX0" fmla="*/ 0 w 8501122"/>
              <a:gd name="connsiteY0" fmla="*/ 0 h 6215106"/>
              <a:gd name="connsiteX1" fmla="*/ 8501122 w 8501122"/>
              <a:gd name="connsiteY1" fmla="*/ 0 h 6215106"/>
              <a:gd name="connsiteX2" fmla="*/ 8501122 w 8501122"/>
              <a:gd name="connsiteY2" fmla="*/ 6215106 h 6215106"/>
              <a:gd name="connsiteX3" fmla="*/ 0 w 8501122"/>
              <a:gd name="connsiteY3" fmla="*/ 6215106 h 6215106"/>
              <a:gd name="connsiteX4" fmla="*/ 0 w 8501122"/>
              <a:gd name="connsiteY4" fmla="*/ 0 h 62151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1122" h="6215106">
                <a:moveTo>
                  <a:pt x="0" y="0"/>
                </a:moveTo>
                <a:lnTo>
                  <a:pt x="8501122" y="0"/>
                </a:lnTo>
                <a:lnTo>
                  <a:pt x="8501122" y="6215106"/>
                </a:lnTo>
                <a:lnTo>
                  <a:pt x="0" y="6215106"/>
                </a:lnTo>
                <a:lnTo>
                  <a:pt x="0" y="0"/>
                </a:lnTo>
                <a:close/>
              </a:path>
            </a:pathLst>
          </a:custGeom>
        </p:spPr>
        <p:style>
          <a:lnRef idx="1">
            <a:schemeClr val="accent5"/>
          </a:lnRef>
          <a:fillRef idx="2">
            <a:schemeClr val="accent5"/>
          </a:fillRef>
          <a:effectRef idx="1">
            <a:schemeClr val="accent5"/>
          </a:effectRef>
          <a:fontRef idx="minor">
            <a:schemeClr val="dk1"/>
          </a:fontRef>
        </p:style>
        <p:txBody>
          <a:bodyPr vert="horz" anchor="t">
            <a:normAutofit/>
          </a:bodyPr>
          <a:lstStyle/>
          <a:p>
            <a:pPr marL="448056" marR="0" lvl="0" indent="-384048" algn="just" defTabSz="914400" rtl="1" eaLnBrk="1" fontAlgn="auto" latinLnBrk="0" hangingPunct="1">
              <a:lnSpc>
                <a:spcPct val="100000"/>
              </a:lnSpc>
              <a:spcBef>
                <a:spcPct val="20000"/>
              </a:spcBef>
              <a:spcAft>
                <a:spcPts val="0"/>
              </a:spcAft>
              <a:buClr>
                <a:schemeClr val="accent1"/>
              </a:buClr>
              <a:buSzPct val="80000"/>
              <a:buFont typeface="Wingdings 2"/>
              <a:buNone/>
              <a:tabLst/>
              <a:defRPr/>
            </a:pPr>
            <a:r>
              <a:rPr kumimoji="0" lang="ar-SA" sz="3000" b="0" i="0" u="none" strike="noStrike" kern="1200" cap="none" spc="0" normalizeH="0" baseline="0" noProof="0" dirty="0" smtClean="0">
                <a:ln>
                  <a:noFill/>
                </a:ln>
                <a:solidFill>
                  <a:schemeClr val="dk1"/>
                </a:solidFill>
                <a:effectLst/>
                <a:uLnTx/>
                <a:uFillTx/>
                <a:latin typeface="+mn-lt"/>
                <a:ea typeface="+mn-ea"/>
                <a:cs typeface="+mn-cs"/>
              </a:rPr>
              <a:t>      </a:t>
            </a:r>
          </a:p>
          <a:p>
            <a:pPr marL="448056" marR="0" lvl="0" indent="-384048" algn="just" defTabSz="914400" rtl="1" eaLnBrk="1" fontAlgn="auto" latinLnBrk="0" hangingPunct="1">
              <a:lnSpc>
                <a:spcPct val="100000"/>
              </a:lnSpc>
              <a:spcBef>
                <a:spcPct val="20000"/>
              </a:spcBef>
              <a:spcAft>
                <a:spcPts val="0"/>
              </a:spcAft>
              <a:buClr>
                <a:schemeClr val="accent1"/>
              </a:buClr>
              <a:buSzPct val="80000"/>
              <a:buFont typeface="Wingdings 2"/>
              <a:buNone/>
              <a:tabLst/>
              <a:defRPr/>
            </a:pPr>
            <a:endParaRPr kumimoji="0" lang="ar-SA" sz="3000" b="0" i="0" u="none" strike="noStrike" kern="1200" cap="none" spc="0" normalizeH="0" baseline="0" noProof="0" dirty="0" smtClean="0">
              <a:ln>
                <a:noFill/>
              </a:ln>
              <a:solidFill>
                <a:schemeClr val="dk1"/>
              </a:solidFill>
              <a:effectLst/>
              <a:uLnTx/>
              <a:uFillTx/>
              <a:latin typeface="+mn-lt"/>
              <a:ea typeface="+mn-ea"/>
              <a:cs typeface="+mn-cs"/>
            </a:endParaRPr>
          </a:p>
          <a:p>
            <a:pPr algn="r" rtl="1">
              <a:buNone/>
            </a:pPr>
            <a:r>
              <a:rPr kumimoji="0" lang="ar-SA" sz="3000" b="0" i="0" u="none" strike="noStrike" kern="1200" cap="none" spc="0" normalizeH="0" baseline="0" noProof="0" dirty="0" smtClean="0">
                <a:ln>
                  <a:noFill/>
                </a:ln>
                <a:solidFill>
                  <a:schemeClr val="dk1"/>
                </a:solidFill>
                <a:effectLst/>
                <a:uLnTx/>
                <a:uFillTx/>
                <a:latin typeface="+mn-lt"/>
                <a:ea typeface="+mn-ea"/>
                <a:cs typeface="+mn-cs"/>
              </a:rPr>
              <a:t>     </a:t>
            </a:r>
          </a:p>
          <a:p>
            <a:pPr algn="r" rtl="1">
              <a:buNone/>
            </a:pPr>
            <a:r>
              <a:rPr kumimoji="0" lang="ar-SA" sz="3000" b="0" i="0" u="none" strike="noStrike" kern="1200" cap="none" spc="0" normalizeH="0" baseline="0" noProof="0" dirty="0" smtClean="0">
                <a:ln>
                  <a:noFill/>
                </a:ln>
                <a:solidFill>
                  <a:schemeClr val="dk1"/>
                </a:solidFill>
                <a:effectLst/>
                <a:uLnTx/>
                <a:uFillTx/>
                <a:latin typeface="+mn-lt"/>
                <a:ea typeface="+mn-ea"/>
                <a:cs typeface="+mn-cs"/>
              </a:rPr>
              <a:t>  </a:t>
            </a:r>
            <a:r>
              <a:rPr lang="ar-DZ" sz="3200" b="1" dirty="0" smtClean="0">
                <a:latin typeface="Traditional Arabic" pitchFamily="18" charset="-78"/>
                <a:cs typeface="Traditional Arabic" pitchFamily="18" charset="-78"/>
              </a:rPr>
              <a:t>أما</a:t>
            </a:r>
            <a:r>
              <a:rPr lang="ar-SA" sz="3200" b="1" dirty="0" smtClean="0">
                <a:latin typeface="Traditional Arabic" pitchFamily="18" charset="-78"/>
                <a:cs typeface="Traditional Arabic" pitchFamily="18" charset="-78"/>
              </a:rPr>
              <a:t> </a:t>
            </a:r>
            <a:r>
              <a:rPr lang="ar-DZ" sz="3200" b="1" dirty="0" smtClean="0">
                <a:latin typeface="Traditional Arabic" pitchFamily="18" charset="-78"/>
                <a:cs typeface="Traditional Arabic" pitchFamily="18" charset="-78"/>
              </a:rPr>
              <a:t>(محمد حسين </a:t>
            </a:r>
            <a:r>
              <a:rPr lang="ar-DZ" sz="3200" b="1" dirty="0" err="1" smtClean="0">
                <a:latin typeface="Traditional Arabic" pitchFamily="18" charset="-78"/>
                <a:cs typeface="Traditional Arabic" pitchFamily="18" charset="-78"/>
              </a:rPr>
              <a:t>علاوي</a:t>
            </a:r>
            <a:r>
              <a:rPr lang="ar-DZ" sz="3200" b="1" dirty="0" smtClean="0">
                <a:latin typeface="Traditional Arabic" pitchFamily="18" charset="-78"/>
                <a:cs typeface="Traditional Arabic" pitchFamily="18" charset="-78"/>
              </a:rPr>
              <a:t>)</a:t>
            </a:r>
            <a:r>
              <a:rPr lang="ar-SA" sz="3200" b="1" dirty="0" smtClean="0">
                <a:latin typeface="Traditional Arabic" pitchFamily="18" charset="-78"/>
                <a:cs typeface="Traditional Arabic" pitchFamily="18" charset="-78"/>
              </a:rPr>
              <a:t> </a:t>
            </a:r>
            <a:r>
              <a:rPr lang="ar-DZ" sz="3200" b="1" dirty="0" smtClean="0">
                <a:latin typeface="Traditional Arabic" pitchFamily="18" charset="-78"/>
                <a:cs typeface="Traditional Arabic" pitchFamily="18" charset="-78"/>
              </a:rPr>
              <a:t>يفرق بين أنواع التخطيط للتدريب الرياضي إلى:</a:t>
            </a:r>
            <a:endParaRPr lang="fr-FR" sz="3200" b="1" dirty="0" smtClean="0">
              <a:latin typeface="Traditional Arabic" pitchFamily="18" charset="-78"/>
              <a:cs typeface="Traditional Arabic" pitchFamily="18" charset="-78"/>
            </a:endParaRPr>
          </a:p>
          <a:p>
            <a:pPr algn="r" rtl="1">
              <a:buNone/>
            </a:pPr>
            <a:r>
              <a:rPr lang="ar-DZ" sz="3200" b="1" dirty="0" smtClean="0">
                <a:latin typeface="Traditional Arabic" pitchFamily="18" charset="-78"/>
                <a:cs typeface="Traditional Arabic" pitchFamily="18" charset="-78"/>
              </a:rPr>
              <a:t>-</a:t>
            </a:r>
            <a:r>
              <a:rPr lang="ar-DZ" sz="3200" b="1" dirty="0" smtClean="0">
                <a:solidFill>
                  <a:srgbClr val="FF0000"/>
                </a:solidFill>
                <a:latin typeface="Traditional Arabic" pitchFamily="18" charset="-78"/>
                <a:cs typeface="Traditional Arabic" pitchFamily="18" charset="-78"/>
              </a:rPr>
              <a:t>خطط التنمية الرياضية طويلة المدى</a:t>
            </a:r>
            <a:r>
              <a:rPr lang="ar-SA" sz="3200" b="1" dirty="0" smtClean="0">
                <a:solidFill>
                  <a:srgbClr val="FF0000"/>
                </a:solidFill>
                <a:latin typeface="Traditional Arabic" pitchFamily="18" charset="-78"/>
                <a:cs typeface="Traditional Arabic" pitchFamily="18" charset="-78"/>
              </a:rPr>
              <a:t>:</a:t>
            </a:r>
            <a:r>
              <a:rPr lang="ar-DZ" sz="3200" b="1" dirty="0" smtClean="0">
                <a:solidFill>
                  <a:srgbClr val="FF0000"/>
                </a:solidFill>
                <a:latin typeface="Traditional Arabic" pitchFamily="18" charset="-78"/>
                <a:cs typeface="Traditional Arabic" pitchFamily="18" charset="-78"/>
              </a:rPr>
              <a:t> </a:t>
            </a:r>
            <a:r>
              <a:rPr lang="ar-DZ" sz="3200" b="1" dirty="0" smtClean="0">
                <a:latin typeface="Traditional Arabic" pitchFamily="18" charset="-78"/>
                <a:cs typeface="Traditional Arabic" pitchFamily="18" charset="-78"/>
              </a:rPr>
              <a:t>تشمل جميع الواجبات مع تحديد الهدف لمدة(سنتين – أربع سنوات )</a:t>
            </a:r>
            <a:endParaRPr lang="fr-FR" sz="3200" b="1" dirty="0" smtClean="0">
              <a:latin typeface="Traditional Arabic" pitchFamily="18" charset="-78"/>
              <a:cs typeface="Traditional Arabic" pitchFamily="18" charset="-78"/>
            </a:endParaRPr>
          </a:p>
          <a:p>
            <a:pPr algn="r" rtl="1">
              <a:buNone/>
            </a:pPr>
            <a:r>
              <a:rPr lang="ar-DZ" sz="3200" b="1" dirty="0" smtClean="0">
                <a:latin typeface="Traditional Arabic" pitchFamily="18" charset="-78"/>
                <a:cs typeface="Traditional Arabic" pitchFamily="18" charset="-78"/>
              </a:rPr>
              <a:t>-</a:t>
            </a:r>
            <a:r>
              <a:rPr lang="ar-DZ" sz="3200" b="1" dirty="0" smtClean="0">
                <a:solidFill>
                  <a:srgbClr val="FF0000"/>
                </a:solidFill>
                <a:latin typeface="Traditional Arabic" pitchFamily="18" charset="-78"/>
                <a:cs typeface="Traditional Arabic" pitchFamily="18" charset="-78"/>
              </a:rPr>
              <a:t>الخطة السنوية</a:t>
            </a:r>
            <a:r>
              <a:rPr lang="ar-SA" sz="3200" b="1" dirty="0" smtClean="0">
                <a:solidFill>
                  <a:srgbClr val="FF0000"/>
                </a:solidFill>
                <a:latin typeface="Traditional Arabic" pitchFamily="18" charset="-78"/>
                <a:cs typeface="Traditional Arabic" pitchFamily="18" charset="-78"/>
              </a:rPr>
              <a:t>:</a:t>
            </a:r>
            <a:r>
              <a:rPr lang="ar-DZ" sz="3200" b="1" dirty="0" smtClean="0">
                <a:latin typeface="Traditional Arabic" pitchFamily="18" charset="-78"/>
                <a:cs typeface="Traditional Arabic" pitchFamily="18" charset="-78"/>
              </a:rPr>
              <a:t> بمعنى أن السنة تشكل دورة زمنية مغلقة ومحددة لذا </a:t>
            </a:r>
            <a:r>
              <a:rPr lang="ar-DZ" sz="3200" b="1" dirty="0" err="1" smtClean="0">
                <a:latin typeface="Traditional Arabic" pitchFamily="18" charset="-78"/>
                <a:cs typeface="Traditional Arabic" pitchFamily="18" charset="-78"/>
              </a:rPr>
              <a:t>يستخدام</a:t>
            </a:r>
            <a:r>
              <a:rPr lang="ar-DZ" sz="3200" b="1" dirty="0" smtClean="0">
                <a:latin typeface="Traditional Arabic" pitchFamily="18" charset="-78"/>
                <a:cs typeface="Traditional Arabic" pitchFamily="18" charset="-78"/>
              </a:rPr>
              <a:t> هذا النوع وتطور خلاله أهم الصفات </a:t>
            </a:r>
            <a:r>
              <a:rPr lang="ar-DZ" sz="3200" b="1" dirty="0" err="1" smtClean="0">
                <a:latin typeface="Traditional Arabic" pitchFamily="18" charset="-78"/>
                <a:cs typeface="Traditional Arabic" pitchFamily="18" charset="-78"/>
              </a:rPr>
              <a:t>و</a:t>
            </a:r>
            <a:r>
              <a:rPr lang="ar-DZ" sz="3200" b="1" dirty="0" smtClean="0">
                <a:latin typeface="Traditional Arabic" pitchFamily="18" charset="-78"/>
                <a:cs typeface="Traditional Arabic" pitchFamily="18" charset="-78"/>
              </a:rPr>
              <a:t> القدرات البدنية </a:t>
            </a:r>
            <a:r>
              <a:rPr lang="ar-SA" sz="3200" b="1" dirty="0" smtClean="0">
                <a:latin typeface="Traditional Arabic" pitchFamily="18" charset="-78"/>
                <a:cs typeface="Traditional Arabic" pitchFamily="18" charset="-78"/>
              </a:rPr>
              <a:t>،ا</a:t>
            </a:r>
            <a:r>
              <a:rPr lang="ar-DZ" sz="3200" b="1" dirty="0" err="1" smtClean="0">
                <a:latin typeface="Traditional Arabic" pitchFamily="18" charset="-78"/>
                <a:cs typeface="Traditional Arabic" pitchFamily="18" charset="-78"/>
              </a:rPr>
              <a:t>لمهارية</a:t>
            </a:r>
            <a:r>
              <a:rPr lang="ar-DZ" sz="3200" b="1" dirty="0" smtClean="0">
                <a:latin typeface="Traditional Arabic" pitchFamily="18" charset="-78"/>
                <a:cs typeface="Traditional Arabic" pitchFamily="18" charset="-78"/>
              </a:rPr>
              <a:t>،الخططية والنفسية.</a:t>
            </a:r>
            <a:endParaRPr lang="fr-FR" sz="3200" b="1" dirty="0" smtClean="0">
              <a:latin typeface="Traditional Arabic" pitchFamily="18" charset="-78"/>
              <a:cs typeface="Traditional Arabic" pitchFamily="18" charset="-78"/>
            </a:endParaRPr>
          </a:p>
          <a:p>
            <a:pPr algn="r" rtl="1">
              <a:buNone/>
            </a:pPr>
            <a:r>
              <a:rPr lang="ar-DZ" sz="3200" b="1" dirty="0" smtClean="0">
                <a:latin typeface="Traditional Arabic" pitchFamily="18" charset="-78"/>
                <a:cs typeface="Traditional Arabic" pitchFamily="18" charset="-78"/>
              </a:rPr>
              <a:t>-</a:t>
            </a:r>
            <a:r>
              <a:rPr lang="ar-DZ" sz="3200" b="1" dirty="0" smtClean="0">
                <a:solidFill>
                  <a:srgbClr val="FF0000"/>
                </a:solidFill>
                <a:latin typeface="Traditional Arabic" pitchFamily="18" charset="-78"/>
                <a:cs typeface="Traditional Arabic" pitchFamily="18" charset="-78"/>
              </a:rPr>
              <a:t>الخطة المرحلية أو الجزئية</a:t>
            </a:r>
            <a:r>
              <a:rPr lang="ar-SA" sz="3200" b="1" dirty="0" smtClean="0">
                <a:solidFill>
                  <a:srgbClr val="FF0000"/>
                </a:solidFill>
                <a:latin typeface="Traditional Arabic" pitchFamily="18" charset="-78"/>
                <a:cs typeface="Traditional Arabic" pitchFamily="18" charset="-78"/>
              </a:rPr>
              <a:t>:</a:t>
            </a:r>
            <a:r>
              <a:rPr lang="ar-DZ" sz="3200" b="1" dirty="0" smtClean="0">
                <a:solidFill>
                  <a:srgbClr val="FF0000"/>
                </a:solidFill>
                <a:latin typeface="Traditional Arabic" pitchFamily="18" charset="-78"/>
                <a:cs typeface="Traditional Arabic" pitchFamily="18" charset="-78"/>
              </a:rPr>
              <a:t> </a:t>
            </a:r>
            <a:r>
              <a:rPr lang="ar-DZ" sz="3200" b="1" dirty="0" smtClean="0">
                <a:latin typeface="Traditional Arabic" pitchFamily="18" charset="-78"/>
                <a:cs typeface="Traditional Arabic" pitchFamily="18" charset="-78"/>
              </a:rPr>
              <a:t>تشمل المراحل التدريبية القصيرة والمتوسطة بين (أسبوع ، أربعة أسابيع)وتعتمد على الخطة السنوية.</a:t>
            </a:r>
            <a:endParaRPr lang="fr-FR" sz="3200" b="1" dirty="0">
              <a:latin typeface="Traditional Arabic" pitchFamily="18" charset="-78"/>
              <a:cs typeface="Traditional Arabic" pitchFamily="18" charset="-78"/>
            </a:endParaRPr>
          </a:p>
        </p:txBody>
      </p:sp>
      <p:sp>
        <p:nvSpPr>
          <p:cNvPr id="6" name="Rectangle à coins arrondis 5"/>
          <p:cNvSpPr/>
          <p:nvPr/>
        </p:nvSpPr>
        <p:spPr>
          <a:xfrm>
            <a:off x="1357290" y="500042"/>
            <a:ext cx="6286544" cy="92869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ar-DZ" sz="3600" b="1" dirty="0" smtClean="0">
                <a:latin typeface="Traditional Arabic" pitchFamily="18" charset="-78"/>
                <a:cs typeface="Traditional Arabic" pitchFamily="18" charset="-78"/>
              </a:rPr>
              <a:t>أنواع التخطيط في التدريب الرياضي</a:t>
            </a:r>
            <a:endParaRPr lang="fr-FR"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endParaRPr lang="fr-FR"/>
          </a:p>
        </p:txBody>
      </p:sp>
      <p:sp>
        <p:nvSpPr>
          <p:cNvPr id="5" name="Espace réservé du contenu 2"/>
          <p:cNvSpPr txBox="1">
            <a:spLocks/>
          </p:cNvSpPr>
          <p:nvPr/>
        </p:nvSpPr>
        <p:spPr>
          <a:xfrm>
            <a:off x="285720" y="357166"/>
            <a:ext cx="8501122" cy="6215106"/>
          </a:xfrm>
          <a:custGeom>
            <a:avLst/>
            <a:gdLst>
              <a:gd name="connsiteX0" fmla="*/ 0 w 8501122"/>
              <a:gd name="connsiteY0" fmla="*/ 0 h 6215106"/>
              <a:gd name="connsiteX1" fmla="*/ 8501122 w 8501122"/>
              <a:gd name="connsiteY1" fmla="*/ 0 h 6215106"/>
              <a:gd name="connsiteX2" fmla="*/ 8501122 w 8501122"/>
              <a:gd name="connsiteY2" fmla="*/ 6215106 h 6215106"/>
              <a:gd name="connsiteX3" fmla="*/ 0 w 8501122"/>
              <a:gd name="connsiteY3" fmla="*/ 6215106 h 6215106"/>
              <a:gd name="connsiteX4" fmla="*/ 0 w 8501122"/>
              <a:gd name="connsiteY4" fmla="*/ 0 h 62151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1122" h="6215106">
                <a:moveTo>
                  <a:pt x="0" y="0"/>
                </a:moveTo>
                <a:lnTo>
                  <a:pt x="8501122" y="0"/>
                </a:lnTo>
                <a:lnTo>
                  <a:pt x="8501122" y="6215106"/>
                </a:lnTo>
                <a:lnTo>
                  <a:pt x="0" y="6215106"/>
                </a:lnTo>
                <a:lnTo>
                  <a:pt x="0" y="0"/>
                </a:lnTo>
                <a:close/>
              </a:path>
            </a:pathLst>
          </a:custGeom>
        </p:spPr>
        <p:style>
          <a:lnRef idx="1">
            <a:schemeClr val="accent5"/>
          </a:lnRef>
          <a:fillRef idx="2">
            <a:schemeClr val="accent5"/>
          </a:fillRef>
          <a:effectRef idx="1">
            <a:schemeClr val="accent5"/>
          </a:effectRef>
          <a:fontRef idx="minor">
            <a:schemeClr val="dk1"/>
          </a:fontRef>
        </p:style>
        <p:txBody>
          <a:bodyPr vert="horz" anchor="t">
            <a:normAutofit lnSpcReduction="10000"/>
          </a:bodyPr>
          <a:lstStyle/>
          <a:p>
            <a:pPr marL="448056" marR="0" lvl="0" indent="-384048" algn="just" defTabSz="914400" rtl="1" eaLnBrk="1" fontAlgn="auto" latinLnBrk="0" hangingPunct="1">
              <a:lnSpc>
                <a:spcPct val="100000"/>
              </a:lnSpc>
              <a:spcBef>
                <a:spcPct val="20000"/>
              </a:spcBef>
              <a:spcAft>
                <a:spcPts val="0"/>
              </a:spcAft>
              <a:buClr>
                <a:schemeClr val="accent1"/>
              </a:buClr>
              <a:buSzPct val="80000"/>
              <a:buFont typeface="Wingdings 2"/>
              <a:buNone/>
              <a:tabLst/>
              <a:defRPr/>
            </a:pPr>
            <a:r>
              <a:rPr kumimoji="0" lang="ar-SA" sz="3000" b="0" i="0" u="none" strike="noStrike" kern="1200" cap="none" spc="0" normalizeH="0" baseline="0" noProof="0" dirty="0" smtClean="0">
                <a:ln>
                  <a:noFill/>
                </a:ln>
                <a:solidFill>
                  <a:schemeClr val="dk1"/>
                </a:solidFill>
                <a:effectLst/>
                <a:uLnTx/>
                <a:uFillTx/>
                <a:latin typeface="+mn-lt"/>
                <a:ea typeface="+mn-ea"/>
                <a:cs typeface="+mn-cs"/>
              </a:rPr>
              <a:t>      </a:t>
            </a:r>
          </a:p>
          <a:p>
            <a:pPr marL="448056" marR="0" lvl="0" indent="-384048" algn="just" defTabSz="914400" rtl="1" eaLnBrk="1" fontAlgn="auto" latinLnBrk="0" hangingPunct="1">
              <a:lnSpc>
                <a:spcPct val="100000"/>
              </a:lnSpc>
              <a:spcBef>
                <a:spcPct val="20000"/>
              </a:spcBef>
              <a:spcAft>
                <a:spcPts val="0"/>
              </a:spcAft>
              <a:buClr>
                <a:schemeClr val="accent1"/>
              </a:buClr>
              <a:buSzPct val="80000"/>
              <a:buFont typeface="Wingdings 2"/>
              <a:buNone/>
              <a:tabLst/>
              <a:defRPr/>
            </a:pPr>
            <a:endParaRPr kumimoji="0" lang="ar-SA" sz="3000" b="0" i="0" u="none" strike="noStrike" kern="1200" cap="none" spc="0" normalizeH="0" baseline="0" noProof="0" dirty="0" smtClean="0">
              <a:ln>
                <a:noFill/>
              </a:ln>
              <a:solidFill>
                <a:schemeClr val="dk1"/>
              </a:solidFill>
              <a:effectLst/>
              <a:uLnTx/>
              <a:uFillTx/>
              <a:latin typeface="+mn-lt"/>
              <a:ea typeface="+mn-ea"/>
              <a:cs typeface="+mn-cs"/>
            </a:endParaRPr>
          </a:p>
          <a:p>
            <a:pPr algn="r" rtl="1">
              <a:buNone/>
            </a:pPr>
            <a:r>
              <a:rPr kumimoji="0" lang="ar-SA" sz="3000" b="0" i="0" u="none" strike="noStrike" kern="1200" cap="none" spc="0" normalizeH="0" baseline="0" noProof="0" dirty="0" smtClean="0">
                <a:ln>
                  <a:noFill/>
                </a:ln>
                <a:solidFill>
                  <a:schemeClr val="dk1"/>
                </a:solidFill>
                <a:effectLst/>
                <a:uLnTx/>
                <a:uFillTx/>
                <a:latin typeface="+mn-lt"/>
                <a:ea typeface="+mn-ea"/>
                <a:cs typeface="+mn-cs"/>
              </a:rPr>
              <a:t>     </a:t>
            </a:r>
          </a:p>
          <a:p>
            <a:pPr algn="r" rtl="1">
              <a:lnSpc>
                <a:spcPct val="150000"/>
              </a:lnSpc>
              <a:buNone/>
            </a:pPr>
            <a:r>
              <a:rPr kumimoji="0" lang="ar-SA" sz="3000" b="0" i="0" u="none" strike="noStrike" kern="1200" cap="none" spc="0" normalizeH="0" baseline="0" noProof="0" dirty="0" smtClean="0">
                <a:ln>
                  <a:noFill/>
                </a:ln>
                <a:solidFill>
                  <a:schemeClr val="dk1"/>
                </a:solidFill>
                <a:effectLst/>
                <a:uLnTx/>
                <a:uFillTx/>
                <a:latin typeface="+mn-lt"/>
                <a:ea typeface="+mn-ea"/>
                <a:cs typeface="+mn-cs"/>
              </a:rPr>
              <a:t>     </a:t>
            </a:r>
            <a:r>
              <a:rPr lang="ar-SA" sz="3200" b="1" dirty="0" smtClean="0">
                <a:latin typeface="Traditional Arabic" pitchFamily="18" charset="-78"/>
                <a:cs typeface="Traditional Arabic" pitchFamily="18" charset="-78"/>
              </a:rPr>
              <a:t>كل وحدة تدريبية تختلف عن الأخرى حسب</a:t>
            </a:r>
            <a:r>
              <a:rPr lang="ar-DZ" sz="3200" b="1" dirty="0" smtClean="0">
                <a:latin typeface="Traditional Arabic" pitchFamily="18" charset="-78"/>
                <a:cs typeface="Traditional Arabic" pitchFamily="18" charset="-78"/>
              </a:rPr>
              <a:t> </a:t>
            </a:r>
            <a:r>
              <a:rPr lang="ar-SA" sz="3200" b="1" dirty="0" smtClean="0">
                <a:latin typeface="Traditional Arabic" pitchFamily="18" charset="-78"/>
                <a:cs typeface="Traditional Arabic" pitchFamily="18" charset="-78"/>
              </a:rPr>
              <a:t>اختلاف الأهداف وتشمل الوحدة التدريبية على محتويات تبعا لنوع التدريب والتمرينات والطرق التدريبية حيث تتكرر عدة مرات ضمن خطة منتظمة </a:t>
            </a:r>
            <a:r>
              <a:rPr lang="ar-SA" sz="3200" b="1" dirty="0" err="1" smtClean="0">
                <a:latin typeface="Traditional Arabic" pitchFamily="18" charset="-78"/>
                <a:cs typeface="Traditional Arabic" pitchFamily="18" charset="-78"/>
              </a:rPr>
              <a:t>و</a:t>
            </a:r>
            <a:r>
              <a:rPr lang="ar-SA" sz="3200" b="1" dirty="0" smtClean="0">
                <a:latin typeface="Traditional Arabic" pitchFamily="18" charset="-78"/>
                <a:cs typeface="Traditional Arabic" pitchFamily="18" charset="-78"/>
              </a:rPr>
              <a:t> تبدأ </a:t>
            </a:r>
            <a:r>
              <a:rPr lang="ar-SA" sz="3200" b="1" dirty="0" err="1" smtClean="0">
                <a:latin typeface="Traditional Arabic" pitchFamily="18" charset="-78"/>
                <a:cs typeface="Traditional Arabic" pitchFamily="18" charset="-78"/>
              </a:rPr>
              <a:t>بـ</a:t>
            </a:r>
            <a:r>
              <a:rPr lang="ar-SA" sz="3200" b="1" dirty="0" smtClean="0">
                <a:latin typeface="Traditional Arabic" pitchFamily="18" charset="-78"/>
                <a:cs typeface="Traditional Arabic" pitchFamily="18" charset="-78"/>
              </a:rPr>
              <a:t>: </a:t>
            </a:r>
          </a:p>
          <a:p>
            <a:pPr algn="r" rtl="1">
              <a:lnSpc>
                <a:spcPct val="150000"/>
              </a:lnSpc>
              <a:buFontTx/>
              <a:buChar char="-"/>
            </a:pPr>
            <a:r>
              <a:rPr lang="ar-SA" sz="3200" b="1" dirty="0" smtClean="0">
                <a:solidFill>
                  <a:srgbClr val="FF0000"/>
                </a:solidFill>
                <a:latin typeface="Traditional Arabic" pitchFamily="18" charset="-78"/>
                <a:cs typeface="Traditional Arabic" pitchFamily="18" charset="-78"/>
              </a:rPr>
              <a:t>الخطة أو الدورة الصغيرة (الأسبوعية): </a:t>
            </a:r>
            <a:r>
              <a:rPr lang="fr-FR" sz="3200" b="1" dirty="0" err="1" smtClean="0">
                <a:latin typeface="Traditional Arabic" pitchFamily="18" charset="-78"/>
                <a:cs typeface="Traditional Arabic" pitchFamily="18" charset="-78"/>
              </a:rPr>
              <a:t>Microcyle</a:t>
            </a:r>
            <a:endParaRPr lang="ar-SA" sz="3200" b="1" dirty="0" smtClean="0">
              <a:latin typeface="Traditional Arabic" pitchFamily="18" charset="-78"/>
              <a:cs typeface="Traditional Arabic" pitchFamily="18" charset="-78"/>
            </a:endParaRPr>
          </a:p>
          <a:p>
            <a:pPr algn="r" rtl="1">
              <a:lnSpc>
                <a:spcPct val="150000"/>
              </a:lnSpc>
              <a:buFontTx/>
              <a:buChar char="-"/>
            </a:pPr>
            <a:r>
              <a:rPr lang="ar-SA" sz="3200" b="1" dirty="0" smtClean="0">
                <a:latin typeface="Traditional Arabic" pitchFamily="18" charset="-78"/>
                <a:cs typeface="Traditional Arabic" pitchFamily="18" charset="-78"/>
              </a:rPr>
              <a:t> </a:t>
            </a:r>
            <a:r>
              <a:rPr lang="ar-SA" sz="3200" b="1" dirty="0" smtClean="0">
                <a:solidFill>
                  <a:srgbClr val="FF0000"/>
                </a:solidFill>
                <a:latin typeface="Traditional Arabic" pitchFamily="18" charset="-78"/>
                <a:cs typeface="Traditional Arabic" pitchFamily="18" charset="-78"/>
              </a:rPr>
              <a:t>الخطة أو الدورة المتوسطة (الشهرية): </a:t>
            </a:r>
            <a:r>
              <a:rPr lang="fr-FR" sz="3200" b="1" dirty="0" err="1" smtClean="0">
                <a:solidFill>
                  <a:schemeClr val="bg1"/>
                </a:solidFill>
                <a:latin typeface="Traditional Arabic" pitchFamily="18" charset="-78"/>
                <a:cs typeface="Traditional Arabic" pitchFamily="18" charset="-78"/>
              </a:rPr>
              <a:t>Mésosycle</a:t>
            </a:r>
            <a:r>
              <a:rPr lang="ar-SA" sz="3200" b="1" dirty="0" smtClean="0">
                <a:solidFill>
                  <a:schemeClr val="bg1"/>
                </a:solidFill>
                <a:latin typeface="Traditional Arabic" pitchFamily="18" charset="-78"/>
                <a:cs typeface="Traditional Arabic" pitchFamily="18" charset="-78"/>
              </a:rPr>
              <a:t> </a:t>
            </a:r>
          </a:p>
          <a:p>
            <a:pPr algn="r" rtl="1">
              <a:lnSpc>
                <a:spcPct val="150000"/>
              </a:lnSpc>
              <a:buFontTx/>
              <a:buChar char="-"/>
            </a:pPr>
            <a:r>
              <a:rPr lang="ar-SA" sz="3200" b="1" dirty="0" smtClean="0">
                <a:solidFill>
                  <a:srgbClr val="FF0000"/>
                </a:solidFill>
                <a:latin typeface="Traditional Arabic" pitchFamily="18" charset="-78"/>
                <a:cs typeface="Traditional Arabic" pitchFamily="18" charset="-78"/>
              </a:rPr>
              <a:t>الخطة السنوية : </a:t>
            </a:r>
            <a:r>
              <a:rPr lang="fr-FR" sz="3200" b="1" dirty="0" err="1" smtClean="0">
                <a:solidFill>
                  <a:schemeClr val="bg1"/>
                </a:solidFill>
                <a:latin typeface="Traditional Arabic" pitchFamily="18" charset="-78"/>
                <a:cs typeface="Traditional Arabic" pitchFamily="18" charset="-78"/>
              </a:rPr>
              <a:t>Macrocyle</a:t>
            </a:r>
            <a:endParaRPr lang="fr-FR" sz="3200" b="1" dirty="0" smtClean="0">
              <a:solidFill>
                <a:schemeClr val="bg1"/>
              </a:solidFill>
              <a:latin typeface="Traditional Arabic" pitchFamily="18" charset="-78"/>
              <a:cs typeface="Traditional Arabic" pitchFamily="18" charset="-78"/>
            </a:endParaRPr>
          </a:p>
          <a:p>
            <a:pPr algn="r" rtl="1">
              <a:lnSpc>
                <a:spcPct val="150000"/>
              </a:lnSpc>
            </a:pPr>
            <a:r>
              <a:rPr lang="fr-FR" sz="3200" b="1" dirty="0" smtClean="0">
                <a:solidFill>
                  <a:srgbClr val="FF0000"/>
                </a:solidFill>
                <a:latin typeface="Traditional Arabic" pitchFamily="18" charset="-78"/>
                <a:cs typeface="Traditional Arabic" pitchFamily="18" charset="-78"/>
              </a:rPr>
              <a:t>-</a:t>
            </a:r>
            <a:r>
              <a:rPr lang="ar-SA" sz="3200" b="1" dirty="0" smtClean="0">
                <a:solidFill>
                  <a:srgbClr val="FF0000"/>
                </a:solidFill>
                <a:latin typeface="Traditional Arabic" pitchFamily="18" charset="-78"/>
                <a:cs typeface="Traditional Arabic" pitchFamily="18" charset="-78"/>
              </a:rPr>
              <a:t> الخطة الأولمبية أو خطة مدى الحياة:</a:t>
            </a:r>
            <a:r>
              <a:rPr lang="fr-FR" sz="3200" b="1" dirty="0" smtClean="0">
                <a:solidFill>
                  <a:schemeClr val="bg1"/>
                </a:solidFill>
                <a:latin typeface="Traditional Arabic" pitchFamily="18" charset="-78"/>
                <a:cs typeface="Traditional Arabic" pitchFamily="18" charset="-78"/>
              </a:rPr>
              <a:t> Plan pluriannuel </a:t>
            </a:r>
            <a:endParaRPr lang="fr-FR" sz="3200" b="1" dirty="0">
              <a:solidFill>
                <a:srgbClr val="FF0000"/>
              </a:solidFill>
              <a:latin typeface="Traditional Arabic" pitchFamily="18" charset="-78"/>
              <a:cs typeface="Traditional Arabic" pitchFamily="18" charset="-78"/>
            </a:endParaRPr>
          </a:p>
        </p:txBody>
      </p:sp>
      <p:sp>
        <p:nvSpPr>
          <p:cNvPr id="6" name="Rectangle à coins arrondis 5"/>
          <p:cNvSpPr/>
          <p:nvPr/>
        </p:nvSpPr>
        <p:spPr>
          <a:xfrm>
            <a:off x="2143108" y="500042"/>
            <a:ext cx="4714908" cy="92869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ar-SA" sz="3600" b="1" dirty="0" smtClean="0">
                <a:latin typeface="Traditional Arabic" pitchFamily="18" charset="-78"/>
                <a:cs typeface="Traditional Arabic" pitchFamily="18" charset="-78"/>
              </a:rPr>
              <a:t>الخطط التدريبية </a:t>
            </a:r>
            <a:endParaRPr lang="fr-FR"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pic>
        <p:nvPicPr>
          <p:cNvPr id="4" name="Espace réservé du contenu 3" descr="11_grundlagen_planung_f.png"/>
          <p:cNvPicPr>
            <a:picLocks noGrp="1" noChangeAspect="1"/>
          </p:cNvPicPr>
          <p:nvPr>
            <p:ph idx="1"/>
          </p:nvPr>
        </p:nvPicPr>
        <p:blipFill>
          <a:blip r:embed="rId2"/>
          <a:stretch>
            <a:fillRect/>
          </a:stretch>
        </p:blipFill>
        <p:spPr>
          <a:xfrm>
            <a:off x="0" y="0"/>
            <a:ext cx="9144000" cy="6858000"/>
          </a:xfr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endParaRPr lang="fr-FR"/>
          </a:p>
        </p:txBody>
      </p:sp>
      <p:sp>
        <p:nvSpPr>
          <p:cNvPr id="5" name="Espace réservé du contenu 2"/>
          <p:cNvSpPr txBox="1">
            <a:spLocks/>
          </p:cNvSpPr>
          <p:nvPr/>
        </p:nvSpPr>
        <p:spPr>
          <a:xfrm>
            <a:off x="285720" y="357166"/>
            <a:ext cx="8501122" cy="6215106"/>
          </a:xfrm>
          <a:custGeom>
            <a:avLst/>
            <a:gdLst>
              <a:gd name="connsiteX0" fmla="*/ 0 w 8501122"/>
              <a:gd name="connsiteY0" fmla="*/ 0 h 6215106"/>
              <a:gd name="connsiteX1" fmla="*/ 8501122 w 8501122"/>
              <a:gd name="connsiteY1" fmla="*/ 0 h 6215106"/>
              <a:gd name="connsiteX2" fmla="*/ 8501122 w 8501122"/>
              <a:gd name="connsiteY2" fmla="*/ 6215106 h 6215106"/>
              <a:gd name="connsiteX3" fmla="*/ 0 w 8501122"/>
              <a:gd name="connsiteY3" fmla="*/ 6215106 h 6215106"/>
              <a:gd name="connsiteX4" fmla="*/ 0 w 8501122"/>
              <a:gd name="connsiteY4" fmla="*/ 0 h 62151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1122" h="6215106">
                <a:moveTo>
                  <a:pt x="0" y="0"/>
                </a:moveTo>
                <a:lnTo>
                  <a:pt x="8501122" y="0"/>
                </a:lnTo>
                <a:lnTo>
                  <a:pt x="8501122" y="6215106"/>
                </a:lnTo>
                <a:lnTo>
                  <a:pt x="0" y="6215106"/>
                </a:lnTo>
                <a:lnTo>
                  <a:pt x="0" y="0"/>
                </a:lnTo>
                <a:close/>
              </a:path>
            </a:pathLst>
          </a:custGeom>
        </p:spPr>
        <p:style>
          <a:lnRef idx="1">
            <a:schemeClr val="accent5"/>
          </a:lnRef>
          <a:fillRef idx="2">
            <a:schemeClr val="accent5"/>
          </a:fillRef>
          <a:effectRef idx="1">
            <a:schemeClr val="accent5"/>
          </a:effectRef>
          <a:fontRef idx="minor">
            <a:schemeClr val="dk1"/>
          </a:fontRef>
        </p:style>
        <p:txBody>
          <a:bodyPr vert="horz" anchor="t">
            <a:normAutofit/>
          </a:bodyPr>
          <a:lstStyle/>
          <a:p>
            <a:pPr marL="448056" marR="0" lvl="0" indent="-384048" algn="just" defTabSz="914400" rtl="1" eaLnBrk="1" fontAlgn="auto" latinLnBrk="0" hangingPunct="1">
              <a:lnSpc>
                <a:spcPct val="100000"/>
              </a:lnSpc>
              <a:spcBef>
                <a:spcPct val="20000"/>
              </a:spcBef>
              <a:spcAft>
                <a:spcPts val="0"/>
              </a:spcAft>
              <a:buClr>
                <a:schemeClr val="accent1"/>
              </a:buClr>
              <a:buSzPct val="80000"/>
              <a:buFont typeface="Wingdings 2"/>
              <a:buNone/>
              <a:tabLst/>
              <a:defRPr/>
            </a:pPr>
            <a:r>
              <a:rPr kumimoji="0" lang="ar-SA" sz="3000" b="0" i="0" u="none" strike="noStrike" kern="1200" cap="none" spc="0" normalizeH="0" baseline="0" noProof="0" dirty="0" smtClean="0">
                <a:ln>
                  <a:noFill/>
                </a:ln>
                <a:solidFill>
                  <a:schemeClr val="dk1"/>
                </a:solidFill>
                <a:effectLst/>
                <a:uLnTx/>
                <a:uFillTx/>
                <a:latin typeface="+mn-lt"/>
                <a:ea typeface="+mn-ea"/>
                <a:cs typeface="+mn-cs"/>
              </a:rPr>
              <a:t>      </a:t>
            </a:r>
          </a:p>
          <a:p>
            <a:pPr marL="448056" marR="0" lvl="0" indent="-384048" algn="just" defTabSz="914400" rtl="1" eaLnBrk="1" fontAlgn="auto" latinLnBrk="0" hangingPunct="1">
              <a:lnSpc>
                <a:spcPct val="100000"/>
              </a:lnSpc>
              <a:spcBef>
                <a:spcPct val="20000"/>
              </a:spcBef>
              <a:spcAft>
                <a:spcPts val="0"/>
              </a:spcAft>
              <a:buClr>
                <a:schemeClr val="accent1"/>
              </a:buClr>
              <a:buSzPct val="80000"/>
              <a:buFont typeface="Wingdings 2"/>
              <a:buNone/>
              <a:tabLst/>
              <a:defRPr/>
            </a:pPr>
            <a:endParaRPr kumimoji="0" lang="ar-SA" sz="3000" b="0" i="0" u="none" strike="noStrike" kern="1200" cap="none" spc="0" normalizeH="0" baseline="0" noProof="0" dirty="0" smtClean="0">
              <a:ln>
                <a:noFill/>
              </a:ln>
              <a:solidFill>
                <a:schemeClr val="dk1"/>
              </a:solidFill>
              <a:effectLst/>
              <a:uLnTx/>
              <a:uFillTx/>
              <a:latin typeface="+mn-lt"/>
              <a:ea typeface="+mn-ea"/>
              <a:cs typeface="+mn-cs"/>
            </a:endParaRPr>
          </a:p>
          <a:p>
            <a:pPr algn="r" rtl="1">
              <a:buNone/>
            </a:pPr>
            <a:r>
              <a:rPr kumimoji="0" lang="ar-SA" sz="3000" b="0" i="0" u="none" strike="noStrike" kern="1200" cap="none" spc="0" normalizeH="0" baseline="0" noProof="0" dirty="0" smtClean="0">
                <a:ln>
                  <a:noFill/>
                </a:ln>
                <a:solidFill>
                  <a:schemeClr val="dk1"/>
                </a:solidFill>
                <a:effectLst/>
                <a:uLnTx/>
                <a:uFillTx/>
                <a:latin typeface="+mn-lt"/>
                <a:ea typeface="+mn-ea"/>
                <a:cs typeface="+mn-cs"/>
              </a:rPr>
              <a:t>     </a:t>
            </a:r>
          </a:p>
          <a:p>
            <a:pPr algn="r" rtl="1">
              <a:lnSpc>
                <a:spcPct val="150000"/>
              </a:lnSpc>
            </a:pPr>
            <a:r>
              <a:rPr kumimoji="0" lang="ar-SA" sz="3000" b="0" i="0" u="none" strike="noStrike" kern="1200" cap="none" spc="0" normalizeH="0" baseline="0" noProof="0" dirty="0" smtClean="0">
                <a:ln>
                  <a:noFill/>
                </a:ln>
                <a:solidFill>
                  <a:schemeClr val="dk1"/>
                </a:solidFill>
                <a:effectLst/>
                <a:uLnTx/>
                <a:uFillTx/>
                <a:latin typeface="+mn-lt"/>
                <a:ea typeface="+mn-ea"/>
                <a:cs typeface="+mn-cs"/>
              </a:rPr>
              <a:t>    </a:t>
            </a:r>
            <a:r>
              <a:rPr lang="ar-SA" sz="3200" b="1" dirty="0" smtClean="0">
                <a:latin typeface="Traditional Arabic" pitchFamily="18" charset="-78"/>
                <a:cs typeface="Traditional Arabic" pitchFamily="18" charset="-78"/>
              </a:rPr>
              <a:t>-</a:t>
            </a:r>
            <a:r>
              <a:rPr lang="fr-FR" sz="3200" b="1" dirty="0" smtClean="0">
                <a:latin typeface="Traditional Arabic" pitchFamily="18" charset="-78"/>
                <a:cs typeface="Traditional Arabic" pitchFamily="18" charset="-78"/>
              </a:rPr>
              <a:t> </a:t>
            </a:r>
            <a:r>
              <a:rPr lang="ar-SA" sz="3200" b="1" dirty="0" smtClean="0">
                <a:latin typeface="Traditional Arabic" pitchFamily="18" charset="-78"/>
                <a:cs typeface="Traditional Arabic" pitchFamily="18" charset="-78"/>
              </a:rPr>
              <a:t> </a:t>
            </a:r>
            <a:r>
              <a:rPr lang="ar-SA" sz="3200" b="1" dirty="0" smtClean="0">
                <a:solidFill>
                  <a:srgbClr val="FF0000"/>
                </a:solidFill>
                <a:latin typeface="Traditional Arabic" pitchFamily="18" charset="-78"/>
                <a:cs typeface="Traditional Arabic" pitchFamily="18" charset="-78"/>
              </a:rPr>
              <a:t>الخطة أو الدورة التدريبية الصغيرة (الأسبوعية) </a:t>
            </a:r>
            <a:r>
              <a:rPr lang="ar-SA" sz="3200" b="1" dirty="0" smtClean="0">
                <a:latin typeface="Traditional Arabic" pitchFamily="18" charset="-78"/>
                <a:cs typeface="Traditional Arabic" pitchFamily="18" charset="-78"/>
              </a:rPr>
              <a:t>:</a:t>
            </a:r>
            <a:r>
              <a:rPr lang="fr-FR" sz="2400" b="1" dirty="0" smtClean="0">
                <a:solidFill>
                  <a:srgbClr val="FF0000"/>
                </a:solidFill>
                <a:latin typeface="Traditional Arabic" pitchFamily="18" charset="-78"/>
                <a:cs typeface="Traditional Arabic" pitchFamily="18" charset="-78"/>
              </a:rPr>
              <a:t>MICROCYCLE</a:t>
            </a:r>
            <a:endParaRPr lang="fr-FR" sz="3200" b="1" dirty="0" smtClean="0">
              <a:solidFill>
                <a:srgbClr val="FF0000"/>
              </a:solidFill>
              <a:latin typeface="Traditional Arabic" pitchFamily="18" charset="-78"/>
              <a:cs typeface="Traditional Arabic" pitchFamily="18" charset="-78"/>
            </a:endParaRPr>
          </a:p>
          <a:p>
            <a:pPr algn="r" rtl="1">
              <a:lnSpc>
                <a:spcPct val="150000"/>
              </a:lnSpc>
              <a:buNone/>
            </a:pPr>
            <a:r>
              <a:rPr lang="ar-SA" sz="3200" b="1" dirty="0" smtClean="0">
                <a:latin typeface="Traditional Arabic" pitchFamily="18" charset="-78"/>
                <a:cs typeface="Traditional Arabic" pitchFamily="18" charset="-78"/>
              </a:rPr>
              <a:t>تضم</a:t>
            </a:r>
            <a:r>
              <a:rPr lang="ar-DZ" sz="3200" b="1" dirty="0" smtClean="0">
                <a:latin typeface="Traditional Arabic" pitchFamily="18" charset="-78"/>
                <a:cs typeface="Traditional Arabic" pitchFamily="18" charset="-78"/>
              </a:rPr>
              <a:t> </a:t>
            </a:r>
            <a:r>
              <a:rPr lang="ar-SA" sz="3200" b="1" dirty="0" smtClean="0">
                <a:latin typeface="Traditional Arabic" pitchFamily="18" charset="-78"/>
                <a:cs typeface="Traditional Arabic" pitchFamily="18" charset="-78"/>
              </a:rPr>
              <a:t>مجموعة من الوحدات (الحصص التدريبية) تتكرر عدة مرات وهي المنطلق العملي القائم على قاعدة التبديل في حمل التدريب بين الحد الأدنى والحد الأقصى والراحة الإيجابية، وتعد ذات أهمية خلال الإعداد وهي جزء من الدورة المتوسطة والكبيرة </a:t>
            </a:r>
            <a:r>
              <a:rPr lang="ar-SA" sz="3200" b="1" dirty="0" smtClean="0">
                <a:solidFill>
                  <a:srgbClr val="FF0000"/>
                </a:solidFill>
                <a:latin typeface="Traditional Arabic" pitchFamily="18" charset="-78"/>
                <a:cs typeface="Traditional Arabic" pitchFamily="18" charset="-78"/>
              </a:rPr>
              <a:t>وتقسم الدورات التدريبية الصغيرة إلى دورات </a:t>
            </a:r>
            <a:r>
              <a:rPr lang="ar-SA" sz="3600" b="1" dirty="0" smtClean="0">
                <a:solidFill>
                  <a:srgbClr val="00B0F0"/>
                </a:solidFill>
                <a:latin typeface="Traditional Arabic" pitchFamily="18" charset="-78"/>
                <a:cs typeface="Traditional Arabic" pitchFamily="18" charset="-78"/>
              </a:rPr>
              <a:t>إعدادية</a:t>
            </a:r>
            <a:r>
              <a:rPr lang="ar-SA" sz="3600" b="1" dirty="0" smtClean="0">
                <a:solidFill>
                  <a:srgbClr val="C00000"/>
                </a:solidFill>
                <a:latin typeface="Traditional Arabic" pitchFamily="18" charset="-78"/>
                <a:cs typeface="Traditional Arabic" pitchFamily="18" charset="-78"/>
              </a:rPr>
              <a:t> </a:t>
            </a:r>
            <a:r>
              <a:rPr lang="ar-SA" sz="3200" b="1" dirty="0" smtClean="0">
                <a:solidFill>
                  <a:srgbClr val="C00000"/>
                </a:solidFill>
                <a:latin typeface="Traditional Arabic" pitchFamily="18" charset="-78"/>
                <a:cs typeface="Traditional Arabic" pitchFamily="18" charset="-78"/>
              </a:rPr>
              <a:t>، </a:t>
            </a:r>
            <a:r>
              <a:rPr lang="ar-SA" sz="3200" b="1" dirty="0" smtClean="0">
                <a:solidFill>
                  <a:srgbClr val="FF0000"/>
                </a:solidFill>
                <a:latin typeface="Traditional Arabic" pitchFamily="18" charset="-78"/>
                <a:cs typeface="Traditional Arabic" pitchFamily="18" charset="-78"/>
              </a:rPr>
              <a:t>دورات</a:t>
            </a:r>
            <a:r>
              <a:rPr lang="ar-SA" sz="3200" b="1" dirty="0" smtClean="0">
                <a:solidFill>
                  <a:srgbClr val="C00000"/>
                </a:solidFill>
                <a:latin typeface="Traditional Arabic" pitchFamily="18" charset="-78"/>
                <a:cs typeface="Traditional Arabic" pitchFamily="18" charset="-78"/>
              </a:rPr>
              <a:t> </a:t>
            </a:r>
            <a:r>
              <a:rPr lang="ar-SA" sz="3600" b="1" dirty="0" smtClean="0">
                <a:solidFill>
                  <a:srgbClr val="00B0F0"/>
                </a:solidFill>
                <a:latin typeface="Traditional Arabic" pitchFamily="18" charset="-78"/>
                <a:cs typeface="Traditional Arabic" pitchFamily="18" charset="-78"/>
              </a:rPr>
              <a:t>مسابقات</a:t>
            </a:r>
            <a:r>
              <a:rPr lang="ar-SA" sz="3600" b="1" dirty="0" smtClean="0">
                <a:solidFill>
                  <a:srgbClr val="C00000"/>
                </a:solidFill>
                <a:latin typeface="Traditional Arabic" pitchFamily="18" charset="-78"/>
                <a:cs typeface="Traditional Arabic" pitchFamily="18" charset="-78"/>
              </a:rPr>
              <a:t> </a:t>
            </a:r>
            <a:r>
              <a:rPr lang="ar-SA" sz="3200" b="1" dirty="0" smtClean="0">
                <a:solidFill>
                  <a:srgbClr val="C00000"/>
                </a:solidFill>
                <a:latin typeface="Traditional Arabic" pitchFamily="18" charset="-78"/>
                <a:cs typeface="Traditional Arabic" pitchFamily="18" charset="-78"/>
              </a:rPr>
              <a:t>،</a:t>
            </a:r>
            <a:r>
              <a:rPr lang="ar-SA" sz="3200" b="1" dirty="0" smtClean="0">
                <a:solidFill>
                  <a:srgbClr val="FF0000"/>
                </a:solidFill>
                <a:latin typeface="Traditional Arabic" pitchFamily="18" charset="-78"/>
                <a:cs typeface="Traditional Arabic" pitchFamily="18" charset="-78"/>
              </a:rPr>
              <a:t>دورات</a:t>
            </a:r>
            <a:r>
              <a:rPr lang="ar-SA" sz="3200" b="1" dirty="0" smtClean="0">
                <a:solidFill>
                  <a:srgbClr val="C00000"/>
                </a:solidFill>
                <a:latin typeface="Traditional Arabic" pitchFamily="18" charset="-78"/>
                <a:cs typeface="Traditional Arabic" pitchFamily="18" charset="-78"/>
              </a:rPr>
              <a:t> </a:t>
            </a:r>
            <a:r>
              <a:rPr lang="ar-DZ" sz="3200" b="1" dirty="0" smtClean="0">
                <a:solidFill>
                  <a:srgbClr val="00B0F0"/>
                </a:solidFill>
                <a:latin typeface="Traditional Arabic" pitchFamily="18" charset="-78"/>
                <a:cs typeface="Traditional Arabic" pitchFamily="18" charset="-78"/>
              </a:rPr>
              <a:t>إ</a:t>
            </a:r>
            <a:r>
              <a:rPr lang="ar-SA" sz="3200" b="1" dirty="0" err="1" smtClean="0">
                <a:solidFill>
                  <a:srgbClr val="00B0F0"/>
                </a:solidFill>
                <a:latin typeface="Traditional Arabic" pitchFamily="18" charset="-78"/>
                <a:cs typeface="Traditional Arabic" pitchFamily="18" charset="-78"/>
              </a:rPr>
              <a:t>ستشفائية</a:t>
            </a:r>
            <a:r>
              <a:rPr lang="ar-SA" sz="3200" b="1" dirty="0" smtClean="0">
                <a:solidFill>
                  <a:srgbClr val="C00000"/>
                </a:solidFill>
                <a:latin typeface="Traditional Arabic" pitchFamily="18" charset="-78"/>
                <a:cs typeface="Traditional Arabic" pitchFamily="18" charset="-78"/>
              </a:rPr>
              <a:t> </a:t>
            </a:r>
            <a:r>
              <a:rPr lang="ar-SA" sz="3200" b="1" dirty="0" smtClean="0">
                <a:solidFill>
                  <a:srgbClr val="FF0000"/>
                </a:solidFill>
                <a:latin typeface="Traditional Arabic" pitchFamily="18" charset="-78"/>
                <a:cs typeface="Traditional Arabic" pitchFamily="18" charset="-78"/>
              </a:rPr>
              <a:t>(</a:t>
            </a:r>
            <a:r>
              <a:rPr lang="ar-SA" sz="3200" b="1" dirty="0" err="1" smtClean="0">
                <a:solidFill>
                  <a:srgbClr val="FF0000"/>
                </a:solidFill>
                <a:latin typeface="Traditional Arabic" pitchFamily="18" charset="-78"/>
                <a:cs typeface="Traditional Arabic" pitchFamily="18" charset="-78"/>
              </a:rPr>
              <a:t>إنتقالية</a:t>
            </a:r>
            <a:r>
              <a:rPr lang="ar-SA" sz="3200" b="1" dirty="0" smtClean="0">
                <a:solidFill>
                  <a:srgbClr val="FF0000"/>
                </a:solidFill>
                <a:latin typeface="Traditional Arabic" pitchFamily="18" charset="-78"/>
                <a:cs typeface="Traditional Arabic" pitchFamily="18" charset="-78"/>
              </a:rPr>
              <a:t>).</a:t>
            </a:r>
            <a:endParaRPr lang="fr-FR" sz="3200" b="1" dirty="0" smtClean="0">
              <a:solidFill>
                <a:srgbClr val="FF0000"/>
              </a:solidFill>
              <a:latin typeface="Traditional Arabic" pitchFamily="18" charset="-78"/>
              <a:cs typeface="Traditional Arabic" pitchFamily="18" charset="-78"/>
            </a:endParaRPr>
          </a:p>
        </p:txBody>
      </p:sp>
      <p:sp>
        <p:nvSpPr>
          <p:cNvPr id="6" name="Rectangle à coins arrondis 5"/>
          <p:cNvSpPr/>
          <p:nvPr/>
        </p:nvSpPr>
        <p:spPr>
          <a:xfrm>
            <a:off x="2143108" y="500042"/>
            <a:ext cx="4714908" cy="92869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ar-SA" sz="3600" b="1" dirty="0" smtClean="0">
                <a:latin typeface="Traditional Arabic" pitchFamily="18" charset="-78"/>
                <a:cs typeface="Traditional Arabic" pitchFamily="18" charset="-78"/>
              </a:rPr>
              <a:t>الخطط التدريبية </a:t>
            </a:r>
            <a:endParaRPr lang="fr-FR"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endParaRPr lang="fr-FR"/>
          </a:p>
        </p:txBody>
      </p:sp>
      <p:sp>
        <p:nvSpPr>
          <p:cNvPr id="5" name="Espace réservé du contenu 2"/>
          <p:cNvSpPr txBox="1">
            <a:spLocks/>
          </p:cNvSpPr>
          <p:nvPr/>
        </p:nvSpPr>
        <p:spPr>
          <a:xfrm>
            <a:off x="285720" y="357166"/>
            <a:ext cx="8501122" cy="6215106"/>
          </a:xfrm>
          <a:custGeom>
            <a:avLst/>
            <a:gdLst>
              <a:gd name="connsiteX0" fmla="*/ 0 w 8501122"/>
              <a:gd name="connsiteY0" fmla="*/ 0 h 6215106"/>
              <a:gd name="connsiteX1" fmla="*/ 8501122 w 8501122"/>
              <a:gd name="connsiteY1" fmla="*/ 0 h 6215106"/>
              <a:gd name="connsiteX2" fmla="*/ 8501122 w 8501122"/>
              <a:gd name="connsiteY2" fmla="*/ 6215106 h 6215106"/>
              <a:gd name="connsiteX3" fmla="*/ 0 w 8501122"/>
              <a:gd name="connsiteY3" fmla="*/ 6215106 h 6215106"/>
              <a:gd name="connsiteX4" fmla="*/ 0 w 8501122"/>
              <a:gd name="connsiteY4" fmla="*/ 0 h 62151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1122" h="6215106">
                <a:moveTo>
                  <a:pt x="0" y="0"/>
                </a:moveTo>
                <a:lnTo>
                  <a:pt x="8501122" y="0"/>
                </a:lnTo>
                <a:lnTo>
                  <a:pt x="8501122" y="6215106"/>
                </a:lnTo>
                <a:lnTo>
                  <a:pt x="0" y="6215106"/>
                </a:lnTo>
                <a:lnTo>
                  <a:pt x="0" y="0"/>
                </a:lnTo>
                <a:close/>
              </a:path>
            </a:pathLst>
          </a:custGeom>
        </p:spPr>
        <p:style>
          <a:lnRef idx="1">
            <a:schemeClr val="accent5"/>
          </a:lnRef>
          <a:fillRef idx="2">
            <a:schemeClr val="accent5"/>
          </a:fillRef>
          <a:effectRef idx="1">
            <a:schemeClr val="accent5"/>
          </a:effectRef>
          <a:fontRef idx="minor">
            <a:schemeClr val="dk1"/>
          </a:fontRef>
        </p:style>
        <p:txBody>
          <a:bodyPr vert="horz" anchor="t">
            <a:normAutofit fontScale="92500" lnSpcReduction="20000"/>
          </a:bodyPr>
          <a:lstStyle/>
          <a:p>
            <a:pPr marL="448056" marR="0" lvl="0" indent="-384048" algn="just" defTabSz="914400" rtl="1" eaLnBrk="1" fontAlgn="auto" latinLnBrk="0" hangingPunct="1">
              <a:lnSpc>
                <a:spcPct val="100000"/>
              </a:lnSpc>
              <a:spcBef>
                <a:spcPct val="20000"/>
              </a:spcBef>
              <a:spcAft>
                <a:spcPts val="0"/>
              </a:spcAft>
              <a:buClr>
                <a:schemeClr val="accent1"/>
              </a:buClr>
              <a:buSzPct val="80000"/>
              <a:buFont typeface="Wingdings 2"/>
              <a:buNone/>
              <a:tabLst/>
              <a:defRPr/>
            </a:pPr>
            <a:r>
              <a:rPr kumimoji="0" lang="ar-SA" sz="3000" b="0" i="0" u="none" strike="noStrike" kern="1200" cap="none" spc="0" normalizeH="0" baseline="0" noProof="0" dirty="0" smtClean="0">
                <a:ln>
                  <a:noFill/>
                </a:ln>
                <a:solidFill>
                  <a:schemeClr val="dk1"/>
                </a:solidFill>
                <a:effectLst/>
                <a:uLnTx/>
                <a:uFillTx/>
                <a:latin typeface="+mn-lt"/>
                <a:ea typeface="+mn-ea"/>
                <a:cs typeface="+mn-cs"/>
              </a:rPr>
              <a:t>      </a:t>
            </a:r>
          </a:p>
          <a:p>
            <a:pPr marL="448056" marR="0" lvl="0" indent="-384048" algn="just" defTabSz="914400" rtl="1" eaLnBrk="1" fontAlgn="auto" latinLnBrk="0" hangingPunct="1">
              <a:lnSpc>
                <a:spcPct val="100000"/>
              </a:lnSpc>
              <a:spcBef>
                <a:spcPct val="20000"/>
              </a:spcBef>
              <a:spcAft>
                <a:spcPts val="0"/>
              </a:spcAft>
              <a:buClr>
                <a:schemeClr val="accent1"/>
              </a:buClr>
              <a:buSzPct val="80000"/>
              <a:buFont typeface="Wingdings 2"/>
              <a:buNone/>
              <a:tabLst/>
              <a:defRPr/>
            </a:pPr>
            <a:endParaRPr kumimoji="0" lang="ar-SA" sz="3000" b="0" i="0" u="none" strike="noStrike" kern="1200" cap="none" spc="0" normalizeH="0" baseline="0" noProof="0" dirty="0" smtClean="0">
              <a:ln>
                <a:noFill/>
              </a:ln>
              <a:solidFill>
                <a:schemeClr val="dk1"/>
              </a:solidFill>
              <a:effectLst/>
              <a:uLnTx/>
              <a:uFillTx/>
              <a:latin typeface="+mn-lt"/>
              <a:ea typeface="+mn-ea"/>
              <a:cs typeface="+mn-cs"/>
            </a:endParaRPr>
          </a:p>
          <a:p>
            <a:pPr algn="r" rtl="1">
              <a:buNone/>
            </a:pPr>
            <a:r>
              <a:rPr kumimoji="0" lang="ar-SA" sz="3000" b="0" i="0" u="none" strike="noStrike" kern="1200" cap="none" spc="0" normalizeH="0" baseline="0" noProof="0" dirty="0" smtClean="0">
                <a:ln>
                  <a:noFill/>
                </a:ln>
                <a:solidFill>
                  <a:schemeClr val="dk1"/>
                </a:solidFill>
                <a:effectLst/>
                <a:uLnTx/>
                <a:uFillTx/>
                <a:latin typeface="+mn-lt"/>
                <a:ea typeface="+mn-ea"/>
                <a:cs typeface="+mn-cs"/>
              </a:rPr>
              <a:t>     </a:t>
            </a:r>
          </a:p>
          <a:p>
            <a:pPr algn="r" rtl="1">
              <a:lnSpc>
                <a:spcPct val="150000"/>
              </a:lnSpc>
              <a:buNone/>
            </a:pPr>
            <a:r>
              <a:rPr kumimoji="0" lang="ar-SA" sz="3000" b="0" i="0" u="none" strike="noStrike" kern="1200" cap="none" spc="0" normalizeH="0" baseline="0" noProof="0" dirty="0" smtClean="0">
                <a:ln>
                  <a:noFill/>
                </a:ln>
                <a:solidFill>
                  <a:schemeClr val="dk1"/>
                </a:solidFill>
                <a:effectLst/>
                <a:uLnTx/>
                <a:uFillTx/>
                <a:latin typeface="+mn-lt"/>
                <a:ea typeface="+mn-ea"/>
                <a:cs typeface="+mn-cs"/>
              </a:rPr>
              <a:t>    </a:t>
            </a:r>
            <a:r>
              <a:rPr kumimoji="0" lang="ar-SA" sz="3000" b="0" i="0" u="none" strike="noStrike" kern="1200" cap="none" spc="0" normalizeH="0" baseline="0" noProof="0" dirty="0" smtClean="0">
                <a:ln>
                  <a:noFill/>
                </a:ln>
                <a:solidFill>
                  <a:srgbClr val="FF0000"/>
                </a:solidFill>
                <a:effectLst/>
                <a:uLnTx/>
                <a:uFillTx/>
                <a:latin typeface="+mn-lt"/>
                <a:ea typeface="+mn-ea"/>
                <a:cs typeface="+mn-cs"/>
              </a:rPr>
              <a:t>أنواع الدورات </a:t>
            </a:r>
            <a:r>
              <a:rPr lang="ar-SA" sz="3000" dirty="0" smtClean="0">
                <a:solidFill>
                  <a:srgbClr val="FF0000"/>
                </a:solidFill>
              </a:rPr>
              <a:t>أو الخطة الصغيرة : </a:t>
            </a:r>
            <a:r>
              <a:rPr lang="fr-FR" sz="2800" b="1" dirty="0" smtClean="0">
                <a:solidFill>
                  <a:srgbClr val="FF0000"/>
                </a:solidFill>
                <a:latin typeface="Traditional Arabic" pitchFamily="18" charset="-78"/>
                <a:cs typeface="Traditional Arabic" pitchFamily="18" charset="-78"/>
              </a:rPr>
              <a:t>microcycle </a:t>
            </a:r>
            <a:endParaRPr kumimoji="0" lang="ar-SA" sz="3000" b="0" i="0" u="none" strike="noStrike" kern="1200" cap="none" spc="0" normalizeH="0" baseline="0" noProof="0" dirty="0" smtClean="0">
              <a:ln>
                <a:noFill/>
              </a:ln>
              <a:solidFill>
                <a:srgbClr val="FF0000"/>
              </a:solidFill>
              <a:effectLst/>
              <a:uLnTx/>
              <a:uFillTx/>
              <a:latin typeface="+mn-lt"/>
              <a:ea typeface="+mn-ea"/>
              <a:cs typeface="+mn-cs"/>
            </a:endParaRPr>
          </a:p>
          <a:p>
            <a:pPr algn="r" rtl="1">
              <a:lnSpc>
                <a:spcPct val="150000"/>
              </a:lnSpc>
              <a:buNone/>
            </a:pPr>
            <a:r>
              <a:rPr kumimoji="0" lang="ar-SA" sz="3000" b="0" i="0" u="none" strike="noStrike" kern="1200" cap="none" spc="0" normalizeH="0" baseline="0" noProof="0" dirty="0" smtClean="0">
                <a:ln>
                  <a:noFill/>
                </a:ln>
                <a:solidFill>
                  <a:srgbClr val="FF0000"/>
                </a:solidFill>
                <a:effectLst/>
                <a:uLnTx/>
                <a:uFillTx/>
                <a:latin typeface="+mn-lt"/>
                <a:ea typeface="+mn-ea"/>
                <a:cs typeface="+mn-cs"/>
              </a:rPr>
              <a:t>1- </a:t>
            </a:r>
            <a:r>
              <a:rPr lang="ar-SA" sz="3200" b="1" dirty="0" smtClean="0">
                <a:solidFill>
                  <a:srgbClr val="FF0000"/>
                </a:solidFill>
                <a:latin typeface="Traditional Arabic" pitchFamily="18" charset="-78"/>
                <a:cs typeface="Traditional Arabic" pitchFamily="18" charset="-78"/>
              </a:rPr>
              <a:t>دورات إعدادية:</a:t>
            </a:r>
            <a:r>
              <a:rPr lang="fr-FR" sz="3200" b="1" dirty="0" smtClean="0">
                <a:solidFill>
                  <a:srgbClr val="FF0000"/>
                </a:solidFill>
                <a:latin typeface="Traditional Arabic" pitchFamily="18" charset="-78"/>
                <a:cs typeface="Traditional Arabic" pitchFamily="18" charset="-78"/>
              </a:rPr>
              <a:t>microcycle de préparation </a:t>
            </a:r>
          </a:p>
          <a:p>
            <a:pPr algn="r" rtl="1">
              <a:lnSpc>
                <a:spcPct val="150000"/>
              </a:lnSpc>
              <a:buNone/>
            </a:pPr>
            <a:r>
              <a:rPr lang="ar-SA" sz="3200" b="1" dirty="0" smtClean="0">
                <a:latin typeface="Traditional Arabic" pitchFamily="18" charset="-78"/>
                <a:cs typeface="Traditional Arabic" pitchFamily="18" charset="-78"/>
              </a:rPr>
              <a:t>تتميز</a:t>
            </a:r>
            <a:r>
              <a:rPr lang="ar-DZ" sz="3200" b="1" dirty="0" smtClean="0">
                <a:latin typeface="Traditional Arabic" pitchFamily="18" charset="-78"/>
                <a:cs typeface="Traditional Arabic" pitchFamily="18" charset="-78"/>
              </a:rPr>
              <a:t> </a:t>
            </a:r>
            <a:r>
              <a:rPr lang="ar-SA" sz="3200" b="1" dirty="0" smtClean="0">
                <a:latin typeface="Traditional Arabic" pitchFamily="18" charset="-78"/>
                <a:cs typeface="Traditional Arabic" pitchFamily="18" charset="-78"/>
              </a:rPr>
              <a:t>بأهمية كبيرة عند تخطيط وتشكيل الحمل سواء (</a:t>
            </a:r>
            <a:r>
              <a:rPr lang="ar-DZ" sz="3200" b="1" dirty="0" smtClean="0">
                <a:latin typeface="Traditional Arabic" pitchFamily="18" charset="-78"/>
                <a:cs typeface="Traditional Arabic" pitchFamily="18" charset="-78"/>
              </a:rPr>
              <a:t> </a:t>
            </a:r>
            <a:r>
              <a:rPr lang="ar-SA" sz="3200" b="1" dirty="0" err="1" smtClean="0">
                <a:latin typeface="Traditional Arabic" pitchFamily="18" charset="-78"/>
                <a:cs typeface="Traditional Arabic" pitchFamily="18" charset="-78"/>
              </a:rPr>
              <a:t>الفتري</a:t>
            </a:r>
            <a:r>
              <a:rPr lang="ar-DZ" sz="3200" b="1" dirty="0" smtClean="0">
                <a:latin typeface="Traditional Arabic" pitchFamily="18" charset="-78"/>
                <a:cs typeface="Traditional Arabic" pitchFamily="18" charset="-78"/>
              </a:rPr>
              <a:t> </a:t>
            </a:r>
            <a:r>
              <a:rPr lang="ar-SA" sz="3200" b="1" dirty="0" smtClean="0">
                <a:latin typeface="Traditional Arabic" pitchFamily="18" charset="-78"/>
                <a:cs typeface="Traditional Arabic" pitchFamily="18" charset="-78"/>
              </a:rPr>
              <a:t>أو السنوي) الذي يتبع في تشكيله الدورات التدريبية الكبرى والمتوسطة وتنقسم إلى :</a:t>
            </a:r>
            <a:endParaRPr lang="fr-FR" sz="3200" b="1" dirty="0" smtClean="0">
              <a:latin typeface="Traditional Arabic" pitchFamily="18" charset="-78"/>
              <a:cs typeface="Traditional Arabic" pitchFamily="18" charset="-78"/>
            </a:endParaRPr>
          </a:p>
          <a:p>
            <a:pPr algn="r" rtl="1">
              <a:lnSpc>
                <a:spcPct val="150000"/>
              </a:lnSpc>
              <a:buNone/>
            </a:pPr>
            <a:r>
              <a:rPr lang="ar-SA" sz="3200" b="1" dirty="0" smtClean="0">
                <a:solidFill>
                  <a:srgbClr val="FF0000"/>
                </a:solidFill>
                <a:latin typeface="Traditional Arabic" pitchFamily="18" charset="-78"/>
                <a:cs typeface="Traditional Arabic" pitchFamily="18" charset="-78"/>
              </a:rPr>
              <a:t>1-1-دورات الإعداد العام:</a:t>
            </a:r>
            <a:r>
              <a:rPr lang="fr-FR" sz="3200" b="1" dirty="0" smtClean="0">
                <a:solidFill>
                  <a:srgbClr val="FF0000"/>
                </a:solidFill>
                <a:latin typeface="Traditional Arabic" pitchFamily="18" charset="-78"/>
                <a:cs typeface="Traditional Arabic" pitchFamily="18" charset="-78"/>
              </a:rPr>
              <a:t>PPG</a:t>
            </a:r>
          </a:p>
          <a:p>
            <a:pPr algn="r" rtl="1">
              <a:lnSpc>
                <a:spcPct val="150000"/>
              </a:lnSpc>
              <a:buNone/>
            </a:pPr>
            <a:r>
              <a:rPr lang="ar-SA" sz="3200" b="1" dirty="0" smtClean="0">
                <a:latin typeface="Traditional Arabic" pitchFamily="18" charset="-78"/>
                <a:cs typeface="Traditional Arabic" pitchFamily="18" charset="-78"/>
              </a:rPr>
              <a:t>هي دورات تمهيدية تتميز </a:t>
            </a:r>
            <a:r>
              <a:rPr lang="ar-SA" sz="3200" b="1" dirty="0" smtClean="0">
                <a:solidFill>
                  <a:srgbClr val="FF0000"/>
                </a:solidFill>
                <a:latin typeface="Traditional Arabic" pitchFamily="18" charset="-78"/>
                <a:cs typeface="Traditional Arabic" pitchFamily="18" charset="-78"/>
              </a:rPr>
              <a:t>بشدة أقل من متوسطة إلى أقل من القصوى </a:t>
            </a:r>
            <a:r>
              <a:rPr lang="ar-SA" sz="3200" b="1" dirty="0" err="1" smtClean="0">
                <a:latin typeface="Traditional Arabic" pitchFamily="18" charset="-78"/>
                <a:cs typeface="Traditional Arabic" pitchFamily="18" charset="-78"/>
              </a:rPr>
              <a:t>و</a:t>
            </a:r>
            <a:r>
              <a:rPr lang="ar-SA" sz="3200" b="1" dirty="0" smtClean="0">
                <a:latin typeface="Traditional Arabic" pitchFamily="18" charset="-78"/>
                <a:cs typeface="Traditional Arabic" pitchFamily="18" charset="-78"/>
              </a:rPr>
              <a:t> تشكل كثير من الوحدات التدريبية في موسم الإعداد بالنسبة للسنة التدريبية،و غالبا لا تتميز هذه الدورة بالشدة القصوى.</a:t>
            </a:r>
            <a:endParaRPr lang="fr-FR" sz="3200" b="1" dirty="0" smtClean="0">
              <a:latin typeface="Traditional Arabic" pitchFamily="18" charset="-78"/>
              <a:cs typeface="Traditional Arabic" pitchFamily="18" charset="-78"/>
            </a:endParaRPr>
          </a:p>
        </p:txBody>
      </p:sp>
      <p:sp>
        <p:nvSpPr>
          <p:cNvPr id="6" name="Rectangle à coins arrondis 5"/>
          <p:cNvSpPr/>
          <p:nvPr/>
        </p:nvSpPr>
        <p:spPr>
          <a:xfrm>
            <a:off x="2143108" y="500042"/>
            <a:ext cx="4714908" cy="92869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ar-SA" sz="3600" b="1" dirty="0" smtClean="0">
                <a:latin typeface="Traditional Arabic" pitchFamily="18" charset="-78"/>
                <a:cs typeface="Traditional Arabic" pitchFamily="18" charset="-78"/>
              </a:rPr>
              <a:t>الخطط التدريبية </a:t>
            </a:r>
            <a:endParaRPr lang="fr-FR"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pic>
        <p:nvPicPr>
          <p:cNvPr id="4" name="Espace réservé du contenu 3" descr="index.jpg"/>
          <p:cNvPicPr>
            <a:picLocks noGrp="1" noChangeAspect="1"/>
          </p:cNvPicPr>
          <p:nvPr>
            <p:ph idx="1"/>
          </p:nvPr>
        </p:nvPicPr>
        <p:blipFill>
          <a:blip r:embed="rId2"/>
          <a:stretch>
            <a:fillRect/>
          </a:stretch>
        </p:blipFill>
        <p:spPr>
          <a:xfrm>
            <a:off x="500034" y="428604"/>
            <a:ext cx="8286807" cy="6143668"/>
          </a:xfrm>
        </p:spPr>
      </p:pic>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Verve">
  <a:themeElements>
    <a:clrScheme name="Verve">
      <a:dk1>
        <a:sysClr val="windowText" lastClr="000000"/>
      </a:dk1>
      <a:lt1>
        <a:sysClr val="window" lastClr="FFFFFF"/>
      </a:lt1>
      <a:dk2>
        <a:srgbClr val="666666"/>
      </a:dk2>
      <a:lt2>
        <a:srgbClr val="D2D2D2"/>
      </a:lt2>
      <a:accent1>
        <a:srgbClr val="FF388C"/>
      </a:accent1>
      <a:accent2>
        <a:srgbClr val="E40059"/>
      </a:accent2>
      <a:accent3>
        <a:srgbClr val="9C007F"/>
      </a:accent3>
      <a:accent4>
        <a:srgbClr val="68007F"/>
      </a:accent4>
      <a:accent5>
        <a:srgbClr val="005BD3"/>
      </a:accent5>
      <a:accent6>
        <a:srgbClr val="00349E"/>
      </a:accent6>
      <a:hlink>
        <a:srgbClr val="17BBFD"/>
      </a:hlink>
      <a:folHlink>
        <a:srgbClr val="FF79C2"/>
      </a:folHlink>
    </a:clrScheme>
    <a:fontScheme name="Verve">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Verve">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0800" dist="38100" dir="14700000" algn="t" rotWithShape="0">
              <a:srgbClr val="000000">
                <a:alpha val="60000"/>
              </a:srgbClr>
            </a:outerShdw>
          </a:effectLst>
          <a:scene3d>
            <a:camera prst="orthographicFront" fov="0">
              <a:rot lat="0" lon="0" rev="0"/>
            </a:camera>
            <a:lightRig rig="contrasting" dir="t">
              <a:rot lat="0" lon="0" rev="3600000"/>
            </a:lightRig>
          </a:scene3d>
          <a:sp3d prstMaterial="plastic">
            <a:bevelT w="127000" h="38200" prst="relaxedInset"/>
            <a:contourClr>
              <a:schemeClr val="phClr"/>
            </a:contourClr>
          </a:sp3d>
        </a:effectStyle>
      </a:effectStyleLst>
      <a:bgFillStyleLst>
        <a:solidFill>
          <a:schemeClr val="phClr"/>
        </a:solidFill>
        <a:gradFill rotWithShape="1">
          <a:gsLst>
            <a:gs pos="0">
              <a:schemeClr val="phClr">
                <a:shade val="48000"/>
                <a:satMod val="230000"/>
              </a:schemeClr>
            </a:gs>
            <a:gs pos="60000">
              <a:schemeClr val="phClr">
                <a:shade val="92000"/>
                <a:satMod val="230000"/>
              </a:schemeClr>
            </a:gs>
            <a:gs pos="100000">
              <a:schemeClr val="phClr">
                <a:tint val="85000"/>
                <a:satMod val="400000"/>
              </a:schemeClr>
            </a:gs>
          </a:gsLst>
          <a:lin ang="5400000" scaled="0"/>
        </a:gradFill>
        <a:blipFill>
          <a:blip xmlns:r="http://schemas.openxmlformats.org/officeDocument/2006/relationships" r:embed="rId1">
            <a:duotone>
              <a:schemeClr val="phClr">
                <a:shade val="1200"/>
                <a:satMod val="150000"/>
              </a:schemeClr>
              <a:schemeClr val="phClr">
                <a:tint val="90000"/>
                <a:satMod val="150000"/>
              </a:schemeClr>
            </a:duotone>
          </a:blip>
          <a:tile tx="0" ty="0" sx="70000" sy="7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Verve</Template>
  <TotalTime>1346</TotalTime>
  <Words>1196</Words>
  <PresentationFormat>Affichage à l'écran (4:3)</PresentationFormat>
  <Paragraphs>126</Paragraphs>
  <Slides>19</Slides>
  <Notes>0</Notes>
  <HiddenSlides>0</HiddenSlides>
  <MMClips>0</MMClips>
  <ScaleCrop>false</ScaleCrop>
  <HeadingPairs>
    <vt:vector size="4" baseType="variant">
      <vt:variant>
        <vt:lpstr>Thème</vt:lpstr>
      </vt:variant>
      <vt:variant>
        <vt:i4>1</vt:i4>
      </vt:variant>
      <vt:variant>
        <vt:lpstr>Titres des diapositives</vt:lpstr>
      </vt:variant>
      <vt:variant>
        <vt:i4>19</vt:i4>
      </vt:variant>
    </vt:vector>
  </HeadingPairs>
  <TitlesOfParts>
    <vt:vector size="20" baseType="lpstr">
      <vt:lpstr>Verve</vt:lpstr>
      <vt:lpstr>المحاضرة الرابعة </vt:lpstr>
      <vt:lpstr>Diapositive 2</vt:lpstr>
      <vt:lpstr>Diapositive 3</vt:lpstr>
      <vt:lpstr>Diapositive 4</vt:lpstr>
      <vt:lpstr>Diapositive 5</vt:lpstr>
      <vt:lpstr>Diapositive 6</vt:lpstr>
      <vt:lpstr>Diapositive 7</vt:lpstr>
      <vt:lpstr>Diapositive 8</vt:lpstr>
      <vt:lpstr>Diapositive 9</vt:lpstr>
      <vt:lpstr>Diapositive 10</vt:lpstr>
      <vt:lpstr>Diapositive 11</vt:lpstr>
      <vt:lpstr>Diapositive 12</vt:lpstr>
      <vt:lpstr>Diapositive 13</vt:lpstr>
      <vt:lpstr>Diapositive 14</vt:lpstr>
      <vt:lpstr>Diapositive 15</vt:lpstr>
      <vt:lpstr>Diapositive 16</vt:lpstr>
      <vt:lpstr>Diapositive 17</vt:lpstr>
      <vt:lpstr>Diapositive 18</vt:lpstr>
      <vt:lpstr>Diapositive 19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asus</dc:creator>
  <cp:lastModifiedBy>asus</cp:lastModifiedBy>
  <cp:revision>29</cp:revision>
  <dcterms:created xsi:type="dcterms:W3CDTF">2022-05-12T21:18:10Z</dcterms:created>
  <dcterms:modified xsi:type="dcterms:W3CDTF">2022-10-15T12:55:57Z</dcterms:modified>
</cp:coreProperties>
</file>