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3"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71"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15/10/2022</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15/10/2022</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ar-DZ" sz="6700" b="1" dirty="0" smtClean="0">
                <a:solidFill>
                  <a:srgbClr val="FFFF00"/>
                </a:solidFill>
                <a:latin typeface="Aharoni" pitchFamily="2" charset="-79"/>
              </a:rPr>
              <a:t>المحاضرة </a:t>
            </a:r>
            <a:r>
              <a:rPr lang="ar-SA" sz="6700" b="1" dirty="0" smtClean="0">
                <a:solidFill>
                  <a:srgbClr val="FFFF00"/>
                </a:solidFill>
                <a:latin typeface="Aharoni" pitchFamily="2" charset="-79"/>
              </a:rPr>
              <a:t>الرابعة</a:t>
            </a:r>
            <a:r>
              <a:rPr lang="fr-FR" sz="4800" b="1" dirty="0" smtClean="0">
                <a:solidFill>
                  <a:srgbClr val="FFFF00"/>
                </a:solidFill>
                <a:latin typeface="Aharoni" pitchFamily="2" charset="-79"/>
                <a:cs typeface="Aharoni" pitchFamily="2" charset="-79"/>
              </a:rPr>
              <a:t/>
            </a:r>
            <a:br>
              <a:rPr lang="fr-FR" sz="4800" b="1" dirty="0" smtClean="0">
                <a:solidFill>
                  <a:srgbClr val="FFFF00"/>
                </a:solidFill>
                <a:latin typeface="Aharoni" pitchFamily="2" charset="-79"/>
                <a:cs typeface="Aharoni" pitchFamily="2" charset="-79"/>
              </a:rPr>
            </a:br>
            <a:endParaRPr lang="fr-FR" dirty="0"/>
          </a:p>
        </p:txBody>
      </p:sp>
      <p:sp>
        <p:nvSpPr>
          <p:cNvPr id="3" name="Espace réservé du contenu 2"/>
          <p:cNvSpPr>
            <a:spLocks noGrp="1"/>
          </p:cNvSpPr>
          <p:nvPr>
            <p:ph idx="1"/>
          </p:nvPr>
        </p:nvSpPr>
        <p:spPr>
          <a:xfrm>
            <a:off x="214282" y="1357298"/>
            <a:ext cx="8686800" cy="5286412"/>
          </a:xfrm>
        </p:spPr>
        <p:style>
          <a:lnRef idx="1">
            <a:schemeClr val="accent5"/>
          </a:lnRef>
          <a:fillRef idx="2">
            <a:schemeClr val="accent5"/>
          </a:fillRef>
          <a:effectRef idx="1">
            <a:schemeClr val="accent5"/>
          </a:effectRef>
          <a:fontRef idx="minor">
            <a:schemeClr val="dk1"/>
          </a:fontRef>
        </p:style>
        <p:txBody>
          <a:bodyPr>
            <a:noAutofit/>
          </a:bodyPr>
          <a:lstStyle/>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مادة :  التخطيط </a:t>
            </a:r>
            <a:r>
              <a:rPr lang="ar-SA" sz="2800" b="1" dirty="0" err="1" smtClean="0">
                <a:solidFill>
                  <a:schemeClr val="bg1">
                    <a:lumMod val="75000"/>
                    <a:lumOff val="25000"/>
                  </a:schemeClr>
                </a:solidFill>
                <a:latin typeface="Arial" pitchFamily="34" charset="0"/>
                <a:cs typeface="Arial" pitchFamily="34" charset="0"/>
              </a:rPr>
              <a:t>و</a:t>
            </a:r>
            <a:r>
              <a:rPr lang="ar-SA" sz="2800" b="1" dirty="0" smtClean="0">
                <a:solidFill>
                  <a:schemeClr val="bg1">
                    <a:lumMod val="75000"/>
                    <a:lumOff val="25000"/>
                  </a:schemeClr>
                </a:solidFill>
                <a:latin typeface="Arial" pitchFamily="34" charset="0"/>
                <a:cs typeface="Arial" pitchFamily="34" charset="0"/>
              </a:rPr>
              <a:t> البرمجة في التدريب الرياضي.</a:t>
            </a:r>
          </a:p>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المستوى : السنة الثانية ليسانس التدريب الرياضي.</a:t>
            </a:r>
          </a:p>
          <a:p>
            <a:pPr algn="r" rtl="1">
              <a:lnSpc>
                <a:spcPct val="200000"/>
              </a:lnSpc>
              <a:buNone/>
            </a:pPr>
            <a:endParaRPr lang="ar-SA" sz="2800" b="1" dirty="0" smtClean="0">
              <a:solidFill>
                <a:srgbClr val="FFFF00"/>
              </a:solidFill>
              <a:latin typeface="Arial" pitchFamily="34" charset="0"/>
              <a:cs typeface="Arial" pitchFamily="34" charset="0"/>
            </a:endParaRPr>
          </a:p>
          <a:p>
            <a:pPr lvl="0" algn="r" rtl="1">
              <a:buNone/>
              <a:defRPr/>
            </a:pPr>
            <a:r>
              <a:rPr lang="ar-SA" sz="2800" b="1" dirty="0" smtClean="0">
                <a:solidFill>
                  <a:srgbClr val="FF0000"/>
                </a:solidFill>
                <a:latin typeface="Arial" pitchFamily="34" charset="0"/>
                <a:cs typeface="Arial" pitchFamily="34" charset="0"/>
              </a:rPr>
              <a:t>أهداف المحاضرة: - التعرف على أنواع التخطيط في التدريب الرياضي.</a:t>
            </a:r>
          </a:p>
          <a:p>
            <a:pPr lvl="0" algn="r" rtl="1">
              <a:buNone/>
              <a:defRPr/>
            </a:pPr>
            <a:endParaRPr lang="ar-SA" sz="2400" b="1" dirty="0" smtClean="0">
              <a:solidFill>
                <a:srgbClr val="FF0000"/>
              </a:solidFill>
              <a:latin typeface="Arial" pitchFamily="34" charset="0"/>
              <a:cs typeface="Arial" pitchFamily="34" charset="0"/>
            </a:endParaRPr>
          </a:p>
          <a:p>
            <a:pPr algn="r" rtl="1">
              <a:buNone/>
              <a:defRPr/>
            </a:pPr>
            <a:r>
              <a:rPr lang="ar-SA" sz="2800" b="1" dirty="0" smtClean="0">
                <a:solidFill>
                  <a:srgbClr val="FF0000"/>
                </a:solidFill>
                <a:latin typeface="Arial" pitchFamily="34" charset="0"/>
                <a:cs typeface="Arial" pitchFamily="34" charset="0"/>
              </a:rPr>
              <a:t>                -  التعرف على الدورة التدريبية الصغرى </a:t>
            </a:r>
            <a:r>
              <a:rPr lang="ar-SA" sz="2400" b="1" dirty="0" smtClean="0">
                <a:solidFill>
                  <a:srgbClr val="FF0000"/>
                </a:solidFill>
                <a:latin typeface="Arial" pitchFamily="34" charset="0"/>
                <a:cs typeface="Arial" pitchFamily="34" charset="0"/>
              </a:rPr>
              <a:t>(</a:t>
            </a:r>
            <a:r>
              <a:rPr lang="fr-FR" sz="2000" b="1" dirty="0" smtClean="0">
                <a:solidFill>
                  <a:srgbClr val="FF0000"/>
                </a:solidFill>
                <a:latin typeface="Arial" pitchFamily="34" charset="0"/>
                <a:cs typeface="Arial" pitchFamily="34" charset="0"/>
              </a:rPr>
              <a:t>MICROCYCLE</a:t>
            </a:r>
            <a:r>
              <a:rPr lang="ar-SA" sz="2400" b="1" dirty="0" smtClean="0">
                <a:solidFill>
                  <a:srgbClr val="FF0000"/>
                </a:solidFill>
                <a:latin typeface="Arial" pitchFamily="34" charset="0"/>
                <a:cs typeface="Arial" pitchFamily="34" charset="0"/>
              </a:rPr>
              <a:t>)</a:t>
            </a:r>
          </a:p>
          <a:p>
            <a:pPr algn="r" rtl="1">
              <a:buNone/>
              <a:defRPr/>
            </a:pPr>
            <a:r>
              <a:rPr lang="ar-SA" sz="2400" b="1" dirty="0" smtClean="0">
                <a:solidFill>
                  <a:srgbClr val="FF0000"/>
                </a:solidFill>
                <a:latin typeface="Arial" pitchFamily="34" charset="0"/>
                <a:cs typeface="Arial" pitchFamily="34" charset="0"/>
              </a:rPr>
              <a:t>                  </a:t>
            </a:r>
            <a:r>
              <a:rPr lang="ar-SA" sz="2800" b="1" dirty="0" smtClean="0">
                <a:solidFill>
                  <a:srgbClr val="FF0000"/>
                </a:solidFill>
                <a:latin typeface="Arial" pitchFamily="34" charset="0"/>
                <a:cs typeface="Arial" pitchFamily="34" charset="0"/>
              </a:rPr>
              <a:t>- أنواع الدورات التدريبية الصغرى </a:t>
            </a:r>
          </a:p>
          <a:p>
            <a:pPr algn="r" rtl="1">
              <a:buNone/>
            </a:pPr>
            <a:r>
              <a:rPr lang="ar-SA" sz="2800" b="1" dirty="0" smtClean="0">
                <a:solidFill>
                  <a:srgbClr val="FF0000"/>
                </a:solidFill>
                <a:latin typeface="Arial" pitchFamily="34" charset="0"/>
                <a:cs typeface="Arial" pitchFamily="34" charset="0"/>
              </a:rPr>
              <a:t>           </a:t>
            </a:r>
          </a:p>
          <a:p>
            <a:pPr algn="r" rtl="1">
              <a:buNone/>
            </a:pPr>
            <a:r>
              <a:rPr lang="ar-SA"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kumimoji="0" lang="ar-SA" sz="3000" b="0" i="0" u="none" strike="noStrike" kern="1200" cap="none" spc="0" normalizeH="0" baseline="0" noProof="0" dirty="0" smtClean="0">
              <a:ln>
                <a:noFill/>
              </a:ln>
              <a:solidFill>
                <a:srgbClr val="FF0000"/>
              </a:solidFill>
              <a:effectLst/>
              <a:uLnTx/>
              <a:uFillTx/>
              <a:latin typeface="+mn-lt"/>
              <a:ea typeface="+mn-ea"/>
              <a:cs typeface="+mn-cs"/>
            </a:endParaRPr>
          </a:p>
          <a:p>
            <a:pPr algn="just" rtl="1">
              <a:lnSpc>
                <a:spcPct val="150000"/>
              </a:lnSpc>
            </a:pPr>
            <a:r>
              <a:rPr lang="ar-SA" sz="3200" b="1" dirty="0" smtClean="0">
                <a:latin typeface="Traditional Arabic" pitchFamily="18" charset="-78"/>
                <a:cs typeface="Traditional Arabic" pitchFamily="18" charset="-78"/>
              </a:rPr>
              <a:t>1-2-دورات الإعداد الخاص:</a:t>
            </a:r>
            <a:r>
              <a:rPr lang="fr-FR" sz="3200" b="1" dirty="0" smtClean="0">
                <a:latin typeface="Traditional Arabic" pitchFamily="18" charset="-78"/>
                <a:cs typeface="Traditional Arabic" pitchFamily="18" charset="-78"/>
              </a:rPr>
              <a:t>PPS</a:t>
            </a:r>
          </a:p>
          <a:p>
            <a:pPr algn="just" rtl="1">
              <a:lnSpc>
                <a:spcPct val="150000"/>
              </a:lnSpc>
            </a:pPr>
            <a:r>
              <a:rPr lang="ar-SA" sz="3200" b="1" dirty="0" smtClean="0">
                <a:latin typeface="Traditional Arabic" pitchFamily="18" charset="-78"/>
                <a:cs typeface="Traditional Arabic" pitchFamily="18" charset="-78"/>
              </a:rPr>
              <a:t>هي دورات تدريبية بنائية أساسية بهدف خاص في موسم التدريب من جانب </a:t>
            </a:r>
            <a:r>
              <a:rPr lang="ar-SA" sz="3200" b="1" dirty="0" smtClean="0">
                <a:solidFill>
                  <a:srgbClr val="FF0000"/>
                </a:solidFill>
                <a:latin typeface="Traditional Arabic" pitchFamily="18" charset="-78"/>
                <a:cs typeface="Traditional Arabic" pitchFamily="18" charset="-78"/>
              </a:rPr>
              <a:t>ونوع التخصص </a:t>
            </a:r>
            <a:r>
              <a:rPr lang="ar-SA" sz="3200" b="1" dirty="0" smtClean="0">
                <a:latin typeface="Traditional Arabic" pitchFamily="18" charset="-78"/>
                <a:cs typeface="Traditional Arabic" pitchFamily="18" charset="-78"/>
              </a:rPr>
              <a:t>من جانب أخر، وتتميز </a:t>
            </a:r>
            <a:r>
              <a:rPr lang="ar-SA" sz="3200" b="1" dirty="0" smtClean="0">
                <a:solidFill>
                  <a:srgbClr val="FF0000"/>
                </a:solidFill>
                <a:latin typeface="Traditional Arabic" pitchFamily="18" charset="-78"/>
                <a:cs typeface="Traditional Arabic" pitchFamily="18" charset="-78"/>
              </a:rPr>
              <a:t>شدة تلك الدورات من متوسطة إلى أقل من القصوى</a:t>
            </a:r>
            <a:r>
              <a:rPr lang="ar-SA" sz="3200" b="1" dirty="0" smtClean="0">
                <a:solidFill>
                  <a:srgbClr val="00B0F0"/>
                </a:solidFill>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بحمل تدريجي من وحدة إلى أخرى ومن دورة إلى أخرى، ويمكن أن تصل إلى </a:t>
            </a:r>
            <a:r>
              <a:rPr lang="ar-SA" sz="3200" b="1" dirty="0" smtClean="0">
                <a:solidFill>
                  <a:srgbClr val="FF0000"/>
                </a:solidFill>
                <a:latin typeface="Traditional Arabic" pitchFamily="18" charset="-78"/>
                <a:cs typeface="Traditional Arabic" pitchFamily="18" charset="-78"/>
              </a:rPr>
              <a:t>الشدة القصوى </a:t>
            </a:r>
            <a:r>
              <a:rPr lang="ar-SA" sz="3200" b="1" dirty="0" smtClean="0">
                <a:latin typeface="Traditional Arabic" pitchFamily="18" charset="-78"/>
                <a:cs typeface="Traditional Arabic" pitchFamily="18" charset="-78"/>
              </a:rPr>
              <a:t>على أن يكون أكثر من (مرة أو مرتين أسبوعيا) حسب</a:t>
            </a: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لهدف .</a:t>
            </a:r>
            <a:endParaRPr lang="fr-FR" sz="3200" b="1" dirty="0" smtClean="0">
              <a:latin typeface="Traditional Arabic" pitchFamily="18" charset="-78"/>
              <a:cs typeface="Traditional Arabic" pitchFamily="18" charset="-78"/>
            </a:endParaRPr>
          </a:p>
          <a:p>
            <a:pPr algn="r" rtl="1">
              <a:lnSpc>
                <a:spcPct val="150000"/>
              </a:lnSpc>
              <a:buNone/>
            </a:pP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kumimoji="0" lang="ar-SA" sz="3000" b="0" i="0" u="none" strike="noStrike" kern="1200" cap="none" spc="0" normalizeH="0" baseline="0" noProof="0" dirty="0" smtClean="0">
              <a:ln>
                <a:noFill/>
              </a:ln>
              <a:solidFill>
                <a:srgbClr val="FF0000"/>
              </a:solidFill>
              <a:effectLst/>
              <a:uLnTx/>
              <a:uFillTx/>
              <a:latin typeface="+mn-lt"/>
              <a:ea typeface="+mn-ea"/>
              <a:cs typeface="+mn-cs"/>
            </a:endParaRPr>
          </a:p>
          <a:p>
            <a:pPr algn="just" rtl="1">
              <a:lnSpc>
                <a:spcPct val="150000"/>
              </a:lnSpc>
            </a:pPr>
            <a:r>
              <a:rPr lang="ar-SA" sz="3200" b="1" dirty="0" smtClean="0">
                <a:latin typeface="Traditional Arabic" pitchFamily="18" charset="-78"/>
                <a:cs typeface="Traditional Arabic" pitchFamily="18" charset="-78"/>
              </a:rPr>
              <a:t>2-دورات المنافسات :</a:t>
            </a:r>
            <a:endParaRPr lang="fr-FR" sz="3200" b="1" dirty="0" smtClean="0">
              <a:latin typeface="Traditional Arabic" pitchFamily="18" charset="-78"/>
              <a:cs typeface="Traditional Arabic" pitchFamily="18" charset="-78"/>
            </a:endParaRPr>
          </a:p>
          <a:p>
            <a:pPr algn="just" rtl="1">
              <a:lnSpc>
                <a:spcPct val="150000"/>
              </a:lnSpc>
            </a:pPr>
            <a:r>
              <a:rPr lang="ar-SA" sz="3200" b="1" dirty="0" smtClean="0">
                <a:latin typeface="Traditional Arabic" pitchFamily="18" charset="-78"/>
                <a:cs typeface="Traditional Arabic" pitchFamily="18" charset="-78"/>
              </a:rPr>
              <a:t>تختلف في تشكيلها من نشاط لأخر حيث ترتبط مع البرنامج الزمني الخاص بالنشاط الممارس</a:t>
            </a:r>
            <a:r>
              <a:rPr lang="ar-DZ" sz="3200" b="1" dirty="0" smtClean="0">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وقواعد المنافسة حيث الألعاب الجماعية تختلف عن الفردية </a:t>
            </a:r>
            <a:r>
              <a:rPr lang="ar-SA" sz="3200" b="1" dirty="0" smtClean="0">
                <a:latin typeface="Traditional Arabic" pitchFamily="18" charset="-78"/>
                <a:cs typeface="Traditional Arabic" pitchFamily="18" charset="-78"/>
              </a:rPr>
              <a:t>وذلك يعمل على ضرورة تقنين حمل التدريب المناسب لكل وحدة من الوحدات المكونة للدورة الخاصة بالمسابقات لتحقيق الإنجاز العالي وتتميز </a:t>
            </a:r>
            <a:r>
              <a:rPr lang="ar-SA" sz="3200" b="1" dirty="0" smtClean="0">
                <a:solidFill>
                  <a:srgbClr val="FF0000"/>
                </a:solidFill>
                <a:latin typeface="Traditional Arabic" pitchFamily="18" charset="-78"/>
                <a:cs typeface="Traditional Arabic" pitchFamily="18" charset="-78"/>
              </a:rPr>
              <a:t>بشدة أقل من القصوى إلى القصوى</a:t>
            </a:r>
            <a:r>
              <a:rPr lang="ar-DZ" sz="3200" b="1" dirty="0" smtClean="0">
                <a:solidFill>
                  <a:srgbClr val="FF0000"/>
                </a:solidFill>
                <a:latin typeface="Traditional Arabic" pitchFamily="18" charset="-78"/>
                <a:cs typeface="Traditional Arabic" pitchFamily="18" charset="-78"/>
              </a:rPr>
              <a:t> </a:t>
            </a:r>
            <a:r>
              <a:rPr lang="ar-SA" sz="3200" b="1" dirty="0" err="1" smtClean="0">
                <a:latin typeface="Traditional Arabic" pitchFamily="18" charset="-78"/>
                <a:cs typeface="Traditional Arabic" pitchFamily="18" charset="-78"/>
              </a:rPr>
              <a:t>بإستثناء</a:t>
            </a:r>
            <a:r>
              <a:rPr lang="ar-SA" sz="3200" b="1" dirty="0" smtClean="0">
                <a:latin typeface="Traditional Arabic" pitchFamily="18" charset="-78"/>
                <a:cs typeface="Traditional Arabic" pitchFamily="18" charset="-78"/>
              </a:rPr>
              <a:t> الوحدات التدريبية </a:t>
            </a:r>
            <a:r>
              <a:rPr lang="ar-SA" sz="3200" b="1" dirty="0" err="1" smtClean="0">
                <a:latin typeface="Traditional Arabic" pitchFamily="18" charset="-78"/>
                <a:cs typeface="Traditional Arabic" pitchFamily="18" charset="-78"/>
              </a:rPr>
              <a:t>الإستشفائية</a:t>
            </a:r>
            <a:r>
              <a:rPr lang="ar-SA" sz="3200" b="1" dirty="0" smtClean="0">
                <a:latin typeface="Traditional Arabic" pitchFamily="18" charset="-78"/>
                <a:cs typeface="Traditional Arabic" pitchFamily="18" charset="-78"/>
              </a:rPr>
              <a:t> التي تتخللها، وتقسم دورة المسابقات إلى:</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77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kumimoji="0" lang="ar-SA" sz="3000" b="0" i="0" u="none" strike="noStrike" kern="1200" cap="none" spc="0" normalizeH="0" baseline="0" noProof="0" dirty="0" smtClean="0">
              <a:ln>
                <a:noFill/>
              </a:ln>
              <a:solidFill>
                <a:srgbClr val="FF0000"/>
              </a:solidFill>
              <a:effectLst/>
              <a:uLnTx/>
              <a:uFillTx/>
              <a:latin typeface="+mn-lt"/>
              <a:ea typeface="+mn-ea"/>
              <a:cs typeface="+mn-cs"/>
            </a:endParaRPr>
          </a:p>
          <a:p>
            <a:pPr algn="r" rtl="1">
              <a:lnSpc>
                <a:spcPct val="150000"/>
              </a:lnSpc>
            </a:pPr>
            <a:r>
              <a:rPr lang="ar-SA" sz="3200" b="1" dirty="0" smtClean="0">
                <a:solidFill>
                  <a:srgbClr val="FF0000"/>
                </a:solidFill>
                <a:latin typeface="Traditional Arabic" pitchFamily="18" charset="-78"/>
                <a:cs typeface="Traditional Arabic" pitchFamily="18" charset="-78"/>
              </a:rPr>
              <a:t>2-1-دورات الإعداد للمنافسات</a:t>
            </a:r>
            <a:r>
              <a:rPr lang="ar-SA" sz="3200" b="1" i="1" dirty="0" smtClean="0">
                <a:solidFill>
                  <a:srgbClr val="FF0000"/>
                </a:solidFill>
                <a:latin typeface="Traditional Arabic" pitchFamily="18" charset="-78"/>
                <a:cs typeface="Traditional Arabic" pitchFamily="18" charset="-78"/>
              </a:rPr>
              <a:t>:</a:t>
            </a:r>
            <a:r>
              <a:rPr lang="fr-FR" sz="3200" b="1" i="1" dirty="0" smtClean="0">
                <a:solidFill>
                  <a:srgbClr val="002060"/>
                </a:solidFill>
                <a:latin typeface="Traditional Arabic" pitchFamily="18" charset="-78"/>
                <a:cs typeface="Traditional Arabic" pitchFamily="18" charset="-78"/>
              </a:rPr>
              <a:t>microcycle d’ approche </a:t>
            </a:r>
            <a:endParaRPr lang="fr-FR" sz="3200" b="1" dirty="0" smtClean="0">
              <a:solidFill>
                <a:srgbClr val="002060"/>
              </a:solidFill>
              <a:latin typeface="Traditional Arabic" pitchFamily="18" charset="-78"/>
              <a:cs typeface="Traditional Arabic" pitchFamily="18" charset="-78"/>
            </a:endParaRPr>
          </a:p>
          <a:p>
            <a:pPr algn="just" rtl="1">
              <a:lnSpc>
                <a:spcPct val="150000"/>
              </a:lnSpc>
              <a:buNone/>
            </a:pPr>
            <a:r>
              <a:rPr lang="ar-DZ" sz="3200" b="1" dirty="0" smtClean="0">
                <a:latin typeface="Traditional Arabic" pitchFamily="18" charset="-78"/>
                <a:cs typeface="Traditional Arabic" pitchFamily="18" charset="-78"/>
              </a:rPr>
              <a:t>تتميز بالتوجيه في تشكيل الحمل التدريبي من حيث (الشدة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الحجم والراحة)فعند استخدام </a:t>
            </a:r>
            <a:r>
              <a:rPr lang="ar-DZ" sz="3200" b="1" dirty="0" smtClean="0">
                <a:solidFill>
                  <a:srgbClr val="FF0000"/>
                </a:solidFill>
                <a:latin typeface="Traditional Arabic" pitchFamily="18" charset="-78"/>
                <a:cs typeface="Traditional Arabic" pitchFamily="18" charset="-78"/>
              </a:rPr>
              <a:t>الشدة يجب أن لا تزيد عدد الوحدات التدريبية المميزة بالشدة القصوى عن(مرتين أسبوعيا)</a:t>
            </a:r>
            <a:r>
              <a:rPr lang="ar-SA"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إذا كان عدد الوحدات التدريبية06 وحدات،مع إطالة نسبية في مدد الراحة الإيجابية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a:t>
            </a:r>
            <a:r>
              <a:rPr lang="ar-DZ" sz="3200" b="1" dirty="0" smtClean="0">
                <a:solidFill>
                  <a:srgbClr val="FF0000"/>
                </a:solidFill>
                <a:latin typeface="Traditional Arabic" pitchFamily="18" charset="-78"/>
                <a:cs typeface="Traditional Arabic" pitchFamily="18" charset="-78"/>
              </a:rPr>
              <a:t>تقليل الحجم التدريبي </a:t>
            </a:r>
            <a:r>
              <a:rPr lang="ar-DZ" sz="3200" b="1" dirty="0" smtClean="0">
                <a:latin typeface="Traditional Arabic" pitchFamily="18" charset="-78"/>
                <a:cs typeface="Traditional Arabic" pitchFamily="18" charset="-78"/>
              </a:rPr>
              <a:t>، وبالنسبة </a:t>
            </a:r>
            <a:r>
              <a:rPr lang="ar-DZ" sz="3200" b="1" dirty="0" smtClean="0">
                <a:solidFill>
                  <a:srgbClr val="FF0000"/>
                </a:solidFill>
                <a:latin typeface="Traditional Arabic" pitchFamily="18" charset="-78"/>
                <a:cs typeface="Traditional Arabic" pitchFamily="18" charset="-78"/>
              </a:rPr>
              <a:t>للمستويات الأقل فلا تزيد شدة التدريب عن(01)قصوى مقابل( 05 وحدات)تدريبية مختلفة الشدة.</a:t>
            </a:r>
            <a:endParaRPr lang="ar-SA" sz="3200" b="1" dirty="0" smtClean="0">
              <a:solidFill>
                <a:srgbClr val="FF0000"/>
              </a:solidFill>
              <a:latin typeface="Traditional Arabic" pitchFamily="18" charset="-78"/>
              <a:cs typeface="Traditional Arabic" pitchFamily="18" charset="-78"/>
            </a:endParaRPr>
          </a:p>
          <a:p>
            <a:pPr algn="just" rtl="1">
              <a:lnSpc>
                <a:spcPct val="150000"/>
              </a:lnSpc>
              <a:buNone/>
            </a:pPr>
            <a:r>
              <a:rPr lang="ar-SA" sz="3200" b="1" u="sng" dirty="0" smtClean="0">
                <a:solidFill>
                  <a:srgbClr val="FFFF00"/>
                </a:solidFill>
                <a:latin typeface="Traditional Arabic" pitchFamily="18" charset="-78"/>
                <a:cs typeface="Traditional Arabic" pitchFamily="18" charset="-78"/>
              </a:rPr>
              <a:t>المرجع</a:t>
            </a:r>
          </a:p>
          <a:p>
            <a:pPr algn="just" rtl="1">
              <a:lnSpc>
                <a:spcPct val="150000"/>
              </a:lnSpc>
              <a:buNone/>
            </a:pPr>
            <a:r>
              <a:rPr lang="fr-FR" sz="2300" b="1" i="1" dirty="0" smtClean="0"/>
              <a:t>Les techniques et les méthodes de l'entraînement sportif", CNFPT 1994</a:t>
            </a:r>
            <a:endParaRPr lang="fr-FR" sz="23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kumimoji="0" lang="ar-SA" sz="3000" b="0" i="0" u="none" strike="noStrike" kern="1200" cap="none" spc="0" normalizeH="0" baseline="0" noProof="0" dirty="0" smtClean="0">
              <a:ln>
                <a:noFill/>
              </a:ln>
              <a:solidFill>
                <a:srgbClr val="FF0000"/>
              </a:solidFill>
              <a:effectLst/>
              <a:uLnTx/>
              <a:uFillTx/>
              <a:latin typeface="+mn-lt"/>
              <a:ea typeface="+mn-ea"/>
              <a:cs typeface="+mn-cs"/>
            </a:endParaRPr>
          </a:p>
          <a:p>
            <a:pPr algn="r" rtl="1">
              <a:lnSpc>
                <a:spcPct val="150000"/>
              </a:lnSpc>
            </a:pPr>
            <a:r>
              <a:rPr lang="ar-SA" sz="3200" b="1" dirty="0" smtClean="0">
                <a:solidFill>
                  <a:srgbClr val="FF0000"/>
                </a:solidFill>
                <a:latin typeface="Traditional Arabic" pitchFamily="18" charset="-78"/>
                <a:cs typeface="Traditional Arabic" pitchFamily="18" charset="-78"/>
              </a:rPr>
              <a:t>2-2-دورات المنافسات الخاصة:</a:t>
            </a:r>
            <a:endParaRPr lang="fr-FR" sz="3200" b="1" dirty="0" smtClean="0">
              <a:solidFill>
                <a:srgbClr val="002060"/>
              </a:solidFill>
              <a:latin typeface="Traditional Arabic" pitchFamily="18" charset="-78"/>
              <a:cs typeface="Traditional Arabic" pitchFamily="18" charset="-78"/>
            </a:endParaRPr>
          </a:p>
          <a:p>
            <a:pPr algn="just" rtl="1">
              <a:lnSpc>
                <a:spcPct val="150000"/>
              </a:lnSpc>
              <a:buNone/>
            </a:pPr>
            <a:r>
              <a:rPr lang="ar-DZ" sz="3200" b="1" dirty="0" smtClean="0">
                <a:latin typeface="Traditional Arabic" pitchFamily="18" charset="-78"/>
                <a:cs typeface="Traditional Arabic" pitchFamily="18" charset="-78"/>
              </a:rPr>
              <a:t>مثل المنافسة بالنسبة للألعاب الجماعية أو الفردية أو المنازلات وعلى ذلك يجب </a:t>
            </a:r>
            <a:r>
              <a:rPr lang="ar-DZ" sz="3200" b="1" dirty="0" smtClean="0">
                <a:solidFill>
                  <a:srgbClr val="FF0000"/>
                </a:solidFill>
                <a:latin typeface="Traditional Arabic" pitchFamily="18" charset="-78"/>
                <a:cs typeface="Traditional Arabic" pitchFamily="18" charset="-78"/>
              </a:rPr>
              <a:t>أن تتشابه في المتغيرات التي لها علاقة بالمستوى</a:t>
            </a:r>
            <a:r>
              <a:rPr lang="ar-SA" sz="3200" b="1" dirty="0" smtClean="0">
                <a:solidFill>
                  <a:srgbClr val="FF0000"/>
                </a:solidFill>
                <a:latin typeface="Traditional Arabic" pitchFamily="18" charset="-78"/>
                <a:cs typeface="Traditional Arabic" pitchFamily="18" charset="-78"/>
              </a:rPr>
              <a:t> المنافسة</a:t>
            </a:r>
            <a:r>
              <a:rPr lang="ar-DZ"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كالمتغيرات البدنية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a:t>
            </a:r>
            <a:r>
              <a:rPr lang="ar-DZ" sz="3200" b="1" dirty="0" err="1" smtClean="0">
                <a:latin typeface="Traditional Arabic" pitchFamily="18" charset="-78"/>
                <a:cs typeface="Traditional Arabic" pitchFamily="18" charset="-78"/>
              </a:rPr>
              <a:t>المهارية</a:t>
            </a:r>
            <a:r>
              <a:rPr lang="ar-DZ" sz="3200" b="1" dirty="0" smtClean="0">
                <a:latin typeface="Traditional Arabic" pitchFamily="18" charset="-78"/>
                <a:cs typeface="Traditional Arabic" pitchFamily="18" charset="-78"/>
              </a:rPr>
              <a:t> التي يمثلها تشكيل حمل التدريب من (شدة وحجم وراحة) إضافة إلى تكنيك</a:t>
            </a:r>
            <a:r>
              <a:rPr lang="ar-SA" sz="3200" b="1" dirty="0" smtClean="0">
                <a:latin typeface="Traditional Arabic" pitchFamily="18" charset="-78"/>
                <a:cs typeface="Traditional Arabic" pitchFamily="18" charset="-78"/>
              </a:rPr>
              <a:t>،</a:t>
            </a:r>
            <a:r>
              <a:rPr lang="ar-DZ" sz="3200" b="1" dirty="0" smtClean="0">
                <a:latin typeface="Traditional Arabic" pitchFamily="18" charset="-78"/>
                <a:cs typeface="Traditional Arabic" pitchFamily="18" charset="-78"/>
              </a:rPr>
              <a:t> الفعالية ومتغيرات الإيقاع الحيوي </a:t>
            </a:r>
            <a:r>
              <a:rPr lang="ar-DZ" sz="3200" b="1" dirty="0" smtClean="0">
                <a:solidFill>
                  <a:schemeClr val="bg1"/>
                </a:solidFill>
                <a:latin typeface="Traditional Arabic" pitchFamily="18" charset="-78"/>
                <a:cs typeface="Traditional Arabic" pitchFamily="18" charset="-78"/>
              </a:rPr>
              <a:t>كإمكانية التأقلم مع الملاعب والمنافسين وتوقيت المباريات والطقس</a:t>
            </a:r>
            <a:r>
              <a:rPr lang="ar-DZ" sz="3200" b="1" dirty="0" smtClean="0">
                <a:latin typeface="Traditional Arabic" pitchFamily="18" charset="-78"/>
                <a:cs typeface="Traditional Arabic" pitchFamily="18" charset="-78"/>
              </a:rPr>
              <a:t>.</a:t>
            </a:r>
            <a:endParaRPr lang="fr-FR" sz="32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lang="ar-SA" sz="3000" b="1" dirty="0" smtClean="0">
              <a:solidFill>
                <a:srgbClr val="FF0000"/>
              </a:solidFill>
              <a:latin typeface="Traditional Arabic" pitchFamily="18" charset="-78"/>
              <a:cs typeface="Traditional Arabic" pitchFamily="18" charset="-78"/>
            </a:endParaRPr>
          </a:p>
          <a:p>
            <a:pPr algn="r" rtl="1">
              <a:lnSpc>
                <a:spcPct val="150000"/>
              </a:lnSpc>
              <a:buNone/>
            </a:pPr>
            <a:r>
              <a:rPr lang="ar-DZ" sz="3200" b="1" dirty="0" smtClean="0">
                <a:solidFill>
                  <a:srgbClr val="FF0000"/>
                </a:solidFill>
                <a:latin typeface="Traditional Arabic" pitchFamily="18" charset="-78"/>
                <a:cs typeface="Traditional Arabic" pitchFamily="18" charset="-78"/>
              </a:rPr>
              <a:t>3-دورات </a:t>
            </a:r>
            <a:r>
              <a:rPr lang="ar-DZ" sz="3200" b="1" dirty="0" err="1" smtClean="0">
                <a:solidFill>
                  <a:srgbClr val="FF0000"/>
                </a:solidFill>
                <a:latin typeface="Traditional Arabic" pitchFamily="18" charset="-78"/>
                <a:cs typeface="Traditional Arabic" pitchFamily="18" charset="-78"/>
              </a:rPr>
              <a:t>إستشفائية</a:t>
            </a:r>
            <a:r>
              <a:rPr lang="ar-DZ" sz="32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 </a:t>
            </a:r>
            <a:r>
              <a:rPr lang="fr-FR" sz="3200" b="1" dirty="0" smtClean="0">
                <a:solidFill>
                  <a:srgbClr val="0070C0"/>
                </a:solidFill>
                <a:latin typeface="Traditional Arabic" pitchFamily="18" charset="-78"/>
                <a:cs typeface="Traditional Arabic" pitchFamily="18" charset="-78"/>
              </a:rPr>
              <a:t>Microcycle de récupération</a:t>
            </a:r>
            <a:endParaRPr lang="ar-SA" sz="3200" b="1" dirty="0" smtClean="0">
              <a:solidFill>
                <a:srgbClr val="0070C0"/>
              </a:solidFill>
              <a:latin typeface="Traditional Arabic" pitchFamily="18" charset="-78"/>
              <a:cs typeface="Traditional Arabic" pitchFamily="18" charset="-78"/>
            </a:endParaRPr>
          </a:p>
          <a:p>
            <a:pPr algn="r" rtl="1">
              <a:lnSpc>
                <a:spcPct val="150000"/>
              </a:lnSpc>
            </a:pPr>
            <a:r>
              <a:rPr lang="ar-DZ" sz="3200" b="1" dirty="0" smtClean="0">
                <a:latin typeface="Traditional Arabic" pitchFamily="18" charset="-78"/>
                <a:cs typeface="Traditional Arabic" pitchFamily="18" charset="-78"/>
              </a:rPr>
              <a:t> لها أهمية وظيفية في تقدم مستوى الرياضي فهي بمثابة دورات تكيف بين متطلبات التدريب والحالة الوظيفية،و تختلف أهميتها من رياضي لأخر حسب مستوى الرياضي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إمكانياته في </a:t>
            </a:r>
            <a:r>
              <a:rPr lang="ar-DZ" sz="3200" b="1" dirty="0" err="1" smtClean="0">
                <a:latin typeface="Traditional Arabic" pitchFamily="18" charset="-78"/>
                <a:cs typeface="Traditional Arabic" pitchFamily="18" charset="-78"/>
              </a:rPr>
              <a:t>إستعادة</a:t>
            </a:r>
            <a:r>
              <a:rPr lang="ar-DZ" sz="3200" b="1" dirty="0" smtClean="0">
                <a:latin typeface="Traditional Arabic" pitchFamily="18" charset="-78"/>
                <a:cs typeface="Traditional Arabic" pitchFamily="18" charset="-78"/>
              </a:rPr>
              <a:t> </a:t>
            </a:r>
            <a:r>
              <a:rPr lang="ar-DZ" sz="3200" b="1" dirty="0" err="1" smtClean="0">
                <a:latin typeface="Traditional Arabic" pitchFamily="18" charset="-78"/>
                <a:cs typeface="Traditional Arabic" pitchFamily="18" charset="-78"/>
              </a:rPr>
              <a:t>الإستشفاء</a:t>
            </a:r>
            <a:r>
              <a:rPr lang="ar-DZ" sz="3200" b="1" dirty="0" smtClean="0">
                <a:latin typeface="Traditional Arabic" pitchFamily="18" charset="-78"/>
                <a:cs typeface="Traditional Arabic" pitchFamily="18" charset="-78"/>
              </a:rPr>
              <a:t> ،و </a:t>
            </a:r>
            <a:r>
              <a:rPr lang="ar-DZ" sz="3200" b="1" dirty="0" smtClean="0">
                <a:solidFill>
                  <a:srgbClr val="FF0000"/>
                </a:solidFill>
                <a:latin typeface="Traditional Arabic" pitchFamily="18" charset="-78"/>
                <a:cs typeface="Traditional Arabic" pitchFamily="18" charset="-78"/>
              </a:rPr>
              <a:t>تستخدم بعد أداء الرياضي دورات ذات طابع خاص تنافسي وبشدة عالية </a:t>
            </a:r>
            <a:r>
              <a:rPr lang="ar-DZ" sz="3200" b="1" dirty="0" smtClean="0">
                <a:latin typeface="Traditional Arabic" pitchFamily="18" charset="-78"/>
                <a:cs typeface="Traditional Arabic" pitchFamily="18" charset="-78"/>
              </a:rPr>
              <a:t>أو بعد الانتهاء من الموسم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a:t>
            </a:r>
            <a:r>
              <a:rPr lang="ar-DZ" sz="3200" b="1" dirty="0" err="1" smtClean="0">
                <a:latin typeface="Traditional Arabic" pitchFamily="18" charset="-78"/>
                <a:cs typeface="Traditional Arabic" pitchFamily="18" charset="-78"/>
              </a:rPr>
              <a:t>الإستعداد</a:t>
            </a:r>
            <a:r>
              <a:rPr lang="ar-DZ" sz="3200" b="1" dirty="0" smtClean="0">
                <a:latin typeface="Traditional Arabic" pitchFamily="18" charset="-78"/>
                <a:cs typeface="Traditional Arabic" pitchFamily="18" charset="-78"/>
              </a:rPr>
              <a:t> للموسم الموالي وتقسم إلى :</a:t>
            </a:r>
            <a:endParaRPr lang="fr-FR" sz="3200" b="1" dirty="0" smtClean="0">
              <a:latin typeface="Traditional Arabic" pitchFamily="18" charset="-78"/>
              <a:cs typeface="Traditional Arabic" pitchFamily="18" charset="-78"/>
            </a:endParaRPr>
          </a:p>
          <a:p>
            <a:pPr algn="r" rtl="1">
              <a:lnSpc>
                <a:spcPct val="150000"/>
              </a:lnSpc>
              <a:buNone/>
            </a:pPr>
            <a:endParaRPr lang="fr-FR" sz="32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lang="ar-SA" sz="3000" b="1" dirty="0" smtClean="0">
              <a:solidFill>
                <a:srgbClr val="FF0000"/>
              </a:solidFill>
              <a:latin typeface="Traditional Arabic" pitchFamily="18" charset="-78"/>
              <a:cs typeface="Traditional Arabic" pitchFamily="18" charset="-78"/>
            </a:endParaRPr>
          </a:p>
          <a:p>
            <a:pPr algn="r" rtl="1">
              <a:lnSpc>
                <a:spcPct val="150000"/>
              </a:lnSpc>
              <a:buNone/>
            </a:pPr>
            <a:r>
              <a:rPr lang="ar-DZ" sz="3200" b="1" dirty="0" smtClean="0">
                <a:solidFill>
                  <a:srgbClr val="FF0000"/>
                </a:solidFill>
                <a:latin typeface="Traditional Arabic" pitchFamily="18" charset="-78"/>
                <a:cs typeface="Traditional Arabic" pitchFamily="18" charset="-78"/>
              </a:rPr>
              <a:t>3-</a:t>
            </a:r>
            <a:r>
              <a:rPr lang="ar-SA" sz="3200" b="1" dirty="0" smtClean="0">
                <a:solidFill>
                  <a:srgbClr val="FF0000"/>
                </a:solidFill>
                <a:latin typeface="Traditional Arabic" pitchFamily="18" charset="-78"/>
                <a:cs typeface="Traditional Arabic" pitchFamily="18" charset="-78"/>
              </a:rPr>
              <a:t>1- </a:t>
            </a:r>
            <a:r>
              <a:rPr lang="ar-SA" sz="3200" b="1" dirty="0" err="1" smtClean="0">
                <a:solidFill>
                  <a:srgbClr val="FF0000"/>
                </a:solidFill>
                <a:latin typeface="Traditional Arabic" pitchFamily="18" charset="-78"/>
                <a:cs typeface="Traditional Arabic" pitchFamily="18" charset="-78"/>
              </a:rPr>
              <a:t>د</a:t>
            </a:r>
            <a:r>
              <a:rPr lang="ar-DZ" sz="3200" b="1" dirty="0" err="1" smtClean="0">
                <a:solidFill>
                  <a:srgbClr val="FF0000"/>
                </a:solidFill>
                <a:latin typeface="Traditional Arabic" pitchFamily="18" charset="-78"/>
                <a:cs typeface="Traditional Arabic" pitchFamily="18" charset="-78"/>
              </a:rPr>
              <a:t>ورة</a:t>
            </a:r>
            <a:r>
              <a:rPr lang="ar-DZ" sz="3200" b="1" dirty="0" smtClean="0">
                <a:solidFill>
                  <a:srgbClr val="FF0000"/>
                </a:solidFill>
                <a:latin typeface="Traditional Arabic" pitchFamily="18" charset="-78"/>
                <a:cs typeface="Traditional Arabic" pitchFamily="18" charset="-78"/>
              </a:rPr>
              <a:t> راحة إيجابية نشطة صغرى</a:t>
            </a:r>
            <a:r>
              <a:rPr lang="ar-SA" sz="3200" b="1" dirty="0" smtClean="0">
                <a:solidFill>
                  <a:srgbClr val="FF0000"/>
                </a:solidFill>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بحيث لا تتجاوز أكثر من (وحدتين إلى ثلاث وحدات) وغالبا ما تعطى بين </a:t>
            </a:r>
            <a:r>
              <a:rPr lang="ar-DZ" sz="3200" b="1" dirty="0" smtClean="0">
                <a:solidFill>
                  <a:srgbClr val="C00000"/>
                </a:solidFill>
                <a:latin typeface="Traditional Arabic" pitchFamily="18" charset="-78"/>
                <a:cs typeface="Traditional Arabic" pitchFamily="18" charset="-78"/>
              </a:rPr>
              <a:t>دورات تدريبية ذات شدة قصوى </a:t>
            </a:r>
            <a:r>
              <a:rPr lang="ar-DZ" sz="3200" b="1" dirty="0" smtClean="0">
                <a:latin typeface="Traditional Arabic" pitchFamily="18" charset="-78"/>
                <a:cs typeface="Traditional Arabic" pitchFamily="18" charset="-78"/>
              </a:rPr>
              <a:t>في حدود 7-10 أيام بمثابة راحة إيجابية نشطة إضافة لإعطاء (وحدة أو وحدتين)</a:t>
            </a:r>
            <a:r>
              <a:rPr lang="fr-FR" sz="3200" b="1" dirty="0" smtClean="0">
                <a:latin typeface="Traditional Arabic" pitchFamily="18" charset="-78"/>
                <a:cs typeface="Traditional Arabic" pitchFamily="18" charset="-78"/>
              </a:rPr>
              <a:t> </a:t>
            </a:r>
            <a:r>
              <a:rPr lang="ar-DZ" sz="3200" b="1" dirty="0" err="1" smtClean="0">
                <a:latin typeface="Traditional Arabic" pitchFamily="18" charset="-78"/>
                <a:cs typeface="Traditional Arabic" pitchFamily="18" charset="-78"/>
              </a:rPr>
              <a:t>إستشفائيتين</a:t>
            </a:r>
            <a:r>
              <a:rPr lang="ar-DZ" sz="3200" b="1" dirty="0" smtClean="0">
                <a:latin typeface="Traditional Arabic" pitchFamily="18" charset="-78"/>
                <a:cs typeface="Traditional Arabic" pitchFamily="18" charset="-78"/>
              </a:rPr>
              <a:t> صغيرتين حسب حالة الرياضي قبل موعد المنافسة مباشرة وبعد </a:t>
            </a:r>
            <a:r>
              <a:rPr lang="ar-DZ" sz="3200" b="1" dirty="0" err="1" smtClean="0">
                <a:latin typeface="Traditional Arabic" pitchFamily="18" charset="-78"/>
                <a:cs typeface="Traditional Arabic" pitchFamily="18" charset="-78"/>
              </a:rPr>
              <a:t>الإنتهاء</a:t>
            </a:r>
            <a:r>
              <a:rPr lang="ar-DZ" sz="3200" b="1" dirty="0" smtClean="0">
                <a:latin typeface="Traditional Arabic" pitchFamily="18" charset="-78"/>
                <a:cs typeface="Traditional Arabic" pitchFamily="18" charset="-78"/>
              </a:rPr>
              <a:t> منها للتخلص من التعب العضلي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النفسي وتتميز تلك الدورات </a:t>
            </a:r>
            <a:r>
              <a:rPr lang="ar-DZ" sz="3200" b="1" dirty="0" smtClean="0">
                <a:solidFill>
                  <a:srgbClr val="C00000"/>
                </a:solidFill>
                <a:latin typeface="Traditional Arabic" pitchFamily="18" charset="-78"/>
                <a:cs typeface="Traditional Arabic" pitchFamily="18" charset="-78"/>
              </a:rPr>
              <a:t>بوحدات تدريبية بشدة متوسطة وتصل إلى شدة منخفضة حسب مستوى الرياضي</a:t>
            </a:r>
            <a:r>
              <a:rPr lang="ar-SA" sz="3200" b="1" dirty="0" smtClean="0">
                <a:solidFill>
                  <a:schemeClr val="bg1"/>
                </a:solidFill>
                <a:latin typeface="Traditional Arabic" pitchFamily="18" charset="-78"/>
                <a:cs typeface="Traditional Arabic" pitchFamily="18" charset="-78"/>
              </a:rPr>
              <a:t>.</a:t>
            </a:r>
            <a:endParaRPr lang="fr-FR" sz="3200" b="1" dirty="0" smtClean="0">
              <a:solidFill>
                <a:schemeClr val="bg1"/>
              </a:solidFill>
              <a:latin typeface="Traditional Arabic" pitchFamily="18" charset="-78"/>
              <a:cs typeface="Traditional Arabic" pitchFamily="18" charset="-78"/>
            </a:endParaRPr>
          </a:p>
          <a:p>
            <a:pPr algn="r" rtl="1">
              <a:lnSpc>
                <a:spcPct val="150000"/>
              </a:lnSpc>
              <a:buNone/>
            </a:pPr>
            <a:endParaRPr lang="fr-FR" sz="32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lang="ar-SA" sz="3000" b="1" dirty="0" smtClean="0">
              <a:solidFill>
                <a:srgbClr val="FF0000"/>
              </a:solidFill>
              <a:latin typeface="Traditional Arabic" pitchFamily="18" charset="-78"/>
              <a:cs typeface="Traditional Arabic" pitchFamily="18" charset="-78"/>
            </a:endParaRPr>
          </a:p>
          <a:p>
            <a:pPr algn="r" rtl="1">
              <a:lnSpc>
                <a:spcPct val="150000"/>
              </a:lnSpc>
              <a:buNone/>
            </a:pPr>
            <a:r>
              <a:rPr lang="ar-DZ" sz="3200" b="1" dirty="0" smtClean="0">
                <a:solidFill>
                  <a:srgbClr val="FF0000"/>
                </a:solidFill>
                <a:latin typeface="Traditional Arabic" pitchFamily="18" charset="-78"/>
                <a:cs typeface="Traditional Arabic" pitchFamily="18" charset="-78"/>
              </a:rPr>
              <a:t>3-</a:t>
            </a:r>
            <a:r>
              <a:rPr lang="ar-SA" sz="3200" b="1" dirty="0" smtClean="0">
                <a:solidFill>
                  <a:srgbClr val="FF0000"/>
                </a:solidFill>
                <a:latin typeface="Traditional Arabic" pitchFamily="18" charset="-78"/>
                <a:cs typeface="Traditional Arabic" pitchFamily="18" charset="-78"/>
              </a:rPr>
              <a:t>2- </a:t>
            </a:r>
            <a:r>
              <a:rPr lang="ar-DZ" sz="3200" b="1" dirty="0" smtClean="0">
                <a:solidFill>
                  <a:srgbClr val="FF0000"/>
                </a:solidFill>
                <a:latin typeface="Traditional Arabic" pitchFamily="18" charset="-78"/>
                <a:cs typeface="Traditional Arabic" pitchFamily="18" charset="-78"/>
              </a:rPr>
              <a:t>دورة راحة إيجابية كبرى</a:t>
            </a:r>
            <a:r>
              <a:rPr lang="ar-SA" sz="3200" b="1" dirty="0" smtClean="0">
                <a:solidFill>
                  <a:srgbClr val="FF0000"/>
                </a:solidFill>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 </a:t>
            </a:r>
            <a:r>
              <a:rPr lang="ar-DZ" sz="3200" b="1" dirty="0" smtClean="0">
                <a:solidFill>
                  <a:srgbClr val="00B050"/>
                </a:solidFill>
                <a:latin typeface="Traditional Arabic" pitchFamily="18" charset="-78"/>
                <a:cs typeface="Traditional Arabic" pitchFamily="18" charset="-78"/>
              </a:rPr>
              <a:t>تكون في المرحلة الانتقالية </a:t>
            </a:r>
            <a:r>
              <a:rPr lang="ar-DZ" sz="3200" b="1" dirty="0" smtClean="0">
                <a:latin typeface="Traditional Arabic" pitchFamily="18" charset="-78"/>
                <a:cs typeface="Traditional Arabic" pitchFamily="18" charset="-78"/>
              </a:rPr>
              <a:t>التي تستمر بحدود4-6 أسابيع حيث يقع الرياضي تحت حمل تدريب معين ولا يصل للشدة القصوى وتكون الشدة من متوسطة إلى أقل من متوسطة للمستوى المتقدم ومن شدة قليلة إلى متوسطة للمستوى الأقل حتى لا يفقد كثيرا من المستوى البدني الذي وصل إليه في نهاية السنة التدريبية ،وهذه الدورات تساهم إيجابيا في توجيه مسار التدريب.</a:t>
            </a:r>
            <a:endParaRPr lang="fr-FR" sz="3200" b="1" dirty="0" smtClean="0">
              <a:solidFill>
                <a:schemeClr val="bg1"/>
              </a:solidFill>
              <a:latin typeface="Traditional Arabic" pitchFamily="18" charset="-78"/>
              <a:cs typeface="Traditional Arabic" pitchFamily="18" charset="-78"/>
            </a:endParaRPr>
          </a:p>
          <a:p>
            <a:pPr algn="r" rtl="1">
              <a:lnSpc>
                <a:spcPct val="150000"/>
              </a:lnSpc>
              <a:buNone/>
            </a:pPr>
            <a:endParaRPr lang="fr-FR" sz="32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مراجع المحاضرة:</a:t>
            </a: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a:t>
            </a:r>
            <a:r>
              <a:rPr lang="ar-SA"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أبو العلاء أحمد عبد الفتاح " التدريب الرياضي المعاصر" دار الفكر العربي (الطبعة، مصر،الأولى) القاهر2112.</a:t>
            </a:r>
            <a:br>
              <a:rPr lang="ar-SA" sz="2800" b="1" dirty="0" smtClean="0">
                <a:latin typeface="Traditional Arabic" pitchFamily="18" charset="-78"/>
                <a:cs typeface="Traditional Arabic" pitchFamily="18" charset="-78"/>
              </a:rPr>
            </a:br>
            <a:r>
              <a:rPr lang="ar-SA" sz="2800" b="1" dirty="0" smtClean="0">
                <a:latin typeface="Traditional Arabic" pitchFamily="18" charset="-78"/>
                <a:cs typeface="Traditional Arabic" pitchFamily="18" charset="-78"/>
              </a:rPr>
              <a:t>- أمر الله أحمد الساطي "قواعد وأسس التدريب الرياضي وتطبيقاته" الإسكندرية منشأة المعارف، 1998.</a:t>
            </a:r>
            <a:endParaRPr lang="fr-FR" sz="2800" b="1" dirty="0" smtClean="0">
              <a:latin typeface="Traditional Arabic" pitchFamily="18" charset="-78"/>
              <a:cs typeface="Traditional Arabic" pitchFamily="18" charset="-78"/>
            </a:endParaRPr>
          </a:p>
          <a:p>
            <a:pPr marL="448056" indent="-384048" algn="just" rtl="1">
              <a:spcBef>
                <a:spcPct val="20000"/>
              </a:spcBef>
              <a:buClr>
                <a:schemeClr val="accent1"/>
              </a:buClr>
              <a:buSzPct val="80000"/>
              <a:defRPr/>
            </a:pPr>
            <a:r>
              <a:rPr lang="ar-SA" sz="2800" b="1" smtClean="0">
                <a:latin typeface="Traditional Arabic" pitchFamily="18" charset="-78"/>
                <a:cs typeface="Traditional Arabic" pitchFamily="18" charset="-78"/>
              </a:rPr>
              <a:t>     - </a:t>
            </a:r>
            <a:r>
              <a:rPr lang="ar-DZ" sz="2800" b="1" smtClean="0">
                <a:latin typeface="Traditional Arabic" pitchFamily="18" charset="-78"/>
                <a:cs typeface="Traditional Arabic" pitchFamily="18" charset="-78"/>
              </a:rPr>
              <a:t>وجدي </a:t>
            </a:r>
            <a:r>
              <a:rPr lang="ar-DZ" sz="2800" b="1" dirty="0" smtClean="0">
                <a:latin typeface="Traditional Arabic" pitchFamily="18" charset="-78"/>
                <a:cs typeface="Traditional Arabic" pitchFamily="18" charset="-78"/>
              </a:rPr>
              <a:t>مصطفى الفتاح،محمد لطفي السد. (2002). الأسس العلمية للتدريب الرياضي للاعب والمدرب. </a:t>
            </a:r>
            <a:r>
              <a:rPr lang="ar-DZ" sz="2800" b="1" dirty="0" err="1" smtClean="0">
                <a:latin typeface="Traditional Arabic" pitchFamily="18" charset="-78"/>
                <a:cs typeface="Traditional Arabic" pitchFamily="18" charset="-78"/>
              </a:rPr>
              <a:t>المينيا</a:t>
            </a:r>
            <a:r>
              <a:rPr lang="ar-DZ" sz="2800" b="1" dirty="0" smtClean="0">
                <a:latin typeface="Traditional Arabic" pitchFamily="18" charset="-78"/>
                <a:cs typeface="Traditional Arabic" pitchFamily="18" charset="-78"/>
              </a:rPr>
              <a:t>: دار الهدى للنشر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التوزيع.</a:t>
            </a:r>
            <a:endParaRPr lang="fr-FR"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buFontTx/>
              <a:buChar char="-"/>
              <a:defRPr/>
            </a:pPr>
            <a:endParaRPr lang="ar-SA"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أسئلة المراقبة  المستمرة </a:t>
            </a:r>
            <a:r>
              <a:rPr lang="ar-SA" sz="2400" b="1" dirty="0" smtClean="0">
                <a:solidFill>
                  <a:srgbClr val="FF0000"/>
                </a:solidFill>
                <a:latin typeface="Traditional Arabic" pitchFamily="18" charset="-78"/>
                <a:cs typeface="Traditional Arabic" pitchFamily="18" charset="-78"/>
              </a:rPr>
              <a:t>:</a:t>
            </a:r>
            <a:r>
              <a:rPr lang="fr-FR" sz="2400" b="1" dirty="0" smtClean="0">
                <a:solidFill>
                  <a:srgbClr val="FF0000"/>
                </a:solidFill>
                <a:latin typeface="Traditional Arabic" pitchFamily="18" charset="-78"/>
                <a:cs typeface="Traditional Arabic" pitchFamily="18" charset="-78"/>
              </a:rPr>
              <a:t>                                            </a:t>
            </a:r>
            <a:r>
              <a:rPr lang="ar-SA" sz="2400" b="1" smtClean="0">
                <a:solidFill>
                  <a:srgbClr val="FF0000"/>
                </a:solidFill>
                <a:latin typeface="Traditional Arabic" pitchFamily="18" charset="-78"/>
                <a:cs typeface="Traditional Arabic" pitchFamily="18" charset="-78"/>
              </a:rPr>
              <a:t>      الزمن:  20 دقيقة</a:t>
            </a:r>
            <a:endParaRPr lang="ar-SA" sz="2400" b="1" dirty="0" smtClean="0">
              <a:solidFill>
                <a:srgbClr val="FF0000"/>
              </a:solidFill>
              <a:latin typeface="Traditional Arabic" pitchFamily="18" charset="-78"/>
              <a:cs typeface="Traditional Arabic" pitchFamily="18" charset="-78"/>
            </a:endParaRPr>
          </a:p>
          <a:p>
            <a:pPr marL="448056" indent="-384048" algn="just" rtl="1">
              <a:lnSpc>
                <a:spcPct val="200000"/>
              </a:lnSpc>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 أعطي مفهوم التخطيط في التدريب الرياضي من وجهة نظرك؟</a:t>
            </a:r>
          </a:p>
          <a:p>
            <a:pPr marL="448056" indent="-384048" algn="just" rtl="1">
              <a:lnSpc>
                <a:spcPct val="200000"/>
              </a:lnSpc>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 من خلال ما تقدم في المحاضرات ما هي مكانة التخطيط في التدريب الرياضي؟</a:t>
            </a:r>
          </a:p>
          <a:p>
            <a:pPr marL="448056" indent="-384048" algn="just" rtl="1">
              <a:lnSpc>
                <a:spcPct val="200000"/>
              </a:lnSpc>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 أذكر أهم أسس ومبادئ التخطيط في التدريب الرياضي؟ مع شرح عنصرين منها؟</a:t>
            </a:r>
          </a:p>
          <a:p>
            <a:pPr marL="448056" indent="-384048" algn="just" rtl="1">
              <a:lnSpc>
                <a:spcPct val="200000"/>
              </a:lnSpc>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 بين من خلال مخطط أهم دورات التخطيط التي تعرفها مع الترتيب؟</a:t>
            </a:r>
            <a:endParaRPr lang="fr-FR" sz="2400" b="1" dirty="0">
              <a:solidFill>
                <a:srgbClr val="FF0000"/>
              </a:solidFill>
              <a:latin typeface="Traditional Arabic" pitchFamily="18" charset="-78"/>
              <a:cs typeface="Traditional Arabic" pitchFamily="18" charset="-78"/>
            </a:endParaRPr>
          </a:p>
        </p:txBody>
      </p:sp>
      <p:sp>
        <p:nvSpPr>
          <p:cNvPr id="4" name="Rectangle 3"/>
          <p:cNvSpPr/>
          <p:nvPr/>
        </p:nvSpPr>
        <p:spPr>
          <a:xfrm>
            <a:off x="3000364" y="857232"/>
            <a:ext cx="2857520" cy="714380"/>
          </a:xfrm>
          <a:prstGeom prst="wedge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8056" lvl="0" indent="-384048" algn="ctr" rtl="1">
              <a:spcBef>
                <a:spcPct val="20000"/>
              </a:spcBef>
              <a:buClr>
                <a:schemeClr val="accent1"/>
              </a:buClr>
              <a:buSzPct val="80000"/>
              <a:defRPr/>
            </a:pPr>
            <a:r>
              <a:rPr lang="ar-SA" sz="3200" b="1" dirty="0" smtClean="0">
                <a:solidFill>
                  <a:srgbClr val="FF0000"/>
                </a:solidFill>
                <a:latin typeface="Traditional Arabic" pitchFamily="18" charset="-78"/>
                <a:cs typeface="Traditional Arabic" pitchFamily="18" charset="-78"/>
              </a:rPr>
              <a:t>مراقبة مستمرة رقم 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2"/>
          <p:cNvSpPr>
            <a:spLocks noGrp="1"/>
          </p:cNvSpPr>
          <p:nvPr>
            <p:ph idx="1"/>
          </p:nvPr>
        </p:nvSpPr>
        <p:spPr>
          <a:xfrm>
            <a:off x="457200" y="3500438"/>
            <a:ext cx="3257544" cy="2954370"/>
          </a:xfrm>
        </p:spPr>
        <p:txBody>
          <a:bodyPr/>
          <a:lstStyle/>
          <a:p>
            <a:pPr algn="r" rtl="1">
              <a:buNone/>
            </a:pPr>
            <a:r>
              <a:rPr lang="ar-SA" b="1" dirty="0" smtClean="0">
                <a:solidFill>
                  <a:srgbClr val="FFFF00"/>
                </a:solidFill>
              </a:rPr>
              <a:t>السلام عليكم.........</a:t>
            </a:r>
          </a:p>
          <a:p>
            <a:pPr algn="r" rtl="1">
              <a:buNone/>
            </a:pPr>
            <a:r>
              <a:rPr lang="ar-SA" b="1" dirty="0" smtClean="0">
                <a:solidFill>
                  <a:srgbClr val="FFFF00"/>
                </a:solidFill>
              </a:rPr>
              <a:t> </a:t>
            </a:r>
          </a:p>
          <a:p>
            <a:pPr algn="r" rtl="1">
              <a:buNone/>
            </a:pPr>
            <a:r>
              <a:rPr lang="ar-SA" b="1" dirty="0" smtClean="0">
                <a:solidFill>
                  <a:srgbClr val="FFFF00"/>
                </a:solidFill>
              </a:rPr>
              <a:t>إلى المحاضرة الموالية</a:t>
            </a:r>
            <a:endParaRPr lang="fr-FR" b="1"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just"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DZ" sz="3200" b="1" dirty="0" smtClean="0">
                <a:latin typeface="Traditional Arabic" pitchFamily="18" charset="-78"/>
                <a:cs typeface="Traditional Arabic" pitchFamily="18" charset="-78"/>
              </a:rPr>
              <a:t>تتعدد أنواع التخطيط في التدريب الرياضي حسب الأهداف المطلوبة والمرجوة من التدريب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لذلك نجد </a:t>
            </a:r>
            <a:r>
              <a:rPr lang="ar-IQ" sz="3200" b="1" dirty="0" smtClean="0">
                <a:latin typeface="Traditional Arabic" pitchFamily="18" charset="-78"/>
                <a:cs typeface="Traditional Arabic" pitchFamily="18" charset="-78"/>
              </a:rPr>
              <a:t>خطط التنمية الرياضية </a:t>
            </a:r>
            <a:r>
              <a:rPr lang="ar-IQ" sz="3200" b="1" dirty="0" smtClean="0">
                <a:solidFill>
                  <a:srgbClr val="FF0000"/>
                </a:solidFill>
                <a:latin typeface="Traditional Arabic" pitchFamily="18" charset="-78"/>
                <a:cs typeface="Traditional Arabic" pitchFamily="18" charset="-78"/>
              </a:rPr>
              <a:t>الطويلة المدى </a:t>
            </a:r>
            <a:r>
              <a:rPr lang="ar-IQ" sz="3200" b="1" dirty="0" smtClean="0">
                <a:latin typeface="Traditional Arabic" pitchFamily="18" charset="-78"/>
                <a:cs typeface="Traditional Arabic" pitchFamily="18" charset="-78"/>
              </a:rPr>
              <a:t>، خطط </a:t>
            </a:r>
            <a:r>
              <a:rPr lang="ar-IQ" sz="3200" b="1" dirty="0" smtClean="0">
                <a:solidFill>
                  <a:srgbClr val="FF0000"/>
                </a:solidFill>
                <a:latin typeface="Traditional Arabic" pitchFamily="18" charset="-78"/>
                <a:cs typeface="Traditional Arabic" pitchFamily="18" charset="-78"/>
              </a:rPr>
              <a:t>الإعداد للبطولات الرياضية </a:t>
            </a:r>
            <a:r>
              <a:rPr lang="ar-IQ" sz="3200" b="1" dirty="0" smtClean="0">
                <a:latin typeface="Traditional Arabic" pitchFamily="18" charset="-78"/>
                <a:cs typeface="Traditional Arabic" pitchFamily="18" charset="-78"/>
              </a:rPr>
              <a:t>، </a:t>
            </a:r>
            <a:r>
              <a:rPr lang="ar-IQ" sz="3200" b="1" dirty="0" smtClean="0">
                <a:solidFill>
                  <a:srgbClr val="FF0000"/>
                </a:solidFill>
                <a:latin typeface="Traditional Arabic" pitchFamily="18" charset="-78"/>
                <a:cs typeface="Traditional Arabic" pitchFamily="18" charset="-78"/>
              </a:rPr>
              <a:t>خطط سنوية  </a:t>
            </a:r>
            <a:r>
              <a:rPr lang="ar-IQ" sz="3200" b="1" dirty="0" smtClean="0">
                <a:latin typeface="Traditional Arabic" pitchFamily="18" charset="-78"/>
                <a:cs typeface="Traditional Arabic" pitchFamily="18" charset="-78"/>
              </a:rPr>
              <a:t>، </a:t>
            </a:r>
            <a:r>
              <a:rPr lang="ar-IQ" sz="3200" b="1" dirty="0" smtClean="0">
                <a:solidFill>
                  <a:srgbClr val="FF0000"/>
                </a:solidFill>
                <a:latin typeface="Traditional Arabic" pitchFamily="18" charset="-78"/>
                <a:cs typeface="Traditional Arabic" pitchFamily="18" charset="-78"/>
              </a:rPr>
              <a:t>خطط جزئية أو </a:t>
            </a:r>
            <a:r>
              <a:rPr lang="ar-IQ" sz="3200" b="1" dirty="0" err="1" smtClean="0">
                <a:solidFill>
                  <a:srgbClr val="FF0000"/>
                </a:solidFill>
                <a:latin typeface="Traditional Arabic" pitchFamily="18" charset="-78"/>
                <a:cs typeface="Traditional Arabic" pitchFamily="18" charset="-78"/>
              </a:rPr>
              <a:t>فترية</a:t>
            </a:r>
            <a:r>
              <a:rPr lang="ar-IQ" sz="3200" b="1" dirty="0" smtClean="0">
                <a:latin typeface="Traditional Arabic" pitchFamily="18" charset="-78"/>
                <a:cs typeface="Traditional Arabic" pitchFamily="18" charset="-78"/>
              </a:rPr>
              <a:t> </a:t>
            </a:r>
            <a:r>
              <a:rPr lang="ar-IQ" sz="3200" b="1" dirty="0" smtClean="0">
                <a:solidFill>
                  <a:srgbClr val="FF0000"/>
                </a:solidFill>
                <a:latin typeface="Traditional Arabic" pitchFamily="18" charset="-78"/>
                <a:cs typeface="Traditional Arabic" pitchFamily="18" charset="-78"/>
              </a:rPr>
              <a:t>وخطط يومية</a:t>
            </a:r>
            <a:r>
              <a:rPr lang="ar-SA" sz="3200" b="1" dirty="0" smtClean="0">
                <a:latin typeface="Traditional Arabic" pitchFamily="18" charset="-78"/>
                <a:cs typeface="Traditional Arabic" pitchFamily="18" charset="-78"/>
              </a:rPr>
              <a:t>.</a:t>
            </a:r>
          </a:p>
          <a:p>
            <a:pPr algn="just" rtl="1">
              <a:buNone/>
            </a:pPr>
            <a:r>
              <a:rPr lang="ar-SA" sz="3200" b="1" dirty="0" smtClean="0">
                <a:latin typeface="Traditional Arabic" pitchFamily="18" charset="-78"/>
                <a:cs typeface="Traditional Arabic" pitchFamily="18" charset="-78"/>
              </a:rPr>
              <a:t>      كما أن التخطيط </a:t>
            </a:r>
            <a:r>
              <a:rPr lang="ar-SA" sz="3200" b="1" dirty="0" err="1" smtClean="0">
                <a:latin typeface="Traditional Arabic" pitchFamily="18" charset="-78"/>
                <a:cs typeface="Traditional Arabic" pitchFamily="18" charset="-78"/>
              </a:rPr>
              <a:t>ب</a:t>
            </a:r>
            <a:r>
              <a:rPr lang="ar-IQ" sz="3200" b="1" dirty="0" smtClean="0">
                <a:latin typeface="Traditional Arabic" pitchFamily="18" charset="-78"/>
                <a:cs typeface="Traditional Arabic" pitchFamily="18" charset="-78"/>
              </a:rPr>
              <a:t>أنواع</a:t>
            </a:r>
            <a:r>
              <a:rPr lang="ar-SA" sz="3200" b="1" dirty="0" smtClean="0">
                <a:latin typeface="Traditional Arabic" pitchFamily="18" charset="-78"/>
                <a:cs typeface="Traditional Arabic" pitchFamily="18" charset="-78"/>
              </a:rPr>
              <a:t>ه </a:t>
            </a:r>
            <a:r>
              <a:rPr lang="ar-IQ" sz="3200" b="1" dirty="0" smtClean="0">
                <a:latin typeface="Traditional Arabic" pitchFamily="18" charset="-78"/>
                <a:cs typeface="Traditional Arabic" pitchFamily="18" charset="-78"/>
              </a:rPr>
              <a:t>مترابطة فيما بينها فالتخطيط للتنمية الرياضية الطويلة المدى هو الذي يحدد</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المعالم الرئيسية لعمليات التدريب الرياضي والتي يجب أن تسير على نهجها كل أنواع التخطيط التابعة</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a:t>
            </a:r>
            <a:r>
              <a:rPr lang="ar-IQ" sz="3200" b="1" dirty="0" smtClean="0">
                <a:latin typeface="Traditional Arabic" pitchFamily="18" charset="-78"/>
                <a:cs typeface="Traditional Arabic" pitchFamily="18" charset="-78"/>
              </a:rPr>
              <a:t>لذلك يجب البدء بهذا النوع من التخطيط مع مراعاة أنه كلما قل زمن الخطة كلما تطلب الأمر ضرورة التحديد الشامل لمحتوياتها .</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DZ" sz="3600" b="1" dirty="0" smtClean="0">
                <a:latin typeface="Traditional Arabic" pitchFamily="18" charset="-78"/>
                <a:cs typeface="Traditional Arabic" pitchFamily="18" charset="-78"/>
              </a:rPr>
              <a:t>أنواع التخطيط في التدريب الرياضي</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DZ" sz="3200" b="1" dirty="0" smtClean="0">
                <a:latin typeface="Traditional Arabic" pitchFamily="18" charset="-78"/>
                <a:cs typeface="Traditional Arabic" pitchFamily="18" charset="-78"/>
              </a:rPr>
              <a:t>وتختلف أنواع التخطيط في المجال الرياضي حسب متطلبات النشاط الرياضي حيث يفرق (</a:t>
            </a:r>
            <a:r>
              <a:rPr lang="ar-DZ" sz="3200" b="1" dirty="0" err="1" smtClean="0">
                <a:latin typeface="Traditional Arabic" pitchFamily="18" charset="-78"/>
                <a:cs typeface="Traditional Arabic" pitchFamily="18" charset="-78"/>
              </a:rPr>
              <a:t>كرابودج</a:t>
            </a:r>
            <a:r>
              <a:rPr lang="ar-DZ" sz="3200" b="1" dirty="0" smtClean="0">
                <a:latin typeface="Traditional Arabic" pitchFamily="18" charset="-78"/>
                <a:cs typeface="Traditional Arabic" pitchFamily="18" charset="-78"/>
              </a:rPr>
              <a:t>) بين التخطيط الرياضي من حيث المجال الزمني إلى:</a:t>
            </a:r>
            <a:endParaRPr lang="fr-FR" sz="3200" b="1" dirty="0" smtClean="0">
              <a:latin typeface="Traditional Arabic" pitchFamily="18" charset="-78"/>
              <a:cs typeface="Traditional Arabic" pitchFamily="18" charset="-78"/>
            </a:endParaRPr>
          </a:p>
          <a:p>
            <a:pPr algn="just" rtl="1">
              <a:buNone/>
            </a:pPr>
            <a:r>
              <a:rPr lang="ar-DZ" sz="3200" b="1" dirty="0" smtClean="0">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التخطيط طويل المدى</a:t>
            </a:r>
            <a:r>
              <a:rPr lang="ar-SA" sz="3200" b="1" dirty="0" smtClean="0">
                <a:solidFill>
                  <a:srgbClr val="FF0000"/>
                </a:solidFill>
                <a:latin typeface="Traditional Arabic" pitchFamily="18" charset="-78"/>
                <a:cs typeface="Traditional Arabic" pitchFamily="18" charset="-78"/>
              </a:rPr>
              <a:t>:</a:t>
            </a:r>
            <a:r>
              <a:rPr lang="ar-DZ" sz="3200" b="1" dirty="0" smtClean="0">
                <a:latin typeface="Traditional Arabic" pitchFamily="18" charset="-78"/>
                <a:cs typeface="Traditional Arabic" pitchFamily="18" charset="-78"/>
              </a:rPr>
              <a:t> يتم لسنوات طويلة(4 سنوات وأكثر) أي بين الدورات الأولمبية أو البطولات العالمية .</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التخطيط قصير المدى</a:t>
            </a:r>
            <a:r>
              <a:rPr lang="ar-SA" sz="3200" b="1" dirty="0" smtClean="0">
                <a:solidFill>
                  <a:srgbClr val="FF0000"/>
                </a:solidFill>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يتم في فصل قصير لمدة تدريبية واحدة ويعتمد على التحديد والواقعية .</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التخطيط الجاري</a:t>
            </a:r>
            <a:r>
              <a:rPr lang="ar-SA" sz="3200" b="1" dirty="0" smtClean="0">
                <a:solidFill>
                  <a:srgbClr val="FF0000"/>
                </a:solidFill>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ويعتمد على التخطيط طويل المدى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يحدد الأهداف الجارية تنفيذها في المرحلة المعينة.</a:t>
            </a:r>
            <a:endParaRPr lang="fr-FR" sz="3200" b="1"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DZ" sz="3600" b="1" dirty="0" smtClean="0">
                <a:latin typeface="Traditional Arabic" pitchFamily="18" charset="-78"/>
                <a:cs typeface="Traditional Arabic" pitchFamily="18" charset="-78"/>
              </a:rPr>
              <a:t>أنواع التخطيط في التدريب الرياضي</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DZ" sz="3200" b="1" dirty="0" smtClean="0">
                <a:latin typeface="Traditional Arabic" pitchFamily="18" charset="-78"/>
                <a:cs typeface="Traditional Arabic" pitchFamily="18" charset="-78"/>
              </a:rPr>
              <a:t>أما</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(محمد حسين </a:t>
            </a:r>
            <a:r>
              <a:rPr lang="ar-DZ" sz="3200" b="1" dirty="0" err="1" smtClean="0">
                <a:latin typeface="Traditional Arabic" pitchFamily="18" charset="-78"/>
                <a:cs typeface="Traditional Arabic" pitchFamily="18" charset="-78"/>
              </a:rPr>
              <a:t>علاوي</a:t>
            </a:r>
            <a:r>
              <a:rPr lang="ar-DZ" sz="3200" b="1" dirty="0" smtClean="0">
                <a:latin typeface="Traditional Arabic" pitchFamily="18" charset="-78"/>
                <a:cs typeface="Traditional Arabic" pitchFamily="18" charset="-78"/>
              </a:rPr>
              <a:t>)</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يفرق بين أنواع التخطيط للتدريب الرياضي إلى:</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خطط التنمية الرياضية طويلة المدى</a:t>
            </a:r>
            <a:r>
              <a:rPr lang="ar-SA" sz="3200" b="1" dirty="0" smtClean="0">
                <a:solidFill>
                  <a:srgbClr val="FF0000"/>
                </a:solidFill>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تشمل جميع الواجبات مع تحديد الهدف لمدة(سنتين – أربع سنوات )</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الخطة السنوية</a:t>
            </a:r>
            <a:r>
              <a:rPr lang="ar-SA" sz="3200" b="1" dirty="0" smtClean="0">
                <a:solidFill>
                  <a:srgbClr val="FF0000"/>
                </a:solidFill>
                <a:latin typeface="Traditional Arabic" pitchFamily="18" charset="-78"/>
                <a:cs typeface="Traditional Arabic" pitchFamily="18" charset="-78"/>
              </a:rPr>
              <a:t>:</a:t>
            </a:r>
            <a:r>
              <a:rPr lang="ar-DZ" sz="3200" b="1" dirty="0" smtClean="0">
                <a:latin typeface="Traditional Arabic" pitchFamily="18" charset="-78"/>
                <a:cs typeface="Traditional Arabic" pitchFamily="18" charset="-78"/>
              </a:rPr>
              <a:t> بمعنى أن السنة تشكل دورة زمنية مغلقة ومحددة لذا </a:t>
            </a:r>
            <a:r>
              <a:rPr lang="ar-DZ" sz="3200" b="1" dirty="0" err="1" smtClean="0">
                <a:latin typeface="Traditional Arabic" pitchFamily="18" charset="-78"/>
                <a:cs typeface="Traditional Arabic" pitchFamily="18" charset="-78"/>
              </a:rPr>
              <a:t>يستخدام</a:t>
            </a:r>
            <a:r>
              <a:rPr lang="ar-DZ" sz="3200" b="1" dirty="0" smtClean="0">
                <a:latin typeface="Traditional Arabic" pitchFamily="18" charset="-78"/>
                <a:cs typeface="Traditional Arabic" pitchFamily="18" charset="-78"/>
              </a:rPr>
              <a:t> هذا النوع وتطور خلاله أهم الصفات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القدرات البدنية </a:t>
            </a:r>
            <a:r>
              <a:rPr lang="ar-SA" sz="3200" b="1" dirty="0" smtClean="0">
                <a:latin typeface="Traditional Arabic" pitchFamily="18" charset="-78"/>
                <a:cs typeface="Traditional Arabic" pitchFamily="18" charset="-78"/>
              </a:rPr>
              <a:t>،ا</a:t>
            </a:r>
            <a:r>
              <a:rPr lang="ar-DZ" sz="3200" b="1" dirty="0" err="1" smtClean="0">
                <a:latin typeface="Traditional Arabic" pitchFamily="18" charset="-78"/>
                <a:cs typeface="Traditional Arabic" pitchFamily="18" charset="-78"/>
              </a:rPr>
              <a:t>لمهارية</a:t>
            </a:r>
            <a:r>
              <a:rPr lang="ar-DZ" sz="3200" b="1" dirty="0" smtClean="0">
                <a:latin typeface="Traditional Arabic" pitchFamily="18" charset="-78"/>
                <a:cs typeface="Traditional Arabic" pitchFamily="18" charset="-78"/>
              </a:rPr>
              <a:t>،الخططية والنفسية.</a:t>
            </a:r>
            <a:endParaRPr lang="fr-FR" sz="3200" b="1" dirty="0" smtClean="0">
              <a:latin typeface="Traditional Arabic" pitchFamily="18" charset="-78"/>
              <a:cs typeface="Traditional Arabic" pitchFamily="18" charset="-78"/>
            </a:endParaRPr>
          </a:p>
          <a:p>
            <a:pPr algn="r" rtl="1">
              <a:buNone/>
            </a:pPr>
            <a:r>
              <a:rPr lang="ar-DZ" sz="3200" b="1" dirty="0" smtClean="0">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الخطة المرحلية أو الجزئية</a:t>
            </a:r>
            <a:r>
              <a:rPr lang="ar-SA" sz="3200" b="1" dirty="0" smtClean="0">
                <a:solidFill>
                  <a:srgbClr val="FF0000"/>
                </a:solidFill>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تشمل المراحل التدريبية القصيرة والمتوسطة بين (أسبوع ، أربعة أسابيع)وتعتمد على الخطة السنوية.</a:t>
            </a:r>
            <a:endParaRPr lang="fr-FR" sz="3200" b="1" dirty="0">
              <a:latin typeface="Traditional Arabic" pitchFamily="18" charset="-78"/>
              <a:cs typeface="Traditional Arabic" pitchFamily="18" charset="-78"/>
            </a:endParaRPr>
          </a:p>
        </p:txBody>
      </p:sp>
      <p:sp>
        <p:nvSpPr>
          <p:cNvPr id="6" name="Rectangle à coins arrondis 5"/>
          <p:cNvSpPr/>
          <p:nvPr/>
        </p:nvSpPr>
        <p:spPr>
          <a:xfrm>
            <a:off x="1357290" y="500042"/>
            <a:ext cx="62865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DZ" sz="3600" b="1" dirty="0" smtClean="0">
                <a:latin typeface="Traditional Arabic" pitchFamily="18" charset="-78"/>
                <a:cs typeface="Traditional Arabic" pitchFamily="18" charset="-78"/>
              </a:rPr>
              <a:t>أنواع التخطيط في التدريب الرياضي</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200" b="1" dirty="0" smtClean="0">
                <a:latin typeface="Traditional Arabic" pitchFamily="18" charset="-78"/>
                <a:cs typeface="Traditional Arabic" pitchFamily="18" charset="-78"/>
              </a:rPr>
              <a:t>كل وحدة تدريبية تختلف عن الأخرى حسب</a:t>
            </a: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اختلاف الأهداف وتشمل الوحدة التدريبية على محتويات تبعا لنوع التدريب والتمرينات والطرق التدريبية حيث تتكرر عدة مرات ضمن خطة منتظمة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تبدأ </a:t>
            </a:r>
            <a:r>
              <a:rPr lang="ar-SA" sz="3200" b="1" dirty="0" err="1" smtClean="0">
                <a:latin typeface="Traditional Arabic" pitchFamily="18" charset="-78"/>
                <a:cs typeface="Traditional Arabic" pitchFamily="18" charset="-78"/>
              </a:rPr>
              <a:t>بـ</a:t>
            </a:r>
            <a:r>
              <a:rPr lang="ar-SA" sz="3200" b="1" dirty="0" smtClean="0">
                <a:latin typeface="Traditional Arabic" pitchFamily="18" charset="-78"/>
                <a:cs typeface="Traditional Arabic" pitchFamily="18" charset="-78"/>
              </a:rPr>
              <a:t>: </a:t>
            </a:r>
          </a:p>
          <a:p>
            <a:pPr algn="r" rtl="1">
              <a:lnSpc>
                <a:spcPct val="150000"/>
              </a:lnSpc>
              <a:buFontTx/>
              <a:buChar char="-"/>
            </a:pPr>
            <a:r>
              <a:rPr lang="ar-SA" sz="3200" b="1" dirty="0" smtClean="0">
                <a:solidFill>
                  <a:srgbClr val="FF0000"/>
                </a:solidFill>
                <a:latin typeface="Traditional Arabic" pitchFamily="18" charset="-78"/>
                <a:cs typeface="Traditional Arabic" pitchFamily="18" charset="-78"/>
              </a:rPr>
              <a:t>الخطة أو الدورة الصغيرة (الأسبوعية): </a:t>
            </a:r>
            <a:r>
              <a:rPr lang="fr-FR" sz="3200" b="1" dirty="0" err="1" smtClean="0">
                <a:latin typeface="Traditional Arabic" pitchFamily="18" charset="-78"/>
                <a:cs typeface="Traditional Arabic" pitchFamily="18" charset="-78"/>
              </a:rPr>
              <a:t>Microcyle</a:t>
            </a:r>
            <a:endParaRPr lang="ar-SA" sz="3200" b="1" dirty="0" smtClean="0">
              <a:latin typeface="Traditional Arabic" pitchFamily="18" charset="-78"/>
              <a:cs typeface="Traditional Arabic" pitchFamily="18" charset="-78"/>
            </a:endParaRPr>
          </a:p>
          <a:p>
            <a:pPr algn="r" rtl="1">
              <a:lnSpc>
                <a:spcPct val="150000"/>
              </a:lnSpc>
              <a:buFontTx/>
              <a:buChar char="-"/>
            </a:pPr>
            <a:r>
              <a:rPr lang="ar-SA" sz="3200" b="1" dirty="0" smtClean="0">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الخطة أو الدورة المتوسطة (الشهرية): </a:t>
            </a:r>
            <a:r>
              <a:rPr lang="fr-FR" sz="3200" b="1" dirty="0" err="1" smtClean="0">
                <a:solidFill>
                  <a:schemeClr val="bg1"/>
                </a:solidFill>
                <a:latin typeface="Traditional Arabic" pitchFamily="18" charset="-78"/>
                <a:cs typeface="Traditional Arabic" pitchFamily="18" charset="-78"/>
              </a:rPr>
              <a:t>Mésosycle</a:t>
            </a:r>
            <a:r>
              <a:rPr lang="ar-SA" sz="3200" b="1" dirty="0" smtClean="0">
                <a:solidFill>
                  <a:schemeClr val="bg1"/>
                </a:solidFill>
                <a:latin typeface="Traditional Arabic" pitchFamily="18" charset="-78"/>
                <a:cs typeface="Traditional Arabic" pitchFamily="18" charset="-78"/>
              </a:rPr>
              <a:t> </a:t>
            </a:r>
          </a:p>
          <a:p>
            <a:pPr algn="r" rtl="1">
              <a:lnSpc>
                <a:spcPct val="150000"/>
              </a:lnSpc>
              <a:buFontTx/>
              <a:buChar char="-"/>
            </a:pPr>
            <a:r>
              <a:rPr lang="ar-SA" sz="3200" b="1" dirty="0" smtClean="0">
                <a:solidFill>
                  <a:srgbClr val="FF0000"/>
                </a:solidFill>
                <a:latin typeface="Traditional Arabic" pitchFamily="18" charset="-78"/>
                <a:cs typeface="Traditional Arabic" pitchFamily="18" charset="-78"/>
              </a:rPr>
              <a:t>الخطة السنوية : </a:t>
            </a:r>
            <a:r>
              <a:rPr lang="fr-FR" sz="3200" b="1" dirty="0" err="1" smtClean="0">
                <a:solidFill>
                  <a:schemeClr val="bg1"/>
                </a:solidFill>
                <a:latin typeface="Traditional Arabic" pitchFamily="18" charset="-78"/>
                <a:cs typeface="Traditional Arabic" pitchFamily="18" charset="-78"/>
              </a:rPr>
              <a:t>Macrocyle</a:t>
            </a:r>
            <a:endParaRPr lang="fr-FR" sz="3200" b="1" dirty="0" smtClean="0">
              <a:solidFill>
                <a:schemeClr val="bg1"/>
              </a:solidFill>
              <a:latin typeface="Traditional Arabic" pitchFamily="18" charset="-78"/>
              <a:cs typeface="Traditional Arabic" pitchFamily="18" charset="-78"/>
            </a:endParaRPr>
          </a:p>
          <a:p>
            <a:pPr algn="r" rtl="1">
              <a:lnSpc>
                <a:spcPct val="150000"/>
              </a:lnSpc>
            </a:pPr>
            <a:r>
              <a:rPr lang="fr-FR" sz="3200" b="1" dirty="0" smtClean="0">
                <a:solidFill>
                  <a:srgbClr val="FF0000"/>
                </a:solidFill>
                <a:latin typeface="Traditional Arabic" pitchFamily="18" charset="-78"/>
                <a:cs typeface="Traditional Arabic" pitchFamily="18" charset="-78"/>
              </a:rPr>
              <a:t>-</a:t>
            </a:r>
            <a:r>
              <a:rPr lang="ar-SA" sz="3200" b="1" dirty="0" smtClean="0">
                <a:solidFill>
                  <a:srgbClr val="FF0000"/>
                </a:solidFill>
                <a:latin typeface="Traditional Arabic" pitchFamily="18" charset="-78"/>
                <a:cs typeface="Traditional Arabic" pitchFamily="18" charset="-78"/>
              </a:rPr>
              <a:t> الخطة الأولمبية أو خطة مدى الحياة:</a:t>
            </a:r>
            <a:r>
              <a:rPr lang="fr-FR" sz="3200" b="1" dirty="0" smtClean="0">
                <a:solidFill>
                  <a:schemeClr val="bg1"/>
                </a:solidFill>
                <a:latin typeface="Traditional Arabic" pitchFamily="18" charset="-78"/>
                <a:cs typeface="Traditional Arabic" pitchFamily="18" charset="-78"/>
              </a:rPr>
              <a:t> Plan pluriannuel </a:t>
            </a:r>
            <a:endParaRPr lang="fr-FR" sz="3200" b="1" dirty="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11_grundlagen_planung_f.png"/>
          <p:cNvPicPr>
            <a:picLocks noGrp="1" noChangeAspect="1"/>
          </p:cNvPicPr>
          <p:nvPr>
            <p:ph idx="1"/>
          </p:nvPr>
        </p:nvPicPr>
        <p:blipFill>
          <a:blip r:embed="rId2"/>
          <a:stretch>
            <a:fillRect/>
          </a:stretch>
        </p:blipFill>
        <p:spPr>
          <a:xfrm>
            <a:off x="0" y="0"/>
            <a:ext cx="9144000" cy="68580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200" b="1" dirty="0" smtClean="0">
                <a:latin typeface="Traditional Arabic" pitchFamily="18" charset="-78"/>
                <a:cs typeface="Traditional Arabic" pitchFamily="18" charset="-78"/>
              </a:rPr>
              <a:t>-</a:t>
            </a:r>
            <a:r>
              <a:rPr lang="fr-FR"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الخطة أو الدورة التدريبية الصغيرة (الأسبوعية) </a:t>
            </a:r>
            <a:r>
              <a:rPr lang="ar-SA" sz="3200" b="1" dirty="0" smtClean="0">
                <a:latin typeface="Traditional Arabic" pitchFamily="18" charset="-78"/>
                <a:cs typeface="Traditional Arabic" pitchFamily="18" charset="-78"/>
              </a:rPr>
              <a:t>:</a:t>
            </a:r>
            <a:r>
              <a:rPr lang="fr-FR" sz="2400" b="1" dirty="0" smtClean="0">
                <a:solidFill>
                  <a:srgbClr val="FF0000"/>
                </a:solidFill>
                <a:latin typeface="Traditional Arabic" pitchFamily="18" charset="-78"/>
                <a:cs typeface="Traditional Arabic" pitchFamily="18" charset="-78"/>
              </a:rPr>
              <a:t>MICROCYCLE</a:t>
            </a:r>
            <a:endParaRPr lang="fr-FR" sz="3200" b="1" dirty="0" smtClean="0">
              <a:solidFill>
                <a:srgbClr val="FF0000"/>
              </a:solidFill>
              <a:latin typeface="Traditional Arabic" pitchFamily="18" charset="-78"/>
              <a:cs typeface="Traditional Arabic" pitchFamily="18" charset="-78"/>
            </a:endParaRPr>
          </a:p>
          <a:p>
            <a:pPr algn="r" rtl="1">
              <a:lnSpc>
                <a:spcPct val="150000"/>
              </a:lnSpc>
              <a:buNone/>
            </a:pPr>
            <a:r>
              <a:rPr lang="ar-SA" sz="3200" b="1" dirty="0" smtClean="0">
                <a:latin typeface="Traditional Arabic" pitchFamily="18" charset="-78"/>
                <a:cs typeface="Traditional Arabic" pitchFamily="18" charset="-78"/>
              </a:rPr>
              <a:t>تضم</a:t>
            </a: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مجموعة من الوحدات (الحصص التدريبية) تتكرر عدة مرات وهي المنطلق العملي القائم على قاعدة التبديل في حمل التدريب بين الحد الأدنى والحد الأقصى والراحة الإيجابية، وتعد ذات أهمية خلال الإعداد وهي جزء من الدورة المتوسطة والكبيرة </a:t>
            </a:r>
            <a:r>
              <a:rPr lang="ar-SA" sz="3200" b="1" dirty="0" smtClean="0">
                <a:solidFill>
                  <a:srgbClr val="FF0000"/>
                </a:solidFill>
                <a:latin typeface="Traditional Arabic" pitchFamily="18" charset="-78"/>
                <a:cs typeface="Traditional Arabic" pitchFamily="18" charset="-78"/>
              </a:rPr>
              <a:t>وتقسم الدورات التدريبية الصغيرة إلى دورات </a:t>
            </a:r>
            <a:r>
              <a:rPr lang="ar-SA" sz="3600" b="1" dirty="0" smtClean="0">
                <a:solidFill>
                  <a:srgbClr val="00B0F0"/>
                </a:solidFill>
                <a:latin typeface="Traditional Arabic" pitchFamily="18" charset="-78"/>
                <a:cs typeface="Traditional Arabic" pitchFamily="18" charset="-78"/>
              </a:rPr>
              <a:t>إعدادية</a:t>
            </a:r>
            <a:r>
              <a:rPr lang="ar-SA" sz="3600" b="1" dirty="0" smtClean="0">
                <a:solidFill>
                  <a:srgbClr val="C00000"/>
                </a:solidFill>
                <a:latin typeface="Traditional Arabic" pitchFamily="18" charset="-78"/>
                <a:cs typeface="Traditional Arabic" pitchFamily="18" charset="-78"/>
              </a:rPr>
              <a:t> </a:t>
            </a:r>
            <a:r>
              <a:rPr lang="ar-SA" sz="3200" b="1" dirty="0" smtClean="0">
                <a:solidFill>
                  <a:srgbClr val="C0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دورات</a:t>
            </a:r>
            <a:r>
              <a:rPr lang="ar-SA" sz="3200" b="1" dirty="0" smtClean="0">
                <a:solidFill>
                  <a:srgbClr val="C00000"/>
                </a:solidFill>
                <a:latin typeface="Traditional Arabic" pitchFamily="18" charset="-78"/>
                <a:cs typeface="Traditional Arabic" pitchFamily="18" charset="-78"/>
              </a:rPr>
              <a:t> </a:t>
            </a:r>
            <a:r>
              <a:rPr lang="ar-SA" sz="3600" b="1" dirty="0" smtClean="0">
                <a:solidFill>
                  <a:srgbClr val="00B0F0"/>
                </a:solidFill>
                <a:latin typeface="Traditional Arabic" pitchFamily="18" charset="-78"/>
                <a:cs typeface="Traditional Arabic" pitchFamily="18" charset="-78"/>
              </a:rPr>
              <a:t>مسابقات</a:t>
            </a:r>
            <a:r>
              <a:rPr lang="ar-SA" sz="3600" b="1" dirty="0" smtClean="0">
                <a:solidFill>
                  <a:srgbClr val="C00000"/>
                </a:solidFill>
                <a:latin typeface="Traditional Arabic" pitchFamily="18" charset="-78"/>
                <a:cs typeface="Traditional Arabic" pitchFamily="18" charset="-78"/>
              </a:rPr>
              <a:t> </a:t>
            </a:r>
            <a:r>
              <a:rPr lang="ar-SA" sz="3200" b="1" dirty="0" smtClean="0">
                <a:solidFill>
                  <a:srgbClr val="C00000"/>
                </a:solidFill>
                <a:latin typeface="Traditional Arabic" pitchFamily="18" charset="-78"/>
                <a:cs typeface="Traditional Arabic" pitchFamily="18" charset="-78"/>
              </a:rPr>
              <a:t>،</a:t>
            </a:r>
            <a:r>
              <a:rPr lang="ar-SA" sz="3200" b="1" dirty="0" smtClean="0">
                <a:solidFill>
                  <a:srgbClr val="FF0000"/>
                </a:solidFill>
                <a:latin typeface="Traditional Arabic" pitchFamily="18" charset="-78"/>
                <a:cs typeface="Traditional Arabic" pitchFamily="18" charset="-78"/>
              </a:rPr>
              <a:t>دورات</a:t>
            </a:r>
            <a:r>
              <a:rPr lang="ar-SA" sz="3200" b="1" dirty="0" smtClean="0">
                <a:solidFill>
                  <a:srgbClr val="C00000"/>
                </a:solidFill>
                <a:latin typeface="Traditional Arabic" pitchFamily="18" charset="-78"/>
                <a:cs typeface="Traditional Arabic" pitchFamily="18" charset="-78"/>
              </a:rPr>
              <a:t> </a:t>
            </a:r>
            <a:r>
              <a:rPr lang="ar-DZ" sz="3200" b="1" dirty="0" smtClean="0">
                <a:solidFill>
                  <a:srgbClr val="00B0F0"/>
                </a:solidFill>
                <a:latin typeface="Traditional Arabic" pitchFamily="18" charset="-78"/>
                <a:cs typeface="Traditional Arabic" pitchFamily="18" charset="-78"/>
              </a:rPr>
              <a:t>إ</a:t>
            </a:r>
            <a:r>
              <a:rPr lang="ar-SA" sz="3200" b="1" dirty="0" err="1" smtClean="0">
                <a:solidFill>
                  <a:srgbClr val="00B0F0"/>
                </a:solidFill>
                <a:latin typeface="Traditional Arabic" pitchFamily="18" charset="-78"/>
                <a:cs typeface="Traditional Arabic" pitchFamily="18" charset="-78"/>
              </a:rPr>
              <a:t>ستشفائية</a:t>
            </a:r>
            <a:r>
              <a:rPr lang="ar-SA" sz="3200" b="1" dirty="0" smtClean="0">
                <a:solidFill>
                  <a:srgbClr val="C0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a:t>
            </a:r>
            <a:r>
              <a:rPr lang="ar-SA" sz="3200" b="1" dirty="0" err="1" smtClean="0">
                <a:solidFill>
                  <a:srgbClr val="FF0000"/>
                </a:solidFill>
                <a:latin typeface="Traditional Arabic" pitchFamily="18" charset="-78"/>
                <a:cs typeface="Traditional Arabic" pitchFamily="18" charset="-78"/>
              </a:rPr>
              <a:t>إنتقالية</a:t>
            </a:r>
            <a:r>
              <a:rPr lang="ar-SA" sz="3200" b="1" dirty="0" smtClean="0">
                <a:solidFill>
                  <a:srgbClr val="FF0000"/>
                </a:solidFill>
                <a:latin typeface="Traditional Arabic" pitchFamily="18" charset="-78"/>
                <a:cs typeface="Traditional Arabic" pitchFamily="18" charset="-78"/>
              </a:rPr>
              <a:t>).</a:t>
            </a:r>
            <a:endParaRPr lang="fr-FR" sz="32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kumimoji="0" lang="ar-SA" sz="3000" b="0" i="0" u="none" strike="noStrike" kern="1200" cap="none" spc="0" normalizeH="0" baseline="0" noProof="0" dirty="0" smtClean="0">
                <a:ln>
                  <a:noFill/>
                </a:ln>
                <a:solidFill>
                  <a:srgbClr val="FF0000"/>
                </a:solidFill>
                <a:effectLst/>
                <a:uLnTx/>
                <a:uFillTx/>
                <a:latin typeface="+mn-lt"/>
                <a:ea typeface="+mn-ea"/>
                <a:cs typeface="+mn-cs"/>
              </a:rPr>
              <a:t>أنواع الدورات </a:t>
            </a:r>
            <a:r>
              <a:rPr lang="ar-SA" sz="3000" dirty="0" smtClean="0">
                <a:solidFill>
                  <a:srgbClr val="FF0000"/>
                </a:solidFill>
              </a:rPr>
              <a:t>أو الخطة الصغيرة : </a:t>
            </a:r>
            <a:r>
              <a:rPr lang="fr-FR" sz="2800" b="1" dirty="0" smtClean="0">
                <a:solidFill>
                  <a:srgbClr val="FF0000"/>
                </a:solidFill>
                <a:latin typeface="Traditional Arabic" pitchFamily="18" charset="-78"/>
                <a:cs typeface="Traditional Arabic" pitchFamily="18" charset="-78"/>
              </a:rPr>
              <a:t>microcycle </a:t>
            </a:r>
            <a:endParaRPr kumimoji="0" lang="ar-SA" sz="3000" b="0" i="0" u="none" strike="noStrike" kern="1200" cap="none" spc="0" normalizeH="0" baseline="0" noProof="0" dirty="0" smtClean="0">
              <a:ln>
                <a:noFill/>
              </a:ln>
              <a:solidFill>
                <a:srgbClr val="FF0000"/>
              </a:solidFill>
              <a:effectLst/>
              <a:uLnTx/>
              <a:uFillTx/>
              <a:latin typeface="+mn-lt"/>
              <a:ea typeface="+mn-ea"/>
              <a:cs typeface="+mn-cs"/>
            </a:endParaRPr>
          </a:p>
          <a:p>
            <a:pPr algn="r" rtl="1">
              <a:lnSpc>
                <a:spcPct val="150000"/>
              </a:lnSpc>
              <a:buNone/>
            </a:pPr>
            <a:r>
              <a:rPr kumimoji="0" lang="ar-SA" sz="3000" b="0" i="0" u="none" strike="noStrike" kern="1200" cap="none" spc="0" normalizeH="0" baseline="0" noProof="0" dirty="0" smtClean="0">
                <a:ln>
                  <a:noFill/>
                </a:ln>
                <a:solidFill>
                  <a:srgbClr val="FF0000"/>
                </a:solidFill>
                <a:effectLst/>
                <a:uLnTx/>
                <a:uFillTx/>
                <a:latin typeface="+mn-lt"/>
                <a:ea typeface="+mn-ea"/>
                <a:cs typeface="+mn-cs"/>
              </a:rPr>
              <a:t>1- </a:t>
            </a:r>
            <a:r>
              <a:rPr lang="ar-SA" sz="3200" b="1" dirty="0" smtClean="0">
                <a:solidFill>
                  <a:srgbClr val="FF0000"/>
                </a:solidFill>
                <a:latin typeface="Traditional Arabic" pitchFamily="18" charset="-78"/>
                <a:cs typeface="Traditional Arabic" pitchFamily="18" charset="-78"/>
              </a:rPr>
              <a:t>دورات إعدادية:</a:t>
            </a:r>
            <a:r>
              <a:rPr lang="fr-FR" sz="3200" b="1" dirty="0" smtClean="0">
                <a:solidFill>
                  <a:srgbClr val="FF0000"/>
                </a:solidFill>
                <a:latin typeface="Traditional Arabic" pitchFamily="18" charset="-78"/>
                <a:cs typeface="Traditional Arabic" pitchFamily="18" charset="-78"/>
              </a:rPr>
              <a:t>microcycle de préparation </a:t>
            </a:r>
          </a:p>
          <a:p>
            <a:pPr algn="r" rtl="1">
              <a:lnSpc>
                <a:spcPct val="150000"/>
              </a:lnSpc>
              <a:buNone/>
            </a:pPr>
            <a:r>
              <a:rPr lang="ar-SA" sz="3200" b="1" dirty="0" smtClean="0">
                <a:latin typeface="Traditional Arabic" pitchFamily="18" charset="-78"/>
                <a:cs typeface="Traditional Arabic" pitchFamily="18" charset="-78"/>
              </a:rPr>
              <a:t>تتميز</a:t>
            </a: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بأهمية كبيرة عند تخطيط وتشكيل الحمل سواء (</a:t>
            </a:r>
            <a:r>
              <a:rPr lang="ar-DZ" sz="3200" b="1" dirty="0" smtClean="0">
                <a:latin typeface="Traditional Arabic" pitchFamily="18" charset="-78"/>
                <a:cs typeface="Traditional Arabic" pitchFamily="18" charset="-78"/>
              </a:rPr>
              <a:t> </a:t>
            </a:r>
            <a:r>
              <a:rPr lang="ar-SA" sz="3200" b="1" dirty="0" err="1" smtClean="0">
                <a:latin typeface="Traditional Arabic" pitchFamily="18" charset="-78"/>
                <a:cs typeface="Traditional Arabic" pitchFamily="18" charset="-78"/>
              </a:rPr>
              <a:t>الفتري</a:t>
            </a:r>
            <a:r>
              <a:rPr lang="ar-DZ" sz="3200" b="1" dirty="0" smtClean="0">
                <a:latin typeface="Traditional Arabic" pitchFamily="18" charset="-78"/>
                <a:cs typeface="Traditional Arabic" pitchFamily="18" charset="-78"/>
              </a:rPr>
              <a:t> </a:t>
            </a:r>
            <a:r>
              <a:rPr lang="ar-SA" sz="3200" b="1" dirty="0" smtClean="0">
                <a:latin typeface="Traditional Arabic" pitchFamily="18" charset="-78"/>
                <a:cs typeface="Traditional Arabic" pitchFamily="18" charset="-78"/>
              </a:rPr>
              <a:t>أو السنوي) الذي يتبع في تشكيله الدورات التدريبية الكبرى والمتوسطة وتنقسم إلى :</a:t>
            </a:r>
            <a:endParaRPr lang="fr-FR" sz="3200" b="1" dirty="0" smtClean="0">
              <a:latin typeface="Traditional Arabic" pitchFamily="18" charset="-78"/>
              <a:cs typeface="Traditional Arabic" pitchFamily="18" charset="-78"/>
            </a:endParaRPr>
          </a:p>
          <a:p>
            <a:pPr algn="r" rtl="1">
              <a:lnSpc>
                <a:spcPct val="150000"/>
              </a:lnSpc>
              <a:buNone/>
            </a:pPr>
            <a:r>
              <a:rPr lang="ar-SA" sz="3200" b="1" dirty="0" smtClean="0">
                <a:solidFill>
                  <a:srgbClr val="FF0000"/>
                </a:solidFill>
                <a:latin typeface="Traditional Arabic" pitchFamily="18" charset="-78"/>
                <a:cs typeface="Traditional Arabic" pitchFamily="18" charset="-78"/>
              </a:rPr>
              <a:t>1-1-دورات الإعداد العام:</a:t>
            </a:r>
            <a:r>
              <a:rPr lang="fr-FR" sz="3200" b="1" dirty="0" smtClean="0">
                <a:solidFill>
                  <a:srgbClr val="FF0000"/>
                </a:solidFill>
                <a:latin typeface="Traditional Arabic" pitchFamily="18" charset="-78"/>
                <a:cs typeface="Traditional Arabic" pitchFamily="18" charset="-78"/>
              </a:rPr>
              <a:t>PPG</a:t>
            </a:r>
          </a:p>
          <a:p>
            <a:pPr algn="r" rtl="1">
              <a:lnSpc>
                <a:spcPct val="150000"/>
              </a:lnSpc>
              <a:buNone/>
            </a:pPr>
            <a:r>
              <a:rPr lang="ar-SA" sz="3200" b="1" dirty="0" smtClean="0">
                <a:latin typeface="Traditional Arabic" pitchFamily="18" charset="-78"/>
                <a:cs typeface="Traditional Arabic" pitchFamily="18" charset="-78"/>
              </a:rPr>
              <a:t>هي دورات تمهيدية تتميز </a:t>
            </a:r>
            <a:r>
              <a:rPr lang="ar-SA" sz="3200" b="1" dirty="0" smtClean="0">
                <a:solidFill>
                  <a:srgbClr val="FF0000"/>
                </a:solidFill>
                <a:latin typeface="Traditional Arabic" pitchFamily="18" charset="-78"/>
                <a:cs typeface="Traditional Arabic" pitchFamily="18" charset="-78"/>
              </a:rPr>
              <a:t>بشدة أقل من متوسطة إلى أقل من القصوى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تشكل كثير من الوحدات التدريبية في موسم الإعداد بالنسبة للسنة التدريبية،و غالبا لا تتميز هذه الدورة بالشدة القصوى.</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index.jpg"/>
          <p:cNvPicPr>
            <a:picLocks noGrp="1" noChangeAspect="1"/>
          </p:cNvPicPr>
          <p:nvPr>
            <p:ph idx="1"/>
          </p:nvPr>
        </p:nvPicPr>
        <p:blipFill>
          <a:blip r:embed="rId2"/>
          <a:stretch>
            <a:fillRect/>
          </a:stretch>
        </p:blipFill>
        <p:spPr>
          <a:xfrm>
            <a:off x="500034" y="428604"/>
            <a:ext cx="8286807" cy="6143668"/>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1346</TotalTime>
  <Words>1196</Words>
  <PresentationFormat>Affichage à l'écran (4:3)</PresentationFormat>
  <Paragraphs>126</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Verve</vt:lpstr>
      <vt:lpstr>المحاضرة الرابعة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asus</cp:lastModifiedBy>
  <cp:revision>29</cp:revision>
  <dcterms:created xsi:type="dcterms:W3CDTF">2022-05-12T21:18:10Z</dcterms:created>
  <dcterms:modified xsi:type="dcterms:W3CDTF">2022-10-15T12:55:57Z</dcterms:modified>
</cp:coreProperties>
</file>