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484" r:id="rId3"/>
    <p:sldId id="530" r:id="rId4"/>
    <p:sldId id="531" r:id="rId5"/>
    <p:sldId id="549" r:id="rId6"/>
    <p:sldId id="603" r:id="rId7"/>
    <p:sldId id="548" r:id="rId8"/>
    <p:sldId id="624" r:id="rId9"/>
    <p:sldId id="625" r:id="rId10"/>
    <p:sldId id="623" r:id="rId11"/>
    <p:sldId id="626" r:id="rId12"/>
    <p:sldId id="627" r:id="rId13"/>
    <p:sldId id="628" r:id="rId14"/>
    <p:sldId id="629" r:id="rId15"/>
    <p:sldId id="631" r:id="rId16"/>
    <p:sldId id="258"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488" autoAdjust="0"/>
  </p:normalViewPr>
  <p:slideViewPr>
    <p:cSldViewPr>
      <p:cViewPr varScale="1">
        <p:scale>
          <a:sx n="98" d="100"/>
          <a:sy n="98" d="100"/>
        </p:scale>
        <p:origin x="117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ministrateur\Desktop\Book\Machines%20Frigorifiques\Classeur1.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dministrateur\Desktop\Book\Machines%20Frigorifiques\Classeur1.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dLbls>
          <c:showLegendKey val="0"/>
          <c:showVal val="0"/>
          <c:showCatName val="0"/>
          <c:showSerName val="0"/>
          <c:showPercent val="0"/>
          <c:showBubbleSize val="0"/>
        </c:dLbls>
        <c:axId val="271308688"/>
        <c:axId val="272821360"/>
      </c:scatterChart>
      <c:valAx>
        <c:axId val="271308688"/>
        <c:scaling>
          <c:orientation val="minMax"/>
        </c:scaling>
        <c:delete val="1"/>
        <c:axPos val="b"/>
        <c:majorGridlines>
          <c:spPr>
            <a:ln w="9525" cap="flat" cmpd="sng" algn="ctr">
              <a:no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r-FR"/>
                  <a:t>Entropie S(J/K)</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272821360"/>
        <c:crosses val="autoZero"/>
        <c:crossBetween val="midCat"/>
      </c:valAx>
      <c:valAx>
        <c:axId val="272821360"/>
        <c:scaling>
          <c:orientation val="minMax"/>
        </c:scaling>
        <c:delete val="1"/>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r-FR"/>
                  <a:t>Température</a:t>
                </a:r>
                <a:r>
                  <a:rPr lang="fr-FR" baseline="0"/>
                  <a:t> T(K)</a:t>
                </a:r>
                <a:endParaRPr lang="fr-F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271308688"/>
        <c:crosses val="autoZero"/>
        <c:crossBetween val="midCat"/>
      </c:valAx>
      <c:spPr>
        <a:noFill/>
        <a:ln w="25400">
          <a:solidFill>
            <a:schemeClr val="bg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dLbls>
          <c:showLegendKey val="0"/>
          <c:showVal val="0"/>
          <c:showCatName val="0"/>
          <c:showSerName val="0"/>
          <c:showPercent val="0"/>
          <c:showBubbleSize val="0"/>
        </c:dLbls>
        <c:axId val="271308688"/>
        <c:axId val="272821360"/>
      </c:scatterChart>
      <c:valAx>
        <c:axId val="271308688"/>
        <c:scaling>
          <c:orientation val="minMax"/>
        </c:scaling>
        <c:delete val="1"/>
        <c:axPos val="b"/>
        <c:majorGridlines>
          <c:spPr>
            <a:ln w="9525" cap="flat" cmpd="sng" algn="ctr">
              <a:no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r-FR"/>
                  <a:t>Entropie S(J/K)</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272821360"/>
        <c:crosses val="autoZero"/>
        <c:crossBetween val="midCat"/>
      </c:valAx>
      <c:valAx>
        <c:axId val="272821360"/>
        <c:scaling>
          <c:orientation val="minMax"/>
        </c:scaling>
        <c:delete val="1"/>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r-FR"/>
                  <a:t>Température</a:t>
                </a:r>
                <a:r>
                  <a:rPr lang="fr-FR" baseline="0"/>
                  <a:t> T(K)</a:t>
                </a:r>
                <a:endParaRPr lang="fr-F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271308688"/>
        <c:crosses val="autoZero"/>
        <c:crossBetween val="midCat"/>
      </c:valAx>
      <c:spPr>
        <a:noFill/>
        <a:ln w="25400">
          <a:solidFill>
            <a:schemeClr val="bg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0.06961</cdr:x>
      <cdr:y>0.87326</cdr:y>
    </cdr:from>
    <cdr:to>
      <cdr:x>0.92555</cdr:x>
      <cdr:y>0.87736</cdr:y>
    </cdr:to>
    <cdr:cxnSp macro="">
      <cdr:nvCxnSpPr>
        <cdr:cNvPr id="3" name="Connecteur droit avec flèche 2">
          <a:extLst xmlns:a="http://schemas.openxmlformats.org/drawingml/2006/main">
            <a:ext uri="{FF2B5EF4-FFF2-40B4-BE49-F238E27FC236}">
              <a16:creationId xmlns:a16="http://schemas.microsoft.com/office/drawing/2014/main" id="{E26ABCFF-35B7-4B04-ADFF-871FF16F9F49}"/>
            </a:ext>
          </a:extLst>
        </cdr:cNvPr>
        <cdr:cNvCxnSpPr/>
      </cdr:nvCxnSpPr>
      <cdr:spPr>
        <a:xfrm xmlns:a="http://schemas.openxmlformats.org/drawingml/2006/main">
          <a:off x="217343" y="2395527"/>
          <a:ext cx="2672506" cy="11243"/>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0.07083</cdr:x>
      <cdr:y>0.04688</cdr:y>
    </cdr:from>
    <cdr:to>
      <cdr:x>0.07083</cdr:x>
      <cdr:y>0.87674</cdr:y>
    </cdr:to>
    <cdr:cxnSp macro="">
      <cdr:nvCxnSpPr>
        <cdr:cNvPr id="8" name="Connecteur droit avec flèche 7">
          <a:extLst xmlns:a="http://schemas.openxmlformats.org/drawingml/2006/main">
            <a:ext uri="{FF2B5EF4-FFF2-40B4-BE49-F238E27FC236}">
              <a16:creationId xmlns:a16="http://schemas.microsoft.com/office/drawing/2014/main" id="{62E96D8C-212A-484C-937C-BF374B402A44}"/>
            </a:ext>
          </a:extLst>
        </cdr:cNvPr>
        <cdr:cNvCxnSpPr/>
      </cdr:nvCxnSpPr>
      <cdr:spPr>
        <a:xfrm xmlns:a="http://schemas.openxmlformats.org/drawingml/2006/main" flipV="1">
          <a:off x="323850" y="128589"/>
          <a:ext cx="0" cy="2276474"/>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0.85278</cdr:x>
      <cdr:y>0.8831</cdr:y>
    </cdr:from>
    <cdr:to>
      <cdr:x>1</cdr:x>
      <cdr:y>0.9875</cdr:y>
    </cdr:to>
    <cdr:sp macro="" textlink="">
      <cdr:nvSpPr>
        <cdr:cNvPr id="25" name="Rectangle 24">
          <a:extLst xmlns:a="http://schemas.openxmlformats.org/drawingml/2006/main">
            <a:ext uri="{FF2B5EF4-FFF2-40B4-BE49-F238E27FC236}">
              <a16:creationId xmlns:a16="http://schemas.microsoft.com/office/drawing/2014/main" id="{9391B166-2140-410A-81CB-54968F555EF3}"/>
            </a:ext>
          </a:extLst>
        </cdr:cNvPr>
        <cdr:cNvSpPr/>
      </cdr:nvSpPr>
      <cdr:spPr>
        <a:xfrm xmlns:a="http://schemas.openxmlformats.org/drawingml/2006/main">
          <a:off x="3898900" y="2422525"/>
          <a:ext cx="673100" cy="286385"/>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115000"/>
            </a:lnSpc>
            <a:spcAft>
              <a:spcPts val="0"/>
            </a:spcAft>
          </a:pPr>
          <a:r>
            <a:rPr lang="fr-FR" sz="11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cdr:txBody>
    </cdr:sp>
  </cdr:relSizeAnchor>
  <cdr:relSizeAnchor xmlns:cdr="http://schemas.openxmlformats.org/drawingml/2006/chartDrawing">
    <cdr:from>
      <cdr:x>0.57701</cdr:x>
      <cdr:y>0.45263</cdr:y>
    </cdr:from>
    <cdr:to>
      <cdr:x>0.64608</cdr:x>
      <cdr:y>0.54638</cdr:y>
    </cdr:to>
    <cdr:sp macro="" textlink="">
      <cdr:nvSpPr>
        <cdr:cNvPr id="33" name="ZoneTexte 1">
          <a:extLst xmlns:a="http://schemas.openxmlformats.org/drawingml/2006/main">
            <a:ext uri="{FF2B5EF4-FFF2-40B4-BE49-F238E27FC236}">
              <a16:creationId xmlns:a16="http://schemas.microsoft.com/office/drawing/2014/main" id="{2E3004AB-88B9-4863-83F3-409F58760396}"/>
            </a:ext>
          </a:extLst>
        </cdr:cNvPr>
        <cdr:cNvSpPr txBox="1"/>
      </cdr:nvSpPr>
      <cdr:spPr>
        <a:xfrm xmlns:a="http://schemas.openxmlformats.org/drawingml/2006/main">
          <a:off x="1801581" y="1241668"/>
          <a:ext cx="215657" cy="257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100">
              <a:latin typeface="Times New Roman" panose="02020603050405020304" pitchFamily="18" charset="0"/>
              <a:cs typeface="Times New Roman" panose="02020603050405020304" pitchFamily="18" charset="0"/>
            </a:rPr>
            <a:t>1</a:t>
          </a:r>
        </a:p>
      </cdr:txBody>
    </cdr:sp>
  </cdr:relSizeAnchor>
  <cdr:relSizeAnchor xmlns:cdr="http://schemas.openxmlformats.org/drawingml/2006/chartDrawing">
    <cdr:from>
      <cdr:x>0.58192</cdr:x>
      <cdr:y>0.14286</cdr:y>
    </cdr:from>
    <cdr:to>
      <cdr:x>0.58192</cdr:x>
      <cdr:y>0.5303</cdr:y>
    </cdr:to>
    <cdr:cxnSp macro="">
      <cdr:nvCxnSpPr>
        <cdr:cNvPr id="41" name="Connecteur droit 40">
          <a:extLst xmlns:a="http://schemas.openxmlformats.org/drawingml/2006/main">
            <a:ext uri="{FF2B5EF4-FFF2-40B4-BE49-F238E27FC236}">
              <a16:creationId xmlns:a16="http://schemas.microsoft.com/office/drawing/2014/main" id="{0CD09CB3-C594-45AD-8EED-C16F7F35A48E}"/>
            </a:ext>
          </a:extLst>
        </cdr:cNvPr>
        <cdr:cNvCxnSpPr/>
      </cdr:nvCxnSpPr>
      <cdr:spPr>
        <a:xfrm xmlns:a="http://schemas.openxmlformats.org/drawingml/2006/main">
          <a:off x="1816924" y="391886"/>
          <a:ext cx="0" cy="1062841"/>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0.57738</cdr:x>
      <cdr:y>0.07403</cdr:y>
    </cdr:from>
    <cdr:to>
      <cdr:x>0.64645</cdr:x>
      <cdr:y>0.16778</cdr:y>
    </cdr:to>
    <cdr:sp macro="" textlink="">
      <cdr:nvSpPr>
        <cdr:cNvPr id="36" name="ZoneTexte 1"/>
        <cdr:cNvSpPr txBox="1"/>
      </cdr:nvSpPr>
      <cdr:spPr>
        <a:xfrm xmlns:a="http://schemas.openxmlformats.org/drawingml/2006/main">
          <a:off x="1802744" y="203071"/>
          <a:ext cx="215657" cy="257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100">
              <a:latin typeface="Times New Roman" panose="02020603050405020304" pitchFamily="18" charset="0"/>
              <a:cs typeface="Times New Roman" panose="02020603050405020304" pitchFamily="18" charset="0"/>
            </a:rPr>
            <a:t>2</a:t>
          </a:r>
        </a:p>
      </cdr:txBody>
    </cdr:sp>
  </cdr:relSizeAnchor>
  <cdr:relSizeAnchor xmlns:cdr="http://schemas.openxmlformats.org/drawingml/2006/chartDrawing">
    <cdr:from>
      <cdr:x>0.30625</cdr:x>
      <cdr:y>0.45447</cdr:y>
    </cdr:from>
    <cdr:to>
      <cdr:x>0.37531</cdr:x>
      <cdr:y>0.54822</cdr:y>
    </cdr:to>
    <cdr:sp macro="" textlink="">
      <cdr:nvSpPr>
        <cdr:cNvPr id="38" name="ZoneTexte 1"/>
        <cdr:cNvSpPr txBox="1"/>
      </cdr:nvSpPr>
      <cdr:spPr>
        <a:xfrm xmlns:a="http://schemas.openxmlformats.org/drawingml/2006/main">
          <a:off x="956188" y="1246696"/>
          <a:ext cx="215656" cy="257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100">
              <a:latin typeface="Times New Roman" panose="02020603050405020304" pitchFamily="18" charset="0"/>
              <a:cs typeface="Times New Roman" panose="02020603050405020304" pitchFamily="18" charset="0"/>
            </a:rPr>
            <a:t>3</a:t>
          </a:r>
        </a:p>
      </cdr:txBody>
    </cdr:sp>
  </cdr:relSizeAnchor>
  <cdr:relSizeAnchor xmlns:cdr="http://schemas.openxmlformats.org/drawingml/2006/chartDrawing">
    <cdr:from>
      <cdr:x>0.30299</cdr:x>
      <cdr:y>0.7554</cdr:y>
    </cdr:from>
    <cdr:to>
      <cdr:x>0.37206</cdr:x>
      <cdr:y>0.84915</cdr:y>
    </cdr:to>
    <cdr:sp macro="" textlink="">
      <cdr:nvSpPr>
        <cdr:cNvPr id="40" name="ZoneTexte 1"/>
        <cdr:cNvSpPr txBox="1"/>
      </cdr:nvSpPr>
      <cdr:spPr>
        <a:xfrm xmlns:a="http://schemas.openxmlformats.org/drawingml/2006/main">
          <a:off x="946024" y="2072206"/>
          <a:ext cx="215657" cy="257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100">
              <a:latin typeface="Times New Roman" panose="02020603050405020304" pitchFamily="18" charset="0"/>
              <a:cs typeface="Times New Roman" panose="02020603050405020304" pitchFamily="18" charset="0"/>
            </a:rPr>
            <a:t>4</a:t>
          </a:r>
        </a:p>
      </cdr:txBody>
    </cdr:sp>
  </cdr:relSizeAnchor>
  <cdr:relSizeAnchor xmlns:cdr="http://schemas.openxmlformats.org/drawingml/2006/chartDrawing">
    <cdr:from>
      <cdr:x>0</cdr:x>
      <cdr:y>0.00874</cdr:y>
    </cdr:from>
    <cdr:to>
      <cdr:x>0.07222</cdr:x>
      <cdr:y>0.11314</cdr:y>
    </cdr:to>
    <cdr:sp macro="" textlink="">
      <cdr:nvSpPr>
        <cdr:cNvPr id="42" name="Rectangle 41"/>
        <cdr:cNvSpPr/>
      </cdr:nvSpPr>
      <cdr:spPr>
        <a:xfrm xmlns:a="http://schemas.openxmlformats.org/drawingml/2006/main">
          <a:off x="0" y="23966"/>
          <a:ext cx="225492" cy="2863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115000"/>
            </a:lnSpc>
            <a:spcAft>
              <a:spcPts val="0"/>
            </a:spcAft>
          </a:pPr>
          <a:r>
            <a:rPr lang="fr-FR" sz="11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cdr:txBody>
    </cdr:sp>
  </cdr:relSizeAnchor>
  <cdr:relSizeAnchor xmlns:cdr="http://schemas.openxmlformats.org/drawingml/2006/chartDrawing">
    <cdr:from>
      <cdr:x>0.49083</cdr:x>
      <cdr:y>0.62813</cdr:y>
    </cdr:from>
    <cdr:to>
      <cdr:x>0.60411</cdr:x>
      <cdr:y>0.73253</cdr:y>
    </cdr:to>
    <cdr:sp macro="" textlink="">
      <cdr:nvSpPr>
        <cdr:cNvPr id="46" name="Rectangle 45"/>
        <cdr:cNvSpPr/>
      </cdr:nvSpPr>
      <cdr:spPr>
        <a:xfrm xmlns:a="http://schemas.openxmlformats.org/drawingml/2006/main">
          <a:off x="1532529" y="1723074"/>
          <a:ext cx="353694" cy="2863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lnSpc>
              <a:spcPct val="115000"/>
            </a:lnSpc>
            <a:spcAft>
              <a:spcPts val="0"/>
            </a:spcAft>
          </a:pPr>
          <a:r>
            <a:rPr lang="fr-FR" sz="11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r>
            <a:rPr lang="fr-FR" sz="1100" baseline="-250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t>
          </a:r>
          <a:endParaRPr lang="fr-FR" sz="1100" baseline="-25000">
            <a:effectLst/>
            <a:latin typeface="Times New Roman" panose="02020603050405020304" pitchFamily="18" charset="0"/>
            <a:ea typeface="Calibri" panose="020F0502020204030204" pitchFamily="34" charset="0"/>
            <a:cs typeface="Times New Roman" panose="02020603050405020304" pitchFamily="18" charset="0"/>
          </a:endParaRPr>
        </a:p>
      </cdr:txBody>
    </cdr:sp>
  </cdr:relSizeAnchor>
  <cdr:relSizeAnchor xmlns:cdr="http://schemas.openxmlformats.org/drawingml/2006/chartDrawing">
    <cdr:from>
      <cdr:x>0.40296</cdr:x>
      <cdr:y>0.28845</cdr:y>
    </cdr:from>
    <cdr:to>
      <cdr:x>0.51624</cdr:x>
      <cdr:y>0.39285</cdr:y>
    </cdr:to>
    <cdr:sp macro="" textlink="">
      <cdr:nvSpPr>
        <cdr:cNvPr id="48" name="Rectangle 47"/>
        <cdr:cNvSpPr/>
      </cdr:nvSpPr>
      <cdr:spPr>
        <a:xfrm xmlns:a="http://schemas.openxmlformats.org/drawingml/2006/main">
          <a:off x="1258155" y="791272"/>
          <a:ext cx="353694" cy="2863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lnSpc>
              <a:spcPct val="115000"/>
            </a:lnSpc>
            <a:spcAft>
              <a:spcPts val="0"/>
            </a:spcAft>
          </a:pPr>
          <a:r>
            <a:rPr lang="fr-FR" sz="11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r>
            <a:rPr lang="fr-FR" sz="1100" baseline="-250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
          </a:r>
          <a:endParaRPr lang="fr-FR" sz="1100" baseline="-25000">
            <a:effectLst/>
            <a:latin typeface="Times New Roman" panose="02020603050405020304" pitchFamily="18" charset="0"/>
            <a:ea typeface="Calibri" panose="020F0502020204030204" pitchFamily="34" charset="0"/>
            <a:cs typeface="Times New Roman" panose="02020603050405020304" pitchFamily="18" charset="0"/>
          </a:endParaRPr>
        </a:p>
      </cdr:txBody>
    </cdr:sp>
  </cdr:relSizeAnchor>
  <cdr:relSizeAnchor xmlns:cdr="http://schemas.openxmlformats.org/drawingml/2006/chartDrawing">
    <cdr:from>
      <cdr:x>0.38505</cdr:x>
      <cdr:y>0.59136</cdr:y>
    </cdr:from>
    <cdr:to>
      <cdr:x>0.38505</cdr:x>
      <cdr:y>0.63614</cdr:y>
    </cdr:to>
    <cdr:cxnSp macro="">
      <cdr:nvCxnSpPr>
        <cdr:cNvPr id="13" name="Connecteur droit avec flèche 12">
          <a:extLst xmlns:a="http://schemas.openxmlformats.org/drawingml/2006/main">
            <a:ext uri="{FF2B5EF4-FFF2-40B4-BE49-F238E27FC236}">
              <a16:creationId xmlns:a16="http://schemas.microsoft.com/office/drawing/2014/main" id="{4B608E73-2CAE-4D0F-9475-FC61EE2DA14D}"/>
            </a:ext>
          </a:extLst>
        </cdr:cNvPr>
        <cdr:cNvCxnSpPr/>
      </cdr:nvCxnSpPr>
      <cdr:spPr>
        <a:xfrm xmlns:a="http://schemas.openxmlformats.org/drawingml/2006/main">
          <a:off x="1202251" y="1622224"/>
          <a:ext cx="0" cy="122841"/>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0.38034</cdr:x>
      <cdr:y>0.51948</cdr:y>
    </cdr:from>
    <cdr:to>
      <cdr:x>0.58572</cdr:x>
      <cdr:y>0.7684</cdr:y>
    </cdr:to>
    <cdr:sp macro="" textlink="">
      <cdr:nvSpPr>
        <cdr:cNvPr id="30" name="Forme libre : forme 29"/>
        <cdr:cNvSpPr/>
      </cdr:nvSpPr>
      <cdr:spPr>
        <a:xfrm xmlns:a="http://schemas.openxmlformats.org/drawingml/2006/main">
          <a:off x="1187532" y="1425039"/>
          <a:ext cx="641268" cy="682831"/>
        </a:xfrm>
        <a:custGeom xmlns:a="http://schemas.openxmlformats.org/drawingml/2006/main">
          <a:avLst/>
          <a:gdLst>
            <a:gd name="connsiteX0" fmla="*/ 0 w 421574"/>
            <a:gd name="connsiteY0" fmla="*/ 457200 h 457200"/>
            <a:gd name="connsiteX1" fmla="*/ 142504 w 421574"/>
            <a:gd name="connsiteY1" fmla="*/ 356260 h 457200"/>
            <a:gd name="connsiteX2" fmla="*/ 302821 w 421574"/>
            <a:gd name="connsiteY2" fmla="*/ 195943 h 457200"/>
            <a:gd name="connsiteX3" fmla="*/ 421574 w 421574"/>
            <a:gd name="connsiteY3" fmla="*/ 0 h 457200"/>
          </a:gdLst>
          <a:ahLst/>
          <a:cxnLst>
            <a:cxn ang="0">
              <a:pos x="connsiteX0" y="connsiteY0"/>
            </a:cxn>
            <a:cxn ang="0">
              <a:pos x="connsiteX1" y="connsiteY1"/>
            </a:cxn>
            <a:cxn ang="0">
              <a:pos x="connsiteX2" y="connsiteY2"/>
            </a:cxn>
            <a:cxn ang="0">
              <a:pos x="connsiteX3" y="connsiteY3"/>
            </a:cxn>
          </a:cxnLst>
          <a:rect l="l" t="t" r="r" b="b"/>
          <a:pathLst>
            <a:path w="421574" h="457200">
              <a:moveTo>
                <a:pt x="0" y="457200"/>
              </a:moveTo>
              <a:cubicBezTo>
                <a:pt x="46017" y="428501"/>
                <a:pt x="92034" y="399803"/>
                <a:pt x="142504" y="356260"/>
              </a:cubicBezTo>
              <a:cubicBezTo>
                <a:pt x="192974" y="312717"/>
                <a:pt x="256309" y="255320"/>
                <a:pt x="302821" y="195943"/>
              </a:cubicBezTo>
              <a:cubicBezTo>
                <a:pt x="349333" y="136566"/>
                <a:pt x="385453" y="68283"/>
                <a:pt x="421574" y="0"/>
              </a:cubicBezTo>
            </a:path>
          </a:pathLst>
        </a:custGeom>
        <a:noFill xmlns:a="http://schemas.openxmlformats.org/drawingml/2006/main"/>
        <a:ln xmlns:a="http://schemas.openxmlformats.org/drawingml/2006/main" w="19050">
          <a:solidFill>
            <a:srgbClr val="00B0F0"/>
          </a:solidFill>
          <a:headEnd type="oval" w="med" len="med"/>
          <a:tailEnd type="oval"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0.38414</cdr:x>
      <cdr:y>0.51299</cdr:y>
    </cdr:from>
    <cdr:to>
      <cdr:x>0.38414</cdr:x>
      <cdr:y>0.77056</cdr:y>
    </cdr:to>
    <cdr:cxnSp macro="">
      <cdr:nvCxnSpPr>
        <cdr:cNvPr id="31" name="Connecteur droit 30">
          <a:extLst xmlns:a="http://schemas.openxmlformats.org/drawingml/2006/main">
            <a:ext uri="{FF2B5EF4-FFF2-40B4-BE49-F238E27FC236}">
              <a16:creationId xmlns:a16="http://schemas.microsoft.com/office/drawing/2014/main" id="{53EE64C9-C392-43DA-97D7-E55EDEEF9040}"/>
            </a:ext>
          </a:extLst>
        </cdr:cNvPr>
        <cdr:cNvCxnSpPr/>
      </cdr:nvCxnSpPr>
      <cdr:spPr>
        <a:xfrm xmlns:a="http://schemas.openxmlformats.org/drawingml/2006/main">
          <a:off x="1199407" y="1407226"/>
          <a:ext cx="0" cy="706582"/>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0.38414</cdr:x>
      <cdr:y>0.13203</cdr:y>
    </cdr:from>
    <cdr:to>
      <cdr:x>0.58572</cdr:x>
      <cdr:y>0.51299</cdr:y>
    </cdr:to>
    <cdr:sp macro="" textlink="">
      <cdr:nvSpPr>
        <cdr:cNvPr id="37" name="Forme libre : forme 36"/>
        <cdr:cNvSpPr/>
      </cdr:nvSpPr>
      <cdr:spPr>
        <a:xfrm xmlns:a="http://schemas.openxmlformats.org/drawingml/2006/main">
          <a:off x="1199407" y="362197"/>
          <a:ext cx="629393" cy="1045028"/>
        </a:xfrm>
        <a:custGeom xmlns:a="http://schemas.openxmlformats.org/drawingml/2006/main">
          <a:avLst/>
          <a:gdLst>
            <a:gd name="connsiteX0" fmla="*/ 0 w 421574"/>
            <a:gd name="connsiteY0" fmla="*/ 457200 h 457200"/>
            <a:gd name="connsiteX1" fmla="*/ 142504 w 421574"/>
            <a:gd name="connsiteY1" fmla="*/ 356260 h 457200"/>
            <a:gd name="connsiteX2" fmla="*/ 302821 w 421574"/>
            <a:gd name="connsiteY2" fmla="*/ 195943 h 457200"/>
            <a:gd name="connsiteX3" fmla="*/ 421574 w 421574"/>
            <a:gd name="connsiteY3" fmla="*/ 0 h 457200"/>
          </a:gdLst>
          <a:ahLst/>
          <a:cxnLst>
            <a:cxn ang="0">
              <a:pos x="connsiteX0" y="connsiteY0"/>
            </a:cxn>
            <a:cxn ang="0">
              <a:pos x="connsiteX1" y="connsiteY1"/>
            </a:cxn>
            <a:cxn ang="0">
              <a:pos x="connsiteX2" y="connsiteY2"/>
            </a:cxn>
            <a:cxn ang="0">
              <a:pos x="connsiteX3" y="connsiteY3"/>
            </a:cxn>
          </a:cxnLst>
          <a:rect l="l" t="t" r="r" b="b"/>
          <a:pathLst>
            <a:path w="421574" h="457200">
              <a:moveTo>
                <a:pt x="0" y="457200"/>
              </a:moveTo>
              <a:cubicBezTo>
                <a:pt x="46017" y="428501"/>
                <a:pt x="92034" y="399803"/>
                <a:pt x="142504" y="356260"/>
              </a:cubicBezTo>
              <a:cubicBezTo>
                <a:pt x="192974" y="312717"/>
                <a:pt x="256309" y="255320"/>
                <a:pt x="302821" y="195943"/>
              </a:cubicBezTo>
              <a:cubicBezTo>
                <a:pt x="349333" y="136566"/>
                <a:pt x="385453" y="68283"/>
                <a:pt x="421574" y="0"/>
              </a:cubicBezTo>
            </a:path>
          </a:pathLst>
        </a:custGeom>
        <a:noFill xmlns:a="http://schemas.openxmlformats.org/drawingml/2006/main"/>
        <a:ln xmlns:a="http://schemas.openxmlformats.org/drawingml/2006/main" w="19050">
          <a:solidFill>
            <a:srgbClr val="FF0000"/>
          </a:solidFill>
          <a:headEnd type="oval" w="med" len="med"/>
          <a:tailEnd type="oval"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0.58199</cdr:x>
      <cdr:y>0.38433</cdr:y>
    </cdr:from>
    <cdr:to>
      <cdr:x>0.58199</cdr:x>
      <cdr:y>0.42911</cdr:y>
    </cdr:to>
    <cdr:cxnSp macro="">
      <cdr:nvCxnSpPr>
        <cdr:cNvPr id="39" name="Connecteur droit avec flèche 38">
          <a:extLst xmlns:a="http://schemas.openxmlformats.org/drawingml/2006/main">
            <a:ext uri="{FF2B5EF4-FFF2-40B4-BE49-F238E27FC236}">
              <a16:creationId xmlns:a16="http://schemas.microsoft.com/office/drawing/2014/main" id="{06AE3B98-E2F1-4B52-BFAE-AC5393093880}"/>
            </a:ext>
          </a:extLst>
        </cdr:cNvPr>
        <cdr:cNvCxnSpPr/>
      </cdr:nvCxnSpPr>
      <cdr:spPr>
        <a:xfrm xmlns:a="http://schemas.openxmlformats.org/drawingml/2006/main" flipV="1">
          <a:off x="1817129" y="1054298"/>
          <a:ext cx="0" cy="122841"/>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0.49634</cdr:x>
      <cdr:y>0.33117</cdr:y>
    </cdr:from>
    <cdr:to>
      <cdr:x>0.51346</cdr:x>
      <cdr:y>0.35931</cdr:y>
    </cdr:to>
    <cdr:sp macro="" textlink="">
      <cdr:nvSpPr>
        <cdr:cNvPr id="16" name="Forme libre : forme 15"/>
        <cdr:cNvSpPr/>
      </cdr:nvSpPr>
      <cdr:spPr>
        <a:xfrm xmlns:a="http://schemas.openxmlformats.org/drawingml/2006/main">
          <a:off x="1549730" y="908462"/>
          <a:ext cx="53439" cy="77190"/>
        </a:xfrm>
        <a:custGeom xmlns:a="http://schemas.openxmlformats.org/drawingml/2006/main">
          <a:avLst/>
          <a:gdLst>
            <a:gd name="connsiteX0" fmla="*/ 41564 w 41564"/>
            <a:gd name="connsiteY0" fmla="*/ 0 h 71252"/>
            <a:gd name="connsiteX1" fmla="*/ 0 w 41564"/>
            <a:gd name="connsiteY1" fmla="*/ 71252 h 71252"/>
          </a:gdLst>
          <a:ahLst/>
          <a:cxnLst>
            <a:cxn ang="0">
              <a:pos x="connsiteX0" y="connsiteY0"/>
            </a:cxn>
            <a:cxn ang="0">
              <a:pos x="connsiteX1" y="connsiteY1"/>
            </a:cxn>
          </a:cxnLst>
          <a:rect l="l" t="t" r="r" b="b"/>
          <a:pathLst>
            <a:path w="41564" h="71252">
              <a:moveTo>
                <a:pt x="41564" y="0"/>
              </a:moveTo>
              <a:lnTo>
                <a:pt x="0" y="71252"/>
              </a:lnTo>
            </a:path>
          </a:pathLst>
        </a:custGeom>
        <a:noFill xmlns:a="http://schemas.openxmlformats.org/drawingml/2006/main"/>
        <a:ln xmlns:a="http://schemas.openxmlformats.org/drawingml/2006/main">
          <a:solidFill>
            <a:srgbClr val="FF0000"/>
          </a:solidFill>
          <a:headEnd type="none" w="med" len="med"/>
          <a:tailEnd type="triangle"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fr-FR"/>
        </a:p>
      </cdr:txBody>
    </cdr:sp>
  </cdr:relSizeAnchor>
  <cdr:relSizeAnchor xmlns:cdr="http://schemas.openxmlformats.org/drawingml/2006/chartDrawing">
    <cdr:from>
      <cdr:x>0.50815</cdr:x>
      <cdr:y>0.62775</cdr:y>
    </cdr:from>
    <cdr:to>
      <cdr:x>0.53093</cdr:x>
      <cdr:y>0.65368</cdr:y>
    </cdr:to>
    <cdr:sp macro="" textlink="">
      <cdr:nvSpPr>
        <cdr:cNvPr id="43" name="Forme libre : forme 42"/>
        <cdr:cNvSpPr/>
      </cdr:nvSpPr>
      <cdr:spPr>
        <a:xfrm xmlns:a="http://schemas.openxmlformats.org/drawingml/2006/main">
          <a:off x="1586609" y="1722054"/>
          <a:ext cx="71120" cy="71120"/>
        </a:xfrm>
        <a:custGeom xmlns:a="http://schemas.openxmlformats.org/drawingml/2006/main">
          <a:avLst/>
          <a:gdLst>
            <a:gd name="connsiteX0" fmla="*/ 0 w 71252"/>
            <a:gd name="connsiteY0" fmla="*/ 71252 h 71252"/>
            <a:gd name="connsiteX1" fmla="*/ 41564 w 71252"/>
            <a:gd name="connsiteY1" fmla="*/ 35626 h 71252"/>
            <a:gd name="connsiteX2" fmla="*/ 71252 w 71252"/>
            <a:gd name="connsiteY2" fmla="*/ 0 h 71252"/>
          </a:gdLst>
          <a:ahLst/>
          <a:cxnLst>
            <a:cxn ang="0">
              <a:pos x="connsiteX0" y="connsiteY0"/>
            </a:cxn>
            <a:cxn ang="0">
              <a:pos x="connsiteX1" y="connsiteY1"/>
            </a:cxn>
            <a:cxn ang="0">
              <a:pos x="connsiteX2" y="connsiteY2"/>
            </a:cxn>
          </a:cxnLst>
          <a:rect l="l" t="t" r="r" b="b"/>
          <a:pathLst>
            <a:path w="71252" h="71252">
              <a:moveTo>
                <a:pt x="0" y="71252"/>
              </a:moveTo>
              <a:cubicBezTo>
                <a:pt x="14844" y="59376"/>
                <a:pt x="29689" y="47501"/>
                <a:pt x="41564" y="35626"/>
              </a:cubicBezTo>
              <a:cubicBezTo>
                <a:pt x="53439" y="23751"/>
                <a:pt x="62345" y="11875"/>
                <a:pt x="71252" y="0"/>
              </a:cubicBezTo>
            </a:path>
          </a:pathLst>
        </a:custGeom>
        <a:noFill xmlns:a="http://schemas.openxmlformats.org/drawingml/2006/main"/>
        <a:ln xmlns:a="http://schemas.openxmlformats.org/drawingml/2006/main">
          <a:solidFill>
            <a:srgbClr val="00B0F0"/>
          </a:solidFill>
          <a:headEnd type="none" w="med" len="med"/>
          <a:tailEnd type="triangle"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p xmlns:a="http://schemas.openxmlformats.org/drawingml/2006/main">
          <a:endParaRPr lang="fr-FR"/>
        </a:p>
      </cdr:txBody>
    </cdr:sp>
  </cdr:relSizeAnchor>
</c:userShapes>
</file>

<file path=ppt/drawings/drawing2.xml><?xml version="1.0" encoding="utf-8"?>
<c:userShapes xmlns:c="http://schemas.openxmlformats.org/drawingml/2006/chart">
  <cdr:relSizeAnchor xmlns:cdr="http://schemas.openxmlformats.org/drawingml/2006/chartDrawing">
    <cdr:from>
      <cdr:x>0.06961</cdr:x>
      <cdr:y>0.87326</cdr:y>
    </cdr:from>
    <cdr:to>
      <cdr:x>0.92555</cdr:x>
      <cdr:y>0.87736</cdr:y>
    </cdr:to>
    <cdr:cxnSp macro="">
      <cdr:nvCxnSpPr>
        <cdr:cNvPr id="3" name="Connecteur droit avec flèche 2">
          <a:extLst xmlns:a="http://schemas.openxmlformats.org/drawingml/2006/main">
            <a:ext uri="{FF2B5EF4-FFF2-40B4-BE49-F238E27FC236}">
              <a16:creationId xmlns:a16="http://schemas.microsoft.com/office/drawing/2014/main" id="{E26ABCFF-35B7-4B04-ADFF-871FF16F9F49}"/>
            </a:ext>
          </a:extLst>
        </cdr:cNvPr>
        <cdr:cNvCxnSpPr/>
      </cdr:nvCxnSpPr>
      <cdr:spPr>
        <a:xfrm xmlns:a="http://schemas.openxmlformats.org/drawingml/2006/main">
          <a:off x="217343" y="2395527"/>
          <a:ext cx="2672506" cy="11243"/>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0.07083</cdr:x>
      <cdr:y>0.04688</cdr:y>
    </cdr:from>
    <cdr:to>
      <cdr:x>0.07083</cdr:x>
      <cdr:y>0.87674</cdr:y>
    </cdr:to>
    <cdr:cxnSp macro="">
      <cdr:nvCxnSpPr>
        <cdr:cNvPr id="8" name="Connecteur droit avec flèche 7">
          <a:extLst xmlns:a="http://schemas.openxmlformats.org/drawingml/2006/main">
            <a:ext uri="{FF2B5EF4-FFF2-40B4-BE49-F238E27FC236}">
              <a16:creationId xmlns:a16="http://schemas.microsoft.com/office/drawing/2014/main" id="{62E96D8C-212A-484C-937C-BF374B402A44}"/>
            </a:ext>
          </a:extLst>
        </cdr:cNvPr>
        <cdr:cNvCxnSpPr/>
      </cdr:nvCxnSpPr>
      <cdr:spPr>
        <a:xfrm xmlns:a="http://schemas.openxmlformats.org/drawingml/2006/main" flipV="1">
          <a:off x="323850" y="128589"/>
          <a:ext cx="0" cy="2276474"/>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0.85278</cdr:x>
      <cdr:y>0.8831</cdr:y>
    </cdr:from>
    <cdr:to>
      <cdr:x>1</cdr:x>
      <cdr:y>0.9875</cdr:y>
    </cdr:to>
    <cdr:sp macro="" textlink="">
      <cdr:nvSpPr>
        <cdr:cNvPr id="25" name="Rectangle 24">
          <a:extLst xmlns:a="http://schemas.openxmlformats.org/drawingml/2006/main">
            <a:ext uri="{FF2B5EF4-FFF2-40B4-BE49-F238E27FC236}">
              <a16:creationId xmlns:a16="http://schemas.microsoft.com/office/drawing/2014/main" id="{9391B166-2140-410A-81CB-54968F555EF3}"/>
            </a:ext>
          </a:extLst>
        </cdr:cNvPr>
        <cdr:cNvSpPr/>
      </cdr:nvSpPr>
      <cdr:spPr>
        <a:xfrm xmlns:a="http://schemas.openxmlformats.org/drawingml/2006/main">
          <a:off x="3898900" y="2422525"/>
          <a:ext cx="673100" cy="286385"/>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115000"/>
            </a:lnSpc>
            <a:spcAft>
              <a:spcPts val="0"/>
            </a:spcAft>
          </a:pPr>
          <a:r>
            <a:rPr lang="fr-FR" sz="11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cdr:txBody>
    </cdr:sp>
  </cdr:relSizeAnchor>
  <cdr:relSizeAnchor xmlns:cdr="http://schemas.openxmlformats.org/drawingml/2006/chartDrawing">
    <cdr:from>
      <cdr:x>0.57701</cdr:x>
      <cdr:y>0.45263</cdr:y>
    </cdr:from>
    <cdr:to>
      <cdr:x>0.64608</cdr:x>
      <cdr:y>0.54638</cdr:y>
    </cdr:to>
    <cdr:sp macro="" textlink="">
      <cdr:nvSpPr>
        <cdr:cNvPr id="33" name="ZoneTexte 1">
          <a:extLst xmlns:a="http://schemas.openxmlformats.org/drawingml/2006/main">
            <a:ext uri="{FF2B5EF4-FFF2-40B4-BE49-F238E27FC236}">
              <a16:creationId xmlns:a16="http://schemas.microsoft.com/office/drawing/2014/main" id="{2E3004AB-88B9-4863-83F3-409F58760396}"/>
            </a:ext>
          </a:extLst>
        </cdr:cNvPr>
        <cdr:cNvSpPr txBox="1"/>
      </cdr:nvSpPr>
      <cdr:spPr>
        <a:xfrm xmlns:a="http://schemas.openxmlformats.org/drawingml/2006/main">
          <a:off x="1801581" y="1241668"/>
          <a:ext cx="215657" cy="257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100">
              <a:latin typeface="Times New Roman" panose="02020603050405020304" pitchFamily="18" charset="0"/>
              <a:cs typeface="Times New Roman" panose="02020603050405020304" pitchFamily="18" charset="0"/>
            </a:rPr>
            <a:t>1</a:t>
          </a:r>
        </a:p>
      </cdr:txBody>
    </cdr:sp>
  </cdr:relSizeAnchor>
  <cdr:relSizeAnchor xmlns:cdr="http://schemas.openxmlformats.org/drawingml/2006/chartDrawing">
    <cdr:from>
      <cdr:x>0.58192</cdr:x>
      <cdr:y>0.14286</cdr:y>
    </cdr:from>
    <cdr:to>
      <cdr:x>0.58192</cdr:x>
      <cdr:y>0.5303</cdr:y>
    </cdr:to>
    <cdr:cxnSp macro="">
      <cdr:nvCxnSpPr>
        <cdr:cNvPr id="41" name="Connecteur droit 40">
          <a:extLst xmlns:a="http://schemas.openxmlformats.org/drawingml/2006/main">
            <a:ext uri="{FF2B5EF4-FFF2-40B4-BE49-F238E27FC236}">
              <a16:creationId xmlns:a16="http://schemas.microsoft.com/office/drawing/2014/main" id="{0CD09CB3-C594-45AD-8EED-C16F7F35A48E}"/>
            </a:ext>
          </a:extLst>
        </cdr:cNvPr>
        <cdr:cNvCxnSpPr/>
      </cdr:nvCxnSpPr>
      <cdr:spPr>
        <a:xfrm xmlns:a="http://schemas.openxmlformats.org/drawingml/2006/main">
          <a:off x="1816924" y="391886"/>
          <a:ext cx="0" cy="1062841"/>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0.57738</cdr:x>
      <cdr:y>0.07403</cdr:y>
    </cdr:from>
    <cdr:to>
      <cdr:x>0.64645</cdr:x>
      <cdr:y>0.16778</cdr:y>
    </cdr:to>
    <cdr:sp macro="" textlink="">
      <cdr:nvSpPr>
        <cdr:cNvPr id="36" name="ZoneTexte 1"/>
        <cdr:cNvSpPr txBox="1"/>
      </cdr:nvSpPr>
      <cdr:spPr>
        <a:xfrm xmlns:a="http://schemas.openxmlformats.org/drawingml/2006/main">
          <a:off x="1802744" y="203071"/>
          <a:ext cx="215657" cy="257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100">
              <a:latin typeface="Times New Roman" panose="02020603050405020304" pitchFamily="18" charset="0"/>
              <a:cs typeface="Times New Roman" panose="02020603050405020304" pitchFamily="18" charset="0"/>
            </a:rPr>
            <a:t>2</a:t>
          </a:r>
        </a:p>
      </cdr:txBody>
    </cdr:sp>
  </cdr:relSizeAnchor>
  <cdr:relSizeAnchor xmlns:cdr="http://schemas.openxmlformats.org/drawingml/2006/chartDrawing">
    <cdr:from>
      <cdr:x>0.30625</cdr:x>
      <cdr:y>0.45447</cdr:y>
    </cdr:from>
    <cdr:to>
      <cdr:x>0.37531</cdr:x>
      <cdr:y>0.54822</cdr:y>
    </cdr:to>
    <cdr:sp macro="" textlink="">
      <cdr:nvSpPr>
        <cdr:cNvPr id="38" name="ZoneTexte 1"/>
        <cdr:cNvSpPr txBox="1"/>
      </cdr:nvSpPr>
      <cdr:spPr>
        <a:xfrm xmlns:a="http://schemas.openxmlformats.org/drawingml/2006/main">
          <a:off x="956188" y="1246696"/>
          <a:ext cx="215656" cy="257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100">
              <a:latin typeface="Times New Roman" panose="02020603050405020304" pitchFamily="18" charset="0"/>
              <a:cs typeface="Times New Roman" panose="02020603050405020304" pitchFamily="18" charset="0"/>
            </a:rPr>
            <a:t>3</a:t>
          </a:r>
        </a:p>
      </cdr:txBody>
    </cdr:sp>
  </cdr:relSizeAnchor>
  <cdr:relSizeAnchor xmlns:cdr="http://schemas.openxmlformats.org/drawingml/2006/chartDrawing">
    <cdr:from>
      <cdr:x>0.30299</cdr:x>
      <cdr:y>0.7554</cdr:y>
    </cdr:from>
    <cdr:to>
      <cdr:x>0.37206</cdr:x>
      <cdr:y>0.84915</cdr:y>
    </cdr:to>
    <cdr:sp macro="" textlink="">
      <cdr:nvSpPr>
        <cdr:cNvPr id="40" name="ZoneTexte 1"/>
        <cdr:cNvSpPr txBox="1"/>
      </cdr:nvSpPr>
      <cdr:spPr>
        <a:xfrm xmlns:a="http://schemas.openxmlformats.org/drawingml/2006/main">
          <a:off x="946024" y="2072206"/>
          <a:ext cx="215657" cy="257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100">
              <a:latin typeface="Times New Roman" panose="02020603050405020304" pitchFamily="18" charset="0"/>
              <a:cs typeface="Times New Roman" panose="02020603050405020304" pitchFamily="18" charset="0"/>
            </a:rPr>
            <a:t>4</a:t>
          </a:r>
        </a:p>
      </cdr:txBody>
    </cdr:sp>
  </cdr:relSizeAnchor>
  <cdr:relSizeAnchor xmlns:cdr="http://schemas.openxmlformats.org/drawingml/2006/chartDrawing">
    <cdr:from>
      <cdr:x>0</cdr:x>
      <cdr:y>0.00874</cdr:y>
    </cdr:from>
    <cdr:to>
      <cdr:x>0.07222</cdr:x>
      <cdr:y>0.11314</cdr:y>
    </cdr:to>
    <cdr:sp macro="" textlink="">
      <cdr:nvSpPr>
        <cdr:cNvPr id="42" name="Rectangle 41"/>
        <cdr:cNvSpPr/>
      </cdr:nvSpPr>
      <cdr:spPr>
        <a:xfrm xmlns:a="http://schemas.openxmlformats.org/drawingml/2006/main">
          <a:off x="0" y="23966"/>
          <a:ext cx="225492" cy="2863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lnSpc>
              <a:spcPct val="115000"/>
            </a:lnSpc>
            <a:spcAft>
              <a:spcPts val="0"/>
            </a:spcAft>
          </a:pPr>
          <a:r>
            <a:rPr lang="fr-FR" sz="11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cdr:txBody>
    </cdr:sp>
  </cdr:relSizeAnchor>
  <cdr:relSizeAnchor xmlns:cdr="http://schemas.openxmlformats.org/drawingml/2006/chartDrawing">
    <cdr:from>
      <cdr:x>0.44336</cdr:x>
      <cdr:y>0.41243</cdr:y>
    </cdr:from>
    <cdr:to>
      <cdr:x>0.55664</cdr:x>
      <cdr:y>0.51683</cdr:y>
    </cdr:to>
    <cdr:sp macro="" textlink="">
      <cdr:nvSpPr>
        <cdr:cNvPr id="46" name="Rectangle 45"/>
        <cdr:cNvSpPr/>
      </cdr:nvSpPr>
      <cdr:spPr>
        <a:xfrm xmlns:a="http://schemas.openxmlformats.org/drawingml/2006/main">
          <a:off x="1384300" y="1131388"/>
          <a:ext cx="353694" cy="2863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lnSpc>
              <a:spcPct val="115000"/>
            </a:lnSpc>
            <a:spcAft>
              <a:spcPts val="0"/>
            </a:spcAft>
          </a:pPr>
          <a:r>
            <a:rPr lang="fr-FR" sz="11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r>
            <a:rPr lang="fr-FR" sz="1100" baseline="-250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t>
          </a:r>
          <a:endParaRPr lang="fr-FR" sz="1100" baseline="-25000">
            <a:effectLst/>
            <a:latin typeface="Times New Roman" panose="02020603050405020304" pitchFamily="18" charset="0"/>
            <a:ea typeface="Calibri" panose="020F0502020204030204" pitchFamily="34" charset="0"/>
            <a:cs typeface="Times New Roman" panose="02020603050405020304" pitchFamily="18" charset="0"/>
          </a:endParaRPr>
        </a:p>
      </cdr:txBody>
    </cdr:sp>
  </cdr:relSizeAnchor>
  <cdr:relSizeAnchor xmlns:cdr="http://schemas.openxmlformats.org/drawingml/2006/chartDrawing">
    <cdr:from>
      <cdr:x>0.40296</cdr:x>
      <cdr:y>0.28845</cdr:y>
    </cdr:from>
    <cdr:to>
      <cdr:x>0.51624</cdr:x>
      <cdr:y>0.39285</cdr:y>
    </cdr:to>
    <cdr:sp macro="" textlink="">
      <cdr:nvSpPr>
        <cdr:cNvPr id="48" name="Rectangle 47"/>
        <cdr:cNvSpPr/>
      </cdr:nvSpPr>
      <cdr:spPr>
        <a:xfrm xmlns:a="http://schemas.openxmlformats.org/drawingml/2006/main">
          <a:off x="1258155" y="791272"/>
          <a:ext cx="353694" cy="2863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lnSpc>
              <a:spcPct val="115000"/>
            </a:lnSpc>
            <a:spcAft>
              <a:spcPts val="0"/>
            </a:spcAft>
          </a:pPr>
          <a:r>
            <a:rPr lang="fr-FR" sz="11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t>
          </a:r>
          <a:r>
            <a:rPr lang="fr-FR" sz="1100" baseline="-2500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
          </a:r>
          <a:endParaRPr lang="fr-FR" sz="1100" baseline="-25000">
            <a:effectLst/>
            <a:latin typeface="Times New Roman" panose="02020603050405020304" pitchFamily="18" charset="0"/>
            <a:ea typeface="Calibri" panose="020F0502020204030204" pitchFamily="34" charset="0"/>
            <a:cs typeface="Times New Roman" panose="02020603050405020304" pitchFamily="18" charset="0"/>
          </a:endParaRPr>
        </a:p>
      </cdr:txBody>
    </cdr:sp>
  </cdr:relSizeAnchor>
  <cdr:relSizeAnchor xmlns:cdr="http://schemas.openxmlformats.org/drawingml/2006/chartDrawing">
    <cdr:from>
      <cdr:x>0.38505</cdr:x>
      <cdr:y>0.59136</cdr:y>
    </cdr:from>
    <cdr:to>
      <cdr:x>0.38505</cdr:x>
      <cdr:y>0.63614</cdr:y>
    </cdr:to>
    <cdr:cxnSp macro="">
      <cdr:nvCxnSpPr>
        <cdr:cNvPr id="13" name="Connecteur droit avec flèche 12">
          <a:extLst xmlns:a="http://schemas.openxmlformats.org/drawingml/2006/main">
            <a:ext uri="{FF2B5EF4-FFF2-40B4-BE49-F238E27FC236}">
              <a16:creationId xmlns:a16="http://schemas.microsoft.com/office/drawing/2014/main" id="{4B608E73-2CAE-4D0F-9475-FC61EE2DA14D}"/>
            </a:ext>
          </a:extLst>
        </cdr:cNvPr>
        <cdr:cNvCxnSpPr/>
      </cdr:nvCxnSpPr>
      <cdr:spPr>
        <a:xfrm xmlns:a="http://schemas.openxmlformats.org/drawingml/2006/main">
          <a:off x="1202251" y="1622224"/>
          <a:ext cx="0" cy="122841"/>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0.38034</cdr:x>
      <cdr:y>0.51948</cdr:y>
    </cdr:from>
    <cdr:to>
      <cdr:x>0.58572</cdr:x>
      <cdr:y>0.7684</cdr:y>
    </cdr:to>
    <cdr:sp macro="" textlink="">
      <cdr:nvSpPr>
        <cdr:cNvPr id="30" name="Forme libre : forme 29"/>
        <cdr:cNvSpPr/>
      </cdr:nvSpPr>
      <cdr:spPr>
        <a:xfrm xmlns:a="http://schemas.openxmlformats.org/drawingml/2006/main">
          <a:off x="1187532" y="1425039"/>
          <a:ext cx="641268" cy="682831"/>
        </a:xfrm>
        <a:custGeom xmlns:a="http://schemas.openxmlformats.org/drawingml/2006/main">
          <a:avLst/>
          <a:gdLst>
            <a:gd name="connsiteX0" fmla="*/ 0 w 421574"/>
            <a:gd name="connsiteY0" fmla="*/ 457200 h 457200"/>
            <a:gd name="connsiteX1" fmla="*/ 142504 w 421574"/>
            <a:gd name="connsiteY1" fmla="*/ 356260 h 457200"/>
            <a:gd name="connsiteX2" fmla="*/ 302821 w 421574"/>
            <a:gd name="connsiteY2" fmla="*/ 195943 h 457200"/>
            <a:gd name="connsiteX3" fmla="*/ 421574 w 421574"/>
            <a:gd name="connsiteY3" fmla="*/ 0 h 457200"/>
          </a:gdLst>
          <a:ahLst/>
          <a:cxnLst>
            <a:cxn ang="0">
              <a:pos x="connsiteX0" y="connsiteY0"/>
            </a:cxn>
            <a:cxn ang="0">
              <a:pos x="connsiteX1" y="connsiteY1"/>
            </a:cxn>
            <a:cxn ang="0">
              <a:pos x="connsiteX2" y="connsiteY2"/>
            </a:cxn>
            <a:cxn ang="0">
              <a:pos x="connsiteX3" y="connsiteY3"/>
            </a:cxn>
          </a:cxnLst>
          <a:rect l="l" t="t" r="r" b="b"/>
          <a:pathLst>
            <a:path w="421574" h="457200">
              <a:moveTo>
                <a:pt x="0" y="457200"/>
              </a:moveTo>
              <a:cubicBezTo>
                <a:pt x="46017" y="428501"/>
                <a:pt x="92034" y="399803"/>
                <a:pt x="142504" y="356260"/>
              </a:cubicBezTo>
              <a:cubicBezTo>
                <a:pt x="192974" y="312717"/>
                <a:pt x="256309" y="255320"/>
                <a:pt x="302821" y="195943"/>
              </a:cubicBezTo>
              <a:cubicBezTo>
                <a:pt x="349333" y="136566"/>
                <a:pt x="385453" y="68283"/>
                <a:pt x="421574" y="0"/>
              </a:cubicBezTo>
            </a:path>
          </a:pathLst>
        </a:custGeom>
        <a:noFill xmlns:a="http://schemas.openxmlformats.org/drawingml/2006/main"/>
        <a:ln xmlns:a="http://schemas.openxmlformats.org/drawingml/2006/main" w="19050">
          <a:solidFill>
            <a:srgbClr val="00B0F0"/>
          </a:solidFill>
          <a:headEnd type="oval" w="med" len="med"/>
          <a:tailEnd type="oval"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0.38414</cdr:x>
      <cdr:y>0.51299</cdr:y>
    </cdr:from>
    <cdr:to>
      <cdr:x>0.38414</cdr:x>
      <cdr:y>0.77056</cdr:y>
    </cdr:to>
    <cdr:cxnSp macro="">
      <cdr:nvCxnSpPr>
        <cdr:cNvPr id="31" name="Connecteur droit 30">
          <a:extLst xmlns:a="http://schemas.openxmlformats.org/drawingml/2006/main">
            <a:ext uri="{FF2B5EF4-FFF2-40B4-BE49-F238E27FC236}">
              <a16:creationId xmlns:a16="http://schemas.microsoft.com/office/drawing/2014/main" id="{53EE64C9-C392-43DA-97D7-E55EDEEF9040}"/>
            </a:ext>
          </a:extLst>
        </cdr:cNvPr>
        <cdr:cNvCxnSpPr/>
      </cdr:nvCxnSpPr>
      <cdr:spPr>
        <a:xfrm xmlns:a="http://schemas.openxmlformats.org/drawingml/2006/main">
          <a:off x="1199407" y="1407226"/>
          <a:ext cx="0" cy="706582"/>
        </a:xfrm>
        <a:prstGeom xmlns:a="http://schemas.openxmlformats.org/drawingml/2006/main" prst="line">
          <a:avLst/>
        </a:prstGeom>
        <a:ln xmlns:a="http://schemas.openxmlformats.org/drawingml/2006/main" w="1905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0.38414</cdr:x>
      <cdr:y>0.13203</cdr:y>
    </cdr:from>
    <cdr:to>
      <cdr:x>0.58572</cdr:x>
      <cdr:y>0.51299</cdr:y>
    </cdr:to>
    <cdr:sp macro="" textlink="">
      <cdr:nvSpPr>
        <cdr:cNvPr id="37" name="Forme libre : forme 36"/>
        <cdr:cNvSpPr/>
      </cdr:nvSpPr>
      <cdr:spPr>
        <a:xfrm xmlns:a="http://schemas.openxmlformats.org/drawingml/2006/main">
          <a:off x="1199407" y="362197"/>
          <a:ext cx="629393" cy="1045028"/>
        </a:xfrm>
        <a:custGeom xmlns:a="http://schemas.openxmlformats.org/drawingml/2006/main">
          <a:avLst/>
          <a:gdLst>
            <a:gd name="connsiteX0" fmla="*/ 0 w 421574"/>
            <a:gd name="connsiteY0" fmla="*/ 457200 h 457200"/>
            <a:gd name="connsiteX1" fmla="*/ 142504 w 421574"/>
            <a:gd name="connsiteY1" fmla="*/ 356260 h 457200"/>
            <a:gd name="connsiteX2" fmla="*/ 302821 w 421574"/>
            <a:gd name="connsiteY2" fmla="*/ 195943 h 457200"/>
            <a:gd name="connsiteX3" fmla="*/ 421574 w 421574"/>
            <a:gd name="connsiteY3" fmla="*/ 0 h 457200"/>
          </a:gdLst>
          <a:ahLst/>
          <a:cxnLst>
            <a:cxn ang="0">
              <a:pos x="connsiteX0" y="connsiteY0"/>
            </a:cxn>
            <a:cxn ang="0">
              <a:pos x="connsiteX1" y="connsiteY1"/>
            </a:cxn>
            <a:cxn ang="0">
              <a:pos x="connsiteX2" y="connsiteY2"/>
            </a:cxn>
            <a:cxn ang="0">
              <a:pos x="connsiteX3" y="connsiteY3"/>
            </a:cxn>
          </a:cxnLst>
          <a:rect l="l" t="t" r="r" b="b"/>
          <a:pathLst>
            <a:path w="421574" h="457200">
              <a:moveTo>
                <a:pt x="0" y="457200"/>
              </a:moveTo>
              <a:cubicBezTo>
                <a:pt x="46017" y="428501"/>
                <a:pt x="92034" y="399803"/>
                <a:pt x="142504" y="356260"/>
              </a:cubicBezTo>
              <a:cubicBezTo>
                <a:pt x="192974" y="312717"/>
                <a:pt x="256309" y="255320"/>
                <a:pt x="302821" y="195943"/>
              </a:cubicBezTo>
              <a:cubicBezTo>
                <a:pt x="349333" y="136566"/>
                <a:pt x="385453" y="68283"/>
                <a:pt x="421574" y="0"/>
              </a:cubicBezTo>
            </a:path>
          </a:pathLst>
        </a:custGeom>
        <a:noFill xmlns:a="http://schemas.openxmlformats.org/drawingml/2006/main"/>
        <a:ln xmlns:a="http://schemas.openxmlformats.org/drawingml/2006/main" w="19050">
          <a:solidFill>
            <a:srgbClr val="FF0000"/>
          </a:solidFill>
          <a:headEnd type="oval" w="med" len="med"/>
          <a:tailEnd type="oval"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0.58199</cdr:x>
      <cdr:y>0.38433</cdr:y>
    </cdr:from>
    <cdr:to>
      <cdr:x>0.58199</cdr:x>
      <cdr:y>0.42911</cdr:y>
    </cdr:to>
    <cdr:cxnSp macro="">
      <cdr:nvCxnSpPr>
        <cdr:cNvPr id="39" name="Connecteur droit avec flèche 38">
          <a:extLst xmlns:a="http://schemas.openxmlformats.org/drawingml/2006/main">
            <a:ext uri="{FF2B5EF4-FFF2-40B4-BE49-F238E27FC236}">
              <a16:creationId xmlns:a16="http://schemas.microsoft.com/office/drawing/2014/main" id="{06AE3B98-E2F1-4B52-BFAE-AC5393093880}"/>
            </a:ext>
          </a:extLst>
        </cdr:cNvPr>
        <cdr:cNvCxnSpPr/>
      </cdr:nvCxnSpPr>
      <cdr:spPr>
        <a:xfrm xmlns:a="http://schemas.openxmlformats.org/drawingml/2006/main" flipV="1">
          <a:off x="1817129" y="1054298"/>
          <a:ext cx="0" cy="122841"/>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0.49634</cdr:x>
      <cdr:y>0.33117</cdr:y>
    </cdr:from>
    <cdr:to>
      <cdr:x>0.51346</cdr:x>
      <cdr:y>0.35931</cdr:y>
    </cdr:to>
    <cdr:sp macro="" textlink="">
      <cdr:nvSpPr>
        <cdr:cNvPr id="16" name="Forme libre : forme 15"/>
        <cdr:cNvSpPr/>
      </cdr:nvSpPr>
      <cdr:spPr>
        <a:xfrm xmlns:a="http://schemas.openxmlformats.org/drawingml/2006/main">
          <a:off x="1549730" y="908462"/>
          <a:ext cx="53439" cy="77190"/>
        </a:xfrm>
        <a:custGeom xmlns:a="http://schemas.openxmlformats.org/drawingml/2006/main">
          <a:avLst/>
          <a:gdLst>
            <a:gd name="connsiteX0" fmla="*/ 41564 w 41564"/>
            <a:gd name="connsiteY0" fmla="*/ 0 h 71252"/>
            <a:gd name="connsiteX1" fmla="*/ 0 w 41564"/>
            <a:gd name="connsiteY1" fmla="*/ 71252 h 71252"/>
          </a:gdLst>
          <a:ahLst/>
          <a:cxnLst>
            <a:cxn ang="0">
              <a:pos x="connsiteX0" y="connsiteY0"/>
            </a:cxn>
            <a:cxn ang="0">
              <a:pos x="connsiteX1" y="connsiteY1"/>
            </a:cxn>
          </a:cxnLst>
          <a:rect l="l" t="t" r="r" b="b"/>
          <a:pathLst>
            <a:path w="41564" h="71252">
              <a:moveTo>
                <a:pt x="41564" y="0"/>
              </a:moveTo>
              <a:lnTo>
                <a:pt x="0" y="71252"/>
              </a:lnTo>
            </a:path>
          </a:pathLst>
        </a:custGeom>
        <a:noFill xmlns:a="http://schemas.openxmlformats.org/drawingml/2006/main"/>
        <a:ln xmlns:a="http://schemas.openxmlformats.org/drawingml/2006/main">
          <a:solidFill>
            <a:srgbClr val="FF0000"/>
          </a:solidFill>
          <a:headEnd type="none" w="med" len="med"/>
          <a:tailEnd type="triangle"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fr-FR"/>
        </a:p>
      </cdr:txBody>
    </cdr:sp>
  </cdr:relSizeAnchor>
  <cdr:relSizeAnchor xmlns:cdr="http://schemas.openxmlformats.org/drawingml/2006/chartDrawing">
    <cdr:from>
      <cdr:x>0.50815</cdr:x>
      <cdr:y>0.62775</cdr:y>
    </cdr:from>
    <cdr:to>
      <cdr:x>0.53093</cdr:x>
      <cdr:y>0.65368</cdr:y>
    </cdr:to>
    <cdr:sp macro="" textlink="">
      <cdr:nvSpPr>
        <cdr:cNvPr id="43" name="Forme libre : forme 42"/>
        <cdr:cNvSpPr/>
      </cdr:nvSpPr>
      <cdr:spPr>
        <a:xfrm xmlns:a="http://schemas.openxmlformats.org/drawingml/2006/main">
          <a:off x="1586609" y="1722054"/>
          <a:ext cx="71120" cy="71120"/>
        </a:xfrm>
        <a:custGeom xmlns:a="http://schemas.openxmlformats.org/drawingml/2006/main">
          <a:avLst/>
          <a:gdLst>
            <a:gd name="connsiteX0" fmla="*/ 0 w 71252"/>
            <a:gd name="connsiteY0" fmla="*/ 71252 h 71252"/>
            <a:gd name="connsiteX1" fmla="*/ 41564 w 71252"/>
            <a:gd name="connsiteY1" fmla="*/ 35626 h 71252"/>
            <a:gd name="connsiteX2" fmla="*/ 71252 w 71252"/>
            <a:gd name="connsiteY2" fmla="*/ 0 h 71252"/>
          </a:gdLst>
          <a:ahLst/>
          <a:cxnLst>
            <a:cxn ang="0">
              <a:pos x="connsiteX0" y="connsiteY0"/>
            </a:cxn>
            <a:cxn ang="0">
              <a:pos x="connsiteX1" y="connsiteY1"/>
            </a:cxn>
            <a:cxn ang="0">
              <a:pos x="connsiteX2" y="connsiteY2"/>
            </a:cxn>
          </a:cxnLst>
          <a:rect l="l" t="t" r="r" b="b"/>
          <a:pathLst>
            <a:path w="71252" h="71252">
              <a:moveTo>
                <a:pt x="0" y="71252"/>
              </a:moveTo>
              <a:cubicBezTo>
                <a:pt x="14844" y="59376"/>
                <a:pt x="29689" y="47501"/>
                <a:pt x="41564" y="35626"/>
              </a:cubicBezTo>
              <a:cubicBezTo>
                <a:pt x="53439" y="23751"/>
                <a:pt x="62345" y="11875"/>
                <a:pt x="71252" y="0"/>
              </a:cubicBezTo>
            </a:path>
          </a:pathLst>
        </a:custGeom>
        <a:noFill xmlns:a="http://schemas.openxmlformats.org/drawingml/2006/main"/>
        <a:ln xmlns:a="http://schemas.openxmlformats.org/drawingml/2006/main">
          <a:solidFill>
            <a:srgbClr val="00B0F0"/>
          </a:solidFill>
          <a:headEnd type="none" w="med" len="med"/>
          <a:tailEnd type="triangle"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p xmlns:a="http://schemas.openxmlformats.org/drawingml/2006/main">
          <a:endParaRPr lang="fr-F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ED61E4-54A5-49F6-B9ED-5BABA486EB35}" type="datetimeFigureOut">
              <a:rPr lang="fr-FR" smtClean="0"/>
              <a:pPr/>
              <a:t>03/04/2022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2A886B-494A-413E-BBA3-08EF3A9421B0}" type="slidenum">
              <a:rPr lang="fr-FR" smtClean="0"/>
              <a:pPr/>
              <a:t>‹N°›</a:t>
            </a:fld>
            <a:endParaRPr lang="fr-FR"/>
          </a:p>
        </p:txBody>
      </p:sp>
    </p:spTree>
    <p:extLst>
      <p:ext uri="{BB962C8B-B14F-4D97-AF65-F5344CB8AC3E}">
        <p14:creationId xmlns:p14="http://schemas.microsoft.com/office/powerpoint/2010/main" val="4049689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1C3676E2-DF9A-4886-91F9-5B7250B50A5E}" type="datetime1">
              <a:rPr lang="fr-FR" smtClean="0"/>
              <a:pPr/>
              <a:t>03/04/2022</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4B63DBA2-E642-4D1C-A077-BB3922FBC19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EA45F20-E6DF-4209-9488-70F1D81AF1ED}" type="datetime1">
              <a:rPr lang="fr-FR" smtClean="0"/>
              <a:pPr/>
              <a:t>03/04/2022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63DBA2-E642-4D1C-A077-BB3922FBC19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BB7A836-D02D-44F7-B741-28F560F421AB}" type="datetime1">
              <a:rPr lang="fr-FR" smtClean="0"/>
              <a:pPr/>
              <a:t>03/04/2022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63DBA2-E642-4D1C-A077-BB3922FBC190}"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1D28D9B-E422-475C-81A1-E5729715DC89}" type="slidenum">
              <a:rPr lang="en-US" altLang="en-US"/>
              <a:pPr>
                <a:defRPr/>
              </a:pPr>
              <a:t>‹N°›</a:t>
            </a:fld>
            <a:endParaRPr lang="en-US" altLang="en-US"/>
          </a:p>
        </p:txBody>
      </p:sp>
    </p:spTree>
    <p:extLst>
      <p:ext uri="{BB962C8B-B14F-4D97-AF65-F5344CB8AC3E}">
        <p14:creationId xmlns:p14="http://schemas.microsoft.com/office/powerpoint/2010/main" val="14983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F83F7D1-2100-4810-AEE9-89CB8756FA81}" type="datetime1">
              <a:rPr lang="fr-FR" smtClean="0"/>
              <a:pPr/>
              <a:t>03/04/2022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63DBA2-E642-4D1C-A077-BB3922FBC19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F009D99E-511A-40D6-8EC9-978E85B30E4A}" type="datetime1">
              <a:rPr lang="fr-FR" smtClean="0"/>
              <a:pPr/>
              <a:t>03/04/2022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B63DBA2-E642-4D1C-A077-BB3922FBC19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F9A1A4B-E4C4-456C-8BC4-60A30952CFDA}" type="datetime1">
              <a:rPr lang="fr-FR" smtClean="0"/>
              <a:pPr/>
              <a:t>03/04/2022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B63DBA2-E642-4D1C-A077-BB3922FBC19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957B971C-CA3C-42BE-A64D-E1039F9600E1}" type="datetime1">
              <a:rPr lang="fr-FR" smtClean="0"/>
              <a:pPr/>
              <a:t>03/04/2022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B63DBA2-E642-4D1C-A077-BB3922FBC19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47D1FE26-3EC3-442F-B418-F3F4135FBA1E}" type="datetime1">
              <a:rPr lang="fr-FR" smtClean="0"/>
              <a:pPr/>
              <a:t>03/04/2022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B63DBA2-E642-4D1C-A077-BB3922FBC19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CF83D4-905F-45CA-B0A2-AB9D8E3F65C7}" type="datetime1">
              <a:rPr lang="fr-FR" smtClean="0"/>
              <a:pPr/>
              <a:t>03/04/2022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265E918-D306-4E72-838D-AA36C87C331F}" type="datetime1">
              <a:rPr lang="fr-FR" smtClean="0"/>
              <a:pPr/>
              <a:t>03/04/2022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B63DBA2-E642-4D1C-A077-BB3922FBC19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DDD0C6D6-9F20-4178-B184-99A215D90765}" type="datetime1">
              <a:rPr lang="fr-FR" smtClean="0"/>
              <a:pPr/>
              <a:t>03/04/2022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4B63DBA2-E642-4D1C-A077-BB3922FBC19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396AD4F-9A34-4DA3-BD44-1E817A9543AE}" type="datetime1">
              <a:rPr lang="fr-FR" smtClean="0"/>
              <a:pPr/>
              <a:t>03/04/2022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B63DBA2-E642-4D1C-A077-BB3922FBC19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7" r:id="rId12"/>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708920"/>
            <a:ext cx="7687471" cy="49319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fr-FR" sz="2800" dirty="0">
                <a:solidFill>
                  <a:schemeClr val="tx1">
                    <a:lumMod val="75000"/>
                  </a:schemeClr>
                </a:solidFill>
                <a:latin typeface="Times New Roman" panose="02020603050405020304" pitchFamily="18" charset="0"/>
                <a:cs typeface="Times New Roman" panose="02020603050405020304" pitchFamily="18" charset="0"/>
              </a:rPr>
              <a:t>Les types de Machines Frigorifiques</a:t>
            </a:r>
          </a:p>
        </p:txBody>
      </p:sp>
      <p:sp>
        <p:nvSpPr>
          <p:cNvPr id="3" name="Sous-titre 2"/>
          <p:cNvSpPr>
            <a:spLocks noGrp="1"/>
          </p:cNvSpPr>
          <p:nvPr>
            <p:ph type="subTitle" idx="1"/>
          </p:nvPr>
        </p:nvSpPr>
        <p:spPr>
          <a:xfrm>
            <a:off x="785786" y="5229200"/>
            <a:ext cx="7854696" cy="843006"/>
          </a:xfrm>
        </p:spPr>
        <p:txBody>
          <a:bodyPr>
            <a:normAutofit/>
          </a:bodyPr>
          <a:lstStyle/>
          <a:p>
            <a:pPr algn="l"/>
            <a:r>
              <a:rPr lang="fr-FR" sz="1600" dirty="0">
                <a:solidFill>
                  <a:schemeClr val="accent3">
                    <a:lumMod val="60000"/>
                    <a:lumOff val="40000"/>
                  </a:schemeClr>
                </a:solidFill>
                <a:latin typeface="Times New Roman" panose="02020603050405020304" pitchFamily="18" charset="0"/>
                <a:cs typeface="Times New Roman" panose="02020603050405020304" pitchFamily="18" charset="0"/>
              </a:rPr>
              <a:t>Avril 2022</a:t>
            </a:r>
          </a:p>
        </p:txBody>
      </p:sp>
      <p:sp>
        <p:nvSpPr>
          <p:cNvPr id="4" name="Rectangle 3"/>
          <p:cNvSpPr/>
          <p:nvPr/>
        </p:nvSpPr>
        <p:spPr>
          <a:xfrm>
            <a:off x="428596" y="214290"/>
            <a:ext cx="8429684" cy="1034129"/>
          </a:xfrm>
          <a:prstGeom prst="rect">
            <a:avLst/>
          </a:prstGeom>
        </p:spPr>
        <p:txBody>
          <a:bodyPr wrap="square">
            <a:spAutoFit/>
          </a:bodyPr>
          <a:lstStyle/>
          <a:p>
            <a:pPr marR="45720" lvl="0" algn="ctr">
              <a:spcBef>
                <a:spcPct val="20000"/>
              </a:spcBef>
              <a:buClr>
                <a:srgbClr val="0BD0D9"/>
              </a:buClr>
              <a:buSzPct val="95000"/>
            </a:pPr>
            <a:r>
              <a:rPr lang="fr-FR" b="1" u="sng" dirty="0">
                <a:solidFill>
                  <a:schemeClr val="bg2">
                    <a:lumMod val="20000"/>
                    <a:lumOff val="80000"/>
                  </a:schemeClr>
                </a:solidFill>
                <a:latin typeface="Times New Roman" panose="02020603050405020304" pitchFamily="18" charset="0"/>
                <a:cs typeface="Times New Roman" panose="02020603050405020304" pitchFamily="18" charset="0"/>
              </a:rPr>
              <a:t>Université des Sciences et de la Technologie  Mohamed BOUDIAF d’Oran</a:t>
            </a:r>
            <a:endParaRPr lang="fr-FR" dirty="0">
              <a:solidFill>
                <a:schemeClr val="bg2">
                  <a:lumMod val="20000"/>
                  <a:lumOff val="80000"/>
                </a:schemeClr>
              </a:solidFill>
              <a:latin typeface="Times New Roman" panose="02020603050405020304" pitchFamily="18" charset="0"/>
              <a:cs typeface="Times New Roman" panose="02020603050405020304" pitchFamily="18" charset="0"/>
            </a:endParaRPr>
          </a:p>
          <a:p>
            <a:pPr marR="45720" lvl="0" algn="ctr">
              <a:spcBef>
                <a:spcPct val="20000"/>
              </a:spcBef>
              <a:buClr>
                <a:srgbClr val="0BD0D9"/>
              </a:buClr>
              <a:buSzPct val="95000"/>
            </a:pPr>
            <a:r>
              <a:rPr lang="fr-FR" b="1" u="sng" dirty="0">
                <a:solidFill>
                  <a:schemeClr val="bg2">
                    <a:lumMod val="20000"/>
                    <a:lumOff val="80000"/>
                  </a:schemeClr>
                </a:solidFill>
                <a:latin typeface="Times New Roman" panose="02020603050405020304" pitchFamily="18" charset="0"/>
                <a:cs typeface="Times New Roman" panose="02020603050405020304" pitchFamily="18" charset="0"/>
              </a:rPr>
              <a:t>Faculté de Mécanique</a:t>
            </a:r>
          </a:p>
          <a:p>
            <a:pPr marR="45720" lvl="0" algn="ctr">
              <a:spcBef>
                <a:spcPct val="20000"/>
              </a:spcBef>
              <a:buClr>
                <a:srgbClr val="0BD0D9"/>
              </a:buClr>
              <a:buSzPct val="95000"/>
            </a:pPr>
            <a:r>
              <a:rPr lang="fr-FR" b="1" u="sng" dirty="0">
                <a:solidFill>
                  <a:schemeClr val="bg2">
                    <a:lumMod val="20000"/>
                    <a:lumOff val="80000"/>
                  </a:schemeClr>
                </a:solidFill>
                <a:latin typeface="Times New Roman" panose="02020603050405020304" pitchFamily="18" charset="0"/>
                <a:cs typeface="Times New Roman" panose="02020603050405020304" pitchFamily="18" charset="0"/>
              </a:rPr>
              <a:t>Département de Génie Mécanique</a:t>
            </a:r>
            <a:endParaRPr lang="fr-FR" dirty="0">
              <a:solidFill>
                <a:schemeClr val="bg2">
                  <a:lumMod val="20000"/>
                  <a:lumOff val="80000"/>
                </a:schemeClr>
              </a:solidFill>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4B63DBA2-E642-4D1C-A077-BB3922FBC190}" type="slidenum">
              <a:rPr lang="fr-FR" smtClean="0"/>
              <a:pPr/>
              <a:t>1</a:t>
            </a:fld>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E11295A-C8E1-41B7-BF58-9ABCCC93A3F7}"/>
              </a:ext>
            </a:extLst>
          </p:cNvPr>
          <p:cNvSpPr>
            <a:spLocks noGrp="1"/>
          </p:cNvSpPr>
          <p:nvPr>
            <p:ph idx="1"/>
          </p:nvPr>
        </p:nvSpPr>
        <p:spPr/>
        <p:txBody>
          <a:bodyPr>
            <a:normAutofit fontScale="85000" lnSpcReduction="20000"/>
          </a:bodyPr>
          <a:lstStyle/>
          <a:p>
            <a:pPr algn="just"/>
            <a:r>
              <a:rPr lang="fr-FR" dirty="0"/>
              <a:t>En inversant le cycle de Joule/Brayton on obtient une machine frigorifique communément appelée cycle frigorifique à gaz, </a:t>
            </a:r>
          </a:p>
          <a:p>
            <a:pPr algn="just"/>
            <a:r>
              <a:rPr lang="fr-FR" dirty="0"/>
              <a:t>la température de l’ambiance est à Ta et l’espace à réfrigéré doit être maintenu à la température T</a:t>
            </a:r>
            <a:r>
              <a:rPr lang="fr-FR" baseline="-25000" dirty="0"/>
              <a:t>F</a:t>
            </a:r>
            <a:r>
              <a:rPr lang="fr-FR" dirty="0"/>
              <a:t>, le gaz est comprimé entre l’entrée et la sortie du compresseur 1-2, </a:t>
            </a:r>
          </a:p>
          <a:p>
            <a:pPr algn="just"/>
            <a:r>
              <a:rPr lang="fr-FR" dirty="0"/>
              <a:t>au point 2 le gaz est à une température et une pression élevées, il est alors refroidi jusqu’à T</a:t>
            </a:r>
            <a:r>
              <a:rPr lang="fr-FR" baseline="-25000" dirty="0"/>
              <a:t>3</a:t>
            </a:r>
            <a:r>
              <a:rPr lang="fr-FR" dirty="0"/>
              <a:t> à une pression constante en rejetant une quantité de chaleur </a:t>
            </a:r>
            <a:r>
              <a:rPr lang="fr-FR" dirty="0" err="1"/>
              <a:t>Qc</a:t>
            </a:r>
            <a:r>
              <a:rPr lang="fr-FR" dirty="0"/>
              <a:t> à l’atmosphère, </a:t>
            </a:r>
          </a:p>
          <a:p>
            <a:pPr algn="just"/>
            <a:r>
              <a:rPr lang="fr-FR" dirty="0"/>
              <a:t>cette opération est suivie d’une détente dans une turbine, le gaz sortant aura une température T</a:t>
            </a:r>
            <a:r>
              <a:rPr lang="fr-FR" baseline="-25000" dirty="0"/>
              <a:t>4</a:t>
            </a:r>
            <a:r>
              <a:rPr lang="fr-FR" dirty="0"/>
              <a:t> inférieure à celle de l’atmosphère, le gaz absorbe la chaleur de l’espace réfrigéré jusqu’à sa température arrive à T</a:t>
            </a:r>
            <a:r>
              <a:rPr lang="fr-FR" baseline="-25000" dirty="0"/>
              <a:t>1</a:t>
            </a:r>
            <a:r>
              <a:rPr lang="fr-FR" dirty="0"/>
              <a:t>, et le cycle reprend. </a:t>
            </a:r>
          </a:p>
          <a:p>
            <a:pPr algn="just"/>
            <a:r>
              <a:rPr lang="fr-FR" dirty="0"/>
              <a:t>Le compresseur et le détendeur sont couplés de façon à récupérer du travail ; le travail net fourni par le moteur est la différence des travaux du compresseur et du détendeur.</a:t>
            </a:r>
            <a:endParaRPr lang="en-US" dirty="0"/>
          </a:p>
          <a:p>
            <a:pPr algn="just"/>
            <a:endParaRPr lang="en-US" dirty="0"/>
          </a:p>
        </p:txBody>
      </p:sp>
      <p:sp>
        <p:nvSpPr>
          <p:cNvPr id="4" name="Espace réservé du numéro de diapositive 3">
            <a:extLst>
              <a:ext uri="{FF2B5EF4-FFF2-40B4-BE49-F238E27FC236}">
                <a16:creationId xmlns:a16="http://schemas.microsoft.com/office/drawing/2014/main" id="{FFE9220D-0B27-4C00-B081-58E6BCA6D63A}"/>
              </a:ext>
            </a:extLst>
          </p:cNvPr>
          <p:cNvSpPr>
            <a:spLocks noGrp="1"/>
          </p:cNvSpPr>
          <p:nvPr>
            <p:ph type="sldNum" sz="quarter" idx="12"/>
          </p:nvPr>
        </p:nvSpPr>
        <p:spPr/>
        <p:txBody>
          <a:bodyPr/>
          <a:lstStyle/>
          <a:p>
            <a:fld id="{4B63DBA2-E642-4D1C-A077-BB3922FBC190}" type="slidenum">
              <a:rPr lang="fr-FR" smtClean="0"/>
              <a:pPr/>
              <a:t>10</a:t>
            </a:fld>
            <a:endParaRPr lang="fr-FR"/>
          </a:p>
        </p:txBody>
      </p:sp>
      <p:sp>
        <p:nvSpPr>
          <p:cNvPr id="5" name="Titre 1">
            <a:extLst>
              <a:ext uri="{FF2B5EF4-FFF2-40B4-BE49-F238E27FC236}">
                <a16:creationId xmlns:a16="http://schemas.microsoft.com/office/drawing/2014/main" id="{09D75E49-F082-4F49-A35D-8CFE4CF72E58}"/>
              </a:ext>
            </a:extLst>
          </p:cNvPr>
          <p:cNvSpPr txBox="1">
            <a:spLocks/>
          </p:cNvSpPr>
          <p:nvPr/>
        </p:nvSpPr>
        <p:spPr>
          <a:xfrm>
            <a:off x="609600" y="8564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dirty="0"/>
              <a:t>Description du Cycle  </a:t>
            </a:r>
          </a:p>
        </p:txBody>
      </p:sp>
    </p:spTree>
    <p:extLst>
      <p:ext uri="{BB962C8B-B14F-4D97-AF65-F5344CB8AC3E}">
        <p14:creationId xmlns:p14="http://schemas.microsoft.com/office/powerpoint/2010/main" val="135297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Générateur de Froid à Vortex  </a:t>
            </a: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11</a:t>
            </a:fld>
            <a:endParaRPr lang="fr-FR"/>
          </a:p>
        </p:txBody>
      </p:sp>
      <p:pic>
        <p:nvPicPr>
          <p:cNvPr id="6" name="Image 5">
            <a:extLst>
              <a:ext uri="{FF2B5EF4-FFF2-40B4-BE49-F238E27FC236}">
                <a16:creationId xmlns:a16="http://schemas.microsoft.com/office/drawing/2014/main" id="{D23535DB-809E-49BA-A8E0-CC294AB5929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2132856"/>
            <a:ext cx="4667885" cy="1439545"/>
          </a:xfrm>
          <a:prstGeom prst="rect">
            <a:avLst/>
          </a:prstGeom>
          <a:noFill/>
          <a:ln>
            <a:noFill/>
          </a:ln>
        </p:spPr>
      </p:pic>
      <p:sp>
        <p:nvSpPr>
          <p:cNvPr id="8" name="Rectangle 7">
            <a:extLst>
              <a:ext uri="{FF2B5EF4-FFF2-40B4-BE49-F238E27FC236}">
                <a16:creationId xmlns:a16="http://schemas.microsoft.com/office/drawing/2014/main" id="{3F4BDC1A-E83C-49F7-AF27-C9ED9C094A33}"/>
              </a:ext>
            </a:extLst>
          </p:cNvPr>
          <p:cNvSpPr/>
          <p:nvPr/>
        </p:nvSpPr>
        <p:spPr>
          <a:xfrm>
            <a:off x="179512" y="3896010"/>
            <a:ext cx="8856984" cy="2751010"/>
          </a:xfrm>
          <a:prstGeom prst="rect">
            <a:avLst/>
          </a:prstGeom>
        </p:spPr>
        <p:txBody>
          <a:bodyPr wrap="square">
            <a:spAutoFit/>
          </a:bodyPr>
          <a:lstStyle/>
          <a:p>
            <a:pPr algn="just">
              <a:lnSpc>
                <a:spcPct val="115000"/>
              </a:lnSpc>
              <a:spcAft>
                <a:spcPts val="1000"/>
              </a:spcAft>
            </a:pPr>
            <a:r>
              <a:rPr lang="fr-FR" sz="1600" dirty="0">
                <a:latin typeface="Times New Roman" panose="02020603050405020304" pitchFamily="18" charset="0"/>
                <a:ea typeface="Calibri" panose="020F0502020204030204" pitchFamily="34" charset="0"/>
                <a:cs typeface="Arial" panose="020B0604020202020204" pitchFamily="34" charset="0"/>
              </a:rPr>
              <a:t>Les générateurs de froid à vortex, appelé aussi tube de </a:t>
            </a:r>
            <a:r>
              <a:rPr lang="fr-FR" sz="1600" dirty="0" err="1">
                <a:latin typeface="Times New Roman" panose="02020603050405020304" pitchFamily="18" charset="0"/>
                <a:ea typeface="Calibri" panose="020F0502020204030204" pitchFamily="34" charset="0"/>
                <a:cs typeface="Arial" panose="020B0604020202020204" pitchFamily="34" charset="0"/>
              </a:rPr>
              <a:t>Ranque</a:t>
            </a:r>
            <a:r>
              <a:rPr lang="fr-FR" sz="1600" dirty="0">
                <a:latin typeface="Times New Roman" panose="02020603050405020304" pitchFamily="18" charset="0"/>
                <a:ea typeface="Calibri" panose="020F0502020204030204" pitchFamily="34" charset="0"/>
                <a:cs typeface="Arial" panose="020B0604020202020204" pitchFamily="34" charset="0"/>
              </a:rPr>
              <a:t> ou de Hirsch, est un dispositif permettant de produire du froid en mettant du gaz sous pression dans un tube, en se détendant il créée du froid, ce système a été inventé par </a:t>
            </a:r>
            <a:r>
              <a:rPr lang="fr-FR" sz="1600" dirty="0" err="1">
                <a:latin typeface="Times New Roman" panose="02020603050405020304" pitchFamily="18" charset="0"/>
                <a:ea typeface="Calibri" panose="020F0502020204030204" pitchFamily="34" charset="0"/>
                <a:cs typeface="Arial" panose="020B0604020202020204" pitchFamily="34" charset="0"/>
              </a:rPr>
              <a:t>Ranque</a:t>
            </a:r>
            <a:r>
              <a:rPr lang="fr-FR" sz="1600" dirty="0">
                <a:latin typeface="Times New Roman" panose="02020603050405020304" pitchFamily="18" charset="0"/>
                <a:ea typeface="Calibri" panose="020F0502020204030204" pitchFamily="34" charset="0"/>
                <a:cs typeface="Arial" panose="020B0604020202020204" pitchFamily="34" charset="0"/>
              </a:rPr>
              <a:t> en 1931 et amélioré par Hirsch en 1945.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fr-FR" sz="1600" dirty="0">
                <a:latin typeface="Times New Roman" panose="02020603050405020304" pitchFamily="18" charset="0"/>
                <a:ea typeface="Calibri" panose="020F0502020204030204" pitchFamily="34" charset="0"/>
                <a:cs typeface="Arial" panose="020B0604020202020204" pitchFamily="34" charset="0"/>
              </a:rPr>
              <a:t>Le gaz entrant par une buse sur la circonférence à une pression et une température données dans le tube, va créer un mouvement tourbillonnaire (vortex), une partie du gaz va sortir d’un côté, une autre partie va être projeté vers l’autre côté, les proportions des débits est réglée par une vanne, on obtient alors du gaz chaud d’un côté et du gaz refroidi de l’autre, il se forme un courant de gaz chaud sur la couche intérieure du tube et un courant de gaz froid au milieu qui peut être récupérée pour une utilisation d’installation de froid ; c’est dispositif simple ne comportant pas de pièces mobiles.</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9778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Générateur de Froid à Vortex  </a:t>
            </a: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12</a:t>
            </a:fld>
            <a:endParaRPr lang="fr-FR"/>
          </a:p>
        </p:txBody>
      </p:sp>
      <p:sp>
        <p:nvSpPr>
          <p:cNvPr id="8" name="Rectangle 7">
            <a:extLst>
              <a:ext uri="{FF2B5EF4-FFF2-40B4-BE49-F238E27FC236}">
                <a16:creationId xmlns:a16="http://schemas.microsoft.com/office/drawing/2014/main" id="{3F4BDC1A-E83C-49F7-AF27-C9ED9C094A33}"/>
              </a:ext>
            </a:extLst>
          </p:cNvPr>
          <p:cNvSpPr/>
          <p:nvPr/>
        </p:nvSpPr>
        <p:spPr>
          <a:xfrm>
            <a:off x="179512" y="3896010"/>
            <a:ext cx="8856984" cy="1984902"/>
          </a:xfrm>
          <a:prstGeom prst="rect">
            <a:avLst/>
          </a:prstGeom>
        </p:spPr>
        <p:txBody>
          <a:bodyPr wrap="square">
            <a:spAutoFit/>
          </a:bodyPr>
          <a:lstStyle/>
          <a:p>
            <a:pPr algn="just">
              <a:lnSpc>
                <a:spcPct val="115000"/>
              </a:lnSpc>
              <a:spcAft>
                <a:spcPts val="1000"/>
              </a:spcAft>
            </a:pPr>
            <a:r>
              <a:rPr lang="fr-FR" dirty="0"/>
              <a:t>Ce sont des machines basées sur le principe de Peltier, lorsqu’on relie deux fils de nature différente et on chauffe une jonction on a un courant électrique qui circule, de même si on fait passer un courant électrique on obtient une jonction chaude et une froide ; les jonctions froides peuvent être regroupées sur une même plaque de même que pour les jonctions froides, voir figure ci-dessous, la plaque froide correspond à la machine frigorifique thermoélectrique.</a:t>
            </a:r>
            <a:endParaRPr lang="en-US" dirty="0"/>
          </a:p>
        </p:txBody>
      </p:sp>
      <p:pic>
        <p:nvPicPr>
          <p:cNvPr id="7" name="Image 6">
            <a:extLst>
              <a:ext uri="{FF2B5EF4-FFF2-40B4-BE49-F238E27FC236}">
                <a16:creationId xmlns:a16="http://schemas.microsoft.com/office/drawing/2014/main" id="{B21B4A99-209D-4BD0-9043-74BDCC512DC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11760" y="2264171"/>
            <a:ext cx="3739515" cy="1214755"/>
          </a:xfrm>
          <a:prstGeom prst="rect">
            <a:avLst/>
          </a:prstGeom>
          <a:noFill/>
          <a:ln>
            <a:noFill/>
          </a:ln>
        </p:spPr>
      </p:pic>
    </p:spTree>
    <p:extLst>
      <p:ext uri="{BB962C8B-B14F-4D97-AF65-F5344CB8AC3E}">
        <p14:creationId xmlns:p14="http://schemas.microsoft.com/office/powerpoint/2010/main" val="2380154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507288" cy="1143000"/>
          </a:xfrm>
        </p:spPr>
        <p:txBody>
          <a:bodyPr>
            <a:normAutofit fontScale="90000"/>
          </a:bodyPr>
          <a:lstStyle/>
          <a:p>
            <a:pPr algn="ctr"/>
            <a:r>
              <a:rPr lang="fr-FR" dirty="0"/>
              <a:t>Machines Frigorifiques à Absorption</a:t>
            </a: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13</a:t>
            </a:fld>
            <a:endParaRPr lang="fr-FR"/>
          </a:p>
        </p:txBody>
      </p:sp>
      <p:pic>
        <p:nvPicPr>
          <p:cNvPr id="6" name="Image 5">
            <a:extLst>
              <a:ext uri="{FF2B5EF4-FFF2-40B4-BE49-F238E27FC236}">
                <a16:creationId xmlns:a16="http://schemas.microsoft.com/office/drawing/2014/main" id="{021945C6-46E8-48D4-9AD6-B44D0733376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043463"/>
            <a:ext cx="5061687" cy="4320000"/>
          </a:xfrm>
          <a:prstGeom prst="rect">
            <a:avLst/>
          </a:prstGeom>
          <a:noFill/>
          <a:ln>
            <a:noFill/>
          </a:ln>
        </p:spPr>
      </p:pic>
    </p:spTree>
    <p:extLst>
      <p:ext uri="{BB962C8B-B14F-4D97-AF65-F5344CB8AC3E}">
        <p14:creationId xmlns:p14="http://schemas.microsoft.com/office/powerpoint/2010/main" val="106596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4B63DBA2-E642-4D1C-A077-BB3922FBC190}" type="slidenum">
              <a:rPr lang="fr-FR" smtClean="0"/>
              <a:pPr/>
              <a:t>14</a:t>
            </a:fld>
            <a:endParaRPr lang="fr-FR"/>
          </a:p>
        </p:txBody>
      </p:sp>
      <p:sp>
        <p:nvSpPr>
          <p:cNvPr id="3" name="Rectangle 2">
            <a:extLst>
              <a:ext uri="{FF2B5EF4-FFF2-40B4-BE49-F238E27FC236}">
                <a16:creationId xmlns:a16="http://schemas.microsoft.com/office/drawing/2014/main" id="{3F5268D3-B098-4B1A-8AB6-ECFAC60A58A3}"/>
              </a:ext>
            </a:extLst>
          </p:cNvPr>
          <p:cNvSpPr/>
          <p:nvPr/>
        </p:nvSpPr>
        <p:spPr>
          <a:xfrm>
            <a:off x="179512" y="2132856"/>
            <a:ext cx="8784976" cy="3385863"/>
          </a:xfrm>
          <a:prstGeom prst="rect">
            <a:avLst/>
          </a:prstGeom>
        </p:spPr>
        <p:txBody>
          <a:bodyPr wrap="square">
            <a:spAutoFit/>
          </a:bodyPr>
          <a:lstStyle/>
          <a:p>
            <a:pPr algn="just">
              <a:lnSpc>
                <a:spcPct val="115000"/>
              </a:lnSpc>
              <a:spcAft>
                <a:spcPts val="1000"/>
              </a:spcAft>
            </a:pPr>
            <a:r>
              <a:rPr lang="fr-FR" dirty="0">
                <a:latin typeface="Times New Roman" panose="02020603050405020304" pitchFamily="18" charset="0"/>
                <a:ea typeface="Calibri" panose="020F0502020204030204" pitchFamily="34" charset="0"/>
                <a:cs typeface="Arial" panose="020B0604020202020204" pitchFamily="34" charset="0"/>
              </a:rPr>
              <a:t>Ces machines frigorifiques mettent en jeu deux fluides, un réfrigérant et un fluide de transport ; le couple le plus largement employé est le système ammoniac-eau (NH</a:t>
            </a:r>
            <a:r>
              <a:rPr lang="fr-FR" baseline="-25000" dirty="0">
                <a:latin typeface="Times New Roman" panose="02020603050405020304" pitchFamily="18" charset="0"/>
                <a:ea typeface="Calibri" panose="020F0502020204030204" pitchFamily="34" charset="0"/>
                <a:cs typeface="Arial" panose="020B0604020202020204" pitchFamily="34" charset="0"/>
              </a:rPr>
              <a:t>3</a:t>
            </a:r>
            <a:r>
              <a:rPr lang="fr-FR" dirty="0">
                <a:latin typeface="Times New Roman" panose="02020603050405020304" pitchFamily="18" charset="0"/>
                <a:ea typeface="Calibri" panose="020F0502020204030204" pitchFamily="34" charset="0"/>
                <a:cs typeface="Arial" panose="020B0604020202020204" pitchFamily="34" charset="0"/>
              </a:rPr>
              <a:t>-H</a:t>
            </a:r>
            <a:r>
              <a:rPr lang="fr-FR" baseline="-25000" dirty="0">
                <a:latin typeface="Times New Roman" panose="02020603050405020304" pitchFamily="18" charset="0"/>
                <a:ea typeface="Calibri" panose="020F0502020204030204" pitchFamily="34" charset="0"/>
                <a:cs typeface="Arial" panose="020B0604020202020204" pitchFamily="34" charset="0"/>
              </a:rPr>
              <a:t>2</a:t>
            </a:r>
            <a:r>
              <a:rPr lang="fr-FR" dirty="0">
                <a:latin typeface="Times New Roman" panose="02020603050405020304" pitchFamily="18" charset="0"/>
                <a:ea typeface="Calibri" panose="020F0502020204030204" pitchFamily="34" charset="0"/>
                <a:cs typeface="Arial" panose="020B0604020202020204" pitchFamily="34" charset="0"/>
              </a:rPr>
              <a:t>O), où l’ammoniac est le réfrigérant et l’eau sert de moyen de transport, d’autres systèmes fonctionnent avec eau/lithium ou eau/chlorure de lithium, où l’eau sert de réfrigérant. Le refroidissement est basé sur le principe de l’extraction de la chaleur du milieu à refroidir en le mettant dans une enceinte avec pulvérisation de l’eau à la pression sous atmosphérique, l’eau en s’évaporant va absorber de la chaleur, le fluide utilisé est une solution, deux produits sont couramment utilisés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0"/>
              </a:spcAft>
              <a:buFont typeface="Times New Roman" panose="02020603050405020304" pitchFamily="18" charset="0"/>
              <a:buChar char="-"/>
            </a:pPr>
            <a:r>
              <a:rPr lang="fr-FR" dirty="0">
                <a:latin typeface="Times New Roman" panose="02020603050405020304" pitchFamily="18" charset="0"/>
                <a:ea typeface="Calibri" panose="020F0502020204030204" pitchFamily="34" charset="0"/>
                <a:cs typeface="Arial" panose="020B0604020202020204" pitchFamily="34" charset="0"/>
              </a:rPr>
              <a:t>Eau/NH</a:t>
            </a:r>
            <a:r>
              <a:rPr lang="fr-FR" baseline="-25000" dirty="0">
                <a:latin typeface="Times New Roman" panose="02020603050405020304" pitchFamily="18" charset="0"/>
                <a:ea typeface="Calibri" panose="020F0502020204030204" pitchFamily="34" charset="0"/>
                <a:cs typeface="Arial" panose="020B0604020202020204" pitchFamily="34" charset="0"/>
              </a:rPr>
              <a:t>3</a:t>
            </a:r>
            <a:r>
              <a:rPr lang="fr-FR" dirty="0">
                <a:latin typeface="Times New Roman" panose="02020603050405020304" pitchFamily="18" charset="0"/>
                <a:ea typeface="Calibri" panose="020F0502020204030204" pitchFamily="34" charset="0"/>
                <a:cs typeface="Arial" panose="020B0604020202020204" pitchFamily="34" charset="0"/>
              </a:rPr>
              <a:t> 	Eau : absorbant, NH</a:t>
            </a:r>
            <a:r>
              <a:rPr lang="fr-FR" baseline="-25000" dirty="0">
                <a:latin typeface="Times New Roman" panose="02020603050405020304" pitchFamily="18" charset="0"/>
                <a:ea typeface="Calibri" panose="020F0502020204030204" pitchFamily="34" charset="0"/>
                <a:cs typeface="Arial" panose="020B0604020202020204" pitchFamily="34" charset="0"/>
              </a:rPr>
              <a:t>3</a:t>
            </a:r>
            <a:r>
              <a:rPr lang="fr-FR" dirty="0">
                <a:latin typeface="Times New Roman" panose="02020603050405020304" pitchFamily="18" charset="0"/>
                <a:ea typeface="Calibri" panose="020F0502020204030204" pitchFamily="34" charset="0"/>
                <a:cs typeface="Arial" panose="020B0604020202020204" pitchFamily="34" charset="0"/>
              </a:rPr>
              <a:t> : fluide frigorigène.</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Times New Roman" panose="02020603050405020304" pitchFamily="18" charset="0"/>
              <a:buChar char="-"/>
            </a:pPr>
            <a:r>
              <a:rPr lang="fr-FR" dirty="0">
                <a:latin typeface="Times New Roman" panose="02020603050405020304" pitchFamily="18" charset="0"/>
                <a:ea typeface="Calibri" panose="020F0502020204030204" pitchFamily="34" charset="0"/>
                <a:cs typeface="Arial" panose="020B0604020202020204" pitchFamily="34" charset="0"/>
              </a:rPr>
              <a:t>Eau/Li-Br 	Bromure de Lithium : absorbant, Eau : fluide frigorigène.</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Titre 1">
            <a:extLst>
              <a:ext uri="{FF2B5EF4-FFF2-40B4-BE49-F238E27FC236}">
                <a16:creationId xmlns:a16="http://schemas.microsoft.com/office/drawing/2014/main" id="{DE944D0B-509E-47EC-8332-B9DE61E5282D}"/>
              </a:ext>
            </a:extLst>
          </p:cNvPr>
          <p:cNvSpPr txBox="1">
            <a:spLocks/>
          </p:cNvSpPr>
          <p:nvPr/>
        </p:nvSpPr>
        <p:spPr>
          <a:xfrm>
            <a:off x="457200" y="704088"/>
            <a:ext cx="8507288" cy="1143000"/>
          </a:xfrm>
          <a:prstGeom prst="rect">
            <a:avLst/>
          </a:prstGeom>
        </p:spPr>
        <p:txBody>
          <a:bodyPr vert="horz" lIns="0" rIns="0" bIns="0" anchor="b">
            <a:normAutofit fontScale="9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dirty="0"/>
              <a:t>Machines Frigorifiques à Absorption</a:t>
            </a:r>
          </a:p>
        </p:txBody>
      </p:sp>
    </p:spTree>
    <p:extLst>
      <p:ext uri="{BB962C8B-B14F-4D97-AF65-F5344CB8AC3E}">
        <p14:creationId xmlns:p14="http://schemas.microsoft.com/office/powerpoint/2010/main" val="2867880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4B63DBA2-E642-4D1C-A077-BB3922FBC190}" type="slidenum">
              <a:rPr lang="fr-FR" smtClean="0"/>
              <a:pPr/>
              <a:t>15</a:t>
            </a:fld>
            <a:endParaRPr lang="fr-FR"/>
          </a:p>
        </p:txBody>
      </p:sp>
      <p:sp>
        <p:nvSpPr>
          <p:cNvPr id="3" name="Rectangle 2">
            <a:extLst>
              <a:ext uri="{FF2B5EF4-FFF2-40B4-BE49-F238E27FC236}">
                <a16:creationId xmlns:a16="http://schemas.microsoft.com/office/drawing/2014/main" id="{3F5268D3-B098-4B1A-8AB6-ECFAC60A58A3}"/>
              </a:ext>
            </a:extLst>
          </p:cNvPr>
          <p:cNvSpPr/>
          <p:nvPr/>
        </p:nvSpPr>
        <p:spPr>
          <a:xfrm>
            <a:off x="179512" y="2132856"/>
            <a:ext cx="8784976" cy="4524315"/>
          </a:xfrm>
          <a:prstGeom prst="rect">
            <a:avLst/>
          </a:prstGeom>
        </p:spPr>
        <p:txBody>
          <a:bodyPr wrap="square">
            <a:spAutoFit/>
          </a:bodyPr>
          <a:lstStyle/>
          <a:p>
            <a:pPr algn="just"/>
            <a:r>
              <a:rPr lang="fr-FR" sz="1600" dirty="0"/>
              <a:t>Ces machines comportent quatre composants essentiels :</a:t>
            </a:r>
          </a:p>
          <a:p>
            <a:pPr marL="285750" indent="-285750" algn="just">
              <a:buFont typeface="Arial" panose="020B0604020202020204" pitchFamily="34" charset="0"/>
              <a:buChar char="•"/>
            </a:pPr>
            <a:r>
              <a:rPr lang="fr-FR" sz="1600" dirty="0"/>
              <a:t>L’évaporateur dans lequel le fluide frigorigène est pulvérisé, les gouttelettes en contact avec le circuit à refroidir s’évaporent en absorbant de la chaleur, la quantité restante de liquide est recyclée par une pompe.</a:t>
            </a:r>
          </a:p>
          <a:p>
            <a:pPr marL="285750" indent="-285750" algn="just">
              <a:buFont typeface="Arial" panose="020B0604020202020204" pitchFamily="34" charset="0"/>
              <a:buChar char="•"/>
            </a:pPr>
            <a:r>
              <a:rPr lang="fr-FR" sz="1600" dirty="0"/>
              <a:t>L’absorbeur dans lequel l’absorbant est pulvérisé pour absorber les vapeurs du fluide frigorigène ramené de l’évaporateur, le liquide dans l’absorbeur est continuellement en mouvement grâce à une pompe de circulation.</a:t>
            </a:r>
          </a:p>
          <a:p>
            <a:pPr marL="285750" indent="-285750" algn="just">
              <a:buFont typeface="Arial" panose="020B0604020202020204" pitchFamily="34" charset="0"/>
              <a:buChar char="•"/>
            </a:pPr>
            <a:r>
              <a:rPr lang="fr-FR" sz="1600" dirty="0"/>
              <a:t>Le concentrateur dans lequel la solution est chauffée par une batterie chaude, pour permettre la séparation de l’absorbant du fluide frigorigène, l’absorbant est alors régénéré et véhiculé vers l’absorbeur.</a:t>
            </a:r>
          </a:p>
          <a:p>
            <a:pPr marL="285750" indent="-285750" algn="just">
              <a:buFont typeface="Arial" panose="020B0604020202020204" pitchFamily="34" charset="0"/>
              <a:buChar char="•"/>
            </a:pPr>
            <a:r>
              <a:rPr lang="fr-FR" sz="1600" dirty="0"/>
              <a:t>Le condenseur dans lequel sont ramenés les vapeurs du fluide frigorigène puis refroidies et condensés par une batterie d’eau froide, le liquide condensé du fluide frigorigène est renvoyé vers l’évaporateur pour un nouveau cycle.</a:t>
            </a:r>
          </a:p>
          <a:p>
            <a:pPr algn="just"/>
            <a:r>
              <a:rPr lang="fr-FR" sz="1600" dirty="0"/>
              <a:t>La circulation d’eau froide dans l’absorbeur permet de limiter la montée de la température de la solution de l’absorbeur, ensuite cette eau froide passe dans le condenseur pour maintenir une température basse acceptable. L’ajout d’un échangeur dans le circuit de l’absorbant économise une partie de l’énergie, le fluide chaud sortant du concentrateur préchauffe le fluide qui va dans le concentrateur.</a:t>
            </a:r>
            <a:endParaRPr lang="en-US" sz="1600" dirty="0"/>
          </a:p>
        </p:txBody>
      </p:sp>
      <p:sp>
        <p:nvSpPr>
          <p:cNvPr id="9" name="Titre 1">
            <a:extLst>
              <a:ext uri="{FF2B5EF4-FFF2-40B4-BE49-F238E27FC236}">
                <a16:creationId xmlns:a16="http://schemas.microsoft.com/office/drawing/2014/main" id="{DE944D0B-509E-47EC-8332-B9DE61E5282D}"/>
              </a:ext>
            </a:extLst>
          </p:cNvPr>
          <p:cNvSpPr txBox="1">
            <a:spLocks/>
          </p:cNvSpPr>
          <p:nvPr/>
        </p:nvSpPr>
        <p:spPr>
          <a:xfrm>
            <a:off x="457200" y="704088"/>
            <a:ext cx="8507288" cy="1143000"/>
          </a:xfrm>
          <a:prstGeom prst="rect">
            <a:avLst/>
          </a:prstGeom>
        </p:spPr>
        <p:txBody>
          <a:bodyPr vert="horz" lIns="0" rIns="0" bIns="0" anchor="b">
            <a:normAutofit fontScale="975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dirty="0"/>
              <a:t>Description du Cycle</a:t>
            </a:r>
          </a:p>
        </p:txBody>
      </p:sp>
    </p:spTree>
    <p:extLst>
      <p:ext uri="{BB962C8B-B14F-4D97-AF65-F5344CB8AC3E}">
        <p14:creationId xmlns:p14="http://schemas.microsoft.com/office/powerpoint/2010/main" val="1074732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normAutofit/>
          </a:bodyPr>
          <a:lstStyle/>
          <a:p>
            <a:pPr algn="ctr">
              <a:buNone/>
            </a:pPr>
            <a:r>
              <a:rPr lang="fr-FR" sz="5400" dirty="0"/>
              <a:t>Merci de votre attention </a:t>
            </a:r>
          </a:p>
        </p:txBody>
      </p:sp>
      <p:sp>
        <p:nvSpPr>
          <p:cNvPr id="3" name="Espace réservé du numéro de diapositive 2"/>
          <p:cNvSpPr>
            <a:spLocks noGrp="1"/>
          </p:cNvSpPr>
          <p:nvPr>
            <p:ph type="sldNum" sz="quarter" idx="12"/>
          </p:nvPr>
        </p:nvSpPr>
        <p:spPr/>
        <p:txBody>
          <a:bodyPr/>
          <a:lstStyle/>
          <a:p>
            <a:fld id="{4B63DBA2-E642-4D1C-A077-BB3922FBC190}" type="slidenum">
              <a:rPr lang="fr-FR" smtClean="0"/>
              <a:pPr/>
              <a:t>16</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Définition </a:t>
            </a:r>
          </a:p>
        </p:txBody>
      </p:sp>
      <p:sp>
        <p:nvSpPr>
          <p:cNvPr id="3" name="Espace réservé du contenu 2"/>
          <p:cNvSpPr>
            <a:spLocks noGrp="1"/>
          </p:cNvSpPr>
          <p:nvPr>
            <p:ph idx="1"/>
          </p:nvPr>
        </p:nvSpPr>
        <p:spPr>
          <a:xfrm>
            <a:off x="457200" y="1992208"/>
            <a:ext cx="8229600" cy="4389120"/>
          </a:xfrm>
        </p:spPr>
        <p:txBody>
          <a:bodyPr>
            <a:noAutofit/>
          </a:bodyPr>
          <a:lstStyle/>
          <a:p>
            <a:pPr marL="0" indent="0">
              <a:buNone/>
            </a:pPr>
            <a:r>
              <a:rPr lang="fr-FR" sz="2000" dirty="0">
                <a:latin typeface="Times New Roman" panose="02020603050405020304" pitchFamily="18" charset="0"/>
                <a:cs typeface="Times New Roman" panose="02020603050405020304" pitchFamily="18" charset="0"/>
              </a:rPr>
              <a:t>  </a:t>
            </a:r>
          </a:p>
          <a:p>
            <a:pPr marL="0" indent="0">
              <a:buNone/>
            </a:pPr>
            <a:r>
              <a:rPr lang="fr-FR" sz="2000" dirty="0">
                <a:latin typeface="Times New Roman" panose="02020603050405020304" pitchFamily="18" charset="0"/>
                <a:cs typeface="Times New Roman" panose="02020603050405020304" pitchFamily="18" charset="0"/>
              </a:rPr>
              <a:t>fournir du froid à un corps, à un milieu, c’est lui extraire de la chaleur ce</a:t>
            </a:r>
          </a:p>
          <a:p>
            <a:pPr marL="0" indent="0">
              <a:buNone/>
            </a:pPr>
            <a:r>
              <a:rPr lang="fr-FR" sz="2000" dirty="0">
                <a:latin typeface="Times New Roman" panose="02020603050405020304" pitchFamily="18" charset="0"/>
                <a:cs typeface="Times New Roman" panose="02020603050405020304" pitchFamily="18" charset="0"/>
              </a:rPr>
              <a:t>qui se traduit par un abaissement de sa température et aussi, bien souvent,</a:t>
            </a:r>
          </a:p>
          <a:p>
            <a:pPr marL="0" indent="0">
              <a:buNone/>
            </a:pPr>
            <a:r>
              <a:rPr lang="fr-FR" sz="2000" dirty="0">
                <a:latin typeface="Times New Roman" panose="02020603050405020304" pitchFamily="18" charset="0"/>
                <a:cs typeface="Times New Roman" panose="02020603050405020304" pitchFamily="18" charset="0"/>
              </a:rPr>
              <a:t>par des changements d’états : condensation, solidification, etc. Ce sont ces</a:t>
            </a:r>
          </a:p>
          <a:p>
            <a:pPr marL="0" indent="0">
              <a:buNone/>
            </a:pPr>
            <a:r>
              <a:rPr lang="fr-FR" sz="2000" dirty="0">
                <a:latin typeface="Times New Roman" panose="02020603050405020304" pitchFamily="18" charset="0"/>
                <a:cs typeface="Times New Roman" panose="02020603050405020304" pitchFamily="18" charset="0"/>
              </a:rPr>
              <a:t>effets du froid qui sont, dans leur grande diversité, au service de l’homme</a:t>
            </a:r>
          </a:p>
          <a:p>
            <a:pPr marL="0" indent="0">
              <a:buNone/>
            </a:pPr>
            <a:r>
              <a:rPr lang="fr-FR" sz="2000" dirty="0">
                <a:latin typeface="Times New Roman" panose="02020603050405020304" pitchFamily="18" charset="0"/>
                <a:cs typeface="Times New Roman" panose="02020603050405020304" pitchFamily="18" charset="0"/>
              </a:rPr>
              <a:t>moderne. </a:t>
            </a:r>
          </a:p>
          <a:p>
            <a:pPr marL="0" indent="0">
              <a:buNone/>
            </a:pPr>
            <a:r>
              <a:rPr lang="fr-FR" sz="2000" dirty="0">
                <a:latin typeface="Times New Roman" panose="02020603050405020304" pitchFamily="18" charset="0"/>
                <a:cs typeface="Times New Roman" panose="02020603050405020304" pitchFamily="18" charset="0"/>
              </a:rPr>
              <a:t>Les </a:t>
            </a:r>
            <a:r>
              <a:rPr lang="fr-FR" sz="2000" b="1" dirty="0">
                <a:latin typeface="Times New Roman" panose="02020603050405020304" pitchFamily="18" charset="0"/>
                <a:cs typeface="Times New Roman" panose="02020603050405020304" pitchFamily="18" charset="0"/>
              </a:rPr>
              <a:t>machines frigorifiques </a:t>
            </a:r>
            <a:r>
              <a:rPr lang="fr-FR" sz="2000" dirty="0">
                <a:latin typeface="Times New Roman" panose="02020603050405020304" pitchFamily="18" charset="0"/>
                <a:cs typeface="Times New Roman" panose="02020603050405020304" pitchFamily="18" charset="0"/>
              </a:rPr>
              <a:t>permettent, moyennant un apport énergétique,</a:t>
            </a:r>
          </a:p>
          <a:p>
            <a:pPr marL="0" indent="0">
              <a:buNone/>
            </a:pPr>
            <a:r>
              <a:rPr lang="fr-FR" sz="2000" dirty="0">
                <a:latin typeface="Times New Roman" panose="02020603050405020304" pitchFamily="18" charset="0"/>
                <a:cs typeface="Times New Roman" panose="02020603050405020304" pitchFamily="18" charset="0"/>
              </a:rPr>
              <a:t>d’extraire de la chaleur aux milieux à refroidir. Elles rejettent cette chaleur,</a:t>
            </a:r>
          </a:p>
          <a:p>
            <a:pPr marL="0" indent="0">
              <a:buNone/>
            </a:pPr>
            <a:r>
              <a:rPr lang="fr-FR" sz="2000" dirty="0">
                <a:latin typeface="Times New Roman" panose="02020603050405020304" pitchFamily="18" charset="0"/>
                <a:cs typeface="Times New Roman" panose="02020603050405020304" pitchFamily="18" charset="0"/>
              </a:rPr>
              <a:t>accompagnée de l’équivalent thermique de l’énergie reçue, à température</a:t>
            </a:r>
          </a:p>
          <a:p>
            <a:pPr marL="0" indent="0">
              <a:buNone/>
            </a:pPr>
            <a:r>
              <a:rPr lang="fr-FR" sz="2000" dirty="0">
                <a:latin typeface="Times New Roman" panose="02020603050405020304" pitchFamily="18" charset="0"/>
                <a:cs typeface="Times New Roman" panose="02020603050405020304" pitchFamily="18" charset="0"/>
              </a:rPr>
              <a:t>plus élevée, dans le milieu ambiant. Ces machines peuvent aussi être utilisées</a:t>
            </a:r>
          </a:p>
          <a:p>
            <a:pPr marL="0" indent="0">
              <a:buNone/>
            </a:pPr>
            <a:r>
              <a:rPr lang="fr-FR" sz="2000" dirty="0">
                <a:latin typeface="Times New Roman" panose="02020603050405020304" pitchFamily="18" charset="0"/>
                <a:cs typeface="Times New Roman" panose="02020603050405020304" pitchFamily="18" charset="0"/>
              </a:rPr>
              <a:t>comme systèmes de chauffage.</a:t>
            </a:r>
          </a:p>
          <a:p>
            <a:pPr marL="0" indent="0">
              <a:buNone/>
            </a:pPr>
            <a:endParaRPr lang="fr-FR" sz="20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2</a:t>
            </a:fld>
            <a:endParaRPr lang="fr-FR"/>
          </a:p>
        </p:txBody>
      </p:sp>
    </p:spTree>
    <p:extLst>
      <p:ext uri="{BB962C8B-B14F-4D97-AF65-F5344CB8AC3E}">
        <p14:creationId xmlns:p14="http://schemas.microsoft.com/office/powerpoint/2010/main" val="157321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a:t>Classement des machines frigorifiques</a:t>
            </a:r>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a:t>Classement des machines frigorifiques selon les applications et les plages de température correspondantes</a:t>
            </a:r>
          </a:p>
          <a:p>
            <a:pPr marL="0" indent="0">
              <a:buNone/>
            </a:pPr>
            <a:endParaRPr lang="fr-FR" dirty="0"/>
          </a:p>
          <a:p>
            <a:r>
              <a:rPr lang="fr-FR" b="1" dirty="0"/>
              <a:t>De l’ambiance à 5-10 °C</a:t>
            </a:r>
          </a:p>
          <a:p>
            <a:pPr lvl="1"/>
            <a:r>
              <a:rPr lang="fr-FR" dirty="0"/>
              <a:t>conditionnement d’air, applications alimentaires</a:t>
            </a:r>
          </a:p>
          <a:p>
            <a:r>
              <a:rPr lang="fr-FR" b="1" dirty="0"/>
              <a:t>De +10 °C à -18 °C</a:t>
            </a:r>
          </a:p>
          <a:p>
            <a:pPr lvl="1"/>
            <a:r>
              <a:rPr lang="fr-FR" dirty="0"/>
              <a:t>conservation des denrées alimentaires, production de glace, congélation</a:t>
            </a:r>
          </a:p>
          <a:p>
            <a:r>
              <a:rPr lang="fr-FR" b="1" dirty="0"/>
              <a:t>De -18 °C à -40 °C</a:t>
            </a:r>
          </a:p>
          <a:p>
            <a:pPr lvl="1"/>
            <a:r>
              <a:rPr lang="fr-FR" dirty="0"/>
              <a:t>surgélation (conservation de denrées périssables pendant plusieurs mois).</a:t>
            </a:r>
          </a:p>
          <a:p>
            <a:r>
              <a:rPr lang="fr-FR" b="1" dirty="0"/>
              <a:t>Jusque -200 °C</a:t>
            </a:r>
          </a:p>
          <a:p>
            <a:pPr lvl="1"/>
            <a:r>
              <a:rPr lang="fr-FR" dirty="0"/>
              <a:t>applications industrielles notamment liées à l’industrie chimique ou alimentaire : liquéfaction de l’air et du gaz naturel, lyophilisation.</a:t>
            </a:r>
          </a:p>
          <a:p>
            <a:r>
              <a:rPr lang="fr-FR" b="1" dirty="0"/>
              <a:t>Sous -200 °C </a:t>
            </a:r>
            <a:r>
              <a:rPr lang="fr-FR" dirty="0"/>
              <a:t>(&lt; température de liquéfaction de l’azote (77 K))</a:t>
            </a:r>
          </a:p>
          <a:p>
            <a:pPr lvl="1"/>
            <a:r>
              <a:rPr lang="fr-FR" dirty="0"/>
              <a:t>applications industrielles très limitées (propulsion par fusée à hydrogène et oxygène liquide, aimants à très haute induction, . . . )</a:t>
            </a: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3</a:t>
            </a:fld>
            <a:endParaRPr lang="fr-FR"/>
          </a:p>
        </p:txBody>
      </p:sp>
    </p:spTree>
    <p:extLst>
      <p:ext uri="{BB962C8B-B14F-4D97-AF65-F5344CB8AC3E}">
        <p14:creationId xmlns:p14="http://schemas.microsoft.com/office/powerpoint/2010/main" val="1152887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Différents types </a:t>
            </a:r>
          </a:p>
        </p:txBody>
      </p:sp>
      <p:sp>
        <p:nvSpPr>
          <p:cNvPr id="3" name="Espace réservé du contenu 2"/>
          <p:cNvSpPr>
            <a:spLocks noGrp="1"/>
          </p:cNvSpPr>
          <p:nvPr>
            <p:ph idx="1"/>
          </p:nvPr>
        </p:nvSpPr>
        <p:spPr/>
        <p:txBody>
          <a:bodyPr>
            <a:normAutofit/>
          </a:bodyPr>
          <a:lstStyle/>
          <a:p>
            <a:pPr marL="0" indent="0">
              <a:buNone/>
            </a:pPr>
            <a:r>
              <a:rPr lang="fr-FR" sz="2000" dirty="0">
                <a:latin typeface="Times New Roman" panose="02020603050405020304" pitchFamily="18" charset="0"/>
                <a:cs typeface="Times New Roman" panose="02020603050405020304" pitchFamily="18" charset="0"/>
              </a:rPr>
              <a:t>Différents types de la production du froid</a:t>
            </a:r>
          </a:p>
          <a:p>
            <a:pPr marL="0" indent="0">
              <a:buNone/>
            </a:pPr>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Installation frigorifique à compression</a:t>
            </a:r>
          </a:p>
          <a:p>
            <a:r>
              <a:rPr lang="fr-FR" sz="2000" dirty="0">
                <a:latin typeface="Times New Roman" panose="02020603050405020304" pitchFamily="18" charset="0"/>
                <a:cs typeface="Times New Roman" panose="02020603050405020304" pitchFamily="18" charset="0"/>
              </a:rPr>
              <a:t>Installation frigorifique à gaz  </a:t>
            </a:r>
          </a:p>
          <a:p>
            <a:r>
              <a:rPr lang="fr-FR" sz="2000" dirty="0">
                <a:latin typeface="Times New Roman" panose="02020603050405020304" pitchFamily="18" charset="0"/>
                <a:cs typeface="Times New Roman" panose="02020603050405020304" pitchFamily="18" charset="0"/>
              </a:rPr>
              <a:t>Production du froid thermoélectrique </a:t>
            </a:r>
          </a:p>
          <a:p>
            <a:r>
              <a:rPr lang="fr-FR" sz="2000" dirty="0">
                <a:latin typeface="Times New Roman" panose="02020603050405020304" pitchFamily="18" charset="0"/>
                <a:cs typeface="Times New Roman" panose="02020603050405020304" pitchFamily="18" charset="0"/>
              </a:rPr>
              <a:t>Générateur de froid à Vortex</a:t>
            </a:r>
          </a:p>
          <a:p>
            <a:r>
              <a:rPr lang="fr-FR" sz="2000" dirty="0">
                <a:latin typeface="Times New Roman" panose="02020603050405020304" pitchFamily="18" charset="0"/>
                <a:cs typeface="Times New Roman" panose="02020603050405020304" pitchFamily="18" charset="0"/>
              </a:rPr>
              <a:t>Installation frigorifique à absorption</a:t>
            </a:r>
          </a:p>
          <a:p>
            <a:endParaRPr lang="fr-FR" sz="20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4</a:t>
            </a:fld>
            <a:endParaRPr lang="fr-FR"/>
          </a:p>
        </p:txBody>
      </p:sp>
    </p:spTree>
    <p:extLst>
      <p:ext uri="{BB962C8B-B14F-4D97-AF65-F5344CB8AC3E}">
        <p14:creationId xmlns:p14="http://schemas.microsoft.com/office/powerpoint/2010/main" val="4006203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53" name="Text Box 21"/>
          <p:cNvSpPr txBox="1">
            <a:spLocks noChangeArrowheads="1"/>
          </p:cNvSpPr>
          <p:nvPr/>
        </p:nvSpPr>
        <p:spPr bwMode="auto">
          <a:xfrm>
            <a:off x="550669" y="2060848"/>
            <a:ext cx="8153400" cy="2653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fr-FR" dirty="0"/>
              <a:t>Partant d’un machine frigorifique constitué des quatre éléments, à savoir, le compresseur, le condenseur, le détendeur, et l’évaporateur,</a:t>
            </a:r>
          </a:p>
          <a:p>
            <a:endParaRPr lang="en-US" dirty="0"/>
          </a:p>
        </p:txBody>
      </p:sp>
      <p:sp>
        <p:nvSpPr>
          <p:cNvPr id="5" name="Titre 2"/>
          <p:cNvSpPr txBox="1">
            <a:spLocks/>
          </p:cNvSpPr>
          <p:nvPr/>
        </p:nvSpPr>
        <p:spPr>
          <a:xfrm>
            <a:off x="457200" y="70408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altLang="en-US" sz="3200" b="1" u="sng"/>
              <a:t>Cycle de réfrigération à compression de vapeur</a:t>
            </a:r>
            <a:endParaRPr lang="fr-FR" sz="3200" dirty="0"/>
          </a:p>
        </p:txBody>
      </p:sp>
    </p:spTree>
    <p:extLst>
      <p:ext uri="{BB962C8B-B14F-4D97-AF65-F5344CB8AC3E}">
        <p14:creationId xmlns:p14="http://schemas.microsoft.com/office/powerpoint/2010/main" val="3736927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Cycle de base </a:t>
            </a: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6</a:t>
            </a:fld>
            <a:endParaRPr lang="fr-FR"/>
          </a:p>
        </p:txBody>
      </p:sp>
      <p:pic>
        <p:nvPicPr>
          <p:cNvPr id="3" name="Image 2">
            <a:extLst>
              <a:ext uri="{FF2B5EF4-FFF2-40B4-BE49-F238E27FC236}">
                <a16:creationId xmlns:a16="http://schemas.microsoft.com/office/drawing/2014/main" id="{34DF4D41-BC54-421C-946D-420548CC8B39}"/>
              </a:ext>
            </a:extLst>
          </p:cNvPr>
          <p:cNvPicPr>
            <a:picLocks noChangeAspect="1"/>
          </p:cNvPicPr>
          <p:nvPr/>
        </p:nvPicPr>
        <p:blipFill>
          <a:blip r:embed="rId2"/>
          <a:stretch>
            <a:fillRect/>
          </a:stretch>
        </p:blipFill>
        <p:spPr>
          <a:xfrm>
            <a:off x="4427984" y="2348880"/>
            <a:ext cx="4455507" cy="3200400"/>
          </a:xfrm>
          <a:prstGeom prst="rect">
            <a:avLst/>
          </a:prstGeom>
        </p:spPr>
      </p:pic>
      <p:pic>
        <p:nvPicPr>
          <p:cNvPr id="7" name="Image 6">
            <a:extLst>
              <a:ext uri="{FF2B5EF4-FFF2-40B4-BE49-F238E27FC236}">
                <a16:creationId xmlns:a16="http://schemas.microsoft.com/office/drawing/2014/main" id="{0066EC60-18EE-438F-B2D2-D5953E0CA90C}"/>
              </a:ext>
            </a:extLst>
          </p:cNvPr>
          <p:cNvPicPr>
            <a:picLocks noChangeAspect="1"/>
          </p:cNvPicPr>
          <p:nvPr/>
        </p:nvPicPr>
        <p:blipFill>
          <a:blip r:embed="rId3"/>
          <a:stretch>
            <a:fillRect/>
          </a:stretch>
        </p:blipFill>
        <p:spPr>
          <a:xfrm>
            <a:off x="827584" y="2577361"/>
            <a:ext cx="3121423" cy="2743438"/>
          </a:xfrm>
          <a:prstGeom prst="rect">
            <a:avLst/>
          </a:prstGeom>
        </p:spPr>
      </p:pic>
    </p:spTree>
    <p:extLst>
      <p:ext uri="{BB962C8B-B14F-4D97-AF65-F5344CB8AC3E}">
        <p14:creationId xmlns:p14="http://schemas.microsoft.com/office/powerpoint/2010/main" val="182841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6387" name="TextBox 20"/>
              <p:cNvSpPr txBox="1">
                <a:spLocks noChangeArrowheads="1"/>
              </p:cNvSpPr>
              <p:nvPr/>
            </p:nvSpPr>
            <p:spPr bwMode="auto">
              <a:xfrm>
                <a:off x="304800" y="1800225"/>
                <a:ext cx="8443664" cy="46597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endParaRPr lang="fr-FR" sz="1400" dirty="0">
                  <a:latin typeface="Times New Roman" panose="02020603050405020304" pitchFamily="18" charset="0"/>
                  <a:cs typeface="Times New Roman" panose="02020603050405020304" pitchFamily="18" charset="0"/>
                </a:endParaRPr>
              </a:p>
              <a:p>
                <a:pPr>
                  <a:buNone/>
                </a:pPr>
                <a:endParaRPr lang="fr-FR" sz="1400" dirty="0">
                  <a:latin typeface="Times New Roman" panose="02020603050405020304" pitchFamily="18" charset="0"/>
                  <a:cs typeface="Times New Roman" panose="02020603050405020304" pitchFamily="18" charset="0"/>
                </a:endParaRPr>
              </a:p>
              <a:p>
                <a:pPr lvl="0"/>
                <a:r>
                  <a:rPr lang="fr-FR" sz="1400" dirty="0"/>
                  <a:t>L’évaporateur permet la vaporisation du fluide frigorigène, qui passe du point 4 au point 1, en absorbant la chaleur du fluide caloporteur en circulation à l’intérieur et se refroidit de la température </a:t>
                </a:r>
                <a14:m>
                  <m:oMath xmlns:m="http://schemas.openxmlformats.org/officeDocument/2006/math">
                    <m:sSub>
                      <m:sSubPr>
                        <m:ctrlPr>
                          <a:rPr lang="en-US" sz="1400" i="1"/>
                        </m:ctrlPr>
                      </m:sSubPr>
                      <m:e>
                        <m:r>
                          <a:rPr lang="fr-FR" sz="1400" i="1"/>
                          <m:t>𝑇</m:t>
                        </m:r>
                      </m:e>
                      <m:sub>
                        <m:r>
                          <a:rPr lang="fr-FR" sz="1400" i="1"/>
                          <m:t>𝐹𝑒</m:t>
                        </m:r>
                      </m:sub>
                    </m:sSub>
                  </m:oMath>
                </a14:m>
                <a:r>
                  <a:rPr lang="fr-FR" sz="1400" dirty="0"/>
                  <a:t> à la température </a:t>
                </a:r>
                <a14:m>
                  <m:oMath xmlns:m="http://schemas.openxmlformats.org/officeDocument/2006/math">
                    <m:sSub>
                      <m:sSubPr>
                        <m:ctrlPr>
                          <a:rPr lang="en-US" sz="1400" i="1"/>
                        </m:ctrlPr>
                      </m:sSubPr>
                      <m:e>
                        <m:r>
                          <a:rPr lang="fr-FR" sz="1400" i="1"/>
                          <m:t>𝑇</m:t>
                        </m:r>
                      </m:e>
                      <m:sub>
                        <m:r>
                          <a:rPr lang="fr-FR" sz="1400" i="1"/>
                          <m:t>𝐹𝑠</m:t>
                        </m:r>
                      </m:sub>
                    </m:sSub>
                  </m:oMath>
                </a14:m>
                <a:r>
                  <a:rPr lang="fr-FR" sz="1400" dirty="0"/>
                  <a:t>, la vapeur qui sort de l’évaporateur est saturée, le phénomène de l’évaporation se produit à la température </a:t>
                </a:r>
                <a14:m>
                  <m:oMath xmlns:m="http://schemas.openxmlformats.org/officeDocument/2006/math">
                    <m:sSub>
                      <m:sSubPr>
                        <m:ctrlPr>
                          <a:rPr lang="en-US" sz="1400" i="1"/>
                        </m:ctrlPr>
                      </m:sSubPr>
                      <m:e>
                        <m:r>
                          <a:rPr lang="fr-FR" sz="1400" i="1"/>
                          <m:t>𝑇</m:t>
                        </m:r>
                      </m:e>
                      <m:sub>
                        <m:r>
                          <a:rPr lang="fr-FR" sz="1400" i="1"/>
                          <m:t>𝐹</m:t>
                        </m:r>
                      </m:sub>
                    </m:sSub>
                  </m:oMath>
                </a14:m>
                <a:r>
                  <a:rPr lang="fr-FR" sz="1400" dirty="0"/>
                  <a:t>, et qui correspond à la pression d’évaporation </a:t>
                </a:r>
                <a14:m>
                  <m:oMath xmlns:m="http://schemas.openxmlformats.org/officeDocument/2006/math">
                    <m:sSub>
                      <m:sSubPr>
                        <m:ctrlPr>
                          <a:rPr lang="en-US" sz="1400" i="1"/>
                        </m:ctrlPr>
                      </m:sSubPr>
                      <m:e>
                        <m:r>
                          <a:rPr lang="fr-FR" sz="1400" i="1"/>
                          <m:t>𝑝</m:t>
                        </m:r>
                      </m:e>
                      <m:sub>
                        <m:r>
                          <a:rPr lang="fr-FR" sz="1400" i="1"/>
                          <m:t>𝐹</m:t>
                        </m:r>
                      </m:sub>
                    </m:sSub>
                  </m:oMath>
                </a14:m>
                <a:r>
                  <a:rPr lang="fr-FR" sz="1400" dirty="0"/>
                  <a:t>, la température de l’évaporation reste inférieure aux températures de sorties et d’entrée du fluide caloporteur, on a </a:t>
                </a:r>
                <a14:m>
                  <m:oMath xmlns:m="http://schemas.openxmlformats.org/officeDocument/2006/math">
                    <m:sSub>
                      <m:sSubPr>
                        <m:ctrlPr>
                          <a:rPr lang="en-US" sz="1400" i="1"/>
                        </m:ctrlPr>
                      </m:sSubPr>
                      <m:e>
                        <m:r>
                          <a:rPr lang="fr-FR" sz="1400" i="1"/>
                          <m:t>𝑇</m:t>
                        </m:r>
                      </m:e>
                      <m:sub>
                        <m:r>
                          <a:rPr lang="fr-FR" sz="1400" i="1"/>
                          <m:t>𝐹</m:t>
                        </m:r>
                      </m:sub>
                    </m:sSub>
                    <m:r>
                      <a:rPr lang="fr-FR" sz="1400" i="1"/>
                      <m:t>&lt;</m:t>
                    </m:r>
                    <m:sSub>
                      <m:sSubPr>
                        <m:ctrlPr>
                          <a:rPr lang="en-US" sz="1400" i="1"/>
                        </m:ctrlPr>
                      </m:sSubPr>
                      <m:e>
                        <m:r>
                          <a:rPr lang="fr-FR" sz="1400" i="1"/>
                          <m:t>𝑇</m:t>
                        </m:r>
                      </m:e>
                      <m:sub>
                        <m:r>
                          <a:rPr lang="fr-FR" sz="1400" i="1"/>
                          <m:t>𝐹𝑠</m:t>
                        </m:r>
                      </m:sub>
                    </m:sSub>
                    <m:r>
                      <a:rPr lang="fr-FR" sz="1400" i="1"/>
                      <m:t>&lt;</m:t>
                    </m:r>
                    <m:sSub>
                      <m:sSubPr>
                        <m:ctrlPr>
                          <a:rPr lang="en-US" sz="1400" i="1"/>
                        </m:ctrlPr>
                      </m:sSubPr>
                      <m:e>
                        <m:r>
                          <a:rPr lang="fr-FR" sz="1400" i="1"/>
                          <m:t>𝑇</m:t>
                        </m:r>
                      </m:e>
                      <m:sub>
                        <m:r>
                          <a:rPr lang="fr-FR" sz="1400" i="1"/>
                          <m:t>𝐹𝑒</m:t>
                        </m:r>
                      </m:sub>
                    </m:sSub>
                  </m:oMath>
                </a14:m>
                <a:r>
                  <a:rPr lang="fr-FR" sz="1400" dirty="0"/>
                  <a:t>.</a:t>
                </a:r>
                <a:endParaRPr lang="en-US" sz="1400" dirty="0"/>
              </a:p>
              <a:p>
                <a:pPr lvl="0"/>
                <a:r>
                  <a:rPr lang="fr-FR" sz="1400" dirty="0"/>
                  <a:t>Le compresseur aspire le fluide frigorigène du point 1 sous forme de vapeur saturée à la pression </a:t>
                </a:r>
                <a14:m>
                  <m:oMath xmlns:m="http://schemas.openxmlformats.org/officeDocument/2006/math">
                    <m:sSub>
                      <m:sSubPr>
                        <m:ctrlPr>
                          <a:rPr lang="en-US" sz="1400" i="1"/>
                        </m:ctrlPr>
                      </m:sSubPr>
                      <m:e>
                        <m:r>
                          <a:rPr lang="fr-FR" sz="1400" i="1"/>
                          <m:t>𝑝</m:t>
                        </m:r>
                      </m:e>
                      <m:sub>
                        <m:r>
                          <a:rPr lang="fr-FR" sz="1400" i="1"/>
                          <m:t>𝐹</m:t>
                        </m:r>
                      </m:sub>
                    </m:sSub>
                  </m:oMath>
                </a14:m>
                <a:r>
                  <a:rPr lang="fr-FR" sz="1400" dirty="0"/>
                  <a:t> venant de l’évaporateur et le comprime jusqu’à une pression de refoulement </a:t>
                </a:r>
                <a14:m>
                  <m:oMath xmlns:m="http://schemas.openxmlformats.org/officeDocument/2006/math">
                    <m:sSub>
                      <m:sSubPr>
                        <m:ctrlPr>
                          <a:rPr lang="en-US" sz="1400" i="1"/>
                        </m:ctrlPr>
                      </m:sSubPr>
                      <m:e>
                        <m:r>
                          <a:rPr lang="fr-FR" sz="1400" i="1"/>
                          <m:t>𝑝</m:t>
                        </m:r>
                      </m:e>
                      <m:sub>
                        <m:r>
                          <a:rPr lang="fr-FR" sz="1400" i="1"/>
                          <m:t>𝐶</m:t>
                        </m:r>
                      </m:sub>
                    </m:sSub>
                  </m:oMath>
                </a14:m>
                <a:r>
                  <a:rPr lang="fr-FR" sz="1400" dirty="0"/>
                  <a:t> pour l’injecter dans le condenseur au point 2, le fluide frigorigène est toujours sous forme de vapeur.</a:t>
                </a:r>
              </a:p>
              <a:p>
                <a:pPr lvl="0"/>
                <a:r>
                  <a:rPr lang="fr-FR" sz="1400" dirty="0"/>
                  <a:t>Le condenseur condense le fluide frigorigène en cédant la chaleur au fluide caloporteur, le fluide frigorigène entre dans le condenseur à l’état vapeur au point 2 et sort à l’état liquide saturé au point 3, l’opération de condensation s’effectue à la température </a:t>
                </a:r>
                <a14:m>
                  <m:oMath xmlns:m="http://schemas.openxmlformats.org/officeDocument/2006/math">
                    <m:sSub>
                      <m:sSubPr>
                        <m:ctrlPr>
                          <a:rPr lang="en-US" sz="1400" i="1"/>
                        </m:ctrlPr>
                      </m:sSubPr>
                      <m:e>
                        <m:r>
                          <a:rPr lang="fr-FR" sz="1400" i="1"/>
                          <m:t>𝑇</m:t>
                        </m:r>
                      </m:e>
                      <m:sub>
                        <m:r>
                          <a:rPr lang="fr-FR" sz="1400" i="1"/>
                          <m:t>𝐶</m:t>
                        </m:r>
                      </m:sub>
                    </m:sSub>
                  </m:oMath>
                </a14:m>
                <a:r>
                  <a:rPr lang="fr-FR" sz="1400" dirty="0"/>
                  <a:t> correspondant à la pression de condensation </a:t>
                </a:r>
                <a14:m>
                  <m:oMath xmlns:m="http://schemas.openxmlformats.org/officeDocument/2006/math">
                    <m:sSub>
                      <m:sSubPr>
                        <m:ctrlPr>
                          <a:rPr lang="en-US" sz="1400" i="1"/>
                        </m:ctrlPr>
                      </m:sSubPr>
                      <m:e>
                        <m:r>
                          <a:rPr lang="fr-FR" sz="1400" i="1"/>
                          <m:t>𝑝</m:t>
                        </m:r>
                      </m:e>
                      <m:sub>
                        <m:r>
                          <a:rPr lang="fr-FR" sz="1400" i="1"/>
                          <m:t>𝐶</m:t>
                        </m:r>
                      </m:sub>
                    </m:sSub>
                  </m:oMath>
                </a14:m>
                <a:r>
                  <a:rPr lang="fr-FR" sz="1400" dirty="0"/>
                  <a:t>, le fluide caloporteur s’échauffe de la température </a:t>
                </a:r>
                <a14:m>
                  <m:oMath xmlns:m="http://schemas.openxmlformats.org/officeDocument/2006/math">
                    <m:sSub>
                      <m:sSubPr>
                        <m:ctrlPr>
                          <a:rPr lang="en-US" sz="1400" i="1"/>
                        </m:ctrlPr>
                      </m:sSubPr>
                      <m:e>
                        <m:r>
                          <a:rPr lang="fr-FR" sz="1400" i="1"/>
                          <m:t>𝑇</m:t>
                        </m:r>
                      </m:e>
                      <m:sub>
                        <m:r>
                          <a:rPr lang="fr-FR" sz="1400" i="1"/>
                          <m:t>𝐶𝑒</m:t>
                        </m:r>
                      </m:sub>
                    </m:sSub>
                  </m:oMath>
                </a14:m>
                <a:r>
                  <a:rPr lang="fr-FR" sz="1400" dirty="0"/>
                  <a:t> à la température </a:t>
                </a:r>
                <a14:m>
                  <m:oMath xmlns:m="http://schemas.openxmlformats.org/officeDocument/2006/math">
                    <m:sSub>
                      <m:sSubPr>
                        <m:ctrlPr>
                          <a:rPr lang="en-US" sz="1400" i="1"/>
                        </m:ctrlPr>
                      </m:sSubPr>
                      <m:e>
                        <m:r>
                          <a:rPr lang="fr-FR" sz="1400" i="1"/>
                          <m:t>𝑇</m:t>
                        </m:r>
                      </m:e>
                      <m:sub>
                        <m:r>
                          <a:rPr lang="fr-FR" sz="1400" i="1"/>
                          <m:t>𝐶𝑠</m:t>
                        </m:r>
                      </m:sub>
                    </m:sSub>
                  </m:oMath>
                </a14:m>
                <a:r>
                  <a:rPr lang="fr-FR" sz="1400" dirty="0"/>
                  <a:t>, on a </a:t>
                </a:r>
                <a14:m>
                  <m:oMath xmlns:m="http://schemas.openxmlformats.org/officeDocument/2006/math">
                    <m:sSub>
                      <m:sSubPr>
                        <m:ctrlPr>
                          <a:rPr lang="en-US" sz="1400" i="1"/>
                        </m:ctrlPr>
                      </m:sSubPr>
                      <m:e>
                        <m:r>
                          <a:rPr lang="fr-FR" sz="1400" i="1"/>
                          <m:t>𝑇</m:t>
                        </m:r>
                      </m:e>
                      <m:sub>
                        <m:r>
                          <a:rPr lang="fr-FR" sz="1400" i="1"/>
                          <m:t>𝐶</m:t>
                        </m:r>
                      </m:sub>
                    </m:sSub>
                    <m:r>
                      <a:rPr lang="fr-FR" sz="1400" i="1"/>
                      <m:t>&gt;</m:t>
                    </m:r>
                    <m:sSub>
                      <m:sSubPr>
                        <m:ctrlPr>
                          <a:rPr lang="en-US" sz="1400" i="1"/>
                        </m:ctrlPr>
                      </m:sSubPr>
                      <m:e>
                        <m:r>
                          <a:rPr lang="fr-FR" sz="1400" i="1"/>
                          <m:t>𝑇</m:t>
                        </m:r>
                      </m:e>
                      <m:sub>
                        <m:r>
                          <a:rPr lang="fr-FR" sz="1400" i="1"/>
                          <m:t>𝐶𝑠</m:t>
                        </m:r>
                      </m:sub>
                    </m:sSub>
                    <m:r>
                      <a:rPr lang="fr-FR" sz="1400" i="1"/>
                      <m:t>&gt;</m:t>
                    </m:r>
                    <m:sSub>
                      <m:sSubPr>
                        <m:ctrlPr>
                          <a:rPr lang="en-US" sz="1400" i="1"/>
                        </m:ctrlPr>
                      </m:sSubPr>
                      <m:e>
                        <m:r>
                          <a:rPr lang="fr-FR" sz="1400" i="1"/>
                          <m:t>𝑇</m:t>
                        </m:r>
                      </m:e>
                      <m:sub>
                        <m:r>
                          <a:rPr lang="fr-FR" sz="1400" i="1"/>
                          <m:t>𝐶𝑒</m:t>
                        </m:r>
                      </m:sub>
                    </m:sSub>
                    <m:r>
                      <a:rPr lang="fr-FR" sz="1400" i="1"/>
                      <m:t>.</m:t>
                    </m:r>
                  </m:oMath>
                </a14:m>
                <a:endParaRPr lang="en-US" sz="1400" dirty="0"/>
              </a:p>
              <a:p>
                <a:pPr lvl="0"/>
                <a:r>
                  <a:rPr lang="fr-FR" sz="1400" dirty="0"/>
                  <a:t>Le détendeur détend le fluide frigorigène qui passe de la pression </a:t>
                </a:r>
                <a14:m>
                  <m:oMath xmlns:m="http://schemas.openxmlformats.org/officeDocument/2006/math">
                    <m:sSub>
                      <m:sSubPr>
                        <m:ctrlPr>
                          <a:rPr lang="en-US" sz="1400" i="1"/>
                        </m:ctrlPr>
                      </m:sSubPr>
                      <m:e>
                        <m:r>
                          <a:rPr lang="fr-FR" sz="1400" i="1"/>
                          <m:t>𝑝</m:t>
                        </m:r>
                      </m:e>
                      <m:sub>
                        <m:r>
                          <a:rPr lang="fr-FR" sz="1400" i="1"/>
                          <m:t>𝐶</m:t>
                        </m:r>
                      </m:sub>
                    </m:sSub>
                  </m:oMath>
                </a14:m>
                <a:r>
                  <a:rPr lang="fr-FR" sz="1400" dirty="0"/>
                  <a:t> à la pression </a:t>
                </a:r>
                <a14:m>
                  <m:oMath xmlns:m="http://schemas.openxmlformats.org/officeDocument/2006/math">
                    <m:sSub>
                      <m:sSubPr>
                        <m:ctrlPr>
                          <a:rPr lang="en-US" sz="1400" i="1"/>
                        </m:ctrlPr>
                      </m:sSubPr>
                      <m:e>
                        <m:r>
                          <a:rPr lang="fr-FR" sz="1400" i="1"/>
                          <m:t>𝑝</m:t>
                        </m:r>
                      </m:e>
                      <m:sub>
                        <m:r>
                          <a:rPr lang="fr-FR" sz="1400" i="1"/>
                          <m:t>𝐹</m:t>
                        </m:r>
                      </m:sub>
                    </m:sSub>
                  </m:oMath>
                </a14:m>
                <a:r>
                  <a:rPr lang="fr-FR" sz="1400" dirty="0"/>
                  <a:t>, ce même fluide étant à la sortie du condenseur à l’état liquide saturé au point 3 sort du détendeur à l’état de mélange de liquide et de vapeur au point 4 ; en sortant du détendeur le fluide frigorigène alimente l’évaporateur et le cycle reprend.</a:t>
                </a:r>
                <a:endParaRPr lang="en-US" sz="1400" dirty="0"/>
              </a:p>
              <a:p>
                <a:pPr lvl="0"/>
                <a:endParaRPr lang="en-US" sz="1400" dirty="0"/>
              </a:p>
            </p:txBody>
          </p:sp>
        </mc:Choice>
        <mc:Fallback>
          <p:sp>
            <p:nvSpPr>
              <p:cNvPr id="16387" name="TextBox 20"/>
              <p:cNvSpPr txBox="1">
                <a:spLocks noRot="1" noChangeAspect="1" noMove="1" noResize="1" noEditPoints="1" noAdjustHandles="1" noChangeArrowheads="1" noChangeShapeType="1" noTextEdit="1"/>
              </p:cNvSpPr>
              <p:nvPr/>
            </p:nvSpPr>
            <p:spPr bwMode="auto">
              <a:xfrm>
                <a:off x="304800" y="1800225"/>
                <a:ext cx="8443664" cy="4659737"/>
              </a:xfrm>
              <a:prstGeom prst="rect">
                <a:avLst/>
              </a:prstGeom>
              <a:blipFill>
                <a:blip r:embed="rId2"/>
                <a:stretch>
                  <a:fillRect l="-21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3" name="Titre 2"/>
          <p:cNvSpPr>
            <a:spLocks noGrp="1"/>
          </p:cNvSpPr>
          <p:nvPr>
            <p:ph type="title"/>
          </p:nvPr>
        </p:nvSpPr>
        <p:spPr/>
        <p:txBody>
          <a:bodyPr>
            <a:normAutofit/>
          </a:bodyPr>
          <a:lstStyle/>
          <a:p>
            <a:pPr algn="ctr"/>
            <a:r>
              <a:rPr lang="fr-FR" altLang="en-US" sz="3200" b="1" u="sng" dirty="0"/>
              <a:t>Cycle de réfrigération à compression de vapeur</a:t>
            </a:r>
            <a:endParaRPr lang="fr-FR" sz="3200" dirty="0"/>
          </a:p>
        </p:txBody>
      </p:sp>
      <p:sp>
        <p:nvSpPr>
          <p:cNvPr id="2" name="Rectangle 2">
            <a:extLst>
              <a:ext uri="{FF2B5EF4-FFF2-40B4-BE49-F238E27FC236}">
                <a16:creationId xmlns:a16="http://schemas.microsoft.com/office/drawing/2014/main" id="{756E3FE6-262F-41FC-9037-D88C6672F227}"/>
              </a:ext>
            </a:extLst>
          </p:cNvPr>
          <p:cNvSpPr>
            <a:spLocks noChangeArrowheads="1"/>
          </p:cNvSpPr>
          <p:nvPr/>
        </p:nvSpPr>
        <p:spPr bwMode="auto">
          <a:xfrm>
            <a:off x="755576" y="404437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3">
            <a:extLst>
              <a:ext uri="{FF2B5EF4-FFF2-40B4-BE49-F238E27FC236}">
                <a16:creationId xmlns:a16="http://schemas.microsoft.com/office/drawing/2014/main" id="{64B13AE5-D844-4A90-A9D6-8C33AE477D53}"/>
              </a:ext>
            </a:extLst>
          </p:cNvPr>
          <p:cNvSpPr>
            <a:spLocks noChangeArrowheads="1"/>
          </p:cNvSpPr>
          <p:nvPr/>
        </p:nvSpPr>
        <p:spPr bwMode="auto">
          <a:xfrm>
            <a:off x="755576" y="6901877"/>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fr-FR"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791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Cycle Frigorifique à air</a:t>
            </a: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8</a:t>
            </a:fld>
            <a:endParaRPr lang="fr-FR"/>
          </a:p>
        </p:txBody>
      </p:sp>
      <p:pic>
        <p:nvPicPr>
          <p:cNvPr id="7" name="Espace réservé du contenu 6">
            <a:extLst>
              <a:ext uri="{FF2B5EF4-FFF2-40B4-BE49-F238E27FC236}">
                <a16:creationId xmlns:a16="http://schemas.microsoft.com/office/drawing/2014/main" id="{7230F1AE-C894-4111-B3B9-7C5498E389C0}"/>
              </a:ext>
            </a:extLst>
          </p:cNvPr>
          <p:cNvPicPr>
            <a:picLocks noGrp="1" noChangeAspect="1"/>
          </p:cNvPicPr>
          <p:nvPr>
            <p:ph idx="1"/>
          </p:nvPr>
        </p:nvPicPr>
        <p:blipFill>
          <a:blip r:embed="rId2"/>
          <a:stretch>
            <a:fillRect/>
          </a:stretch>
        </p:blipFill>
        <p:spPr>
          <a:xfrm>
            <a:off x="4755657" y="2439484"/>
            <a:ext cx="3952381" cy="2571429"/>
          </a:xfrm>
          <a:prstGeom prst="rect">
            <a:avLst/>
          </a:prstGeom>
        </p:spPr>
      </p:pic>
      <p:graphicFrame>
        <p:nvGraphicFramePr>
          <p:cNvPr id="10" name="Graphique 9">
            <a:extLst>
              <a:ext uri="{FF2B5EF4-FFF2-40B4-BE49-F238E27FC236}">
                <a16:creationId xmlns:a16="http://schemas.microsoft.com/office/drawing/2014/main" id="{EB908A70-3919-4ECD-8AE4-8CCF7362E545}"/>
              </a:ext>
            </a:extLst>
          </p:cNvPr>
          <p:cNvGraphicFramePr/>
          <p:nvPr>
            <p:extLst>
              <p:ext uri="{D42A27DB-BD31-4B8C-83A1-F6EECF244321}">
                <p14:modId xmlns:p14="http://schemas.microsoft.com/office/powerpoint/2010/main" val="2407342018"/>
              </p:ext>
            </p:extLst>
          </p:nvPr>
        </p:nvGraphicFramePr>
        <p:xfrm>
          <a:off x="971600" y="2267713"/>
          <a:ext cx="312229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4721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Cycle Frigorifique à air</a:t>
            </a:r>
          </a:p>
        </p:txBody>
      </p:sp>
      <p:sp>
        <p:nvSpPr>
          <p:cNvPr id="4" name="Espace réservé du numéro de diapositive 3"/>
          <p:cNvSpPr>
            <a:spLocks noGrp="1"/>
          </p:cNvSpPr>
          <p:nvPr>
            <p:ph type="sldNum" sz="quarter" idx="12"/>
          </p:nvPr>
        </p:nvSpPr>
        <p:spPr/>
        <p:txBody>
          <a:bodyPr/>
          <a:lstStyle/>
          <a:p>
            <a:fld id="{4B63DBA2-E642-4D1C-A077-BB3922FBC190}" type="slidenum">
              <a:rPr lang="fr-FR" smtClean="0"/>
              <a:pPr/>
              <a:t>9</a:t>
            </a:fld>
            <a:endParaRPr lang="fr-FR"/>
          </a:p>
        </p:txBody>
      </p:sp>
      <p:pic>
        <p:nvPicPr>
          <p:cNvPr id="7" name="Espace réservé du contenu 6">
            <a:extLst>
              <a:ext uri="{FF2B5EF4-FFF2-40B4-BE49-F238E27FC236}">
                <a16:creationId xmlns:a16="http://schemas.microsoft.com/office/drawing/2014/main" id="{7230F1AE-C894-4111-B3B9-7C5498E389C0}"/>
              </a:ext>
            </a:extLst>
          </p:cNvPr>
          <p:cNvPicPr>
            <a:picLocks noGrp="1" noChangeAspect="1"/>
          </p:cNvPicPr>
          <p:nvPr>
            <p:ph idx="1"/>
          </p:nvPr>
        </p:nvPicPr>
        <p:blipFill>
          <a:blip r:embed="rId2"/>
          <a:stretch>
            <a:fillRect/>
          </a:stretch>
        </p:blipFill>
        <p:spPr>
          <a:xfrm>
            <a:off x="4764501" y="1982090"/>
            <a:ext cx="3952381" cy="2571429"/>
          </a:xfrm>
          <a:prstGeom prst="rect">
            <a:avLst/>
          </a:prstGeom>
        </p:spPr>
      </p:pic>
      <p:graphicFrame>
        <p:nvGraphicFramePr>
          <p:cNvPr id="10" name="Graphique 9">
            <a:extLst>
              <a:ext uri="{FF2B5EF4-FFF2-40B4-BE49-F238E27FC236}">
                <a16:creationId xmlns:a16="http://schemas.microsoft.com/office/drawing/2014/main" id="{EB908A70-3919-4ECD-8AE4-8CCF7362E545}"/>
              </a:ext>
            </a:extLst>
          </p:cNvPr>
          <p:cNvGraphicFramePr/>
          <p:nvPr>
            <p:extLst>
              <p:ext uri="{D42A27DB-BD31-4B8C-83A1-F6EECF244321}">
                <p14:modId xmlns:p14="http://schemas.microsoft.com/office/powerpoint/2010/main" val="4048164879"/>
              </p:ext>
            </p:extLst>
          </p:nvPr>
        </p:nvGraphicFramePr>
        <p:xfrm>
          <a:off x="899592" y="1955639"/>
          <a:ext cx="3122295"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B864B61A-034C-4763-AA8C-0DEB80E1208C}"/>
              </a:ext>
            </a:extLst>
          </p:cNvPr>
          <p:cNvSpPr/>
          <p:nvPr/>
        </p:nvSpPr>
        <p:spPr>
          <a:xfrm>
            <a:off x="179512" y="4833841"/>
            <a:ext cx="8856983" cy="1983428"/>
          </a:xfrm>
          <a:prstGeom prst="rect">
            <a:avLst/>
          </a:prstGeom>
        </p:spPr>
        <p:txBody>
          <a:bodyPr wrap="square">
            <a:spAutoFit/>
          </a:bodyPr>
          <a:lstStyle/>
          <a:p>
            <a:pPr algn="just">
              <a:lnSpc>
                <a:spcPct val="115000"/>
              </a:lnSpc>
              <a:spcAft>
                <a:spcPts val="1000"/>
              </a:spcAft>
            </a:pPr>
            <a:r>
              <a:rPr lang="fr-FR" dirty="0">
                <a:latin typeface="Times New Roman" panose="02020603050405020304" pitchFamily="18" charset="0"/>
                <a:ea typeface="Calibri" panose="020F0502020204030204" pitchFamily="34" charset="0"/>
                <a:cs typeface="Arial" panose="020B0604020202020204" pitchFamily="34" charset="0"/>
              </a:rPr>
              <a:t>Les processus décrits sont considérés comme réversibles et le gaz comme gaz parfait, en réalité le gaz est un gaz réel et les transformations dans le compresseur et la turbine ne sont pas isentropiques, les températures obtenues seront décalées, et le cycle s’écarte du cycle idéal de Carnot, pour ceux le COP obtenu est beaucoup plus faible que celui d’une machine frigorifique à compression de vapeur ; malgré cette contre-performance ces installations sont utilisées pour leurs faibles poids et leurs simplicité  d’organes qui les composent.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31276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30025</TotalTime>
  <Words>1575</Words>
  <Application>Microsoft Office PowerPoint</Application>
  <PresentationFormat>Affichage à l'écran (4:3)</PresentationFormat>
  <Paragraphs>110</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Constantia</vt:lpstr>
      <vt:lpstr>Times New Roman</vt:lpstr>
      <vt:lpstr>Wingdings 2</vt:lpstr>
      <vt:lpstr>Débit</vt:lpstr>
      <vt:lpstr>Les types de Machines Frigorifiques</vt:lpstr>
      <vt:lpstr>Définition </vt:lpstr>
      <vt:lpstr>Classement des machines frigorifiques</vt:lpstr>
      <vt:lpstr>Différents types </vt:lpstr>
      <vt:lpstr>Présentation PowerPoint</vt:lpstr>
      <vt:lpstr>Cycle de base </vt:lpstr>
      <vt:lpstr>Cycle de réfrigération à compression de vapeur</vt:lpstr>
      <vt:lpstr>Cycle Frigorifique à air</vt:lpstr>
      <vt:lpstr>Cycle Frigorifique à air</vt:lpstr>
      <vt:lpstr>Présentation PowerPoint</vt:lpstr>
      <vt:lpstr>Générateur de Froid à Vortex  </vt:lpstr>
      <vt:lpstr>Générateur de Froid à Vortex  </vt:lpstr>
      <vt:lpstr>Machines Frigorifiques à Absorption</vt:lpstr>
      <vt:lpstr>Présentation PowerPoint</vt:lpstr>
      <vt:lpstr>Présentation PowerPoint</vt:lpstr>
      <vt:lpstr>Présentation PowerPoint</vt:lpstr>
    </vt:vector>
  </TitlesOfParts>
  <Company>Sweet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 à l’étude de l’ébullition à l’extérieur de la surface  d’un tube noyé dans un liquide pur   Application à la production de vapeur dans les chaudières industrielles</dc:title>
  <dc:creator>SWEET</dc:creator>
  <cp:lastModifiedBy>BAKI Touhami</cp:lastModifiedBy>
  <cp:revision>319</cp:revision>
  <dcterms:created xsi:type="dcterms:W3CDTF">2011-03-27T21:03:18Z</dcterms:created>
  <dcterms:modified xsi:type="dcterms:W3CDTF">2022-04-03T23:36:12Z</dcterms:modified>
</cp:coreProperties>
</file>