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4" r:id="rId2"/>
    <p:sldId id="314" r:id="rId3"/>
    <p:sldId id="320" r:id="rId4"/>
    <p:sldId id="321" r:id="rId5"/>
    <p:sldId id="317" r:id="rId6"/>
    <p:sldId id="319" r:id="rId7"/>
    <p:sldId id="322" r:id="rId8"/>
    <p:sldId id="264" r:id="rId9"/>
    <p:sldId id="258" r:id="rId10"/>
    <p:sldId id="259" r:id="rId11"/>
    <p:sldId id="260" r:id="rId12"/>
    <p:sldId id="261" r:id="rId13"/>
    <p:sldId id="262" r:id="rId14"/>
    <p:sldId id="265" r:id="rId15"/>
    <p:sldId id="266" r:id="rId16"/>
    <p:sldId id="312" r:id="rId17"/>
    <p:sldId id="306" r:id="rId18"/>
    <p:sldId id="307" r:id="rId19"/>
    <p:sldId id="308" r:id="rId20"/>
    <p:sldId id="309" r:id="rId21"/>
    <p:sldId id="326" r:id="rId22"/>
    <p:sldId id="325" r:id="rId23"/>
    <p:sldId id="310" r:id="rId24"/>
    <p:sldId id="295" r:id="rId25"/>
    <p:sldId id="296" r:id="rId26"/>
    <p:sldId id="297" r:id="rId27"/>
    <p:sldId id="298" r:id="rId28"/>
    <p:sldId id="299" r:id="rId29"/>
    <p:sldId id="300" r:id="rId30"/>
    <p:sldId id="301" r:id="rId31"/>
    <p:sldId id="302" r:id="rId32"/>
    <p:sldId id="303" r:id="rId33"/>
    <p:sldId id="311" r:id="rId34"/>
    <p:sldId id="304" r:id="rId35"/>
    <p:sldId id="305" r:id="rId36"/>
    <p:sldId id="271" r:id="rId37"/>
    <p:sldId id="272" r:id="rId38"/>
    <p:sldId id="273" r:id="rId39"/>
    <p:sldId id="274" r:id="rId40"/>
    <p:sldId id="275" r:id="rId41"/>
    <p:sldId id="276" r:id="rId42"/>
    <p:sldId id="277" r:id="rId43"/>
    <p:sldId id="279" r:id="rId44"/>
    <p:sldId id="278" r:id="rId45"/>
    <p:sldId id="323" r:id="rId46"/>
    <p:sldId id="324"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2" d="100"/>
          <a:sy n="22" d="100"/>
        </p:scale>
        <p:origin x="1203"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67E76584-5712-457F-A724-9E9EAD0AEC79}" type="datetimeFigureOut">
              <a:rPr lang="fr-FR" smtClean="0"/>
              <a:pPr/>
              <a:t>02/10/2023</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234B0B8B-52A9-4487-B160-7E48ADEAE6E0}"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7E76584-5712-457F-A724-9E9EAD0AEC79}" type="datetimeFigureOut">
              <a:rPr lang="fr-FR" smtClean="0"/>
              <a:pPr/>
              <a:t>02/10/2023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4B0B8B-52A9-4487-B160-7E48ADEAE6E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7E76584-5712-457F-A724-9E9EAD0AEC79}" type="datetimeFigureOut">
              <a:rPr lang="fr-FR" smtClean="0"/>
              <a:pPr/>
              <a:t>02/10/2023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4B0B8B-52A9-4487-B160-7E48ADEAE6E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67E76584-5712-457F-A724-9E9EAD0AEC79}" type="datetimeFigureOut">
              <a:rPr lang="fr-FR" smtClean="0"/>
              <a:pPr/>
              <a:t>02/10/2023</a:t>
            </a:fld>
            <a:endParaRPr lang="fr-FR"/>
          </a:p>
        </p:txBody>
      </p:sp>
      <p:sp>
        <p:nvSpPr>
          <p:cNvPr id="9" name="Espace réservé du numéro de diapositive 8"/>
          <p:cNvSpPr>
            <a:spLocks noGrp="1"/>
          </p:cNvSpPr>
          <p:nvPr>
            <p:ph type="sldNum" sz="quarter" idx="15"/>
          </p:nvPr>
        </p:nvSpPr>
        <p:spPr/>
        <p:txBody>
          <a:bodyPr rtlCol="0"/>
          <a:lstStyle/>
          <a:p>
            <a:fld id="{234B0B8B-52A9-4487-B160-7E48ADEAE6E0}"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67E76584-5712-457F-A724-9E9EAD0AEC79}" type="datetimeFigureOut">
              <a:rPr lang="fr-FR" smtClean="0"/>
              <a:pPr/>
              <a:t>02/10/2023</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234B0B8B-52A9-4487-B160-7E48ADEAE6E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67E76584-5712-457F-A724-9E9EAD0AEC79}" type="datetimeFigureOut">
              <a:rPr lang="fr-FR" smtClean="0"/>
              <a:pPr/>
              <a:t>02/10/2023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4B0B8B-52A9-4487-B160-7E48ADEAE6E0}"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Cliquez pour modifier le style du titre</a:t>
            </a:r>
            <a:endParaRPr kumimoji="0" lang="en-US"/>
          </a:p>
        </p:txBody>
      </p:sp>
      <p:sp>
        <p:nvSpPr>
          <p:cNvPr id="7" name="Espace réservé de la date 6"/>
          <p:cNvSpPr>
            <a:spLocks noGrp="1"/>
          </p:cNvSpPr>
          <p:nvPr>
            <p:ph type="dt" sz="half" idx="10"/>
          </p:nvPr>
        </p:nvSpPr>
        <p:spPr/>
        <p:txBody>
          <a:bodyPr/>
          <a:lstStyle/>
          <a:p>
            <a:fld id="{67E76584-5712-457F-A724-9E9EAD0AEC79}" type="datetimeFigureOut">
              <a:rPr lang="fr-FR" smtClean="0"/>
              <a:pPr/>
              <a:t>02/10/2023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34B0B8B-52A9-4487-B160-7E48ADEAE6E0}"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6" name="Espace réservé de la date 5"/>
          <p:cNvSpPr>
            <a:spLocks noGrp="1"/>
          </p:cNvSpPr>
          <p:nvPr>
            <p:ph type="dt" sz="half" idx="10"/>
          </p:nvPr>
        </p:nvSpPr>
        <p:spPr/>
        <p:txBody>
          <a:bodyPr rtlCol="0"/>
          <a:lstStyle/>
          <a:p>
            <a:fld id="{67E76584-5712-457F-A724-9E9EAD0AEC79}" type="datetimeFigureOut">
              <a:rPr lang="fr-FR" smtClean="0"/>
              <a:pPr/>
              <a:t>02/10/2023</a:t>
            </a:fld>
            <a:endParaRPr lang="fr-FR"/>
          </a:p>
        </p:txBody>
      </p:sp>
      <p:sp>
        <p:nvSpPr>
          <p:cNvPr id="7" name="Espace réservé du numéro de diapositive 6"/>
          <p:cNvSpPr>
            <a:spLocks noGrp="1"/>
          </p:cNvSpPr>
          <p:nvPr>
            <p:ph type="sldNum" sz="quarter" idx="11"/>
          </p:nvPr>
        </p:nvSpPr>
        <p:spPr/>
        <p:txBody>
          <a:bodyPr rtlCol="0"/>
          <a:lstStyle/>
          <a:p>
            <a:fld id="{234B0B8B-52A9-4487-B160-7E48ADEAE6E0}"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E76584-5712-457F-A724-9E9EAD0AEC79}" type="datetimeFigureOut">
              <a:rPr lang="fr-FR" smtClean="0"/>
              <a:pPr/>
              <a:t>02/10/2023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34B0B8B-52A9-4487-B160-7E48ADEAE6E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67E76584-5712-457F-A724-9E9EAD0AEC79}" type="datetimeFigureOut">
              <a:rPr lang="fr-FR" smtClean="0"/>
              <a:pPr/>
              <a:t>02/10/2023</a:t>
            </a:fld>
            <a:endParaRPr lang="fr-FR"/>
          </a:p>
        </p:txBody>
      </p:sp>
      <p:sp>
        <p:nvSpPr>
          <p:cNvPr id="22" name="Espace réservé du numéro de diapositive 21"/>
          <p:cNvSpPr>
            <a:spLocks noGrp="1"/>
          </p:cNvSpPr>
          <p:nvPr>
            <p:ph type="sldNum" sz="quarter" idx="15"/>
          </p:nvPr>
        </p:nvSpPr>
        <p:spPr/>
        <p:txBody>
          <a:bodyPr rtlCol="0"/>
          <a:lstStyle/>
          <a:p>
            <a:fld id="{234B0B8B-52A9-4487-B160-7E48ADEAE6E0}"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67E76584-5712-457F-A724-9E9EAD0AEC79}" type="datetimeFigureOut">
              <a:rPr lang="fr-FR" smtClean="0"/>
              <a:pPr/>
              <a:t>02/10/2023</a:t>
            </a:fld>
            <a:endParaRPr lang="fr-FR"/>
          </a:p>
        </p:txBody>
      </p:sp>
      <p:sp>
        <p:nvSpPr>
          <p:cNvPr id="18" name="Espace réservé du numéro de diapositive 17"/>
          <p:cNvSpPr>
            <a:spLocks noGrp="1"/>
          </p:cNvSpPr>
          <p:nvPr>
            <p:ph type="sldNum" sz="quarter" idx="11"/>
          </p:nvPr>
        </p:nvSpPr>
        <p:spPr/>
        <p:txBody>
          <a:bodyPr rtlCol="0"/>
          <a:lstStyle/>
          <a:p>
            <a:fld id="{234B0B8B-52A9-4487-B160-7E48ADEAE6E0}"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7E76584-5712-457F-A724-9E9EAD0AEC79}" type="datetimeFigureOut">
              <a:rPr lang="fr-FR" smtClean="0"/>
              <a:pPr/>
              <a:t>02/10/2023</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34B0B8B-52A9-4487-B160-7E48ADEAE6E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m-habitat.fr/terrassement-et-fondation/fouilles-et-fondations/fondation-de-type-semi-profonde-188_A" TargetMode="External"/><Relationship Id="rId2" Type="http://schemas.openxmlformats.org/officeDocument/2006/relationships/hyperlink" Target="https://www.nrc-cnrc.gc.ca/ctu-sc/fr" TargetMode="External"/><Relationship Id="rId1" Type="http://schemas.openxmlformats.org/officeDocument/2006/relationships/slideLayout" Target="../slideLayouts/slideLayout2.xml"/><Relationship Id="rId4" Type="http://schemas.openxmlformats.org/officeDocument/2006/relationships/hyperlink" Target="http://observatoire-regional-risques-paca.fr/article/regles-construction-sols-argileux-soumis-au-retrait-gonflemen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643998" cy="6429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85786" y="1571612"/>
            <a:ext cx="6715172" cy="4216539"/>
          </a:xfrm>
          <a:prstGeom prst="rect">
            <a:avLst/>
          </a:prstGeom>
        </p:spPr>
        <p:txBody>
          <a:bodyPr wrap="square">
            <a:spAutoFit/>
          </a:bodyPr>
          <a:lstStyle/>
          <a:p>
            <a:endParaRPr lang="fr-FR" sz="2500" dirty="0"/>
          </a:p>
          <a:p>
            <a:r>
              <a:rPr lang="fr-FR" sz="2500" dirty="0"/>
              <a:t>1)-Introduction </a:t>
            </a:r>
          </a:p>
          <a:p>
            <a:r>
              <a:rPr lang="fr-FR" sz="2500" dirty="0"/>
              <a:t>2)-Les recherches théoriques : </a:t>
            </a:r>
          </a:p>
          <a:p>
            <a:r>
              <a:rPr lang="fr-FR" sz="2500" dirty="0"/>
              <a:t>       définition du thème</a:t>
            </a:r>
          </a:p>
          <a:p>
            <a:r>
              <a:rPr lang="fr-FR" sz="2500" dirty="0"/>
              <a:t>3)- L’études des différents exemples (ORAN) </a:t>
            </a:r>
          </a:p>
          <a:p>
            <a:r>
              <a:rPr lang="fr-FR" sz="2500" dirty="0"/>
              <a:t>Exemple 1: hôtel el kerma </a:t>
            </a:r>
          </a:p>
          <a:p>
            <a:r>
              <a:rPr lang="fr-FR" sz="2500" dirty="0"/>
              <a:t>Exemple 2: tracé de chemin de fer </a:t>
            </a:r>
            <a:r>
              <a:rPr lang="fr-FR" sz="2500" dirty="0" err="1"/>
              <a:t>sénia</a:t>
            </a:r>
            <a:r>
              <a:rPr lang="fr-FR" sz="2500" dirty="0"/>
              <a:t> </a:t>
            </a:r>
          </a:p>
          <a:p>
            <a:r>
              <a:rPr lang="fr-FR" sz="2500" dirty="0"/>
              <a:t>Exemple 3: </a:t>
            </a:r>
            <a:r>
              <a:rPr lang="fr-FR" sz="2500" dirty="0" err="1"/>
              <a:t>Burj</a:t>
            </a:r>
            <a:r>
              <a:rPr lang="fr-FR" sz="2500" dirty="0"/>
              <a:t> </a:t>
            </a:r>
            <a:r>
              <a:rPr lang="fr-FR" sz="2500" dirty="0" err="1"/>
              <a:t>Alarab</a:t>
            </a:r>
            <a:r>
              <a:rPr lang="fr-FR" sz="2500" dirty="0"/>
              <a:t> </a:t>
            </a:r>
          </a:p>
          <a:p>
            <a:r>
              <a:rPr lang="fr-FR" sz="2500" dirty="0"/>
              <a:t>4)- Conclusion </a:t>
            </a:r>
          </a:p>
          <a:p>
            <a:r>
              <a:rPr lang="fr-FR" sz="2500" dirty="0"/>
              <a:t>5)- Bibliographie</a:t>
            </a:r>
          </a:p>
          <a:p>
            <a:endParaRPr lang="fr-FR" dirty="0"/>
          </a:p>
        </p:txBody>
      </p:sp>
      <p:sp>
        <p:nvSpPr>
          <p:cNvPr id="6" name="Rectangle 5"/>
          <p:cNvSpPr/>
          <p:nvPr/>
        </p:nvSpPr>
        <p:spPr>
          <a:xfrm>
            <a:off x="3214678" y="500042"/>
            <a:ext cx="3129383" cy="646331"/>
          </a:xfrm>
          <a:prstGeom prst="rect">
            <a:avLst/>
          </a:prstGeom>
        </p:spPr>
        <p:txBody>
          <a:bodyPr wrap="none">
            <a:spAutoFit/>
          </a:bodyPr>
          <a:lstStyle/>
          <a:p>
            <a:r>
              <a:rPr lang="fr-FR" sz="3600" b="1" i="1" u="sng" dirty="0">
                <a:solidFill>
                  <a:srgbClr val="FF0000"/>
                </a:solidFill>
                <a:effectLst>
                  <a:outerShdw blurRad="38100" dist="38100" dir="2700000" algn="tl">
                    <a:srgbClr val="000000">
                      <a:alpha val="43137"/>
                    </a:srgbClr>
                  </a:outerShdw>
                </a:effectLst>
              </a:rPr>
              <a:t>Plan de travail </a:t>
            </a:r>
            <a:r>
              <a:rPr lang="fr-FR"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142984"/>
            <a:ext cx="8229600" cy="4983179"/>
          </a:xfrm>
        </p:spPr>
        <p:txBody>
          <a:bodyPr>
            <a:normAutofit/>
          </a:bodyPr>
          <a:lstStyle/>
          <a:p>
            <a:pPr>
              <a:buNone/>
            </a:pPr>
            <a:r>
              <a:rPr lang="fr-FR" sz="1700" dirty="0"/>
              <a:t>Selon la carte géologique de la région d’Oran, on peut constater que le terrain est formé par des assises sédimentaires représentées par </a:t>
            </a:r>
            <a:r>
              <a:rPr lang="fr-FR" sz="1700" b="1" dirty="0"/>
              <a:t>des formations argileuses très gypsifères et salifères intercalées de lentilles de gypse et de calcaire.</a:t>
            </a:r>
          </a:p>
          <a:p>
            <a:pPr>
              <a:buNone/>
            </a:pPr>
            <a:r>
              <a:rPr lang="fr-FR" sz="1700" dirty="0"/>
              <a:t>Sur le plan hydrogéologique, </a:t>
            </a:r>
            <a:r>
              <a:rPr lang="fr-FR" sz="1700" b="1" dirty="0"/>
              <a:t>une nappe aquifère existe dans la région et elle est alimentée par deux réservoirs (grande sebkha et </a:t>
            </a:r>
            <a:r>
              <a:rPr lang="fr-FR" sz="1700" b="1" dirty="0" err="1"/>
              <a:t>Daia</a:t>
            </a:r>
            <a:r>
              <a:rPr lang="fr-FR" sz="1700" b="1" dirty="0"/>
              <a:t> </a:t>
            </a:r>
            <a:r>
              <a:rPr lang="fr-FR" sz="1700" b="1" dirty="0" err="1"/>
              <a:t>Morsli</a:t>
            </a:r>
            <a:r>
              <a:rPr lang="fr-FR" sz="1700" b="1" dirty="0"/>
              <a:t>)</a:t>
            </a:r>
            <a:r>
              <a:rPr lang="fr-FR" sz="1700" dirty="0"/>
              <a:t>. Cette nappe est très superficielle en périodes hivernales et le niveau d’eau peut descendre </a:t>
            </a:r>
            <a:r>
              <a:rPr lang="fr-FR" sz="1700" b="1" dirty="0"/>
              <a:t>jusqu’à 4.00m en été</a:t>
            </a:r>
            <a:r>
              <a:rPr lang="fr-FR" sz="1700" dirty="0"/>
              <a:t>.</a:t>
            </a:r>
          </a:p>
          <a:p>
            <a:pPr>
              <a:buNone/>
            </a:pPr>
            <a:r>
              <a:rPr lang="fr-FR" sz="2000" dirty="0"/>
              <a:t> </a:t>
            </a:r>
          </a:p>
        </p:txBody>
      </p:sp>
      <p:pic>
        <p:nvPicPr>
          <p:cNvPr id="4" name="Image 3" descr="Caracterisation-et-etat-de-connaissance-du-bassin-de-la-grande-Sebkha-d-Oran5.png"/>
          <p:cNvPicPr>
            <a:picLocks noChangeAspect="1"/>
          </p:cNvPicPr>
          <p:nvPr/>
        </p:nvPicPr>
        <p:blipFill>
          <a:blip r:embed="rId2"/>
          <a:stretch>
            <a:fillRect/>
          </a:stretch>
        </p:blipFill>
        <p:spPr>
          <a:xfrm>
            <a:off x="2000232" y="3571876"/>
            <a:ext cx="6572296" cy="3051423"/>
          </a:xfrm>
          <a:prstGeom prst="rect">
            <a:avLst/>
          </a:prstGeom>
        </p:spPr>
      </p:pic>
      <p:sp>
        <p:nvSpPr>
          <p:cNvPr id="5" name="Ellipse 4"/>
          <p:cNvSpPr/>
          <p:nvPr/>
        </p:nvSpPr>
        <p:spPr>
          <a:xfrm>
            <a:off x="3286116" y="4286256"/>
            <a:ext cx="1428760" cy="714380"/>
          </a:xfrm>
          <a:prstGeom prst="ellipse">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a:endCxn id="5" idx="2"/>
          </p:cNvCxnSpPr>
          <p:nvPr/>
        </p:nvCxnSpPr>
        <p:spPr>
          <a:xfrm>
            <a:off x="1571604" y="4643446"/>
            <a:ext cx="1714512"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57158" y="4429132"/>
            <a:ext cx="1357322" cy="1357322"/>
          </a:xfrm>
          <a:prstGeom prst="rect">
            <a:avLst/>
          </a:prstGeom>
          <a:noFill/>
          <a:ln>
            <a:solidFill>
              <a:schemeClr val="tx1"/>
            </a:solidFill>
          </a:ln>
        </p:spPr>
        <p:txBody>
          <a:bodyPr wrap="square" rtlCol="0">
            <a:spAutoFit/>
          </a:bodyPr>
          <a:lstStyle/>
          <a:p>
            <a:r>
              <a:rPr lang="fr-FR" sz="1600" dirty="0"/>
              <a:t>Région de Karma (argileuse très gypsifère)</a:t>
            </a:r>
          </a:p>
        </p:txBody>
      </p:sp>
      <p:sp>
        <p:nvSpPr>
          <p:cNvPr id="9" name="Rectangle 8"/>
          <p:cNvSpPr/>
          <p:nvPr/>
        </p:nvSpPr>
        <p:spPr>
          <a:xfrm>
            <a:off x="642910" y="214290"/>
            <a:ext cx="7786742" cy="830997"/>
          </a:xfrm>
          <a:prstGeom prst="rect">
            <a:avLst/>
          </a:prstGeom>
          <a:ln>
            <a:solidFill>
              <a:srgbClr val="FF0000"/>
            </a:solidFill>
          </a:ln>
        </p:spPr>
        <p:txBody>
          <a:bodyPr wrap="square">
            <a:spAutoFit/>
          </a:bodyPr>
          <a:lstStyle/>
          <a:p>
            <a:pPr>
              <a:buFont typeface="Wingdings" pitchFamily="2" charset="2"/>
              <a:buChar char="Ø"/>
            </a:pPr>
            <a:r>
              <a:rPr lang="fr-FR" sz="2400" b="1" u="sng" dirty="0">
                <a:solidFill>
                  <a:srgbClr val="FF0000"/>
                </a:solidFill>
              </a:rPr>
              <a:t>Données géologiques/ contexte géologique de la région: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071546"/>
            <a:ext cx="8229600" cy="5054617"/>
          </a:xfrm>
        </p:spPr>
        <p:txBody>
          <a:bodyPr>
            <a:normAutofit/>
          </a:bodyPr>
          <a:lstStyle/>
          <a:p>
            <a:r>
              <a:rPr lang="fr-FR" sz="1700" b="1" u="sng" dirty="0"/>
              <a:t>Organisation et types de la reconnaissance:</a:t>
            </a:r>
          </a:p>
          <a:p>
            <a:pPr>
              <a:buNone/>
            </a:pPr>
            <a:r>
              <a:rPr lang="fr-FR" sz="1700" dirty="0"/>
              <a:t>La campagne de reconnaissance géotechnique préconisée et menée par LTPO sur site à comporté l’exécution des essais suivants: </a:t>
            </a:r>
          </a:p>
          <a:p>
            <a:pPr marL="457200" indent="-457200">
              <a:buFont typeface="+mj-lt"/>
              <a:buAutoNum type="arabicPeriod"/>
            </a:pPr>
            <a:r>
              <a:rPr lang="fr-FR" sz="1700" dirty="0"/>
              <a:t>Quatre (04) sondages carottés de 12.00m de profondeur, notés SN.1 à SN.4, avec prélèvements d’échantillons pour des essais en laboratoire </a:t>
            </a:r>
          </a:p>
          <a:p>
            <a:pPr marL="457200" indent="-457200">
              <a:buFont typeface="+mj-lt"/>
              <a:buAutoNum type="arabicPeriod"/>
            </a:pPr>
            <a:r>
              <a:rPr lang="fr-FR" sz="1700" dirty="0"/>
              <a:t>Douze (12) essais de pénétration dynamique, notés K1 à K12, poussés jusqu’à  12.00m, au moyen du pénétromètre dynamique automatique lourd.</a:t>
            </a:r>
          </a:p>
          <a:p>
            <a:pPr marL="457200" indent="-457200">
              <a:buFont typeface="+mj-lt"/>
              <a:buAutoNum type="arabicPeriod"/>
            </a:pPr>
            <a:r>
              <a:rPr lang="fr-FR" sz="1700" dirty="0"/>
              <a:t>Un (01) piézomètre à par ailleurs été posé au droit du sondage SN.2 pour suivre et contrôler une éventuelle présence d’eau dans le sol. </a:t>
            </a:r>
          </a:p>
        </p:txBody>
      </p:sp>
      <p:pic>
        <p:nvPicPr>
          <p:cNvPr id="4" name="Image 3" descr="sondages_carotes04.jpg"/>
          <p:cNvPicPr>
            <a:picLocks noChangeAspect="1"/>
          </p:cNvPicPr>
          <p:nvPr/>
        </p:nvPicPr>
        <p:blipFill>
          <a:blip r:embed="rId2" cstate="print"/>
          <a:stretch>
            <a:fillRect/>
          </a:stretch>
        </p:blipFill>
        <p:spPr>
          <a:xfrm>
            <a:off x="357158" y="4143380"/>
            <a:ext cx="4572032" cy="2189396"/>
          </a:xfrm>
          <a:prstGeom prst="rect">
            <a:avLst/>
          </a:prstGeom>
        </p:spPr>
      </p:pic>
      <p:pic>
        <p:nvPicPr>
          <p:cNvPr id="5" name="Image 4" descr="IMG20170719103930"/>
          <p:cNvPicPr/>
          <p:nvPr/>
        </p:nvPicPr>
        <p:blipFill>
          <a:blip r:embed="rId3" cstate="print"/>
          <a:srcRect/>
          <a:stretch>
            <a:fillRect/>
          </a:stretch>
        </p:blipFill>
        <p:spPr bwMode="auto">
          <a:xfrm>
            <a:off x="5357818" y="4143380"/>
            <a:ext cx="3369310" cy="2266950"/>
          </a:xfrm>
          <a:prstGeom prst="rect">
            <a:avLst/>
          </a:prstGeom>
          <a:noFill/>
          <a:ln w="9525">
            <a:noFill/>
            <a:miter lim="800000"/>
            <a:headEnd/>
            <a:tailEnd/>
          </a:ln>
        </p:spPr>
      </p:pic>
      <p:sp>
        <p:nvSpPr>
          <p:cNvPr id="6" name="Rectangle 5"/>
          <p:cNvSpPr/>
          <p:nvPr/>
        </p:nvSpPr>
        <p:spPr>
          <a:xfrm>
            <a:off x="642910" y="357166"/>
            <a:ext cx="4616970" cy="461665"/>
          </a:xfrm>
          <a:prstGeom prst="rect">
            <a:avLst/>
          </a:prstGeom>
          <a:ln>
            <a:solidFill>
              <a:srgbClr val="FF0000"/>
            </a:solidFill>
          </a:ln>
        </p:spPr>
        <p:txBody>
          <a:bodyPr wrap="none">
            <a:spAutoFit/>
          </a:bodyPr>
          <a:lstStyle/>
          <a:p>
            <a:pPr>
              <a:buFont typeface="Wingdings" pitchFamily="2" charset="2"/>
              <a:buChar char="Ø"/>
            </a:pPr>
            <a:r>
              <a:rPr lang="fr-FR" sz="2400" b="1" u="sng" dirty="0">
                <a:solidFill>
                  <a:srgbClr val="FF0000"/>
                </a:solidFill>
              </a:rPr>
              <a:t>Reconnaissance ‘IN SITU’: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85720" y="1428736"/>
            <a:ext cx="4857784" cy="5072098"/>
          </a:xfrm>
        </p:spPr>
        <p:txBody>
          <a:bodyPr>
            <a:normAutofit/>
          </a:bodyPr>
          <a:lstStyle/>
          <a:p>
            <a:r>
              <a:rPr lang="fr-FR" sz="2000" b="1" u="sng" dirty="0"/>
              <a:t>Sondages carottés: </a:t>
            </a:r>
          </a:p>
          <a:p>
            <a:pPr>
              <a:buNone/>
            </a:pPr>
            <a:r>
              <a:rPr lang="fr-FR" sz="1600" dirty="0"/>
              <a:t>Les sondages carottés ont permis les descriptions lithologiques suivantes</a:t>
            </a:r>
            <a:r>
              <a:rPr lang="fr-FR" sz="1800" dirty="0"/>
              <a:t>:</a:t>
            </a:r>
          </a:p>
          <a:p>
            <a:pPr>
              <a:buNone/>
            </a:pPr>
            <a:endParaRPr lang="fr-FR" sz="1800" dirty="0"/>
          </a:p>
          <a:p>
            <a:pPr>
              <a:buNone/>
            </a:pPr>
            <a:r>
              <a:rPr lang="fr-FR" sz="1600" b="1" u="sng" dirty="0"/>
              <a:t>Sondage SC.1/2/3/4:</a:t>
            </a:r>
          </a:p>
          <a:p>
            <a:pPr>
              <a:buNone/>
            </a:pPr>
            <a:r>
              <a:rPr lang="fr-FR" sz="1600" dirty="0"/>
              <a:t>0.00m à 0.40m: Remblai + terre végétale</a:t>
            </a:r>
          </a:p>
          <a:p>
            <a:pPr>
              <a:buNone/>
            </a:pPr>
            <a:r>
              <a:rPr lang="fr-FR" sz="1600" dirty="0"/>
              <a:t>0.40m à 1.20m: Croutes </a:t>
            </a:r>
            <a:r>
              <a:rPr lang="fr-FR" sz="1600" dirty="0" err="1"/>
              <a:t>gréso</a:t>
            </a:r>
            <a:r>
              <a:rPr lang="fr-FR" sz="1600" dirty="0"/>
              <a:t>-calcaire-gypsifères </a:t>
            </a:r>
          </a:p>
          <a:p>
            <a:pPr>
              <a:buNone/>
            </a:pPr>
            <a:r>
              <a:rPr lang="fr-FR" sz="1600" dirty="0"/>
              <a:t>1.20m à 12.0m: Argile gypseuse brunâtre, alternée de passées de croutes </a:t>
            </a:r>
            <a:r>
              <a:rPr lang="fr-FR" sz="1600" dirty="0" err="1"/>
              <a:t>gréso</a:t>
            </a:r>
            <a:r>
              <a:rPr lang="fr-FR" sz="1600" dirty="0"/>
              <a:t>-calcaire gypsifères par endroits</a:t>
            </a:r>
          </a:p>
          <a:p>
            <a:pPr>
              <a:buNone/>
            </a:pPr>
            <a:endParaRPr lang="fr-FR" sz="1800" dirty="0"/>
          </a:p>
        </p:txBody>
      </p:sp>
      <p:pic>
        <p:nvPicPr>
          <p:cNvPr id="1026" name="Picture 2"/>
          <p:cNvPicPr>
            <a:picLocks noChangeAspect="1" noChangeArrowheads="1"/>
          </p:cNvPicPr>
          <p:nvPr/>
        </p:nvPicPr>
        <p:blipFill>
          <a:blip r:embed="rId2"/>
          <a:srcRect/>
          <a:stretch>
            <a:fillRect/>
          </a:stretch>
        </p:blipFill>
        <p:spPr bwMode="auto">
          <a:xfrm>
            <a:off x="5143504" y="1000108"/>
            <a:ext cx="3428992" cy="5572140"/>
          </a:xfrm>
          <a:prstGeom prst="rect">
            <a:avLst/>
          </a:prstGeom>
          <a:noFill/>
          <a:ln w="9525">
            <a:noFill/>
            <a:miter lim="800000"/>
            <a:headEnd/>
            <a:tailEnd/>
          </a:ln>
          <a:effectLst/>
        </p:spPr>
      </p:pic>
      <p:sp>
        <p:nvSpPr>
          <p:cNvPr id="4" name="Rectangle 3"/>
          <p:cNvSpPr/>
          <p:nvPr/>
        </p:nvSpPr>
        <p:spPr>
          <a:xfrm>
            <a:off x="500034" y="214290"/>
            <a:ext cx="5786462" cy="830997"/>
          </a:xfrm>
          <a:prstGeom prst="rect">
            <a:avLst/>
          </a:prstGeom>
          <a:ln>
            <a:solidFill>
              <a:srgbClr val="FF0000"/>
            </a:solidFill>
          </a:ln>
        </p:spPr>
        <p:txBody>
          <a:bodyPr wrap="square">
            <a:spAutoFit/>
          </a:bodyPr>
          <a:lstStyle/>
          <a:p>
            <a:pPr>
              <a:buFont typeface="Wingdings" pitchFamily="2" charset="2"/>
              <a:buChar char="Ø"/>
            </a:pPr>
            <a:r>
              <a:rPr lang="fr-FR" sz="2400" b="1" u="sng" dirty="0">
                <a:solidFill>
                  <a:srgbClr val="FF0000"/>
                </a:solidFill>
              </a:rPr>
              <a:t>Interprétation des résultats des essais ‘IN SITU’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142984"/>
            <a:ext cx="8229600" cy="4983179"/>
          </a:xfrm>
        </p:spPr>
        <p:txBody>
          <a:bodyPr/>
          <a:lstStyle/>
          <a:p>
            <a:pPr>
              <a:buNone/>
            </a:pPr>
            <a:r>
              <a:rPr lang="fr-FR" sz="1800" dirty="0"/>
              <a:t>Le relevé piézométrique a permis de situer le niveau d’eau à une faible profondeur</a:t>
            </a:r>
            <a:r>
              <a:rPr lang="fr-FR" sz="1800" b="1" dirty="0"/>
              <a:t> (-1.40m)</a:t>
            </a:r>
            <a:r>
              <a:rPr lang="fr-FR" sz="1800" dirty="0"/>
              <a:t> sous le niveau actuel du terrain.</a:t>
            </a:r>
          </a:p>
          <a:p>
            <a:pPr>
              <a:buNone/>
            </a:pPr>
            <a:r>
              <a:rPr lang="fr-FR" sz="1800" dirty="0"/>
              <a:t>Il est signaler que le niveau de cette eau fluctue suivant les saisons (abaissement en été et remontée en hiver). On devra cependant prendre des précautions contre d’éventuelles variation saisonnière du niveau de cette eau. </a:t>
            </a:r>
          </a:p>
          <a:p>
            <a:pPr>
              <a:buNone/>
            </a:pPr>
            <a:endParaRPr lang="fr-FR" dirty="0"/>
          </a:p>
        </p:txBody>
      </p:sp>
      <p:pic>
        <p:nvPicPr>
          <p:cNvPr id="5" name="Image 4" descr="IMG20170719102847"/>
          <p:cNvPicPr/>
          <p:nvPr/>
        </p:nvPicPr>
        <p:blipFill>
          <a:blip r:embed="rId2" cstate="print"/>
          <a:srcRect/>
          <a:stretch>
            <a:fillRect/>
          </a:stretch>
        </p:blipFill>
        <p:spPr bwMode="auto">
          <a:xfrm>
            <a:off x="3071802" y="2857496"/>
            <a:ext cx="3853834" cy="3370281"/>
          </a:xfrm>
          <a:prstGeom prst="rect">
            <a:avLst/>
          </a:prstGeom>
          <a:noFill/>
          <a:ln w="6350" cmpd="sng">
            <a:solidFill>
              <a:srgbClr val="000000"/>
            </a:solidFill>
            <a:miter lim="800000"/>
            <a:headEnd/>
            <a:tailEnd/>
          </a:ln>
          <a:effectLst/>
        </p:spPr>
      </p:pic>
      <p:sp>
        <p:nvSpPr>
          <p:cNvPr id="30721" name="Rectangle 1"/>
          <p:cNvSpPr>
            <a:spLocks noChangeArrowheads="1"/>
          </p:cNvSpPr>
          <p:nvPr/>
        </p:nvSpPr>
        <p:spPr bwMode="auto">
          <a:xfrm>
            <a:off x="4214810" y="6286520"/>
            <a:ext cx="185738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1200" b="1" i="0" u="sng" strike="noStrike" cap="none" normalizeH="0" baseline="0" dirty="0">
                <a:ln>
                  <a:noFill/>
                </a:ln>
                <a:solidFill>
                  <a:schemeClr val="tx1"/>
                </a:solidFill>
                <a:effectLst/>
                <a:latin typeface="Arial" pitchFamily="34" charset="0"/>
                <a:ea typeface="Times New Roman" pitchFamily="18" charset="0"/>
                <a:cs typeface="Times New Roman" pitchFamily="18" charset="0"/>
              </a:rPr>
              <a:t>Relevé piézométrique</a:t>
            </a:r>
            <a:endParaRPr kumimoji="0" lang="fr-CA" sz="2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642910" y="428604"/>
            <a:ext cx="2590774" cy="461665"/>
          </a:xfrm>
          <a:prstGeom prst="rect">
            <a:avLst/>
          </a:prstGeom>
          <a:ln>
            <a:solidFill>
              <a:srgbClr val="FF0000"/>
            </a:solidFill>
          </a:ln>
        </p:spPr>
        <p:txBody>
          <a:bodyPr wrap="none">
            <a:spAutoFit/>
          </a:bodyPr>
          <a:lstStyle/>
          <a:p>
            <a:pPr>
              <a:buFont typeface="Wingdings" pitchFamily="2" charset="2"/>
              <a:buChar char="Ø"/>
            </a:pPr>
            <a:r>
              <a:rPr lang="fr-FR" sz="2400" b="1" u="sng" dirty="0">
                <a:solidFill>
                  <a:srgbClr val="FF0000"/>
                </a:solidFill>
              </a:rPr>
              <a:t>Niveau d’eau:</a:t>
            </a:r>
            <a:endParaRPr lang="fr-FR" sz="20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285860"/>
            <a:ext cx="8229600" cy="4840303"/>
          </a:xfrm>
        </p:spPr>
        <p:txBody>
          <a:bodyPr>
            <a:normAutofit/>
          </a:bodyPr>
          <a:lstStyle/>
          <a:p>
            <a:r>
              <a:rPr lang="fr-FR" sz="2000" b="1" u="sng" dirty="0"/>
              <a:t>Stabilité d’ensemble et précautions à prendre:</a:t>
            </a:r>
          </a:p>
          <a:p>
            <a:pPr>
              <a:buNone/>
            </a:pPr>
            <a:r>
              <a:rPr lang="fr-FR" sz="1800" dirty="0"/>
              <a:t>Topographiquement, le terrain objet de cette étude ne semble pas présenter de risques apparents d’instabilité naturelle liés à des problèmes de glissement. Néanmoins, le site est exposé à plusieurs contraintes géotechniques dont les principales sont liées:</a:t>
            </a:r>
          </a:p>
          <a:p>
            <a:pPr>
              <a:buNone/>
            </a:pPr>
            <a:endParaRPr lang="fr-FR" sz="1800" dirty="0"/>
          </a:p>
          <a:p>
            <a:pPr marL="514350" indent="-514350">
              <a:buFont typeface="+mj-lt"/>
              <a:buAutoNum type="arabicPeriod"/>
            </a:pPr>
            <a:r>
              <a:rPr lang="fr-FR" sz="1800" dirty="0"/>
              <a:t>Au remblai hétérogène.</a:t>
            </a:r>
          </a:p>
          <a:p>
            <a:pPr marL="514350" indent="-514350">
              <a:buFont typeface="+mj-lt"/>
              <a:buAutoNum type="arabicPeriod"/>
            </a:pPr>
            <a:r>
              <a:rPr lang="fr-FR" sz="1800" dirty="0"/>
              <a:t>A la présence d’eau proche de la surface (remontée des eaux).</a:t>
            </a:r>
          </a:p>
          <a:p>
            <a:pPr marL="514350" indent="-514350">
              <a:buFont typeface="+mj-lt"/>
              <a:buAutoNum type="arabicPeriod"/>
            </a:pPr>
            <a:r>
              <a:rPr lang="fr-FR" sz="1800" dirty="0"/>
              <a:t>Au phénomène de dissolution du gypse (Présence des vides).   </a:t>
            </a:r>
          </a:p>
        </p:txBody>
      </p:sp>
      <p:pic>
        <p:nvPicPr>
          <p:cNvPr id="4" name="Image 3" descr="images.jpg"/>
          <p:cNvPicPr>
            <a:picLocks noChangeAspect="1"/>
          </p:cNvPicPr>
          <p:nvPr/>
        </p:nvPicPr>
        <p:blipFill>
          <a:blip r:embed="rId2"/>
          <a:stretch>
            <a:fillRect/>
          </a:stretch>
        </p:blipFill>
        <p:spPr>
          <a:xfrm>
            <a:off x="785786" y="4786322"/>
            <a:ext cx="2438400" cy="1828800"/>
          </a:xfrm>
          <a:prstGeom prst="rect">
            <a:avLst/>
          </a:prstGeom>
        </p:spPr>
      </p:pic>
      <p:pic>
        <p:nvPicPr>
          <p:cNvPr id="5" name="Image 4" descr="effondrement-cavites-souterraines.jpg"/>
          <p:cNvPicPr>
            <a:picLocks noChangeAspect="1"/>
          </p:cNvPicPr>
          <p:nvPr/>
        </p:nvPicPr>
        <p:blipFill>
          <a:blip r:embed="rId3"/>
          <a:stretch>
            <a:fillRect/>
          </a:stretch>
        </p:blipFill>
        <p:spPr>
          <a:xfrm>
            <a:off x="3500430" y="4643446"/>
            <a:ext cx="4561032" cy="1976447"/>
          </a:xfrm>
          <a:prstGeom prst="rect">
            <a:avLst/>
          </a:prstGeom>
        </p:spPr>
      </p:pic>
      <p:sp>
        <p:nvSpPr>
          <p:cNvPr id="6" name="Rectangle 5"/>
          <p:cNvSpPr/>
          <p:nvPr/>
        </p:nvSpPr>
        <p:spPr>
          <a:xfrm>
            <a:off x="642910" y="357166"/>
            <a:ext cx="3951723" cy="461665"/>
          </a:xfrm>
          <a:prstGeom prst="rect">
            <a:avLst/>
          </a:prstGeom>
          <a:ln>
            <a:solidFill>
              <a:srgbClr val="FF0000"/>
            </a:solidFill>
          </a:ln>
        </p:spPr>
        <p:txBody>
          <a:bodyPr wrap="none">
            <a:spAutoFit/>
          </a:bodyPr>
          <a:lstStyle/>
          <a:p>
            <a:pPr>
              <a:buFont typeface="Wingdings" pitchFamily="2" charset="2"/>
              <a:buChar char="Ø"/>
            </a:pPr>
            <a:r>
              <a:rPr lang="fr-FR" sz="2400" b="1" u="sng" dirty="0">
                <a:solidFill>
                  <a:srgbClr val="FF0000"/>
                </a:solidFill>
              </a:rPr>
              <a:t>Avis du géotechnique: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285728"/>
            <a:ext cx="4471990" cy="6286544"/>
          </a:xfrm>
        </p:spPr>
        <p:txBody>
          <a:bodyPr>
            <a:normAutofit/>
          </a:bodyPr>
          <a:lstStyle/>
          <a:p>
            <a:r>
              <a:rPr lang="fr-FR" sz="2100" b="1" u="sng" dirty="0"/>
              <a:t>Remblai:</a:t>
            </a:r>
          </a:p>
          <a:p>
            <a:pPr>
              <a:buNone/>
            </a:pPr>
            <a:r>
              <a:rPr lang="fr-FR" sz="1700" dirty="0"/>
              <a:t>Le site est recouvert par une couche de remblai d’épaisseur importante et variable entre 0.60m et 1.50m de profondeur sinon plus par endroits, dont l’hétérogénéité ne les prédispose pas à servir d’assise aux fondations du futur ouvrage à contruire.il faudra donc éviter de fonder dessus tel qu’il se présente (remblai).</a:t>
            </a:r>
          </a:p>
          <a:p>
            <a:pPr>
              <a:buNone/>
            </a:pPr>
            <a:endParaRPr lang="fr-FR" sz="2000" dirty="0"/>
          </a:p>
          <a:p>
            <a:r>
              <a:rPr lang="fr-FR" sz="2100" b="1" u="sng" dirty="0"/>
              <a:t>Remontée des eaux:</a:t>
            </a:r>
          </a:p>
          <a:p>
            <a:pPr>
              <a:buNone/>
            </a:pPr>
            <a:r>
              <a:rPr lang="fr-FR" sz="1700" dirty="0"/>
              <a:t>L’eau a été décelée à 1.30m. </a:t>
            </a:r>
          </a:p>
          <a:p>
            <a:pPr>
              <a:buNone/>
            </a:pPr>
            <a:r>
              <a:rPr lang="fr-FR" sz="1700" dirty="0"/>
              <a:t>De plus, des tracés d’humidité ont été décelées le long des tiges </a:t>
            </a:r>
            <a:r>
              <a:rPr lang="fr-FR" sz="1700" dirty="0" err="1"/>
              <a:t>pénétrométriques</a:t>
            </a:r>
            <a:r>
              <a:rPr lang="fr-FR" sz="1700" dirty="0"/>
              <a:t>, entre 1.50 et 2.00m de profondeur. La susceptibilité face au risque de remontée de la nappe phréatique, au niveau du secteur étudié, </a:t>
            </a:r>
            <a:r>
              <a:rPr lang="fr-FR" sz="1700" b="1" dirty="0"/>
              <a:t>est forte</a:t>
            </a:r>
            <a:r>
              <a:rPr lang="fr-FR" sz="1700" dirty="0"/>
              <a:t>.</a:t>
            </a:r>
          </a:p>
        </p:txBody>
      </p:sp>
      <p:pic>
        <p:nvPicPr>
          <p:cNvPr id="4" name="Image 3" descr="lm-221211.jpg"/>
          <p:cNvPicPr>
            <a:picLocks noChangeAspect="1"/>
          </p:cNvPicPr>
          <p:nvPr/>
        </p:nvPicPr>
        <p:blipFill>
          <a:blip r:embed="rId2" cstate="print"/>
          <a:stretch>
            <a:fillRect/>
          </a:stretch>
        </p:blipFill>
        <p:spPr>
          <a:xfrm>
            <a:off x="5715008" y="714356"/>
            <a:ext cx="2786050" cy="2089538"/>
          </a:xfrm>
          <a:prstGeom prst="rect">
            <a:avLst/>
          </a:prstGeom>
        </p:spPr>
      </p:pic>
      <p:pic>
        <p:nvPicPr>
          <p:cNvPr id="5" name="Image 4" descr="Infiltration.jpg"/>
          <p:cNvPicPr>
            <a:picLocks noChangeAspect="1"/>
          </p:cNvPicPr>
          <p:nvPr/>
        </p:nvPicPr>
        <p:blipFill>
          <a:blip r:embed="rId3"/>
          <a:stretch>
            <a:fillRect/>
          </a:stretch>
        </p:blipFill>
        <p:spPr>
          <a:xfrm>
            <a:off x="5214942" y="3786190"/>
            <a:ext cx="3492500" cy="26543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1214422"/>
            <a:ext cx="5143536" cy="5355312"/>
          </a:xfrm>
          <a:prstGeom prst="rect">
            <a:avLst/>
          </a:prstGeom>
        </p:spPr>
        <p:txBody>
          <a:bodyPr wrap="square">
            <a:spAutoFit/>
          </a:bodyPr>
          <a:lstStyle/>
          <a:p>
            <a:pPr>
              <a:buNone/>
            </a:pPr>
            <a:r>
              <a:rPr lang="fr-FR" dirty="0"/>
              <a:t>Il est rappeler que la nature géologique de ces formations qui devant servir d’assise aux fondations renferment des quantités importantes de gypses (</a:t>
            </a:r>
            <a:r>
              <a:rPr lang="fr-FR" b="1" dirty="0"/>
              <a:t>argile gypseuse) qui est un matériau soluble.  </a:t>
            </a:r>
          </a:p>
          <a:p>
            <a:pPr>
              <a:buNone/>
            </a:pPr>
            <a:endParaRPr lang="fr-FR" dirty="0"/>
          </a:p>
          <a:p>
            <a:pPr>
              <a:buNone/>
            </a:pPr>
            <a:r>
              <a:rPr lang="fr-FR" dirty="0"/>
              <a:t> La remontée d’une nappe dans un sol pareil (sol gypseux), active le phénomène de dissolution qui </a:t>
            </a:r>
            <a:r>
              <a:rPr lang="fr-FR" b="1" dirty="0"/>
              <a:t>peut rapidement conduire à la création des vides francs ou diffus sous les fondations. Le risque de rupture ou de tassement devient alors critique</a:t>
            </a:r>
            <a:r>
              <a:rPr lang="fr-FR" dirty="0"/>
              <a:t>. De plus, les eaux de cette nappe d’après l’analyse chimique sont riches en sulfates </a:t>
            </a:r>
            <a:r>
              <a:rPr lang="fr-FR" b="1" dirty="0"/>
              <a:t>(agressivité forte vis-à-vis du béton ordinaire) </a:t>
            </a:r>
          </a:p>
          <a:p>
            <a:pPr>
              <a:buNone/>
            </a:pPr>
            <a:endParaRPr lang="fr-FR" dirty="0"/>
          </a:p>
          <a:p>
            <a:pPr>
              <a:buNone/>
            </a:pPr>
            <a:r>
              <a:rPr lang="fr-FR" dirty="0"/>
              <a:t>Il est recommandé donc de considérer une sensibilité très forte vis-à-vis du risque de la remontée des eaux.  </a:t>
            </a:r>
          </a:p>
        </p:txBody>
      </p:sp>
      <p:sp>
        <p:nvSpPr>
          <p:cNvPr id="5" name="ZoneTexte 4"/>
          <p:cNvSpPr txBox="1"/>
          <p:nvPr/>
        </p:nvSpPr>
        <p:spPr>
          <a:xfrm>
            <a:off x="1714480" y="642918"/>
            <a:ext cx="3483646" cy="461665"/>
          </a:xfrm>
          <a:prstGeom prst="rect">
            <a:avLst/>
          </a:prstGeom>
          <a:noFill/>
          <a:ln>
            <a:solidFill>
              <a:srgbClr val="FF0000"/>
            </a:solidFill>
          </a:ln>
        </p:spPr>
        <p:txBody>
          <a:bodyPr wrap="none" rtlCol="0">
            <a:spAutoFit/>
          </a:bodyPr>
          <a:lstStyle/>
          <a:p>
            <a:pPr>
              <a:buFont typeface="Wingdings" pitchFamily="2" charset="2"/>
              <a:buChar char="Ø"/>
            </a:pPr>
            <a:r>
              <a:rPr lang="fr-FR" sz="2400" b="1" u="sng" dirty="0">
                <a:solidFill>
                  <a:srgbClr val="FF0000"/>
                </a:solidFill>
              </a:rPr>
              <a:t>Recommandations:</a:t>
            </a:r>
            <a:endParaRPr lang="fr-FR" sz="1600" dirty="0"/>
          </a:p>
        </p:txBody>
      </p:sp>
      <p:pic>
        <p:nvPicPr>
          <p:cNvPr id="1026" name="Picture 2"/>
          <p:cNvPicPr>
            <a:picLocks noChangeAspect="1" noChangeArrowheads="1"/>
          </p:cNvPicPr>
          <p:nvPr/>
        </p:nvPicPr>
        <p:blipFill>
          <a:blip r:embed="rId2"/>
          <a:srcRect/>
          <a:stretch>
            <a:fillRect/>
          </a:stretch>
        </p:blipFill>
        <p:spPr bwMode="auto">
          <a:xfrm>
            <a:off x="5715008" y="1071546"/>
            <a:ext cx="2682881" cy="241459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715008" y="3857628"/>
            <a:ext cx="2981325" cy="23622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142984"/>
            <a:ext cx="4686304" cy="4983179"/>
          </a:xfrm>
        </p:spPr>
        <p:txBody>
          <a:bodyPr>
            <a:normAutofit/>
          </a:bodyPr>
          <a:lstStyle/>
          <a:p>
            <a:pPr>
              <a:buNone/>
            </a:pPr>
            <a:r>
              <a:rPr lang="fr-FR" sz="1800" dirty="0"/>
              <a:t>Etant donnée le niveau des fouilles de fondation, est très probable que le niveau de l’eau sera intercepté lors de leurs réalisations. </a:t>
            </a:r>
            <a:r>
              <a:rPr lang="fr-FR" sz="1800" b="1" dirty="0"/>
              <a:t>Un système de pompage provisoire </a:t>
            </a:r>
            <a:r>
              <a:rPr lang="fr-FR" sz="1800" dirty="0"/>
              <a:t>efficace pourra être nécessaire afin d’épuiser les eaux et d’assécher les fouilles.</a:t>
            </a:r>
          </a:p>
        </p:txBody>
      </p:sp>
      <p:pic>
        <p:nvPicPr>
          <p:cNvPr id="4" name="Image 3" descr="index.jpg"/>
          <p:cNvPicPr>
            <a:picLocks noChangeAspect="1"/>
          </p:cNvPicPr>
          <p:nvPr/>
        </p:nvPicPr>
        <p:blipFill>
          <a:blip r:embed="rId2"/>
          <a:stretch>
            <a:fillRect/>
          </a:stretch>
        </p:blipFill>
        <p:spPr>
          <a:xfrm>
            <a:off x="5143504" y="928670"/>
            <a:ext cx="3500462" cy="4673297"/>
          </a:xfrm>
          <a:prstGeom prst="rect">
            <a:avLst/>
          </a:prstGeom>
        </p:spPr>
      </p:pic>
      <p:pic>
        <p:nvPicPr>
          <p:cNvPr id="5" name="Image 4" descr="1024px-PiezometerPiézomètreRabattement_de_nappe.jpg"/>
          <p:cNvPicPr>
            <a:picLocks noChangeAspect="1"/>
          </p:cNvPicPr>
          <p:nvPr/>
        </p:nvPicPr>
        <p:blipFill>
          <a:blip r:embed="rId3"/>
          <a:stretch>
            <a:fillRect/>
          </a:stretch>
        </p:blipFill>
        <p:spPr>
          <a:xfrm>
            <a:off x="428596" y="3459696"/>
            <a:ext cx="4429156" cy="3006117"/>
          </a:xfrm>
          <a:prstGeom prst="rect">
            <a:avLst/>
          </a:prstGeom>
        </p:spPr>
      </p:pic>
      <p:sp>
        <p:nvSpPr>
          <p:cNvPr id="6" name="Rectangle 5"/>
          <p:cNvSpPr/>
          <p:nvPr/>
        </p:nvSpPr>
        <p:spPr>
          <a:xfrm>
            <a:off x="714348" y="428604"/>
            <a:ext cx="3377848" cy="461665"/>
          </a:xfrm>
          <a:prstGeom prst="rect">
            <a:avLst/>
          </a:prstGeom>
          <a:ln>
            <a:solidFill>
              <a:srgbClr val="FF0000"/>
            </a:solidFill>
          </a:ln>
        </p:spPr>
        <p:txBody>
          <a:bodyPr wrap="none">
            <a:spAutoFit/>
          </a:bodyPr>
          <a:lstStyle/>
          <a:p>
            <a:pPr>
              <a:buFont typeface="Wingdings" pitchFamily="2" charset="2"/>
              <a:buChar char="Ø"/>
            </a:pPr>
            <a:r>
              <a:rPr lang="fr-FR" sz="2400" b="1" u="sng" dirty="0">
                <a:solidFill>
                  <a:srgbClr val="FF0000"/>
                </a:solidFill>
              </a:rPr>
              <a:t>Drain permanent: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14282" y="928670"/>
            <a:ext cx="8572560" cy="5197493"/>
          </a:xfrm>
        </p:spPr>
        <p:txBody>
          <a:bodyPr>
            <a:normAutofit/>
          </a:bodyPr>
          <a:lstStyle/>
          <a:p>
            <a:pPr>
              <a:buNone/>
            </a:pPr>
            <a:r>
              <a:rPr lang="fr-FR" sz="1800" dirty="0"/>
              <a:t>Le niveau bas des fondations sera probablement entre 0.20m à 0.30m au dessus le niveau max de la nappe d’eau souterraine (1.30m/TN). Pour la stabilité des ouvrages et la protection des fondations il est vivement recommandé de prévoir un système de drainage permanant sous les fondations et leurs murs (</a:t>
            </a:r>
            <a:r>
              <a:rPr lang="fr-FR" sz="1800" b="1" dirty="0"/>
              <a:t>ex: un système granulaire drainant). </a:t>
            </a:r>
            <a:r>
              <a:rPr lang="fr-FR" sz="1800" dirty="0"/>
              <a:t>Dans tous les cas, toute infiltration d’eau au niveau des fondations sera proscrite (eaux souterraines, eaux de ruissellement, </a:t>
            </a:r>
            <a:r>
              <a:rPr lang="fr-FR" sz="1800" dirty="0" err="1"/>
              <a:t>etc</a:t>
            </a:r>
            <a:r>
              <a:rPr lang="fr-FR" sz="1800" dirty="0"/>
              <a:t>…)</a:t>
            </a:r>
          </a:p>
        </p:txBody>
      </p:sp>
      <p:pic>
        <p:nvPicPr>
          <p:cNvPr id="4" name="Image 3" descr="5aaa8dd13b0a5e1ec78084f9eec44282.jpg"/>
          <p:cNvPicPr>
            <a:picLocks noChangeAspect="1"/>
          </p:cNvPicPr>
          <p:nvPr/>
        </p:nvPicPr>
        <p:blipFill>
          <a:blip r:embed="rId2"/>
          <a:stretch>
            <a:fillRect/>
          </a:stretch>
        </p:blipFill>
        <p:spPr>
          <a:xfrm>
            <a:off x="1714480" y="3143248"/>
            <a:ext cx="4929222" cy="2976605"/>
          </a:xfrm>
          <a:prstGeom prst="rect">
            <a:avLst/>
          </a:prstGeom>
        </p:spPr>
      </p:pic>
      <p:sp>
        <p:nvSpPr>
          <p:cNvPr id="5" name="Rectangle 4"/>
          <p:cNvSpPr/>
          <p:nvPr/>
        </p:nvSpPr>
        <p:spPr>
          <a:xfrm>
            <a:off x="785786" y="285728"/>
            <a:ext cx="3377848" cy="461665"/>
          </a:xfrm>
          <a:prstGeom prst="rect">
            <a:avLst/>
          </a:prstGeom>
          <a:ln>
            <a:solidFill>
              <a:srgbClr val="FF0000"/>
            </a:solidFill>
          </a:ln>
        </p:spPr>
        <p:txBody>
          <a:bodyPr wrap="none">
            <a:spAutoFit/>
          </a:bodyPr>
          <a:lstStyle/>
          <a:p>
            <a:pPr>
              <a:buFont typeface="Wingdings" pitchFamily="2" charset="2"/>
              <a:buChar char="Ø"/>
            </a:pPr>
            <a:r>
              <a:rPr lang="fr-FR" sz="2400" b="1" u="sng" dirty="0">
                <a:solidFill>
                  <a:srgbClr val="FF0000"/>
                </a:solidFill>
              </a:rPr>
              <a:t>Drain permanent: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rain-francais.jpg"/>
          <p:cNvPicPr>
            <a:picLocks noChangeAspect="1"/>
          </p:cNvPicPr>
          <p:nvPr/>
        </p:nvPicPr>
        <p:blipFill>
          <a:blip r:embed="rId2"/>
          <a:stretch>
            <a:fillRect/>
          </a:stretch>
        </p:blipFill>
        <p:spPr>
          <a:xfrm>
            <a:off x="5072066" y="500042"/>
            <a:ext cx="3643338" cy="3497604"/>
          </a:xfrm>
          <a:prstGeom prst="rect">
            <a:avLst/>
          </a:prstGeom>
        </p:spPr>
      </p:pic>
      <p:pic>
        <p:nvPicPr>
          <p:cNvPr id="5" name="Image 4" descr="2007-09-03_155703_drain.JPG"/>
          <p:cNvPicPr>
            <a:picLocks noChangeAspect="1"/>
          </p:cNvPicPr>
          <p:nvPr/>
        </p:nvPicPr>
        <p:blipFill>
          <a:blip r:embed="rId3"/>
          <a:stretch>
            <a:fillRect/>
          </a:stretch>
        </p:blipFill>
        <p:spPr>
          <a:xfrm>
            <a:off x="428596" y="1071546"/>
            <a:ext cx="4572032" cy="4827123"/>
          </a:xfrm>
          <a:prstGeom prst="rect">
            <a:avLst/>
          </a:prstGeom>
        </p:spPr>
      </p:pic>
      <p:pic>
        <p:nvPicPr>
          <p:cNvPr id="6" name="Image 5" descr="Drain-agricole-31.jpg"/>
          <p:cNvPicPr>
            <a:picLocks noChangeAspect="1"/>
          </p:cNvPicPr>
          <p:nvPr/>
        </p:nvPicPr>
        <p:blipFill>
          <a:blip r:embed="rId4" cstate="print"/>
          <a:stretch>
            <a:fillRect/>
          </a:stretch>
        </p:blipFill>
        <p:spPr>
          <a:xfrm>
            <a:off x="4786314" y="4214818"/>
            <a:ext cx="4071934" cy="22904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2214554"/>
            <a:ext cx="8143932"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Ø"/>
            </a:pPr>
            <a:r>
              <a:rPr lang="fr-FR" sz="2000" b="1" dirty="0"/>
              <a:t>La fondation est l’élément qui va transmettre et répartir dans le sol le poids de la construction. Il est nécessaire qu’un immeuble ait des fondations solides pour qu’il soit stable et sécurisé. Le type de fondation ne sera toutefois pas le même en fonction du sol sur lequel la construction est envisagée : les fondations doivent être adaptées à la nature du sol.</a:t>
            </a:r>
          </a:p>
          <a:p>
            <a:pPr lvl="0" fontAlgn="base">
              <a:spcBef>
                <a:spcPct val="0"/>
              </a:spcBef>
              <a:spcAft>
                <a:spcPct val="0"/>
              </a:spcAft>
            </a:pPr>
            <a:endParaRPr kumimoji="0" lang="fr-FR" sz="2000" b="0" i="0" u="none" strike="noStrike" cap="none" normalizeH="0" baseline="0" dirty="0">
              <a:ln>
                <a:noFill/>
              </a:ln>
              <a:solidFill>
                <a:srgbClr val="000000"/>
              </a:solidFill>
              <a:effectLst/>
              <a:latin typeface="Helvetica"/>
              <a:ea typeface="Times New Roman" pitchFamily="18" charset="0"/>
              <a:cs typeface="Arial" pitchFamily="34" charset="0"/>
            </a:endParaRPr>
          </a:p>
          <a:p>
            <a:pPr lvl="0" fontAlgn="base">
              <a:spcBef>
                <a:spcPct val="0"/>
              </a:spcBef>
              <a:spcAft>
                <a:spcPct val="0"/>
              </a:spcAft>
              <a:buFont typeface="Wingdings" pitchFamily="2" charset="2"/>
              <a:buChar char="Ø"/>
            </a:pPr>
            <a:r>
              <a:rPr lang="fr-FR" sz="2000" b="1" dirty="0"/>
              <a:t>Donc  l’étude géotechnique est importante </a:t>
            </a:r>
            <a:endParaRPr lang="fr-FR" sz="2000" dirty="0">
              <a:solidFill>
                <a:srgbClr val="000000"/>
              </a:solidFill>
              <a:latin typeface="Helvetica"/>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fr-FR" sz="2400" b="0" i="0" u="none" strike="noStrike" cap="none" normalizeH="0" baseline="0" dirty="0">
              <a:ln>
                <a:noFill/>
              </a:ln>
              <a:solidFill>
                <a:srgbClr val="000000"/>
              </a:solidFill>
              <a:effectLst/>
              <a:latin typeface="Helvetica"/>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5" name="ZoneTexte 4"/>
          <p:cNvSpPr txBox="1"/>
          <p:nvPr/>
        </p:nvSpPr>
        <p:spPr>
          <a:xfrm>
            <a:off x="2143108" y="714356"/>
            <a:ext cx="4214842" cy="707886"/>
          </a:xfrm>
          <a:prstGeom prst="rect">
            <a:avLst/>
          </a:prstGeom>
          <a:noFill/>
          <a:ln>
            <a:solidFill>
              <a:srgbClr val="FF0000"/>
            </a:solidFill>
          </a:ln>
        </p:spPr>
        <p:txBody>
          <a:bodyPr wrap="square" rtlCol="0">
            <a:spAutoFit/>
          </a:bodyPr>
          <a:lstStyle/>
          <a:p>
            <a:r>
              <a:rPr lang="fr-FR" sz="4000" b="1" u="sng" dirty="0">
                <a:solidFill>
                  <a:srgbClr val="FF0000"/>
                </a:solidFill>
              </a:rPr>
              <a:t>Introduction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00034" y="928670"/>
            <a:ext cx="8115328" cy="4840303"/>
          </a:xfrm>
        </p:spPr>
        <p:txBody>
          <a:bodyPr>
            <a:normAutofit/>
          </a:bodyPr>
          <a:lstStyle/>
          <a:p>
            <a:pPr>
              <a:buNone/>
            </a:pPr>
            <a:r>
              <a:rPr lang="fr-FR" sz="1700" dirty="0"/>
              <a:t>Le sous sol de la zone étudiée est riche en formation gypseuses. Le gypse est un matériau soluble dans l’eau. Par conséquent, toute présence et circulation d’eau à travers des couches contenant du gypse est susceptible d’entrainer la dissolution d’une poche du gypse. Il peut apparaître alors des vides </a:t>
            </a:r>
            <a:r>
              <a:rPr lang="fr-FR" sz="1700"/>
              <a:t>francs ou </a:t>
            </a:r>
            <a:r>
              <a:rPr lang="fr-FR" sz="1700" dirty="0"/>
              <a:t>des zones décomprimées en sous sol. </a:t>
            </a:r>
          </a:p>
          <a:p>
            <a:pPr>
              <a:buNone/>
            </a:pPr>
            <a:endParaRPr lang="fr-FR" dirty="0"/>
          </a:p>
        </p:txBody>
      </p:sp>
      <p:sp>
        <p:nvSpPr>
          <p:cNvPr id="5" name="Rectangle 4"/>
          <p:cNvSpPr/>
          <p:nvPr/>
        </p:nvSpPr>
        <p:spPr>
          <a:xfrm>
            <a:off x="785786" y="2285992"/>
            <a:ext cx="6858048" cy="584775"/>
          </a:xfrm>
          <a:prstGeom prst="rect">
            <a:avLst/>
          </a:prstGeom>
        </p:spPr>
        <p:txBody>
          <a:bodyPr wrap="square">
            <a:spAutoFit/>
          </a:bodyPr>
          <a:lstStyle/>
          <a:p>
            <a:pPr marL="342900" lvl="0" indent="-342900">
              <a:spcBef>
                <a:spcPct val="20000"/>
              </a:spcBef>
            </a:pPr>
            <a:r>
              <a:rPr lang="fr-FR" sz="1600" b="1" dirty="0">
                <a:solidFill>
                  <a:prstClr val="black"/>
                </a:solidFill>
              </a:rPr>
              <a:t>Par conséquent, toute infiltration d’eau au niveau des fondations sera proscrite.</a:t>
            </a:r>
          </a:p>
        </p:txBody>
      </p:sp>
      <p:sp>
        <p:nvSpPr>
          <p:cNvPr id="6" name="Rectangle 5"/>
          <p:cNvSpPr/>
          <p:nvPr/>
        </p:nvSpPr>
        <p:spPr>
          <a:xfrm>
            <a:off x="428596" y="357166"/>
            <a:ext cx="8358246" cy="461665"/>
          </a:xfrm>
          <a:prstGeom prst="rect">
            <a:avLst/>
          </a:prstGeom>
          <a:ln>
            <a:solidFill>
              <a:srgbClr val="FF0000"/>
            </a:solidFill>
          </a:ln>
        </p:spPr>
        <p:txBody>
          <a:bodyPr wrap="square">
            <a:spAutoFit/>
          </a:bodyPr>
          <a:lstStyle/>
          <a:p>
            <a:pPr>
              <a:buFont typeface="Wingdings" pitchFamily="2" charset="2"/>
              <a:buChar char="Ø"/>
            </a:pPr>
            <a:r>
              <a:rPr lang="fr-FR" sz="2400" b="1" u="sng" dirty="0">
                <a:solidFill>
                  <a:srgbClr val="FF0000"/>
                </a:solidFill>
              </a:rPr>
              <a:t>Dissolution du gypse: Présence des vides (cavités)</a:t>
            </a:r>
          </a:p>
        </p:txBody>
      </p:sp>
      <p:pic>
        <p:nvPicPr>
          <p:cNvPr id="2051" name="Picture 3"/>
          <p:cNvPicPr>
            <a:picLocks noChangeAspect="1" noChangeArrowheads="1"/>
          </p:cNvPicPr>
          <p:nvPr/>
        </p:nvPicPr>
        <p:blipFill>
          <a:blip r:embed="rId2"/>
          <a:srcRect/>
          <a:stretch>
            <a:fillRect/>
          </a:stretch>
        </p:blipFill>
        <p:spPr bwMode="auto">
          <a:xfrm>
            <a:off x="714348" y="3000372"/>
            <a:ext cx="7500990" cy="2647963"/>
          </a:xfrm>
          <a:prstGeom prst="rect">
            <a:avLst/>
          </a:prstGeom>
          <a:noFill/>
          <a:ln w="9525">
            <a:noFill/>
            <a:miter lim="800000"/>
            <a:headEnd/>
            <a:tailEnd/>
          </a:ln>
          <a:effectLst/>
        </p:spPr>
      </p:pic>
      <p:sp>
        <p:nvSpPr>
          <p:cNvPr id="8" name="Rectangle 7"/>
          <p:cNvSpPr/>
          <p:nvPr/>
        </p:nvSpPr>
        <p:spPr>
          <a:xfrm>
            <a:off x="642910" y="5715016"/>
            <a:ext cx="7715304" cy="584775"/>
          </a:xfrm>
          <a:prstGeom prst="rect">
            <a:avLst/>
          </a:prstGeom>
        </p:spPr>
        <p:txBody>
          <a:bodyPr wrap="square">
            <a:spAutoFit/>
          </a:bodyPr>
          <a:lstStyle/>
          <a:p>
            <a:r>
              <a:rPr lang="fr-FR" sz="1600" dirty="0"/>
              <a:t>schéma représentant le processus de dissolution au sein d’un aquifère. L’eau en contact avec le gypse (a) entraine la création de vide par dissolution (b)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214422"/>
            <a:ext cx="3286148" cy="4647426"/>
          </a:xfrm>
          <a:prstGeom prst="rect">
            <a:avLst/>
          </a:prstGeom>
        </p:spPr>
        <p:txBody>
          <a:bodyPr wrap="square">
            <a:spAutoFit/>
          </a:bodyPr>
          <a:lstStyle/>
          <a:p>
            <a:r>
              <a:rPr lang="fr-FR" sz="1600" dirty="0"/>
              <a:t>Pour garantir la stabilité dans le temps du remplissage, y compris sous l’effet de l’eau deux approches peuvent être proposées :</a:t>
            </a:r>
          </a:p>
          <a:p>
            <a:endParaRPr lang="fr-FR" dirty="0"/>
          </a:p>
          <a:p>
            <a:r>
              <a:rPr lang="fr-FR" dirty="0"/>
              <a:t>• soit une dalle en béton posée sur les niveaux sains environnants;</a:t>
            </a:r>
          </a:p>
          <a:p>
            <a:endParaRPr lang="fr-FR" dirty="0"/>
          </a:p>
          <a:p>
            <a:endParaRPr lang="fr-FR" dirty="0"/>
          </a:p>
          <a:p>
            <a:r>
              <a:rPr lang="fr-FR" dirty="0"/>
              <a:t>• soit un remplissage par des matériaux granulaires </a:t>
            </a:r>
            <a:r>
              <a:rPr lang="fr-FR" dirty="0" err="1"/>
              <a:t>frottants</a:t>
            </a:r>
            <a:r>
              <a:rPr lang="fr-FR" dirty="0"/>
              <a:t> (à la surface (éléments fins) jusqu’en profondeur (éléments grossiers)</a:t>
            </a:r>
          </a:p>
        </p:txBody>
      </p:sp>
      <p:sp>
        <p:nvSpPr>
          <p:cNvPr id="5" name="Rectangle 4"/>
          <p:cNvSpPr/>
          <p:nvPr/>
        </p:nvSpPr>
        <p:spPr>
          <a:xfrm>
            <a:off x="571472" y="714356"/>
            <a:ext cx="4302781" cy="400110"/>
          </a:xfrm>
          <a:prstGeom prst="rect">
            <a:avLst/>
          </a:prstGeom>
        </p:spPr>
        <p:txBody>
          <a:bodyPr wrap="none">
            <a:spAutoFit/>
          </a:bodyPr>
          <a:lstStyle/>
          <a:p>
            <a:pPr>
              <a:buFont typeface="Arial" pitchFamily="34" charset="0"/>
              <a:buChar char="•"/>
            </a:pPr>
            <a:r>
              <a:rPr lang="fr-FR" sz="2000" b="1" u="sng" dirty="0"/>
              <a:t>Comblement depuis la surface</a:t>
            </a:r>
          </a:p>
        </p:txBody>
      </p:sp>
      <p:sp>
        <p:nvSpPr>
          <p:cNvPr id="6" name="Rectangle 5"/>
          <p:cNvSpPr/>
          <p:nvPr/>
        </p:nvSpPr>
        <p:spPr>
          <a:xfrm>
            <a:off x="571472" y="357166"/>
            <a:ext cx="4572000" cy="400110"/>
          </a:xfrm>
          <a:prstGeom prst="rect">
            <a:avLst/>
          </a:prstGeom>
        </p:spPr>
        <p:txBody>
          <a:bodyPr>
            <a:spAutoFit/>
          </a:bodyPr>
          <a:lstStyle/>
          <a:p>
            <a:pPr>
              <a:buFont typeface="Wingdings" pitchFamily="2" charset="2"/>
              <a:buChar char="Ø"/>
            </a:pPr>
            <a:r>
              <a:rPr lang="fr-FR" sz="2000" b="1" u="sng" dirty="0">
                <a:solidFill>
                  <a:srgbClr val="FF0000"/>
                </a:solidFill>
              </a:rPr>
              <a:t>Solution:</a:t>
            </a:r>
          </a:p>
        </p:txBody>
      </p:sp>
      <p:pic>
        <p:nvPicPr>
          <p:cNvPr id="2050" name="Picture 2"/>
          <p:cNvPicPr>
            <a:picLocks noChangeAspect="1" noChangeArrowheads="1"/>
          </p:cNvPicPr>
          <p:nvPr/>
        </p:nvPicPr>
        <p:blipFill>
          <a:blip r:embed="rId2"/>
          <a:srcRect t="5825"/>
          <a:stretch>
            <a:fillRect/>
          </a:stretch>
        </p:blipFill>
        <p:spPr bwMode="auto">
          <a:xfrm>
            <a:off x="3500430" y="1142984"/>
            <a:ext cx="5214974" cy="259556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571868" y="4071942"/>
            <a:ext cx="5218307" cy="2357454"/>
          </a:xfrm>
          <a:prstGeom prst="rect">
            <a:avLst/>
          </a:prstGeom>
          <a:noFill/>
          <a:ln w="9525">
            <a:noFill/>
            <a:miter lim="800000"/>
            <a:headEnd/>
            <a:tailEnd/>
          </a:ln>
          <a:effectLst/>
        </p:spPr>
      </p:pic>
      <p:sp>
        <p:nvSpPr>
          <p:cNvPr id="9" name="Rectangle 8"/>
          <p:cNvSpPr/>
          <p:nvPr/>
        </p:nvSpPr>
        <p:spPr>
          <a:xfrm>
            <a:off x="4143372" y="3714752"/>
            <a:ext cx="4214842" cy="523220"/>
          </a:xfrm>
          <a:prstGeom prst="rect">
            <a:avLst/>
          </a:prstGeom>
        </p:spPr>
        <p:txBody>
          <a:bodyPr wrap="square">
            <a:spAutoFit/>
          </a:bodyPr>
          <a:lstStyle/>
          <a:p>
            <a:r>
              <a:rPr lang="fr-FR" sz="1400" dirty="0"/>
              <a:t>remblaiement bloqué à sa base par une dalle en béton armée</a:t>
            </a:r>
          </a:p>
        </p:txBody>
      </p:sp>
      <p:sp>
        <p:nvSpPr>
          <p:cNvPr id="10" name="Rectangle 9"/>
          <p:cNvSpPr/>
          <p:nvPr/>
        </p:nvSpPr>
        <p:spPr>
          <a:xfrm>
            <a:off x="4286248" y="6334780"/>
            <a:ext cx="4572000" cy="523220"/>
          </a:xfrm>
          <a:prstGeom prst="rect">
            <a:avLst/>
          </a:prstGeom>
        </p:spPr>
        <p:txBody>
          <a:bodyPr>
            <a:spAutoFit/>
          </a:bodyPr>
          <a:lstStyle/>
          <a:p>
            <a:r>
              <a:rPr lang="fr-FR" sz="1400" dirty="0"/>
              <a:t>remblaiement d’un effondrement à l’aide de matériaux granulaires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42910" y="2571744"/>
            <a:ext cx="7229475" cy="3371850"/>
          </a:xfrm>
          <a:prstGeom prst="rect">
            <a:avLst/>
          </a:prstGeom>
          <a:noFill/>
          <a:ln w="9525">
            <a:noFill/>
            <a:miter lim="800000"/>
            <a:headEnd/>
            <a:tailEnd/>
          </a:ln>
          <a:effectLst/>
        </p:spPr>
      </p:pic>
      <p:sp>
        <p:nvSpPr>
          <p:cNvPr id="5" name="Rectangle 4"/>
          <p:cNvSpPr/>
          <p:nvPr/>
        </p:nvSpPr>
        <p:spPr>
          <a:xfrm>
            <a:off x="642910" y="1000108"/>
            <a:ext cx="7786742" cy="1754326"/>
          </a:xfrm>
          <a:prstGeom prst="rect">
            <a:avLst/>
          </a:prstGeom>
        </p:spPr>
        <p:txBody>
          <a:bodyPr wrap="square">
            <a:spAutoFit/>
          </a:bodyPr>
          <a:lstStyle/>
          <a:p>
            <a:r>
              <a:rPr lang="fr-FR" dirty="0"/>
              <a:t>Dans le cas où les niveaux gypseux se situent à une profondeur limitée, il est possible de mettre en œuvre des fondations profondes dont la base s’ancre sous les horizons affectés par la dissolution. La réalisation de ce type de fondation peut nécessiter un remplissage préalable des vides de dissolution ou la mise en œuvre d’un chemisage pour éviter des pertes de béton</a:t>
            </a:r>
          </a:p>
        </p:txBody>
      </p:sp>
      <p:sp>
        <p:nvSpPr>
          <p:cNvPr id="6" name="Rectangle 5"/>
          <p:cNvSpPr/>
          <p:nvPr/>
        </p:nvSpPr>
        <p:spPr>
          <a:xfrm>
            <a:off x="1000100" y="5786454"/>
            <a:ext cx="6786610" cy="738664"/>
          </a:xfrm>
          <a:prstGeom prst="rect">
            <a:avLst/>
          </a:prstGeom>
        </p:spPr>
        <p:txBody>
          <a:bodyPr wrap="square">
            <a:spAutoFit/>
          </a:bodyPr>
          <a:lstStyle/>
          <a:p>
            <a:r>
              <a:rPr lang="fr-FR" sz="1400" dirty="0"/>
              <a:t>Fondations profondes ancrées sous une zone de dissolution avec un remplissage gravitaire des cavités (3a) ou un chemisage des </a:t>
            </a:r>
          </a:p>
          <a:p>
            <a:r>
              <a:rPr lang="fr-FR" sz="1400" dirty="0"/>
              <a:t>pieux (3b)</a:t>
            </a:r>
          </a:p>
        </p:txBody>
      </p:sp>
      <p:sp>
        <p:nvSpPr>
          <p:cNvPr id="7" name="Rectangle 6"/>
          <p:cNvSpPr/>
          <p:nvPr/>
        </p:nvSpPr>
        <p:spPr>
          <a:xfrm>
            <a:off x="642910" y="428604"/>
            <a:ext cx="5235729" cy="400110"/>
          </a:xfrm>
          <a:prstGeom prst="rect">
            <a:avLst/>
          </a:prstGeom>
        </p:spPr>
        <p:txBody>
          <a:bodyPr wrap="none">
            <a:spAutoFit/>
          </a:bodyPr>
          <a:lstStyle/>
          <a:p>
            <a:pPr>
              <a:buFont typeface="Arial" pitchFamily="34" charset="0"/>
              <a:buChar char="•"/>
            </a:pPr>
            <a:r>
              <a:rPr lang="fr-FR" sz="2000" b="1" u="sng" dirty="0"/>
              <a:t>Ajustement des fondations profondes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857232"/>
            <a:ext cx="8229600" cy="5786478"/>
          </a:xfrm>
        </p:spPr>
        <p:txBody>
          <a:bodyPr>
            <a:normAutofit/>
          </a:bodyPr>
          <a:lstStyle/>
          <a:p>
            <a:r>
              <a:rPr lang="fr-FR" sz="1800" b="1" u="sng" dirty="0"/>
              <a:t>Types et ancrages des fondations:</a:t>
            </a:r>
          </a:p>
          <a:p>
            <a:pPr>
              <a:buNone/>
            </a:pPr>
            <a:r>
              <a:rPr lang="fr-FR" sz="1600" dirty="0"/>
              <a:t>Tel qu’indiqué précédemment, les sols de ce site sont constitués des formations argilo-gypseuses de caractéristiques géotechniques médiocres. On optera pour des </a:t>
            </a:r>
            <a:r>
              <a:rPr lang="fr-FR" sz="1600" b="1" dirty="0"/>
              <a:t>fondations superficielles à savoir des semelles filantes entrecroisées ou radiers généraux après amélioration des sols en place</a:t>
            </a:r>
            <a:r>
              <a:rPr lang="fr-FR" sz="1600" dirty="0"/>
              <a:t>. Les fondations seront ancrées d’au moins 1.0m de profondeur dans la formation d’argile gypseuses brunâtre. La terre végétale n’est pas prise en compte dans l’ancrage. </a:t>
            </a:r>
          </a:p>
          <a:p>
            <a:pPr>
              <a:buNone/>
            </a:pPr>
            <a:endParaRPr lang="fr-FR" sz="1600" dirty="0"/>
          </a:p>
          <a:p>
            <a:pPr>
              <a:buNone/>
            </a:pPr>
            <a:endParaRPr lang="fr-FR" sz="1600" dirty="0"/>
          </a:p>
          <a:p>
            <a:pPr>
              <a:buNone/>
            </a:pPr>
            <a:endParaRPr lang="fr-FR" sz="1600" dirty="0"/>
          </a:p>
          <a:p>
            <a:pPr>
              <a:buNone/>
            </a:pPr>
            <a:endParaRPr lang="fr-FR" sz="1600" dirty="0"/>
          </a:p>
          <a:p>
            <a:pPr>
              <a:buNone/>
            </a:pPr>
            <a:endParaRPr lang="fr-FR" sz="1600" dirty="0"/>
          </a:p>
          <a:p>
            <a:pPr>
              <a:buNone/>
            </a:pPr>
            <a:endParaRPr lang="fr-FR" sz="1600" dirty="0"/>
          </a:p>
          <a:p>
            <a:pPr>
              <a:buNone/>
            </a:pPr>
            <a:endParaRPr lang="fr-FR" sz="1600" dirty="0"/>
          </a:p>
          <a:p>
            <a:pPr>
              <a:buNone/>
            </a:pPr>
            <a:r>
              <a:rPr lang="fr-FR" sz="1600" dirty="0"/>
              <a:t>Dans le cas contraire ( amélioration des sols ne </a:t>
            </a:r>
          </a:p>
          <a:p>
            <a:pPr>
              <a:buNone/>
            </a:pPr>
            <a:r>
              <a:rPr lang="fr-FR" sz="1600" dirty="0"/>
              <a:t>sera pas maintenue) le mode fondation le plus </a:t>
            </a:r>
          </a:p>
          <a:p>
            <a:pPr>
              <a:buNone/>
            </a:pPr>
            <a:r>
              <a:rPr lang="fr-FR" sz="1600" dirty="0"/>
              <a:t>adapté à ce type de terrain est le mode de </a:t>
            </a:r>
          </a:p>
          <a:p>
            <a:pPr>
              <a:buNone/>
            </a:pPr>
            <a:r>
              <a:rPr lang="fr-FR" sz="1600" dirty="0"/>
              <a:t>fondation profonde.</a:t>
            </a:r>
          </a:p>
          <a:p>
            <a:endParaRPr lang="fr-FR" sz="2000" dirty="0"/>
          </a:p>
        </p:txBody>
      </p:sp>
      <p:pic>
        <p:nvPicPr>
          <p:cNvPr id="4" name="Image 3" descr="2-7-39a62.jpg"/>
          <p:cNvPicPr>
            <a:picLocks noChangeAspect="1"/>
          </p:cNvPicPr>
          <p:nvPr/>
        </p:nvPicPr>
        <p:blipFill>
          <a:blip r:embed="rId2"/>
          <a:srcRect l="2857" r="4285"/>
          <a:stretch>
            <a:fillRect/>
          </a:stretch>
        </p:blipFill>
        <p:spPr>
          <a:xfrm>
            <a:off x="5715008" y="2830942"/>
            <a:ext cx="2928958" cy="1589732"/>
          </a:xfrm>
          <a:prstGeom prst="rect">
            <a:avLst/>
          </a:prstGeom>
        </p:spPr>
      </p:pic>
      <p:pic>
        <p:nvPicPr>
          <p:cNvPr id="5" name="Image 4" descr="220px-Semelle.JPG"/>
          <p:cNvPicPr>
            <a:picLocks noChangeAspect="1"/>
          </p:cNvPicPr>
          <p:nvPr/>
        </p:nvPicPr>
        <p:blipFill>
          <a:blip r:embed="rId3"/>
          <a:stretch>
            <a:fillRect/>
          </a:stretch>
        </p:blipFill>
        <p:spPr>
          <a:xfrm>
            <a:off x="428596" y="3000372"/>
            <a:ext cx="2000264" cy="2054817"/>
          </a:xfrm>
          <a:prstGeom prst="rect">
            <a:avLst/>
          </a:prstGeom>
        </p:spPr>
      </p:pic>
      <p:pic>
        <p:nvPicPr>
          <p:cNvPr id="6" name="Image 5" descr="arton50-0bd12.jpg"/>
          <p:cNvPicPr>
            <a:picLocks noChangeAspect="1"/>
          </p:cNvPicPr>
          <p:nvPr/>
        </p:nvPicPr>
        <p:blipFill>
          <a:blip r:embed="rId4"/>
          <a:stretch>
            <a:fillRect/>
          </a:stretch>
        </p:blipFill>
        <p:spPr>
          <a:xfrm>
            <a:off x="2928926" y="2928934"/>
            <a:ext cx="2476504" cy="1857378"/>
          </a:xfrm>
          <a:prstGeom prst="rect">
            <a:avLst/>
          </a:prstGeom>
        </p:spPr>
      </p:pic>
      <p:pic>
        <p:nvPicPr>
          <p:cNvPr id="7" name="Image 6" descr="fondations.png"/>
          <p:cNvPicPr>
            <a:picLocks noChangeAspect="1"/>
          </p:cNvPicPr>
          <p:nvPr/>
        </p:nvPicPr>
        <p:blipFill>
          <a:blip r:embed="rId5"/>
          <a:stretch>
            <a:fillRect/>
          </a:stretch>
        </p:blipFill>
        <p:spPr>
          <a:xfrm>
            <a:off x="5357818" y="4714884"/>
            <a:ext cx="3500462" cy="1934557"/>
          </a:xfrm>
          <a:prstGeom prst="rect">
            <a:avLst/>
          </a:prstGeom>
        </p:spPr>
      </p:pic>
      <p:sp>
        <p:nvSpPr>
          <p:cNvPr id="8" name="Rectangle 7"/>
          <p:cNvSpPr/>
          <p:nvPr/>
        </p:nvSpPr>
        <p:spPr>
          <a:xfrm>
            <a:off x="714348" y="285728"/>
            <a:ext cx="4301177" cy="461665"/>
          </a:xfrm>
          <a:prstGeom prst="rect">
            <a:avLst/>
          </a:prstGeom>
          <a:ln>
            <a:solidFill>
              <a:srgbClr val="FF0000"/>
            </a:solidFill>
          </a:ln>
        </p:spPr>
        <p:txBody>
          <a:bodyPr wrap="none">
            <a:spAutoFit/>
          </a:bodyPr>
          <a:lstStyle/>
          <a:p>
            <a:pPr>
              <a:buFont typeface="Wingdings" pitchFamily="2" charset="2"/>
              <a:buChar char="Ø"/>
            </a:pPr>
            <a:r>
              <a:rPr lang="fr-FR" sz="2400" b="1" u="sng" dirty="0">
                <a:solidFill>
                  <a:srgbClr val="FF0000"/>
                </a:solidFill>
              </a:rPr>
              <a:t>Fondation de l’ouvrage: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RÃ©sultat de recherche d'images pour &quot;TracÃ© de chemin de fer&quot;"/>
          <p:cNvPicPr>
            <a:picLocks noChangeAspect="1" noChangeArrowheads="1"/>
          </p:cNvPicPr>
          <p:nvPr/>
        </p:nvPicPr>
        <p:blipFill>
          <a:blip r:embed="rId2"/>
          <a:srcRect/>
          <a:stretch>
            <a:fillRect/>
          </a:stretch>
        </p:blipFill>
        <p:spPr bwMode="auto">
          <a:xfrm>
            <a:off x="285720" y="2714620"/>
            <a:ext cx="4500594" cy="2715360"/>
          </a:xfrm>
          <a:prstGeom prst="rect">
            <a:avLst/>
          </a:prstGeom>
          <a:ln>
            <a:noFill/>
          </a:ln>
          <a:effectLst>
            <a:softEdge rad="112500"/>
          </a:effectLst>
        </p:spPr>
      </p:pic>
      <p:pic>
        <p:nvPicPr>
          <p:cNvPr id="1029" name="Picture 5" descr="RÃ©sultat de recherche d'images pour &quot;un dalot&quot;"/>
          <p:cNvPicPr>
            <a:picLocks noChangeAspect="1" noChangeArrowheads="1"/>
          </p:cNvPicPr>
          <p:nvPr/>
        </p:nvPicPr>
        <p:blipFill>
          <a:blip r:embed="rId3"/>
          <a:srcRect/>
          <a:stretch>
            <a:fillRect/>
          </a:stretch>
        </p:blipFill>
        <p:spPr bwMode="auto">
          <a:xfrm>
            <a:off x="4857752" y="3143248"/>
            <a:ext cx="3961541" cy="2286006"/>
          </a:xfrm>
          <a:prstGeom prst="rect">
            <a:avLst/>
          </a:prstGeom>
          <a:ln>
            <a:noFill/>
          </a:ln>
          <a:effectLst>
            <a:softEdge rad="112500"/>
          </a:effectLst>
        </p:spPr>
      </p:pic>
      <p:sp>
        <p:nvSpPr>
          <p:cNvPr id="6" name="Titre 1"/>
          <p:cNvSpPr txBox="1">
            <a:spLocks/>
          </p:cNvSpPr>
          <p:nvPr/>
        </p:nvSpPr>
        <p:spPr>
          <a:xfrm>
            <a:off x="500034" y="857232"/>
            <a:ext cx="8229600" cy="1428760"/>
          </a:xfrm>
          <a:prstGeom prst="rect">
            <a:avLst/>
          </a:prstGeom>
        </p:spPr>
        <p:txBody>
          <a:bodyPr vert="horz" lIns="91440" tIns="45720" rIns="91440" bIns="45720" rtlCol="0" anchor="ctr">
            <a:normAutofit fontScale="45000" lnSpcReduction="20000"/>
          </a:bodyPr>
          <a:lstStyle/>
          <a:p>
            <a:pPr algn="ctr">
              <a:spcBef>
                <a:spcPct val="0"/>
              </a:spcBef>
            </a:pPr>
            <a:r>
              <a:rPr kumimoji="0" lang="fr-FR" sz="6000" b="1" i="0" u="sng" strike="noStrike" kern="1200" cap="none" spc="0" normalizeH="0" baseline="0" noProof="0" dirty="0">
                <a:ln>
                  <a:noFill/>
                </a:ln>
                <a:solidFill>
                  <a:schemeClr val="tx1"/>
                </a:solidFill>
                <a:effectLst/>
                <a:uLnTx/>
                <a:uFillTx/>
                <a:latin typeface="+mj-lt"/>
                <a:ea typeface="+mj-ea"/>
                <a:cs typeface="+mj-cs"/>
              </a:rPr>
              <a:t>Exemple 01: </a:t>
            </a:r>
          </a:p>
          <a:p>
            <a:pPr algn="ctr">
              <a:spcBef>
                <a:spcPct val="0"/>
              </a:spcBef>
            </a:pPr>
            <a:endParaRPr kumimoji="0" lang="fr-FR" sz="4400" b="1" i="0" u="sng" strike="noStrike" kern="1200" cap="none" spc="0" normalizeH="0" baseline="0" noProof="0" dirty="0">
              <a:ln>
                <a:noFill/>
              </a:ln>
              <a:solidFill>
                <a:schemeClr val="tx1"/>
              </a:solidFill>
              <a:effectLst/>
              <a:uLnTx/>
              <a:uFillTx/>
              <a:latin typeface="+mj-lt"/>
              <a:ea typeface="+mj-ea"/>
              <a:cs typeface="+mj-cs"/>
            </a:endParaRPr>
          </a:p>
          <a:p>
            <a:pPr algn="ctr">
              <a:spcBef>
                <a:spcPct val="0"/>
              </a:spcBef>
            </a:pPr>
            <a:r>
              <a:rPr lang="fr-FR" sz="6400" b="1" dirty="0">
                <a:solidFill>
                  <a:srgbClr val="FF0000"/>
                </a:solidFill>
                <a:latin typeface="Arial" pitchFamily="34" charset="0"/>
                <a:ea typeface="Times New Roman" pitchFamily="18" charset="0"/>
                <a:cs typeface="Arial" pitchFamily="34" charset="0"/>
              </a:rPr>
              <a:t>Tracé de chemin de fer + un ouvrage (Dalot), Es </a:t>
            </a:r>
            <a:r>
              <a:rPr lang="fr-FR" sz="6400" b="1" dirty="0" err="1">
                <a:solidFill>
                  <a:srgbClr val="FF0000"/>
                </a:solidFill>
                <a:latin typeface="Arial" pitchFamily="34" charset="0"/>
                <a:ea typeface="Times New Roman" pitchFamily="18" charset="0"/>
                <a:cs typeface="Arial" pitchFamily="34" charset="0"/>
              </a:rPr>
              <a:t>senia</a:t>
            </a:r>
            <a:r>
              <a:rPr lang="fr-FR" sz="6400" b="1" dirty="0">
                <a:solidFill>
                  <a:srgbClr val="FF0000"/>
                </a:solidFill>
                <a:latin typeface="Arial" pitchFamily="34" charset="0"/>
                <a:ea typeface="Times New Roman" pitchFamily="18" charset="0"/>
                <a:cs typeface="Arial" pitchFamily="34" charset="0"/>
              </a:rPr>
              <a:t>, Oran</a:t>
            </a:r>
            <a:endParaRPr lang="fr-FR" sz="6400" b="1" dirty="0">
              <a:solidFill>
                <a:srgbClr val="FF0000"/>
              </a:solidFill>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357166"/>
            <a:ext cx="6040436" cy="461665"/>
          </a:xfrm>
          <a:prstGeom prst="rect">
            <a:avLst/>
          </a:prstGeom>
          <a:ln>
            <a:solidFill>
              <a:srgbClr val="FF0000"/>
            </a:solidFill>
          </a:ln>
        </p:spPr>
        <p:txBody>
          <a:bodyPr wrap="none">
            <a:spAutoFit/>
          </a:bodyPr>
          <a:lstStyle/>
          <a:p>
            <a:pPr>
              <a:buFont typeface="Wingdings" pitchFamily="2" charset="2"/>
              <a:buChar char="Ø"/>
            </a:pPr>
            <a:r>
              <a:rPr lang="fr-FR" sz="2400" b="1" u="sng" dirty="0">
                <a:solidFill>
                  <a:srgbClr val="FF0000"/>
                </a:solidFill>
              </a:rPr>
              <a:t>Situation-données topographiques:</a:t>
            </a:r>
          </a:p>
        </p:txBody>
      </p:sp>
      <p:sp>
        <p:nvSpPr>
          <p:cNvPr id="5" name="Rectangle 4"/>
          <p:cNvSpPr/>
          <p:nvPr/>
        </p:nvSpPr>
        <p:spPr>
          <a:xfrm>
            <a:off x="857224" y="1428736"/>
            <a:ext cx="7643866" cy="707886"/>
          </a:xfrm>
          <a:prstGeom prst="rect">
            <a:avLst/>
          </a:prstGeom>
        </p:spPr>
        <p:txBody>
          <a:bodyPr wrap="square">
            <a:spAutoFit/>
          </a:bodyPr>
          <a:lstStyle/>
          <a:p>
            <a:r>
              <a:rPr lang="fr-FR" sz="2000" dirty="0"/>
              <a:t>Le terrain étudié se situe dans le Nord du village d’Es </a:t>
            </a:r>
            <a:r>
              <a:rPr lang="fr-FR" sz="2000" dirty="0" err="1"/>
              <a:t>Senia</a:t>
            </a:r>
            <a:r>
              <a:rPr lang="fr-FR" sz="2000" dirty="0"/>
              <a:t>, à côté de la route périphérique.</a:t>
            </a:r>
          </a:p>
        </p:txBody>
      </p:sp>
      <p:pic>
        <p:nvPicPr>
          <p:cNvPr id="14337" name="Picture 1" descr="d"/>
          <p:cNvPicPr>
            <a:picLocks noChangeAspect="1" noChangeArrowheads="1"/>
          </p:cNvPicPr>
          <p:nvPr/>
        </p:nvPicPr>
        <p:blipFill>
          <a:blip r:embed="rId2"/>
          <a:srcRect/>
          <a:stretch>
            <a:fillRect/>
          </a:stretch>
        </p:blipFill>
        <p:spPr bwMode="auto">
          <a:xfrm>
            <a:off x="1357290" y="2643182"/>
            <a:ext cx="5838825" cy="3676650"/>
          </a:xfrm>
          <a:prstGeom prst="rect">
            <a:avLst/>
          </a:prstGeom>
          <a:noFill/>
        </p:spPr>
      </p:pic>
      <p:sp>
        <p:nvSpPr>
          <p:cNvPr id="14339" name="Text Box 3"/>
          <p:cNvSpPr txBox="1">
            <a:spLocks noChangeArrowheads="1"/>
          </p:cNvSpPr>
          <p:nvPr/>
        </p:nvSpPr>
        <p:spPr bwMode="auto">
          <a:xfrm>
            <a:off x="3929058" y="3500438"/>
            <a:ext cx="944562" cy="25876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a:ln>
                  <a:noFill/>
                </a:ln>
                <a:solidFill>
                  <a:srgbClr val="FF0000"/>
                </a:solidFill>
                <a:effectLst/>
                <a:latin typeface="Arial" pitchFamily="34" charset="0"/>
                <a:ea typeface="Times New Roman" pitchFamily="18" charset="0"/>
                <a:cs typeface="Arial" pitchFamily="34" charset="0"/>
              </a:rPr>
              <a:t>Tracé  étudié</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4338" name="AutoShape 2"/>
          <p:cNvSpPr>
            <a:spLocks noChangeShapeType="1"/>
          </p:cNvSpPr>
          <p:nvPr/>
        </p:nvSpPr>
        <p:spPr bwMode="auto">
          <a:xfrm flipV="1">
            <a:off x="4899003" y="3449632"/>
            <a:ext cx="271462" cy="141288"/>
          </a:xfrm>
          <a:prstGeom prst="straightConnector1">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4340" name="Freeform 4"/>
          <p:cNvSpPr>
            <a:spLocks/>
          </p:cNvSpPr>
          <p:nvPr/>
        </p:nvSpPr>
        <p:spPr bwMode="auto">
          <a:xfrm>
            <a:off x="5170465" y="2662232"/>
            <a:ext cx="434975" cy="3032125"/>
          </a:xfrm>
          <a:custGeom>
            <a:avLst/>
            <a:gdLst/>
            <a:ahLst/>
            <a:cxnLst>
              <a:cxn ang="0">
                <a:pos x="346" y="34"/>
              </a:cxn>
              <a:cxn ang="0">
                <a:pos x="625" y="56"/>
              </a:cxn>
              <a:cxn ang="0">
                <a:pos x="646" y="131"/>
              </a:cxn>
              <a:cxn ang="0">
                <a:pos x="389" y="840"/>
              </a:cxn>
              <a:cxn ang="0">
                <a:pos x="238" y="1485"/>
              </a:cxn>
              <a:cxn ang="0">
                <a:pos x="238" y="2184"/>
              </a:cxn>
              <a:cxn ang="0">
                <a:pos x="410" y="4279"/>
              </a:cxn>
              <a:cxn ang="0">
                <a:pos x="453" y="4860"/>
              </a:cxn>
              <a:cxn ang="0">
                <a:pos x="141" y="4645"/>
              </a:cxn>
              <a:cxn ang="0">
                <a:pos x="77" y="3353"/>
              </a:cxn>
              <a:cxn ang="0">
                <a:pos x="23" y="2173"/>
              </a:cxn>
              <a:cxn ang="0">
                <a:pos x="45" y="1152"/>
              </a:cxn>
              <a:cxn ang="0">
                <a:pos x="292" y="325"/>
              </a:cxn>
              <a:cxn ang="0">
                <a:pos x="421" y="34"/>
              </a:cxn>
            </a:cxnLst>
            <a:rect l="0" t="0" r="r" b="b"/>
            <a:pathLst>
              <a:path w="685" h="4921">
                <a:moveTo>
                  <a:pt x="346" y="34"/>
                </a:moveTo>
                <a:cubicBezTo>
                  <a:pt x="460" y="37"/>
                  <a:pt x="575" y="40"/>
                  <a:pt x="625" y="56"/>
                </a:cubicBezTo>
                <a:cubicBezTo>
                  <a:pt x="675" y="72"/>
                  <a:pt x="685" y="0"/>
                  <a:pt x="646" y="131"/>
                </a:cubicBezTo>
                <a:cubicBezTo>
                  <a:pt x="607" y="262"/>
                  <a:pt x="457" y="614"/>
                  <a:pt x="389" y="840"/>
                </a:cubicBezTo>
                <a:cubicBezTo>
                  <a:pt x="321" y="1066"/>
                  <a:pt x="263" y="1261"/>
                  <a:pt x="238" y="1485"/>
                </a:cubicBezTo>
                <a:cubicBezTo>
                  <a:pt x="213" y="1709"/>
                  <a:pt x="209" y="1718"/>
                  <a:pt x="238" y="2184"/>
                </a:cubicBezTo>
                <a:cubicBezTo>
                  <a:pt x="267" y="2650"/>
                  <a:pt x="374" y="3833"/>
                  <a:pt x="410" y="4279"/>
                </a:cubicBezTo>
                <a:cubicBezTo>
                  <a:pt x="446" y="4725"/>
                  <a:pt x="498" y="4799"/>
                  <a:pt x="453" y="4860"/>
                </a:cubicBezTo>
                <a:cubicBezTo>
                  <a:pt x="408" y="4921"/>
                  <a:pt x="204" y="4896"/>
                  <a:pt x="141" y="4645"/>
                </a:cubicBezTo>
                <a:cubicBezTo>
                  <a:pt x="78" y="4394"/>
                  <a:pt x="97" y="3765"/>
                  <a:pt x="77" y="3353"/>
                </a:cubicBezTo>
                <a:cubicBezTo>
                  <a:pt x="57" y="2941"/>
                  <a:pt x="28" y="2540"/>
                  <a:pt x="23" y="2173"/>
                </a:cubicBezTo>
                <a:cubicBezTo>
                  <a:pt x="18" y="1806"/>
                  <a:pt x="0" y="1460"/>
                  <a:pt x="45" y="1152"/>
                </a:cubicBezTo>
                <a:cubicBezTo>
                  <a:pt x="90" y="844"/>
                  <a:pt x="229" y="511"/>
                  <a:pt x="292" y="325"/>
                </a:cubicBezTo>
                <a:cubicBezTo>
                  <a:pt x="355" y="139"/>
                  <a:pt x="400" y="83"/>
                  <a:pt x="421" y="34"/>
                </a:cubicBezTo>
              </a:path>
            </a:pathLst>
          </a:custGeom>
          <a:noFill/>
          <a:ln w="12700">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3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4342" name="Rectangle 6"/>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4343" name="Rectangle 7"/>
          <p:cNvSpPr>
            <a:spLocks noChangeArrowheads="1"/>
          </p:cNvSpPr>
          <p:nvPr/>
        </p:nvSpPr>
        <p:spPr bwMode="auto">
          <a:xfrm>
            <a:off x="1142976" y="6143644"/>
            <a:ext cx="6045245"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500" b="0" i="0" u="sng"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500" b="0" i="0" u="sng" strike="noStrike" cap="none" normalizeH="0" baseline="0" dirty="0">
                <a:ln>
                  <a:noFill/>
                </a:ln>
                <a:solidFill>
                  <a:schemeClr val="tx1"/>
                </a:solidFill>
                <a:effectLst/>
                <a:latin typeface="Arial" pitchFamily="34" charset="0"/>
                <a:ea typeface="Times New Roman" pitchFamily="18" charset="0"/>
                <a:cs typeface="Arial" pitchFamily="34" charset="0"/>
              </a:rPr>
              <a:t>Situation géographique du terrain étudié (image Google </a:t>
            </a:r>
            <a:r>
              <a:rPr kumimoji="0" lang="fr-FR" sz="1500" b="0" i="0" u="sng" strike="noStrike" cap="none" normalizeH="0" baseline="0" dirty="0" err="1">
                <a:ln>
                  <a:noFill/>
                </a:ln>
                <a:solidFill>
                  <a:schemeClr val="tx1"/>
                </a:solidFill>
                <a:effectLst/>
                <a:latin typeface="Arial" pitchFamily="34" charset="0"/>
                <a:ea typeface="Times New Roman" pitchFamily="18" charset="0"/>
                <a:cs typeface="Arial" pitchFamily="34" charset="0"/>
              </a:rPr>
              <a:t>Earth</a:t>
            </a:r>
            <a:r>
              <a:rPr kumimoji="0" lang="fr-FR" sz="1500" b="0" i="0" u="sng" strike="noStrike" cap="none" normalizeH="0" baseline="0" dirty="0">
                <a:ln>
                  <a:noFill/>
                </a:ln>
                <a:solidFill>
                  <a:schemeClr val="tx1"/>
                </a:solidFill>
                <a:effectLst/>
                <a:latin typeface="Arial" pitchFamily="34" charset="0"/>
                <a:ea typeface="Times New Roman" pitchFamily="18" charset="0"/>
                <a:cs typeface="Arial" pitchFamily="34" charset="0"/>
              </a:rPr>
              <a:t>, 2010)</a:t>
            </a:r>
            <a:endParaRPr kumimoji="0" lang="fr-FR" sz="1500" b="0" i="0" u="sng"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7290" y="285728"/>
            <a:ext cx="6715172" cy="707886"/>
          </a:xfrm>
          <a:prstGeom prst="rect">
            <a:avLst/>
          </a:prstGeom>
          <a:ln>
            <a:solidFill>
              <a:srgbClr val="FF0000"/>
            </a:solidFill>
          </a:ln>
        </p:spPr>
        <p:txBody>
          <a:bodyPr wrap="square">
            <a:spAutoFit/>
          </a:bodyPr>
          <a:lstStyle/>
          <a:p>
            <a:pPr algn="ctr">
              <a:buFont typeface="Wingdings" pitchFamily="2" charset="2"/>
              <a:buChar char="Ø"/>
            </a:pPr>
            <a:r>
              <a:rPr lang="fr-FR" sz="2000" b="1" u="sng" dirty="0">
                <a:solidFill>
                  <a:srgbClr val="FF0000"/>
                </a:solidFill>
              </a:rPr>
              <a:t>PROGRAMME DE RECONNAISSANCE GÉOTECHNIQUE PAR  LTPO :</a:t>
            </a:r>
          </a:p>
        </p:txBody>
      </p:sp>
      <p:pic>
        <p:nvPicPr>
          <p:cNvPr id="15363" name="Picture 3" descr="Carottage92.JPG"/>
          <p:cNvPicPr>
            <a:picLocks noChangeAspect="1" noChangeArrowheads="1"/>
          </p:cNvPicPr>
          <p:nvPr/>
        </p:nvPicPr>
        <p:blipFill>
          <a:blip r:embed="rId2"/>
          <a:srcRect/>
          <a:stretch>
            <a:fillRect/>
          </a:stretch>
        </p:blipFill>
        <p:spPr bwMode="auto">
          <a:xfrm>
            <a:off x="5779248" y="4643446"/>
            <a:ext cx="3364752" cy="1895478"/>
          </a:xfrm>
          <a:prstGeom prst="rect">
            <a:avLst/>
          </a:prstGeom>
          <a:ln>
            <a:noFill/>
          </a:ln>
          <a:effectLst>
            <a:softEdge rad="112500"/>
          </a:effectLst>
        </p:spPr>
      </p:pic>
      <p:pic>
        <p:nvPicPr>
          <p:cNvPr id="15365" name="Picture 5" descr="RÃ©sultat de recherche d'images pour &quot;un sondage carottÃ©&quot;"/>
          <p:cNvPicPr>
            <a:picLocks noChangeAspect="1" noChangeArrowheads="1"/>
          </p:cNvPicPr>
          <p:nvPr/>
        </p:nvPicPr>
        <p:blipFill>
          <a:blip r:embed="rId3"/>
          <a:srcRect t="39145"/>
          <a:stretch>
            <a:fillRect/>
          </a:stretch>
        </p:blipFill>
        <p:spPr bwMode="auto">
          <a:xfrm>
            <a:off x="214282" y="4500570"/>
            <a:ext cx="5547742" cy="2077079"/>
          </a:xfrm>
          <a:prstGeom prst="rect">
            <a:avLst/>
          </a:prstGeom>
          <a:ln>
            <a:noFill/>
          </a:ln>
          <a:effectLst>
            <a:softEdge rad="112500"/>
          </a:effectLst>
        </p:spPr>
      </p:pic>
      <p:sp>
        <p:nvSpPr>
          <p:cNvPr id="8" name="Rectangle 7"/>
          <p:cNvSpPr/>
          <p:nvPr/>
        </p:nvSpPr>
        <p:spPr>
          <a:xfrm>
            <a:off x="-714412" y="1785926"/>
            <a:ext cx="9286940" cy="1400383"/>
          </a:xfrm>
          <a:prstGeom prst="rect">
            <a:avLst/>
          </a:prstGeom>
        </p:spPr>
        <p:txBody>
          <a:bodyPr wrap="square">
            <a:spAutoFit/>
          </a:bodyPr>
          <a:lstStyle/>
          <a:p>
            <a:pPr lvl="3" algn="justLow" fontAlgn="base">
              <a:spcBef>
                <a:spcPct val="0"/>
              </a:spcBef>
              <a:spcAft>
                <a:spcPct val="0"/>
              </a:spcAft>
              <a:buFontTx/>
              <a:buChar char="•"/>
              <a:tabLst>
                <a:tab pos="180975" algn="l"/>
              </a:tabLst>
            </a:pPr>
            <a:r>
              <a:rPr kumimoji="0" lang="fr-FR" sz="1700" b="0" i="0" u="none" strike="noStrike" cap="none" normalizeH="0" baseline="0" dirty="0">
                <a:ln>
                  <a:noFill/>
                </a:ln>
                <a:solidFill>
                  <a:schemeClr val="tx1"/>
                </a:solidFill>
                <a:effectLst/>
                <a:latin typeface="Arial" pitchFamily="34" charset="0"/>
                <a:ea typeface="Times New Roman" pitchFamily="18" charset="0"/>
                <a:cs typeface="Arial" pitchFamily="34" charset="0"/>
              </a:rPr>
              <a:t>Un (01) Sondage carotté noté SC.1, </a:t>
            </a:r>
            <a:r>
              <a:rPr kumimoji="0" lang="fr-FR" sz="1700" b="1" i="0" u="none" strike="noStrike" cap="none" normalizeH="0" baseline="0" dirty="0">
                <a:ln>
                  <a:noFill/>
                </a:ln>
                <a:solidFill>
                  <a:srgbClr val="FF0000"/>
                </a:solidFill>
                <a:effectLst/>
                <a:latin typeface="Arial" pitchFamily="34" charset="0"/>
                <a:ea typeface="Times New Roman" pitchFamily="18" charset="0"/>
                <a:cs typeface="Arial" pitchFamily="34" charset="0"/>
              </a:rPr>
              <a:t>de dix (10 m) </a:t>
            </a:r>
            <a:r>
              <a:rPr kumimoji="0" lang="fr-FR" sz="1700" b="0" i="0" u="none" strike="noStrike" cap="none" normalizeH="0" baseline="0" dirty="0">
                <a:ln>
                  <a:noFill/>
                </a:ln>
                <a:solidFill>
                  <a:schemeClr val="tx1"/>
                </a:solidFill>
                <a:effectLst/>
                <a:latin typeface="Arial" pitchFamily="34" charset="0"/>
                <a:ea typeface="Times New Roman" pitchFamily="18" charset="0"/>
                <a:cs typeface="Arial" pitchFamily="34" charset="0"/>
              </a:rPr>
              <a:t>de profondeur avec prélèvement des échantillons intacts et remaniés pour des essais au laboratoire. </a:t>
            </a:r>
          </a:p>
          <a:p>
            <a:pPr lvl="3" algn="justLow" fontAlgn="base">
              <a:spcBef>
                <a:spcPct val="0"/>
              </a:spcBef>
              <a:spcAft>
                <a:spcPct val="0"/>
              </a:spcAft>
              <a:buFontTx/>
              <a:buChar char="•"/>
              <a:tabLst>
                <a:tab pos="180975" algn="l"/>
              </a:tabLst>
            </a:pPr>
            <a:r>
              <a:rPr kumimoji="0" lang="fr-FR" sz="1700" b="0" i="0" u="none" strike="noStrike" cap="none" normalizeH="0" baseline="0" dirty="0">
                <a:ln>
                  <a:noFill/>
                </a:ln>
                <a:solidFill>
                  <a:schemeClr val="tx1"/>
                </a:solidFill>
                <a:effectLst/>
                <a:latin typeface="Arial" pitchFamily="34" charset="0"/>
                <a:ea typeface="Times New Roman" pitchFamily="18" charset="0"/>
                <a:cs typeface="Arial" pitchFamily="34" charset="0"/>
              </a:rPr>
              <a:t>Ce sondage est équipé de piézomètre pour contrôler le niveau d’eau et éventuel prélèvement d’échantillons pour analyse chimique. Ce sondage est implanté pour l’ouvrage (dalot) à projeté.</a:t>
            </a:r>
            <a:endParaRPr kumimoji="0" lang="fr-FR" sz="17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57158" y="1714488"/>
            <a:ext cx="8429684"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algn="justLow" defTabSz="914400" rtl="0" eaLnBrk="0" fontAlgn="base" latinLnBrk="0" hangingPunct="0">
              <a:lnSpc>
                <a:spcPct val="100000"/>
              </a:lnSpc>
              <a:spcBef>
                <a:spcPct val="0"/>
              </a:spcBef>
              <a:spcAft>
                <a:spcPct val="0"/>
              </a:spcAft>
              <a:buClrTx/>
              <a:buSzTx/>
              <a:buFontTx/>
              <a:buChar char="•"/>
              <a:tabLst>
                <a:tab pos="180975" algn="l"/>
              </a:tabLst>
            </a:pPr>
            <a:r>
              <a:rPr kumimoji="0" lang="fr-FR" sz="1700" b="0" i="0" u="none" strike="noStrike" cap="none" normalizeH="0" baseline="0" dirty="0">
                <a:ln>
                  <a:noFill/>
                </a:ln>
                <a:solidFill>
                  <a:schemeClr val="tx1"/>
                </a:solidFill>
                <a:effectLst/>
                <a:latin typeface="Arial" pitchFamily="34" charset="0"/>
                <a:ea typeface="Times New Roman" pitchFamily="18" charset="0"/>
                <a:cs typeface="Arial" pitchFamily="34" charset="0"/>
              </a:rPr>
              <a:t>Cinq (5) puits de reconnaissance creusés à ciel ouvert, réalisés à l’aide d’une pelle mécanique avaient pour objectif : </a:t>
            </a:r>
          </a:p>
          <a:p>
            <a:pPr marL="0" marR="0" lvl="0" indent="0" algn="justLow" defTabSz="914400" rtl="0" eaLnBrk="0" fontAlgn="base" latinLnBrk="0" hangingPunct="0">
              <a:lnSpc>
                <a:spcPct val="100000"/>
              </a:lnSpc>
              <a:spcBef>
                <a:spcPct val="0"/>
              </a:spcBef>
              <a:spcAft>
                <a:spcPct val="0"/>
              </a:spcAft>
              <a:buClrTx/>
              <a:buSzTx/>
              <a:tabLst>
                <a:tab pos="180975" algn="l"/>
              </a:tabLst>
            </a:pPr>
            <a:endParaRPr kumimoji="0" lang="fr-FR" sz="17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180975" algn="l"/>
              </a:tabLst>
            </a:pPr>
            <a:r>
              <a:rPr kumimoji="0" lang="fr-FR" sz="1700" b="0" i="0" u="none" strike="noStrike" cap="none" normalizeH="0" baseline="0" dirty="0">
                <a:ln>
                  <a:noFill/>
                </a:ln>
                <a:solidFill>
                  <a:schemeClr val="tx1"/>
                </a:solidFill>
                <a:effectLst/>
                <a:latin typeface="Arial" pitchFamily="34" charset="0"/>
                <a:ea typeface="Times New Roman" pitchFamily="18" charset="0"/>
                <a:cs typeface="Arial" pitchFamily="34" charset="0"/>
              </a:rPr>
              <a:t>La prise des échantillons remaniés en vue des essais au laboratoire.</a:t>
            </a:r>
            <a:endParaRPr kumimoji="0" lang="fr-FR" sz="17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1357290" y="357166"/>
            <a:ext cx="6500858" cy="707886"/>
          </a:xfrm>
          <a:prstGeom prst="rect">
            <a:avLst/>
          </a:prstGeom>
          <a:ln>
            <a:solidFill>
              <a:srgbClr val="FF0000"/>
            </a:solidFill>
          </a:ln>
        </p:spPr>
        <p:txBody>
          <a:bodyPr wrap="square">
            <a:spAutoFit/>
          </a:bodyPr>
          <a:lstStyle/>
          <a:p>
            <a:pPr algn="ctr">
              <a:buFont typeface="Wingdings" pitchFamily="2" charset="2"/>
              <a:buChar char="Ø"/>
            </a:pPr>
            <a:r>
              <a:rPr lang="fr-FR" sz="2000" b="1" u="sng" dirty="0">
                <a:solidFill>
                  <a:srgbClr val="FF0000"/>
                </a:solidFill>
              </a:rPr>
              <a:t>PROGRAMME DE RECONNAISSANCE GÉOTECHNIQUE PAR LTPO :</a:t>
            </a:r>
          </a:p>
        </p:txBody>
      </p:sp>
      <p:pic>
        <p:nvPicPr>
          <p:cNvPr id="16386" name="Picture 2" descr="DSC00069"/>
          <p:cNvPicPr>
            <a:picLocks noChangeAspect="1" noChangeArrowheads="1"/>
          </p:cNvPicPr>
          <p:nvPr/>
        </p:nvPicPr>
        <p:blipFill>
          <a:blip r:embed="rId2"/>
          <a:srcRect/>
          <a:stretch>
            <a:fillRect/>
          </a:stretch>
        </p:blipFill>
        <p:spPr bwMode="auto">
          <a:xfrm>
            <a:off x="1857355" y="3214686"/>
            <a:ext cx="4378657" cy="328614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00034" y="1357298"/>
            <a:ext cx="8286808" cy="140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buFont typeface="Wingdings" pitchFamily="2" charset="2"/>
              <a:buChar char="§"/>
            </a:pPr>
            <a:r>
              <a:rPr kumimoji="0" lang="fr-FR" sz="1700" b="0" i="0" u="none" strike="noStrike" cap="none" normalizeH="0" baseline="0" dirty="0">
                <a:ln>
                  <a:noFill/>
                </a:ln>
                <a:solidFill>
                  <a:schemeClr val="tx1"/>
                </a:solidFill>
                <a:effectLst/>
                <a:latin typeface="Arial" pitchFamily="34" charset="0"/>
                <a:ea typeface="Times New Roman" pitchFamily="18" charset="0"/>
                <a:cs typeface="Arial" pitchFamily="34" charset="0"/>
              </a:rPr>
              <a:t>De 0,00m à 0,40m : Terre végétale;</a:t>
            </a:r>
          </a:p>
          <a:p>
            <a:pPr lvl="0" algn="justLow" fontAlgn="base">
              <a:spcBef>
                <a:spcPct val="0"/>
              </a:spcBef>
              <a:spcAft>
                <a:spcPct val="0"/>
              </a:spcAft>
              <a:buFont typeface="Wingdings" pitchFamily="2" charset="2"/>
              <a:buChar char="§"/>
            </a:pPr>
            <a:r>
              <a:rPr lang="fr-FR" sz="1700" dirty="0">
                <a:latin typeface="Arial" pitchFamily="34" charset="0"/>
                <a:cs typeface="Arial" pitchFamily="34" charset="0"/>
              </a:rPr>
              <a:t> </a:t>
            </a:r>
            <a:r>
              <a:rPr kumimoji="0" lang="fr-FR" sz="1700" b="0" i="0" u="none" strike="noStrike" cap="none" normalizeH="0" baseline="0" dirty="0">
                <a:ln>
                  <a:noFill/>
                </a:ln>
                <a:solidFill>
                  <a:schemeClr val="tx1"/>
                </a:solidFill>
                <a:effectLst/>
                <a:latin typeface="Arial" pitchFamily="34" charset="0"/>
                <a:ea typeface="Times New Roman" pitchFamily="18" charset="0"/>
                <a:cs typeface="Arial" pitchFamily="34" charset="0"/>
              </a:rPr>
              <a:t>De 0,40 à 7,80m : Argile </a:t>
            </a:r>
            <a:r>
              <a:rPr kumimoji="0" lang="fr-FR" sz="17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silteuse</a:t>
            </a:r>
            <a:r>
              <a:rPr kumimoji="0" lang="fr-FR" sz="1700" b="0" i="0" u="none" strike="noStrike" cap="none" normalizeH="0" baseline="0" dirty="0">
                <a:ln>
                  <a:noFill/>
                </a:ln>
                <a:solidFill>
                  <a:schemeClr val="tx1"/>
                </a:solidFill>
                <a:effectLst/>
                <a:latin typeface="Arial" pitchFamily="34" charset="0"/>
                <a:ea typeface="Times New Roman" pitchFamily="18" charset="0"/>
                <a:cs typeface="Arial" pitchFamily="34" charset="0"/>
              </a:rPr>
              <a:t> de couleur blanchâtre, (apparition d’eau à 0.80m) </a:t>
            </a:r>
          </a:p>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
              <a:tabLst/>
            </a:pPr>
            <a:r>
              <a:rPr lang="fr-FR" sz="1700" dirty="0">
                <a:latin typeface="Arial" pitchFamily="34" charset="0"/>
                <a:cs typeface="Arial" pitchFamily="34" charset="0"/>
              </a:rPr>
              <a:t> </a:t>
            </a:r>
            <a:r>
              <a:rPr kumimoji="0" lang="fr-FR" sz="1700" b="0" i="0" u="none" strike="noStrike" cap="none" normalizeH="0" baseline="0" dirty="0">
                <a:ln>
                  <a:noFill/>
                </a:ln>
                <a:solidFill>
                  <a:schemeClr val="tx1"/>
                </a:solidFill>
                <a:effectLst/>
                <a:latin typeface="Arial" pitchFamily="34" charset="0"/>
                <a:ea typeface="Times New Roman" pitchFamily="18" charset="0"/>
                <a:cs typeface="Arial" pitchFamily="34" charset="0"/>
              </a:rPr>
              <a:t>De 7,80 à 10,00m : Argile limoneuse brunâtre à rougeâtre contenant des concrétions carbonatés.</a:t>
            </a:r>
            <a:endParaRPr kumimoji="0" lang="fr-FR" sz="1700" b="0" i="0" u="none" strike="noStrike" cap="none" normalizeH="0" baseline="0" dirty="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500034" y="642919"/>
            <a:ext cx="5880735" cy="584679"/>
          </a:xfrm>
          <a:prstGeom prst="rect">
            <a:avLst/>
          </a:prstGeom>
          <a:noFill/>
          <a:ln w="9525">
            <a:solidFill>
              <a:srgbClr val="FF0000"/>
            </a:solidFill>
            <a:miter lim="800000"/>
            <a:headEnd/>
            <a:tailEnd/>
          </a:ln>
          <a:effectLst/>
        </p:spPr>
        <p:txBody>
          <a:bodyPr vert="horz" wrap="square" lIns="457056" tIns="152352" rIns="91440" bIns="15235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fr-FR" b="1" i="0" u="sng" strike="noStrike" cap="none" normalizeH="0" baseline="0" dirty="0">
                <a:ln>
                  <a:noFill/>
                </a:ln>
                <a:solidFill>
                  <a:srgbClr val="FF0000"/>
                </a:solidFill>
                <a:latin typeface="Arial" pitchFamily="34" charset="0"/>
                <a:cs typeface="Arial" pitchFamily="34" charset="0"/>
              </a:rPr>
              <a:t>Résultats du Sondage carotté (pour le dalot ) :</a:t>
            </a:r>
          </a:p>
        </p:txBody>
      </p:sp>
      <p:sp>
        <p:nvSpPr>
          <p:cNvPr id="6" name="Rectangle 5"/>
          <p:cNvSpPr/>
          <p:nvPr/>
        </p:nvSpPr>
        <p:spPr>
          <a:xfrm>
            <a:off x="3000364" y="3000372"/>
            <a:ext cx="2071702" cy="4286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000364" y="3429000"/>
            <a:ext cx="2071702" cy="15716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000364" y="5000636"/>
            <a:ext cx="2071702" cy="357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000364" y="5357826"/>
            <a:ext cx="2071702" cy="7858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ccolade fermante 9"/>
          <p:cNvSpPr/>
          <p:nvPr/>
        </p:nvSpPr>
        <p:spPr>
          <a:xfrm>
            <a:off x="5143504" y="3000372"/>
            <a:ext cx="285752" cy="3571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Accolade fermante 10"/>
          <p:cNvSpPr/>
          <p:nvPr/>
        </p:nvSpPr>
        <p:spPr>
          <a:xfrm>
            <a:off x="5072066" y="3429000"/>
            <a:ext cx="357190" cy="15001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Accolade fermante 11"/>
          <p:cNvSpPr/>
          <p:nvPr/>
        </p:nvSpPr>
        <p:spPr>
          <a:xfrm>
            <a:off x="5143504" y="4929198"/>
            <a:ext cx="285752" cy="3571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Accolade fermante 12"/>
          <p:cNvSpPr/>
          <p:nvPr/>
        </p:nvSpPr>
        <p:spPr>
          <a:xfrm>
            <a:off x="5143504" y="5357826"/>
            <a:ext cx="285752" cy="7858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p:cNvSpPr/>
          <p:nvPr/>
        </p:nvSpPr>
        <p:spPr>
          <a:xfrm>
            <a:off x="5572132" y="3000372"/>
            <a:ext cx="1476815" cy="323165"/>
          </a:xfrm>
          <a:prstGeom prst="rect">
            <a:avLst/>
          </a:prstGeom>
        </p:spPr>
        <p:txBody>
          <a:bodyPr wrap="none">
            <a:spAutoFit/>
          </a:bodyPr>
          <a:lstStyle/>
          <a:p>
            <a:r>
              <a:rPr kumimoji="0" lang="fr-FR" sz="1500" b="1" i="0" u="sng" strike="noStrike" cap="none" normalizeH="0" baseline="0" dirty="0">
                <a:ln>
                  <a:noFill/>
                </a:ln>
                <a:solidFill>
                  <a:schemeClr val="tx1"/>
                </a:solidFill>
                <a:effectLst/>
                <a:latin typeface="Arial" pitchFamily="34" charset="0"/>
                <a:ea typeface="Times New Roman" pitchFamily="18" charset="0"/>
                <a:cs typeface="Arial" pitchFamily="34" charset="0"/>
              </a:rPr>
              <a:t>Terre végétale</a:t>
            </a:r>
            <a:endParaRPr lang="fr-FR" sz="1500" b="1" u="sng" dirty="0"/>
          </a:p>
        </p:txBody>
      </p:sp>
      <p:sp>
        <p:nvSpPr>
          <p:cNvPr id="15" name="Rectangle 14"/>
          <p:cNvSpPr/>
          <p:nvPr/>
        </p:nvSpPr>
        <p:spPr>
          <a:xfrm>
            <a:off x="5500694" y="3929066"/>
            <a:ext cx="1552028" cy="323165"/>
          </a:xfrm>
          <a:prstGeom prst="rect">
            <a:avLst/>
          </a:prstGeom>
        </p:spPr>
        <p:txBody>
          <a:bodyPr wrap="none">
            <a:spAutoFit/>
          </a:bodyPr>
          <a:lstStyle/>
          <a:p>
            <a:r>
              <a:rPr kumimoji="0" lang="fr-FR" sz="1500" b="1" i="0" u="sng" strike="noStrike" cap="none" normalizeH="0" baseline="0" dirty="0">
                <a:ln>
                  <a:noFill/>
                </a:ln>
                <a:solidFill>
                  <a:schemeClr val="tx1"/>
                </a:solidFill>
                <a:effectLst/>
                <a:latin typeface="Arial" pitchFamily="34" charset="0"/>
                <a:ea typeface="Times New Roman" pitchFamily="18" charset="0"/>
                <a:cs typeface="Arial" pitchFamily="34" charset="0"/>
              </a:rPr>
              <a:t>Argile </a:t>
            </a:r>
            <a:r>
              <a:rPr kumimoji="0" lang="fr-FR" sz="1500" b="1" i="0" u="sng" strike="noStrike" cap="none" normalizeH="0" baseline="0" dirty="0" err="1">
                <a:ln>
                  <a:noFill/>
                </a:ln>
                <a:solidFill>
                  <a:schemeClr val="tx1"/>
                </a:solidFill>
                <a:effectLst/>
                <a:latin typeface="Arial" pitchFamily="34" charset="0"/>
                <a:ea typeface="Times New Roman" pitchFamily="18" charset="0"/>
                <a:cs typeface="Arial" pitchFamily="34" charset="0"/>
              </a:rPr>
              <a:t>silteuse</a:t>
            </a:r>
            <a:r>
              <a:rPr kumimoji="0" lang="fr-FR" sz="1500" b="1" i="0" u="sng"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lang="fr-FR" sz="1500" b="1" u="sng" dirty="0"/>
          </a:p>
        </p:txBody>
      </p:sp>
      <p:sp>
        <p:nvSpPr>
          <p:cNvPr id="16" name="Rectangle 15"/>
          <p:cNvSpPr/>
          <p:nvPr/>
        </p:nvSpPr>
        <p:spPr>
          <a:xfrm>
            <a:off x="5572132" y="4929198"/>
            <a:ext cx="1226682" cy="323165"/>
          </a:xfrm>
          <a:prstGeom prst="rect">
            <a:avLst/>
          </a:prstGeom>
        </p:spPr>
        <p:txBody>
          <a:bodyPr wrap="none">
            <a:spAutoFit/>
          </a:bodyPr>
          <a:lstStyle/>
          <a:p>
            <a:r>
              <a:rPr lang="fr-FR" sz="1500" b="1" u="sng" dirty="0"/>
              <a:t>Nappe d’eau </a:t>
            </a:r>
          </a:p>
        </p:txBody>
      </p:sp>
      <p:sp>
        <p:nvSpPr>
          <p:cNvPr id="17" name="Rectangle 16"/>
          <p:cNvSpPr/>
          <p:nvPr/>
        </p:nvSpPr>
        <p:spPr>
          <a:xfrm>
            <a:off x="5500694" y="5572140"/>
            <a:ext cx="1564211" cy="323165"/>
          </a:xfrm>
          <a:prstGeom prst="rect">
            <a:avLst/>
          </a:prstGeom>
        </p:spPr>
        <p:txBody>
          <a:bodyPr wrap="none">
            <a:spAutoFit/>
          </a:bodyPr>
          <a:lstStyle/>
          <a:p>
            <a:r>
              <a:rPr kumimoji="0" lang="fr-FR" sz="1500" b="1" i="0" u="sng" strike="noStrike" cap="none" normalizeH="0" baseline="0" dirty="0">
                <a:ln>
                  <a:noFill/>
                </a:ln>
                <a:solidFill>
                  <a:schemeClr val="tx1"/>
                </a:solidFill>
                <a:effectLst/>
                <a:latin typeface="+mj-lt"/>
                <a:ea typeface="Times New Roman" pitchFamily="18" charset="0"/>
                <a:cs typeface="Arial" pitchFamily="34" charset="0"/>
              </a:rPr>
              <a:t>Argile limoneuse </a:t>
            </a:r>
            <a:endParaRPr lang="fr-FR" sz="1500" b="1" u="sng"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42844" y="1357298"/>
            <a:ext cx="8429652" cy="1985110"/>
          </a:xfrm>
          <a:prstGeom prst="rect">
            <a:avLst/>
          </a:prstGeom>
          <a:noFill/>
          <a:ln w="9525">
            <a:noFill/>
            <a:miter lim="800000"/>
            <a:headEnd/>
            <a:tailEnd/>
          </a:ln>
          <a:effectLst/>
        </p:spPr>
        <p:txBody>
          <a:bodyPr vert="horz" wrap="square" lIns="457056" tIns="152352" rIns="91440" bIns="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Ø"/>
              <a:tabLst>
                <a:tab pos="269875" algn="l"/>
              </a:tabLst>
            </a:pPr>
            <a:r>
              <a:rPr kumimoji="0" lang="fr-FR" sz="1700" b="0" i="0" u="none" strike="noStrike" cap="none" normalizeH="0" baseline="0" dirty="0">
                <a:ln>
                  <a:noFill/>
                </a:ln>
                <a:solidFill>
                  <a:schemeClr val="tx1"/>
                </a:solidFill>
                <a:effectLst/>
                <a:latin typeface="Arial" pitchFamily="34" charset="0"/>
                <a:ea typeface="Times New Roman" pitchFamily="18" charset="0"/>
                <a:cs typeface="Arial" pitchFamily="34" charset="0"/>
              </a:rPr>
              <a:t>L’essai </a:t>
            </a:r>
            <a:r>
              <a:rPr kumimoji="0" lang="fr-FR" sz="17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pénétrométrique</a:t>
            </a:r>
            <a:r>
              <a:rPr kumimoji="0" lang="fr-FR" sz="1700" b="0" i="0" u="none" strike="noStrike" cap="none" normalizeH="0" baseline="0" dirty="0">
                <a:ln>
                  <a:noFill/>
                </a:ln>
                <a:solidFill>
                  <a:schemeClr val="tx1"/>
                </a:solidFill>
                <a:effectLst/>
                <a:latin typeface="Arial" pitchFamily="34" charset="0"/>
                <a:ea typeface="Times New Roman" pitchFamily="18" charset="0"/>
                <a:cs typeface="Arial" pitchFamily="34" charset="0"/>
              </a:rPr>
              <a:t> (PDL) réalisé au droit de l’ouvrage (dalot) projeté, montre que :</a:t>
            </a: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
              <a:tabLst>
                <a:tab pos="269875" algn="l"/>
              </a:tabLst>
            </a:pPr>
            <a:r>
              <a:rPr kumimoji="0" lang="fr-FR" sz="1700" b="0" i="0" u="none" strike="noStrike" cap="none" normalizeH="0" baseline="0" dirty="0">
                <a:ln>
                  <a:noFill/>
                </a:ln>
                <a:solidFill>
                  <a:schemeClr val="tx1"/>
                </a:solidFill>
                <a:effectLst/>
                <a:latin typeface="Arial" pitchFamily="34" charset="0"/>
                <a:ea typeface="Times New Roman" pitchFamily="18" charset="0"/>
                <a:cs typeface="Arial" pitchFamily="34" charset="0"/>
              </a:rPr>
              <a:t>la résistance à la pointe enregistrés est moyennes à bonnes entre 0.60 et 1.80m avec des valeurs de l’ordre de 80 à 120 bars tandis qu’elles deviennent faible pour la suite de l’essai entre 1.80 et 8.0m avec des valeurs de moins de 40 bars</a:t>
            </a:r>
            <a:endParaRPr kumimoji="0" lang="fr-FR" sz="17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
              <a:tabLst>
                <a:tab pos="269875" algn="l"/>
              </a:tabLst>
            </a:pPr>
            <a:r>
              <a:rPr kumimoji="0" lang="fr-FR" sz="17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les valeurs nulles (0 bar) enregistrées à quelques niveaux caractérisent des vides (ou cavités).</a:t>
            </a:r>
            <a:endParaRPr kumimoji="0" lang="fr-FR" sz="17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571472" y="642918"/>
            <a:ext cx="5548314" cy="369332"/>
          </a:xfrm>
          <a:prstGeom prst="rect">
            <a:avLst/>
          </a:prstGeom>
          <a:ln>
            <a:solidFill>
              <a:srgbClr val="FF0000"/>
            </a:solidFill>
          </a:ln>
        </p:spPr>
        <p:txBody>
          <a:bodyPr wrap="none">
            <a:spAutoFit/>
          </a:bodyPr>
          <a:lstStyle/>
          <a:p>
            <a:pPr lvl="0" algn="justLow" fontAlgn="base">
              <a:spcBef>
                <a:spcPct val="0"/>
              </a:spcBef>
              <a:spcAft>
                <a:spcPct val="0"/>
              </a:spcAft>
              <a:buFont typeface="Wingdings" pitchFamily="2" charset="2"/>
              <a:buChar char="Ø"/>
              <a:tabLst>
                <a:tab pos="269875" algn="l"/>
              </a:tabLst>
            </a:pPr>
            <a:r>
              <a:rPr kumimoji="0" lang="fr-FR" b="1" i="0" u="sng" strike="noStrike" cap="none" normalizeH="0" baseline="0" dirty="0">
                <a:ln>
                  <a:noFill/>
                </a:ln>
                <a:solidFill>
                  <a:srgbClr val="FF0000"/>
                </a:solidFill>
                <a:effectLst/>
                <a:latin typeface="Arial" pitchFamily="34" charset="0"/>
                <a:cs typeface="Arial" pitchFamily="34" charset="0"/>
              </a:rPr>
              <a:t>Résultats d’Essais de pénétration dynamique : </a:t>
            </a:r>
            <a:endParaRPr kumimoji="0" lang="fr-FR" sz="2400" b="1" i="0" u="none" strike="noStrike" cap="none" normalizeH="0" baseline="0" dirty="0">
              <a:ln>
                <a:noFill/>
              </a:ln>
              <a:solidFill>
                <a:srgbClr val="FF0000"/>
              </a:solidFill>
              <a:effectLst/>
              <a:latin typeface="Arial" pitchFamily="34" charset="0"/>
              <a:cs typeface="Arial" pitchFamily="34" charset="0"/>
            </a:endParaRPr>
          </a:p>
        </p:txBody>
      </p:sp>
      <p:sp>
        <p:nvSpPr>
          <p:cNvPr id="6" name="Rectangle 5"/>
          <p:cNvSpPr/>
          <p:nvPr/>
        </p:nvSpPr>
        <p:spPr>
          <a:xfrm>
            <a:off x="571472" y="4714884"/>
            <a:ext cx="7358114" cy="923330"/>
          </a:xfrm>
          <a:prstGeom prst="rect">
            <a:avLst/>
          </a:prstGeom>
          <a:ln>
            <a:solidFill>
              <a:srgbClr val="FF0000"/>
            </a:solidFill>
          </a:ln>
        </p:spPr>
        <p:txBody>
          <a:bodyPr wrap="square">
            <a:spAutoFit/>
          </a:bodyPr>
          <a:lstStyle/>
          <a:p>
            <a:pPr lvl="0" algn="justLow" eaLnBrk="0" fontAlgn="base" hangingPunct="0">
              <a:spcBef>
                <a:spcPct val="0"/>
              </a:spcBef>
              <a:spcAft>
                <a:spcPct val="0"/>
              </a:spcAft>
              <a:tabLst>
                <a:tab pos="269875" algn="l"/>
              </a:tabLst>
            </a:pPr>
            <a:r>
              <a:rPr kumimoji="0" lang="fr-CA" b="1" i="0" u="none" strike="noStrike" cap="none" normalizeH="0" baseline="0" dirty="0">
                <a:ln>
                  <a:noFill/>
                </a:ln>
                <a:solidFill>
                  <a:schemeClr val="tx1"/>
                </a:solidFill>
                <a:effectLst/>
                <a:latin typeface="Arial" pitchFamily="34" charset="0"/>
                <a:ea typeface="Times New Roman" pitchFamily="18" charset="0"/>
                <a:cs typeface="Arial" pitchFamily="34" charset="0"/>
              </a:rPr>
              <a:t>En conclusion, ces essais de pénétration dynamique ont révélé un sous sol de très mauvaise compacité ainsi l’</a:t>
            </a:r>
            <a:r>
              <a:rPr kumimoji="0" lang="fr-CA"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existance</a:t>
            </a:r>
            <a:r>
              <a:rPr kumimoji="0" lang="fr-CA" b="1" i="0" u="none" strike="noStrike" cap="none" normalizeH="0" baseline="0" dirty="0">
                <a:ln>
                  <a:noFill/>
                </a:ln>
                <a:solidFill>
                  <a:schemeClr val="tx1"/>
                </a:solidFill>
                <a:effectLst/>
                <a:latin typeface="Arial" pitchFamily="34" charset="0"/>
                <a:ea typeface="Times New Roman" pitchFamily="18" charset="0"/>
                <a:cs typeface="Arial" pitchFamily="34" charset="0"/>
              </a:rPr>
              <a:t> des cavités à différents niveaux</a:t>
            </a:r>
            <a:r>
              <a:rPr kumimoji="0" lang="fr-FR"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fr-FR" b="1" i="0" u="none" strike="noStrike" cap="none" normalizeH="0" baseline="0" dirty="0">
              <a:ln>
                <a:noFill/>
              </a:ln>
              <a:solidFill>
                <a:schemeClr val="tx1"/>
              </a:solidFill>
              <a:effectLst/>
              <a:latin typeface="Arial" pitchFamily="34" charset="0"/>
              <a:cs typeface="Arial" pitchFamily="34" charset="0"/>
            </a:endParaRPr>
          </a:p>
        </p:txBody>
      </p:sp>
      <p:sp>
        <p:nvSpPr>
          <p:cNvPr id="7" name="Flèche vers le bas 6"/>
          <p:cNvSpPr/>
          <p:nvPr/>
        </p:nvSpPr>
        <p:spPr>
          <a:xfrm>
            <a:off x="4000496" y="3857628"/>
            <a:ext cx="428628" cy="6429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57488" y="428604"/>
            <a:ext cx="3071834" cy="477054"/>
          </a:xfrm>
          <a:prstGeom prst="rect">
            <a:avLst/>
          </a:prstGeom>
          <a:noFill/>
          <a:ln>
            <a:solidFill>
              <a:srgbClr val="FF0000"/>
            </a:solidFill>
          </a:ln>
        </p:spPr>
        <p:txBody>
          <a:bodyPr wrap="square" rtlCol="0">
            <a:spAutoFit/>
          </a:bodyPr>
          <a:lstStyle/>
          <a:p>
            <a:pPr>
              <a:buFont typeface="Wingdings" pitchFamily="2" charset="2"/>
              <a:buChar char="Ø"/>
            </a:pPr>
            <a:r>
              <a:rPr lang="fr-FR" sz="2500" b="1" u="sng" dirty="0">
                <a:solidFill>
                  <a:srgbClr val="FF0000"/>
                </a:solidFill>
              </a:rPr>
              <a:t>Géotechnique :</a:t>
            </a:r>
          </a:p>
        </p:txBody>
      </p:sp>
      <p:sp>
        <p:nvSpPr>
          <p:cNvPr id="7" name="ZoneTexte 6"/>
          <p:cNvSpPr txBox="1"/>
          <p:nvPr/>
        </p:nvSpPr>
        <p:spPr>
          <a:xfrm>
            <a:off x="285720" y="1357298"/>
            <a:ext cx="8643998" cy="3416320"/>
          </a:xfrm>
          <a:prstGeom prst="rect">
            <a:avLst/>
          </a:prstGeom>
          <a:noFill/>
        </p:spPr>
        <p:txBody>
          <a:bodyPr wrap="square" rtlCol="0">
            <a:spAutoFit/>
          </a:bodyPr>
          <a:lstStyle/>
          <a:p>
            <a:r>
              <a:rPr lang="fr-FR" dirty="0"/>
              <a:t> </a:t>
            </a:r>
            <a:r>
              <a:rPr lang="fr-FR" sz="2000" b="1" dirty="0"/>
              <a:t>RECONNAISSANCE DU SOL</a:t>
            </a:r>
          </a:p>
          <a:p>
            <a:r>
              <a:rPr lang="fr-FR" sz="2000" b="1" dirty="0">
                <a:solidFill>
                  <a:srgbClr val="FF0000"/>
                </a:solidFill>
              </a:rPr>
              <a:t>2.1. Se renseigner</a:t>
            </a:r>
          </a:p>
          <a:p>
            <a:r>
              <a:rPr lang="fr-FR" sz="2000" dirty="0"/>
              <a:t>La première démarche consiste à se renseigner préalablement, les « bons terrains ». Il y a donc lieu de se renseigner afin de savoir si :</a:t>
            </a:r>
          </a:p>
          <a:p>
            <a:endParaRPr lang="fr-FR" dirty="0"/>
          </a:p>
          <a:p>
            <a:pPr>
              <a:buFontTx/>
              <a:buChar char="-"/>
            </a:pPr>
            <a:r>
              <a:rPr lang="fr-FR" sz="2000" dirty="0"/>
              <a:t>Le terrain n’est pas inondable.</a:t>
            </a:r>
          </a:p>
          <a:p>
            <a:endParaRPr lang="fr-FR" dirty="0"/>
          </a:p>
          <a:p>
            <a:pPr>
              <a:buFontTx/>
              <a:buChar char="-"/>
            </a:pPr>
            <a:r>
              <a:rPr lang="fr-FR" sz="2000" dirty="0"/>
              <a:t>Il n’y a pas de problèmes de glissements ou de tassements (voir l’état des maisons voisines). </a:t>
            </a:r>
          </a:p>
          <a:p>
            <a:pPr>
              <a:buFontTx/>
              <a:buChar char="-"/>
            </a:pPr>
            <a:r>
              <a:rPr lang="fr-FR" sz="2000" dirty="0"/>
              <a:t>On peut aussi consulter les services techniques de la mairie et les cartes géologiques.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000108"/>
            <a:ext cx="4281300" cy="400110"/>
          </a:xfrm>
          <a:prstGeom prst="rect">
            <a:avLst/>
          </a:prstGeom>
        </p:spPr>
        <p:txBody>
          <a:bodyPr wrap="none">
            <a:spAutoFit/>
          </a:bodyPr>
          <a:lstStyle/>
          <a:p>
            <a:pPr>
              <a:buFont typeface="Wingdings" pitchFamily="2" charset="2"/>
              <a:buChar char="Ø"/>
            </a:pPr>
            <a:r>
              <a:rPr lang="fr-FR" sz="2000" b="1" u="sng" dirty="0"/>
              <a:t>Pour Le chemin de fer  (plateforme)  </a:t>
            </a:r>
          </a:p>
        </p:txBody>
      </p:sp>
      <p:sp>
        <p:nvSpPr>
          <p:cNvPr id="6" name="Rectangle 5"/>
          <p:cNvSpPr/>
          <p:nvPr/>
        </p:nvSpPr>
        <p:spPr>
          <a:xfrm>
            <a:off x="357158" y="500042"/>
            <a:ext cx="5548314" cy="369332"/>
          </a:xfrm>
          <a:prstGeom prst="rect">
            <a:avLst/>
          </a:prstGeom>
          <a:ln>
            <a:solidFill>
              <a:srgbClr val="FF0000"/>
            </a:solidFill>
          </a:ln>
        </p:spPr>
        <p:txBody>
          <a:bodyPr wrap="none">
            <a:spAutoFit/>
          </a:bodyPr>
          <a:lstStyle/>
          <a:p>
            <a:pPr lvl="0" algn="justLow" fontAlgn="base">
              <a:spcBef>
                <a:spcPct val="0"/>
              </a:spcBef>
              <a:spcAft>
                <a:spcPct val="0"/>
              </a:spcAft>
              <a:buFont typeface="Wingdings" pitchFamily="2" charset="2"/>
              <a:buChar char="Ø"/>
              <a:tabLst>
                <a:tab pos="269875" algn="l"/>
              </a:tabLst>
            </a:pPr>
            <a:r>
              <a:rPr kumimoji="0" lang="fr-FR" b="1" i="0" u="sng" strike="noStrike" cap="none" normalizeH="0" baseline="0" dirty="0">
                <a:ln>
                  <a:noFill/>
                </a:ln>
                <a:solidFill>
                  <a:srgbClr val="FF0000"/>
                </a:solidFill>
                <a:effectLst/>
                <a:latin typeface="Arial" pitchFamily="34" charset="0"/>
                <a:cs typeface="Arial" pitchFamily="34" charset="0"/>
              </a:rPr>
              <a:t>Résultats d’Essais de pénétration dynamique : </a:t>
            </a:r>
            <a:endParaRPr kumimoji="0" lang="fr-FR" sz="2400" b="1" i="0" u="none" strike="noStrike" cap="none" normalizeH="0" baseline="0" dirty="0">
              <a:ln>
                <a:noFill/>
              </a:ln>
              <a:solidFill>
                <a:srgbClr val="FF0000"/>
              </a:solidFill>
              <a:effectLst/>
              <a:latin typeface="Arial" pitchFamily="34" charset="0"/>
              <a:cs typeface="Arial" pitchFamily="34" charset="0"/>
            </a:endParaRPr>
          </a:p>
        </p:txBody>
      </p:sp>
      <p:sp>
        <p:nvSpPr>
          <p:cNvPr id="19457" name="Rectangle 1"/>
          <p:cNvSpPr>
            <a:spLocks noChangeArrowheads="1"/>
          </p:cNvSpPr>
          <p:nvPr/>
        </p:nvSpPr>
        <p:spPr bwMode="auto">
          <a:xfrm>
            <a:off x="500034" y="1714488"/>
            <a:ext cx="5378139"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69875" algn="l"/>
              </a:tabLst>
            </a:pPr>
            <a:r>
              <a:rPr kumimoji="0" lang="fr-FR" sz="1500" b="1" i="0" u="sng" strike="noStrike" cap="none" normalizeH="0" baseline="0" dirty="0">
                <a:ln>
                  <a:noFill/>
                </a:ln>
                <a:solidFill>
                  <a:schemeClr val="tx1"/>
                </a:solidFill>
                <a:effectLst/>
                <a:latin typeface="Arial" pitchFamily="34" charset="0"/>
                <a:ea typeface="Times New Roman" pitchFamily="18" charset="0"/>
                <a:cs typeface="Arial" pitchFamily="34" charset="0"/>
              </a:rPr>
              <a:t>Puits P1 :</a:t>
            </a:r>
          </a:p>
          <a:p>
            <a:pPr marL="0" marR="0" lvl="0" indent="0" algn="l" defTabSz="914400" rtl="0" eaLnBrk="1" fontAlgn="base" latinLnBrk="0" hangingPunct="1">
              <a:lnSpc>
                <a:spcPct val="100000"/>
              </a:lnSpc>
              <a:spcBef>
                <a:spcPct val="0"/>
              </a:spcBef>
              <a:spcAft>
                <a:spcPct val="0"/>
              </a:spcAft>
              <a:buClrTx/>
              <a:buSzTx/>
              <a:tabLst>
                <a:tab pos="269875" algn="l"/>
              </a:tabLst>
            </a:pPr>
            <a:endParaRPr kumimoji="0" lang="fr-FR" sz="15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9875" algn="l"/>
              </a:tabLst>
            </a:pPr>
            <a:r>
              <a:rPr kumimoji="0" lang="fr-FR"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0.00 m à 0.60 m : Remblai.</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9875" algn="l"/>
              </a:tabLst>
            </a:pPr>
            <a:r>
              <a:rPr kumimoji="0" lang="fr-FR"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0.60 m à 1.00 m : Argile </a:t>
            </a:r>
            <a:r>
              <a:rPr kumimoji="0" lang="fr-FR" sz="1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silteuse</a:t>
            </a:r>
            <a:r>
              <a:rPr kumimoji="0" lang="fr-FR"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de couleur grisâtre à blanchâtre</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9875" algn="l"/>
              </a:tabLst>
            </a:pPr>
            <a:r>
              <a:rPr kumimoji="0" lang="fr-FR"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Le niveau d’eau à été décelée à 0.80m de profondeur</a:t>
            </a:r>
            <a:r>
              <a:rPr kumimoji="0" lang="fr-FR" sz="1400" b="0" i="0" u="none" strike="noStrike" cap="none" normalizeH="0" baseline="0" dirty="0">
                <a:ln>
                  <a:noFill/>
                </a:ln>
                <a:solidFill>
                  <a:schemeClr val="tx1"/>
                </a:solidFill>
                <a:effectLst/>
                <a:latin typeface="Arial" pitchFamily="34" charset="0"/>
                <a:cs typeface="Arial" pitchFamily="34" charset="0"/>
              </a:rPr>
              <a:t> </a:t>
            </a:r>
          </a:p>
        </p:txBody>
      </p:sp>
      <p:sp>
        <p:nvSpPr>
          <p:cNvPr id="1945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9458" name="Picture 2" descr="DSC00069"/>
          <p:cNvPicPr>
            <a:picLocks noChangeAspect="1" noChangeArrowheads="1"/>
          </p:cNvPicPr>
          <p:nvPr/>
        </p:nvPicPr>
        <p:blipFill>
          <a:blip r:embed="rId2" cstate="print"/>
          <a:srcRect/>
          <a:stretch>
            <a:fillRect/>
          </a:stretch>
        </p:blipFill>
        <p:spPr bwMode="auto">
          <a:xfrm>
            <a:off x="357158" y="2928934"/>
            <a:ext cx="4195155" cy="3143272"/>
          </a:xfrm>
          <a:prstGeom prst="rect">
            <a:avLst/>
          </a:prstGeom>
          <a:noFill/>
        </p:spPr>
      </p:pic>
      <p:sp>
        <p:nvSpPr>
          <p:cNvPr id="19460" name="Rectangle 4"/>
          <p:cNvSpPr>
            <a:spLocks noChangeArrowheads="1"/>
          </p:cNvSpPr>
          <p:nvPr/>
        </p:nvSpPr>
        <p:spPr bwMode="auto">
          <a:xfrm>
            <a:off x="428596" y="607220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sng" strike="noStrike" cap="none" normalizeH="0" baseline="0" dirty="0">
                <a:ln>
                  <a:noFill/>
                </a:ln>
                <a:solidFill>
                  <a:schemeClr val="tx1"/>
                </a:solidFill>
                <a:effectLst/>
                <a:latin typeface="Arial" pitchFamily="34" charset="0"/>
                <a:ea typeface="Times New Roman" pitchFamily="18" charset="0"/>
                <a:cs typeface="Arial" pitchFamily="34" charset="0"/>
              </a:rPr>
              <a:t>Vue de l’emplacement du puits № 1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0"/>
          <p:cNvSpPr/>
          <p:nvPr/>
        </p:nvSpPr>
        <p:spPr>
          <a:xfrm>
            <a:off x="5715008" y="3214684"/>
            <a:ext cx="1500198" cy="59531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715008" y="3571876"/>
            <a:ext cx="1500198" cy="11906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715008" y="4036222"/>
            <a:ext cx="1500198" cy="2976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715008" y="4250538"/>
            <a:ext cx="1500198" cy="89297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Accolade fermante 14"/>
          <p:cNvSpPr/>
          <p:nvPr/>
        </p:nvSpPr>
        <p:spPr>
          <a:xfrm>
            <a:off x="7286644" y="3214686"/>
            <a:ext cx="285752" cy="3571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ccolade fermante 15"/>
          <p:cNvSpPr/>
          <p:nvPr/>
        </p:nvSpPr>
        <p:spPr>
          <a:xfrm>
            <a:off x="7358082" y="4429132"/>
            <a:ext cx="204790" cy="6334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Accolade fermante 16"/>
          <p:cNvSpPr/>
          <p:nvPr/>
        </p:nvSpPr>
        <p:spPr>
          <a:xfrm>
            <a:off x="7286644" y="4000504"/>
            <a:ext cx="285752" cy="2143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Rectangle 17"/>
          <p:cNvSpPr/>
          <p:nvPr/>
        </p:nvSpPr>
        <p:spPr>
          <a:xfrm>
            <a:off x="7643834" y="3214686"/>
            <a:ext cx="997389" cy="369332"/>
          </a:xfrm>
          <a:prstGeom prst="rect">
            <a:avLst/>
          </a:prstGeom>
        </p:spPr>
        <p:txBody>
          <a:bodyPr wrap="none">
            <a:spAutoFit/>
          </a:bodyPr>
          <a:lstStyle/>
          <a:p>
            <a:r>
              <a:rPr kumimoji="0" lang="fr-FR" sz="1500" b="1" i="0" u="sng" strike="noStrike" cap="none" normalizeH="0" baseline="0" dirty="0">
                <a:ln>
                  <a:noFill/>
                </a:ln>
                <a:solidFill>
                  <a:schemeClr val="tx1"/>
                </a:solidFill>
                <a:effectLst/>
                <a:latin typeface="Arial" pitchFamily="34" charset="0"/>
                <a:ea typeface="Times New Roman" pitchFamily="18" charset="0"/>
                <a:cs typeface="Arial" pitchFamily="34" charset="0"/>
              </a:rPr>
              <a:t>Remblai</a:t>
            </a:r>
            <a:r>
              <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lang="fr-FR" dirty="0"/>
          </a:p>
        </p:txBody>
      </p:sp>
      <p:sp>
        <p:nvSpPr>
          <p:cNvPr id="19" name="Rectangle 18"/>
          <p:cNvSpPr/>
          <p:nvPr/>
        </p:nvSpPr>
        <p:spPr>
          <a:xfrm>
            <a:off x="7643834" y="3929066"/>
            <a:ext cx="1380506" cy="323165"/>
          </a:xfrm>
          <a:prstGeom prst="rect">
            <a:avLst/>
          </a:prstGeom>
        </p:spPr>
        <p:txBody>
          <a:bodyPr wrap="none">
            <a:spAutoFit/>
          </a:bodyPr>
          <a:lstStyle/>
          <a:p>
            <a:r>
              <a:rPr kumimoji="0" lang="fr-FR" sz="1500" b="1" i="0" u="sng" strike="noStrike" cap="none" normalizeH="0" baseline="0" dirty="0">
                <a:ln>
                  <a:noFill/>
                </a:ln>
                <a:solidFill>
                  <a:schemeClr val="tx1"/>
                </a:solidFill>
                <a:effectLst/>
                <a:latin typeface="Arial" pitchFamily="34" charset="0"/>
                <a:ea typeface="Times New Roman" pitchFamily="18" charset="0"/>
                <a:cs typeface="Arial" pitchFamily="34" charset="0"/>
              </a:rPr>
              <a:t>Nappe</a:t>
            </a:r>
            <a:r>
              <a:rPr kumimoji="0" lang="fr-FR" sz="1500" b="1" i="0" u="sng" strike="noStrike" cap="none" normalizeH="0" dirty="0">
                <a:ln>
                  <a:noFill/>
                </a:ln>
                <a:solidFill>
                  <a:schemeClr val="tx1"/>
                </a:solidFill>
                <a:effectLst/>
                <a:latin typeface="Arial" pitchFamily="34" charset="0"/>
                <a:ea typeface="Times New Roman" pitchFamily="18" charset="0"/>
                <a:cs typeface="Arial" pitchFamily="34" charset="0"/>
              </a:rPr>
              <a:t> d’eau </a:t>
            </a:r>
            <a:endPar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sp>
        <p:nvSpPr>
          <p:cNvPr id="20" name="Rectangle 19"/>
          <p:cNvSpPr/>
          <p:nvPr/>
        </p:nvSpPr>
        <p:spPr>
          <a:xfrm>
            <a:off x="7644872" y="4500570"/>
            <a:ext cx="1499128" cy="323165"/>
          </a:xfrm>
          <a:prstGeom prst="rect">
            <a:avLst/>
          </a:prstGeom>
        </p:spPr>
        <p:txBody>
          <a:bodyPr wrap="none">
            <a:spAutoFit/>
          </a:bodyPr>
          <a:lstStyle/>
          <a:p>
            <a:r>
              <a:rPr lang="fr-FR" sz="1500" b="1" u="sng" dirty="0">
                <a:latin typeface="Arial" pitchFamily="34" charset="0"/>
                <a:cs typeface="Arial" pitchFamily="34" charset="0"/>
              </a:rPr>
              <a:t>Argile </a:t>
            </a:r>
            <a:r>
              <a:rPr lang="fr-FR" sz="1500" b="1" u="sng" dirty="0" err="1">
                <a:latin typeface="Arial" pitchFamily="34" charset="0"/>
                <a:cs typeface="Arial" pitchFamily="34" charset="0"/>
              </a:rPr>
              <a:t>silteuse</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000108"/>
            <a:ext cx="4281300" cy="400110"/>
          </a:xfrm>
          <a:prstGeom prst="rect">
            <a:avLst/>
          </a:prstGeom>
        </p:spPr>
        <p:txBody>
          <a:bodyPr wrap="none">
            <a:spAutoFit/>
          </a:bodyPr>
          <a:lstStyle/>
          <a:p>
            <a:pPr>
              <a:buFont typeface="Wingdings" pitchFamily="2" charset="2"/>
              <a:buChar char="Ø"/>
            </a:pPr>
            <a:r>
              <a:rPr lang="fr-FR" sz="2000" b="1" u="sng" dirty="0"/>
              <a:t>Pour Le chemin de fer  (plateforme)  </a:t>
            </a:r>
          </a:p>
        </p:txBody>
      </p:sp>
      <p:sp>
        <p:nvSpPr>
          <p:cNvPr id="6" name="Rectangle 5"/>
          <p:cNvSpPr/>
          <p:nvPr/>
        </p:nvSpPr>
        <p:spPr>
          <a:xfrm>
            <a:off x="357158" y="500042"/>
            <a:ext cx="5548314" cy="369332"/>
          </a:xfrm>
          <a:prstGeom prst="rect">
            <a:avLst/>
          </a:prstGeom>
          <a:ln>
            <a:solidFill>
              <a:srgbClr val="FF0000"/>
            </a:solidFill>
          </a:ln>
        </p:spPr>
        <p:txBody>
          <a:bodyPr wrap="none">
            <a:spAutoFit/>
          </a:bodyPr>
          <a:lstStyle/>
          <a:p>
            <a:pPr lvl="0" algn="justLow" fontAlgn="base">
              <a:spcBef>
                <a:spcPct val="0"/>
              </a:spcBef>
              <a:spcAft>
                <a:spcPct val="0"/>
              </a:spcAft>
              <a:buFont typeface="Wingdings" pitchFamily="2" charset="2"/>
              <a:buChar char="Ø"/>
              <a:tabLst>
                <a:tab pos="269875" algn="l"/>
              </a:tabLst>
            </a:pPr>
            <a:r>
              <a:rPr kumimoji="0" lang="fr-FR" b="1" i="0" u="sng" strike="noStrike" cap="none" normalizeH="0" baseline="0" dirty="0">
                <a:ln>
                  <a:noFill/>
                </a:ln>
                <a:solidFill>
                  <a:srgbClr val="FF0000"/>
                </a:solidFill>
                <a:effectLst/>
                <a:latin typeface="Arial" pitchFamily="34" charset="0"/>
                <a:cs typeface="Arial" pitchFamily="34" charset="0"/>
              </a:rPr>
              <a:t>Résultats d’Essais de pénétration dynamique : </a:t>
            </a:r>
            <a:endParaRPr kumimoji="0" lang="fr-FR" sz="2400" b="1" i="0" u="none" strike="noStrike" cap="none" normalizeH="0" baseline="0" dirty="0">
              <a:ln>
                <a:noFill/>
              </a:ln>
              <a:solidFill>
                <a:srgbClr val="FF0000"/>
              </a:solidFill>
              <a:effectLst/>
              <a:latin typeface="Arial" pitchFamily="34" charset="0"/>
              <a:cs typeface="Arial" pitchFamily="34" charset="0"/>
            </a:endParaRPr>
          </a:p>
        </p:txBody>
      </p:sp>
      <p:sp>
        <p:nvSpPr>
          <p:cNvPr id="19457" name="Rectangle 1"/>
          <p:cNvSpPr>
            <a:spLocks noChangeArrowheads="1"/>
          </p:cNvSpPr>
          <p:nvPr/>
        </p:nvSpPr>
        <p:spPr bwMode="auto">
          <a:xfrm>
            <a:off x="500034" y="1714488"/>
            <a:ext cx="4732129"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69875" algn="l"/>
              </a:tabLst>
            </a:pPr>
            <a:r>
              <a:rPr kumimoji="0" lang="fr-FR" sz="1500" b="1" i="0" u="sng" strike="noStrike" cap="none" normalizeH="0" baseline="0" dirty="0">
                <a:ln>
                  <a:noFill/>
                </a:ln>
                <a:solidFill>
                  <a:schemeClr val="tx1"/>
                </a:solidFill>
                <a:effectLst/>
                <a:latin typeface="Arial" pitchFamily="34" charset="0"/>
                <a:ea typeface="Times New Roman" pitchFamily="18" charset="0"/>
                <a:cs typeface="Arial" pitchFamily="34" charset="0"/>
              </a:rPr>
              <a:t>Puits P2:</a:t>
            </a:r>
          </a:p>
          <a:p>
            <a:pPr marL="0" marR="0" lvl="0" indent="0" algn="l" defTabSz="914400" rtl="0" eaLnBrk="1" fontAlgn="base" latinLnBrk="0" hangingPunct="1">
              <a:lnSpc>
                <a:spcPct val="100000"/>
              </a:lnSpc>
              <a:spcBef>
                <a:spcPct val="0"/>
              </a:spcBef>
              <a:spcAft>
                <a:spcPct val="0"/>
              </a:spcAft>
              <a:buClrTx/>
              <a:buSzTx/>
              <a:tabLst>
                <a:tab pos="269875" algn="l"/>
              </a:tabLst>
            </a:pPr>
            <a:endParaRPr kumimoji="0" lang="fr-FR" sz="15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9875" algn="l"/>
              </a:tabLst>
            </a:pPr>
            <a:r>
              <a:rPr kumimoji="0" lang="fr-FR"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0.00 m à 0.50 m : argile</a:t>
            </a:r>
            <a:r>
              <a:rPr kumimoji="0" lang="fr-FR" sz="1400" b="0" i="0" u="none" strike="noStrike" cap="none" normalizeH="0" dirty="0">
                <a:ln>
                  <a:noFill/>
                </a:ln>
                <a:solidFill>
                  <a:schemeClr val="tx1"/>
                </a:solidFill>
                <a:effectLst/>
                <a:latin typeface="Arial" pitchFamily="34" charset="0"/>
                <a:ea typeface="Times New Roman" pitchFamily="18" charset="0"/>
                <a:cs typeface="Arial" pitchFamily="34" charset="0"/>
              </a:rPr>
              <a:t> limoneuse brunâtre à noirâtre </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9875" algn="l"/>
              </a:tabLst>
            </a:pPr>
            <a:r>
              <a:rPr kumimoji="0" lang="fr-FR"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0.50 m à 1.20 m : Argile </a:t>
            </a:r>
            <a:r>
              <a:rPr kumimoji="0" lang="fr-FR" sz="1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silteuse</a:t>
            </a:r>
            <a:r>
              <a:rPr kumimoji="0" lang="fr-FR"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de couleur</a:t>
            </a:r>
            <a:r>
              <a:rPr kumimoji="0" lang="fr-FR" sz="14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fr-FR"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blanchâtre</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9875" algn="l"/>
              </a:tabLst>
            </a:pPr>
            <a:r>
              <a:rPr kumimoji="0" lang="fr-FR"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Le niveau d’eau à été décelée à 0.80m de profondeur</a:t>
            </a:r>
            <a:r>
              <a:rPr kumimoji="0" lang="fr-FR" sz="1400" b="0" i="0" u="none" strike="noStrike" cap="none" normalizeH="0" baseline="0" dirty="0">
                <a:ln>
                  <a:noFill/>
                </a:ln>
                <a:solidFill>
                  <a:schemeClr val="tx1"/>
                </a:solidFill>
                <a:effectLst/>
                <a:latin typeface="Arial" pitchFamily="34" charset="0"/>
                <a:cs typeface="Arial" pitchFamily="34" charset="0"/>
              </a:rPr>
              <a:t> </a:t>
            </a:r>
          </a:p>
        </p:txBody>
      </p:sp>
      <p:sp>
        <p:nvSpPr>
          <p:cNvPr id="1945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9460" name="Rectangle 4"/>
          <p:cNvSpPr>
            <a:spLocks noChangeArrowheads="1"/>
          </p:cNvSpPr>
          <p:nvPr/>
        </p:nvSpPr>
        <p:spPr bwMode="auto">
          <a:xfrm>
            <a:off x="428596" y="6072206"/>
            <a:ext cx="264046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sng" strike="noStrike" cap="none" normalizeH="0" baseline="0" dirty="0">
                <a:ln>
                  <a:noFill/>
                </a:ln>
                <a:solidFill>
                  <a:schemeClr val="tx1"/>
                </a:solidFill>
                <a:effectLst/>
                <a:latin typeface="Arial" pitchFamily="34" charset="0"/>
                <a:ea typeface="Times New Roman" pitchFamily="18" charset="0"/>
                <a:cs typeface="Arial" pitchFamily="34" charset="0"/>
              </a:rPr>
              <a:t>Vue de l’emplacement du puits № 2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0"/>
          <p:cNvSpPr/>
          <p:nvPr/>
        </p:nvSpPr>
        <p:spPr>
          <a:xfrm>
            <a:off x="5143504" y="4071942"/>
            <a:ext cx="1500198" cy="59531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143504" y="4429134"/>
            <a:ext cx="1500198" cy="1190632"/>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143504" y="4893480"/>
            <a:ext cx="1500198" cy="2976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143504" y="5107796"/>
            <a:ext cx="1500198" cy="89297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Accolade fermante 14"/>
          <p:cNvSpPr/>
          <p:nvPr/>
        </p:nvSpPr>
        <p:spPr>
          <a:xfrm>
            <a:off x="6715140" y="4071944"/>
            <a:ext cx="285752" cy="3571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ccolade fermante 15"/>
          <p:cNvSpPr/>
          <p:nvPr/>
        </p:nvSpPr>
        <p:spPr>
          <a:xfrm>
            <a:off x="6786578" y="5286390"/>
            <a:ext cx="204790" cy="6334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Accolade fermante 16"/>
          <p:cNvSpPr/>
          <p:nvPr/>
        </p:nvSpPr>
        <p:spPr>
          <a:xfrm>
            <a:off x="6715140" y="4857762"/>
            <a:ext cx="285752" cy="2143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Rectangle 17"/>
          <p:cNvSpPr/>
          <p:nvPr/>
        </p:nvSpPr>
        <p:spPr>
          <a:xfrm>
            <a:off x="7072330" y="4071944"/>
            <a:ext cx="1786066" cy="323165"/>
          </a:xfrm>
          <a:prstGeom prst="rect">
            <a:avLst/>
          </a:prstGeom>
        </p:spPr>
        <p:txBody>
          <a:bodyPr wrap="none">
            <a:spAutoFit/>
          </a:bodyPr>
          <a:lstStyle/>
          <a:p>
            <a:r>
              <a:rPr lang="fr-FR" sz="1500" b="1" u="sng" dirty="0">
                <a:latin typeface="Arial" pitchFamily="34" charset="0"/>
                <a:cs typeface="Arial" pitchFamily="34" charset="0"/>
              </a:rPr>
              <a:t>Argile limoneuse </a:t>
            </a:r>
            <a:endParaRPr lang="fr-FR" dirty="0"/>
          </a:p>
        </p:txBody>
      </p:sp>
      <p:sp>
        <p:nvSpPr>
          <p:cNvPr id="19" name="Rectangle 18"/>
          <p:cNvSpPr/>
          <p:nvPr/>
        </p:nvSpPr>
        <p:spPr>
          <a:xfrm>
            <a:off x="7072330" y="4786324"/>
            <a:ext cx="1380506" cy="323165"/>
          </a:xfrm>
          <a:prstGeom prst="rect">
            <a:avLst/>
          </a:prstGeom>
        </p:spPr>
        <p:txBody>
          <a:bodyPr wrap="none">
            <a:spAutoFit/>
          </a:bodyPr>
          <a:lstStyle/>
          <a:p>
            <a:r>
              <a:rPr kumimoji="0" lang="fr-FR" sz="1500" b="1" i="0" u="sng" strike="noStrike" cap="none" normalizeH="0" baseline="0" dirty="0">
                <a:ln>
                  <a:noFill/>
                </a:ln>
                <a:solidFill>
                  <a:schemeClr val="tx1"/>
                </a:solidFill>
                <a:effectLst/>
                <a:latin typeface="Arial" pitchFamily="34" charset="0"/>
                <a:ea typeface="Times New Roman" pitchFamily="18" charset="0"/>
                <a:cs typeface="Arial" pitchFamily="34" charset="0"/>
              </a:rPr>
              <a:t>Nappe</a:t>
            </a:r>
            <a:r>
              <a:rPr kumimoji="0" lang="fr-FR" sz="1500" b="1" i="0" u="sng" strike="noStrike" cap="none" normalizeH="0" dirty="0">
                <a:ln>
                  <a:noFill/>
                </a:ln>
                <a:solidFill>
                  <a:schemeClr val="tx1"/>
                </a:solidFill>
                <a:effectLst/>
                <a:latin typeface="Arial" pitchFamily="34" charset="0"/>
                <a:ea typeface="Times New Roman" pitchFamily="18" charset="0"/>
                <a:cs typeface="Arial" pitchFamily="34" charset="0"/>
              </a:rPr>
              <a:t> d’eau </a:t>
            </a:r>
            <a:endPar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sp>
        <p:nvSpPr>
          <p:cNvPr id="20" name="Rectangle 19"/>
          <p:cNvSpPr/>
          <p:nvPr/>
        </p:nvSpPr>
        <p:spPr>
          <a:xfrm>
            <a:off x="7073368" y="5357828"/>
            <a:ext cx="1499128" cy="323165"/>
          </a:xfrm>
          <a:prstGeom prst="rect">
            <a:avLst/>
          </a:prstGeom>
        </p:spPr>
        <p:txBody>
          <a:bodyPr wrap="none">
            <a:spAutoFit/>
          </a:bodyPr>
          <a:lstStyle/>
          <a:p>
            <a:r>
              <a:rPr lang="fr-FR" sz="1500" b="1" u="sng" dirty="0">
                <a:latin typeface="Arial" pitchFamily="34" charset="0"/>
                <a:cs typeface="Arial" pitchFamily="34" charset="0"/>
              </a:rPr>
              <a:t>Argile </a:t>
            </a:r>
            <a:r>
              <a:rPr lang="fr-FR" sz="1500" b="1" u="sng" dirty="0" err="1">
                <a:latin typeface="Arial" pitchFamily="34" charset="0"/>
                <a:cs typeface="Arial" pitchFamily="34" charset="0"/>
              </a:rPr>
              <a:t>silteuse</a:t>
            </a:r>
            <a:endParaRPr lang="fr-FR" dirty="0"/>
          </a:p>
        </p:txBody>
      </p:sp>
      <p:pic>
        <p:nvPicPr>
          <p:cNvPr id="21506" name="Picture 2" descr="DSC00079"/>
          <p:cNvPicPr>
            <a:picLocks noChangeAspect="1" noChangeArrowheads="1"/>
          </p:cNvPicPr>
          <p:nvPr/>
        </p:nvPicPr>
        <p:blipFill>
          <a:blip r:embed="rId2" cstate="print"/>
          <a:srcRect/>
          <a:stretch>
            <a:fillRect/>
          </a:stretch>
        </p:blipFill>
        <p:spPr bwMode="auto">
          <a:xfrm>
            <a:off x="500034" y="3129292"/>
            <a:ext cx="3786214" cy="283335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500042"/>
            <a:ext cx="6000792" cy="400110"/>
          </a:xfrm>
          <a:prstGeom prst="rect">
            <a:avLst/>
          </a:prstGeom>
          <a:ln>
            <a:solidFill>
              <a:srgbClr val="FF0000"/>
            </a:solidFill>
          </a:ln>
        </p:spPr>
        <p:txBody>
          <a:bodyPr wrap="square">
            <a:spAutoFit/>
          </a:bodyPr>
          <a:lstStyle/>
          <a:p>
            <a:pPr lvl="0" algn="justLow" fontAlgn="base">
              <a:spcBef>
                <a:spcPct val="0"/>
              </a:spcBef>
              <a:spcAft>
                <a:spcPct val="0"/>
              </a:spcAft>
              <a:buFont typeface="Wingdings" pitchFamily="2" charset="2"/>
              <a:buChar char="Ø"/>
              <a:tabLst>
                <a:tab pos="269875" algn="l"/>
              </a:tabLst>
            </a:pPr>
            <a:r>
              <a:rPr lang="fr-FR" sz="2000" b="1" u="sng" dirty="0">
                <a:solidFill>
                  <a:srgbClr val="FF0000"/>
                </a:solidFill>
                <a:latin typeface="Arial" pitchFamily="34" charset="0"/>
                <a:cs typeface="Arial" pitchFamily="34" charset="0"/>
              </a:rPr>
              <a:t>La conclusion des différents essais :</a:t>
            </a:r>
            <a:endParaRPr kumimoji="0" lang="fr-FR" sz="2000" b="1" i="0" u="none" strike="noStrike" cap="none" normalizeH="0" baseline="0" dirty="0">
              <a:ln>
                <a:noFill/>
              </a:ln>
              <a:solidFill>
                <a:srgbClr val="FF0000"/>
              </a:solidFill>
              <a:effectLst/>
              <a:latin typeface="Arial" pitchFamily="34" charset="0"/>
              <a:cs typeface="Arial" pitchFamily="34" charset="0"/>
            </a:endParaRPr>
          </a:p>
        </p:txBody>
      </p:sp>
      <p:sp>
        <p:nvSpPr>
          <p:cNvPr id="5" name="Rectangle 4"/>
          <p:cNvSpPr/>
          <p:nvPr/>
        </p:nvSpPr>
        <p:spPr>
          <a:xfrm>
            <a:off x="357158" y="1142984"/>
            <a:ext cx="6215106" cy="1477328"/>
          </a:xfrm>
          <a:prstGeom prst="rect">
            <a:avLst/>
          </a:prstGeom>
        </p:spPr>
        <p:txBody>
          <a:bodyPr wrap="square">
            <a:spAutoFit/>
          </a:bodyPr>
          <a:lstStyle/>
          <a:p>
            <a:pPr>
              <a:buFont typeface="Wingdings" pitchFamily="2" charset="2"/>
              <a:buChar char="§"/>
            </a:pPr>
            <a:r>
              <a:rPr lang="fr-FR" dirty="0"/>
              <a:t>Une constitution argileuse à sableuse</a:t>
            </a:r>
          </a:p>
          <a:p>
            <a:pPr>
              <a:buFont typeface="Wingdings" pitchFamily="2" charset="2"/>
              <a:buChar char="§"/>
            </a:pPr>
            <a:r>
              <a:rPr lang="fr-FR" dirty="0"/>
              <a:t>des risques d’érosion, ou de remontée des eaux de la nappe </a:t>
            </a:r>
          </a:p>
          <a:p>
            <a:pPr>
              <a:buFont typeface="Wingdings" pitchFamily="2" charset="2"/>
              <a:buChar char="§"/>
            </a:pPr>
            <a:r>
              <a:rPr lang="fr-FR" dirty="0"/>
              <a:t>  retrait-gonflement en certains points sont à craindre</a:t>
            </a:r>
          </a:p>
          <a:p>
            <a:pPr>
              <a:buFont typeface="Wingdings" pitchFamily="2" charset="2"/>
              <a:buChar char="§"/>
            </a:pPr>
            <a:r>
              <a:rPr lang="fr-FR" dirty="0"/>
              <a:t>Donc En synthèse, il s’agit d’un sol de caractéristiques géotechniques faibles à moyennes.</a:t>
            </a:r>
          </a:p>
        </p:txBody>
      </p:sp>
      <p:sp>
        <p:nvSpPr>
          <p:cNvPr id="7" name="Rectangle 6"/>
          <p:cNvSpPr/>
          <p:nvPr/>
        </p:nvSpPr>
        <p:spPr>
          <a:xfrm>
            <a:off x="357158" y="3286124"/>
            <a:ext cx="2357454" cy="400110"/>
          </a:xfrm>
          <a:prstGeom prst="rect">
            <a:avLst/>
          </a:prstGeom>
          <a:ln>
            <a:solidFill>
              <a:srgbClr val="FF0000"/>
            </a:solidFill>
          </a:ln>
        </p:spPr>
        <p:txBody>
          <a:bodyPr wrap="square">
            <a:spAutoFit/>
          </a:bodyPr>
          <a:lstStyle/>
          <a:p>
            <a:pPr lvl="0" algn="justLow" fontAlgn="base">
              <a:spcBef>
                <a:spcPct val="0"/>
              </a:spcBef>
              <a:spcAft>
                <a:spcPct val="0"/>
              </a:spcAft>
              <a:buFont typeface="Wingdings" pitchFamily="2" charset="2"/>
              <a:buChar char="Ø"/>
              <a:tabLst>
                <a:tab pos="269875" algn="l"/>
              </a:tabLst>
            </a:pPr>
            <a:r>
              <a:rPr kumimoji="0" lang="fr-FR" sz="2000" b="1" i="0" u="sng" strike="noStrike" cap="none" normalizeH="0" baseline="0" dirty="0">
                <a:ln>
                  <a:noFill/>
                </a:ln>
                <a:solidFill>
                  <a:srgbClr val="FF0000"/>
                </a:solidFill>
                <a:effectLst/>
                <a:latin typeface="Arial" pitchFamily="34" charset="0"/>
                <a:cs typeface="Arial" pitchFamily="34" charset="0"/>
              </a:rPr>
              <a:t>Les</a:t>
            </a:r>
            <a:r>
              <a:rPr kumimoji="0" lang="fr-FR" sz="2000" b="1" i="0" u="sng" strike="noStrike" cap="none" normalizeH="0" dirty="0">
                <a:ln>
                  <a:noFill/>
                </a:ln>
                <a:solidFill>
                  <a:srgbClr val="FF0000"/>
                </a:solidFill>
                <a:effectLst/>
                <a:latin typeface="Arial" pitchFamily="34" charset="0"/>
                <a:cs typeface="Arial" pitchFamily="34" charset="0"/>
              </a:rPr>
              <a:t> solutions :</a:t>
            </a:r>
            <a:endParaRPr kumimoji="0" lang="fr-FR" sz="2000" b="1" i="0" u="none" strike="noStrike" cap="none" normalizeH="0" baseline="0" dirty="0">
              <a:ln>
                <a:noFill/>
              </a:ln>
              <a:solidFill>
                <a:srgbClr val="FF0000"/>
              </a:solidFill>
              <a:effectLst/>
              <a:latin typeface="Arial" pitchFamily="34" charset="0"/>
              <a:cs typeface="Arial" pitchFamily="34" charset="0"/>
            </a:endParaRPr>
          </a:p>
        </p:txBody>
      </p:sp>
      <p:sp>
        <p:nvSpPr>
          <p:cNvPr id="22529" name="Rectangle 1"/>
          <p:cNvSpPr>
            <a:spLocks noChangeArrowheads="1"/>
          </p:cNvSpPr>
          <p:nvPr/>
        </p:nvSpPr>
        <p:spPr bwMode="auto">
          <a:xfrm>
            <a:off x="214282" y="3500438"/>
            <a:ext cx="7786742"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5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rPr>
              <a:t>Décaper le terrain au droit de la fondation du dalot en éliminant le niveau altéré de mauvaise qualité sur une profondeur minimale de 0.80 à 1.00 m sous le niveau bas du drain;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rPr>
              <a:t>Mise en place d’une couche d’enrochement de diamètre 0/200 mm qui sera compactée jusqu’à stabilisation avec un pompage provisoire pour travailler à sec ;</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rPr>
              <a:t>Reprendre cette opération jusqu’à dépasser le niveau d’eau ou la profondeur d’ancrage retenue;</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5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1934" y="571480"/>
            <a:ext cx="4500594" cy="1754326"/>
          </a:xfrm>
          <a:prstGeom prst="rect">
            <a:avLst/>
          </a:prstGeom>
        </p:spPr>
        <p:txBody>
          <a:bodyPr wrap="square">
            <a:spAutoFit/>
          </a:bodyPr>
          <a:lstStyle/>
          <a:p>
            <a:pPr>
              <a:buFont typeface="Wingdings" pitchFamily="2" charset="2"/>
              <a:buChar char="Ø"/>
            </a:pPr>
            <a:r>
              <a:rPr lang="fr-FR" sz="2400" b="1" u="sng" dirty="0">
                <a:solidFill>
                  <a:srgbClr val="FF0000"/>
                </a:solidFill>
              </a:rPr>
              <a:t>Pompage  provisoire:</a:t>
            </a:r>
          </a:p>
          <a:p>
            <a:endParaRPr lang="fr-FR" sz="2400" b="1" u="sng" dirty="0">
              <a:solidFill>
                <a:srgbClr val="FF0000"/>
              </a:solidFill>
            </a:endParaRPr>
          </a:p>
          <a:p>
            <a:pPr>
              <a:buNone/>
            </a:pPr>
            <a:r>
              <a:rPr lang="fr-FR" sz="2000" dirty="0"/>
              <a:t>Le pompage provisoire efficace pourra être nécessaire afin d’épuiser les eaux et d’assécher les fouilles.</a:t>
            </a:r>
          </a:p>
        </p:txBody>
      </p:sp>
      <p:pic>
        <p:nvPicPr>
          <p:cNvPr id="2050" name="Picture 2"/>
          <p:cNvPicPr>
            <a:picLocks noChangeAspect="1" noChangeArrowheads="1"/>
          </p:cNvPicPr>
          <p:nvPr/>
        </p:nvPicPr>
        <p:blipFill>
          <a:blip r:embed="rId2"/>
          <a:srcRect/>
          <a:stretch>
            <a:fillRect/>
          </a:stretch>
        </p:blipFill>
        <p:spPr bwMode="auto">
          <a:xfrm>
            <a:off x="4357686" y="2500306"/>
            <a:ext cx="3786214" cy="3958875"/>
          </a:xfrm>
          <a:prstGeom prst="rect">
            <a:avLst/>
          </a:prstGeom>
          <a:noFill/>
          <a:ln w="9525">
            <a:noFill/>
            <a:miter lim="800000"/>
            <a:headEnd/>
            <a:tailEnd/>
          </a:ln>
          <a:effectLst/>
        </p:spPr>
      </p:pic>
      <p:sp>
        <p:nvSpPr>
          <p:cNvPr id="5" name="Rectangle 4"/>
          <p:cNvSpPr/>
          <p:nvPr/>
        </p:nvSpPr>
        <p:spPr>
          <a:xfrm>
            <a:off x="4071934" y="571480"/>
            <a:ext cx="4000528"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RÃ©sultat de recherche d'images pour &quot;decapage du terrain 1m&quot;"/>
          <p:cNvPicPr>
            <a:picLocks noChangeAspect="1" noChangeArrowheads="1"/>
          </p:cNvPicPr>
          <p:nvPr/>
        </p:nvPicPr>
        <p:blipFill>
          <a:blip r:embed="rId3" cstate="print"/>
          <a:srcRect/>
          <a:stretch>
            <a:fillRect/>
          </a:stretch>
        </p:blipFill>
        <p:spPr bwMode="auto">
          <a:xfrm>
            <a:off x="500034" y="1214422"/>
            <a:ext cx="3561741" cy="2671306"/>
          </a:xfrm>
          <a:prstGeom prst="rect">
            <a:avLst/>
          </a:prstGeom>
          <a:noFill/>
        </p:spPr>
      </p:pic>
      <p:sp>
        <p:nvSpPr>
          <p:cNvPr id="7" name="Rectangle 6"/>
          <p:cNvSpPr/>
          <p:nvPr/>
        </p:nvSpPr>
        <p:spPr>
          <a:xfrm>
            <a:off x="571472" y="500042"/>
            <a:ext cx="2587568" cy="461665"/>
          </a:xfrm>
          <a:prstGeom prst="rect">
            <a:avLst/>
          </a:prstGeom>
          <a:ln w="38100">
            <a:solidFill>
              <a:srgbClr val="FF0000"/>
            </a:solidFill>
          </a:ln>
        </p:spPr>
        <p:txBody>
          <a:bodyPr wrap="none">
            <a:spAutoFit/>
          </a:bodyPr>
          <a:lstStyle/>
          <a:p>
            <a:pPr>
              <a:buFont typeface="Wingdings" pitchFamily="2" charset="2"/>
              <a:buChar char="Ø"/>
            </a:pPr>
            <a:r>
              <a:rPr lang="fr-FR" sz="2400" b="1" u="sng" dirty="0">
                <a:solidFill>
                  <a:srgbClr val="FF0000"/>
                </a:solidFill>
              </a:rPr>
              <a:t>Le décapage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2910" y="785794"/>
            <a:ext cx="7429552" cy="1015663"/>
          </a:xfrm>
          <a:prstGeom prst="rect">
            <a:avLst/>
          </a:prstGeom>
        </p:spPr>
        <p:txBody>
          <a:bodyPr wrap="square">
            <a:spAutoFit/>
          </a:bodyPr>
          <a:lstStyle/>
          <a:p>
            <a:pPr>
              <a:buFont typeface="Wingdings" pitchFamily="2" charset="2"/>
              <a:buChar char="Ø"/>
            </a:pPr>
            <a:r>
              <a:rPr lang="fr-FR" sz="2000" b="1" dirty="0"/>
              <a:t>Vu la présence d’eau proche de la surface (0.60 à 0.80 m), la réalisation de ce projet nécessitera une couche intermédiaire granulaire entre le sol support et les fondations des ouvrages</a:t>
            </a:r>
          </a:p>
        </p:txBody>
      </p:sp>
      <p:sp>
        <p:nvSpPr>
          <p:cNvPr id="13" name="Rectangle 12"/>
          <p:cNvSpPr/>
          <p:nvPr/>
        </p:nvSpPr>
        <p:spPr>
          <a:xfrm>
            <a:off x="6286513" y="3429000"/>
            <a:ext cx="2357454" cy="646331"/>
          </a:xfrm>
          <a:prstGeom prst="rect">
            <a:avLst/>
          </a:prstGeom>
          <a:ln>
            <a:solidFill>
              <a:schemeClr val="tx1"/>
            </a:solidFill>
          </a:ln>
        </p:spPr>
        <p:txBody>
          <a:bodyPr wrap="square">
            <a:spAutoFit/>
          </a:bodyPr>
          <a:lstStyle/>
          <a:p>
            <a:r>
              <a:rPr lang="fr-FR" dirty="0"/>
              <a:t>couche intermédiaire granulaire </a:t>
            </a:r>
          </a:p>
        </p:txBody>
      </p:sp>
      <p:pic>
        <p:nvPicPr>
          <p:cNvPr id="3074" name="Picture 2"/>
          <p:cNvPicPr>
            <a:picLocks noChangeAspect="1" noChangeArrowheads="1"/>
          </p:cNvPicPr>
          <p:nvPr/>
        </p:nvPicPr>
        <p:blipFill>
          <a:blip r:embed="rId2"/>
          <a:srcRect/>
          <a:stretch>
            <a:fillRect/>
          </a:stretch>
        </p:blipFill>
        <p:spPr bwMode="auto">
          <a:xfrm>
            <a:off x="1000100" y="2116905"/>
            <a:ext cx="3500462" cy="4142633"/>
          </a:xfrm>
          <a:prstGeom prst="rect">
            <a:avLst/>
          </a:prstGeom>
          <a:noFill/>
          <a:ln w="9525">
            <a:noFill/>
            <a:miter lim="800000"/>
            <a:headEnd/>
            <a:tailEnd/>
          </a:ln>
          <a:effectLst/>
        </p:spPr>
      </p:pic>
      <p:cxnSp>
        <p:nvCxnSpPr>
          <p:cNvPr id="17" name="Connecteur droit avec flèche 16"/>
          <p:cNvCxnSpPr>
            <a:stCxn id="13" idx="1"/>
          </p:cNvCxnSpPr>
          <p:nvPr/>
        </p:nvCxnSpPr>
        <p:spPr>
          <a:xfrm rot="10800000" flipV="1">
            <a:off x="3643307" y="3752166"/>
            <a:ext cx="2643207" cy="124847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14282" y="500042"/>
            <a:ext cx="7358114" cy="144655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Ø"/>
              <a:tabLst>
                <a:tab pos="457200" algn="l"/>
                <a:tab pos="539750" algn="l"/>
              </a:tabLst>
            </a:pPr>
            <a:r>
              <a:rPr kumimoji="0" lang="fr-FR" sz="2000" b="1" i="0" u="sng" strike="noStrike" cap="none" normalizeH="0" baseline="0" dirty="0" bmk="_Toc481914391">
                <a:ln>
                  <a:noFill/>
                </a:ln>
                <a:solidFill>
                  <a:srgbClr val="FF0000"/>
                </a:solidFill>
                <a:effectLst/>
                <a:latin typeface="Arial" pitchFamily="34" charset="0"/>
                <a:cs typeface="Arial" pitchFamily="34" charset="0"/>
              </a:rPr>
              <a:t>Fondations de l’ouvrage :</a:t>
            </a:r>
            <a:r>
              <a:rPr kumimoji="0" lang="fr-FR" sz="2000" b="1" i="0" u="sng" strike="noStrike" cap="none" normalizeH="0" baseline="0" dirty="0">
                <a:ln>
                  <a:noFill/>
                </a:ln>
                <a:solidFill>
                  <a:srgbClr val="FF0000"/>
                </a:solidFill>
                <a:effectLst/>
                <a:latin typeface="Arial" pitchFamily="34" charset="0"/>
                <a:cs typeface="Arial" pitchFamily="34" charset="0"/>
              </a:rPr>
              <a:t> </a:t>
            </a:r>
          </a:p>
          <a:p>
            <a:pPr marL="0" marR="0" lvl="0" indent="0" algn="justLow" defTabSz="914400" rtl="0" eaLnBrk="1" fontAlgn="base" latinLnBrk="0" hangingPunct="1">
              <a:lnSpc>
                <a:spcPct val="100000"/>
              </a:lnSpc>
              <a:spcBef>
                <a:spcPct val="0"/>
              </a:spcBef>
              <a:spcAft>
                <a:spcPct val="0"/>
              </a:spcAft>
              <a:buClrTx/>
              <a:buSzTx/>
              <a:tabLst>
                <a:tab pos="457200" algn="l"/>
                <a:tab pos="539750" algn="l"/>
              </a:tabLst>
            </a:pPr>
            <a:endParaRPr kumimoji="0" lang="fr-FR" sz="2000" b="1" i="0" u="sng" strike="noStrike" cap="none" normalizeH="0" baseline="0" dirty="0">
              <a:ln>
                <a:noFill/>
              </a:ln>
              <a:solidFill>
                <a:srgbClr val="FF0000"/>
              </a:solidFill>
              <a:effectLst/>
              <a:latin typeface="Arial" pitchFamily="34"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tabLst>
                <a:tab pos="457200" algn="l"/>
                <a:tab pos="539750" algn="l"/>
              </a:tabLst>
            </a:pPr>
            <a:r>
              <a:rPr kumimoji="0" lang="fr-FR" sz="1700" b="0" i="0" u="none" strike="noStrike" cap="none" normalizeH="0" baseline="0" dirty="0">
                <a:ln>
                  <a:noFill/>
                </a:ln>
                <a:solidFill>
                  <a:srgbClr val="0D0D0D"/>
                </a:solidFill>
                <a:effectLst/>
                <a:latin typeface="Arial" pitchFamily="34" charset="0"/>
                <a:ea typeface="Times New Roman" pitchFamily="18" charset="0"/>
                <a:cs typeface="Arial" pitchFamily="34" charset="0"/>
              </a:rPr>
              <a:t>Les fondations du futur ouvrage (dalot) seront de type superficiel, à savoir </a:t>
            </a:r>
            <a:r>
              <a:rPr kumimoji="0" lang="fr-FR" sz="1700" b="1" i="0" u="none" strike="noStrike" cap="none" normalizeH="0" baseline="0" dirty="0">
                <a:ln>
                  <a:noFill/>
                </a:ln>
                <a:solidFill>
                  <a:srgbClr val="0D0D0D"/>
                </a:solidFill>
                <a:effectLst/>
                <a:latin typeface="Arial" pitchFamily="34" charset="0"/>
                <a:ea typeface="Times New Roman" pitchFamily="18" charset="0"/>
                <a:cs typeface="Arial" pitchFamily="34" charset="0"/>
              </a:rPr>
              <a:t>un radier général</a:t>
            </a:r>
            <a:r>
              <a:rPr kumimoji="0" lang="fr-FR" sz="1700" b="0" i="0" u="none" strike="noStrike" cap="none" normalizeH="0" baseline="0" dirty="0">
                <a:ln>
                  <a:noFill/>
                </a:ln>
                <a:solidFill>
                  <a:srgbClr val="0D0D0D"/>
                </a:solidFill>
                <a:effectLst/>
                <a:latin typeface="Arial" pitchFamily="34" charset="0"/>
                <a:ea typeface="Times New Roman" pitchFamily="18" charset="0"/>
                <a:cs typeface="Arial" pitchFamily="34" charset="0"/>
              </a:rPr>
              <a:t> ancrés à partir de 1.00 m de profondeur dans la formation naturelle en place </a:t>
            </a:r>
            <a:r>
              <a:rPr kumimoji="0" lang="fr-FR" sz="1700" b="1" i="0" u="none" strike="noStrike" cap="none" normalizeH="0" baseline="0" dirty="0">
                <a:ln>
                  <a:noFill/>
                </a:ln>
                <a:solidFill>
                  <a:srgbClr val="0D0D0D"/>
                </a:solidFill>
                <a:effectLst/>
                <a:latin typeface="Arial" pitchFamily="34" charset="0"/>
                <a:ea typeface="Times New Roman" pitchFamily="18" charset="0"/>
                <a:cs typeface="Arial" pitchFamily="34" charset="0"/>
              </a:rPr>
              <a:t>(Argile </a:t>
            </a:r>
            <a:r>
              <a:rPr kumimoji="0" lang="fr-FR" sz="1700" b="1" i="0" u="none" strike="noStrike" cap="none" normalizeH="0" baseline="0" dirty="0" err="1">
                <a:ln>
                  <a:noFill/>
                </a:ln>
                <a:solidFill>
                  <a:srgbClr val="0D0D0D"/>
                </a:solidFill>
                <a:effectLst/>
                <a:latin typeface="Arial" pitchFamily="34" charset="0"/>
                <a:ea typeface="Times New Roman" pitchFamily="18" charset="0"/>
                <a:cs typeface="Arial" pitchFamily="34" charset="0"/>
              </a:rPr>
              <a:t>silteuse</a:t>
            </a:r>
            <a:r>
              <a:rPr kumimoji="0" lang="fr-FR" sz="1700" b="1" i="0" u="none" strike="noStrike" cap="none" normalizeH="0" baseline="0" dirty="0">
                <a:ln>
                  <a:noFill/>
                </a:ln>
                <a:solidFill>
                  <a:srgbClr val="0D0D0D"/>
                </a:solidFill>
                <a:effectLst/>
                <a:latin typeface="Arial" pitchFamily="34" charset="0"/>
                <a:ea typeface="Times New Roman" pitchFamily="18" charset="0"/>
                <a:cs typeface="Arial" pitchFamily="34" charset="0"/>
              </a:rPr>
              <a:t> blanchâtre).</a:t>
            </a:r>
            <a:endParaRPr kumimoji="0" lang="fr-FR" sz="1700" b="0" i="0" u="none" strike="noStrike" cap="none" normalizeH="0" baseline="0" dirty="0">
              <a:ln>
                <a:noFill/>
              </a:ln>
              <a:solidFill>
                <a:schemeClr val="tx1"/>
              </a:solidFill>
              <a:effectLst/>
              <a:latin typeface="Arial" pitchFamily="34" charset="0"/>
              <a:cs typeface="Arial" pitchFamily="34" charset="0"/>
            </a:endParaRPr>
          </a:p>
        </p:txBody>
      </p:sp>
      <p:sp>
        <p:nvSpPr>
          <p:cNvPr id="23555" name="AutoShape 3" descr="RÃ©sultat de recherche d'images pour &quot;radier  gÃ©nÃ©ra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557" name="AutoShape 5" descr="RÃ©sultat de recherche d'images pour &quot;radier  gÃ©nÃ©ra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3559" name="Picture 7" descr="RÃ©sultat de recherche d'images pour &quot;radier  gÃ©nÃ©ral&quot;"/>
          <p:cNvPicPr>
            <a:picLocks noChangeAspect="1" noChangeArrowheads="1"/>
          </p:cNvPicPr>
          <p:nvPr/>
        </p:nvPicPr>
        <p:blipFill>
          <a:blip r:embed="rId2"/>
          <a:srcRect/>
          <a:stretch>
            <a:fillRect/>
          </a:stretch>
        </p:blipFill>
        <p:spPr bwMode="auto">
          <a:xfrm>
            <a:off x="1543361" y="2685381"/>
            <a:ext cx="5749726" cy="3386825"/>
          </a:xfrm>
          <a:prstGeom prst="rect">
            <a:avLst/>
          </a:prstGeom>
          <a:noFill/>
        </p:spPr>
      </p:pic>
      <p:sp>
        <p:nvSpPr>
          <p:cNvPr id="6" name="Rectangle 5"/>
          <p:cNvSpPr/>
          <p:nvPr/>
        </p:nvSpPr>
        <p:spPr>
          <a:xfrm>
            <a:off x="214282" y="500042"/>
            <a:ext cx="3643338" cy="369332"/>
          </a:xfrm>
          <a:prstGeom prst="rect">
            <a:avLst/>
          </a:prstGeom>
          <a:ln>
            <a:solidFill>
              <a:srgbClr val="FF0000"/>
            </a:solidFill>
          </a:ln>
        </p:spPr>
        <p:txBody>
          <a:bodyPr wrap="square">
            <a:spAutoFit/>
          </a:bodyPr>
          <a:lstStyle/>
          <a:p>
            <a:endParaRPr lang="fr-FR" b="1" u="sng"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u="sng" dirty="0"/>
              <a:t>Exemple 03: </a:t>
            </a:r>
            <a:br>
              <a:rPr lang="fr-FR" dirty="0"/>
            </a:br>
            <a:r>
              <a:rPr lang="fr-FR" sz="4000" b="1" dirty="0">
                <a:solidFill>
                  <a:srgbClr val="FF0000"/>
                </a:solidFill>
              </a:rPr>
              <a:t>BURJ AL ARAB, </a:t>
            </a:r>
            <a:r>
              <a:rPr lang="fr-FR" sz="4000" b="1" dirty="0" err="1">
                <a:solidFill>
                  <a:srgbClr val="FF0000"/>
                </a:solidFill>
              </a:rPr>
              <a:t>Dubai</a:t>
            </a:r>
            <a:endParaRPr lang="fr-FR" b="1" dirty="0">
              <a:solidFill>
                <a:srgbClr val="FF0000"/>
              </a:solidFill>
            </a:endParaRPr>
          </a:p>
        </p:txBody>
      </p:sp>
      <p:sp>
        <p:nvSpPr>
          <p:cNvPr id="3" name="Espace réservé du contenu 2"/>
          <p:cNvSpPr>
            <a:spLocks noGrp="1"/>
          </p:cNvSpPr>
          <p:nvPr>
            <p:ph sz="quarter" idx="1"/>
          </p:nvPr>
        </p:nvSpPr>
        <p:spPr>
          <a:xfrm>
            <a:off x="457200" y="2571744"/>
            <a:ext cx="6043626" cy="3554419"/>
          </a:xfrm>
        </p:spPr>
        <p:txBody>
          <a:bodyPr>
            <a:normAutofit/>
          </a:bodyPr>
          <a:lstStyle/>
          <a:p>
            <a:pPr>
              <a:buNone/>
            </a:pPr>
            <a:r>
              <a:rPr lang="en-US" sz="2000" dirty="0">
                <a:latin typeface="Arial" pitchFamily="34" charset="0"/>
                <a:cs typeface="Arial" pitchFamily="34" charset="0"/>
              </a:rPr>
              <a:t>Le premier </a:t>
            </a:r>
            <a:r>
              <a:rPr lang="fr-FR" sz="2000" dirty="0">
                <a:latin typeface="Arial" pitchFamily="34" charset="0"/>
                <a:cs typeface="Arial" pitchFamily="34" charset="0"/>
              </a:rPr>
              <a:t>projet</a:t>
            </a:r>
            <a:r>
              <a:rPr lang="en-US" sz="2000" dirty="0">
                <a:latin typeface="Arial" pitchFamily="34" charset="0"/>
                <a:cs typeface="Arial" pitchFamily="34" charset="0"/>
              </a:rPr>
              <a:t> </a:t>
            </a:r>
            <a:r>
              <a:rPr lang="en-US" sz="2000" dirty="0" err="1">
                <a:latin typeface="Arial" pitchFamily="34" charset="0"/>
                <a:cs typeface="Arial" pitchFamily="34" charset="0"/>
              </a:rPr>
              <a:t>d’ampleur</a:t>
            </a:r>
            <a:r>
              <a:rPr lang="en-US" sz="2000" dirty="0">
                <a:latin typeface="Arial" pitchFamily="34" charset="0"/>
                <a:cs typeface="Arial" pitchFamily="34" charset="0"/>
              </a:rPr>
              <a:t> </a:t>
            </a:r>
            <a:r>
              <a:rPr lang="fr-FR" sz="2000" dirty="0">
                <a:latin typeface="Arial" pitchFamily="34" charset="0"/>
                <a:cs typeface="Arial" pitchFamily="34" charset="0"/>
              </a:rPr>
              <a:t>internationale à Dubaï a été l’hôtel de luxe </a:t>
            </a:r>
            <a:r>
              <a:rPr lang="fr-FR" sz="2000" dirty="0" err="1">
                <a:latin typeface="Arial" pitchFamily="34" charset="0"/>
                <a:cs typeface="Arial" pitchFamily="34" charset="0"/>
              </a:rPr>
              <a:t>Burj</a:t>
            </a:r>
            <a:r>
              <a:rPr lang="fr-FR" sz="2000" dirty="0">
                <a:latin typeface="Arial" pitchFamily="34" charset="0"/>
                <a:cs typeface="Arial" pitchFamily="34" charset="0"/>
              </a:rPr>
              <a:t> Al-</a:t>
            </a:r>
            <a:r>
              <a:rPr lang="fr-FR" sz="2000" dirty="0" err="1">
                <a:latin typeface="Arial" pitchFamily="34" charset="0"/>
                <a:cs typeface="Arial" pitchFamily="34" charset="0"/>
              </a:rPr>
              <a:t>Arab</a:t>
            </a:r>
            <a:r>
              <a:rPr lang="fr-FR" sz="2000" dirty="0">
                <a:latin typeface="Arial" pitchFamily="34" charset="0"/>
                <a:cs typeface="Arial" pitchFamily="34" charset="0"/>
              </a:rPr>
              <a:t>, reconnu comme le meilleur au monde, Conçu en 1993 par l'architecte Tom Wright sur une île artificielle face à la plage de </a:t>
            </a:r>
            <a:r>
              <a:rPr lang="fr-FR" sz="2000" dirty="0" err="1">
                <a:latin typeface="Arial" pitchFamily="34" charset="0"/>
                <a:cs typeface="Arial" pitchFamily="34" charset="0"/>
              </a:rPr>
              <a:t>Jumeirah</a:t>
            </a:r>
            <a:r>
              <a:rPr lang="fr-FR" sz="2000" dirty="0">
                <a:latin typeface="Arial" pitchFamily="34" charset="0"/>
                <a:cs typeface="Arial" pitchFamily="34" charset="0"/>
              </a:rPr>
              <a:t>, en forme d'une voile, ce bâtiment est le plus élevé au monde, est devenu l’emblème </a:t>
            </a:r>
            <a:r>
              <a:rPr lang="en-US" sz="2000" dirty="0">
                <a:latin typeface="Arial" pitchFamily="34" charset="0"/>
                <a:cs typeface="Arial" pitchFamily="34" charset="0"/>
              </a:rPr>
              <a:t>de Dubai.</a:t>
            </a:r>
          </a:p>
          <a:p>
            <a:pPr>
              <a:buNone/>
            </a:pPr>
            <a:endParaRPr lang="fr-F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40" y="1428736"/>
            <a:ext cx="1981200" cy="5074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offcoast"/>
          <p:cNvPicPr>
            <a:picLocks noChangeAspect="1" noChangeArrowheads="1"/>
          </p:cNvPicPr>
          <p:nvPr/>
        </p:nvPicPr>
        <p:blipFill>
          <a:blip r:embed="rId2">
            <a:extLst>
              <a:ext uri="{28A0092B-C50C-407E-A947-70E740481C1C}">
                <a14:useLocalDpi xmlns:a14="http://schemas.microsoft.com/office/drawing/2010/main" val="0"/>
              </a:ext>
            </a:extLst>
          </a:blip>
          <a:srcRect l="19334" t="35478" r="15334"/>
          <a:stretch>
            <a:fillRect/>
          </a:stretch>
        </p:blipFill>
        <p:spPr bwMode="auto">
          <a:xfrm>
            <a:off x="381000" y="381000"/>
            <a:ext cx="5562600" cy="602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11"/>
          <p:cNvCxnSpPr/>
          <p:nvPr/>
        </p:nvCxnSpPr>
        <p:spPr>
          <a:xfrm rot="10800000" flipV="1">
            <a:off x="3071802" y="4724400"/>
            <a:ext cx="642948" cy="419112"/>
          </a:xfrm>
          <a:prstGeom prst="straightConnector1">
            <a:avLst/>
          </a:prstGeom>
          <a:ln w="25400">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6" name="Straight Arrow Connector 16"/>
          <p:cNvCxnSpPr/>
          <p:nvPr/>
        </p:nvCxnSpPr>
        <p:spPr>
          <a:xfrm flipV="1">
            <a:off x="2743200" y="1752600"/>
            <a:ext cx="3657600" cy="1640758"/>
          </a:xfrm>
          <a:prstGeom prst="straightConnector1">
            <a:avLst/>
          </a:prstGeom>
          <a:ln w="25400">
            <a:solidFill>
              <a:schemeClr val="tx1"/>
            </a:solidFill>
            <a:tailEnd type="arrow"/>
          </a:ln>
        </p:spPr>
        <p:style>
          <a:lnRef idx="2">
            <a:schemeClr val="accent6"/>
          </a:lnRef>
          <a:fillRef idx="0">
            <a:schemeClr val="accent6"/>
          </a:fillRef>
          <a:effectRef idx="1">
            <a:schemeClr val="accent6"/>
          </a:effectRef>
          <a:fontRef idx="minor">
            <a:schemeClr val="tx1"/>
          </a:fontRef>
        </p:style>
      </p:cxnSp>
      <p:pic>
        <p:nvPicPr>
          <p:cNvPr id="7" name="Picture 4" descr="Pont d'accès au Burj Al Ar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08" y="5346623"/>
            <a:ext cx="3794587" cy="14417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6250" y="5105400"/>
            <a:ext cx="2590800" cy="307777"/>
          </a:xfrm>
          <a:prstGeom prst="rect">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pPr algn="ctr"/>
            <a:r>
              <a:rPr lang="fr-FR" sz="1400" b="1" dirty="0">
                <a:solidFill>
                  <a:schemeClr val="tx1"/>
                </a:solidFill>
              </a:rPr>
              <a:t>Pont d'accès au </a:t>
            </a:r>
            <a:r>
              <a:rPr lang="fr-FR" sz="1400" b="1" dirty="0" err="1">
                <a:solidFill>
                  <a:schemeClr val="tx1"/>
                </a:solidFill>
              </a:rPr>
              <a:t>Burj</a:t>
            </a:r>
            <a:r>
              <a:rPr lang="fr-FR" sz="1400" b="1" dirty="0">
                <a:solidFill>
                  <a:schemeClr val="tx1"/>
                </a:solidFill>
              </a:rPr>
              <a:t> Al </a:t>
            </a:r>
            <a:r>
              <a:rPr lang="fr-FR" sz="1400" b="1" dirty="0" err="1">
                <a:solidFill>
                  <a:schemeClr val="tx1"/>
                </a:solidFill>
              </a:rPr>
              <a:t>Arab</a:t>
            </a:r>
            <a:r>
              <a:rPr lang="fr-FR" sz="1400" b="1" dirty="0">
                <a:solidFill>
                  <a:schemeClr val="tx1"/>
                </a:solidFill>
              </a:rPr>
              <a:t> </a:t>
            </a:r>
          </a:p>
        </p:txBody>
      </p:sp>
      <p:cxnSp>
        <p:nvCxnSpPr>
          <p:cNvPr id="9" name="Straight Arrow Connector 23"/>
          <p:cNvCxnSpPr>
            <a:endCxn id="10" idx="1"/>
          </p:cNvCxnSpPr>
          <p:nvPr/>
        </p:nvCxnSpPr>
        <p:spPr>
          <a:xfrm flipV="1">
            <a:off x="3067050" y="4116289"/>
            <a:ext cx="2647950" cy="303311"/>
          </a:xfrm>
          <a:prstGeom prst="straightConnector1">
            <a:avLst/>
          </a:prstGeom>
          <a:ln w="25400">
            <a:solidFill>
              <a:schemeClr val="tx1"/>
            </a:solidFill>
            <a:tailEnd type="arrow"/>
          </a:ln>
        </p:spPr>
        <p:style>
          <a:lnRef idx="3">
            <a:schemeClr val="accent3"/>
          </a:lnRef>
          <a:fillRef idx="0">
            <a:schemeClr val="accent3"/>
          </a:fillRef>
          <a:effectRef idx="2">
            <a:schemeClr val="accent3"/>
          </a:effectRef>
          <a:fontRef idx="minor">
            <a:schemeClr val="tx1"/>
          </a:fontRef>
        </p:style>
      </p:cxnSp>
      <p:sp>
        <p:nvSpPr>
          <p:cNvPr id="10" name="Rectangle 9"/>
          <p:cNvSpPr/>
          <p:nvPr/>
        </p:nvSpPr>
        <p:spPr>
          <a:xfrm>
            <a:off x="5715000" y="3962400"/>
            <a:ext cx="2590800" cy="307777"/>
          </a:xfrm>
          <a:prstGeom prst="rect">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pPr algn="ctr"/>
            <a:r>
              <a:rPr lang="fr-FR" sz="1400" b="1" dirty="0">
                <a:solidFill>
                  <a:schemeClr val="tx1"/>
                </a:solidFill>
              </a:rPr>
              <a:t>L’ile artificielle </a:t>
            </a: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0" y="4419600"/>
            <a:ext cx="39243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991828"/>
            <a:ext cx="2362199" cy="240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6286499" y="533400"/>
            <a:ext cx="2590800" cy="307777"/>
          </a:xfrm>
          <a:prstGeom prst="rect">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pPr algn="ctr"/>
            <a:r>
              <a:rPr lang="fr-FR" sz="1400" b="1" dirty="0">
                <a:solidFill>
                  <a:schemeClr val="tx1"/>
                </a:solidFill>
              </a:rPr>
              <a:t>L’ hôtel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ini-burj-al-arab-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686" y="382488"/>
            <a:ext cx="8077200" cy="519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nt d'accès au Burj Al Ar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8002"/>
            <a:ext cx="2788573" cy="13821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28600"/>
            <a:ext cx="2590800" cy="307777"/>
          </a:xfrm>
          <a:prstGeom prst="rect">
            <a:avLst/>
          </a:prstGeom>
          <a:ln>
            <a:solidFill>
              <a:schemeClr val="accent6">
                <a:lumMod val="75000"/>
              </a:schemeClr>
            </a:solidFill>
          </a:ln>
        </p:spPr>
        <p:style>
          <a:lnRef idx="0">
            <a:schemeClr val="dk1"/>
          </a:lnRef>
          <a:fillRef idx="3">
            <a:schemeClr val="dk1"/>
          </a:fillRef>
          <a:effectRef idx="3">
            <a:schemeClr val="dk1"/>
          </a:effectRef>
          <a:fontRef idx="minor">
            <a:schemeClr val="lt1"/>
          </a:fontRef>
        </p:style>
        <p:txBody>
          <a:bodyPr wrap="square">
            <a:spAutoFit/>
          </a:bodyPr>
          <a:lstStyle/>
          <a:p>
            <a:pPr algn="ctr"/>
            <a:r>
              <a:rPr lang="fr-FR" sz="1400" b="1" dirty="0">
                <a:solidFill>
                  <a:schemeClr val="bg1"/>
                </a:solidFill>
              </a:rPr>
              <a:t>Pont d'accès au </a:t>
            </a:r>
            <a:r>
              <a:rPr lang="fr-FR" sz="1400" b="1" dirty="0" err="1">
                <a:solidFill>
                  <a:schemeClr val="bg1"/>
                </a:solidFill>
              </a:rPr>
              <a:t>Burj</a:t>
            </a:r>
            <a:r>
              <a:rPr lang="fr-FR" sz="1400" b="1" dirty="0">
                <a:solidFill>
                  <a:schemeClr val="bg1"/>
                </a:solidFill>
              </a:rPr>
              <a:t> Al </a:t>
            </a:r>
            <a:r>
              <a:rPr lang="fr-FR" sz="1400" b="1" dirty="0" err="1">
                <a:solidFill>
                  <a:schemeClr val="bg1"/>
                </a:solidFill>
              </a:rPr>
              <a:t>Arab</a:t>
            </a:r>
            <a:r>
              <a:rPr lang="fr-FR" sz="1400" b="1" dirty="0">
                <a:solidFill>
                  <a:schemeClr val="bg1"/>
                </a:solidFill>
              </a:rPr>
              <a:t> </a:t>
            </a:r>
          </a:p>
        </p:txBody>
      </p:sp>
      <p:pic>
        <p:nvPicPr>
          <p:cNvPr id="7" name="Picture 7" descr="D:\structure\burdj arab\030%20Pont%20%E0%20pout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180885"/>
            <a:ext cx="6324600" cy="15254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8" name="Straight Arrow Connector 9"/>
          <p:cNvCxnSpPr/>
          <p:nvPr/>
        </p:nvCxnSpPr>
        <p:spPr>
          <a:xfrm>
            <a:off x="4724400" y="4648200"/>
            <a:ext cx="91440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4724400" y="4191000"/>
            <a:ext cx="2895600" cy="228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FF0000"/>
                </a:solidFill>
              </a:rPr>
              <a:t>270m</a:t>
            </a:r>
            <a:r>
              <a:rPr lang="fr-FR" dirty="0"/>
              <a:t> sur la côte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18270"/>
            <a:ext cx="7010400" cy="3938588"/>
          </a:xfrm>
          <a:prstGeom prst="rect">
            <a:avLst/>
          </a:prstGeom>
          <a:ln>
            <a:noFill/>
          </a:ln>
          <a:effectLst>
            <a:softEdge rad="11250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95350" y="164757"/>
            <a:ext cx="2590800" cy="338554"/>
          </a:xfrm>
          <a:prstGeom prst="rect">
            <a:avLst/>
          </a:prstGeom>
          <a:ln>
            <a:solidFill>
              <a:schemeClr val="accent6">
                <a:lumMod val="75000"/>
              </a:schemeClr>
            </a:solidFill>
          </a:ln>
        </p:spPr>
        <p:style>
          <a:lnRef idx="0">
            <a:schemeClr val="dk1"/>
          </a:lnRef>
          <a:fillRef idx="3">
            <a:schemeClr val="dk1"/>
          </a:fillRef>
          <a:effectRef idx="3">
            <a:schemeClr val="dk1"/>
          </a:effectRef>
          <a:fontRef idx="minor">
            <a:schemeClr val="lt1"/>
          </a:fontRef>
        </p:style>
        <p:txBody>
          <a:bodyPr wrap="square">
            <a:spAutoFit/>
          </a:bodyPr>
          <a:lstStyle/>
          <a:p>
            <a:pPr algn="ctr"/>
            <a:r>
              <a:rPr lang="fr-FR" sz="1600" b="1" dirty="0">
                <a:solidFill>
                  <a:schemeClr val="bg1"/>
                </a:solidFill>
              </a:rPr>
              <a:t>L’ile artificielle </a:t>
            </a:r>
          </a:p>
        </p:txBody>
      </p:sp>
      <p:cxnSp>
        <p:nvCxnSpPr>
          <p:cNvPr id="6" name="Straight Arrow Connector 2"/>
          <p:cNvCxnSpPr/>
          <p:nvPr/>
        </p:nvCxnSpPr>
        <p:spPr>
          <a:xfrm flipV="1">
            <a:off x="1295400" y="2133600"/>
            <a:ext cx="4876800" cy="9144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7" name="Straight Arrow Connector 9"/>
          <p:cNvCxnSpPr/>
          <p:nvPr/>
        </p:nvCxnSpPr>
        <p:spPr>
          <a:xfrm>
            <a:off x="6172200" y="2133600"/>
            <a:ext cx="2133600" cy="32004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8" name="Straight Arrow Connector 12"/>
          <p:cNvCxnSpPr/>
          <p:nvPr/>
        </p:nvCxnSpPr>
        <p:spPr>
          <a:xfrm>
            <a:off x="1371600" y="3352800"/>
            <a:ext cx="6477000" cy="23622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4294295" y="2133600"/>
            <a:ext cx="838200" cy="228600"/>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solidFill>
                  <a:schemeClr val="tx1"/>
                </a:solidFill>
              </a:rPr>
              <a:t> 150m</a:t>
            </a:r>
          </a:p>
        </p:txBody>
      </p:sp>
      <p:sp>
        <p:nvSpPr>
          <p:cNvPr id="10" name="Rectangle 9"/>
          <p:cNvSpPr/>
          <p:nvPr/>
        </p:nvSpPr>
        <p:spPr>
          <a:xfrm>
            <a:off x="3109076" y="4191000"/>
            <a:ext cx="838200" cy="2286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 150m</a:t>
            </a:r>
          </a:p>
        </p:txBody>
      </p:sp>
      <p:sp>
        <p:nvSpPr>
          <p:cNvPr id="11" name="Rectangle 10"/>
          <p:cNvSpPr/>
          <p:nvPr/>
        </p:nvSpPr>
        <p:spPr>
          <a:xfrm rot="182502">
            <a:off x="6904338" y="3131342"/>
            <a:ext cx="838200" cy="2286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 150m</a:t>
            </a:r>
          </a:p>
        </p:txBody>
      </p:sp>
      <p:cxnSp>
        <p:nvCxnSpPr>
          <p:cNvPr id="12" name="Straight Arrow Connector 21"/>
          <p:cNvCxnSpPr/>
          <p:nvPr/>
        </p:nvCxnSpPr>
        <p:spPr>
          <a:xfrm flipV="1">
            <a:off x="5334000" y="2536482"/>
            <a:ext cx="0" cy="35911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3" name="Rectangle 12"/>
          <p:cNvSpPr/>
          <p:nvPr/>
        </p:nvSpPr>
        <p:spPr>
          <a:xfrm>
            <a:off x="4713395" y="2895600"/>
            <a:ext cx="849205" cy="21366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ln w="18415" cmpd="sng">
                  <a:solidFill>
                    <a:srgbClr val="FF0000"/>
                  </a:solidFill>
                  <a:prstDash val="solid"/>
                </a:ln>
                <a:solidFill>
                  <a:srgbClr val="92D050"/>
                </a:solidFill>
                <a:effectLst>
                  <a:outerShdw blurRad="63500" dir="3600000" algn="tl" rotWithShape="0">
                    <a:srgbClr val="000000">
                      <a:alpha val="70000"/>
                    </a:srgbClr>
                  </a:outerShdw>
                </a:effectLst>
              </a:rPr>
              <a:t>20m</a:t>
            </a:r>
          </a:p>
        </p:txBody>
      </p:sp>
      <p:sp>
        <p:nvSpPr>
          <p:cNvPr id="14" name="Rectangle 13"/>
          <p:cNvSpPr/>
          <p:nvPr/>
        </p:nvSpPr>
        <p:spPr>
          <a:xfrm>
            <a:off x="1447800" y="3889801"/>
            <a:ext cx="914399" cy="830997"/>
          </a:xfrm>
          <a:prstGeom prst="rect">
            <a:avLst/>
          </a:prstGeom>
          <a:ln>
            <a:noFill/>
          </a:ln>
          <a:effectLst/>
          <a:scene3d>
            <a:camera prst="orthographicFront">
              <a:rot lat="0" lon="0" rev="0"/>
            </a:camera>
            <a:lightRig rig="chilly" dir="tl">
              <a:rot lat="0" lon="0" rev="18480000"/>
            </a:lightRig>
          </a:scene3d>
          <a:sp3d prstMaterial="clear">
            <a:bevelT h="63500"/>
          </a:sp3d>
        </p:spPr>
        <p:style>
          <a:lnRef idx="0">
            <a:schemeClr val="accent4"/>
          </a:lnRef>
          <a:fillRef idx="3">
            <a:schemeClr val="accent4"/>
          </a:fillRef>
          <a:effectRef idx="3">
            <a:schemeClr val="accent4"/>
          </a:effectRef>
          <a:fontRef idx="minor">
            <a:schemeClr val="lt1"/>
          </a:fontRef>
        </p:style>
        <p:txBody>
          <a:bodyPr wrap="square">
            <a:spAutoFit/>
          </a:bodyPr>
          <a:lstStyle/>
          <a:p>
            <a:r>
              <a:rPr lang="fr-FR" sz="1600" dirty="0">
                <a:solidFill>
                  <a:schemeClr val="tx1"/>
                </a:solidFill>
              </a:rPr>
              <a:t>7,5 m au dessus de flou</a:t>
            </a:r>
          </a:p>
        </p:txBody>
      </p:sp>
      <p:sp>
        <p:nvSpPr>
          <p:cNvPr id="15" name="Rectangle 14"/>
          <p:cNvSpPr/>
          <p:nvPr/>
        </p:nvSpPr>
        <p:spPr>
          <a:xfrm>
            <a:off x="4293285" y="474904"/>
            <a:ext cx="3454728" cy="369332"/>
          </a:xfrm>
          <a:prstGeom prst="rect">
            <a:avLst/>
          </a:prstGeom>
        </p:spPr>
        <p:txBody>
          <a:bodyPr wrap="none">
            <a:spAutoFit/>
          </a:bodyPr>
          <a:lstStyle/>
          <a:p>
            <a:r>
              <a:rPr lang="fr-FR" dirty="0"/>
              <a:t>Taille de l'île: 150m de chaque côté</a:t>
            </a:r>
          </a:p>
        </p:txBody>
      </p:sp>
      <p:cxnSp>
        <p:nvCxnSpPr>
          <p:cNvPr id="16" name="Straight Arrow Connector 1024"/>
          <p:cNvCxnSpPr/>
          <p:nvPr/>
        </p:nvCxnSpPr>
        <p:spPr>
          <a:xfrm flipV="1">
            <a:off x="1725331" y="3352800"/>
            <a:ext cx="0" cy="381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2740"/>
            <a:ext cx="3414706" cy="2063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642918"/>
            <a:ext cx="8358246" cy="5601533"/>
          </a:xfrm>
          <a:prstGeom prst="rect">
            <a:avLst/>
          </a:prstGeom>
        </p:spPr>
        <p:txBody>
          <a:bodyPr wrap="square">
            <a:spAutoFit/>
          </a:bodyPr>
          <a:lstStyle/>
          <a:p>
            <a:r>
              <a:rPr lang="fr-FR" sz="2000" b="1" u="sng" dirty="0">
                <a:solidFill>
                  <a:srgbClr val="FF0000"/>
                </a:solidFill>
              </a:rPr>
              <a:t>2.2. Reconnaître le sol :</a:t>
            </a:r>
          </a:p>
          <a:p>
            <a:r>
              <a:rPr lang="fr-FR" dirty="0"/>
              <a:t>La reconnaissance du sol peut être </a:t>
            </a:r>
            <a:r>
              <a:rPr lang="fr-FR" dirty="0" err="1"/>
              <a:t>effectuéeà</a:t>
            </a:r>
            <a:r>
              <a:rPr lang="fr-FR" dirty="0"/>
              <a:t> l’aide de deux types d’essai : </a:t>
            </a:r>
            <a:endParaRPr lang="fr-FR" sz="2000" dirty="0"/>
          </a:p>
          <a:p>
            <a:endParaRPr lang="fr-FR" sz="2000" dirty="0"/>
          </a:p>
          <a:p>
            <a:endParaRPr lang="fr-FR" sz="2000" dirty="0"/>
          </a:p>
          <a:p>
            <a:endParaRPr lang="fr-FR" sz="2000" dirty="0"/>
          </a:p>
          <a:p>
            <a:r>
              <a:rPr lang="fr-FR" sz="2000" b="1" u="sng" dirty="0">
                <a:solidFill>
                  <a:srgbClr val="FF0000"/>
                </a:solidFill>
              </a:rPr>
              <a:t>1)-essai en laboratoire </a:t>
            </a:r>
          </a:p>
          <a:p>
            <a:r>
              <a:rPr lang="fr-FR" sz="2000" b="1" u="sng" dirty="0">
                <a:solidFill>
                  <a:srgbClr val="FF0000"/>
                </a:solidFill>
              </a:rPr>
              <a:t> </a:t>
            </a:r>
            <a:r>
              <a:rPr lang="fr-FR" sz="2000" dirty="0"/>
              <a:t>(prélèvements d’échantillons de sols</a:t>
            </a:r>
          </a:p>
          <a:p>
            <a:r>
              <a:rPr lang="fr-FR" sz="2000" dirty="0"/>
              <a:t> analysés ensuite en laboratoire) </a:t>
            </a:r>
          </a:p>
          <a:p>
            <a:endParaRPr lang="fr-FR" sz="2000" dirty="0"/>
          </a:p>
          <a:p>
            <a:r>
              <a:rPr lang="fr-FR" sz="2000" b="1" dirty="0">
                <a:solidFill>
                  <a:srgbClr val="FF0000"/>
                </a:solidFill>
              </a:rPr>
              <a:t> </a:t>
            </a:r>
            <a:r>
              <a:rPr lang="fr-FR" sz="2000" b="1" u="sng" dirty="0">
                <a:solidFill>
                  <a:srgbClr val="FF0000"/>
                </a:solidFill>
              </a:rPr>
              <a:t>2)-essai sur le terrain “in situ”</a:t>
            </a:r>
          </a:p>
          <a:p>
            <a:r>
              <a:rPr lang="fr-FR" sz="2000" b="1" dirty="0">
                <a:solidFill>
                  <a:srgbClr val="FF0000"/>
                </a:solidFill>
              </a:rPr>
              <a:t> </a:t>
            </a:r>
            <a:r>
              <a:rPr lang="fr-FR" sz="2000" dirty="0"/>
              <a:t>(pénétromètre – </a:t>
            </a:r>
            <a:r>
              <a:rPr lang="fr-FR" sz="2000" dirty="0" err="1"/>
              <a:t>pressiomètre</a:t>
            </a:r>
            <a:r>
              <a:rPr lang="fr-FR" sz="2000" dirty="0"/>
              <a:t>).</a:t>
            </a:r>
          </a:p>
          <a:p>
            <a:endParaRPr lang="fr-FR" sz="2000" dirty="0"/>
          </a:p>
          <a:p>
            <a:endParaRPr lang="fr-FR" sz="2000" dirty="0"/>
          </a:p>
          <a:p>
            <a:endParaRPr lang="fr-FR" sz="2000" dirty="0"/>
          </a:p>
          <a:p>
            <a:pPr>
              <a:buFont typeface="Wingdings" pitchFamily="2" charset="2"/>
              <a:buChar char="Ø"/>
            </a:pPr>
            <a:r>
              <a:rPr lang="fr-FR" sz="2000" dirty="0"/>
              <a:t>Ces différents essais de reconnaissance des sols permettent de :</a:t>
            </a:r>
          </a:p>
          <a:p>
            <a:r>
              <a:rPr lang="fr-FR" sz="2000" dirty="0"/>
              <a:t>- Déterminer la couche d’assise : sa position (profondeur), sa contrainte admissible, son comportement (tassement),</a:t>
            </a:r>
          </a:p>
          <a:p>
            <a:r>
              <a:rPr lang="fr-FR" sz="2000" dirty="0"/>
              <a:t>- Déterminer la position de la nappe phréatique (nappe d’eau).</a:t>
            </a:r>
          </a:p>
        </p:txBody>
      </p:sp>
      <p:pic>
        <p:nvPicPr>
          <p:cNvPr id="3" name="Image 2" descr="257_SJD1237-330x220.jpg"/>
          <p:cNvPicPr>
            <a:picLocks noChangeAspect="1"/>
          </p:cNvPicPr>
          <p:nvPr/>
        </p:nvPicPr>
        <p:blipFill>
          <a:blip r:embed="rId2"/>
          <a:stretch>
            <a:fillRect/>
          </a:stretch>
        </p:blipFill>
        <p:spPr>
          <a:xfrm>
            <a:off x="5643570" y="1500174"/>
            <a:ext cx="2607465" cy="1523996"/>
          </a:xfrm>
          <a:prstGeom prst="rect">
            <a:avLst/>
          </a:prstGeom>
        </p:spPr>
      </p:pic>
      <p:pic>
        <p:nvPicPr>
          <p:cNvPr id="5" name="Image 4" descr="arton29.jpg"/>
          <p:cNvPicPr>
            <a:picLocks noChangeAspect="1"/>
          </p:cNvPicPr>
          <p:nvPr/>
        </p:nvPicPr>
        <p:blipFill>
          <a:blip r:embed="rId3"/>
          <a:stretch>
            <a:fillRect/>
          </a:stretch>
        </p:blipFill>
        <p:spPr>
          <a:xfrm>
            <a:off x="5643570" y="3143248"/>
            <a:ext cx="2643206" cy="171451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62580"/>
            <a:ext cx="7239000" cy="40011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r-FR" sz="2000" b="1" u="sng" cap="none" spc="150" dirty="0">
                <a:ln w="11430"/>
                <a:effectLst>
                  <a:outerShdw blurRad="38100" dist="38100" dir="2700000" algn="tl">
                    <a:srgbClr val="000000">
                      <a:alpha val="43137"/>
                    </a:srgbClr>
                  </a:outerShdw>
                </a:effectLst>
              </a:rPr>
              <a:t>Technique de réalisation de l'île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793377"/>
            <a:ext cx="4419600" cy="240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59" y="762001"/>
            <a:ext cx="3429000"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3400" y="914400"/>
            <a:ext cx="7772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Terrain sable vague                      Charge la pierre sur l’ile </a:t>
            </a:r>
          </a:p>
        </p:txBody>
      </p:sp>
      <p:cxnSp>
        <p:nvCxnSpPr>
          <p:cNvPr id="8" name="Straight Arrow Connector 5"/>
          <p:cNvCxnSpPr/>
          <p:nvPr/>
        </p:nvCxnSpPr>
        <p:spPr>
          <a:xfrm>
            <a:off x="3850341" y="1048871"/>
            <a:ext cx="4191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1" y="3352800"/>
            <a:ext cx="2971800" cy="258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http://3.bp.blogspot.com/-SG2Y87NcqvU/TW4qTMbmYWI/AAAAAAAAJZw/a-pFmy8tM44/s400/ocean-austr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345565"/>
            <a:ext cx="2501154" cy="25622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9600" y="3429000"/>
            <a:ext cx="449580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400" dirty="0"/>
              <a:t>le poids de pierre et le climat pose un problème  comme violence de la tempête</a:t>
            </a:r>
          </a:p>
        </p:txBody>
      </p:sp>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345565"/>
            <a:ext cx="243840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8"/>
          <p:cNvSpPr/>
          <p:nvPr/>
        </p:nvSpPr>
        <p:spPr>
          <a:xfrm>
            <a:off x="5257800" y="3429000"/>
            <a:ext cx="914400" cy="246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248400" y="3429000"/>
            <a:ext cx="2057400" cy="2462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L’ile a été écrasé</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4"/>
          <p:cNvSpPr/>
          <p:nvPr/>
        </p:nvSpPr>
        <p:spPr>
          <a:xfrm>
            <a:off x="457200" y="609600"/>
            <a:ext cx="1447800" cy="167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solution est </a:t>
            </a: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609600"/>
            <a:ext cx="2564124" cy="18621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09800" y="685800"/>
            <a:ext cx="2133600" cy="3857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Utilisation des bloc de béton </a:t>
            </a:r>
          </a:p>
        </p:txBody>
      </p:sp>
      <p:sp>
        <p:nvSpPr>
          <p:cNvPr id="7" name="Right Brace 7"/>
          <p:cNvSpPr/>
          <p:nvPr/>
        </p:nvSpPr>
        <p:spPr>
          <a:xfrm>
            <a:off x="4724400" y="609600"/>
            <a:ext cx="381000" cy="1862138"/>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8" name="TextBox 8"/>
          <p:cNvSpPr txBox="1"/>
          <p:nvPr/>
        </p:nvSpPr>
        <p:spPr>
          <a:xfrm>
            <a:off x="5105400" y="1041737"/>
            <a:ext cx="3657600" cy="1015663"/>
          </a:xfrm>
          <a:prstGeom prst="rect">
            <a:avLst/>
          </a:prstGeom>
          <a:noFill/>
        </p:spPr>
        <p:txBody>
          <a:bodyPr wrap="square" rtlCol="0">
            <a:spAutoFit/>
          </a:bodyPr>
          <a:lstStyle/>
          <a:p>
            <a:pPr marL="285750" indent="-285750">
              <a:buFontTx/>
              <a:buChar char="-"/>
            </a:pPr>
            <a:r>
              <a:rPr lang="fr-FR" sz="2000" dirty="0"/>
              <a:t>La forme esthétique </a:t>
            </a:r>
          </a:p>
          <a:p>
            <a:pPr marL="285750" indent="-285750">
              <a:buFontTx/>
              <a:buChar char="-"/>
            </a:pPr>
            <a:r>
              <a:rPr lang="fr-FR" sz="2000" dirty="0"/>
              <a:t>Le poids léger </a:t>
            </a:r>
          </a:p>
          <a:p>
            <a:pPr marL="285750" indent="-285750">
              <a:buFontTx/>
              <a:buChar char="-"/>
            </a:pPr>
            <a:r>
              <a:rPr lang="fr-FR" sz="2000" dirty="0"/>
              <a:t>Réduire l’impact des vagues </a:t>
            </a:r>
          </a:p>
        </p:txBody>
      </p:sp>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877" y="3048000"/>
            <a:ext cx="472439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a:off x="4267200" y="3124200"/>
            <a:ext cx="1219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0"/>
          <p:cNvSpPr txBox="1"/>
          <p:nvPr/>
        </p:nvSpPr>
        <p:spPr>
          <a:xfrm>
            <a:off x="5572132" y="2786058"/>
            <a:ext cx="2895600" cy="984885"/>
          </a:xfrm>
          <a:prstGeom prst="rect">
            <a:avLst/>
          </a:prstGeom>
          <a:noFill/>
        </p:spPr>
        <p:txBody>
          <a:bodyPr wrap="square" rtlCol="0">
            <a:spAutoFit/>
          </a:bodyPr>
          <a:lstStyle/>
          <a:p>
            <a:r>
              <a:rPr lang="fr-FR" dirty="0"/>
              <a:t>-</a:t>
            </a:r>
            <a:r>
              <a:rPr lang="fr-FR" sz="2000" dirty="0"/>
              <a:t>L’eau pénètre à l’intérieur est tourne sur elle même </a:t>
            </a:r>
          </a:p>
          <a:p>
            <a:endParaRPr lang="fr-FR" dirty="0"/>
          </a:p>
        </p:txBody>
      </p:sp>
      <p:sp>
        <p:nvSpPr>
          <p:cNvPr id="12" name="Freeform 11"/>
          <p:cNvSpPr/>
          <p:nvPr/>
        </p:nvSpPr>
        <p:spPr>
          <a:xfrm>
            <a:off x="484094" y="3270124"/>
            <a:ext cx="3960816" cy="2590699"/>
          </a:xfrm>
          <a:custGeom>
            <a:avLst/>
            <a:gdLst>
              <a:gd name="connsiteX0" fmla="*/ 0 w 3960816"/>
              <a:gd name="connsiteY0" fmla="*/ 2552452 h 2590699"/>
              <a:gd name="connsiteX1" fmla="*/ 3388659 w 3960816"/>
              <a:gd name="connsiteY1" fmla="*/ 2391088 h 2590699"/>
              <a:gd name="connsiteX2" fmla="*/ 3953435 w 3960816"/>
              <a:gd name="connsiteY2" fmla="*/ 1006041 h 2590699"/>
              <a:gd name="connsiteX3" fmla="*/ 3348318 w 3960816"/>
              <a:gd name="connsiteY3" fmla="*/ 64747 h 2590699"/>
              <a:gd name="connsiteX4" fmla="*/ 2541494 w 3960816"/>
              <a:gd name="connsiteY4" fmla="*/ 212664 h 2590699"/>
              <a:gd name="connsiteX5" fmla="*/ 2366682 w 3960816"/>
              <a:gd name="connsiteY5" fmla="*/ 1261535 h 2590699"/>
              <a:gd name="connsiteX6" fmla="*/ 2433918 w 3960816"/>
              <a:gd name="connsiteY6" fmla="*/ 1987676 h 2590699"/>
              <a:gd name="connsiteX7" fmla="*/ 1990165 w 3960816"/>
              <a:gd name="connsiteY7" fmla="*/ 2149041 h 2590699"/>
              <a:gd name="connsiteX8" fmla="*/ 430306 w 3960816"/>
              <a:gd name="connsiteY8" fmla="*/ 2108700 h 259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0816" h="2590699">
                <a:moveTo>
                  <a:pt x="0" y="2552452"/>
                </a:moveTo>
                <a:cubicBezTo>
                  <a:pt x="1364876" y="2600637"/>
                  <a:pt x="2729753" y="2648823"/>
                  <a:pt x="3388659" y="2391088"/>
                </a:cubicBezTo>
                <a:cubicBezTo>
                  <a:pt x="4047565" y="2133353"/>
                  <a:pt x="3960159" y="1393764"/>
                  <a:pt x="3953435" y="1006041"/>
                </a:cubicBezTo>
                <a:cubicBezTo>
                  <a:pt x="3946712" y="618317"/>
                  <a:pt x="3583641" y="196976"/>
                  <a:pt x="3348318" y="64747"/>
                </a:cubicBezTo>
                <a:cubicBezTo>
                  <a:pt x="3112995" y="-67482"/>
                  <a:pt x="2705100" y="13199"/>
                  <a:pt x="2541494" y="212664"/>
                </a:cubicBezTo>
                <a:cubicBezTo>
                  <a:pt x="2377888" y="412129"/>
                  <a:pt x="2384611" y="965700"/>
                  <a:pt x="2366682" y="1261535"/>
                </a:cubicBezTo>
                <a:cubicBezTo>
                  <a:pt x="2348753" y="1557370"/>
                  <a:pt x="2496671" y="1839758"/>
                  <a:pt x="2433918" y="1987676"/>
                </a:cubicBezTo>
                <a:cubicBezTo>
                  <a:pt x="2371165" y="2135594"/>
                  <a:pt x="2324100" y="2128870"/>
                  <a:pt x="1990165" y="2149041"/>
                </a:cubicBezTo>
                <a:cubicBezTo>
                  <a:pt x="1656230" y="2169212"/>
                  <a:pt x="936812" y="2101977"/>
                  <a:pt x="430306" y="2108700"/>
                </a:cubicBezTo>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3">
            <a:schemeClr val="accent5"/>
          </a:lnRef>
          <a:fillRef idx="0">
            <a:schemeClr val="accent5"/>
          </a:fillRef>
          <a:effectRef idx="2">
            <a:schemeClr val="accent5"/>
          </a:effectRef>
          <a:fontRef idx="minor">
            <a:schemeClr val="tx1"/>
          </a:fontRef>
        </p:style>
        <p:txBody>
          <a:bodyPr rtlCol="0" anchor="ctr"/>
          <a:lstStyle/>
          <a:p>
            <a:pPr algn="ctr"/>
            <a:endParaRPr lang="fr-FR"/>
          </a:p>
        </p:txBody>
      </p:sp>
      <p:sp>
        <p:nvSpPr>
          <p:cNvPr id="13" name="Quad Arrow 14"/>
          <p:cNvSpPr/>
          <p:nvPr/>
        </p:nvSpPr>
        <p:spPr>
          <a:xfrm rot="19029878">
            <a:off x="2940642" y="3705100"/>
            <a:ext cx="1676400" cy="1600200"/>
          </a:xfrm>
          <a:prstGeom prst="quadArrow">
            <a:avLst>
              <a:gd name="adj1" fmla="val 9666"/>
              <a:gd name="adj2" fmla="val 22500"/>
              <a:gd name="adj3" fmla="val 19291"/>
            </a:avLst>
          </a:prstGeom>
          <a:solidFill>
            <a:srgbClr val="00B0F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4" name="Bent Arrow 16"/>
          <p:cNvSpPr/>
          <p:nvPr/>
        </p:nvSpPr>
        <p:spPr>
          <a:xfrm>
            <a:off x="560294" y="5467995"/>
            <a:ext cx="963706" cy="475605"/>
          </a:xfrm>
          <a:prstGeom prst="bentArrow">
            <a:avLst>
              <a:gd name="adj1" fmla="val 25000"/>
              <a:gd name="adj2" fmla="val 22173"/>
              <a:gd name="adj3" fmla="val 25000"/>
              <a:gd name="adj4" fmla="val 43750"/>
            </a:avLst>
          </a:prstGeom>
          <a:solidFill>
            <a:srgbClr val="00B0F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solidFill>
                <a:schemeClr val="tx1"/>
              </a:solidFill>
            </a:endParaRPr>
          </a:p>
        </p:txBody>
      </p:sp>
      <p:sp>
        <p:nvSpPr>
          <p:cNvPr id="15" name="Right Arrow 17"/>
          <p:cNvSpPr/>
          <p:nvPr/>
        </p:nvSpPr>
        <p:spPr>
          <a:xfrm>
            <a:off x="2464502" y="5467995"/>
            <a:ext cx="1040698" cy="152400"/>
          </a:xfrm>
          <a:prstGeom prst="rightArrow">
            <a:avLst/>
          </a:prstGeom>
          <a:solidFill>
            <a:srgbClr val="00B0F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6" name="Left Arrow 18"/>
          <p:cNvSpPr/>
          <p:nvPr/>
        </p:nvSpPr>
        <p:spPr>
          <a:xfrm rot="18206316">
            <a:off x="2349296" y="4799740"/>
            <a:ext cx="684943" cy="168543"/>
          </a:xfrm>
          <a:prstGeom prst="leftArrow">
            <a:avLst/>
          </a:prstGeom>
          <a:solidFill>
            <a:srgbClr val="00B0F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7" name="Left Arrow 19"/>
          <p:cNvSpPr/>
          <p:nvPr/>
        </p:nvSpPr>
        <p:spPr>
          <a:xfrm>
            <a:off x="221877" y="5216234"/>
            <a:ext cx="820270" cy="251761"/>
          </a:xfrm>
          <a:prstGeom prst="leftArrow">
            <a:avLst/>
          </a:prstGeom>
          <a:solidFill>
            <a:srgbClr val="00B0F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pic>
        <p:nvPicPr>
          <p:cNvPr id="18" name="Picture 2" descr="C:\Users\MANO\Desktop\Untitled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6" y="4000504"/>
            <a:ext cx="3429000"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62580"/>
            <a:ext cx="7239000" cy="40011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r-FR" sz="2000" b="1" u="sng" spc="150" dirty="0">
                <a:ln w="11430"/>
                <a:effectLst>
                  <a:outerShdw blurRad="38100" dist="38100" dir="2700000" algn="tl">
                    <a:srgbClr val="000000">
                      <a:alpha val="43137"/>
                    </a:srgbClr>
                  </a:outerShdw>
                </a:effectLst>
              </a:rPr>
              <a:t>-Les fondations</a:t>
            </a:r>
            <a:endParaRPr lang="fr-FR" sz="2000" b="1" u="sng" cap="none" spc="150" dirty="0">
              <a:ln w="11430"/>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1128159"/>
            <a:ext cx="3886200" cy="22246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95300" y="715090"/>
            <a:ext cx="4076700" cy="5041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-Faire une fouille au centre de l’ile entourée par mur d’acier </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143001"/>
            <a:ext cx="3738563"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72000" y="715090"/>
            <a:ext cx="3619501" cy="5041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-Le problème qui est posé,  la pénétration de l’eau au dessous  de l’ile </a:t>
            </a: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96" y="4357694"/>
            <a:ext cx="3890682"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16"/>
          <p:cNvCxnSpPr/>
          <p:nvPr/>
        </p:nvCxnSpPr>
        <p:spPr>
          <a:xfrm>
            <a:off x="4381500" y="967145"/>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57200" y="3581400"/>
            <a:ext cx="3829048" cy="84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Donc la solution pour empêcher la pénétration  </a:t>
            </a:r>
          </a:p>
          <a:p>
            <a:pPr algn="ctr"/>
            <a:r>
              <a:rPr lang="fr-FR" sz="1400" dirty="0"/>
              <a:t>Injecter de ciment liquide dans le sable pour rendre le mûr d’acier étanche</a:t>
            </a:r>
          </a:p>
        </p:txBody>
      </p:sp>
      <p:pic>
        <p:nvPicPr>
          <p:cNvPr id="12" name="Picture 4" descr="IslandConstruction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4357694"/>
            <a:ext cx="3624263"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4648200" y="3581400"/>
            <a:ext cx="36576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Installation des piliers en acier et béton renforcé dans le sable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214290"/>
            <a:ext cx="6858048" cy="92333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fr-FR" dirty="0"/>
              <a:t>Le problème comment une tour de 321m peut elle résister au tremblement de terre et à des vents soufflant 150km/h si  ses fondations reposent sur du sable  </a:t>
            </a:r>
          </a:p>
        </p:txBody>
      </p:sp>
      <p:pic>
        <p:nvPicPr>
          <p:cNvPr id="5" name="Picture 4" descr="IslandConstruction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166" y="2786058"/>
            <a:ext cx="6143668" cy="37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71736" y="1857364"/>
            <a:ext cx="36576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Installation des piliers en acier et béton renforcé dans le sable   </a:t>
            </a:r>
          </a:p>
        </p:txBody>
      </p:sp>
      <p:sp>
        <p:nvSpPr>
          <p:cNvPr id="7" name="Flèche vers le bas 6"/>
          <p:cNvSpPr/>
          <p:nvPr/>
        </p:nvSpPr>
        <p:spPr>
          <a:xfrm>
            <a:off x="3929058" y="1214422"/>
            <a:ext cx="571504"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496" y="533400"/>
            <a:ext cx="492922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28596" y="2357430"/>
            <a:ext cx="3214710" cy="923330"/>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fr-FR" dirty="0"/>
              <a:t>Nombre de piliers: 250</a:t>
            </a:r>
          </a:p>
          <a:p>
            <a:r>
              <a:rPr lang="fr-FR" dirty="0"/>
              <a:t>Longueur des piliers: 10km</a:t>
            </a:r>
          </a:p>
          <a:p>
            <a:r>
              <a:rPr lang="fr-FR" dirty="0"/>
              <a:t>Diamètre de 1,5 m</a:t>
            </a:r>
          </a:p>
        </p:txBody>
      </p:sp>
      <p:sp>
        <p:nvSpPr>
          <p:cNvPr id="7" name="Rectangle 6"/>
          <p:cNvSpPr/>
          <p:nvPr/>
        </p:nvSpPr>
        <p:spPr>
          <a:xfrm>
            <a:off x="214282" y="4429132"/>
            <a:ext cx="3286148" cy="2214578"/>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u="sng" dirty="0">
                <a:solidFill>
                  <a:schemeClr val="tx1"/>
                </a:solidFill>
              </a:rPr>
              <a:t>L’idée</a:t>
            </a:r>
            <a:r>
              <a:rPr lang="fr-FR" dirty="0">
                <a:solidFill>
                  <a:schemeClr val="tx1"/>
                </a:solidFill>
              </a:rPr>
              <a:t> est  équilibrée, les charges appliquée sur  la réaction des charges de l’ile  par utilisation de: </a:t>
            </a:r>
          </a:p>
          <a:p>
            <a:r>
              <a:rPr lang="fr-FR" u="sng" dirty="0">
                <a:solidFill>
                  <a:schemeClr val="tx1"/>
                </a:solidFill>
              </a:rPr>
              <a:t>Le béton: </a:t>
            </a:r>
            <a:r>
              <a:rPr lang="fr-FR" dirty="0">
                <a:solidFill>
                  <a:schemeClr val="tx1"/>
                </a:solidFill>
              </a:rPr>
              <a:t>renforcé le frottement superficielle </a:t>
            </a:r>
          </a:p>
          <a:p>
            <a:r>
              <a:rPr lang="fr-FR" u="sng" dirty="0">
                <a:solidFill>
                  <a:schemeClr val="tx1"/>
                </a:solidFill>
              </a:rPr>
              <a:t>L’acier : </a:t>
            </a:r>
            <a:r>
              <a:rPr lang="fr-FR" dirty="0">
                <a:solidFill>
                  <a:schemeClr val="tx1"/>
                </a:solidFill>
              </a:rPr>
              <a:t>résisté au tremblement de terre </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68" y="4572008"/>
            <a:ext cx="1600200" cy="135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6380" y="4572008"/>
            <a:ext cx="1752600" cy="136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5206" y="4572008"/>
            <a:ext cx="1716741" cy="135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57158" y="214290"/>
            <a:ext cx="3214710" cy="923330"/>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fr-FR" dirty="0"/>
              <a:t>Comment ces piliers vont-ils empêcher la structure de s’effondrer?</a:t>
            </a:r>
          </a:p>
        </p:txBody>
      </p:sp>
      <p:sp>
        <p:nvSpPr>
          <p:cNvPr id="14" name="Rectangle 13"/>
          <p:cNvSpPr/>
          <p:nvPr/>
        </p:nvSpPr>
        <p:spPr>
          <a:xfrm>
            <a:off x="785786" y="1357298"/>
            <a:ext cx="3143272" cy="928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Après les résultats du test de forage sous le sol on trouve un sable compacte et calcifier il n’y a pas risque de liquéfaction </a:t>
            </a:r>
          </a:p>
        </p:txBody>
      </p:sp>
      <p:sp>
        <p:nvSpPr>
          <p:cNvPr id="15" name="Rectangle 14"/>
          <p:cNvSpPr/>
          <p:nvPr/>
        </p:nvSpPr>
        <p:spPr>
          <a:xfrm>
            <a:off x="857224" y="3500438"/>
            <a:ext cx="3214710" cy="7858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500" dirty="0"/>
              <a:t>Les piliers seront assez longs pour que le frottement superficielle les maintient </a:t>
            </a:r>
          </a:p>
        </p:txBody>
      </p:sp>
      <p:sp>
        <p:nvSpPr>
          <p:cNvPr id="16" name="Flèche droite 15"/>
          <p:cNvSpPr/>
          <p:nvPr/>
        </p:nvSpPr>
        <p:spPr>
          <a:xfrm>
            <a:off x="193100" y="3651690"/>
            <a:ext cx="571504" cy="2143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4214810" y="3714752"/>
            <a:ext cx="571504" cy="2143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a:off x="214282" y="1643050"/>
            <a:ext cx="500034" cy="28575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642918"/>
            <a:ext cx="7467600" cy="5831034"/>
          </a:xfrm>
        </p:spPr>
        <p:txBody>
          <a:bodyPr>
            <a:normAutofit/>
          </a:bodyPr>
          <a:lstStyle/>
          <a:p>
            <a:pPr algn="ctr">
              <a:buFont typeface="Wingdings" pitchFamily="2" charset="2"/>
              <a:buChar char="Ø"/>
            </a:pPr>
            <a:r>
              <a:rPr lang="fr-FR" sz="3500" b="1" u="sng" dirty="0">
                <a:solidFill>
                  <a:srgbClr val="FF0000"/>
                </a:solidFill>
              </a:rPr>
              <a:t>Conclusion:</a:t>
            </a:r>
          </a:p>
          <a:p>
            <a:pPr algn="ctr">
              <a:buNone/>
            </a:pPr>
            <a:endParaRPr lang="fr-FR" sz="3500" b="1" dirty="0">
              <a:solidFill>
                <a:srgbClr val="FF0000"/>
              </a:solidFill>
            </a:endParaRPr>
          </a:p>
          <a:p>
            <a:pPr>
              <a:buNone/>
            </a:pPr>
            <a:r>
              <a:rPr lang="fr-FR" sz="1800" dirty="0"/>
              <a:t>L’étude des terrains commence toujours par une étude géotechnique afin de diagnostiquer et identifier les problèmes liés au sol tel que les terrains argileux, terrain présentant une nappe phréatique, terrain à cavités, terrain sur pente (glissement de terrain) pour proposer des solutions confortement convenables</a:t>
            </a:r>
          </a:p>
          <a:p>
            <a:pPr>
              <a:buNone/>
            </a:pPr>
            <a:r>
              <a:rPr lang="fr-FR" sz="1800" dirty="0"/>
              <a:t>-les terrassements,</a:t>
            </a:r>
          </a:p>
          <a:p>
            <a:pPr>
              <a:buNone/>
            </a:pPr>
            <a:r>
              <a:rPr lang="fr-FR" sz="1800" dirty="0"/>
              <a:t>-les drainages,</a:t>
            </a:r>
          </a:p>
          <a:p>
            <a:pPr>
              <a:buNone/>
            </a:pPr>
            <a:r>
              <a:rPr lang="fr-FR" sz="1800" dirty="0"/>
              <a:t>-les renforcements.</a:t>
            </a:r>
          </a:p>
          <a:p>
            <a:pPr>
              <a:buNone/>
            </a:pPr>
            <a:r>
              <a:rPr lang="fr-FR" sz="1800" dirty="0"/>
              <a:t>Il est évidemment possible d’associer différentes actions afin d’obtenir le gain de sécurité vis- à-vis de la stabilité que l’on souhaite</a:t>
            </a:r>
          </a:p>
          <a:p>
            <a:pPr>
              <a:buNone/>
            </a:pPr>
            <a:endParaRPr lang="fr-FR" dirty="0"/>
          </a:p>
        </p:txBody>
      </p:sp>
      <p:sp>
        <p:nvSpPr>
          <p:cNvPr id="4" name="Rectangle 3"/>
          <p:cNvSpPr/>
          <p:nvPr/>
        </p:nvSpPr>
        <p:spPr>
          <a:xfrm>
            <a:off x="2571736" y="714356"/>
            <a:ext cx="3357586"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pPr>
              <a:buFont typeface="Arial" pitchFamily="34" charset="0"/>
              <a:buChar char="•"/>
            </a:pPr>
            <a:r>
              <a:rPr lang="fr-FR" sz="1800" dirty="0"/>
              <a:t>Laboratoire des travaux publics de l’ouest (LTPO)</a:t>
            </a:r>
          </a:p>
          <a:p>
            <a:pPr>
              <a:buFont typeface="Arial" pitchFamily="34" charset="0"/>
              <a:buChar char="•"/>
            </a:pPr>
            <a:r>
              <a:rPr lang="fr-FR" sz="1800" b="1" dirty="0"/>
              <a:t>Dissolution naturelle du gypse dans le sous-sol </a:t>
            </a:r>
            <a:r>
              <a:rPr lang="fr-FR" sz="1800" dirty="0"/>
              <a:t>Analyse et gestion des aléas mouvements de terrain de type affaissement et effondrement (</a:t>
            </a:r>
            <a:r>
              <a:rPr lang="fr-FR" sz="1800" dirty="0" err="1"/>
              <a:t>Ineris</a:t>
            </a:r>
            <a:r>
              <a:rPr lang="fr-FR" sz="1800" dirty="0"/>
              <a:t> 17-164710-03375A)</a:t>
            </a:r>
          </a:p>
          <a:p>
            <a:pPr>
              <a:buFont typeface="Arial" pitchFamily="34" charset="0"/>
              <a:buChar char="•"/>
            </a:pPr>
            <a:r>
              <a:rPr lang="fr-FR" sz="1800" u="sng" dirty="0">
                <a:hlinkClick r:id="rId2"/>
              </a:rPr>
              <a:t>Construction </a:t>
            </a:r>
            <a:r>
              <a:rPr lang="fr-FR" sz="1800" u="sng" dirty="0" err="1">
                <a:hlinkClick r:id="rId2"/>
              </a:rPr>
              <a:t>Technology</a:t>
            </a:r>
            <a:r>
              <a:rPr lang="fr-FR" sz="1800" u="sng" dirty="0">
                <a:hlinkClick r:id="rId2"/>
              </a:rPr>
              <a:t> Updates</a:t>
            </a:r>
            <a:endParaRPr lang="fr-FR" sz="1800" u="sng" dirty="0"/>
          </a:p>
          <a:p>
            <a:pPr>
              <a:buFont typeface="Arial" pitchFamily="34" charset="0"/>
              <a:buChar char="•"/>
            </a:pPr>
            <a:r>
              <a:rPr lang="fr-FR" sz="1800" dirty="0">
                <a:hlinkClick r:id="rId3"/>
              </a:rPr>
              <a:t>https://www.m-habitat.fr/terrassement-et-fondation/fouilles-et-fondations/fondation-de-type-semi-profonde-188_A</a:t>
            </a:r>
            <a:endParaRPr lang="fr-FR" sz="1800" dirty="0"/>
          </a:p>
          <a:p>
            <a:pPr>
              <a:buFont typeface="Arial" pitchFamily="34" charset="0"/>
              <a:buChar char="•"/>
            </a:pPr>
            <a:r>
              <a:rPr lang="fr-FR" sz="1800" dirty="0">
                <a:hlinkClick r:id="rId4"/>
              </a:rPr>
              <a:t>http://observatoire-regional-risques-paca.fr/article/regles-construction-sols-argileux-soumis-au-retrait-gonflement</a:t>
            </a:r>
            <a:endParaRPr lang="fr-FR" sz="1800" dirty="0"/>
          </a:p>
          <a:p>
            <a:pPr>
              <a:buFont typeface="Arial" pitchFamily="34" charset="0"/>
              <a:buChar char="•"/>
            </a:pPr>
            <a:endParaRPr lang="fr-FR" sz="1800" dirty="0"/>
          </a:p>
          <a:p>
            <a:pPr>
              <a:buNone/>
            </a:pPr>
            <a:endParaRPr lang="fr-FR" dirty="0"/>
          </a:p>
          <a:p>
            <a:pPr>
              <a:buNone/>
            </a:pPr>
            <a:r>
              <a:rPr lang="fr-FR" dirty="0"/>
              <a:t> </a:t>
            </a:r>
          </a:p>
          <a:p>
            <a:pPr>
              <a:buNone/>
            </a:pPr>
            <a:endParaRPr lang="fr-FR" dirty="0"/>
          </a:p>
        </p:txBody>
      </p:sp>
      <p:sp>
        <p:nvSpPr>
          <p:cNvPr id="4" name="Rectangle 3"/>
          <p:cNvSpPr/>
          <p:nvPr/>
        </p:nvSpPr>
        <p:spPr>
          <a:xfrm>
            <a:off x="2857488" y="500042"/>
            <a:ext cx="2719014" cy="461665"/>
          </a:xfrm>
          <a:prstGeom prst="rect">
            <a:avLst/>
          </a:prstGeom>
          <a:ln>
            <a:solidFill>
              <a:srgbClr val="FF0000"/>
            </a:solidFill>
          </a:ln>
        </p:spPr>
        <p:txBody>
          <a:bodyPr wrap="none">
            <a:spAutoFit/>
          </a:bodyPr>
          <a:lstStyle/>
          <a:p>
            <a:pPr>
              <a:buFont typeface="Wingdings" pitchFamily="2" charset="2"/>
              <a:buChar char="Ø"/>
            </a:pPr>
            <a:r>
              <a:rPr lang="fr-FR" sz="2400" b="1" u="sng" dirty="0">
                <a:solidFill>
                  <a:srgbClr val="FF0000"/>
                </a:solidFill>
              </a:rPr>
              <a:t>Bibliographie: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00232" y="428604"/>
            <a:ext cx="4857784" cy="477054"/>
          </a:xfrm>
          <a:prstGeom prst="rect">
            <a:avLst/>
          </a:prstGeom>
          <a:noFill/>
          <a:ln>
            <a:solidFill>
              <a:srgbClr val="FF0000"/>
            </a:solidFill>
          </a:ln>
        </p:spPr>
        <p:txBody>
          <a:bodyPr wrap="square" rtlCol="0">
            <a:spAutoFit/>
          </a:bodyPr>
          <a:lstStyle/>
          <a:p>
            <a:pPr>
              <a:buFont typeface="Wingdings" pitchFamily="2" charset="2"/>
              <a:buChar char="Ø"/>
            </a:pPr>
            <a:r>
              <a:rPr lang="fr-FR" sz="2500" b="1" u="sng" dirty="0">
                <a:solidFill>
                  <a:srgbClr val="FF0000"/>
                </a:solidFill>
              </a:rPr>
              <a:t>Définition des fondations :</a:t>
            </a:r>
          </a:p>
        </p:txBody>
      </p:sp>
      <p:sp>
        <p:nvSpPr>
          <p:cNvPr id="5" name="Rectangle 2"/>
          <p:cNvSpPr>
            <a:spLocks noChangeArrowheads="1"/>
          </p:cNvSpPr>
          <p:nvPr/>
        </p:nvSpPr>
        <p:spPr bwMode="auto">
          <a:xfrm>
            <a:off x="214282" y="1357298"/>
            <a:ext cx="835824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fr-FR" sz="2000" b="0" i="0" u="none" strike="noStrike" cap="none" normalizeH="0" baseline="0" dirty="0">
                <a:ln>
                  <a:noFill/>
                </a:ln>
                <a:solidFill>
                  <a:srgbClr val="000000"/>
                </a:solidFill>
                <a:effectLst/>
                <a:latin typeface="Helvetica"/>
                <a:ea typeface="Times New Roman" pitchFamily="18" charset="0"/>
                <a:cs typeface="Arial" pitchFamily="34" charset="0"/>
              </a:rPr>
              <a:t> Les fondations reportent les charges permanentes G (poids propres) et les charges d</a:t>
            </a:r>
            <a:r>
              <a:rPr kumimoji="0" lang="fr-FR" sz="2000" b="0" i="0" u="none" strike="noStrike" cap="none" normalizeH="0" baseline="0" dirty="0">
                <a:ln>
                  <a:noFill/>
                </a:ln>
                <a:solidFill>
                  <a:srgbClr val="000000"/>
                </a:solidFill>
                <a:effectLst/>
                <a:latin typeface="Calibri"/>
                <a:ea typeface="Times New Roman" pitchFamily="18" charset="0"/>
                <a:cs typeface="Arial" pitchFamily="34" charset="0"/>
              </a:rPr>
              <a:t>’</a:t>
            </a:r>
            <a:r>
              <a:rPr kumimoji="0" lang="fr-FR" sz="2000" b="0" i="0" u="none" strike="noStrike" cap="none" normalizeH="0" baseline="0" dirty="0">
                <a:ln>
                  <a:noFill/>
                </a:ln>
                <a:solidFill>
                  <a:srgbClr val="000000"/>
                </a:solidFill>
                <a:effectLst/>
                <a:latin typeface="Helvetica"/>
                <a:ea typeface="Times New Roman" pitchFamily="18" charset="0"/>
                <a:cs typeface="Arial" pitchFamily="34" charset="0"/>
              </a:rPr>
              <a:t>exploitation Q </a:t>
            </a:r>
            <a:r>
              <a:rPr kumimoji="0" lang="fr-FR" sz="2000" b="0" i="0" u="none" strike="noStrike" cap="none" normalizeH="0" baseline="0" dirty="0">
                <a:ln>
                  <a:noFill/>
                </a:ln>
                <a:solidFill>
                  <a:srgbClr val="000000"/>
                </a:solidFill>
                <a:effectLst/>
                <a:latin typeface="Calibri"/>
                <a:ea typeface="Times New Roman" pitchFamily="18" charset="0"/>
                <a:cs typeface="Arial" pitchFamily="34" charset="0"/>
              </a:rPr>
              <a:t>à</a:t>
            </a:r>
            <a:r>
              <a:rPr kumimoji="0" lang="fr-FR" sz="2000" b="0" i="0" u="none" strike="noStrike" cap="none" normalizeH="0" baseline="0" dirty="0">
                <a:ln>
                  <a:noFill/>
                </a:ln>
                <a:solidFill>
                  <a:srgbClr val="000000"/>
                </a:solidFill>
                <a:effectLst/>
                <a:latin typeface="Helvetica"/>
                <a:ea typeface="Times New Roman" pitchFamily="18" charset="0"/>
                <a:cs typeface="Arial" pitchFamily="34" charset="0"/>
              </a:rPr>
              <a:t> un niveau convenable et les r</a:t>
            </a:r>
            <a:r>
              <a:rPr kumimoji="0" lang="fr-FR" sz="2000" b="0" i="0" u="none" strike="noStrike" cap="none" normalizeH="0" baseline="0" dirty="0">
                <a:ln>
                  <a:noFill/>
                </a:ln>
                <a:solidFill>
                  <a:srgbClr val="000000"/>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000000"/>
                </a:solidFill>
                <a:effectLst/>
                <a:latin typeface="Helvetica"/>
                <a:ea typeface="Times New Roman" pitchFamily="18" charset="0"/>
                <a:cs typeface="Arial" pitchFamily="34" charset="0"/>
              </a:rPr>
              <a:t>partissent sur une couche de terrain</a:t>
            </a:r>
            <a:r>
              <a:rPr kumimoji="0" lang="fr-FR" sz="2000" b="0" i="0" u="none" strike="noStrike" cap="none" normalizeH="0" dirty="0">
                <a:ln>
                  <a:noFill/>
                </a:ln>
                <a:solidFill>
                  <a:srgbClr val="000000"/>
                </a:solidFill>
                <a:effectLst/>
                <a:latin typeface="Helvetica"/>
                <a:ea typeface="Times New Roman" pitchFamily="18" charset="0"/>
                <a:cs typeface="Arial" pitchFamily="34" charset="0"/>
              </a:rPr>
              <a:t> </a:t>
            </a:r>
            <a:r>
              <a:rPr kumimoji="0" lang="fr-FR" sz="2000" b="0" i="0" u="none" strike="noStrike" cap="none" normalizeH="0" baseline="0" dirty="0">
                <a:ln>
                  <a:noFill/>
                </a:ln>
                <a:solidFill>
                  <a:srgbClr val="000000"/>
                </a:solidFill>
                <a:effectLst/>
                <a:latin typeface="Helvetica"/>
                <a:ea typeface="Times New Roman" pitchFamily="18" charset="0"/>
                <a:cs typeface="Arial" pitchFamily="34" charset="0"/>
              </a:rPr>
              <a:t>en assurant la stabilit</a:t>
            </a:r>
            <a:r>
              <a:rPr kumimoji="0" lang="fr-FR" sz="2000" b="0" i="0" u="none" strike="noStrike" cap="none" normalizeH="0" baseline="0" dirty="0">
                <a:ln>
                  <a:noFill/>
                </a:ln>
                <a:solidFill>
                  <a:srgbClr val="000000"/>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000000"/>
                </a:solidFill>
                <a:effectLst/>
                <a:latin typeface="Helvetica"/>
                <a:ea typeface="Times New Roman" pitchFamily="18" charset="0"/>
                <a:cs typeface="Arial" pitchFamily="34" charset="0"/>
              </a:rPr>
              <a:t> et la s</a:t>
            </a:r>
            <a:r>
              <a:rPr kumimoji="0" lang="fr-FR" sz="2000" b="0" i="0" u="none" strike="noStrike" cap="none" normalizeH="0" baseline="0" dirty="0">
                <a:ln>
                  <a:noFill/>
                </a:ln>
                <a:solidFill>
                  <a:srgbClr val="000000"/>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000000"/>
                </a:solidFill>
                <a:effectLst/>
                <a:latin typeface="Helvetica"/>
                <a:ea typeface="Times New Roman" pitchFamily="18" charset="0"/>
                <a:cs typeface="Arial" pitchFamily="34" charset="0"/>
              </a:rPr>
              <a:t>curit</a:t>
            </a:r>
            <a:r>
              <a:rPr kumimoji="0" lang="fr-FR" sz="2000" b="0" i="0" u="none" strike="noStrike" cap="none" normalizeH="0" baseline="0" dirty="0">
                <a:ln>
                  <a:noFill/>
                </a:ln>
                <a:solidFill>
                  <a:srgbClr val="000000"/>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000000"/>
                </a:solidFill>
                <a:effectLst/>
                <a:latin typeface="Helvetica"/>
                <a:ea typeface="Times New Roman" pitchFamily="18" charset="0"/>
                <a:cs typeface="Arial" pitchFamily="34" charset="0"/>
              </a:rPr>
              <a:t> de la fondation.</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fr-FR" sz="2000" b="0" i="0" u="none" strike="noStrike" cap="none" normalizeH="0" baseline="0" dirty="0">
                <a:ln>
                  <a:noFill/>
                </a:ln>
                <a:solidFill>
                  <a:srgbClr val="000000"/>
                </a:solidFill>
                <a:effectLst/>
                <a:latin typeface="Helvetica"/>
                <a:ea typeface="Times New Roman" pitchFamily="18" charset="0"/>
                <a:cs typeface="Arial" pitchFamily="34" charset="0"/>
              </a:rPr>
              <a:t> La descente de charges, effectu</a:t>
            </a:r>
            <a:r>
              <a:rPr kumimoji="0" lang="fr-FR" sz="2000" b="0" i="0" u="none" strike="noStrike" cap="none" normalizeH="0" baseline="0" dirty="0">
                <a:ln>
                  <a:noFill/>
                </a:ln>
                <a:solidFill>
                  <a:srgbClr val="000000"/>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000000"/>
                </a:solidFill>
                <a:effectLst/>
                <a:latin typeface="Helvetica"/>
                <a:ea typeface="Times New Roman" pitchFamily="18" charset="0"/>
                <a:cs typeface="Arial" pitchFamily="34" charset="0"/>
              </a:rPr>
              <a:t>e en bureau d</a:t>
            </a:r>
            <a:r>
              <a:rPr kumimoji="0" lang="fr-FR" sz="2000" b="0" i="0" u="none" strike="noStrike" cap="none" normalizeH="0" baseline="0" dirty="0">
                <a:ln>
                  <a:noFill/>
                </a:ln>
                <a:solidFill>
                  <a:srgbClr val="000000"/>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000000"/>
                </a:solidFill>
                <a:effectLst/>
                <a:latin typeface="Helvetica"/>
                <a:ea typeface="Times New Roman" pitchFamily="18" charset="0"/>
                <a:cs typeface="Arial" pitchFamily="34" charset="0"/>
              </a:rPr>
              <a:t>tude, permet de conna</a:t>
            </a:r>
            <a:r>
              <a:rPr kumimoji="0" lang="fr-FR" sz="2000" b="0" i="0" u="none" strike="noStrike" cap="none" normalizeH="0" baseline="0" dirty="0">
                <a:ln>
                  <a:noFill/>
                </a:ln>
                <a:solidFill>
                  <a:srgbClr val="000000"/>
                </a:solidFill>
                <a:effectLst/>
                <a:latin typeface="Calibri"/>
                <a:ea typeface="Times New Roman" pitchFamily="18" charset="0"/>
                <a:cs typeface="Arial" pitchFamily="34" charset="0"/>
              </a:rPr>
              <a:t>î</a:t>
            </a:r>
            <a:r>
              <a:rPr kumimoji="0" lang="fr-FR" sz="2000" b="0" i="0" u="none" strike="noStrike" cap="none" normalizeH="0" baseline="0" dirty="0">
                <a:ln>
                  <a:noFill/>
                </a:ln>
                <a:solidFill>
                  <a:srgbClr val="000000"/>
                </a:solidFill>
                <a:effectLst/>
                <a:latin typeface="Helvetica"/>
                <a:ea typeface="Times New Roman" pitchFamily="18" charset="0"/>
                <a:cs typeface="Arial" pitchFamily="34" charset="0"/>
              </a:rPr>
              <a:t>tre les actions de la structure sur les fondations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lang="fr-FR" sz="2000" dirty="0">
              <a:solidFill>
                <a:srgbClr val="000000"/>
              </a:solidFill>
              <a:latin typeface="Helvetica"/>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fr-FR" sz="2000" b="0" i="0" u="none" strike="noStrike" cap="none" normalizeH="0" baseline="0" dirty="0">
              <a:ln>
                <a:noFill/>
              </a:ln>
              <a:solidFill>
                <a:srgbClr val="000000"/>
              </a:solidFill>
              <a:effectLst/>
              <a:latin typeface="Helvetica"/>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fr-FR" sz="2000" b="0" i="0" u="none" strike="noStrike" cap="none" normalizeH="0" baseline="0" dirty="0">
              <a:ln>
                <a:noFill/>
              </a:ln>
              <a:solidFill>
                <a:srgbClr val="000000"/>
              </a:solidFill>
              <a:effectLst/>
              <a:latin typeface="Helvetica"/>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FF0000"/>
                </a:solidFill>
                <a:effectLst>
                  <a:outerShdw blurRad="38100" dist="38100" dir="2700000" algn="tl">
                    <a:srgbClr val="000000">
                      <a:alpha val="43137"/>
                    </a:srgbClr>
                  </a:outerShdw>
                </a:effectLst>
                <a:latin typeface="Helvetica"/>
                <a:ea typeface="Times New Roman" pitchFamily="18" charset="0"/>
                <a:cs typeface="Arial" pitchFamily="34" charset="0"/>
              </a:rPr>
              <a:t>              Nu = 1,35 G + 1,5 Q</a:t>
            </a:r>
          </a:p>
          <a:p>
            <a:pPr marL="0" marR="0" lvl="0" indent="0" algn="l" defTabSz="914400" rtl="0" eaLnBrk="0" fontAlgn="base" latinLnBrk="0" hangingPunct="0">
              <a:lnSpc>
                <a:spcPct val="100000"/>
              </a:lnSpc>
              <a:spcBef>
                <a:spcPct val="0"/>
              </a:spcBef>
              <a:spcAft>
                <a:spcPct val="0"/>
              </a:spcAft>
              <a:buClrTx/>
              <a:buSzTx/>
              <a:buFontTx/>
              <a:buNone/>
              <a:tabLst/>
            </a:pPr>
            <a:endParaRPr lang="fr-FR" sz="2000" dirty="0">
              <a:solidFill>
                <a:srgbClr val="FF0000"/>
              </a:solidFill>
              <a:effectLst>
                <a:outerShdw blurRad="38100" dist="38100" dir="2700000" algn="tl">
                  <a:srgbClr val="000000">
                    <a:alpha val="43137"/>
                  </a:srgbClr>
                </a:outerShdw>
              </a:effectLst>
              <a:latin typeface="Helvetica"/>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rgbClr val="FF0000"/>
              </a:solidFill>
              <a:effectLst>
                <a:outerShdw blurRad="38100" dist="38100" dir="2700000" algn="tl">
                  <a:srgbClr val="000000">
                    <a:alpha val="43137"/>
                  </a:srgbClr>
                </a:outerShdw>
              </a:effectLst>
              <a:latin typeface="Helvetica"/>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2000" dirty="0">
              <a:solidFill>
                <a:srgbClr val="FF0000"/>
              </a:solidFill>
              <a:effectLst>
                <a:outerShdw blurRad="38100" dist="38100" dir="2700000" algn="tl">
                  <a:srgbClr val="000000">
                    <a:alpha val="43137"/>
                  </a:srgbClr>
                </a:outerShdw>
              </a:effectLst>
              <a:latin typeface="Helvetica"/>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rgbClr val="FF0000"/>
              </a:solidFill>
              <a:effectLst>
                <a:outerShdw blurRad="38100" dist="38100" dir="2700000" algn="tl">
                  <a:srgbClr val="000000">
                    <a:alpha val="43137"/>
                  </a:srgbClr>
                </a:outerShdw>
              </a:effectLst>
              <a:latin typeface="Helvetica"/>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928662" y="4357694"/>
            <a:ext cx="3143272"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descente de charges.JPG"/>
          <p:cNvPicPr>
            <a:picLocks noChangeAspect="1"/>
          </p:cNvPicPr>
          <p:nvPr/>
        </p:nvPicPr>
        <p:blipFill>
          <a:blip r:embed="rId2"/>
          <a:stretch>
            <a:fillRect/>
          </a:stretch>
        </p:blipFill>
        <p:spPr>
          <a:xfrm>
            <a:off x="4643438" y="3571876"/>
            <a:ext cx="3066744" cy="2909084"/>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28" y="357166"/>
            <a:ext cx="6500858" cy="1015663"/>
          </a:xfrm>
          <a:prstGeom prst="rect">
            <a:avLst/>
          </a:prstGeom>
        </p:spPr>
        <p:txBody>
          <a:bodyPr wrap="square">
            <a:spAutoFit/>
          </a:bodyPr>
          <a:lstStyle/>
          <a:p>
            <a:pPr>
              <a:buFont typeface="Wingdings" pitchFamily="2" charset="2"/>
              <a:buChar char="Ø"/>
            </a:pPr>
            <a:r>
              <a:rPr lang="fr-FR" sz="2400" b="1" dirty="0">
                <a:solidFill>
                  <a:srgbClr val="FF0000"/>
                </a:solidFill>
              </a:rPr>
              <a:t> </a:t>
            </a:r>
            <a:r>
              <a:rPr lang="fr-FR" sz="2400" b="1" u="sng" dirty="0">
                <a:solidFill>
                  <a:srgbClr val="FF0000"/>
                </a:solidFill>
              </a:rPr>
              <a:t>Choisir un type de fondation adapté</a:t>
            </a:r>
          </a:p>
          <a:p>
            <a:r>
              <a:rPr lang="fr-FR" dirty="0"/>
              <a:t> </a:t>
            </a:r>
          </a:p>
          <a:p>
            <a:endParaRPr lang="fr-FR" dirty="0"/>
          </a:p>
        </p:txBody>
      </p:sp>
      <p:sp>
        <p:nvSpPr>
          <p:cNvPr id="3" name="Rectangle 2"/>
          <p:cNvSpPr/>
          <p:nvPr/>
        </p:nvSpPr>
        <p:spPr>
          <a:xfrm>
            <a:off x="1000100" y="1071546"/>
            <a:ext cx="5143536" cy="400110"/>
          </a:xfrm>
          <a:prstGeom prst="rect">
            <a:avLst/>
          </a:prstGeom>
          <a:ln>
            <a:solidFill>
              <a:schemeClr val="tx1"/>
            </a:solidFill>
          </a:ln>
        </p:spPr>
        <p:txBody>
          <a:bodyPr wrap="square">
            <a:spAutoFit/>
          </a:bodyPr>
          <a:lstStyle/>
          <a:p>
            <a:pPr marL="342900" indent="-342900">
              <a:buFont typeface="+mj-lt"/>
              <a:buAutoNum type="alphaUcPeriod"/>
            </a:pPr>
            <a:r>
              <a:rPr lang="fr-FR" sz="2000" b="1" u="sng" dirty="0"/>
              <a:t>Fondations sur un sol argileux</a:t>
            </a:r>
          </a:p>
        </p:txBody>
      </p:sp>
      <p:sp>
        <p:nvSpPr>
          <p:cNvPr id="5" name="Rectangle 4"/>
          <p:cNvSpPr/>
          <p:nvPr/>
        </p:nvSpPr>
        <p:spPr>
          <a:xfrm>
            <a:off x="500034" y="1571612"/>
            <a:ext cx="7643866" cy="2308324"/>
          </a:xfrm>
          <a:prstGeom prst="rect">
            <a:avLst/>
          </a:prstGeom>
        </p:spPr>
        <p:txBody>
          <a:bodyPr wrap="square">
            <a:spAutoFit/>
          </a:bodyPr>
          <a:lstStyle/>
          <a:p>
            <a:pPr>
              <a:buFont typeface="Wingdings" pitchFamily="2" charset="2"/>
              <a:buChar char="Ø"/>
            </a:pPr>
            <a:r>
              <a:rPr lang="fr-FR" dirty="0"/>
              <a:t>Un sol argileux est </a:t>
            </a:r>
            <a:r>
              <a:rPr lang="fr-FR" b="1" dirty="0"/>
              <a:t>sensible</a:t>
            </a:r>
            <a:r>
              <a:rPr lang="fr-FR" dirty="0"/>
              <a:t> au niveau d’hydratation du terrain. En effet, l’argile a pour particularité </a:t>
            </a:r>
            <a:r>
              <a:rPr lang="fr-FR" b="1" dirty="0"/>
              <a:t>d’absorber l’eau</a:t>
            </a:r>
            <a:r>
              <a:rPr lang="fr-FR" dirty="0"/>
              <a:t>. En période de pluie, le sol va gonfler et en période très sèche,</a:t>
            </a:r>
          </a:p>
          <a:p>
            <a:pPr>
              <a:buFont typeface="Wingdings" pitchFamily="2" charset="2"/>
              <a:buChar char="Ø"/>
            </a:pPr>
            <a:r>
              <a:rPr lang="fr-FR" dirty="0"/>
              <a:t> Ces mouvements de gonflement et de rétractation ont des conséquences sur la construction sur le sol argileux si les fondations ne sont pas adaptées  cela va </a:t>
            </a:r>
            <a:r>
              <a:rPr lang="fr-FR" b="1" u="sng" dirty="0"/>
              <a:t>créer de fissures</a:t>
            </a:r>
            <a:r>
              <a:rPr lang="fr-FR" b="1" dirty="0"/>
              <a:t> </a:t>
            </a:r>
            <a:r>
              <a:rPr lang="fr-FR" dirty="0"/>
              <a:t>qui vont rendre instable voir dangereuse .</a:t>
            </a:r>
          </a:p>
          <a:p>
            <a:r>
              <a:rPr lang="fr-FR" dirty="0"/>
              <a:t>Dans certains cas, il n’y aura pas d’autres solutions que de détruire complètement la maison.</a:t>
            </a:r>
          </a:p>
        </p:txBody>
      </p:sp>
      <p:sp>
        <p:nvSpPr>
          <p:cNvPr id="6" name="Rectangle 5"/>
          <p:cNvSpPr/>
          <p:nvPr/>
        </p:nvSpPr>
        <p:spPr>
          <a:xfrm>
            <a:off x="500034" y="4500570"/>
            <a:ext cx="4071966" cy="1815882"/>
          </a:xfrm>
          <a:prstGeom prst="rect">
            <a:avLst/>
          </a:prstGeom>
        </p:spPr>
        <p:txBody>
          <a:bodyPr wrap="square">
            <a:spAutoFit/>
          </a:bodyPr>
          <a:lstStyle/>
          <a:p>
            <a:r>
              <a:rPr lang="fr-FR" sz="2000" b="1" u="sng" dirty="0"/>
              <a:t>Les types de fondation en cas de sol argileux :</a:t>
            </a:r>
          </a:p>
          <a:p>
            <a:r>
              <a:rPr lang="fr-FR" dirty="0"/>
              <a:t>la profondeur de la fondation devra être de 0,80 mètres minimum. Si le sol est très argileux, la profondeur minimum sera de 1,20 mètres.</a:t>
            </a:r>
          </a:p>
        </p:txBody>
      </p:sp>
      <p:pic>
        <p:nvPicPr>
          <p:cNvPr id="6146" name="Picture 2" descr="http://observatoire-regional-risques-paca.fr/sites/default/files/biblio/REG_retrait_gonflement_3.JPG"/>
          <p:cNvPicPr>
            <a:picLocks noChangeAspect="1" noChangeArrowheads="1"/>
          </p:cNvPicPr>
          <p:nvPr/>
        </p:nvPicPr>
        <p:blipFill>
          <a:blip r:embed="rId2"/>
          <a:srcRect l="52500" t="33211"/>
          <a:stretch>
            <a:fillRect/>
          </a:stretch>
        </p:blipFill>
        <p:spPr bwMode="auto">
          <a:xfrm>
            <a:off x="5357818" y="3929066"/>
            <a:ext cx="2571768" cy="244995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0100" y="785794"/>
            <a:ext cx="4500594" cy="400110"/>
          </a:xfrm>
          <a:prstGeom prst="rect">
            <a:avLst/>
          </a:prstGeom>
          <a:ln>
            <a:solidFill>
              <a:schemeClr val="tx1"/>
            </a:solidFill>
          </a:ln>
        </p:spPr>
        <p:txBody>
          <a:bodyPr wrap="square">
            <a:spAutoFit/>
          </a:bodyPr>
          <a:lstStyle/>
          <a:p>
            <a:pPr marL="342900" indent="-342900"/>
            <a:r>
              <a:rPr lang="fr-FR" sz="2000" b="1" dirty="0"/>
              <a:t>B. </a:t>
            </a:r>
            <a:r>
              <a:rPr lang="fr-FR" sz="2000" b="1" u="sng" dirty="0"/>
              <a:t>Fondations sur un sol sableux</a:t>
            </a:r>
          </a:p>
        </p:txBody>
      </p:sp>
      <p:sp>
        <p:nvSpPr>
          <p:cNvPr id="6" name="Rectangle 5"/>
          <p:cNvSpPr/>
          <p:nvPr/>
        </p:nvSpPr>
        <p:spPr>
          <a:xfrm>
            <a:off x="500034" y="1357298"/>
            <a:ext cx="8072494" cy="1477328"/>
          </a:xfrm>
          <a:prstGeom prst="rect">
            <a:avLst/>
          </a:prstGeom>
        </p:spPr>
        <p:txBody>
          <a:bodyPr wrap="square">
            <a:spAutoFit/>
          </a:bodyPr>
          <a:lstStyle/>
          <a:p>
            <a:r>
              <a:rPr lang="fr-FR" b="1" u="sng" dirty="0"/>
              <a:t>Les fondations adaptées aux terrains sableux :</a:t>
            </a:r>
          </a:p>
          <a:p>
            <a:endParaRPr lang="fr-FR" b="1" u="sng" dirty="0"/>
          </a:p>
          <a:p>
            <a:pPr>
              <a:buFont typeface="Wingdings" pitchFamily="2" charset="2"/>
              <a:buChar char="Ø"/>
            </a:pPr>
            <a:r>
              <a:rPr lang="fr-FR" dirty="0"/>
              <a:t>Pour un terrain sableux, il faudra des fondations très importantes car il s’agit d’un</a:t>
            </a:r>
            <a:r>
              <a:rPr lang="fr-FR" b="1" dirty="0"/>
              <a:t> sol instable</a:t>
            </a:r>
            <a:r>
              <a:rPr lang="fr-FR" dirty="0"/>
              <a:t>. Si le sol résistant du terrain sableux est peu profond, on peut choisir d’effectuer </a:t>
            </a:r>
            <a:r>
              <a:rPr lang="fr-FR" b="1" u="sng" dirty="0">
                <a:solidFill>
                  <a:srgbClr val="FF0000"/>
                </a:solidFill>
              </a:rPr>
              <a:t>des fondations superficielles</a:t>
            </a:r>
            <a:endParaRPr lang="fr-FR" u="sng" dirty="0">
              <a:solidFill>
                <a:srgbClr val="FF0000"/>
              </a:solidFill>
            </a:endParaRPr>
          </a:p>
        </p:txBody>
      </p:sp>
      <p:sp>
        <p:nvSpPr>
          <p:cNvPr id="7" name="Rectangle 6"/>
          <p:cNvSpPr/>
          <p:nvPr/>
        </p:nvSpPr>
        <p:spPr>
          <a:xfrm>
            <a:off x="571472" y="3071810"/>
            <a:ext cx="7643866" cy="923330"/>
          </a:xfrm>
          <a:prstGeom prst="rect">
            <a:avLst/>
          </a:prstGeom>
        </p:spPr>
        <p:txBody>
          <a:bodyPr wrap="square">
            <a:spAutoFit/>
          </a:bodyPr>
          <a:lstStyle/>
          <a:p>
            <a:pPr>
              <a:buFont typeface="Wingdings" pitchFamily="2" charset="2"/>
              <a:buChar char="Ø"/>
            </a:pPr>
            <a:r>
              <a:rPr lang="fr-FR" dirty="0"/>
              <a:t>Dans le cas où le sol résistant est plus bas sous terre, il faudra penser à d’autres types de fondations qui sont des fondations semi-profondes et profondes. </a:t>
            </a:r>
          </a:p>
        </p:txBody>
      </p:sp>
      <p:pic>
        <p:nvPicPr>
          <p:cNvPr id="56322" name="Picture 2" descr="RÃ©sultat de recherche d'images pour &quot;les fondations superficielles semi profondes pdf&quot;"/>
          <p:cNvPicPr>
            <a:picLocks noChangeAspect="1" noChangeArrowheads="1"/>
          </p:cNvPicPr>
          <p:nvPr/>
        </p:nvPicPr>
        <p:blipFill>
          <a:blip r:embed="rId2"/>
          <a:srcRect/>
          <a:stretch>
            <a:fillRect/>
          </a:stretch>
        </p:blipFill>
        <p:spPr bwMode="auto">
          <a:xfrm>
            <a:off x="4000496" y="3786190"/>
            <a:ext cx="4143403" cy="281017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1725602"/>
          </a:xfrm>
        </p:spPr>
        <p:txBody>
          <a:bodyPr>
            <a:normAutofit fontScale="90000"/>
          </a:bodyPr>
          <a:lstStyle/>
          <a:p>
            <a:r>
              <a:rPr lang="fr-FR" b="1" u="sng" dirty="0"/>
              <a:t>Exemple 01: </a:t>
            </a:r>
            <a:br>
              <a:rPr lang="fr-FR" b="1" u="sng" dirty="0"/>
            </a:br>
            <a:r>
              <a:rPr lang="fr-FR" sz="4000" b="1" dirty="0">
                <a:solidFill>
                  <a:srgbClr val="FF0000"/>
                </a:solidFill>
              </a:rPr>
              <a:t>Hôtel en R+3 sans niveau de sous sol à El Karma, Oran </a:t>
            </a:r>
            <a:endParaRPr lang="fr-FR" b="1" dirty="0">
              <a:solidFill>
                <a:srgbClr val="FF0000"/>
              </a:solidFill>
            </a:endParaRPr>
          </a:p>
        </p:txBody>
      </p:sp>
      <p:pic>
        <p:nvPicPr>
          <p:cNvPr id="6" name="Image 5" descr="8-juin-2014.jpg"/>
          <p:cNvPicPr>
            <a:picLocks noChangeAspect="1"/>
          </p:cNvPicPr>
          <p:nvPr/>
        </p:nvPicPr>
        <p:blipFill>
          <a:blip r:embed="rId2"/>
          <a:srcRect t="13999"/>
          <a:stretch>
            <a:fillRect/>
          </a:stretch>
        </p:blipFill>
        <p:spPr>
          <a:xfrm>
            <a:off x="5072066" y="3643314"/>
            <a:ext cx="3865864" cy="3000372"/>
          </a:xfrm>
          <a:prstGeom prst="rect">
            <a:avLst/>
          </a:prstGeom>
          <a:ln>
            <a:noFill/>
          </a:ln>
          <a:effectLst>
            <a:softEdge rad="112500"/>
          </a:effectLst>
        </p:spPr>
      </p:pic>
      <p:pic>
        <p:nvPicPr>
          <p:cNvPr id="5" name="Image 4" descr="164281a_hb_a_003.jpg"/>
          <p:cNvPicPr>
            <a:picLocks noChangeAspect="1"/>
          </p:cNvPicPr>
          <p:nvPr/>
        </p:nvPicPr>
        <p:blipFill>
          <a:blip r:embed="rId3"/>
          <a:stretch>
            <a:fillRect/>
          </a:stretch>
        </p:blipFill>
        <p:spPr>
          <a:xfrm>
            <a:off x="214282" y="2500306"/>
            <a:ext cx="4929222" cy="3342946"/>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000108"/>
            <a:ext cx="8229600" cy="5126055"/>
          </a:xfrm>
        </p:spPr>
        <p:txBody>
          <a:bodyPr>
            <a:normAutofit/>
          </a:bodyPr>
          <a:lstStyle/>
          <a:p>
            <a:pPr>
              <a:buNone/>
            </a:pPr>
            <a:endParaRPr lang="fr-FR" sz="2000" b="1" u="sng" dirty="0"/>
          </a:p>
          <a:p>
            <a:pPr>
              <a:buNone/>
            </a:pPr>
            <a:r>
              <a:rPr lang="fr-FR" sz="1800" dirty="0"/>
              <a:t>Le site objet de la présente étude se situe à proximité du rond point de l’aéroport d’Es </a:t>
            </a:r>
            <a:r>
              <a:rPr lang="fr-FR" sz="1800" dirty="0" err="1"/>
              <a:t>Senia</a:t>
            </a:r>
            <a:r>
              <a:rPr lang="fr-FR" sz="1800" dirty="0"/>
              <a:t>, plus précisément à l’intérieur de l’hôtel El </a:t>
            </a:r>
            <a:r>
              <a:rPr lang="fr-FR" sz="1800" dirty="0" err="1"/>
              <a:t>Mouahidine</a:t>
            </a:r>
            <a:r>
              <a:rPr lang="fr-FR" sz="1800" dirty="0"/>
              <a:t> </a:t>
            </a:r>
          </a:p>
        </p:txBody>
      </p:sp>
      <p:pic>
        <p:nvPicPr>
          <p:cNvPr id="1026" name="Picture 2"/>
          <p:cNvPicPr>
            <a:picLocks noChangeAspect="1" noChangeArrowheads="1"/>
          </p:cNvPicPr>
          <p:nvPr/>
        </p:nvPicPr>
        <p:blipFill>
          <a:blip r:embed="rId2"/>
          <a:srcRect l="9304" t="10077" b="5481"/>
          <a:stretch>
            <a:fillRect/>
          </a:stretch>
        </p:blipFill>
        <p:spPr bwMode="auto">
          <a:xfrm>
            <a:off x="1928794" y="2786058"/>
            <a:ext cx="6572296" cy="3571900"/>
          </a:xfrm>
          <a:prstGeom prst="rect">
            <a:avLst/>
          </a:prstGeom>
          <a:noFill/>
          <a:ln w="9525">
            <a:noFill/>
            <a:miter lim="800000"/>
            <a:headEnd/>
            <a:tailEnd/>
          </a:ln>
          <a:effectLst/>
        </p:spPr>
      </p:pic>
      <p:sp>
        <p:nvSpPr>
          <p:cNvPr id="5" name="ZoneTexte 4"/>
          <p:cNvSpPr txBox="1"/>
          <p:nvPr/>
        </p:nvSpPr>
        <p:spPr>
          <a:xfrm>
            <a:off x="428596" y="4000504"/>
            <a:ext cx="2071670" cy="1200329"/>
          </a:xfrm>
          <a:prstGeom prst="rect">
            <a:avLst/>
          </a:prstGeom>
          <a:solidFill>
            <a:schemeClr val="bg1"/>
          </a:solidFill>
          <a:ln>
            <a:solidFill>
              <a:schemeClr val="tx1"/>
            </a:solidFill>
          </a:ln>
        </p:spPr>
        <p:txBody>
          <a:bodyPr wrap="square" rtlCol="0">
            <a:spAutoFit/>
          </a:bodyPr>
          <a:lstStyle/>
          <a:p>
            <a:r>
              <a:rPr lang="fr-FR" dirty="0"/>
              <a:t>L’assiette réservée pour l’implantation du projet</a:t>
            </a:r>
          </a:p>
        </p:txBody>
      </p:sp>
      <p:cxnSp>
        <p:nvCxnSpPr>
          <p:cNvPr id="7" name="Connecteur droit avec flèche 6"/>
          <p:cNvCxnSpPr>
            <a:stCxn id="5" idx="3"/>
          </p:cNvCxnSpPr>
          <p:nvPr/>
        </p:nvCxnSpPr>
        <p:spPr>
          <a:xfrm>
            <a:off x="2500266" y="4600669"/>
            <a:ext cx="4071998" cy="1856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643702" y="4786322"/>
            <a:ext cx="142876" cy="1285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785918" y="6273225"/>
            <a:ext cx="6794998" cy="584775"/>
          </a:xfrm>
          <a:prstGeom prst="rect">
            <a:avLst/>
          </a:prstGeom>
          <a:noFill/>
        </p:spPr>
        <p:txBody>
          <a:bodyPr wrap="square" rtlCol="0">
            <a:spAutoFit/>
          </a:bodyPr>
          <a:lstStyle/>
          <a:p>
            <a:r>
              <a:rPr lang="fr-FR" sz="1600" dirty="0"/>
              <a:t>Photo montrant la situation géographique de l’assiette réservée pour l’implantation du projet</a:t>
            </a:r>
          </a:p>
        </p:txBody>
      </p:sp>
      <p:sp>
        <p:nvSpPr>
          <p:cNvPr id="8" name="Rectangle 7"/>
          <p:cNvSpPr/>
          <p:nvPr/>
        </p:nvSpPr>
        <p:spPr>
          <a:xfrm>
            <a:off x="928662" y="500042"/>
            <a:ext cx="6040436" cy="461665"/>
          </a:xfrm>
          <a:prstGeom prst="rect">
            <a:avLst/>
          </a:prstGeom>
          <a:ln>
            <a:solidFill>
              <a:srgbClr val="FF0000"/>
            </a:solidFill>
          </a:ln>
        </p:spPr>
        <p:txBody>
          <a:bodyPr wrap="none">
            <a:spAutoFit/>
          </a:bodyPr>
          <a:lstStyle/>
          <a:p>
            <a:pPr>
              <a:buFont typeface="Wingdings" pitchFamily="2" charset="2"/>
              <a:buChar char="Ø"/>
            </a:pPr>
            <a:r>
              <a:rPr lang="fr-FR" sz="2400" b="1" u="sng" dirty="0">
                <a:solidFill>
                  <a:srgbClr val="FF0000"/>
                </a:solidFill>
              </a:rPr>
              <a:t>Situation-données topographiques: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2129</TotalTime>
  <Words>2799</Words>
  <Application>Microsoft Office PowerPoint</Application>
  <PresentationFormat>Affichage à l'écran (4:3)</PresentationFormat>
  <Paragraphs>275</Paragraphs>
  <Slides>46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46</vt:i4>
      </vt:variant>
    </vt:vector>
  </HeadingPairs>
  <TitlesOfParts>
    <vt:vector size="54" baseType="lpstr">
      <vt:lpstr>Arial</vt:lpstr>
      <vt:lpstr>Calibri</vt:lpstr>
      <vt:lpstr>Century Schoolbook</vt:lpstr>
      <vt:lpstr>Helvetica</vt:lpstr>
      <vt:lpstr>Times New Roman</vt:lpstr>
      <vt:lpstr>Wingdings</vt:lpstr>
      <vt:lpstr>Wingdings 2</vt:lpstr>
      <vt:lpstr>Oriel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 01:  Hôtel en R+3 sans niveau de sous sol à El Karma, Oran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 03:  BURJ AL ARAB, Dubai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Home</dc:creator>
  <cp:lastModifiedBy>Noureddine BENZIANE</cp:lastModifiedBy>
  <cp:revision>24</cp:revision>
  <dcterms:created xsi:type="dcterms:W3CDTF">2018-11-22T17:12:47Z</dcterms:created>
  <dcterms:modified xsi:type="dcterms:W3CDTF">2023-10-02T22:49:46Z</dcterms:modified>
</cp:coreProperties>
</file>