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8" r:id="rId4"/>
    <p:sldId id="279" r:id="rId5"/>
    <p:sldId id="258" r:id="rId6"/>
    <p:sldId id="280" r:id="rId7"/>
    <p:sldId id="259" r:id="rId8"/>
    <p:sldId id="260" r:id="rId9"/>
    <p:sldId id="261" r:id="rId10"/>
    <p:sldId id="262" r:id="rId11"/>
    <p:sldId id="281" r:id="rId12"/>
    <p:sldId id="263" r:id="rId13"/>
    <p:sldId id="285" r:id="rId14"/>
    <p:sldId id="275"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
        <p:nvSpPr>
          <p:cNvPr id="8" name="Content Placeholder 7"/>
          <p:cNvSpPr>
            <a:spLocks noGrp="1"/>
          </p:cNvSpPr>
          <p:nvPr>
            <p:ph sz="quarter" idx="13"/>
          </p:nvPr>
        </p:nvSpPr>
        <p:spPr>
          <a:xfrm>
            <a:off x="609600" y="1600200"/>
            <a:ext cx="7924800" cy="41148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fr-FR" smtClean="0"/>
              <a:t>Modifiez le style du titre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5" name="Date Placeholder 4"/>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7" name="Date Placeholder 6"/>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fr-FR" smtClean="0"/>
              <a:t>Modifiez le style du titre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fr-FR" smtClean="0"/>
              <a:t>Modifiez le style du titre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D691A04-24D0-4058-9CE3-8AE64A04AD22}" type="datetimeFigureOut">
              <a:rPr lang="fr-FR" smtClean="0"/>
              <a:pPr/>
              <a:t>21/04/2020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7DD56B44-C6B9-4C54-839F-6D142C3DAE7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fr-FR" smtClean="0"/>
              <a:t>Modifiez le style du titre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3D691A04-24D0-4058-9CE3-8AE64A04AD22}" type="datetimeFigureOut">
              <a:rPr lang="fr-FR" smtClean="0"/>
              <a:pPr/>
              <a:t>21/04/2020</a:t>
            </a:fld>
            <a:endParaRPr lang="fr-F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fr-F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7DD56B44-C6B9-4C54-839F-6D142C3DAE71}" type="slidenum">
              <a:rPr lang="fr-FR" smtClean="0"/>
              <a:pPr/>
              <a:t>‹N°›</a:t>
            </a:fld>
            <a:endParaRPr lang="fr-F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43608" y="2420888"/>
            <a:ext cx="6400800" cy="1752600"/>
          </a:xfrm>
        </p:spPr>
        <p:txBody>
          <a:bodyPr>
            <a:normAutofit/>
          </a:bodyPr>
          <a:lstStyle/>
          <a:p>
            <a:endParaRPr lang="fr-FR" sz="4000" dirty="0" smtClean="0">
              <a:solidFill>
                <a:schemeClr val="tx1"/>
              </a:solidFill>
            </a:endParaRPr>
          </a:p>
          <a:p>
            <a:r>
              <a:rPr lang="fr-FR" sz="4400" dirty="0" smtClean="0">
                <a:solidFill>
                  <a:schemeClr val="tx1"/>
                </a:solidFill>
              </a:rPr>
              <a:t>Le CIAM du début à  la fin</a:t>
            </a:r>
            <a:endParaRPr lang="fr-FR" sz="4400" dirty="0">
              <a:solidFill>
                <a:schemeClr val="tx1"/>
              </a:solidFill>
            </a:endParaRPr>
          </a:p>
        </p:txBody>
      </p:sp>
      <p:sp>
        <p:nvSpPr>
          <p:cNvPr id="2" name="Titre 1"/>
          <p:cNvSpPr>
            <a:spLocks noGrp="1"/>
          </p:cNvSpPr>
          <p:nvPr>
            <p:ph type="ctrTitle"/>
          </p:nvPr>
        </p:nvSpPr>
        <p:spPr>
          <a:xfrm>
            <a:off x="357158" y="1214422"/>
            <a:ext cx="7772400" cy="1571636"/>
          </a:xfrm>
        </p:spPr>
        <p:txBody>
          <a:bodyPr>
            <a:noAutofit/>
          </a:bodyPr>
          <a:lstStyle/>
          <a:p>
            <a:r>
              <a:rPr lang="fr-FR" sz="2800" dirty="0" smtClean="0">
                <a:solidFill>
                  <a:srgbClr val="FFC000"/>
                </a:solidFill>
              </a:rPr>
              <a:t>LES CONGRES INTERNATIONAUX DE L’ARCHITECTURE MODERNE (C.I.A.M) </a:t>
            </a:r>
            <a:br>
              <a:rPr lang="fr-FR" sz="2800" dirty="0" smtClean="0">
                <a:solidFill>
                  <a:srgbClr val="FFC000"/>
                </a:solidFill>
              </a:rPr>
            </a:br>
            <a:r>
              <a:rPr lang="fr-FR" sz="2800" dirty="0" smtClean="0">
                <a:solidFill>
                  <a:srgbClr val="FFC000"/>
                </a:solidFill>
              </a:rPr>
              <a:t>ET TEAM </a:t>
            </a:r>
            <a:r>
              <a:rPr lang="fr-FR" sz="2800" dirty="0" smtClean="0">
                <a:solidFill>
                  <a:srgbClr val="FFC000"/>
                </a:solidFill>
              </a:rPr>
              <a:t>X</a:t>
            </a:r>
            <a:endParaRPr lang="fr-FR" sz="2800" dirty="0">
              <a:solidFill>
                <a:srgbClr val="FFC000"/>
              </a:solidFill>
            </a:endParaRPr>
          </a:p>
        </p:txBody>
      </p:sp>
    </p:spTree>
    <p:extLst>
      <p:ext uri="{BB962C8B-B14F-4D97-AF65-F5344CB8AC3E}">
        <p14:creationId xmlns:p14="http://schemas.microsoft.com/office/powerpoint/2010/main" xmlns="" val="3581089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14290"/>
            <a:ext cx="7924800" cy="580926"/>
          </a:xfrm>
        </p:spPr>
        <p:txBody>
          <a:bodyPr/>
          <a:lstStyle/>
          <a:p>
            <a:pPr algn="ctr"/>
            <a:r>
              <a:rPr lang="fr-FR" sz="2800" b="1" dirty="0">
                <a:solidFill>
                  <a:srgbClr val="FFC000"/>
                </a:solidFill>
              </a:rPr>
              <a:t>C.I.A.M II 1929, L’habitat à loyer modéré</a:t>
            </a:r>
            <a:r>
              <a:rPr lang="fr-FR" sz="2800" dirty="0"/>
              <a:t>.</a:t>
            </a:r>
          </a:p>
        </p:txBody>
      </p:sp>
      <p:sp>
        <p:nvSpPr>
          <p:cNvPr id="3" name="Espace réservé du contenu 2"/>
          <p:cNvSpPr>
            <a:spLocks noGrp="1"/>
          </p:cNvSpPr>
          <p:nvPr>
            <p:ph sz="quarter" idx="13"/>
          </p:nvPr>
        </p:nvSpPr>
        <p:spPr>
          <a:xfrm>
            <a:off x="611560" y="1052736"/>
            <a:ext cx="7924800" cy="4752528"/>
          </a:xfrm>
        </p:spPr>
        <p:txBody>
          <a:bodyPr>
            <a:normAutofit/>
          </a:bodyPr>
          <a:lstStyle/>
          <a:p>
            <a:pPr marL="324000" indent="504000" algn="just">
              <a:lnSpc>
                <a:spcPct val="110000"/>
              </a:lnSpc>
              <a:spcBef>
                <a:spcPts val="600"/>
              </a:spcBef>
            </a:pPr>
            <a:r>
              <a:rPr lang="fr-FR" sz="2400" dirty="0">
                <a:latin typeface="Calibri" pitchFamily="34" charset="0"/>
                <a:cs typeface="Calibri" pitchFamily="34" charset="0"/>
              </a:rPr>
              <a:t>Les C.I.A.M ont commencé réellement au deuxième congrès en 1929 qui s’est tenu à Frankfurt et qui marque la première phase où les Allemands, de tendance socialiste dominaient largement. C.I.A.M. </a:t>
            </a:r>
            <a:endParaRPr lang="fr-FR" sz="2400" dirty="0" smtClean="0">
              <a:latin typeface="Calibri" pitchFamily="34" charset="0"/>
              <a:cs typeface="Calibri" pitchFamily="34" charset="0"/>
            </a:endParaRPr>
          </a:p>
          <a:p>
            <a:pPr marL="324000" indent="504000" algn="just">
              <a:lnSpc>
                <a:spcPct val="110000"/>
              </a:lnSpc>
              <a:spcBef>
                <a:spcPts val="600"/>
              </a:spcBef>
            </a:pPr>
            <a:r>
              <a:rPr lang="fr-FR" sz="2400" dirty="0" smtClean="0">
                <a:latin typeface="Calibri" pitchFamily="34" charset="0"/>
                <a:cs typeface="Calibri" pitchFamily="34" charset="0"/>
              </a:rPr>
              <a:t>Ce </a:t>
            </a:r>
            <a:r>
              <a:rPr lang="fr-FR" sz="2400" dirty="0">
                <a:latin typeface="Calibri" pitchFamily="34" charset="0"/>
                <a:cs typeface="Calibri" pitchFamily="34" charset="0"/>
              </a:rPr>
              <a:t>congrès sera consacré au thème </a:t>
            </a:r>
            <a:r>
              <a:rPr lang="fr-FR" sz="2400" dirty="0" smtClean="0">
                <a:latin typeface="Calibri" pitchFamily="34" charset="0"/>
                <a:cs typeface="Calibri" pitchFamily="34" charset="0"/>
              </a:rPr>
              <a:t>de; </a:t>
            </a:r>
          </a:p>
          <a:p>
            <a:pPr marL="324000" indent="504000" algn="ctr">
              <a:lnSpc>
                <a:spcPct val="110000"/>
              </a:lnSpc>
              <a:spcBef>
                <a:spcPts val="600"/>
              </a:spcBef>
              <a:buNone/>
            </a:pPr>
            <a:r>
              <a:rPr lang="fr-FR" sz="2800" dirty="0" smtClean="0">
                <a:latin typeface="Calibri" pitchFamily="34" charset="0"/>
                <a:cs typeface="Calibri" pitchFamily="34" charset="0"/>
              </a:rPr>
              <a:t> </a:t>
            </a:r>
            <a:r>
              <a:rPr lang="fr-FR" sz="2800" b="1" dirty="0">
                <a:solidFill>
                  <a:srgbClr val="FFC000"/>
                </a:solidFill>
                <a:latin typeface="Calibri" pitchFamily="34" charset="0"/>
                <a:cs typeface="Calibri" pitchFamily="34" charset="0"/>
              </a:rPr>
              <a:t>l’habitat à loyer </a:t>
            </a:r>
            <a:r>
              <a:rPr lang="fr-FR" sz="2800" b="1" dirty="0" smtClean="0">
                <a:solidFill>
                  <a:srgbClr val="FFC000"/>
                </a:solidFill>
                <a:latin typeface="Calibri" pitchFamily="34" charset="0"/>
                <a:cs typeface="Calibri" pitchFamily="34" charset="0"/>
              </a:rPr>
              <a:t>modéré ( H.L.M)</a:t>
            </a:r>
            <a:endParaRPr lang="fr-FR" sz="2800" dirty="0" smtClean="0">
              <a:latin typeface="Calibri" pitchFamily="34" charset="0"/>
              <a:cs typeface="Calibri" pitchFamily="34" charset="0"/>
            </a:endParaRPr>
          </a:p>
          <a:p>
            <a:pPr marL="324000" indent="504000" algn="just">
              <a:lnSpc>
                <a:spcPct val="110000"/>
              </a:lnSpc>
              <a:spcBef>
                <a:spcPts val="600"/>
              </a:spcBef>
            </a:pPr>
            <a:r>
              <a:rPr lang="fr-FR" sz="2400" dirty="0" smtClean="0">
                <a:latin typeface="Calibri" pitchFamily="34" charset="0"/>
                <a:cs typeface="Calibri" pitchFamily="34" charset="0"/>
              </a:rPr>
              <a:t>où </a:t>
            </a:r>
            <a:r>
              <a:rPr lang="fr-FR" sz="2400" dirty="0">
                <a:latin typeface="Calibri" pitchFamily="34" charset="0"/>
                <a:cs typeface="Calibri" pitchFamily="34" charset="0"/>
              </a:rPr>
              <a:t>les débats seront largement consacrés aux questions des hauteurs maximums et d’espacements entre les blocs de logements pour une utilisation </a:t>
            </a:r>
            <a:r>
              <a:rPr lang="fr-FR" sz="2400" dirty="0" smtClean="0">
                <a:latin typeface="Calibri" pitchFamily="34" charset="0"/>
                <a:cs typeface="Calibri" pitchFamily="34" charset="0"/>
              </a:rPr>
              <a:t>rationnelle des </a:t>
            </a:r>
            <a:r>
              <a:rPr lang="fr-FR" sz="2400" dirty="0">
                <a:latin typeface="Calibri" pitchFamily="34" charset="0"/>
                <a:cs typeface="Calibri" pitchFamily="34" charset="0"/>
              </a:rPr>
              <a:t>sols comme des matériaux </a:t>
            </a:r>
            <a:r>
              <a:rPr lang="fr-FR" sz="2400" dirty="0" smtClean="0">
                <a:latin typeface="Calibri" pitchFamily="34" charset="0"/>
                <a:cs typeface="Calibri" pitchFamily="34" charset="0"/>
              </a:rPr>
              <a:t>. </a:t>
            </a:r>
          </a:p>
        </p:txBody>
      </p:sp>
    </p:spTree>
    <p:extLst>
      <p:ext uri="{BB962C8B-B14F-4D97-AF65-F5344CB8AC3E}">
        <p14:creationId xmlns:p14="http://schemas.microsoft.com/office/powerpoint/2010/main" xmlns="" val="41171421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428604"/>
            <a:ext cx="7924800" cy="5286396"/>
          </a:xfrm>
        </p:spPr>
        <p:txBody>
          <a:bodyPr/>
          <a:lstStyle/>
          <a:p>
            <a:pPr marL="324000" indent="504000" algn="just">
              <a:lnSpc>
                <a:spcPct val="110000"/>
              </a:lnSpc>
              <a:spcBef>
                <a:spcPts val="600"/>
              </a:spcBef>
            </a:pPr>
            <a:r>
              <a:rPr lang="fr-FR" sz="2400" dirty="0" smtClean="0">
                <a:latin typeface="Calibri" pitchFamily="34" charset="0"/>
                <a:cs typeface="Calibri" pitchFamily="34" charset="0"/>
              </a:rPr>
              <a:t>L’ironie historique de ces invectives répétées contre l’académisme sera soulignée dans la formulation sèche et formelle des objectifs dans le document des C.I.A.M II : </a:t>
            </a:r>
          </a:p>
          <a:p>
            <a:pPr marL="324000" indent="504000" algn="just">
              <a:lnSpc>
                <a:spcPct val="110000"/>
              </a:lnSpc>
              <a:spcBef>
                <a:spcPts val="600"/>
              </a:spcBef>
              <a:buNone/>
            </a:pPr>
            <a:endParaRPr lang="fr-FR" sz="2400" dirty="0" smtClean="0">
              <a:latin typeface="Calibri" pitchFamily="34" charset="0"/>
              <a:cs typeface="Calibri" pitchFamily="34" charset="0"/>
            </a:endParaRPr>
          </a:p>
          <a:p>
            <a:pPr marL="324000" lvl="2" indent="504000" algn="just">
              <a:lnSpc>
                <a:spcPct val="110000"/>
              </a:lnSpc>
              <a:spcBef>
                <a:spcPts val="600"/>
              </a:spcBef>
              <a:buFont typeface="Wingdings" pitchFamily="2" charset="2"/>
              <a:buChar char="Ø"/>
            </a:pPr>
            <a:r>
              <a:rPr lang="fr-FR" sz="2400" b="1" dirty="0" smtClean="0">
                <a:solidFill>
                  <a:srgbClr val="FFC000"/>
                </a:solidFill>
                <a:latin typeface="Calibri" pitchFamily="34" charset="0"/>
                <a:cs typeface="Calibri" pitchFamily="34" charset="0"/>
              </a:rPr>
              <a:t>Etablir le problème de l’architecture contemporaine. </a:t>
            </a:r>
          </a:p>
          <a:p>
            <a:pPr marL="324000" lvl="2" indent="504000" algn="just">
              <a:lnSpc>
                <a:spcPct val="110000"/>
              </a:lnSpc>
              <a:spcBef>
                <a:spcPts val="600"/>
              </a:spcBef>
              <a:buFont typeface="Wingdings" pitchFamily="2" charset="2"/>
              <a:buChar char="Ø"/>
            </a:pPr>
            <a:r>
              <a:rPr lang="fr-FR" sz="2400" b="1" dirty="0" smtClean="0">
                <a:solidFill>
                  <a:srgbClr val="FFC000"/>
                </a:solidFill>
                <a:latin typeface="Calibri" pitchFamily="34" charset="0"/>
                <a:cs typeface="Calibri" pitchFamily="34" charset="0"/>
              </a:rPr>
              <a:t>Rétablir l’idée de l’architecture moderne. </a:t>
            </a:r>
          </a:p>
          <a:p>
            <a:pPr marL="324000" lvl="2" indent="504000" algn="just">
              <a:lnSpc>
                <a:spcPct val="110000"/>
              </a:lnSpc>
              <a:spcBef>
                <a:spcPts val="600"/>
              </a:spcBef>
              <a:buFont typeface="Wingdings" pitchFamily="2" charset="2"/>
              <a:buChar char="Ø"/>
            </a:pPr>
            <a:r>
              <a:rPr lang="fr-FR" sz="2400" b="1" dirty="0" smtClean="0">
                <a:solidFill>
                  <a:srgbClr val="FFC000"/>
                </a:solidFill>
                <a:latin typeface="Calibri" pitchFamily="34" charset="0"/>
                <a:cs typeface="Calibri" pitchFamily="34" charset="0"/>
              </a:rPr>
              <a:t>Etendre cette idée à tous les domaines techniques, économiques et sociaux de la vie contemporaine. </a:t>
            </a:r>
          </a:p>
          <a:p>
            <a:pPr marL="324000" lvl="2" indent="504000" algn="just">
              <a:lnSpc>
                <a:spcPct val="110000"/>
              </a:lnSpc>
              <a:spcBef>
                <a:spcPts val="600"/>
              </a:spcBef>
              <a:buFont typeface="Wingdings" pitchFamily="2" charset="2"/>
              <a:buChar char="Ø"/>
            </a:pPr>
            <a:r>
              <a:rPr lang="fr-FR" sz="2400" b="1" dirty="0" smtClean="0">
                <a:solidFill>
                  <a:srgbClr val="FFC000"/>
                </a:solidFill>
                <a:latin typeface="Calibri" pitchFamily="34" charset="0"/>
                <a:cs typeface="Calibri" pitchFamily="34" charset="0"/>
              </a:rPr>
              <a:t>Etre conscient des problèmes de l’architecture</a:t>
            </a:r>
            <a:r>
              <a:rPr lang="fr-FR" sz="2400" dirty="0" smtClean="0">
                <a:latin typeface="Calibri" pitchFamily="34" charset="0"/>
                <a:cs typeface="Calibri" pitchFamily="34" charset="0"/>
              </a:rPr>
              <a:t> </a:t>
            </a:r>
          </a:p>
          <a:p>
            <a:endParaRPr lang="fr-F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428604"/>
            <a:ext cx="8066856" cy="5448668"/>
          </a:xfrm>
        </p:spPr>
        <p:txBody>
          <a:bodyPr>
            <a:normAutofit/>
          </a:bodyPr>
          <a:lstStyle/>
          <a:p>
            <a:pPr indent="504000" algn="ctr">
              <a:spcBef>
                <a:spcPts val="600"/>
              </a:spcBef>
              <a:buNone/>
            </a:pPr>
            <a:r>
              <a:rPr lang="fr-FR" sz="2800" b="1" dirty="0">
                <a:solidFill>
                  <a:srgbClr val="FFC000"/>
                </a:solidFill>
                <a:latin typeface="Calibri" pitchFamily="34" charset="0"/>
                <a:cs typeface="Calibri" pitchFamily="34" charset="0"/>
              </a:rPr>
              <a:t>Les résolutions du congrès de Frankfurt ont fait ressortir trois organes </a:t>
            </a:r>
            <a:r>
              <a:rPr lang="fr-FR" sz="2800" b="1" dirty="0" smtClean="0">
                <a:solidFill>
                  <a:srgbClr val="FFC000"/>
                </a:solidFill>
                <a:latin typeface="Calibri" pitchFamily="34" charset="0"/>
                <a:cs typeface="Calibri" pitchFamily="34" charset="0"/>
              </a:rPr>
              <a:t>opérationnels;</a:t>
            </a:r>
          </a:p>
          <a:p>
            <a:pPr indent="504000" algn="ctr">
              <a:spcBef>
                <a:spcPts val="600"/>
              </a:spcBef>
              <a:buNone/>
            </a:pPr>
            <a:r>
              <a:rPr lang="fr-FR" sz="2400" b="1" dirty="0" smtClean="0">
                <a:solidFill>
                  <a:srgbClr val="FFC000"/>
                </a:solidFill>
                <a:latin typeface="Calibri" pitchFamily="34" charset="0"/>
                <a:cs typeface="Calibri" pitchFamily="34" charset="0"/>
              </a:rPr>
              <a:t> </a:t>
            </a:r>
            <a:endParaRPr lang="fr-FR" sz="2400" b="1" dirty="0" smtClean="0">
              <a:solidFill>
                <a:srgbClr val="FFC000"/>
              </a:solidFill>
              <a:latin typeface="Calibri" pitchFamily="34" charset="0"/>
              <a:cs typeface="Calibri" pitchFamily="34" charset="0"/>
            </a:endParaRPr>
          </a:p>
          <a:p>
            <a:pPr indent="504000" algn="just">
              <a:spcBef>
                <a:spcPts val="600"/>
              </a:spcBef>
              <a:buFont typeface="+mj-lt"/>
              <a:buAutoNum type="arabicPeriod"/>
            </a:pPr>
            <a:r>
              <a:rPr lang="fr-FR" sz="2400" dirty="0" smtClean="0">
                <a:latin typeface="Calibri" pitchFamily="34" charset="0"/>
                <a:cs typeface="Calibri" pitchFamily="34" charset="0"/>
              </a:rPr>
              <a:t>Le </a:t>
            </a:r>
            <a:r>
              <a:rPr lang="fr-FR" sz="2400" dirty="0">
                <a:latin typeface="Calibri" pitchFamily="34" charset="0"/>
                <a:cs typeface="Calibri" pitchFamily="34" charset="0"/>
              </a:rPr>
              <a:t>Congrès ou l’assemblée générale de tous les membres. </a:t>
            </a:r>
          </a:p>
          <a:p>
            <a:pPr indent="504000" algn="just">
              <a:spcBef>
                <a:spcPts val="600"/>
              </a:spcBef>
              <a:buFont typeface="+mj-lt"/>
              <a:buAutoNum type="arabicPeriod"/>
            </a:pPr>
            <a:r>
              <a:rPr lang="fr-FR" sz="2400" dirty="0" smtClean="0">
                <a:latin typeface="Calibri" pitchFamily="34" charset="0"/>
                <a:cs typeface="Calibri" pitchFamily="34" charset="0"/>
              </a:rPr>
              <a:t>Le </a:t>
            </a:r>
            <a:r>
              <a:rPr lang="fr-FR" sz="2400" dirty="0">
                <a:latin typeface="Calibri" pitchFamily="34" charset="0"/>
                <a:cs typeface="Calibri" pitchFamily="34" charset="0"/>
              </a:rPr>
              <a:t>comité International pour la Résolution des Problèmes de l’Architecture Contemporaine, ou le C.I.R.P.A.C. </a:t>
            </a:r>
          </a:p>
          <a:p>
            <a:pPr indent="504000" algn="just">
              <a:spcBef>
                <a:spcPts val="600"/>
              </a:spcBef>
              <a:buFont typeface="+mj-lt"/>
              <a:buAutoNum type="arabicPeriod"/>
            </a:pPr>
            <a:r>
              <a:rPr lang="fr-FR" sz="2400" dirty="0" smtClean="0">
                <a:latin typeface="Calibri" pitchFamily="34" charset="0"/>
                <a:cs typeface="Calibri" pitchFamily="34" charset="0"/>
              </a:rPr>
              <a:t>Les </a:t>
            </a:r>
            <a:r>
              <a:rPr lang="fr-FR" sz="2400" dirty="0">
                <a:latin typeface="Calibri" pitchFamily="34" charset="0"/>
                <a:cs typeface="Calibri" pitchFamily="34" charset="0"/>
              </a:rPr>
              <a:t>groupes de travail nationaux pour l’application à des sujets spécifiques en collaboration avec des spécialistes en dehors de l’architecture. </a:t>
            </a:r>
            <a:endParaRPr lang="fr-FR" sz="2400" dirty="0" smtClean="0">
              <a:latin typeface="Calibri" pitchFamily="34" charset="0"/>
              <a:cs typeface="Calibri" pitchFamily="34" charset="0"/>
            </a:endParaRPr>
          </a:p>
        </p:txBody>
      </p:sp>
    </p:spTree>
    <p:extLst>
      <p:ext uri="{BB962C8B-B14F-4D97-AF65-F5344CB8AC3E}">
        <p14:creationId xmlns:p14="http://schemas.microsoft.com/office/powerpoint/2010/main" xmlns="" val="29571332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428604"/>
            <a:ext cx="7924800" cy="5286396"/>
          </a:xfrm>
        </p:spPr>
        <p:txBody>
          <a:bodyPr>
            <a:normAutofit fontScale="92500" lnSpcReduction="20000"/>
          </a:bodyPr>
          <a:lstStyle/>
          <a:p>
            <a:pPr indent="504000" algn="just">
              <a:spcBef>
                <a:spcPts val="600"/>
              </a:spcBef>
            </a:pPr>
            <a:r>
              <a:rPr lang="fr-FR" sz="2400" dirty="0" smtClean="0">
                <a:latin typeface="Calibri" pitchFamily="34" charset="0"/>
                <a:cs typeface="Calibri" pitchFamily="34" charset="0"/>
              </a:rPr>
              <a:t>Bien que les C.I.A.M critiquaient l’académisme, « le goût » académique a été introduit dans l’architecture moderne, sans aucun doute, par les « religieux de l’académisme » tel que </a:t>
            </a:r>
            <a:r>
              <a:rPr lang="fr-FR" sz="2400" dirty="0" err="1" smtClean="0">
                <a:latin typeface="Calibri" pitchFamily="34" charset="0"/>
                <a:cs typeface="Calibri" pitchFamily="34" charset="0"/>
              </a:rPr>
              <a:t>Giédéon</a:t>
            </a:r>
            <a:r>
              <a:rPr lang="fr-FR" sz="2400" dirty="0" smtClean="0">
                <a:latin typeface="Calibri" pitchFamily="34" charset="0"/>
                <a:cs typeface="Calibri" pitchFamily="34" charset="0"/>
              </a:rPr>
              <a:t>, plutôt que par les architectes praticiens. </a:t>
            </a:r>
            <a:endParaRPr lang="fr-FR" sz="2400" dirty="0" smtClean="0">
              <a:latin typeface="Calibri" pitchFamily="34" charset="0"/>
              <a:cs typeface="Calibri" pitchFamily="34" charset="0"/>
            </a:endParaRPr>
          </a:p>
          <a:p>
            <a:pPr indent="504000" algn="just">
              <a:spcBef>
                <a:spcPts val="600"/>
              </a:spcBef>
            </a:pPr>
            <a:r>
              <a:rPr lang="fr-FR" sz="2400" dirty="0" smtClean="0">
                <a:latin typeface="Calibri" pitchFamily="34" charset="0"/>
                <a:cs typeface="Calibri" pitchFamily="34" charset="0"/>
              </a:rPr>
              <a:t>Pour Walter Gropius,  « le problème du logement minimum consiste à définir le minimum élémentaire d’espace, d’air, de lumière et de chaleur, requis par l’homme pour développer pleinement ses fonctions vitales, sans limites dues au logement même, à </a:t>
            </a:r>
            <a:r>
              <a:rPr lang="fr-FR" sz="2400" dirty="0" smtClean="0">
                <a:latin typeface="Calibri" pitchFamily="34" charset="0"/>
                <a:cs typeface="Calibri" pitchFamily="34" charset="0"/>
              </a:rPr>
              <a:t>savoir;</a:t>
            </a:r>
          </a:p>
          <a:p>
            <a:pPr indent="504000" algn="just">
              <a:spcBef>
                <a:spcPts val="600"/>
              </a:spcBef>
              <a:buNone/>
            </a:pPr>
            <a:r>
              <a:rPr lang="fr-FR" sz="2400" b="1" dirty="0" smtClean="0">
                <a:solidFill>
                  <a:srgbClr val="FFC000"/>
                </a:solidFill>
                <a:latin typeface="Calibri" pitchFamily="34" charset="0"/>
                <a:cs typeface="Calibri" pitchFamily="34" charset="0"/>
              </a:rPr>
              <a:t>un </a:t>
            </a:r>
            <a:r>
              <a:rPr lang="fr-FR" sz="2400" b="1" dirty="0" smtClean="0">
                <a:solidFill>
                  <a:srgbClr val="FFC000"/>
                </a:solidFill>
                <a:latin typeface="Calibri" pitchFamily="34" charset="0"/>
                <a:cs typeface="Calibri" pitchFamily="34" charset="0"/>
              </a:rPr>
              <a:t>modus vivendi minimum</a:t>
            </a:r>
            <a:r>
              <a:rPr lang="fr-FR" sz="2400" dirty="0" smtClean="0">
                <a:latin typeface="Calibri" pitchFamily="34" charset="0"/>
                <a:cs typeface="Calibri" pitchFamily="34" charset="0"/>
              </a:rPr>
              <a:t>, au lieu </a:t>
            </a:r>
            <a:r>
              <a:rPr lang="fr-FR" sz="2400" b="1" dirty="0" smtClean="0">
                <a:solidFill>
                  <a:srgbClr val="FFC000"/>
                </a:solidFill>
                <a:latin typeface="Calibri" pitchFamily="34" charset="0"/>
                <a:cs typeface="Calibri" pitchFamily="34" charset="0"/>
              </a:rPr>
              <a:t>d’un modus non </a:t>
            </a:r>
            <a:r>
              <a:rPr lang="fr-FR" sz="2400" b="1" dirty="0" err="1" smtClean="0">
                <a:solidFill>
                  <a:srgbClr val="FFC000"/>
                </a:solidFill>
                <a:latin typeface="Calibri" pitchFamily="34" charset="0"/>
                <a:cs typeface="Calibri" pitchFamily="34" charset="0"/>
              </a:rPr>
              <a:t>moriendi</a:t>
            </a:r>
            <a:r>
              <a:rPr lang="fr-FR" sz="2400" b="1" dirty="0" smtClean="0">
                <a:solidFill>
                  <a:srgbClr val="FFC000"/>
                </a:solidFill>
                <a:latin typeface="Calibri" pitchFamily="34" charset="0"/>
                <a:cs typeface="Calibri" pitchFamily="34" charset="0"/>
              </a:rPr>
              <a:t> </a:t>
            </a:r>
            <a:r>
              <a:rPr lang="fr-FR" sz="2400" dirty="0" smtClean="0">
                <a:latin typeface="Calibri" pitchFamily="34" charset="0"/>
                <a:cs typeface="Calibri" pitchFamily="34" charset="0"/>
              </a:rPr>
              <a:t>»</a:t>
            </a:r>
          </a:p>
          <a:p>
            <a:pPr indent="504000" algn="just">
              <a:spcBef>
                <a:spcPts val="600"/>
              </a:spcBef>
            </a:pPr>
            <a:endParaRPr lang="fr-FR" sz="2400" dirty="0" smtClean="0">
              <a:latin typeface="Calibri" pitchFamily="34" charset="0"/>
              <a:cs typeface="Calibri" pitchFamily="34" charset="0"/>
            </a:endParaRPr>
          </a:p>
          <a:p>
            <a:pPr indent="504000" algn="just">
              <a:spcBef>
                <a:spcPts val="600"/>
              </a:spcBef>
            </a:pPr>
            <a:r>
              <a:rPr lang="fr-FR" sz="2400" dirty="0" smtClean="0">
                <a:latin typeface="Calibri" pitchFamily="34" charset="0"/>
                <a:cs typeface="Calibri" pitchFamily="34" charset="0"/>
              </a:rPr>
              <a:t>Les résultats de ce congrès ont été consignés dans un rapport sous le titre </a:t>
            </a:r>
            <a:r>
              <a:rPr lang="fr-FR" sz="2400" dirty="0" smtClean="0">
                <a:latin typeface="Calibri" pitchFamily="34" charset="0"/>
                <a:cs typeface="Calibri" pitchFamily="34" charset="0"/>
              </a:rPr>
              <a:t>de;</a:t>
            </a:r>
          </a:p>
          <a:p>
            <a:pPr indent="504000">
              <a:spcBef>
                <a:spcPts val="600"/>
              </a:spcBef>
              <a:buNone/>
            </a:pPr>
            <a:r>
              <a:rPr lang="fr-FR" sz="2400" dirty="0" smtClean="0">
                <a:latin typeface="Calibri" pitchFamily="34" charset="0"/>
                <a:cs typeface="Calibri" pitchFamily="34" charset="0"/>
              </a:rPr>
              <a:t> </a:t>
            </a:r>
            <a:r>
              <a:rPr lang="fr-FR" sz="2500" b="1" dirty="0" smtClean="0">
                <a:solidFill>
                  <a:srgbClr val="FFC000"/>
                </a:solidFill>
                <a:latin typeface="Calibri" pitchFamily="34" charset="0"/>
                <a:cs typeface="Calibri" pitchFamily="34" charset="0"/>
              </a:rPr>
              <a:t>problèmes des standards d’habitations </a:t>
            </a:r>
            <a:r>
              <a:rPr lang="fr-FR" sz="2500" b="1" dirty="0" smtClean="0">
                <a:solidFill>
                  <a:srgbClr val="FFC000"/>
                </a:solidFill>
                <a:latin typeface="Calibri" pitchFamily="34" charset="0"/>
                <a:cs typeface="Calibri" pitchFamily="34" charset="0"/>
              </a:rPr>
              <a:t>minimums</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11560" y="188640"/>
            <a:ext cx="7924800" cy="508918"/>
          </a:xfrm>
        </p:spPr>
        <p:txBody>
          <a:bodyPr/>
          <a:lstStyle/>
          <a:p>
            <a:pPr algn="ctr"/>
            <a:r>
              <a:rPr lang="fr-FR" b="1" cap="none" dirty="0" smtClean="0">
                <a:solidFill>
                  <a:srgbClr val="FFC000"/>
                </a:solidFill>
              </a:rPr>
              <a:t>H.L.M = Le concept du logement minimum</a:t>
            </a:r>
            <a:endParaRPr lang="fr-FR" b="1" cap="none" dirty="0">
              <a:solidFill>
                <a:srgbClr val="FFC000"/>
              </a:solidFill>
            </a:endParaRPr>
          </a:p>
        </p:txBody>
      </p:sp>
      <p:pic>
        <p:nvPicPr>
          <p:cNvPr id="4" name="Picture 11" descr="log minimum"/>
          <p:cNvPicPr>
            <a:picLocks noGrp="1" noChangeAspect="1" noChangeArrowheads="1"/>
          </p:cNvPicPr>
          <p:nvPr>
            <p:ph sz="quarter" idx="13"/>
          </p:nvPr>
        </p:nvPicPr>
        <p:blipFill>
          <a:blip r:embed="rId2">
            <a:extLst>
              <a:ext uri="{28A0092B-C50C-407E-A947-70E740481C1C}">
                <a14:useLocalDpi xmlns:a14="http://schemas.microsoft.com/office/drawing/2010/main" xmlns="" val="0"/>
              </a:ext>
            </a:extLst>
          </a:blip>
          <a:srcRect/>
          <a:stretch>
            <a:fillRect/>
          </a:stretch>
        </p:blipFill>
        <p:spPr bwMode="auto">
          <a:xfrm>
            <a:off x="5436096" y="1074158"/>
            <a:ext cx="3449301" cy="3701572"/>
          </a:xfrm>
          <a:prstGeom prst="rect">
            <a:avLst/>
          </a:prstGeom>
          <a:noFill/>
          <a:extLst>
            <a:ext uri="{909E8E84-426E-40DD-AFC4-6F175D3DCCD1}">
              <a14:hiddenFill xmlns:a14="http://schemas.microsoft.com/office/drawing/2010/main" xmlns="">
                <a:solidFill>
                  <a:srgbClr val="FFFFFF"/>
                </a:solidFill>
              </a14:hiddenFill>
            </a:ext>
          </a:extLst>
        </p:spPr>
      </p:pic>
      <p:sp>
        <p:nvSpPr>
          <p:cNvPr id="5" name="ZoneTexte 4"/>
          <p:cNvSpPr txBox="1"/>
          <p:nvPr/>
        </p:nvSpPr>
        <p:spPr>
          <a:xfrm>
            <a:off x="899592" y="1556792"/>
            <a:ext cx="1080120" cy="1368152"/>
          </a:xfrm>
          <a:prstGeom prst="rect">
            <a:avLst/>
          </a:prstGeom>
          <a:noFill/>
        </p:spPr>
        <p:txBody>
          <a:bodyPr wrap="square" rtlCol="0">
            <a:spAutoFit/>
          </a:bodyPr>
          <a:lstStyle/>
          <a:p>
            <a:endParaRPr lang="fr-FR" dirty="0"/>
          </a:p>
        </p:txBody>
      </p:sp>
      <p:sp>
        <p:nvSpPr>
          <p:cNvPr id="6" name="Text Box 12"/>
          <p:cNvSpPr txBox="1">
            <a:spLocks noChangeArrowheads="1"/>
          </p:cNvSpPr>
          <p:nvPr/>
        </p:nvSpPr>
        <p:spPr bwMode="auto">
          <a:xfrm>
            <a:off x="3216610" y="1556792"/>
            <a:ext cx="2065402" cy="641350"/>
          </a:xfrm>
          <a:prstGeom prst="rect">
            <a:avLst/>
          </a:prstGeom>
          <a:solidFill>
            <a:srgbClr val="FFFF00"/>
          </a:solidFill>
          <a:ln>
            <a:noFill/>
          </a:ln>
          <a:effectLst/>
        </p:spPr>
        <p:txBody>
          <a:bodyPr wrap="square">
            <a:spAutoFit/>
          </a:bodyPr>
          <a:lstStyle/>
          <a:p>
            <a:pPr>
              <a:spcBef>
                <a:spcPct val="50000"/>
              </a:spcBef>
            </a:pPr>
            <a:r>
              <a:rPr lang="fr-FR" sz="1800" b="1" dirty="0">
                <a:solidFill>
                  <a:srgbClr val="C00000"/>
                </a:solidFill>
              </a:rPr>
              <a:t>La sociologie de l’époque </a:t>
            </a:r>
          </a:p>
        </p:txBody>
      </p:sp>
      <p:sp>
        <p:nvSpPr>
          <p:cNvPr id="7" name="Text Box 13"/>
          <p:cNvSpPr txBox="1">
            <a:spLocks noChangeArrowheads="1"/>
          </p:cNvSpPr>
          <p:nvPr/>
        </p:nvSpPr>
        <p:spPr bwMode="auto">
          <a:xfrm>
            <a:off x="3216610" y="2348955"/>
            <a:ext cx="2065402" cy="369332"/>
          </a:xfrm>
          <a:prstGeom prst="rect">
            <a:avLst/>
          </a:prstGeom>
          <a:solidFill>
            <a:srgbClr val="FFFF00"/>
          </a:solidFill>
          <a:ln>
            <a:noFill/>
          </a:ln>
          <a:effectLst/>
        </p:spPr>
        <p:txBody>
          <a:bodyPr wrap="square">
            <a:spAutoFit/>
          </a:bodyPr>
          <a:lstStyle/>
          <a:p>
            <a:pPr>
              <a:spcBef>
                <a:spcPct val="50000"/>
              </a:spcBef>
            </a:pPr>
            <a:r>
              <a:rPr lang="fr-FR" sz="1800" b="1" dirty="0">
                <a:solidFill>
                  <a:srgbClr val="C00000"/>
                </a:solidFill>
              </a:rPr>
              <a:t>Observation statique</a:t>
            </a:r>
          </a:p>
        </p:txBody>
      </p:sp>
      <p:sp>
        <p:nvSpPr>
          <p:cNvPr id="8" name="Text Box 14"/>
          <p:cNvSpPr txBox="1">
            <a:spLocks noChangeArrowheads="1"/>
          </p:cNvSpPr>
          <p:nvPr/>
        </p:nvSpPr>
        <p:spPr bwMode="auto">
          <a:xfrm>
            <a:off x="3213192" y="2899951"/>
            <a:ext cx="2065402" cy="915988"/>
          </a:xfrm>
          <a:prstGeom prst="rect">
            <a:avLst/>
          </a:prstGeom>
          <a:solidFill>
            <a:srgbClr val="FFFF00"/>
          </a:solidFill>
          <a:ln>
            <a:noFill/>
          </a:ln>
          <a:effectLst/>
        </p:spPr>
        <p:txBody>
          <a:bodyPr wrap="square">
            <a:spAutoFit/>
          </a:bodyPr>
          <a:lstStyle/>
          <a:p>
            <a:pPr>
              <a:spcBef>
                <a:spcPct val="50000"/>
              </a:spcBef>
            </a:pPr>
            <a:r>
              <a:rPr lang="fr-FR" sz="1800" b="1" dirty="0">
                <a:solidFill>
                  <a:srgbClr val="C00000"/>
                </a:solidFill>
              </a:rPr>
              <a:t>Théories évolutionnistes embryonnaires </a:t>
            </a:r>
          </a:p>
        </p:txBody>
      </p:sp>
      <p:sp>
        <p:nvSpPr>
          <p:cNvPr id="9" name="AutoShape 16"/>
          <p:cNvSpPr>
            <a:spLocks/>
          </p:cNvSpPr>
          <p:nvPr/>
        </p:nvSpPr>
        <p:spPr bwMode="auto">
          <a:xfrm>
            <a:off x="2929049" y="1381602"/>
            <a:ext cx="215900" cy="2520950"/>
          </a:xfrm>
          <a:prstGeom prst="leftBrace">
            <a:avLst>
              <a:gd name="adj1" fmla="val 97304"/>
              <a:gd name="adj2" fmla="val 50000"/>
            </a:avLst>
          </a:prstGeom>
          <a:solidFill>
            <a:srgbClr val="00B0F0"/>
          </a:solidFill>
          <a:ln w="25400" cmpd="sng">
            <a:solidFill>
              <a:srgbClr val="C00000"/>
            </a:solidFill>
            <a:round/>
            <a:headEnd/>
            <a:tailEnd/>
          </a:ln>
          <a:effectLst/>
        </p:spPr>
        <p:txBody>
          <a:bodyPr wrap="none" anchor="ctr"/>
          <a:lstStyle/>
          <a:p>
            <a:endParaRPr lang="fr-FR"/>
          </a:p>
        </p:txBody>
      </p:sp>
      <p:sp>
        <p:nvSpPr>
          <p:cNvPr id="10" name="Text Box 15"/>
          <p:cNvSpPr txBox="1">
            <a:spLocks noChangeArrowheads="1"/>
          </p:cNvSpPr>
          <p:nvPr/>
        </p:nvSpPr>
        <p:spPr bwMode="auto">
          <a:xfrm>
            <a:off x="2321712" y="1819181"/>
            <a:ext cx="607337" cy="156966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spcBef>
                <a:spcPct val="50000"/>
              </a:spcBef>
            </a:pPr>
            <a:r>
              <a:rPr lang="fr-FR" sz="9600" dirty="0" smtClean="0">
                <a:solidFill>
                  <a:srgbClr val="00B0F0"/>
                </a:solidFill>
              </a:rPr>
              <a:t>=</a:t>
            </a:r>
            <a:endParaRPr lang="fr-FR" sz="9600" dirty="0">
              <a:solidFill>
                <a:srgbClr val="00B0F0"/>
              </a:solidFill>
            </a:endParaRPr>
          </a:p>
        </p:txBody>
      </p:sp>
      <p:sp>
        <p:nvSpPr>
          <p:cNvPr id="11" name="Text Box 17"/>
          <p:cNvSpPr txBox="1">
            <a:spLocks noChangeArrowheads="1"/>
          </p:cNvSpPr>
          <p:nvPr/>
        </p:nvSpPr>
        <p:spPr bwMode="auto">
          <a:xfrm rot="16200000">
            <a:off x="1547020" y="2457412"/>
            <a:ext cx="1368425" cy="369332"/>
          </a:xfrm>
          <a:prstGeom prst="rect">
            <a:avLst/>
          </a:prstGeom>
          <a:solidFill>
            <a:srgbClr val="FFFF00"/>
          </a:solidFill>
          <a:ln w="38100">
            <a:noFill/>
            <a:miter lim="800000"/>
            <a:headEnd/>
            <a:tailEnd/>
          </a:ln>
          <a:effectLst/>
        </p:spPr>
        <p:txBody>
          <a:bodyPr>
            <a:spAutoFit/>
          </a:bodyPr>
          <a:lstStyle/>
          <a:p>
            <a:pPr algn="ctr">
              <a:spcBef>
                <a:spcPct val="50000"/>
              </a:spcBef>
            </a:pPr>
            <a:r>
              <a:rPr lang="fr-FR" sz="1800" b="1" dirty="0">
                <a:solidFill>
                  <a:srgbClr val="C00000"/>
                </a:solidFill>
              </a:rPr>
              <a:t>hygiénistes</a:t>
            </a:r>
          </a:p>
        </p:txBody>
      </p:sp>
      <p:sp>
        <p:nvSpPr>
          <p:cNvPr id="12" name="Text Box 18"/>
          <p:cNvSpPr txBox="1">
            <a:spLocks noChangeArrowheads="1"/>
          </p:cNvSpPr>
          <p:nvPr/>
        </p:nvSpPr>
        <p:spPr bwMode="auto">
          <a:xfrm>
            <a:off x="321170" y="2026921"/>
            <a:ext cx="1368425" cy="1230313"/>
          </a:xfrm>
          <a:prstGeom prst="rect">
            <a:avLst/>
          </a:prstGeom>
          <a:solidFill>
            <a:srgbClr val="FFFF00"/>
          </a:solidFill>
          <a:ln w="38100">
            <a:noFill/>
            <a:miter lim="800000"/>
            <a:headEnd/>
            <a:tailEnd/>
          </a:ln>
          <a:effectLst/>
        </p:spPr>
        <p:txBody>
          <a:bodyPr>
            <a:spAutoFit/>
          </a:bodyPr>
          <a:lstStyle/>
          <a:p>
            <a:pPr>
              <a:spcBef>
                <a:spcPct val="50000"/>
              </a:spcBef>
            </a:pPr>
            <a:r>
              <a:rPr lang="fr-FR" sz="1800" b="1" dirty="0">
                <a:solidFill>
                  <a:srgbClr val="C00000"/>
                </a:solidFill>
              </a:rPr>
              <a:t>Soleil .</a:t>
            </a:r>
          </a:p>
          <a:p>
            <a:pPr>
              <a:spcBef>
                <a:spcPct val="50000"/>
              </a:spcBef>
            </a:pPr>
            <a:r>
              <a:rPr lang="fr-FR" sz="1800" b="1" dirty="0">
                <a:solidFill>
                  <a:srgbClr val="C00000"/>
                </a:solidFill>
              </a:rPr>
              <a:t>Eclairage.</a:t>
            </a:r>
          </a:p>
          <a:p>
            <a:pPr>
              <a:spcBef>
                <a:spcPct val="50000"/>
              </a:spcBef>
            </a:pPr>
            <a:r>
              <a:rPr lang="fr-FR" sz="1800" b="1" dirty="0">
                <a:solidFill>
                  <a:srgbClr val="C00000"/>
                </a:solidFill>
              </a:rPr>
              <a:t>Ventilation </a:t>
            </a:r>
          </a:p>
        </p:txBody>
      </p:sp>
      <p:sp>
        <p:nvSpPr>
          <p:cNvPr id="15" name="Rectangle 21"/>
          <p:cNvSpPr>
            <a:spLocks noChangeArrowheads="1"/>
          </p:cNvSpPr>
          <p:nvPr/>
        </p:nvSpPr>
        <p:spPr bwMode="auto">
          <a:xfrm>
            <a:off x="575469" y="4045132"/>
            <a:ext cx="3816350" cy="287338"/>
          </a:xfrm>
          <a:prstGeom prst="rect">
            <a:avLst/>
          </a:prstGeom>
          <a:solidFill>
            <a:srgbClr val="FFFF00"/>
          </a:solidFill>
          <a:ln w="9525">
            <a:noFill/>
            <a:miter lim="800000"/>
            <a:headEnd/>
            <a:tailEnd/>
          </a:ln>
          <a:effectLst/>
        </p:spPr>
        <p:txBody>
          <a:bodyPr wrap="none" anchor="ctr"/>
          <a:lstStyle/>
          <a:p>
            <a:pPr algn="ctr"/>
            <a:r>
              <a:rPr lang="fr-FR" sz="1800" b="1" dirty="0">
                <a:solidFill>
                  <a:srgbClr val="C00000"/>
                </a:solidFill>
              </a:rPr>
              <a:t>Surface du logement réduite .</a:t>
            </a:r>
          </a:p>
        </p:txBody>
      </p:sp>
      <p:sp>
        <p:nvSpPr>
          <p:cNvPr id="17" name="Text Box 24"/>
          <p:cNvSpPr txBox="1">
            <a:spLocks noChangeArrowheads="1"/>
          </p:cNvSpPr>
          <p:nvPr/>
        </p:nvSpPr>
        <p:spPr bwMode="auto">
          <a:xfrm>
            <a:off x="575469" y="5084763"/>
            <a:ext cx="1655763" cy="369332"/>
          </a:xfrm>
          <a:prstGeom prst="rect">
            <a:avLst/>
          </a:prstGeom>
          <a:solidFill>
            <a:srgbClr val="FFFF00"/>
          </a:solidFill>
          <a:ln w="38100">
            <a:noFill/>
            <a:miter lim="800000"/>
            <a:headEnd/>
            <a:tailEnd/>
          </a:ln>
          <a:effectLst/>
        </p:spPr>
        <p:txBody>
          <a:bodyPr>
            <a:spAutoFit/>
          </a:bodyPr>
          <a:lstStyle/>
          <a:p>
            <a:pPr>
              <a:spcBef>
                <a:spcPct val="50000"/>
              </a:spcBef>
            </a:pPr>
            <a:r>
              <a:rPr lang="fr-FR" sz="1800" b="1">
                <a:solidFill>
                  <a:srgbClr val="C00000"/>
                </a:solidFill>
              </a:rPr>
              <a:t>émancipation</a:t>
            </a:r>
          </a:p>
        </p:txBody>
      </p:sp>
      <p:sp>
        <p:nvSpPr>
          <p:cNvPr id="18" name="Text Box 25"/>
          <p:cNvSpPr txBox="1">
            <a:spLocks noChangeArrowheads="1"/>
          </p:cNvSpPr>
          <p:nvPr/>
        </p:nvSpPr>
        <p:spPr bwMode="auto">
          <a:xfrm>
            <a:off x="2736057" y="5084763"/>
            <a:ext cx="2087562" cy="369332"/>
          </a:xfrm>
          <a:prstGeom prst="rect">
            <a:avLst/>
          </a:prstGeom>
          <a:solidFill>
            <a:srgbClr val="FFFF00"/>
          </a:solidFill>
          <a:ln w="38100">
            <a:noFill/>
            <a:miter lim="800000"/>
            <a:headEnd/>
            <a:tailEnd/>
          </a:ln>
          <a:effectLst/>
        </p:spPr>
        <p:txBody>
          <a:bodyPr>
            <a:spAutoFit/>
          </a:bodyPr>
          <a:lstStyle/>
          <a:p>
            <a:pPr algn="ctr">
              <a:spcBef>
                <a:spcPct val="50000"/>
              </a:spcBef>
            </a:pPr>
            <a:r>
              <a:rPr lang="fr-FR" sz="1800" b="1" dirty="0">
                <a:solidFill>
                  <a:srgbClr val="C00000"/>
                </a:solidFill>
              </a:rPr>
              <a:t>Chambre /individu </a:t>
            </a:r>
          </a:p>
        </p:txBody>
      </p:sp>
      <p:sp>
        <p:nvSpPr>
          <p:cNvPr id="20" name="Text Box 27"/>
          <p:cNvSpPr txBox="1">
            <a:spLocks noChangeArrowheads="1"/>
          </p:cNvSpPr>
          <p:nvPr/>
        </p:nvSpPr>
        <p:spPr bwMode="auto">
          <a:xfrm>
            <a:off x="5055448" y="5083175"/>
            <a:ext cx="1368425" cy="650875"/>
          </a:xfrm>
          <a:prstGeom prst="rect">
            <a:avLst/>
          </a:prstGeom>
          <a:solidFill>
            <a:srgbClr val="FFFF00"/>
          </a:solidFill>
          <a:ln w="9525">
            <a:noFill/>
            <a:miter lim="800000"/>
            <a:headEnd/>
            <a:tailEnd/>
          </a:ln>
          <a:effectLst/>
        </p:spPr>
        <p:txBody>
          <a:bodyPr>
            <a:spAutoFit/>
          </a:bodyPr>
          <a:lstStyle/>
          <a:p>
            <a:pPr>
              <a:spcBef>
                <a:spcPct val="50000"/>
              </a:spcBef>
            </a:pPr>
            <a:r>
              <a:rPr lang="fr-FR" sz="1800" b="1" dirty="0">
                <a:solidFill>
                  <a:srgbClr val="C00000"/>
                </a:solidFill>
              </a:rPr>
              <a:t>Logements sociaux </a:t>
            </a:r>
          </a:p>
        </p:txBody>
      </p:sp>
      <p:sp>
        <p:nvSpPr>
          <p:cNvPr id="24" name="Flèche droite rayée 23"/>
          <p:cNvSpPr/>
          <p:nvPr/>
        </p:nvSpPr>
        <p:spPr>
          <a:xfrm rot="10800000">
            <a:off x="1439652" y="2488818"/>
            <a:ext cx="620666" cy="23038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00B0F0"/>
              </a:solidFill>
            </a:endParaRPr>
          </a:p>
        </p:txBody>
      </p:sp>
      <p:sp>
        <p:nvSpPr>
          <p:cNvPr id="26" name="Flèche droite rayée 25"/>
          <p:cNvSpPr/>
          <p:nvPr/>
        </p:nvSpPr>
        <p:spPr>
          <a:xfrm rot="5400000">
            <a:off x="522596" y="3368493"/>
            <a:ext cx="790003" cy="56327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8" name="Flèche droite rayée 27"/>
          <p:cNvSpPr/>
          <p:nvPr/>
        </p:nvSpPr>
        <p:spPr>
          <a:xfrm rot="5400000">
            <a:off x="504590" y="4406535"/>
            <a:ext cx="790003" cy="56327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Flèche droite rayée 28"/>
          <p:cNvSpPr/>
          <p:nvPr/>
        </p:nvSpPr>
        <p:spPr>
          <a:xfrm rot="16200000">
            <a:off x="3629771" y="4406535"/>
            <a:ext cx="790003" cy="56327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Flèche droite rayée 29"/>
          <p:cNvSpPr/>
          <p:nvPr/>
        </p:nvSpPr>
        <p:spPr>
          <a:xfrm>
            <a:off x="2139046" y="4987791"/>
            <a:ext cx="790003" cy="56327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1" name="Flèche droite rayée 30"/>
          <p:cNvSpPr/>
          <p:nvPr/>
        </p:nvSpPr>
        <p:spPr>
          <a:xfrm rot="5400000">
            <a:off x="4494117" y="4168715"/>
            <a:ext cx="1268821" cy="563276"/>
          </a:xfrm>
          <a:prstGeom prst="stripedRightArrow">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xmlns="" val="3746810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xit" presetSubtype="26" fill="hold" nodeType="clickEffect">
                                  <p:stCondLst>
                                    <p:cond delay="0"/>
                                  </p:stCondLst>
                                  <p:childTnLst>
                                    <p:animEffect transition="out" filter="barn(inHorizontal)">
                                      <p:cBhvr>
                                        <p:cTn id="13" dur="500"/>
                                        <p:tgtEl>
                                          <p:spTgt spid="4"/>
                                        </p:tgtEl>
                                      </p:cBhvr>
                                    </p:animEffect>
                                    <p:set>
                                      <p:cBhvr>
                                        <p:cTn id="14" dur="1" fill="hold">
                                          <p:stCondLst>
                                            <p:cond delay="499"/>
                                          </p:stCondLst>
                                        </p:cTn>
                                        <p:tgtEl>
                                          <p:spTgt spid="4"/>
                                        </p:tgtEl>
                                        <p:attrNameLst>
                                          <p:attrName>style.visibility</p:attrName>
                                        </p:attrNameLst>
                                      </p:cBhvr>
                                      <p:to>
                                        <p:strVal val="hidden"/>
                                      </p:to>
                                    </p:set>
                                  </p:childTnLst>
                                </p:cTn>
                              </p:par>
                              <p:par>
                                <p:cTn id="15" presetID="18" presetClass="entr" presetSubtype="12" fill="hold" grpId="0" nodeType="with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strips(downLeft)">
                                      <p:cBhvr>
                                        <p:cTn id="17" dur="500"/>
                                        <p:tgtEl>
                                          <p:spTgt spid="6"/>
                                        </p:tgtEl>
                                      </p:cBhvr>
                                    </p:animEffect>
                                  </p:childTnLst>
                                </p:cTn>
                              </p:par>
                              <p:par>
                                <p:cTn id="18" presetID="18" presetClass="entr" presetSubtype="12"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strips(downLeft)">
                                      <p:cBhvr>
                                        <p:cTn id="20" dur="500"/>
                                        <p:tgtEl>
                                          <p:spTgt spid="7"/>
                                        </p:tgtEl>
                                      </p:cBhvr>
                                    </p:animEffect>
                                  </p:childTnLst>
                                </p:cTn>
                              </p:par>
                              <p:par>
                                <p:cTn id="21" presetID="18" presetClass="entr" presetSubtype="12" fill="hold" grpId="0" nodeType="with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strips(downLeft)">
                                      <p:cBhvr>
                                        <p:cTn id="23" dur="500"/>
                                        <p:tgtEl>
                                          <p:spTgt spid="8"/>
                                        </p:tgtEl>
                                      </p:cBhvr>
                                    </p:animEffect>
                                  </p:childTnLst>
                                </p:cTn>
                              </p:par>
                              <p:par>
                                <p:cTn id="24" presetID="29" presetClass="entr" presetSubtype="0" fill="hold" grpId="0" nodeType="with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1000" fill="hold"/>
                                        <p:tgtEl>
                                          <p:spTgt spid="9"/>
                                        </p:tgtEl>
                                        <p:attrNameLst>
                                          <p:attrName>ppt_x</p:attrName>
                                        </p:attrNameLst>
                                      </p:cBhvr>
                                      <p:tavLst>
                                        <p:tav tm="0">
                                          <p:val>
                                            <p:strVal val="#ppt_x-.2"/>
                                          </p:val>
                                        </p:tav>
                                        <p:tav tm="100000">
                                          <p:val>
                                            <p:strVal val="#ppt_x"/>
                                          </p:val>
                                        </p:tav>
                                      </p:tavLst>
                                    </p:anim>
                                    <p:anim calcmode="lin" valueType="num">
                                      <p:cBhvr>
                                        <p:cTn id="27" dur="1000" fill="hold"/>
                                        <p:tgtEl>
                                          <p:spTgt spid="9"/>
                                        </p:tgtEl>
                                        <p:attrNameLst>
                                          <p:attrName>ppt_y</p:attrName>
                                        </p:attrNameLst>
                                      </p:cBhvr>
                                      <p:tavLst>
                                        <p:tav tm="0">
                                          <p:val>
                                            <p:strVal val="#ppt_y"/>
                                          </p:val>
                                        </p:tav>
                                        <p:tav tm="100000">
                                          <p:val>
                                            <p:strVal val="#ppt_y"/>
                                          </p:val>
                                        </p:tav>
                                      </p:tavLst>
                                    </p:anim>
                                    <p:animEffect transition="in" filter="wipe(right)" prLst="gradientSize: 0.1">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1000" fill="hold"/>
                                        <p:tgtEl>
                                          <p:spTgt spid="12"/>
                                        </p:tgtEl>
                                        <p:attrNameLst>
                                          <p:attrName>ppt_x</p:attrName>
                                        </p:attrNameLst>
                                      </p:cBhvr>
                                      <p:tavLst>
                                        <p:tav tm="0">
                                          <p:val>
                                            <p:strVal val="#ppt_x-.2"/>
                                          </p:val>
                                        </p:tav>
                                        <p:tav tm="100000">
                                          <p:val>
                                            <p:strVal val="#ppt_x"/>
                                          </p:val>
                                        </p:tav>
                                      </p:tavLst>
                                    </p:anim>
                                    <p:anim calcmode="lin" valueType="num">
                                      <p:cBhvr>
                                        <p:cTn id="34"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2"/>
                                        </p:tgtEl>
                                      </p:cBhvr>
                                    </p:animEffect>
                                  </p:childTnLst>
                                </p:cTn>
                              </p:par>
                              <p:par>
                                <p:cTn id="36" presetID="29" presetClass="entr" presetSubtype="0" fill="hold" grpId="0" nodeType="withEffect">
                                  <p:stCondLst>
                                    <p:cond delay="0"/>
                                  </p:stCondLst>
                                  <p:childTnLst>
                                    <p:set>
                                      <p:cBhvr>
                                        <p:cTn id="37" dur="1" fill="hold">
                                          <p:stCondLst>
                                            <p:cond delay="0"/>
                                          </p:stCondLst>
                                        </p:cTn>
                                        <p:tgtEl>
                                          <p:spTgt spid="11"/>
                                        </p:tgtEl>
                                        <p:attrNameLst>
                                          <p:attrName>style.visibility</p:attrName>
                                        </p:attrNameLst>
                                      </p:cBhvr>
                                      <p:to>
                                        <p:strVal val="visible"/>
                                      </p:to>
                                    </p:set>
                                    <p:anim calcmode="lin" valueType="num">
                                      <p:cBhvr>
                                        <p:cTn id="38" dur="1000" fill="hold"/>
                                        <p:tgtEl>
                                          <p:spTgt spid="11"/>
                                        </p:tgtEl>
                                        <p:attrNameLst>
                                          <p:attrName>ppt_x</p:attrName>
                                        </p:attrNameLst>
                                      </p:cBhvr>
                                      <p:tavLst>
                                        <p:tav tm="0">
                                          <p:val>
                                            <p:strVal val="#ppt_x-.2"/>
                                          </p:val>
                                        </p:tav>
                                        <p:tav tm="100000">
                                          <p:val>
                                            <p:strVal val="#ppt_x"/>
                                          </p:val>
                                        </p:tav>
                                      </p:tavLst>
                                    </p:anim>
                                    <p:anim calcmode="lin" valueType="num">
                                      <p:cBhvr>
                                        <p:cTn id="39"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40" dur="1000"/>
                                        <p:tgtEl>
                                          <p:spTgt spid="11"/>
                                        </p:tgtEl>
                                      </p:cBhvr>
                                    </p:animEffect>
                                  </p:childTnLst>
                                </p:cTn>
                              </p:par>
                              <p:par>
                                <p:cTn id="41" presetID="29" presetClass="entr" presetSubtype="0"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1000" fill="hold"/>
                                        <p:tgtEl>
                                          <p:spTgt spid="10"/>
                                        </p:tgtEl>
                                        <p:attrNameLst>
                                          <p:attrName>ppt_x</p:attrName>
                                        </p:attrNameLst>
                                      </p:cBhvr>
                                      <p:tavLst>
                                        <p:tav tm="0">
                                          <p:val>
                                            <p:strVal val="#ppt_x-.2"/>
                                          </p:val>
                                        </p:tav>
                                        <p:tav tm="100000">
                                          <p:val>
                                            <p:strVal val="#ppt_x"/>
                                          </p:val>
                                        </p:tav>
                                      </p:tavLst>
                                    </p:anim>
                                    <p:anim calcmode="lin" valueType="num">
                                      <p:cBhvr>
                                        <p:cTn id="44"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45" dur="1000"/>
                                        <p:tgtEl>
                                          <p:spTgt spid="1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15"/>
                                        </p:tgtEl>
                                        <p:attrNameLst>
                                          <p:attrName>style.visibility</p:attrName>
                                        </p:attrNameLst>
                                      </p:cBhvr>
                                      <p:to>
                                        <p:strVal val="visible"/>
                                      </p:to>
                                    </p:set>
                                    <p:animEffect transition="in" filter="fade">
                                      <p:cBhvr>
                                        <p:cTn id="48" dur="2000"/>
                                        <p:tgtEl>
                                          <p:spTgt spid="15"/>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7"/>
                                        </p:tgtEl>
                                        <p:attrNameLst>
                                          <p:attrName>style.visibility</p:attrName>
                                        </p:attrNameLst>
                                      </p:cBhvr>
                                      <p:to>
                                        <p:strVal val="visible"/>
                                      </p:to>
                                    </p:set>
                                    <p:animEffect transition="in" filter="fade">
                                      <p:cBhvr>
                                        <p:cTn id="51" dur="2000"/>
                                        <p:tgtEl>
                                          <p:spTgt spid="17"/>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2000"/>
                                        <p:tgtEl>
                                          <p:spTgt spid="18"/>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0"/>
                                        </p:tgtEl>
                                        <p:attrNameLst>
                                          <p:attrName>style.visibility</p:attrName>
                                        </p:attrNameLst>
                                      </p:cBhvr>
                                      <p:to>
                                        <p:strVal val="visible"/>
                                      </p:to>
                                    </p:set>
                                    <p:animEffect transition="in" filter="fade">
                                      <p:cBhvr>
                                        <p:cTn id="57" dur="2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p:bldP spid="11" grpId="0" animBg="1"/>
      <p:bldP spid="12" grpId="0" animBg="1"/>
      <p:bldP spid="15" grpId="0" animBg="1"/>
      <p:bldP spid="17" grpId="0" animBg="1"/>
      <p:bldP spid="18" grpId="0" animBg="1"/>
      <p:bldP spid="2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88640"/>
            <a:ext cx="7924800" cy="868958"/>
          </a:xfrm>
        </p:spPr>
        <p:txBody>
          <a:bodyPr/>
          <a:lstStyle/>
          <a:p>
            <a:pPr algn="ctr"/>
            <a:r>
              <a:rPr lang="fr-FR" sz="2600" b="1" dirty="0" smtClean="0">
                <a:solidFill>
                  <a:srgbClr val="FFC000"/>
                </a:solidFill>
              </a:rPr>
              <a:t/>
            </a:r>
            <a:br>
              <a:rPr lang="fr-FR" sz="2600" b="1" dirty="0" smtClean="0">
                <a:solidFill>
                  <a:srgbClr val="FFC000"/>
                </a:solidFill>
              </a:rPr>
            </a:br>
            <a:r>
              <a:rPr lang="fr-FR" sz="2600" b="1" dirty="0" smtClean="0">
                <a:solidFill>
                  <a:srgbClr val="FFC000"/>
                </a:solidFill>
                <a:latin typeface="Calibri" pitchFamily="34" charset="0"/>
                <a:cs typeface="Calibri" pitchFamily="34" charset="0"/>
              </a:rPr>
              <a:t> C.I.A.M I, 1928, </a:t>
            </a:r>
            <a:br>
              <a:rPr lang="fr-FR" sz="2600" b="1" dirty="0" smtClean="0">
                <a:solidFill>
                  <a:srgbClr val="FFC000"/>
                </a:solidFill>
                <a:latin typeface="Calibri" pitchFamily="34" charset="0"/>
                <a:cs typeface="Calibri" pitchFamily="34" charset="0"/>
              </a:rPr>
            </a:br>
            <a:r>
              <a:rPr lang="fr-FR" sz="2600" b="1" dirty="0" smtClean="0">
                <a:solidFill>
                  <a:srgbClr val="FFC000"/>
                </a:solidFill>
                <a:latin typeface="Calibri" pitchFamily="34" charset="0"/>
                <a:cs typeface="Calibri" pitchFamily="34" charset="0"/>
              </a:rPr>
              <a:t>LA </a:t>
            </a:r>
            <a:r>
              <a:rPr lang="fr-FR" sz="2600" b="1" dirty="0">
                <a:solidFill>
                  <a:srgbClr val="FFC000"/>
                </a:solidFill>
                <a:latin typeface="Calibri" pitchFamily="34" charset="0"/>
                <a:cs typeface="Calibri" pitchFamily="34" charset="0"/>
              </a:rPr>
              <a:t>FONDATION DE l’IDEOLOGIE DU MODERNISME </a:t>
            </a:r>
          </a:p>
        </p:txBody>
      </p:sp>
      <p:sp>
        <p:nvSpPr>
          <p:cNvPr id="3" name="Espace réservé du contenu 2"/>
          <p:cNvSpPr>
            <a:spLocks noGrp="1"/>
          </p:cNvSpPr>
          <p:nvPr>
            <p:ph sz="quarter" idx="13"/>
          </p:nvPr>
        </p:nvSpPr>
        <p:spPr>
          <a:xfrm>
            <a:off x="609600" y="1124744"/>
            <a:ext cx="8138864" cy="5447528"/>
          </a:xfrm>
        </p:spPr>
        <p:txBody>
          <a:bodyPr>
            <a:normAutofit fontScale="92500"/>
          </a:bodyPr>
          <a:lstStyle/>
          <a:p>
            <a:pPr>
              <a:buNone/>
            </a:pPr>
            <a:r>
              <a:rPr lang="fr-FR" sz="2800" b="1" dirty="0">
                <a:solidFill>
                  <a:srgbClr val="FFC000"/>
                </a:solidFill>
              </a:rPr>
              <a:t>La déclaration de la </a:t>
            </a:r>
            <a:r>
              <a:rPr lang="fr-FR" sz="2800" b="1" dirty="0" err="1">
                <a:solidFill>
                  <a:srgbClr val="FFC000"/>
                </a:solidFill>
              </a:rPr>
              <a:t>Sarraz</a:t>
            </a:r>
            <a:r>
              <a:rPr lang="fr-FR" sz="2800" b="1" dirty="0" smtClean="0">
                <a:solidFill>
                  <a:srgbClr val="FFC000"/>
                </a:solidFill>
              </a:rPr>
              <a:t>.</a:t>
            </a:r>
          </a:p>
          <a:p>
            <a:pPr indent="504000" algn="just">
              <a:spcBef>
                <a:spcPts val="600"/>
              </a:spcBef>
            </a:pPr>
            <a:r>
              <a:rPr lang="fr-FR" sz="2400" dirty="0" smtClean="0">
                <a:latin typeface="Calibri" pitchFamily="34" charset="0"/>
                <a:cs typeface="Calibri" pitchFamily="34" charset="0"/>
              </a:rPr>
              <a:t>C'est à partir d'un échec, en l'occurrence le refus au concours pour le palais de la Société des Nations à Genève, en 1927, de plusieurs projets d'architecture moderne et fonctionnaliste, dont celui de Le Corbusier, que ce dernier et une poignée d'architectes français décident d'organiser </a:t>
            </a:r>
            <a:r>
              <a:rPr lang="fr-FR" sz="2400" b="1" dirty="0" smtClean="0">
                <a:latin typeface="Calibri" pitchFamily="34" charset="0"/>
                <a:cs typeface="Calibri" pitchFamily="34" charset="0"/>
              </a:rPr>
              <a:t>une rencontre des plus grands architectes et urbanistes internationaux</a:t>
            </a:r>
            <a:r>
              <a:rPr lang="fr-FR" sz="2400" dirty="0" smtClean="0">
                <a:latin typeface="Calibri" pitchFamily="34" charset="0"/>
                <a:cs typeface="Calibri" pitchFamily="34" charset="0"/>
              </a:rPr>
              <a:t>, avec pour but de poser les bases théoriques du mouvement architectural et urbanistique moderne et fonctionnaliste.</a:t>
            </a:r>
            <a:endParaRPr lang="fr-FR" sz="2800" b="1" dirty="0" smtClean="0">
              <a:latin typeface="Calibri" pitchFamily="34" charset="0"/>
              <a:cs typeface="Calibri" pitchFamily="34" charset="0"/>
            </a:endParaRPr>
          </a:p>
          <a:p>
            <a:pPr indent="504000" algn="just">
              <a:spcBef>
                <a:spcPts val="600"/>
              </a:spcBef>
            </a:pPr>
            <a:r>
              <a:rPr lang="fr-FR" sz="2400" dirty="0" smtClean="0">
                <a:latin typeface="Calibri" pitchFamily="34" charset="0"/>
                <a:cs typeface="Calibri" pitchFamily="34" charset="0"/>
              </a:rPr>
              <a:t>On attribue </a:t>
            </a:r>
            <a:r>
              <a:rPr lang="fr-FR" sz="2400" dirty="0">
                <a:latin typeface="Calibri" pitchFamily="34" charset="0"/>
                <a:cs typeface="Calibri" pitchFamily="34" charset="0"/>
              </a:rPr>
              <a:t>l’idée et l’impulsion de fonder les C.I.A.M à une femme, Hélène </a:t>
            </a:r>
            <a:r>
              <a:rPr lang="fr-FR" sz="2400" dirty="0" err="1" smtClean="0">
                <a:latin typeface="Calibri" pitchFamily="34" charset="0"/>
                <a:cs typeface="Calibri" pitchFamily="34" charset="0"/>
              </a:rPr>
              <a:t>Mandrot</a:t>
            </a:r>
            <a:r>
              <a:rPr lang="fr-FR" sz="2400" dirty="0" smtClean="0">
                <a:latin typeface="Calibri" pitchFamily="34" charset="0"/>
                <a:cs typeface="Calibri" pitchFamily="34" charset="0"/>
              </a:rPr>
              <a:t> </a:t>
            </a:r>
            <a:r>
              <a:rPr lang="fr-FR" sz="2400" dirty="0">
                <a:latin typeface="Calibri" pitchFamily="34" charset="0"/>
                <a:cs typeface="Calibri" pitchFamily="34" charset="0"/>
              </a:rPr>
              <a:t>qui aspirait à devenir la patronne des arts. C’est sans doute elle qui a réussi à rassembler tous les « esprits créateurs » dans son château à la </a:t>
            </a:r>
            <a:r>
              <a:rPr lang="fr-FR" sz="2400" dirty="0" err="1">
                <a:latin typeface="Calibri" pitchFamily="34" charset="0"/>
                <a:cs typeface="Calibri" pitchFamily="34" charset="0"/>
              </a:rPr>
              <a:t>Sarraz</a:t>
            </a:r>
            <a:r>
              <a:rPr lang="fr-FR" sz="2400" dirty="0">
                <a:latin typeface="Calibri" pitchFamily="34" charset="0"/>
                <a:cs typeface="Calibri" pitchFamily="34" charset="0"/>
              </a:rPr>
              <a:t> , en suisse. </a:t>
            </a:r>
            <a:endParaRPr lang="fr-FR" sz="2400" dirty="0" smtClean="0">
              <a:latin typeface="Calibri" pitchFamily="34" charset="0"/>
              <a:cs typeface="Calibri" pitchFamily="34" charset="0"/>
            </a:endParaRPr>
          </a:p>
          <a:p>
            <a:pPr>
              <a:buNone/>
            </a:pPr>
            <a:endParaRPr lang="fr-FR" sz="1800" dirty="0"/>
          </a:p>
        </p:txBody>
      </p:sp>
    </p:spTree>
    <p:extLst>
      <p:ext uri="{BB962C8B-B14F-4D97-AF65-F5344CB8AC3E}">
        <p14:creationId xmlns:p14="http://schemas.microsoft.com/office/powerpoint/2010/main" xmlns="" val="10848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357166"/>
            <a:ext cx="8105804" cy="5500726"/>
          </a:xfrm>
        </p:spPr>
        <p:txBody>
          <a:bodyPr>
            <a:normAutofit fontScale="55000" lnSpcReduction="20000"/>
          </a:bodyPr>
          <a:lstStyle/>
          <a:p>
            <a:pPr indent="504000" algn="just">
              <a:spcBef>
                <a:spcPts val="600"/>
              </a:spcBef>
            </a:pPr>
            <a:endParaRPr lang="fr-FR" sz="2400" dirty="0" smtClean="0">
              <a:latin typeface="Calibri" pitchFamily="34" charset="0"/>
              <a:cs typeface="Calibri" pitchFamily="34" charset="0"/>
            </a:endParaRPr>
          </a:p>
          <a:p>
            <a:pPr indent="504000" algn="just">
              <a:spcBef>
                <a:spcPts val="600"/>
              </a:spcBef>
            </a:pPr>
            <a:r>
              <a:rPr lang="fr-FR" sz="4400" dirty="0" smtClean="0">
                <a:latin typeface="Calibri" pitchFamily="34" charset="0"/>
                <a:cs typeface="Calibri" pitchFamily="34" charset="0"/>
              </a:rPr>
              <a:t>Le document préparatoire à l’attention des invités disait ceci : </a:t>
            </a:r>
          </a:p>
          <a:p>
            <a:pPr indent="504000" algn="just">
              <a:lnSpc>
                <a:spcPct val="120000"/>
              </a:lnSpc>
              <a:spcBef>
                <a:spcPts val="600"/>
              </a:spcBef>
              <a:buNone/>
            </a:pPr>
            <a:r>
              <a:rPr lang="fr-FR" sz="3600" dirty="0" smtClean="0">
                <a:latin typeface="Calibri" pitchFamily="34" charset="0"/>
                <a:cs typeface="Calibri" pitchFamily="34" charset="0"/>
              </a:rPr>
              <a:t>« </a:t>
            </a:r>
            <a:r>
              <a:rPr lang="fr-FR" sz="3600" b="1" dirty="0" smtClean="0">
                <a:solidFill>
                  <a:srgbClr val="FFC000"/>
                </a:solidFill>
                <a:latin typeface="Calibri" pitchFamily="34" charset="0"/>
                <a:cs typeface="Calibri" pitchFamily="34" charset="0"/>
              </a:rPr>
              <a:t>Ce premier congrès est rassemblé avec comme objectif l’établissement d’un programme d’action visant à tirer l’architecture de « l’impasse académique » et de la situer dans son propre contexte social et économique. Le congrès devra déterminer les limites des études et des discussions qui doivent être entreprises dans les congrès futurs</a:t>
            </a:r>
            <a:r>
              <a:rPr lang="fr-FR" sz="3600" dirty="0" smtClean="0">
                <a:latin typeface="Calibri" pitchFamily="34" charset="0"/>
                <a:cs typeface="Calibri" pitchFamily="34" charset="0"/>
              </a:rPr>
              <a:t> ». </a:t>
            </a:r>
          </a:p>
          <a:p>
            <a:pPr indent="504000" algn="just">
              <a:lnSpc>
                <a:spcPct val="120000"/>
              </a:lnSpc>
              <a:spcBef>
                <a:spcPts val="600"/>
              </a:spcBef>
            </a:pPr>
            <a:r>
              <a:rPr lang="fr-FR" sz="3600" dirty="0" smtClean="0">
                <a:latin typeface="Calibri" pitchFamily="34" charset="0"/>
                <a:cs typeface="Calibri" pitchFamily="34" charset="0"/>
              </a:rPr>
              <a:t>Bien qu’il existe une distinction entre le congrès préparatoire et les congrès à venir, les dates du 26, 27 et 28 juin 1928 à la </a:t>
            </a:r>
            <a:r>
              <a:rPr lang="fr-FR" sz="3600" dirty="0" err="1" smtClean="0">
                <a:latin typeface="Calibri" pitchFamily="34" charset="0"/>
                <a:cs typeface="Calibri" pitchFamily="34" charset="0"/>
              </a:rPr>
              <a:t>Sarraz</a:t>
            </a:r>
            <a:r>
              <a:rPr lang="fr-FR" sz="3600" dirty="0" smtClean="0">
                <a:latin typeface="Calibri" pitchFamily="34" charset="0"/>
                <a:cs typeface="Calibri" pitchFamily="34" charset="0"/>
              </a:rPr>
              <a:t> sont enregistrées comme C.I.A.M I, en dépit du fait que les C.I.A.M débuteront réellement qu’après la déclaration du 28 juin. </a:t>
            </a:r>
          </a:p>
          <a:p>
            <a:pPr indent="504000" algn="just">
              <a:lnSpc>
                <a:spcPct val="120000"/>
              </a:lnSpc>
              <a:spcBef>
                <a:spcPts val="600"/>
              </a:spcBef>
            </a:pPr>
            <a:r>
              <a:rPr lang="fr-FR" sz="3600" dirty="0" smtClean="0">
                <a:latin typeface="Calibri" pitchFamily="34" charset="0"/>
                <a:cs typeface="Calibri" pitchFamily="34" charset="0"/>
              </a:rPr>
              <a:t>Le contenu de la déclaration consistait en les meilleures intentions, aussi bien que les meilleures créations architecturales de l’époque</a:t>
            </a:r>
            <a:endParaRPr lang="fr-FR" sz="3600" dirty="0">
              <a:latin typeface="Calibri" pitchFamily="34" charset="0"/>
              <a:cs typeface="Calibri"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ongres Internationaux d'Architecture Moderne"/>
          <p:cNvPicPr>
            <a:picLocks noChangeAspect="1" noChangeArrowheads="1"/>
          </p:cNvPicPr>
          <p:nvPr/>
        </p:nvPicPr>
        <p:blipFill>
          <a:blip r:embed="rId2"/>
          <a:srcRect/>
          <a:stretch>
            <a:fillRect/>
          </a:stretch>
        </p:blipFill>
        <p:spPr bwMode="auto">
          <a:xfrm>
            <a:off x="285720" y="3286124"/>
            <a:ext cx="4184946" cy="2500330"/>
          </a:xfrm>
          <a:prstGeom prst="rect">
            <a:avLst/>
          </a:prstGeom>
          <a:noFill/>
        </p:spPr>
      </p:pic>
      <p:pic>
        <p:nvPicPr>
          <p:cNvPr id="1028" name="Picture 4" descr="File:Congres Team 10 in Otterlo - Team 10 Meeting in Otterlo.jpg"/>
          <p:cNvPicPr>
            <a:picLocks noChangeAspect="1" noChangeArrowheads="1"/>
          </p:cNvPicPr>
          <p:nvPr/>
        </p:nvPicPr>
        <p:blipFill>
          <a:blip r:embed="rId3"/>
          <a:srcRect/>
          <a:stretch>
            <a:fillRect/>
          </a:stretch>
        </p:blipFill>
        <p:spPr bwMode="auto">
          <a:xfrm>
            <a:off x="4429124" y="428604"/>
            <a:ext cx="4357718" cy="2750809"/>
          </a:xfrm>
          <a:prstGeom prst="rect">
            <a:avLst/>
          </a:prstGeom>
          <a:noFill/>
        </p:spPr>
      </p:pic>
      <p:sp>
        <p:nvSpPr>
          <p:cNvPr id="6" name="ZoneTexte 5"/>
          <p:cNvSpPr txBox="1"/>
          <p:nvPr/>
        </p:nvSpPr>
        <p:spPr>
          <a:xfrm>
            <a:off x="642910" y="1857364"/>
            <a:ext cx="3214710" cy="1323439"/>
          </a:xfrm>
          <a:prstGeom prst="rect">
            <a:avLst/>
          </a:prstGeom>
          <a:noFill/>
        </p:spPr>
        <p:txBody>
          <a:bodyPr wrap="square" rtlCol="0">
            <a:spAutoFit/>
          </a:bodyPr>
          <a:lstStyle/>
          <a:p>
            <a:r>
              <a:rPr lang="fr-FR" sz="2000" dirty="0" smtClean="0">
                <a:latin typeface="Calibri" pitchFamily="34" charset="0"/>
                <a:cs typeface="Calibri" pitchFamily="34" charset="0"/>
              </a:rPr>
              <a:t>Une photo rare de la première réunion à la </a:t>
            </a:r>
            <a:r>
              <a:rPr lang="fr-FR" sz="2000" dirty="0" err="1" smtClean="0">
                <a:latin typeface="Calibri" pitchFamily="34" charset="0"/>
                <a:cs typeface="Calibri" pitchFamily="34" charset="0"/>
              </a:rPr>
              <a:t>Sarraz</a:t>
            </a:r>
            <a:r>
              <a:rPr lang="fr-FR" sz="2000" dirty="0" smtClean="0">
                <a:latin typeface="Calibri" pitchFamily="34" charset="0"/>
                <a:cs typeface="Calibri" pitchFamily="34" charset="0"/>
              </a:rPr>
              <a:t>, au premier plan, assis, Mme </a:t>
            </a:r>
            <a:r>
              <a:rPr lang="fr-FR" sz="2000" dirty="0" err="1" smtClean="0">
                <a:latin typeface="Calibri" pitchFamily="34" charset="0"/>
                <a:cs typeface="Calibri" pitchFamily="34" charset="0"/>
              </a:rPr>
              <a:t>Mandrot</a:t>
            </a:r>
            <a:r>
              <a:rPr lang="fr-FR" sz="2000" dirty="0" smtClean="0">
                <a:latin typeface="Calibri" pitchFamily="34" charset="0"/>
                <a:cs typeface="Calibri" pitchFamily="34" charset="0"/>
              </a:rPr>
              <a:t> </a:t>
            </a:r>
            <a:r>
              <a:rPr lang="fr-FR" sz="2000" dirty="0" smtClean="0">
                <a:latin typeface="Calibri" pitchFamily="34" charset="0"/>
                <a:cs typeface="Calibri" pitchFamily="34" charset="0"/>
              </a:rPr>
              <a:t>et Le Corbusier</a:t>
            </a:r>
            <a:endParaRPr lang="fr-FR" sz="2000" dirty="0">
              <a:latin typeface="Calibri" pitchFamily="34" charset="0"/>
              <a:cs typeface="Calibri" pitchFamily="34" charset="0"/>
            </a:endParaRPr>
          </a:p>
        </p:txBody>
      </p:sp>
      <p:sp>
        <p:nvSpPr>
          <p:cNvPr id="7" name="ZoneTexte 6"/>
          <p:cNvSpPr txBox="1"/>
          <p:nvPr/>
        </p:nvSpPr>
        <p:spPr>
          <a:xfrm>
            <a:off x="5143504" y="3286124"/>
            <a:ext cx="3214710" cy="707886"/>
          </a:xfrm>
          <a:prstGeom prst="rect">
            <a:avLst/>
          </a:prstGeom>
          <a:noFill/>
        </p:spPr>
        <p:txBody>
          <a:bodyPr wrap="square" rtlCol="0">
            <a:spAutoFit/>
          </a:bodyPr>
          <a:lstStyle/>
          <a:p>
            <a:r>
              <a:rPr lang="fr-FR" sz="2000" dirty="0" smtClean="0">
                <a:latin typeface="Calibri" pitchFamily="34" charset="0"/>
                <a:cs typeface="Calibri" pitchFamily="34" charset="0"/>
              </a:rPr>
              <a:t>L’équipe du Team 10  à Otterlo en 1959</a:t>
            </a:r>
            <a:endParaRPr lang="fr-FR" sz="2000" dirty="0">
              <a:latin typeface="Calibri" pitchFamily="34" charset="0"/>
              <a:cs typeface="Calibri"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16632"/>
            <a:ext cx="8066856" cy="940966"/>
          </a:xfrm>
        </p:spPr>
        <p:txBody>
          <a:bodyPr/>
          <a:lstStyle/>
          <a:p>
            <a:pPr algn="ctr"/>
            <a:r>
              <a:rPr lang="fr-FR" sz="2600" b="1" dirty="0">
                <a:solidFill>
                  <a:srgbClr val="FFC000"/>
                </a:solidFill>
              </a:rPr>
              <a:t>LA FONDATION DE l’IDEOLOGIE DU MODERNISME ARCHITECTURAL. C.I.A.M I, 1928,</a:t>
            </a:r>
            <a:endParaRPr lang="fr-FR" sz="2600" b="1" dirty="0"/>
          </a:p>
        </p:txBody>
      </p:sp>
      <p:sp>
        <p:nvSpPr>
          <p:cNvPr id="3" name="Espace réservé du contenu 2"/>
          <p:cNvSpPr>
            <a:spLocks noGrp="1"/>
          </p:cNvSpPr>
          <p:nvPr>
            <p:ph sz="quarter" idx="13"/>
          </p:nvPr>
        </p:nvSpPr>
        <p:spPr>
          <a:xfrm>
            <a:off x="609600" y="1196752"/>
            <a:ext cx="8066856" cy="4968552"/>
          </a:xfrm>
        </p:spPr>
        <p:txBody>
          <a:bodyPr>
            <a:normAutofit/>
          </a:bodyPr>
          <a:lstStyle/>
          <a:p>
            <a:pPr>
              <a:buNone/>
            </a:pPr>
            <a:r>
              <a:rPr lang="fr-FR" sz="2400" b="1" dirty="0">
                <a:solidFill>
                  <a:srgbClr val="FFC000"/>
                </a:solidFill>
                <a:latin typeface="Calibri" pitchFamily="34" charset="0"/>
                <a:cs typeface="Calibri" pitchFamily="34" charset="0"/>
              </a:rPr>
              <a:t>La déclaration de la </a:t>
            </a:r>
            <a:r>
              <a:rPr lang="fr-FR" sz="2400" b="1" dirty="0" err="1">
                <a:solidFill>
                  <a:srgbClr val="FFC000"/>
                </a:solidFill>
                <a:latin typeface="Calibri" pitchFamily="34" charset="0"/>
                <a:cs typeface="Calibri" pitchFamily="34" charset="0"/>
              </a:rPr>
              <a:t>Sarraz</a:t>
            </a:r>
            <a:r>
              <a:rPr lang="fr-FR" sz="2400" b="1" dirty="0">
                <a:solidFill>
                  <a:srgbClr val="FFC000"/>
                </a:solidFill>
                <a:latin typeface="Calibri" pitchFamily="34" charset="0"/>
                <a:cs typeface="Calibri" pitchFamily="34" charset="0"/>
              </a:rPr>
              <a:t>.</a:t>
            </a:r>
            <a:endParaRPr lang="fr-FR" sz="2400" b="1" dirty="0">
              <a:latin typeface="Calibri" pitchFamily="34" charset="0"/>
              <a:cs typeface="Calibri" pitchFamily="34" charset="0"/>
            </a:endParaRPr>
          </a:p>
          <a:p>
            <a:pPr indent="504000" algn="just">
              <a:spcBef>
                <a:spcPts val="600"/>
              </a:spcBef>
            </a:pPr>
            <a:r>
              <a:rPr lang="fr-FR" sz="2400" dirty="0" smtClean="0">
                <a:latin typeface="Calibri" pitchFamily="34" charset="0"/>
                <a:cs typeface="Calibri" pitchFamily="34" charset="0"/>
              </a:rPr>
              <a:t>La </a:t>
            </a:r>
            <a:r>
              <a:rPr lang="fr-FR" sz="2400" dirty="0">
                <a:latin typeface="Calibri" pitchFamily="34" charset="0"/>
                <a:cs typeface="Calibri" pitchFamily="34" charset="0"/>
              </a:rPr>
              <a:t>déclaration, qui était une sorte de manifeste, définissait son attitude à l’égard de l’architecture comme suit : </a:t>
            </a:r>
            <a:endParaRPr lang="fr-FR" sz="2400" dirty="0" smtClean="0">
              <a:latin typeface="Calibri" pitchFamily="34" charset="0"/>
              <a:cs typeface="Calibri" pitchFamily="34" charset="0"/>
            </a:endParaRPr>
          </a:p>
          <a:p>
            <a:pPr algn="just">
              <a:buNone/>
            </a:pPr>
            <a:r>
              <a:rPr lang="fr-FR" sz="2400" dirty="0" smtClean="0">
                <a:latin typeface="Calibri" pitchFamily="34" charset="0"/>
                <a:cs typeface="Calibri" pitchFamily="34" charset="0"/>
              </a:rPr>
              <a:t>     «  </a:t>
            </a:r>
            <a:r>
              <a:rPr lang="fr-FR" sz="2400" b="1" dirty="0">
                <a:solidFill>
                  <a:srgbClr val="FFC000"/>
                </a:solidFill>
                <a:latin typeface="Calibri" pitchFamily="34" charset="0"/>
                <a:cs typeface="Calibri" pitchFamily="34" charset="0"/>
              </a:rPr>
              <a:t>La source de nos travaux d’architecture sera le présent et les intentions qui nous rassemblent sont d’atteindre une harmonie dans les éléments existants - une harmonie indispensable au présent - par remettre l’architecture dans son plan réel, le plan économique et social. Ainsi, l’architecture sera libérée de l’influence stérile des académies </a:t>
            </a:r>
            <a:r>
              <a:rPr lang="fr-FR" sz="2400" b="1" dirty="0" smtClean="0">
                <a:solidFill>
                  <a:srgbClr val="FFC000"/>
                </a:solidFill>
                <a:latin typeface="Calibri" pitchFamily="34" charset="0"/>
                <a:cs typeface="Calibri" pitchFamily="34" charset="0"/>
              </a:rPr>
              <a:t>et </a:t>
            </a:r>
            <a:r>
              <a:rPr lang="fr-FR" sz="2400" b="1" dirty="0">
                <a:solidFill>
                  <a:srgbClr val="FFC000"/>
                </a:solidFill>
                <a:latin typeface="Calibri" pitchFamily="34" charset="0"/>
                <a:cs typeface="Calibri" pitchFamily="34" charset="0"/>
              </a:rPr>
              <a:t>des formules </a:t>
            </a:r>
            <a:r>
              <a:rPr lang="fr-FR" sz="2400" b="1" dirty="0" smtClean="0">
                <a:solidFill>
                  <a:srgbClr val="FFC000"/>
                </a:solidFill>
                <a:latin typeface="Calibri" pitchFamily="34" charset="0"/>
                <a:cs typeface="Calibri" pitchFamily="34" charset="0"/>
              </a:rPr>
              <a:t>vieillottes </a:t>
            </a:r>
            <a:r>
              <a:rPr lang="fr-FR" sz="2400" dirty="0" smtClean="0">
                <a:latin typeface="Calibri" pitchFamily="34" charset="0"/>
                <a:cs typeface="Calibri" pitchFamily="34" charset="0"/>
              </a:rPr>
              <a:t>» </a:t>
            </a:r>
            <a:r>
              <a:rPr lang="fr-FR" sz="1800" dirty="0"/>
              <a:t>. </a:t>
            </a:r>
            <a:endParaRPr lang="fr-FR" sz="1800" dirty="0" smtClean="0"/>
          </a:p>
        </p:txBody>
      </p:sp>
    </p:spTree>
    <p:extLst>
      <p:ext uri="{BB962C8B-B14F-4D97-AF65-F5344CB8AC3E}">
        <p14:creationId xmlns:p14="http://schemas.microsoft.com/office/powerpoint/2010/main" xmlns="" val="1662034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785794"/>
            <a:ext cx="7924800" cy="4929206"/>
          </a:xfrm>
        </p:spPr>
        <p:txBody>
          <a:bodyPr>
            <a:normAutofit fontScale="92500" lnSpcReduction="20000"/>
          </a:bodyPr>
          <a:lstStyle/>
          <a:p>
            <a:pPr indent="504000" algn="just">
              <a:lnSpc>
                <a:spcPct val="110000"/>
              </a:lnSpc>
              <a:spcBef>
                <a:spcPts val="600"/>
              </a:spcBef>
              <a:buNone/>
            </a:pPr>
            <a:r>
              <a:rPr lang="fr-FR" sz="2600" dirty="0" smtClean="0">
                <a:latin typeface="Calibri" pitchFamily="34" charset="0"/>
                <a:cs typeface="Calibri" pitchFamily="34" charset="0"/>
              </a:rPr>
              <a:t>Abordant le chapitre de l’urbanisme la position de la déclaration va se radicaliser en optant pour un fonctionnalisme pur et dur : </a:t>
            </a:r>
          </a:p>
          <a:p>
            <a:pPr indent="504000" algn="just">
              <a:lnSpc>
                <a:spcPct val="110000"/>
              </a:lnSpc>
              <a:spcBef>
                <a:spcPts val="600"/>
              </a:spcBef>
            </a:pPr>
            <a:r>
              <a:rPr lang="fr-FR" sz="2600" dirty="0" smtClean="0">
                <a:latin typeface="Calibri" pitchFamily="34" charset="0"/>
                <a:cs typeface="Calibri" pitchFamily="34" charset="0"/>
              </a:rPr>
              <a:t>« </a:t>
            </a:r>
            <a:r>
              <a:rPr lang="fr-FR" sz="2600" b="1" dirty="0" smtClean="0">
                <a:solidFill>
                  <a:srgbClr val="FFC000"/>
                </a:solidFill>
                <a:latin typeface="Calibri" pitchFamily="34" charset="0"/>
                <a:cs typeface="Calibri" pitchFamily="34" charset="0"/>
              </a:rPr>
              <a:t>L’urbanisation ne saurait être conditionnée par les revendications d’un esthétisme préexistant ; son essence est d’ordre fonctionnel, la division chaotique de la terre, résultant des ventes, des spéculations, des héritages doivent être abolis par une politique de la terre collective et méthodique. Cette redistribution de la terre, la base préliminaire indispensable à tout urbanisme, doit inclure la juste division entre les propriétaires et la communauté de la plus-value des ouvrages d’intérêt commun </a:t>
            </a:r>
            <a:r>
              <a:rPr lang="fr-FR" sz="2600" dirty="0" smtClean="0">
                <a:latin typeface="Calibri" pitchFamily="34" charset="0"/>
                <a:cs typeface="Calibri" pitchFamily="34" charset="0"/>
              </a:rPr>
              <a:t>».</a:t>
            </a:r>
          </a:p>
          <a:p>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11560" y="285728"/>
            <a:ext cx="7924800" cy="5879576"/>
          </a:xfrm>
        </p:spPr>
        <p:txBody>
          <a:bodyPr>
            <a:normAutofit fontScale="92500" lnSpcReduction="20000"/>
          </a:bodyPr>
          <a:lstStyle/>
          <a:p>
            <a:pPr lvl="0" indent="504000" algn="just">
              <a:lnSpc>
                <a:spcPct val="120000"/>
              </a:lnSpc>
              <a:spcBef>
                <a:spcPts val="600"/>
              </a:spcBef>
              <a:buClr>
                <a:srgbClr val="DC9E1F"/>
              </a:buClr>
              <a:buNone/>
            </a:pPr>
            <a:r>
              <a:rPr lang="fr-FR" sz="4000" b="1" dirty="0" smtClean="0">
                <a:solidFill>
                  <a:srgbClr val="FFC000"/>
                </a:solidFill>
                <a:latin typeface="Calibri" pitchFamily="34" charset="0"/>
                <a:cs typeface="Calibri" pitchFamily="34" charset="0"/>
              </a:rPr>
              <a:t>La déclaration de la </a:t>
            </a:r>
            <a:r>
              <a:rPr lang="fr-FR" sz="4000" b="1" dirty="0" err="1" smtClean="0">
                <a:solidFill>
                  <a:srgbClr val="FFC000"/>
                </a:solidFill>
                <a:latin typeface="Calibri" pitchFamily="34" charset="0"/>
                <a:cs typeface="Calibri" pitchFamily="34" charset="0"/>
              </a:rPr>
              <a:t>Sarraz</a:t>
            </a:r>
            <a:r>
              <a:rPr lang="fr-FR" sz="4000" b="1" dirty="0" smtClean="0">
                <a:solidFill>
                  <a:srgbClr val="FFC000"/>
                </a:solidFill>
                <a:latin typeface="Calibri" pitchFamily="34" charset="0"/>
                <a:cs typeface="Calibri" pitchFamily="34" charset="0"/>
              </a:rPr>
              <a:t>.</a:t>
            </a:r>
          </a:p>
          <a:p>
            <a:pPr indent="504000" algn="ctr">
              <a:lnSpc>
                <a:spcPct val="110000"/>
              </a:lnSpc>
              <a:spcBef>
                <a:spcPts val="600"/>
              </a:spcBef>
              <a:buNone/>
            </a:pPr>
            <a:r>
              <a:rPr lang="fr-FR" sz="2600" b="1" dirty="0" smtClean="0">
                <a:latin typeface="Calibri" pitchFamily="34" charset="0"/>
                <a:cs typeface="Calibri" pitchFamily="34" charset="0"/>
              </a:rPr>
              <a:t>La </a:t>
            </a:r>
            <a:r>
              <a:rPr lang="fr-FR" sz="2600" b="1" dirty="0">
                <a:latin typeface="Calibri" pitchFamily="34" charset="0"/>
                <a:cs typeface="Calibri" pitchFamily="34" charset="0"/>
              </a:rPr>
              <a:t>concrétisation de la nouvelle architecture et du nouvel urbanisme ne pourra être assumée que par une </a:t>
            </a:r>
            <a:r>
              <a:rPr lang="fr-FR" sz="2600" b="1" dirty="0">
                <a:solidFill>
                  <a:srgbClr val="FFC000"/>
                </a:solidFill>
                <a:latin typeface="Calibri" pitchFamily="34" charset="0"/>
                <a:cs typeface="Calibri" pitchFamily="34" charset="0"/>
              </a:rPr>
              <a:t>rationalisation</a:t>
            </a:r>
            <a:r>
              <a:rPr lang="fr-FR" sz="2600" b="1" dirty="0">
                <a:latin typeface="Calibri" pitchFamily="34" charset="0"/>
                <a:cs typeface="Calibri" pitchFamily="34" charset="0"/>
              </a:rPr>
              <a:t> et une </a:t>
            </a:r>
            <a:r>
              <a:rPr lang="fr-FR" sz="2600" b="1" dirty="0">
                <a:solidFill>
                  <a:srgbClr val="FFC000"/>
                </a:solidFill>
                <a:latin typeface="Calibri" pitchFamily="34" charset="0"/>
                <a:cs typeface="Calibri" pitchFamily="34" charset="0"/>
              </a:rPr>
              <a:t>standardisation</a:t>
            </a:r>
            <a:r>
              <a:rPr lang="fr-FR" sz="2600" b="1" dirty="0">
                <a:latin typeface="Calibri" pitchFamily="34" charset="0"/>
                <a:cs typeface="Calibri" pitchFamily="34" charset="0"/>
              </a:rPr>
              <a:t> des moyens de production : </a:t>
            </a:r>
            <a:endParaRPr lang="fr-FR" sz="2600" b="1" dirty="0" smtClean="0">
              <a:latin typeface="Calibri" pitchFamily="34" charset="0"/>
              <a:cs typeface="Calibri" pitchFamily="34" charset="0"/>
            </a:endParaRPr>
          </a:p>
          <a:p>
            <a:pPr indent="504000" algn="just">
              <a:lnSpc>
                <a:spcPct val="120000"/>
              </a:lnSpc>
              <a:spcBef>
                <a:spcPts val="600"/>
              </a:spcBef>
              <a:buFont typeface="+mj-lt"/>
              <a:buAutoNum type="arabicPeriod"/>
            </a:pPr>
            <a:r>
              <a:rPr lang="fr-FR" sz="2300" dirty="0" smtClean="0">
                <a:latin typeface="Calibri" pitchFamily="34" charset="0"/>
                <a:cs typeface="Calibri" pitchFamily="34" charset="0"/>
              </a:rPr>
              <a:t>La </a:t>
            </a:r>
            <a:r>
              <a:rPr lang="fr-FR" sz="2300" dirty="0">
                <a:latin typeface="Calibri" pitchFamily="34" charset="0"/>
                <a:cs typeface="Calibri" pitchFamily="34" charset="0"/>
              </a:rPr>
              <a:t>notion de l’architecture moderne comporte la liaison du phénomène architectural à celui de l’économie générale. </a:t>
            </a:r>
            <a:endParaRPr lang="fr-FR" sz="2300" dirty="0" smtClean="0">
              <a:latin typeface="Calibri" pitchFamily="34" charset="0"/>
              <a:cs typeface="Calibri" pitchFamily="34" charset="0"/>
            </a:endParaRPr>
          </a:p>
          <a:p>
            <a:pPr indent="504000" algn="just">
              <a:lnSpc>
                <a:spcPct val="120000"/>
              </a:lnSpc>
              <a:spcBef>
                <a:spcPts val="600"/>
              </a:spcBef>
              <a:buFont typeface="+mj-lt"/>
              <a:buAutoNum type="arabicPeriod"/>
            </a:pPr>
            <a:r>
              <a:rPr lang="fr-FR" sz="2300" dirty="0" smtClean="0">
                <a:latin typeface="Calibri" pitchFamily="34" charset="0"/>
                <a:cs typeface="Calibri" pitchFamily="34" charset="0"/>
              </a:rPr>
              <a:t>La </a:t>
            </a:r>
            <a:r>
              <a:rPr lang="fr-FR" sz="2300" dirty="0">
                <a:latin typeface="Calibri" pitchFamily="34" charset="0"/>
                <a:cs typeface="Calibri" pitchFamily="34" charset="0"/>
              </a:rPr>
              <a:t>notion de « rendement » n’implique pas une production fournissant un profit commercial maximum, mais une production réclamant un effort de travail minimum. </a:t>
            </a:r>
            <a:endParaRPr lang="fr-FR" sz="2300" dirty="0" smtClean="0">
              <a:latin typeface="Calibri" pitchFamily="34" charset="0"/>
              <a:cs typeface="Calibri" pitchFamily="34" charset="0"/>
            </a:endParaRPr>
          </a:p>
          <a:p>
            <a:pPr indent="504000" algn="just">
              <a:lnSpc>
                <a:spcPct val="120000"/>
              </a:lnSpc>
              <a:spcBef>
                <a:spcPts val="600"/>
              </a:spcBef>
              <a:buFont typeface="+mj-lt"/>
              <a:buAutoNum type="arabicPeriod"/>
            </a:pPr>
            <a:r>
              <a:rPr lang="fr-FR" sz="2300" dirty="0" smtClean="0">
                <a:latin typeface="Calibri" pitchFamily="34" charset="0"/>
                <a:cs typeface="Calibri" pitchFamily="34" charset="0"/>
              </a:rPr>
              <a:t>La </a:t>
            </a:r>
            <a:r>
              <a:rPr lang="fr-FR" sz="2300" dirty="0">
                <a:latin typeface="Calibri" pitchFamily="34" charset="0"/>
                <a:cs typeface="Calibri" pitchFamily="34" charset="0"/>
              </a:rPr>
              <a:t>production la plus efficace découle de la rationalisation et de la standardisation</a:t>
            </a:r>
            <a:r>
              <a:rPr lang="fr-FR" sz="2300" dirty="0" smtClean="0">
                <a:latin typeface="Calibri" pitchFamily="34" charset="0"/>
                <a:cs typeface="Calibri" pitchFamily="34" charset="0"/>
              </a:rPr>
              <a:t>. </a:t>
            </a:r>
            <a:r>
              <a:rPr lang="fr-FR" sz="2300" dirty="0">
                <a:latin typeface="Calibri" pitchFamily="34" charset="0"/>
                <a:cs typeface="Calibri" pitchFamily="34" charset="0"/>
              </a:rPr>
              <a:t>La rationalisation et la standardisation agissent directement sur les méthodes de travail tant dans l’architecture moderne(conception) que dans l’industrie du bâtiment(réalisation). </a:t>
            </a:r>
            <a:endParaRPr lang="fr-FR" sz="2300" dirty="0" smtClean="0">
              <a:latin typeface="Calibri" pitchFamily="34" charset="0"/>
              <a:cs typeface="Calibri" pitchFamily="34" charset="0"/>
            </a:endParaRPr>
          </a:p>
        </p:txBody>
      </p:sp>
    </p:spTree>
    <p:extLst>
      <p:ext uri="{BB962C8B-B14F-4D97-AF65-F5344CB8AC3E}">
        <p14:creationId xmlns:p14="http://schemas.microsoft.com/office/powerpoint/2010/main" xmlns="" val="2715695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arn(inVertical)">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arn(inVertical)">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arn(inVertical)">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500042"/>
            <a:ext cx="7924800" cy="5521246"/>
          </a:xfrm>
        </p:spPr>
        <p:txBody>
          <a:bodyPr>
            <a:normAutofit/>
          </a:bodyPr>
          <a:lstStyle/>
          <a:p>
            <a:pPr marL="0" indent="0" algn="ctr">
              <a:buNone/>
            </a:pPr>
            <a:r>
              <a:rPr lang="fr-FR" sz="2800" b="1" dirty="0">
                <a:solidFill>
                  <a:srgbClr val="FFC000"/>
                </a:solidFill>
                <a:latin typeface="Calibri" pitchFamily="34" charset="0"/>
                <a:cs typeface="Calibri" pitchFamily="34" charset="0"/>
              </a:rPr>
              <a:t>La rationalisation et la standardisation réagissent de triple façon </a:t>
            </a:r>
            <a:r>
              <a:rPr lang="fr-FR" sz="2800" dirty="0">
                <a:latin typeface="Calibri" pitchFamily="34" charset="0"/>
                <a:cs typeface="Calibri" pitchFamily="34" charset="0"/>
              </a:rPr>
              <a:t>: </a:t>
            </a:r>
            <a:endParaRPr lang="fr-FR" sz="2800" dirty="0" smtClean="0">
              <a:latin typeface="Calibri" pitchFamily="34" charset="0"/>
              <a:cs typeface="Calibri" pitchFamily="34" charset="0"/>
            </a:endParaRPr>
          </a:p>
          <a:p>
            <a:pPr marL="0" indent="0" algn="ctr">
              <a:buNone/>
            </a:pPr>
            <a:endParaRPr lang="fr-FR" sz="1200" dirty="0">
              <a:latin typeface="Calibri" pitchFamily="34" charset="0"/>
              <a:cs typeface="Calibri" pitchFamily="34" charset="0"/>
            </a:endParaRPr>
          </a:p>
          <a:p>
            <a:pPr marL="324000" indent="504000" algn="just">
              <a:spcBef>
                <a:spcPts val="600"/>
              </a:spcBef>
              <a:buFont typeface="+mj-lt"/>
              <a:buAutoNum type="alphaLcParenR"/>
            </a:pPr>
            <a:r>
              <a:rPr lang="fr-FR" sz="2400" dirty="0">
                <a:latin typeface="Calibri" pitchFamily="34" charset="0"/>
                <a:cs typeface="Calibri" pitchFamily="34" charset="0"/>
              </a:rPr>
              <a:t>Elles réclament de l’architecte des conceptions entraînant une simplification des méthodes de travail sur le chantier et dans l’usine. </a:t>
            </a:r>
          </a:p>
          <a:p>
            <a:pPr marL="324000" indent="504000" algn="just">
              <a:spcBef>
                <a:spcPts val="600"/>
              </a:spcBef>
              <a:buFont typeface="+mj-lt"/>
              <a:buAutoNum type="alphaLcParenR"/>
            </a:pPr>
            <a:r>
              <a:rPr lang="fr-FR" sz="2400" dirty="0">
                <a:latin typeface="Calibri" pitchFamily="34" charset="0"/>
                <a:cs typeface="Calibri" pitchFamily="34" charset="0"/>
              </a:rPr>
              <a:t>Elles signifient pour les entreprises du bâtiment la rédaction des corps de métiers ; elles conduisent à l’emploi d’une main-d’œuvre moins spécialisée, encadrée d’éléments de forte capacité technique. </a:t>
            </a:r>
          </a:p>
          <a:p>
            <a:pPr marL="324000" indent="504000" algn="just">
              <a:spcBef>
                <a:spcPts val="600"/>
              </a:spcBef>
              <a:buFont typeface="+mj-lt"/>
              <a:buAutoNum type="alphaLcParenR"/>
            </a:pPr>
            <a:r>
              <a:rPr lang="fr-FR" sz="2400" dirty="0">
                <a:latin typeface="Calibri" pitchFamily="34" charset="0"/>
                <a:cs typeface="Calibri" pitchFamily="34" charset="0"/>
              </a:rPr>
              <a:t>Elles attendent du </a:t>
            </a:r>
            <a:r>
              <a:rPr lang="fr-FR" sz="2400" dirty="0" smtClean="0">
                <a:latin typeface="Calibri" pitchFamily="34" charset="0"/>
                <a:cs typeface="Calibri" pitchFamily="34" charset="0"/>
              </a:rPr>
              <a:t>consommateur une </a:t>
            </a:r>
            <a:r>
              <a:rPr lang="fr-FR" sz="2400" dirty="0">
                <a:latin typeface="Calibri" pitchFamily="34" charset="0"/>
                <a:cs typeface="Calibri" pitchFamily="34" charset="0"/>
              </a:rPr>
              <a:t>révision des exigences dans le sens d’un réajustement aux nouvelles conditions de la vie sociale. </a:t>
            </a:r>
          </a:p>
          <a:p>
            <a:endParaRPr lang="fr-FR" dirty="0"/>
          </a:p>
        </p:txBody>
      </p:sp>
    </p:spTree>
    <p:extLst>
      <p:ext uri="{BB962C8B-B14F-4D97-AF65-F5344CB8AC3E}">
        <p14:creationId xmlns:p14="http://schemas.microsoft.com/office/powerpoint/2010/main" xmlns="" val="99691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arn(inVertic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3"/>
          </p:nvPr>
        </p:nvSpPr>
        <p:spPr>
          <a:xfrm>
            <a:off x="609600" y="285728"/>
            <a:ext cx="7924800" cy="5429272"/>
          </a:xfrm>
        </p:spPr>
        <p:txBody>
          <a:bodyPr>
            <a:normAutofit fontScale="85000" lnSpcReduction="10000"/>
          </a:bodyPr>
          <a:lstStyle/>
          <a:p>
            <a:pPr lvl="0">
              <a:spcBef>
                <a:spcPts val="1200"/>
              </a:spcBef>
              <a:spcAft>
                <a:spcPts val="1200"/>
              </a:spcAft>
              <a:buNone/>
            </a:pPr>
            <a:r>
              <a:rPr lang="fr-FR" sz="2600" b="1" dirty="0">
                <a:solidFill>
                  <a:srgbClr val="FFC000"/>
                </a:solidFill>
              </a:rPr>
              <a:t>La déclaration de la </a:t>
            </a:r>
            <a:r>
              <a:rPr lang="fr-FR" sz="2600" b="1" dirty="0" err="1">
                <a:solidFill>
                  <a:srgbClr val="FFC000"/>
                </a:solidFill>
              </a:rPr>
              <a:t>Sarraz</a:t>
            </a:r>
            <a:r>
              <a:rPr lang="fr-FR" sz="2600" b="1" dirty="0" smtClean="0">
                <a:solidFill>
                  <a:srgbClr val="FFC000"/>
                </a:solidFill>
              </a:rPr>
              <a:t>.</a:t>
            </a:r>
            <a:endParaRPr lang="fr-FR" sz="2600" dirty="0" smtClean="0"/>
          </a:p>
          <a:p>
            <a:pPr indent="504000" algn="just">
              <a:lnSpc>
                <a:spcPct val="120000"/>
              </a:lnSpc>
              <a:spcBef>
                <a:spcPts val="600"/>
              </a:spcBef>
            </a:pPr>
            <a:r>
              <a:rPr lang="fr-FR" sz="2400" dirty="0" smtClean="0">
                <a:latin typeface="Calibri" pitchFamily="34" charset="0"/>
                <a:cs typeface="Calibri" pitchFamily="34" charset="0"/>
              </a:rPr>
              <a:t>De </a:t>
            </a:r>
            <a:r>
              <a:rPr lang="fr-FR" sz="2400" dirty="0">
                <a:latin typeface="Calibri" pitchFamily="34" charset="0"/>
                <a:cs typeface="Calibri" pitchFamily="34" charset="0"/>
              </a:rPr>
              <a:t>cette déclaration de la </a:t>
            </a:r>
            <a:r>
              <a:rPr lang="fr-FR" sz="2400" dirty="0" err="1">
                <a:latin typeface="Calibri" pitchFamily="34" charset="0"/>
                <a:cs typeface="Calibri" pitchFamily="34" charset="0"/>
              </a:rPr>
              <a:t>Sarraz</a:t>
            </a:r>
            <a:r>
              <a:rPr lang="fr-FR" sz="2400" dirty="0">
                <a:latin typeface="Calibri" pitchFamily="34" charset="0"/>
                <a:cs typeface="Calibri" pitchFamily="34" charset="0"/>
              </a:rPr>
              <a:t> de 1928 au dernier congrès de Dubrovnik en </a:t>
            </a:r>
            <a:r>
              <a:rPr lang="fr-FR" sz="2400" dirty="0" smtClean="0">
                <a:latin typeface="Calibri" pitchFamily="34" charset="0"/>
                <a:cs typeface="Calibri" pitchFamily="34" charset="0"/>
              </a:rPr>
              <a:t>1956, ces </a:t>
            </a:r>
            <a:r>
              <a:rPr lang="fr-FR" sz="2400" dirty="0">
                <a:latin typeface="Calibri" pitchFamily="34" charset="0"/>
                <a:cs typeface="Calibri" pitchFamily="34" charset="0"/>
              </a:rPr>
              <a:t>recommandations vont être appliquées presque à la lettre et qui auront des conséquences </a:t>
            </a:r>
            <a:r>
              <a:rPr lang="fr-FR" sz="2400" b="1" dirty="0">
                <a:latin typeface="Calibri" pitchFamily="34" charset="0"/>
                <a:cs typeface="Calibri" pitchFamily="34" charset="0"/>
              </a:rPr>
              <a:t>chaotiques</a:t>
            </a:r>
            <a:r>
              <a:rPr lang="fr-FR" sz="2400" dirty="0">
                <a:latin typeface="Calibri" pitchFamily="34" charset="0"/>
                <a:cs typeface="Calibri" pitchFamily="34" charset="0"/>
              </a:rPr>
              <a:t> et </a:t>
            </a:r>
            <a:r>
              <a:rPr lang="fr-FR" sz="2400" b="1" dirty="0">
                <a:latin typeface="Calibri" pitchFamily="34" charset="0"/>
                <a:cs typeface="Calibri" pitchFamily="34" charset="0"/>
              </a:rPr>
              <a:t>dramatiques</a:t>
            </a:r>
            <a:r>
              <a:rPr lang="fr-FR" sz="2400" dirty="0">
                <a:latin typeface="Calibri" pitchFamily="34" charset="0"/>
                <a:cs typeface="Calibri" pitchFamily="34" charset="0"/>
              </a:rPr>
              <a:t> sur le développement de la ville et de sa banlieue en général. </a:t>
            </a:r>
            <a:endParaRPr lang="fr-FR" sz="2400" dirty="0" smtClean="0">
              <a:latin typeface="Calibri" pitchFamily="34" charset="0"/>
              <a:cs typeface="Calibri" pitchFamily="34" charset="0"/>
            </a:endParaRPr>
          </a:p>
          <a:p>
            <a:pPr indent="504000" algn="just">
              <a:lnSpc>
                <a:spcPct val="120000"/>
              </a:lnSpc>
              <a:spcBef>
                <a:spcPts val="600"/>
              </a:spcBef>
            </a:pPr>
            <a:r>
              <a:rPr lang="fr-FR" sz="2400" dirty="0" smtClean="0">
                <a:latin typeface="Calibri" pitchFamily="34" charset="0"/>
                <a:cs typeface="Calibri" pitchFamily="34" charset="0"/>
              </a:rPr>
              <a:t>En </a:t>
            </a:r>
            <a:r>
              <a:rPr lang="fr-FR" sz="2400" dirty="0">
                <a:latin typeface="Calibri" pitchFamily="34" charset="0"/>
                <a:cs typeface="Calibri" pitchFamily="34" charset="0"/>
              </a:rPr>
              <a:t>effet, les C.I.A.M ont été l’instrument </a:t>
            </a:r>
            <a:r>
              <a:rPr lang="fr-FR" sz="2400" dirty="0" smtClean="0">
                <a:latin typeface="Calibri" pitchFamily="34" charset="0"/>
                <a:cs typeface="Calibri" pitchFamily="34" charset="0"/>
              </a:rPr>
              <a:t>par </a:t>
            </a:r>
            <a:r>
              <a:rPr lang="fr-FR" sz="2400" dirty="0">
                <a:latin typeface="Calibri" pitchFamily="34" charset="0"/>
                <a:cs typeface="Calibri" pitchFamily="34" charset="0"/>
              </a:rPr>
              <a:t>excellence à travers lequel les idées de l’architecture et de l’urbanisme moderne ont été propagées à travers le monde générant un « style </a:t>
            </a:r>
            <a:r>
              <a:rPr lang="fr-FR" sz="2400" dirty="0" smtClean="0">
                <a:latin typeface="Calibri" pitchFamily="34" charset="0"/>
                <a:cs typeface="Calibri" pitchFamily="34" charset="0"/>
              </a:rPr>
              <a:t>international ». </a:t>
            </a:r>
          </a:p>
          <a:p>
            <a:pPr indent="504000" algn="just">
              <a:lnSpc>
                <a:spcPct val="120000"/>
              </a:lnSpc>
              <a:spcBef>
                <a:spcPts val="600"/>
              </a:spcBef>
            </a:pPr>
            <a:r>
              <a:rPr lang="fr-FR" sz="2400" dirty="0" smtClean="0">
                <a:latin typeface="Calibri" pitchFamily="34" charset="0"/>
                <a:cs typeface="Calibri" pitchFamily="34" charset="0"/>
              </a:rPr>
              <a:t>Les </a:t>
            </a:r>
            <a:r>
              <a:rPr lang="fr-FR" sz="2400" dirty="0">
                <a:latin typeface="Calibri" pitchFamily="34" charset="0"/>
                <a:cs typeface="Calibri" pitchFamily="34" charset="0"/>
              </a:rPr>
              <a:t>nouvelles idées sur l’aménagement urbain ont été regroupées dans un texte célèbre appelé « La chartes d’Athènes ». </a:t>
            </a:r>
            <a:endParaRPr lang="fr-FR" sz="2400" dirty="0" smtClean="0">
              <a:latin typeface="Calibri" pitchFamily="34" charset="0"/>
              <a:cs typeface="Calibri" pitchFamily="34" charset="0"/>
            </a:endParaRPr>
          </a:p>
          <a:p>
            <a:pPr indent="504000" algn="just">
              <a:lnSpc>
                <a:spcPct val="120000"/>
              </a:lnSpc>
              <a:spcBef>
                <a:spcPts val="600"/>
              </a:spcBef>
            </a:pPr>
            <a:r>
              <a:rPr lang="fr-FR" sz="2400" dirty="0" smtClean="0">
                <a:latin typeface="Calibri" pitchFamily="34" charset="0"/>
                <a:cs typeface="Calibri" pitchFamily="34" charset="0"/>
              </a:rPr>
              <a:t>Ce </a:t>
            </a:r>
            <a:r>
              <a:rPr lang="fr-FR" sz="2400" dirty="0">
                <a:latin typeface="Calibri" pitchFamily="34" charset="0"/>
                <a:cs typeface="Calibri" pitchFamily="34" charset="0"/>
              </a:rPr>
              <a:t>document a été mis au point à la suite d’un congrès international d’architecture moderne (CIAM) (1933).</a:t>
            </a:r>
          </a:p>
        </p:txBody>
      </p:sp>
    </p:spTree>
    <p:extLst>
      <p:ext uri="{BB962C8B-B14F-4D97-AF65-F5344CB8AC3E}">
        <p14:creationId xmlns:p14="http://schemas.microsoft.com/office/powerpoint/2010/main" xmlns="" val="4275760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457</TotalTime>
  <Words>1122</Words>
  <Application>Microsoft Office PowerPoint</Application>
  <PresentationFormat>Affichage à l'écran (4:3)</PresentationFormat>
  <Paragraphs>70</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Horizon</vt:lpstr>
      <vt:lpstr>LES CONGRES INTERNATIONAUX DE L’ARCHITECTURE MODERNE (C.I.A.M)  ET TEAM X</vt:lpstr>
      <vt:lpstr>  C.I.A.M I, 1928,  LA FONDATION DE l’IDEOLOGIE DU MODERNISME </vt:lpstr>
      <vt:lpstr>Diapositive 3</vt:lpstr>
      <vt:lpstr>Diapositive 4</vt:lpstr>
      <vt:lpstr>LA FONDATION DE l’IDEOLOGIE DU MODERNISME ARCHITECTURAL. C.I.A.M I, 1928,</vt:lpstr>
      <vt:lpstr>Diapositive 6</vt:lpstr>
      <vt:lpstr>Diapositive 7</vt:lpstr>
      <vt:lpstr>Diapositive 8</vt:lpstr>
      <vt:lpstr>Diapositive 9</vt:lpstr>
      <vt:lpstr>C.I.A.M II 1929, L’habitat à loyer modéré.</vt:lpstr>
      <vt:lpstr>Diapositive 11</vt:lpstr>
      <vt:lpstr>Diapositive 12</vt:lpstr>
      <vt:lpstr>Diapositive 13</vt:lpstr>
      <vt:lpstr>H.L.M = Le concept du logement minimum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CONGRES INTERNATIONAUX DE L’ARCHITECTURE MODERNE (C.I.A.M) ET TEAM X.</dc:title>
  <dc:creator>admin</dc:creator>
  <cp:lastModifiedBy>Utilisateur Windows</cp:lastModifiedBy>
  <cp:revision>64</cp:revision>
  <dcterms:created xsi:type="dcterms:W3CDTF">2016-05-26T09:44:42Z</dcterms:created>
  <dcterms:modified xsi:type="dcterms:W3CDTF">2020-04-21T17:20:59Z</dcterms:modified>
</cp:coreProperties>
</file>