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57" r:id="rId4"/>
    <p:sldId id="258" r:id="rId5"/>
    <p:sldId id="260" r:id="rId6"/>
    <p:sldId id="261" r:id="rId7"/>
    <p:sldId id="259" r:id="rId8"/>
    <p:sldId id="262" r:id="rId9"/>
    <p:sldId id="263" r:id="rId10"/>
    <p:sldId id="265" r:id="rId11"/>
    <p:sldId id="266" r:id="rId12"/>
    <p:sldId id="267" r:id="rId13"/>
    <p:sldId id="268" r:id="rId14"/>
    <p:sldId id="269" r:id="rId15"/>
    <p:sldId id="273" r:id="rId16"/>
    <p:sldId id="270" r:id="rId17"/>
    <p:sldId id="274"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124" autoAdjust="0"/>
  </p:normalViewPr>
  <p:slideViewPr>
    <p:cSldViewPr snapToGrid="0">
      <p:cViewPr varScale="1">
        <p:scale>
          <a:sx n="62" d="100"/>
          <a:sy n="62" d="100"/>
        </p:scale>
        <p:origin x="300"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23T19:45:52.467" idx="1">
    <p:pos x="7017" y="201"/>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D07A6-5B91-4B9D-86EB-996A28A390AB}" type="datetimeFigureOut">
              <a:rPr lang="fr-FR" smtClean="0"/>
              <a:t>13/02/2021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891A0-B063-4DA8-B976-E5300B65BDAE}" type="slidenum">
              <a:rPr lang="fr-FR" smtClean="0"/>
              <a:t>‹N°›</a:t>
            </a:fld>
            <a:endParaRPr lang="fr-FR"/>
          </a:p>
        </p:txBody>
      </p:sp>
    </p:spTree>
    <p:extLst>
      <p:ext uri="{BB962C8B-B14F-4D97-AF65-F5344CB8AC3E}">
        <p14:creationId xmlns:p14="http://schemas.microsoft.com/office/powerpoint/2010/main" val="13195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smtClean="0"/>
              <a:t/>
            </a:r>
            <a:br>
              <a:rPr lang="fr-FR" sz="1400" dirty="0" smtClean="0"/>
            </a:br>
            <a:endParaRPr lang="fr-FR" dirty="0"/>
          </a:p>
        </p:txBody>
      </p:sp>
      <p:sp>
        <p:nvSpPr>
          <p:cNvPr id="4" name="Espace réservé du numéro de diapositive 3"/>
          <p:cNvSpPr>
            <a:spLocks noGrp="1"/>
          </p:cNvSpPr>
          <p:nvPr>
            <p:ph type="sldNum" sz="quarter" idx="10"/>
          </p:nvPr>
        </p:nvSpPr>
        <p:spPr/>
        <p:txBody>
          <a:bodyPr/>
          <a:lstStyle/>
          <a:p>
            <a:fld id="{45D891A0-B063-4DA8-B976-E5300B65BDAE}" type="slidenum">
              <a:rPr lang="fr-FR" smtClean="0"/>
              <a:t>11</a:t>
            </a:fld>
            <a:endParaRPr lang="fr-FR"/>
          </a:p>
        </p:txBody>
      </p:sp>
    </p:spTree>
    <p:extLst>
      <p:ext uri="{BB962C8B-B14F-4D97-AF65-F5344CB8AC3E}">
        <p14:creationId xmlns:p14="http://schemas.microsoft.com/office/powerpoint/2010/main" val="243610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D891A0-B063-4DA8-B976-E5300B65BDAE}" type="slidenum">
              <a:rPr lang="fr-FR" smtClean="0"/>
              <a:t>14</a:t>
            </a:fld>
            <a:endParaRPr lang="fr-FR"/>
          </a:p>
        </p:txBody>
      </p:sp>
    </p:spTree>
    <p:extLst>
      <p:ext uri="{BB962C8B-B14F-4D97-AF65-F5344CB8AC3E}">
        <p14:creationId xmlns:p14="http://schemas.microsoft.com/office/powerpoint/2010/main" val="117274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17764B3-693F-4733-9EA9-D85B4CFCA329}" type="datetimeFigureOut">
              <a:rPr lang="fr-FR" smtClean="0"/>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FED647-8773-4072-90E8-AEC13358574F}" type="slidenum">
              <a:rPr lang="fr-FR" smtClean="0"/>
              <a:t>‹N°›</a:t>
            </a:fld>
            <a:endParaRPr lang="fr-FR"/>
          </a:p>
        </p:txBody>
      </p:sp>
    </p:spTree>
    <p:extLst>
      <p:ext uri="{BB962C8B-B14F-4D97-AF65-F5344CB8AC3E}">
        <p14:creationId xmlns:p14="http://schemas.microsoft.com/office/powerpoint/2010/main" val="146320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7764B3-693F-4733-9EA9-D85B4CFCA329}" type="datetimeFigureOut">
              <a:rPr lang="fr-FR" smtClean="0"/>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FED647-8773-4072-90E8-AEC13358574F}" type="slidenum">
              <a:rPr lang="fr-FR" smtClean="0"/>
              <a:t>‹N°›</a:t>
            </a:fld>
            <a:endParaRPr lang="fr-FR"/>
          </a:p>
        </p:txBody>
      </p:sp>
    </p:spTree>
    <p:extLst>
      <p:ext uri="{BB962C8B-B14F-4D97-AF65-F5344CB8AC3E}">
        <p14:creationId xmlns:p14="http://schemas.microsoft.com/office/powerpoint/2010/main" val="174425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7764B3-693F-4733-9EA9-D85B4CFCA329}" type="datetimeFigureOut">
              <a:rPr lang="fr-FR" smtClean="0"/>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FED647-8773-4072-90E8-AEC13358574F}" type="slidenum">
              <a:rPr lang="fr-FR" smtClean="0"/>
              <a:t>‹N°›</a:t>
            </a:fld>
            <a:endParaRPr lang="fr-FR"/>
          </a:p>
        </p:txBody>
      </p:sp>
    </p:spTree>
    <p:extLst>
      <p:ext uri="{BB962C8B-B14F-4D97-AF65-F5344CB8AC3E}">
        <p14:creationId xmlns:p14="http://schemas.microsoft.com/office/powerpoint/2010/main" val="62103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7764B3-693F-4733-9EA9-D85B4CFCA329}" type="datetimeFigureOut">
              <a:rPr lang="fr-FR" smtClean="0"/>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FED647-8773-4072-90E8-AEC13358574F}" type="slidenum">
              <a:rPr lang="fr-FR" smtClean="0"/>
              <a:t>‹N°›</a:t>
            </a:fld>
            <a:endParaRPr lang="fr-FR"/>
          </a:p>
        </p:txBody>
      </p:sp>
    </p:spTree>
    <p:extLst>
      <p:ext uri="{BB962C8B-B14F-4D97-AF65-F5344CB8AC3E}">
        <p14:creationId xmlns:p14="http://schemas.microsoft.com/office/powerpoint/2010/main" val="290997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17764B3-693F-4733-9EA9-D85B4CFCA329}" type="datetimeFigureOut">
              <a:rPr lang="fr-FR" smtClean="0"/>
              <a:t>13/02/2021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FED647-8773-4072-90E8-AEC13358574F}" type="slidenum">
              <a:rPr lang="fr-FR" smtClean="0"/>
              <a:t>‹N°›</a:t>
            </a:fld>
            <a:endParaRPr lang="fr-FR"/>
          </a:p>
        </p:txBody>
      </p:sp>
    </p:spTree>
    <p:extLst>
      <p:ext uri="{BB962C8B-B14F-4D97-AF65-F5344CB8AC3E}">
        <p14:creationId xmlns:p14="http://schemas.microsoft.com/office/powerpoint/2010/main" val="151987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17764B3-693F-4733-9EA9-D85B4CFCA329}" type="datetimeFigureOut">
              <a:rPr lang="fr-FR" smtClean="0"/>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FED647-8773-4072-90E8-AEC13358574F}" type="slidenum">
              <a:rPr lang="fr-FR" smtClean="0"/>
              <a:t>‹N°›</a:t>
            </a:fld>
            <a:endParaRPr lang="fr-FR"/>
          </a:p>
        </p:txBody>
      </p:sp>
    </p:spTree>
    <p:extLst>
      <p:ext uri="{BB962C8B-B14F-4D97-AF65-F5344CB8AC3E}">
        <p14:creationId xmlns:p14="http://schemas.microsoft.com/office/powerpoint/2010/main" val="306845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17764B3-693F-4733-9EA9-D85B4CFCA329}" type="datetimeFigureOut">
              <a:rPr lang="fr-FR" smtClean="0"/>
              <a:t>13/02/2021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CFED647-8773-4072-90E8-AEC13358574F}" type="slidenum">
              <a:rPr lang="fr-FR" smtClean="0"/>
              <a:t>‹N°›</a:t>
            </a:fld>
            <a:endParaRPr lang="fr-FR"/>
          </a:p>
        </p:txBody>
      </p:sp>
    </p:spTree>
    <p:extLst>
      <p:ext uri="{BB962C8B-B14F-4D97-AF65-F5344CB8AC3E}">
        <p14:creationId xmlns:p14="http://schemas.microsoft.com/office/powerpoint/2010/main" val="106779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17764B3-693F-4733-9EA9-D85B4CFCA329}" type="datetimeFigureOut">
              <a:rPr lang="fr-FR" smtClean="0"/>
              <a:t>13/02/2021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CFED647-8773-4072-90E8-AEC13358574F}" type="slidenum">
              <a:rPr lang="fr-FR" smtClean="0"/>
              <a:t>‹N°›</a:t>
            </a:fld>
            <a:endParaRPr lang="fr-FR"/>
          </a:p>
        </p:txBody>
      </p:sp>
    </p:spTree>
    <p:extLst>
      <p:ext uri="{BB962C8B-B14F-4D97-AF65-F5344CB8AC3E}">
        <p14:creationId xmlns:p14="http://schemas.microsoft.com/office/powerpoint/2010/main" val="27522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7764B3-693F-4733-9EA9-D85B4CFCA329}" type="datetimeFigureOut">
              <a:rPr lang="fr-FR" smtClean="0"/>
              <a:t>13/02/2021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CFED647-8773-4072-90E8-AEC13358574F}" type="slidenum">
              <a:rPr lang="fr-FR" smtClean="0"/>
              <a:t>‹N°›</a:t>
            </a:fld>
            <a:endParaRPr lang="fr-FR"/>
          </a:p>
        </p:txBody>
      </p:sp>
    </p:spTree>
    <p:extLst>
      <p:ext uri="{BB962C8B-B14F-4D97-AF65-F5344CB8AC3E}">
        <p14:creationId xmlns:p14="http://schemas.microsoft.com/office/powerpoint/2010/main" val="348204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17764B3-693F-4733-9EA9-D85B4CFCA329}" type="datetimeFigureOut">
              <a:rPr lang="fr-FR" smtClean="0"/>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FED647-8773-4072-90E8-AEC13358574F}" type="slidenum">
              <a:rPr lang="fr-FR" smtClean="0"/>
              <a:t>‹N°›</a:t>
            </a:fld>
            <a:endParaRPr lang="fr-FR"/>
          </a:p>
        </p:txBody>
      </p:sp>
    </p:spTree>
    <p:extLst>
      <p:ext uri="{BB962C8B-B14F-4D97-AF65-F5344CB8AC3E}">
        <p14:creationId xmlns:p14="http://schemas.microsoft.com/office/powerpoint/2010/main" val="42112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17764B3-693F-4733-9EA9-D85B4CFCA329}" type="datetimeFigureOut">
              <a:rPr lang="fr-FR" smtClean="0"/>
              <a:t>13/02/2021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FED647-8773-4072-90E8-AEC13358574F}" type="slidenum">
              <a:rPr lang="fr-FR" smtClean="0"/>
              <a:t>‹N°›</a:t>
            </a:fld>
            <a:endParaRPr lang="fr-FR"/>
          </a:p>
        </p:txBody>
      </p:sp>
    </p:spTree>
    <p:extLst>
      <p:ext uri="{BB962C8B-B14F-4D97-AF65-F5344CB8AC3E}">
        <p14:creationId xmlns:p14="http://schemas.microsoft.com/office/powerpoint/2010/main" val="41938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764B3-693F-4733-9EA9-D85B4CFCA329}" type="datetimeFigureOut">
              <a:rPr lang="fr-FR" smtClean="0"/>
              <a:t>13/02/2021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ED647-8773-4072-90E8-AEC13358574F}" type="slidenum">
              <a:rPr lang="fr-FR" smtClean="0"/>
              <a:t>‹N°›</a:t>
            </a:fld>
            <a:endParaRPr lang="fr-FR"/>
          </a:p>
        </p:txBody>
      </p:sp>
    </p:spTree>
    <p:extLst>
      <p:ext uri="{BB962C8B-B14F-4D97-AF65-F5344CB8AC3E}">
        <p14:creationId xmlns:p14="http://schemas.microsoft.com/office/powerpoint/2010/main" val="565538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FF0000"/>
                </a:solidFill>
                <a:latin typeface="Colonna MT" panose="04020805060202030203" pitchFamily="82" charset="0"/>
              </a:rPr>
              <a:t>LE BAROQUE, UN ART OPULENT</a:t>
            </a:r>
            <a:endParaRPr lang="fr-FR" b="1" dirty="0">
              <a:solidFill>
                <a:srgbClr val="FF0000"/>
              </a:solidFill>
              <a:latin typeface="Colonna MT" panose="04020805060202030203" pitchFamily="82" charset="0"/>
            </a:endParaRPr>
          </a:p>
        </p:txBody>
      </p:sp>
    </p:spTree>
    <p:extLst>
      <p:ext uri="{BB962C8B-B14F-4D97-AF65-F5344CB8AC3E}">
        <p14:creationId xmlns:p14="http://schemas.microsoft.com/office/powerpoint/2010/main" val="315714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just"/>
            <a:r>
              <a:rPr lang="fr-FR" sz="1800" b="1" dirty="0" smtClean="0"/>
              <a:t>La </a:t>
            </a:r>
            <a:r>
              <a:rPr lang="fr-FR" sz="1800" b="1" dirty="0"/>
              <a:t>nef et le chœur sont rythmés par des pilastres à l'antique dont l'entablement supporte une voûte en berceau éclairée par des fenêtres hautes. Des tribunes donnant sur la nef s'intègrent avec les chapelles dans la hauteur de l'ordre. La façade, suivant le dessin de Giacomo </a:t>
            </a:r>
            <a:r>
              <a:rPr lang="fr-FR" sz="1800" b="1" dirty="0" err="1"/>
              <a:t>della</a:t>
            </a:r>
            <a:r>
              <a:rPr lang="fr-FR" sz="1800" b="1" dirty="0"/>
              <a:t> Porta, est divisée en deux niveaux scandés par des pilastres ; des consoles renversées amortissent la différence de largeur des deux parties.</a:t>
            </a:r>
          </a:p>
        </p:txBody>
      </p:sp>
      <p:pic>
        <p:nvPicPr>
          <p:cNvPr id="4" name="Espace réservé du contenu 3"/>
          <p:cNvPicPr>
            <a:picLocks noGrp="1" noChangeAspect="1"/>
          </p:cNvPicPr>
          <p:nvPr>
            <p:ph idx="1"/>
          </p:nvPr>
        </p:nvPicPr>
        <p:blipFill rotWithShape="1">
          <a:blip r:embed="rId2"/>
          <a:srcRect l="33304" t="12208" r="34746" b="18534"/>
          <a:stretch/>
        </p:blipFill>
        <p:spPr>
          <a:xfrm>
            <a:off x="838200" y="1813607"/>
            <a:ext cx="3901225" cy="4754620"/>
          </a:xfrm>
          <a:prstGeom prst="rect">
            <a:avLst/>
          </a:prstGeom>
        </p:spPr>
      </p:pic>
      <p:pic>
        <p:nvPicPr>
          <p:cNvPr id="5" name="Image 4"/>
          <p:cNvPicPr>
            <a:picLocks noChangeAspect="1"/>
          </p:cNvPicPr>
          <p:nvPr/>
        </p:nvPicPr>
        <p:blipFill rotWithShape="1">
          <a:blip r:embed="rId3"/>
          <a:srcRect l="27993" t="21082" r="29049" b="14833"/>
          <a:stretch/>
        </p:blipFill>
        <p:spPr>
          <a:xfrm>
            <a:off x="5538274" y="1814169"/>
            <a:ext cx="5627709" cy="4720015"/>
          </a:xfrm>
          <a:prstGeom prst="rect">
            <a:avLst/>
          </a:prstGeom>
        </p:spPr>
      </p:pic>
      <p:sp>
        <p:nvSpPr>
          <p:cNvPr id="6" name="ZoneTexte 5"/>
          <p:cNvSpPr txBox="1"/>
          <p:nvPr/>
        </p:nvSpPr>
        <p:spPr>
          <a:xfrm>
            <a:off x="1996225" y="1688374"/>
            <a:ext cx="8190963" cy="646331"/>
          </a:xfrm>
          <a:prstGeom prst="rect">
            <a:avLst/>
          </a:prstGeom>
          <a:noFill/>
        </p:spPr>
        <p:txBody>
          <a:bodyPr wrap="square" rtlCol="0">
            <a:spAutoFit/>
          </a:bodyPr>
          <a:lstStyle/>
          <a:p>
            <a:r>
              <a:rPr lang="fr-FR" b="1" dirty="0" smtClean="0">
                <a:solidFill>
                  <a:srgbClr val="FF0000"/>
                </a:solidFill>
              </a:rPr>
              <a:t>Eglise du </a:t>
            </a:r>
            <a:r>
              <a:rPr lang="fr-FR" b="1" dirty="0" err="1" smtClean="0">
                <a:solidFill>
                  <a:srgbClr val="FF0000"/>
                </a:solidFill>
              </a:rPr>
              <a:t>Gesu</a:t>
            </a:r>
            <a:r>
              <a:rPr lang="fr-FR" b="1" dirty="0" smtClean="0">
                <a:solidFill>
                  <a:srgbClr val="FF0000"/>
                </a:solidFill>
              </a:rPr>
              <a:t> à Rome, première église de style baroque (1580. Giacomo </a:t>
            </a:r>
            <a:r>
              <a:rPr lang="fr-FR" b="1" dirty="0" err="1" smtClean="0">
                <a:solidFill>
                  <a:srgbClr val="FF0000"/>
                </a:solidFill>
              </a:rPr>
              <a:t>della</a:t>
            </a:r>
            <a:r>
              <a:rPr lang="fr-FR" b="1" dirty="0" smtClean="0">
                <a:solidFill>
                  <a:srgbClr val="FF0000"/>
                </a:solidFill>
              </a:rPr>
              <a:t> Porta</a:t>
            </a:r>
            <a:br>
              <a:rPr lang="fr-FR" b="1" dirty="0" smtClean="0">
                <a:solidFill>
                  <a:srgbClr val="FF0000"/>
                </a:solidFill>
              </a:rPr>
            </a:br>
            <a:endParaRPr lang="fr-FR" b="1" dirty="0">
              <a:solidFill>
                <a:srgbClr val="FF0000"/>
              </a:solidFill>
            </a:endParaRPr>
          </a:p>
        </p:txBody>
      </p:sp>
    </p:spTree>
    <p:extLst>
      <p:ext uri="{BB962C8B-B14F-4D97-AF65-F5344CB8AC3E}">
        <p14:creationId xmlns:p14="http://schemas.microsoft.com/office/powerpoint/2010/main" val="321155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smtClean="0"/>
              <a:t/>
            </a:r>
            <a:br>
              <a:rPr lang="fr-FR" sz="3200" b="1" dirty="0" smtClean="0"/>
            </a:br>
            <a:r>
              <a:rPr lang="fr-FR" sz="3200" b="1" dirty="0"/>
              <a:t/>
            </a:r>
            <a:br>
              <a:rPr lang="fr-FR" sz="3200" b="1" dirty="0"/>
            </a:br>
            <a:r>
              <a:rPr lang="fr-FR" sz="3200" b="1" dirty="0" smtClean="0"/>
              <a:t/>
            </a:r>
            <a:br>
              <a:rPr lang="fr-FR" sz="3200" b="1" dirty="0" smtClean="0"/>
            </a:br>
            <a:r>
              <a:rPr lang="fr-FR" sz="3200" b="1" dirty="0"/>
              <a:t/>
            </a:r>
            <a:br>
              <a:rPr lang="fr-FR" sz="3200" b="1" dirty="0"/>
            </a:br>
            <a:r>
              <a:rPr lang="fr-FR" sz="3200" dirty="0" smtClean="0"/>
              <a:t>   </a:t>
            </a:r>
            <a:endParaRPr lang="fr-FR" sz="3200" dirty="0"/>
          </a:p>
        </p:txBody>
      </p:sp>
      <p:pic>
        <p:nvPicPr>
          <p:cNvPr id="4" name="Image 3"/>
          <p:cNvPicPr>
            <a:picLocks noChangeAspect="1"/>
          </p:cNvPicPr>
          <p:nvPr/>
        </p:nvPicPr>
        <p:blipFill rotWithShape="1">
          <a:blip r:embed="rId3"/>
          <a:srcRect l="16510" t="19147" r="17468" b="24425"/>
          <a:stretch/>
        </p:blipFill>
        <p:spPr>
          <a:xfrm>
            <a:off x="838200" y="3425256"/>
            <a:ext cx="5924281" cy="2846756"/>
          </a:xfrm>
          <a:prstGeom prst="rect">
            <a:avLst/>
          </a:prstGeom>
        </p:spPr>
      </p:pic>
      <p:pic>
        <p:nvPicPr>
          <p:cNvPr id="5" name="Image 4"/>
          <p:cNvPicPr>
            <a:picLocks noChangeAspect="1"/>
          </p:cNvPicPr>
          <p:nvPr/>
        </p:nvPicPr>
        <p:blipFill rotWithShape="1">
          <a:blip r:embed="rId4"/>
          <a:srcRect l="36209" t="11399" r="37164" b="17122"/>
          <a:stretch/>
        </p:blipFill>
        <p:spPr>
          <a:xfrm>
            <a:off x="7675808" y="948139"/>
            <a:ext cx="3464417" cy="5228824"/>
          </a:xfrm>
          <a:prstGeom prst="rect">
            <a:avLst/>
          </a:prstGeom>
        </p:spPr>
      </p:pic>
      <p:sp>
        <p:nvSpPr>
          <p:cNvPr id="6" name="ZoneTexte 5"/>
          <p:cNvSpPr txBox="1"/>
          <p:nvPr/>
        </p:nvSpPr>
        <p:spPr>
          <a:xfrm>
            <a:off x="838200" y="2197290"/>
            <a:ext cx="4238767" cy="707886"/>
          </a:xfrm>
          <a:prstGeom prst="rect">
            <a:avLst/>
          </a:prstGeom>
          <a:noFill/>
        </p:spPr>
        <p:txBody>
          <a:bodyPr wrap="square" rtlCol="0">
            <a:spAutoFit/>
          </a:bodyPr>
          <a:lstStyle/>
          <a:p>
            <a:r>
              <a:rPr lang="fr-FR" sz="2000" dirty="0" smtClean="0"/>
              <a:t>Schéma d’une église et son orientation </a:t>
            </a:r>
            <a:br>
              <a:rPr lang="fr-FR" sz="2000" dirty="0" smtClean="0"/>
            </a:br>
            <a:r>
              <a:rPr lang="fr-FR" sz="2000" dirty="0" smtClean="0"/>
              <a:t>avec la nef en rose</a:t>
            </a:r>
            <a:endParaRPr lang="fr-FR" sz="2000" dirty="0"/>
          </a:p>
        </p:txBody>
      </p:sp>
      <p:sp>
        <p:nvSpPr>
          <p:cNvPr id="7" name="ZoneTexte 6"/>
          <p:cNvSpPr txBox="1"/>
          <p:nvPr/>
        </p:nvSpPr>
        <p:spPr>
          <a:xfrm>
            <a:off x="6096000" y="948139"/>
            <a:ext cx="1392072" cy="400110"/>
          </a:xfrm>
          <a:prstGeom prst="rect">
            <a:avLst/>
          </a:prstGeom>
          <a:noFill/>
        </p:spPr>
        <p:txBody>
          <a:bodyPr wrap="square" rtlCol="0">
            <a:spAutoFit/>
          </a:bodyPr>
          <a:lstStyle/>
          <a:p>
            <a:r>
              <a:rPr lang="fr-FR" sz="2000" dirty="0" smtClean="0"/>
              <a:t>Retable</a:t>
            </a:r>
            <a:endParaRPr lang="fr-FR" sz="2000" dirty="0"/>
          </a:p>
        </p:txBody>
      </p:sp>
    </p:spTree>
    <p:extLst>
      <p:ext uri="{BB962C8B-B14F-4D97-AF65-F5344CB8AC3E}">
        <p14:creationId xmlns:p14="http://schemas.microsoft.com/office/powerpoint/2010/main" val="3152307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72105"/>
          </a:xfrm>
        </p:spPr>
        <p:txBody>
          <a:bodyPr/>
          <a:lstStyle/>
          <a:p>
            <a:r>
              <a:rPr lang="fr-FR" sz="3000" b="1" dirty="0" smtClean="0">
                <a:solidFill>
                  <a:srgbClr val="FF0000"/>
                </a:solidFill>
                <a:latin typeface="Aharoni" panose="02010803020104030203" pitchFamily="2" charset="-79"/>
                <a:cs typeface="Aharoni" panose="02010803020104030203" pitchFamily="2" charset="-79"/>
              </a:rPr>
              <a:t>Les caractéristiques du Baroque</a:t>
            </a:r>
            <a:endParaRPr lang="fr-FR" dirty="0"/>
          </a:p>
        </p:txBody>
      </p:sp>
      <p:sp>
        <p:nvSpPr>
          <p:cNvPr id="3" name="Espace réservé du contenu 2"/>
          <p:cNvSpPr>
            <a:spLocks noGrp="1"/>
          </p:cNvSpPr>
          <p:nvPr>
            <p:ph idx="1"/>
          </p:nvPr>
        </p:nvSpPr>
        <p:spPr>
          <a:xfrm>
            <a:off x="838200" y="1146412"/>
            <a:ext cx="10515600" cy="5030551"/>
          </a:xfrm>
        </p:spPr>
        <p:txBody>
          <a:bodyPr>
            <a:normAutofit fontScale="70000" lnSpcReduction="20000"/>
          </a:bodyPr>
          <a:lstStyle/>
          <a:p>
            <a:pPr marL="514350" indent="-514350">
              <a:buFont typeface="+mj-lt"/>
              <a:buAutoNum type="arabicPeriod"/>
            </a:pPr>
            <a:r>
              <a:rPr lang="fr-FR" b="1" dirty="0" smtClean="0">
                <a:solidFill>
                  <a:srgbClr val="FF0000"/>
                </a:solidFill>
              </a:rPr>
              <a:t>L’opulence</a:t>
            </a:r>
          </a:p>
          <a:p>
            <a:pPr algn="just"/>
            <a:r>
              <a:rPr lang="fr-FR" dirty="0" smtClean="0"/>
              <a:t>L'architecture baroque est caractérisée par l'opulence ; avec les progrès techniques et les avancées en statique, les nefs s'élargissent, et adoptent même des formes rondes. Les architectes n'hésitent pas à avoir recours à une ornementation « à outrance », en particulier en Espagne avec le style churrigueresque, et multiplient l’usage des faux marbres et du stuc, en particulier avec un usage généralisé des marbres polychromes ; les sculptures d’anges et de putti joufflus et moqueurs, souvent dorés, sont omniprésentes de même que les volutes, spirales, rocaille, cartouches, etc. ; les fresques couvrant l'intégralité du plafond apportent une touche de couleur, très souvent elles « ouvrent » l'espace en y plaçant un ciel, donnant l'impression d'une architecture à ciel ouvert, et ne reculent pas devant le recours au trompe-l'œil, en particulier en intégrant peinture et architecture.</a:t>
            </a:r>
          </a:p>
          <a:p>
            <a:endParaRPr lang="fr-FR" dirty="0" smtClean="0"/>
          </a:p>
          <a:p>
            <a:pPr algn="just"/>
            <a:r>
              <a:rPr lang="fr-FR" dirty="0" smtClean="0"/>
              <a:t>Même les colonnes se mettent à virevolter sur elles-mêmes et présentent cet aspect typique qu'on appelle « Colonne de Salomon », elles sont mises à la mode par Le Bernin qui, dans son baldaquin surmontant le maître-autel de la basilique Saint-Pierre de Rome, crée un modèle immédiatement repris et copié.</a:t>
            </a:r>
          </a:p>
          <a:p>
            <a:endParaRPr lang="fr-FR" dirty="0" smtClean="0"/>
          </a:p>
          <a:p>
            <a:pPr algn="just"/>
            <a:r>
              <a:rPr lang="fr-FR" dirty="0" smtClean="0"/>
              <a:t>L'usage du clair-obscur et des jeux de lumière : avec les progrès techniques, les baies s'élargissent et inondent les espaces de la lumière du jour et, typiquement, le maître-autel des églises s'élève en contre-jour.</a:t>
            </a:r>
            <a:endParaRPr lang="fr-FR" dirty="0"/>
          </a:p>
        </p:txBody>
      </p:sp>
    </p:spTree>
    <p:extLst>
      <p:ext uri="{BB962C8B-B14F-4D97-AF65-F5344CB8AC3E}">
        <p14:creationId xmlns:p14="http://schemas.microsoft.com/office/powerpoint/2010/main" val="186994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77931"/>
            <a:ext cx="10515600" cy="712206"/>
          </a:xfrm>
        </p:spPr>
        <p:txBody>
          <a:bodyPr>
            <a:normAutofit/>
          </a:bodyPr>
          <a:lstStyle/>
          <a:p>
            <a:r>
              <a:rPr lang="fr-FR" sz="3200" dirty="0" smtClean="0"/>
              <a:t>Le baldaquin; Colonne de Salomon</a:t>
            </a:r>
            <a:endParaRPr lang="fr-FR" sz="3200" dirty="0"/>
          </a:p>
        </p:txBody>
      </p:sp>
      <p:pic>
        <p:nvPicPr>
          <p:cNvPr id="4" name="Espace réservé du contenu 3"/>
          <p:cNvPicPr>
            <a:picLocks noGrp="1" noChangeAspect="1"/>
          </p:cNvPicPr>
          <p:nvPr>
            <p:ph idx="1"/>
          </p:nvPr>
        </p:nvPicPr>
        <p:blipFill rotWithShape="1">
          <a:blip r:embed="rId2"/>
          <a:srcRect l="34541" t="11678" r="35305" b="17125"/>
          <a:stretch/>
        </p:blipFill>
        <p:spPr>
          <a:xfrm>
            <a:off x="838200" y="1446663"/>
            <a:ext cx="3404696" cy="4519683"/>
          </a:xfrm>
          <a:prstGeom prst="rect">
            <a:avLst/>
          </a:prstGeom>
        </p:spPr>
      </p:pic>
      <p:pic>
        <p:nvPicPr>
          <p:cNvPr id="5" name="Image 4"/>
          <p:cNvPicPr>
            <a:picLocks noChangeAspect="1"/>
          </p:cNvPicPr>
          <p:nvPr/>
        </p:nvPicPr>
        <p:blipFill rotWithShape="1">
          <a:blip r:embed="rId3"/>
          <a:srcRect t="11520" r="72412" b="23554"/>
          <a:stretch/>
        </p:blipFill>
        <p:spPr>
          <a:xfrm>
            <a:off x="4776576" y="1451676"/>
            <a:ext cx="3412082" cy="4514669"/>
          </a:xfrm>
          <a:prstGeom prst="rect">
            <a:avLst/>
          </a:prstGeom>
        </p:spPr>
      </p:pic>
      <p:pic>
        <p:nvPicPr>
          <p:cNvPr id="6" name="Image 5"/>
          <p:cNvPicPr>
            <a:picLocks noChangeAspect="1"/>
          </p:cNvPicPr>
          <p:nvPr/>
        </p:nvPicPr>
        <p:blipFill rotWithShape="1">
          <a:blip r:embed="rId4"/>
          <a:srcRect l="35874" t="11520" r="37378" b="16838"/>
          <a:stretch/>
        </p:blipFill>
        <p:spPr>
          <a:xfrm>
            <a:off x="8407300" y="725603"/>
            <a:ext cx="3480180" cy="5240742"/>
          </a:xfrm>
          <a:prstGeom prst="rect">
            <a:avLst/>
          </a:prstGeom>
        </p:spPr>
      </p:pic>
      <p:sp>
        <p:nvSpPr>
          <p:cNvPr id="7" name="ZoneTexte 6"/>
          <p:cNvSpPr txBox="1"/>
          <p:nvPr/>
        </p:nvSpPr>
        <p:spPr>
          <a:xfrm>
            <a:off x="8407300" y="5966345"/>
            <a:ext cx="3589082" cy="369332"/>
          </a:xfrm>
          <a:prstGeom prst="rect">
            <a:avLst/>
          </a:prstGeom>
          <a:noFill/>
        </p:spPr>
        <p:txBody>
          <a:bodyPr wrap="square" rtlCol="0">
            <a:spAutoFit/>
          </a:bodyPr>
          <a:lstStyle/>
          <a:p>
            <a:r>
              <a:rPr lang="fr-FR" dirty="0" smtClean="0"/>
              <a:t>Claire- obscure</a:t>
            </a:r>
            <a:endParaRPr lang="fr-FR" dirty="0"/>
          </a:p>
        </p:txBody>
      </p:sp>
    </p:spTree>
    <p:extLst>
      <p:ext uri="{BB962C8B-B14F-4D97-AF65-F5344CB8AC3E}">
        <p14:creationId xmlns:p14="http://schemas.microsoft.com/office/powerpoint/2010/main" val="24477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13048"/>
          </a:xfrm>
        </p:spPr>
        <p:txBody>
          <a:bodyPr/>
          <a:lstStyle/>
          <a:p>
            <a:r>
              <a:rPr lang="fr-FR" sz="3000" b="1" dirty="0">
                <a:solidFill>
                  <a:srgbClr val="FF0000"/>
                </a:solidFill>
                <a:latin typeface="Aharoni" panose="02010803020104030203" pitchFamily="2" charset="-79"/>
                <a:cs typeface="Aharoni" panose="02010803020104030203" pitchFamily="2" charset="-79"/>
              </a:rPr>
              <a:t>Les caractéristiques du Baroque</a:t>
            </a:r>
            <a:endParaRPr lang="fr-FR" dirty="0"/>
          </a:p>
        </p:txBody>
      </p:sp>
      <p:sp>
        <p:nvSpPr>
          <p:cNvPr id="3" name="Espace réservé du contenu 2"/>
          <p:cNvSpPr>
            <a:spLocks noGrp="1"/>
          </p:cNvSpPr>
          <p:nvPr>
            <p:ph idx="1"/>
          </p:nvPr>
        </p:nvSpPr>
        <p:spPr>
          <a:xfrm>
            <a:off x="838200" y="1269242"/>
            <a:ext cx="10515600" cy="4907721"/>
          </a:xfrm>
        </p:spPr>
        <p:txBody>
          <a:bodyPr>
            <a:normAutofit fontScale="77500" lnSpcReduction="20000"/>
          </a:bodyPr>
          <a:lstStyle/>
          <a:p>
            <a:pPr marL="0" indent="0">
              <a:buNone/>
            </a:pPr>
            <a:r>
              <a:rPr lang="fr-FR" b="1" dirty="0" smtClean="0">
                <a:solidFill>
                  <a:srgbClr val="FF0000"/>
                </a:solidFill>
              </a:rPr>
              <a:t>2.  Théâtralité</a:t>
            </a:r>
          </a:p>
          <a:p>
            <a:pPr marL="0" indent="0">
              <a:buNone/>
            </a:pPr>
            <a:endParaRPr lang="fr-FR" dirty="0" smtClean="0"/>
          </a:p>
          <a:p>
            <a:pPr algn="just"/>
            <a:r>
              <a:rPr lang="fr-FR" dirty="0" smtClean="0"/>
              <a:t>Chapelle de l'Extase de sainte Thérèse par Le Bernin. Des « spectateurs » sur les côtés, sont confortablement installés dans leurs « loges ».</a:t>
            </a:r>
          </a:p>
          <a:p>
            <a:pPr algn="just"/>
            <a:r>
              <a:rPr lang="fr-FR" dirty="0" smtClean="0"/>
              <a:t>Le plan des premières églises baroques reste « sage » et conserve le schéma basilical classique. Ce qui rend ces églises « baroques » est le fait que leur façade soit traitée comme un </a:t>
            </a:r>
            <a:r>
              <a:rPr lang="fr-FR" dirty="0" err="1" smtClean="0"/>
              <a:t>proskénion</a:t>
            </a:r>
            <a:r>
              <a:rPr lang="fr-FR" dirty="0" smtClean="0"/>
              <a:t> de théâtre antique avec colonnes, niches peuplées de statues, etc.</a:t>
            </a:r>
          </a:p>
          <a:p>
            <a:pPr algn="just"/>
            <a:endParaRPr lang="fr-FR" dirty="0" smtClean="0"/>
          </a:p>
          <a:p>
            <a:pPr algn="just"/>
            <a:r>
              <a:rPr lang="fr-FR" dirty="0" smtClean="0"/>
              <a:t>Jamais avant et rarement après n'a-t-on autant osé mettre en scène un autel d'église comme une scène de théâtre, entourée de colonnes, peuplée d'anges et de saints qui sont comme en représentation, une scène biblique en toile de fond, le saint-votif de l'église sculpté sur l'avant-scène, le tout surmonté de dais d'où pendent des rideaux qui rappellent furieusement ceux du théâtre. </a:t>
            </a:r>
          </a:p>
          <a:p>
            <a:pPr algn="just"/>
            <a:r>
              <a:rPr lang="fr-FR" dirty="0" smtClean="0"/>
              <a:t>Le Bernin va jusqu’à placer des spectateurs autour de sa célèbre chapelle Cornaro à Notre-Dame-de-la-Victoire…</a:t>
            </a:r>
            <a:endParaRPr lang="fr-FR" dirty="0"/>
          </a:p>
        </p:txBody>
      </p:sp>
    </p:spTree>
    <p:extLst>
      <p:ext uri="{BB962C8B-B14F-4D97-AF65-F5344CB8AC3E}">
        <p14:creationId xmlns:p14="http://schemas.microsoft.com/office/powerpoint/2010/main" val="168927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58457"/>
          </a:xfrm>
        </p:spPr>
        <p:txBody>
          <a:bodyPr>
            <a:normAutofit/>
          </a:bodyPr>
          <a:lstStyle/>
          <a:p>
            <a:r>
              <a:rPr lang="fr-FR" sz="3000" b="1" dirty="0">
                <a:solidFill>
                  <a:srgbClr val="FF0000"/>
                </a:solidFill>
                <a:latin typeface="Aharoni" panose="02010803020104030203" pitchFamily="2" charset="-79"/>
                <a:cs typeface="Aharoni" panose="02010803020104030203" pitchFamily="2" charset="-79"/>
              </a:rPr>
              <a:t>Les caractéristiques du </a:t>
            </a:r>
            <a:r>
              <a:rPr lang="fr-FR" sz="3000" b="1" dirty="0" smtClean="0">
                <a:solidFill>
                  <a:srgbClr val="FF0000"/>
                </a:solidFill>
                <a:latin typeface="Aharoni" panose="02010803020104030203" pitchFamily="2" charset="-79"/>
                <a:cs typeface="Aharoni" panose="02010803020104030203" pitchFamily="2" charset="-79"/>
              </a:rPr>
              <a:t>Baroque; la théâtralité </a:t>
            </a:r>
            <a:endParaRPr lang="fr-FR" sz="2000" dirty="0"/>
          </a:p>
        </p:txBody>
      </p:sp>
      <p:pic>
        <p:nvPicPr>
          <p:cNvPr id="4" name="Espace réservé du contenu 3"/>
          <p:cNvPicPr>
            <a:picLocks noGrp="1" noChangeAspect="1"/>
          </p:cNvPicPr>
          <p:nvPr>
            <p:ph idx="1"/>
          </p:nvPr>
        </p:nvPicPr>
        <p:blipFill rotWithShape="1">
          <a:blip r:embed="rId2"/>
          <a:srcRect l="22550" t="11992" r="24372" b="16811"/>
          <a:stretch/>
        </p:blipFill>
        <p:spPr>
          <a:xfrm>
            <a:off x="395785" y="2315131"/>
            <a:ext cx="5308980" cy="4003782"/>
          </a:xfrm>
          <a:prstGeom prst="rect">
            <a:avLst/>
          </a:prstGeom>
        </p:spPr>
      </p:pic>
      <p:pic>
        <p:nvPicPr>
          <p:cNvPr id="5" name="Image 4"/>
          <p:cNvPicPr>
            <a:picLocks noChangeAspect="1"/>
          </p:cNvPicPr>
          <p:nvPr/>
        </p:nvPicPr>
        <p:blipFill rotWithShape="1">
          <a:blip r:embed="rId3"/>
          <a:srcRect l="13742" t="11707" r="14826" b="16837"/>
          <a:stretch/>
        </p:blipFill>
        <p:spPr>
          <a:xfrm>
            <a:off x="5840104" y="2864299"/>
            <a:ext cx="6142630" cy="3454614"/>
          </a:xfrm>
          <a:prstGeom prst="rect">
            <a:avLst/>
          </a:prstGeom>
        </p:spPr>
      </p:pic>
      <p:sp>
        <p:nvSpPr>
          <p:cNvPr id="6" name="ZoneTexte 5"/>
          <p:cNvSpPr txBox="1"/>
          <p:nvPr/>
        </p:nvSpPr>
        <p:spPr>
          <a:xfrm>
            <a:off x="5840104" y="1781234"/>
            <a:ext cx="5651311" cy="1015663"/>
          </a:xfrm>
          <a:prstGeom prst="rect">
            <a:avLst/>
          </a:prstGeom>
          <a:noFill/>
        </p:spPr>
        <p:txBody>
          <a:bodyPr wrap="square" rtlCol="0">
            <a:spAutoFit/>
          </a:bodyPr>
          <a:lstStyle/>
          <a:p>
            <a:pPr algn="just"/>
            <a:r>
              <a:rPr lang="fr-FR" sz="2000" dirty="0" smtClean="0"/>
              <a:t>Chapelle de l’Extase de sainte Thérèse, des spectateurs sur les côtés installés confortablement dans leurs loges</a:t>
            </a:r>
            <a:endParaRPr lang="fr-FR" sz="2000" dirty="0"/>
          </a:p>
        </p:txBody>
      </p:sp>
      <p:sp>
        <p:nvSpPr>
          <p:cNvPr id="7" name="ZoneTexte 6"/>
          <p:cNvSpPr txBox="1"/>
          <p:nvPr/>
        </p:nvSpPr>
        <p:spPr>
          <a:xfrm>
            <a:off x="395785" y="1690688"/>
            <a:ext cx="5308980" cy="707886"/>
          </a:xfrm>
          <a:prstGeom prst="rect">
            <a:avLst/>
          </a:prstGeom>
          <a:noFill/>
        </p:spPr>
        <p:txBody>
          <a:bodyPr wrap="square" rtlCol="0">
            <a:spAutoFit/>
          </a:bodyPr>
          <a:lstStyle/>
          <a:p>
            <a:r>
              <a:rPr lang="fr-FR" sz="2000" dirty="0" smtClean="0"/>
              <a:t>Intérieur empreint de théâtralité de l’église Saint-Pierre de Vienne</a:t>
            </a:r>
            <a:endParaRPr lang="fr-FR" sz="2000" dirty="0"/>
          </a:p>
        </p:txBody>
      </p:sp>
    </p:spTree>
    <p:extLst>
      <p:ext uri="{BB962C8B-B14F-4D97-AF65-F5344CB8AC3E}">
        <p14:creationId xmlns:p14="http://schemas.microsoft.com/office/powerpoint/2010/main" val="22139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2230"/>
          </a:xfrm>
        </p:spPr>
        <p:txBody>
          <a:bodyPr/>
          <a:lstStyle/>
          <a:p>
            <a:r>
              <a:rPr lang="fr-FR" sz="3000" b="1" dirty="0">
                <a:solidFill>
                  <a:srgbClr val="FF0000"/>
                </a:solidFill>
                <a:latin typeface="Aharoni" panose="02010803020104030203" pitchFamily="2" charset="-79"/>
                <a:cs typeface="Aharoni" panose="02010803020104030203" pitchFamily="2" charset="-79"/>
              </a:rPr>
              <a:t>Les caractéristiques du Baroque</a:t>
            </a:r>
            <a:endParaRPr lang="fr-FR" dirty="0"/>
          </a:p>
        </p:txBody>
      </p:sp>
      <p:sp>
        <p:nvSpPr>
          <p:cNvPr id="3" name="Espace réservé du contenu 2"/>
          <p:cNvSpPr>
            <a:spLocks noGrp="1"/>
          </p:cNvSpPr>
          <p:nvPr>
            <p:ph idx="1"/>
          </p:nvPr>
        </p:nvSpPr>
        <p:spPr>
          <a:xfrm>
            <a:off x="838200" y="1419367"/>
            <a:ext cx="10515600" cy="4757596"/>
          </a:xfrm>
        </p:spPr>
        <p:txBody>
          <a:bodyPr>
            <a:normAutofit fontScale="77500" lnSpcReduction="20000"/>
          </a:bodyPr>
          <a:lstStyle/>
          <a:p>
            <a:pPr marL="0" indent="0">
              <a:buNone/>
            </a:pPr>
            <a:r>
              <a:rPr lang="fr-FR" b="1" dirty="0" smtClean="0">
                <a:solidFill>
                  <a:srgbClr val="FF0000"/>
                </a:solidFill>
              </a:rPr>
              <a:t>3.     Créativité</a:t>
            </a:r>
          </a:p>
          <a:p>
            <a:pPr algn="just"/>
            <a:r>
              <a:rPr lang="fr-FR" dirty="0" smtClean="0"/>
              <a:t>Si le classicisme est le respect des formes antiques romaine ou grecque, le baroque s'en distingue par l'innovation. Jean-Baptiste Ache écrit à son propos :</a:t>
            </a:r>
          </a:p>
          <a:p>
            <a:pPr algn="just"/>
            <a:endParaRPr lang="fr-FR" dirty="0" smtClean="0"/>
          </a:p>
          <a:p>
            <a:pPr algn="just"/>
            <a:r>
              <a:rPr lang="fr-FR" dirty="0" smtClean="0"/>
              <a:t>« L'esprit baroque réside dans la liberté de modifier les formes classiques à l'origine de manière à les rendre perméables à toutes les nuances d'expression émotive (rupture de soubassement, doublement des colonnes, incurvation des frontons, effets de trompe-l'œil)»</a:t>
            </a:r>
          </a:p>
          <a:p>
            <a:pPr algn="just"/>
            <a:endParaRPr lang="fr-FR" dirty="0" smtClean="0"/>
          </a:p>
          <a:p>
            <a:pPr algn="just"/>
            <a:r>
              <a:rPr lang="fr-FR" dirty="0" smtClean="0"/>
              <a:t>Les architectes n'ont jamais été aussi libres de tenter des formes nouvelles, aussi audacieuses par rapport à l'héritage du passé. Une église en forme de trèfle pour évoquer la Trinité ? C'est possible à la </a:t>
            </a:r>
            <a:r>
              <a:rPr lang="fr-FR" dirty="0" err="1" smtClean="0"/>
              <a:t>Kappell</a:t>
            </a:r>
            <a:r>
              <a:rPr lang="fr-FR" dirty="0" smtClean="0"/>
              <a:t> de </a:t>
            </a:r>
            <a:r>
              <a:rPr lang="fr-FR" dirty="0" err="1" smtClean="0"/>
              <a:t>Waldsassen</a:t>
            </a:r>
            <a:r>
              <a:rPr lang="fr-FR" dirty="0" smtClean="0"/>
              <a:t>. Un château au plan tout aussi triangulaire ? Visitez </a:t>
            </a:r>
            <a:r>
              <a:rPr lang="fr-FR" dirty="0" err="1" smtClean="0"/>
              <a:t>Karlova</a:t>
            </a:r>
            <a:r>
              <a:rPr lang="fr-FR" dirty="0" smtClean="0"/>
              <a:t> </a:t>
            </a:r>
            <a:r>
              <a:rPr lang="fr-FR" dirty="0" err="1" smtClean="0"/>
              <a:t>Koruna</a:t>
            </a:r>
            <a:r>
              <a:rPr lang="fr-FR" dirty="0" smtClean="0"/>
              <a:t> ou le Pavillon chinois de </a:t>
            </a:r>
            <a:r>
              <a:rPr lang="fr-FR" dirty="0" err="1" smtClean="0"/>
              <a:t>Sanssouci</a:t>
            </a:r>
            <a:r>
              <a:rPr lang="fr-FR" dirty="0" smtClean="0"/>
              <a:t>. Le plan cruciforme vous semble « déjà-vu » ? Santini-</a:t>
            </a:r>
            <a:r>
              <a:rPr lang="fr-FR" dirty="0" err="1" smtClean="0"/>
              <a:t>Aichl</a:t>
            </a:r>
            <a:r>
              <a:rPr lang="fr-FR" dirty="0" smtClean="0"/>
              <a:t> vous offre une église en étoile à cinq branches à </a:t>
            </a:r>
            <a:r>
              <a:rPr lang="fr-FR" dirty="0" err="1" smtClean="0"/>
              <a:t>Zelená</a:t>
            </a:r>
            <a:r>
              <a:rPr lang="fr-FR" dirty="0" smtClean="0"/>
              <a:t> </a:t>
            </a:r>
            <a:r>
              <a:rPr lang="fr-FR" dirty="0" err="1" smtClean="0"/>
              <a:t>hora</a:t>
            </a:r>
            <a:r>
              <a:rPr lang="fr-FR" dirty="0" smtClean="0"/>
              <a:t>. L'église Saint-Pierre de Vienne présente un plan de forme ovale.</a:t>
            </a:r>
            <a:endParaRPr lang="fr-FR" dirty="0"/>
          </a:p>
        </p:txBody>
      </p:sp>
    </p:spTree>
    <p:extLst>
      <p:ext uri="{BB962C8B-B14F-4D97-AF65-F5344CB8AC3E}">
        <p14:creationId xmlns:p14="http://schemas.microsoft.com/office/powerpoint/2010/main" val="1682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8865" y="102094"/>
            <a:ext cx="10515600" cy="1325563"/>
          </a:xfrm>
        </p:spPr>
        <p:txBody>
          <a:bodyPr>
            <a:normAutofit/>
          </a:bodyPr>
          <a:lstStyle/>
          <a:p>
            <a:r>
              <a:rPr lang="fr-FR" sz="2000" dirty="0" smtClean="0"/>
              <a:t/>
            </a:r>
            <a:br>
              <a:rPr lang="fr-FR" sz="2000" dirty="0" smtClean="0"/>
            </a:br>
            <a:r>
              <a:rPr lang="fr-FR" sz="2000" dirty="0" smtClean="0"/>
              <a:t/>
            </a:r>
            <a:br>
              <a:rPr lang="fr-FR" sz="2000" dirty="0" smtClean="0"/>
            </a:br>
            <a:endParaRPr lang="fr-FR" sz="2000" dirty="0"/>
          </a:p>
        </p:txBody>
      </p:sp>
      <p:pic>
        <p:nvPicPr>
          <p:cNvPr id="4" name="Espace réservé du contenu 3"/>
          <p:cNvPicPr>
            <a:picLocks noGrp="1" noChangeAspect="1"/>
          </p:cNvPicPr>
          <p:nvPr>
            <p:ph idx="1"/>
          </p:nvPr>
        </p:nvPicPr>
        <p:blipFill rotWithShape="1">
          <a:blip r:embed="rId2"/>
          <a:srcRect l="331" t="12305" r="64930" b="6461"/>
          <a:stretch/>
        </p:blipFill>
        <p:spPr>
          <a:xfrm>
            <a:off x="218994" y="1524026"/>
            <a:ext cx="3199455" cy="4206390"/>
          </a:xfrm>
          <a:prstGeom prst="rect">
            <a:avLst/>
          </a:prstGeom>
        </p:spPr>
      </p:pic>
      <p:pic>
        <p:nvPicPr>
          <p:cNvPr id="5" name="Image 4"/>
          <p:cNvPicPr>
            <a:picLocks noChangeAspect="1"/>
          </p:cNvPicPr>
          <p:nvPr/>
        </p:nvPicPr>
        <p:blipFill rotWithShape="1">
          <a:blip r:embed="rId3"/>
          <a:srcRect l="34406" t="11706" r="35490" b="16838"/>
          <a:stretch/>
        </p:blipFill>
        <p:spPr>
          <a:xfrm>
            <a:off x="3560595" y="1505964"/>
            <a:ext cx="3152046" cy="4206390"/>
          </a:xfrm>
          <a:prstGeom prst="rect">
            <a:avLst/>
          </a:prstGeom>
        </p:spPr>
      </p:pic>
      <p:pic>
        <p:nvPicPr>
          <p:cNvPr id="6" name="Image 5"/>
          <p:cNvPicPr>
            <a:picLocks noChangeAspect="1"/>
          </p:cNvPicPr>
          <p:nvPr/>
        </p:nvPicPr>
        <p:blipFill rotWithShape="1">
          <a:blip r:embed="rId4"/>
          <a:srcRect l="24441" t="12267" r="25315" b="16465"/>
          <a:stretch/>
        </p:blipFill>
        <p:spPr>
          <a:xfrm>
            <a:off x="6854787" y="1475251"/>
            <a:ext cx="5290456" cy="4219112"/>
          </a:xfrm>
          <a:prstGeom prst="rect">
            <a:avLst/>
          </a:prstGeom>
        </p:spPr>
      </p:pic>
      <p:sp>
        <p:nvSpPr>
          <p:cNvPr id="7" name="ZoneTexte 6"/>
          <p:cNvSpPr txBox="1"/>
          <p:nvPr/>
        </p:nvSpPr>
        <p:spPr>
          <a:xfrm>
            <a:off x="148866" y="5712354"/>
            <a:ext cx="3538549" cy="1200329"/>
          </a:xfrm>
          <a:prstGeom prst="rect">
            <a:avLst/>
          </a:prstGeom>
          <a:noFill/>
        </p:spPr>
        <p:txBody>
          <a:bodyPr wrap="square" rtlCol="0">
            <a:spAutoFit/>
          </a:bodyPr>
          <a:lstStyle/>
          <a:p>
            <a:r>
              <a:rPr lang="fr-FR" dirty="0" smtClean="0"/>
              <a:t>Église </a:t>
            </a:r>
            <a:r>
              <a:rPr lang="fr-FR" dirty="0" err="1" smtClean="0"/>
              <a:t>Sant'Ivo</a:t>
            </a:r>
            <a:r>
              <a:rPr lang="fr-FR" dirty="0" smtClean="0"/>
              <a:t> alla </a:t>
            </a:r>
            <a:r>
              <a:rPr lang="fr-FR" dirty="0" err="1" smtClean="0"/>
              <a:t>Sapienza</a:t>
            </a:r>
            <a:r>
              <a:rPr lang="fr-FR" dirty="0" smtClean="0"/>
              <a:t> par Francesco Borromini. Notez la façade concave et le clocher en spirale</a:t>
            </a:r>
            <a:endParaRPr lang="fr-FR" dirty="0"/>
          </a:p>
        </p:txBody>
      </p:sp>
      <p:sp>
        <p:nvSpPr>
          <p:cNvPr id="8" name="ZoneTexte 7"/>
          <p:cNvSpPr txBox="1"/>
          <p:nvPr/>
        </p:nvSpPr>
        <p:spPr>
          <a:xfrm>
            <a:off x="3687415" y="5772670"/>
            <a:ext cx="3398292" cy="646331"/>
          </a:xfrm>
          <a:prstGeom prst="rect">
            <a:avLst/>
          </a:prstGeom>
          <a:noFill/>
        </p:spPr>
        <p:txBody>
          <a:bodyPr wrap="square" rtlCol="0">
            <a:spAutoFit/>
          </a:bodyPr>
          <a:lstStyle/>
          <a:p>
            <a:r>
              <a:rPr lang="fr-FR" dirty="0" smtClean="0"/>
              <a:t>Église Saint-Charles-des-Quatre-Fontaines par Borromini</a:t>
            </a:r>
            <a:endParaRPr lang="fr-FR" dirty="0"/>
          </a:p>
        </p:txBody>
      </p:sp>
      <p:sp>
        <p:nvSpPr>
          <p:cNvPr id="9" name="ZoneTexte 8"/>
          <p:cNvSpPr txBox="1"/>
          <p:nvPr/>
        </p:nvSpPr>
        <p:spPr>
          <a:xfrm>
            <a:off x="7155835" y="5884429"/>
            <a:ext cx="4843907" cy="369332"/>
          </a:xfrm>
          <a:prstGeom prst="rect">
            <a:avLst/>
          </a:prstGeom>
          <a:noFill/>
        </p:spPr>
        <p:txBody>
          <a:bodyPr wrap="square" rtlCol="0">
            <a:spAutoFit/>
          </a:bodyPr>
          <a:lstStyle/>
          <a:p>
            <a:r>
              <a:rPr lang="it-IT" dirty="0" smtClean="0"/>
              <a:t>Filippo Raguzzini, Piazza sant'Ignazio, Rome</a:t>
            </a:r>
            <a:endParaRPr lang="fr-FR" dirty="0"/>
          </a:p>
        </p:txBody>
      </p:sp>
      <p:sp>
        <p:nvSpPr>
          <p:cNvPr id="10" name="Rectangle 9"/>
          <p:cNvSpPr/>
          <p:nvPr/>
        </p:nvSpPr>
        <p:spPr>
          <a:xfrm>
            <a:off x="1037230" y="487875"/>
            <a:ext cx="10194877" cy="553998"/>
          </a:xfrm>
          <a:prstGeom prst="rect">
            <a:avLst/>
          </a:prstGeom>
        </p:spPr>
        <p:txBody>
          <a:bodyPr wrap="square">
            <a:spAutoFit/>
          </a:bodyPr>
          <a:lstStyle/>
          <a:p>
            <a:r>
              <a:rPr lang="fr-FR" sz="3000" b="1" dirty="0">
                <a:solidFill>
                  <a:srgbClr val="FF0000"/>
                </a:solidFill>
                <a:latin typeface="Aharoni" panose="02010803020104030203" pitchFamily="2" charset="-79"/>
                <a:cs typeface="Aharoni" panose="02010803020104030203" pitchFamily="2" charset="-79"/>
              </a:rPr>
              <a:t>Les caractéristiques du </a:t>
            </a:r>
            <a:r>
              <a:rPr lang="fr-FR" sz="3000" b="1" dirty="0" smtClean="0">
                <a:solidFill>
                  <a:srgbClr val="FF0000"/>
                </a:solidFill>
                <a:latin typeface="Aharoni" panose="02010803020104030203" pitchFamily="2" charset="-79"/>
                <a:cs typeface="Aharoni" panose="02010803020104030203" pitchFamily="2" charset="-79"/>
              </a:rPr>
              <a:t>Baroque; forme ondulatoire</a:t>
            </a:r>
            <a:endParaRPr lang="fr-FR" dirty="0"/>
          </a:p>
        </p:txBody>
      </p:sp>
    </p:spTree>
    <p:extLst>
      <p:ext uri="{BB962C8B-B14F-4D97-AF65-F5344CB8AC3E}">
        <p14:creationId xmlns:p14="http://schemas.microsoft.com/office/powerpoint/2010/main" val="285342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39427"/>
          </a:xfrm>
        </p:spPr>
        <p:txBody>
          <a:bodyPr>
            <a:normAutofit/>
          </a:bodyPr>
          <a:lstStyle/>
          <a:p>
            <a:r>
              <a:rPr lang="fr-FR" sz="3000" b="1" dirty="0" smtClean="0">
                <a:solidFill>
                  <a:srgbClr val="FF0000"/>
                </a:solidFill>
                <a:latin typeface="Aharoni" panose="02010803020104030203" pitchFamily="2" charset="-79"/>
                <a:cs typeface="Aharoni" panose="02010803020104030203" pitchFamily="2" charset="-79"/>
              </a:rPr>
              <a:t>Le Baroque</a:t>
            </a:r>
            <a:r>
              <a:rPr lang="fr-FR" sz="3000" b="1" dirty="0">
                <a:solidFill>
                  <a:srgbClr val="FF0000"/>
                </a:solidFill>
                <a:latin typeface="Aharoni" panose="02010803020104030203" pitchFamily="2" charset="-79"/>
                <a:cs typeface="Aharoni" panose="02010803020104030203" pitchFamily="2" charset="-79"/>
              </a:rPr>
              <a:t>; </a:t>
            </a:r>
            <a:r>
              <a:rPr lang="fr-FR" sz="3200" b="1" dirty="0">
                <a:solidFill>
                  <a:srgbClr val="FF0000"/>
                </a:solidFill>
                <a:latin typeface="Aharoni" panose="02010803020104030203" pitchFamily="2" charset="-79"/>
                <a:cs typeface="Aharoni" panose="02010803020104030203" pitchFamily="2" charset="-79"/>
              </a:rPr>
              <a:t>Étymologie et </a:t>
            </a:r>
            <a:r>
              <a:rPr lang="fr-FR" sz="3200" b="1" dirty="0" smtClean="0">
                <a:solidFill>
                  <a:srgbClr val="FF0000"/>
                </a:solidFill>
                <a:latin typeface="Aharoni" panose="02010803020104030203" pitchFamily="2" charset="-79"/>
                <a:cs typeface="Aharoni" panose="02010803020104030203" pitchFamily="2" charset="-79"/>
              </a:rPr>
              <a:t>origine</a:t>
            </a:r>
            <a:endParaRPr lang="fr-FR" dirty="0"/>
          </a:p>
        </p:txBody>
      </p:sp>
      <p:sp>
        <p:nvSpPr>
          <p:cNvPr id="3" name="Espace réservé du contenu 2"/>
          <p:cNvSpPr>
            <a:spLocks noGrp="1"/>
          </p:cNvSpPr>
          <p:nvPr>
            <p:ph idx="1"/>
          </p:nvPr>
        </p:nvSpPr>
        <p:spPr>
          <a:xfrm>
            <a:off x="838200" y="1120462"/>
            <a:ext cx="10515600" cy="5056501"/>
          </a:xfrm>
        </p:spPr>
        <p:txBody>
          <a:bodyPr>
            <a:normAutofit fontScale="77500" lnSpcReduction="20000"/>
          </a:bodyPr>
          <a:lstStyle/>
          <a:p>
            <a:r>
              <a:rPr lang="fr-FR" dirty="0" smtClean="0"/>
              <a:t>Les origines du mot baroque sont incertaines. </a:t>
            </a:r>
          </a:p>
          <a:p>
            <a:r>
              <a:rPr lang="fr-FR" dirty="0" smtClean="0"/>
              <a:t>Le mot est issu du portugais </a:t>
            </a:r>
            <a:r>
              <a:rPr lang="fr-FR" dirty="0" err="1" smtClean="0"/>
              <a:t>barrocco</a:t>
            </a:r>
            <a:r>
              <a:rPr lang="fr-FR" dirty="0" smtClean="0"/>
              <a:t>. Contrairement à une idée courante, le terme ne désigne pas, dans un premier temps, une perle irrégulière : un </a:t>
            </a:r>
            <a:r>
              <a:rPr lang="fr-FR" dirty="0" err="1" smtClean="0"/>
              <a:t>barroco</a:t>
            </a:r>
            <a:r>
              <a:rPr lang="fr-FR" dirty="0" smtClean="0"/>
              <a:t>, en portugais, désigne un gros rocher de granit à la forme irrégulière. </a:t>
            </a:r>
          </a:p>
          <a:p>
            <a:r>
              <a:rPr lang="fr-FR" dirty="0" smtClean="0"/>
              <a:t>C'est seulement par analogie qu'il désigne la perle irrégulière. Dans les deux cas, il s’agit d'une réalité irrégulière. </a:t>
            </a:r>
          </a:p>
          <a:p>
            <a:r>
              <a:rPr lang="fr-FR" dirty="0" smtClean="0"/>
              <a:t>Le mot baroque signifie « extravagant, imprévu, irrégulier »… Utilisé comme adjectif, le terme « baroque » s’applique aux attributs formels indépendants du contexte historique. </a:t>
            </a:r>
          </a:p>
          <a:p>
            <a:r>
              <a:rPr lang="fr-FR" dirty="0" smtClean="0"/>
              <a:t>On parlera de musique, de pensée ou de littérature « baroque » pour relever le caractère « baroque » de cette littérature, de cette pensée, ou de cette musique. </a:t>
            </a:r>
          </a:p>
          <a:p>
            <a:r>
              <a:rPr lang="fr-FR" dirty="0" smtClean="0"/>
              <a:t>Utilisé comme substantif, il désigne des formes d’expression artistique ou religieuse, comme de multiples formes d’organisations sociales. </a:t>
            </a:r>
          </a:p>
          <a:p>
            <a:r>
              <a:rPr lang="fr-FR" dirty="0" smtClean="0"/>
              <a:t>Dans ce dernier cas, on parlera du « baroque » dans l’Europe catholique, de la fin du XVIe vers le milieu du XVIIIe siècle. </a:t>
            </a:r>
          </a:p>
          <a:p>
            <a:r>
              <a:rPr lang="fr-FR" dirty="0" smtClean="0"/>
              <a:t>Les historiens de l'art utilisent avec réticence le mot baroque, terme polysémique qui a une signification trop floue et ambigüe.</a:t>
            </a:r>
            <a:endParaRPr lang="fr-FR" dirty="0"/>
          </a:p>
        </p:txBody>
      </p:sp>
    </p:spTree>
    <p:extLst>
      <p:ext uri="{BB962C8B-B14F-4D97-AF65-F5344CB8AC3E}">
        <p14:creationId xmlns:p14="http://schemas.microsoft.com/office/powerpoint/2010/main" val="268643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49275"/>
          </a:xfrm>
        </p:spPr>
        <p:txBody>
          <a:bodyPr>
            <a:noAutofit/>
          </a:bodyPr>
          <a:lstStyle/>
          <a:p>
            <a:pPr algn="ctr"/>
            <a:r>
              <a:rPr lang="fr-FR" sz="3000" b="1" dirty="0" smtClean="0">
                <a:solidFill>
                  <a:srgbClr val="FF0000"/>
                </a:solidFill>
                <a:latin typeface="Aharoni" panose="02010803020104030203" pitchFamily="2" charset="-79"/>
                <a:cs typeface="Aharoni" panose="02010803020104030203" pitchFamily="2" charset="-79"/>
              </a:rPr>
              <a:t>L’art Baroque; origine et apparition</a:t>
            </a:r>
            <a:endParaRPr lang="fr-FR" sz="3000" b="1" dirty="0">
              <a:solidFill>
                <a:srgbClr val="FF0000"/>
              </a:solidFill>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838200" y="1056068"/>
            <a:ext cx="10515600" cy="5120895"/>
          </a:xfrm>
        </p:spPr>
        <p:txBody>
          <a:bodyPr>
            <a:normAutofit/>
          </a:bodyPr>
          <a:lstStyle/>
          <a:p>
            <a:pPr algn="just"/>
            <a:r>
              <a:rPr lang="fr-FR" sz="2600" dirty="0" smtClean="0"/>
              <a:t>Le terme « baroque » désigne d’une manière générale la période artistique qui a succédé à la Renaissance. </a:t>
            </a:r>
          </a:p>
          <a:p>
            <a:pPr algn="just"/>
            <a:r>
              <a:rPr lang="fr-FR" sz="2600" dirty="0" smtClean="0"/>
              <a:t>Mais les limites et les acceptions de ce terme ont beaucoup évolué à travers le temps et prêtent encore à polémiques. </a:t>
            </a:r>
          </a:p>
          <a:p>
            <a:pPr algn="just"/>
            <a:r>
              <a:rPr lang="fr-FR" sz="2600" dirty="0" smtClean="0"/>
              <a:t>A l’origine, le mot « </a:t>
            </a:r>
            <a:r>
              <a:rPr lang="fr-FR" sz="2600" b="1" dirty="0" smtClean="0">
                <a:solidFill>
                  <a:srgbClr val="FF0000"/>
                </a:solidFill>
              </a:rPr>
              <a:t>baroque</a:t>
            </a:r>
            <a:r>
              <a:rPr lang="fr-FR" sz="2600" dirty="0" smtClean="0"/>
              <a:t> » désigne en portugais une perle aux formes irrégulières. Il est devenu, dans le langage commun, synonyme de « bizarre, étrange ». </a:t>
            </a:r>
          </a:p>
          <a:p>
            <a:pPr algn="just"/>
            <a:r>
              <a:rPr lang="fr-FR" sz="2600" dirty="0" smtClean="0"/>
              <a:t>En histoire de l’art, le terme est apparu très tardivement, à la fin du XIXe siècle. Il a été défini par </a:t>
            </a:r>
            <a:r>
              <a:rPr lang="fr-FR" sz="2600" b="1" dirty="0" smtClean="0"/>
              <a:t>Heinrich Wölfflin </a:t>
            </a:r>
            <a:r>
              <a:rPr lang="fr-FR" sz="2600" dirty="0" smtClean="0"/>
              <a:t>comme un style à part entière qui se distingue de l’art de la Renaissance par une grande complexité des formes et des ornements. </a:t>
            </a:r>
            <a:endParaRPr lang="fr-FR" sz="2600" dirty="0"/>
          </a:p>
        </p:txBody>
      </p:sp>
    </p:spTree>
    <p:extLst>
      <p:ext uri="{BB962C8B-B14F-4D97-AF65-F5344CB8AC3E}">
        <p14:creationId xmlns:p14="http://schemas.microsoft.com/office/powerpoint/2010/main" val="377245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55337"/>
          </a:xfrm>
        </p:spPr>
        <p:txBody>
          <a:bodyPr>
            <a:normAutofit/>
          </a:bodyPr>
          <a:lstStyle/>
          <a:p>
            <a:pPr algn="ctr"/>
            <a:r>
              <a:rPr lang="fr-FR" sz="3000" b="1" dirty="0" smtClean="0">
                <a:solidFill>
                  <a:srgbClr val="FF0000"/>
                </a:solidFill>
                <a:latin typeface="Aharoni" panose="02010803020104030203" pitchFamily="2" charset="-79"/>
                <a:cs typeface="Aharoni" panose="02010803020104030203" pitchFamily="2" charset="-79"/>
              </a:rPr>
              <a:t>L’art Baroque; définition et apparition</a:t>
            </a:r>
            <a:endParaRPr lang="fr-FR" sz="3000" dirty="0">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838200" y="1326524"/>
            <a:ext cx="10515600" cy="4850439"/>
          </a:xfrm>
        </p:spPr>
        <p:txBody>
          <a:bodyPr/>
          <a:lstStyle/>
          <a:p>
            <a:pPr algn="just"/>
            <a:r>
              <a:rPr lang="fr-FR" dirty="0" smtClean="0"/>
              <a:t>L’architecture baroque apparaît au début du XVIIe siècle en Italie et se propage rapidement dans toute l'Europe. </a:t>
            </a:r>
          </a:p>
          <a:p>
            <a:pPr algn="just"/>
            <a:r>
              <a:rPr lang="fr-FR" dirty="0" smtClean="0"/>
              <a:t>Elle utilise le vocabulaire esthétique de l'architecture Renaissance d'une façon nouvelle, plus rhétorique, plus théâtrale, plus ostensible afin de servir le projet absolutiste et triomphal de l'État et de l'Église.</a:t>
            </a:r>
          </a:p>
          <a:p>
            <a:pPr algn="just"/>
            <a:r>
              <a:rPr lang="fr-FR" dirty="0" smtClean="0"/>
              <a:t> L'architecture baroque, comme le baroque lui-même, est caractérisée par un usage opulent et tourmenté des matières, des jeux d'ombre, de lumière, et de couleurs.</a:t>
            </a:r>
          </a:p>
          <a:p>
            <a:pPr algn="just"/>
            <a:endParaRPr lang="fr-FR" dirty="0"/>
          </a:p>
        </p:txBody>
      </p:sp>
    </p:spTree>
    <p:extLst>
      <p:ext uri="{BB962C8B-B14F-4D97-AF65-F5344CB8AC3E}">
        <p14:creationId xmlns:p14="http://schemas.microsoft.com/office/powerpoint/2010/main" val="311306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13669"/>
          </a:xfrm>
        </p:spPr>
        <p:txBody>
          <a:bodyPr>
            <a:normAutofit/>
          </a:bodyPr>
          <a:lstStyle/>
          <a:p>
            <a:pPr algn="ctr"/>
            <a:r>
              <a:rPr lang="fr-FR" sz="3000" b="1" dirty="0">
                <a:solidFill>
                  <a:srgbClr val="FF0000"/>
                </a:solidFill>
                <a:latin typeface="Aharoni" panose="02010803020104030203" pitchFamily="2" charset="-79"/>
                <a:cs typeface="Aharoni" panose="02010803020104030203" pitchFamily="2" charset="-79"/>
              </a:rPr>
              <a:t>L’art Baroque; </a:t>
            </a:r>
            <a:r>
              <a:rPr lang="fr-FR" sz="3000" b="1" dirty="0" smtClean="0">
                <a:solidFill>
                  <a:srgbClr val="FF0000"/>
                </a:solidFill>
                <a:latin typeface="Aharoni" panose="02010803020104030203" pitchFamily="2" charset="-79"/>
                <a:cs typeface="Aharoni" panose="02010803020104030203" pitchFamily="2" charset="-79"/>
              </a:rPr>
              <a:t>le contexte religieux</a:t>
            </a:r>
            <a:endParaRPr lang="fr-FR" sz="3000" dirty="0">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838200" y="1146220"/>
            <a:ext cx="10515600" cy="5030743"/>
          </a:xfrm>
        </p:spPr>
        <p:txBody>
          <a:bodyPr>
            <a:normAutofit/>
          </a:bodyPr>
          <a:lstStyle/>
          <a:p>
            <a:r>
              <a:rPr lang="fr-FR" sz="2400" b="1" dirty="0" smtClean="0"/>
              <a:t>La réforme protestante </a:t>
            </a:r>
          </a:p>
          <a:p>
            <a:pPr marL="0" indent="0" algn="just">
              <a:buNone/>
            </a:pPr>
            <a:r>
              <a:rPr lang="fr-FR" sz="2400" dirty="0" smtClean="0"/>
              <a:t>Amorcée dès le XVe siècle et culminante au XVIe siècle, la Réforme protestante est moins une volonté d'un retour aux sources du christianisme qu'un besoin de considérer la religion et la vie sociale d'une autre manière. Elle reflète l'angoisse des âmes, par la question du salut, centrale dans la réflexion des réformateurs, qui dénoncent la corruption de toute la société engendrée par le commerce des indulgences.</a:t>
            </a:r>
          </a:p>
          <a:p>
            <a:r>
              <a:rPr lang="fr-FR" sz="2400" b="1" dirty="0" smtClean="0"/>
              <a:t>La contre réforme catholique </a:t>
            </a:r>
          </a:p>
          <a:p>
            <a:pPr marL="0" indent="0" algn="just">
              <a:buNone/>
            </a:pPr>
            <a:r>
              <a:rPr lang="fr-FR" sz="2400" dirty="0" smtClean="0"/>
              <a:t>Pour remédier à son problème de réforme, le catholicisme a mis en œuvre tout ce qu'il pouvait. Il fallait absolument que la propagation du protestantisme soit arrêtée. </a:t>
            </a:r>
            <a:r>
              <a:rPr lang="fr-FR" sz="2400" b="1" dirty="0" smtClean="0">
                <a:solidFill>
                  <a:srgbClr val="FF0000"/>
                </a:solidFill>
              </a:rPr>
              <a:t>Le concile de Trente </a:t>
            </a:r>
            <a:r>
              <a:rPr lang="fr-FR" sz="2400" dirty="0" smtClean="0"/>
              <a:t>et la Compagnie de Jésus (</a:t>
            </a:r>
            <a:r>
              <a:rPr lang="fr-FR" sz="2400" b="1" dirty="0" smtClean="0">
                <a:solidFill>
                  <a:srgbClr val="FF0000"/>
                </a:solidFill>
              </a:rPr>
              <a:t>jésuite</a:t>
            </a:r>
            <a:r>
              <a:rPr lang="fr-FR" sz="2400" dirty="0" smtClean="0"/>
              <a:t>) sont deux exemples de ces moyens mis en œuvre pour stopper la réforme.</a:t>
            </a:r>
            <a:endParaRPr lang="fr-FR" sz="2400" dirty="0"/>
          </a:p>
        </p:txBody>
      </p:sp>
    </p:spTree>
    <p:extLst>
      <p:ext uri="{BB962C8B-B14F-4D97-AF65-F5344CB8AC3E}">
        <p14:creationId xmlns:p14="http://schemas.microsoft.com/office/powerpoint/2010/main" val="29930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26547"/>
          </a:xfrm>
        </p:spPr>
        <p:txBody>
          <a:bodyPr>
            <a:normAutofit/>
          </a:bodyPr>
          <a:lstStyle/>
          <a:p>
            <a:pPr algn="ctr"/>
            <a:r>
              <a:rPr lang="fr-FR" sz="3000" b="1" dirty="0">
                <a:solidFill>
                  <a:srgbClr val="FF0000"/>
                </a:solidFill>
                <a:latin typeface="Aharoni" panose="02010803020104030203" pitchFamily="2" charset="-79"/>
                <a:cs typeface="Aharoni" panose="02010803020104030203" pitchFamily="2" charset="-79"/>
              </a:rPr>
              <a:t>L’art Baroque; le contexte religieux</a:t>
            </a:r>
            <a:endParaRPr lang="fr-FR" sz="3000" dirty="0">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838200" y="1120462"/>
            <a:ext cx="10515600" cy="5056501"/>
          </a:xfrm>
        </p:spPr>
        <p:txBody>
          <a:bodyPr>
            <a:normAutofit fontScale="77500" lnSpcReduction="20000"/>
          </a:bodyPr>
          <a:lstStyle/>
          <a:p>
            <a:r>
              <a:rPr lang="fr-FR" sz="3800" b="1" dirty="0" smtClean="0"/>
              <a:t>Concile de Trente 1545-1563</a:t>
            </a:r>
          </a:p>
          <a:p>
            <a:pPr marL="0" indent="0" algn="just">
              <a:buNone/>
            </a:pPr>
            <a:r>
              <a:rPr lang="fr-FR" dirty="0" smtClean="0"/>
              <a:t> Le concile s'ouvre en 1545. Il répondait aux propos des protestants et réaffirmait plus exactement les doctrines voulues par Rome. </a:t>
            </a:r>
          </a:p>
          <a:p>
            <a:pPr marL="0" indent="0" algn="just">
              <a:buNone/>
            </a:pPr>
            <a:r>
              <a:rPr lang="fr-FR" dirty="0" smtClean="0"/>
              <a:t>Le concile de Trente (en Italie) réaffirma l'autorité des papes, du clergé sur les laïcs, de la tradition, des conciles, les mérites dans le salut, le purgatoire, les prières pour les morts, le sacrifice de la messe et l'intercession de Marie et des saints. </a:t>
            </a:r>
          </a:p>
          <a:p>
            <a:pPr marL="0" indent="0" algn="just">
              <a:buNone/>
            </a:pPr>
            <a:r>
              <a:rPr lang="fr-FR" dirty="0" smtClean="0"/>
              <a:t>Le concile de Trente permit d'arrêter l'expansion et même de reconquérir les endroits déjà perdus. Ce concile consacra la rupture de la chrétienté occidentale en deux : le catholicisme et le protestantisme. </a:t>
            </a:r>
          </a:p>
          <a:p>
            <a:r>
              <a:rPr lang="fr-FR" sz="3800" b="1" dirty="0" smtClean="0"/>
              <a:t>Les Jésuites </a:t>
            </a:r>
          </a:p>
          <a:p>
            <a:pPr marL="0" indent="0" algn="just">
              <a:buNone/>
            </a:pPr>
            <a:r>
              <a:rPr lang="fr-FR" dirty="0" smtClean="0"/>
              <a:t>Même si le concile de Trente a beaucoup aidé dans la reconquête des pays écartés, la compagnie de Jésus a amplement aidé dans le travail. Leur fondateur est </a:t>
            </a:r>
            <a:r>
              <a:rPr lang="fr-FR" b="1" dirty="0" smtClean="0">
                <a:solidFill>
                  <a:srgbClr val="FF0000"/>
                </a:solidFill>
              </a:rPr>
              <a:t>Ignace de Loyola </a:t>
            </a:r>
            <a:r>
              <a:rPr lang="fr-FR" dirty="0" smtClean="0"/>
              <a:t>1491 - 1556. C'est en 1534 qu'il créa son ordre. </a:t>
            </a:r>
          </a:p>
          <a:p>
            <a:pPr marL="0" indent="0" algn="just">
              <a:buNone/>
            </a:pPr>
            <a:r>
              <a:rPr lang="fr-FR" dirty="0" smtClean="0"/>
              <a:t>La Compagnie se soumettait donc aux ordres du pape pour sauver le catholicisme. L'étude des Jésuites était surtout destinée à la prédication et à l'enseignement. Ces hommes n'hésitaient pas à aller partout dans le monde pour convertir les protestants. Les Jésuites ont finalisé l'arrêt de l'expansion du protestantisme. </a:t>
            </a:r>
          </a:p>
        </p:txBody>
      </p:sp>
    </p:spTree>
    <p:extLst>
      <p:ext uri="{BB962C8B-B14F-4D97-AF65-F5344CB8AC3E}">
        <p14:creationId xmlns:p14="http://schemas.microsoft.com/office/powerpoint/2010/main" val="144907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90943"/>
          </a:xfrm>
        </p:spPr>
        <p:txBody>
          <a:bodyPr>
            <a:normAutofit/>
          </a:bodyPr>
          <a:lstStyle/>
          <a:p>
            <a:pPr algn="ctr"/>
            <a:r>
              <a:rPr lang="fr-FR" sz="3000" b="1" dirty="0" smtClean="0">
                <a:solidFill>
                  <a:srgbClr val="FF0000"/>
                </a:solidFill>
                <a:latin typeface="Aharoni" panose="02010803020104030203" pitchFamily="2" charset="-79"/>
                <a:cs typeface="Aharoni" panose="02010803020104030203" pitchFamily="2" charset="-79"/>
              </a:rPr>
              <a:t>L’art Baroque; les prémices de son apparition</a:t>
            </a:r>
            <a:endParaRPr lang="fr-FR" sz="3000" dirty="0">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838200" y="1056068"/>
            <a:ext cx="10515600" cy="5120895"/>
          </a:xfrm>
        </p:spPr>
        <p:txBody>
          <a:bodyPr>
            <a:normAutofit fontScale="85000" lnSpcReduction="20000"/>
          </a:bodyPr>
          <a:lstStyle/>
          <a:p>
            <a:pPr marL="0" indent="0">
              <a:buNone/>
            </a:pPr>
            <a:endParaRPr lang="fr-FR" dirty="0" smtClean="0"/>
          </a:p>
          <a:p>
            <a:pPr algn="just"/>
            <a:r>
              <a:rPr lang="fr-FR" dirty="0" smtClean="0"/>
              <a:t>Le développement du style baroque est généralement défini comme consubstantiel de la Contre-Réforme. </a:t>
            </a:r>
          </a:p>
          <a:p>
            <a:pPr algn="just"/>
            <a:r>
              <a:rPr lang="fr-FR" dirty="0" smtClean="0"/>
              <a:t>Sa naissance à Rome est concomitante avec :</a:t>
            </a:r>
          </a:p>
          <a:p>
            <a:pPr lvl="1" algn="just"/>
            <a:r>
              <a:rPr lang="fr-FR" dirty="0" smtClean="0"/>
              <a:t>La compagnie de Jésus, fondée en 1537 pour renforcer l’influence catholique perdue et évangéliser le Nouveau Monde.</a:t>
            </a:r>
          </a:p>
          <a:p>
            <a:pPr lvl="1" algn="just"/>
            <a:r>
              <a:rPr lang="fr-FR" dirty="0" smtClean="0"/>
              <a:t>Celle du concile de Trente (1545-1563) qui réforme les excès les plus patents de l'Église catholique romaine dont la réputation était entachée par le népotisme systématique et le scandale des indulgences. </a:t>
            </a:r>
          </a:p>
          <a:p>
            <a:pPr algn="just"/>
            <a:r>
              <a:rPr lang="fr-FR" dirty="0" smtClean="0"/>
              <a:t>Le dernier édifice de </a:t>
            </a:r>
            <a:r>
              <a:rPr lang="fr-FR" b="1" dirty="0" smtClean="0">
                <a:solidFill>
                  <a:srgbClr val="FF0000"/>
                </a:solidFill>
              </a:rPr>
              <a:t>Michel-Ange</a:t>
            </a:r>
            <a:r>
              <a:rPr lang="fr-FR" dirty="0" smtClean="0"/>
              <a:t>, la basilique Saint-Pierre, peut être considéré comme le précurseur de l’expression baroque en architecture, de par ses dimensions colossales inédites. </a:t>
            </a:r>
          </a:p>
          <a:p>
            <a:pPr algn="just"/>
            <a:r>
              <a:rPr lang="fr-FR" dirty="0" smtClean="0"/>
              <a:t>Son élève, </a:t>
            </a:r>
            <a:r>
              <a:rPr lang="fr-FR" b="1" dirty="0" smtClean="0">
                <a:solidFill>
                  <a:srgbClr val="FF0000"/>
                </a:solidFill>
              </a:rPr>
              <a:t>Giacomo d'Ella Porta </a:t>
            </a:r>
            <a:r>
              <a:rPr lang="fr-FR" dirty="0" smtClean="0"/>
              <a:t>en développe le langage, en particulier à travers l’élévation de la façade de l’église du jésus (1584). Cet édifice est souvent considéré comme le premier exemple d’architecture baroque lequel influencera l’architecture religieuse pour le siècle à venir</a:t>
            </a:r>
            <a:endParaRPr lang="fr-FR" dirty="0"/>
          </a:p>
        </p:txBody>
      </p:sp>
    </p:spTree>
    <p:extLst>
      <p:ext uri="{BB962C8B-B14F-4D97-AF65-F5344CB8AC3E}">
        <p14:creationId xmlns:p14="http://schemas.microsoft.com/office/powerpoint/2010/main" val="22647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3821"/>
          </a:xfrm>
        </p:spPr>
        <p:txBody>
          <a:bodyPr/>
          <a:lstStyle/>
          <a:p>
            <a:pPr algn="ctr"/>
            <a:r>
              <a:rPr lang="fr-FR" sz="3000" b="1" dirty="0" smtClean="0">
                <a:solidFill>
                  <a:srgbClr val="FF0000"/>
                </a:solidFill>
                <a:latin typeface="Aharoni" panose="02010803020104030203" pitchFamily="2" charset="-79"/>
                <a:cs typeface="Aharoni" panose="02010803020104030203" pitchFamily="2" charset="-79"/>
              </a:rPr>
              <a:t>Le Baroque</a:t>
            </a:r>
            <a:r>
              <a:rPr lang="fr-FR" sz="3000" b="1" dirty="0">
                <a:solidFill>
                  <a:srgbClr val="FF0000"/>
                </a:solidFill>
                <a:latin typeface="Aharoni" panose="02010803020104030203" pitchFamily="2" charset="-79"/>
                <a:cs typeface="Aharoni" panose="02010803020104030203" pitchFamily="2" charset="-79"/>
              </a:rPr>
              <a:t>; </a:t>
            </a:r>
            <a:r>
              <a:rPr lang="fr-FR" sz="3000" b="1" dirty="0" smtClean="0">
                <a:solidFill>
                  <a:srgbClr val="FF0000"/>
                </a:solidFill>
                <a:latin typeface="Aharoni" panose="02010803020104030203" pitchFamily="2" charset="-79"/>
                <a:cs typeface="Aharoni" panose="02010803020104030203" pitchFamily="2" charset="-79"/>
              </a:rPr>
              <a:t>un art de l’église !</a:t>
            </a:r>
            <a:endParaRPr lang="fr-FR" dirty="0"/>
          </a:p>
        </p:txBody>
      </p:sp>
      <p:sp>
        <p:nvSpPr>
          <p:cNvPr id="3" name="Espace réservé du contenu 2"/>
          <p:cNvSpPr>
            <a:spLocks noGrp="1"/>
          </p:cNvSpPr>
          <p:nvPr>
            <p:ph idx="1"/>
          </p:nvPr>
        </p:nvSpPr>
        <p:spPr>
          <a:xfrm>
            <a:off x="838200" y="1390918"/>
            <a:ext cx="10515600" cy="4786045"/>
          </a:xfrm>
        </p:spPr>
        <p:txBody>
          <a:bodyPr/>
          <a:lstStyle/>
          <a:p>
            <a:pPr algn="just"/>
            <a:r>
              <a:rPr lang="fr-FR" dirty="0" smtClean="0"/>
              <a:t>À la suite du concile, très vite, l'Église catholique reprend confiance et s'affirme dans la promotion de l'art Baroque. </a:t>
            </a:r>
          </a:p>
          <a:p>
            <a:pPr algn="just"/>
            <a:r>
              <a:rPr lang="fr-FR" dirty="0" smtClean="0"/>
              <a:t>Dès le milieu du XVIe siècle, des artistes de premier rang, tels </a:t>
            </a:r>
            <a:r>
              <a:rPr lang="fr-FR" b="1" dirty="0" smtClean="0"/>
              <a:t>Michel-Ange</a:t>
            </a:r>
            <a:r>
              <a:rPr lang="fr-FR" dirty="0" smtClean="0"/>
              <a:t> et </a:t>
            </a:r>
            <a:r>
              <a:rPr lang="fr-FR" b="1" dirty="0" smtClean="0"/>
              <a:t>Rubens</a:t>
            </a:r>
            <a:r>
              <a:rPr lang="fr-FR" dirty="0" smtClean="0"/>
              <a:t>, mettent en scène la gloire de Dieu et l'amour de la vie dans la peinture comme dans l'architecture. </a:t>
            </a:r>
          </a:p>
          <a:p>
            <a:pPr algn="just"/>
            <a:r>
              <a:rPr lang="fr-FR" dirty="0" smtClean="0"/>
              <a:t>L'art baroque reste le plus beau témoignage de la Contre-Réforme catholique. </a:t>
            </a:r>
          </a:p>
          <a:p>
            <a:pPr algn="just"/>
            <a:r>
              <a:rPr lang="fr-FR" dirty="0" smtClean="0"/>
              <a:t>Il ne craint pas les excès et s'oppose par sa munificence à l'austérité des réformés luthériens et calvinistes.</a:t>
            </a:r>
          </a:p>
          <a:p>
            <a:endParaRPr lang="fr-FR" dirty="0"/>
          </a:p>
        </p:txBody>
      </p:sp>
    </p:spTree>
    <p:extLst>
      <p:ext uri="{BB962C8B-B14F-4D97-AF65-F5344CB8AC3E}">
        <p14:creationId xmlns:p14="http://schemas.microsoft.com/office/powerpoint/2010/main" val="29383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711826" y="248020"/>
            <a:ext cx="6242766" cy="2724116"/>
          </a:xfrm>
          <a:prstGeom prst="rect">
            <a:avLst/>
          </a:prstGeom>
        </p:spPr>
      </p:pic>
      <p:pic>
        <p:nvPicPr>
          <p:cNvPr id="5" name="Image 4"/>
          <p:cNvPicPr>
            <a:picLocks noChangeAspect="1"/>
          </p:cNvPicPr>
          <p:nvPr/>
        </p:nvPicPr>
        <p:blipFill>
          <a:blip r:embed="rId3"/>
          <a:stretch>
            <a:fillRect/>
          </a:stretch>
        </p:blipFill>
        <p:spPr>
          <a:xfrm>
            <a:off x="5525037" y="3188205"/>
            <a:ext cx="6071046" cy="3366671"/>
          </a:xfrm>
          <a:prstGeom prst="rect">
            <a:avLst/>
          </a:prstGeom>
        </p:spPr>
      </p:pic>
      <p:sp>
        <p:nvSpPr>
          <p:cNvPr id="6" name="ZoneTexte 5"/>
          <p:cNvSpPr txBox="1"/>
          <p:nvPr/>
        </p:nvSpPr>
        <p:spPr>
          <a:xfrm>
            <a:off x="7186411" y="544234"/>
            <a:ext cx="4409672" cy="2954655"/>
          </a:xfrm>
          <a:prstGeom prst="rect">
            <a:avLst/>
          </a:prstGeom>
          <a:noFill/>
        </p:spPr>
        <p:txBody>
          <a:bodyPr wrap="square" rtlCol="0">
            <a:spAutoFit/>
          </a:bodyPr>
          <a:lstStyle/>
          <a:p>
            <a:pPr algn="just"/>
            <a:r>
              <a:rPr lang="fr-FR" dirty="0" smtClean="0"/>
              <a:t>La basilique Saint Pierre de Michel-Ange est considérée comme le précurseur de l’expression Baroque.</a:t>
            </a:r>
          </a:p>
          <a:p>
            <a:pPr algn="just"/>
            <a:r>
              <a:rPr lang="fr-FR" dirty="0" smtClean="0"/>
              <a:t>Le Pape Jules II (1503 à 1513) demande à l'architecte Bramante de concevoir les plans d'une nouvelle basilique. Il choisit un plan en croix grecque (chaque branche de même longueur) avec une coupole en son centre.</a:t>
            </a:r>
          </a:p>
          <a:p>
            <a:pPr algn="just"/>
            <a:endParaRPr lang="fr-FR" sz="2400" dirty="0" smtClean="0"/>
          </a:p>
          <a:p>
            <a:endParaRPr lang="fr-FR" dirty="0"/>
          </a:p>
        </p:txBody>
      </p:sp>
      <p:sp>
        <p:nvSpPr>
          <p:cNvPr id="7" name="ZoneTexte 6"/>
          <p:cNvSpPr txBox="1"/>
          <p:nvPr/>
        </p:nvSpPr>
        <p:spPr>
          <a:xfrm>
            <a:off x="711826" y="3164681"/>
            <a:ext cx="4529875" cy="3693319"/>
          </a:xfrm>
          <a:prstGeom prst="rect">
            <a:avLst/>
          </a:prstGeom>
          <a:noFill/>
        </p:spPr>
        <p:txBody>
          <a:bodyPr wrap="square" rtlCol="0">
            <a:spAutoFit/>
          </a:bodyPr>
          <a:lstStyle/>
          <a:p>
            <a:r>
              <a:rPr lang="fr-FR" dirty="0" smtClean="0"/>
              <a:t>La </a:t>
            </a:r>
            <a:r>
              <a:rPr lang="fr-FR" dirty="0"/>
              <a:t>construction dura plus d'un siècle et les plus grands architectes et artistes de la renaissance se succèdent tels que Raphaël, </a:t>
            </a:r>
            <a:r>
              <a:rPr lang="fr-FR" dirty="0" err="1"/>
              <a:t>Perruzzi</a:t>
            </a:r>
            <a:r>
              <a:rPr lang="fr-FR" dirty="0"/>
              <a:t>, Michel-Ange qui réalisa la grande coupole, Vignole, Giacomo </a:t>
            </a:r>
            <a:r>
              <a:rPr lang="fr-FR" dirty="0" err="1"/>
              <a:t>della</a:t>
            </a:r>
            <a:r>
              <a:rPr lang="fr-FR" dirty="0"/>
              <a:t> Porta, Carlo Maderno qui modifia le plan pour en faire une croix latine </a:t>
            </a:r>
            <a:r>
              <a:rPr lang="fr-FR" dirty="0" smtClean="0"/>
              <a:t>et </a:t>
            </a:r>
            <a:r>
              <a:rPr lang="fr-FR" dirty="0"/>
              <a:t>finalement le Bernin (qui était en charge de la construction de deux clochers, mais le premier s'effondra suite à une erreur de </a:t>
            </a:r>
            <a:r>
              <a:rPr lang="fr-FR" dirty="0" smtClean="0"/>
              <a:t>calcul. La </a:t>
            </a:r>
            <a:r>
              <a:rPr lang="fr-FR" dirty="0"/>
              <a:t>basilique Saint Pierre n'a donc pas de clocher !).</a:t>
            </a:r>
          </a:p>
          <a:p>
            <a:r>
              <a:rPr lang="fr-FR" dirty="0"/>
              <a:t>Le Bernin réalisa aussi la place Saint Pierre et sa colonnade.</a:t>
            </a:r>
          </a:p>
        </p:txBody>
      </p:sp>
    </p:spTree>
    <p:extLst>
      <p:ext uri="{BB962C8B-B14F-4D97-AF65-F5344CB8AC3E}">
        <p14:creationId xmlns:p14="http://schemas.microsoft.com/office/powerpoint/2010/main" val="60491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1955</Words>
  <Application>Microsoft Office PowerPoint</Application>
  <PresentationFormat>Grand écran</PresentationFormat>
  <Paragraphs>89</Paragraphs>
  <Slides>17</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Aharoni</vt:lpstr>
      <vt:lpstr>Arial</vt:lpstr>
      <vt:lpstr>Calibri</vt:lpstr>
      <vt:lpstr>Calibri Light</vt:lpstr>
      <vt:lpstr>Colonna MT</vt:lpstr>
      <vt:lpstr>Thème Office</vt:lpstr>
      <vt:lpstr>LE BAROQUE, UN ART OPULENT</vt:lpstr>
      <vt:lpstr>Le Baroque; Étymologie et origine</vt:lpstr>
      <vt:lpstr>L’art Baroque; origine et apparition</vt:lpstr>
      <vt:lpstr>L’art Baroque; définition et apparition</vt:lpstr>
      <vt:lpstr>L’art Baroque; le contexte religieux</vt:lpstr>
      <vt:lpstr>L’art Baroque; le contexte religieux</vt:lpstr>
      <vt:lpstr>L’art Baroque; les prémices de son apparition</vt:lpstr>
      <vt:lpstr>Le Baroque; un art de l’église !</vt:lpstr>
      <vt:lpstr>Présentation PowerPoint</vt:lpstr>
      <vt:lpstr>La nef et le chœur sont rythmés par des pilastres à l'antique dont l'entablement supporte une voûte en berceau éclairée par des fenêtres hautes. Des tribunes donnant sur la nef s'intègrent avec les chapelles dans la hauteur de l'ordre. La façade, suivant le dessin de Giacomo della Porta, est divisée en deux niveaux scandés par des pilastres ; des consoles renversées amortissent la différence de largeur des deux parties.</vt:lpstr>
      <vt:lpstr>       </vt:lpstr>
      <vt:lpstr>Les caractéristiques du Baroque</vt:lpstr>
      <vt:lpstr>Le baldaquin; Colonne de Salomon</vt:lpstr>
      <vt:lpstr>Les caractéristiques du Baroque</vt:lpstr>
      <vt:lpstr>Les caractéristiques du Baroque; la théâtralité </vt:lpstr>
      <vt:lpstr>Les caractéristiques du Baroque</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BAROQUE, UN ART OPULENT</dc:title>
  <dc:creator>HOME</dc:creator>
  <cp:lastModifiedBy>HOME</cp:lastModifiedBy>
  <cp:revision>29</cp:revision>
  <dcterms:created xsi:type="dcterms:W3CDTF">2017-01-23T15:53:34Z</dcterms:created>
  <dcterms:modified xsi:type="dcterms:W3CDTF">2021-02-13T16:32:54Z</dcterms:modified>
</cp:coreProperties>
</file>