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57" r:id="rId7"/>
    <p:sldId id="264" r:id="rId8"/>
    <p:sldId id="262" r:id="rId9"/>
    <p:sldId id="263" r:id="rId10"/>
    <p:sldId id="283" r:id="rId11"/>
    <p:sldId id="265" r:id="rId12"/>
    <p:sldId id="266" r:id="rId13"/>
    <p:sldId id="268" r:id="rId14"/>
    <p:sldId id="269" r:id="rId15"/>
    <p:sldId id="267" r:id="rId16"/>
    <p:sldId id="276" r:id="rId17"/>
    <p:sldId id="270" r:id="rId18"/>
    <p:sldId id="271" r:id="rId19"/>
    <p:sldId id="272" r:id="rId20"/>
    <p:sldId id="277" r:id="rId21"/>
    <p:sldId id="278" r:id="rId22"/>
    <p:sldId id="279" r:id="rId23"/>
    <p:sldId id="280" r:id="rId24"/>
    <p:sldId id="275" r:id="rId25"/>
    <p:sldId id="281" r:id="rId26"/>
    <p:sldId id="274" r:id="rId27"/>
    <p:sldId id="282" r:id="rId2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image" Target="../media/image1.emf"/><Relationship Id="rId5" Type="http://schemas.openxmlformats.org/officeDocument/2006/relationships/image" Target="../media/image5.emf"/><Relationship Id="rId4" Type="http://schemas.openxmlformats.org/officeDocument/2006/relationships/image" Target="../media/image4.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0.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3.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4.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7.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40.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4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image" Target="../media/image22.e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image" Target="../media/image28.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A01DB8-3A1B-480C-A352-306F74E6BAA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4F06393B-9178-448C-8DA8-3C3701BDB7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58ABF557-08DD-4935-862F-33961E3D8792}"/>
              </a:ext>
            </a:extLst>
          </p:cNvPr>
          <p:cNvSpPr>
            <a:spLocks noGrp="1"/>
          </p:cNvSpPr>
          <p:nvPr>
            <p:ph type="dt" sz="half" idx="10"/>
          </p:nvPr>
        </p:nvSpPr>
        <p:spPr/>
        <p:txBody>
          <a:bodyPr/>
          <a:lstStyle/>
          <a:p>
            <a:fld id="{692D41B8-4E35-4FD8-9AE5-BD0F9B7771D4}" type="datetimeFigureOut">
              <a:rPr lang="fr-FR" smtClean="0"/>
              <a:t>12/04/2020</a:t>
            </a:fld>
            <a:endParaRPr lang="fr-FR"/>
          </a:p>
        </p:txBody>
      </p:sp>
      <p:sp>
        <p:nvSpPr>
          <p:cNvPr id="5" name="Espace réservé du pied de page 4">
            <a:extLst>
              <a:ext uri="{FF2B5EF4-FFF2-40B4-BE49-F238E27FC236}">
                <a16:creationId xmlns:a16="http://schemas.microsoft.com/office/drawing/2014/main" id="{F0218C5D-7C33-44FD-97DE-AE177C5A198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B1140C9-382F-4F0B-BC76-7D8B42035C64}"/>
              </a:ext>
            </a:extLst>
          </p:cNvPr>
          <p:cNvSpPr>
            <a:spLocks noGrp="1"/>
          </p:cNvSpPr>
          <p:nvPr>
            <p:ph type="sldNum" sz="quarter" idx="12"/>
          </p:nvPr>
        </p:nvSpPr>
        <p:spPr/>
        <p:txBody>
          <a:bodyPr/>
          <a:lstStyle/>
          <a:p>
            <a:fld id="{266D9583-C5D3-40C5-8813-1C0874489375}" type="slidenum">
              <a:rPr lang="fr-FR" smtClean="0"/>
              <a:t>‹N°›</a:t>
            </a:fld>
            <a:endParaRPr lang="fr-FR"/>
          </a:p>
        </p:txBody>
      </p:sp>
    </p:spTree>
    <p:extLst>
      <p:ext uri="{BB962C8B-B14F-4D97-AF65-F5344CB8AC3E}">
        <p14:creationId xmlns:p14="http://schemas.microsoft.com/office/powerpoint/2010/main" val="1683754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9E798D-2F09-47DD-B920-88D5E09D6A6B}"/>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F14FC626-474F-4EAD-8259-83708C0003A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9236E44-EB74-46ED-9449-7B3BFDF8ADE0}"/>
              </a:ext>
            </a:extLst>
          </p:cNvPr>
          <p:cNvSpPr>
            <a:spLocks noGrp="1"/>
          </p:cNvSpPr>
          <p:nvPr>
            <p:ph type="dt" sz="half" idx="10"/>
          </p:nvPr>
        </p:nvSpPr>
        <p:spPr/>
        <p:txBody>
          <a:bodyPr/>
          <a:lstStyle/>
          <a:p>
            <a:fld id="{692D41B8-4E35-4FD8-9AE5-BD0F9B7771D4}" type="datetimeFigureOut">
              <a:rPr lang="fr-FR" smtClean="0"/>
              <a:t>12/04/2020</a:t>
            </a:fld>
            <a:endParaRPr lang="fr-FR"/>
          </a:p>
        </p:txBody>
      </p:sp>
      <p:sp>
        <p:nvSpPr>
          <p:cNvPr id="5" name="Espace réservé du pied de page 4">
            <a:extLst>
              <a:ext uri="{FF2B5EF4-FFF2-40B4-BE49-F238E27FC236}">
                <a16:creationId xmlns:a16="http://schemas.microsoft.com/office/drawing/2014/main" id="{F99E953E-592D-4200-8280-3FA0CE9ED16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7AAAD36-068F-4689-8ED9-1DB9C795EFFD}"/>
              </a:ext>
            </a:extLst>
          </p:cNvPr>
          <p:cNvSpPr>
            <a:spLocks noGrp="1"/>
          </p:cNvSpPr>
          <p:nvPr>
            <p:ph type="sldNum" sz="quarter" idx="12"/>
          </p:nvPr>
        </p:nvSpPr>
        <p:spPr/>
        <p:txBody>
          <a:bodyPr/>
          <a:lstStyle/>
          <a:p>
            <a:fld id="{266D9583-C5D3-40C5-8813-1C0874489375}" type="slidenum">
              <a:rPr lang="fr-FR" smtClean="0"/>
              <a:t>‹N°›</a:t>
            </a:fld>
            <a:endParaRPr lang="fr-FR"/>
          </a:p>
        </p:txBody>
      </p:sp>
    </p:spTree>
    <p:extLst>
      <p:ext uri="{BB962C8B-B14F-4D97-AF65-F5344CB8AC3E}">
        <p14:creationId xmlns:p14="http://schemas.microsoft.com/office/powerpoint/2010/main" val="3073292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AF7B032-1B2D-4B74-A31A-C71137B35575}"/>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AD95540-0C3C-45D5-862D-7843E6EF433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4CCEB84-DE79-447C-9585-D3ED2FCA8715}"/>
              </a:ext>
            </a:extLst>
          </p:cNvPr>
          <p:cNvSpPr>
            <a:spLocks noGrp="1"/>
          </p:cNvSpPr>
          <p:nvPr>
            <p:ph type="dt" sz="half" idx="10"/>
          </p:nvPr>
        </p:nvSpPr>
        <p:spPr/>
        <p:txBody>
          <a:bodyPr/>
          <a:lstStyle/>
          <a:p>
            <a:fld id="{692D41B8-4E35-4FD8-9AE5-BD0F9B7771D4}" type="datetimeFigureOut">
              <a:rPr lang="fr-FR" smtClean="0"/>
              <a:t>12/04/2020</a:t>
            </a:fld>
            <a:endParaRPr lang="fr-FR"/>
          </a:p>
        </p:txBody>
      </p:sp>
      <p:sp>
        <p:nvSpPr>
          <p:cNvPr id="5" name="Espace réservé du pied de page 4">
            <a:extLst>
              <a:ext uri="{FF2B5EF4-FFF2-40B4-BE49-F238E27FC236}">
                <a16:creationId xmlns:a16="http://schemas.microsoft.com/office/drawing/2014/main" id="{3AFBCE77-C8C2-44BC-BAB9-9BDD96CD4C8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0627F1C-45AF-4AC7-BBD7-3A5C86DEE62B}"/>
              </a:ext>
            </a:extLst>
          </p:cNvPr>
          <p:cNvSpPr>
            <a:spLocks noGrp="1"/>
          </p:cNvSpPr>
          <p:nvPr>
            <p:ph type="sldNum" sz="quarter" idx="12"/>
          </p:nvPr>
        </p:nvSpPr>
        <p:spPr/>
        <p:txBody>
          <a:bodyPr/>
          <a:lstStyle/>
          <a:p>
            <a:fld id="{266D9583-C5D3-40C5-8813-1C0874489375}" type="slidenum">
              <a:rPr lang="fr-FR" smtClean="0"/>
              <a:t>‹N°›</a:t>
            </a:fld>
            <a:endParaRPr lang="fr-FR"/>
          </a:p>
        </p:txBody>
      </p:sp>
    </p:spTree>
    <p:extLst>
      <p:ext uri="{BB962C8B-B14F-4D97-AF65-F5344CB8AC3E}">
        <p14:creationId xmlns:p14="http://schemas.microsoft.com/office/powerpoint/2010/main" val="991939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8354A5-C3F7-4B82-B1EF-F3411D5B86F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D8E931F-C69D-4F31-8611-A4290F9D9070}"/>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D084DEB-F5CC-468E-82C3-15B7761BFB89}"/>
              </a:ext>
            </a:extLst>
          </p:cNvPr>
          <p:cNvSpPr>
            <a:spLocks noGrp="1"/>
          </p:cNvSpPr>
          <p:nvPr>
            <p:ph type="dt" sz="half" idx="10"/>
          </p:nvPr>
        </p:nvSpPr>
        <p:spPr/>
        <p:txBody>
          <a:bodyPr/>
          <a:lstStyle/>
          <a:p>
            <a:fld id="{692D41B8-4E35-4FD8-9AE5-BD0F9B7771D4}" type="datetimeFigureOut">
              <a:rPr lang="fr-FR" smtClean="0"/>
              <a:t>12/04/2020</a:t>
            </a:fld>
            <a:endParaRPr lang="fr-FR"/>
          </a:p>
        </p:txBody>
      </p:sp>
      <p:sp>
        <p:nvSpPr>
          <p:cNvPr id="5" name="Espace réservé du pied de page 4">
            <a:extLst>
              <a:ext uri="{FF2B5EF4-FFF2-40B4-BE49-F238E27FC236}">
                <a16:creationId xmlns:a16="http://schemas.microsoft.com/office/drawing/2014/main" id="{2FD7F6D4-C84C-4C5F-A7A4-ED88D863931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ED96C10-8981-440C-87C9-B56B25DB1348}"/>
              </a:ext>
            </a:extLst>
          </p:cNvPr>
          <p:cNvSpPr>
            <a:spLocks noGrp="1"/>
          </p:cNvSpPr>
          <p:nvPr>
            <p:ph type="sldNum" sz="quarter" idx="12"/>
          </p:nvPr>
        </p:nvSpPr>
        <p:spPr/>
        <p:txBody>
          <a:bodyPr/>
          <a:lstStyle/>
          <a:p>
            <a:fld id="{266D9583-C5D3-40C5-8813-1C0874489375}" type="slidenum">
              <a:rPr lang="fr-FR" smtClean="0"/>
              <a:t>‹N°›</a:t>
            </a:fld>
            <a:endParaRPr lang="fr-FR"/>
          </a:p>
        </p:txBody>
      </p:sp>
    </p:spTree>
    <p:extLst>
      <p:ext uri="{BB962C8B-B14F-4D97-AF65-F5344CB8AC3E}">
        <p14:creationId xmlns:p14="http://schemas.microsoft.com/office/powerpoint/2010/main" val="1999898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25D6C5-A95B-4052-89D2-3406B4F4D19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3A602AD4-570F-4701-905B-C24B97237D1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70BF9884-AE1C-430E-A37D-1F44ED985FFF}"/>
              </a:ext>
            </a:extLst>
          </p:cNvPr>
          <p:cNvSpPr>
            <a:spLocks noGrp="1"/>
          </p:cNvSpPr>
          <p:nvPr>
            <p:ph type="dt" sz="half" idx="10"/>
          </p:nvPr>
        </p:nvSpPr>
        <p:spPr/>
        <p:txBody>
          <a:bodyPr/>
          <a:lstStyle/>
          <a:p>
            <a:fld id="{692D41B8-4E35-4FD8-9AE5-BD0F9B7771D4}" type="datetimeFigureOut">
              <a:rPr lang="fr-FR" smtClean="0"/>
              <a:t>12/04/2020</a:t>
            </a:fld>
            <a:endParaRPr lang="fr-FR"/>
          </a:p>
        </p:txBody>
      </p:sp>
      <p:sp>
        <p:nvSpPr>
          <p:cNvPr id="5" name="Espace réservé du pied de page 4">
            <a:extLst>
              <a:ext uri="{FF2B5EF4-FFF2-40B4-BE49-F238E27FC236}">
                <a16:creationId xmlns:a16="http://schemas.microsoft.com/office/drawing/2014/main" id="{4B195330-6A86-4D50-B9F4-E6ABF997DEB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0A11E57-1D34-4924-AD70-B81F256D3784}"/>
              </a:ext>
            </a:extLst>
          </p:cNvPr>
          <p:cNvSpPr>
            <a:spLocks noGrp="1"/>
          </p:cNvSpPr>
          <p:nvPr>
            <p:ph type="sldNum" sz="quarter" idx="12"/>
          </p:nvPr>
        </p:nvSpPr>
        <p:spPr/>
        <p:txBody>
          <a:bodyPr/>
          <a:lstStyle/>
          <a:p>
            <a:fld id="{266D9583-C5D3-40C5-8813-1C0874489375}" type="slidenum">
              <a:rPr lang="fr-FR" smtClean="0"/>
              <a:t>‹N°›</a:t>
            </a:fld>
            <a:endParaRPr lang="fr-FR"/>
          </a:p>
        </p:txBody>
      </p:sp>
    </p:spTree>
    <p:extLst>
      <p:ext uri="{BB962C8B-B14F-4D97-AF65-F5344CB8AC3E}">
        <p14:creationId xmlns:p14="http://schemas.microsoft.com/office/powerpoint/2010/main" val="4024470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3355BB-0DEC-48C7-AABF-DF183F19E9E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1590B95-ED5E-4872-AE19-43F45938D21C}"/>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2A04C9AB-EE97-4511-9F05-DEE11C8AC3F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D432DAE6-921A-4A53-83AF-076136EE0C33}"/>
              </a:ext>
            </a:extLst>
          </p:cNvPr>
          <p:cNvSpPr>
            <a:spLocks noGrp="1"/>
          </p:cNvSpPr>
          <p:nvPr>
            <p:ph type="dt" sz="half" idx="10"/>
          </p:nvPr>
        </p:nvSpPr>
        <p:spPr/>
        <p:txBody>
          <a:bodyPr/>
          <a:lstStyle/>
          <a:p>
            <a:fld id="{692D41B8-4E35-4FD8-9AE5-BD0F9B7771D4}" type="datetimeFigureOut">
              <a:rPr lang="fr-FR" smtClean="0"/>
              <a:t>12/04/2020</a:t>
            </a:fld>
            <a:endParaRPr lang="fr-FR"/>
          </a:p>
        </p:txBody>
      </p:sp>
      <p:sp>
        <p:nvSpPr>
          <p:cNvPr id="6" name="Espace réservé du pied de page 5">
            <a:extLst>
              <a:ext uri="{FF2B5EF4-FFF2-40B4-BE49-F238E27FC236}">
                <a16:creationId xmlns:a16="http://schemas.microsoft.com/office/drawing/2014/main" id="{2BBF5A27-C653-42DD-9317-F15FDAFC97B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29DED71-49DA-4953-9739-C66A757C64C2}"/>
              </a:ext>
            </a:extLst>
          </p:cNvPr>
          <p:cNvSpPr>
            <a:spLocks noGrp="1"/>
          </p:cNvSpPr>
          <p:nvPr>
            <p:ph type="sldNum" sz="quarter" idx="12"/>
          </p:nvPr>
        </p:nvSpPr>
        <p:spPr/>
        <p:txBody>
          <a:bodyPr/>
          <a:lstStyle/>
          <a:p>
            <a:fld id="{266D9583-C5D3-40C5-8813-1C0874489375}" type="slidenum">
              <a:rPr lang="fr-FR" smtClean="0"/>
              <a:t>‹N°›</a:t>
            </a:fld>
            <a:endParaRPr lang="fr-FR"/>
          </a:p>
        </p:txBody>
      </p:sp>
    </p:spTree>
    <p:extLst>
      <p:ext uri="{BB962C8B-B14F-4D97-AF65-F5344CB8AC3E}">
        <p14:creationId xmlns:p14="http://schemas.microsoft.com/office/powerpoint/2010/main" val="508264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5CD5D2-3540-4D71-8A83-46AD6BCA5826}"/>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36D300FD-F103-4DD1-BDC1-ECDD7F453D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527D5328-A6F8-4262-BFF1-C07C4266E75E}"/>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B2749ACD-7A35-4BF7-933C-D6DFB5C8B2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04935C30-ADE7-40FA-B1A4-965360275983}"/>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18ACC8C-9841-4125-BE68-89C79168694C}"/>
              </a:ext>
            </a:extLst>
          </p:cNvPr>
          <p:cNvSpPr>
            <a:spLocks noGrp="1"/>
          </p:cNvSpPr>
          <p:nvPr>
            <p:ph type="dt" sz="half" idx="10"/>
          </p:nvPr>
        </p:nvSpPr>
        <p:spPr/>
        <p:txBody>
          <a:bodyPr/>
          <a:lstStyle/>
          <a:p>
            <a:fld id="{692D41B8-4E35-4FD8-9AE5-BD0F9B7771D4}" type="datetimeFigureOut">
              <a:rPr lang="fr-FR" smtClean="0"/>
              <a:t>12/04/2020</a:t>
            </a:fld>
            <a:endParaRPr lang="fr-FR"/>
          </a:p>
        </p:txBody>
      </p:sp>
      <p:sp>
        <p:nvSpPr>
          <p:cNvPr id="8" name="Espace réservé du pied de page 7">
            <a:extLst>
              <a:ext uri="{FF2B5EF4-FFF2-40B4-BE49-F238E27FC236}">
                <a16:creationId xmlns:a16="http://schemas.microsoft.com/office/drawing/2014/main" id="{0F9E8ED4-2CD0-488A-AD6D-2A73F6C0FF3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ABF2ED19-D78F-4CA8-9C37-05501BA77C12}"/>
              </a:ext>
            </a:extLst>
          </p:cNvPr>
          <p:cNvSpPr>
            <a:spLocks noGrp="1"/>
          </p:cNvSpPr>
          <p:nvPr>
            <p:ph type="sldNum" sz="quarter" idx="12"/>
          </p:nvPr>
        </p:nvSpPr>
        <p:spPr/>
        <p:txBody>
          <a:bodyPr/>
          <a:lstStyle/>
          <a:p>
            <a:fld id="{266D9583-C5D3-40C5-8813-1C0874489375}" type="slidenum">
              <a:rPr lang="fr-FR" smtClean="0"/>
              <a:t>‹N°›</a:t>
            </a:fld>
            <a:endParaRPr lang="fr-FR"/>
          </a:p>
        </p:txBody>
      </p:sp>
    </p:spTree>
    <p:extLst>
      <p:ext uri="{BB962C8B-B14F-4D97-AF65-F5344CB8AC3E}">
        <p14:creationId xmlns:p14="http://schemas.microsoft.com/office/powerpoint/2010/main" val="410089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D4A12D-1A8F-4E05-9C03-48000C91F5A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3ACF7E2-1E12-47DB-BA83-83CE7E37FA9B}"/>
              </a:ext>
            </a:extLst>
          </p:cNvPr>
          <p:cNvSpPr>
            <a:spLocks noGrp="1"/>
          </p:cNvSpPr>
          <p:nvPr>
            <p:ph type="dt" sz="half" idx="10"/>
          </p:nvPr>
        </p:nvSpPr>
        <p:spPr/>
        <p:txBody>
          <a:bodyPr/>
          <a:lstStyle/>
          <a:p>
            <a:fld id="{692D41B8-4E35-4FD8-9AE5-BD0F9B7771D4}" type="datetimeFigureOut">
              <a:rPr lang="fr-FR" smtClean="0"/>
              <a:t>12/04/2020</a:t>
            </a:fld>
            <a:endParaRPr lang="fr-FR"/>
          </a:p>
        </p:txBody>
      </p:sp>
      <p:sp>
        <p:nvSpPr>
          <p:cNvPr id="4" name="Espace réservé du pied de page 3">
            <a:extLst>
              <a:ext uri="{FF2B5EF4-FFF2-40B4-BE49-F238E27FC236}">
                <a16:creationId xmlns:a16="http://schemas.microsoft.com/office/drawing/2014/main" id="{D8FE59FD-EEAD-41CE-9BF3-E6D90269F2C6}"/>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A695423B-49A5-4CE4-9FFD-33A325F8809F}"/>
              </a:ext>
            </a:extLst>
          </p:cNvPr>
          <p:cNvSpPr>
            <a:spLocks noGrp="1"/>
          </p:cNvSpPr>
          <p:nvPr>
            <p:ph type="sldNum" sz="quarter" idx="12"/>
          </p:nvPr>
        </p:nvSpPr>
        <p:spPr/>
        <p:txBody>
          <a:bodyPr/>
          <a:lstStyle/>
          <a:p>
            <a:fld id="{266D9583-C5D3-40C5-8813-1C0874489375}" type="slidenum">
              <a:rPr lang="fr-FR" smtClean="0"/>
              <a:t>‹N°›</a:t>
            </a:fld>
            <a:endParaRPr lang="fr-FR"/>
          </a:p>
        </p:txBody>
      </p:sp>
    </p:spTree>
    <p:extLst>
      <p:ext uri="{BB962C8B-B14F-4D97-AF65-F5344CB8AC3E}">
        <p14:creationId xmlns:p14="http://schemas.microsoft.com/office/powerpoint/2010/main" val="2539040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6FBCC73-D8DF-4594-9640-94713F3AE640}"/>
              </a:ext>
            </a:extLst>
          </p:cNvPr>
          <p:cNvSpPr>
            <a:spLocks noGrp="1"/>
          </p:cNvSpPr>
          <p:nvPr>
            <p:ph type="dt" sz="half" idx="10"/>
          </p:nvPr>
        </p:nvSpPr>
        <p:spPr/>
        <p:txBody>
          <a:bodyPr/>
          <a:lstStyle/>
          <a:p>
            <a:fld id="{692D41B8-4E35-4FD8-9AE5-BD0F9B7771D4}" type="datetimeFigureOut">
              <a:rPr lang="fr-FR" smtClean="0"/>
              <a:t>12/04/2020</a:t>
            </a:fld>
            <a:endParaRPr lang="fr-FR"/>
          </a:p>
        </p:txBody>
      </p:sp>
      <p:sp>
        <p:nvSpPr>
          <p:cNvPr id="3" name="Espace réservé du pied de page 2">
            <a:extLst>
              <a:ext uri="{FF2B5EF4-FFF2-40B4-BE49-F238E27FC236}">
                <a16:creationId xmlns:a16="http://schemas.microsoft.com/office/drawing/2014/main" id="{0B72FEF5-C234-4082-AADC-64ACE2A30AD1}"/>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FC4E2D2F-9C99-45DE-A513-FCBA84FD4BEA}"/>
              </a:ext>
            </a:extLst>
          </p:cNvPr>
          <p:cNvSpPr>
            <a:spLocks noGrp="1"/>
          </p:cNvSpPr>
          <p:nvPr>
            <p:ph type="sldNum" sz="quarter" idx="12"/>
          </p:nvPr>
        </p:nvSpPr>
        <p:spPr/>
        <p:txBody>
          <a:bodyPr/>
          <a:lstStyle/>
          <a:p>
            <a:fld id="{266D9583-C5D3-40C5-8813-1C0874489375}" type="slidenum">
              <a:rPr lang="fr-FR" smtClean="0"/>
              <a:t>‹N°›</a:t>
            </a:fld>
            <a:endParaRPr lang="fr-FR"/>
          </a:p>
        </p:txBody>
      </p:sp>
    </p:spTree>
    <p:extLst>
      <p:ext uri="{BB962C8B-B14F-4D97-AF65-F5344CB8AC3E}">
        <p14:creationId xmlns:p14="http://schemas.microsoft.com/office/powerpoint/2010/main" val="3807474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F45310-B5EF-49CC-9DFE-A9616D32E73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783704E-781A-41CF-9B96-1B8F59C792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3C97982E-1974-4FF1-9329-3155D3E0FE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4F8DCBA-2791-4C0C-A059-0E39084F7A9E}"/>
              </a:ext>
            </a:extLst>
          </p:cNvPr>
          <p:cNvSpPr>
            <a:spLocks noGrp="1"/>
          </p:cNvSpPr>
          <p:nvPr>
            <p:ph type="dt" sz="half" idx="10"/>
          </p:nvPr>
        </p:nvSpPr>
        <p:spPr/>
        <p:txBody>
          <a:bodyPr/>
          <a:lstStyle/>
          <a:p>
            <a:fld id="{692D41B8-4E35-4FD8-9AE5-BD0F9B7771D4}" type="datetimeFigureOut">
              <a:rPr lang="fr-FR" smtClean="0"/>
              <a:t>12/04/2020</a:t>
            </a:fld>
            <a:endParaRPr lang="fr-FR"/>
          </a:p>
        </p:txBody>
      </p:sp>
      <p:sp>
        <p:nvSpPr>
          <p:cNvPr id="6" name="Espace réservé du pied de page 5">
            <a:extLst>
              <a:ext uri="{FF2B5EF4-FFF2-40B4-BE49-F238E27FC236}">
                <a16:creationId xmlns:a16="http://schemas.microsoft.com/office/drawing/2014/main" id="{41450EE1-0918-46BD-A60F-9B3FA261EE1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6A00A3A-6B83-4582-B30D-A76109A7C33F}"/>
              </a:ext>
            </a:extLst>
          </p:cNvPr>
          <p:cNvSpPr>
            <a:spLocks noGrp="1"/>
          </p:cNvSpPr>
          <p:nvPr>
            <p:ph type="sldNum" sz="quarter" idx="12"/>
          </p:nvPr>
        </p:nvSpPr>
        <p:spPr/>
        <p:txBody>
          <a:bodyPr/>
          <a:lstStyle/>
          <a:p>
            <a:fld id="{266D9583-C5D3-40C5-8813-1C0874489375}" type="slidenum">
              <a:rPr lang="fr-FR" smtClean="0"/>
              <a:t>‹N°›</a:t>
            </a:fld>
            <a:endParaRPr lang="fr-FR"/>
          </a:p>
        </p:txBody>
      </p:sp>
    </p:spTree>
    <p:extLst>
      <p:ext uri="{BB962C8B-B14F-4D97-AF65-F5344CB8AC3E}">
        <p14:creationId xmlns:p14="http://schemas.microsoft.com/office/powerpoint/2010/main" val="1697273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C3D0CE-36F7-4A23-8C6F-393CA92D6E1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D468F0A7-F6D3-4970-A3AC-CDF50F1056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C48D21BA-C99F-42C5-8AB5-C6A2CAA360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5743215-3ED6-48E8-8730-AE550686D297}"/>
              </a:ext>
            </a:extLst>
          </p:cNvPr>
          <p:cNvSpPr>
            <a:spLocks noGrp="1"/>
          </p:cNvSpPr>
          <p:nvPr>
            <p:ph type="dt" sz="half" idx="10"/>
          </p:nvPr>
        </p:nvSpPr>
        <p:spPr/>
        <p:txBody>
          <a:bodyPr/>
          <a:lstStyle/>
          <a:p>
            <a:fld id="{692D41B8-4E35-4FD8-9AE5-BD0F9B7771D4}" type="datetimeFigureOut">
              <a:rPr lang="fr-FR" smtClean="0"/>
              <a:t>12/04/2020</a:t>
            </a:fld>
            <a:endParaRPr lang="fr-FR"/>
          </a:p>
        </p:txBody>
      </p:sp>
      <p:sp>
        <p:nvSpPr>
          <p:cNvPr id="6" name="Espace réservé du pied de page 5">
            <a:extLst>
              <a:ext uri="{FF2B5EF4-FFF2-40B4-BE49-F238E27FC236}">
                <a16:creationId xmlns:a16="http://schemas.microsoft.com/office/drawing/2014/main" id="{45549D0D-8D00-4B84-8F63-B9D47D0FBA8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9C26F1E-26ED-47F4-B3F8-84FA592256F4}"/>
              </a:ext>
            </a:extLst>
          </p:cNvPr>
          <p:cNvSpPr>
            <a:spLocks noGrp="1"/>
          </p:cNvSpPr>
          <p:nvPr>
            <p:ph type="sldNum" sz="quarter" idx="12"/>
          </p:nvPr>
        </p:nvSpPr>
        <p:spPr/>
        <p:txBody>
          <a:bodyPr/>
          <a:lstStyle/>
          <a:p>
            <a:fld id="{266D9583-C5D3-40C5-8813-1C0874489375}" type="slidenum">
              <a:rPr lang="fr-FR" smtClean="0"/>
              <a:t>‹N°›</a:t>
            </a:fld>
            <a:endParaRPr lang="fr-FR"/>
          </a:p>
        </p:txBody>
      </p:sp>
    </p:spTree>
    <p:extLst>
      <p:ext uri="{BB962C8B-B14F-4D97-AF65-F5344CB8AC3E}">
        <p14:creationId xmlns:p14="http://schemas.microsoft.com/office/powerpoint/2010/main" val="1114937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151C486B-26CF-40B2-BD5A-BD256BAADF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37344689-8FE5-4FE6-80D3-F8DD11746E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FDE7DD-E23B-44B5-9634-A1A0478DE0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2D41B8-4E35-4FD8-9AE5-BD0F9B7771D4}" type="datetimeFigureOut">
              <a:rPr lang="fr-FR" smtClean="0"/>
              <a:t>12/04/2020</a:t>
            </a:fld>
            <a:endParaRPr lang="fr-FR"/>
          </a:p>
        </p:txBody>
      </p:sp>
      <p:sp>
        <p:nvSpPr>
          <p:cNvPr id="5" name="Espace réservé du pied de page 4">
            <a:extLst>
              <a:ext uri="{FF2B5EF4-FFF2-40B4-BE49-F238E27FC236}">
                <a16:creationId xmlns:a16="http://schemas.microsoft.com/office/drawing/2014/main" id="{ECF35896-39FB-4792-9745-C39BC8192D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09D26690-BDD4-4D5F-890D-D163455C92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6D9583-C5D3-40C5-8813-1C0874489375}" type="slidenum">
              <a:rPr lang="fr-FR" smtClean="0"/>
              <a:t>‹N°›</a:t>
            </a:fld>
            <a:endParaRPr lang="fr-FR"/>
          </a:p>
        </p:txBody>
      </p:sp>
    </p:spTree>
    <p:extLst>
      <p:ext uri="{BB962C8B-B14F-4D97-AF65-F5344CB8AC3E}">
        <p14:creationId xmlns:p14="http://schemas.microsoft.com/office/powerpoint/2010/main" val="2093821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9.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1.emf"/></Relationships>
</file>

<file path=ppt/slides/_rels/slide15.xml.rels><?xml version="1.0" encoding="UTF-8" standalone="yes"?>
<Relationships xmlns="http://schemas.openxmlformats.org/package/2006/relationships"><Relationship Id="rId8" Type="http://schemas.openxmlformats.org/officeDocument/2006/relationships/image" Target="../media/image24.e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3.emf"/><Relationship Id="rId5" Type="http://schemas.openxmlformats.org/officeDocument/2006/relationships/oleObject" Target="../embeddings/oleObject13.bin"/><Relationship Id="rId4" Type="http://schemas.openxmlformats.org/officeDocument/2006/relationships/image" Target="../media/image22.emf"/><Relationship Id="rId9" Type="http://schemas.openxmlformats.org/officeDocument/2006/relationships/image" Target="../media/image25.emf"/></Relationships>
</file>

<file path=ppt/slides/_rels/slide16.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9.emf"/><Relationship Id="rId5" Type="http://schemas.openxmlformats.org/officeDocument/2006/relationships/oleObject" Target="../embeddings/oleObject16.bin"/><Relationship Id="rId4" Type="http://schemas.openxmlformats.org/officeDocument/2006/relationships/image" Target="../media/image28.e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2.emf"/><Relationship Id="rId5" Type="http://schemas.openxmlformats.org/officeDocument/2006/relationships/image" Target="../media/image31.emf"/><Relationship Id="rId4" Type="http://schemas.openxmlformats.org/officeDocument/2006/relationships/image" Target="../media/image30.e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33.emf"/></Relationships>
</file>

<file path=ppt/slides/_rels/slide2.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5.e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e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4.emf"/><Relationship Id="rId4" Type="http://schemas.openxmlformats.org/officeDocument/2006/relationships/image" Target="../media/image1.emf"/><Relationship Id="rId9" Type="http://schemas.openxmlformats.org/officeDocument/2006/relationships/oleObject" Target="../embeddings/oleObject4.bin"/></Relationships>
</file>

<file path=ppt/slides/_rels/slide20.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image" Target="../media/image34.emf"/><Relationship Id="rId4" Type="http://schemas.openxmlformats.org/officeDocument/2006/relationships/oleObject" Target="../embeddings/oleObject19.bin"/></Relationships>
</file>

<file path=ppt/slides/_rels/slide21.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slideLayout" Target="../slideLayouts/slideLayout2.xml"/><Relationship Id="rId1" Type="http://schemas.openxmlformats.org/officeDocument/2006/relationships/vmlDrawing" Target="../drawings/vmlDrawing13.vml"/><Relationship Id="rId5" Type="http://schemas.openxmlformats.org/officeDocument/2006/relationships/image" Target="../media/image37.emf"/><Relationship Id="rId4" Type="http://schemas.openxmlformats.org/officeDocument/2006/relationships/oleObject" Target="../embeddings/oleObject20.bin"/></Relationships>
</file>

<file path=ppt/slides/_rels/slide23.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slideLayout" Target="../slideLayouts/slideLayout2.xml"/><Relationship Id="rId1" Type="http://schemas.openxmlformats.org/officeDocument/2006/relationships/vmlDrawing" Target="../drawings/vmlDrawing14.vml"/><Relationship Id="rId5" Type="http://schemas.openxmlformats.org/officeDocument/2006/relationships/image" Target="../media/image40.emf"/><Relationship Id="rId4" Type="http://schemas.openxmlformats.org/officeDocument/2006/relationships/oleObject" Target="../embeddings/oleObject21.bin"/></Relationships>
</file>

<file path=ppt/slides/_rels/slide25.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5.emf"/><Relationship Id="rId2" Type="http://schemas.openxmlformats.org/officeDocument/2006/relationships/slideLayout" Target="../slideLayouts/slideLayout2.xml"/><Relationship Id="rId1" Type="http://schemas.openxmlformats.org/officeDocument/2006/relationships/vmlDrawing" Target="../drawings/vmlDrawing15.vml"/><Relationship Id="rId5" Type="http://schemas.openxmlformats.org/officeDocument/2006/relationships/image" Target="../media/image44.emf"/><Relationship Id="rId4" Type="http://schemas.openxmlformats.org/officeDocument/2006/relationships/oleObject" Target="../embeddings/oleObject22.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7.png"/><Relationship Id="rId4" Type="http://schemas.openxmlformats.org/officeDocument/2006/relationships/image" Target="../media/image6.emf"/></Relationships>
</file>

<file path=ppt/slides/_rels/slide4.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oleObject" Target="../embeddings/oleObject7.bin"/><Relationship Id="rId7"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4.png"/><Relationship Id="rId4" Type="http://schemas.openxmlformats.org/officeDocument/2006/relationships/image" Target="../media/image13.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5.emf"/></Relationships>
</file>

<file path=ppt/slides/_rels/slide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BDDF6A-8E74-4EF0-93DF-834A712C8B87}"/>
              </a:ext>
            </a:extLst>
          </p:cNvPr>
          <p:cNvSpPr>
            <a:spLocks noGrp="1"/>
          </p:cNvSpPr>
          <p:nvPr>
            <p:ph type="ctrTitle"/>
          </p:nvPr>
        </p:nvSpPr>
        <p:spPr/>
        <p:txBody>
          <a:bodyPr/>
          <a:lstStyle/>
          <a:p>
            <a:r>
              <a:rPr lang="fr-FR" dirty="0">
                <a:effectLst>
                  <a:outerShdw blurRad="38100" dist="38100" dir="2700000" algn="tl">
                    <a:srgbClr val="000000">
                      <a:alpha val="43137"/>
                    </a:srgbClr>
                  </a:outerShdw>
                </a:effectLst>
              </a:rPr>
              <a:t>Nomenclature 2</a:t>
            </a:r>
          </a:p>
        </p:txBody>
      </p:sp>
      <p:sp>
        <p:nvSpPr>
          <p:cNvPr id="3" name="Sous-titre 2">
            <a:extLst>
              <a:ext uri="{FF2B5EF4-FFF2-40B4-BE49-F238E27FC236}">
                <a16:creationId xmlns:a16="http://schemas.microsoft.com/office/drawing/2014/main" id="{700BFC5E-28BD-47C3-A036-9C581D325C11}"/>
              </a:ext>
            </a:extLst>
          </p:cNvPr>
          <p:cNvSpPr>
            <a:spLocks noGrp="1"/>
          </p:cNvSpPr>
          <p:nvPr>
            <p:ph type="subTitle" idx="1"/>
          </p:nvPr>
        </p:nvSpPr>
        <p:spPr/>
        <p:txBody>
          <a:bodyPr/>
          <a:lstStyle/>
          <a:p>
            <a:r>
              <a:rPr lang="fr-FR" dirty="0">
                <a:effectLst>
                  <a:outerShdw blurRad="38100" dist="38100" dir="2700000" algn="tl">
                    <a:srgbClr val="000000">
                      <a:alpha val="43137"/>
                    </a:srgbClr>
                  </a:outerShdw>
                </a:effectLst>
              </a:rPr>
              <a:t>Hydrocarbures cycliques, aromatiques et composés fonctionnalisés</a:t>
            </a:r>
          </a:p>
          <a:p>
            <a:r>
              <a:rPr lang="fr-FR" dirty="0"/>
              <a:t> </a:t>
            </a:r>
          </a:p>
        </p:txBody>
      </p:sp>
    </p:spTree>
    <p:extLst>
      <p:ext uri="{BB962C8B-B14F-4D97-AF65-F5344CB8AC3E}">
        <p14:creationId xmlns:p14="http://schemas.microsoft.com/office/powerpoint/2010/main" val="1008965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3F423DC-F355-411B-8583-3F543EF0605E}"/>
              </a:ext>
            </a:extLst>
          </p:cNvPr>
          <p:cNvSpPr>
            <a:spLocks noGrp="1"/>
          </p:cNvSpPr>
          <p:nvPr>
            <p:ph idx="1"/>
          </p:nvPr>
        </p:nvSpPr>
        <p:spPr>
          <a:xfrm>
            <a:off x="933450" y="587375"/>
            <a:ext cx="10515600" cy="4351338"/>
          </a:xfrm>
        </p:spPr>
        <p:txBody>
          <a:bodyPr/>
          <a:lstStyle/>
          <a:p>
            <a:pPr algn="just">
              <a:lnSpc>
                <a:spcPct val="100000"/>
              </a:lnSpc>
            </a:pPr>
            <a:r>
              <a:rPr lang="fr-FR" dirty="0">
                <a:latin typeface="Times New Roman" panose="02020603050405020304" pitchFamily="18" charset="0"/>
                <a:cs typeface="Times New Roman" panose="02020603050405020304" pitchFamily="18" charset="0"/>
              </a:rPr>
              <a:t>Pour nommer les composés aromatiques </a:t>
            </a:r>
            <a:r>
              <a:rPr lang="fr-FR" b="1" dirty="0">
                <a:solidFill>
                  <a:srgbClr val="FF0000"/>
                </a:solidFill>
                <a:latin typeface="Times New Roman" panose="02020603050405020304" pitchFamily="18" charset="0"/>
                <a:cs typeface="Times New Roman" panose="02020603050405020304" pitchFamily="18" charset="0"/>
              </a:rPr>
              <a:t>di-substitués</a:t>
            </a:r>
            <a:r>
              <a:rPr lang="fr-FR" b="1" dirty="0">
                <a:latin typeface="Times New Roman" panose="02020603050405020304" pitchFamily="18" charset="0"/>
                <a:cs typeface="Times New Roman" panose="02020603050405020304" pitchFamily="18" charset="0"/>
              </a:rPr>
              <a:t> </a:t>
            </a:r>
            <a:r>
              <a:rPr lang="fr-FR" dirty="0">
                <a:latin typeface="Times New Roman" panose="02020603050405020304" pitchFamily="18" charset="0"/>
                <a:cs typeface="Times New Roman" panose="02020603050405020304" pitchFamily="18" charset="0"/>
              </a:rPr>
              <a:t>il y a trois arrangements possibles :</a:t>
            </a:r>
          </a:p>
          <a:p>
            <a:pPr algn="just">
              <a:lnSpc>
                <a:spcPct val="100000"/>
              </a:lnSpc>
            </a:pPr>
            <a:r>
              <a:rPr lang="fr-FR" dirty="0">
                <a:latin typeface="Times New Roman" panose="02020603050405020304" pitchFamily="18" charset="0"/>
                <a:cs typeface="Times New Roman" panose="02020603050405020304" pitchFamily="18" charset="0"/>
              </a:rPr>
              <a:t>- les substituants peuvent être adjacents, ce que l’on désigne par le préfixe </a:t>
            </a:r>
            <a:r>
              <a:rPr lang="fr-FR" b="1" dirty="0">
                <a:latin typeface="Times New Roman" panose="02020603050405020304" pitchFamily="18" charset="0"/>
                <a:cs typeface="Times New Roman" panose="02020603050405020304" pitchFamily="18" charset="0"/>
              </a:rPr>
              <a:t>1,2- </a:t>
            </a:r>
            <a:r>
              <a:rPr lang="fr-FR" dirty="0">
                <a:latin typeface="Times New Roman" panose="02020603050405020304" pitchFamily="18" charset="0"/>
                <a:cs typeface="Times New Roman" panose="02020603050405020304" pitchFamily="18" charset="0"/>
              </a:rPr>
              <a:t>(ou encore </a:t>
            </a:r>
            <a:r>
              <a:rPr lang="fr-FR" b="1" dirty="0">
                <a:latin typeface="Times New Roman" panose="02020603050405020304" pitchFamily="18" charset="0"/>
                <a:cs typeface="Times New Roman" panose="02020603050405020304" pitchFamily="18" charset="0"/>
              </a:rPr>
              <a:t>ortho- </a:t>
            </a:r>
            <a:r>
              <a:rPr lang="fr-FR" dirty="0">
                <a:latin typeface="Times New Roman" panose="02020603050405020304" pitchFamily="18" charset="0"/>
                <a:cs typeface="Times New Roman" panose="02020603050405020304" pitchFamily="18" charset="0"/>
              </a:rPr>
              <a:t>ou </a:t>
            </a:r>
            <a:r>
              <a:rPr lang="fr-FR" b="1" i="1" dirty="0">
                <a:latin typeface="Times New Roman" panose="02020603050405020304" pitchFamily="18" charset="0"/>
                <a:cs typeface="Times New Roman" panose="02020603050405020304" pitchFamily="18" charset="0"/>
              </a:rPr>
              <a:t>o</a:t>
            </a:r>
            <a:r>
              <a:rPr lang="fr-FR" b="1" dirty="0">
                <a:latin typeface="Times New Roman" panose="02020603050405020304" pitchFamily="18" charset="0"/>
                <a:cs typeface="Times New Roman" panose="02020603050405020304" pitchFamily="18" charset="0"/>
              </a:rPr>
              <a:t>-</a:t>
            </a:r>
            <a:r>
              <a:rPr lang="fr-FR" dirty="0">
                <a:latin typeface="Times New Roman" panose="02020603050405020304" pitchFamily="18" charset="0"/>
                <a:cs typeface="Times New Roman" panose="02020603050405020304" pitchFamily="18" charset="0"/>
              </a:rPr>
              <a:t>), positionnés en 1,3, </a:t>
            </a:r>
            <a:r>
              <a:rPr lang="fr-FR" b="1" dirty="0">
                <a:latin typeface="Times New Roman" panose="02020603050405020304" pitchFamily="18" charset="0"/>
                <a:cs typeface="Times New Roman" panose="02020603050405020304" pitchFamily="18" charset="0"/>
              </a:rPr>
              <a:t>1,3- </a:t>
            </a:r>
            <a:r>
              <a:rPr lang="fr-FR" dirty="0">
                <a:latin typeface="Times New Roman" panose="02020603050405020304" pitchFamily="18" charset="0"/>
                <a:cs typeface="Times New Roman" panose="02020603050405020304" pitchFamily="18" charset="0"/>
              </a:rPr>
              <a:t>(préfixe </a:t>
            </a:r>
            <a:r>
              <a:rPr lang="fr-FR" b="1" dirty="0">
                <a:latin typeface="Times New Roman" panose="02020603050405020304" pitchFamily="18" charset="0"/>
                <a:cs typeface="Times New Roman" panose="02020603050405020304" pitchFamily="18" charset="0"/>
              </a:rPr>
              <a:t>méta- </a:t>
            </a:r>
            <a:r>
              <a:rPr lang="fr-FR" dirty="0">
                <a:latin typeface="Times New Roman" panose="02020603050405020304" pitchFamily="18" charset="0"/>
                <a:cs typeface="Times New Roman" panose="02020603050405020304" pitchFamily="18" charset="0"/>
              </a:rPr>
              <a:t>ou </a:t>
            </a:r>
            <a:r>
              <a:rPr lang="fr-FR" b="1" i="1" dirty="0">
                <a:latin typeface="Times New Roman" panose="02020603050405020304" pitchFamily="18" charset="0"/>
                <a:cs typeface="Times New Roman" panose="02020603050405020304" pitchFamily="18" charset="0"/>
              </a:rPr>
              <a:t>m-</a:t>
            </a:r>
            <a:r>
              <a:rPr lang="fr-FR" dirty="0">
                <a:latin typeface="Times New Roman" panose="02020603050405020304" pitchFamily="18" charset="0"/>
                <a:cs typeface="Times New Roman" panose="02020603050405020304" pitchFamily="18" charset="0"/>
              </a:rPr>
              <a:t>), ou bien en 1,4, </a:t>
            </a:r>
            <a:r>
              <a:rPr lang="fr-FR" b="1" dirty="0">
                <a:latin typeface="Times New Roman" panose="02020603050405020304" pitchFamily="18" charset="0"/>
                <a:cs typeface="Times New Roman" panose="02020603050405020304" pitchFamily="18" charset="0"/>
              </a:rPr>
              <a:t>1,4-</a:t>
            </a:r>
            <a:r>
              <a:rPr lang="fr-FR" dirty="0">
                <a:latin typeface="Times New Roman" panose="02020603050405020304" pitchFamily="18" charset="0"/>
                <a:cs typeface="Times New Roman" panose="02020603050405020304" pitchFamily="18" charset="0"/>
              </a:rPr>
              <a:t>(préfixe </a:t>
            </a:r>
            <a:r>
              <a:rPr lang="fr-FR" b="1" dirty="0">
                <a:latin typeface="Times New Roman" panose="02020603050405020304" pitchFamily="18" charset="0"/>
                <a:cs typeface="Times New Roman" panose="02020603050405020304" pitchFamily="18" charset="0"/>
              </a:rPr>
              <a:t>para- </a:t>
            </a:r>
            <a:r>
              <a:rPr lang="fr-FR" dirty="0">
                <a:latin typeface="Times New Roman" panose="02020603050405020304" pitchFamily="18" charset="0"/>
                <a:cs typeface="Times New Roman" panose="02020603050405020304" pitchFamily="18" charset="0"/>
              </a:rPr>
              <a:t>ou </a:t>
            </a:r>
            <a:r>
              <a:rPr lang="fr-FR" i="1" dirty="0">
                <a:latin typeface="Times New Roman" panose="02020603050405020304" pitchFamily="18" charset="0"/>
                <a:cs typeface="Times New Roman" panose="02020603050405020304" pitchFamily="18" charset="0"/>
              </a:rPr>
              <a:t>p-</a:t>
            </a:r>
            <a:r>
              <a:rPr lang="fr-FR" dirty="0">
                <a:latin typeface="Times New Roman" panose="02020603050405020304" pitchFamily="18" charset="0"/>
                <a:cs typeface="Times New Roman" panose="02020603050405020304" pitchFamily="18" charset="0"/>
              </a:rPr>
              <a:t>). Les dits substituants sont énumérés par ordre alphabétique.</a:t>
            </a:r>
          </a:p>
          <a:p>
            <a:pPr algn="just">
              <a:lnSpc>
                <a:spcPct val="100000"/>
              </a:lnSpc>
            </a:pPr>
            <a:endParaRPr lang="fr-FR" dirty="0">
              <a:latin typeface="Times New Roman" panose="02020603050405020304" pitchFamily="18" charset="0"/>
              <a:cs typeface="Times New Roman" panose="02020603050405020304" pitchFamily="18" charset="0"/>
            </a:endParaRPr>
          </a:p>
        </p:txBody>
      </p:sp>
      <p:sp>
        <p:nvSpPr>
          <p:cNvPr id="5" name="ZoneTexte 4">
            <a:extLst>
              <a:ext uri="{FF2B5EF4-FFF2-40B4-BE49-F238E27FC236}">
                <a16:creationId xmlns:a16="http://schemas.microsoft.com/office/drawing/2014/main" id="{FC550924-4FCE-435D-87BE-6BA9085C0282}"/>
              </a:ext>
            </a:extLst>
          </p:cNvPr>
          <p:cNvSpPr txBox="1"/>
          <p:nvPr/>
        </p:nvSpPr>
        <p:spPr>
          <a:xfrm>
            <a:off x="3990975" y="5257800"/>
            <a:ext cx="45719" cy="369332"/>
          </a:xfrm>
          <a:prstGeom prst="rect">
            <a:avLst/>
          </a:prstGeom>
          <a:noFill/>
        </p:spPr>
        <p:txBody>
          <a:bodyPr wrap="square" rtlCol="0">
            <a:spAutoFit/>
          </a:bodyPr>
          <a:lstStyle/>
          <a:p>
            <a:endParaRPr lang="fr-FR" dirty="0"/>
          </a:p>
        </p:txBody>
      </p:sp>
      <p:graphicFrame>
        <p:nvGraphicFramePr>
          <p:cNvPr id="6" name="Objet 5">
            <a:extLst>
              <a:ext uri="{FF2B5EF4-FFF2-40B4-BE49-F238E27FC236}">
                <a16:creationId xmlns:a16="http://schemas.microsoft.com/office/drawing/2014/main" id="{A07D6150-5261-472A-AE9D-66CEAE703FB4}"/>
              </a:ext>
            </a:extLst>
          </p:cNvPr>
          <p:cNvGraphicFramePr>
            <a:graphicFrameLocks noChangeAspect="1"/>
          </p:cNvGraphicFramePr>
          <p:nvPr>
            <p:extLst>
              <p:ext uri="{D42A27DB-BD31-4B8C-83A1-F6EECF244321}">
                <p14:modId xmlns:p14="http://schemas.microsoft.com/office/powerpoint/2010/main" val="3492965718"/>
              </p:ext>
            </p:extLst>
          </p:nvPr>
        </p:nvGraphicFramePr>
        <p:xfrm>
          <a:off x="4924426" y="3802705"/>
          <a:ext cx="1938338" cy="1824427"/>
        </p:xfrm>
        <a:graphic>
          <a:graphicData uri="http://schemas.openxmlformats.org/presentationml/2006/ole">
            <mc:AlternateContent xmlns:mc="http://schemas.openxmlformats.org/markup-compatibility/2006">
              <mc:Choice xmlns:v="urn:schemas-microsoft-com:vml" Requires="v">
                <p:oleObj spid="_x0000_s17410" name="CS ChemDraw Drawing" r:id="rId3" imgW="1647301" imgH="1551177" progId="ChemDraw.Document.6.0">
                  <p:embed/>
                </p:oleObj>
              </mc:Choice>
              <mc:Fallback>
                <p:oleObj name="CS ChemDraw Drawing" r:id="rId3" imgW="1647301" imgH="1551177" progId="ChemDraw.Document.6.0">
                  <p:embed/>
                  <p:pic>
                    <p:nvPicPr>
                      <p:cNvPr id="0" name=""/>
                      <p:cNvPicPr/>
                      <p:nvPr/>
                    </p:nvPicPr>
                    <p:blipFill>
                      <a:blip r:embed="rId4"/>
                      <a:stretch>
                        <a:fillRect/>
                      </a:stretch>
                    </p:blipFill>
                    <p:spPr>
                      <a:xfrm>
                        <a:off x="4924426" y="3802705"/>
                        <a:ext cx="1938338" cy="1824427"/>
                      </a:xfrm>
                      <a:prstGeom prst="rect">
                        <a:avLst/>
                      </a:prstGeom>
                    </p:spPr>
                  </p:pic>
                </p:oleObj>
              </mc:Fallback>
            </mc:AlternateContent>
          </a:graphicData>
        </a:graphic>
      </p:graphicFrame>
    </p:spTree>
    <p:extLst>
      <p:ext uri="{BB962C8B-B14F-4D97-AF65-F5344CB8AC3E}">
        <p14:creationId xmlns:p14="http://schemas.microsoft.com/office/powerpoint/2010/main" val="39976395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7FE6E9-AEB3-4E4B-A12B-91528E7BA860}"/>
              </a:ext>
            </a:extLst>
          </p:cNvPr>
          <p:cNvSpPr>
            <a:spLocks noGrp="1"/>
          </p:cNvSpPr>
          <p:nvPr>
            <p:ph type="title"/>
          </p:nvPr>
        </p:nvSpPr>
        <p:spPr/>
        <p:txBody>
          <a:bodyPr>
            <a:normAutofit/>
          </a:bodyPr>
          <a:lstStyle/>
          <a:p>
            <a:r>
              <a:rPr lang="fr-FR" sz="3600" u="sng"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classes fonctionnelles ou les fonction chimiques</a:t>
            </a:r>
          </a:p>
        </p:txBody>
      </p:sp>
      <p:sp>
        <p:nvSpPr>
          <p:cNvPr id="3" name="Espace réservé du contenu 2">
            <a:extLst>
              <a:ext uri="{FF2B5EF4-FFF2-40B4-BE49-F238E27FC236}">
                <a16:creationId xmlns:a16="http://schemas.microsoft.com/office/drawing/2014/main" id="{2395D73C-77C7-43DF-B8DC-CFB0A42968C8}"/>
              </a:ext>
            </a:extLst>
          </p:cNvPr>
          <p:cNvSpPr>
            <a:spLocks noGrp="1"/>
          </p:cNvSpPr>
          <p:nvPr>
            <p:ph idx="1"/>
          </p:nvPr>
        </p:nvSpPr>
        <p:spPr>
          <a:xfrm>
            <a:off x="838200" y="1690688"/>
            <a:ext cx="10515600" cy="4351338"/>
          </a:xfrm>
        </p:spPr>
        <p:txBody>
          <a:bodyPr/>
          <a:lstStyle/>
          <a:p>
            <a:pPr algn="just"/>
            <a:r>
              <a:rPr lang="fr-FR" dirty="0">
                <a:latin typeface="Times New Roman" panose="02020603050405020304" pitchFamily="18" charset="0"/>
                <a:cs typeface="Times New Roman" panose="02020603050405020304" pitchFamily="18" charset="0"/>
              </a:rPr>
              <a:t>Toutes les molécules possédant le même groupe caractéristique font partie de la même famille appelée classe fonctionnelle.</a:t>
            </a:r>
          </a:p>
          <a:p>
            <a:pPr algn="just"/>
            <a:r>
              <a:rPr lang="fr-FR" dirty="0">
                <a:latin typeface="Times New Roman" panose="02020603050405020304" pitchFamily="18" charset="0"/>
                <a:cs typeface="Times New Roman" panose="02020603050405020304" pitchFamily="18" charset="0"/>
              </a:rPr>
              <a:t>Par exemple, les molécules possédant le groupe (pourvu que ce groupement soit relié à un carbone tétraédrique) comme substituant font partie de la famille des alcools.</a:t>
            </a:r>
          </a:p>
          <a:p>
            <a:pPr algn="just"/>
            <a:r>
              <a:rPr lang="fr-FR" dirty="0">
                <a:latin typeface="Times New Roman" panose="02020603050405020304" pitchFamily="18" charset="0"/>
                <a:cs typeface="Times New Roman" panose="02020603050405020304" pitchFamily="18" charset="0"/>
              </a:rPr>
              <a:t>Dans une molécule, il est important de repérer les classes fonctionnelles, car la réactivité chimique des composants d'une même classe fonctionnelle sera très proche.</a:t>
            </a:r>
          </a:p>
        </p:txBody>
      </p:sp>
    </p:spTree>
    <p:extLst>
      <p:ext uri="{BB962C8B-B14F-4D97-AF65-F5344CB8AC3E}">
        <p14:creationId xmlns:p14="http://schemas.microsoft.com/office/powerpoint/2010/main" val="311565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05B951-51F0-44A5-B137-F7932D5E5487}"/>
              </a:ext>
            </a:extLst>
          </p:cNvPr>
          <p:cNvSpPr>
            <a:spLocks noGrp="1"/>
          </p:cNvSpPr>
          <p:nvPr>
            <p:ph type="title"/>
          </p:nvPr>
        </p:nvSpPr>
        <p:spPr>
          <a:xfrm>
            <a:off x="276225" y="412751"/>
            <a:ext cx="6610350" cy="225424"/>
          </a:xfrm>
        </p:spPr>
        <p:txBody>
          <a:bodyPr>
            <a:noAutofit/>
          </a:bodyPr>
          <a:lstStyle/>
          <a:p>
            <a:r>
              <a:rPr lang="fr-FR" sz="2800" b="1" dirty="0"/>
              <a:t>Principaux groupes fonctionnels</a:t>
            </a:r>
            <a:endParaRPr lang="fr-FR" sz="2800" dirty="0"/>
          </a:p>
        </p:txBody>
      </p:sp>
      <p:pic>
        <p:nvPicPr>
          <p:cNvPr id="4" name="Image 3">
            <a:extLst>
              <a:ext uri="{FF2B5EF4-FFF2-40B4-BE49-F238E27FC236}">
                <a16:creationId xmlns:a16="http://schemas.microsoft.com/office/drawing/2014/main" id="{F3B60C0D-1331-4247-85AA-58C788B8C714}"/>
              </a:ext>
            </a:extLst>
          </p:cNvPr>
          <p:cNvPicPr>
            <a:picLocks noChangeAspect="1"/>
          </p:cNvPicPr>
          <p:nvPr/>
        </p:nvPicPr>
        <p:blipFill>
          <a:blip r:embed="rId2"/>
          <a:stretch>
            <a:fillRect/>
          </a:stretch>
        </p:blipFill>
        <p:spPr>
          <a:xfrm>
            <a:off x="5743575" y="276225"/>
            <a:ext cx="5610225" cy="6465703"/>
          </a:xfrm>
          <a:prstGeom prst="rect">
            <a:avLst/>
          </a:prstGeom>
        </p:spPr>
      </p:pic>
      <p:sp>
        <p:nvSpPr>
          <p:cNvPr id="5" name="Rectangle 4">
            <a:extLst>
              <a:ext uri="{FF2B5EF4-FFF2-40B4-BE49-F238E27FC236}">
                <a16:creationId xmlns:a16="http://schemas.microsoft.com/office/drawing/2014/main" id="{F0DEF7B2-38B6-40CA-86AC-A885BDE89F85}"/>
              </a:ext>
            </a:extLst>
          </p:cNvPr>
          <p:cNvSpPr/>
          <p:nvPr/>
        </p:nvSpPr>
        <p:spPr>
          <a:xfrm>
            <a:off x="319088" y="1171486"/>
            <a:ext cx="5381625" cy="5078313"/>
          </a:xfrm>
          <a:prstGeom prst="rect">
            <a:avLst/>
          </a:prstGeom>
        </p:spPr>
        <p:txBody>
          <a:bodyPr wrap="square">
            <a:spAutoFit/>
          </a:bodyPr>
          <a:lstStyle/>
          <a:p>
            <a:pPr algn="just"/>
            <a:r>
              <a:rPr lang="fr-FR" dirty="0"/>
              <a:t>Pour nommer la molécule, on doit d’abord trouver le </a:t>
            </a:r>
            <a:r>
              <a:rPr lang="fr-FR" b="1" dirty="0"/>
              <a:t>groupe fonctionnel principal ou prioritaire.</a:t>
            </a:r>
          </a:p>
          <a:p>
            <a:pPr algn="just"/>
            <a:r>
              <a:rPr lang="fr-FR" dirty="0"/>
              <a:t>Les groupes caractéristiques recensés dans une molécule sont classés par ordre de priorité. Le groupe prioritaire présent dans la molécule est le groupe principal. Il sera désigné par un </a:t>
            </a:r>
            <a:r>
              <a:rPr lang="fr-FR" b="1" dirty="0"/>
              <a:t>suffixe terminal </a:t>
            </a:r>
            <a:r>
              <a:rPr lang="fr-FR" dirty="0"/>
              <a:t>tandis que les autres groupes caractéristiques seront désignés chacun par un préfixe. La liste hiérarchisée des groupes caractéristiques figure sur le tableau ci-après. </a:t>
            </a:r>
          </a:p>
          <a:p>
            <a:pPr algn="just"/>
            <a:r>
              <a:rPr lang="fr-FR" dirty="0"/>
              <a:t>Le nom attribué à une molécule se présente donc sous la forme suivante :</a:t>
            </a:r>
          </a:p>
          <a:p>
            <a:pPr algn="just"/>
            <a:r>
              <a:rPr lang="fr-FR" b="1" i="1" dirty="0"/>
              <a:t>Préfixe(s) + nom chaîne principale + suffixe(s) + suffixe terminal</a:t>
            </a:r>
            <a:endParaRPr lang="fr-FR" dirty="0">
              <a:latin typeface="Times New Roman" panose="02020603050405020304" pitchFamily="18" charset="0"/>
            </a:endParaRPr>
          </a:p>
          <a:p>
            <a:endParaRPr lang="fr-FR" dirty="0">
              <a:latin typeface="Times New Roman" panose="02020603050405020304" pitchFamily="18" charset="0"/>
            </a:endParaRPr>
          </a:p>
          <a:p>
            <a:r>
              <a:rPr lang="fr-FR" b="1" dirty="0">
                <a:latin typeface="Times New Roman" panose="02020603050405020304" pitchFamily="18" charset="0"/>
              </a:rPr>
              <a:t>Tableau</a:t>
            </a:r>
            <a:r>
              <a:rPr lang="fr-FR" dirty="0">
                <a:latin typeface="Times New Roman" panose="02020603050405020304" pitchFamily="18" charset="0"/>
              </a:rPr>
              <a:t> : Suffixes et préfixes utilisés pour désigner quelques groupes importants. Les</a:t>
            </a:r>
          </a:p>
          <a:p>
            <a:r>
              <a:rPr lang="fr-FR" dirty="0">
                <a:latin typeface="Times New Roman" panose="02020603050405020304" pitchFamily="18" charset="0"/>
              </a:rPr>
              <a:t>groupes présentés dans ce tableau sont rangés dans l’ordre décroissant de priorité.</a:t>
            </a:r>
            <a:endParaRPr lang="fr-FR" dirty="0"/>
          </a:p>
        </p:txBody>
      </p:sp>
    </p:spTree>
    <p:extLst>
      <p:ext uri="{BB962C8B-B14F-4D97-AF65-F5344CB8AC3E}">
        <p14:creationId xmlns:p14="http://schemas.microsoft.com/office/powerpoint/2010/main" val="22533558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819C92-4A28-4B48-B3C5-39A65380CD32}"/>
              </a:ext>
            </a:extLst>
          </p:cNvPr>
          <p:cNvSpPr>
            <a:spLocks noGrp="1"/>
          </p:cNvSpPr>
          <p:nvPr>
            <p:ph type="title"/>
          </p:nvPr>
        </p:nvSpPr>
        <p:spPr>
          <a:xfrm>
            <a:off x="476250" y="78579"/>
            <a:ext cx="11239500" cy="747713"/>
          </a:xfrm>
          <a:ln w="38100">
            <a:solidFill>
              <a:srgbClr val="C00000"/>
            </a:solidFill>
          </a:ln>
        </p:spPr>
        <p:txBody>
          <a:bodyPr>
            <a:normAutofit fontScale="90000"/>
          </a:bodyPr>
          <a:lstStyle/>
          <a:p>
            <a:pPr algn="ctr"/>
            <a:r>
              <a:rPr lang="fr-FR" sz="3600" b="1" i="1" dirty="0">
                <a:solidFill>
                  <a:srgbClr val="00B050"/>
                </a:solidFill>
                <a:latin typeface="Times New Roman" panose="02020603050405020304" pitchFamily="18" charset="0"/>
                <a:cs typeface="Times New Roman" panose="02020603050405020304" pitchFamily="18" charset="0"/>
              </a:rPr>
              <a:t>Préfixe(s)</a:t>
            </a:r>
            <a:r>
              <a:rPr lang="fr-FR" sz="3600" b="1" i="1" dirty="0">
                <a:latin typeface="Times New Roman" panose="02020603050405020304" pitchFamily="18" charset="0"/>
                <a:cs typeface="Times New Roman" panose="02020603050405020304" pitchFamily="18" charset="0"/>
              </a:rPr>
              <a:t> + </a:t>
            </a:r>
            <a:r>
              <a:rPr lang="fr-FR" sz="3600" b="1" i="1" dirty="0">
                <a:solidFill>
                  <a:srgbClr val="FF0000"/>
                </a:solidFill>
                <a:latin typeface="Times New Roman" panose="02020603050405020304" pitchFamily="18" charset="0"/>
                <a:cs typeface="Times New Roman" panose="02020603050405020304" pitchFamily="18" charset="0"/>
              </a:rPr>
              <a:t>nom chaîne principale </a:t>
            </a:r>
            <a:r>
              <a:rPr lang="fr-FR" sz="3600" b="1" i="1" dirty="0">
                <a:latin typeface="Times New Roman" panose="02020603050405020304" pitchFamily="18" charset="0"/>
                <a:cs typeface="Times New Roman" panose="02020603050405020304" pitchFamily="18" charset="0"/>
              </a:rPr>
              <a:t>+ </a:t>
            </a:r>
            <a:r>
              <a:rPr lang="fr-FR" sz="3600" b="1" i="1" dirty="0">
                <a:solidFill>
                  <a:srgbClr val="00B0F0"/>
                </a:solidFill>
                <a:latin typeface="Times New Roman" panose="02020603050405020304" pitchFamily="18" charset="0"/>
                <a:cs typeface="Times New Roman" panose="02020603050405020304" pitchFamily="18" charset="0"/>
              </a:rPr>
              <a:t>suffixe(s)</a:t>
            </a:r>
            <a:r>
              <a:rPr lang="fr-FR" sz="3600" b="1" i="1" dirty="0">
                <a:latin typeface="Times New Roman" panose="02020603050405020304" pitchFamily="18" charset="0"/>
                <a:cs typeface="Times New Roman" panose="02020603050405020304" pitchFamily="18" charset="0"/>
              </a:rPr>
              <a:t> + </a:t>
            </a:r>
            <a:r>
              <a:rPr lang="fr-FR" sz="3600" b="1" i="1" dirty="0">
                <a:solidFill>
                  <a:srgbClr val="7030A0"/>
                </a:solidFill>
                <a:latin typeface="Times New Roman" panose="02020603050405020304" pitchFamily="18" charset="0"/>
                <a:cs typeface="Times New Roman" panose="02020603050405020304" pitchFamily="18" charset="0"/>
              </a:rPr>
              <a:t>suffixe terminal</a:t>
            </a:r>
            <a:endParaRPr lang="fr-FR" dirty="0">
              <a:solidFill>
                <a:srgbClr val="7030A0"/>
              </a:solidFill>
            </a:endParaRPr>
          </a:p>
        </p:txBody>
      </p:sp>
      <p:sp>
        <p:nvSpPr>
          <p:cNvPr id="3" name="Espace réservé du contenu 2">
            <a:extLst>
              <a:ext uri="{FF2B5EF4-FFF2-40B4-BE49-F238E27FC236}">
                <a16:creationId xmlns:a16="http://schemas.microsoft.com/office/drawing/2014/main" id="{8163BBFF-FD1A-4EEE-B865-DE422DFC750C}"/>
              </a:ext>
            </a:extLst>
          </p:cNvPr>
          <p:cNvSpPr>
            <a:spLocks noGrp="1"/>
          </p:cNvSpPr>
          <p:nvPr>
            <p:ph idx="1"/>
          </p:nvPr>
        </p:nvSpPr>
        <p:spPr>
          <a:xfrm>
            <a:off x="838200" y="964405"/>
            <a:ext cx="10515600" cy="5636419"/>
          </a:xfrm>
        </p:spPr>
        <p:txBody>
          <a:bodyPr>
            <a:noAutofit/>
          </a:bodyPr>
          <a:lstStyle/>
          <a:p>
            <a:pPr algn="just"/>
            <a:r>
              <a:rPr lang="fr-FR" sz="2200" dirty="0">
                <a:latin typeface="Times New Roman" panose="02020603050405020304" pitchFamily="18" charset="0"/>
                <a:cs typeface="Times New Roman" panose="02020603050405020304" pitchFamily="18" charset="0"/>
              </a:rPr>
              <a:t>‘</a:t>
            </a:r>
            <a:r>
              <a:rPr lang="fr-FR" sz="2200" dirty="0">
                <a:solidFill>
                  <a:srgbClr val="FF0000"/>
                </a:solidFill>
                <a:latin typeface="Times New Roman" panose="02020603050405020304" pitchFamily="18" charset="0"/>
                <a:cs typeface="Times New Roman" panose="02020603050405020304" pitchFamily="18" charset="0"/>
              </a:rPr>
              <a:t>nom chaîne principale</a:t>
            </a:r>
            <a:r>
              <a:rPr lang="fr-FR" sz="2200" dirty="0">
                <a:latin typeface="Times New Roman" panose="02020603050405020304" pitchFamily="18" charset="0"/>
                <a:cs typeface="Times New Roman" panose="02020603050405020304" pitchFamily="18" charset="0"/>
              </a:rPr>
              <a:t>' correspond au nombre d'atomes de carbone de la chaîne principale.</a:t>
            </a:r>
          </a:p>
          <a:p>
            <a:pPr algn="just"/>
            <a:r>
              <a:rPr lang="fr-FR" sz="2200" dirty="0">
                <a:solidFill>
                  <a:srgbClr val="00B050"/>
                </a:solidFill>
                <a:latin typeface="Times New Roman" panose="02020603050405020304" pitchFamily="18" charset="0"/>
                <a:cs typeface="Times New Roman" panose="02020603050405020304" pitchFamily="18" charset="0"/>
              </a:rPr>
              <a:t>Le ou les préfixes </a:t>
            </a:r>
            <a:r>
              <a:rPr lang="fr-FR" sz="2200" dirty="0">
                <a:latin typeface="Times New Roman" panose="02020603050405020304" pitchFamily="18" charset="0"/>
                <a:cs typeface="Times New Roman" panose="02020603050405020304" pitchFamily="18" charset="0"/>
              </a:rPr>
              <a:t>précédant le nom de la chaîne principale caractérisent les substituants de la chaîne principale ; ces substituants seront soit des groupes caractéristiques autres que le groupe principal, soit des groupes carbonés (alkyles) n'appartenant pas à la chaîne principale.</a:t>
            </a:r>
          </a:p>
          <a:p>
            <a:pPr algn="just"/>
            <a:r>
              <a:rPr lang="fr-FR" sz="2200" dirty="0">
                <a:solidFill>
                  <a:srgbClr val="00B0F0"/>
                </a:solidFill>
                <a:latin typeface="Times New Roman" panose="02020603050405020304" pitchFamily="18" charset="0"/>
                <a:cs typeface="Times New Roman" panose="02020603050405020304" pitchFamily="18" charset="0"/>
              </a:rPr>
              <a:t>Le ou les suffixes </a:t>
            </a:r>
            <a:r>
              <a:rPr lang="fr-FR" sz="2200" dirty="0">
                <a:latin typeface="Times New Roman" panose="02020603050405020304" pitchFamily="18" charset="0"/>
                <a:cs typeface="Times New Roman" panose="02020603050405020304" pitchFamily="18" charset="0"/>
              </a:rPr>
              <a:t>précédant immédiatement le suffixe terminal devraient être appelés ‘</a:t>
            </a:r>
            <a:r>
              <a:rPr lang="fr-FR" sz="2200" dirty="0">
                <a:solidFill>
                  <a:srgbClr val="00B0F0"/>
                </a:solidFill>
                <a:latin typeface="Times New Roman" panose="02020603050405020304" pitchFamily="18" charset="0"/>
                <a:cs typeface="Times New Roman" panose="02020603050405020304" pitchFamily="18" charset="0"/>
              </a:rPr>
              <a:t>suffixes de saturation ou d'insaturation</a:t>
            </a:r>
            <a:r>
              <a:rPr lang="fr-FR" sz="2200" dirty="0">
                <a:latin typeface="Times New Roman" panose="02020603050405020304" pitchFamily="18" charset="0"/>
                <a:cs typeface="Times New Roman" panose="02020603050405020304" pitchFamily="18" charset="0"/>
              </a:rPr>
              <a:t>’. E (n effet, s'il n'y a pas de suffixe terminal (pas de fonction chimique) et si la chaîne principale ne comporte que des </a:t>
            </a:r>
            <a:r>
              <a:rPr lang="fr-FR" sz="2200" b="1" i="1" dirty="0">
                <a:latin typeface="Times New Roman" panose="02020603050405020304" pitchFamily="18" charset="0"/>
                <a:cs typeface="Times New Roman" panose="02020603050405020304" pitchFamily="18" charset="0"/>
              </a:rPr>
              <a:t>liaisons simples </a:t>
            </a:r>
            <a:r>
              <a:rPr lang="fr-FR" sz="2200" dirty="0">
                <a:latin typeface="Times New Roman" panose="02020603050405020304" pitchFamily="18" charset="0"/>
                <a:cs typeface="Times New Roman" panose="02020603050405020304" pitchFamily="18" charset="0"/>
              </a:rPr>
              <a:t>entre les carbones, ce </a:t>
            </a:r>
            <a:r>
              <a:rPr lang="fr-FR" sz="2200" b="1" i="1" dirty="0">
                <a:latin typeface="Times New Roman" panose="02020603050405020304" pitchFamily="18" charset="0"/>
                <a:cs typeface="Times New Roman" panose="02020603050405020304" pitchFamily="18" charset="0"/>
              </a:rPr>
              <a:t>suffixe</a:t>
            </a:r>
            <a:r>
              <a:rPr lang="fr-FR" sz="2200" dirty="0">
                <a:latin typeface="Times New Roman" panose="02020603050405020304" pitchFamily="18" charset="0"/>
                <a:cs typeface="Times New Roman" panose="02020603050405020304" pitchFamily="18" charset="0"/>
              </a:rPr>
              <a:t> est </a:t>
            </a:r>
            <a:r>
              <a:rPr lang="fr-FR" sz="2200" b="1" i="1" dirty="0">
                <a:solidFill>
                  <a:srgbClr val="00B0F0"/>
                </a:solidFill>
                <a:latin typeface="Times New Roman" panose="02020603050405020304" pitchFamily="18" charset="0"/>
                <a:cs typeface="Times New Roman" panose="02020603050405020304" pitchFamily="18" charset="0"/>
              </a:rPr>
              <a:t>‘</a:t>
            </a:r>
            <a:r>
              <a:rPr lang="fr-FR" sz="2200" b="1" i="1" dirty="0" err="1">
                <a:solidFill>
                  <a:srgbClr val="00B0F0"/>
                </a:solidFill>
                <a:latin typeface="Times New Roman" panose="02020603050405020304" pitchFamily="18" charset="0"/>
                <a:cs typeface="Times New Roman" panose="02020603050405020304" pitchFamily="18" charset="0"/>
              </a:rPr>
              <a:t>ane</a:t>
            </a:r>
            <a:r>
              <a:rPr lang="fr-FR" sz="2200" dirty="0">
                <a:solidFill>
                  <a:srgbClr val="00B0F0"/>
                </a:solidFill>
                <a:latin typeface="Times New Roman" panose="02020603050405020304" pitchFamily="18" charset="0"/>
                <a:cs typeface="Times New Roman" panose="02020603050405020304" pitchFamily="18" charset="0"/>
              </a:rPr>
              <a:t>' </a:t>
            </a:r>
            <a:r>
              <a:rPr lang="fr-FR" sz="2200" dirty="0">
                <a:latin typeface="Times New Roman" panose="02020603050405020304" pitchFamily="18" charset="0"/>
                <a:cs typeface="Times New Roman" panose="02020603050405020304" pitchFamily="18" charset="0"/>
              </a:rPr>
              <a:t>; il sera </a:t>
            </a:r>
            <a:r>
              <a:rPr lang="fr-FR" sz="2200" b="1" i="1" dirty="0">
                <a:solidFill>
                  <a:srgbClr val="00B0F0"/>
                </a:solidFill>
                <a:latin typeface="Times New Roman" panose="02020603050405020304" pitchFamily="18" charset="0"/>
                <a:cs typeface="Times New Roman" panose="02020603050405020304" pitchFamily="18" charset="0"/>
              </a:rPr>
              <a:t>‘</a:t>
            </a:r>
            <a:r>
              <a:rPr lang="fr-FR" sz="2200" b="1" i="1" dirty="0" err="1">
                <a:solidFill>
                  <a:srgbClr val="00B0F0"/>
                </a:solidFill>
                <a:latin typeface="Times New Roman" panose="02020603050405020304" pitchFamily="18" charset="0"/>
                <a:cs typeface="Times New Roman" panose="02020603050405020304" pitchFamily="18" charset="0"/>
              </a:rPr>
              <a:t>ène</a:t>
            </a:r>
            <a:r>
              <a:rPr lang="fr-FR" sz="2200" b="1" i="1" dirty="0">
                <a:solidFill>
                  <a:srgbClr val="00B0F0"/>
                </a:solidFill>
                <a:latin typeface="Times New Roman" panose="02020603050405020304" pitchFamily="18" charset="0"/>
                <a:cs typeface="Times New Roman" panose="02020603050405020304" pitchFamily="18" charset="0"/>
              </a:rPr>
              <a:t>' </a:t>
            </a:r>
            <a:r>
              <a:rPr lang="fr-FR" sz="2200" dirty="0">
                <a:latin typeface="Times New Roman" panose="02020603050405020304" pitchFamily="18" charset="0"/>
                <a:cs typeface="Times New Roman" panose="02020603050405020304" pitchFamily="18" charset="0"/>
              </a:rPr>
              <a:t>si la chaîne principale comprend une </a:t>
            </a:r>
            <a:r>
              <a:rPr lang="fr-FR" sz="2200" b="1" i="1" dirty="0">
                <a:latin typeface="Times New Roman" panose="02020603050405020304" pitchFamily="18" charset="0"/>
                <a:cs typeface="Times New Roman" panose="02020603050405020304" pitchFamily="18" charset="0"/>
              </a:rPr>
              <a:t>double liaison C=C </a:t>
            </a:r>
            <a:r>
              <a:rPr lang="fr-FR" sz="2200" dirty="0">
                <a:latin typeface="Times New Roman" panose="02020603050405020304" pitchFamily="18" charset="0"/>
                <a:cs typeface="Times New Roman" panose="02020603050405020304" pitchFamily="18" charset="0"/>
              </a:rPr>
              <a:t>ou </a:t>
            </a:r>
            <a:r>
              <a:rPr lang="fr-FR" sz="2200" b="1" i="1" dirty="0">
                <a:solidFill>
                  <a:srgbClr val="00B0F0"/>
                </a:solidFill>
                <a:latin typeface="Times New Roman" panose="02020603050405020304" pitchFamily="18" charset="0"/>
                <a:cs typeface="Times New Roman" panose="02020603050405020304" pitchFamily="18" charset="0"/>
              </a:rPr>
              <a:t>‘</a:t>
            </a:r>
            <a:r>
              <a:rPr lang="fr-FR" sz="2200" b="1" i="1" dirty="0" err="1">
                <a:solidFill>
                  <a:srgbClr val="00B0F0"/>
                </a:solidFill>
                <a:latin typeface="Times New Roman" panose="02020603050405020304" pitchFamily="18" charset="0"/>
                <a:cs typeface="Times New Roman" panose="02020603050405020304" pitchFamily="18" charset="0"/>
              </a:rPr>
              <a:t>yne</a:t>
            </a:r>
            <a:r>
              <a:rPr lang="fr-FR" sz="2200" b="1" i="1" dirty="0">
                <a:solidFill>
                  <a:srgbClr val="00B0F0"/>
                </a:solidFill>
                <a:latin typeface="Times New Roman" panose="02020603050405020304" pitchFamily="18" charset="0"/>
                <a:cs typeface="Times New Roman" panose="02020603050405020304" pitchFamily="18" charset="0"/>
              </a:rPr>
              <a:t>' </a:t>
            </a:r>
            <a:r>
              <a:rPr lang="fr-FR" sz="2200" dirty="0">
                <a:latin typeface="Times New Roman" panose="02020603050405020304" pitchFamily="18" charset="0"/>
                <a:cs typeface="Times New Roman" panose="02020603050405020304" pitchFamily="18" charset="0"/>
              </a:rPr>
              <a:t>s'il existe </a:t>
            </a:r>
            <a:r>
              <a:rPr lang="fr-FR" sz="2200" b="1" i="1" dirty="0">
                <a:latin typeface="Times New Roman" panose="02020603050405020304" pitchFamily="18" charset="0"/>
                <a:cs typeface="Times New Roman" panose="02020603050405020304" pitchFamily="18" charset="0"/>
              </a:rPr>
              <a:t>une triple </a:t>
            </a:r>
            <a:r>
              <a:rPr lang="fr-FR" sz="2200" b="1" i="1" dirty="0" err="1">
                <a:latin typeface="Times New Roman" panose="02020603050405020304" pitchFamily="18" charset="0"/>
                <a:cs typeface="Times New Roman" panose="02020603050405020304" pitchFamily="18" charset="0"/>
              </a:rPr>
              <a:t>liaisonC≡C</a:t>
            </a:r>
            <a:r>
              <a:rPr lang="fr-FR" sz="2200" dirty="0">
                <a:latin typeface="Times New Roman" panose="02020603050405020304" pitchFamily="18" charset="0"/>
                <a:cs typeface="Times New Roman" panose="02020603050405020304" pitchFamily="18" charset="0"/>
              </a:rPr>
              <a:t>. S'il y a un </a:t>
            </a:r>
            <a:r>
              <a:rPr lang="fr-FR" sz="2200" b="1" i="1" dirty="0">
                <a:solidFill>
                  <a:srgbClr val="7030A0"/>
                </a:solidFill>
                <a:latin typeface="Times New Roman" panose="02020603050405020304" pitchFamily="18" charset="0"/>
                <a:cs typeface="Times New Roman" panose="02020603050405020304" pitchFamily="18" charset="0"/>
              </a:rPr>
              <a:t>suffixe terminal</a:t>
            </a:r>
            <a:r>
              <a:rPr lang="fr-FR" sz="2200" dirty="0">
                <a:latin typeface="Times New Roman" panose="02020603050405020304" pitchFamily="18" charset="0"/>
                <a:cs typeface="Times New Roman" panose="02020603050405020304" pitchFamily="18" charset="0"/>
              </a:rPr>
              <a:t>, on omet la lettre « e ».</a:t>
            </a:r>
          </a:p>
          <a:p>
            <a:pPr algn="just"/>
            <a:r>
              <a:rPr lang="fr-FR" sz="2200" dirty="0">
                <a:latin typeface="Times New Roman" panose="02020603050405020304" pitchFamily="18" charset="0"/>
                <a:cs typeface="Times New Roman" panose="02020603050405020304" pitchFamily="18" charset="0"/>
              </a:rPr>
              <a:t>Enfin, des indices précisant les positions sur la chaîne principale des substituants, des liaisons multiples et du groupe principal devront être placés respectivement dans les préfixes, suffixes et suffixe principal.</a:t>
            </a:r>
          </a:p>
          <a:p>
            <a:pPr algn="just"/>
            <a:r>
              <a:rPr lang="fr-FR" sz="2200" b="1" i="1" dirty="0">
                <a:solidFill>
                  <a:srgbClr val="7030A0"/>
                </a:solidFill>
                <a:latin typeface="Times New Roman" panose="02020603050405020304" pitchFamily="18" charset="0"/>
                <a:cs typeface="Times New Roman" panose="02020603050405020304" pitchFamily="18" charset="0"/>
              </a:rPr>
              <a:t> suffixe terminal </a:t>
            </a:r>
            <a:r>
              <a:rPr lang="fr-FR" sz="2200" dirty="0">
                <a:latin typeface="Times New Roman" panose="02020603050405020304" pitchFamily="18" charset="0"/>
                <a:cs typeface="Times New Roman" panose="02020603050405020304" pitchFamily="18" charset="0"/>
              </a:rPr>
              <a:t>caractérisent le groupe fonctionnel principal (On choisit comme groupe principal celui qui se trouve le plus haut dans le Tableau ).</a:t>
            </a:r>
          </a:p>
          <a:p>
            <a:pPr algn="just"/>
            <a:endParaRPr lang="fr-FR" sz="2300" dirty="0">
              <a:latin typeface="Times New Roman" panose="02020603050405020304" pitchFamily="18" charset="0"/>
              <a:cs typeface="Times New Roman" panose="02020603050405020304" pitchFamily="18" charset="0"/>
            </a:endParaRPr>
          </a:p>
          <a:p>
            <a:pPr algn="just"/>
            <a:endParaRPr lang="fr-FR"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28653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3CB40A-5597-4A41-B3E8-848A190074B2}"/>
              </a:ext>
            </a:extLst>
          </p:cNvPr>
          <p:cNvSpPr>
            <a:spLocks noGrp="1"/>
          </p:cNvSpPr>
          <p:nvPr>
            <p:ph type="title"/>
          </p:nvPr>
        </p:nvSpPr>
        <p:spPr/>
        <p:txBody>
          <a:bodyPr/>
          <a:lstStyle/>
          <a:p>
            <a:r>
              <a:rPr lang="fr-FR" dirty="0"/>
              <a:t>Exemple:</a:t>
            </a:r>
          </a:p>
        </p:txBody>
      </p:sp>
      <p:sp>
        <p:nvSpPr>
          <p:cNvPr id="3" name="Espace réservé du contenu 2">
            <a:extLst>
              <a:ext uri="{FF2B5EF4-FFF2-40B4-BE49-F238E27FC236}">
                <a16:creationId xmlns:a16="http://schemas.microsoft.com/office/drawing/2014/main" id="{228BE330-37EC-4DB2-8E16-FF3EFAB24332}"/>
              </a:ext>
            </a:extLst>
          </p:cNvPr>
          <p:cNvSpPr>
            <a:spLocks noGrp="1"/>
          </p:cNvSpPr>
          <p:nvPr>
            <p:ph idx="1"/>
          </p:nvPr>
        </p:nvSpPr>
        <p:spPr>
          <a:xfrm>
            <a:off x="752475" y="1346994"/>
            <a:ext cx="10725150" cy="4351338"/>
          </a:xfrm>
        </p:spPr>
        <p:txBody>
          <a:bodyPr/>
          <a:lstStyle/>
          <a:p>
            <a:pPr marL="0" indent="0" algn="just">
              <a:buNone/>
            </a:pPr>
            <a:r>
              <a:rPr lang="fr-FR" dirty="0">
                <a:latin typeface="Times New Roman" panose="02020603050405020304" pitchFamily="18" charset="0"/>
                <a:cs typeface="Times New Roman" panose="02020603050405020304" pitchFamily="18" charset="0"/>
              </a:rPr>
              <a:t>le </a:t>
            </a:r>
            <a:r>
              <a:rPr lang="fr-FR" dirty="0">
                <a:solidFill>
                  <a:srgbClr val="7030A0"/>
                </a:solidFill>
                <a:latin typeface="Times New Roman" panose="02020603050405020304" pitchFamily="18" charset="0"/>
                <a:cs typeface="Times New Roman" panose="02020603050405020304" pitchFamily="18" charset="0"/>
              </a:rPr>
              <a:t>groupe fonctionnel principal (voir tableau): </a:t>
            </a:r>
            <a:r>
              <a:rPr lang="fr-FR" dirty="0">
                <a:latin typeface="Times New Roman" panose="02020603050405020304" pitchFamily="18" charset="0"/>
                <a:cs typeface="Times New Roman" panose="02020603050405020304" pitchFamily="18" charset="0"/>
              </a:rPr>
              <a:t>alcool </a:t>
            </a:r>
            <a:r>
              <a:rPr lang="fr-FR" dirty="0">
                <a:solidFill>
                  <a:srgbClr val="7030A0"/>
                </a:solidFill>
                <a:latin typeface="Times New Roman" panose="02020603050405020304" pitchFamily="18" charset="0"/>
                <a:cs typeface="Times New Roman" panose="02020603050405020304" pitchFamily="18" charset="0"/>
              </a:rPr>
              <a:t>    (</a:t>
            </a:r>
            <a:r>
              <a:rPr lang="fr-FR" b="1" i="1" dirty="0">
                <a:solidFill>
                  <a:srgbClr val="7030A0"/>
                </a:solidFill>
                <a:latin typeface="Times New Roman" panose="02020603050405020304" pitchFamily="18" charset="0"/>
                <a:cs typeface="Times New Roman" panose="02020603050405020304" pitchFamily="18" charset="0"/>
              </a:rPr>
              <a:t>suffixe terminal</a:t>
            </a:r>
            <a:r>
              <a:rPr lang="fr-FR" dirty="0">
                <a:solidFill>
                  <a:srgbClr val="7030A0"/>
                </a:solidFill>
                <a:latin typeface="Times New Roman" panose="02020603050405020304" pitchFamily="18" charset="0"/>
                <a:cs typeface="Times New Roman" panose="02020603050405020304" pitchFamily="18" charset="0"/>
              </a:rPr>
              <a:t>) </a:t>
            </a:r>
            <a:r>
              <a:rPr lang="fr-FR" dirty="0">
                <a:latin typeface="Times New Roman" panose="02020603050405020304" pitchFamily="18" charset="0"/>
                <a:cs typeface="Times New Roman" panose="02020603050405020304" pitchFamily="18" charset="0"/>
              </a:rPr>
              <a:t>: </a:t>
            </a:r>
            <a:r>
              <a:rPr lang="fr-FR" b="1" i="1" dirty="0" err="1">
                <a:solidFill>
                  <a:srgbClr val="7030A0"/>
                </a:solidFill>
                <a:latin typeface="Times New Roman" panose="02020603050405020304" pitchFamily="18" charset="0"/>
                <a:cs typeface="Times New Roman" panose="02020603050405020304" pitchFamily="18" charset="0"/>
              </a:rPr>
              <a:t>ol</a:t>
            </a:r>
            <a:r>
              <a:rPr lang="fr-FR" b="1" i="1" dirty="0">
                <a:solidFill>
                  <a:srgbClr val="7030A0"/>
                </a:solidFill>
                <a:latin typeface="Times New Roman" panose="02020603050405020304" pitchFamily="18" charset="0"/>
                <a:cs typeface="Times New Roman" panose="02020603050405020304" pitchFamily="18" charset="0"/>
              </a:rPr>
              <a:t> </a:t>
            </a:r>
            <a:r>
              <a:rPr lang="fr-FR" b="1" i="1" dirty="0">
                <a:latin typeface="Times New Roman" panose="02020603050405020304" pitchFamily="18" charset="0"/>
                <a:cs typeface="Times New Roman" panose="02020603050405020304" pitchFamily="18" charset="0"/>
              </a:rPr>
              <a:t>en position</a:t>
            </a:r>
            <a:r>
              <a:rPr lang="fr-FR" b="1" i="1" dirty="0">
                <a:solidFill>
                  <a:srgbClr val="00B050"/>
                </a:solidFill>
                <a:latin typeface="Times New Roman" panose="02020603050405020304" pitchFamily="18" charset="0"/>
                <a:cs typeface="Times New Roman" panose="02020603050405020304" pitchFamily="18" charset="0"/>
              </a:rPr>
              <a:t> </a:t>
            </a:r>
            <a:r>
              <a:rPr lang="fr-FR" b="1" i="1" dirty="0">
                <a:latin typeface="Times New Roman" panose="02020603050405020304" pitchFamily="18" charset="0"/>
                <a:cs typeface="Times New Roman" panose="02020603050405020304" pitchFamily="18" charset="0"/>
              </a:rPr>
              <a:t>1</a:t>
            </a:r>
          </a:p>
          <a:p>
            <a:pPr marL="0" indent="0" algn="just">
              <a:buNone/>
            </a:pPr>
            <a:r>
              <a:rPr lang="fr-FR" dirty="0">
                <a:solidFill>
                  <a:srgbClr val="FF0000"/>
                </a:solidFill>
                <a:latin typeface="Times New Roman" panose="02020603050405020304" pitchFamily="18" charset="0"/>
                <a:cs typeface="Times New Roman" panose="02020603050405020304" pitchFamily="18" charset="0"/>
              </a:rPr>
              <a:t>chaîne principale: contient 4 carbones</a:t>
            </a:r>
            <a:r>
              <a:rPr lang="fr-FR" dirty="0"/>
              <a:t>         </a:t>
            </a:r>
            <a:r>
              <a:rPr lang="fr-FR" b="1" i="1" dirty="0">
                <a:solidFill>
                  <a:srgbClr val="FF0000"/>
                </a:solidFill>
                <a:latin typeface="Times New Roman" panose="02020603050405020304" pitchFamily="18" charset="0"/>
                <a:cs typeface="Times New Roman" panose="02020603050405020304" pitchFamily="18" charset="0"/>
              </a:rPr>
              <a:t>but</a:t>
            </a:r>
          </a:p>
          <a:p>
            <a:pPr marL="0" indent="0" algn="just">
              <a:buNone/>
            </a:pPr>
            <a:r>
              <a:rPr lang="fr-FR" b="1" i="1" dirty="0">
                <a:solidFill>
                  <a:srgbClr val="00B050"/>
                </a:solidFill>
                <a:latin typeface="Times New Roman" panose="02020603050405020304" pitchFamily="18" charset="0"/>
                <a:cs typeface="Times New Roman" panose="02020603050405020304" pitchFamily="18" charset="0"/>
              </a:rPr>
              <a:t>Préfixe(s): brome </a:t>
            </a:r>
            <a:r>
              <a:rPr lang="fr-FR" b="1" i="1" dirty="0">
                <a:latin typeface="Times New Roman" panose="02020603050405020304" pitchFamily="18" charset="0"/>
                <a:cs typeface="Times New Roman" panose="02020603050405020304" pitchFamily="18" charset="0"/>
              </a:rPr>
              <a:t>en position-2 (2-</a:t>
            </a:r>
            <a:r>
              <a:rPr lang="fr-FR" b="1" i="1" dirty="0">
                <a:solidFill>
                  <a:srgbClr val="00B050"/>
                </a:solidFill>
                <a:latin typeface="Times New Roman" panose="02020603050405020304" pitchFamily="18" charset="0"/>
                <a:cs typeface="Times New Roman" panose="02020603050405020304" pitchFamily="18" charset="0"/>
              </a:rPr>
              <a:t>bromo</a:t>
            </a:r>
            <a:r>
              <a:rPr lang="fr-FR" b="1" i="1" dirty="0">
                <a:latin typeface="Times New Roman" panose="02020603050405020304" pitchFamily="18" charset="0"/>
                <a:cs typeface="Times New Roman" panose="02020603050405020304" pitchFamily="18" charset="0"/>
              </a:rPr>
              <a:t>)</a:t>
            </a:r>
            <a:r>
              <a:rPr lang="fr-FR" b="1" i="1" dirty="0">
                <a:solidFill>
                  <a:srgbClr val="00B050"/>
                </a:solidFill>
                <a:latin typeface="Times New Roman" panose="02020603050405020304" pitchFamily="18" charset="0"/>
                <a:cs typeface="Times New Roman" panose="02020603050405020304" pitchFamily="18" charset="0"/>
              </a:rPr>
              <a:t>+ chlore </a:t>
            </a:r>
            <a:r>
              <a:rPr lang="fr-FR" b="1" i="1" dirty="0">
                <a:latin typeface="Times New Roman" panose="02020603050405020304" pitchFamily="18" charset="0"/>
                <a:cs typeface="Times New Roman" panose="02020603050405020304" pitchFamily="18" charset="0"/>
              </a:rPr>
              <a:t>en position-4 (4-</a:t>
            </a:r>
            <a:r>
              <a:rPr lang="fr-FR" b="1" i="1" dirty="0">
                <a:solidFill>
                  <a:srgbClr val="00B050"/>
                </a:solidFill>
                <a:latin typeface="Times New Roman" panose="02020603050405020304" pitchFamily="18" charset="0"/>
                <a:cs typeface="Times New Roman" panose="02020603050405020304" pitchFamily="18" charset="0"/>
              </a:rPr>
              <a:t>chloro</a:t>
            </a:r>
            <a:r>
              <a:rPr lang="fr-FR" b="1" i="1" dirty="0">
                <a:latin typeface="Times New Roman" panose="02020603050405020304" pitchFamily="18" charset="0"/>
                <a:cs typeface="Times New Roman" panose="02020603050405020304" pitchFamily="18" charset="0"/>
              </a:rPr>
              <a:t>) + un radical méthyle en position-3 (</a:t>
            </a:r>
            <a:r>
              <a:rPr lang="fr-FR" b="1" i="1" dirty="0">
                <a:solidFill>
                  <a:srgbClr val="00B050"/>
                </a:solidFill>
                <a:latin typeface="Times New Roman" panose="02020603050405020304" pitchFamily="18" charset="0"/>
                <a:cs typeface="Times New Roman" panose="02020603050405020304" pitchFamily="18" charset="0"/>
              </a:rPr>
              <a:t>3-méthyl</a:t>
            </a:r>
            <a:r>
              <a:rPr lang="fr-FR" b="1" i="1" dirty="0">
                <a:latin typeface="Times New Roman" panose="02020603050405020304" pitchFamily="18" charset="0"/>
                <a:cs typeface="Times New Roman" panose="02020603050405020304" pitchFamily="18" charset="0"/>
              </a:rPr>
              <a:t>).</a:t>
            </a:r>
          </a:p>
          <a:p>
            <a:pPr marL="0" indent="0" algn="just">
              <a:buNone/>
            </a:pPr>
            <a:r>
              <a:rPr lang="fr-FR" dirty="0">
                <a:solidFill>
                  <a:srgbClr val="00B0F0"/>
                </a:solidFill>
                <a:latin typeface="Times New Roman" panose="02020603050405020304" pitchFamily="18" charset="0"/>
                <a:cs typeface="Times New Roman" panose="02020603050405020304" pitchFamily="18" charset="0"/>
              </a:rPr>
              <a:t>suffixes de saturation ou d'insaturation: C=C </a:t>
            </a:r>
            <a:r>
              <a:rPr lang="fr-FR" b="1" i="1" dirty="0">
                <a:latin typeface="Times New Roman" panose="02020603050405020304" pitchFamily="18" charset="0"/>
                <a:cs typeface="Times New Roman" panose="02020603050405020304" pitchFamily="18" charset="0"/>
              </a:rPr>
              <a:t>en position</a:t>
            </a:r>
            <a:r>
              <a:rPr lang="fr-FR" b="1" i="1" dirty="0">
                <a:solidFill>
                  <a:srgbClr val="00B0F0"/>
                </a:solidFill>
                <a:latin typeface="Times New Roman" panose="02020603050405020304" pitchFamily="18" charset="0"/>
                <a:cs typeface="Times New Roman" panose="02020603050405020304" pitchFamily="18" charset="0"/>
              </a:rPr>
              <a:t>-</a:t>
            </a:r>
            <a:r>
              <a:rPr lang="fr-FR" i="1" dirty="0">
                <a:solidFill>
                  <a:srgbClr val="00B0F0"/>
                </a:solidFill>
                <a:latin typeface="Times New Roman" panose="02020603050405020304" pitchFamily="18" charset="0"/>
                <a:cs typeface="Times New Roman" panose="02020603050405020304" pitchFamily="18" charset="0"/>
              </a:rPr>
              <a:t>2(2-èn)    </a:t>
            </a:r>
          </a:p>
          <a:p>
            <a:pPr marL="0" indent="0" algn="just">
              <a:buNone/>
            </a:pPr>
            <a:r>
              <a:rPr lang="fr-FR" i="1" dirty="0">
                <a:solidFill>
                  <a:srgbClr val="00B0F0"/>
                </a:solidFill>
                <a:latin typeface="Times New Roman" panose="02020603050405020304" pitchFamily="18" charset="0"/>
                <a:cs typeface="Times New Roman" panose="02020603050405020304" pitchFamily="18" charset="0"/>
              </a:rPr>
              <a:t>   </a:t>
            </a:r>
            <a:r>
              <a:rPr lang="fr-FR" b="1" i="1" dirty="0">
                <a:solidFill>
                  <a:srgbClr val="FF0000"/>
                </a:solidFill>
                <a:latin typeface="Times New Roman" panose="02020603050405020304" pitchFamily="18" charset="0"/>
                <a:cs typeface="Times New Roman" panose="02020603050405020304" pitchFamily="18" charset="0"/>
              </a:rPr>
              <a:t>but-</a:t>
            </a:r>
            <a:r>
              <a:rPr lang="fr-FR" i="1" dirty="0">
                <a:solidFill>
                  <a:srgbClr val="00B0F0"/>
                </a:solidFill>
                <a:latin typeface="Times New Roman" panose="02020603050405020304" pitchFamily="18" charset="0"/>
                <a:cs typeface="Times New Roman" panose="02020603050405020304" pitchFamily="18" charset="0"/>
              </a:rPr>
              <a:t>2-èn-</a:t>
            </a:r>
          </a:p>
          <a:p>
            <a:pPr marL="0" indent="0" algn="just">
              <a:buNone/>
            </a:pPr>
            <a:r>
              <a:rPr lang="fr-FR" i="1" dirty="0">
                <a:latin typeface="Times New Roman" panose="02020603050405020304" pitchFamily="18" charset="0"/>
                <a:cs typeface="Times New Roman" panose="02020603050405020304" pitchFamily="18" charset="0"/>
              </a:rPr>
              <a:t>Ce qui donne: </a:t>
            </a:r>
            <a:r>
              <a:rPr lang="fr-FR" i="1" dirty="0">
                <a:solidFill>
                  <a:srgbClr val="00B050"/>
                </a:solidFill>
                <a:latin typeface="Times New Roman" panose="02020603050405020304" pitchFamily="18" charset="0"/>
                <a:cs typeface="Times New Roman" panose="02020603050405020304" pitchFamily="18" charset="0"/>
              </a:rPr>
              <a:t>2-bromo-4-chloro-3-méthyl</a:t>
            </a:r>
            <a:r>
              <a:rPr lang="fr-FR" i="1" dirty="0">
                <a:solidFill>
                  <a:srgbClr val="FF0000"/>
                </a:solidFill>
                <a:latin typeface="Times New Roman" panose="02020603050405020304" pitchFamily="18" charset="0"/>
                <a:cs typeface="Times New Roman" panose="02020603050405020304" pitchFamily="18" charset="0"/>
              </a:rPr>
              <a:t>but</a:t>
            </a:r>
            <a:r>
              <a:rPr lang="fr-FR" i="1" dirty="0">
                <a:latin typeface="Times New Roman" panose="02020603050405020304" pitchFamily="18" charset="0"/>
                <a:cs typeface="Times New Roman" panose="02020603050405020304" pitchFamily="18" charset="0"/>
              </a:rPr>
              <a:t>-</a:t>
            </a:r>
            <a:r>
              <a:rPr lang="fr-FR" i="1" dirty="0">
                <a:solidFill>
                  <a:srgbClr val="00B0F0"/>
                </a:solidFill>
                <a:latin typeface="Times New Roman" panose="02020603050405020304" pitchFamily="18" charset="0"/>
                <a:cs typeface="Times New Roman" panose="02020603050405020304" pitchFamily="18" charset="0"/>
              </a:rPr>
              <a:t>2-én</a:t>
            </a:r>
            <a:r>
              <a:rPr lang="fr-FR" i="1" dirty="0">
                <a:latin typeface="Times New Roman" panose="02020603050405020304" pitchFamily="18" charset="0"/>
                <a:cs typeface="Times New Roman" panose="02020603050405020304" pitchFamily="18" charset="0"/>
              </a:rPr>
              <a:t>-</a:t>
            </a:r>
            <a:r>
              <a:rPr lang="fr-FR" i="1" dirty="0">
                <a:solidFill>
                  <a:srgbClr val="7030A0"/>
                </a:solidFill>
                <a:latin typeface="Times New Roman" panose="02020603050405020304" pitchFamily="18" charset="0"/>
                <a:cs typeface="Times New Roman" panose="02020603050405020304" pitchFamily="18" charset="0"/>
              </a:rPr>
              <a:t>1-ol</a:t>
            </a:r>
            <a:endParaRPr lang="fr-FR" i="1" dirty="0">
              <a:solidFill>
                <a:srgbClr val="7030A0"/>
              </a:solidFill>
            </a:endParaRPr>
          </a:p>
        </p:txBody>
      </p:sp>
      <p:graphicFrame>
        <p:nvGraphicFramePr>
          <p:cNvPr id="4" name="Objet 3">
            <a:extLst>
              <a:ext uri="{FF2B5EF4-FFF2-40B4-BE49-F238E27FC236}">
                <a16:creationId xmlns:a16="http://schemas.microsoft.com/office/drawing/2014/main" id="{ED74DA40-9034-4820-8341-FAB35EAC6A15}"/>
              </a:ext>
            </a:extLst>
          </p:cNvPr>
          <p:cNvGraphicFramePr>
            <a:graphicFrameLocks noChangeAspect="1"/>
          </p:cNvGraphicFramePr>
          <p:nvPr>
            <p:extLst>
              <p:ext uri="{D42A27DB-BD31-4B8C-83A1-F6EECF244321}">
                <p14:modId xmlns:p14="http://schemas.microsoft.com/office/powerpoint/2010/main" val="2693617271"/>
              </p:ext>
            </p:extLst>
          </p:nvPr>
        </p:nvGraphicFramePr>
        <p:xfrm>
          <a:off x="8662987" y="4563266"/>
          <a:ext cx="2814638" cy="1541463"/>
        </p:xfrm>
        <a:graphic>
          <a:graphicData uri="http://schemas.openxmlformats.org/presentationml/2006/ole">
            <mc:AlternateContent xmlns:mc="http://schemas.openxmlformats.org/markup-compatibility/2006">
              <mc:Choice xmlns:v="urn:schemas-microsoft-com:vml" Requires="v">
                <p:oleObj spid="_x0000_s9225" name="CS ChemDraw Drawing" r:id="rId3" imgW="1910475" imgH="1046935" progId="ChemDraw.Document.6.0">
                  <p:embed/>
                </p:oleObj>
              </mc:Choice>
              <mc:Fallback>
                <p:oleObj name="CS ChemDraw Drawing" r:id="rId3" imgW="1910475" imgH="1046935" progId="ChemDraw.Document.6.0">
                  <p:embed/>
                  <p:pic>
                    <p:nvPicPr>
                      <p:cNvPr id="0" name=""/>
                      <p:cNvPicPr/>
                      <p:nvPr/>
                    </p:nvPicPr>
                    <p:blipFill>
                      <a:blip r:embed="rId4"/>
                      <a:stretch>
                        <a:fillRect/>
                      </a:stretch>
                    </p:blipFill>
                    <p:spPr>
                      <a:xfrm>
                        <a:off x="8662987" y="4563266"/>
                        <a:ext cx="2814638" cy="1541463"/>
                      </a:xfrm>
                      <a:prstGeom prst="rect">
                        <a:avLst/>
                      </a:prstGeom>
                    </p:spPr>
                  </p:pic>
                </p:oleObj>
              </mc:Fallback>
            </mc:AlternateContent>
          </a:graphicData>
        </a:graphic>
      </p:graphicFrame>
      <p:sp>
        <p:nvSpPr>
          <p:cNvPr id="5" name="Flèche : droite 4">
            <a:extLst>
              <a:ext uri="{FF2B5EF4-FFF2-40B4-BE49-F238E27FC236}">
                <a16:creationId xmlns:a16="http://schemas.microsoft.com/office/drawing/2014/main" id="{089C7935-0FFD-4082-931C-875D1766C591}"/>
              </a:ext>
            </a:extLst>
          </p:cNvPr>
          <p:cNvSpPr/>
          <p:nvPr/>
        </p:nvSpPr>
        <p:spPr>
          <a:xfrm>
            <a:off x="6457950" y="2359024"/>
            <a:ext cx="266700" cy="214313"/>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6" name="Flèche : droite 5">
            <a:extLst>
              <a:ext uri="{FF2B5EF4-FFF2-40B4-BE49-F238E27FC236}">
                <a16:creationId xmlns:a16="http://schemas.microsoft.com/office/drawing/2014/main" id="{58A910D3-8513-4C1A-BE50-BE0F4C185C85}"/>
              </a:ext>
            </a:extLst>
          </p:cNvPr>
          <p:cNvSpPr/>
          <p:nvPr/>
        </p:nvSpPr>
        <p:spPr>
          <a:xfrm>
            <a:off x="8401049" y="1476375"/>
            <a:ext cx="266700" cy="214313"/>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7" name="Flèche : droite 6">
            <a:extLst>
              <a:ext uri="{FF2B5EF4-FFF2-40B4-BE49-F238E27FC236}">
                <a16:creationId xmlns:a16="http://schemas.microsoft.com/office/drawing/2014/main" id="{4B866F4F-AF63-4D6E-8182-7EDBFD4F948B}"/>
              </a:ext>
            </a:extLst>
          </p:cNvPr>
          <p:cNvSpPr/>
          <p:nvPr/>
        </p:nvSpPr>
        <p:spPr>
          <a:xfrm>
            <a:off x="10163175" y="3768724"/>
            <a:ext cx="266700" cy="214313"/>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33352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09A120-C7EC-4804-9FD7-07EF2951303B}"/>
              </a:ext>
            </a:extLst>
          </p:cNvPr>
          <p:cNvSpPr>
            <a:spLocks noGrp="1"/>
          </p:cNvSpPr>
          <p:nvPr>
            <p:ph type="title"/>
          </p:nvPr>
        </p:nvSpPr>
        <p:spPr/>
        <p:txBody>
          <a:bodyPr/>
          <a:lstStyle/>
          <a:p>
            <a:pPr marL="742950" indent="-742950">
              <a:buFont typeface="+mj-lt"/>
              <a:buAutoNum type="arabicPeriod"/>
            </a:pPr>
            <a:r>
              <a:rPr lang="fr-FR" dirty="0">
                <a:solidFill>
                  <a:srgbClr val="FF0000"/>
                </a:solidFill>
                <a:effectLst>
                  <a:outerShdw blurRad="38100" dist="38100" dir="2700000" algn="tl">
                    <a:srgbClr val="000000">
                      <a:alpha val="43137"/>
                    </a:srgbClr>
                  </a:outerShdw>
                </a:effectLst>
              </a:rPr>
              <a:t>les acides carboxyliques R-CO</a:t>
            </a:r>
            <a:r>
              <a:rPr lang="fr-FR" baseline="-25000" dirty="0">
                <a:solidFill>
                  <a:srgbClr val="FF0000"/>
                </a:solidFill>
                <a:effectLst>
                  <a:outerShdw blurRad="38100" dist="38100" dir="2700000" algn="tl">
                    <a:srgbClr val="000000">
                      <a:alpha val="43137"/>
                    </a:srgbClr>
                  </a:outerShdw>
                </a:effectLst>
              </a:rPr>
              <a:t>2</a:t>
            </a:r>
            <a:r>
              <a:rPr lang="fr-FR" dirty="0">
                <a:solidFill>
                  <a:srgbClr val="FF0000"/>
                </a:solidFill>
                <a:effectLst>
                  <a:outerShdw blurRad="38100" dist="38100" dir="2700000" algn="tl">
                    <a:srgbClr val="000000">
                      <a:alpha val="43137"/>
                    </a:srgbClr>
                  </a:outerShdw>
                </a:effectLst>
              </a:rPr>
              <a:t>H</a:t>
            </a:r>
          </a:p>
        </p:txBody>
      </p:sp>
      <p:sp>
        <p:nvSpPr>
          <p:cNvPr id="3" name="Espace réservé du contenu 2">
            <a:extLst>
              <a:ext uri="{FF2B5EF4-FFF2-40B4-BE49-F238E27FC236}">
                <a16:creationId xmlns:a16="http://schemas.microsoft.com/office/drawing/2014/main" id="{4D1A97F6-72F7-4346-AE0A-84E3F3AA3C77}"/>
              </a:ext>
            </a:extLst>
          </p:cNvPr>
          <p:cNvSpPr>
            <a:spLocks noGrp="1"/>
          </p:cNvSpPr>
          <p:nvPr>
            <p:ph idx="1"/>
          </p:nvPr>
        </p:nvSpPr>
        <p:spPr>
          <a:xfrm>
            <a:off x="466725" y="1710359"/>
            <a:ext cx="10515600" cy="3021493"/>
          </a:xfrm>
        </p:spPr>
        <p:txBody>
          <a:bodyPr>
            <a:normAutofit fontScale="62500" lnSpcReduction="20000"/>
          </a:bodyPr>
          <a:lstStyle/>
          <a:p>
            <a:pPr algn="just">
              <a:lnSpc>
                <a:spcPct val="120000"/>
              </a:lnSpc>
            </a:pPr>
            <a:r>
              <a:rPr lang="fr-FR" sz="2600" dirty="0">
                <a:latin typeface="Times New Roman" panose="02020603050405020304" pitchFamily="18" charset="0"/>
                <a:cs typeface="Times New Roman" panose="02020603050405020304" pitchFamily="18" charset="0"/>
              </a:rPr>
              <a:t>En série acyclique, le système IUPAC construit les noms des acides carboxyliques en remplaçant le « e » dm de l’alcane par –</a:t>
            </a:r>
            <a:r>
              <a:rPr lang="fr-FR" sz="2600" dirty="0" err="1">
                <a:latin typeface="Times New Roman" panose="02020603050405020304" pitchFamily="18" charset="0"/>
                <a:cs typeface="Times New Roman" panose="02020603050405020304" pitchFamily="18" charset="0"/>
              </a:rPr>
              <a:t>oïque</a:t>
            </a:r>
            <a:r>
              <a:rPr lang="fr-FR" sz="2600" dirty="0">
                <a:latin typeface="Times New Roman" panose="02020603050405020304" pitchFamily="18" charset="0"/>
                <a:cs typeface="Times New Roman" panose="02020603050405020304" pitchFamily="18" charset="0"/>
              </a:rPr>
              <a:t> et en faisant précéder le tout par le mot acide.</a:t>
            </a:r>
          </a:p>
          <a:p>
            <a:pPr algn="just">
              <a:lnSpc>
                <a:spcPct val="120000"/>
              </a:lnSpc>
            </a:pPr>
            <a:r>
              <a:rPr lang="fr-FR" sz="2600" dirty="0">
                <a:latin typeface="Times New Roman" panose="02020603050405020304" pitchFamily="18" charset="0"/>
                <a:cs typeface="Times New Roman" panose="02020603050405020304" pitchFamily="18" charset="0"/>
              </a:rPr>
              <a:t> La chaîne de l’acide </a:t>
            </a:r>
            <a:r>
              <a:rPr lang="fr-FR" sz="2600" dirty="0" err="1">
                <a:latin typeface="Times New Roman" panose="02020603050405020304" pitchFamily="18" charset="0"/>
                <a:cs typeface="Times New Roman" panose="02020603050405020304" pitchFamily="18" charset="0"/>
              </a:rPr>
              <a:t>alcanoïque</a:t>
            </a:r>
            <a:r>
              <a:rPr lang="fr-FR" sz="2600" dirty="0">
                <a:latin typeface="Times New Roman" panose="02020603050405020304" pitchFamily="18" charset="0"/>
                <a:cs typeface="Times New Roman" panose="02020603050405020304" pitchFamily="18" charset="0"/>
              </a:rPr>
              <a:t> est numérotée en assignant le numéro 1 au carbone carboxylique et en positionnant tous les substituants tout au long de la plus grande chaîne carbonée incluant obligatoirement le groupe CO</a:t>
            </a:r>
            <a:r>
              <a:rPr lang="fr-FR" sz="2600" baseline="-25000" dirty="0">
                <a:latin typeface="Times New Roman" panose="02020603050405020304" pitchFamily="18" charset="0"/>
                <a:cs typeface="Times New Roman" panose="02020603050405020304" pitchFamily="18" charset="0"/>
              </a:rPr>
              <a:t>2</a:t>
            </a:r>
            <a:r>
              <a:rPr lang="fr-FR" sz="2600" dirty="0">
                <a:latin typeface="Times New Roman" panose="02020603050405020304" pitchFamily="18" charset="0"/>
                <a:cs typeface="Times New Roman" panose="02020603050405020304" pitchFamily="18" charset="0"/>
              </a:rPr>
              <a:t>H.</a:t>
            </a:r>
          </a:p>
          <a:p>
            <a:pPr algn="just"/>
            <a:endParaRPr lang="fr-FR" sz="2600" dirty="0">
              <a:latin typeface="Times New Roman" panose="02020603050405020304" pitchFamily="18" charset="0"/>
              <a:cs typeface="Times New Roman" panose="02020603050405020304" pitchFamily="18" charset="0"/>
            </a:endParaRPr>
          </a:p>
          <a:p>
            <a:pPr algn="just"/>
            <a:endParaRPr lang="fr-FR" sz="2600" dirty="0">
              <a:latin typeface="Times New Roman" panose="02020603050405020304" pitchFamily="18" charset="0"/>
              <a:cs typeface="Times New Roman" panose="02020603050405020304" pitchFamily="18" charset="0"/>
            </a:endParaRPr>
          </a:p>
          <a:p>
            <a:pPr algn="just"/>
            <a:endParaRPr lang="fr-FR" sz="2600" dirty="0">
              <a:latin typeface="Times New Roman" panose="02020603050405020304" pitchFamily="18" charset="0"/>
              <a:cs typeface="Times New Roman" panose="02020603050405020304" pitchFamily="18" charset="0"/>
            </a:endParaRPr>
          </a:p>
          <a:p>
            <a:pPr algn="just"/>
            <a:r>
              <a:rPr lang="fr-FR" sz="2600" dirty="0">
                <a:latin typeface="Times New Roman" panose="02020603050405020304" pitchFamily="18" charset="0"/>
                <a:cs typeface="Times New Roman" panose="02020603050405020304" pitchFamily="18" charset="0"/>
              </a:rPr>
              <a:t>exemple: </a:t>
            </a:r>
          </a:p>
          <a:p>
            <a:r>
              <a:rPr lang="fr-FR" sz="2000" dirty="0">
                <a:solidFill>
                  <a:srgbClr val="7030A0"/>
                </a:solidFill>
                <a:latin typeface="Times New Roman" panose="02020603050405020304" pitchFamily="18" charset="0"/>
                <a:cs typeface="Times New Roman" panose="02020603050405020304" pitchFamily="18" charset="0"/>
              </a:rPr>
              <a:t>Acide</a:t>
            </a:r>
            <a:r>
              <a:rPr lang="fr-FR" sz="2000" dirty="0">
                <a:latin typeface="Times New Roman" panose="02020603050405020304" pitchFamily="18" charset="0"/>
                <a:cs typeface="Times New Roman" panose="02020603050405020304" pitchFamily="18" charset="0"/>
              </a:rPr>
              <a:t> pentan</a:t>
            </a:r>
            <a:r>
              <a:rPr lang="fr-FR" sz="2000" dirty="0">
                <a:solidFill>
                  <a:srgbClr val="7030A0"/>
                </a:solidFill>
                <a:latin typeface="Times New Roman" panose="02020603050405020304" pitchFamily="18" charset="0"/>
                <a:cs typeface="Times New Roman" panose="02020603050405020304" pitchFamily="18" charset="0"/>
              </a:rPr>
              <a:t>oïque</a:t>
            </a:r>
          </a:p>
          <a:p>
            <a:endParaRPr lang="fr-FR" dirty="0"/>
          </a:p>
        </p:txBody>
      </p:sp>
      <p:graphicFrame>
        <p:nvGraphicFramePr>
          <p:cNvPr id="4" name="Objet 3">
            <a:extLst>
              <a:ext uri="{FF2B5EF4-FFF2-40B4-BE49-F238E27FC236}">
                <a16:creationId xmlns:a16="http://schemas.microsoft.com/office/drawing/2014/main" id="{C251F5D7-7170-411C-A1F6-5191D6B093E3}"/>
              </a:ext>
            </a:extLst>
          </p:cNvPr>
          <p:cNvGraphicFramePr>
            <a:graphicFrameLocks noChangeAspect="1"/>
          </p:cNvGraphicFramePr>
          <p:nvPr>
            <p:extLst>
              <p:ext uri="{D42A27DB-BD31-4B8C-83A1-F6EECF244321}">
                <p14:modId xmlns:p14="http://schemas.microsoft.com/office/powerpoint/2010/main" val="3068675068"/>
              </p:ext>
            </p:extLst>
          </p:nvPr>
        </p:nvGraphicFramePr>
        <p:xfrm>
          <a:off x="9382125" y="539236"/>
          <a:ext cx="1200150" cy="1090613"/>
        </p:xfrm>
        <a:graphic>
          <a:graphicData uri="http://schemas.openxmlformats.org/presentationml/2006/ole">
            <mc:AlternateContent xmlns:mc="http://schemas.openxmlformats.org/markup-compatibility/2006">
              <mc:Choice xmlns:v="urn:schemas-microsoft-com:vml" Requires="v">
                <p:oleObj spid="_x0000_s8219" name="CS ChemDraw Drawing" r:id="rId3" imgW="799779" imgH="727027" progId="ChemDraw.Document.6.0">
                  <p:embed/>
                </p:oleObj>
              </mc:Choice>
              <mc:Fallback>
                <p:oleObj name="CS ChemDraw Drawing" r:id="rId3" imgW="799779" imgH="727027" progId="ChemDraw.Document.6.0">
                  <p:embed/>
                  <p:pic>
                    <p:nvPicPr>
                      <p:cNvPr id="0" name=""/>
                      <p:cNvPicPr/>
                      <p:nvPr/>
                    </p:nvPicPr>
                    <p:blipFill>
                      <a:blip r:embed="rId4"/>
                      <a:stretch>
                        <a:fillRect/>
                      </a:stretch>
                    </p:blipFill>
                    <p:spPr>
                      <a:xfrm>
                        <a:off x="9382125" y="539236"/>
                        <a:ext cx="1200150" cy="1090613"/>
                      </a:xfrm>
                      <a:prstGeom prst="rect">
                        <a:avLst/>
                      </a:prstGeom>
                      <a:solidFill>
                        <a:schemeClr val="bg2"/>
                      </a:solidFill>
                      <a:ln w="19050">
                        <a:solidFill>
                          <a:schemeClr val="tx1"/>
                        </a:solidFill>
                      </a:ln>
                    </p:spPr>
                  </p:pic>
                </p:oleObj>
              </mc:Fallback>
            </mc:AlternateContent>
          </a:graphicData>
        </a:graphic>
      </p:graphicFrame>
      <p:graphicFrame>
        <p:nvGraphicFramePr>
          <p:cNvPr id="8" name="Objet 7">
            <a:extLst>
              <a:ext uri="{FF2B5EF4-FFF2-40B4-BE49-F238E27FC236}">
                <a16:creationId xmlns:a16="http://schemas.microsoft.com/office/drawing/2014/main" id="{1A0AF032-FF97-49EA-8760-68A7792A47FA}"/>
              </a:ext>
            </a:extLst>
          </p:cNvPr>
          <p:cNvGraphicFramePr>
            <a:graphicFrameLocks noChangeAspect="1"/>
          </p:cNvGraphicFramePr>
          <p:nvPr>
            <p:extLst>
              <p:ext uri="{D42A27DB-BD31-4B8C-83A1-F6EECF244321}">
                <p14:modId xmlns:p14="http://schemas.microsoft.com/office/powerpoint/2010/main" val="4260520442"/>
              </p:ext>
            </p:extLst>
          </p:nvPr>
        </p:nvGraphicFramePr>
        <p:xfrm>
          <a:off x="3767138" y="4238484"/>
          <a:ext cx="2219325" cy="689598"/>
        </p:xfrm>
        <a:graphic>
          <a:graphicData uri="http://schemas.openxmlformats.org/presentationml/2006/ole">
            <mc:AlternateContent xmlns:mc="http://schemas.openxmlformats.org/markup-compatibility/2006">
              <mc:Choice xmlns:v="urn:schemas-microsoft-com:vml" Requires="v">
                <p:oleObj spid="_x0000_s8220" name="CS ChemDraw Drawing" r:id="rId5" imgW="1732527" imgH="537540" progId="ChemDraw.Document.6.0">
                  <p:embed/>
                </p:oleObj>
              </mc:Choice>
              <mc:Fallback>
                <p:oleObj name="CS ChemDraw Drawing" r:id="rId5" imgW="1732527" imgH="537540" progId="ChemDraw.Document.6.0">
                  <p:embed/>
                  <p:pic>
                    <p:nvPicPr>
                      <p:cNvPr id="0" name=""/>
                      <p:cNvPicPr/>
                      <p:nvPr/>
                    </p:nvPicPr>
                    <p:blipFill>
                      <a:blip r:embed="rId6"/>
                      <a:stretch>
                        <a:fillRect/>
                      </a:stretch>
                    </p:blipFill>
                    <p:spPr>
                      <a:xfrm>
                        <a:off x="3767138" y="4238484"/>
                        <a:ext cx="2219325" cy="689598"/>
                      </a:xfrm>
                      <a:prstGeom prst="rect">
                        <a:avLst/>
                      </a:prstGeom>
                    </p:spPr>
                  </p:pic>
                </p:oleObj>
              </mc:Fallback>
            </mc:AlternateContent>
          </a:graphicData>
        </a:graphic>
      </p:graphicFrame>
      <p:graphicFrame>
        <p:nvGraphicFramePr>
          <p:cNvPr id="5" name="Objet 4">
            <a:extLst>
              <a:ext uri="{FF2B5EF4-FFF2-40B4-BE49-F238E27FC236}">
                <a16:creationId xmlns:a16="http://schemas.microsoft.com/office/drawing/2014/main" id="{B1DA417A-8D40-4F9C-BC96-81CA671737ED}"/>
              </a:ext>
            </a:extLst>
          </p:cNvPr>
          <p:cNvGraphicFramePr>
            <a:graphicFrameLocks noChangeAspect="1"/>
          </p:cNvGraphicFramePr>
          <p:nvPr>
            <p:extLst>
              <p:ext uri="{D42A27DB-BD31-4B8C-83A1-F6EECF244321}">
                <p14:modId xmlns:p14="http://schemas.microsoft.com/office/powerpoint/2010/main" val="4000101374"/>
              </p:ext>
            </p:extLst>
          </p:nvPr>
        </p:nvGraphicFramePr>
        <p:xfrm>
          <a:off x="4000500" y="5179872"/>
          <a:ext cx="1457325" cy="736600"/>
        </p:xfrm>
        <a:graphic>
          <a:graphicData uri="http://schemas.openxmlformats.org/presentationml/2006/ole">
            <mc:AlternateContent xmlns:mc="http://schemas.openxmlformats.org/markup-compatibility/2006">
              <mc:Choice xmlns:v="urn:schemas-microsoft-com:vml" Requires="v">
                <p:oleObj spid="_x0000_s8221" name="CS ChemDraw Drawing" r:id="rId7" imgW="1456727" imgH="736145" progId="ChemDraw.Document.6.0">
                  <p:embed/>
                </p:oleObj>
              </mc:Choice>
              <mc:Fallback>
                <p:oleObj name="CS ChemDraw Drawing" r:id="rId7" imgW="1456727" imgH="736145" progId="ChemDraw.Document.6.0">
                  <p:embed/>
                  <p:pic>
                    <p:nvPicPr>
                      <p:cNvPr id="0" name=""/>
                      <p:cNvPicPr/>
                      <p:nvPr/>
                    </p:nvPicPr>
                    <p:blipFill>
                      <a:blip r:embed="rId8"/>
                      <a:stretch>
                        <a:fillRect/>
                      </a:stretch>
                    </p:blipFill>
                    <p:spPr>
                      <a:xfrm>
                        <a:off x="4000500" y="5179872"/>
                        <a:ext cx="1457325" cy="736600"/>
                      </a:xfrm>
                      <a:prstGeom prst="rect">
                        <a:avLst/>
                      </a:prstGeom>
                    </p:spPr>
                  </p:pic>
                </p:oleObj>
              </mc:Fallback>
            </mc:AlternateContent>
          </a:graphicData>
        </a:graphic>
      </p:graphicFrame>
      <p:sp>
        <p:nvSpPr>
          <p:cNvPr id="6" name="Rectangle 5">
            <a:extLst>
              <a:ext uri="{FF2B5EF4-FFF2-40B4-BE49-F238E27FC236}">
                <a16:creationId xmlns:a16="http://schemas.microsoft.com/office/drawing/2014/main" id="{B37B8CF5-9BFD-42D4-BC4D-7C168521B70D}"/>
              </a:ext>
            </a:extLst>
          </p:cNvPr>
          <p:cNvSpPr/>
          <p:nvPr/>
        </p:nvSpPr>
        <p:spPr>
          <a:xfrm>
            <a:off x="571500" y="5147640"/>
            <a:ext cx="3313728" cy="369332"/>
          </a:xfrm>
          <a:prstGeom prst="rect">
            <a:avLst/>
          </a:prstGeom>
        </p:spPr>
        <p:txBody>
          <a:bodyPr wrap="none">
            <a:spAutoFit/>
          </a:bodyPr>
          <a:lstStyle/>
          <a:p>
            <a:pPr marL="285750" indent="-285750">
              <a:buFont typeface="Arial" panose="020B0604020202020204" pitchFamily="34" charset="0"/>
              <a:buChar char="•"/>
            </a:pPr>
            <a:r>
              <a:rPr lang="fr-FR" dirty="0">
                <a:solidFill>
                  <a:srgbClr val="7030A0"/>
                </a:solidFill>
                <a:latin typeface="Times New Roman" panose="02020603050405020304" pitchFamily="18" charset="0"/>
                <a:cs typeface="Times New Roman" panose="02020603050405020304" pitchFamily="18" charset="0"/>
              </a:rPr>
              <a:t>Acide</a:t>
            </a:r>
            <a:r>
              <a:rPr lang="fr-FR" dirty="0">
                <a:latin typeface="Times New Roman" panose="02020603050405020304" pitchFamily="18" charset="0"/>
                <a:cs typeface="Times New Roman" panose="02020603050405020304" pitchFamily="18" charset="0"/>
              </a:rPr>
              <a:t> </a:t>
            </a:r>
            <a:r>
              <a:rPr lang="fr-FR" dirty="0">
                <a:solidFill>
                  <a:srgbClr val="00B050"/>
                </a:solidFill>
                <a:latin typeface="Times New Roman" panose="02020603050405020304" pitchFamily="18" charset="0"/>
                <a:cs typeface="Times New Roman" panose="02020603050405020304" pitchFamily="18" charset="0"/>
              </a:rPr>
              <a:t>3-methyl</a:t>
            </a:r>
            <a:r>
              <a:rPr lang="fr-FR" dirty="0">
                <a:solidFill>
                  <a:srgbClr val="FF0000"/>
                </a:solidFill>
                <a:latin typeface="Times New Roman" panose="02020603050405020304" pitchFamily="18" charset="0"/>
                <a:cs typeface="Times New Roman" panose="02020603050405020304" pitchFamily="18" charset="0"/>
              </a:rPr>
              <a:t>but</a:t>
            </a:r>
            <a:r>
              <a:rPr lang="fr-FR" dirty="0">
                <a:latin typeface="Times New Roman" panose="02020603050405020304" pitchFamily="18" charset="0"/>
                <a:cs typeface="Times New Roman" panose="02020603050405020304" pitchFamily="18" charset="0"/>
              </a:rPr>
              <a:t>-</a:t>
            </a:r>
            <a:r>
              <a:rPr lang="fr-FR" dirty="0">
                <a:solidFill>
                  <a:srgbClr val="00B0F0"/>
                </a:solidFill>
                <a:latin typeface="Times New Roman" panose="02020603050405020304" pitchFamily="18" charset="0"/>
                <a:cs typeface="Times New Roman" panose="02020603050405020304" pitchFamily="18" charset="0"/>
              </a:rPr>
              <a:t>2-en</a:t>
            </a:r>
            <a:r>
              <a:rPr lang="fr-FR" dirty="0">
                <a:solidFill>
                  <a:srgbClr val="7030A0"/>
                </a:solidFill>
                <a:latin typeface="Times New Roman" panose="02020603050405020304" pitchFamily="18" charset="0"/>
                <a:cs typeface="Times New Roman" panose="02020603050405020304" pitchFamily="18" charset="0"/>
              </a:rPr>
              <a:t>oique</a:t>
            </a:r>
            <a:endParaRPr lang="fr-FR" dirty="0">
              <a:latin typeface="Times New Roman" panose="02020603050405020304" pitchFamily="18" charset="0"/>
              <a:cs typeface="Times New Roman" panose="02020603050405020304" pitchFamily="18" charset="0"/>
            </a:endParaRPr>
          </a:p>
        </p:txBody>
      </p:sp>
      <p:pic>
        <p:nvPicPr>
          <p:cNvPr id="9" name="Image 8">
            <a:extLst>
              <a:ext uri="{FF2B5EF4-FFF2-40B4-BE49-F238E27FC236}">
                <a16:creationId xmlns:a16="http://schemas.microsoft.com/office/drawing/2014/main" id="{BE408ABC-6149-497C-911E-A9B0B846D859}"/>
              </a:ext>
            </a:extLst>
          </p:cNvPr>
          <p:cNvPicPr>
            <a:picLocks noChangeAspect="1"/>
          </p:cNvPicPr>
          <p:nvPr/>
        </p:nvPicPr>
        <p:blipFill>
          <a:blip r:embed="rId9"/>
          <a:stretch>
            <a:fillRect/>
          </a:stretch>
        </p:blipFill>
        <p:spPr>
          <a:xfrm>
            <a:off x="4000500" y="3013928"/>
            <a:ext cx="4695825" cy="1349289"/>
          </a:xfrm>
          <a:prstGeom prst="rect">
            <a:avLst/>
          </a:prstGeom>
        </p:spPr>
      </p:pic>
    </p:spTree>
    <p:extLst>
      <p:ext uri="{BB962C8B-B14F-4D97-AF65-F5344CB8AC3E}">
        <p14:creationId xmlns:p14="http://schemas.microsoft.com/office/powerpoint/2010/main" val="40136927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FD45C77-B10A-4113-BA53-D6A08181C20B}"/>
              </a:ext>
            </a:extLst>
          </p:cNvPr>
          <p:cNvSpPr>
            <a:spLocks noGrp="1"/>
          </p:cNvSpPr>
          <p:nvPr>
            <p:ph idx="1"/>
          </p:nvPr>
        </p:nvSpPr>
        <p:spPr>
          <a:xfrm>
            <a:off x="838200" y="796925"/>
            <a:ext cx="10515600" cy="4351338"/>
          </a:xfrm>
        </p:spPr>
        <p:txBody>
          <a:bodyPr/>
          <a:lstStyle/>
          <a:p>
            <a:r>
              <a:rPr lang="fr-FR" b="1" dirty="0"/>
              <a:t>En série cyclique, </a:t>
            </a:r>
            <a:r>
              <a:rPr lang="fr-FR" dirty="0"/>
              <a:t>les acides dont la fonction est directement liée à un cycle sont nommés en tant </a:t>
            </a:r>
            <a:r>
              <a:rPr lang="fr-FR" b="1" dirty="0"/>
              <a:t>qu’acides </a:t>
            </a:r>
            <a:r>
              <a:rPr lang="fr-FR" b="1" dirty="0" err="1"/>
              <a:t>cycloalcanecarboxyliques</a:t>
            </a:r>
            <a:r>
              <a:rPr lang="fr-FR" dirty="0"/>
              <a:t>.</a:t>
            </a:r>
          </a:p>
          <a:p>
            <a:endParaRPr lang="fr-FR" dirty="0"/>
          </a:p>
          <a:p>
            <a:endParaRPr lang="fr-FR" dirty="0"/>
          </a:p>
          <a:p>
            <a:endParaRPr lang="fr-FR" dirty="0"/>
          </a:p>
          <a:p>
            <a:endParaRPr lang="fr-FR" dirty="0"/>
          </a:p>
          <a:p>
            <a:r>
              <a:rPr lang="fr-FR" dirty="0"/>
              <a:t>Exemple</a:t>
            </a:r>
          </a:p>
        </p:txBody>
      </p:sp>
      <p:pic>
        <p:nvPicPr>
          <p:cNvPr id="4" name="Image 3">
            <a:extLst>
              <a:ext uri="{FF2B5EF4-FFF2-40B4-BE49-F238E27FC236}">
                <a16:creationId xmlns:a16="http://schemas.microsoft.com/office/drawing/2014/main" id="{EF869BE1-E1C9-4929-AD69-68A0854E47D2}"/>
              </a:ext>
            </a:extLst>
          </p:cNvPr>
          <p:cNvPicPr>
            <a:picLocks noChangeAspect="1"/>
          </p:cNvPicPr>
          <p:nvPr/>
        </p:nvPicPr>
        <p:blipFill>
          <a:blip r:embed="rId2"/>
          <a:stretch>
            <a:fillRect/>
          </a:stretch>
        </p:blipFill>
        <p:spPr>
          <a:xfrm>
            <a:off x="2971679" y="1834551"/>
            <a:ext cx="5810491" cy="1512498"/>
          </a:xfrm>
          <a:prstGeom prst="rect">
            <a:avLst/>
          </a:prstGeom>
        </p:spPr>
      </p:pic>
      <p:pic>
        <p:nvPicPr>
          <p:cNvPr id="5" name="Image 4">
            <a:extLst>
              <a:ext uri="{FF2B5EF4-FFF2-40B4-BE49-F238E27FC236}">
                <a16:creationId xmlns:a16="http://schemas.microsoft.com/office/drawing/2014/main" id="{C05D54F7-D5F0-42E6-960D-5DACBDFBD94D}"/>
              </a:ext>
            </a:extLst>
          </p:cNvPr>
          <p:cNvPicPr>
            <a:picLocks noChangeAspect="1"/>
          </p:cNvPicPr>
          <p:nvPr/>
        </p:nvPicPr>
        <p:blipFill>
          <a:blip r:embed="rId3"/>
          <a:stretch>
            <a:fillRect/>
          </a:stretch>
        </p:blipFill>
        <p:spPr>
          <a:xfrm>
            <a:off x="4151091" y="3766448"/>
            <a:ext cx="3032567" cy="1236453"/>
          </a:xfrm>
          <a:prstGeom prst="rect">
            <a:avLst/>
          </a:prstGeom>
        </p:spPr>
      </p:pic>
    </p:spTree>
    <p:extLst>
      <p:ext uri="{BB962C8B-B14F-4D97-AF65-F5344CB8AC3E}">
        <p14:creationId xmlns:p14="http://schemas.microsoft.com/office/powerpoint/2010/main" val="2855899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a:extLst>
              <a:ext uri="{FF2B5EF4-FFF2-40B4-BE49-F238E27FC236}">
                <a16:creationId xmlns:a16="http://schemas.microsoft.com/office/drawing/2014/main" id="{A722BF17-1F0C-4522-B329-648A0E546AEE}"/>
              </a:ext>
            </a:extLst>
          </p:cNvPr>
          <p:cNvSpPr>
            <a:spLocks noGrp="1"/>
          </p:cNvSpPr>
          <p:nvPr>
            <p:ph idx="1"/>
          </p:nvPr>
        </p:nvSpPr>
        <p:spPr>
          <a:xfrm>
            <a:off x="571500" y="1825625"/>
            <a:ext cx="11258550" cy="4351338"/>
          </a:xfrm>
        </p:spPr>
        <p:txBody>
          <a:bodyPr>
            <a:normAutofit fontScale="92500" lnSpcReduction="10000"/>
          </a:bodyPr>
          <a:lstStyle/>
          <a:p>
            <a:r>
              <a:rPr lang="fr-FR" dirty="0"/>
              <a:t>Pour nommer les esters on utilise la structure suivante </a:t>
            </a:r>
            <a:r>
              <a:rPr lang="fr-FR" dirty="0" err="1">
                <a:solidFill>
                  <a:srgbClr val="FF0000"/>
                </a:solidFill>
              </a:rPr>
              <a:t>alcan</a:t>
            </a:r>
            <a:r>
              <a:rPr lang="fr-FR" dirty="0" err="1"/>
              <a:t>-</a:t>
            </a:r>
            <a:r>
              <a:rPr lang="fr-FR" dirty="0" err="1">
                <a:solidFill>
                  <a:srgbClr val="00B050"/>
                </a:solidFill>
              </a:rPr>
              <a:t>oate</a:t>
            </a:r>
            <a:r>
              <a:rPr lang="fr-FR" dirty="0"/>
              <a:t>- de </a:t>
            </a:r>
            <a:r>
              <a:rPr lang="fr-FR" dirty="0">
                <a:solidFill>
                  <a:srgbClr val="0070C0"/>
                </a:solidFill>
              </a:rPr>
              <a:t>alkyle</a:t>
            </a:r>
          </a:p>
          <a:p>
            <a:r>
              <a:rPr lang="fr-FR" dirty="0"/>
              <a:t>on va diviser la structure en 2parties:</a:t>
            </a:r>
          </a:p>
          <a:p>
            <a:pPr marL="514350" indent="-514350">
              <a:buFont typeface="+mj-lt"/>
              <a:buAutoNum type="arabicPeriod"/>
            </a:pPr>
            <a:r>
              <a:rPr lang="fr-FR" dirty="0"/>
              <a:t>La partie </a:t>
            </a:r>
            <a:r>
              <a:rPr lang="fr-FR" dirty="0">
                <a:solidFill>
                  <a:srgbClr val="FF0000"/>
                </a:solidFill>
              </a:rPr>
              <a:t>rouge</a:t>
            </a:r>
            <a:r>
              <a:rPr lang="fr-FR" dirty="0"/>
              <a:t>: qui contient </a:t>
            </a:r>
            <a:r>
              <a:rPr lang="fr-FR" dirty="0">
                <a:solidFill>
                  <a:srgbClr val="FF0000"/>
                </a:solidFill>
              </a:rPr>
              <a:t>R</a:t>
            </a:r>
            <a:r>
              <a:rPr lang="fr-FR" baseline="-25000" dirty="0">
                <a:solidFill>
                  <a:srgbClr val="FF0000"/>
                </a:solidFill>
              </a:rPr>
              <a:t>1</a:t>
            </a:r>
            <a:r>
              <a:rPr lang="fr-FR" dirty="0"/>
              <a:t> et </a:t>
            </a:r>
            <a:r>
              <a:rPr lang="fr-FR" dirty="0">
                <a:solidFill>
                  <a:srgbClr val="FF0000"/>
                </a:solidFill>
              </a:rPr>
              <a:t>CO</a:t>
            </a:r>
            <a:r>
              <a:rPr lang="fr-FR" dirty="0"/>
              <a:t>, en l’appel </a:t>
            </a:r>
            <a:r>
              <a:rPr lang="fr-FR" dirty="0" err="1">
                <a:solidFill>
                  <a:srgbClr val="FF0000"/>
                </a:solidFill>
              </a:rPr>
              <a:t>alcan</a:t>
            </a:r>
            <a:r>
              <a:rPr lang="fr-FR" dirty="0"/>
              <a:t> selon le nombre de carbones quelle possède.</a:t>
            </a:r>
          </a:p>
          <a:p>
            <a:pPr marL="514350" indent="-514350">
              <a:buFont typeface="+mj-lt"/>
              <a:buAutoNum type="arabicPeriod"/>
            </a:pPr>
            <a:r>
              <a:rPr lang="fr-FR" dirty="0"/>
              <a:t>La partie </a:t>
            </a:r>
            <a:r>
              <a:rPr lang="fr-FR" dirty="0" err="1">
                <a:solidFill>
                  <a:srgbClr val="0070C0"/>
                </a:solidFill>
              </a:rPr>
              <a:t>blue</a:t>
            </a:r>
            <a:r>
              <a:rPr lang="fr-FR" dirty="0"/>
              <a:t>: qui contient </a:t>
            </a:r>
            <a:r>
              <a:rPr lang="fr-FR" dirty="0">
                <a:solidFill>
                  <a:srgbClr val="0070C0"/>
                </a:solidFill>
              </a:rPr>
              <a:t>R</a:t>
            </a:r>
            <a:r>
              <a:rPr lang="fr-FR" baseline="-25000" dirty="0">
                <a:solidFill>
                  <a:srgbClr val="0070C0"/>
                </a:solidFill>
              </a:rPr>
              <a:t>2</a:t>
            </a:r>
            <a:r>
              <a:rPr lang="fr-FR" dirty="0"/>
              <a:t>, en l’appel </a:t>
            </a:r>
            <a:r>
              <a:rPr lang="fr-FR" dirty="0">
                <a:solidFill>
                  <a:srgbClr val="0070C0"/>
                </a:solidFill>
              </a:rPr>
              <a:t>alkyle </a:t>
            </a:r>
            <a:r>
              <a:rPr lang="fr-FR" dirty="0"/>
              <a:t>selon le nombre de carbones quelle possède.</a:t>
            </a:r>
          </a:p>
          <a:p>
            <a:pPr marL="0" indent="0">
              <a:buNone/>
            </a:pPr>
            <a:r>
              <a:rPr lang="fr-FR" dirty="0"/>
              <a:t>Exemple </a:t>
            </a:r>
          </a:p>
          <a:p>
            <a:r>
              <a:rPr lang="fr-FR" dirty="0"/>
              <a:t>La partie </a:t>
            </a:r>
            <a:r>
              <a:rPr lang="fr-FR" dirty="0">
                <a:solidFill>
                  <a:srgbClr val="FF0000"/>
                </a:solidFill>
              </a:rPr>
              <a:t>rouge</a:t>
            </a:r>
            <a:r>
              <a:rPr lang="fr-FR" dirty="0"/>
              <a:t>: contient 2 carbones c’est donc </a:t>
            </a:r>
            <a:r>
              <a:rPr lang="fr-FR" dirty="0" err="1">
                <a:solidFill>
                  <a:srgbClr val="FF0000"/>
                </a:solidFill>
              </a:rPr>
              <a:t>éthan</a:t>
            </a:r>
            <a:endParaRPr lang="fr-FR" dirty="0">
              <a:solidFill>
                <a:srgbClr val="FF0000"/>
              </a:solidFill>
            </a:endParaRPr>
          </a:p>
          <a:p>
            <a:r>
              <a:rPr lang="fr-FR" dirty="0"/>
              <a:t>La partie </a:t>
            </a:r>
            <a:r>
              <a:rPr lang="fr-FR" dirty="0" err="1">
                <a:solidFill>
                  <a:srgbClr val="0070C0"/>
                </a:solidFill>
              </a:rPr>
              <a:t>blue</a:t>
            </a:r>
            <a:r>
              <a:rPr lang="fr-FR" dirty="0"/>
              <a:t>: contient 3 carbones c’est donc </a:t>
            </a:r>
            <a:r>
              <a:rPr lang="fr-FR" dirty="0">
                <a:solidFill>
                  <a:srgbClr val="0070C0"/>
                </a:solidFill>
              </a:rPr>
              <a:t>propyle</a:t>
            </a:r>
          </a:p>
          <a:p>
            <a:r>
              <a:rPr lang="fr-FR" dirty="0"/>
              <a:t>Notre molécule est donc: </a:t>
            </a:r>
            <a:r>
              <a:rPr lang="fr-FR" dirty="0">
                <a:solidFill>
                  <a:srgbClr val="FF0000"/>
                </a:solidFill>
              </a:rPr>
              <a:t>éthan</a:t>
            </a:r>
            <a:r>
              <a:rPr lang="fr-FR" dirty="0">
                <a:solidFill>
                  <a:srgbClr val="00B050"/>
                </a:solidFill>
              </a:rPr>
              <a:t>oate</a:t>
            </a:r>
            <a:r>
              <a:rPr lang="fr-FR" dirty="0">
                <a:solidFill>
                  <a:srgbClr val="FF0000"/>
                </a:solidFill>
              </a:rPr>
              <a:t> </a:t>
            </a:r>
            <a:r>
              <a:rPr lang="fr-FR" dirty="0"/>
              <a:t>de</a:t>
            </a:r>
            <a:r>
              <a:rPr lang="fr-FR" dirty="0">
                <a:solidFill>
                  <a:srgbClr val="FF0000"/>
                </a:solidFill>
              </a:rPr>
              <a:t> </a:t>
            </a:r>
            <a:r>
              <a:rPr lang="fr-FR" dirty="0">
                <a:solidFill>
                  <a:srgbClr val="0070C0"/>
                </a:solidFill>
              </a:rPr>
              <a:t>propyle</a:t>
            </a:r>
            <a:endParaRPr lang="fr-FR" dirty="0"/>
          </a:p>
          <a:p>
            <a:pPr marL="0" indent="0">
              <a:buNone/>
            </a:pPr>
            <a:endParaRPr lang="fr-FR" dirty="0">
              <a:solidFill>
                <a:srgbClr val="FF0000"/>
              </a:solidFill>
            </a:endParaRPr>
          </a:p>
        </p:txBody>
      </p:sp>
      <p:sp>
        <p:nvSpPr>
          <p:cNvPr id="7" name="Titre 1">
            <a:extLst>
              <a:ext uri="{FF2B5EF4-FFF2-40B4-BE49-F238E27FC236}">
                <a16:creationId xmlns:a16="http://schemas.microsoft.com/office/drawing/2014/main" id="{B169583C-2101-440A-9A9D-24C29C9F27D7}"/>
              </a:ext>
            </a:extLst>
          </p:cNvPr>
          <p:cNvSpPr>
            <a:spLocks noGrp="1"/>
          </p:cNvSpPr>
          <p:nvPr>
            <p:ph type="title"/>
          </p:nvPr>
        </p:nvSpPr>
        <p:spPr>
          <a:xfrm>
            <a:off x="838200" y="365125"/>
            <a:ext cx="10515600" cy="1325563"/>
          </a:xfrm>
        </p:spPr>
        <p:txBody>
          <a:bodyPr/>
          <a:lstStyle/>
          <a:p>
            <a:pPr marL="742950" indent="-742950">
              <a:buFont typeface="+mj-lt"/>
              <a:buAutoNum type="arabicPeriod" startAt="2"/>
            </a:pPr>
            <a:r>
              <a:rPr lang="fr-FR" dirty="0">
                <a:solidFill>
                  <a:srgbClr val="FF0000"/>
                </a:solidFill>
                <a:effectLst>
                  <a:outerShdw blurRad="38100" dist="38100" dir="2700000" algn="tl">
                    <a:srgbClr val="000000">
                      <a:alpha val="43137"/>
                    </a:srgbClr>
                  </a:outerShdw>
                </a:effectLst>
              </a:rPr>
              <a:t>les esters R-CO</a:t>
            </a:r>
            <a:r>
              <a:rPr lang="fr-FR" baseline="-25000" dirty="0">
                <a:solidFill>
                  <a:srgbClr val="FF0000"/>
                </a:solidFill>
                <a:effectLst>
                  <a:outerShdw blurRad="38100" dist="38100" dir="2700000" algn="tl">
                    <a:srgbClr val="000000">
                      <a:alpha val="43137"/>
                    </a:srgbClr>
                  </a:outerShdw>
                </a:effectLst>
              </a:rPr>
              <a:t>2</a:t>
            </a:r>
            <a:r>
              <a:rPr lang="fr-FR" dirty="0">
                <a:solidFill>
                  <a:srgbClr val="FF0000"/>
                </a:solidFill>
                <a:effectLst>
                  <a:outerShdw blurRad="38100" dist="38100" dir="2700000" algn="tl">
                    <a:srgbClr val="000000">
                      <a:alpha val="43137"/>
                    </a:srgbClr>
                  </a:outerShdw>
                </a:effectLst>
              </a:rPr>
              <a:t>R’</a:t>
            </a:r>
          </a:p>
        </p:txBody>
      </p:sp>
      <p:graphicFrame>
        <p:nvGraphicFramePr>
          <p:cNvPr id="2" name="Objet 1">
            <a:extLst>
              <a:ext uri="{FF2B5EF4-FFF2-40B4-BE49-F238E27FC236}">
                <a16:creationId xmlns:a16="http://schemas.microsoft.com/office/drawing/2014/main" id="{77F58D81-3FC3-43B4-A140-546C92AA0A68}"/>
              </a:ext>
            </a:extLst>
          </p:cNvPr>
          <p:cNvGraphicFramePr>
            <a:graphicFrameLocks noChangeAspect="1"/>
          </p:cNvGraphicFramePr>
          <p:nvPr>
            <p:extLst>
              <p:ext uri="{D42A27DB-BD31-4B8C-83A1-F6EECF244321}">
                <p14:modId xmlns:p14="http://schemas.microsoft.com/office/powerpoint/2010/main" val="1434422813"/>
              </p:ext>
            </p:extLst>
          </p:nvPr>
        </p:nvGraphicFramePr>
        <p:xfrm>
          <a:off x="7386639" y="518867"/>
          <a:ext cx="2057400" cy="1306758"/>
        </p:xfrm>
        <a:graphic>
          <a:graphicData uri="http://schemas.openxmlformats.org/presentationml/2006/ole">
            <mc:AlternateContent xmlns:mc="http://schemas.openxmlformats.org/markup-compatibility/2006">
              <mc:Choice xmlns:v="urn:schemas-microsoft-com:vml" Requires="v">
                <p:oleObj spid="_x0000_s10251" name="CS ChemDraw Drawing" r:id="rId3" imgW="1427924" imgH="906604" progId="ChemDraw.Document.6.0">
                  <p:embed/>
                </p:oleObj>
              </mc:Choice>
              <mc:Fallback>
                <p:oleObj name="CS ChemDraw Drawing" r:id="rId3" imgW="1427924" imgH="906604" progId="ChemDraw.Document.6.0">
                  <p:embed/>
                  <p:pic>
                    <p:nvPicPr>
                      <p:cNvPr id="0" name=""/>
                      <p:cNvPicPr/>
                      <p:nvPr/>
                    </p:nvPicPr>
                    <p:blipFill>
                      <a:blip r:embed="rId4"/>
                      <a:stretch>
                        <a:fillRect/>
                      </a:stretch>
                    </p:blipFill>
                    <p:spPr>
                      <a:xfrm>
                        <a:off x="7386639" y="518867"/>
                        <a:ext cx="2057400" cy="1306758"/>
                      </a:xfrm>
                      <a:prstGeom prst="rect">
                        <a:avLst/>
                      </a:prstGeom>
                      <a:solidFill>
                        <a:schemeClr val="bg2"/>
                      </a:solidFill>
                      <a:ln w="28575">
                        <a:solidFill>
                          <a:schemeClr val="tx1"/>
                        </a:solidFill>
                      </a:ln>
                    </p:spPr>
                  </p:pic>
                </p:oleObj>
              </mc:Fallback>
            </mc:AlternateContent>
          </a:graphicData>
        </a:graphic>
      </p:graphicFrame>
      <p:graphicFrame>
        <p:nvGraphicFramePr>
          <p:cNvPr id="3" name="Objet 2">
            <a:extLst>
              <a:ext uri="{FF2B5EF4-FFF2-40B4-BE49-F238E27FC236}">
                <a16:creationId xmlns:a16="http://schemas.microsoft.com/office/drawing/2014/main" id="{01C9CCD2-CBC5-41F9-913F-2DA3FAC88132}"/>
              </a:ext>
            </a:extLst>
          </p:cNvPr>
          <p:cNvGraphicFramePr>
            <a:graphicFrameLocks noChangeAspect="1"/>
          </p:cNvGraphicFramePr>
          <p:nvPr>
            <p:extLst>
              <p:ext uri="{D42A27DB-BD31-4B8C-83A1-F6EECF244321}">
                <p14:modId xmlns:p14="http://schemas.microsoft.com/office/powerpoint/2010/main" val="3875859018"/>
              </p:ext>
            </p:extLst>
          </p:nvPr>
        </p:nvGraphicFramePr>
        <p:xfrm>
          <a:off x="8415339" y="4781551"/>
          <a:ext cx="2313766" cy="1066312"/>
        </p:xfrm>
        <a:graphic>
          <a:graphicData uri="http://schemas.openxmlformats.org/presentationml/2006/ole">
            <mc:AlternateContent xmlns:mc="http://schemas.openxmlformats.org/markup-compatibility/2006">
              <mc:Choice xmlns:v="urn:schemas-microsoft-com:vml" Requires="v">
                <p:oleObj spid="_x0000_s10252" name="CS ChemDraw Drawing" r:id="rId5" imgW="1967292" imgH="906604" progId="ChemDraw.Document.6.0">
                  <p:embed/>
                </p:oleObj>
              </mc:Choice>
              <mc:Fallback>
                <p:oleObj name="CS ChemDraw Drawing" r:id="rId5" imgW="1967292" imgH="906604" progId="ChemDraw.Document.6.0">
                  <p:embed/>
                  <p:pic>
                    <p:nvPicPr>
                      <p:cNvPr id="0" name=""/>
                      <p:cNvPicPr/>
                      <p:nvPr/>
                    </p:nvPicPr>
                    <p:blipFill>
                      <a:blip r:embed="rId6"/>
                      <a:stretch>
                        <a:fillRect/>
                      </a:stretch>
                    </p:blipFill>
                    <p:spPr>
                      <a:xfrm>
                        <a:off x="8415339" y="4781551"/>
                        <a:ext cx="2313766" cy="1066312"/>
                      </a:xfrm>
                      <a:prstGeom prst="rect">
                        <a:avLst/>
                      </a:prstGeom>
                    </p:spPr>
                  </p:pic>
                </p:oleObj>
              </mc:Fallback>
            </mc:AlternateContent>
          </a:graphicData>
        </a:graphic>
      </p:graphicFrame>
    </p:spTree>
    <p:extLst>
      <p:ext uri="{BB962C8B-B14F-4D97-AF65-F5344CB8AC3E}">
        <p14:creationId xmlns:p14="http://schemas.microsoft.com/office/powerpoint/2010/main" val="2106544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D8B8DFFD-DA99-4E15-8D38-31B7E98C933D}"/>
              </a:ext>
            </a:extLst>
          </p:cNvPr>
          <p:cNvSpPr>
            <a:spLocks noGrp="1"/>
          </p:cNvSpPr>
          <p:nvPr>
            <p:ph type="title"/>
          </p:nvPr>
        </p:nvSpPr>
        <p:spPr>
          <a:xfrm>
            <a:off x="838200" y="365125"/>
            <a:ext cx="10515600" cy="1325563"/>
          </a:xfrm>
        </p:spPr>
        <p:txBody>
          <a:bodyPr/>
          <a:lstStyle/>
          <a:p>
            <a:pPr marL="742950" indent="-742950">
              <a:buFont typeface="+mj-lt"/>
              <a:buAutoNum type="arabicPeriod" startAt="3"/>
            </a:pPr>
            <a:r>
              <a:rPr lang="fr-FR" i="1" u="sng" dirty="0">
                <a:solidFill>
                  <a:srgbClr val="FF0000"/>
                </a:solidFill>
                <a:effectLst>
                  <a:outerShdw blurRad="38100" dist="38100" dir="2700000" algn="tl">
                    <a:srgbClr val="000000">
                      <a:alpha val="43137"/>
                    </a:srgbClr>
                  </a:outerShdw>
                </a:effectLst>
              </a:rPr>
              <a:t>les aldéhydes R-CHO</a:t>
            </a:r>
          </a:p>
        </p:txBody>
      </p:sp>
      <p:graphicFrame>
        <p:nvGraphicFramePr>
          <p:cNvPr id="2" name="Objet 1">
            <a:extLst>
              <a:ext uri="{FF2B5EF4-FFF2-40B4-BE49-F238E27FC236}">
                <a16:creationId xmlns:a16="http://schemas.microsoft.com/office/drawing/2014/main" id="{68D95872-4227-4052-80EF-2ACC66F33D3B}"/>
              </a:ext>
            </a:extLst>
          </p:cNvPr>
          <p:cNvGraphicFramePr>
            <a:graphicFrameLocks noChangeAspect="1"/>
          </p:cNvGraphicFramePr>
          <p:nvPr>
            <p:extLst>
              <p:ext uri="{D42A27DB-BD31-4B8C-83A1-F6EECF244321}">
                <p14:modId xmlns:p14="http://schemas.microsoft.com/office/powerpoint/2010/main" val="4002772182"/>
              </p:ext>
            </p:extLst>
          </p:nvPr>
        </p:nvGraphicFramePr>
        <p:xfrm>
          <a:off x="7078663" y="489247"/>
          <a:ext cx="1008062" cy="915690"/>
        </p:xfrm>
        <a:graphic>
          <a:graphicData uri="http://schemas.openxmlformats.org/presentationml/2006/ole">
            <mc:AlternateContent xmlns:mc="http://schemas.openxmlformats.org/markup-compatibility/2006">
              <mc:Choice xmlns:v="urn:schemas-microsoft-com:vml" Requires="v">
                <p:oleObj spid="_x0000_s11272" name="CS ChemDraw Drawing" r:id="rId3" imgW="797017" imgH="723460" progId="ChemDraw.Document.6.0">
                  <p:embed/>
                </p:oleObj>
              </mc:Choice>
              <mc:Fallback>
                <p:oleObj name="CS ChemDraw Drawing" r:id="rId3" imgW="797017" imgH="723460" progId="ChemDraw.Document.6.0">
                  <p:embed/>
                  <p:pic>
                    <p:nvPicPr>
                      <p:cNvPr id="0" name=""/>
                      <p:cNvPicPr/>
                      <p:nvPr/>
                    </p:nvPicPr>
                    <p:blipFill>
                      <a:blip r:embed="rId4"/>
                      <a:stretch>
                        <a:fillRect/>
                      </a:stretch>
                    </p:blipFill>
                    <p:spPr>
                      <a:xfrm>
                        <a:off x="7078663" y="489247"/>
                        <a:ext cx="1008062" cy="915690"/>
                      </a:xfrm>
                      <a:prstGeom prst="rect">
                        <a:avLst/>
                      </a:prstGeom>
                      <a:solidFill>
                        <a:schemeClr val="bg2"/>
                      </a:solidFill>
                      <a:ln w="19050">
                        <a:solidFill>
                          <a:schemeClr val="tx1"/>
                        </a:solidFill>
                      </a:ln>
                    </p:spPr>
                  </p:pic>
                </p:oleObj>
              </mc:Fallback>
            </mc:AlternateContent>
          </a:graphicData>
        </a:graphic>
      </p:graphicFrame>
      <p:sp>
        <p:nvSpPr>
          <p:cNvPr id="11" name="ZoneTexte 10">
            <a:extLst>
              <a:ext uri="{FF2B5EF4-FFF2-40B4-BE49-F238E27FC236}">
                <a16:creationId xmlns:a16="http://schemas.microsoft.com/office/drawing/2014/main" id="{4A2C0E4F-77B6-4A6B-AC1D-D56416F87D17}"/>
              </a:ext>
            </a:extLst>
          </p:cNvPr>
          <p:cNvSpPr txBox="1"/>
          <p:nvPr/>
        </p:nvSpPr>
        <p:spPr>
          <a:xfrm>
            <a:off x="838200" y="1629369"/>
            <a:ext cx="10401300" cy="646331"/>
          </a:xfrm>
          <a:prstGeom prst="rect">
            <a:avLst/>
          </a:prstGeom>
          <a:noFill/>
        </p:spPr>
        <p:txBody>
          <a:bodyPr wrap="square" rtlCol="0">
            <a:spAutoFit/>
          </a:bodyPr>
          <a:lstStyle/>
          <a:p>
            <a:pPr marL="285750" indent="-285750">
              <a:buFont typeface="Arial" panose="020B0604020202020204" pitchFamily="34" charset="0"/>
              <a:buChar char="•"/>
            </a:pPr>
            <a:r>
              <a:rPr lang="fr-FR" dirty="0"/>
              <a:t>Pour nommer les aldéhydes on les </a:t>
            </a:r>
            <a:r>
              <a:rPr lang="fr-FR" dirty="0" err="1"/>
              <a:t>considére</a:t>
            </a:r>
            <a:r>
              <a:rPr lang="fr-FR" dirty="0"/>
              <a:t> comme des dérivés des alcanes. La terminaison </a:t>
            </a:r>
            <a:r>
              <a:rPr lang="fr-FR" i="1" dirty="0"/>
              <a:t>–e </a:t>
            </a:r>
            <a:r>
              <a:rPr lang="fr-FR" dirty="0"/>
              <a:t>de l’alcane est remplacée par </a:t>
            </a:r>
            <a:r>
              <a:rPr lang="fr-FR" b="1" dirty="0"/>
              <a:t>–al</a:t>
            </a:r>
            <a:r>
              <a:rPr lang="fr-FR" dirty="0"/>
              <a:t>.</a:t>
            </a:r>
          </a:p>
        </p:txBody>
      </p:sp>
      <p:pic>
        <p:nvPicPr>
          <p:cNvPr id="12" name="Image 11">
            <a:extLst>
              <a:ext uri="{FF2B5EF4-FFF2-40B4-BE49-F238E27FC236}">
                <a16:creationId xmlns:a16="http://schemas.microsoft.com/office/drawing/2014/main" id="{8E3BAB5E-90F8-4494-8904-35A80DFB4951}"/>
              </a:ext>
            </a:extLst>
          </p:cNvPr>
          <p:cNvPicPr>
            <a:picLocks noChangeAspect="1"/>
          </p:cNvPicPr>
          <p:nvPr/>
        </p:nvPicPr>
        <p:blipFill>
          <a:blip r:embed="rId5"/>
          <a:stretch>
            <a:fillRect/>
          </a:stretch>
        </p:blipFill>
        <p:spPr>
          <a:xfrm>
            <a:off x="1040999" y="2275701"/>
            <a:ext cx="6521852" cy="1787456"/>
          </a:xfrm>
          <a:prstGeom prst="rect">
            <a:avLst/>
          </a:prstGeom>
        </p:spPr>
      </p:pic>
      <p:pic>
        <p:nvPicPr>
          <p:cNvPr id="13" name="Image 12">
            <a:extLst>
              <a:ext uri="{FF2B5EF4-FFF2-40B4-BE49-F238E27FC236}">
                <a16:creationId xmlns:a16="http://schemas.microsoft.com/office/drawing/2014/main" id="{EA417F1B-22F2-4108-9964-30A43E5E481C}"/>
              </a:ext>
            </a:extLst>
          </p:cNvPr>
          <p:cNvPicPr>
            <a:picLocks noChangeAspect="1"/>
          </p:cNvPicPr>
          <p:nvPr/>
        </p:nvPicPr>
        <p:blipFill>
          <a:blip r:embed="rId6"/>
          <a:stretch>
            <a:fillRect/>
          </a:stretch>
        </p:blipFill>
        <p:spPr>
          <a:xfrm>
            <a:off x="926698" y="5087311"/>
            <a:ext cx="7398151" cy="1648322"/>
          </a:xfrm>
          <a:prstGeom prst="rect">
            <a:avLst/>
          </a:prstGeom>
        </p:spPr>
      </p:pic>
      <p:sp>
        <p:nvSpPr>
          <p:cNvPr id="14" name="Rectangle 13">
            <a:extLst>
              <a:ext uri="{FF2B5EF4-FFF2-40B4-BE49-F238E27FC236}">
                <a16:creationId xmlns:a16="http://schemas.microsoft.com/office/drawing/2014/main" id="{3F9F586E-CC56-4E3B-A983-A7BFEE2C9A07}"/>
              </a:ext>
            </a:extLst>
          </p:cNvPr>
          <p:cNvSpPr/>
          <p:nvPr/>
        </p:nvSpPr>
        <p:spPr>
          <a:xfrm>
            <a:off x="381000" y="4328764"/>
            <a:ext cx="8067676" cy="646331"/>
          </a:xfrm>
          <a:prstGeom prst="rect">
            <a:avLst/>
          </a:prstGeom>
        </p:spPr>
        <p:txBody>
          <a:bodyPr wrap="square">
            <a:spAutoFit/>
          </a:bodyPr>
          <a:lstStyle/>
          <a:p>
            <a:pPr marL="285750" indent="-285750">
              <a:buFont typeface="Arial" panose="020B0604020202020204" pitchFamily="34" charset="0"/>
              <a:buChar char="•"/>
            </a:pPr>
            <a:r>
              <a:rPr lang="fr-FR" dirty="0">
                <a:latin typeface="Times New Roman" panose="02020603050405020304" pitchFamily="18" charset="0"/>
                <a:cs typeface="Times New Roman" panose="02020603050405020304" pitchFamily="18" charset="0"/>
              </a:rPr>
              <a:t>Les aldéhydes cycliques dans lesquels la fonction est liée directement à un cycle</a:t>
            </a:r>
          </a:p>
          <a:p>
            <a:r>
              <a:rPr lang="fr-FR" dirty="0">
                <a:latin typeface="Times New Roman" panose="02020603050405020304" pitchFamily="18" charset="0"/>
                <a:cs typeface="Times New Roman" panose="02020603050405020304" pitchFamily="18" charset="0"/>
              </a:rPr>
              <a:t>sont nommés en ajoutant la terminaison </a:t>
            </a:r>
            <a:r>
              <a:rPr lang="fr-FR" dirty="0" err="1">
                <a:latin typeface="Times New Roman" panose="02020603050405020304" pitchFamily="18" charset="0"/>
                <a:cs typeface="Times New Roman" panose="02020603050405020304" pitchFamily="18" charset="0"/>
              </a:rPr>
              <a:t>carbaldéhyde</a:t>
            </a:r>
            <a:r>
              <a:rPr lang="fr-FR" dirty="0">
                <a:latin typeface="Times New Roman" panose="02020603050405020304" pitchFamily="18" charset="0"/>
                <a:cs typeface="Times New Roman" panose="02020603050405020304" pitchFamily="18" charset="0"/>
              </a:rPr>
              <a:t> au nom du cycle.</a:t>
            </a:r>
          </a:p>
        </p:txBody>
      </p:sp>
    </p:spTree>
    <p:extLst>
      <p:ext uri="{BB962C8B-B14F-4D97-AF65-F5344CB8AC3E}">
        <p14:creationId xmlns:p14="http://schemas.microsoft.com/office/powerpoint/2010/main" val="6958068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32A91F9-FC22-4098-B4C9-3549FCDCB0E4}"/>
              </a:ext>
            </a:extLst>
          </p:cNvPr>
          <p:cNvSpPr>
            <a:spLocks noGrp="1"/>
          </p:cNvSpPr>
          <p:nvPr>
            <p:ph idx="1"/>
          </p:nvPr>
        </p:nvSpPr>
        <p:spPr>
          <a:xfrm>
            <a:off x="838200" y="1825625"/>
            <a:ext cx="10515600" cy="4667250"/>
          </a:xfrm>
        </p:spPr>
        <p:txBody>
          <a:bodyPr>
            <a:normAutofit fontScale="70000" lnSpcReduction="20000"/>
          </a:bodyPr>
          <a:lstStyle/>
          <a:p>
            <a:pPr algn="just">
              <a:lnSpc>
                <a:spcPct val="120000"/>
              </a:lnSpc>
            </a:pPr>
            <a:r>
              <a:rPr lang="fr-FR" dirty="0">
                <a:latin typeface="Times New Roman" panose="02020603050405020304" pitchFamily="18" charset="0"/>
                <a:cs typeface="Times New Roman" panose="02020603050405020304" pitchFamily="18" charset="0"/>
              </a:rPr>
              <a:t>La manière systématique de nommer les cétones consiste à les considérer comme des dérivés des alcanes. La terminaison </a:t>
            </a:r>
            <a:r>
              <a:rPr lang="fr-FR" i="1" dirty="0">
                <a:latin typeface="Times New Roman" panose="02020603050405020304" pitchFamily="18" charset="0"/>
                <a:cs typeface="Times New Roman" panose="02020603050405020304" pitchFamily="18" charset="0"/>
              </a:rPr>
              <a:t>–e </a:t>
            </a:r>
            <a:r>
              <a:rPr lang="fr-FR" dirty="0">
                <a:latin typeface="Times New Roman" panose="02020603050405020304" pitchFamily="18" charset="0"/>
                <a:cs typeface="Times New Roman" panose="02020603050405020304" pitchFamily="18" charset="0"/>
              </a:rPr>
              <a:t>de l’alcane est remplacée par </a:t>
            </a:r>
            <a:r>
              <a:rPr lang="fr-FR" b="1" dirty="0">
                <a:latin typeface="Times New Roman" panose="02020603050405020304" pitchFamily="18" charset="0"/>
                <a:cs typeface="Times New Roman" panose="02020603050405020304" pitchFamily="18" charset="0"/>
              </a:rPr>
              <a:t>–one</a:t>
            </a:r>
            <a:r>
              <a:rPr lang="fr-FR" dirty="0">
                <a:latin typeface="Times New Roman" panose="02020603050405020304" pitchFamily="18" charset="0"/>
                <a:cs typeface="Times New Roman" panose="02020603050405020304" pitchFamily="18" charset="0"/>
              </a:rPr>
              <a:t>. Ainsi, un alcane est converti en une </a:t>
            </a:r>
            <a:r>
              <a:rPr lang="fr-FR" dirty="0" err="1">
                <a:latin typeface="Times New Roman" panose="02020603050405020304" pitchFamily="18" charset="0"/>
                <a:cs typeface="Times New Roman" panose="02020603050405020304" pitchFamily="18" charset="0"/>
              </a:rPr>
              <a:t>alcanone</a:t>
            </a:r>
            <a:r>
              <a:rPr lang="fr-FR" dirty="0">
                <a:latin typeface="Times New Roman" panose="02020603050405020304" pitchFamily="18" charset="0"/>
                <a:cs typeface="Times New Roman" panose="02020603050405020304" pitchFamily="18" charset="0"/>
              </a:rPr>
              <a:t>. Pour cela il faut suivre les règles suivantes:</a:t>
            </a:r>
          </a:p>
          <a:p>
            <a:pPr marL="514350" indent="-514350" algn="just">
              <a:lnSpc>
                <a:spcPct val="120000"/>
              </a:lnSpc>
              <a:buFont typeface="+mj-lt"/>
              <a:buAutoNum type="alphaLcPeriod"/>
            </a:pPr>
            <a:r>
              <a:rPr lang="fr-FR" dirty="0">
                <a:latin typeface="Times New Roman" panose="02020603050405020304" pitchFamily="18" charset="0"/>
                <a:cs typeface="Times New Roman" panose="02020603050405020304" pitchFamily="18" charset="0"/>
              </a:rPr>
              <a:t>Rechercher et nommer la plus longue chaîne qui contient la fonction cétone. </a:t>
            </a:r>
          </a:p>
          <a:p>
            <a:pPr marL="514350" indent="-514350" algn="just">
              <a:lnSpc>
                <a:spcPct val="120000"/>
              </a:lnSpc>
              <a:buFont typeface="+mj-lt"/>
              <a:buAutoNum type="alphaLcPeriod"/>
            </a:pPr>
            <a:r>
              <a:rPr lang="fr-FR" dirty="0">
                <a:latin typeface="Times New Roman" panose="02020603050405020304" pitchFamily="18" charset="0"/>
                <a:cs typeface="Times New Roman" panose="02020603050405020304" pitchFamily="18" charset="0"/>
              </a:rPr>
              <a:t>La molécule peut présenter des plus longues chaînes carbonées, mais celles-ci sont ignorées dans la nomenclature du substrat.</a:t>
            </a:r>
          </a:p>
          <a:p>
            <a:pPr marL="514350" indent="-514350" algn="just">
              <a:lnSpc>
                <a:spcPct val="120000"/>
              </a:lnSpc>
              <a:buFont typeface="+mj-lt"/>
              <a:buAutoNum type="alphaLcPeriod"/>
            </a:pPr>
            <a:r>
              <a:rPr lang="fr-FR" dirty="0">
                <a:latin typeface="Times New Roman" panose="02020603050405020304" pitchFamily="18" charset="0"/>
                <a:cs typeface="Times New Roman" panose="02020603050405020304" pitchFamily="18" charset="0"/>
              </a:rPr>
              <a:t>Indiquer, à l’aide d’un nombre, la localisation de la fonction cétone dans la chaîne principale, en commençant la numérotation par l’extrémité la plus proche du carbone carbonylique (C=O) afin d’avoir l’indice le plus faible. Ce chiffre sera placé entre la racine numérique et le suffixe entre deux tirets. </a:t>
            </a:r>
          </a:p>
          <a:p>
            <a:pPr marL="514350" indent="-514350" algn="just">
              <a:lnSpc>
                <a:spcPct val="120000"/>
              </a:lnSpc>
              <a:buFont typeface="+mj-lt"/>
              <a:buAutoNum type="alphaLcPeriod"/>
            </a:pPr>
            <a:r>
              <a:rPr lang="fr-FR" dirty="0">
                <a:latin typeface="Times New Roman" panose="02020603050405020304" pitchFamily="18" charset="0"/>
                <a:cs typeface="Times New Roman" panose="02020603050405020304" pitchFamily="18" charset="0"/>
              </a:rPr>
              <a:t>Nommer, numéroter et arranger les substituants. Si la chaîne principale est symétrique, il faut numéroter ladite chaîne dans le sens qui donne au premier substituant rencontré le plus petit chiffre possible.</a:t>
            </a:r>
          </a:p>
        </p:txBody>
      </p:sp>
      <p:sp>
        <p:nvSpPr>
          <p:cNvPr id="4" name="Titre 1">
            <a:extLst>
              <a:ext uri="{FF2B5EF4-FFF2-40B4-BE49-F238E27FC236}">
                <a16:creationId xmlns:a16="http://schemas.microsoft.com/office/drawing/2014/main" id="{BCDC2460-F724-4A08-8D2E-44F06FF6AD30}"/>
              </a:ext>
            </a:extLst>
          </p:cNvPr>
          <p:cNvSpPr>
            <a:spLocks noGrp="1"/>
          </p:cNvSpPr>
          <p:nvPr>
            <p:ph type="title"/>
          </p:nvPr>
        </p:nvSpPr>
        <p:spPr>
          <a:xfrm>
            <a:off x="838200" y="365125"/>
            <a:ext cx="10515600" cy="1325563"/>
          </a:xfrm>
        </p:spPr>
        <p:txBody>
          <a:bodyPr/>
          <a:lstStyle/>
          <a:p>
            <a:pPr marL="742950" indent="-742950">
              <a:buFont typeface="+mj-lt"/>
              <a:buAutoNum type="arabicPeriod" startAt="4"/>
            </a:pPr>
            <a:r>
              <a:rPr lang="fr-FR" dirty="0">
                <a:solidFill>
                  <a:srgbClr val="FF0000"/>
                </a:solidFill>
                <a:effectLst>
                  <a:outerShdw blurRad="38100" dist="38100" dir="2700000" algn="tl">
                    <a:srgbClr val="000000">
                      <a:alpha val="43137"/>
                    </a:srgbClr>
                  </a:outerShdw>
                </a:effectLst>
              </a:rPr>
              <a:t>les cétones R-CO-R</a:t>
            </a:r>
            <a:r>
              <a:rPr lang="fr-FR" dirty="0"/>
              <a:t>’</a:t>
            </a:r>
          </a:p>
        </p:txBody>
      </p:sp>
      <p:graphicFrame>
        <p:nvGraphicFramePr>
          <p:cNvPr id="10" name="Objet 9">
            <a:extLst>
              <a:ext uri="{FF2B5EF4-FFF2-40B4-BE49-F238E27FC236}">
                <a16:creationId xmlns:a16="http://schemas.microsoft.com/office/drawing/2014/main" id="{7C494341-444A-4548-AD6D-DD5A97451E20}"/>
              </a:ext>
            </a:extLst>
          </p:cNvPr>
          <p:cNvGraphicFramePr>
            <a:graphicFrameLocks noChangeAspect="1"/>
          </p:cNvGraphicFramePr>
          <p:nvPr>
            <p:extLst>
              <p:ext uri="{D42A27DB-BD31-4B8C-83A1-F6EECF244321}">
                <p14:modId xmlns:p14="http://schemas.microsoft.com/office/powerpoint/2010/main" val="553167548"/>
              </p:ext>
            </p:extLst>
          </p:nvPr>
        </p:nvGraphicFramePr>
        <p:xfrm>
          <a:off x="7004050" y="469900"/>
          <a:ext cx="1157288" cy="954088"/>
        </p:xfrm>
        <a:graphic>
          <a:graphicData uri="http://schemas.openxmlformats.org/presentationml/2006/ole">
            <mc:AlternateContent xmlns:mc="http://schemas.openxmlformats.org/markup-compatibility/2006">
              <mc:Choice xmlns:v="urn:schemas-microsoft-com:vml" Requires="v">
                <p:oleObj spid="_x0000_s12293" name="CS ChemDraw Drawing" r:id="rId3" imgW="914203" imgH="754380" progId="ChemDraw.Document.6.0">
                  <p:embed/>
                </p:oleObj>
              </mc:Choice>
              <mc:Fallback>
                <p:oleObj name="CS ChemDraw Drawing" r:id="rId3" imgW="914203" imgH="754380" progId="ChemDraw.Document.6.0">
                  <p:embed/>
                  <p:pic>
                    <p:nvPicPr>
                      <p:cNvPr id="2" name="Objet 1">
                        <a:extLst>
                          <a:ext uri="{FF2B5EF4-FFF2-40B4-BE49-F238E27FC236}">
                            <a16:creationId xmlns:a16="http://schemas.microsoft.com/office/drawing/2014/main" id="{68D95872-4227-4052-80EF-2ACC66F33D3B}"/>
                          </a:ext>
                        </a:extLst>
                      </p:cNvPr>
                      <p:cNvPicPr/>
                      <p:nvPr/>
                    </p:nvPicPr>
                    <p:blipFill>
                      <a:blip r:embed="rId4"/>
                      <a:stretch>
                        <a:fillRect/>
                      </a:stretch>
                    </p:blipFill>
                    <p:spPr>
                      <a:xfrm>
                        <a:off x="7004050" y="469900"/>
                        <a:ext cx="1157288" cy="954088"/>
                      </a:xfrm>
                      <a:prstGeom prst="rect">
                        <a:avLst/>
                      </a:prstGeom>
                      <a:solidFill>
                        <a:schemeClr val="bg2"/>
                      </a:solidFill>
                      <a:ln w="19050">
                        <a:solidFill>
                          <a:schemeClr val="tx1"/>
                        </a:solidFill>
                      </a:ln>
                    </p:spPr>
                  </p:pic>
                </p:oleObj>
              </mc:Fallback>
            </mc:AlternateContent>
          </a:graphicData>
        </a:graphic>
      </p:graphicFrame>
    </p:spTree>
    <p:extLst>
      <p:ext uri="{BB962C8B-B14F-4D97-AF65-F5344CB8AC3E}">
        <p14:creationId xmlns:p14="http://schemas.microsoft.com/office/powerpoint/2010/main" val="2698732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2662B0-608A-495C-8F70-CBA168B474E3}"/>
              </a:ext>
            </a:extLst>
          </p:cNvPr>
          <p:cNvSpPr>
            <a:spLocks noGrp="1"/>
          </p:cNvSpPr>
          <p:nvPr>
            <p:ph type="title"/>
          </p:nvPr>
        </p:nvSpPr>
        <p:spPr/>
        <p:txBody>
          <a:bodyPr/>
          <a:lstStyle/>
          <a:p>
            <a:pPr marL="742950" indent="-742950">
              <a:buFont typeface="+mj-lt"/>
              <a:buAutoNum type="arabicPeriod"/>
            </a:pPr>
            <a:r>
              <a:rPr lang="fr-FR" dirty="0">
                <a:effectLst>
                  <a:outerShdw blurRad="38100" dist="38100" dir="2700000" algn="tl">
                    <a:srgbClr val="000000">
                      <a:alpha val="43137"/>
                    </a:srgbClr>
                  </a:outerShdw>
                </a:effectLst>
              </a:rPr>
              <a:t>Hydrocarbures cycliques</a:t>
            </a:r>
            <a:endParaRPr lang="fr-FR" dirty="0"/>
          </a:p>
        </p:txBody>
      </p:sp>
      <p:sp>
        <p:nvSpPr>
          <p:cNvPr id="3" name="Espace réservé du contenu 2">
            <a:extLst>
              <a:ext uri="{FF2B5EF4-FFF2-40B4-BE49-F238E27FC236}">
                <a16:creationId xmlns:a16="http://schemas.microsoft.com/office/drawing/2014/main" id="{E05B8D6A-713D-4285-B0F8-E15CA72ED6C9}"/>
              </a:ext>
            </a:extLst>
          </p:cNvPr>
          <p:cNvSpPr>
            <a:spLocks noGrp="1"/>
          </p:cNvSpPr>
          <p:nvPr>
            <p:ph idx="1"/>
          </p:nvPr>
        </p:nvSpPr>
        <p:spPr>
          <a:xfrm>
            <a:off x="838200" y="1435100"/>
            <a:ext cx="10515600" cy="2511427"/>
          </a:xfrm>
        </p:spPr>
        <p:txBody>
          <a:bodyPr>
            <a:normAutofit fontScale="92500"/>
          </a:bodyPr>
          <a:lstStyle/>
          <a:p>
            <a:pPr marL="514350" indent="-514350" algn="just">
              <a:buFont typeface="+mj-lt"/>
              <a:buAutoNum type="alphaUcPeriod"/>
            </a:pPr>
            <a:r>
              <a:rPr lang="fr-FR" sz="2600" b="1" dirty="0">
                <a:latin typeface="Times New Roman" panose="02020603050405020304" pitchFamily="18" charset="0"/>
                <a:cs typeface="Times New Roman" panose="02020603050405020304" pitchFamily="18" charset="0"/>
              </a:rPr>
              <a:t>Cycloalcanes </a:t>
            </a:r>
            <a:endParaRPr lang="fr-FR" sz="2600" dirty="0">
              <a:latin typeface="Times New Roman" panose="02020603050405020304" pitchFamily="18" charset="0"/>
              <a:cs typeface="Times New Roman" panose="02020603050405020304" pitchFamily="18" charset="0"/>
            </a:endParaRPr>
          </a:p>
          <a:p>
            <a:pPr algn="just"/>
            <a:r>
              <a:rPr lang="fr-FR" sz="2600" b="1" dirty="0">
                <a:latin typeface="Times New Roman" panose="02020603050405020304" pitchFamily="18" charset="0"/>
                <a:cs typeface="Times New Roman" panose="02020603050405020304" pitchFamily="18" charset="0"/>
              </a:rPr>
              <a:t>Les cycloalcanes</a:t>
            </a:r>
            <a:r>
              <a:rPr lang="fr-FR" sz="2600" dirty="0">
                <a:latin typeface="Times New Roman" panose="02020603050405020304" pitchFamily="18" charset="0"/>
                <a:cs typeface="Times New Roman" panose="02020603050405020304" pitchFamily="18" charset="0"/>
              </a:rPr>
              <a:t> ont un ou plusieurs cycles d'atomes de carbone. Les noms IUPAC fait apparaitre un préfixe « cyclo » suivi du suffixe indiquant le nombre de carbone.</a:t>
            </a:r>
          </a:p>
          <a:p>
            <a:pPr algn="just"/>
            <a:r>
              <a:rPr lang="fr-FR" sz="2600" dirty="0">
                <a:latin typeface="Times New Roman" panose="02020603050405020304" pitchFamily="18" charset="0"/>
                <a:cs typeface="Times New Roman" panose="02020603050405020304" pitchFamily="18" charset="0"/>
              </a:rPr>
              <a:t>Les cinq premiers membres de cette série sont donnés dans le tableau suivant. </a:t>
            </a:r>
          </a:p>
          <a:p>
            <a:pPr marL="0" indent="0">
              <a:buNone/>
            </a:pPr>
            <a:r>
              <a:rPr lang="fr-FR" dirty="0"/>
              <a:t>.</a:t>
            </a:r>
          </a:p>
        </p:txBody>
      </p:sp>
      <p:graphicFrame>
        <p:nvGraphicFramePr>
          <p:cNvPr id="4" name="Tableau 3">
            <a:extLst>
              <a:ext uri="{FF2B5EF4-FFF2-40B4-BE49-F238E27FC236}">
                <a16:creationId xmlns:a16="http://schemas.microsoft.com/office/drawing/2014/main" id="{93938D10-8672-4F01-BE9B-24DF9B4B432F}"/>
              </a:ext>
            </a:extLst>
          </p:cNvPr>
          <p:cNvGraphicFramePr>
            <a:graphicFrameLocks noGrp="1"/>
          </p:cNvGraphicFramePr>
          <p:nvPr>
            <p:extLst>
              <p:ext uri="{D42A27DB-BD31-4B8C-83A1-F6EECF244321}">
                <p14:modId xmlns:p14="http://schemas.microsoft.com/office/powerpoint/2010/main" val="3502732896"/>
              </p:ext>
            </p:extLst>
          </p:nvPr>
        </p:nvGraphicFramePr>
        <p:xfrm>
          <a:off x="1152525" y="3475315"/>
          <a:ext cx="8881310" cy="3180164"/>
        </p:xfrm>
        <a:graphic>
          <a:graphicData uri="http://schemas.openxmlformats.org/drawingml/2006/table">
            <a:tbl>
              <a:tblPr firstRow="1" firstCol="1" bandRow="1">
                <a:tableStyleId>{5C22544A-7EE6-4342-B048-85BDC9FD1C3A}</a:tableStyleId>
              </a:tblPr>
              <a:tblGrid>
                <a:gridCol w="3095625">
                  <a:extLst>
                    <a:ext uri="{9D8B030D-6E8A-4147-A177-3AD203B41FA5}">
                      <a16:colId xmlns:a16="http://schemas.microsoft.com/office/drawing/2014/main" val="3098097742"/>
                    </a:ext>
                  </a:extLst>
                </a:gridCol>
                <a:gridCol w="1238250">
                  <a:extLst>
                    <a:ext uri="{9D8B030D-6E8A-4147-A177-3AD203B41FA5}">
                      <a16:colId xmlns:a16="http://schemas.microsoft.com/office/drawing/2014/main" val="2570842364"/>
                    </a:ext>
                  </a:extLst>
                </a:gridCol>
                <a:gridCol w="1190625">
                  <a:extLst>
                    <a:ext uri="{9D8B030D-6E8A-4147-A177-3AD203B41FA5}">
                      <a16:colId xmlns:a16="http://schemas.microsoft.com/office/drawing/2014/main" val="354242165"/>
                    </a:ext>
                  </a:extLst>
                </a:gridCol>
                <a:gridCol w="990600">
                  <a:extLst>
                    <a:ext uri="{9D8B030D-6E8A-4147-A177-3AD203B41FA5}">
                      <a16:colId xmlns:a16="http://schemas.microsoft.com/office/drawing/2014/main" val="755100010"/>
                    </a:ext>
                  </a:extLst>
                </a:gridCol>
                <a:gridCol w="1057275">
                  <a:extLst>
                    <a:ext uri="{9D8B030D-6E8A-4147-A177-3AD203B41FA5}">
                      <a16:colId xmlns:a16="http://schemas.microsoft.com/office/drawing/2014/main" val="4082992051"/>
                    </a:ext>
                  </a:extLst>
                </a:gridCol>
                <a:gridCol w="1308935">
                  <a:extLst>
                    <a:ext uri="{9D8B030D-6E8A-4147-A177-3AD203B41FA5}">
                      <a16:colId xmlns:a16="http://schemas.microsoft.com/office/drawing/2014/main" val="1521017852"/>
                    </a:ext>
                  </a:extLst>
                </a:gridCol>
              </a:tblGrid>
              <a:tr h="367751">
                <a:tc gridSpan="6">
                  <a:txBody>
                    <a:bodyPr/>
                    <a:lstStyle/>
                    <a:p>
                      <a:pPr algn="ctr">
                        <a:lnSpc>
                          <a:spcPct val="107000"/>
                        </a:lnSpc>
                        <a:spcAft>
                          <a:spcPts val="800"/>
                        </a:spcAft>
                      </a:pPr>
                      <a:r>
                        <a:rPr lang="fr-FR" sz="1800" b="1" kern="1200" dirty="0">
                          <a:solidFill>
                            <a:schemeClr val="lt1"/>
                          </a:solidFill>
                          <a:effectLst/>
                          <a:latin typeface="+mn-lt"/>
                          <a:ea typeface="+mn-ea"/>
                          <a:cs typeface="+mn-cs"/>
                        </a:rPr>
                        <a:t>Exemples de cycloalcanes simples </a:t>
                      </a:r>
                      <a:endParaRPr lang="fr-FR" sz="1200" dirty="0">
                        <a:effectLst/>
                      </a:endParaRPr>
                    </a:p>
                    <a:p>
                      <a:pPr algn="ctr">
                        <a:lnSpc>
                          <a:spcPct val="107000"/>
                        </a:lnSpc>
                        <a:spcAft>
                          <a:spcPts val="800"/>
                        </a:spcAft>
                      </a:pPr>
                      <a:endParaRPr lang="fr-FR" sz="1200" dirty="0">
                        <a:effectLst/>
                      </a:endParaRPr>
                    </a:p>
                  </a:txBody>
                  <a:tcPr marL="31750" marR="31750" marT="31750" marB="31750" anchor="ct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986837978"/>
                  </a:ext>
                </a:extLst>
              </a:tr>
              <a:tr h="654981">
                <a:tc>
                  <a:txBody>
                    <a:bodyPr/>
                    <a:lstStyle/>
                    <a:p>
                      <a:pPr algn="ctr">
                        <a:lnSpc>
                          <a:spcPct val="107000"/>
                        </a:lnSpc>
                        <a:spcAft>
                          <a:spcPts val="0"/>
                        </a:spcAft>
                      </a:pPr>
                      <a:r>
                        <a:rPr lang="fr-FR" sz="1200">
                          <a:effectLst/>
                        </a:rPr>
                        <a:t>Nom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31750" marR="31750" marT="31750" marB="31750" anchor="ctr"/>
                </a:tc>
                <a:tc>
                  <a:txBody>
                    <a:bodyPr/>
                    <a:lstStyle/>
                    <a:p>
                      <a:pPr algn="ctr">
                        <a:lnSpc>
                          <a:spcPct val="107000"/>
                        </a:lnSpc>
                        <a:spcAft>
                          <a:spcPts val="0"/>
                        </a:spcAft>
                      </a:pPr>
                      <a:r>
                        <a:rPr lang="fr-FR" sz="1200">
                          <a:effectLst/>
                        </a:rPr>
                        <a:t>Cyclopropane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31750" marR="31750" marT="31750" marB="31750" anchor="ctr"/>
                </a:tc>
                <a:tc>
                  <a:txBody>
                    <a:bodyPr/>
                    <a:lstStyle/>
                    <a:p>
                      <a:pPr algn="ctr">
                        <a:lnSpc>
                          <a:spcPct val="107000"/>
                        </a:lnSpc>
                        <a:spcAft>
                          <a:spcPts val="0"/>
                        </a:spcAft>
                      </a:pPr>
                      <a:r>
                        <a:rPr lang="fr-FR" sz="1200">
                          <a:effectLst/>
                        </a:rPr>
                        <a:t>Cyclobutane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31750" marR="31750" marT="31750" marB="31750" anchor="ctr"/>
                </a:tc>
                <a:tc>
                  <a:txBody>
                    <a:bodyPr/>
                    <a:lstStyle/>
                    <a:p>
                      <a:pPr algn="ctr">
                        <a:lnSpc>
                          <a:spcPct val="107000"/>
                        </a:lnSpc>
                        <a:spcAft>
                          <a:spcPts val="0"/>
                        </a:spcAft>
                      </a:pPr>
                      <a:r>
                        <a:rPr lang="fr-FR" sz="1200">
                          <a:effectLst/>
                        </a:rPr>
                        <a:t>Cyclopentane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31750" marR="31750" marT="31750" marB="31750" anchor="ctr"/>
                </a:tc>
                <a:tc>
                  <a:txBody>
                    <a:bodyPr/>
                    <a:lstStyle/>
                    <a:p>
                      <a:pPr algn="ctr">
                        <a:lnSpc>
                          <a:spcPct val="107000"/>
                        </a:lnSpc>
                        <a:spcAft>
                          <a:spcPts val="0"/>
                        </a:spcAft>
                      </a:pPr>
                      <a:r>
                        <a:rPr lang="fr-FR" sz="1200">
                          <a:effectLst/>
                        </a:rPr>
                        <a:t>Cyclohexane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31750" marR="31750" marT="31750" marB="31750" anchor="ctr"/>
                </a:tc>
                <a:tc>
                  <a:txBody>
                    <a:bodyPr/>
                    <a:lstStyle/>
                    <a:p>
                      <a:pPr algn="ctr">
                        <a:lnSpc>
                          <a:spcPct val="107000"/>
                        </a:lnSpc>
                        <a:spcAft>
                          <a:spcPts val="0"/>
                        </a:spcAft>
                      </a:pPr>
                      <a:r>
                        <a:rPr lang="fr-FR" sz="1200">
                          <a:effectLst/>
                        </a:rPr>
                        <a:t>Cycloheptane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31750" marR="31750" marT="31750" marB="31750" anchor="ctr"/>
                </a:tc>
                <a:extLst>
                  <a:ext uri="{0D108BD9-81ED-4DB2-BD59-A6C34878D82A}">
                    <a16:rowId xmlns:a16="http://schemas.microsoft.com/office/drawing/2014/main" val="154360523"/>
                  </a:ext>
                </a:extLst>
              </a:tr>
              <a:tr h="654981">
                <a:tc>
                  <a:txBody>
                    <a:bodyPr/>
                    <a:lstStyle/>
                    <a:p>
                      <a:pPr algn="ctr">
                        <a:lnSpc>
                          <a:spcPct val="107000"/>
                        </a:lnSpc>
                        <a:spcAft>
                          <a:spcPts val="0"/>
                        </a:spcAft>
                      </a:pPr>
                      <a:r>
                        <a:rPr lang="fr-FR" sz="1200">
                          <a:effectLst/>
                        </a:rPr>
                        <a:t>Moléculaire </a:t>
                      </a:r>
                      <a:br>
                        <a:rPr lang="fr-FR" sz="1200">
                          <a:effectLst/>
                        </a:rPr>
                      </a:br>
                      <a:r>
                        <a:rPr lang="fr-FR" sz="1200">
                          <a:effectLst/>
                        </a:rPr>
                        <a:t>Formule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31750" marR="31750" marT="31750" marB="31750" anchor="ctr"/>
                </a:tc>
                <a:tc>
                  <a:txBody>
                    <a:bodyPr/>
                    <a:lstStyle/>
                    <a:p>
                      <a:pPr algn="ctr">
                        <a:lnSpc>
                          <a:spcPct val="107000"/>
                        </a:lnSpc>
                        <a:spcAft>
                          <a:spcPts val="0"/>
                        </a:spcAft>
                      </a:pPr>
                      <a:r>
                        <a:rPr lang="fr-FR" sz="1200">
                          <a:effectLst/>
                        </a:rPr>
                        <a:t>C </a:t>
                      </a:r>
                      <a:r>
                        <a:rPr lang="fr-FR" sz="1200" baseline="-25000">
                          <a:effectLst/>
                        </a:rPr>
                        <a:t>3</a:t>
                      </a:r>
                      <a:r>
                        <a:rPr lang="fr-FR" sz="1200">
                          <a:effectLst/>
                        </a:rPr>
                        <a:t> H </a:t>
                      </a:r>
                      <a:r>
                        <a:rPr lang="fr-FR" sz="1200" baseline="-25000">
                          <a:effectLst/>
                        </a:rPr>
                        <a:t>6</a:t>
                      </a:r>
                      <a:r>
                        <a:rPr lang="fr-FR" sz="12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31750" marR="31750" marT="31750" marB="31750" anchor="ctr"/>
                </a:tc>
                <a:tc>
                  <a:txBody>
                    <a:bodyPr/>
                    <a:lstStyle/>
                    <a:p>
                      <a:pPr algn="ctr">
                        <a:lnSpc>
                          <a:spcPct val="107000"/>
                        </a:lnSpc>
                        <a:spcAft>
                          <a:spcPts val="0"/>
                        </a:spcAft>
                      </a:pPr>
                      <a:r>
                        <a:rPr lang="fr-FR" sz="1200">
                          <a:effectLst/>
                        </a:rPr>
                        <a:t>C </a:t>
                      </a:r>
                      <a:r>
                        <a:rPr lang="fr-FR" sz="1200" baseline="-25000">
                          <a:effectLst/>
                        </a:rPr>
                        <a:t>4</a:t>
                      </a:r>
                      <a:r>
                        <a:rPr lang="fr-FR" sz="1200">
                          <a:effectLst/>
                        </a:rPr>
                        <a:t> H </a:t>
                      </a:r>
                      <a:r>
                        <a:rPr lang="fr-FR" sz="1200" baseline="-25000">
                          <a:effectLst/>
                        </a:rPr>
                        <a:t>8</a:t>
                      </a:r>
                      <a:r>
                        <a:rPr lang="fr-FR" sz="12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31750" marR="31750" marT="31750" marB="31750" anchor="ctr"/>
                </a:tc>
                <a:tc>
                  <a:txBody>
                    <a:bodyPr/>
                    <a:lstStyle/>
                    <a:p>
                      <a:pPr algn="ctr">
                        <a:lnSpc>
                          <a:spcPct val="107000"/>
                        </a:lnSpc>
                        <a:spcAft>
                          <a:spcPts val="0"/>
                        </a:spcAft>
                      </a:pPr>
                      <a:r>
                        <a:rPr lang="fr-FR" sz="1200">
                          <a:effectLst/>
                        </a:rPr>
                        <a:t>C </a:t>
                      </a:r>
                      <a:r>
                        <a:rPr lang="fr-FR" sz="1200" baseline="-25000">
                          <a:effectLst/>
                        </a:rPr>
                        <a:t>5</a:t>
                      </a:r>
                      <a:r>
                        <a:rPr lang="fr-FR" sz="1200">
                          <a:effectLst/>
                        </a:rPr>
                        <a:t> H </a:t>
                      </a:r>
                      <a:r>
                        <a:rPr lang="fr-FR" sz="1200" baseline="-25000">
                          <a:effectLst/>
                        </a:rPr>
                        <a:t>10</a:t>
                      </a:r>
                      <a:r>
                        <a:rPr lang="fr-FR" sz="12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31750" marR="31750" marT="31750" marB="31750" anchor="ctr"/>
                </a:tc>
                <a:tc>
                  <a:txBody>
                    <a:bodyPr/>
                    <a:lstStyle/>
                    <a:p>
                      <a:pPr algn="ctr">
                        <a:lnSpc>
                          <a:spcPct val="107000"/>
                        </a:lnSpc>
                        <a:spcAft>
                          <a:spcPts val="0"/>
                        </a:spcAft>
                      </a:pPr>
                      <a:r>
                        <a:rPr lang="fr-FR" sz="1200">
                          <a:effectLst/>
                        </a:rPr>
                        <a:t>C </a:t>
                      </a:r>
                      <a:r>
                        <a:rPr lang="fr-FR" sz="1200" baseline="-25000">
                          <a:effectLst/>
                        </a:rPr>
                        <a:t>6</a:t>
                      </a:r>
                      <a:r>
                        <a:rPr lang="fr-FR" sz="1200">
                          <a:effectLst/>
                        </a:rPr>
                        <a:t> H </a:t>
                      </a:r>
                      <a:r>
                        <a:rPr lang="fr-FR" sz="1200" baseline="-25000">
                          <a:effectLst/>
                        </a:rPr>
                        <a:t>12</a:t>
                      </a:r>
                      <a:r>
                        <a:rPr lang="fr-FR" sz="12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31750" marR="31750" marT="31750" marB="31750" anchor="ctr"/>
                </a:tc>
                <a:tc>
                  <a:txBody>
                    <a:bodyPr/>
                    <a:lstStyle/>
                    <a:p>
                      <a:pPr algn="ctr">
                        <a:lnSpc>
                          <a:spcPct val="107000"/>
                        </a:lnSpc>
                        <a:spcAft>
                          <a:spcPts val="0"/>
                        </a:spcAft>
                      </a:pPr>
                      <a:r>
                        <a:rPr lang="fr-FR" sz="1200">
                          <a:effectLst/>
                        </a:rPr>
                        <a:t>C </a:t>
                      </a:r>
                      <a:r>
                        <a:rPr lang="fr-FR" sz="1200" baseline="-25000">
                          <a:effectLst/>
                        </a:rPr>
                        <a:t>7</a:t>
                      </a:r>
                      <a:r>
                        <a:rPr lang="fr-FR" sz="1200">
                          <a:effectLst/>
                        </a:rPr>
                        <a:t> H </a:t>
                      </a:r>
                      <a:r>
                        <a:rPr lang="fr-FR" sz="1200" baseline="-25000">
                          <a:effectLst/>
                        </a:rPr>
                        <a:t>14</a:t>
                      </a:r>
                      <a:r>
                        <a:rPr lang="fr-FR" sz="12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31750" marR="31750" marT="31750" marB="31750" anchor="ctr"/>
                </a:tc>
                <a:extLst>
                  <a:ext uri="{0D108BD9-81ED-4DB2-BD59-A6C34878D82A}">
                    <a16:rowId xmlns:a16="http://schemas.microsoft.com/office/drawing/2014/main" val="1413007394"/>
                  </a:ext>
                </a:extLst>
              </a:tr>
              <a:tr h="654981">
                <a:tc>
                  <a:txBody>
                    <a:bodyPr/>
                    <a:lstStyle/>
                    <a:p>
                      <a:pPr algn="ctr">
                        <a:lnSpc>
                          <a:spcPct val="107000"/>
                        </a:lnSpc>
                        <a:spcAft>
                          <a:spcPts val="0"/>
                        </a:spcAft>
                      </a:pPr>
                      <a:r>
                        <a:rPr lang="fr-FR" sz="1200" dirty="0">
                          <a:effectLst/>
                        </a:rPr>
                        <a:t>De construction </a:t>
                      </a:r>
                      <a:br>
                        <a:rPr lang="fr-FR" sz="1200" dirty="0">
                          <a:effectLst/>
                        </a:rPr>
                      </a:br>
                      <a:r>
                        <a:rPr lang="fr-FR" sz="1200" dirty="0">
                          <a:effectLst/>
                        </a:rPr>
                        <a:t>Formule </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31750" marR="31750" marT="31750" marB="31750" anchor="ctr"/>
                </a:tc>
                <a:tc>
                  <a:txBody>
                    <a:bodyPr/>
                    <a:lstStyle/>
                    <a:p>
                      <a:pPr algn="ctr">
                        <a:lnSpc>
                          <a:spcPct val="107000"/>
                        </a:lnSpc>
                        <a:spcAft>
                          <a:spcPts val="0"/>
                        </a:spcAft>
                      </a:pPr>
                      <a:endParaRPr lang="fr-FR" sz="1200" dirty="0">
                        <a:effectLst/>
                        <a:latin typeface="Times New Roman" panose="02020603050405020304" pitchFamily="18" charset="0"/>
                        <a:ea typeface="Times New Roman" panose="02020603050405020304" pitchFamily="18" charset="0"/>
                        <a:cs typeface="Arial" panose="020B0604020202020204" pitchFamily="34" charset="0"/>
                      </a:endParaRPr>
                    </a:p>
                    <a:p>
                      <a:pPr algn="ctr">
                        <a:lnSpc>
                          <a:spcPct val="107000"/>
                        </a:lnSpc>
                        <a:spcAft>
                          <a:spcPts val="0"/>
                        </a:spcAft>
                      </a:pPr>
                      <a:endParaRPr lang="fr-FR" sz="1200" dirty="0">
                        <a:effectLst/>
                        <a:latin typeface="Times New Roman" panose="02020603050405020304" pitchFamily="18" charset="0"/>
                        <a:ea typeface="Times New Roman" panose="02020603050405020304" pitchFamily="18" charset="0"/>
                        <a:cs typeface="Arial" panose="020B0604020202020204" pitchFamily="34" charset="0"/>
                      </a:endParaRPr>
                    </a:p>
                    <a:p>
                      <a:pPr algn="ctr">
                        <a:lnSpc>
                          <a:spcPct val="107000"/>
                        </a:lnSpc>
                        <a:spcAft>
                          <a:spcPts val="0"/>
                        </a:spcAft>
                      </a:pPr>
                      <a:endParaRPr lang="fr-FR" sz="1200" dirty="0">
                        <a:effectLst/>
                        <a:latin typeface="Times New Roman" panose="02020603050405020304" pitchFamily="18" charset="0"/>
                        <a:ea typeface="Times New Roman" panose="02020603050405020304" pitchFamily="18" charset="0"/>
                        <a:cs typeface="Arial" panose="020B0604020202020204" pitchFamily="34" charset="0"/>
                      </a:endParaRPr>
                    </a:p>
                    <a:p>
                      <a:pPr algn="ctr">
                        <a:lnSpc>
                          <a:spcPct val="107000"/>
                        </a:lnSpc>
                        <a:spcAft>
                          <a:spcPts val="0"/>
                        </a:spcAft>
                      </a:pPr>
                      <a:endParaRPr lang="fr-FR" sz="1200" dirty="0">
                        <a:effectLst/>
                        <a:latin typeface="Times New Roman" panose="02020603050405020304" pitchFamily="18" charset="0"/>
                        <a:ea typeface="Times New Roman" panose="02020603050405020304" pitchFamily="18" charset="0"/>
                        <a:cs typeface="Arial" panose="020B0604020202020204" pitchFamily="34" charset="0"/>
                      </a:endParaRPr>
                    </a:p>
                    <a:p>
                      <a:pPr algn="ctr">
                        <a:lnSpc>
                          <a:spcPct val="107000"/>
                        </a:lnSpc>
                        <a:spcAft>
                          <a:spcPts val="0"/>
                        </a:spcAft>
                      </a:pPr>
                      <a:endParaRPr lang="fr-FR" sz="1200" dirty="0">
                        <a:effectLst/>
                        <a:latin typeface="Times New Roman" panose="02020603050405020304" pitchFamily="18" charset="0"/>
                        <a:ea typeface="Times New Roman" panose="02020603050405020304" pitchFamily="18" charset="0"/>
                        <a:cs typeface="Arial" panose="020B0604020202020204" pitchFamily="34" charset="0"/>
                      </a:endParaRPr>
                    </a:p>
                    <a:p>
                      <a:pPr algn="ctr">
                        <a:lnSpc>
                          <a:spcPct val="107000"/>
                        </a:lnSpc>
                        <a:spcAft>
                          <a:spcPts val="0"/>
                        </a:spcAft>
                      </a:pPr>
                      <a:endParaRPr lang="fr-FR"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31750" marR="31750" marT="31750" marB="31750" anchor="ctr"/>
                </a:tc>
                <a:tc>
                  <a:txBody>
                    <a:bodyPr/>
                    <a:lstStyle/>
                    <a:p>
                      <a:pPr algn="ctr">
                        <a:lnSpc>
                          <a:spcPct val="107000"/>
                        </a:lnSpc>
                        <a:spcAft>
                          <a:spcPts val="0"/>
                        </a:spcAft>
                      </a:pPr>
                      <a:endParaRPr lang="fr-FR"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31750" marR="31750" marT="31750" marB="31750" anchor="ctr"/>
                </a:tc>
                <a:tc>
                  <a:txBody>
                    <a:bodyPr/>
                    <a:lstStyle/>
                    <a:p>
                      <a:pPr algn="ctr">
                        <a:lnSpc>
                          <a:spcPct val="107000"/>
                        </a:lnSpc>
                        <a:spcAft>
                          <a:spcPts val="0"/>
                        </a:spcAft>
                      </a:pPr>
                      <a:endParaRPr lang="fr-FR"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31750" marR="31750" marT="31750" marB="31750"/>
                </a:tc>
                <a:tc>
                  <a:txBody>
                    <a:bodyPr/>
                    <a:lstStyle/>
                    <a:p>
                      <a:pPr algn="ctr">
                        <a:lnSpc>
                          <a:spcPct val="107000"/>
                        </a:lnSpc>
                        <a:spcAft>
                          <a:spcPts val="0"/>
                        </a:spcAft>
                      </a:pPr>
                      <a:endParaRPr lang="fr-FR"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31750" marR="31750" marT="31750" marB="31750"/>
                </a:tc>
                <a:tc>
                  <a:txBody>
                    <a:bodyPr/>
                    <a:lstStyle/>
                    <a:p>
                      <a:pPr algn="ctr">
                        <a:lnSpc>
                          <a:spcPct val="107000"/>
                        </a:lnSpc>
                        <a:spcAft>
                          <a:spcPts val="0"/>
                        </a:spcAft>
                      </a:pPr>
                      <a:endParaRPr lang="fr-FR"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31750" marR="31750" marT="31750" marB="31750"/>
                </a:tc>
                <a:extLst>
                  <a:ext uri="{0D108BD9-81ED-4DB2-BD59-A6C34878D82A}">
                    <a16:rowId xmlns:a16="http://schemas.microsoft.com/office/drawing/2014/main" val="2781802598"/>
                  </a:ext>
                </a:extLst>
              </a:tr>
            </a:tbl>
          </a:graphicData>
        </a:graphic>
      </p:graphicFrame>
      <p:graphicFrame>
        <p:nvGraphicFramePr>
          <p:cNvPr id="5" name="Objet 4">
            <a:extLst>
              <a:ext uri="{FF2B5EF4-FFF2-40B4-BE49-F238E27FC236}">
                <a16:creationId xmlns:a16="http://schemas.microsoft.com/office/drawing/2014/main" id="{771C3DA5-D6FC-4B85-B601-257D06E3FBD5}"/>
              </a:ext>
            </a:extLst>
          </p:cNvPr>
          <p:cNvGraphicFramePr>
            <a:graphicFrameLocks noChangeAspect="1"/>
          </p:cNvGraphicFramePr>
          <p:nvPr>
            <p:extLst>
              <p:ext uri="{D42A27DB-BD31-4B8C-83A1-F6EECF244321}">
                <p14:modId xmlns:p14="http://schemas.microsoft.com/office/powerpoint/2010/main" val="4103933431"/>
              </p:ext>
            </p:extLst>
          </p:nvPr>
        </p:nvGraphicFramePr>
        <p:xfrm>
          <a:off x="4664074" y="5761039"/>
          <a:ext cx="395287" cy="447675"/>
        </p:xfrm>
        <a:graphic>
          <a:graphicData uri="http://schemas.openxmlformats.org/presentationml/2006/ole">
            <mc:AlternateContent xmlns:mc="http://schemas.openxmlformats.org/markup-compatibility/2006">
              <mc:Choice xmlns:v="urn:schemas-microsoft-com:vml" Requires="v">
                <p:oleObj spid="_x0000_s1081" name="CS ChemDraw Drawing" r:id="rId3" imgW="394563" imgH="447950" progId="ChemDraw.Document.6.0">
                  <p:embed/>
                </p:oleObj>
              </mc:Choice>
              <mc:Fallback>
                <p:oleObj name="CS ChemDraw Drawing" r:id="rId3" imgW="394563" imgH="447950" progId="ChemDraw.Document.6.0">
                  <p:embed/>
                  <p:pic>
                    <p:nvPicPr>
                      <p:cNvPr id="0" name=""/>
                      <p:cNvPicPr/>
                      <p:nvPr/>
                    </p:nvPicPr>
                    <p:blipFill>
                      <a:blip r:embed="rId4"/>
                      <a:stretch>
                        <a:fillRect/>
                      </a:stretch>
                    </p:blipFill>
                    <p:spPr>
                      <a:xfrm>
                        <a:off x="4664074" y="5761039"/>
                        <a:ext cx="395287" cy="447675"/>
                      </a:xfrm>
                      <a:prstGeom prst="rect">
                        <a:avLst/>
                      </a:prstGeom>
                    </p:spPr>
                  </p:pic>
                </p:oleObj>
              </mc:Fallback>
            </mc:AlternateContent>
          </a:graphicData>
        </a:graphic>
      </p:graphicFrame>
      <p:graphicFrame>
        <p:nvGraphicFramePr>
          <p:cNvPr id="7" name="Objet 6">
            <a:extLst>
              <a:ext uri="{FF2B5EF4-FFF2-40B4-BE49-F238E27FC236}">
                <a16:creationId xmlns:a16="http://schemas.microsoft.com/office/drawing/2014/main" id="{5F44693D-6002-4785-BD18-5F93949C3567}"/>
              </a:ext>
            </a:extLst>
          </p:cNvPr>
          <p:cNvGraphicFramePr>
            <a:graphicFrameLocks noChangeAspect="1"/>
          </p:cNvGraphicFramePr>
          <p:nvPr>
            <p:extLst>
              <p:ext uri="{D42A27DB-BD31-4B8C-83A1-F6EECF244321}">
                <p14:modId xmlns:p14="http://schemas.microsoft.com/office/powerpoint/2010/main" val="4019248619"/>
              </p:ext>
            </p:extLst>
          </p:nvPr>
        </p:nvGraphicFramePr>
        <p:xfrm>
          <a:off x="5807467" y="5770564"/>
          <a:ext cx="439737" cy="438150"/>
        </p:xfrm>
        <a:graphic>
          <a:graphicData uri="http://schemas.openxmlformats.org/presentationml/2006/ole">
            <mc:AlternateContent xmlns:mc="http://schemas.openxmlformats.org/markup-compatibility/2006">
              <mc:Choice xmlns:v="urn:schemas-microsoft-com:vml" Requires="v">
                <p:oleObj spid="_x0000_s1082" name="CS ChemDraw Drawing" r:id="rId5" imgW="440332" imgH="438436" progId="ChemDraw.Document.6.0">
                  <p:embed/>
                </p:oleObj>
              </mc:Choice>
              <mc:Fallback>
                <p:oleObj name="CS ChemDraw Drawing" r:id="rId5" imgW="440332" imgH="438436" progId="ChemDraw.Document.6.0">
                  <p:embed/>
                  <p:pic>
                    <p:nvPicPr>
                      <p:cNvPr id="0" name=""/>
                      <p:cNvPicPr/>
                      <p:nvPr/>
                    </p:nvPicPr>
                    <p:blipFill>
                      <a:blip r:embed="rId6"/>
                      <a:stretch>
                        <a:fillRect/>
                      </a:stretch>
                    </p:blipFill>
                    <p:spPr>
                      <a:xfrm>
                        <a:off x="5807467" y="5770564"/>
                        <a:ext cx="439737" cy="438150"/>
                      </a:xfrm>
                      <a:prstGeom prst="rect">
                        <a:avLst/>
                      </a:prstGeom>
                    </p:spPr>
                  </p:pic>
                </p:oleObj>
              </mc:Fallback>
            </mc:AlternateContent>
          </a:graphicData>
        </a:graphic>
      </p:graphicFrame>
      <p:graphicFrame>
        <p:nvGraphicFramePr>
          <p:cNvPr id="8" name="Objet 7">
            <a:extLst>
              <a:ext uri="{FF2B5EF4-FFF2-40B4-BE49-F238E27FC236}">
                <a16:creationId xmlns:a16="http://schemas.microsoft.com/office/drawing/2014/main" id="{FDAD5E27-96B1-4CA6-A825-C516C4158D04}"/>
              </a:ext>
            </a:extLst>
          </p:cNvPr>
          <p:cNvGraphicFramePr>
            <a:graphicFrameLocks noChangeAspect="1"/>
          </p:cNvGraphicFramePr>
          <p:nvPr>
            <p:extLst>
              <p:ext uri="{D42A27DB-BD31-4B8C-83A1-F6EECF244321}">
                <p14:modId xmlns:p14="http://schemas.microsoft.com/office/powerpoint/2010/main" val="2331616435"/>
              </p:ext>
            </p:extLst>
          </p:nvPr>
        </p:nvGraphicFramePr>
        <p:xfrm>
          <a:off x="6773070" y="5752305"/>
          <a:ext cx="647700" cy="676275"/>
        </p:xfrm>
        <a:graphic>
          <a:graphicData uri="http://schemas.openxmlformats.org/presentationml/2006/ole">
            <mc:AlternateContent xmlns:mc="http://schemas.openxmlformats.org/markup-compatibility/2006">
              <mc:Choice xmlns:v="urn:schemas-microsoft-com:vml" Requires="v">
                <p:oleObj spid="_x0000_s1083" name="CS ChemDraw Drawing" r:id="rId7" imgW="647478" imgH="676286" progId="ChemDraw.Document.6.0">
                  <p:embed/>
                </p:oleObj>
              </mc:Choice>
              <mc:Fallback>
                <p:oleObj name="CS ChemDraw Drawing" r:id="rId7" imgW="647478" imgH="676286" progId="ChemDraw.Document.6.0">
                  <p:embed/>
                  <p:pic>
                    <p:nvPicPr>
                      <p:cNvPr id="0" name=""/>
                      <p:cNvPicPr/>
                      <p:nvPr/>
                    </p:nvPicPr>
                    <p:blipFill>
                      <a:blip r:embed="rId8"/>
                      <a:stretch>
                        <a:fillRect/>
                      </a:stretch>
                    </p:blipFill>
                    <p:spPr>
                      <a:xfrm>
                        <a:off x="6773070" y="5752305"/>
                        <a:ext cx="647700" cy="676275"/>
                      </a:xfrm>
                      <a:prstGeom prst="rect">
                        <a:avLst/>
                      </a:prstGeom>
                    </p:spPr>
                  </p:pic>
                </p:oleObj>
              </mc:Fallback>
            </mc:AlternateContent>
          </a:graphicData>
        </a:graphic>
      </p:graphicFrame>
      <p:graphicFrame>
        <p:nvGraphicFramePr>
          <p:cNvPr id="9" name="Objet 8">
            <a:extLst>
              <a:ext uri="{FF2B5EF4-FFF2-40B4-BE49-F238E27FC236}">
                <a16:creationId xmlns:a16="http://schemas.microsoft.com/office/drawing/2014/main" id="{02A069E1-0F07-4625-9A1A-2086ACD2EA46}"/>
              </a:ext>
            </a:extLst>
          </p:cNvPr>
          <p:cNvGraphicFramePr>
            <a:graphicFrameLocks noChangeAspect="1"/>
          </p:cNvGraphicFramePr>
          <p:nvPr>
            <p:extLst>
              <p:ext uri="{D42A27DB-BD31-4B8C-83A1-F6EECF244321}">
                <p14:modId xmlns:p14="http://schemas.microsoft.com/office/powerpoint/2010/main" val="638544594"/>
              </p:ext>
            </p:extLst>
          </p:nvPr>
        </p:nvGraphicFramePr>
        <p:xfrm>
          <a:off x="7729537" y="5606255"/>
          <a:ext cx="719137" cy="822325"/>
        </p:xfrm>
        <a:graphic>
          <a:graphicData uri="http://schemas.openxmlformats.org/presentationml/2006/ole">
            <mc:AlternateContent xmlns:mc="http://schemas.openxmlformats.org/markup-compatibility/2006">
              <mc:Choice xmlns:v="urn:schemas-microsoft-com:vml" Requires="v">
                <p:oleObj spid="_x0000_s1084" name="CS ChemDraw Drawing" r:id="rId9" imgW="719289" imgH="822564" progId="ChemDraw.Document.6.0">
                  <p:embed/>
                </p:oleObj>
              </mc:Choice>
              <mc:Fallback>
                <p:oleObj name="CS ChemDraw Drawing" r:id="rId9" imgW="719289" imgH="822564" progId="ChemDraw.Document.6.0">
                  <p:embed/>
                  <p:pic>
                    <p:nvPicPr>
                      <p:cNvPr id="0" name=""/>
                      <p:cNvPicPr/>
                      <p:nvPr/>
                    </p:nvPicPr>
                    <p:blipFill>
                      <a:blip r:embed="rId10"/>
                      <a:stretch>
                        <a:fillRect/>
                      </a:stretch>
                    </p:blipFill>
                    <p:spPr>
                      <a:xfrm>
                        <a:off x="7729537" y="5606255"/>
                        <a:ext cx="719137" cy="822325"/>
                      </a:xfrm>
                      <a:prstGeom prst="rect">
                        <a:avLst/>
                      </a:prstGeom>
                    </p:spPr>
                  </p:pic>
                </p:oleObj>
              </mc:Fallback>
            </mc:AlternateContent>
          </a:graphicData>
        </a:graphic>
      </p:graphicFrame>
      <p:graphicFrame>
        <p:nvGraphicFramePr>
          <p:cNvPr id="10" name="Objet 9">
            <a:extLst>
              <a:ext uri="{FF2B5EF4-FFF2-40B4-BE49-F238E27FC236}">
                <a16:creationId xmlns:a16="http://schemas.microsoft.com/office/drawing/2014/main" id="{5DA441E7-BFC1-4E8A-B480-49CC52BD8FE4}"/>
              </a:ext>
            </a:extLst>
          </p:cNvPr>
          <p:cNvGraphicFramePr>
            <a:graphicFrameLocks noChangeAspect="1"/>
          </p:cNvGraphicFramePr>
          <p:nvPr>
            <p:extLst>
              <p:ext uri="{D42A27DB-BD31-4B8C-83A1-F6EECF244321}">
                <p14:modId xmlns:p14="http://schemas.microsoft.com/office/powerpoint/2010/main" val="3372609123"/>
              </p:ext>
            </p:extLst>
          </p:nvPr>
        </p:nvGraphicFramePr>
        <p:xfrm>
          <a:off x="8823324" y="5559425"/>
          <a:ext cx="893763" cy="915987"/>
        </p:xfrm>
        <a:graphic>
          <a:graphicData uri="http://schemas.openxmlformats.org/presentationml/2006/ole">
            <mc:AlternateContent xmlns:mc="http://schemas.openxmlformats.org/markup-compatibility/2006">
              <mc:Choice xmlns:v="urn:schemas-microsoft-com:vml" Requires="v">
                <p:oleObj spid="_x0000_s1085" name="CS ChemDraw Drawing" r:id="rId11" imgW="894475" imgH="915721" progId="ChemDraw.Document.6.0">
                  <p:embed/>
                </p:oleObj>
              </mc:Choice>
              <mc:Fallback>
                <p:oleObj name="CS ChemDraw Drawing" r:id="rId11" imgW="894475" imgH="915721" progId="ChemDraw.Document.6.0">
                  <p:embed/>
                  <p:pic>
                    <p:nvPicPr>
                      <p:cNvPr id="0" name=""/>
                      <p:cNvPicPr/>
                      <p:nvPr/>
                    </p:nvPicPr>
                    <p:blipFill>
                      <a:blip r:embed="rId12"/>
                      <a:stretch>
                        <a:fillRect/>
                      </a:stretch>
                    </p:blipFill>
                    <p:spPr>
                      <a:xfrm>
                        <a:off x="8823324" y="5559425"/>
                        <a:ext cx="893763" cy="915987"/>
                      </a:xfrm>
                      <a:prstGeom prst="rect">
                        <a:avLst/>
                      </a:prstGeom>
                    </p:spPr>
                  </p:pic>
                </p:oleObj>
              </mc:Fallback>
            </mc:AlternateContent>
          </a:graphicData>
        </a:graphic>
      </p:graphicFrame>
    </p:spTree>
    <p:extLst>
      <p:ext uri="{BB962C8B-B14F-4D97-AF65-F5344CB8AC3E}">
        <p14:creationId xmlns:p14="http://schemas.microsoft.com/office/powerpoint/2010/main" val="24023836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a:extLst>
              <a:ext uri="{FF2B5EF4-FFF2-40B4-BE49-F238E27FC236}">
                <a16:creationId xmlns:a16="http://schemas.microsoft.com/office/drawing/2014/main" id="{6C129B87-2BA7-4A2E-876E-5859C4B1683D}"/>
              </a:ext>
            </a:extLst>
          </p:cNvPr>
          <p:cNvPicPr>
            <a:picLocks noGrp="1" noChangeAspect="1"/>
          </p:cNvPicPr>
          <p:nvPr>
            <p:ph idx="1"/>
          </p:nvPr>
        </p:nvPicPr>
        <p:blipFill>
          <a:blip r:embed="rId3"/>
          <a:stretch>
            <a:fillRect/>
          </a:stretch>
        </p:blipFill>
        <p:spPr>
          <a:xfrm>
            <a:off x="2299504" y="1047465"/>
            <a:ext cx="7592992" cy="1564257"/>
          </a:xfrm>
          <a:prstGeom prst="rect">
            <a:avLst/>
          </a:prstGeom>
        </p:spPr>
      </p:pic>
      <p:graphicFrame>
        <p:nvGraphicFramePr>
          <p:cNvPr id="5" name="Objet 4">
            <a:extLst>
              <a:ext uri="{FF2B5EF4-FFF2-40B4-BE49-F238E27FC236}">
                <a16:creationId xmlns:a16="http://schemas.microsoft.com/office/drawing/2014/main" id="{9B5879DE-795F-48EB-BC1D-718ABE0C3EAD}"/>
              </a:ext>
            </a:extLst>
          </p:cNvPr>
          <p:cNvGraphicFramePr>
            <a:graphicFrameLocks noChangeAspect="1"/>
          </p:cNvGraphicFramePr>
          <p:nvPr>
            <p:extLst>
              <p:ext uri="{D42A27DB-BD31-4B8C-83A1-F6EECF244321}">
                <p14:modId xmlns:p14="http://schemas.microsoft.com/office/powerpoint/2010/main" val="3987825900"/>
              </p:ext>
            </p:extLst>
          </p:nvPr>
        </p:nvGraphicFramePr>
        <p:xfrm>
          <a:off x="2625725" y="3102485"/>
          <a:ext cx="6604000" cy="2872854"/>
        </p:xfrm>
        <a:graphic>
          <a:graphicData uri="http://schemas.openxmlformats.org/presentationml/2006/ole">
            <mc:AlternateContent xmlns:mc="http://schemas.openxmlformats.org/markup-compatibility/2006">
              <mc:Choice xmlns:v="urn:schemas-microsoft-com:vml" Requires="v">
                <p:oleObj spid="_x0000_s13315" name="CS ChemDraw Drawing" r:id="rId4" imgW="4995563" imgH="2173154" progId="ChemDraw.Document.6.0">
                  <p:embed/>
                </p:oleObj>
              </mc:Choice>
              <mc:Fallback>
                <p:oleObj name="CS ChemDraw Drawing" r:id="rId4" imgW="4995563" imgH="2173154" progId="ChemDraw.Document.6.0">
                  <p:embed/>
                  <p:pic>
                    <p:nvPicPr>
                      <p:cNvPr id="0" name=""/>
                      <p:cNvPicPr/>
                      <p:nvPr/>
                    </p:nvPicPr>
                    <p:blipFill>
                      <a:blip r:embed="rId5"/>
                      <a:stretch>
                        <a:fillRect/>
                      </a:stretch>
                    </p:blipFill>
                    <p:spPr>
                      <a:xfrm>
                        <a:off x="2625725" y="3102485"/>
                        <a:ext cx="6604000" cy="2872854"/>
                      </a:xfrm>
                      <a:prstGeom prst="rect">
                        <a:avLst/>
                      </a:prstGeom>
                    </p:spPr>
                  </p:pic>
                </p:oleObj>
              </mc:Fallback>
            </mc:AlternateContent>
          </a:graphicData>
        </a:graphic>
      </p:graphicFrame>
    </p:spTree>
    <p:extLst>
      <p:ext uri="{BB962C8B-B14F-4D97-AF65-F5344CB8AC3E}">
        <p14:creationId xmlns:p14="http://schemas.microsoft.com/office/powerpoint/2010/main" val="27403135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6C17A2-1233-48DB-BD57-6B82FCC45815}"/>
              </a:ext>
            </a:extLst>
          </p:cNvPr>
          <p:cNvSpPr>
            <a:spLocks noGrp="1"/>
          </p:cNvSpPr>
          <p:nvPr>
            <p:ph type="title"/>
          </p:nvPr>
        </p:nvSpPr>
        <p:spPr>
          <a:xfrm>
            <a:off x="838200" y="71437"/>
            <a:ext cx="10515600" cy="1325563"/>
          </a:xfrm>
        </p:spPr>
        <p:txBody>
          <a:bodyPr/>
          <a:lstStyle/>
          <a:p>
            <a:pPr marL="742950" indent="-742950">
              <a:buFont typeface="+mj-lt"/>
              <a:buAutoNum type="arabicPeriod" startAt="5"/>
            </a:pPr>
            <a:r>
              <a:rPr lang="fr-FR" dirty="0">
                <a:solidFill>
                  <a:srgbClr val="FF0000"/>
                </a:solidFill>
                <a:effectLst>
                  <a:outerShdw blurRad="38100" dist="38100" dir="2700000" algn="tl">
                    <a:srgbClr val="000000">
                      <a:alpha val="43137"/>
                    </a:srgbClr>
                  </a:outerShdw>
                </a:effectLst>
              </a:rPr>
              <a:t>Les alcools R-OH</a:t>
            </a:r>
          </a:p>
        </p:txBody>
      </p:sp>
      <p:sp>
        <p:nvSpPr>
          <p:cNvPr id="3" name="Espace réservé du contenu 2">
            <a:extLst>
              <a:ext uri="{FF2B5EF4-FFF2-40B4-BE49-F238E27FC236}">
                <a16:creationId xmlns:a16="http://schemas.microsoft.com/office/drawing/2014/main" id="{B23494BD-E068-4BB7-B064-D8E74270D003}"/>
              </a:ext>
            </a:extLst>
          </p:cNvPr>
          <p:cNvSpPr>
            <a:spLocks noGrp="1"/>
          </p:cNvSpPr>
          <p:nvPr>
            <p:ph idx="1"/>
          </p:nvPr>
        </p:nvSpPr>
        <p:spPr>
          <a:xfrm>
            <a:off x="838200" y="1035049"/>
            <a:ext cx="10515600" cy="4508501"/>
          </a:xfrm>
        </p:spPr>
        <p:txBody>
          <a:bodyPr>
            <a:normAutofit fontScale="62500" lnSpcReduction="20000"/>
          </a:bodyPr>
          <a:lstStyle/>
          <a:p>
            <a:pPr algn="just">
              <a:lnSpc>
                <a:spcPct val="120000"/>
              </a:lnSpc>
            </a:pPr>
            <a:r>
              <a:rPr lang="fr-FR" dirty="0">
                <a:latin typeface="Times New Roman" panose="02020603050405020304" pitchFamily="18" charset="0"/>
                <a:cs typeface="Times New Roman" panose="02020603050405020304" pitchFamily="18" charset="0"/>
              </a:rPr>
              <a:t>La manière systématique de nommer les alcools consiste à les considérer comme des dérivés des alcanes. La terminaison </a:t>
            </a:r>
            <a:r>
              <a:rPr lang="fr-FR" i="1" dirty="0">
                <a:latin typeface="Times New Roman" panose="02020603050405020304" pitchFamily="18" charset="0"/>
                <a:cs typeface="Times New Roman" panose="02020603050405020304" pitchFamily="18" charset="0"/>
              </a:rPr>
              <a:t>–e </a:t>
            </a:r>
            <a:r>
              <a:rPr lang="fr-FR" dirty="0">
                <a:latin typeface="Times New Roman" panose="02020603050405020304" pitchFamily="18" charset="0"/>
                <a:cs typeface="Times New Roman" panose="02020603050405020304" pitchFamily="18" charset="0"/>
              </a:rPr>
              <a:t>de l’alcane est remplacée par </a:t>
            </a:r>
            <a:r>
              <a:rPr lang="fr-FR" b="1" dirty="0">
                <a:latin typeface="Times New Roman" panose="02020603050405020304" pitchFamily="18" charset="0"/>
                <a:cs typeface="Times New Roman" panose="02020603050405020304" pitchFamily="18" charset="0"/>
              </a:rPr>
              <a:t>–</a:t>
            </a:r>
            <a:r>
              <a:rPr lang="fr-FR" b="1" dirty="0" err="1">
                <a:latin typeface="Times New Roman" panose="02020603050405020304" pitchFamily="18" charset="0"/>
                <a:cs typeface="Times New Roman" panose="02020603050405020304" pitchFamily="18" charset="0"/>
              </a:rPr>
              <a:t>ol</a:t>
            </a:r>
            <a:r>
              <a:rPr lang="fr-FR" dirty="0">
                <a:latin typeface="Times New Roman" panose="02020603050405020304" pitchFamily="18" charset="0"/>
                <a:cs typeface="Times New Roman" panose="02020603050405020304" pitchFamily="18" charset="0"/>
              </a:rPr>
              <a:t>. Ainsi, un alcane est converti en un </a:t>
            </a:r>
            <a:r>
              <a:rPr lang="fr-FR" dirty="0" err="1">
                <a:latin typeface="Times New Roman" panose="02020603050405020304" pitchFamily="18" charset="0"/>
                <a:cs typeface="Times New Roman" panose="02020603050405020304" pitchFamily="18" charset="0"/>
              </a:rPr>
              <a:t>alcanol</a:t>
            </a:r>
            <a:r>
              <a:rPr lang="fr-FR" dirty="0">
                <a:latin typeface="Times New Roman" panose="02020603050405020304" pitchFamily="18" charset="0"/>
                <a:cs typeface="Times New Roman" panose="02020603050405020304" pitchFamily="18" charset="0"/>
              </a:rPr>
              <a:t>. Par exemple, l’alcool le plus simple dérivé du méthane est le méthanol.</a:t>
            </a:r>
          </a:p>
          <a:p>
            <a:pPr algn="just">
              <a:lnSpc>
                <a:spcPct val="120000"/>
              </a:lnSpc>
            </a:pPr>
            <a:r>
              <a:rPr lang="fr-FR" dirty="0">
                <a:latin typeface="Times New Roman" panose="02020603050405020304" pitchFamily="18" charset="0"/>
                <a:cs typeface="Times New Roman" panose="02020603050405020304" pitchFamily="18" charset="0"/>
              </a:rPr>
              <a:t>Dans le cas de systèmes plus complexes, il faut suivre les règles suivantes:</a:t>
            </a:r>
          </a:p>
          <a:p>
            <a:pPr marL="514350" indent="-514350" algn="just">
              <a:lnSpc>
                <a:spcPct val="120000"/>
              </a:lnSpc>
              <a:buFont typeface="+mj-lt"/>
              <a:buAutoNum type="alphaLcPeriod"/>
            </a:pPr>
            <a:r>
              <a:rPr lang="fr-FR" dirty="0">
                <a:latin typeface="Times New Roman" panose="02020603050405020304" pitchFamily="18" charset="0"/>
                <a:cs typeface="Times New Roman" panose="02020603050405020304" pitchFamily="18" charset="0"/>
              </a:rPr>
              <a:t>Rechercher et nommer la plus longue chaîne qui contient la fonction alcool. La molécule peut présenter des plus longues chaînes carbonées, mais celles-ci sont ignorées dans la nomenclature du substrat. </a:t>
            </a:r>
          </a:p>
          <a:p>
            <a:pPr marL="514350" indent="-514350" algn="just">
              <a:lnSpc>
                <a:spcPct val="120000"/>
              </a:lnSpc>
              <a:buFont typeface="+mj-lt"/>
              <a:buAutoNum type="alphaLcPeriod"/>
            </a:pPr>
            <a:r>
              <a:rPr lang="fr-FR" dirty="0">
                <a:latin typeface="Times New Roman" panose="02020603050405020304" pitchFamily="18" charset="0"/>
                <a:cs typeface="Times New Roman" panose="02020603050405020304" pitchFamily="18" charset="0"/>
              </a:rPr>
              <a:t>Indiquer, à l’aide d’un nombre, la localisation de la fonction alcool dans la chaîne principale, en commençant la numérotation par l’extrémité la plus proche de OH (indice le plus faible). Ce chiffre sera placé entre la racine numérique et le suffixe entre deux tirets. </a:t>
            </a:r>
          </a:p>
          <a:p>
            <a:pPr marL="514350" indent="-514350" algn="just">
              <a:lnSpc>
                <a:spcPct val="120000"/>
              </a:lnSpc>
              <a:buFont typeface="+mj-lt"/>
              <a:buAutoNum type="alphaLcPeriod"/>
            </a:pPr>
            <a:r>
              <a:rPr lang="fr-FR" dirty="0">
                <a:latin typeface="Times New Roman" panose="02020603050405020304" pitchFamily="18" charset="0"/>
                <a:cs typeface="Times New Roman" panose="02020603050405020304" pitchFamily="18" charset="0"/>
              </a:rPr>
              <a:t>Nommer, numéroter et arranger les substituants. Si la chaîne principale est symétrique, il faut numéroter ladite chaîne dans le sens qui donne au premier substituant rencontré le plus petit chiffre possible.</a:t>
            </a:r>
          </a:p>
          <a:p>
            <a:pPr marL="514350" indent="-514350" algn="just">
              <a:buFont typeface="+mj-lt"/>
              <a:buAutoNum type="alphaLcPeriod"/>
            </a:pPr>
            <a:endParaRPr lang="fr-FR" dirty="0">
              <a:latin typeface="Times New Roman" panose="02020603050405020304" pitchFamily="18" charset="0"/>
              <a:cs typeface="Times New Roman" panose="02020603050405020304" pitchFamily="18" charset="0"/>
            </a:endParaRPr>
          </a:p>
        </p:txBody>
      </p:sp>
      <p:pic>
        <p:nvPicPr>
          <p:cNvPr id="4" name="Image 3">
            <a:extLst>
              <a:ext uri="{FF2B5EF4-FFF2-40B4-BE49-F238E27FC236}">
                <a16:creationId xmlns:a16="http://schemas.microsoft.com/office/drawing/2014/main" id="{6639C5D4-57E2-4FA6-977A-0A326189DBB9}"/>
              </a:ext>
            </a:extLst>
          </p:cNvPr>
          <p:cNvPicPr>
            <a:picLocks noChangeAspect="1"/>
          </p:cNvPicPr>
          <p:nvPr/>
        </p:nvPicPr>
        <p:blipFill>
          <a:blip r:embed="rId2"/>
          <a:stretch>
            <a:fillRect/>
          </a:stretch>
        </p:blipFill>
        <p:spPr>
          <a:xfrm>
            <a:off x="3248024" y="5027314"/>
            <a:ext cx="6701621" cy="1192511"/>
          </a:xfrm>
          <a:prstGeom prst="rect">
            <a:avLst/>
          </a:prstGeom>
        </p:spPr>
      </p:pic>
    </p:spTree>
    <p:extLst>
      <p:ext uri="{BB962C8B-B14F-4D97-AF65-F5344CB8AC3E}">
        <p14:creationId xmlns:p14="http://schemas.microsoft.com/office/powerpoint/2010/main" val="20756983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a:extLst>
              <a:ext uri="{FF2B5EF4-FFF2-40B4-BE49-F238E27FC236}">
                <a16:creationId xmlns:a16="http://schemas.microsoft.com/office/drawing/2014/main" id="{7EC050C7-F154-49AE-96C5-1F1E37DB972C}"/>
              </a:ext>
            </a:extLst>
          </p:cNvPr>
          <p:cNvPicPr>
            <a:picLocks noGrp="1" noChangeAspect="1"/>
          </p:cNvPicPr>
          <p:nvPr>
            <p:ph idx="1"/>
          </p:nvPr>
        </p:nvPicPr>
        <p:blipFill>
          <a:blip r:embed="rId3"/>
          <a:stretch>
            <a:fillRect/>
          </a:stretch>
        </p:blipFill>
        <p:spPr>
          <a:xfrm>
            <a:off x="3514845" y="1091316"/>
            <a:ext cx="5162309" cy="1247955"/>
          </a:xfrm>
          <a:prstGeom prst="rect">
            <a:avLst/>
          </a:prstGeom>
        </p:spPr>
      </p:pic>
      <p:graphicFrame>
        <p:nvGraphicFramePr>
          <p:cNvPr id="5" name="Objet 4">
            <a:extLst>
              <a:ext uri="{FF2B5EF4-FFF2-40B4-BE49-F238E27FC236}">
                <a16:creationId xmlns:a16="http://schemas.microsoft.com/office/drawing/2014/main" id="{B354845F-8E26-46A9-A08B-8ACA827F6E96}"/>
              </a:ext>
            </a:extLst>
          </p:cNvPr>
          <p:cNvGraphicFramePr>
            <a:graphicFrameLocks noChangeAspect="1"/>
          </p:cNvGraphicFramePr>
          <p:nvPr>
            <p:extLst>
              <p:ext uri="{D42A27DB-BD31-4B8C-83A1-F6EECF244321}">
                <p14:modId xmlns:p14="http://schemas.microsoft.com/office/powerpoint/2010/main" val="1848939729"/>
              </p:ext>
            </p:extLst>
          </p:nvPr>
        </p:nvGraphicFramePr>
        <p:xfrm>
          <a:off x="4886325" y="2695755"/>
          <a:ext cx="2786792" cy="2209800"/>
        </p:xfrm>
        <a:graphic>
          <a:graphicData uri="http://schemas.openxmlformats.org/presentationml/2006/ole">
            <mc:AlternateContent xmlns:mc="http://schemas.openxmlformats.org/markup-compatibility/2006">
              <mc:Choice xmlns:v="urn:schemas-microsoft-com:vml" Requires="v">
                <p:oleObj spid="_x0000_s14339" name="CS ChemDraw Drawing" r:id="rId4" imgW="2207975" imgH="1750970" progId="ChemDraw.Document.6.0">
                  <p:embed/>
                </p:oleObj>
              </mc:Choice>
              <mc:Fallback>
                <p:oleObj name="CS ChemDraw Drawing" r:id="rId4" imgW="2207975" imgH="1750970" progId="ChemDraw.Document.6.0">
                  <p:embed/>
                  <p:pic>
                    <p:nvPicPr>
                      <p:cNvPr id="0" name=""/>
                      <p:cNvPicPr/>
                      <p:nvPr/>
                    </p:nvPicPr>
                    <p:blipFill>
                      <a:blip r:embed="rId5"/>
                      <a:stretch>
                        <a:fillRect/>
                      </a:stretch>
                    </p:blipFill>
                    <p:spPr>
                      <a:xfrm>
                        <a:off x="4886325" y="2695755"/>
                        <a:ext cx="2786792" cy="2209800"/>
                      </a:xfrm>
                      <a:prstGeom prst="rect">
                        <a:avLst/>
                      </a:prstGeom>
                    </p:spPr>
                  </p:pic>
                </p:oleObj>
              </mc:Fallback>
            </mc:AlternateContent>
          </a:graphicData>
        </a:graphic>
      </p:graphicFrame>
    </p:spTree>
    <p:extLst>
      <p:ext uri="{BB962C8B-B14F-4D97-AF65-F5344CB8AC3E}">
        <p14:creationId xmlns:p14="http://schemas.microsoft.com/office/powerpoint/2010/main" val="25711886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B5951E-37AE-4282-A02B-0D0E70E58B81}"/>
              </a:ext>
            </a:extLst>
          </p:cNvPr>
          <p:cNvSpPr>
            <a:spLocks noGrp="1"/>
          </p:cNvSpPr>
          <p:nvPr>
            <p:ph type="title"/>
          </p:nvPr>
        </p:nvSpPr>
        <p:spPr/>
        <p:txBody>
          <a:bodyPr/>
          <a:lstStyle/>
          <a:p>
            <a:pPr marL="742950" indent="-742950">
              <a:buFont typeface="+mj-lt"/>
              <a:buAutoNum type="arabicPeriod" startAt="6"/>
            </a:pPr>
            <a:r>
              <a:rPr lang="fr-FR" b="1" dirty="0">
                <a:solidFill>
                  <a:srgbClr val="FF0000"/>
                </a:solidFill>
                <a:effectLst>
                  <a:outerShdw blurRad="38100" dist="38100" dir="2700000" algn="tl">
                    <a:srgbClr val="000000">
                      <a:alpha val="43137"/>
                    </a:srgbClr>
                  </a:outerShdw>
                </a:effectLst>
              </a:rPr>
              <a:t>Les éthers-oxydes    R-O-R’</a:t>
            </a:r>
            <a:endParaRPr lang="fr-FR" dirty="0">
              <a:solidFill>
                <a:srgbClr val="FF0000"/>
              </a:solidFill>
              <a:effectLst>
                <a:outerShdw blurRad="38100" dist="38100" dir="2700000" algn="tl">
                  <a:srgbClr val="000000">
                    <a:alpha val="43137"/>
                  </a:srgbClr>
                </a:outerShdw>
              </a:effectLst>
            </a:endParaRPr>
          </a:p>
        </p:txBody>
      </p:sp>
      <p:sp>
        <p:nvSpPr>
          <p:cNvPr id="3" name="Espace réservé du contenu 2">
            <a:extLst>
              <a:ext uri="{FF2B5EF4-FFF2-40B4-BE49-F238E27FC236}">
                <a16:creationId xmlns:a16="http://schemas.microsoft.com/office/drawing/2014/main" id="{57EF5BA9-B862-468E-8FE0-F6CA1893F096}"/>
              </a:ext>
            </a:extLst>
          </p:cNvPr>
          <p:cNvSpPr>
            <a:spLocks noGrp="1"/>
          </p:cNvSpPr>
          <p:nvPr>
            <p:ph idx="1"/>
          </p:nvPr>
        </p:nvSpPr>
        <p:spPr>
          <a:xfrm>
            <a:off x="838199" y="1825625"/>
            <a:ext cx="10639425" cy="4351338"/>
          </a:xfrm>
        </p:spPr>
        <p:txBody>
          <a:bodyPr/>
          <a:lstStyle/>
          <a:p>
            <a:pPr algn="just">
              <a:lnSpc>
                <a:spcPct val="100000"/>
              </a:lnSpc>
            </a:pPr>
            <a:r>
              <a:rPr lang="fr-FR" dirty="0">
                <a:latin typeface="Times New Roman" panose="02020603050405020304" pitchFamily="18" charset="0"/>
                <a:cs typeface="Times New Roman" panose="02020603050405020304" pitchFamily="18" charset="0"/>
              </a:rPr>
              <a:t>Pour nommer les composés de la forme R’-O-R, il faut d’abord déterminer un nom de base qui est celui du composé RH (alcane) correspondant au groupe R prioritaire, c’est à dire celui qui contient le plus de carbones, ou une insaturation ou une fonction. Le groupe R’O-, groupe </a:t>
            </a:r>
            <a:r>
              <a:rPr lang="fr-FR" dirty="0" err="1">
                <a:latin typeface="Times New Roman" panose="02020603050405020304" pitchFamily="18" charset="0"/>
                <a:cs typeface="Times New Roman" panose="02020603050405020304" pitchFamily="18" charset="0"/>
              </a:rPr>
              <a:t>alkoxy</a:t>
            </a:r>
            <a:r>
              <a:rPr lang="fr-FR" dirty="0">
                <a:latin typeface="Times New Roman" panose="02020603050405020304" pitchFamily="18" charset="0"/>
                <a:cs typeface="Times New Roman" panose="02020603050405020304" pitchFamily="18" charset="0"/>
              </a:rPr>
              <a:t>, qui contient l’autre groupe R’ est considéré comme un radical dans le composé de base et constitue un préfixe devant son nom.</a:t>
            </a:r>
          </a:p>
          <a:p>
            <a:pPr marL="0" indent="0" algn="just">
              <a:lnSpc>
                <a:spcPct val="100000"/>
              </a:lnSpc>
              <a:buNone/>
            </a:pPr>
            <a:endParaRPr lang="fr-FR" dirty="0">
              <a:latin typeface="Times New Roman" panose="02020603050405020304" pitchFamily="18" charset="0"/>
              <a:cs typeface="Times New Roman" panose="02020603050405020304" pitchFamily="18" charset="0"/>
            </a:endParaRPr>
          </a:p>
        </p:txBody>
      </p:sp>
      <p:graphicFrame>
        <p:nvGraphicFramePr>
          <p:cNvPr id="4" name="Tableau 4">
            <a:extLst>
              <a:ext uri="{FF2B5EF4-FFF2-40B4-BE49-F238E27FC236}">
                <a16:creationId xmlns:a16="http://schemas.microsoft.com/office/drawing/2014/main" id="{C903DB05-B97E-4A57-B395-0009EC15D536}"/>
              </a:ext>
            </a:extLst>
          </p:cNvPr>
          <p:cNvGraphicFramePr>
            <a:graphicFrameLocks noGrp="1"/>
          </p:cNvGraphicFramePr>
          <p:nvPr>
            <p:extLst>
              <p:ext uri="{D42A27DB-BD31-4B8C-83A1-F6EECF244321}">
                <p14:modId xmlns:p14="http://schemas.microsoft.com/office/powerpoint/2010/main" val="2238794298"/>
              </p:ext>
            </p:extLst>
          </p:nvPr>
        </p:nvGraphicFramePr>
        <p:xfrm>
          <a:off x="2032000" y="4596341"/>
          <a:ext cx="8127999" cy="370840"/>
        </p:xfrm>
        <a:graphic>
          <a:graphicData uri="http://schemas.openxmlformats.org/drawingml/2006/table">
            <a:tbl>
              <a:tblPr firstRow="1" bandRow="1">
                <a:tableStyleId>{2D5ABB26-0587-4C30-8999-92F81FD0307C}</a:tableStyleId>
              </a:tblPr>
              <a:tblGrid>
                <a:gridCol w="2709333">
                  <a:extLst>
                    <a:ext uri="{9D8B030D-6E8A-4147-A177-3AD203B41FA5}">
                      <a16:colId xmlns:a16="http://schemas.microsoft.com/office/drawing/2014/main" val="2817634383"/>
                    </a:ext>
                  </a:extLst>
                </a:gridCol>
                <a:gridCol w="2709333">
                  <a:extLst>
                    <a:ext uri="{9D8B030D-6E8A-4147-A177-3AD203B41FA5}">
                      <a16:colId xmlns:a16="http://schemas.microsoft.com/office/drawing/2014/main" val="2365134205"/>
                    </a:ext>
                  </a:extLst>
                </a:gridCol>
                <a:gridCol w="2709333">
                  <a:extLst>
                    <a:ext uri="{9D8B030D-6E8A-4147-A177-3AD203B41FA5}">
                      <a16:colId xmlns:a16="http://schemas.microsoft.com/office/drawing/2014/main" val="4094245078"/>
                    </a:ext>
                  </a:extLst>
                </a:gridCol>
              </a:tblGrid>
              <a:tr h="370840">
                <a:tc>
                  <a:txBody>
                    <a:bodyPr/>
                    <a:lstStyle/>
                    <a:p>
                      <a:pPr algn="ctr"/>
                      <a:r>
                        <a:rPr lang="fr-FR" b="0" cap="none" spc="0" dirty="0">
                          <a:ln w="0"/>
                          <a:solidFill>
                            <a:schemeClr val="tx1"/>
                          </a:solidFill>
                          <a:effectLst>
                            <a:outerShdw blurRad="38100" dist="19050" dir="2700000" algn="tl" rotWithShape="0">
                              <a:schemeClr val="dk1">
                                <a:alpha val="40000"/>
                              </a:schemeClr>
                            </a:outerShdw>
                          </a:effectLst>
                        </a:rPr>
                        <a:t>R’(racine numérique)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0" cap="none" spc="0" dirty="0" err="1">
                          <a:ln w="0"/>
                          <a:solidFill>
                            <a:schemeClr val="tx1"/>
                          </a:solidFill>
                          <a:effectLst>
                            <a:outerShdw blurRad="38100" dist="19050" dir="2700000" algn="tl" rotWithShape="0">
                              <a:schemeClr val="dk1">
                                <a:alpha val="40000"/>
                              </a:schemeClr>
                            </a:outerShdw>
                          </a:effectLst>
                        </a:rPr>
                        <a:t>oxy</a:t>
                      </a:r>
                      <a:endParaRPr lang="fr-FR" b="0" cap="none" spc="0" dirty="0">
                        <a:ln w="0"/>
                        <a:solidFill>
                          <a:schemeClr val="tx1"/>
                        </a:solidFill>
                        <a:effectLst>
                          <a:outerShdw blurRad="38100" dist="19050" dir="2700000" algn="tl" rotWithShape="0">
                            <a:schemeClr val="dk1">
                              <a:alpha val="40000"/>
                            </a:scheme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0" cap="none" spc="0" dirty="0">
                          <a:ln w="0"/>
                          <a:solidFill>
                            <a:schemeClr val="tx1"/>
                          </a:solidFill>
                          <a:effectLst>
                            <a:outerShdw blurRad="38100" dist="19050" dir="2700000" algn="tl" rotWithShape="0">
                              <a:schemeClr val="dk1">
                                <a:alpha val="40000"/>
                              </a:schemeClr>
                            </a:outerShdw>
                          </a:effectLst>
                        </a:rPr>
                        <a:t>R  (alcane)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02961184"/>
                  </a:ext>
                </a:extLst>
              </a:tr>
            </a:tbl>
          </a:graphicData>
        </a:graphic>
      </p:graphicFrame>
      <p:pic>
        <p:nvPicPr>
          <p:cNvPr id="6" name="Image 5">
            <a:extLst>
              <a:ext uri="{FF2B5EF4-FFF2-40B4-BE49-F238E27FC236}">
                <a16:creationId xmlns:a16="http://schemas.microsoft.com/office/drawing/2014/main" id="{4AC3807B-7311-4C23-89C5-77DAF211F8E4}"/>
              </a:ext>
            </a:extLst>
          </p:cNvPr>
          <p:cNvPicPr>
            <a:picLocks noChangeAspect="1"/>
          </p:cNvPicPr>
          <p:nvPr/>
        </p:nvPicPr>
        <p:blipFill>
          <a:blip r:embed="rId2"/>
          <a:stretch>
            <a:fillRect/>
          </a:stretch>
        </p:blipFill>
        <p:spPr>
          <a:xfrm>
            <a:off x="4058854" y="5245310"/>
            <a:ext cx="4074289" cy="931653"/>
          </a:xfrm>
          <a:prstGeom prst="rect">
            <a:avLst/>
          </a:prstGeom>
        </p:spPr>
      </p:pic>
    </p:spTree>
    <p:extLst>
      <p:ext uri="{BB962C8B-B14F-4D97-AF65-F5344CB8AC3E}">
        <p14:creationId xmlns:p14="http://schemas.microsoft.com/office/powerpoint/2010/main" val="3792769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7862D0F-6899-406A-8F66-3EFF2CFF2510}"/>
              </a:ext>
            </a:extLst>
          </p:cNvPr>
          <p:cNvSpPr>
            <a:spLocks noGrp="1"/>
          </p:cNvSpPr>
          <p:nvPr>
            <p:ph idx="1"/>
          </p:nvPr>
        </p:nvSpPr>
        <p:spPr/>
        <p:txBody>
          <a:bodyPr/>
          <a:lstStyle/>
          <a:p>
            <a:pPr algn="just">
              <a:lnSpc>
                <a:spcPct val="100000"/>
              </a:lnSpc>
            </a:pPr>
            <a:r>
              <a:rPr lang="fr-FR" dirty="0">
                <a:latin typeface="Times New Roman" panose="02020603050405020304" pitchFamily="18" charset="0"/>
                <a:cs typeface="Times New Roman" panose="02020603050405020304" pitchFamily="18" charset="0"/>
              </a:rPr>
              <a:t>Pour les amines primaires </a:t>
            </a:r>
            <a:r>
              <a:rPr lang="fr-FR" b="1" dirty="0">
                <a:solidFill>
                  <a:srgbClr val="FF0000"/>
                </a:solidFill>
                <a:latin typeface="Times New Roman" panose="02020603050405020304" pitchFamily="18" charset="0"/>
                <a:cs typeface="Times New Roman" panose="02020603050405020304" pitchFamily="18" charset="0"/>
              </a:rPr>
              <a:t>R-NH</a:t>
            </a:r>
            <a:r>
              <a:rPr lang="fr-FR" b="1" baseline="-25000" dirty="0">
                <a:solidFill>
                  <a:srgbClr val="FF0000"/>
                </a:solidFill>
                <a:latin typeface="Times New Roman" panose="02020603050405020304" pitchFamily="18" charset="0"/>
                <a:cs typeface="Times New Roman" panose="02020603050405020304" pitchFamily="18" charset="0"/>
              </a:rPr>
              <a:t>2</a:t>
            </a:r>
            <a:r>
              <a:rPr lang="fr-FR" dirty="0">
                <a:latin typeface="Times New Roman" panose="02020603050405020304" pitchFamily="18" charset="0"/>
                <a:cs typeface="Times New Roman" panose="02020603050405020304" pitchFamily="18" charset="0"/>
              </a:rPr>
              <a:t>, la meilleure manière de les nommer consiste à les considérer comme des dérivés des alcanes. La terminaison </a:t>
            </a:r>
            <a:r>
              <a:rPr lang="fr-FR" i="1" dirty="0">
                <a:latin typeface="Times New Roman" panose="02020603050405020304" pitchFamily="18" charset="0"/>
                <a:cs typeface="Times New Roman" panose="02020603050405020304" pitchFamily="18" charset="0"/>
              </a:rPr>
              <a:t>–e </a:t>
            </a:r>
            <a:r>
              <a:rPr lang="fr-FR" dirty="0">
                <a:latin typeface="Times New Roman" panose="02020603050405020304" pitchFamily="18" charset="0"/>
                <a:cs typeface="Times New Roman" panose="02020603050405020304" pitchFamily="18" charset="0"/>
              </a:rPr>
              <a:t>de l’alcane est remplacée par </a:t>
            </a:r>
            <a:r>
              <a:rPr lang="fr-FR" b="1" dirty="0">
                <a:latin typeface="Times New Roman" panose="02020603050405020304" pitchFamily="18" charset="0"/>
                <a:cs typeface="Times New Roman" panose="02020603050405020304" pitchFamily="18" charset="0"/>
              </a:rPr>
              <a:t>–amine</a:t>
            </a:r>
            <a:r>
              <a:rPr lang="fr-FR" dirty="0">
                <a:latin typeface="Times New Roman" panose="02020603050405020304" pitchFamily="18" charset="0"/>
                <a:cs typeface="Times New Roman" panose="02020603050405020304" pitchFamily="18" charset="0"/>
              </a:rPr>
              <a:t>. Ainsi, un alcane est converti en une </a:t>
            </a:r>
            <a:r>
              <a:rPr lang="fr-FR" dirty="0" err="1">
                <a:latin typeface="Times New Roman" panose="02020603050405020304" pitchFamily="18" charset="0"/>
                <a:cs typeface="Times New Roman" panose="02020603050405020304" pitchFamily="18" charset="0"/>
              </a:rPr>
              <a:t>alcanamine</a:t>
            </a:r>
            <a:r>
              <a:rPr lang="fr-FR" dirty="0">
                <a:latin typeface="Times New Roman" panose="02020603050405020304" pitchFamily="18" charset="0"/>
                <a:cs typeface="Times New Roman" panose="02020603050405020304" pitchFamily="18" charset="0"/>
              </a:rPr>
              <a:t>. Par exemple, l’amine la plus simple dérivée du méthane est la </a:t>
            </a:r>
            <a:r>
              <a:rPr lang="fr-FR" dirty="0" err="1">
                <a:latin typeface="Times New Roman" panose="02020603050405020304" pitchFamily="18" charset="0"/>
                <a:cs typeface="Times New Roman" panose="02020603050405020304" pitchFamily="18" charset="0"/>
              </a:rPr>
              <a:t>méthanamine</a:t>
            </a:r>
            <a:r>
              <a:rPr lang="fr-FR" dirty="0">
                <a:latin typeface="Times New Roman" panose="02020603050405020304" pitchFamily="18" charset="0"/>
                <a:cs typeface="Times New Roman" panose="02020603050405020304" pitchFamily="18" charset="0"/>
              </a:rPr>
              <a:t>.</a:t>
            </a:r>
          </a:p>
        </p:txBody>
      </p:sp>
      <p:sp>
        <p:nvSpPr>
          <p:cNvPr id="4" name="Titre 1">
            <a:extLst>
              <a:ext uri="{FF2B5EF4-FFF2-40B4-BE49-F238E27FC236}">
                <a16:creationId xmlns:a16="http://schemas.microsoft.com/office/drawing/2014/main" id="{E654CFA9-9D34-42C4-B093-09C982029103}"/>
              </a:ext>
            </a:extLst>
          </p:cNvPr>
          <p:cNvSpPr>
            <a:spLocks noGrp="1"/>
          </p:cNvSpPr>
          <p:nvPr>
            <p:ph type="title"/>
          </p:nvPr>
        </p:nvSpPr>
        <p:spPr>
          <a:xfrm>
            <a:off x="838200" y="365125"/>
            <a:ext cx="10515600" cy="1325563"/>
          </a:xfrm>
        </p:spPr>
        <p:txBody>
          <a:bodyPr/>
          <a:lstStyle/>
          <a:p>
            <a:pPr marL="742950" indent="-742950">
              <a:buFont typeface="+mj-lt"/>
              <a:buAutoNum type="arabicPeriod" startAt="7"/>
            </a:pPr>
            <a:r>
              <a:rPr lang="fr-FR" dirty="0">
                <a:solidFill>
                  <a:srgbClr val="FF0000"/>
                </a:solidFill>
                <a:effectLst>
                  <a:outerShdw blurRad="38100" dist="38100" dir="2700000" algn="tl">
                    <a:srgbClr val="000000">
                      <a:alpha val="43137"/>
                    </a:srgbClr>
                  </a:outerShdw>
                </a:effectLst>
              </a:rPr>
              <a:t>les amines R-NH</a:t>
            </a:r>
            <a:r>
              <a:rPr lang="fr-FR" baseline="-25000" dirty="0">
                <a:solidFill>
                  <a:srgbClr val="FF0000"/>
                </a:solidFill>
                <a:effectLst>
                  <a:outerShdw blurRad="38100" dist="38100" dir="2700000" algn="tl">
                    <a:srgbClr val="000000">
                      <a:alpha val="43137"/>
                    </a:srgbClr>
                  </a:outerShdw>
                </a:effectLst>
              </a:rPr>
              <a:t>2</a:t>
            </a:r>
            <a:r>
              <a:rPr lang="fr-FR" dirty="0">
                <a:solidFill>
                  <a:srgbClr val="FF0000"/>
                </a:solidFill>
                <a:effectLst>
                  <a:outerShdw blurRad="38100" dist="38100" dir="2700000" algn="tl">
                    <a:srgbClr val="000000">
                      <a:alpha val="43137"/>
                    </a:srgbClr>
                  </a:outerShdw>
                </a:effectLst>
              </a:rPr>
              <a:t>,</a:t>
            </a:r>
            <a:r>
              <a:rPr lang="fr-FR" baseline="-25000" dirty="0">
                <a:solidFill>
                  <a:srgbClr val="FF0000"/>
                </a:solidFill>
                <a:effectLst>
                  <a:outerShdw blurRad="38100" dist="38100" dir="2700000" algn="tl">
                    <a:srgbClr val="000000">
                      <a:alpha val="43137"/>
                    </a:srgbClr>
                  </a:outerShdw>
                </a:effectLst>
              </a:rPr>
              <a:t> </a:t>
            </a:r>
            <a:r>
              <a:rPr lang="fr-FR" dirty="0">
                <a:solidFill>
                  <a:srgbClr val="FF0000"/>
                </a:solidFill>
                <a:effectLst>
                  <a:outerShdw blurRad="38100" dist="38100" dir="2700000" algn="tl">
                    <a:srgbClr val="000000">
                      <a:alpha val="43137"/>
                    </a:srgbClr>
                  </a:outerShdw>
                </a:effectLst>
              </a:rPr>
              <a:t>R-NHR, R-NR’R’’</a:t>
            </a:r>
          </a:p>
        </p:txBody>
      </p:sp>
      <p:pic>
        <p:nvPicPr>
          <p:cNvPr id="2" name="Image 1">
            <a:extLst>
              <a:ext uri="{FF2B5EF4-FFF2-40B4-BE49-F238E27FC236}">
                <a16:creationId xmlns:a16="http://schemas.microsoft.com/office/drawing/2014/main" id="{CDD5F049-AF1E-421E-B26C-795978B86360}"/>
              </a:ext>
            </a:extLst>
          </p:cNvPr>
          <p:cNvPicPr>
            <a:picLocks noChangeAspect="1"/>
          </p:cNvPicPr>
          <p:nvPr/>
        </p:nvPicPr>
        <p:blipFill>
          <a:blip r:embed="rId3"/>
          <a:stretch>
            <a:fillRect/>
          </a:stretch>
        </p:blipFill>
        <p:spPr>
          <a:xfrm>
            <a:off x="1975412" y="4118214"/>
            <a:ext cx="8241175" cy="1955321"/>
          </a:xfrm>
          <a:prstGeom prst="rect">
            <a:avLst/>
          </a:prstGeom>
        </p:spPr>
      </p:pic>
      <p:graphicFrame>
        <p:nvGraphicFramePr>
          <p:cNvPr id="5" name="Objet 4">
            <a:extLst>
              <a:ext uri="{FF2B5EF4-FFF2-40B4-BE49-F238E27FC236}">
                <a16:creationId xmlns:a16="http://schemas.microsoft.com/office/drawing/2014/main" id="{EDB17F2A-7F90-4A45-B8FB-DF27F5AD3699}"/>
              </a:ext>
            </a:extLst>
          </p:cNvPr>
          <p:cNvGraphicFramePr>
            <a:graphicFrameLocks noChangeAspect="1"/>
          </p:cNvGraphicFramePr>
          <p:nvPr>
            <p:extLst>
              <p:ext uri="{D42A27DB-BD31-4B8C-83A1-F6EECF244321}">
                <p14:modId xmlns:p14="http://schemas.microsoft.com/office/powerpoint/2010/main" val="1315473550"/>
              </p:ext>
            </p:extLst>
          </p:nvPr>
        </p:nvGraphicFramePr>
        <p:xfrm>
          <a:off x="10130862" y="4118214"/>
          <a:ext cx="1410263" cy="1802971"/>
        </p:xfrm>
        <a:graphic>
          <a:graphicData uri="http://schemas.openxmlformats.org/presentationml/2006/ole">
            <mc:AlternateContent xmlns:mc="http://schemas.openxmlformats.org/markup-compatibility/2006">
              <mc:Choice xmlns:v="urn:schemas-microsoft-com:vml" Requires="v">
                <p:oleObj spid="_x0000_s15363" name="CS ChemDraw Drawing" r:id="rId4" imgW="1158043" imgH="1479425" progId="ChemDraw.Document.6.0">
                  <p:embed/>
                </p:oleObj>
              </mc:Choice>
              <mc:Fallback>
                <p:oleObj name="CS ChemDraw Drawing" r:id="rId4" imgW="1158043" imgH="1479425" progId="ChemDraw.Document.6.0">
                  <p:embed/>
                  <p:pic>
                    <p:nvPicPr>
                      <p:cNvPr id="0" name=""/>
                      <p:cNvPicPr/>
                      <p:nvPr/>
                    </p:nvPicPr>
                    <p:blipFill>
                      <a:blip r:embed="rId5"/>
                      <a:stretch>
                        <a:fillRect/>
                      </a:stretch>
                    </p:blipFill>
                    <p:spPr>
                      <a:xfrm>
                        <a:off x="10130862" y="4118214"/>
                        <a:ext cx="1410263" cy="1802971"/>
                      </a:xfrm>
                      <a:prstGeom prst="rect">
                        <a:avLst/>
                      </a:prstGeom>
                    </p:spPr>
                  </p:pic>
                </p:oleObj>
              </mc:Fallback>
            </mc:AlternateContent>
          </a:graphicData>
        </a:graphic>
      </p:graphicFrame>
    </p:spTree>
    <p:extLst>
      <p:ext uri="{BB962C8B-B14F-4D97-AF65-F5344CB8AC3E}">
        <p14:creationId xmlns:p14="http://schemas.microsoft.com/office/powerpoint/2010/main" val="40006590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0AFFA40-6DBE-4B8A-BE83-B89F96142730}"/>
              </a:ext>
            </a:extLst>
          </p:cNvPr>
          <p:cNvSpPr>
            <a:spLocks noGrp="1"/>
          </p:cNvSpPr>
          <p:nvPr>
            <p:ph idx="1"/>
          </p:nvPr>
        </p:nvSpPr>
        <p:spPr>
          <a:xfrm>
            <a:off x="838200" y="625475"/>
            <a:ext cx="10515600" cy="4351338"/>
          </a:xfrm>
        </p:spPr>
        <p:txBody>
          <a:bodyPr/>
          <a:lstStyle/>
          <a:p>
            <a:pPr algn="just">
              <a:lnSpc>
                <a:spcPct val="100000"/>
              </a:lnSpc>
            </a:pPr>
            <a:r>
              <a:rPr lang="fr-FR" dirty="0">
                <a:latin typeface="Times New Roman" panose="02020603050405020304" pitchFamily="18" charset="0"/>
                <a:cs typeface="Times New Roman" panose="02020603050405020304" pitchFamily="18" charset="0"/>
              </a:rPr>
              <a:t>Pour les amines secondaires </a:t>
            </a:r>
            <a:r>
              <a:rPr lang="fr-FR" dirty="0">
                <a:solidFill>
                  <a:srgbClr val="FF0000"/>
                </a:solidFill>
                <a:effectLst>
                  <a:outerShdw blurRad="38100" dist="38100" dir="2700000" algn="tl">
                    <a:srgbClr val="000000">
                      <a:alpha val="43137"/>
                    </a:srgbClr>
                  </a:outerShdw>
                </a:effectLst>
              </a:rPr>
              <a:t>R-NHR, </a:t>
            </a:r>
            <a:r>
              <a:rPr lang="fr-FR" dirty="0">
                <a:latin typeface="Times New Roman" panose="02020603050405020304" pitchFamily="18" charset="0"/>
                <a:cs typeface="Times New Roman" panose="02020603050405020304" pitchFamily="18" charset="0"/>
              </a:rPr>
              <a:t>ou tertiaires</a:t>
            </a:r>
            <a:r>
              <a:rPr lang="fr-FR" dirty="0">
                <a:solidFill>
                  <a:srgbClr val="FF0000"/>
                </a:solidFill>
                <a:effectLst>
                  <a:outerShdw blurRad="38100" dist="38100" dir="2700000" algn="tl">
                    <a:srgbClr val="000000">
                      <a:alpha val="43137"/>
                    </a:srgbClr>
                  </a:outerShdw>
                </a:effectLst>
              </a:rPr>
              <a:t> R-NR’R’’</a:t>
            </a:r>
            <a:r>
              <a:rPr lang="fr-FR" dirty="0">
                <a:latin typeface="Times New Roman" panose="02020603050405020304" pitchFamily="18" charset="0"/>
                <a:cs typeface="Times New Roman" panose="02020603050405020304" pitchFamily="18" charset="0"/>
              </a:rPr>
              <a:t>, le substituant alkyle le plus important de l’azote est choisi pour former le nom </a:t>
            </a:r>
            <a:r>
              <a:rPr lang="fr-FR" dirty="0" err="1">
                <a:latin typeface="Times New Roman" panose="02020603050405020304" pitchFamily="18" charset="0"/>
                <a:cs typeface="Times New Roman" panose="02020603050405020304" pitchFamily="18" charset="0"/>
              </a:rPr>
              <a:t>alcanamine</a:t>
            </a:r>
            <a:r>
              <a:rPr lang="fr-FR" dirty="0">
                <a:latin typeface="Times New Roman" panose="02020603050405020304" pitchFamily="18" charset="0"/>
                <a:cs typeface="Times New Roman" panose="02020603050405020304" pitchFamily="18" charset="0"/>
              </a:rPr>
              <a:t> de base et l’(es) autre(s) groupe(s) est(sont) nommé(s) en tant que substituant(s) à la suite de la(des) lettre(s) N- (N,N-).</a:t>
            </a:r>
          </a:p>
        </p:txBody>
      </p:sp>
      <p:pic>
        <p:nvPicPr>
          <p:cNvPr id="4" name="Image 3">
            <a:extLst>
              <a:ext uri="{FF2B5EF4-FFF2-40B4-BE49-F238E27FC236}">
                <a16:creationId xmlns:a16="http://schemas.microsoft.com/office/drawing/2014/main" id="{0FF97180-5AB7-4E11-9F09-E76CDB3BDE45}"/>
              </a:ext>
            </a:extLst>
          </p:cNvPr>
          <p:cNvPicPr>
            <a:picLocks noChangeAspect="1"/>
          </p:cNvPicPr>
          <p:nvPr/>
        </p:nvPicPr>
        <p:blipFill>
          <a:blip r:embed="rId2"/>
          <a:stretch>
            <a:fillRect/>
          </a:stretch>
        </p:blipFill>
        <p:spPr>
          <a:xfrm>
            <a:off x="2530877" y="2801144"/>
            <a:ext cx="7454096" cy="1593011"/>
          </a:xfrm>
          <a:prstGeom prst="rect">
            <a:avLst/>
          </a:prstGeom>
        </p:spPr>
      </p:pic>
      <p:pic>
        <p:nvPicPr>
          <p:cNvPr id="5" name="Image 4">
            <a:extLst>
              <a:ext uri="{FF2B5EF4-FFF2-40B4-BE49-F238E27FC236}">
                <a16:creationId xmlns:a16="http://schemas.microsoft.com/office/drawing/2014/main" id="{462CD0C1-3C1F-402B-9702-927748FBD2CC}"/>
              </a:ext>
            </a:extLst>
          </p:cNvPr>
          <p:cNvPicPr>
            <a:picLocks noChangeAspect="1"/>
          </p:cNvPicPr>
          <p:nvPr/>
        </p:nvPicPr>
        <p:blipFill>
          <a:blip r:embed="rId3"/>
          <a:stretch>
            <a:fillRect/>
          </a:stretch>
        </p:blipFill>
        <p:spPr>
          <a:xfrm>
            <a:off x="1907773" y="4394155"/>
            <a:ext cx="9005104" cy="1886309"/>
          </a:xfrm>
          <a:prstGeom prst="rect">
            <a:avLst/>
          </a:prstGeom>
        </p:spPr>
      </p:pic>
    </p:spTree>
    <p:extLst>
      <p:ext uri="{BB962C8B-B14F-4D97-AF65-F5344CB8AC3E}">
        <p14:creationId xmlns:p14="http://schemas.microsoft.com/office/powerpoint/2010/main" val="21724164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C1CCB6-1049-4C4D-888A-11202846DFA5}"/>
              </a:ext>
            </a:extLst>
          </p:cNvPr>
          <p:cNvSpPr>
            <a:spLocks noGrp="1"/>
          </p:cNvSpPr>
          <p:nvPr>
            <p:ph type="title"/>
          </p:nvPr>
        </p:nvSpPr>
        <p:spPr>
          <a:xfrm>
            <a:off x="838199" y="365125"/>
            <a:ext cx="10715625" cy="1325563"/>
          </a:xfrm>
        </p:spPr>
        <p:txBody>
          <a:bodyPr/>
          <a:lstStyle/>
          <a:p>
            <a:r>
              <a:rPr lang="fr-FR" b="1" dirty="0">
                <a:solidFill>
                  <a:srgbClr val="FF0000"/>
                </a:solidFill>
                <a:effectLst>
                  <a:outerShdw blurRad="38100" dist="38100" dir="2700000" algn="tl">
                    <a:srgbClr val="000000">
                      <a:alpha val="43137"/>
                    </a:srgbClr>
                  </a:outerShdw>
                </a:effectLst>
              </a:rPr>
              <a:t>Nomenclature des composés à fonctions mixtes</a:t>
            </a:r>
            <a:endParaRPr lang="fr-FR" dirty="0">
              <a:solidFill>
                <a:srgbClr val="FF0000"/>
              </a:solidFill>
              <a:effectLst>
                <a:outerShdw blurRad="38100" dist="38100" dir="2700000" algn="tl">
                  <a:srgbClr val="000000">
                    <a:alpha val="43137"/>
                  </a:srgbClr>
                </a:outerShdw>
              </a:effectLst>
            </a:endParaRPr>
          </a:p>
        </p:txBody>
      </p:sp>
      <p:sp>
        <p:nvSpPr>
          <p:cNvPr id="3" name="Espace réservé du contenu 2">
            <a:extLst>
              <a:ext uri="{FF2B5EF4-FFF2-40B4-BE49-F238E27FC236}">
                <a16:creationId xmlns:a16="http://schemas.microsoft.com/office/drawing/2014/main" id="{CDCADFB0-A7C2-44FE-AD27-2D891E0F2C46}"/>
              </a:ext>
            </a:extLst>
          </p:cNvPr>
          <p:cNvSpPr>
            <a:spLocks noGrp="1"/>
          </p:cNvSpPr>
          <p:nvPr>
            <p:ph idx="1"/>
          </p:nvPr>
        </p:nvSpPr>
        <p:spPr/>
        <p:txBody>
          <a:bodyPr>
            <a:normAutofit/>
          </a:bodyPr>
          <a:lstStyle/>
          <a:p>
            <a:r>
              <a:rPr lang="fr-FR" dirty="0"/>
              <a:t>Lorsqu’une molécule est  composée de deux ou plusieurs fonctions. Il faut alors trouver laquelle des ces fonctions est prioritaire.</a:t>
            </a:r>
          </a:p>
          <a:p>
            <a:r>
              <a:rPr lang="fr-FR" dirty="0"/>
              <a:t>La fonction prioritaire impose son suffixe (terminaison) et le sens de numérotation de la chaîne principale de telle façon à lui attribuer l’indice le plus petit possible.</a:t>
            </a:r>
          </a:p>
          <a:p>
            <a:r>
              <a:rPr lang="fr-FR" dirty="0"/>
              <a:t>Les autres fonctions (secondaires) présentes sont désignées par des préfixes indiqués dans le tableau ci-dessus (priorité décroissante de haut en bas : une fonction à priorité sur celles qui se trouvent en dessous).</a:t>
            </a:r>
          </a:p>
        </p:txBody>
      </p:sp>
    </p:spTree>
    <p:extLst>
      <p:ext uri="{BB962C8B-B14F-4D97-AF65-F5344CB8AC3E}">
        <p14:creationId xmlns:p14="http://schemas.microsoft.com/office/powerpoint/2010/main" val="1008199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FB4B08A-C4DC-4C5B-A025-74DE20D0CE1A}"/>
              </a:ext>
            </a:extLst>
          </p:cNvPr>
          <p:cNvSpPr>
            <a:spLocks noGrp="1"/>
          </p:cNvSpPr>
          <p:nvPr>
            <p:ph idx="1"/>
          </p:nvPr>
        </p:nvSpPr>
        <p:spPr>
          <a:xfrm>
            <a:off x="838199" y="520700"/>
            <a:ext cx="10515600" cy="5079999"/>
          </a:xfrm>
        </p:spPr>
        <p:txBody>
          <a:bodyPr>
            <a:normAutofit fontScale="62500" lnSpcReduction="20000"/>
          </a:bodyPr>
          <a:lstStyle/>
          <a:p>
            <a:pPr algn="just">
              <a:lnSpc>
                <a:spcPct val="120000"/>
              </a:lnSpc>
            </a:pPr>
            <a:r>
              <a:rPr lang="fr-FR" dirty="0">
                <a:latin typeface="Times New Roman" panose="02020603050405020304" pitchFamily="18" charset="0"/>
                <a:cs typeface="Times New Roman" panose="02020603050405020304" pitchFamily="18" charset="0"/>
              </a:rPr>
              <a:t>Exemple:</a:t>
            </a:r>
          </a:p>
          <a:p>
            <a:pPr algn="just">
              <a:lnSpc>
                <a:spcPct val="120000"/>
              </a:lnSpc>
            </a:pPr>
            <a:endParaRPr lang="fr-FR" dirty="0">
              <a:latin typeface="Times New Roman" panose="02020603050405020304" pitchFamily="18" charset="0"/>
              <a:cs typeface="Times New Roman" panose="02020603050405020304" pitchFamily="18" charset="0"/>
            </a:endParaRPr>
          </a:p>
          <a:p>
            <a:pPr algn="just">
              <a:lnSpc>
                <a:spcPct val="120000"/>
              </a:lnSpc>
            </a:pPr>
            <a:endParaRPr lang="fr-FR" dirty="0">
              <a:latin typeface="Times New Roman" panose="02020603050405020304" pitchFamily="18" charset="0"/>
              <a:cs typeface="Times New Roman" panose="02020603050405020304" pitchFamily="18" charset="0"/>
            </a:endParaRPr>
          </a:p>
          <a:p>
            <a:pPr algn="just">
              <a:lnSpc>
                <a:spcPct val="120000"/>
              </a:lnSpc>
            </a:pPr>
            <a:r>
              <a:rPr lang="fr-FR" dirty="0">
                <a:latin typeface="Times New Roman" panose="02020603050405020304" pitchFamily="18" charset="0"/>
                <a:cs typeface="Times New Roman" panose="02020603050405020304" pitchFamily="18" charset="0"/>
              </a:rPr>
              <a:t>Ce composé contient 2fonctions: acide carboxylique (CO</a:t>
            </a:r>
            <a:r>
              <a:rPr lang="fr-FR" baseline="-25000" dirty="0">
                <a:latin typeface="Times New Roman" panose="02020603050405020304" pitchFamily="18" charset="0"/>
                <a:cs typeface="Times New Roman" panose="02020603050405020304" pitchFamily="18" charset="0"/>
              </a:rPr>
              <a:t>2</a:t>
            </a:r>
            <a:r>
              <a:rPr lang="fr-FR" dirty="0">
                <a:latin typeface="Times New Roman" panose="02020603050405020304" pitchFamily="18" charset="0"/>
                <a:cs typeface="Times New Roman" panose="02020603050405020304" pitchFamily="18" charset="0"/>
              </a:rPr>
              <a:t>H) et alcool (OH) </a:t>
            </a:r>
          </a:p>
          <a:p>
            <a:pPr algn="just">
              <a:lnSpc>
                <a:spcPct val="120000"/>
              </a:lnSpc>
            </a:pPr>
            <a:r>
              <a:rPr lang="fr-FR" dirty="0">
                <a:latin typeface="Times New Roman" panose="02020603050405020304" pitchFamily="18" charset="0"/>
                <a:cs typeface="Times New Roman" panose="02020603050405020304" pitchFamily="18" charset="0"/>
              </a:rPr>
              <a:t>D’après le tableau la priorité est à l’acide, donc on va numéroter à partir du carbone le plus proche de cette fonction:</a:t>
            </a:r>
          </a:p>
          <a:p>
            <a:pPr algn="just">
              <a:lnSpc>
                <a:spcPct val="120000"/>
              </a:lnSpc>
            </a:pPr>
            <a:endParaRPr lang="fr-FR" dirty="0">
              <a:latin typeface="Times New Roman" panose="02020603050405020304" pitchFamily="18" charset="0"/>
              <a:cs typeface="Times New Roman" panose="02020603050405020304" pitchFamily="18" charset="0"/>
            </a:endParaRPr>
          </a:p>
          <a:p>
            <a:pPr algn="just">
              <a:lnSpc>
                <a:spcPct val="120000"/>
              </a:lnSpc>
            </a:pPr>
            <a:endParaRPr lang="fr-FR" dirty="0">
              <a:latin typeface="Times New Roman" panose="02020603050405020304" pitchFamily="18" charset="0"/>
              <a:cs typeface="Times New Roman" panose="02020603050405020304" pitchFamily="18" charset="0"/>
            </a:endParaRPr>
          </a:p>
          <a:p>
            <a:pPr algn="just">
              <a:lnSpc>
                <a:spcPct val="120000"/>
              </a:lnSpc>
            </a:pPr>
            <a:endParaRPr lang="fr-FR" dirty="0">
              <a:latin typeface="Times New Roman" panose="02020603050405020304" pitchFamily="18" charset="0"/>
              <a:cs typeface="Times New Roman" panose="02020603050405020304" pitchFamily="18" charset="0"/>
            </a:endParaRPr>
          </a:p>
          <a:p>
            <a:pPr algn="just">
              <a:lnSpc>
                <a:spcPct val="120000"/>
              </a:lnSpc>
            </a:pPr>
            <a:r>
              <a:rPr lang="fr-FR" dirty="0">
                <a:latin typeface="Times New Roman" panose="02020603050405020304" pitchFamily="18" charset="0"/>
                <a:cs typeface="Times New Roman" panose="02020603050405020304" pitchFamily="18" charset="0"/>
              </a:rPr>
              <a:t>La fonction alcool devient une fonction secondaire est sera nommée en utilisant son préfixe hydroxy (voir tableau)</a:t>
            </a:r>
          </a:p>
          <a:p>
            <a:pPr algn="just">
              <a:lnSpc>
                <a:spcPct val="120000"/>
              </a:lnSpc>
            </a:pPr>
            <a:r>
              <a:rPr lang="fr-FR" dirty="0">
                <a:latin typeface="Times New Roman" panose="02020603050405020304" pitchFamily="18" charset="0"/>
                <a:cs typeface="Times New Roman" panose="02020603050405020304" pitchFamily="18" charset="0"/>
              </a:rPr>
              <a:t>Le benzène ici est considéré également comme radical il portera le nom de phényl</a:t>
            </a:r>
          </a:p>
          <a:p>
            <a:pPr algn="just">
              <a:lnSpc>
                <a:spcPct val="120000"/>
              </a:lnSpc>
            </a:pPr>
            <a:r>
              <a:rPr lang="fr-FR" dirty="0">
                <a:latin typeface="Times New Roman" panose="02020603050405020304" pitchFamily="18" charset="0"/>
                <a:cs typeface="Times New Roman" panose="02020603050405020304" pitchFamily="18" charset="0"/>
              </a:rPr>
              <a:t>On aura par conséquent le nom suivant:  </a:t>
            </a:r>
            <a:r>
              <a:rPr lang="fr-FR" b="1" u="sng" dirty="0"/>
              <a:t>Acide 5-hydroxy-5-phénylpentanoïque</a:t>
            </a:r>
            <a:endParaRPr lang="fr-FR" b="1" u="sng" dirty="0">
              <a:latin typeface="Times New Roman" panose="02020603050405020304" pitchFamily="18" charset="0"/>
              <a:cs typeface="Times New Roman" panose="02020603050405020304" pitchFamily="18" charset="0"/>
            </a:endParaRPr>
          </a:p>
          <a:p>
            <a:endParaRPr lang="fr-FR" dirty="0"/>
          </a:p>
          <a:p>
            <a:endParaRPr lang="fr-FR" dirty="0"/>
          </a:p>
        </p:txBody>
      </p:sp>
      <p:pic>
        <p:nvPicPr>
          <p:cNvPr id="4" name="Image 3">
            <a:extLst>
              <a:ext uri="{FF2B5EF4-FFF2-40B4-BE49-F238E27FC236}">
                <a16:creationId xmlns:a16="http://schemas.microsoft.com/office/drawing/2014/main" id="{E5199F08-2FB6-4D4F-9228-AF331A687A35}"/>
              </a:ext>
            </a:extLst>
          </p:cNvPr>
          <p:cNvPicPr>
            <a:picLocks noChangeAspect="1"/>
          </p:cNvPicPr>
          <p:nvPr/>
        </p:nvPicPr>
        <p:blipFill>
          <a:blip r:embed="rId3"/>
          <a:stretch>
            <a:fillRect/>
          </a:stretch>
        </p:blipFill>
        <p:spPr>
          <a:xfrm>
            <a:off x="4949744" y="267600"/>
            <a:ext cx="3264061" cy="1380226"/>
          </a:xfrm>
          <a:prstGeom prst="rect">
            <a:avLst/>
          </a:prstGeom>
        </p:spPr>
      </p:pic>
      <p:graphicFrame>
        <p:nvGraphicFramePr>
          <p:cNvPr id="6" name="Objet 5">
            <a:extLst>
              <a:ext uri="{FF2B5EF4-FFF2-40B4-BE49-F238E27FC236}">
                <a16:creationId xmlns:a16="http://schemas.microsoft.com/office/drawing/2014/main" id="{59204AAF-FD8E-4EA2-A396-A3A8880E9D1B}"/>
              </a:ext>
            </a:extLst>
          </p:cNvPr>
          <p:cNvGraphicFramePr>
            <a:graphicFrameLocks noChangeAspect="1"/>
          </p:cNvGraphicFramePr>
          <p:nvPr>
            <p:extLst>
              <p:ext uri="{D42A27DB-BD31-4B8C-83A1-F6EECF244321}">
                <p14:modId xmlns:p14="http://schemas.microsoft.com/office/powerpoint/2010/main" val="815701176"/>
              </p:ext>
            </p:extLst>
          </p:nvPr>
        </p:nvGraphicFramePr>
        <p:xfrm>
          <a:off x="4772024" y="2557463"/>
          <a:ext cx="2943225" cy="1383386"/>
        </p:xfrm>
        <a:graphic>
          <a:graphicData uri="http://schemas.openxmlformats.org/presentationml/2006/ole">
            <mc:AlternateContent xmlns:mc="http://schemas.openxmlformats.org/markup-compatibility/2006">
              <mc:Choice xmlns:v="urn:schemas-microsoft-com:vml" Requires="v">
                <p:oleObj spid="_x0000_s16388" name="CS ChemDraw Drawing" r:id="rId4" imgW="2648308" imgH="1245143" progId="ChemDraw.Document.6.0">
                  <p:embed/>
                </p:oleObj>
              </mc:Choice>
              <mc:Fallback>
                <p:oleObj name="CS ChemDraw Drawing" r:id="rId4" imgW="2648308" imgH="1245143" progId="ChemDraw.Document.6.0">
                  <p:embed/>
                  <p:pic>
                    <p:nvPicPr>
                      <p:cNvPr id="0" name=""/>
                      <p:cNvPicPr/>
                      <p:nvPr/>
                    </p:nvPicPr>
                    <p:blipFill>
                      <a:blip r:embed="rId5"/>
                      <a:stretch>
                        <a:fillRect/>
                      </a:stretch>
                    </p:blipFill>
                    <p:spPr>
                      <a:xfrm>
                        <a:off x="4772024" y="2557463"/>
                        <a:ext cx="2943225" cy="1383386"/>
                      </a:xfrm>
                      <a:prstGeom prst="rect">
                        <a:avLst/>
                      </a:prstGeom>
                    </p:spPr>
                  </p:pic>
                </p:oleObj>
              </mc:Fallback>
            </mc:AlternateContent>
          </a:graphicData>
        </a:graphic>
      </p:graphicFrame>
    </p:spTree>
    <p:extLst>
      <p:ext uri="{BB962C8B-B14F-4D97-AF65-F5344CB8AC3E}">
        <p14:creationId xmlns:p14="http://schemas.microsoft.com/office/powerpoint/2010/main" val="3135199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5A10F4B-7AB3-4DAE-B50B-117AFF8EF71F}"/>
              </a:ext>
            </a:extLst>
          </p:cNvPr>
          <p:cNvSpPr>
            <a:spLocks noGrp="1"/>
          </p:cNvSpPr>
          <p:nvPr>
            <p:ph idx="1"/>
          </p:nvPr>
        </p:nvSpPr>
        <p:spPr>
          <a:xfrm>
            <a:off x="838200" y="549274"/>
            <a:ext cx="10515600" cy="4298951"/>
          </a:xfrm>
        </p:spPr>
        <p:txBody>
          <a:bodyPr>
            <a:normAutofit fontScale="85000" lnSpcReduction="10000"/>
          </a:bodyPr>
          <a:lstStyle/>
          <a:p>
            <a:pPr algn="just"/>
            <a:r>
              <a:rPr lang="fr-FR"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Règles IUPAC pour la nomenclature des cycloalcanes </a:t>
            </a:r>
          </a:p>
          <a:p>
            <a:pPr marL="0" indent="0" algn="just">
              <a:buNone/>
            </a:pPr>
            <a:endParaRPr lang="fr-FR"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fr-FR" b="1" dirty="0">
                <a:latin typeface="Times New Roman" panose="02020603050405020304" pitchFamily="18" charset="0"/>
                <a:cs typeface="Times New Roman" panose="02020603050405020304" pitchFamily="18" charset="0"/>
              </a:rPr>
              <a:t>1.</a:t>
            </a:r>
            <a:r>
              <a:rPr lang="fr-FR" dirty="0">
                <a:latin typeface="Times New Roman" panose="02020603050405020304" pitchFamily="18" charset="0"/>
                <a:cs typeface="Times New Roman" panose="02020603050405020304" pitchFamily="18" charset="0"/>
              </a:rPr>
              <a:t> Pour un cycloalcane monosubstitué, le cycle fournit le nom de la racine (tableau ci-dessus) et le groupe substituant est nommé comme d'habitude. Un numéro d'emplacement n'est pas nécessaire. </a:t>
            </a:r>
          </a:p>
          <a:p>
            <a:pPr marL="0" indent="0" algn="just">
              <a:buNone/>
            </a:pPr>
            <a:endParaRPr lang="fr-FR" dirty="0">
              <a:latin typeface="Times New Roman" panose="02020603050405020304" pitchFamily="18" charset="0"/>
              <a:cs typeface="Times New Roman" panose="02020603050405020304" pitchFamily="18" charset="0"/>
            </a:endParaRPr>
          </a:p>
          <a:p>
            <a:pPr marL="0" indent="0" algn="just">
              <a:buNone/>
            </a:pPr>
            <a:endParaRPr lang="fr-FR" dirty="0">
              <a:latin typeface="Times New Roman" panose="02020603050405020304" pitchFamily="18" charset="0"/>
              <a:cs typeface="Times New Roman" panose="02020603050405020304" pitchFamily="18" charset="0"/>
            </a:endParaRPr>
          </a:p>
          <a:p>
            <a:pPr marL="0" indent="0" algn="just">
              <a:buNone/>
            </a:pPr>
            <a:endParaRPr lang="fr-FR" dirty="0">
              <a:latin typeface="Times New Roman" panose="02020603050405020304" pitchFamily="18" charset="0"/>
              <a:cs typeface="Times New Roman" panose="02020603050405020304" pitchFamily="18" charset="0"/>
            </a:endParaRPr>
          </a:p>
          <a:p>
            <a:pPr marL="0" indent="0" algn="just">
              <a:buNone/>
            </a:pPr>
            <a:endParaRPr lang="fr-FR" dirty="0">
              <a:latin typeface="Times New Roman" panose="02020603050405020304" pitchFamily="18" charset="0"/>
              <a:cs typeface="Times New Roman" panose="02020603050405020304" pitchFamily="18" charset="0"/>
            </a:endParaRPr>
          </a:p>
          <a:p>
            <a:pPr marL="0" indent="0" algn="just">
              <a:buNone/>
            </a:pPr>
            <a:r>
              <a:rPr lang="fr-FR" dirty="0">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2.</a:t>
            </a:r>
            <a:r>
              <a:rPr lang="fr-FR" dirty="0">
                <a:latin typeface="Times New Roman" panose="02020603050405020304" pitchFamily="18" charset="0"/>
                <a:cs typeface="Times New Roman" panose="02020603050405020304" pitchFamily="18" charset="0"/>
              </a:rPr>
              <a:t> Si le substituant alkyle est plus grand et / ou complexe (possède plus de carbones que le cycle), le cycle peut être nommé en tant que radical sur un alcane. </a:t>
            </a:r>
          </a:p>
          <a:p>
            <a:pPr marL="0" indent="0" algn="just">
              <a:buNone/>
            </a:pPr>
            <a:endParaRPr lang="fr-FR" dirty="0">
              <a:latin typeface="Times New Roman" panose="02020603050405020304" pitchFamily="18" charset="0"/>
              <a:cs typeface="Times New Roman" panose="02020603050405020304" pitchFamily="18" charset="0"/>
            </a:endParaRPr>
          </a:p>
        </p:txBody>
      </p:sp>
      <p:graphicFrame>
        <p:nvGraphicFramePr>
          <p:cNvPr id="4" name="Objet 3">
            <a:extLst>
              <a:ext uri="{FF2B5EF4-FFF2-40B4-BE49-F238E27FC236}">
                <a16:creationId xmlns:a16="http://schemas.microsoft.com/office/drawing/2014/main" id="{7E0EE048-7885-4ED6-BC7E-603019D79357}"/>
              </a:ext>
            </a:extLst>
          </p:cNvPr>
          <p:cNvGraphicFramePr>
            <a:graphicFrameLocks noChangeAspect="1"/>
          </p:cNvGraphicFramePr>
          <p:nvPr>
            <p:extLst>
              <p:ext uri="{D42A27DB-BD31-4B8C-83A1-F6EECF244321}">
                <p14:modId xmlns:p14="http://schemas.microsoft.com/office/powerpoint/2010/main" val="1656265399"/>
              </p:ext>
            </p:extLst>
          </p:nvPr>
        </p:nvGraphicFramePr>
        <p:xfrm>
          <a:off x="7718585" y="2130266"/>
          <a:ext cx="1612900" cy="1428016"/>
        </p:xfrm>
        <a:graphic>
          <a:graphicData uri="http://schemas.openxmlformats.org/presentationml/2006/ole">
            <mc:AlternateContent xmlns:mc="http://schemas.openxmlformats.org/markup-compatibility/2006">
              <mc:Choice xmlns:v="urn:schemas-microsoft-com:vml" Requires="v">
                <p:oleObj spid="_x0000_s2062" name="CS ChemDraw Drawing" r:id="rId3" imgW="1453965" imgH="1287560" progId="ChemDraw.Document.6.0">
                  <p:embed/>
                </p:oleObj>
              </mc:Choice>
              <mc:Fallback>
                <p:oleObj name="CS ChemDraw Drawing" r:id="rId3" imgW="1453965" imgH="1287560" progId="ChemDraw.Document.6.0">
                  <p:embed/>
                  <p:pic>
                    <p:nvPicPr>
                      <p:cNvPr id="0" name=""/>
                      <p:cNvPicPr/>
                      <p:nvPr/>
                    </p:nvPicPr>
                    <p:blipFill>
                      <a:blip r:embed="rId4"/>
                      <a:stretch>
                        <a:fillRect/>
                      </a:stretch>
                    </p:blipFill>
                    <p:spPr>
                      <a:xfrm>
                        <a:off x="7718585" y="2130266"/>
                        <a:ext cx="1612900" cy="1428016"/>
                      </a:xfrm>
                      <a:prstGeom prst="rect">
                        <a:avLst/>
                      </a:prstGeom>
                    </p:spPr>
                  </p:pic>
                </p:oleObj>
              </mc:Fallback>
            </mc:AlternateContent>
          </a:graphicData>
        </a:graphic>
      </p:graphicFrame>
      <p:pic>
        <p:nvPicPr>
          <p:cNvPr id="5" name="Image 4">
            <a:extLst>
              <a:ext uri="{FF2B5EF4-FFF2-40B4-BE49-F238E27FC236}">
                <a16:creationId xmlns:a16="http://schemas.microsoft.com/office/drawing/2014/main" id="{A9899E8A-7080-4A5B-904A-3C3A169417A7}"/>
              </a:ext>
            </a:extLst>
          </p:cNvPr>
          <p:cNvPicPr>
            <a:picLocks noChangeAspect="1"/>
          </p:cNvPicPr>
          <p:nvPr/>
        </p:nvPicPr>
        <p:blipFill>
          <a:blip r:embed="rId5"/>
          <a:stretch>
            <a:fillRect/>
          </a:stretch>
        </p:blipFill>
        <p:spPr>
          <a:xfrm>
            <a:off x="3108165" y="4727734"/>
            <a:ext cx="6223320" cy="1892397"/>
          </a:xfrm>
          <a:prstGeom prst="rect">
            <a:avLst/>
          </a:prstGeom>
        </p:spPr>
      </p:pic>
    </p:spTree>
    <p:extLst>
      <p:ext uri="{BB962C8B-B14F-4D97-AF65-F5344CB8AC3E}">
        <p14:creationId xmlns:p14="http://schemas.microsoft.com/office/powerpoint/2010/main" val="3455226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884AC81-B52D-49A0-B75B-AF9E205DA2C5}"/>
              </a:ext>
            </a:extLst>
          </p:cNvPr>
          <p:cNvSpPr>
            <a:spLocks noGrp="1"/>
          </p:cNvSpPr>
          <p:nvPr>
            <p:ph idx="1"/>
          </p:nvPr>
        </p:nvSpPr>
        <p:spPr>
          <a:xfrm>
            <a:off x="1057275" y="577849"/>
            <a:ext cx="10515600" cy="4556126"/>
          </a:xfrm>
        </p:spPr>
        <p:txBody>
          <a:bodyPr>
            <a:normAutofit/>
          </a:bodyPr>
          <a:lstStyle/>
          <a:p>
            <a:pPr marL="0" indent="0" algn="just">
              <a:buNone/>
            </a:pPr>
            <a:br>
              <a:rPr lang="fr-FR" dirty="0">
                <a:latin typeface="Times New Roman" panose="02020603050405020304" pitchFamily="18" charset="0"/>
                <a:cs typeface="Times New Roman" panose="02020603050405020304" pitchFamily="18" charset="0"/>
              </a:rPr>
            </a:br>
            <a:r>
              <a:rPr lang="fr-FR" b="1" dirty="0">
                <a:latin typeface="Times New Roman" panose="02020603050405020304" pitchFamily="18" charset="0"/>
                <a:cs typeface="Times New Roman" panose="02020603050405020304" pitchFamily="18" charset="0"/>
              </a:rPr>
              <a:t>3.</a:t>
            </a:r>
            <a:r>
              <a:rPr lang="fr-FR" dirty="0">
                <a:latin typeface="Times New Roman" panose="02020603050405020304" pitchFamily="18" charset="0"/>
                <a:cs typeface="Times New Roman" panose="02020603050405020304" pitchFamily="18" charset="0"/>
              </a:rPr>
              <a:t> Si deux substituants différents sont présents sur le cycle, ils sont répertoriés par ordre alphabétique et le premier substituant cité est attribué au carbone n ° 1. La numérotation des carbones du cycle continue ensuite dans une direction (dans le sens horaire ou antihoraire) qui donne au deuxième substituant le numéro d'emplacement le plus bas possible. </a:t>
            </a:r>
          </a:p>
          <a:p>
            <a:pPr marL="0" indent="0" algn="just">
              <a:buNone/>
            </a:pPr>
            <a:r>
              <a:rPr lang="fr-FR" dirty="0">
                <a:latin typeface="Times New Roman" panose="02020603050405020304" pitchFamily="18" charset="0"/>
                <a:cs typeface="Times New Roman" panose="02020603050405020304" pitchFamily="18" charset="0"/>
              </a:rPr>
              <a:t>Exemple </a:t>
            </a:r>
          </a:p>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514350" indent="-514350">
              <a:buFont typeface="+mj-lt"/>
              <a:buAutoNum type="arabicPeriod"/>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p:txBody>
      </p:sp>
      <p:graphicFrame>
        <p:nvGraphicFramePr>
          <p:cNvPr id="4" name="Objet 3">
            <a:extLst>
              <a:ext uri="{FF2B5EF4-FFF2-40B4-BE49-F238E27FC236}">
                <a16:creationId xmlns:a16="http://schemas.microsoft.com/office/drawing/2014/main" id="{19C57A57-9A5A-4E6D-8ECB-C905CD6F5DC8}"/>
              </a:ext>
            </a:extLst>
          </p:cNvPr>
          <p:cNvGraphicFramePr>
            <a:graphicFrameLocks noChangeAspect="1"/>
          </p:cNvGraphicFramePr>
          <p:nvPr>
            <p:extLst>
              <p:ext uri="{D42A27DB-BD31-4B8C-83A1-F6EECF244321}">
                <p14:modId xmlns:p14="http://schemas.microsoft.com/office/powerpoint/2010/main" val="3002905285"/>
              </p:ext>
            </p:extLst>
          </p:nvPr>
        </p:nvGraphicFramePr>
        <p:xfrm>
          <a:off x="2202353" y="3716338"/>
          <a:ext cx="7954440" cy="1508046"/>
        </p:xfrm>
        <a:graphic>
          <a:graphicData uri="http://schemas.openxmlformats.org/presentationml/2006/ole">
            <mc:AlternateContent xmlns:mc="http://schemas.openxmlformats.org/markup-compatibility/2006">
              <mc:Choice xmlns:v="urn:schemas-microsoft-com:vml" Requires="v">
                <p:oleObj spid="_x0000_s3084" name="CS ChemDraw Drawing" r:id="rId3" imgW="6280261" imgH="1190041" progId="ChemDraw.Document.6.0">
                  <p:embed/>
                </p:oleObj>
              </mc:Choice>
              <mc:Fallback>
                <p:oleObj name="CS ChemDraw Drawing" r:id="rId3" imgW="6280261" imgH="1190041" progId="ChemDraw.Document.6.0">
                  <p:embed/>
                  <p:pic>
                    <p:nvPicPr>
                      <p:cNvPr id="0" name=""/>
                      <p:cNvPicPr/>
                      <p:nvPr/>
                    </p:nvPicPr>
                    <p:blipFill>
                      <a:blip r:embed="rId4"/>
                      <a:stretch>
                        <a:fillRect/>
                      </a:stretch>
                    </p:blipFill>
                    <p:spPr>
                      <a:xfrm>
                        <a:off x="2202353" y="3716338"/>
                        <a:ext cx="7954440" cy="1508046"/>
                      </a:xfrm>
                      <a:prstGeom prst="rect">
                        <a:avLst/>
                      </a:prstGeom>
                    </p:spPr>
                  </p:pic>
                </p:oleObj>
              </mc:Fallback>
            </mc:AlternateContent>
          </a:graphicData>
        </a:graphic>
      </p:graphicFrame>
      <p:pic>
        <p:nvPicPr>
          <p:cNvPr id="6" name="Graphique 5" descr="Coche">
            <a:extLst>
              <a:ext uri="{FF2B5EF4-FFF2-40B4-BE49-F238E27FC236}">
                <a16:creationId xmlns:a16="http://schemas.microsoft.com/office/drawing/2014/main" id="{690B1E7A-0F85-45F5-BEDB-894B0183AE1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259206" y="5133975"/>
            <a:ext cx="511351" cy="510013"/>
          </a:xfrm>
          <a:prstGeom prst="rect">
            <a:avLst/>
          </a:prstGeom>
        </p:spPr>
      </p:pic>
      <p:pic>
        <p:nvPicPr>
          <p:cNvPr id="8" name="Graphique 7" descr="Fermer">
            <a:extLst>
              <a:ext uri="{FF2B5EF4-FFF2-40B4-BE49-F238E27FC236}">
                <a16:creationId xmlns:a16="http://schemas.microsoft.com/office/drawing/2014/main" id="{B2BBEADA-D61F-45C1-ACD5-B0BDA65FB92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844263" y="4794248"/>
            <a:ext cx="511351" cy="510012"/>
          </a:xfrm>
          <a:prstGeom prst="rect">
            <a:avLst/>
          </a:prstGeom>
        </p:spPr>
      </p:pic>
      <p:pic>
        <p:nvPicPr>
          <p:cNvPr id="9" name="Graphique 8" descr="Fermer">
            <a:extLst>
              <a:ext uri="{FF2B5EF4-FFF2-40B4-BE49-F238E27FC236}">
                <a16:creationId xmlns:a16="http://schemas.microsoft.com/office/drawing/2014/main" id="{5CE7AB15-F659-4235-96E8-2DC675CF0B6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923897" y="4794248"/>
            <a:ext cx="511351" cy="510012"/>
          </a:xfrm>
          <a:prstGeom prst="rect">
            <a:avLst/>
          </a:prstGeom>
        </p:spPr>
      </p:pic>
    </p:spTree>
    <p:extLst>
      <p:ext uri="{BB962C8B-B14F-4D97-AF65-F5344CB8AC3E}">
        <p14:creationId xmlns:p14="http://schemas.microsoft.com/office/powerpoint/2010/main" val="2793670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E2950BE-0338-460D-B366-3AA0C553866F}"/>
              </a:ext>
            </a:extLst>
          </p:cNvPr>
          <p:cNvSpPr>
            <a:spLocks noGrp="1"/>
          </p:cNvSpPr>
          <p:nvPr>
            <p:ph idx="1"/>
          </p:nvPr>
        </p:nvSpPr>
        <p:spPr>
          <a:xfrm>
            <a:off x="838200" y="615950"/>
            <a:ext cx="10515600" cy="5270500"/>
          </a:xfrm>
        </p:spPr>
        <p:txBody>
          <a:bodyPr>
            <a:normAutofit/>
          </a:bodyPr>
          <a:lstStyle/>
          <a:p>
            <a:r>
              <a:rPr lang="fr-FR" b="1" u="sng" dirty="0"/>
              <a:t>remarque 1:</a:t>
            </a:r>
          </a:p>
          <a:p>
            <a:r>
              <a:rPr lang="fr-FR" dirty="0"/>
              <a:t>Si 2 séquences ont le même total d’indices, l’ordre alphabétique des substituants est déterminant</a:t>
            </a:r>
          </a:p>
          <a:p>
            <a:endParaRPr lang="fr-FR" b="1" u="sng" dirty="0"/>
          </a:p>
          <a:p>
            <a:endParaRPr lang="fr-FR" b="1" u="sng" dirty="0"/>
          </a:p>
          <a:p>
            <a:r>
              <a:rPr lang="fr-FR" b="1" u="sng" dirty="0"/>
              <a:t>Remarque 2:</a:t>
            </a:r>
          </a:p>
          <a:p>
            <a:r>
              <a:rPr lang="fr-FR" dirty="0"/>
              <a:t>Les mêmes règles sont valables pour les cycloalcènes, à l’exception de donner la priorité à la double liaison pour la numérotation si le cycloalcène est ramifié.</a:t>
            </a:r>
          </a:p>
          <a:p>
            <a:pPr marL="0" indent="0">
              <a:buNone/>
            </a:pPr>
            <a:endParaRPr lang="fr-FR" dirty="0"/>
          </a:p>
        </p:txBody>
      </p:sp>
      <p:graphicFrame>
        <p:nvGraphicFramePr>
          <p:cNvPr id="4" name="Objet 3">
            <a:extLst>
              <a:ext uri="{FF2B5EF4-FFF2-40B4-BE49-F238E27FC236}">
                <a16:creationId xmlns:a16="http://schemas.microsoft.com/office/drawing/2014/main" id="{AA2FB17F-E2D0-42C3-9589-C2A24D0F0B83}"/>
              </a:ext>
            </a:extLst>
          </p:cNvPr>
          <p:cNvGraphicFramePr>
            <a:graphicFrameLocks noChangeAspect="1"/>
          </p:cNvGraphicFramePr>
          <p:nvPr>
            <p:extLst>
              <p:ext uri="{D42A27DB-BD31-4B8C-83A1-F6EECF244321}">
                <p14:modId xmlns:p14="http://schemas.microsoft.com/office/powerpoint/2010/main" val="190442289"/>
              </p:ext>
            </p:extLst>
          </p:nvPr>
        </p:nvGraphicFramePr>
        <p:xfrm>
          <a:off x="5605463" y="4422775"/>
          <a:ext cx="3440112" cy="1966913"/>
        </p:xfrm>
        <a:graphic>
          <a:graphicData uri="http://schemas.openxmlformats.org/presentationml/2006/ole">
            <mc:AlternateContent xmlns:mc="http://schemas.openxmlformats.org/markup-compatibility/2006">
              <mc:Choice xmlns:v="urn:schemas-microsoft-com:vml" Requires="v">
                <p:oleObj spid="_x0000_s4108" name="CS ChemDraw Drawing" r:id="rId3" imgW="2784037" imgH="1592404" progId="ChemDraw.Document.6.0">
                  <p:embed/>
                </p:oleObj>
              </mc:Choice>
              <mc:Fallback>
                <p:oleObj name="CS ChemDraw Drawing" r:id="rId3" imgW="2784037" imgH="1592404" progId="ChemDraw.Document.6.0">
                  <p:embed/>
                  <p:pic>
                    <p:nvPicPr>
                      <p:cNvPr id="0" name=""/>
                      <p:cNvPicPr/>
                      <p:nvPr/>
                    </p:nvPicPr>
                    <p:blipFill>
                      <a:blip r:embed="rId4"/>
                      <a:stretch>
                        <a:fillRect/>
                      </a:stretch>
                    </p:blipFill>
                    <p:spPr>
                      <a:xfrm>
                        <a:off x="5605463" y="4422775"/>
                        <a:ext cx="3440112" cy="1966913"/>
                      </a:xfrm>
                      <a:prstGeom prst="rect">
                        <a:avLst/>
                      </a:prstGeom>
                    </p:spPr>
                  </p:pic>
                </p:oleObj>
              </mc:Fallback>
            </mc:AlternateContent>
          </a:graphicData>
        </a:graphic>
      </p:graphicFrame>
      <p:pic>
        <p:nvPicPr>
          <p:cNvPr id="5" name="Image 4">
            <a:extLst>
              <a:ext uri="{FF2B5EF4-FFF2-40B4-BE49-F238E27FC236}">
                <a16:creationId xmlns:a16="http://schemas.microsoft.com/office/drawing/2014/main" id="{243BF045-BAF0-4672-83C9-1856E9D98127}"/>
              </a:ext>
            </a:extLst>
          </p:cNvPr>
          <p:cNvPicPr>
            <a:picLocks noChangeAspect="1"/>
          </p:cNvPicPr>
          <p:nvPr/>
        </p:nvPicPr>
        <p:blipFill rotWithShape="1">
          <a:blip r:embed="rId5"/>
          <a:srcRect t="4985"/>
          <a:stretch/>
        </p:blipFill>
        <p:spPr>
          <a:xfrm>
            <a:off x="5273536" y="1838324"/>
            <a:ext cx="5416828" cy="1514475"/>
          </a:xfrm>
          <a:prstGeom prst="rect">
            <a:avLst/>
          </a:prstGeom>
        </p:spPr>
      </p:pic>
    </p:spTree>
    <p:extLst>
      <p:ext uri="{BB962C8B-B14F-4D97-AF65-F5344CB8AC3E}">
        <p14:creationId xmlns:p14="http://schemas.microsoft.com/office/powerpoint/2010/main" val="2132134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CC8CC5-9712-4607-A135-7A2C901862BE}"/>
              </a:ext>
            </a:extLst>
          </p:cNvPr>
          <p:cNvSpPr>
            <a:spLocks noGrp="1"/>
          </p:cNvSpPr>
          <p:nvPr>
            <p:ph type="title"/>
          </p:nvPr>
        </p:nvSpPr>
        <p:spPr/>
        <p:txBody>
          <a:bodyPr>
            <a:normAutofit fontScale="90000"/>
          </a:bodyPr>
          <a:lstStyle/>
          <a:p>
            <a:r>
              <a:rPr lang="fr-FR" dirty="0">
                <a:solidFill>
                  <a:srgbClr val="FF0000"/>
                </a:solidFill>
                <a:effectLst>
                  <a:outerShdw blurRad="38100" dist="38100" dir="2700000" algn="tl">
                    <a:srgbClr val="000000">
                      <a:alpha val="43137"/>
                    </a:srgbClr>
                  </a:outerShdw>
                </a:effectLst>
              </a:rPr>
              <a:t>Les Hydrocarbures monocycliques aromatiques</a:t>
            </a:r>
            <a:br>
              <a:rPr lang="fr-FR" dirty="0">
                <a:solidFill>
                  <a:srgbClr val="FF0000"/>
                </a:solidFill>
                <a:effectLst>
                  <a:outerShdw blurRad="38100" dist="38100" dir="2700000" algn="tl">
                    <a:srgbClr val="000000">
                      <a:alpha val="43137"/>
                    </a:srgbClr>
                  </a:outerShdw>
                </a:effectLst>
              </a:rPr>
            </a:br>
            <a:br>
              <a:rPr lang="fr-FR" dirty="0">
                <a:solidFill>
                  <a:srgbClr val="FF0000"/>
                </a:solidFill>
                <a:effectLst>
                  <a:outerShdw blurRad="38100" dist="38100" dir="2700000" algn="tl">
                    <a:srgbClr val="000000">
                      <a:alpha val="43137"/>
                    </a:srgbClr>
                  </a:outerShdw>
                </a:effectLst>
              </a:rPr>
            </a:br>
            <a:endParaRPr lang="fr-FR" dirty="0">
              <a:solidFill>
                <a:srgbClr val="FF0000"/>
              </a:solidFill>
              <a:effectLst>
                <a:outerShdw blurRad="38100" dist="38100" dir="2700000" algn="tl">
                  <a:srgbClr val="000000">
                    <a:alpha val="43137"/>
                  </a:srgbClr>
                </a:outerShdw>
              </a:effectLst>
            </a:endParaRPr>
          </a:p>
        </p:txBody>
      </p:sp>
      <p:sp>
        <p:nvSpPr>
          <p:cNvPr id="7" name="ZoneTexte 6">
            <a:extLst>
              <a:ext uri="{FF2B5EF4-FFF2-40B4-BE49-F238E27FC236}">
                <a16:creationId xmlns:a16="http://schemas.microsoft.com/office/drawing/2014/main" id="{144B9949-71B0-4023-AE82-6A77062EF167}"/>
              </a:ext>
            </a:extLst>
          </p:cNvPr>
          <p:cNvSpPr txBox="1"/>
          <p:nvPr/>
        </p:nvSpPr>
        <p:spPr>
          <a:xfrm>
            <a:off x="838200" y="872440"/>
            <a:ext cx="10039351" cy="5355312"/>
          </a:xfrm>
          <a:prstGeom prst="rect">
            <a:avLst/>
          </a:prstGeom>
          <a:noFill/>
        </p:spPr>
        <p:txBody>
          <a:bodyPr wrap="square" rtlCol="0">
            <a:spAutoFit/>
          </a:bodyPr>
          <a:lstStyle/>
          <a:p>
            <a:r>
              <a:rPr lang="fr-FR" dirty="0"/>
              <a:t>On parle de composés aromatiques lorsqu'une molécule répond à certains critères. Chaque critère étant nécessaire mais pas suffisant. En effet, pour qu'un composé soit dit aromatique, il faut :</a:t>
            </a:r>
          </a:p>
          <a:p>
            <a:pPr marL="285750" indent="-285750">
              <a:buFont typeface="Arial" panose="020B0604020202020204" pitchFamily="34" charset="0"/>
              <a:buChar char="•"/>
            </a:pPr>
            <a:r>
              <a:rPr lang="fr-FR" dirty="0"/>
              <a:t>Qu’il soit cyclique</a:t>
            </a:r>
          </a:p>
          <a:p>
            <a:pPr marL="285750" indent="-285750">
              <a:buFont typeface="Arial" panose="020B0604020202020204" pitchFamily="34" charset="0"/>
              <a:buChar char="•"/>
            </a:pPr>
            <a:r>
              <a:rPr lang="fr-FR" dirty="0"/>
              <a:t>Qu'il possède 4n + 2 électrons π (pi) (n=0, 1, 2, ....). C'est la </a:t>
            </a:r>
            <a:r>
              <a:rPr lang="fr-FR" b="1" dirty="0"/>
              <a:t>règle de</a:t>
            </a:r>
            <a:r>
              <a:rPr lang="fr-FR" dirty="0"/>
              <a:t> </a:t>
            </a:r>
            <a:r>
              <a:rPr lang="fr-FR" b="1" dirty="0" err="1"/>
              <a:t>Hückel</a:t>
            </a:r>
            <a:r>
              <a:rPr lang="fr-FR" dirty="0"/>
              <a:t> ;</a:t>
            </a:r>
          </a:p>
          <a:p>
            <a:pPr marL="285750" indent="-285750">
              <a:buFont typeface="Arial" panose="020B0604020202020204" pitchFamily="34" charset="0"/>
              <a:buChar char="•"/>
            </a:pPr>
            <a:r>
              <a:rPr lang="fr-FR" dirty="0"/>
              <a:t>Que tous les électrons π soient dans un même plan (hybridés SP</a:t>
            </a:r>
            <a:r>
              <a:rPr lang="fr-FR" baseline="30000" dirty="0"/>
              <a:t>2</a:t>
            </a:r>
            <a:r>
              <a:rPr lang="fr-FR" dirty="0"/>
              <a:t>).</a:t>
            </a:r>
          </a:p>
          <a:p>
            <a:pPr marL="285750" indent="-285750">
              <a:buFont typeface="Arial" panose="020B0604020202020204" pitchFamily="34" charset="0"/>
              <a:buChar char="•"/>
            </a:pPr>
            <a:r>
              <a:rPr lang="fr-FR" dirty="0"/>
              <a:t>possède des doubles liaisons alternées  ou conjuguées (C=C-C=C-C=C-……).</a:t>
            </a:r>
          </a:p>
          <a:p>
            <a:pPr marL="285750" indent="-285750">
              <a:buFont typeface="Arial" panose="020B0604020202020204" pitchFamily="34" charset="0"/>
              <a:buChar char="•"/>
            </a:pPr>
            <a:endParaRPr lang="fr-FR" dirty="0"/>
          </a:p>
          <a:p>
            <a:pPr marL="285750" indent="-285750">
              <a:buFont typeface="Wingdings" panose="05000000000000000000" pitchFamily="2" charset="2"/>
              <a:buChar char="ü"/>
            </a:pPr>
            <a:r>
              <a:rPr lang="fr-FR" dirty="0"/>
              <a:t>Si ces quatre conditions sont respectées alors le composé est </a:t>
            </a:r>
            <a:r>
              <a:rPr lang="fr-FR" b="1" dirty="0"/>
              <a:t>aromatique</a:t>
            </a:r>
            <a:r>
              <a:rPr lang="fr-FR" dirty="0"/>
              <a:t>.</a:t>
            </a:r>
          </a:p>
          <a:p>
            <a:pPr marL="285750" indent="-285750">
              <a:buFont typeface="Wingdings" panose="05000000000000000000" pitchFamily="2" charset="2"/>
              <a:buChar char="ü"/>
            </a:pPr>
            <a:r>
              <a:rPr lang="fr-FR" dirty="0"/>
              <a:t>Si un composé </a:t>
            </a:r>
            <a:r>
              <a:rPr lang="fr-FR" b="1" dirty="0"/>
              <a:t>ne</a:t>
            </a:r>
            <a:r>
              <a:rPr lang="fr-FR" dirty="0"/>
              <a:t> </a:t>
            </a:r>
            <a:r>
              <a:rPr lang="fr-FR" b="1" dirty="0"/>
              <a:t>possède</a:t>
            </a:r>
            <a:r>
              <a:rPr lang="fr-FR" dirty="0"/>
              <a:t> </a:t>
            </a:r>
            <a:r>
              <a:rPr lang="fr-FR" b="1" dirty="0"/>
              <a:t>que 4n</a:t>
            </a:r>
            <a:r>
              <a:rPr lang="fr-FR" dirty="0"/>
              <a:t> électrons π alors on dit qu'il est </a:t>
            </a:r>
            <a:r>
              <a:rPr lang="fr-FR" b="1" dirty="0"/>
              <a:t>anti-aromatique</a:t>
            </a:r>
            <a:r>
              <a:rPr lang="fr-FR" dirty="0"/>
              <a:t>. </a:t>
            </a:r>
          </a:p>
          <a:p>
            <a:r>
              <a:rPr lang="fr-FR" dirty="0"/>
              <a:t>Exemple:  </a:t>
            </a:r>
          </a:p>
          <a:p>
            <a:endParaRPr lang="fr-FR" dirty="0"/>
          </a:p>
          <a:p>
            <a:endParaRPr lang="fr-FR" dirty="0"/>
          </a:p>
          <a:p>
            <a:endParaRPr lang="fr-FR" dirty="0"/>
          </a:p>
          <a:p>
            <a:endParaRPr lang="fr-FR" dirty="0"/>
          </a:p>
          <a:p>
            <a:endParaRPr lang="fr-FR" dirty="0"/>
          </a:p>
          <a:p>
            <a:r>
              <a:rPr lang="fr-FR" dirty="0"/>
              <a:t>En résumé, les aromatiques possèdent 4n +2 électrons π ;et les anti-aromatiques qui ne possèdent que 4n électrons π ;</a:t>
            </a:r>
          </a:p>
          <a:p>
            <a:pPr marL="285750" indent="-285750">
              <a:buFont typeface="Wingdings" panose="05000000000000000000" pitchFamily="2" charset="2"/>
              <a:buChar char="ü"/>
            </a:pPr>
            <a:r>
              <a:rPr lang="fr-FR" dirty="0"/>
              <a:t>Les composés </a:t>
            </a:r>
            <a:r>
              <a:rPr lang="fr-FR" b="1" dirty="0"/>
              <a:t>non aromatiques</a:t>
            </a:r>
            <a:r>
              <a:rPr lang="fr-FR" dirty="0"/>
              <a:t> sont aussi appelés </a:t>
            </a:r>
            <a:r>
              <a:rPr lang="fr-FR" b="1" dirty="0"/>
              <a:t>aliphatiques</a:t>
            </a:r>
            <a:r>
              <a:rPr lang="fr-FR" dirty="0"/>
              <a:t> qui ne sont ni anti-aromatiques, ni aromatiques.</a:t>
            </a:r>
          </a:p>
        </p:txBody>
      </p:sp>
      <p:graphicFrame>
        <p:nvGraphicFramePr>
          <p:cNvPr id="8" name="Objet 7">
            <a:extLst>
              <a:ext uri="{FF2B5EF4-FFF2-40B4-BE49-F238E27FC236}">
                <a16:creationId xmlns:a16="http://schemas.microsoft.com/office/drawing/2014/main" id="{348EEB63-26EB-44A9-BEA1-2C4A91CEBDBE}"/>
              </a:ext>
            </a:extLst>
          </p:cNvPr>
          <p:cNvGraphicFramePr>
            <a:graphicFrameLocks noChangeAspect="1"/>
          </p:cNvGraphicFramePr>
          <p:nvPr>
            <p:extLst>
              <p:ext uri="{D42A27DB-BD31-4B8C-83A1-F6EECF244321}">
                <p14:modId xmlns:p14="http://schemas.microsoft.com/office/powerpoint/2010/main" val="496800318"/>
              </p:ext>
            </p:extLst>
          </p:nvPr>
        </p:nvGraphicFramePr>
        <p:xfrm>
          <a:off x="4418013" y="3611563"/>
          <a:ext cx="2041525" cy="1262062"/>
        </p:xfrm>
        <a:graphic>
          <a:graphicData uri="http://schemas.openxmlformats.org/presentationml/2006/ole">
            <mc:AlternateContent xmlns:mc="http://schemas.openxmlformats.org/markup-compatibility/2006">
              <mc:Choice xmlns:v="urn:schemas-microsoft-com:vml" Requires="v">
                <p:oleObj spid="_x0000_s5135" name="CS ChemDraw Drawing" r:id="rId3" imgW="2041864" imgH="1261396" progId="ChemDraw.Document.6.0">
                  <p:embed/>
                </p:oleObj>
              </mc:Choice>
              <mc:Fallback>
                <p:oleObj name="CS ChemDraw Drawing" r:id="rId3" imgW="2041864" imgH="1261396" progId="ChemDraw.Document.6.0">
                  <p:embed/>
                  <p:pic>
                    <p:nvPicPr>
                      <p:cNvPr id="0" name=""/>
                      <p:cNvPicPr/>
                      <p:nvPr/>
                    </p:nvPicPr>
                    <p:blipFill>
                      <a:blip r:embed="rId4"/>
                      <a:stretch>
                        <a:fillRect/>
                      </a:stretch>
                    </p:blipFill>
                    <p:spPr>
                      <a:xfrm>
                        <a:off x="4418013" y="3611563"/>
                        <a:ext cx="2041525" cy="1262062"/>
                      </a:xfrm>
                      <a:prstGeom prst="rect">
                        <a:avLst/>
                      </a:prstGeom>
                    </p:spPr>
                  </p:pic>
                </p:oleObj>
              </mc:Fallback>
            </mc:AlternateContent>
          </a:graphicData>
        </a:graphic>
      </p:graphicFrame>
    </p:spTree>
    <p:extLst>
      <p:ext uri="{BB962C8B-B14F-4D97-AF65-F5344CB8AC3E}">
        <p14:creationId xmlns:p14="http://schemas.microsoft.com/office/powerpoint/2010/main" val="4063075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D0A7E4-5887-4C1F-AC58-E047118CBDB7}"/>
              </a:ext>
            </a:extLst>
          </p:cNvPr>
          <p:cNvSpPr>
            <a:spLocks noGrp="1"/>
          </p:cNvSpPr>
          <p:nvPr>
            <p:ph type="title"/>
          </p:nvPr>
        </p:nvSpPr>
        <p:spPr>
          <a:xfrm>
            <a:off x="838200" y="365126"/>
            <a:ext cx="10515600" cy="730250"/>
          </a:xfrm>
        </p:spPr>
        <p:txBody>
          <a:bodyPr>
            <a:normAutofit/>
          </a:bodyPr>
          <a:lstStyle/>
          <a:p>
            <a:r>
              <a:rPr lang="fr-FR" sz="3200" dirty="0">
                <a:solidFill>
                  <a:srgbClr val="FF0000"/>
                </a:solidFill>
                <a:effectLst>
                  <a:outerShdw blurRad="38100" dist="38100" dir="2700000" algn="tl">
                    <a:srgbClr val="000000">
                      <a:alpha val="43137"/>
                    </a:srgbClr>
                  </a:outerShdw>
                </a:effectLst>
              </a:rPr>
              <a:t>le benzène</a:t>
            </a:r>
            <a:endParaRPr lang="fr-FR" sz="3200" dirty="0"/>
          </a:p>
        </p:txBody>
      </p:sp>
      <p:sp>
        <p:nvSpPr>
          <p:cNvPr id="5" name="Espace réservé du contenu 2">
            <a:extLst>
              <a:ext uri="{FF2B5EF4-FFF2-40B4-BE49-F238E27FC236}">
                <a16:creationId xmlns:a16="http://schemas.microsoft.com/office/drawing/2014/main" id="{63E29F36-66E1-46B0-A2E1-4B2D4B936483}"/>
              </a:ext>
            </a:extLst>
          </p:cNvPr>
          <p:cNvSpPr>
            <a:spLocks noGrp="1"/>
          </p:cNvSpPr>
          <p:nvPr>
            <p:ph idx="1"/>
          </p:nvPr>
        </p:nvSpPr>
        <p:spPr>
          <a:xfrm>
            <a:off x="838200" y="1095376"/>
            <a:ext cx="10515600" cy="5512197"/>
          </a:xfrm>
        </p:spPr>
        <p:txBody>
          <a:bodyPr>
            <a:normAutofit fontScale="77500" lnSpcReduction="20000"/>
          </a:bodyPr>
          <a:lstStyle/>
          <a:p>
            <a:r>
              <a:rPr lang="fr-FR" dirty="0"/>
              <a:t>On appelle </a:t>
            </a:r>
            <a:r>
              <a:rPr lang="fr-FR" b="1" dirty="0"/>
              <a:t>benzène</a:t>
            </a:r>
            <a:r>
              <a:rPr lang="fr-FR" dirty="0"/>
              <a:t>, l'hydrocarbure aromatique de formule chimique C</a:t>
            </a:r>
            <a:r>
              <a:rPr lang="fr-FR" baseline="-25000" dirty="0"/>
              <a:t>6</a:t>
            </a:r>
            <a:r>
              <a:rPr lang="fr-FR" dirty="0"/>
              <a:t>H</a:t>
            </a:r>
            <a:r>
              <a:rPr lang="fr-FR" baseline="-25000" dirty="0"/>
              <a:t>6</a:t>
            </a:r>
            <a:r>
              <a:rPr lang="fr-FR" dirty="0"/>
              <a:t>. Il est l'un des constituants du pétrole brut. Il possède bien 4n+2 électrons π avec n=1 et de plus tous ses électrons π sont bien dans un même plan. Pour représenter le benzène il existe plusieurs notations. </a:t>
            </a:r>
          </a:p>
          <a:p>
            <a:r>
              <a:rPr lang="fr-FR" dirty="0"/>
              <a:t>La première est la notation de </a:t>
            </a:r>
            <a:r>
              <a:rPr lang="fr-FR" b="1" dirty="0" err="1"/>
              <a:t>kékulé</a:t>
            </a:r>
            <a:r>
              <a:rPr lang="fr-FR" dirty="0"/>
              <a:t>, cette notation permet de représenter les électrons π à l'aide de double-liaisons. Il existe donc deux formes tautomères pour le benzène de </a:t>
            </a:r>
            <a:r>
              <a:rPr lang="fr-FR" dirty="0" err="1"/>
              <a:t>kékulé</a:t>
            </a:r>
            <a:r>
              <a:rPr lang="fr-FR" dirty="0"/>
              <a:t>, tout dépend de la position des insaturations. </a:t>
            </a:r>
          </a:p>
          <a:p>
            <a:r>
              <a:rPr lang="fr-FR" dirty="0"/>
              <a:t>Une autre notation consiste à représenter les électrons π à l'aide d'un 'cercle', ce qui met peut-être mieux en évidence le fait que les électrons π sont délocalisés sur tous les carbones.</a:t>
            </a:r>
          </a:p>
          <a:p>
            <a:pPr algn="just"/>
            <a:endParaRPr lang="fr-FR" dirty="0"/>
          </a:p>
          <a:p>
            <a:pPr algn="just"/>
            <a:endParaRPr lang="fr-FR" dirty="0"/>
          </a:p>
          <a:p>
            <a:pPr algn="just"/>
            <a:endParaRPr lang="fr-FR" dirty="0"/>
          </a:p>
          <a:p>
            <a:pPr algn="just"/>
            <a:r>
              <a:rPr lang="fr-FR" dirty="0"/>
              <a:t> </a:t>
            </a:r>
          </a:p>
          <a:p>
            <a:pPr algn="just"/>
            <a:r>
              <a:rPr lang="fr-FR" dirty="0"/>
              <a:t> Le benzène est également utilisé pour la fabrication de pneus, de lubrifiants, de colorants, de colles, d'encres et même de médicaments, d'explosifs et de pesticides.</a:t>
            </a:r>
          </a:p>
          <a:p>
            <a:pPr algn="just"/>
            <a:r>
              <a:rPr lang="fr-FR" dirty="0"/>
              <a:t>Le nom selon l’UPAC est: cyclohexa-1,3,5-triene. C’est pourquoi on lui préfère le nom </a:t>
            </a:r>
            <a:r>
              <a:rPr lang="fr-FR" b="1" i="1" u="sng" dirty="0"/>
              <a:t>benzène.</a:t>
            </a:r>
          </a:p>
          <a:p>
            <a:endParaRPr lang="fr-FR" dirty="0"/>
          </a:p>
        </p:txBody>
      </p:sp>
      <p:pic>
        <p:nvPicPr>
          <p:cNvPr id="7" name="Image 6">
            <a:extLst>
              <a:ext uri="{FF2B5EF4-FFF2-40B4-BE49-F238E27FC236}">
                <a16:creationId xmlns:a16="http://schemas.microsoft.com/office/drawing/2014/main" id="{4AFB0485-7A4E-4803-9E24-AE6868A6BB7A}"/>
              </a:ext>
            </a:extLst>
          </p:cNvPr>
          <p:cNvPicPr>
            <a:picLocks noChangeAspect="1"/>
          </p:cNvPicPr>
          <p:nvPr/>
        </p:nvPicPr>
        <p:blipFill>
          <a:blip r:embed="rId2"/>
          <a:stretch>
            <a:fillRect/>
          </a:stretch>
        </p:blipFill>
        <p:spPr>
          <a:xfrm>
            <a:off x="1692442" y="3514725"/>
            <a:ext cx="8027307" cy="1609725"/>
          </a:xfrm>
          <a:prstGeom prst="rect">
            <a:avLst/>
          </a:prstGeom>
        </p:spPr>
      </p:pic>
    </p:spTree>
    <p:extLst>
      <p:ext uri="{BB962C8B-B14F-4D97-AF65-F5344CB8AC3E}">
        <p14:creationId xmlns:p14="http://schemas.microsoft.com/office/powerpoint/2010/main" val="2096969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5B5E2B7-764A-449D-86E0-662ED6EB5024}"/>
              </a:ext>
            </a:extLst>
          </p:cNvPr>
          <p:cNvSpPr>
            <a:spLocks noGrp="1"/>
          </p:cNvSpPr>
          <p:nvPr>
            <p:ph idx="1"/>
          </p:nvPr>
        </p:nvSpPr>
        <p:spPr>
          <a:xfrm>
            <a:off x="838200" y="539749"/>
            <a:ext cx="10515600" cy="1631951"/>
          </a:xfrm>
        </p:spPr>
        <p:txBody>
          <a:bodyPr/>
          <a:lstStyle/>
          <a:p>
            <a:pPr algn="just"/>
            <a:r>
              <a:rPr lang="fr-FR" b="1" dirty="0"/>
              <a:t>Les dérivés du benzène </a:t>
            </a:r>
            <a:r>
              <a:rPr lang="fr-FR" b="1" dirty="0" err="1"/>
              <a:t>mono-substitués</a:t>
            </a:r>
            <a:r>
              <a:rPr lang="fr-FR" b="1" dirty="0"/>
              <a:t> </a:t>
            </a:r>
            <a:r>
              <a:rPr lang="fr-FR" dirty="0"/>
              <a:t>sont nommés en utilisant un nom de groupe ou de radical comme préfixe suivi de "benzène". Cependant, la majorité de ces composés sont désignés par des noms singuliers uniques (nom commercial).</a:t>
            </a:r>
          </a:p>
        </p:txBody>
      </p:sp>
      <p:pic>
        <p:nvPicPr>
          <p:cNvPr id="4" name="Image 3">
            <a:extLst>
              <a:ext uri="{FF2B5EF4-FFF2-40B4-BE49-F238E27FC236}">
                <a16:creationId xmlns:a16="http://schemas.microsoft.com/office/drawing/2014/main" id="{A8E94CE4-90EE-4053-AA80-FF345C55703E}"/>
              </a:ext>
            </a:extLst>
          </p:cNvPr>
          <p:cNvPicPr/>
          <p:nvPr/>
        </p:nvPicPr>
        <p:blipFill rotWithShape="1">
          <a:blip r:embed="rId2">
            <a:biLevel thresh="75000"/>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rcRect r="18908"/>
          <a:stretch/>
        </p:blipFill>
        <p:spPr bwMode="auto">
          <a:xfrm>
            <a:off x="3215639" y="2480944"/>
            <a:ext cx="5728336" cy="4081781"/>
          </a:xfrm>
          <a:prstGeom prst="rect">
            <a:avLst/>
          </a:prstGeom>
          <a:noFill/>
          <a:ln>
            <a:noFill/>
          </a:ln>
        </p:spPr>
      </p:pic>
    </p:spTree>
    <p:extLst>
      <p:ext uri="{BB962C8B-B14F-4D97-AF65-F5344CB8AC3E}">
        <p14:creationId xmlns:p14="http://schemas.microsoft.com/office/powerpoint/2010/main" val="1195039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FD269F3-48E6-4C80-9459-5E655CB4A229}"/>
              </a:ext>
            </a:extLst>
          </p:cNvPr>
          <p:cNvSpPr>
            <a:spLocks noGrp="1"/>
          </p:cNvSpPr>
          <p:nvPr>
            <p:ph idx="1"/>
          </p:nvPr>
        </p:nvSpPr>
        <p:spPr>
          <a:xfrm>
            <a:off x="838200" y="644525"/>
            <a:ext cx="10515600" cy="4351338"/>
          </a:xfrm>
        </p:spPr>
        <p:txBody>
          <a:bodyPr/>
          <a:lstStyle/>
          <a:p>
            <a:r>
              <a:rPr lang="fr-FR" b="1" dirty="0">
                <a:latin typeface="Times New Roman" panose="02020603050405020304" pitchFamily="18" charset="0"/>
                <a:cs typeface="Times New Roman" panose="02020603050405020304" pitchFamily="18" charset="0"/>
              </a:rPr>
              <a:t>Les dérivés du benzène substitués</a:t>
            </a:r>
          </a:p>
          <a:p>
            <a:r>
              <a:rPr lang="fr-FR" dirty="0">
                <a:latin typeface="Times New Roman" panose="02020603050405020304" pitchFamily="18" charset="0"/>
                <a:cs typeface="Times New Roman" panose="02020603050405020304" pitchFamily="18" charset="0"/>
              </a:rPr>
              <a:t>Les substituants ont les indices les plus bas possibles. Si un choix subsiste, on prend l’ordre alphabétique.</a:t>
            </a:r>
            <a:endParaRPr lang="fr-FR" b="1" dirty="0">
              <a:latin typeface="Times New Roman" panose="02020603050405020304" pitchFamily="18" charset="0"/>
              <a:cs typeface="Times New Roman" panose="02020603050405020304" pitchFamily="18" charset="0"/>
            </a:endParaRPr>
          </a:p>
        </p:txBody>
      </p:sp>
      <p:pic>
        <p:nvPicPr>
          <p:cNvPr id="2" name="Image 1">
            <a:extLst>
              <a:ext uri="{FF2B5EF4-FFF2-40B4-BE49-F238E27FC236}">
                <a16:creationId xmlns:a16="http://schemas.microsoft.com/office/drawing/2014/main" id="{AEF8CD48-6EC4-4F56-BE89-9780B815EB77}"/>
              </a:ext>
            </a:extLst>
          </p:cNvPr>
          <p:cNvPicPr>
            <a:picLocks noChangeAspect="1"/>
          </p:cNvPicPr>
          <p:nvPr/>
        </p:nvPicPr>
        <p:blipFill>
          <a:blip r:embed="rId2"/>
          <a:stretch>
            <a:fillRect/>
          </a:stretch>
        </p:blipFill>
        <p:spPr>
          <a:xfrm>
            <a:off x="3005680" y="2167387"/>
            <a:ext cx="5856790" cy="1989826"/>
          </a:xfrm>
          <a:prstGeom prst="rect">
            <a:avLst/>
          </a:prstGeom>
        </p:spPr>
      </p:pic>
      <p:sp>
        <p:nvSpPr>
          <p:cNvPr id="4" name="Rectangle 3">
            <a:extLst>
              <a:ext uri="{FF2B5EF4-FFF2-40B4-BE49-F238E27FC236}">
                <a16:creationId xmlns:a16="http://schemas.microsoft.com/office/drawing/2014/main" id="{CB73EC42-FE27-4EA0-A740-C0F7A594FE33}"/>
              </a:ext>
            </a:extLst>
          </p:cNvPr>
          <p:cNvSpPr/>
          <p:nvPr/>
        </p:nvSpPr>
        <p:spPr>
          <a:xfrm>
            <a:off x="838201" y="4152001"/>
            <a:ext cx="10001249" cy="1384995"/>
          </a:xfrm>
          <a:prstGeom prst="rect">
            <a:avLst/>
          </a:prstGeom>
        </p:spPr>
        <p:txBody>
          <a:bodyPr wrap="square">
            <a:spAutoFit/>
          </a:bodyPr>
          <a:lstStyle/>
          <a:p>
            <a:r>
              <a:rPr lang="fr-FR" sz="2800" b="1" dirty="0">
                <a:latin typeface="Times New Roman" panose="02020603050405020304" pitchFamily="18" charset="0"/>
              </a:rPr>
              <a:t>Radicaux aromatiques: </a:t>
            </a:r>
            <a:r>
              <a:rPr lang="fr-FR" sz="2800" dirty="0">
                <a:latin typeface="Times New Roman" panose="02020603050405020304" pitchFamily="18" charset="0"/>
              </a:rPr>
              <a:t>lorsque le benzène est considéré comme radical on l’appel  « </a:t>
            </a:r>
            <a:r>
              <a:rPr lang="fr-FR" sz="2800" b="1" i="1" dirty="0">
                <a:latin typeface="Times New Roman" panose="02020603050405020304" pitchFamily="18" charset="0"/>
              </a:rPr>
              <a:t>phényle»</a:t>
            </a:r>
          </a:p>
          <a:p>
            <a:endParaRPr lang="fr-FR" sz="2800" dirty="0"/>
          </a:p>
        </p:txBody>
      </p:sp>
    </p:spTree>
    <p:extLst>
      <p:ext uri="{BB962C8B-B14F-4D97-AF65-F5344CB8AC3E}">
        <p14:creationId xmlns:p14="http://schemas.microsoft.com/office/powerpoint/2010/main" val="218836261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797</TotalTime>
  <Words>2341</Words>
  <Application>Microsoft Office PowerPoint</Application>
  <PresentationFormat>Grand écran</PresentationFormat>
  <Paragraphs>167</Paragraphs>
  <Slides>27</Slides>
  <Notes>0</Notes>
  <HiddenSlides>0</HiddenSlides>
  <MMClips>0</MMClips>
  <ScaleCrop>false</ScaleCrop>
  <HeadingPairs>
    <vt:vector size="8" baseType="variant">
      <vt:variant>
        <vt:lpstr>Polices utilisées</vt:lpstr>
      </vt:variant>
      <vt:variant>
        <vt:i4>5</vt:i4>
      </vt:variant>
      <vt:variant>
        <vt:lpstr>Thème</vt:lpstr>
      </vt:variant>
      <vt:variant>
        <vt:i4>1</vt:i4>
      </vt:variant>
      <vt:variant>
        <vt:lpstr>Serveurs OLE incorporés</vt:lpstr>
      </vt:variant>
      <vt:variant>
        <vt:i4>1</vt:i4>
      </vt:variant>
      <vt:variant>
        <vt:lpstr>Titres des diapositives</vt:lpstr>
      </vt:variant>
      <vt:variant>
        <vt:i4>27</vt:i4>
      </vt:variant>
    </vt:vector>
  </HeadingPairs>
  <TitlesOfParts>
    <vt:vector size="34" baseType="lpstr">
      <vt:lpstr>Arial</vt:lpstr>
      <vt:lpstr>Calibri</vt:lpstr>
      <vt:lpstr>Calibri Light</vt:lpstr>
      <vt:lpstr>Times New Roman</vt:lpstr>
      <vt:lpstr>Wingdings</vt:lpstr>
      <vt:lpstr>Thème Office</vt:lpstr>
      <vt:lpstr>CS ChemDraw Drawing</vt:lpstr>
      <vt:lpstr>Nomenclature 2</vt:lpstr>
      <vt:lpstr>Hydrocarbures cycliques</vt:lpstr>
      <vt:lpstr>Présentation PowerPoint</vt:lpstr>
      <vt:lpstr>Présentation PowerPoint</vt:lpstr>
      <vt:lpstr>Présentation PowerPoint</vt:lpstr>
      <vt:lpstr>Les Hydrocarbures monocycliques aromatiques  </vt:lpstr>
      <vt:lpstr>le benzène</vt:lpstr>
      <vt:lpstr>Présentation PowerPoint</vt:lpstr>
      <vt:lpstr>Présentation PowerPoint</vt:lpstr>
      <vt:lpstr>Présentation PowerPoint</vt:lpstr>
      <vt:lpstr>les classes fonctionnelles ou les fonction chimiques</vt:lpstr>
      <vt:lpstr>Principaux groupes fonctionnels</vt:lpstr>
      <vt:lpstr>Préfixe(s) + nom chaîne principale + suffixe(s) + suffixe terminal</vt:lpstr>
      <vt:lpstr>Exemple:</vt:lpstr>
      <vt:lpstr>les acides carboxyliques R-CO2H</vt:lpstr>
      <vt:lpstr>Présentation PowerPoint</vt:lpstr>
      <vt:lpstr>les esters R-CO2R’</vt:lpstr>
      <vt:lpstr>les aldéhydes R-CHO</vt:lpstr>
      <vt:lpstr>les cétones R-CO-R’</vt:lpstr>
      <vt:lpstr>Présentation PowerPoint</vt:lpstr>
      <vt:lpstr>Les alcools R-OH</vt:lpstr>
      <vt:lpstr>Présentation PowerPoint</vt:lpstr>
      <vt:lpstr>Les éthers-oxydes    R-O-R’</vt:lpstr>
      <vt:lpstr>les amines R-NH2, R-NHR, R-NR’R’’</vt:lpstr>
      <vt:lpstr>Présentation PowerPoint</vt:lpstr>
      <vt:lpstr>Nomenclature des composés à fonctions mixtes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Nomenclature 2</dc:title>
  <dc:creator>hp</dc:creator>
  <cp:lastModifiedBy>hp</cp:lastModifiedBy>
  <cp:revision>57</cp:revision>
  <dcterms:created xsi:type="dcterms:W3CDTF">2020-04-09T07:40:22Z</dcterms:created>
  <dcterms:modified xsi:type="dcterms:W3CDTF">2020-04-12T18:58:11Z</dcterms:modified>
</cp:coreProperties>
</file>