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0" r:id="rId2"/>
    <p:sldId id="261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A94A8-D442-4B6A-A375-486FAE0F519B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10DB9-FCC1-47DC-B201-E26BD5BFAC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6804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DF7C85F-4D8A-4BA8-AF73-FF17DA09110E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06E66DE-CB43-4623-8AD6-A9129A98229A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7C85F-4D8A-4BA8-AF73-FF17DA09110E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66DE-CB43-4623-8AD6-A9129A98229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7C85F-4D8A-4BA8-AF73-FF17DA09110E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66DE-CB43-4623-8AD6-A9129A98229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DF7C85F-4D8A-4BA8-AF73-FF17DA09110E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6E66DE-CB43-4623-8AD6-A9129A98229A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DF7C85F-4D8A-4BA8-AF73-FF17DA09110E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06E66DE-CB43-4623-8AD6-A9129A98229A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7C85F-4D8A-4BA8-AF73-FF17DA09110E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66DE-CB43-4623-8AD6-A9129A98229A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7C85F-4D8A-4BA8-AF73-FF17DA09110E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66DE-CB43-4623-8AD6-A9129A98229A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F7C85F-4D8A-4BA8-AF73-FF17DA09110E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6E66DE-CB43-4623-8AD6-A9129A98229A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7C85F-4D8A-4BA8-AF73-FF17DA09110E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66DE-CB43-4623-8AD6-A9129A98229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DF7C85F-4D8A-4BA8-AF73-FF17DA09110E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6E66DE-CB43-4623-8AD6-A9129A98229A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F7C85F-4D8A-4BA8-AF73-FF17DA09110E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6E66DE-CB43-4623-8AD6-A9129A98229A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DF7C85F-4D8A-4BA8-AF73-FF17DA09110E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06E66DE-CB43-4623-8AD6-A9129A98229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52400" y="870992"/>
            <a:ext cx="8839200" cy="685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fr-FR" sz="4800" b="1" dirty="0" smtClean="0"/>
              <a:t>Chapitre</a:t>
            </a:r>
            <a:r>
              <a:rPr lang="en-US" sz="4800" b="1" dirty="0" smtClean="0"/>
              <a:t> 4:</a:t>
            </a:r>
            <a:endParaRPr lang="en-US" sz="4800" b="1" dirty="0"/>
          </a:p>
          <a:p>
            <a:pPr algn="ctr">
              <a:defRPr/>
            </a:pPr>
            <a:endParaRPr lang="en-US" sz="4800" b="1" dirty="0" smtClean="0"/>
          </a:p>
          <a:p>
            <a:pPr algn="ctr">
              <a:lnSpc>
                <a:spcPct val="100000"/>
              </a:lnSpc>
            </a:pPr>
            <a:r>
              <a:rPr lang="fr-FR" sz="6000" spc="-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Agrégation des liens (</a:t>
            </a:r>
            <a:r>
              <a:rPr lang="fr-FR" sz="6000" spc="-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Etherchannel</a:t>
            </a:r>
            <a:r>
              <a:rPr lang="fr-FR" sz="6000" spc="-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93270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38160" y="2268493"/>
            <a:ext cx="8782312" cy="9140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fr-FR" sz="18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r>
              <a:rPr lang="fr-FR" sz="2400" b="1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endParaRPr lang="fr-FR" sz="24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lang="fr-FR" sz="24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lang="fr-FR" sz="24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lang="fr-FR" sz="24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r>
              <a:rPr lang="fr-FR" sz="2400" b="1" strike="noStrike" spc="-1" dirty="0">
                <a:solidFill>
                  <a:srgbClr val="00B05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Avantages</a:t>
            </a:r>
            <a:endParaRPr lang="fr-FR" sz="2400" b="0" strike="noStrike" spc="-1" dirty="0">
              <a:solidFill>
                <a:srgbClr val="00B050"/>
              </a:solidFill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buSzPct val="60000"/>
              <a:buFont typeface="Wingdings" pitchFamily="2" charset="2"/>
              <a:buChar char="§"/>
            </a:pPr>
            <a:r>
              <a:rPr lang="fr-FR" sz="185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Bande passante plus </a:t>
            </a:r>
            <a:r>
              <a:rPr lang="fr-FR" sz="1850" b="0" strike="noStrike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importante.</a:t>
            </a:r>
            <a:endParaRPr lang="fr-FR" sz="185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buSzPct val="60000"/>
              <a:buFont typeface="Wingdings" pitchFamily="2" charset="2"/>
              <a:buChar char="§"/>
            </a:pPr>
            <a:r>
              <a:rPr lang="fr-FR" sz="1850" b="1" spc="-1" dirty="0" err="1" smtClean="0">
                <a:latin typeface="Times New Roman" pitchFamily="18" charset="0"/>
                <a:ea typeface="TimesNewRomanPS-BoldMT"/>
                <a:cs typeface="Times New Roman" pitchFamily="18" charset="0"/>
              </a:rPr>
              <a:t>F</a:t>
            </a:r>
            <a:r>
              <a:rPr lang="fr-FR" sz="1850" b="1" strike="noStrike" spc="-1" dirty="0" err="1" smtClean="0">
                <a:latin typeface="Times New Roman" pitchFamily="18" charset="0"/>
                <a:ea typeface="TimesNewRomanPS-BoldMT"/>
                <a:cs typeface="Times New Roman" pitchFamily="18" charset="0"/>
              </a:rPr>
              <a:t>ailover</a:t>
            </a:r>
            <a:r>
              <a:rPr lang="fr-FR" sz="1850" b="1" strike="noStrike" spc="-1" dirty="0" smtClean="0">
                <a:latin typeface="Times New Roman" pitchFamily="18" charset="0"/>
                <a:ea typeface="TimesNewRomanPS-BoldMT"/>
                <a:cs typeface="Times New Roman" pitchFamily="18" charset="0"/>
              </a:rPr>
              <a:t> </a:t>
            </a:r>
            <a:r>
              <a:rPr lang="fr-FR" sz="1850" b="0" strike="noStrike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« tolérance aux pannes </a:t>
            </a:r>
            <a:r>
              <a:rPr lang="fr-FR" sz="1850" b="0" strike="noStrike" spc="-1" dirty="0" smtClean="0">
                <a:latin typeface="Times New Roman" pitchFamily="18" charset="0"/>
                <a:ea typeface="TimesNewRomanPSMT"/>
                <a:cs typeface="Times New Roman" pitchFamily="18" charset="0"/>
              </a:rPr>
              <a:t>» : renvoie </a:t>
            </a:r>
            <a:r>
              <a:rPr lang="fr-FR" sz="1850" b="0" strike="noStrike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immédiatement le trafic sur un </a:t>
            </a:r>
            <a:r>
              <a:rPr lang="fr-FR" sz="1850" b="0" strike="noStrike" spc="-1" dirty="0" smtClean="0">
                <a:latin typeface="Times New Roman" pitchFamily="18" charset="0"/>
                <a:ea typeface="TimesNewRomanPSMT"/>
                <a:cs typeface="Times New Roman" pitchFamily="18" charset="0"/>
              </a:rPr>
              <a:t>autre</a:t>
            </a:r>
            <a:r>
              <a:rPr lang="fr-FR" sz="1850" spc="-1" dirty="0"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fr-FR" sz="185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port </a:t>
            </a:r>
            <a:r>
              <a:rPr lang="fr-FR" sz="185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du groupement si un port physique « tombe </a:t>
            </a:r>
            <a:r>
              <a:rPr lang="fr-FR" sz="185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»</a:t>
            </a:r>
            <a:endParaRPr lang="fr-FR" sz="185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buSzPct val="60000"/>
              <a:buFont typeface="Wingdings" pitchFamily="2" charset="2"/>
              <a:buChar char="§"/>
            </a:pPr>
            <a:r>
              <a:rPr lang="fr-FR" sz="1850" b="0" strike="noStrike" spc="-1" dirty="0" smtClean="0">
                <a:latin typeface="Times New Roman" pitchFamily="18" charset="0"/>
                <a:ea typeface="TimesNewRomanPSMT"/>
                <a:cs typeface="Times New Roman" pitchFamily="18" charset="0"/>
              </a:rPr>
              <a:t>Quand </a:t>
            </a:r>
            <a:r>
              <a:rPr lang="fr-FR" sz="1850" b="0" strike="noStrike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STP bloque l'une des liaisons redondantes, cela bloque la </a:t>
            </a:r>
            <a:r>
              <a:rPr lang="fr-FR" sz="185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totalité de l'</a:t>
            </a:r>
            <a:r>
              <a:rPr lang="fr-FR" sz="1850" b="0" strike="noStrike" spc="-1" dirty="0" err="1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185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. Quand il existe uniquement une liaison </a:t>
            </a:r>
            <a:r>
              <a:rPr lang="fr-FR" sz="1850" b="0" strike="noStrike" spc="-1" dirty="0" err="1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185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, toutes les liaisons physiques de l'</a:t>
            </a:r>
            <a:r>
              <a:rPr lang="fr-FR" sz="1850" b="0" strike="noStrike" spc="-1" dirty="0" err="1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185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 sont actives, car STP considère une seule liaison (logique</a:t>
            </a:r>
            <a:r>
              <a:rPr lang="fr-FR" sz="185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).</a:t>
            </a:r>
          </a:p>
          <a:p>
            <a:pPr marL="342900" indent="-342900" algn="just">
              <a:buSzPct val="60000"/>
              <a:buFont typeface="Wingdings" pitchFamily="2" charset="2"/>
              <a:buChar char="§"/>
            </a:pPr>
            <a:r>
              <a:rPr lang="fr-FR" sz="185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L</a:t>
            </a:r>
            <a:r>
              <a:rPr lang="fr-FR" sz="1850" b="0" strike="noStrike" spc="-1" dirty="0" smtClean="0">
                <a:latin typeface="Times New Roman" pitchFamily="18" charset="0"/>
                <a:ea typeface="TimesNewRomanPSMT"/>
                <a:cs typeface="Times New Roman" pitchFamily="18" charset="0"/>
              </a:rPr>
              <a:t>a </a:t>
            </a:r>
            <a:r>
              <a:rPr lang="fr-FR" sz="1850" b="0" strike="noStrike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perte d'une liaison physique dans le canal ne génère pas de </a:t>
            </a:r>
            <a:r>
              <a:rPr lang="fr-FR" sz="185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modification de la topologie ; un recalcul de l'arbre recouvrant n'est donc pas nécessaire. En supposant qu'il existe au moins une liaison physique, l'</a:t>
            </a:r>
            <a:r>
              <a:rPr lang="fr-FR" sz="1850" b="0" strike="noStrike" spc="-1" dirty="0" err="1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185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 fonctionne normalement, même si son débit global diminue à cause de la perte d'une liaison dans </a:t>
            </a:r>
            <a:r>
              <a:rPr lang="fr-FR" sz="185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l'</a:t>
            </a:r>
            <a:r>
              <a:rPr lang="fr-FR" sz="1850" b="0" strike="noStrike" spc="-1" dirty="0" err="1" smtClean="0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185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.</a:t>
            </a:r>
          </a:p>
          <a:p>
            <a:pPr marL="342900" indent="-342900" algn="just">
              <a:buSzPct val="60000"/>
              <a:buFont typeface="Wingdings" pitchFamily="2" charset="2"/>
              <a:buChar char="§"/>
            </a:pPr>
            <a:r>
              <a:rPr lang="fr-FR" sz="185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Equilibrage </a:t>
            </a:r>
            <a:r>
              <a:rPr lang="fr-FR" sz="185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de charge : entre les adresses MAC source et de destination ou entre les adresses IP source et de destination, sur les liaisons </a:t>
            </a:r>
            <a:r>
              <a:rPr lang="fr-FR" sz="185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physiques.</a:t>
            </a:r>
          </a:p>
          <a:p>
            <a:pPr marL="342900" indent="-342900" algn="just">
              <a:buSzPct val="60000"/>
              <a:buFont typeface="Wingdings" pitchFamily="2" charset="2"/>
              <a:buChar char="§"/>
            </a:pPr>
            <a:r>
              <a:rPr lang="fr-FR" sz="1850" b="0" strike="noStrike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La </a:t>
            </a:r>
            <a:r>
              <a:rPr lang="fr-FR" sz="185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plupart des tâches de configuration peuvent être réalisées sur l'interface </a:t>
            </a:r>
            <a:r>
              <a:rPr lang="fr-FR" sz="1850" b="0" strike="noStrike" spc="-1" dirty="0" err="1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185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 plutôt que sur chaque port, ce qui assure la cohérence de la configuration sur toutes les liaisons.</a:t>
            </a:r>
          </a:p>
          <a:p>
            <a:pPr algn="just">
              <a:lnSpc>
                <a:spcPct val="100000"/>
              </a:lnSpc>
              <a:buClr>
                <a:srgbClr val="FFFFFF"/>
              </a:buClr>
              <a:buSzPct val="45000"/>
            </a:pPr>
            <a:r>
              <a:rPr lang="fr-FR" sz="2400" b="1" strike="noStrike" spc="-1" dirty="0">
                <a:solidFill>
                  <a:srgbClr val="FF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Limites</a:t>
            </a:r>
            <a:endParaRPr lang="fr-FR" sz="2400" b="0" strike="noStrike" spc="-1" dirty="0">
              <a:solidFill>
                <a:srgbClr val="FF0000"/>
              </a:solidFill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buSzPct val="60000"/>
              <a:buFont typeface="Wingdings" pitchFamily="2" charset="2"/>
              <a:buChar char="§"/>
            </a:pPr>
            <a:r>
              <a:rPr lang="fr-FR" sz="190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Impossibilité d’utiliser des interfaces de type différents pour créer un </a:t>
            </a:r>
            <a:r>
              <a:rPr lang="fr-FR" sz="1900" b="0" strike="noStrike" spc="-1" dirty="0" err="1" smtClean="0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19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;</a:t>
            </a:r>
          </a:p>
          <a:p>
            <a:pPr marL="342900" indent="-342900" algn="just">
              <a:lnSpc>
                <a:spcPct val="100000"/>
              </a:lnSpc>
              <a:buSzPct val="60000"/>
              <a:buFont typeface="Wingdings" pitchFamily="2" charset="2"/>
              <a:buChar char="§"/>
            </a:pPr>
            <a:r>
              <a:rPr lang="fr-FR" sz="1900" b="0" strike="noStrike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Nécessité </a:t>
            </a:r>
            <a:r>
              <a:rPr lang="fr-FR" sz="190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d’avoir la même configuration au niveau des interfaces à </a:t>
            </a:r>
            <a:r>
              <a:rPr lang="fr-FR" sz="1900" b="0" strike="noStrike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agréger;</a:t>
            </a:r>
            <a:endParaRPr lang="fr-FR" sz="19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buSzPct val="60000"/>
              <a:buFont typeface="Wingdings" pitchFamily="2" charset="2"/>
              <a:buChar char="§"/>
            </a:pPr>
            <a:r>
              <a:rPr lang="fr-FR" sz="1900" b="0" strike="noStrike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Nombre </a:t>
            </a:r>
            <a:r>
              <a:rPr lang="fr-FR" sz="190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de lien </a:t>
            </a:r>
            <a:r>
              <a:rPr lang="fr-FR" sz="1900" b="0" strike="noStrike" spc="-1" dirty="0" err="1">
                <a:latin typeface="Times New Roman" pitchFamily="18" charset="0"/>
                <a:ea typeface="Garamond"/>
                <a:cs typeface="Times New Roman" pitchFamily="18" charset="0"/>
              </a:rPr>
              <a:t>regroupable</a:t>
            </a:r>
            <a:r>
              <a:rPr lang="fr-FR" sz="190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 limité à </a:t>
            </a:r>
            <a:r>
              <a:rPr lang="fr-FR" sz="1900" b="0" strike="noStrike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huit .</a:t>
            </a:r>
            <a:endParaRPr lang="fr-FR" sz="19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</p:txBody>
      </p:sp>
      <p:sp useBgFill="1">
        <p:nvSpPr>
          <p:cNvPr id="4" name="Rectangle 3"/>
          <p:cNvSpPr/>
          <p:nvPr/>
        </p:nvSpPr>
        <p:spPr bwMode="auto">
          <a:xfrm>
            <a:off x="0" y="6589689"/>
            <a:ext cx="9143999" cy="358465"/>
          </a:xfrm>
          <a:prstGeom prst="rect">
            <a:avLst/>
          </a:prstGeom>
          <a:ln w="38100" algn="ctr">
            <a:noFill/>
            <a:miter lim="800000"/>
            <a:headEnd/>
            <a:tailEnd/>
          </a:ln>
          <a:effectLst/>
        </p:spPr>
        <p:txBody>
          <a:bodyPr wrap="square" lIns="45720" rIns="45720" rtlCol="0" anchor="ctr">
            <a:noAutofit/>
          </a:bodyPr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M1 RT                                                                                                             Routage  IP/KADIRI</a:t>
            </a:r>
            <a:endParaRPr lang="fr-F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-69275" y="-82804"/>
            <a:ext cx="9324528" cy="6858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Chapitre</a:t>
            </a:r>
            <a:r>
              <a:rPr lang="en-US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4: 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Agrégation des liens (</a:t>
            </a:r>
            <a:r>
              <a:rPr lang="fr-FR" spc="-1" dirty="0" err="1">
                <a:solidFill>
                  <a:srgbClr val="C00000"/>
                </a:solidFill>
                <a:effectLst/>
                <a:latin typeface="Arial"/>
              </a:rPr>
              <a:t>Etherchannel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54065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01958" y="3429000"/>
            <a:ext cx="9067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150000"/>
              </a:lnSpc>
              <a:defRPr/>
            </a:pPr>
            <a:r>
              <a:rPr lang="fr-FR" sz="4600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Plan du chapitre</a:t>
            </a:r>
          </a:p>
          <a:p>
            <a:pPr marL="360">
              <a:lnSpc>
                <a:spcPct val="100000"/>
              </a:lnSpc>
              <a:buClr>
                <a:srgbClr val="FFFFFF"/>
              </a:buClr>
            </a:pPr>
            <a:r>
              <a:rPr lang="fr-FR" sz="4200" spc="-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Conception </a:t>
            </a:r>
            <a:r>
              <a:rPr lang="fr-FR" sz="4200" spc="-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hiérarchique du réseau </a:t>
            </a:r>
            <a:endParaRPr lang="fr-FR" sz="4200" spc="-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">
              <a:lnSpc>
                <a:spcPct val="100000"/>
              </a:lnSpc>
              <a:buClr>
                <a:srgbClr val="FFFFFF"/>
              </a:buClr>
            </a:pPr>
            <a:r>
              <a:rPr lang="fr-FR" sz="4200" spc="-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Le </a:t>
            </a:r>
            <a:r>
              <a:rPr lang="fr-FR" sz="4200" spc="-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protocole  </a:t>
            </a:r>
            <a:r>
              <a:rPr lang="fr-FR" sz="4200" spc="-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PAgP</a:t>
            </a:r>
            <a:r>
              <a:rPr lang="fr-FR" sz="4200" spc="-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(Port Agrégation Protocol)</a:t>
            </a:r>
          </a:p>
          <a:p>
            <a:pPr marL="360">
              <a:lnSpc>
                <a:spcPct val="100000"/>
              </a:lnSpc>
              <a:buClr>
                <a:srgbClr val="FFFFFF"/>
              </a:buClr>
            </a:pPr>
            <a:r>
              <a:rPr lang="fr-FR" sz="4200" spc="-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Le </a:t>
            </a:r>
            <a:r>
              <a:rPr lang="fr-FR" sz="4200" spc="-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protocole LACP (Link Agrégation Protocol)</a:t>
            </a:r>
          </a:p>
          <a:p>
            <a:pPr marL="360">
              <a:lnSpc>
                <a:spcPct val="100000"/>
              </a:lnSpc>
              <a:buClr>
                <a:srgbClr val="FFFFFF"/>
              </a:buClr>
            </a:pPr>
            <a:r>
              <a:rPr lang="fr-FR" sz="4200" spc="-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Configuration </a:t>
            </a:r>
            <a:endParaRPr lang="fr-FR" sz="4200" spc="-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lang="fr-FR" sz="4200" spc="-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l">
              <a:lnSpc>
                <a:spcPct val="150000"/>
              </a:lnSpc>
              <a:buFont typeface="+mj-lt"/>
              <a:buAutoNum type="arabicPeriod"/>
              <a:defRPr/>
            </a:pPr>
            <a:endParaRPr lang="en-US" sz="4200" kern="0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 useBgFill="1">
        <p:nvSpPr>
          <p:cNvPr id="3" name="Rectangle 2"/>
          <p:cNvSpPr/>
          <p:nvPr/>
        </p:nvSpPr>
        <p:spPr bwMode="auto">
          <a:xfrm>
            <a:off x="0" y="6589689"/>
            <a:ext cx="9143999" cy="358465"/>
          </a:xfrm>
          <a:prstGeom prst="rect">
            <a:avLst/>
          </a:prstGeom>
          <a:ln w="38100" algn="ctr">
            <a:noFill/>
            <a:miter lim="800000"/>
            <a:headEnd/>
            <a:tailEnd/>
          </a:ln>
          <a:effectLst/>
        </p:spPr>
        <p:txBody>
          <a:bodyPr wrap="square" lIns="45720" rIns="45720" rtlCol="0" anchor="ctr">
            <a:noAutofit/>
          </a:bodyPr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M1 RT                                                                                                             Routage  IP/KADIRI</a:t>
            </a:r>
            <a:endParaRPr lang="fr-F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8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/>
          <p:cNvSpPr/>
          <p:nvPr/>
        </p:nvSpPr>
        <p:spPr bwMode="auto">
          <a:xfrm>
            <a:off x="0" y="6589689"/>
            <a:ext cx="9143999" cy="358465"/>
          </a:xfrm>
          <a:prstGeom prst="rect">
            <a:avLst/>
          </a:prstGeom>
          <a:ln w="38100" algn="ctr">
            <a:noFill/>
            <a:miter lim="800000"/>
            <a:headEnd/>
            <a:tailEnd/>
          </a:ln>
          <a:effectLst/>
        </p:spPr>
        <p:txBody>
          <a:bodyPr wrap="square" lIns="45720" rIns="45720" rtlCol="0" anchor="ctr">
            <a:noAutofit/>
          </a:bodyPr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M1 RT                                                                                                             Routage  IP/KADIRI</a:t>
            </a:r>
            <a:endParaRPr lang="fr-F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-96985" y="-27384"/>
            <a:ext cx="9324528" cy="6858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Chapitre</a:t>
            </a:r>
            <a:r>
              <a:rPr lang="en-US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4: 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Agrégation des liens (</a:t>
            </a:r>
            <a:r>
              <a:rPr lang="fr-FR" spc="-1" dirty="0" err="1">
                <a:solidFill>
                  <a:srgbClr val="C00000"/>
                </a:solidFill>
                <a:effectLst/>
                <a:latin typeface="Arial"/>
              </a:rPr>
              <a:t>Etherchannel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)</a:t>
            </a:r>
          </a:p>
        </p:txBody>
      </p:sp>
      <p:sp>
        <p:nvSpPr>
          <p:cNvPr id="10" name="CustomShape 2"/>
          <p:cNvSpPr/>
          <p:nvPr/>
        </p:nvSpPr>
        <p:spPr>
          <a:xfrm>
            <a:off x="35496" y="3069104"/>
            <a:ext cx="8712968" cy="387642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1800" b="1" strike="noStrike" spc="-1" dirty="0">
              <a:latin typeface="Arial"/>
              <a:ea typeface="Microsoft YaHei"/>
            </a:endParaRPr>
          </a:p>
          <a:p>
            <a:pPr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1800" b="0" strike="noStrike" spc="-1" dirty="0">
              <a:latin typeface="Arial"/>
              <a:ea typeface="Microsoft YaHei"/>
            </a:endParaRPr>
          </a:p>
          <a:p>
            <a:pPr marL="360"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Clr>
                <a:srgbClr val="FFFF00"/>
              </a:buClr>
            </a:pPr>
            <a:r>
              <a:rPr lang="fr-FR" sz="2400" b="1" spc="-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fr-FR" sz="2400" b="1" strike="noStrike" spc="-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Conception </a:t>
            </a:r>
            <a:r>
              <a:rPr lang="fr-FR" sz="2400" b="1" strike="noStrike" spc="-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hiérarchique du réseau: Augmentation de la bande passante</a:t>
            </a:r>
            <a:endParaRPr lang="fr-FR" sz="2400" b="1" strike="noStrike" spc="-1" dirty="0">
              <a:solidFill>
                <a:srgbClr val="00B050"/>
              </a:solidFill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SzPct val="45000"/>
              <a:buFont typeface="Wingdings" pitchFamily="2" charset="2"/>
              <a:buChar char="§"/>
            </a:pPr>
            <a:r>
              <a:rPr lang="fr-FR" sz="200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La technologie </a:t>
            </a:r>
            <a:r>
              <a:rPr lang="fr-FR" sz="2000" b="0" strike="noStrike" spc="-1" dirty="0" err="1">
                <a:latin typeface="Times New Roman" pitchFamily="18" charset="0"/>
                <a:ea typeface="Garamond"/>
                <a:cs typeface="Times New Roman" pitchFamily="18" charset="0"/>
              </a:rPr>
              <a:t>EtherChannel</a:t>
            </a:r>
            <a:r>
              <a:rPr lang="fr-FR" sz="200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 a été inventée par la société </a:t>
            </a:r>
            <a:r>
              <a:rPr lang="fr-FR" sz="2000" b="0" strike="noStrike" spc="-1" dirty="0" err="1">
                <a:latin typeface="Times New Roman" pitchFamily="18" charset="0"/>
                <a:ea typeface="Garamond"/>
                <a:cs typeface="Times New Roman" pitchFamily="18" charset="0"/>
              </a:rPr>
              <a:t>Kalpana</a:t>
            </a:r>
            <a:r>
              <a:rPr lang="fr-FR" sz="200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 (</a:t>
            </a:r>
            <a:r>
              <a:rPr lang="fr-FR" sz="2000" b="0" strike="noStrike" spc="-1" dirty="0">
                <a:latin typeface="Times New Roman" pitchFamily="18" charset="0"/>
                <a:cs typeface="Times New Roman" pitchFamily="18" charset="0"/>
              </a:rPr>
              <a:t>1990), société par la suite acquise par Cisco </a:t>
            </a:r>
            <a:r>
              <a:rPr lang="fr-FR" sz="2000" b="0" strike="noStrike" spc="-1" dirty="0" err="1"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fr-FR" sz="2000" b="0" strike="noStrike" spc="-1" dirty="0"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fr-FR" sz="2000" b="0" strike="noStrike" spc="-1" dirty="0" smtClean="0">
                <a:latin typeface="Times New Roman" pitchFamily="18" charset="0"/>
                <a:cs typeface="Times New Roman" pitchFamily="18" charset="0"/>
              </a:rPr>
              <a:t>1994.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SzPct val="45000"/>
              <a:buFont typeface="Wingdings" pitchFamily="2" charset="2"/>
              <a:buChar char="§"/>
            </a:pPr>
            <a:r>
              <a:rPr lang="fr-FR" sz="2000" b="0" strike="noStrike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Le </a:t>
            </a:r>
            <a:r>
              <a:rPr lang="fr-FR" sz="200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but principal d’ </a:t>
            </a:r>
            <a:r>
              <a:rPr lang="fr-FR" sz="2000" b="0" strike="noStrike" spc="-1" dirty="0" err="1">
                <a:latin typeface="Times New Roman" pitchFamily="18" charset="0"/>
                <a:ea typeface="Garamond"/>
                <a:cs typeface="Times New Roman" pitchFamily="18" charset="0"/>
              </a:rPr>
              <a:t>Etherchannel</a:t>
            </a:r>
            <a:r>
              <a:rPr lang="fr-FR" sz="200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 est d'augmenter la vitesse et la tolérance aux </a:t>
            </a:r>
            <a:r>
              <a:rPr lang="fr-FR" sz="2000" b="0" strike="noStrike" spc="-1" dirty="0">
                <a:latin typeface="Times New Roman" pitchFamily="18" charset="0"/>
                <a:cs typeface="Times New Roman" pitchFamily="18" charset="0"/>
              </a:rPr>
              <a:t>pannes entre les commutateurs, les routeurs et les serveurs. 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SzPct val="45000"/>
              <a:buFont typeface="Wingdings" pitchFamily="2" charset="2"/>
              <a:buChar char="§"/>
            </a:pPr>
            <a:r>
              <a:rPr lang="fr-FR" sz="2000" b="0" strike="noStrike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Technologie </a:t>
            </a:r>
            <a:r>
              <a:rPr lang="fr-FR" sz="200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d’agrégation de liens qui permet </a:t>
            </a:r>
            <a:r>
              <a:rPr lang="fr-FR" sz="200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d'assembler plusieurs liens physiques Ethernet en un seul lien logique afin d’augmenter significativement la bande passante et d’assurer la redondance des 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liens</a:t>
            </a:r>
          </a:p>
          <a:p>
            <a:pPr marL="342900" indent="-342900"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SzPct val="45000"/>
              <a:buFont typeface="Wingdings" pitchFamily="2" charset="2"/>
              <a:buChar char="§"/>
            </a:pPr>
            <a:r>
              <a:rPr lang="fr-FR" sz="2000" b="0" strike="noStrike" spc="-1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000" b="0" strike="noStrike" spc="-1" dirty="0">
                <a:latin typeface="Times New Roman" pitchFamily="18" charset="0"/>
                <a:cs typeface="Times New Roman" pitchFamily="18" charset="0"/>
              </a:rPr>
              <a:t>lien </a:t>
            </a:r>
            <a:r>
              <a:rPr lang="fr-FR" sz="2000" b="0" strike="noStrike" spc="-1" dirty="0" err="1">
                <a:latin typeface="Times New Roman" pitchFamily="18" charset="0"/>
                <a:cs typeface="Times New Roman" pitchFamily="18" charset="0"/>
              </a:rPr>
              <a:t>EtherChannel</a:t>
            </a:r>
            <a:r>
              <a:rPr lang="fr-FR" sz="2000" b="0" strike="noStrike" spc="-1" dirty="0">
                <a:latin typeface="Times New Roman" pitchFamily="18" charset="0"/>
                <a:cs typeface="Times New Roman" pitchFamily="18" charset="0"/>
              </a:rPr>
              <a:t> groupe un ensemble de deux à huit liens actifs 100 Mbit/s, 1Gbit/s ou 10 Gbit/s, avec éventuellement, un à huit liens inactifs en réserve qui deviennent actifs quand des liens actifs sont </a:t>
            </a:r>
            <a:r>
              <a:rPr lang="fr-FR" sz="2000" b="0" strike="noStrike" spc="-1" dirty="0" smtClean="0">
                <a:latin typeface="Times New Roman" pitchFamily="18" charset="0"/>
                <a:cs typeface="Times New Roman" pitchFamily="18" charset="0"/>
              </a:rPr>
              <a:t>coupés.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SzPct val="45000"/>
              <a:buFont typeface="Wingdings" pitchFamily="2" charset="2"/>
              <a:buChar char="§"/>
            </a:pPr>
            <a:r>
              <a:rPr lang="fr-FR" sz="2000" b="0" strike="noStrike" spc="-1" dirty="0" err="1" smtClean="0">
                <a:latin typeface="Times New Roman" pitchFamily="18" charset="0"/>
                <a:ea typeface="Garamond"/>
                <a:cs typeface="Times New Roman" pitchFamily="18" charset="0"/>
              </a:rPr>
              <a:t>EtherChannel</a:t>
            </a:r>
            <a:r>
              <a:rPr lang="fr-FR" sz="2000" b="0" strike="noStrike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 </a:t>
            </a:r>
            <a:r>
              <a:rPr lang="fr-FR" sz="2000" b="0" strike="noStrike" spc="-1" dirty="0">
                <a:latin typeface="Times New Roman" pitchFamily="18" charset="0"/>
                <a:ea typeface="Garamond"/>
                <a:cs typeface="Times New Roman" pitchFamily="18" charset="0"/>
              </a:rPr>
              <a:t>peut être utilisé sur des liens cuivre en paire torsadée aussi </a:t>
            </a:r>
            <a:r>
              <a:rPr lang="fr-FR" sz="2000" b="0" strike="noStrike" spc="-1" dirty="0">
                <a:latin typeface="Times New Roman" pitchFamily="18" charset="0"/>
                <a:cs typeface="Times New Roman" pitchFamily="18" charset="0"/>
              </a:rPr>
              <a:t>bien que sur fibre optique monomode et multimode</a:t>
            </a:r>
            <a:endParaRPr lang="fr-FR" sz="20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216000" indent="-216000"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"/>
            </a:pPr>
            <a:endParaRPr lang="fr-FR" sz="2000" b="0" strike="noStrike" spc="-1" dirty="0">
              <a:latin typeface="Arial"/>
              <a:ea typeface="Microsoft YaHei"/>
            </a:endParaRPr>
          </a:p>
          <a:p>
            <a:pPr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1800" b="0" strike="noStrike" spc="-1" dirty="0">
              <a:latin typeface="Arial"/>
              <a:ea typeface="Microsoft YaHei"/>
            </a:endParaRPr>
          </a:p>
          <a:p>
            <a:pPr algn="just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endParaRPr lang="fr-FR" sz="1800" b="0" strike="noStrike" spc="-1" dirty="0">
              <a:latin typeface="Arial"/>
              <a:ea typeface="Microsoft YaHei"/>
            </a:endParaRPr>
          </a:p>
        </p:txBody>
      </p:sp>
      <p:pic>
        <p:nvPicPr>
          <p:cNvPr id="11" name="Image 10"/>
          <p:cNvPicPr/>
          <p:nvPr/>
        </p:nvPicPr>
        <p:blipFill>
          <a:blip r:embed="rId2"/>
          <a:stretch/>
        </p:blipFill>
        <p:spPr>
          <a:xfrm>
            <a:off x="1938205" y="5551937"/>
            <a:ext cx="4500000" cy="10098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91751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/>
          <p:cNvSpPr/>
          <p:nvPr/>
        </p:nvSpPr>
        <p:spPr bwMode="auto">
          <a:xfrm>
            <a:off x="0" y="6589689"/>
            <a:ext cx="9143999" cy="358465"/>
          </a:xfrm>
          <a:prstGeom prst="rect">
            <a:avLst/>
          </a:prstGeom>
          <a:ln w="38100" algn="ctr">
            <a:noFill/>
            <a:miter lim="800000"/>
            <a:headEnd/>
            <a:tailEnd/>
          </a:ln>
          <a:effectLst/>
        </p:spPr>
        <p:txBody>
          <a:bodyPr wrap="square" lIns="45720" rIns="45720" rtlCol="0" anchor="ctr">
            <a:noAutofit/>
          </a:bodyPr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M1 RT                                                                                                             Routage  IP/KADIRI</a:t>
            </a:r>
            <a:endParaRPr lang="fr-F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-96985" y="-27384"/>
            <a:ext cx="9324528" cy="6858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Chapitre</a:t>
            </a:r>
            <a:r>
              <a:rPr lang="en-US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4: 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Agrégation des liens (</a:t>
            </a:r>
            <a:r>
              <a:rPr lang="fr-FR" spc="-1" dirty="0" err="1">
                <a:solidFill>
                  <a:srgbClr val="C00000"/>
                </a:solidFill>
                <a:effectLst/>
                <a:latin typeface="Arial"/>
              </a:rPr>
              <a:t>Etherchannel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)</a:t>
            </a:r>
          </a:p>
        </p:txBody>
      </p:sp>
      <p:sp>
        <p:nvSpPr>
          <p:cNvPr id="4" name="CustomShape 2"/>
          <p:cNvSpPr/>
          <p:nvPr/>
        </p:nvSpPr>
        <p:spPr>
          <a:xfrm>
            <a:off x="35496" y="3617422"/>
            <a:ext cx="8712968" cy="387642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2000" b="1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20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60"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Clr>
                <a:srgbClr val="FFFF00"/>
              </a:buClr>
            </a:pPr>
            <a:r>
              <a:rPr lang="fr-FR" sz="2400" b="1" strike="noStrike" spc="-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Conception </a:t>
            </a:r>
            <a:r>
              <a:rPr lang="fr-FR" sz="2400" b="1" strike="noStrike" spc="-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hiérarchique du réseau: Augmentation de la bande </a:t>
            </a:r>
            <a:r>
              <a:rPr lang="fr-FR" sz="2400" b="1" strike="noStrike" spc="-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passante</a:t>
            </a:r>
          </a:p>
          <a:p>
            <a:pPr marL="342900" indent="-342900" algn="just">
              <a:buSzPct val="60000"/>
              <a:buFont typeface="Wingdings" pitchFamily="2" charset="2"/>
              <a:buChar char="§"/>
            </a:pP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Le trafic provenant de plusieurs liaisons (généralement 100 ou 1000 Mbit/s) est</a:t>
            </a:r>
            <a:endParaRPr lang="fr-FR" sz="2000" spc="-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agrégé sur le commutateur d'accès et doit être envoyé aux commutateurs de </a:t>
            </a:r>
            <a:r>
              <a:rPr lang="fr-FR" sz="2000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distribution.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fr-FR" sz="2000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Utiliser 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des liaisons plus rapides, 10 Gbit/s </a:t>
            </a:r>
            <a:endParaRPr lang="fr-FR" sz="2000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  <a:p>
            <a:pPr marL="216000" indent="-216000" algn="just">
              <a:buClr>
                <a:srgbClr val="FFFFFF"/>
              </a:buClr>
              <a:buSzPct val="45000"/>
              <a:buFont typeface="Wingdings" charset="2"/>
              <a:buChar char="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–&gt; coûteux. En outre, à mesure que la </a:t>
            </a:r>
            <a:endParaRPr lang="fr-FR" sz="2000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  <a:p>
            <a:pPr marL="216000" indent="-216000" algn="just">
              <a:buClr>
                <a:srgbClr val="FFFFFF"/>
              </a:buClr>
              <a:buSzPct val="45000"/>
              <a:buFont typeface="Wingdings" charset="2"/>
              <a:buChar char="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vitesse augmente sur les liaisons d'accès,</a:t>
            </a:r>
            <a:endParaRPr lang="fr-FR" sz="2000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  <a:p>
            <a:pPr marL="216000" indent="-216000" algn="just">
              <a:buClr>
                <a:srgbClr val="FFFFFF"/>
              </a:buClr>
              <a:buSzPct val="45000"/>
              <a:buFont typeface="Wingdings" charset="2"/>
              <a:buChar char="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même le port le plus rapide possible sur </a:t>
            </a:r>
            <a:endParaRPr lang="fr-FR" sz="2000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  <a:p>
            <a:pPr marL="216000" indent="-216000" algn="just">
              <a:buClr>
                <a:srgbClr val="FFFFFF"/>
              </a:buClr>
              <a:buSzPct val="45000"/>
              <a:buFont typeface="Wingdings" charset="2"/>
              <a:buChar char="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la liaison agrégée n'est plus assez rapide </a:t>
            </a:r>
            <a:endParaRPr lang="fr-FR" sz="2000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  <a:p>
            <a:pPr marL="216000" indent="-216000" algn="just">
              <a:buClr>
                <a:srgbClr val="FFFFFF"/>
              </a:buClr>
              <a:buSzPct val="45000"/>
              <a:buFont typeface="Wingdings" charset="2"/>
              <a:buChar char="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pour agréger le trafic provenant de toutes </a:t>
            </a:r>
            <a:endParaRPr lang="fr-FR" sz="2000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  <a:p>
            <a:pPr marL="216000" indent="-216000" algn="just">
              <a:buClr>
                <a:srgbClr val="FFFFFF"/>
              </a:buClr>
              <a:buSzPct val="45000"/>
              <a:buFont typeface="Wingdings" charset="2"/>
              <a:buChar char="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les liaisons d'accès.</a:t>
            </a:r>
            <a:endParaRPr lang="fr-FR" sz="2000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  <a:p>
            <a:pPr marL="342900" indent="-342900" algn="just">
              <a:buClr>
                <a:schemeClr val="tx1"/>
              </a:buClr>
              <a:buSzPct val="60000"/>
              <a:buFont typeface="Wingdings" pitchFamily="2" charset="2"/>
              <a:buChar char="§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Il est également possible de multiplier le </a:t>
            </a:r>
            <a:endParaRPr lang="fr-FR" sz="2000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  <a:p>
            <a:pPr marL="216000" indent="-216000" algn="just">
              <a:buClr>
                <a:srgbClr val="FFFFFF"/>
              </a:buClr>
              <a:buSzPct val="45000"/>
              <a:buFont typeface="Wingdings" charset="2"/>
              <a:buChar char="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nombre de liaisons physiques entre les </a:t>
            </a:r>
            <a:endParaRPr lang="fr-FR" sz="2000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  <a:p>
            <a:pPr marL="216000" indent="-216000" algn="just">
              <a:buClr>
                <a:srgbClr val="FFFFFF"/>
              </a:buClr>
              <a:buSzPct val="45000"/>
              <a:buFont typeface="Wingdings" charset="2"/>
              <a:buChar char="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commutateurs pour augmenter la vitesse </a:t>
            </a:r>
            <a:endParaRPr lang="fr-FR" sz="2000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  <a:p>
            <a:pPr marL="216000" indent="-216000" algn="just">
              <a:buClr>
                <a:srgbClr val="FFFFFF"/>
              </a:buClr>
              <a:buSzPct val="45000"/>
              <a:buFont typeface="Wingdings" charset="2"/>
              <a:buChar char="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globale de la communication entre deux commutateurs –&gt; STP est activé sur les commutateurs –&gt;bloque les liaisons redondants pour éviter les boucles de routage.</a:t>
            </a:r>
            <a:endParaRPr lang="fr-FR" sz="2000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  <a:p>
            <a:pPr marL="216000" indent="-216000" algn="just">
              <a:buClr>
                <a:srgbClr val="FFFFFF"/>
              </a:buClr>
              <a:buSzPct val="45000"/>
              <a:buFont typeface="Wingdings" charset="2"/>
              <a:buChar char="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–&gt; Implémenter une configuration </a:t>
            </a:r>
            <a:r>
              <a:rPr lang="fr-FR" sz="2000" spc="-1" dirty="0" err="1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.</a:t>
            </a:r>
            <a:endParaRPr lang="fr-FR" sz="2000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60"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Clr>
                <a:srgbClr val="FFFF00"/>
              </a:buClr>
            </a:pPr>
            <a:endParaRPr lang="fr-FR" sz="2000" b="1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endParaRPr lang="fr-FR" sz="20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2"/>
          <a:stretch/>
        </p:blipFill>
        <p:spPr>
          <a:xfrm rot="12000">
            <a:off x="4931925" y="2060859"/>
            <a:ext cx="3816305" cy="3240339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051220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/>
          <p:cNvSpPr/>
          <p:nvPr/>
        </p:nvSpPr>
        <p:spPr bwMode="auto">
          <a:xfrm>
            <a:off x="0" y="6589689"/>
            <a:ext cx="9143999" cy="358465"/>
          </a:xfrm>
          <a:prstGeom prst="rect">
            <a:avLst/>
          </a:prstGeom>
          <a:ln w="38100" algn="ctr">
            <a:noFill/>
            <a:miter lim="800000"/>
            <a:headEnd/>
            <a:tailEnd/>
          </a:ln>
          <a:effectLst/>
        </p:spPr>
        <p:txBody>
          <a:bodyPr wrap="square" lIns="45720" rIns="45720" rtlCol="0" anchor="ctr">
            <a:noAutofit/>
          </a:bodyPr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M1 RT                                                                                                             Routage  IP/KADIRI</a:t>
            </a:r>
            <a:endParaRPr lang="fr-F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-96985" y="-27384"/>
            <a:ext cx="9324528" cy="6858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Chapitre</a:t>
            </a:r>
            <a:r>
              <a:rPr lang="en-US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4: 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Agrégation des liens (</a:t>
            </a:r>
            <a:r>
              <a:rPr lang="fr-FR" spc="-1" dirty="0" err="1">
                <a:solidFill>
                  <a:srgbClr val="C00000"/>
                </a:solidFill>
                <a:effectLst/>
                <a:latin typeface="Arial"/>
              </a:rPr>
              <a:t>Etherchannel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)</a:t>
            </a:r>
          </a:p>
        </p:txBody>
      </p:sp>
      <p:sp>
        <p:nvSpPr>
          <p:cNvPr id="4" name="CustomShape 2"/>
          <p:cNvSpPr/>
          <p:nvPr/>
        </p:nvSpPr>
        <p:spPr>
          <a:xfrm>
            <a:off x="35496" y="3429000"/>
            <a:ext cx="8712968" cy="387642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2000" b="1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20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60"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Clr>
                <a:srgbClr val="FFFF00"/>
              </a:buClr>
            </a:pPr>
            <a:r>
              <a:rPr lang="fr-FR" sz="2400" b="1" spc="-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C</a:t>
            </a:r>
            <a:r>
              <a:rPr lang="fr-FR" sz="2400" b="1" strike="noStrike" spc="-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onception </a:t>
            </a:r>
            <a:r>
              <a:rPr lang="fr-FR" sz="2400" b="1" strike="noStrike" spc="-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hiérarchique du réseau: Augmentation de la bande </a:t>
            </a:r>
            <a:r>
              <a:rPr lang="fr-FR" sz="2400" b="1" strike="noStrike" spc="-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passante</a:t>
            </a:r>
          </a:p>
          <a:p>
            <a:pPr marL="342900" indent="-342900" algn="just">
              <a:lnSpc>
                <a:spcPct val="100000"/>
              </a:lnSpc>
              <a:buSzPct val="60000"/>
              <a:buFont typeface="Wingdings" pitchFamily="2" charset="2"/>
              <a:buChar char="§"/>
            </a:pPr>
            <a:r>
              <a:rPr lang="fr-FR" sz="2000" spc="-1" dirty="0">
                <a:latin typeface="Times New Roman" pitchFamily="18" charset="0"/>
                <a:ea typeface="Garamond"/>
                <a:cs typeface="Times New Roman" pitchFamily="18" charset="0"/>
              </a:rPr>
              <a:t>Lorsqu’ un </a:t>
            </a:r>
            <a:r>
              <a:rPr lang="fr-FR" sz="2000" spc="-1" dirty="0" err="1">
                <a:latin typeface="Times New Roman" pitchFamily="18" charset="0"/>
                <a:ea typeface="Garamond"/>
                <a:cs typeface="Times New Roman" pitchFamily="18" charset="0"/>
              </a:rPr>
              <a:t>EtherChannel</a:t>
            </a:r>
            <a:r>
              <a:rPr lang="fr-FR" sz="2000" spc="-1" dirty="0">
                <a:latin typeface="Times New Roman" pitchFamily="18" charset="0"/>
                <a:ea typeface="Garamond"/>
                <a:cs typeface="Times New Roman" pitchFamily="18" charset="0"/>
              </a:rPr>
              <a:t> est configuré, l'interface virtuelle résultante est appelée </a:t>
            </a:r>
            <a:r>
              <a:rPr lang="fr-FR" sz="2000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un canal </a:t>
            </a:r>
            <a:r>
              <a:rPr lang="fr-FR" sz="2000" spc="-1" dirty="0">
                <a:latin typeface="Times New Roman" pitchFamily="18" charset="0"/>
                <a:ea typeface="Garamond"/>
                <a:cs typeface="Times New Roman" pitchFamily="18" charset="0"/>
              </a:rPr>
              <a:t>de port (</a:t>
            </a:r>
            <a:r>
              <a:rPr lang="fr-FR" sz="2000" b="1" spc="-1" dirty="0">
                <a:latin typeface="Times New Roman" pitchFamily="18" charset="0"/>
                <a:ea typeface="Garamond"/>
                <a:cs typeface="Times New Roman" pitchFamily="18" charset="0"/>
              </a:rPr>
              <a:t>Port-</a:t>
            </a:r>
            <a:r>
              <a:rPr lang="fr-FR" sz="2000" b="1" spc="-1" dirty="0" err="1">
                <a:latin typeface="Times New Roman" pitchFamily="18" charset="0"/>
                <a:ea typeface="Garamond"/>
                <a:cs typeface="Times New Roman" pitchFamily="18" charset="0"/>
              </a:rPr>
              <a:t>channel</a:t>
            </a:r>
            <a:r>
              <a:rPr lang="fr-FR" sz="2000" b="1" spc="-1" dirty="0">
                <a:latin typeface="Times New Roman" pitchFamily="18" charset="0"/>
                <a:ea typeface="Garamond"/>
                <a:cs typeface="Times New Roman" pitchFamily="18" charset="0"/>
              </a:rPr>
              <a:t> </a:t>
            </a:r>
            <a:r>
              <a:rPr lang="fr-FR" sz="2000" spc="-1" dirty="0">
                <a:latin typeface="Times New Roman" pitchFamily="18" charset="0"/>
                <a:ea typeface="Garamond"/>
                <a:cs typeface="Times New Roman" pitchFamily="18" charset="0"/>
              </a:rPr>
              <a:t>abrégé </a:t>
            </a:r>
            <a:r>
              <a:rPr lang="fr-FR" sz="2000" b="1" spc="-1" dirty="0">
                <a:latin typeface="Times New Roman" pitchFamily="18" charset="0"/>
                <a:ea typeface="Garamond"/>
                <a:cs typeface="Times New Roman" pitchFamily="18" charset="0"/>
              </a:rPr>
              <a:t>Po</a:t>
            </a:r>
            <a:r>
              <a:rPr lang="fr-FR" sz="2000" spc="-1" dirty="0">
                <a:latin typeface="Times New Roman" pitchFamily="18" charset="0"/>
                <a:ea typeface="Garamond"/>
                <a:cs typeface="Times New Roman" pitchFamily="18" charset="0"/>
              </a:rPr>
              <a:t>). </a:t>
            </a:r>
            <a:endParaRPr lang="fr-FR" sz="2000" spc="-1" dirty="0" smtClean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buSzPct val="60000"/>
              <a:buFont typeface="Wingdings" pitchFamily="2" charset="2"/>
              <a:buChar char="§"/>
            </a:pPr>
            <a:r>
              <a:rPr lang="fr-FR" sz="2000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Les </a:t>
            </a:r>
            <a:r>
              <a:rPr lang="fr-FR" sz="2000" spc="-1" dirty="0">
                <a:latin typeface="Times New Roman" pitchFamily="18" charset="0"/>
                <a:ea typeface="Garamond"/>
                <a:cs typeface="Times New Roman" pitchFamily="18" charset="0"/>
              </a:rPr>
              <a:t>interfaces physiques sont regroupées 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dans une interface de canal de </a:t>
            </a:r>
            <a:r>
              <a:rPr lang="fr-FR" sz="2000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port.</a:t>
            </a:r>
          </a:p>
          <a:p>
            <a:pPr marL="342900" indent="-342900" algn="just">
              <a:lnSpc>
                <a:spcPct val="100000"/>
              </a:lnSpc>
              <a:buSzPct val="60000"/>
              <a:buFont typeface="Wingdings" pitchFamily="2" charset="2"/>
              <a:buChar char="§"/>
            </a:pPr>
            <a:r>
              <a:rPr lang="fr-FR" sz="2000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2 </a:t>
            </a:r>
            <a:r>
              <a:rPr lang="fr-FR" sz="2000" spc="-1" dirty="0">
                <a:latin typeface="Times New Roman" pitchFamily="18" charset="0"/>
                <a:ea typeface="Garamond"/>
                <a:cs typeface="Times New Roman" pitchFamily="18" charset="0"/>
              </a:rPr>
              <a:t>protocoles d’agrégation de lien suivant lesquels on configure un </a:t>
            </a:r>
            <a:r>
              <a:rPr lang="fr-FR" sz="2000" spc="-1" dirty="0" err="1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:</a:t>
            </a:r>
          </a:p>
          <a:p>
            <a:pPr marL="702900" indent="-342900" algn="just">
              <a:lnSpc>
                <a:spcPct val="100000"/>
              </a:lnSpc>
              <a:buSzPct val="60000"/>
              <a:buFont typeface="Wingdings" pitchFamily="2" charset="2"/>
              <a:buChar char="v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Le protocole </a:t>
            </a:r>
            <a:r>
              <a:rPr lang="fr-FR" sz="2000" spc="-1" dirty="0" err="1">
                <a:latin typeface="Times New Roman" pitchFamily="18" charset="0"/>
                <a:ea typeface="Microsoft YaHei"/>
                <a:cs typeface="Times New Roman" pitchFamily="18" charset="0"/>
              </a:rPr>
              <a:t>PAgP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 (Port </a:t>
            </a:r>
            <a:r>
              <a:rPr lang="fr-FR" sz="2000" spc="-1" dirty="0" err="1">
                <a:latin typeface="Times New Roman" pitchFamily="18" charset="0"/>
                <a:ea typeface="Microsoft YaHei"/>
                <a:cs typeface="Times New Roman" pitchFamily="18" charset="0"/>
              </a:rPr>
              <a:t>Aggregation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 Protocol) propriétaire </a:t>
            </a:r>
            <a:r>
              <a:rPr lang="fr-FR" sz="2000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CISCO</a:t>
            </a:r>
          </a:p>
          <a:p>
            <a:pPr marL="702900" indent="-342900" algn="just">
              <a:lnSpc>
                <a:spcPct val="100000"/>
              </a:lnSpc>
              <a:buSzPct val="60000"/>
              <a:buFont typeface="Wingdings" pitchFamily="2" charset="2"/>
              <a:buChar char="v"/>
            </a:pPr>
            <a:r>
              <a:rPr lang="fr-FR" sz="2000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Le 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protocole LACP (Link </a:t>
            </a:r>
            <a:r>
              <a:rPr lang="fr-FR" sz="2000" spc="-1" dirty="0" err="1">
                <a:latin typeface="Times New Roman" pitchFamily="18" charset="0"/>
                <a:ea typeface="Microsoft YaHei"/>
                <a:cs typeface="Times New Roman" pitchFamily="18" charset="0"/>
              </a:rPr>
              <a:t>Aggregation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 Control Protocol) </a:t>
            </a:r>
            <a:r>
              <a:rPr lang="fr-FR" sz="2000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IEEE 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802.3ad</a:t>
            </a:r>
            <a:endParaRPr lang="fr-FR" sz="2000" spc="-1" dirty="0">
              <a:latin typeface="Times New Roman" pitchFamily="18" charset="0"/>
              <a:ea typeface="Garamond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buSzPct val="60000"/>
              <a:buFont typeface="Times New Roman" pitchFamily="18" charset="0"/>
              <a:buChar char="•"/>
            </a:pPr>
            <a:r>
              <a:rPr lang="fr-FR" sz="2000" spc="-1" dirty="0" smtClean="0">
                <a:latin typeface="Times New Roman" pitchFamily="18" charset="0"/>
                <a:ea typeface="Garamond"/>
                <a:cs typeface="Times New Roman" pitchFamily="18" charset="0"/>
              </a:rPr>
              <a:t>Il </a:t>
            </a:r>
            <a:r>
              <a:rPr lang="fr-FR" sz="2000" spc="-1" dirty="0">
                <a:latin typeface="Times New Roman" pitchFamily="18" charset="0"/>
                <a:ea typeface="Garamond"/>
                <a:cs typeface="Times New Roman" pitchFamily="18" charset="0"/>
              </a:rPr>
              <a:t>y a deux façons de configurer </a:t>
            </a:r>
            <a:r>
              <a:rPr lang="fr-FR" sz="2000" spc="-1" dirty="0" err="1">
                <a:latin typeface="Times New Roman" pitchFamily="18" charset="0"/>
                <a:ea typeface="Garamond"/>
                <a:cs typeface="Times New Roman" pitchFamily="18" charset="0"/>
              </a:rPr>
              <a:t>EtherChannel</a:t>
            </a:r>
            <a:r>
              <a:rPr lang="fr-FR" sz="2000" spc="-1" dirty="0">
                <a:latin typeface="Times New Roman" pitchFamily="18" charset="0"/>
                <a:ea typeface="Garamond"/>
                <a:cs typeface="Times New Roman" pitchFamily="18" charset="0"/>
              </a:rPr>
              <a:t> :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702900" indent="-342900" algn="just">
              <a:lnSpc>
                <a:spcPct val="100000"/>
              </a:lnSpc>
              <a:buSzPct val="45000"/>
              <a:buFont typeface="Wingdings" pitchFamily="2" charset="2"/>
              <a:buChar char="v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Manuellement en saisissant une commande sur chaque port à agréger, des deux côtés de la liaison. </a:t>
            </a:r>
            <a:endParaRPr lang="fr-FR" sz="2000" spc="-1" dirty="0" smtClean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702900" indent="-342900" algn="just">
              <a:lnSpc>
                <a:spcPct val="100000"/>
              </a:lnSpc>
              <a:buSzPct val="45000"/>
              <a:buFont typeface="Wingdings" pitchFamily="2" charset="2"/>
              <a:buChar char="v"/>
            </a:pPr>
            <a:r>
              <a:rPr lang="fr-FR" sz="2000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Laisser 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faire la configuration automatique, à l'aide de </a:t>
            </a:r>
            <a:r>
              <a:rPr lang="fr-FR" sz="2000" spc="-1" dirty="0" err="1">
                <a:latin typeface="Times New Roman" pitchFamily="18" charset="0"/>
                <a:ea typeface="Microsoft YaHei"/>
                <a:cs typeface="Times New Roman" pitchFamily="18" charset="0"/>
              </a:rPr>
              <a:t>PAgP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 ou LACP.</a:t>
            </a:r>
          </a:p>
          <a:p>
            <a:pPr marL="342900" indent="-342900" algn="just">
              <a:lnSpc>
                <a:spcPct val="100000"/>
              </a:lnSpc>
              <a:buSzPct val="60000"/>
              <a:buFont typeface="Wingdings" pitchFamily="2" charset="2"/>
              <a:buChar char="§"/>
            </a:pP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Pour éviter des problèmes de dysfonctionnement, les ports appartenant à un </a:t>
            </a:r>
            <a:r>
              <a:rPr lang="fr-FR" sz="2000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même agrégat 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doivent avoir les mêmes caractéristiques ( mode duplex, vitesse, </a:t>
            </a:r>
            <a:r>
              <a:rPr lang="fr-FR" sz="2000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information VLAN…)</a:t>
            </a:r>
          </a:p>
          <a:p>
            <a:pPr marL="342900" indent="-342900" algn="just">
              <a:lnSpc>
                <a:spcPct val="100000"/>
              </a:lnSpc>
              <a:buSzPct val="60000"/>
              <a:buFont typeface="Wingdings" pitchFamily="2" charset="2"/>
              <a:buChar char="§"/>
            </a:pPr>
            <a:r>
              <a:rPr lang="fr-FR" sz="2000" spc="-1" dirty="0" smtClean="0">
                <a:latin typeface="Times New Roman" pitchFamily="18" charset="0"/>
                <a:ea typeface="TimesNewRomanPSMT"/>
                <a:cs typeface="Times New Roman" pitchFamily="18" charset="0"/>
              </a:rPr>
              <a:t>L'</a:t>
            </a:r>
            <a:r>
              <a:rPr lang="fr-FR" sz="2000" spc="-1" dirty="0" err="1" smtClean="0">
                <a:latin typeface="Times New Roman" pitchFamily="18" charset="0"/>
                <a:ea typeface="TimesNewRomanPSMT"/>
                <a:cs typeface="Times New Roman" pitchFamily="18" charset="0"/>
              </a:rPr>
              <a:t>EtherChannel</a:t>
            </a:r>
            <a:r>
              <a:rPr lang="fr-FR" sz="2000" spc="-1" dirty="0" smtClean="0">
                <a:latin typeface="Times New Roman" pitchFamily="18" charset="0"/>
                <a:ea typeface="TimesNewRomanPSMT"/>
                <a:cs typeface="Times New Roman" pitchFamily="18" charset="0"/>
              </a:rPr>
              <a:t> </a:t>
            </a: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offre une bande passante bidirectionnelle simultanée jusqu'à 800 Mb/s (</a:t>
            </a:r>
            <a:r>
              <a:rPr lang="fr-FR" sz="2000" spc="-1" dirty="0" err="1">
                <a:latin typeface="Times New Roman" pitchFamily="18" charset="0"/>
                <a:ea typeface="TimesNewRomanPSMT"/>
                <a:cs typeface="Times New Roman" pitchFamily="18" charset="0"/>
              </a:rPr>
              <a:t>Fast</a:t>
            </a: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 </a:t>
            </a:r>
            <a:r>
              <a:rPr lang="fr-FR" sz="2000" spc="-1" dirty="0" err="1">
                <a:latin typeface="Times New Roman" pitchFamily="18" charset="0"/>
                <a:ea typeface="TimesNewRomanPSMT"/>
                <a:cs typeface="Times New Roman" pitchFamily="18" charset="0"/>
              </a:rPr>
              <a:t>EtherChannel</a:t>
            </a: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) </a:t>
            </a:r>
            <a:r>
              <a:rPr lang="fr-FR" sz="2000" spc="-1" dirty="0">
                <a:latin typeface="Times New Roman" pitchFamily="18" charset="0"/>
                <a:ea typeface="Garamond"/>
                <a:cs typeface="Times New Roman" pitchFamily="18" charset="0"/>
              </a:rPr>
              <a:t>ou 8 Gb/s (Gigabit </a:t>
            </a:r>
            <a:r>
              <a:rPr lang="fr-FR" sz="2000" spc="-1" dirty="0" err="1">
                <a:latin typeface="Times New Roman" pitchFamily="18" charset="0"/>
                <a:ea typeface="Garamond"/>
                <a:cs typeface="Times New Roman" pitchFamily="18" charset="0"/>
              </a:rPr>
              <a:t>EtherChannel</a:t>
            </a:r>
            <a:r>
              <a:rPr lang="fr-FR" sz="2000" spc="-1" dirty="0">
                <a:latin typeface="Times New Roman" pitchFamily="18" charset="0"/>
                <a:ea typeface="Garamond"/>
                <a:cs typeface="Times New Roman" pitchFamily="18" charset="0"/>
              </a:rPr>
              <a:t>) entre deux commutateurs ou entre un commutateur et un hôte.</a:t>
            </a:r>
          </a:p>
          <a:p>
            <a:pPr marL="360"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Clr>
                <a:srgbClr val="FFFF00"/>
              </a:buClr>
            </a:pPr>
            <a:endParaRPr lang="fr-FR" sz="2000" b="1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endParaRPr lang="fr-FR" sz="20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52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/>
          <p:cNvSpPr/>
          <p:nvPr/>
        </p:nvSpPr>
        <p:spPr bwMode="auto">
          <a:xfrm>
            <a:off x="0" y="6589689"/>
            <a:ext cx="9143999" cy="358465"/>
          </a:xfrm>
          <a:prstGeom prst="rect">
            <a:avLst/>
          </a:prstGeom>
          <a:ln w="38100" algn="ctr">
            <a:noFill/>
            <a:miter lim="800000"/>
            <a:headEnd/>
            <a:tailEnd/>
          </a:ln>
          <a:effectLst/>
        </p:spPr>
        <p:txBody>
          <a:bodyPr wrap="square" lIns="45720" rIns="45720" rtlCol="0" anchor="ctr">
            <a:noAutofit/>
          </a:bodyPr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M1 RT                                                                                                             Routage  IP/KADIRI</a:t>
            </a:r>
            <a:endParaRPr lang="fr-F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-96985" y="-27384"/>
            <a:ext cx="9324528" cy="6858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Chapitre</a:t>
            </a:r>
            <a:r>
              <a:rPr lang="en-US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4: 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Agrégation des liens (</a:t>
            </a:r>
            <a:r>
              <a:rPr lang="fr-FR" spc="-1" dirty="0" err="1">
                <a:solidFill>
                  <a:srgbClr val="C00000"/>
                </a:solidFill>
                <a:effectLst/>
                <a:latin typeface="Arial"/>
              </a:rPr>
              <a:t>Etherchannel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)</a:t>
            </a:r>
          </a:p>
        </p:txBody>
      </p:sp>
      <p:sp>
        <p:nvSpPr>
          <p:cNvPr id="5" name="CustomShape 2"/>
          <p:cNvSpPr/>
          <p:nvPr/>
        </p:nvSpPr>
        <p:spPr>
          <a:xfrm>
            <a:off x="41184" y="2802992"/>
            <a:ext cx="5358816" cy="9140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2000" b="0" strike="noStrike" spc="-1" dirty="0" smtClean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2000" b="0" strike="noStrike" spc="-1" dirty="0" smtClean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60" algn="just">
              <a:lnSpc>
                <a:spcPct val="100000"/>
              </a:lnSpc>
              <a:buClr>
                <a:srgbClr val="FFFF00"/>
              </a:buClr>
            </a:pPr>
            <a:r>
              <a:rPr lang="fr-FR" sz="2400" b="1" strike="noStrike" spc="-1" dirty="0" smtClean="0">
                <a:solidFill>
                  <a:srgbClr val="00B05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2. Le protocole </a:t>
            </a:r>
            <a:r>
              <a:rPr lang="fr-FR" sz="2400" b="1" strike="noStrike" spc="-1" dirty="0" err="1" smtClean="0">
                <a:solidFill>
                  <a:srgbClr val="00B05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PAgP</a:t>
            </a:r>
            <a:r>
              <a:rPr lang="fr-FR" sz="2400" b="1" strike="noStrike" spc="-1" dirty="0" smtClean="0">
                <a:solidFill>
                  <a:srgbClr val="00B05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(Port Agrégation Protocol)</a:t>
            </a:r>
            <a:endParaRPr lang="fr-FR" sz="2400" b="0" strike="noStrike" spc="-1" dirty="0" smtClean="0">
              <a:solidFill>
                <a:srgbClr val="00B050"/>
              </a:solidFill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buSzPct val="60000"/>
              <a:buFont typeface="Wingdings" pitchFamily="2" charset="2"/>
              <a:buChar char="§"/>
            </a:pPr>
            <a:r>
              <a:rPr lang="fr-FR" sz="2000" b="0" strike="noStrike" spc="-1" dirty="0" smtClean="0">
                <a:latin typeface="Times New Roman" pitchFamily="18" charset="0"/>
                <a:ea typeface="TimesNewRomanPSMT"/>
                <a:cs typeface="Times New Roman" pitchFamily="18" charset="0"/>
              </a:rPr>
              <a:t>Protocole propriétaire Cisco </a:t>
            </a:r>
            <a:endParaRPr lang="fr-FR" sz="2000" spc="-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SzPct val="60000"/>
              <a:buFont typeface="Wingdings" pitchFamily="2" charset="2"/>
              <a:buChar char="§"/>
            </a:pPr>
            <a:r>
              <a:rPr lang="fr-FR" sz="2000" b="0" strike="noStrike" spc="-1" dirty="0" smtClean="0">
                <a:latin typeface="Times New Roman" pitchFamily="18" charset="0"/>
                <a:ea typeface="TimesNewRomanPSMT"/>
                <a:cs typeface="Times New Roman" pitchFamily="18" charset="0"/>
              </a:rPr>
              <a:t>D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es paquets </a:t>
            </a:r>
            <a:r>
              <a:rPr lang="fr-FR" sz="2000" b="0" strike="noStrike" spc="-1" dirty="0" err="1" smtClean="0">
                <a:latin typeface="Times New Roman" pitchFamily="18" charset="0"/>
                <a:ea typeface="Microsoft YaHei"/>
                <a:cs typeface="Times New Roman" pitchFamily="18" charset="0"/>
              </a:rPr>
              <a:t>PAgP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 sont envoyés entre les ports compatibles </a:t>
            </a:r>
            <a:r>
              <a:rPr lang="fr-FR" sz="2000" b="0" strike="noStrike" spc="-1" dirty="0" err="1" smtClean="0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 pour négocier la formation d'un canal. 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buSzPct val="60000"/>
              <a:buFont typeface="Wingdings" pitchFamily="2" charset="2"/>
              <a:buChar char="§"/>
            </a:pP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Quand </a:t>
            </a:r>
            <a:r>
              <a:rPr lang="fr-FR" sz="2000" b="0" strike="noStrike" spc="-1" dirty="0" err="1" smtClean="0">
                <a:latin typeface="Times New Roman" pitchFamily="18" charset="0"/>
                <a:ea typeface="Microsoft YaHei"/>
                <a:cs typeface="Times New Roman" pitchFamily="18" charset="0"/>
              </a:rPr>
              <a:t>PAgP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 identifie des liaisons Ethernet associées, il groupe les liaisons dans un </a:t>
            </a:r>
            <a:r>
              <a:rPr lang="fr-FR" sz="2000" b="0" strike="noStrike" spc="-1" dirty="0" err="1" smtClean="0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. L'</a:t>
            </a:r>
            <a:r>
              <a:rPr lang="fr-FR" sz="2000" b="0" strike="noStrike" spc="-1" dirty="0" err="1" smtClean="0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 est ensuite ajouté à l'arbre recouvrant comme port unique.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buSzPct val="60000"/>
              <a:buFont typeface="Wingdings" pitchFamily="2" charset="2"/>
              <a:buChar char="§"/>
            </a:pP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S'il est activé, </a:t>
            </a:r>
            <a:r>
              <a:rPr lang="fr-FR" sz="2000" b="0" strike="noStrike" spc="-1" dirty="0" err="1" smtClean="0">
                <a:latin typeface="Times New Roman" pitchFamily="18" charset="0"/>
                <a:ea typeface="Microsoft YaHei"/>
                <a:cs typeface="Times New Roman" pitchFamily="18" charset="0"/>
              </a:rPr>
              <a:t>PAgP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 gère également l'</a:t>
            </a:r>
            <a:r>
              <a:rPr lang="fr-FR" sz="2000" b="0" strike="noStrike" spc="-1" dirty="0" err="1" smtClean="0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. Les paquets </a:t>
            </a:r>
            <a:r>
              <a:rPr lang="fr-FR" sz="2000" b="0" strike="noStrike" spc="-1" dirty="0" err="1" smtClean="0">
                <a:latin typeface="Times New Roman" pitchFamily="18" charset="0"/>
                <a:ea typeface="Microsoft YaHei"/>
                <a:cs typeface="Times New Roman" pitchFamily="18" charset="0"/>
              </a:rPr>
              <a:t>PAgP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 sont envoyés</a:t>
            </a:r>
            <a:r>
              <a:rPr lang="fr-FR" sz="2000" spc="-1" dirty="0"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toutes les 30 secondes.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buSzPct val="60000"/>
              <a:buFont typeface="Wingdings" pitchFamily="2" charset="2"/>
              <a:buChar char="§"/>
            </a:pPr>
            <a:r>
              <a:rPr lang="fr-FR" sz="2000" b="0" strike="noStrike" spc="-1" dirty="0" err="1" smtClean="0">
                <a:latin typeface="Times New Roman" pitchFamily="18" charset="0"/>
                <a:ea typeface="Microsoft YaHei"/>
                <a:cs typeface="Times New Roman" pitchFamily="18" charset="0"/>
              </a:rPr>
              <a:t>PAgP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 vérifie la cohérence de la configuration et gère les ajouts de liaison et les défaillances entre deux commutateurs. </a:t>
            </a:r>
            <a:endParaRPr lang="fr-FR" sz="2000" spc="-1" dirty="0" smtClean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2900" indent="-342900" algn="just">
              <a:buSzPct val="60000"/>
              <a:buFont typeface="Wingdings" pitchFamily="2" charset="2"/>
              <a:buChar char="§"/>
            </a:pP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Il garantit que tous les ports ont le même type de configuration quand un </a:t>
            </a:r>
            <a:r>
              <a:rPr lang="fr-FR" sz="2000" b="0" strike="noStrike" spc="-1" dirty="0" err="1" smtClean="0">
                <a:latin typeface="Times New Roman" pitchFamily="18" charset="0"/>
                <a:ea typeface="Microsoft YaHei"/>
                <a:cs typeface="Times New Roman" pitchFamily="18" charset="0"/>
              </a:rPr>
              <a:t>EtherChannel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 est créé .</a:t>
            </a:r>
            <a:endParaRPr lang="fr-FR" sz="2000" b="0" strike="noStrike" spc="-1" dirty="0">
              <a:latin typeface="Times New Roman" pitchFamily="18" charset="0"/>
              <a:ea typeface="TimesNewRomanPSMT"/>
              <a:cs typeface="Times New Roman" pitchFamily="18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2"/>
          <a:stretch/>
        </p:blipFill>
        <p:spPr>
          <a:xfrm>
            <a:off x="5441565" y="1412776"/>
            <a:ext cx="3681360" cy="43128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93167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37448" y="764704"/>
            <a:ext cx="8783024" cy="9140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20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20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60" algn="just">
              <a:lnSpc>
                <a:spcPct val="200000"/>
              </a:lnSpc>
              <a:buClr>
                <a:srgbClr val="FFFF00"/>
              </a:buClr>
            </a:pPr>
            <a:r>
              <a:rPr lang="fr-FR" sz="2400" b="1" strike="noStrike" spc="-1" dirty="0" smtClean="0">
                <a:solidFill>
                  <a:srgbClr val="00B05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3. Le </a:t>
            </a:r>
            <a:r>
              <a:rPr lang="fr-FR" sz="2400" b="1" strike="noStrike" spc="-1" dirty="0">
                <a:solidFill>
                  <a:srgbClr val="00B05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protocole LACP (Link Agrégation Protocol)</a:t>
            </a:r>
            <a:endParaRPr lang="fr-FR" sz="2400" b="0" strike="noStrike" spc="-1" dirty="0">
              <a:solidFill>
                <a:srgbClr val="00B050"/>
              </a:solidFill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3260" indent="-342900" algn="just">
              <a:lnSpc>
                <a:spcPct val="100000"/>
              </a:lnSpc>
              <a:buSzPct val="70000"/>
              <a:buFont typeface="Wingdings" pitchFamily="2" charset="2"/>
              <a:buChar char="§"/>
            </a:pPr>
            <a:r>
              <a:rPr lang="fr-FR" sz="2000" b="0" strike="noStrike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Fait partie d'une spécification IEEE (</a:t>
            </a:r>
            <a:r>
              <a:rPr lang="fr-FR" sz="2000" b="0" strike="noStrike" spc="-1" dirty="0" smtClean="0">
                <a:latin typeface="Times New Roman" pitchFamily="18" charset="0"/>
                <a:ea typeface="TimesNewRomanPSMT"/>
                <a:cs typeface="Times New Roman" pitchFamily="18" charset="0"/>
              </a:rPr>
              <a:t>802.3ad)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3260" indent="-342900" algn="just">
              <a:lnSpc>
                <a:spcPct val="100000"/>
              </a:lnSpc>
              <a:buSzPct val="70000"/>
              <a:buFont typeface="Wingdings" pitchFamily="2" charset="2"/>
              <a:buChar char="§"/>
            </a:pPr>
            <a:r>
              <a:rPr lang="fr-FR" sz="2000" b="0" strike="noStrike" spc="-1" dirty="0" smtClean="0">
                <a:latin typeface="Times New Roman" pitchFamily="18" charset="0"/>
                <a:ea typeface="TimesNewRomanPSMT"/>
                <a:cs typeface="Times New Roman" pitchFamily="18" charset="0"/>
              </a:rPr>
              <a:t>Facilite </a:t>
            </a:r>
            <a:r>
              <a:rPr lang="fr-FR" sz="2000" b="0" strike="noStrike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les </a:t>
            </a:r>
            <a:r>
              <a:rPr lang="fr-FR" sz="2000" b="0" strike="noStrike" spc="-1" dirty="0" err="1">
                <a:latin typeface="Times New Roman" pitchFamily="18" charset="0"/>
                <a:ea typeface="TimesNewRomanPSMT"/>
                <a:cs typeface="Times New Roman" pitchFamily="18" charset="0"/>
              </a:rPr>
              <a:t>EtherChannel</a:t>
            </a:r>
            <a:r>
              <a:rPr lang="fr-FR" sz="2000" b="0" strike="noStrike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 dans des </a:t>
            </a:r>
            <a:r>
              <a:rPr lang="fr-FR" sz="200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environnements </a:t>
            </a:r>
            <a:r>
              <a:rPr lang="fr-FR" sz="2000" b="0" strike="noStrike" spc="-1" dirty="0" smtClean="0">
                <a:latin typeface="Times New Roman" pitchFamily="18" charset="0"/>
                <a:ea typeface="Microsoft YaHei"/>
                <a:cs typeface="Times New Roman" pitchFamily="18" charset="0"/>
              </a:rPr>
              <a:t>multifournisseurs</a:t>
            </a:r>
          </a:p>
          <a:p>
            <a:pPr marL="343260" indent="-342900" algn="just">
              <a:lnSpc>
                <a:spcPct val="100000"/>
              </a:lnSpc>
              <a:buSzPct val="70000"/>
              <a:buFont typeface="Wingdings" pitchFamily="2" charset="2"/>
              <a:buChar char="§"/>
            </a:pPr>
            <a:r>
              <a:rPr lang="fr-FR" sz="2000" b="0" strike="noStrike" spc="-1" dirty="0" smtClean="0">
                <a:latin typeface="Times New Roman" pitchFamily="18" charset="0"/>
                <a:ea typeface="TimesNewRomanPSMT"/>
                <a:cs typeface="Times New Roman" pitchFamily="18" charset="0"/>
              </a:rPr>
              <a:t>Offre </a:t>
            </a:r>
            <a:r>
              <a:rPr lang="fr-FR" sz="2000" b="0" strike="noStrike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les mêmes avantages en matière de négociation que </a:t>
            </a:r>
            <a:r>
              <a:rPr lang="fr-FR" sz="2000" b="0" strike="noStrike" spc="-1" dirty="0" err="1" smtClean="0">
                <a:latin typeface="Times New Roman" pitchFamily="18" charset="0"/>
                <a:ea typeface="TimesNewRomanPSMT"/>
                <a:cs typeface="Times New Roman" pitchFamily="18" charset="0"/>
              </a:rPr>
              <a:t>PagP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43260" indent="-342900" algn="just">
              <a:lnSpc>
                <a:spcPct val="100000"/>
              </a:lnSpc>
              <a:buSzPct val="70000"/>
              <a:buFont typeface="Wingdings" pitchFamily="2" charset="2"/>
              <a:buChar char="§"/>
            </a:pPr>
            <a:r>
              <a:rPr lang="fr-FR" sz="2000" b="0" strike="noStrike" spc="-1" dirty="0" smtClean="0">
                <a:latin typeface="Times New Roman" pitchFamily="18" charset="0"/>
                <a:ea typeface="TimesNewRomanPSMT"/>
                <a:cs typeface="Times New Roman" pitchFamily="18" charset="0"/>
              </a:rPr>
              <a:t>Le </a:t>
            </a:r>
            <a:r>
              <a:rPr lang="fr-FR" sz="2000" b="0" strike="noStrike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mode On (Activé) est répété, car il crée la configuration </a:t>
            </a:r>
            <a:r>
              <a:rPr lang="fr-FR" sz="2000" b="0" strike="noStrike" spc="-1" dirty="0" err="1">
                <a:latin typeface="Times New Roman" pitchFamily="18" charset="0"/>
                <a:ea typeface="TimesNewRomanPSMT"/>
                <a:cs typeface="Times New Roman" pitchFamily="18" charset="0"/>
              </a:rPr>
              <a:t>EtherChannel</a:t>
            </a:r>
            <a:r>
              <a:rPr lang="fr-FR" sz="2000" b="0" strike="noStrike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 de manière </a:t>
            </a:r>
            <a:r>
              <a:rPr lang="fr-FR" sz="200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inconditionnelle, sans négociation dynamique </a:t>
            </a:r>
            <a:r>
              <a:rPr lang="fr-FR" sz="2000" b="0" strike="noStrike" spc="-1" dirty="0" err="1">
                <a:latin typeface="Times New Roman" pitchFamily="18" charset="0"/>
                <a:ea typeface="Microsoft YaHei"/>
                <a:cs typeface="Times New Roman" pitchFamily="18" charset="0"/>
              </a:rPr>
              <a:t>PAgP</a:t>
            </a:r>
            <a:r>
              <a:rPr lang="fr-FR" sz="2000" b="0" strike="noStrike" spc="-1" dirty="0">
                <a:latin typeface="Times New Roman" pitchFamily="18" charset="0"/>
                <a:ea typeface="Microsoft YaHei"/>
                <a:cs typeface="Times New Roman" pitchFamily="18" charset="0"/>
              </a:rPr>
              <a:t> ou LACP.</a:t>
            </a:r>
          </a:p>
        </p:txBody>
      </p:sp>
      <p:pic>
        <p:nvPicPr>
          <p:cNvPr id="3" name="Image 2"/>
          <p:cNvPicPr/>
          <p:nvPr/>
        </p:nvPicPr>
        <p:blipFill>
          <a:blip r:embed="rId2"/>
          <a:stretch/>
        </p:blipFill>
        <p:spPr>
          <a:xfrm>
            <a:off x="1443880" y="2996952"/>
            <a:ext cx="5648400" cy="3330000"/>
          </a:xfrm>
          <a:prstGeom prst="rect">
            <a:avLst/>
          </a:prstGeom>
          <a:ln w="0">
            <a:noFill/>
          </a:ln>
        </p:spPr>
      </p:pic>
      <p:sp useBgFill="1">
        <p:nvSpPr>
          <p:cNvPr id="4" name="Rectangle 3"/>
          <p:cNvSpPr/>
          <p:nvPr/>
        </p:nvSpPr>
        <p:spPr bwMode="auto">
          <a:xfrm>
            <a:off x="0" y="6589689"/>
            <a:ext cx="9143999" cy="358465"/>
          </a:xfrm>
          <a:prstGeom prst="rect">
            <a:avLst/>
          </a:prstGeom>
          <a:ln w="38100" algn="ctr">
            <a:noFill/>
            <a:miter lim="800000"/>
            <a:headEnd/>
            <a:tailEnd/>
          </a:ln>
          <a:effectLst/>
        </p:spPr>
        <p:txBody>
          <a:bodyPr wrap="square" lIns="45720" rIns="45720" rtlCol="0" anchor="ctr">
            <a:noAutofit/>
          </a:bodyPr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M1 RT                                                                                                             Routage  IP/KADIRI</a:t>
            </a:r>
            <a:endParaRPr lang="fr-F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-96985" y="-27384"/>
            <a:ext cx="9324528" cy="6858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Chapitre</a:t>
            </a:r>
            <a:r>
              <a:rPr lang="en-US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4: 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Agrégation des liens (</a:t>
            </a:r>
            <a:r>
              <a:rPr lang="fr-FR" spc="-1" dirty="0" err="1">
                <a:solidFill>
                  <a:srgbClr val="C00000"/>
                </a:solidFill>
                <a:effectLst/>
                <a:latin typeface="Arial"/>
              </a:rPr>
              <a:t>Etherchannel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23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/>
          <p:cNvSpPr/>
          <p:nvPr/>
        </p:nvSpPr>
        <p:spPr bwMode="auto">
          <a:xfrm>
            <a:off x="0" y="6589689"/>
            <a:ext cx="9143999" cy="358465"/>
          </a:xfrm>
          <a:prstGeom prst="rect">
            <a:avLst/>
          </a:prstGeom>
          <a:ln w="38100" algn="ctr">
            <a:noFill/>
            <a:miter lim="800000"/>
            <a:headEnd/>
            <a:tailEnd/>
          </a:ln>
          <a:effectLst/>
        </p:spPr>
        <p:txBody>
          <a:bodyPr wrap="square" lIns="45720" rIns="45720" rtlCol="0" anchor="ctr">
            <a:noAutofit/>
          </a:bodyPr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M1 RT                                                                                                             Routage  IP/KADIRI</a:t>
            </a:r>
            <a:endParaRPr lang="fr-F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-96985" y="-27384"/>
            <a:ext cx="9324528" cy="6858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Chapitre</a:t>
            </a:r>
            <a:r>
              <a:rPr lang="en-US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4: 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Agrégation des liens (</a:t>
            </a:r>
            <a:r>
              <a:rPr lang="fr-FR" spc="-1" dirty="0" err="1">
                <a:solidFill>
                  <a:srgbClr val="C00000"/>
                </a:solidFill>
                <a:effectLst/>
                <a:latin typeface="Arial"/>
              </a:rPr>
              <a:t>Etherchannel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)</a:t>
            </a:r>
          </a:p>
        </p:txBody>
      </p:sp>
      <p:sp>
        <p:nvSpPr>
          <p:cNvPr id="6" name="CustomShape 3"/>
          <p:cNvSpPr/>
          <p:nvPr/>
        </p:nvSpPr>
        <p:spPr>
          <a:xfrm>
            <a:off x="92885" y="2802992"/>
            <a:ext cx="8727587" cy="9140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1800" b="0" strike="noStrike" spc="-1" dirty="0">
              <a:latin typeface="Arial"/>
              <a:ea typeface="Microsoft YaHei"/>
            </a:endParaRPr>
          </a:p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1800" b="0" strike="noStrike" spc="-1" dirty="0">
              <a:latin typeface="Arial"/>
              <a:ea typeface="Microsoft YaHei"/>
            </a:endParaRPr>
          </a:p>
          <a:p>
            <a:pPr marL="360">
              <a:lnSpc>
                <a:spcPct val="200000"/>
              </a:lnSpc>
              <a:spcBef>
                <a:spcPts val="283"/>
              </a:spcBef>
              <a:spcAft>
                <a:spcPts val="283"/>
              </a:spcAft>
              <a:buClr>
                <a:srgbClr val="FFFF00"/>
              </a:buClr>
            </a:pPr>
            <a:r>
              <a:rPr lang="fr-FR" sz="2400" b="1" strike="noStrike" spc="-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fr-FR" sz="2400" b="1" strike="noStrike" spc="-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Configuration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spc="-1" dirty="0">
                <a:latin typeface="Times New Roman" pitchFamily="18" charset="0"/>
                <a:ea typeface="SegoeUI"/>
                <a:cs typeface="Times New Roman" pitchFamily="18" charset="0"/>
              </a:rPr>
              <a:t>• </a:t>
            </a:r>
            <a:r>
              <a:rPr lang="fr-FR" sz="2000" b="1" spc="-1" dirty="0">
                <a:latin typeface="Times New Roman" pitchFamily="18" charset="0"/>
                <a:ea typeface="TimesNewRomanPS-BoldMT"/>
                <a:cs typeface="Times New Roman" pitchFamily="18" charset="0"/>
              </a:rPr>
              <a:t>Prise en charge d'</a:t>
            </a:r>
            <a:r>
              <a:rPr lang="fr-FR" sz="2000" b="1" spc="-1" dirty="0" err="1">
                <a:latin typeface="Times New Roman" pitchFamily="18" charset="0"/>
                <a:ea typeface="TimesNewRomanPS-BoldMT"/>
                <a:cs typeface="Times New Roman" pitchFamily="18" charset="0"/>
              </a:rPr>
              <a:t>EtherChannel</a:t>
            </a:r>
            <a:r>
              <a:rPr lang="fr-FR" sz="2000" b="1" spc="-1" dirty="0">
                <a:latin typeface="Times New Roman" pitchFamily="18" charset="0"/>
                <a:ea typeface="TimesNewRomanPS-BoldMT"/>
                <a:cs typeface="Times New Roman" pitchFamily="18" charset="0"/>
              </a:rPr>
              <a:t> </a:t>
            </a: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: toutes les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 interfaces Ethernet sur tous les modules doivent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 </a:t>
            </a:r>
            <a:r>
              <a:rPr lang="fr-FR" sz="2000" spc="-1" dirty="0">
                <a:latin typeface="Times New Roman" pitchFamily="18" charset="0"/>
                <a:cs typeface="Times New Roman" pitchFamily="18" charset="0"/>
              </a:rPr>
              <a:t>prendre en charge </a:t>
            </a:r>
            <a:r>
              <a:rPr lang="fr-FR" sz="2000" spc="-1" dirty="0" err="1">
                <a:latin typeface="Times New Roman" pitchFamily="18" charset="0"/>
                <a:cs typeface="Times New Roman" pitchFamily="18" charset="0"/>
              </a:rPr>
              <a:t>EtherChannel</a:t>
            </a:r>
            <a:r>
              <a:rPr lang="fr-FR" sz="2000" spc="-1" dirty="0">
                <a:latin typeface="Times New Roman" pitchFamily="18" charset="0"/>
                <a:cs typeface="Times New Roman" pitchFamily="18" charset="0"/>
              </a:rPr>
              <a:t>, sans que les 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spc="-1" dirty="0">
                <a:latin typeface="Times New Roman" pitchFamily="18" charset="0"/>
                <a:cs typeface="Times New Roman" pitchFamily="18" charset="0"/>
              </a:rPr>
              <a:t>interfaces soient nécessairement contiguës de 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spc="-1" dirty="0">
                <a:latin typeface="Times New Roman" pitchFamily="18" charset="0"/>
                <a:cs typeface="Times New Roman" pitchFamily="18" charset="0"/>
              </a:rPr>
              <a:t>manière physique ou sur le même module.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spc="-1" dirty="0">
                <a:latin typeface="Times New Roman" pitchFamily="18" charset="0"/>
                <a:ea typeface="SegoeUI"/>
                <a:cs typeface="Times New Roman" pitchFamily="18" charset="0"/>
              </a:rPr>
              <a:t>• </a:t>
            </a:r>
            <a:r>
              <a:rPr lang="fr-FR" sz="2000" b="1" spc="-1" dirty="0">
                <a:latin typeface="Times New Roman" pitchFamily="18" charset="0"/>
                <a:ea typeface="TimesNewRomanPS-BoldMT"/>
                <a:cs typeface="Times New Roman" pitchFamily="18" charset="0"/>
              </a:rPr>
              <a:t>Vitesse et mode bidirectionnel </a:t>
            </a: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: configurez 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toutes les interfaces d'un </a:t>
            </a:r>
            <a:r>
              <a:rPr lang="fr-FR" sz="2000" spc="-1" dirty="0" err="1">
                <a:latin typeface="Times New Roman" pitchFamily="18" charset="0"/>
                <a:ea typeface="TimesNewRomanPSMT"/>
                <a:cs typeface="Times New Roman" pitchFamily="18" charset="0"/>
              </a:rPr>
              <a:t>EtherChannel</a:t>
            </a: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 pour 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qu'elles </a:t>
            </a:r>
            <a:r>
              <a:rPr lang="fr-FR" sz="2000" spc="-1" dirty="0">
                <a:latin typeface="Times New Roman" pitchFamily="18" charset="0"/>
                <a:cs typeface="Times New Roman" pitchFamily="18" charset="0"/>
              </a:rPr>
              <a:t>fonctionnent à la même vitesse et utilisent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spc="-1" dirty="0">
                <a:latin typeface="Times New Roman" pitchFamily="18" charset="0"/>
                <a:cs typeface="Times New Roman" pitchFamily="18" charset="0"/>
              </a:rPr>
              <a:t>le même mode bidirectionnel.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spc="-1" dirty="0">
                <a:latin typeface="Times New Roman" pitchFamily="18" charset="0"/>
                <a:ea typeface="SegoeUI"/>
                <a:cs typeface="Times New Roman" pitchFamily="18" charset="0"/>
              </a:rPr>
              <a:t>• </a:t>
            </a:r>
            <a:r>
              <a:rPr lang="fr-FR" sz="2000" b="1" spc="-1" dirty="0">
                <a:latin typeface="Times New Roman" pitchFamily="18" charset="0"/>
                <a:ea typeface="TimesNewRomanPS-BoldMT"/>
                <a:cs typeface="Times New Roman" pitchFamily="18" charset="0"/>
              </a:rPr>
              <a:t>VLAN correspondant </a:t>
            </a: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: toutes les interfaces 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d'une liaison </a:t>
            </a:r>
            <a:r>
              <a:rPr lang="fr-FR" sz="2000" spc="-1" dirty="0" err="1">
                <a:latin typeface="Times New Roman" pitchFamily="18" charset="0"/>
                <a:ea typeface="TimesNewRomanPSMT"/>
                <a:cs typeface="Times New Roman" pitchFamily="18" charset="0"/>
              </a:rPr>
              <a:t>EtherChannel</a:t>
            </a: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 doivent être attribuées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au </a:t>
            </a:r>
            <a:r>
              <a:rPr lang="fr-FR" sz="2000" spc="-1" dirty="0">
                <a:latin typeface="Times New Roman" pitchFamily="18" charset="0"/>
                <a:cs typeface="Times New Roman" pitchFamily="18" charset="0"/>
              </a:rPr>
              <a:t>même VLAN, ou être configurées en tant que </a:t>
            </a:r>
            <a:r>
              <a:rPr lang="fr-FR" sz="2000" spc="-1" dirty="0" err="1">
                <a:latin typeface="Times New Roman" pitchFamily="18" charset="0"/>
                <a:cs typeface="Times New Roman" pitchFamily="18" charset="0"/>
              </a:rPr>
              <a:t>trunk</a:t>
            </a:r>
            <a:r>
              <a:rPr lang="fr-FR" sz="2000" spc="-1" dirty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r-FR" sz="2000" b="1" spc="-1" dirty="0">
                <a:latin typeface="Times New Roman" pitchFamily="18" charset="0"/>
                <a:ea typeface="TimesNewRomanPS-BoldMT"/>
                <a:cs typeface="Times New Roman" pitchFamily="18" charset="0"/>
              </a:rPr>
              <a:t>Plage de VLAN </a:t>
            </a: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: un </a:t>
            </a:r>
            <a:r>
              <a:rPr lang="fr-FR" sz="2000" spc="-1" dirty="0" err="1">
                <a:latin typeface="Times New Roman" pitchFamily="18" charset="0"/>
                <a:ea typeface="TimesNewRomanPSMT"/>
                <a:cs typeface="Times New Roman" pitchFamily="18" charset="0"/>
              </a:rPr>
              <a:t>EtherChannel</a:t>
            </a: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 prend en charge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r-FR" sz="2000" spc="-1" dirty="0">
                <a:latin typeface="Times New Roman" pitchFamily="18" charset="0"/>
                <a:ea typeface="TimesNewRomanPSMT"/>
                <a:cs typeface="Times New Roman" pitchFamily="18" charset="0"/>
              </a:rPr>
              <a:t>la même plage autorisée de VLAN sur toutes les </a:t>
            </a:r>
            <a:r>
              <a:rPr lang="fr-FR" sz="2000" spc="-1" dirty="0">
                <a:latin typeface="Times New Roman" pitchFamily="18" charset="0"/>
                <a:cs typeface="Times New Roman" pitchFamily="18" charset="0"/>
              </a:rPr>
              <a:t>interfaces dans un </a:t>
            </a:r>
            <a:r>
              <a:rPr lang="fr-FR" sz="2000" spc="-1" dirty="0" err="1">
                <a:latin typeface="Times New Roman" pitchFamily="18" charset="0"/>
                <a:cs typeface="Times New Roman" pitchFamily="18" charset="0"/>
              </a:rPr>
              <a:t>trunking</a:t>
            </a:r>
            <a:r>
              <a:rPr lang="fr-FR" sz="2000" spc="-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spc="-1" dirty="0" err="1">
                <a:latin typeface="Times New Roman" pitchFamily="18" charset="0"/>
                <a:cs typeface="Times New Roman" pitchFamily="18" charset="0"/>
              </a:rPr>
              <a:t>EtherChannel</a:t>
            </a:r>
            <a:r>
              <a:rPr lang="fr-FR" sz="2000" spc="-1" dirty="0">
                <a:latin typeface="Times New Roman" pitchFamily="18" charset="0"/>
                <a:cs typeface="Times New Roman" pitchFamily="18" charset="0"/>
              </a:rPr>
              <a:t>. Si la plage autorisée de VLAN n'est pas identique, les interfaces ne forment pas un </a:t>
            </a:r>
            <a:r>
              <a:rPr lang="fr-FR" sz="2000" spc="-1" dirty="0" err="1">
                <a:latin typeface="Times New Roman" pitchFamily="18" charset="0"/>
                <a:cs typeface="Times New Roman" pitchFamily="18" charset="0"/>
              </a:rPr>
              <a:t>EtherChannel</a:t>
            </a:r>
            <a:r>
              <a:rPr lang="fr-FR" sz="2000" spc="-1" dirty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6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Clr>
                <a:srgbClr val="FFFF00"/>
              </a:buClr>
            </a:pPr>
            <a:endParaRPr lang="fr-FR" sz="20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marL="36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Clr>
                <a:srgbClr val="FFFF00"/>
              </a:buClr>
            </a:pPr>
            <a:endParaRPr lang="fr-FR" sz="20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</p:txBody>
      </p:sp>
      <p:pic>
        <p:nvPicPr>
          <p:cNvPr id="7" name="Picture 2"/>
          <p:cNvPicPr/>
          <p:nvPr/>
        </p:nvPicPr>
        <p:blipFill>
          <a:blip r:embed="rId2"/>
          <a:srcRect l="46301" t="36117" r="14775" b="15084"/>
          <a:stretch/>
        </p:blipFill>
        <p:spPr>
          <a:xfrm>
            <a:off x="5463806" y="1200696"/>
            <a:ext cx="3278160" cy="3092400"/>
          </a:xfrm>
          <a:prstGeom prst="rect">
            <a:avLst/>
          </a:prstGeom>
          <a:ln w="9525">
            <a:solidFill>
              <a:schemeClr val="tx1"/>
            </a:solidFill>
            <a:bevel/>
          </a:ln>
        </p:spPr>
      </p:pic>
    </p:spTree>
    <p:extLst>
      <p:ext uri="{BB962C8B-B14F-4D97-AF65-F5344CB8AC3E}">
        <p14:creationId xmlns:p14="http://schemas.microsoft.com/office/powerpoint/2010/main" val="42725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/>
          <p:cNvSpPr/>
          <p:nvPr/>
        </p:nvSpPr>
        <p:spPr bwMode="auto">
          <a:xfrm>
            <a:off x="0" y="6589689"/>
            <a:ext cx="9143999" cy="358465"/>
          </a:xfrm>
          <a:prstGeom prst="rect">
            <a:avLst/>
          </a:prstGeom>
          <a:ln w="38100" algn="ctr">
            <a:noFill/>
            <a:miter lim="800000"/>
            <a:headEnd/>
            <a:tailEnd/>
          </a:ln>
          <a:effectLst/>
        </p:spPr>
        <p:txBody>
          <a:bodyPr wrap="square" lIns="45720" rIns="45720" rtlCol="0" anchor="ctr">
            <a:noAutofit/>
          </a:bodyPr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M1 RT                                                                                                             Routage  IP/KADIRI</a:t>
            </a:r>
            <a:endParaRPr lang="fr-F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-96985" y="-27384"/>
            <a:ext cx="9324528" cy="6858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Chapitre</a:t>
            </a:r>
            <a:r>
              <a:rPr lang="en-US" b="1" kern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4: 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Agrégation des liens (</a:t>
            </a:r>
            <a:r>
              <a:rPr lang="fr-FR" spc="-1" dirty="0" err="1">
                <a:solidFill>
                  <a:srgbClr val="C00000"/>
                </a:solidFill>
                <a:effectLst/>
                <a:latin typeface="Arial"/>
              </a:rPr>
              <a:t>Etherchannel</a:t>
            </a:r>
            <a:r>
              <a:rPr lang="fr-FR" spc="-1" dirty="0">
                <a:solidFill>
                  <a:srgbClr val="C00000"/>
                </a:solidFill>
                <a:effectLst/>
                <a:latin typeface="Arial"/>
              </a:rPr>
              <a:t>)</a:t>
            </a:r>
          </a:p>
        </p:txBody>
      </p:sp>
      <p:sp>
        <p:nvSpPr>
          <p:cNvPr id="4" name="CustomShape 3"/>
          <p:cNvSpPr/>
          <p:nvPr/>
        </p:nvSpPr>
        <p:spPr>
          <a:xfrm>
            <a:off x="92885" y="138696"/>
            <a:ext cx="8727587" cy="9140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1800" b="0" strike="noStrike" spc="-1" dirty="0">
              <a:latin typeface="Arial"/>
              <a:ea typeface="Microsoft YaHei"/>
            </a:endParaRPr>
          </a:p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endParaRPr lang="fr-FR" sz="1800" b="0" strike="noStrike" spc="-1" dirty="0">
              <a:latin typeface="Arial"/>
              <a:ea typeface="Microsoft YaHei"/>
            </a:endParaRPr>
          </a:p>
          <a:p>
            <a:pPr marL="360">
              <a:lnSpc>
                <a:spcPct val="200000"/>
              </a:lnSpc>
              <a:spcBef>
                <a:spcPts val="283"/>
              </a:spcBef>
              <a:spcAft>
                <a:spcPts val="283"/>
              </a:spcAft>
              <a:buClr>
                <a:srgbClr val="FFFF00"/>
              </a:buClr>
            </a:pPr>
            <a:r>
              <a:rPr lang="fr-FR" sz="2400" b="1" strike="noStrike" spc="-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fr-FR" sz="2400" b="1" strike="noStrike" spc="-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Configuration</a:t>
            </a:r>
            <a:endParaRPr lang="fr-FR" sz="2000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 dirty="0">
              <a:latin typeface="Times New Roman" pitchFamily="18" charset="0"/>
              <a:ea typeface="Microsoft YaHei"/>
              <a:cs typeface="Times New Roman" pitchFamily="18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2"/>
          <a:stretch/>
        </p:blipFill>
        <p:spPr>
          <a:xfrm>
            <a:off x="157115" y="1053256"/>
            <a:ext cx="8552160" cy="3527872"/>
          </a:xfrm>
          <a:prstGeom prst="rect">
            <a:avLst/>
          </a:prstGeom>
          <a:ln w="0">
            <a:noFill/>
          </a:ln>
        </p:spPr>
      </p:pic>
      <p:pic>
        <p:nvPicPr>
          <p:cNvPr id="7" name="Image 6"/>
          <p:cNvPicPr/>
          <p:nvPr/>
        </p:nvPicPr>
        <p:blipFill>
          <a:blip r:embed="rId3"/>
          <a:stretch/>
        </p:blipFill>
        <p:spPr>
          <a:xfrm>
            <a:off x="176779" y="4653136"/>
            <a:ext cx="8532496" cy="19890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58567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2776</TotalTime>
  <Words>845</Words>
  <Application>Microsoft Office PowerPoint</Application>
  <PresentationFormat>Affichage à l'écran (4:3)</PresentationFormat>
  <Paragraphs>117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Oriel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HP</cp:lastModifiedBy>
  <cp:revision>104</cp:revision>
  <dcterms:created xsi:type="dcterms:W3CDTF">2022-11-30T17:43:05Z</dcterms:created>
  <dcterms:modified xsi:type="dcterms:W3CDTF">2023-11-05T08:29:58Z</dcterms:modified>
</cp:coreProperties>
</file>