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0" r:id="rId2"/>
    <p:sldId id="261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94A8-D442-4B6A-A375-486FAE0F519B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10DB9-FCC1-47DC-B201-E26BD5BFA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F7C85F-4D8A-4BA8-AF73-FF17DA09110E}" type="datetimeFigureOut">
              <a:rPr lang="fr-FR" smtClean="0"/>
              <a:t>05/11/2023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2400" y="870992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4800" b="1" dirty="0" smtClean="0"/>
              <a:t>Chapitre</a:t>
            </a:r>
            <a:r>
              <a:rPr lang="en-US" sz="4800" b="1" dirty="0" smtClean="0"/>
              <a:t> 4:</a:t>
            </a:r>
            <a:endParaRPr lang="en-US" sz="4800" b="1" dirty="0"/>
          </a:p>
          <a:p>
            <a:pPr algn="ctr">
              <a:defRPr/>
            </a:pPr>
            <a:endParaRPr lang="en-US" sz="4800" b="1" dirty="0" smtClean="0"/>
          </a:p>
          <a:p>
            <a:pPr algn="ctr">
              <a:lnSpc>
                <a:spcPct val="100000"/>
              </a:lnSpc>
            </a:pPr>
            <a:r>
              <a:rPr lang="fr-FR" sz="60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Agrégation des liens (</a:t>
            </a:r>
            <a:r>
              <a:rPr lang="fr-FR" sz="6000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Etherchannel</a:t>
            </a:r>
            <a:r>
              <a:rPr lang="fr-FR" sz="60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9327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2"/>
          <p:cNvSpPr/>
          <p:nvPr/>
        </p:nvSpPr>
        <p:spPr>
          <a:xfrm>
            <a:off x="38160" y="2268493"/>
            <a:ext cx="8782312" cy="9140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2400" b="1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 </a:t>
            </a: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2400" b="1" strike="noStrike" spc="-1" dirty="0">
                <a:solidFill>
                  <a:srgbClr val="00B05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Avantages</a:t>
            </a:r>
            <a:endParaRPr lang="fr-FR" sz="2400" b="0" strike="noStrike" spc="-1" dirty="0">
              <a:solidFill>
                <a:srgbClr val="00B05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185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Bande passante plus </a:t>
            </a:r>
            <a:r>
              <a:rPr lang="fr-FR" sz="185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importante.</a:t>
            </a:r>
            <a:endParaRPr lang="fr-FR" sz="185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1850" b="1" spc="-1" dirty="0" err="1" smtClean="0">
                <a:latin typeface="Times New Roman" pitchFamily="18" charset="0"/>
                <a:ea typeface="TimesNewRomanPS-BoldMT"/>
                <a:cs typeface="Times New Roman" pitchFamily="18" charset="0"/>
              </a:rPr>
              <a:t>F</a:t>
            </a:r>
            <a:r>
              <a:rPr lang="fr-FR" sz="1850" b="1" strike="noStrike" spc="-1" dirty="0" err="1" smtClean="0">
                <a:latin typeface="Times New Roman" pitchFamily="18" charset="0"/>
                <a:ea typeface="TimesNewRomanPS-BoldMT"/>
                <a:cs typeface="Times New Roman" pitchFamily="18" charset="0"/>
              </a:rPr>
              <a:t>ailover</a:t>
            </a:r>
            <a:r>
              <a:rPr lang="fr-FR" sz="1850" b="1" strike="noStrike" spc="-1" dirty="0" smtClean="0">
                <a:latin typeface="Times New Roman" pitchFamily="18" charset="0"/>
                <a:ea typeface="TimesNewRomanPS-BoldMT"/>
                <a:cs typeface="Times New Roman" pitchFamily="18" charset="0"/>
              </a:rPr>
              <a:t> </a:t>
            </a:r>
            <a:r>
              <a:rPr lang="fr-FR" sz="185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« tolérance aux pannes </a:t>
            </a:r>
            <a:r>
              <a:rPr lang="fr-FR" sz="185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» : renvoie </a:t>
            </a:r>
            <a:r>
              <a:rPr lang="fr-FR" sz="185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immédiatement le trafic sur un </a:t>
            </a:r>
            <a:r>
              <a:rPr lang="fr-FR" sz="185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autre</a:t>
            </a:r>
            <a:r>
              <a:rPr lang="fr-FR" sz="1850" spc="-1" dirty="0">
                <a:latin typeface="Times New Roman" pitchFamily="18" charset="0"/>
                <a:ea typeface="Microsoft YaHei"/>
                <a:cs typeface="Times New Roman" pitchFamily="18" charset="0"/>
              </a:rPr>
              <a:t> </a:t>
            </a: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port 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du groupement si un port physique « tombe </a:t>
            </a: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»</a:t>
            </a:r>
            <a:endParaRPr lang="fr-FR" sz="185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185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Quand </a:t>
            </a:r>
            <a:r>
              <a:rPr lang="fr-FR" sz="185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STP bloque l'une des liaisons redondantes, cela bloque la 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totalité de l'</a:t>
            </a:r>
            <a:r>
              <a:rPr lang="fr-FR" sz="1850" b="0" strike="noStrike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. Quand il existe uniquement une liaison </a:t>
            </a:r>
            <a:r>
              <a:rPr lang="fr-FR" sz="1850" b="0" strike="noStrike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, toutes les liaisons physiques de l'</a:t>
            </a:r>
            <a:r>
              <a:rPr lang="fr-FR" sz="1850" b="0" strike="noStrike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 sont actives, car STP considère une seule liaison (logique</a:t>
            </a: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).</a:t>
            </a: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</a:t>
            </a:r>
            <a:r>
              <a:rPr lang="fr-FR" sz="185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a </a:t>
            </a:r>
            <a:r>
              <a:rPr lang="fr-FR" sz="185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perte d'une liaison physique dans le canal ne génère pas de 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modification de la topologie ; un recalcul de l'arbre recouvrant n'est donc pas nécessaire. En supposant qu'il existe au moins une liaison physique, l'</a:t>
            </a:r>
            <a:r>
              <a:rPr lang="fr-FR" sz="1850" b="0" strike="noStrike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 fonctionne normalement, même si son débit global diminue à cause de la perte d'une liaison dans </a:t>
            </a: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l'</a:t>
            </a:r>
            <a:r>
              <a:rPr lang="fr-FR" sz="185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.</a:t>
            </a: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Equilibrage 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de charge : entre les adresses MAC source et de destination ou entre les adresses IP source et de destination, sur les liaisons </a:t>
            </a:r>
            <a:r>
              <a:rPr lang="fr-FR" sz="185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physiques.</a:t>
            </a: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185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La </a:t>
            </a:r>
            <a:r>
              <a:rPr lang="fr-FR" sz="185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plupart des tâches de configuration peuvent être réalisées sur l'interface </a:t>
            </a:r>
            <a:r>
              <a:rPr lang="fr-FR" sz="1850" b="0" strike="noStrike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185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 plutôt que sur chaque port, ce qui assure la cohérence de la configuration sur toutes les liaisons.</a:t>
            </a:r>
          </a:p>
          <a:p>
            <a:pPr algn="just">
              <a:lnSpc>
                <a:spcPct val="100000"/>
              </a:lnSpc>
              <a:buClr>
                <a:srgbClr val="FFFFFF"/>
              </a:buClr>
              <a:buSzPct val="45000"/>
            </a:pPr>
            <a:r>
              <a:rPr lang="fr-FR" sz="2400" b="1" strike="noStrike" spc="-1" dirty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Limites</a:t>
            </a:r>
            <a:endParaRPr lang="fr-FR" sz="2400" b="0" strike="noStrike" spc="-1" dirty="0">
              <a:solidFill>
                <a:srgbClr val="FF000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19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Impossibilité d’utiliser des interfaces de type différents pour créer un </a:t>
            </a:r>
            <a:r>
              <a:rPr lang="fr-FR" sz="19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19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;</a:t>
            </a: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190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Nécessité </a:t>
            </a:r>
            <a:r>
              <a:rPr lang="fr-FR" sz="19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d’avoir la même configuration au niveau des interfaces à </a:t>
            </a:r>
            <a:r>
              <a:rPr lang="fr-FR" sz="190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agréger;</a:t>
            </a:r>
            <a:endParaRPr lang="fr-FR" sz="19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190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Nombre </a:t>
            </a:r>
            <a:r>
              <a:rPr lang="fr-FR" sz="19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de lien </a:t>
            </a:r>
            <a:r>
              <a:rPr lang="fr-FR" sz="1900" b="0" strike="noStrike" spc="-1" dirty="0" err="1">
                <a:latin typeface="Times New Roman" pitchFamily="18" charset="0"/>
                <a:ea typeface="Garamond"/>
                <a:cs typeface="Times New Roman" pitchFamily="18" charset="0"/>
              </a:rPr>
              <a:t>regroupable</a:t>
            </a:r>
            <a:r>
              <a:rPr lang="fr-FR" sz="19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 limité à </a:t>
            </a:r>
            <a:r>
              <a:rPr lang="fr-FR" sz="190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huit .</a:t>
            </a:r>
            <a:endParaRPr lang="fr-FR" sz="19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 useBgFill="1">
        <p:nvSpPr>
          <p:cNvPr id="4" name="Rectangle 3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69275" y="-8280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5406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01958" y="3429000"/>
            <a:ext cx="906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150000"/>
              </a:lnSpc>
              <a:defRPr/>
            </a:pPr>
            <a:r>
              <a:rPr lang="fr-FR" sz="46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Plan du chapitre</a:t>
            </a:r>
          </a:p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4200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Conception </a:t>
            </a:r>
            <a:r>
              <a:rPr lang="fr-FR" sz="42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hiérarchique du réseau </a:t>
            </a:r>
            <a:endParaRPr lang="fr-FR" sz="4200" spc="-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4200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Le </a:t>
            </a:r>
            <a:r>
              <a:rPr lang="fr-FR" sz="42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protocole  </a:t>
            </a:r>
            <a:r>
              <a:rPr lang="fr-FR" sz="4200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PAgP</a:t>
            </a:r>
            <a:r>
              <a:rPr lang="fr-FR" sz="42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(Port Agrégation Protocol)</a:t>
            </a:r>
          </a:p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4200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Le </a:t>
            </a:r>
            <a:r>
              <a:rPr lang="fr-FR" sz="42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protocole LACP (Link Agrégation Protocol)</a:t>
            </a:r>
          </a:p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4200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Configuration </a:t>
            </a:r>
            <a:endParaRPr lang="fr-FR" sz="4200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4200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l">
              <a:lnSpc>
                <a:spcPct val="150000"/>
              </a:lnSpc>
              <a:buFont typeface="+mj-lt"/>
              <a:buAutoNum type="arabicPeriod"/>
              <a:defRPr/>
            </a:pPr>
            <a:endParaRPr lang="en-US" sz="4200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 useBgFill="1">
        <p:nvSpPr>
          <p:cNvPr id="3" name="Rectangle 2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  <p:sp>
        <p:nvSpPr>
          <p:cNvPr id="10" name="CustomShape 2"/>
          <p:cNvSpPr/>
          <p:nvPr/>
        </p:nvSpPr>
        <p:spPr>
          <a:xfrm>
            <a:off x="35496" y="3069104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Conception </a:t>
            </a:r>
            <a:r>
              <a:rPr lang="fr-FR" sz="2400" b="1" strike="noStrike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hiérarchique du réseau: Augmentation de la bande passante</a:t>
            </a:r>
            <a:endParaRPr lang="fr-FR" sz="2400" b="1" strike="noStrike" spc="-1" dirty="0">
              <a:solidFill>
                <a:srgbClr val="00B05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SzPct val="45000"/>
              <a:buFont typeface="Wingdings" pitchFamily="2" charset="2"/>
              <a:buChar char="§"/>
            </a:pPr>
            <a:r>
              <a:rPr lang="fr-FR" sz="20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La technologie </a:t>
            </a:r>
            <a:r>
              <a:rPr lang="fr-FR" sz="2000" b="0" strike="noStrike" spc="-1" dirty="0" err="1">
                <a:latin typeface="Times New Roman" pitchFamily="18" charset="0"/>
                <a:ea typeface="Garamond"/>
                <a:cs typeface="Times New Roman" pitchFamily="18" charset="0"/>
              </a:rPr>
              <a:t>EtherChannel</a:t>
            </a:r>
            <a:r>
              <a:rPr lang="fr-FR" sz="20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 a été inventée par la société </a:t>
            </a:r>
            <a:r>
              <a:rPr lang="fr-FR" sz="2000" b="0" strike="noStrike" spc="-1" dirty="0" err="1">
                <a:latin typeface="Times New Roman" pitchFamily="18" charset="0"/>
                <a:ea typeface="Garamond"/>
                <a:cs typeface="Times New Roman" pitchFamily="18" charset="0"/>
              </a:rPr>
              <a:t>Kalpana</a:t>
            </a:r>
            <a:r>
              <a:rPr lang="fr-FR" sz="20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 (</a:t>
            </a:r>
            <a:r>
              <a:rPr lang="fr-FR" sz="2000" b="0" strike="noStrike" spc="-1" dirty="0">
                <a:latin typeface="Times New Roman" pitchFamily="18" charset="0"/>
                <a:cs typeface="Times New Roman" pitchFamily="18" charset="0"/>
              </a:rPr>
              <a:t>1990), société par la suite acquise par Cisco </a:t>
            </a:r>
            <a:r>
              <a:rPr lang="fr-FR" sz="2000" b="0" strike="noStrike" spc="-1" dirty="0" err="1"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fr-FR" sz="2000" b="0" strike="noStrike" spc="-1" dirty="0"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fr-FR" sz="2000" b="0" strike="noStrike" spc="-1" dirty="0" smtClean="0">
                <a:latin typeface="Times New Roman" pitchFamily="18" charset="0"/>
                <a:cs typeface="Times New Roman" pitchFamily="18" charset="0"/>
              </a:rPr>
              <a:t>1994.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SzPct val="45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Le </a:t>
            </a:r>
            <a:r>
              <a:rPr lang="fr-FR" sz="20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but principal d’ </a:t>
            </a:r>
            <a:r>
              <a:rPr lang="fr-FR" sz="2000" b="0" strike="noStrike" spc="-1" dirty="0" err="1">
                <a:latin typeface="Times New Roman" pitchFamily="18" charset="0"/>
                <a:ea typeface="Garamond"/>
                <a:cs typeface="Times New Roman" pitchFamily="18" charset="0"/>
              </a:rPr>
              <a:t>Etherchannel</a:t>
            </a:r>
            <a:r>
              <a:rPr lang="fr-FR" sz="20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 est d'augmenter la vitesse et la tolérance aux </a:t>
            </a:r>
            <a:r>
              <a:rPr lang="fr-FR" sz="2000" b="0" strike="noStrike" spc="-1" dirty="0">
                <a:latin typeface="Times New Roman" pitchFamily="18" charset="0"/>
                <a:cs typeface="Times New Roman" pitchFamily="18" charset="0"/>
              </a:rPr>
              <a:t>pannes entre les commutateurs, les routeurs et les serveurs. 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SzPct val="45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Technologie </a:t>
            </a:r>
            <a:r>
              <a:rPr lang="fr-FR" sz="20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d’agrégation de liens qui permet </a:t>
            </a:r>
            <a:r>
              <a:rPr lang="fr-FR" sz="200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d'assembler plusieurs liens physiques Ethernet en un seul lien logique afin d’augmenter significativement la bande passante et d’assurer la redondance des 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marL="342900" indent="-3429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SzPct val="45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0" strike="noStrike" spc="-1" dirty="0">
                <a:latin typeface="Times New Roman" pitchFamily="18" charset="0"/>
                <a:cs typeface="Times New Roman" pitchFamily="18" charset="0"/>
              </a:rPr>
              <a:t>lien </a:t>
            </a:r>
            <a:r>
              <a:rPr lang="fr-FR" sz="2000" b="0" strike="noStrike" spc="-1" dirty="0" err="1">
                <a:latin typeface="Times New Roman" pitchFamily="18" charset="0"/>
                <a:cs typeface="Times New Roman" pitchFamily="18" charset="0"/>
              </a:rPr>
              <a:t>EtherChannel</a:t>
            </a:r>
            <a:r>
              <a:rPr lang="fr-FR" sz="2000" b="0" strike="noStrike" spc="-1" dirty="0">
                <a:latin typeface="Times New Roman" pitchFamily="18" charset="0"/>
                <a:cs typeface="Times New Roman" pitchFamily="18" charset="0"/>
              </a:rPr>
              <a:t> groupe un ensemble de deux à huit liens actifs 100 Mbit/s, 1Gbit/s ou 10 Gbit/s, avec éventuellement, un à huit liens inactifs en réserve qui deviennent actifs quand des liens actifs sont </a:t>
            </a:r>
            <a:r>
              <a:rPr lang="fr-FR" sz="2000" b="0" strike="noStrike" spc="-1" dirty="0" smtClean="0">
                <a:latin typeface="Times New Roman" pitchFamily="18" charset="0"/>
                <a:cs typeface="Times New Roman" pitchFamily="18" charset="0"/>
              </a:rPr>
              <a:t>coupés.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SzPct val="45000"/>
              <a:buFont typeface="Wingdings" pitchFamily="2" charset="2"/>
              <a:buChar char="§"/>
            </a:pPr>
            <a:r>
              <a:rPr lang="fr-FR" sz="2000" b="0" strike="noStrike" spc="-1" dirty="0" err="1" smtClean="0">
                <a:latin typeface="Times New Roman" pitchFamily="18" charset="0"/>
                <a:ea typeface="Garamond"/>
                <a:cs typeface="Times New Roman" pitchFamily="18" charset="0"/>
              </a:rPr>
              <a:t>EtherChannel</a:t>
            </a:r>
            <a:r>
              <a:rPr lang="fr-FR" sz="2000" b="0" strike="noStrike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 </a:t>
            </a:r>
            <a:r>
              <a:rPr lang="fr-FR" sz="2000" b="0" strike="noStrike" spc="-1" dirty="0">
                <a:latin typeface="Times New Roman" pitchFamily="18" charset="0"/>
                <a:ea typeface="Garamond"/>
                <a:cs typeface="Times New Roman" pitchFamily="18" charset="0"/>
              </a:rPr>
              <a:t>peut être utilisé sur des liens cuivre en paire torsadée aussi </a:t>
            </a:r>
            <a:r>
              <a:rPr lang="fr-FR" sz="2000" b="0" strike="noStrike" spc="-1" dirty="0">
                <a:latin typeface="Times New Roman" pitchFamily="18" charset="0"/>
                <a:cs typeface="Times New Roman" pitchFamily="18" charset="0"/>
              </a:rPr>
              <a:t>bien que sur fibre optique monomode et multimode</a:t>
            </a: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FF"/>
              </a:buClr>
              <a:buSzPct val="45000"/>
              <a:buFont typeface="Wingdings" charset="2"/>
              <a:buChar char=""/>
            </a:pPr>
            <a:endParaRPr lang="fr-FR" sz="20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pic>
        <p:nvPicPr>
          <p:cNvPr id="11" name="Image 10"/>
          <p:cNvPicPr/>
          <p:nvPr/>
        </p:nvPicPr>
        <p:blipFill>
          <a:blip r:embed="rId2"/>
          <a:stretch/>
        </p:blipFill>
        <p:spPr>
          <a:xfrm>
            <a:off x="1938205" y="5551937"/>
            <a:ext cx="4500000" cy="10098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9175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  <p:sp>
        <p:nvSpPr>
          <p:cNvPr id="4" name="CustomShape 2"/>
          <p:cNvSpPr/>
          <p:nvPr/>
        </p:nvSpPr>
        <p:spPr>
          <a:xfrm>
            <a:off x="35496" y="3617422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Conception </a:t>
            </a:r>
            <a:r>
              <a:rPr lang="fr-FR" sz="2400" b="1" strike="noStrike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hiérarchique du réseau: Augmentation de la bande </a:t>
            </a: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passante</a:t>
            </a: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Le trafic provenant de plusieurs liaisons (généralement 100 ou 1000 Mbit/s) est</a:t>
            </a:r>
            <a:endParaRPr lang="fr-FR" sz="2000" spc="-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agrégé sur le commutateur d'accès et doit être envoyé aux commutateurs de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distribution.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Utiliser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des liaisons plus rapides, 10 Gbit/s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–&gt; coûteux. En outre, à mesure que la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vitesse augmente sur les liaisons d'accès,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même le port le plus rapide possible sur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la liaison agrégée n'est plus assez rapide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pour agréger le trafic provenant de toutes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les liaisons d'accès.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342900" indent="-342900" algn="just">
              <a:buClr>
                <a:schemeClr val="tx1"/>
              </a:buClr>
              <a:buSzPct val="60000"/>
              <a:buFont typeface="Wingdings" pitchFamily="2" charset="2"/>
              <a:buChar char="§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Il est également possible de multiplier le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nombre de liaisons physiques entre les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commutateurs pour augmenter la vitesse 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globale de la communication entre deux commutateurs –&gt; STP est activé sur les commutateurs –&gt;bloque les liaisons redondants pour éviter les boucles de routage.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marL="216000" indent="-216000" algn="just">
              <a:buClr>
                <a:srgbClr val="FFFFFF"/>
              </a:buClr>
              <a:buSzPct val="45000"/>
              <a:buFont typeface="Wingdings" charset="2"/>
              <a:buChar char="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–&gt; Implémenter une configuration </a:t>
            </a:r>
            <a:r>
              <a:rPr lang="fr-FR" sz="2000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.</a:t>
            </a:r>
            <a:endParaRPr lang="fr-FR" sz="2000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20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pic>
        <p:nvPicPr>
          <p:cNvPr id="6" name="Image 5"/>
          <p:cNvPicPr/>
          <p:nvPr/>
        </p:nvPicPr>
        <p:blipFill>
          <a:blip r:embed="rId2"/>
          <a:stretch/>
        </p:blipFill>
        <p:spPr>
          <a:xfrm rot="12000">
            <a:off x="4931925" y="2060859"/>
            <a:ext cx="3816305" cy="3240339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05122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  <p:sp>
        <p:nvSpPr>
          <p:cNvPr id="4" name="CustomShape 2"/>
          <p:cNvSpPr/>
          <p:nvPr/>
        </p:nvSpPr>
        <p:spPr>
          <a:xfrm>
            <a:off x="35496" y="3429000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C</a:t>
            </a: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onception </a:t>
            </a:r>
            <a:r>
              <a:rPr lang="fr-FR" sz="2400" b="1" strike="noStrike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hiérarchique du réseau: Augmentation de la bande </a:t>
            </a: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passante</a:t>
            </a: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Lorsqu’ un </a:t>
            </a:r>
            <a:r>
              <a:rPr lang="fr-FR" sz="2000" spc="-1" dirty="0" err="1">
                <a:latin typeface="Times New Roman" pitchFamily="18" charset="0"/>
                <a:ea typeface="Garamond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 est configuré, l'interface virtuelle résultante est appelée </a:t>
            </a:r>
            <a:r>
              <a:rPr lang="fr-FR" sz="2000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un canal 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de port (</a:t>
            </a:r>
            <a:r>
              <a:rPr lang="fr-FR" sz="2000" b="1" spc="-1" dirty="0">
                <a:latin typeface="Times New Roman" pitchFamily="18" charset="0"/>
                <a:ea typeface="Garamond"/>
                <a:cs typeface="Times New Roman" pitchFamily="18" charset="0"/>
              </a:rPr>
              <a:t>Port-</a:t>
            </a:r>
            <a:r>
              <a:rPr lang="fr-FR" sz="2000" b="1" spc="-1" dirty="0" err="1">
                <a:latin typeface="Times New Roman" pitchFamily="18" charset="0"/>
                <a:ea typeface="Garamond"/>
                <a:cs typeface="Times New Roman" pitchFamily="18" charset="0"/>
              </a:rPr>
              <a:t>channel</a:t>
            </a:r>
            <a:r>
              <a:rPr lang="fr-FR" sz="2000" b="1" spc="-1" dirty="0">
                <a:latin typeface="Times New Roman" pitchFamily="18" charset="0"/>
                <a:ea typeface="Garamond"/>
                <a:cs typeface="Times New Roman" pitchFamily="18" charset="0"/>
              </a:rPr>
              <a:t> 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abrégé </a:t>
            </a:r>
            <a:r>
              <a:rPr lang="fr-FR" sz="2000" b="1" spc="-1" dirty="0">
                <a:latin typeface="Times New Roman" pitchFamily="18" charset="0"/>
                <a:ea typeface="Garamond"/>
                <a:cs typeface="Times New Roman" pitchFamily="18" charset="0"/>
              </a:rPr>
              <a:t>Po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). </a:t>
            </a:r>
            <a:endParaRPr lang="fr-FR" sz="2000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2000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Les 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interfaces physiques sont regroupées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dans une interface de canal de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port.</a:t>
            </a: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2000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2 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protocoles d’agrégation de lien suivant lesquels on configure un </a:t>
            </a:r>
            <a:r>
              <a:rPr lang="fr-FR" sz="2000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:</a:t>
            </a:r>
          </a:p>
          <a:p>
            <a:pPr marL="702900" indent="-342900" algn="just">
              <a:lnSpc>
                <a:spcPct val="100000"/>
              </a:lnSpc>
              <a:buSzPct val="60000"/>
              <a:buFont typeface="Wingdings" pitchFamily="2" charset="2"/>
              <a:buChar char="v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Le protocole </a:t>
            </a:r>
            <a:r>
              <a:rPr lang="fr-FR" sz="2000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 (Port </a:t>
            </a:r>
            <a:r>
              <a:rPr lang="fr-FR" sz="2000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Aggregation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 Protocol) propriétaire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CISCO</a:t>
            </a:r>
          </a:p>
          <a:p>
            <a:pPr marL="702900" indent="-342900" algn="just">
              <a:lnSpc>
                <a:spcPct val="100000"/>
              </a:lnSpc>
              <a:buSzPct val="60000"/>
              <a:buFont typeface="Wingdings" pitchFamily="2" charset="2"/>
              <a:buChar char="v"/>
            </a:pP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Le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 LACP (Link </a:t>
            </a:r>
            <a:r>
              <a:rPr lang="fr-FR" sz="2000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Aggregation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 Control Protocol)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IEEE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802.3ad</a:t>
            </a:r>
            <a:endParaRPr lang="fr-FR" sz="2000" spc="-1" dirty="0">
              <a:latin typeface="Times New Roman" pitchFamily="18" charset="0"/>
              <a:ea typeface="Garamond"/>
              <a:cs typeface="Times New Roman" pitchFamily="18" charset="0"/>
            </a:endParaRPr>
          </a:p>
          <a:p>
            <a:pPr marL="342900" indent="-342900" algn="just">
              <a:lnSpc>
                <a:spcPct val="100000"/>
              </a:lnSpc>
              <a:buSzPct val="60000"/>
              <a:buFont typeface="Times New Roman" pitchFamily="18" charset="0"/>
              <a:buChar char="•"/>
            </a:pPr>
            <a:r>
              <a:rPr lang="fr-FR" sz="2000" spc="-1" dirty="0" smtClean="0">
                <a:latin typeface="Times New Roman" pitchFamily="18" charset="0"/>
                <a:ea typeface="Garamond"/>
                <a:cs typeface="Times New Roman" pitchFamily="18" charset="0"/>
              </a:rPr>
              <a:t>Il 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y a deux façons de configurer </a:t>
            </a:r>
            <a:r>
              <a:rPr lang="fr-FR" sz="2000" spc="-1" dirty="0" err="1">
                <a:latin typeface="Times New Roman" pitchFamily="18" charset="0"/>
                <a:ea typeface="Garamond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 :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702900" indent="-342900" algn="just">
              <a:lnSpc>
                <a:spcPct val="100000"/>
              </a:lnSpc>
              <a:buSzPct val="45000"/>
              <a:buFont typeface="Wingdings" pitchFamily="2" charset="2"/>
              <a:buChar char="v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Manuellement en saisissant une commande sur chaque port à agréger, des deux côtés de la liaison. </a:t>
            </a:r>
            <a:endParaRPr lang="fr-FR" sz="2000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702900" indent="-342900" algn="just">
              <a:lnSpc>
                <a:spcPct val="100000"/>
              </a:lnSpc>
              <a:buSzPct val="45000"/>
              <a:buFont typeface="Wingdings" pitchFamily="2" charset="2"/>
              <a:buChar char="v"/>
            </a:pP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Laisser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faire la configuration automatique, à l'aide de </a:t>
            </a:r>
            <a:r>
              <a:rPr lang="fr-FR" sz="2000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 ou LACP.</a:t>
            </a: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Pour éviter des problèmes de dysfonctionnement, les ports appartenant à un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même agrégat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doivent avoir les mêmes caractéristiques ( mode duplex, vitesse,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information VLAN…)</a:t>
            </a:r>
          </a:p>
          <a:p>
            <a:pPr marL="342900" indent="-342900" algn="just">
              <a:lnSpc>
                <a:spcPct val="100000"/>
              </a:lnSpc>
              <a:buSzPct val="60000"/>
              <a:buFont typeface="Wingdings" pitchFamily="2" charset="2"/>
              <a:buChar char="§"/>
            </a:pPr>
            <a:r>
              <a:rPr lang="fr-FR" sz="2000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L'</a:t>
            </a:r>
            <a:r>
              <a:rPr lang="fr-FR" sz="2000" spc="-1" dirty="0" err="1" smtClean="0">
                <a:latin typeface="Times New Roman" pitchFamily="18" charset="0"/>
                <a:ea typeface="TimesNewRomanPSMT"/>
                <a:cs typeface="Times New Roman" pitchFamily="18" charset="0"/>
              </a:rPr>
              <a:t>EtherChannel</a:t>
            </a:r>
            <a:r>
              <a:rPr lang="fr-FR" sz="2000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offre une bande passante bidirectionnelle simultanée jusqu'à 800 Mb/s (</a:t>
            </a:r>
            <a:r>
              <a:rPr lang="fr-FR" sz="2000" spc="-1" dirty="0" err="1">
                <a:latin typeface="Times New Roman" pitchFamily="18" charset="0"/>
                <a:ea typeface="TimesNewRomanPSMT"/>
                <a:cs typeface="Times New Roman" pitchFamily="18" charset="0"/>
              </a:rPr>
              <a:t>Fast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lang="fr-FR" sz="2000" spc="-1" dirty="0" err="1">
                <a:latin typeface="Times New Roman" pitchFamily="18" charset="0"/>
                <a:ea typeface="TimesNewRomanPSMT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) 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ou 8 Gb/s (Gigabit </a:t>
            </a:r>
            <a:r>
              <a:rPr lang="fr-FR" sz="2000" spc="-1" dirty="0" err="1">
                <a:latin typeface="Times New Roman" pitchFamily="18" charset="0"/>
                <a:ea typeface="Garamond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Garamond"/>
                <a:cs typeface="Times New Roman" pitchFamily="18" charset="0"/>
              </a:rPr>
              <a:t>) entre deux commutateurs ou entre un commutateur et un hôte.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20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52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1184" y="2802992"/>
            <a:ext cx="5358816" cy="9140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 algn="just">
              <a:lnSpc>
                <a:spcPct val="100000"/>
              </a:lnSpc>
              <a:buClr>
                <a:srgbClr val="FFFF00"/>
              </a:buClr>
            </a:pP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2. Le protocole </a:t>
            </a:r>
            <a:r>
              <a:rPr lang="fr-FR" sz="2400" b="1" strike="noStrike" spc="-1" dirty="0" err="1" smtClean="0">
                <a:solidFill>
                  <a:srgbClr val="00B05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(Port Agrégation Protocol)</a:t>
            </a:r>
            <a:endParaRPr lang="fr-FR" sz="2400" b="0" strike="noStrike" spc="-1" dirty="0" smtClean="0">
              <a:solidFill>
                <a:srgbClr val="00B05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Protocole propriétaire Cisco </a:t>
            </a:r>
            <a:endParaRPr lang="fr-FR" sz="2000" spc="-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D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es paquets 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sont envoyés entre les ports compatibles 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pour négocier la formation d'un canal. 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Quand 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identifie des liaisons Ethernet associées, il groupe les liaisons dans un 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. L'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est ensuite ajouté à l'arbre recouvrant comme port unique.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S'il est activé, 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gère également l'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. Les paquets 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sont envoyés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 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toutes les 30 secondes.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vérifie la cohérence de la configuration et gère les ajouts de liaison et les défaillances entre deux commutateurs. </a:t>
            </a:r>
            <a:endParaRPr lang="fr-FR" sz="2000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just">
              <a:buSzPct val="6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Il garantit que tous les ports ont le même type de configuration quand un </a:t>
            </a:r>
            <a:r>
              <a:rPr lang="fr-FR" sz="2000" b="0" strike="noStrike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EtherChannel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est créé .</a:t>
            </a:r>
            <a:endParaRPr lang="fr-FR" sz="2000" b="0" strike="noStrike" spc="-1" dirty="0">
              <a:latin typeface="Times New Roman" pitchFamily="18" charset="0"/>
              <a:ea typeface="TimesNewRomanPSMT"/>
              <a:cs typeface="Times New Roman" pitchFamily="18" charset="0"/>
            </a:endParaRPr>
          </a:p>
        </p:txBody>
      </p:sp>
      <p:pic>
        <p:nvPicPr>
          <p:cNvPr id="6" name="Image 5"/>
          <p:cNvPicPr/>
          <p:nvPr/>
        </p:nvPicPr>
        <p:blipFill>
          <a:blip r:embed="rId2"/>
          <a:stretch/>
        </p:blipFill>
        <p:spPr>
          <a:xfrm>
            <a:off x="5441565" y="1412776"/>
            <a:ext cx="3681360" cy="43128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9316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2"/>
          <p:cNvSpPr/>
          <p:nvPr/>
        </p:nvSpPr>
        <p:spPr>
          <a:xfrm>
            <a:off x="37448" y="764704"/>
            <a:ext cx="8783024" cy="9140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 algn="just">
              <a:lnSpc>
                <a:spcPct val="200000"/>
              </a:lnSpc>
              <a:buClr>
                <a:srgbClr val="FFFF00"/>
              </a:buClr>
            </a:pP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3. Le </a:t>
            </a:r>
            <a:r>
              <a:rPr lang="fr-FR" sz="2400" b="1" strike="noStrike" spc="-1" dirty="0">
                <a:solidFill>
                  <a:srgbClr val="00B05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protocole LACP (Link Agrégation Protocol)</a:t>
            </a:r>
            <a:endParaRPr lang="fr-FR" sz="2400" b="0" strike="noStrike" spc="-1" dirty="0">
              <a:solidFill>
                <a:srgbClr val="00B050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3260" indent="-342900" algn="just">
              <a:lnSpc>
                <a:spcPct val="100000"/>
              </a:lnSpc>
              <a:buSzPct val="70000"/>
              <a:buFont typeface="Wingdings" pitchFamily="2" charset="2"/>
              <a:buChar char="§"/>
            </a:pPr>
            <a:r>
              <a:rPr lang="fr-FR" sz="200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Fait partie d'une spécification IEEE (</a:t>
            </a:r>
            <a:r>
              <a:rPr lang="fr-FR" sz="200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802.3ad)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3260" indent="-342900" algn="just">
              <a:lnSpc>
                <a:spcPct val="100000"/>
              </a:lnSpc>
              <a:buSzPct val="7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Facilite </a:t>
            </a:r>
            <a:r>
              <a:rPr lang="fr-FR" sz="200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les </a:t>
            </a:r>
            <a:r>
              <a:rPr lang="fr-FR" sz="2000" b="0" strike="noStrike" spc="-1" dirty="0" err="1">
                <a:latin typeface="Times New Roman" pitchFamily="18" charset="0"/>
                <a:ea typeface="TimesNewRomanPSMT"/>
                <a:cs typeface="Times New Roman" pitchFamily="18" charset="0"/>
              </a:rPr>
              <a:t>EtherChannel</a:t>
            </a:r>
            <a:r>
              <a:rPr lang="fr-FR" sz="200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dans des </a:t>
            </a:r>
            <a:r>
              <a:rPr lang="fr-FR" sz="200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environnements </a:t>
            </a:r>
            <a:r>
              <a:rPr lang="fr-FR" sz="2000" b="0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multifournisseurs</a:t>
            </a:r>
          </a:p>
          <a:p>
            <a:pPr marL="343260" indent="-342900" algn="just">
              <a:lnSpc>
                <a:spcPct val="100000"/>
              </a:lnSpc>
              <a:buSzPct val="7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Offre </a:t>
            </a:r>
            <a:r>
              <a:rPr lang="fr-FR" sz="200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les mêmes avantages en matière de négociation que </a:t>
            </a:r>
            <a:r>
              <a:rPr lang="fr-FR" sz="2000" b="0" strike="noStrike" spc="-1" dirty="0" err="1" smtClean="0">
                <a:latin typeface="Times New Roman" pitchFamily="18" charset="0"/>
                <a:ea typeface="TimesNewRomanPSMT"/>
                <a:cs typeface="Times New Roman" pitchFamily="18" charset="0"/>
              </a:rPr>
              <a:t>PagP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3260" indent="-342900" algn="just">
              <a:lnSpc>
                <a:spcPct val="100000"/>
              </a:lnSpc>
              <a:buSzPct val="70000"/>
              <a:buFont typeface="Wingdings" pitchFamily="2" charset="2"/>
              <a:buChar char="§"/>
            </a:pPr>
            <a:r>
              <a:rPr lang="fr-FR" sz="2000" b="0" strike="noStrike" spc="-1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Le </a:t>
            </a:r>
            <a:r>
              <a:rPr lang="fr-FR" sz="200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mode On (Activé) est répété, car il crée la configuration </a:t>
            </a:r>
            <a:r>
              <a:rPr lang="fr-FR" sz="2000" b="0" strike="noStrike" spc="-1" dirty="0" err="1">
                <a:latin typeface="Times New Roman" pitchFamily="18" charset="0"/>
                <a:ea typeface="TimesNewRomanPSMT"/>
                <a:cs typeface="Times New Roman" pitchFamily="18" charset="0"/>
              </a:rPr>
              <a:t>EtherChannel</a:t>
            </a:r>
            <a:r>
              <a:rPr lang="fr-FR" sz="2000" b="0" strike="noStrike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de manière </a:t>
            </a:r>
            <a:r>
              <a:rPr lang="fr-FR" sz="200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inconditionnelle, sans négociation dynamique </a:t>
            </a:r>
            <a:r>
              <a:rPr lang="fr-FR" sz="2000" b="0" strike="noStrike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PAgP</a:t>
            </a:r>
            <a:r>
              <a:rPr lang="fr-FR" sz="2000" b="0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 ou LACP.</a:t>
            </a:r>
          </a:p>
        </p:txBody>
      </p:sp>
      <p:pic>
        <p:nvPicPr>
          <p:cNvPr id="3" name="Image 2"/>
          <p:cNvPicPr/>
          <p:nvPr/>
        </p:nvPicPr>
        <p:blipFill>
          <a:blip r:embed="rId2"/>
          <a:stretch/>
        </p:blipFill>
        <p:spPr>
          <a:xfrm>
            <a:off x="1443880" y="2996952"/>
            <a:ext cx="5648400" cy="3330000"/>
          </a:xfrm>
          <a:prstGeom prst="rect">
            <a:avLst/>
          </a:prstGeom>
          <a:ln w="0">
            <a:noFill/>
          </a:ln>
        </p:spPr>
      </p:pic>
      <p:sp useBgFill="1">
        <p:nvSpPr>
          <p:cNvPr id="4" name="Rectangle 3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52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  <p:sp>
        <p:nvSpPr>
          <p:cNvPr id="6" name="CustomShape 3"/>
          <p:cNvSpPr/>
          <p:nvPr/>
        </p:nvSpPr>
        <p:spPr>
          <a:xfrm>
            <a:off x="92885" y="2802992"/>
            <a:ext cx="8727587" cy="9140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trike="noStrike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Configuration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SegoeUI"/>
                <a:cs typeface="Times New Roman" pitchFamily="18" charset="0"/>
              </a:rPr>
              <a:t>• </a:t>
            </a:r>
            <a:r>
              <a:rPr lang="fr-FR" sz="2000" b="1" spc="-1" dirty="0">
                <a:latin typeface="Times New Roman" pitchFamily="18" charset="0"/>
                <a:ea typeface="TimesNewRomanPS-BoldMT"/>
                <a:cs typeface="Times New Roman" pitchFamily="18" charset="0"/>
              </a:rPr>
              <a:t>Prise en charge d'</a:t>
            </a:r>
            <a:r>
              <a:rPr lang="fr-FR" sz="2000" b="1" spc="-1" dirty="0" err="1">
                <a:latin typeface="Times New Roman" pitchFamily="18" charset="0"/>
                <a:ea typeface="TimesNewRomanPS-BoldMT"/>
                <a:cs typeface="Times New Roman" pitchFamily="18" charset="0"/>
              </a:rPr>
              <a:t>EtherChannel</a:t>
            </a:r>
            <a:r>
              <a:rPr lang="fr-FR" sz="2000" b="1" spc="-1" dirty="0">
                <a:latin typeface="Times New Roman" pitchFamily="18" charset="0"/>
                <a:ea typeface="TimesNewRomanPS-BoldMT"/>
                <a:cs typeface="Times New Roman" pitchFamily="18" charset="0"/>
              </a:rPr>
              <a:t> 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: toutes les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interfaces Ethernet sur tous les modules doivent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prendre en charge </a:t>
            </a:r>
            <a:r>
              <a:rPr lang="fr-FR" sz="2000" spc="-1" dirty="0" err="1">
                <a:latin typeface="Times New Roman" pitchFamily="18" charset="0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, sans que les 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interfaces soient nécessairement contiguës de 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manière physique ou sur le même module.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SegoeUI"/>
                <a:cs typeface="Times New Roman" pitchFamily="18" charset="0"/>
              </a:rPr>
              <a:t>• </a:t>
            </a:r>
            <a:r>
              <a:rPr lang="fr-FR" sz="2000" b="1" spc="-1" dirty="0">
                <a:latin typeface="Times New Roman" pitchFamily="18" charset="0"/>
                <a:ea typeface="TimesNewRomanPS-BoldMT"/>
                <a:cs typeface="Times New Roman" pitchFamily="18" charset="0"/>
              </a:rPr>
              <a:t>Vitesse et mode bidirectionnel 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: configurez 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toutes les interfaces d'un </a:t>
            </a:r>
            <a:r>
              <a:rPr lang="fr-FR" sz="2000" spc="-1" dirty="0" err="1">
                <a:latin typeface="Times New Roman" pitchFamily="18" charset="0"/>
                <a:ea typeface="TimesNewRomanPSMT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pour 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qu'elles 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fonctionnent à la même vitesse et utilisent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le même mode bidirectionnel.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SegoeUI"/>
                <a:cs typeface="Times New Roman" pitchFamily="18" charset="0"/>
              </a:rPr>
              <a:t>• </a:t>
            </a:r>
            <a:r>
              <a:rPr lang="fr-FR" sz="2000" b="1" spc="-1" dirty="0">
                <a:latin typeface="Times New Roman" pitchFamily="18" charset="0"/>
                <a:ea typeface="TimesNewRomanPS-BoldMT"/>
                <a:cs typeface="Times New Roman" pitchFamily="18" charset="0"/>
              </a:rPr>
              <a:t>VLAN correspondant 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: toutes les interfaces 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d'une liaison </a:t>
            </a:r>
            <a:r>
              <a:rPr lang="fr-FR" sz="2000" spc="-1" dirty="0" err="1">
                <a:latin typeface="Times New Roman" pitchFamily="18" charset="0"/>
                <a:ea typeface="TimesNewRomanPSMT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doivent être attribuées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au 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même VLAN, ou être configurées en tant que </a:t>
            </a:r>
            <a:r>
              <a:rPr lang="fr-FR" sz="2000" spc="-1" dirty="0" err="1"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1" spc="-1" dirty="0">
                <a:latin typeface="Times New Roman" pitchFamily="18" charset="0"/>
                <a:ea typeface="TimesNewRomanPS-BoldMT"/>
                <a:cs typeface="Times New Roman" pitchFamily="18" charset="0"/>
              </a:rPr>
              <a:t>Plage de VLAN 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: un </a:t>
            </a:r>
            <a:r>
              <a:rPr lang="fr-FR" sz="2000" spc="-1" dirty="0" err="1">
                <a:latin typeface="Times New Roman" pitchFamily="18" charset="0"/>
                <a:ea typeface="TimesNewRomanPSMT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 prend en charge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 dirty="0">
                <a:latin typeface="Times New Roman" pitchFamily="18" charset="0"/>
                <a:ea typeface="TimesNewRomanPSMT"/>
                <a:cs typeface="Times New Roman" pitchFamily="18" charset="0"/>
              </a:rPr>
              <a:t>la même plage autorisée de VLAN sur toutes les 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interfaces dans un </a:t>
            </a:r>
            <a:r>
              <a:rPr lang="fr-FR" sz="2000" spc="-1" dirty="0" err="1">
                <a:latin typeface="Times New Roman" pitchFamily="18" charset="0"/>
                <a:cs typeface="Times New Roman" pitchFamily="18" charset="0"/>
              </a:rPr>
              <a:t>trunking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spc="-1" dirty="0" err="1">
                <a:latin typeface="Times New Roman" pitchFamily="18" charset="0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. Si la plage autorisée de VLAN n'est pas identique, les interfaces ne forment pas un </a:t>
            </a:r>
            <a:r>
              <a:rPr lang="fr-FR" sz="2000" spc="-1" dirty="0" err="1">
                <a:latin typeface="Times New Roman" pitchFamily="18" charset="0"/>
                <a:cs typeface="Times New Roman" pitchFamily="18" charset="0"/>
              </a:rPr>
              <a:t>EtherChannel</a:t>
            </a: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pic>
        <p:nvPicPr>
          <p:cNvPr id="7" name="Picture 2"/>
          <p:cNvPicPr/>
          <p:nvPr/>
        </p:nvPicPr>
        <p:blipFill>
          <a:blip r:embed="rId2"/>
          <a:srcRect l="46301" t="36117" r="14775" b="15084"/>
          <a:stretch/>
        </p:blipFill>
        <p:spPr>
          <a:xfrm>
            <a:off x="5463806" y="1200696"/>
            <a:ext cx="3278160" cy="3092400"/>
          </a:xfrm>
          <a:prstGeom prst="rect">
            <a:avLst/>
          </a:prstGeom>
          <a:ln w="9525">
            <a:solidFill>
              <a:schemeClr val="tx1"/>
            </a:solidFill>
            <a:bevel/>
          </a:ln>
        </p:spPr>
      </p:pic>
    </p:spTree>
    <p:extLst>
      <p:ext uri="{BB962C8B-B14F-4D97-AF65-F5344CB8AC3E}">
        <p14:creationId xmlns:p14="http://schemas.microsoft.com/office/powerpoint/2010/main" val="42725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4: 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Agrégation des liens (</a:t>
            </a:r>
            <a:r>
              <a:rPr lang="fr-FR" spc="-1" dirty="0" err="1">
                <a:solidFill>
                  <a:srgbClr val="C00000"/>
                </a:solidFill>
                <a:effectLst/>
                <a:latin typeface="Arial"/>
              </a:rPr>
              <a:t>Etherchannel</a:t>
            </a:r>
            <a:r>
              <a:rPr lang="fr-FR" spc="-1" dirty="0">
                <a:solidFill>
                  <a:srgbClr val="C00000"/>
                </a:solidFill>
                <a:effectLst/>
                <a:latin typeface="Arial"/>
              </a:rPr>
              <a:t>)</a:t>
            </a:r>
          </a:p>
        </p:txBody>
      </p:sp>
      <p:sp>
        <p:nvSpPr>
          <p:cNvPr id="4" name="CustomShape 3"/>
          <p:cNvSpPr/>
          <p:nvPr/>
        </p:nvSpPr>
        <p:spPr>
          <a:xfrm>
            <a:off x="92885" y="138696"/>
            <a:ext cx="8727587" cy="9140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trike="noStrike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fr-FR" sz="2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Configuration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pic>
        <p:nvPicPr>
          <p:cNvPr id="6" name="Image 5"/>
          <p:cNvPicPr/>
          <p:nvPr/>
        </p:nvPicPr>
        <p:blipFill>
          <a:blip r:embed="rId2"/>
          <a:stretch/>
        </p:blipFill>
        <p:spPr>
          <a:xfrm>
            <a:off x="157115" y="1053256"/>
            <a:ext cx="8552160" cy="3527872"/>
          </a:xfrm>
          <a:prstGeom prst="rect">
            <a:avLst/>
          </a:prstGeom>
          <a:ln w="0">
            <a:noFill/>
          </a:ln>
        </p:spPr>
      </p:pic>
      <p:pic>
        <p:nvPicPr>
          <p:cNvPr id="7" name="Image 6"/>
          <p:cNvPicPr/>
          <p:nvPr/>
        </p:nvPicPr>
        <p:blipFill>
          <a:blip r:embed="rId3"/>
          <a:stretch/>
        </p:blipFill>
        <p:spPr>
          <a:xfrm>
            <a:off x="176779" y="4653136"/>
            <a:ext cx="8532496" cy="198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5856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2776</TotalTime>
  <Words>845</Words>
  <Application>Microsoft Office PowerPoint</Application>
  <PresentationFormat>Affichage à l'écran (4:3)</PresentationFormat>
  <Paragraphs>117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Oriel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104</cp:revision>
  <dcterms:created xsi:type="dcterms:W3CDTF">2022-11-30T17:43:05Z</dcterms:created>
  <dcterms:modified xsi:type="dcterms:W3CDTF">2023-11-05T08:29:58Z</dcterms:modified>
</cp:coreProperties>
</file>