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ar-DZ"/>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84380"/>
    <p:restoredTop sz="94660"/>
  </p:normalViewPr>
  <p:slideViewPr>
    <p:cSldViewPr>
      <p:cViewPr varScale="1">
        <p:scale>
          <a:sx n="67" d="100"/>
          <a:sy n="67" d="100"/>
        </p:scale>
        <p:origin x="-1464" y="-14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ar-DZ"/>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ar-DZ"/>
          </a:p>
        </p:txBody>
      </p:sp>
      <p:sp>
        <p:nvSpPr>
          <p:cNvPr id="4" name="Espace réservé de la date 3"/>
          <p:cNvSpPr>
            <a:spLocks noGrp="1"/>
          </p:cNvSpPr>
          <p:nvPr>
            <p:ph type="dt" sz="half" idx="10"/>
          </p:nvPr>
        </p:nvSpPr>
        <p:spPr/>
        <p:txBody>
          <a:bodyPr/>
          <a:lstStyle/>
          <a:p>
            <a:fld id="{94D2668A-96AE-4B09-AFBE-764EA186A1B5}" type="datetimeFigureOut">
              <a:rPr lang="ar-DZ" smtClean="0"/>
              <a:t>11-05-1445</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CCB96A19-9876-48F6-B9DB-D65D5FFA07D3}" type="slidenum">
              <a:rPr lang="ar-DZ" smtClean="0"/>
              <a:t>‹N°›</a:t>
            </a:fld>
            <a:endParaRPr lang="ar-DZ"/>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ar-DZ"/>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e la date 3"/>
          <p:cNvSpPr>
            <a:spLocks noGrp="1"/>
          </p:cNvSpPr>
          <p:nvPr>
            <p:ph type="dt" sz="half" idx="10"/>
          </p:nvPr>
        </p:nvSpPr>
        <p:spPr/>
        <p:txBody>
          <a:bodyPr/>
          <a:lstStyle/>
          <a:p>
            <a:fld id="{94D2668A-96AE-4B09-AFBE-764EA186A1B5}" type="datetimeFigureOut">
              <a:rPr lang="ar-DZ" smtClean="0"/>
              <a:t>11-05-1445</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CCB96A19-9876-48F6-B9DB-D65D5FFA07D3}" type="slidenum">
              <a:rPr lang="ar-DZ" smtClean="0"/>
              <a:t>‹N°›</a:t>
            </a:fld>
            <a:endParaRPr lang="ar-D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ar-DZ"/>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e la date 3"/>
          <p:cNvSpPr>
            <a:spLocks noGrp="1"/>
          </p:cNvSpPr>
          <p:nvPr>
            <p:ph type="dt" sz="half" idx="10"/>
          </p:nvPr>
        </p:nvSpPr>
        <p:spPr/>
        <p:txBody>
          <a:bodyPr/>
          <a:lstStyle/>
          <a:p>
            <a:fld id="{94D2668A-96AE-4B09-AFBE-764EA186A1B5}" type="datetimeFigureOut">
              <a:rPr lang="ar-DZ" smtClean="0"/>
              <a:t>11-05-1445</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CCB96A19-9876-48F6-B9DB-D65D5FFA07D3}" type="slidenum">
              <a:rPr lang="ar-DZ" smtClean="0"/>
              <a:t>‹N°›</a:t>
            </a:fld>
            <a:endParaRPr lang="ar-D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ar-DZ"/>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e la date 3"/>
          <p:cNvSpPr>
            <a:spLocks noGrp="1"/>
          </p:cNvSpPr>
          <p:nvPr>
            <p:ph type="dt" sz="half" idx="10"/>
          </p:nvPr>
        </p:nvSpPr>
        <p:spPr/>
        <p:txBody>
          <a:bodyPr/>
          <a:lstStyle/>
          <a:p>
            <a:fld id="{94D2668A-96AE-4B09-AFBE-764EA186A1B5}" type="datetimeFigureOut">
              <a:rPr lang="ar-DZ" smtClean="0"/>
              <a:t>11-05-1445</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CCB96A19-9876-48F6-B9DB-D65D5FFA07D3}" type="slidenum">
              <a:rPr lang="ar-DZ" smtClean="0"/>
              <a:t>‹N°›</a:t>
            </a:fld>
            <a:endParaRPr lang="ar-DZ"/>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r">
              <a:defRPr sz="4000" b="1" cap="all"/>
            </a:lvl1pPr>
          </a:lstStyle>
          <a:p>
            <a:r>
              <a:rPr lang="fr-FR" smtClean="0"/>
              <a:t>Cliquez pour modifier le style du titre</a:t>
            </a:r>
            <a:endParaRPr lang="ar-DZ"/>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94D2668A-96AE-4B09-AFBE-764EA186A1B5}" type="datetimeFigureOut">
              <a:rPr lang="ar-DZ" smtClean="0"/>
              <a:t>11-05-1445</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CCB96A19-9876-48F6-B9DB-D65D5FFA07D3}" type="slidenum">
              <a:rPr lang="ar-DZ" smtClean="0"/>
              <a:t>‹N°›</a:t>
            </a:fld>
            <a:endParaRPr lang="ar-DZ"/>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ar-DZ"/>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5" name="Espace réservé de la date 4"/>
          <p:cNvSpPr>
            <a:spLocks noGrp="1"/>
          </p:cNvSpPr>
          <p:nvPr>
            <p:ph type="dt" sz="half" idx="10"/>
          </p:nvPr>
        </p:nvSpPr>
        <p:spPr/>
        <p:txBody>
          <a:bodyPr/>
          <a:lstStyle/>
          <a:p>
            <a:fld id="{94D2668A-96AE-4B09-AFBE-764EA186A1B5}" type="datetimeFigureOut">
              <a:rPr lang="ar-DZ" smtClean="0"/>
              <a:t>11-05-1445</a:t>
            </a:fld>
            <a:endParaRPr lang="ar-DZ"/>
          </a:p>
        </p:txBody>
      </p:sp>
      <p:sp>
        <p:nvSpPr>
          <p:cNvPr id="6" name="Espace réservé du pied de page 5"/>
          <p:cNvSpPr>
            <a:spLocks noGrp="1"/>
          </p:cNvSpPr>
          <p:nvPr>
            <p:ph type="ftr" sz="quarter" idx="11"/>
          </p:nvPr>
        </p:nvSpPr>
        <p:spPr/>
        <p:txBody>
          <a:bodyPr/>
          <a:lstStyle/>
          <a:p>
            <a:endParaRPr lang="ar-DZ"/>
          </a:p>
        </p:txBody>
      </p:sp>
      <p:sp>
        <p:nvSpPr>
          <p:cNvPr id="7" name="Espace réservé du numéro de diapositive 6"/>
          <p:cNvSpPr>
            <a:spLocks noGrp="1"/>
          </p:cNvSpPr>
          <p:nvPr>
            <p:ph type="sldNum" sz="quarter" idx="12"/>
          </p:nvPr>
        </p:nvSpPr>
        <p:spPr/>
        <p:txBody>
          <a:bodyPr/>
          <a:lstStyle/>
          <a:p>
            <a:fld id="{CCB96A19-9876-48F6-B9DB-D65D5FFA07D3}" type="slidenum">
              <a:rPr lang="ar-DZ" smtClean="0"/>
              <a:t>‹N°›</a:t>
            </a:fld>
            <a:endParaRPr lang="ar-DZ"/>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ar-DZ"/>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7" name="Espace réservé de la date 6"/>
          <p:cNvSpPr>
            <a:spLocks noGrp="1"/>
          </p:cNvSpPr>
          <p:nvPr>
            <p:ph type="dt" sz="half" idx="10"/>
          </p:nvPr>
        </p:nvSpPr>
        <p:spPr/>
        <p:txBody>
          <a:bodyPr/>
          <a:lstStyle/>
          <a:p>
            <a:fld id="{94D2668A-96AE-4B09-AFBE-764EA186A1B5}" type="datetimeFigureOut">
              <a:rPr lang="ar-DZ" smtClean="0"/>
              <a:t>11-05-1445</a:t>
            </a:fld>
            <a:endParaRPr lang="ar-DZ"/>
          </a:p>
        </p:txBody>
      </p:sp>
      <p:sp>
        <p:nvSpPr>
          <p:cNvPr id="8" name="Espace réservé du pied de page 7"/>
          <p:cNvSpPr>
            <a:spLocks noGrp="1"/>
          </p:cNvSpPr>
          <p:nvPr>
            <p:ph type="ftr" sz="quarter" idx="11"/>
          </p:nvPr>
        </p:nvSpPr>
        <p:spPr/>
        <p:txBody>
          <a:bodyPr/>
          <a:lstStyle/>
          <a:p>
            <a:endParaRPr lang="ar-DZ"/>
          </a:p>
        </p:txBody>
      </p:sp>
      <p:sp>
        <p:nvSpPr>
          <p:cNvPr id="9" name="Espace réservé du numéro de diapositive 8"/>
          <p:cNvSpPr>
            <a:spLocks noGrp="1"/>
          </p:cNvSpPr>
          <p:nvPr>
            <p:ph type="sldNum" sz="quarter" idx="12"/>
          </p:nvPr>
        </p:nvSpPr>
        <p:spPr/>
        <p:txBody>
          <a:bodyPr/>
          <a:lstStyle/>
          <a:p>
            <a:fld id="{CCB96A19-9876-48F6-B9DB-D65D5FFA07D3}" type="slidenum">
              <a:rPr lang="ar-DZ" smtClean="0"/>
              <a:t>‹N°›</a:t>
            </a:fld>
            <a:endParaRPr lang="ar-DZ"/>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ar-DZ"/>
          </a:p>
        </p:txBody>
      </p:sp>
      <p:sp>
        <p:nvSpPr>
          <p:cNvPr id="3" name="Espace réservé de la date 2"/>
          <p:cNvSpPr>
            <a:spLocks noGrp="1"/>
          </p:cNvSpPr>
          <p:nvPr>
            <p:ph type="dt" sz="half" idx="10"/>
          </p:nvPr>
        </p:nvSpPr>
        <p:spPr/>
        <p:txBody>
          <a:bodyPr/>
          <a:lstStyle/>
          <a:p>
            <a:fld id="{94D2668A-96AE-4B09-AFBE-764EA186A1B5}" type="datetimeFigureOut">
              <a:rPr lang="ar-DZ" smtClean="0"/>
              <a:t>11-05-1445</a:t>
            </a:fld>
            <a:endParaRPr lang="ar-DZ"/>
          </a:p>
        </p:txBody>
      </p:sp>
      <p:sp>
        <p:nvSpPr>
          <p:cNvPr id="4" name="Espace réservé du pied de page 3"/>
          <p:cNvSpPr>
            <a:spLocks noGrp="1"/>
          </p:cNvSpPr>
          <p:nvPr>
            <p:ph type="ftr" sz="quarter" idx="11"/>
          </p:nvPr>
        </p:nvSpPr>
        <p:spPr/>
        <p:txBody>
          <a:bodyPr/>
          <a:lstStyle/>
          <a:p>
            <a:endParaRPr lang="ar-DZ"/>
          </a:p>
        </p:txBody>
      </p:sp>
      <p:sp>
        <p:nvSpPr>
          <p:cNvPr id="5" name="Espace réservé du numéro de diapositive 4"/>
          <p:cNvSpPr>
            <a:spLocks noGrp="1"/>
          </p:cNvSpPr>
          <p:nvPr>
            <p:ph type="sldNum" sz="quarter" idx="12"/>
          </p:nvPr>
        </p:nvSpPr>
        <p:spPr/>
        <p:txBody>
          <a:bodyPr/>
          <a:lstStyle/>
          <a:p>
            <a:fld id="{CCB96A19-9876-48F6-B9DB-D65D5FFA07D3}" type="slidenum">
              <a:rPr lang="ar-DZ" smtClean="0"/>
              <a:t>‹N°›</a:t>
            </a:fld>
            <a:endParaRPr lang="ar-D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94D2668A-96AE-4B09-AFBE-764EA186A1B5}" type="datetimeFigureOut">
              <a:rPr lang="ar-DZ" smtClean="0"/>
              <a:t>11-05-1445</a:t>
            </a:fld>
            <a:endParaRPr lang="ar-DZ"/>
          </a:p>
        </p:txBody>
      </p:sp>
      <p:sp>
        <p:nvSpPr>
          <p:cNvPr id="3" name="Espace réservé du pied de page 2"/>
          <p:cNvSpPr>
            <a:spLocks noGrp="1"/>
          </p:cNvSpPr>
          <p:nvPr>
            <p:ph type="ftr" sz="quarter" idx="11"/>
          </p:nvPr>
        </p:nvSpPr>
        <p:spPr/>
        <p:txBody>
          <a:bodyPr/>
          <a:lstStyle/>
          <a:p>
            <a:endParaRPr lang="ar-DZ"/>
          </a:p>
        </p:txBody>
      </p:sp>
      <p:sp>
        <p:nvSpPr>
          <p:cNvPr id="4" name="Espace réservé du numéro de diapositive 3"/>
          <p:cNvSpPr>
            <a:spLocks noGrp="1"/>
          </p:cNvSpPr>
          <p:nvPr>
            <p:ph type="sldNum" sz="quarter" idx="12"/>
          </p:nvPr>
        </p:nvSpPr>
        <p:spPr/>
        <p:txBody>
          <a:bodyPr/>
          <a:lstStyle/>
          <a:p>
            <a:fld id="{CCB96A19-9876-48F6-B9DB-D65D5FFA07D3}" type="slidenum">
              <a:rPr lang="ar-DZ" smtClean="0"/>
              <a:t>‹N°›</a:t>
            </a:fld>
            <a:endParaRPr lang="ar-D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r">
              <a:defRPr sz="2000" b="1"/>
            </a:lvl1pPr>
          </a:lstStyle>
          <a:p>
            <a:r>
              <a:rPr lang="fr-FR" smtClean="0"/>
              <a:t>Cliquez pour modifier le style du titre</a:t>
            </a:r>
            <a:endParaRPr lang="ar-DZ"/>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94D2668A-96AE-4B09-AFBE-764EA186A1B5}" type="datetimeFigureOut">
              <a:rPr lang="ar-DZ" smtClean="0"/>
              <a:t>11-05-1445</a:t>
            </a:fld>
            <a:endParaRPr lang="ar-DZ"/>
          </a:p>
        </p:txBody>
      </p:sp>
      <p:sp>
        <p:nvSpPr>
          <p:cNvPr id="6" name="Espace réservé du pied de page 5"/>
          <p:cNvSpPr>
            <a:spLocks noGrp="1"/>
          </p:cNvSpPr>
          <p:nvPr>
            <p:ph type="ftr" sz="quarter" idx="11"/>
          </p:nvPr>
        </p:nvSpPr>
        <p:spPr/>
        <p:txBody>
          <a:bodyPr/>
          <a:lstStyle/>
          <a:p>
            <a:endParaRPr lang="ar-DZ"/>
          </a:p>
        </p:txBody>
      </p:sp>
      <p:sp>
        <p:nvSpPr>
          <p:cNvPr id="7" name="Espace réservé du numéro de diapositive 6"/>
          <p:cNvSpPr>
            <a:spLocks noGrp="1"/>
          </p:cNvSpPr>
          <p:nvPr>
            <p:ph type="sldNum" sz="quarter" idx="12"/>
          </p:nvPr>
        </p:nvSpPr>
        <p:spPr/>
        <p:txBody>
          <a:bodyPr/>
          <a:lstStyle/>
          <a:p>
            <a:fld id="{CCB96A19-9876-48F6-B9DB-D65D5FFA07D3}" type="slidenum">
              <a:rPr lang="ar-DZ" smtClean="0"/>
              <a:t>‹N°›</a:t>
            </a:fld>
            <a:endParaRPr lang="ar-DZ"/>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r">
              <a:defRPr sz="2000" b="1"/>
            </a:lvl1pPr>
          </a:lstStyle>
          <a:p>
            <a:r>
              <a:rPr lang="fr-FR" smtClean="0"/>
              <a:t>Cliquez pour modifier le style du titre</a:t>
            </a:r>
            <a:endParaRPr lang="ar-DZ"/>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DZ"/>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94D2668A-96AE-4B09-AFBE-764EA186A1B5}" type="datetimeFigureOut">
              <a:rPr lang="ar-DZ" smtClean="0"/>
              <a:t>11-05-1445</a:t>
            </a:fld>
            <a:endParaRPr lang="ar-DZ"/>
          </a:p>
        </p:txBody>
      </p:sp>
      <p:sp>
        <p:nvSpPr>
          <p:cNvPr id="6" name="Espace réservé du pied de page 5"/>
          <p:cNvSpPr>
            <a:spLocks noGrp="1"/>
          </p:cNvSpPr>
          <p:nvPr>
            <p:ph type="ftr" sz="quarter" idx="11"/>
          </p:nvPr>
        </p:nvSpPr>
        <p:spPr/>
        <p:txBody>
          <a:bodyPr/>
          <a:lstStyle/>
          <a:p>
            <a:endParaRPr lang="ar-DZ"/>
          </a:p>
        </p:txBody>
      </p:sp>
      <p:sp>
        <p:nvSpPr>
          <p:cNvPr id="7" name="Espace réservé du numéro de diapositive 6"/>
          <p:cNvSpPr>
            <a:spLocks noGrp="1"/>
          </p:cNvSpPr>
          <p:nvPr>
            <p:ph type="sldNum" sz="quarter" idx="12"/>
          </p:nvPr>
        </p:nvSpPr>
        <p:spPr/>
        <p:txBody>
          <a:bodyPr/>
          <a:lstStyle/>
          <a:p>
            <a:fld id="{CCB96A19-9876-48F6-B9DB-D65D5FFA07D3}" type="slidenum">
              <a:rPr lang="ar-DZ" smtClean="0"/>
              <a:t>‹N°›</a:t>
            </a:fld>
            <a:endParaRPr lang="ar-DZ"/>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fr-FR" smtClean="0"/>
              <a:t>Cliquez pour modifier le style du titre</a:t>
            </a:r>
            <a:endParaRPr lang="ar-DZ"/>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e la date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94D2668A-96AE-4B09-AFBE-764EA186A1B5}" type="datetimeFigureOut">
              <a:rPr lang="ar-DZ" smtClean="0"/>
              <a:t>11-05-1445</a:t>
            </a:fld>
            <a:endParaRPr lang="ar-DZ"/>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DZ"/>
          </a:p>
        </p:txBody>
      </p:sp>
      <p:sp>
        <p:nvSpPr>
          <p:cNvPr id="6" name="Espace réservé du numéro de diapositive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CCB96A19-9876-48F6-B9DB-D65D5FFA07D3}" type="slidenum">
              <a:rPr lang="ar-DZ" smtClean="0"/>
              <a:t>‹N°›</a:t>
            </a:fld>
            <a:endParaRPr lang="ar-DZ"/>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DZ"/>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style>
          <a:lnRef idx="0">
            <a:schemeClr val="accent5"/>
          </a:lnRef>
          <a:fillRef idx="3">
            <a:schemeClr val="accent5"/>
          </a:fillRef>
          <a:effectRef idx="3">
            <a:schemeClr val="accent5"/>
          </a:effectRef>
          <a:fontRef idx="minor">
            <a:schemeClr val="lt1"/>
          </a:fontRef>
        </p:style>
        <p:txBody>
          <a:bodyPr/>
          <a:lstStyle/>
          <a:p>
            <a:r>
              <a:rPr lang="ar-DZ" dirty="0" smtClean="0"/>
              <a:t>النظريات التربوية </a:t>
            </a:r>
            <a:endParaRPr lang="ar-DZ"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511156"/>
          </a:xfrm>
        </p:spPr>
        <p:style>
          <a:lnRef idx="1">
            <a:schemeClr val="accent4"/>
          </a:lnRef>
          <a:fillRef idx="2">
            <a:schemeClr val="accent4"/>
          </a:fillRef>
          <a:effectRef idx="1">
            <a:schemeClr val="accent4"/>
          </a:effectRef>
          <a:fontRef idx="minor">
            <a:schemeClr val="dk1"/>
          </a:fontRef>
        </p:style>
        <p:txBody>
          <a:bodyPr>
            <a:normAutofit fontScale="90000"/>
          </a:bodyPr>
          <a:lstStyle/>
          <a:p>
            <a:r>
              <a:rPr lang="ar-SA" b="1" dirty="0"/>
              <a:t>النظریة التربویة في المنظور الغربي</a:t>
            </a:r>
            <a:endParaRPr lang="ar-DZ" dirty="0"/>
          </a:p>
        </p:txBody>
      </p:sp>
      <p:sp>
        <p:nvSpPr>
          <p:cNvPr id="3" name="Espace réservé du contenu 2"/>
          <p:cNvSpPr>
            <a:spLocks noGrp="1"/>
          </p:cNvSpPr>
          <p:nvPr>
            <p:ph idx="1"/>
          </p:nvPr>
        </p:nvSpPr>
        <p:spPr>
          <a:xfrm>
            <a:off x="0" y="857232"/>
            <a:ext cx="9144000" cy="6000768"/>
          </a:xfrm>
        </p:spPr>
        <p:style>
          <a:lnRef idx="1">
            <a:schemeClr val="accent4"/>
          </a:lnRef>
          <a:fillRef idx="3">
            <a:schemeClr val="accent4"/>
          </a:fillRef>
          <a:effectRef idx="2">
            <a:schemeClr val="accent4"/>
          </a:effectRef>
          <a:fontRef idx="minor">
            <a:schemeClr val="lt1"/>
          </a:fontRef>
        </p:style>
        <p:txBody>
          <a:bodyPr>
            <a:normAutofit fontScale="92500" lnSpcReduction="20000"/>
          </a:bodyPr>
          <a:lstStyle/>
          <a:p>
            <a:r>
              <a:rPr lang="ar-SA" b="1" dirty="0"/>
              <a:t>أ</a:t>
            </a:r>
            <a:r>
              <a:rPr lang="en-US" b="1" dirty="0"/>
              <a:t>/ </a:t>
            </a:r>
            <a:r>
              <a:rPr lang="ar-SA" b="1" dirty="0"/>
              <a:t>المنظور الانجلیزي</a:t>
            </a:r>
            <a:r>
              <a:rPr lang="en-US" dirty="0"/>
              <a:t>: </a:t>
            </a:r>
            <a:r>
              <a:rPr lang="ar-SA" dirty="0"/>
              <a:t>الفكر التربوي والمربون الإنجلیز، یرون أن</a:t>
            </a:r>
            <a:r>
              <a:rPr lang="en-US" dirty="0"/>
              <a:t> "</a:t>
            </a:r>
            <a:r>
              <a:rPr lang="ar-SA" dirty="0"/>
              <a:t>المواطن الصالح</a:t>
            </a:r>
            <a:r>
              <a:rPr lang="en-US" dirty="0"/>
              <a:t>" </a:t>
            </a:r>
            <a:r>
              <a:rPr lang="ar-SA" dirty="0"/>
              <a:t>هو ذلك الذي تسعى التربیة إلى إعداده وتأهیله عبر مجموعة من العملیات </a:t>
            </a:r>
            <a:r>
              <a:rPr lang="ar-SA" dirty="0" err="1"/>
              <a:t>و</a:t>
            </a:r>
            <a:r>
              <a:rPr lang="ar-SA" dirty="0"/>
              <a:t> المراحل. </a:t>
            </a:r>
            <a:endParaRPr lang="en-US" dirty="0"/>
          </a:p>
          <a:p>
            <a:r>
              <a:rPr lang="ar-SA" b="1" dirty="0"/>
              <a:t>ب</a:t>
            </a:r>
            <a:r>
              <a:rPr lang="en-US" b="1" dirty="0"/>
              <a:t>/ </a:t>
            </a:r>
            <a:r>
              <a:rPr lang="ar-SA" b="1" dirty="0"/>
              <a:t>المنظور الفرنسي</a:t>
            </a:r>
            <a:r>
              <a:rPr lang="en-US" b="1" dirty="0"/>
              <a:t>:</a:t>
            </a:r>
            <a:r>
              <a:rPr lang="en-US" dirty="0"/>
              <a:t> </a:t>
            </a:r>
            <a:r>
              <a:rPr lang="ar-SA" dirty="0"/>
              <a:t>یرى الفرنسیون إن</a:t>
            </a:r>
            <a:r>
              <a:rPr lang="en-US" dirty="0"/>
              <a:t> "</a:t>
            </a:r>
            <a:r>
              <a:rPr lang="ar-SA" dirty="0"/>
              <a:t>المواطن الصالح</a:t>
            </a:r>
            <a:r>
              <a:rPr lang="en-US" dirty="0"/>
              <a:t>" </a:t>
            </a:r>
            <a:r>
              <a:rPr lang="ar-SA" dirty="0"/>
              <a:t>هو المواطن المثقف ثقافة عامة، یستطیع بها أن یكون رجل مجتمع أو رجل صالونات</a:t>
            </a:r>
            <a:r>
              <a:rPr lang="en-US" dirty="0"/>
              <a:t>.</a:t>
            </a:r>
          </a:p>
          <a:p>
            <a:r>
              <a:rPr lang="ar-SA" b="1" dirty="0"/>
              <a:t>ج</a:t>
            </a:r>
            <a:r>
              <a:rPr lang="en-US" b="1" dirty="0"/>
              <a:t>/ </a:t>
            </a:r>
            <a:r>
              <a:rPr lang="ar-SA" b="1" dirty="0"/>
              <a:t>المنظور الأمریكي</a:t>
            </a:r>
            <a:r>
              <a:rPr lang="en-US" b="1" dirty="0"/>
              <a:t>:</a:t>
            </a:r>
            <a:r>
              <a:rPr lang="en-US" dirty="0"/>
              <a:t> </a:t>
            </a:r>
            <a:r>
              <a:rPr lang="ar-SA" dirty="0"/>
              <a:t>أما علماء التربیة الأمریكیون فیرون</a:t>
            </a:r>
            <a:r>
              <a:rPr lang="en-US" dirty="0"/>
              <a:t> "</a:t>
            </a:r>
            <a:r>
              <a:rPr lang="ar-SA" dirty="0"/>
              <a:t>المواطن الصالح</a:t>
            </a:r>
            <a:r>
              <a:rPr lang="en-US" dirty="0"/>
              <a:t>"</a:t>
            </a:r>
            <a:r>
              <a:rPr lang="ar-SA" dirty="0"/>
              <a:t>، ذلك المواطن المثقف ثقافیة تقنیة، تؤهله لیلعب دو </a:t>
            </a:r>
            <a:r>
              <a:rPr lang="ar-SA" dirty="0" err="1"/>
              <a:t>ا</a:t>
            </a:r>
            <a:r>
              <a:rPr lang="ar-SA" dirty="0"/>
              <a:t> رً ما في الآلة الأمریكیة، أي في المجتمع التقني الأمریكي</a:t>
            </a:r>
            <a:r>
              <a:rPr lang="en-US" dirty="0"/>
              <a:t>.</a:t>
            </a:r>
          </a:p>
          <a:p>
            <a:r>
              <a:rPr lang="ar-SA" b="1" dirty="0"/>
              <a:t>د</a:t>
            </a:r>
            <a:r>
              <a:rPr lang="en-US" b="1" dirty="0"/>
              <a:t>/ </a:t>
            </a:r>
            <a:r>
              <a:rPr lang="ar-SA" b="1" dirty="0"/>
              <a:t>المنظور الشیوعي</a:t>
            </a:r>
            <a:r>
              <a:rPr lang="en-US" b="1" dirty="0"/>
              <a:t>:</a:t>
            </a:r>
            <a:r>
              <a:rPr lang="en-US" dirty="0"/>
              <a:t> </a:t>
            </a:r>
            <a:r>
              <a:rPr lang="ar-SA" dirty="0"/>
              <a:t>أما في المجتمعات الشیوعیة، فترى أن</a:t>
            </a:r>
            <a:r>
              <a:rPr lang="en-US" dirty="0"/>
              <a:t> "</a:t>
            </a:r>
            <a:r>
              <a:rPr lang="ar-SA" dirty="0"/>
              <a:t>المواطن الصالح</a:t>
            </a:r>
            <a:r>
              <a:rPr lang="en-US" dirty="0"/>
              <a:t>" </a:t>
            </a:r>
            <a:r>
              <a:rPr lang="ar-SA" dirty="0"/>
              <a:t>هو المواطن المؤمن بالعقیدة الشیوعیة، والعامل بأحكامها</a:t>
            </a:r>
            <a:r>
              <a:rPr lang="en-US" dirty="0"/>
              <a:t>. </a:t>
            </a:r>
            <a:r>
              <a:rPr lang="ar-SA" dirty="0"/>
              <a:t>ومهما اختلفت النظریات التربویة في العالم، فإن الفكر السیاسي، والاجتماعي الذي یسود أي مجتمع، یطبع الفكر التربوي لهذا المجتمع بطابعه الخاص الممیز</a:t>
            </a:r>
            <a:r>
              <a:rPr lang="en-US" dirty="0"/>
              <a:t>.</a:t>
            </a:r>
          </a:p>
          <a:p>
            <a:endParaRPr lang="ar-DZ"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857232"/>
          </a:xfrm>
        </p:spPr>
        <p:style>
          <a:lnRef idx="3">
            <a:schemeClr val="lt1"/>
          </a:lnRef>
          <a:fillRef idx="1">
            <a:schemeClr val="accent1"/>
          </a:fillRef>
          <a:effectRef idx="1">
            <a:schemeClr val="accent1"/>
          </a:effectRef>
          <a:fontRef idx="minor">
            <a:schemeClr val="lt1"/>
          </a:fontRef>
        </p:style>
        <p:txBody>
          <a:bodyPr>
            <a:normAutofit/>
          </a:bodyPr>
          <a:lstStyle/>
          <a:p>
            <a:r>
              <a:rPr lang="ar-SA" sz="3600" b="1" dirty="0"/>
              <a:t>النظریات التربویة الغربیة وأهم روادها خلال نهایة القرن</a:t>
            </a:r>
            <a:r>
              <a:rPr lang="en-US" sz="3600" b="1" dirty="0"/>
              <a:t> </a:t>
            </a:r>
            <a:r>
              <a:rPr lang="en-US" sz="3600" b="1" dirty="0" smtClean="0"/>
              <a:t>19</a:t>
            </a:r>
            <a:endParaRPr lang="ar-DZ" sz="3600" dirty="0"/>
          </a:p>
        </p:txBody>
      </p:sp>
      <p:sp>
        <p:nvSpPr>
          <p:cNvPr id="3" name="Espace réservé du contenu 2"/>
          <p:cNvSpPr>
            <a:spLocks noGrp="1"/>
          </p:cNvSpPr>
          <p:nvPr>
            <p:ph idx="1"/>
          </p:nvPr>
        </p:nvSpPr>
        <p:spPr>
          <a:xfrm>
            <a:off x="0" y="857232"/>
            <a:ext cx="9144000" cy="6000768"/>
          </a:xfrm>
        </p:spPr>
        <p:style>
          <a:lnRef idx="1">
            <a:schemeClr val="accent1"/>
          </a:lnRef>
          <a:fillRef idx="2">
            <a:schemeClr val="accent1"/>
          </a:fillRef>
          <a:effectRef idx="1">
            <a:schemeClr val="accent1"/>
          </a:effectRef>
          <a:fontRef idx="minor">
            <a:schemeClr val="dk1"/>
          </a:fontRef>
        </p:style>
        <p:txBody>
          <a:bodyPr>
            <a:normAutofit fontScale="62500" lnSpcReduction="20000"/>
          </a:bodyPr>
          <a:lstStyle/>
          <a:p>
            <a:pPr lvl="0"/>
            <a:r>
              <a:rPr lang="ar-SA" b="1" dirty="0" err="1"/>
              <a:t>جوهان</a:t>
            </a:r>
            <a:r>
              <a:rPr lang="ar-SA" b="1" dirty="0"/>
              <a:t> </a:t>
            </a:r>
            <a:r>
              <a:rPr lang="ar-SA" b="1" dirty="0" err="1"/>
              <a:t>باستالونزي</a:t>
            </a:r>
            <a:r>
              <a:rPr lang="ar-SA" b="1" dirty="0"/>
              <a:t> 1746 - 1827</a:t>
            </a:r>
            <a:r>
              <a:rPr lang="ar-SA" dirty="0"/>
              <a:t> وهو مفكر تربوي سویسري، حیث انطلق من تجاربه خبراته  الشخصیة وبطریقة تأملیة وواقعیة، أكد على ضرورة اعتبار الطفل إنسان وجعله محور وأساس العملیة التربویة فهو من رواد هذا المبدأ</a:t>
            </a:r>
            <a:r>
              <a:rPr lang="en-US" dirty="0"/>
              <a:t> (</a:t>
            </a:r>
            <a:r>
              <a:rPr lang="ar-SA" dirty="0"/>
              <a:t>تنمیة عقل الطفل</a:t>
            </a:r>
            <a:r>
              <a:rPr lang="en-US" dirty="0"/>
              <a:t>)</a:t>
            </a:r>
            <a:r>
              <a:rPr lang="ar-SA" dirty="0"/>
              <a:t>، وعلى التربیة أیضا أن تتماشى وعقلیة الطفل (</a:t>
            </a:r>
            <a:r>
              <a:rPr lang="ar-DZ" dirty="0"/>
              <a:t>مراعاة </a:t>
            </a:r>
            <a:r>
              <a:rPr lang="ar-SA" dirty="0"/>
              <a:t>المرحلة العمریة وخصائصها). حیث قدم هذا المفكر ولخدمة نظریاته مجموعة من الروایات كروایة لیونارد </a:t>
            </a:r>
            <a:r>
              <a:rPr lang="ar-SA" dirty="0" err="1"/>
              <a:t>غروتورد</a:t>
            </a:r>
            <a:r>
              <a:rPr lang="ar-SA" dirty="0"/>
              <a:t> وروایة كیف تعلم </a:t>
            </a:r>
            <a:r>
              <a:rPr lang="ar-SA" dirty="0" err="1"/>
              <a:t>غروتورد</a:t>
            </a:r>
            <a:r>
              <a:rPr lang="ar-SA" dirty="0"/>
              <a:t> أطفالها، ووضع دلیلا سماه (الطریقة) یتضمن طرق التدریس التي  دعا إلیها، تعتمد على التدرج والمرحلیة والانتقال من البسیط إلى المعقد، وكان یعتبر أن الأساس الصحیح للمعرفة البشریة هو الانطباع الحسي للطبیعة على عقل الطفل، ومنه دعا إلى الاهتمام بهذه الخاصیة والعمل على توسیعها وتصنیفها وتثبیتها لدى الأطفال</a:t>
            </a:r>
            <a:r>
              <a:rPr lang="en-US" dirty="0"/>
              <a:t>. </a:t>
            </a:r>
            <a:r>
              <a:rPr lang="ar-SA" dirty="0"/>
              <a:t>وقد تمكن هذا المفكر من تأسیس معهد لتدریب المربین وتم نقل هذه النظریات والطرق إلى دول وبیئات أخرى كألمانیا وفرنسا وانجلترا والولایات المتحدة الأمریكیة</a:t>
            </a:r>
            <a:endParaRPr lang="en-US" dirty="0"/>
          </a:p>
          <a:p>
            <a:pPr lvl="0"/>
            <a:r>
              <a:rPr lang="en-US" dirty="0"/>
              <a:t> </a:t>
            </a:r>
            <a:r>
              <a:rPr lang="ar-SA" b="1" dirty="0"/>
              <a:t>جون </a:t>
            </a:r>
            <a:r>
              <a:rPr lang="ar-SA" b="1" dirty="0" err="1"/>
              <a:t>فریدرخ</a:t>
            </a:r>
            <a:r>
              <a:rPr lang="ar-SA" b="1" dirty="0"/>
              <a:t> </a:t>
            </a:r>
            <a:r>
              <a:rPr lang="ar-SA" b="1" dirty="0" err="1"/>
              <a:t>هربارت</a:t>
            </a:r>
            <a:r>
              <a:rPr lang="ar-SA" b="1" dirty="0"/>
              <a:t> ( </a:t>
            </a:r>
            <a:r>
              <a:rPr lang="en-US" dirty="0"/>
              <a:t>1841</a:t>
            </a:r>
            <a:r>
              <a:rPr lang="fr-FR" dirty="0"/>
              <a:t>-</a:t>
            </a:r>
            <a:r>
              <a:rPr lang="en-US" dirty="0"/>
              <a:t> 1776 </a:t>
            </a:r>
            <a:r>
              <a:rPr lang="ar-SA" dirty="0"/>
              <a:t>) وهو مفكر ألمانیا تأثر بنظریات </a:t>
            </a:r>
            <a:r>
              <a:rPr lang="ar-SA" dirty="0" err="1"/>
              <a:t>جوهان</a:t>
            </a:r>
            <a:r>
              <a:rPr lang="ar-SA" dirty="0"/>
              <a:t> </a:t>
            </a:r>
            <a:r>
              <a:rPr lang="ar-SA" dirty="0" err="1"/>
              <a:t>باستالوتزي</a:t>
            </a:r>
            <a:r>
              <a:rPr lang="ar-SA" dirty="0"/>
              <a:t>  </a:t>
            </a:r>
            <a:endParaRPr lang="en-US" dirty="0"/>
          </a:p>
          <a:p>
            <a:r>
              <a:rPr lang="ar-SA" dirty="0"/>
              <a:t>السویسري، أثناء فترة تواجده في </a:t>
            </a:r>
            <a:r>
              <a:rPr lang="ar-DZ" dirty="0"/>
              <a:t> سويسرا</a:t>
            </a:r>
            <a:r>
              <a:rPr lang="ar-SA" dirty="0"/>
              <a:t>، حیث كان یشتغل مدرسا هناك</a:t>
            </a:r>
            <a:r>
              <a:rPr lang="en-US" dirty="0"/>
              <a:t>. </a:t>
            </a:r>
            <a:r>
              <a:rPr lang="ar-SA" dirty="0"/>
              <a:t>وبعد عودته إلى ألمانیا اشتغل محاضر  بجامعة </a:t>
            </a:r>
            <a:r>
              <a:rPr lang="ar-SA" dirty="0" err="1"/>
              <a:t>غوتنجن</a:t>
            </a:r>
            <a:r>
              <a:rPr lang="ar-SA" dirty="0"/>
              <a:t> ونشر كتابه المشهور</a:t>
            </a:r>
            <a:r>
              <a:rPr lang="en-US" dirty="0"/>
              <a:t> "</a:t>
            </a:r>
            <a:r>
              <a:rPr lang="ar-SA" dirty="0"/>
              <a:t>علم التربیة</a:t>
            </a:r>
            <a:r>
              <a:rPr lang="en-US" dirty="0"/>
              <a:t>"</a:t>
            </a:r>
            <a:r>
              <a:rPr lang="ar-SA" dirty="0"/>
              <a:t>، كما أسس حلقة تربویة ومدرسة تطبیقیة لتدریب المعلمین وقام بتجارب حول طرق التدریس، أثمرت هذه الجهود كتابا آخر سنة</a:t>
            </a:r>
            <a:r>
              <a:rPr lang="en-US" dirty="0"/>
              <a:t> 1835 </a:t>
            </a:r>
            <a:r>
              <a:rPr lang="ar-SA" dirty="0"/>
              <a:t>بعنوان</a:t>
            </a:r>
            <a:r>
              <a:rPr lang="en-US" dirty="0"/>
              <a:t> "</a:t>
            </a:r>
            <a:r>
              <a:rPr lang="ar-SA" dirty="0"/>
              <a:t>الخطوط العریضة للعقیدة التربویة</a:t>
            </a:r>
            <a:r>
              <a:rPr lang="en-US" dirty="0"/>
              <a:t>". </a:t>
            </a:r>
            <a:r>
              <a:rPr lang="ar-SA" dirty="0"/>
              <a:t>كان شدید الحرص على نقل التربیة من طقوس النصح والإرشاد الذاتي والحدس الفردي في التعلیم إلى علم یخضع للبحث والاستقصاء بأسلوب علمي، كما عمل على إرساء النظام التعلیمي على علم الأخلاق لتشخیص وتحدید الأهداف التربویة وعلم النفس كأسلوب لتحقیق تلك الأهداف التربویة، وهنا تبرز أهمیة البیئة الخارجیة والسیطرة علیها وأثرها على تحدید عناصر التكوینات النفسیة للفرد</a:t>
            </a:r>
            <a:r>
              <a:rPr lang="en-US" dirty="0"/>
              <a:t>. </a:t>
            </a:r>
            <a:r>
              <a:rPr lang="ar-SA" dirty="0"/>
              <a:t>وبالتالي اعتمدت هذه النظریة على مكانة المعلم (البیئة الخارجیة</a:t>
            </a:r>
            <a:r>
              <a:rPr lang="en-US" dirty="0"/>
              <a:t>- </a:t>
            </a:r>
            <a:r>
              <a:rPr lang="ar-SA" dirty="0"/>
              <a:t>في المنظومة التربویة، ولما لهذا الأخیر من دور في قیادة الطفل من خلال الدروس والأنشطة المدرسیة</a:t>
            </a:r>
            <a:r>
              <a:rPr lang="en-US" dirty="0"/>
              <a:t>. </a:t>
            </a:r>
            <a:r>
              <a:rPr lang="ar-SA" dirty="0"/>
              <a:t>كما دعا هذا المفكر إلى الجمع بین اللین والشدة في التعلیم، واعتبر العقاب شرط لتحقیق الأهداف التربویة</a:t>
            </a:r>
            <a:r>
              <a:rPr lang="en-US" dirty="0"/>
              <a:t>.</a:t>
            </a:r>
          </a:p>
          <a:p>
            <a:endParaRPr lang="ar-DZ"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1357298"/>
            <a:ext cx="9144000" cy="4857784"/>
          </a:xfrm>
        </p:spPr>
        <p:style>
          <a:lnRef idx="1">
            <a:schemeClr val="accent1"/>
          </a:lnRef>
          <a:fillRef idx="3">
            <a:schemeClr val="accent1"/>
          </a:fillRef>
          <a:effectRef idx="2">
            <a:schemeClr val="accent1"/>
          </a:effectRef>
          <a:fontRef idx="minor">
            <a:schemeClr val="lt1"/>
          </a:fontRef>
        </p:style>
        <p:txBody>
          <a:bodyPr/>
          <a:lstStyle/>
          <a:p>
            <a:pPr lvl="0"/>
            <a:r>
              <a:rPr lang="ar-SA" b="1" dirty="0" err="1"/>
              <a:t>فریدرخ</a:t>
            </a:r>
            <a:r>
              <a:rPr lang="ar-SA" b="1" dirty="0"/>
              <a:t> ولیم فروبل </a:t>
            </a:r>
            <a:r>
              <a:rPr lang="ar-DZ" b="1" dirty="0"/>
              <a:t>(</a:t>
            </a:r>
            <a:r>
              <a:rPr lang="en-US" dirty="0"/>
              <a:t>1782 </a:t>
            </a:r>
            <a:r>
              <a:rPr lang="ar-SA" dirty="0"/>
              <a:t>– 1852 )یعتبر من المفكرین والفلاسفة الألمان الذین یؤمنون بوحدة الوجود، ویؤكد على دور التربیة في تطویر الإنسان وتقدمه، من خلال العنایة بالإنسان منذ الطفولة فهو من القائلین بأن الطفل لا بد أن یعیش طفولته، وعلى التربیة أن تعتني بالإنسان لكي یعرف نفسه وأخوه الإنسان ویعرف لله والطبیعة</a:t>
            </a:r>
            <a:r>
              <a:rPr lang="en-US" dirty="0"/>
              <a:t>. </a:t>
            </a:r>
            <a:r>
              <a:rPr lang="ar-SA" dirty="0"/>
              <a:t>ویعتبر فروبل من المؤسسین الأوائل لأول روضة أطفال عام</a:t>
            </a:r>
            <a:r>
              <a:rPr lang="en-US" dirty="0"/>
              <a:t> 1837 </a:t>
            </a:r>
            <a:r>
              <a:rPr lang="ar-SA" dirty="0"/>
              <a:t>، </a:t>
            </a:r>
            <a:r>
              <a:rPr lang="ar-SA" dirty="0" err="1"/>
              <a:t>وا</a:t>
            </a:r>
            <a:r>
              <a:rPr lang="ar-SA" dirty="0"/>
              <a:t>ٕعداد الألعاب الریاضیة والأناشید للأطفال لتحسین طرق </a:t>
            </a:r>
            <a:r>
              <a:rPr lang="ar-SA" dirty="0" smtClean="0"/>
              <a:t>تعلیمهم</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57166"/>
            <a:ext cx="8229600" cy="5768997"/>
          </a:xfrm>
        </p:spPr>
        <p:style>
          <a:lnRef idx="1">
            <a:schemeClr val="dk1"/>
          </a:lnRef>
          <a:fillRef idx="2">
            <a:schemeClr val="dk1"/>
          </a:fillRef>
          <a:effectRef idx="1">
            <a:schemeClr val="dk1"/>
          </a:effectRef>
          <a:fontRef idx="minor">
            <a:schemeClr val="dk1"/>
          </a:fontRef>
        </p:style>
        <p:txBody>
          <a:bodyPr>
            <a:normAutofit lnSpcReduction="10000"/>
          </a:bodyPr>
          <a:lstStyle/>
          <a:p>
            <a:pPr lvl="0"/>
            <a:r>
              <a:rPr lang="ar-SA" b="1" dirty="0" err="1"/>
              <a:t>هربرت</a:t>
            </a:r>
            <a:r>
              <a:rPr lang="ar-SA" b="1" dirty="0"/>
              <a:t> سبنسر</a:t>
            </a:r>
            <a:r>
              <a:rPr lang="en-US" b="1" dirty="0"/>
              <a:t> ( 1820</a:t>
            </a:r>
            <a:r>
              <a:rPr lang="fr-FR" dirty="0"/>
              <a:t>-</a:t>
            </a:r>
            <a:r>
              <a:rPr lang="en-US" b="1" dirty="0"/>
              <a:t>1903 )</a:t>
            </a:r>
            <a:r>
              <a:rPr lang="en-US" dirty="0"/>
              <a:t>: </a:t>
            </a:r>
            <a:r>
              <a:rPr lang="ar-SA" dirty="0"/>
              <a:t>هو مفكر وعالم تربوي إنجليزي نال شهرة واسعة خلال القرن 19 كان كثیر الانتقاد للتربیة التقلیدیة التي تعتمد على الدراسات القدیمة المیتة وتتجاهل العلوم الطبیعیة</a:t>
            </a:r>
            <a:r>
              <a:rPr lang="ar-SA" b="1" dirty="0"/>
              <a:t> </a:t>
            </a:r>
            <a:r>
              <a:rPr lang="ar-SA" dirty="0"/>
              <a:t>والاجتماعیة الحدیثة، وانطلاقا من نظرته لوظیفة التربیة الكاملة للحیاة، أكد على ضرورة تصنیف العلوم والمعارف بالنسبة إلى قیمتها في الحیاة، والنسبة بین الجهد المبذول في تحصیل علم ما والفائدة العملیة، وقد وضع التصنیفات التالیة للعلوم</a:t>
            </a:r>
            <a:r>
              <a:rPr lang="en-US" dirty="0"/>
              <a:t>:</a:t>
            </a:r>
          </a:p>
          <a:p>
            <a:r>
              <a:rPr lang="en-US" dirty="0"/>
              <a:t>- </a:t>
            </a:r>
            <a:r>
              <a:rPr lang="ar-SA" dirty="0"/>
              <a:t>المعرفة التي تؤدي إلى الحفاظ على النفس والجسد (</a:t>
            </a:r>
            <a:r>
              <a:rPr lang="ar-SA" dirty="0" err="1"/>
              <a:t>الفیزیولوجیا</a:t>
            </a:r>
            <a:r>
              <a:rPr lang="en-US" dirty="0"/>
              <a:t> - </a:t>
            </a:r>
            <a:r>
              <a:rPr lang="ar-SA" dirty="0"/>
              <a:t>الطب</a:t>
            </a:r>
            <a:r>
              <a:rPr lang="en-US" dirty="0"/>
              <a:t> - </a:t>
            </a:r>
            <a:r>
              <a:rPr lang="ar-SA" dirty="0"/>
              <a:t>الكیمیاء</a:t>
            </a:r>
            <a:r>
              <a:rPr lang="en-US" dirty="0"/>
              <a:t>...</a:t>
            </a:r>
            <a:r>
              <a:rPr lang="ar-SA" dirty="0"/>
              <a:t> )</a:t>
            </a:r>
            <a:endParaRPr lang="en-US" dirty="0"/>
          </a:p>
          <a:p>
            <a:r>
              <a:rPr lang="en-US" dirty="0"/>
              <a:t>- </a:t>
            </a:r>
            <a:r>
              <a:rPr lang="ar-SA" dirty="0"/>
              <a:t>المعرفة التي تؤدي إلى استمرار الحیاة وطرق كسب القوت  (الریاضیات</a:t>
            </a:r>
            <a:r>
              <a:rPr lang="en-US" dirty="0"/>
              <a:t> - </a:t>
            </a:r>
            <a:r>
              <a:rPr lang="ar-SA" dirty="0"/>
              <a:t>الفیزیاء</a:t>
            </a:r>
            <a:r>
              <a:rPr lang="en-US" dirty="0"/>
              <a:t>....</a:t>
            </a:r>
            <a:r>
              <a:rPr lang="ar-SA" dirty="0"/>
              <a:t>)</a:t>
            </a:r>
            <a:endParaRPr lang="en-US" dirty="0"/>
          </a:p>
          <a:p>
            <a:endParaRPr lang="ar-DZ"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582594"/>
          </a:xfrm>
        </p:spPr>
        <p:style>
          <a:lnRef idx="1">
            <a:schemeClr val="accent5"/>
          </a:lnRef>
          <a:fillRef idx="2">
            <a:schemeClr val="accent5"/>
          </a:fillRef>
          <a:effectRef idx="1">
            <a:schemeClr val="accent5"/>
          </a:effectRef>
          <a:fontRef idx="minor">
            <a:schemeClr val="dk1"/>
          </a:fontRef>
        </p:style>
        <p:txBody>
          <a:bodyPr>
            <a:normAutofit fontScale="90000"/>
          </a:bodyPr>
          <a:lstStyle/>
          <a:p>
            <a:r>
              <a:rPr lang="ar-SA" b="1" dirty="0" smtClean="0"/>
              <a:t>النظریة التربویة الإسلامیة</a:t>
            </a:r>
            <a:r>
              <a:rPr lang="en-US" dirty="0" smtClean="0"/>
              <a:t>: </a:t>
            </a:r>
            <a:endParaRPr lang="ar-DZ" dirty="0"/>
          </a:p>
        </p:txBody>
      </p:sp>
      <p:sp>
        <p:nvSpPr>
          <p:cNvPr id="3" name="Espace réservé du contenu 2"/>
          <p:cNvSpPr>
            <a:spLocks noGrp="1"/>
          </p:cNvSpPr>
          <p:nvPr>
            <p:ph idx="1"/>
          </p:nvPr>
        </p:nvSpPr>
        <p:spPr>
          <a:xfrm>
            <a:off x="0" y="928670"/>
            <a:ext cx="9144000" cy="5929330"/>
          </a:xfrm>
        </p:spPr>
        <p:style>
          <a:lnRef idx="1">
            <a:schemeClr val="accent1"/>
          </a:lnRef>
          <a:fillRef idx="2">
            <a:schemeClr val="accent1"/>
          </a:fillRef>
          <a:effectRef idx="1">
            <a:schemeClr val="accent1"/>
          </a:effectRef>
          <a:fontRef idx="minor">
            <a:schemeClr val="dk1"/>
          </a:fontRef>
        </p:style>
        <p:txBody>
          <a:bodyPr>
            <a:normAutofit fontScale="85000" lnSpcReduction="20000"/>
          </a:bodyPr>
          <a:lstStyle/>
          <a:p>
            <a:r>
              <a:rPr lang="ar-SA" dirty="0" smtClean="0"/>
              <a:t>یُطلق </a:t>
            </a:r>
            <a:r>
              <a:rPr lang="ar-SA" dirty="0"/>
              <a:t>علیه منهج التربیة الإسلامیة، لأن لله سبحانه وتعالى ارتضاه للناس</a:t>
            </a:r>
            <a:endParaRPr lang="en-US" dirty="0"/>
          </a:p>
          <a:p>
            <a:r>
              <a:rPr lang="ar-SA" dirty="0"/>
              <a:t>فقال</a:t>
            </a:r>
            <a:r>
              <a:rPr lang="en-US" dirty="0"/>
              <a:t> "</a:t>
            </a:r>
            <a:r>
              <a:rPr lang="ar-SA" b="1" dirty="0"/>
              <a:t>لكل جعلنا منكم شرعة ومنهاجا</a:t>
            </a:r>
            <a:r>
              <a:rPr lang="en-US" b="1" dirty="0"/>
              <a:t>" </a:t>
            </a:r>
            <a:r>
              <a:rPr lang="en-US" dirty="0"/>
              <a:t> </a:t>
            </a:r>
            <a:r>
              <a:rPr lang="ar-SA" dirty="0"/>
              <a:t>الآیة ( 48) سورة المائدة، ومنهج التربیة الإسلامیة منهج فرید في كل مناهج الأرض، </a:t>
            </a:r>
            <a:r>
              <a:rPr lang="ar-SA" dirty="0" err="1"/>
              <a:t>وا</a:t>
            </a:r>
            <a:r>
              <a:rPr lang="ar-SA" dirty="0"/>
              <a:t>ٕن التقى مع هذه المناهج والنظریات الوضعیة في بعض التفصیلات والفروع</a:t>
            </a:r>
            <a:r>
              <a:rPr lang="en-US" dirty="0"/>
              <a:t>. </a:t>
            </a:r>
            <a:r>
              <a:rPr lang="ar-SA" dirty="0"/>
              <a:t>فهو منهج فرید في شموله ویقظته لكل دقیقة من دقائق النفس البشریة وكل </a:t>
            </a:r>
            <a:r>
              <a:rPr lang="ar-SA" dirty="0" err="1"/>
              <a:t>خالجة</a:t>
            </a:r>
            <a:r>
              <a:rPr lang="ar-SA" dirty="0"/>
              <a:t> وفكرة وشعور، وفرید في أثره في داخل النفس وفي واقع الحیاة</a:t>
            </a:r>
            <a:r>
              <a:rPr lang="en-US" dirty="0"/>
              <a:t>. </a:t>
            </a:r>
            <a:r>
              <a:rPr lang="ar-SA" dirty="0"/>
              <a:t>فقد كان من أثره تلك الأمة العجیبة في التاریخ، الأمة التي انتفضت من </a:t>
            </a:r>
            <a:r>
              <a:rPr lang="ar-DZ" dirty="0"/>
              <a:t> تراب  </a:t>
            </a:r>
            <a:r>
              <a:rPr lang="ar-SA" dirty="0"/>
              <a:t>الأرض فوصلت إلى السماء</a:t>
            </a:r>
            <a:r>
              <a:rPr lang="en-US" dirty="0"/>
              <a:t>. </a:t>
            </a:r>
            <a:r>
              <a:rPr lang="ar-SA" dirty="0"/>
              <a:t>والتي قامت من شتات متناثرة لا یكاد یلتقي على غیر </a:t>
            </a:r>
            <a:r>
              <a:rPr lang="ar-SA" dirty="0" err="1"/>
              <a:t>ال</a:t>
            </a:r>
            <a:r>
              <a:rPr lang="ar-DZ" dirty="0"/>
              <a:t>صراع  </a:t>
            </a:r>
            <a:r>
              <a:rPr lang="ar-SA" dirty="0"/>
              <a:t>والحرب، فإذا هي أمة صلبة متماسكة لا مثیل لها في الأرض، تفتح وتغزو، وتعمر وتبني، وتقیم مثلاً وأخلاقیة </a:t>
            </a:r>
            <a:r>
              <a:rPr lang="ar-SA" dirty="0" err="1"/>
              <a:t>وا</a:t>
            </a:r>
            <a:r>
              <a:rPr lang="ar-SA" dirty="0"/>
              <a:t>ٕ</a:t>
            </a:r>
            <a:r>
              <a:rPr lang="ar-SA" dirty="0" err="1"/>
              <a:t>نسانیة</a:t>
            </a:r>
            <a:r>
              <a:rPr lang="ar-SA" dirty="0"/>
              <a:t> غیر معهودة من قبل ولا من بعد، وتنتشر في سنوات قلیلة في رقاع الأرض، تنشر النور والهدى، وتنشئ الحیاة بإذن ربها من جدید</a:t>
            </a:r>
            <a:r>
              <a:rPr lang="en-US" dirty="0"/>
              <a:t>. </a:t>
            </a:r>
            <a:r>
              <a:rPr lang="ar-SA" dirty="0"/>
              <a:t>هذه الأمة كلها من نتاج هذا المنهج التربوي، بمادیاتها ومعنویاتها، بمشاعرها وأفكارها وأعمالها، أمة فریدة من نوعها في التاریخ</a:t>
            </a:r>
            <a:r>
              <a:rPr lang="en-US" dirty="0"/>
              <a:t>. </a:t>
            </a:r>
            <a:r>
              <a:rPr lang="ar-SA" dirty="0"/>
              <a:t>ولئن كان الزمن قد مزق هذه الأمة وشتت كیانها، على </a:t>
            </a:r>
            <a:r>
              <a:rPr lang="ar-DZ" dirty="0"/>
              <a:t>مرا</a:t>
            </a:r>
            <a:r>
              <a:rPr lang="ar-SA" dirty="0"/>
              <a:t>حل بطیئة استغرقت أكثر من ألف عام، وقد كان سبب التمزیق على أي حال هو البعد عن لله وعن منهج التربیة الإسلامیة، وعن أجواء الحیاة الاجتماعیة الإسلامیة مع المحافظة على بعض المظاهر الخاویة أحیاناً، أي لما هان أمر لله بین الأمة، هانت الأمة على لله</a:t>
            </a:r>
            <a:r>
              <a:rPr lang="en-US" dirty="0"/>
              <a:t>.</a:t>
            </a:r>
          </a:p>
          <a:p>
            <a:endParaRPr lang="ar-DZ"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511156"/>
          </a:xfrm>
        </p:spPr>
        <p:style>
          <a:lnRef idx="1">
            <a:schemeClr val="dk1"/>
          </a:lnRef>
          <a:fillRef idx="2">
            <a:schemeClr val="dk1"/>
          </a:fillRef>
          <a:effectRef idx="1">
            <a:schemeClr val="dk1"/>
          </a:effectRef>
          <a:fontRef idx="minor">
            <a:schemeClr val="dk1"/>
          </a:fontRef>
        </p:style>
        <p:txBody>
          <a:bodyPr>
            <a:normAutofit fontScale="90000"/>
          </a:bodyPr>
          <a:lstStyle/>
          <a:p>
            <a:r>
              <a:rPr lang="ar-SA" b="1" dirty="0" smtClean="0"/>
              <a:t>التربیة في الإسلام</a:t>
            </a:r>
            <a:r>
              <a:rPr lang="en-US" dirty="0" smtClean="0"/>
              <a:t>: </a:t>
            </a:r>
            <a:endParaRPr lang="ar-DZ" dirty="0"/>
          </a:p>
        </p:txBody>
      </p:sp>
      <p:sp>
        <p:nvSpPr>
          <p:cNvPr id="3" name="Espace réservé du contenu 2"/>
          <p:cNvSpPr>
            <a:spLocks noGrp="1"/>
          </p:cNvSpPr>
          <p:nvPr>
            <p:ph idx="1"/>
          </p:nvPr>
        </p:nvSpPr>
        <p:spPr>
          <a:xfrm>
            <a:off x="0" y="928670"/>
            <a:ext cx="9144000" cy="5929330"/>
          </a:xfrm>
        </p:spPr>
        <p:style>
          <a:lnRef idx="1">
            <a:schemeClr val="accent1"/>
          </a:lnRef>
          <a:fillRef idx="2">
            <a:schemeClr val="accent1"/>
          </a:fillRef>
          <a:effectRef idx="1">
            <a:schemeClr val="accent1"/>
          </a:effectRef>
          <a:fontRef idx="minor">
            <a:schemeClr val="dk1"/>
          </a:fontRef>
        </p:style>
        <p:txBody>
          <a:bodyPr>
            <a:normAutofit fontScale="70000" lnSpcReduction="20000"/>
          </a:bodyPr>
          <a:lstStyle/>
          <a:p>
            <a:r>
              <a:rPr lang="ar-SA" dirty="0" smtClean="0"/>
              <a:t>إن </a:t>
            </a:r>
            <a:r>
              <a:rPr lang="ar-SA" dirty="0"/>
              <a:t>المجتمع الإسلامي الأول قام بالعملیة التربویة أحسن قیام مستعیناً في ذلك</a:t>
            </a:r>
            <a:endParaRPr lang="en-US" dirty="0"/>
          </a:p>
          <a:p>
            <a:r>
              <a:rPr lang="ar-SA" dirty="0"/>
              <a:t>بما جاء في الق </a:t>
            </a:r>
            <a:r>
              <a:rPr lang="ar-SA" dirty="0" err="1"/>
              <a:t>آ</a:t>
            </a:r>
            <a:r>
              <a:rPr lang="ar-SA" dirty="0"/>
              <a:t> رن الكریم، والسنة النبویة المطهرة من مبادئ تربویة سامیة وشاملة، من هنا ظهر جیل</a:t>
            </a:r>
            <a:endParaRPr lang="en-US" dirty="0"/>
          </a:p>
          <a:p>
            <a:r>
              <a:rPr lang="ar-SA" dirty="0"/>
              <a:t>إسلامي فرید، سطر له التاریخ أعمالاً امتد أثرها </a:t>
            </a:r>
            <a:r>
              <a:rPr lang="ar-SA" dirty="0" err="1"/>
              <a:t>و</a:t>
            </a:r>
            <a:r>
              <a:rPr lang="ar-SA" dirty="0"/>
              <a:t> عمّ أرجاء الدنیا كما ذكرنا سابقا</a:t>
            </a:r>
            <a:r>
              <a:rPr lang="en-US" dirty="0"/>
              <a:t> .</a:t>
            </a:r>
          </a:p>
          <a:p>
            <a:r>
              <a:rPr lang="ar-SA" dirty="0"/>
              <a:t>إن التربیة الإسلامیة نظام تربوي كامل، یقوم كل جانب فیه على تعالیم الإسلام ومفاهیمه ومبادئه ومقاصده ولهذا فهي تختلف عن جمیع الأنظمة التربویة من حیث مصادرها وأهدافها، وبعض أسسها ومبادئها ومؤسساتها وأسالیبها وخصائصها، وهي التي بدأت بتربیة رسول لله علیه الصلاة والسلام لصحابته</a:t>
            </a:r>
            <a:r>
              <a:rPr lang="fr-FR" dirty="0"/>
              <a:t>  </a:t>
            </a:r>
            <a:r>
              <a:rPr lang="ar-DZ" dirty="0"/>
              <a:t>الكرام  </a:t>
            </a:r>
            <a:r>
              <a:rPr lang="ar-SA" dirty="0" err="1"/>
              <a:t>وا</a:t>
            </a:r>
            <a:r>
              <a:rPr lang="ar-SA" dirty="0"/>
              <a:t>ٕعدادهم، وتنشئتهم ورعایة جوانب نموهم، وتفتیح استعداداتهم، وتوجیه قدر</a:t>
            </a:r>
            <a:r>
              <a:rPr lang="ar-DZ" dirty="0"/>
              <a:t>ا</a:t>
            </a:r>
            <a:r>
              <a:rPr lang="ar-SA" dirty="0"/>
              <a:t>تهم وتنظیم طاقاتهم، حتى أصبحوا خیر الأجیال عبر التاریخ الإنساني، والتربیة الإسلامیة هي العملیة التربویة التي سار علیها المسلمون بعد نبیهم علیه الصلاة والسلام في تنشئة أجیالهم </a:t>
            </a:r>
            <a:r>
              <a:rPr lang="ar-SA" dirty="0" err="1"/>
              <a:t>وا</a:t>
            </a:r>
            <a:r>
              <a:rPr lang="ar-SA" dirty="0"/>
              <a:t>ٕعدادهم حتى أصبحوا بها رجال الإسلام، والإیمان، والفكر والعلم، والتهذیب والخلق </a:t>
            </a:r>
            <a:r>
              <a:rPr lang="ar-SA" dirty="0" err="1"/>
              <a:t>وسادات</a:t>
            </a:r>
            <a:r>
              <a:rPr lang="ar-SA" dirty="0"/>
              <a:t> العالم وخیر أمة عرفتها البشریة، والتربیة الإسلامیة هي النظام المنبثق من نصوص الق </a:t>
            </a:r>
            <a:r>
              <a:rPr lang="ar-SA" dirty="0" err="1"/>
              <a:t>ا</a:t>
            </a:r>
            <a:r>
              <a:rPr lang="ar-SA" dirty="0"/>
              <a:t> رن الكریم، والسنة النبویة، والهادفة لتنشئة المسلم وتوجیهه، ورعایة جوانب نموه، لبناء سلوكه، </a:t>
            </a:r>
            <a:r>
              <a:rPr lang="ar-SA" dirty="0" err="1"/>
              <a:t>وا</a:t>
            </a:r>
            <a:r>
              <a:rPr lang="ar-SA" dirty="0"/>
              <a:t>ٕعداده لحیاتي الدنیا والآخرة، والذي افترض لله على المربین آباء </a:t>
            </a:r>
            <a:r>
              <a:rPr lang="ar-SA" dirty="0" err="1"/>
              <a:t>ومسؤولین</a:t>
            </a:r>
            <a:r>
              <a:rPr lang="ar-SA" dirty="0"/>
              <a:t> أن یأخذوا </a:t>
            </a:r>
            <a:r>
              <a:rPr lang="ar-SA" dirty="0" err="1"/>
              <a:t>به</a:t>
            </a:r>
            <a:r>
              <a:rPr lang="ar-SA" dirty="0"/>
              <a:t> وحده دون غیره من الأنظمة التربویة</a:t>
            </a:r>
            <a:r>
              <a:rPr lang="en-US" dirty="0"/>
              <a:t>. </a:t>
            </a:r>
            <a:r>
              <a:rPr lang="ar-SA" dirty="0"/>
              <a:t>وبذلك یتبین لنا مفهوم التربیة في نظر الإسلام</a:t>
            </a:r>
            <a:r>
              <a:rPr lang="en-US" dirty="0"/>
              <a:t>. </a:t>
            </a:r>
            <a:r>
              <a:rPr lang="ar-SA" dirty="0"/>
              <a:t>إن طریقة الإسلام في التربیة ترتكز على مبدأ الشمولیة في معالجة الكائن البشري، فلا تترك منه شیئاً ولا تغفل عن شيء، جسمه عقله وروحه، حیاته المادیة والمعنویة وكل نشاطه على وجه الأرض، فهي دقیقة جداً تتناول كل جزئیة على حدة كأنها متفرغة لها، ثم الشمول الذي یتناول الجزئیات جمیعاً وفي وقت واحد</a:t>
            </a:r>
            <a:r>
              <a:rPr lang="en-US" dirty="0"/>
              <a:t>. </a:t>
            </a:r>
            <a:r>
              <a:rPr lang="ar-SA" dirty="0"/>
              <a:t>إنها دقة معجزة لا تصدر إلا عن الخالق المدبر العظیم الذي یقول</a:t>
            </a:r>
            <a:r>
              <a:rPr lang="en-US" dirty="0"/>
              <a:t>:" </a:t>
            </a:r>
            <a:r>
              <a:rPr lang="ar-SA" dirty="0"/>
              <a:t>فطرة لله التي فطر الناس علیها لا تبدیل لخلق لله ذلك الدین القیم</a:t>
            </a:r>
            <a:r>
              <a:rPr lang="en-US" dirty="0"/>
              <a:t>" </a:t>
            </a:r>
            <a:r>
              <a:rPr lang="ar-SA" dirty="0"/>
              <a:t>سورة الروم، الآیة</a:t>
            </a:r>
            <a:r>
              <a:rPr lang="en-US" dirty="0"/>
              <a:t>: </a:t>
            </a:r>
            <a:r>
              <a:rPr lang="ar-SA" b="1" dirty="0"/>
              <a:t> 30</a:t>
            </a:r>
            <a:endParaRPr lang="en-US" dirty="0"/>
          </a:p>
          <a:p>
            <a:endParaRPr lang="ar-DZ"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8229600" cy="571480"/>
          </a:xfrm>
        </p:spPr>
        <p:style>
          <a:lnRef idx="2">
            <a:schemeClr val="accent3">
              <a:shade val="50000"/>
            </a:schemeClr>
          </a:lnRef>
          <a:fillRef idx="1">
            <a:schemeClr val="accent3"/>
          </a:fillRef>
          <a:effectRef idx="0">
            <a:schemeClr val="accent3"/>
          </a:effectRef>
          <a:fontRef idx="minor">
            <a:schemeClr val="lt1"/>
          </a:fontRef>
        </p:style>
        <p:txBody>
          <a:bodyPr>
            <a:normAutofit fontScale="90000"/>
          </a:bodyPr>
          <a:lstStyle/>
          <a:p>
            <a:r>
              <a:rPr lang="ar-SA" b="1" dirty="0" smtClean="0"/>
              <a:t>أهداف التربیة الإسلامیة</a:t>
            </a:r>
            <a:r>
              <a:rPr lang="en-US" dirty="0" smtClean="0"/>
              <a:t>: </a:t>
            </a:r>
            <a:endParaRPr lang="ar-DZ" dirty="0"/>
          </a:p>
        </p:txBody>
      </p:sp>
      <p:sp>
        <p:nvSpPr>
          <p:cNvPr id="3" name="Espace réservé du contenu 2"/>
          <p:cNvSpPr>
            <a:spLocks noGrp="1"/>
          </p:cNvSpPr>
          <p:nvPr>
            <p:ph idx="1"/>
          </p:nvPr>
        </p:nvSpPr>
        <p:spPr>
          <a:xfrm>
            <a:off x="0" y="642918"/>
            <a:ext cx="9144000" cy="6215082"/>
          </a:xfrm>
        </p:spPr>
        <p:style>
          <a:lnRef idx="1">
            <a:schemeClr val="accent3"/>
          </a:lnRef>
          <a:fillRef idx="2">
            <a:schemeClr val="accent3"/>
          </a:fillRef>
          <a:effectRef idx="1">
            <a:schemeClr val="accent3"/>
          </a:effectRef>
          <a:fontRef idx="minor">
            <a:schemeClr val="dk1"/>
          </a:fontRef>
        </p:style>
        <p:txBody>
          <a:bodyPr>
            <a:normAutofit fontScale="85000" lnSpcReduction="20000"/>
          </a:bodyPr>
          <a:lstStyle/>
          <a:p>
            <a:r>
              <a:rPr lang="ar-SA" b="1" dirty="0" smtClean="0"/>
              <a:t>أ</a:t>
            </a:r>
            <a:r>
              <a:rPr lang="en-US" b="1" dirty="0"/>
              <a:t>/ </a:t>
            </a:r>
            <a:r>
              <a:rPr lang="ar-SA" b="1" dirty="0"/>
              <a:t>الأهداف العامة</a:t>
            </a:r>
            <a:r>
              <a:rPr lang="en-US" b="1" dirty="0"/>
              <a:t>:</a:t>
            </a:r>
            <a:r>
              <a:rPr lang="en-US" dirty="0"/>
              <a:t> </a:t>
            </a:r>
            <a:r>
              <a:rPr lang="ar-SA" dirty="0"/>
              <a:t>یُمكن أن تُضغط في غایة واحدة وهي علة وجود الإنسان والهدف من خلقه واستخلافه</a:t>
            </a:r>
            <a:endParaRPr lang="en-US" dirty="0"/>
          </a:p>
          <a:p>
            <a:r>
              <a:rPr lang="ar-SA" dirty="0"/>
              <a:t>في الأرض، ألا وهي عبادة لله كما في قوله تعالى</a:t>
            </a:r>
            <a:r>
              <a:rPr lang="en-US" dirty="0"/>
              <a:t>: </a:t>
            </a:r>
            <a:r>
              <a:rPr lang="ar-SA" dirty="0"/>
              <a:t>﴿</a:t>
            </a:r>
            <a:r>
              <a:rPr lang="ar-SA" b="1" dirty="0"/>
              <a:t>وَمَا خَلَقْتُ الْجِنَّ وَالإِنسَ إلا لیعبدون</a:t>
            </a:r>
            <a:r>
              <a:rPr lang="ar-SA" dirty="0"/>
              <a:t>﴾، فالهدف الأول</a:t>
            </a:r>
            <a:endParaRPr lang="en-US" dirty="0"/>
          </a:p>
          <a:p>
            <a:r>
              <a:rPr lang="ar-SA" dirty="0"/>
              <a:t>إذاً هو تحقیق عبادة لله</a:t>
            </a:r>
            <a:r>
              <a:rPr lang="en-US" dirty="0"/>
              <a:t>. </a:t>
            </a:r>
            <a:r>
              <a:rPr lang="ar-SA" dirty="0"/>
              <a:t>والعبادة معنى عام شامل لكل نشاط یقوم </a:t>
            </a:r>
            <a:r>
              <a:rPr lang="ar-SA" dirty="0" err="1"/>
              <a:t>به</a:t>
            </a:r>
            <a:r>
              <a:rPr lang="ar-SA" dirty="0"/>
              <a:t> الإنسان على هذه الأرض</a:t>
            </a:r>
            <a:r>
              <a:rPr lang="en-US" dirty="0"/>
              <a:t>.</a:t>
            </a:r>
          </a:p>
          <a:p>
            <a:r>
              <a:rPr lang="ar-SA" b="1" dirty="0"/>
              <a:t>ب</a:t>
            </a:r>
            <a:r>
              <a:rPr lang="en-US" b="1" dirty="0"/>
              <a:t>/ </a:t>
            </a:r>
            <a:r>
              <a:rPr lang="ar-SA" b="1" dirty="0"/>
              <a:t>أهداف خاصة</a:t>
            </a:r>
            <a:r>
              <a:rPr lang="en-US" dirty="0"/>
              <a:t>: </a:t>
            </a:r>
            <a:r>
              <a:rPr lang="ar-SA" dirty="0"/>
              <a:t>وهي تعني بإعداد الإنسان الإعداد التام من جمیع جوانبه لتحقیق الهدف الأسمى، ببناء</a:t>
            </a:r>
            <a:endParaRPr lang="en-US" dirty="0"/>
          </a:p>
          <a:p>
            <a:r>
              <a:rPr lang="ar-SA" dirty="0"/>
              <a:t>شخصیته المتكاملة المتوازنة لتوجد الفرد السوي القادر على تحمل تبعات هذه الأمانة، أمانة حمل الرسالة</a:t>
            </a:r>
            <a:endParaRPr lang="en-US" dirty="0"/>
          </a:p>
          <a:p>
            <a:r>
              <a:rPr lang="ar-SA" dirty="0"/>
              <a:t>التوحید والاستخلاف، </a:t>
            </a:r>
            <a:r>
              <a:rPr lang="ar-SA" dirty="0" err="1"/>
              <a:t>وا</a:t>
            </a:r>
            <a:r>
              <a:rPr lang="ar-SA" dirty="0"/>
              <a:t>ٕذا كان كل فرد لبنة من لبنات المجتمع، واستطعنا أن نُ ربي كل فرد تربیة إسلامیة، نكون قد كوّنا مجتمعاً إسلامیا ، وهذه المجتمعات بدورها تبني أمة مؤمنة خیرة عبر </a:t>
            </a:r>
            <a:r>
              <a:rPr lang="ar-SA" dirty="0" err="1"/>
              <a:t>ال</a:t>
            </a:r>
            <a:r>
              <a:rPr lang="ar-DZ" dirty="0"/>
              <a:t>مرا</a:t>
            </a:r>
            <a:r>
              <a:rPr lang="ar-SA" dirty="0"/>
              <a:t>حل التالیة</a:t>
            </a:r>
            <a:r>
              <a:rPr lang="en-US" dirty="0"/>
              <a:t>:</a:t>
            </a:r>
          </a:p>
          <a:p>
            <a:r>
              <a:rPr lang="ar-SA" dirty="0"/>
              <a:t>أولا</a:t>
            </a:r>
            <a:r>
              <a:rPr lang="en-US" dirty="0"/>
              <a:t> : </a:t>
            </a:r>
            <a:r>
              <a:rPr lang="ar-SA" dirty="0"/>
              <a:t>بناء وتربیة إنسان قوي متكامل</a:t>
            </a:r>
            <a:r>
              <a:rPr lang="en-US" dirty="0"/>
              <a:t>.</a:t>
            </a:r>
          </a:p>
          <a:p>
            <a:r>
              <a:rPr lang="ar-SA" dirty="0"/>
              <a:t>ثانیا</a:t>
            </a:r>
            <a:r>
              <a:rPr lang="en-US" dirty="0"/>
              <a:t> : </a:t>
            </a:r>
            <a:r>
              <a:rPr lang="ar-SA" dirty="0"/>
              <a:t>بناء أمة مؤمنة تكون خیر أمة أخرجت للناس</a:t>
            </a:r>
            <a:r>
              <a:rPr lang="en-US" dirty="0"/>
              <a:t>.</a:t>
            </a:r>
          </a:p>
          <a:p>
            <a:r>
              <a:rPr lang="ar-SA" dirty="0"/>
              <a:t>ثالثا</a:t>
            </a:r>
            <a:r>
              <a:rPr lang="en-US" dirty="0"/>
              <a:t>: </a:t>
            </a:r>
            <a:r>
              <a:rPr lang="ar-SA" dirty="0"/>
              <a:t>بناء وتشیید حضارة إنسانیة موحدة مسلمة مؤمنة</a:t>
            </a:r>
            <a:endParaRPr lang="en-US" dirty="0"/>
          </a:p>
          <a:p>
            <a:endParaRPr lang="ar-DZ"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571472" y="1"/>
            <a:ext cx="7772400" cy="714355"/>
          </a:xfrm>
        </p:spPr>
        <p:style>
          <a:lnRef idx="3">
            <a:schemeClr val="lt1"/>
          </a:lnRef>
          <a:fillRef idx="1">
            <a:schemeClr val="accent3"/>
          </a:fillRef>
          <a:effectRef idx="1">
            <a:schemeClr val="accent3"/>
          </a:effectRef>
          <a:fontRef idx="minor">
            <a:schemeClr val="lt1"/>
          </a:fontRef>
        </p:style>
        <p:txBody>
          <a:bodyPr>
            <a:normAutofit fontScale="90000"/>
          </a:bodyPr>
          <a:lstStyle/>
          <a:p>
            <a:r>
              <a:rPr lang="ar-SA" b="1" dirty="0"/>
              <a:t>مدخل مفاهیمي</a:t>
            </a:r>
            <a:r>
              <a:rPr lang="en-US" b="1" dirty="0" smtClean="0"/>
              <a:t>:</a:t>
            </a:r>
            <a:endParaRPr lang="ar-DZ" dirty="0"/>
          </a:p>
        </p:txBody>
      </p:sp>
      <p:sp>
        <p:nvSpPr>
          <p:cNvPr id="3" name="Sous-titre 2"/>
          <p:cNvSpPr>
            <a:spLocks noGrp="1"/>
          </p:cNvSpPr>
          <p:nvPr>
            <p:ph type="subTitle" idx="1"/>
          </p:nvPr>
        </p:nvSpPr>
        <p:spPr>
          <a:xfrm>
            <a:off x="0" y="857232"/>
            <a:ext cx="9144000" cy="6000768"/>
          </a:xfrm>
        </p:spPr>
        <p:style>
          <a:lnRef idx="1">
            <a:schemeClr val="accent1"/>
          </a:lnRef>
          <a:fillRef idx="2">
            <a:schemeClr val="accent1"/>
          </a:fillRef>
          <a:effectRef idx="1">
            <a:schemeClr val="accent1"/>
          </a:effectRef>
          <a:fontRef idx="minor">
            <a:schemeClr val="dk1"/>
          </a:fontRef>
        </p:style>
        <p:txBody>
          <a:bodyPr>
            <a:normAutofit fontScale="85000" lnSpcReduction="20000"/>
          </a:bodyPr>
          <a:lstStyle/>
          <a:p>
            <a:pPr algn="just"/>
            <a:r>
              <a:rPr lang="en-US" b="1" dirty="0"/>
              <a:t> </a:t>
            </a:r>
            <a:r>
              <a:rPr lang="ar-SA" b="1" dirty="0"/>
              <a:t>تعریف النظریة التربویة</a:t>
            </a:r>
            <a:r>
              <a:rPr lang="en-US" dirty="0"/>
              <a:t>: </a:t>
            </a:r>
            <a:r>
              <a:rPr lang="ar-SA" dirty="0"/>
              <a:t>كلمة النظریة مشتقة من الفعل (نظر</a:t>
            </a:r>
            <a:r>
              <a:rPr lang="ar-DZ" dirty="0"/>
              <a:t>)، </a:t>
            </a:r>
            <a:r>
              <a:rPr lang="ar-SA" dirty="0"/>
              <a:t>ومعناه</a:t>
            </a:r>
            <a:r>
              <a:rPr lang="en-US" dirty="0"/>
              <a:t>: </a:t>
            </a:r>
            <a:r>
              <a:rPr lang="ar-SA" dirty="0"/>
              <a:t>حاول فهمه وتقصِّي معناه وحقیقته بالفهم والتجریب والاختبار، وفي القرآن الكریم یقول الله سبحانه</a:t>
            </a:r>
            <a:r>
              <a:rPr lang="ar-DZ" dirty="0"/>
              <a:t> و </a:t>
            </a:r>
            <a:r>
              <a:rPr lang="ar-SA" dirty="0"/>
              <a:t>تعالى</a:t>
            </a:r>
            <a:r>
              <a:rPr lang="en-US" dirty="0"/>
              <a:t>: "</a:t>
            </a:r>
            <a:r>
              <a:rPr lang="ar-SA" b="1" dirty="0"/>
              <a:t>قُلِ انْظُرُوا مَاذَا فِي</a:t>
            </a:r>
            <a:endParaRPr lang="en-US" dirty="0"/>
          </a:p>
          <a:p>
            <a:pPr algn="just"/>
            <a:r>
              <a:rPr lang="ar-SA" b="1" dirty="0"/>
              <a:t>السَّمَاوَاتِ وَالأَرْضِ </a:t>
            </a:r>
            <a:r>
              <a:rPr lang="en-US" dirty="0"/>
              <a:t>" (</a:t>
            </a:r>
            <a:r>
              <a:rPr lang="ar-SA" dirty="0"/>
              <a:t>سورة یونس</a:t>
            </a:r>
            <a:r>
              <a:rPr lang="en-US" dirty="0"/>
              <a:t>: 101 )</a:t>
            </a:r>
            <a:r>
              <a:rPr lang="ar-SA" dirty="0"/>
              <a:t>، وتتكرر الدعوة إلى النظر في تركیب الإنسان والحیوان والنبات،</a:t>
            </a:r>
            <a:endParaRPr lang="en-US" dirty="0"/>
          </a:p>
          <a:p>
            <a:pPr algn="just"/>
            <a:r>
              <a:rPr lang="ar-SA" dirty="0"/>
              <a:t>وحال المجتمعات </a:t>
            </a:r>
            <a:r>
              <a:rPr lang="ar-SA" dirty="0" smtClean="0"/>
              <a:t>والحضارات </a:t>
            </a:r>
            <a:r>
              <a:rPr lang="ar-SA" dirty="0"/>
              <a:t>في الكثیر من الآیات القرآنیة</a:t>
            </a:r>
            <a:r>
              <a:rPr lang="en-US" dirty="0"/>
              <a:t>. </a:t>
            </a:r>
            <a:r>
              <a:rPr lang="ar-SA" dirty="0"/>
              <a:t>نقصد بالنظریة التربویة كل تفكیر یتناول</a:t>
            </a:r>
            <a:endParaRPr lang="en-US" dirty="0"/>
          </a:p>
          <a:p>
            <a:pPr algn="just"/>
            <a:r>
              <a:rPr lang="ar-SA" dirty="0"/>
              <a:t>بالتحلیل مشكلات التربوية قدم اقتراحات للتطویر والتحسین والتغییر والتجدید، وهي مرفقة ومدعمة بخلفیة</a:t>
            </a:r>
            <a:endParaRPr lang="en-US" dirty="0"/>
          </a:p>
          <a:p>
            <a:pPr algn="just"/>
            <a:r>
              <a:rPr lang="ar-SA" dirty="0"/>
              <a:t>من الأفكار والمفاهیم المنظمة والمنسجمة بشكل منهجي </a:t>
            </a:r>
            <a:r>
              <a:rPr lang="ar-SA" dirty="0" err="1"/>
              <a:t>ك</a:t>
            </a:r>
            <a:r>
              <a:rPr lang="en-US" dirty="0"/>
              <a:t>: </a:t>
            </a:r>
            <a:r>
              <a:rPr lang="ar-SA" dirty="0"/>
              <a:t>غایات وأهداف التربیة، التعلم، التعلیم والتدریس،</a:t>
            </a:r>
            <a:endParaRPr lang="en-US" dirty="0"/>
          </a:p>
          <a:p>
            <a:pPr algn="just"/>
            <a:r>
              <a:rPr lang="ar-SA" dirty="0"/>
              <a:t>المعلم مكانته كفاءاته، المناهج التربویة والبرامج التعلیمیة وعلاقتها بفلسفة وقیم المجتمع</a:t>
            </a:r>
            <a:r>
              <a:rPr lang="en-US" dirty="0"/>
              <a:t>.</a:t>
            </a:r>
          </a:p>
          <a:p>
            <a:pPr algn="just"/>
            <a:r>
              <a:rPr lang="ar-SA" dirty="0"/>
              <a:t>وهي صورة أو وصفة جاهزة تعكس الواقع ومتطلباته، تسعى إلى التغییر والإصلاح المنظومة التربویة</a:t>
            </a:r>
            <a:r>
              <a:rPr lang="en-US" dirty="0"/>
              <a:t>.</a:t>
            </a:r>
          </a:p>
          <a:p>
            <a:endParaRPr lang="ar-DZ"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714348" y="1"/>
            <a:ext cx="7772400" cy="714355"/>
          </a:xfrm>
        </p:spPr>
        <p:style>
          <a:lnRef idx="3">
            <a:schemeClr val="lt1"/>
          </a:lnRef>
          <a:fillRef idx="1">
            <a:schemeClr val="accent1"/>
          </a:fillRef>
          <a:effectRef idx="1">
            <a:schemeClr val="accent1"/>
          </a:effectRef>
          <a:fontRef idx="minor">
            <a:schemeClr val="lt1"/>
          </a:fontRef>
        </p:style>
        <p:txBody>
          <a:bodyPr>
            <a:normAutofit fontScale="90000"/>
          </a:bodyPr>
          <a:lstStyle/>
          <a:p>
            <a:r>
              <a:rPr lang="ar-SA" b="1" dirty="0"/>
              <a:t>وظیفة وأهداف النظریة التربویة</a:t>
            </a:r>
            <a:endParaRPr lang="ar-DZ" dirty="0"/>
          </a:p>
        </p:txBody>
      </p:sp>
      <p:sp>
        <p:nvSpPr>
          <p:cNvPr id="3" name="Sous-titre 2"/>
          <p:cNvSpPr>
            <a:spLocks noGrp="1"/>
          </p:cNvSpPr>
          <p:nvPr>
            <p:ph type="subTitle" idx="1"/>
          </p:nvPr>
        </p:nvSpPr>
        <p:spPr>
          <a:xfrm>
            <a:off x="0" y="785794"/>
            <a:ext cx="9144000" cy="6072206"/>
          </a:xfrm>
        </p:spPr>
        <p:style>
          <a:lnRef idx="1">
            <a:schemeClr val="accent1"/>
          </a:lnRef>
          <a:fillRef idx="2">
            <a:schemeClr val="accent1"/>
          </a:fillRef>
          <a:effectRef idx="1">
            <a:schemeClr val="accent1"/>
          </a:effectRef>
          <a:fontRef idx="minor">
            <a:schemeClr val="dk1"/>
          </a:fontRef>
        </p:style>
        <p:txBody>
          <a:bodyPr>
            <a:normAutofit fontScale="62500" lnSpcReduction="20000"/>
          </a:bodyPr>
          <a:lstStyle/>
          <a:p>
            <a:pPr algn="just"/>
            <a:r>
              <a:rPr lang="ar-SA" dirty="0"/>
              <a:t>إذا كانت النظریة التربویة والتي هي جزء من النظریة </a:t>
            </a:r>
            <a:endParaRPr lang="en-US" dirty="0"/>
          </a:p>
          <a:p>
            <a:pPr algn="just"/>
            <a:r>
              <a:rPr lang="ar-SA" dirty="0"/>
              <a:t>الاجتماعیة، كونها مجموع من المبادئ المترابطة التي توجه المبادئ </a:t>
            </a:r>
            <a:r>
              <a:rPr lang="ar-SA" dirty="0" err="1"/>
              <a:t>المت</a:t>
            </a:r>
            <a:r>
              <a:rPr lang="ar-DZ" dirty="0" err="1"/>
              <a:t>را</a:t>
            </a:r>
            <a:r>
              <a:rPr lang="ar-SA" dirty="0"/>
              <a:t>بطة التي توجه العملیة التربویة</a:t>
            </a:r>
            <a:endParaRPr lang="en-US" dirty="0"/>
          </a:p>
          <a:p>
            <a:pPr algn="just"/>
            <a:r>
              <a:rPr lang="ar-SA" dirty="0"/>
              <a:t>وتحكم الممارسات التعلیمیة</a:t>
            </a:r>
            <a:r>
              <a:rPr lang="en-US" dirty="0"/>
              <a:t>.</a:t>
            </a:r>
          </a:p>
          <a:p>
            <a:pPr algn="just"/>
            <a:r>
              <a:rPr lang="ar-SA" dirty="0"/>
              <a:t>فإذا كانت النظریة العلمیة وصفیة وتفسیریة في الأساس، فإن وظیفة النظریة التربویة</a:t>
            </a:r>
            <a:r>
              <a:rPr lang="en-US" dirty="0"/>
              <a:t> -</a:t>
            </a:r>
            <a:r>
              <a:rPr lang="ar-SA" dirty="0"/>
              <a:t>كما یقول بول</a:t>
            </a:r>
            <a:endParaRPr lang="en-US" dirty="0"/>
          </a:p>
          <a:p>
            <a:pPr algn="just"/>
            <a:r>
              <a:rPr lang="ar-SA" dirty="0" err="1"/>
              <a:t>هیرست</a:t>
            </a:r>
            <a:r>
              <a:rPr lang="en-US" dirty="0"/>
              <a:t> - </a:t>
            </a:r>
            <a:r>
              <a:rPr lang="ar-SA" dirty="0"/>
              <a:t>هي التشخیص والعلاج</a:t>
            </a:r>
            <a:r>
              <a:rPr lang="en-US" dirty="0"/>
              <a:t>. </a:t>
            </a:r>
            <a:r>
              <a:rPr lang="ar-SA" dirty="0" err="1"/>
              <a:t>وا</a:t>
            </a:r>
            <a:r>
              <a:rPr lang="ar-SA" dirty="0"/>
              <a:t>ٕذا كانت النظریة العلمیة تحول وصف وتفسیر ما هو قائم، فإن</a:t>
            </a:r>
            <a:endParaRPr lang="en-US" dirty="0"/>
          </a:p>
          <a:p>
            <a:pPr algn="just"/>
            <a:r>
              <a:rPr lang="ar-SA" dirty="0"/>
              <a:t>النظریة التربویة تصف وتقرر ما ینبغي عمله مع الناشئة، وتوجه وترشد الممارسات التربویة</a:t>
            </a:r>
            <a:r>
              <a:rPr lang="en-US" dirty="0"/>
              <a:t> .</a:t>
            </a:r>
          </a:p>
          <a:p>
            <a:pPr algn="just"/>
            <a:r>
              <a:rPr lang="ar-SA" dirty="0"/>
              <a:t>وتتسم النظریات التربویة بجملة من الأهداف تجعل لها أهمیة مرموقة في </a:t>
            </a:r>
            <a:r>
              <a:rPr lang="ar-SA" dirty="0" err="1"/>
              <a:t>د</a:t>
            </a:r>
            <a:r>
              <a:rPr lang="ar-DZ" dirty="0" err="1"/>
              <a:t>را</a:t>
            </a:r>
            <a:r>
              <a:rPr lang="ar-SA" dirty="0" err="1"/>
              <a:t>سة</a:t>
            </a:r>
            <a:r>
              <a:rPr lang="ar-SA" dirty="0"/>
              <a:t> الظاهرة التربیة، ولعل من بین أهم هذه الأهداف ما یلي</a:t>
            </a:r>
            <a:r>
              <a:rPr lang="en-US" dirty="0"/>
              <a:t>:</a:t>
            </a:r>
          </a:p>
          <a:p>
            <a:pPr algn="just"/>
            <a:r>
              <a:rPr lang="en-US" dirty="0"/>
              <a:t>- </a:t>
            </a:r>
            <a:r>
              <a:rPr lang="ar-SA" dirty="0"/>
              <a:t> دراسة الظواهر التربویة من حیث طبیعتها وما تتسم </a:t>
            </a:r>
            <a:r>
              <a:rPr lang="ar-SA" dirty="0" err="1"/>
              <a:t>به</a:t>
            </a:r>
            <a:r>
              <a:rPr lang="ar-SA" dirty="0"/>
              <a:t> من خصائص وسمات، والتي بفضل هذه الأخیرة تجعل منها موضوعا متمی </a:t>
            </a:r>
            <a:r>
              <a:rPr lang="ar-SA" dirty="0" err="1"/>
              <a:t>ا</a:t>
            </a:r>
            <a:r>
              <a:rPr lang="ar-SA" dirty="0"/>
              <a:t> </a:t>
            </a:r>
            <a:r>
              <a:rPr lang="ar-SA" dirty="0" err="1"/>
              <a:t>زً</a:t>
            </a:r>
            <a:r>
              <a:rPr lang="ar-SA" dirty="0"/>
              <a:t> لعلم الاجتماع التربوي</a:t>
            </a:r>
            <a:r>
              <a:rPr lang="en-US" dirty="0"/>
              <a:t>.</a:t>
            </a:r>
          </a:p>
          <a:p>
            <a:pPr algn="just"/>
            <a:r>
              <a:rPr lang="en-US" dirty="0"/>
              <a:t>-  </a:t>
            </a:r>
            <a:r>
              <a:rPr lang="ar-SA" dirty="0"/>
              <a:t>التعرف على الوقائع الثقافیة والاجتماعیة والشخصیة المرتبطة بالظاهرة التربویة في نشأتها وتطورها</a:t>
            </a:r>
            <a:r>
              <a:rPr lang="en-US" dirty="0"/>
              <a:t>.</a:t>
            </a:r>
          </a:p>
          <a:p>
            <a:pPr algn="just"/>
            <a:r>
              <a:rPr lang="en-US" dirty="0"/>
              <a:t>- </a:t>
            </a:r>
            <a:r>
              <a:rPr lang="ar-SA" dirty="0"/>
              <a:t>فهم طبیعة العلاقات التي تربط الظواهر التربویة بعضها ببعض، والتي تربطها بغیرها من الظواهر</a:t>
            </a:r>
            <a:endParaRPr lang="en-US" dirty="0"/>
          </a:p>
          <a:p>
            <a:pPr algn="just"/>
            <a:r>
              <a:rPr lang="ar-SA" dirty="0"/>
              <a:t>الاجتماعیة في المجتمع</a:t>
            </a:r>
            <a:r>
              <a:rPr lang="en-US" dirty="0"/>
              <a:t>.</a:t>
            </a:r>
          </a:p>
          <a:p>
            <a:pPr algn="just"/>
            <a:r>
              <a:rPr lang="en-US" dirty="0"/>
              <a:t>- </a:t>
            </a:r>
            <a:r>
              <a:rPr lang="ar-SA" dirty="0"/>
              <a:t>الكشف عن أبعاد أو الوظائف الاجتماعیة،التي تؤدیها الظواهر والنظم التربویة بالنسبة للجوانب</a:t>
            </a:r>
            <a:endParaRPr lang="en-US" dirty="0"/>
          </a:p>
          <a:p>
            <a:pPr algn="just"/>
            <a:r>
              <a:rPr lang="ar-SA" dirty="0"/>
              <a:t>الاجتماعیة والثقافیة في المجتمع</a:t>
            </a:r>
            <a:r>
              <a:rPr lang="en-US" dirty="0"/>
              <a:t>.</a:t>
            </a:r>
          </a:p>
          <a:p>
            <a:pPr algn="just"/>
            <a:r>
              <a:rPr lang="en-US" dirty="0"/>
              <a:t>- </a:t>
            </a:r>
            <a:r>
              <a:rPr lang="ar-SA" dirty="0"/>
              <a:t>تحدید المضمون الأیدلوجي للتربیة وآثاره على العملیات التربویة</a:t>
            </a:r>
            <a:r>
              <a:rPr lang="en-US" dirty="0"/>
              <a:t>.</a:t>
            </a:r>
          </a:p>
          <a:p>
            <a:pPr algn="just"/>
            <a:r>
              <a:rPr lang="en-US" dirty="0"/>
              <a:t>- </a:t>
            </a:r>
            <a:r>
              <a:rPr lang="ar-SA" dirty="0"/>
              <a:t>تحدید القوانین الاجتماعیة العامة التي تحكم الظواهر التربویة وما یرتبط بها من وقائع اجتماعیة وثقافیة</a:t>
            </a:r>
            <a:endParaRPr lang="en-US" dirty="0"/>
          </a:p>
          <a:p>
            <a:pPr algn="just"/>
            <a:r>
              <a:rPr lang="ar-SA" dirty="0"/>
              <a:t>وشخصیة</a:t>
            </a:r>
            <a:r>
              <a:rPr lang="en-US" dirty="0"/>
              <a:t>.</a:t>
            </a:r>
          </a:p>
          <a:p>
            <a:pPr algn="just"/>
            <a:r>
              <a:rPr lang="en-US" dirty="0"/>
              <a:t>- </a:t>
            </a:r>
            <a:r>
              <a:rPr lang="ar-SA" dirty="0"/>
              <a:t>تحلیل التربیة كوسیلة للتقدم الاجتماعي</a:t>
            </a:r>
            <a:r>
              <a:rPr lang="en-US" dirty="0"/>
              <a:t>.</a:t>
            </a:r>
          </a:p>
          <a:p>
            <a:endParaRPr lang="ar-DZ"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style>
          <a:lnRef idx="3">
            <a:schemeClr val="lt1"/>
          </a:lnRef>
          <a:fillRef idx="1">
            <a:schemeClr val="accent4"/>
          </a:fillRef>
          <a:effectRef idx="1">
            <a:schemeClr val="accent4"/>
          </a:effectRef>
          <a:fontRef idx="minor">
            <a:schemeClr val="lt1"/>
          </a:fontRef>
        </p:style>
        <p:txBody>
          <a:bodyPr/>
          <a:lstStyle/>
          <a:p>
            <a:r>
              <a:rPr lang="ar-SA" b="1" dirty="0"/>
              <a:t>المشهد التربوي في نهایة القرن العشرین</a:t>
            </a:r>
            <a:endParaRPr lang="ar-DZ" dirty="0"/>
          </a:p>
        </p:txBody>
      </p:sp>
      <p:sp>
        <p:nvSpPr>
          <p:cNvPr id="3" name="Espace réservé du contenu 2"/>
          <p:cNvSpPr>
            <a:spLocks noGrp="1"/>
          </p:cNvSpPr>
          <p:nvPr>
            <p:ph idx="1"/>
          </p:nvPr>
        </p:nvSpPr>
        <p:spPr/>
        <p:style>
          <a:lnRef idx="1">
            <a:schemeClr val="accent3"/>
          </a:lnRef>
          <a:fillRef idx="3">
            <a:schemeClr val="accent3"/>
          </a:fillRef>
          <a:effectRef idx="2">
            <a:schemeClr val="accent3"/>
          </a:effectRef>
          <a:fontRef idx="minor">
            <a:schemeClr val="lt1"/>
          </a:fontRef>
        </p:style>
        <p:txBody>
          <a:bodyPr/>
          <a:lstStyle/>
          <a:p>
            <a:r>
              <a:rPr lang="ar-SA" dirty="0"/>
              <a:t>مما لا شك فیه القرن العشرین أفرز علوما تربویة متنوعة،</a:t>
            </a:r>
            <a:endParaRPr lang="en-US" dirty="0"/>
          </a:p>
          <a:p>
            <a:r>
              <a:rPr lang="ar-SA" dirty="0"/>
              <a:t>فظهرت مدارس واندثرت أخرى وتم إحیاء بعث مدارس ونظریات قدیمة كان الزمن قد عفي عنها، وما نحن فیه الیوم كان نتاج جهود كبیرة ومضنیة ومخاض عسیر، ویتحتم علینا القیام بقراءة موضوعیة ومتأنیة للمشهد التربوي في القرن الماضي الذي ترك أثرا بالغاً في رسم السیاسات التربویة لمعظم بلدان العالم وكیف أثرت النظریات التربویة خاصة الغربیة منها، </a:t>
            </a:r>
            <a:r>
              <a:rPr lang="ar-SA" dirty="0" err="1"/>
              <a:t>و</a:t>
            </a:r>
            <a:r>
              <a:rPr lang="ar-SA" dirty="0"/>
              <a:t> إحداث نقلة نوعیة في مفاهیم التربیة وأهدافها</a:t>
            </a:r>
            <a:endParaRPr lang="en-US" dirty="0"/>
          </a:p>
          <a:p>
            <a:endParaRPr lang="ar-DZ"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style>
          <a:lnRef idx="0">
            <a:schemeClr val="accent2"/>
          </a:lnRef>
          <a:fillRef idx="3">
            <a:schemeClr val="accent2"/>
          </a:fillRef>
          <a:effectRef idx="3">
            <a:schemeClr val="accent2"/>
          </a:effectRef>
          <a:fontRef idx="minor">
            <a:schemeClr val="lt1"/>
          </a:fontRef>
        </p:style>
        <p:txBody>
          <a:bodyPr/>
          <a:lstStyle/>
          <a:p>
            <a:r>
              <a:rPr lang="ar-SA" b="1" dirty="0"/>
              <a:t>النظریات التربویة الغربیة ومذاهبها الفكریة</a:t>
            </a:r>
            <a:r>
              <a:rPr lang="en-US" b="1" dirty="0"/>
              <a:t>:</a:t>
            </a:r>
            <a:endParaRPr lang="ar-DZ" dirty="0"/>
          </a:p>
        </p:txBody>
      </p:sp>
      <p:sp>
        <p:nvSpPr>
          <p:cNvPr id="3" name="Espace réservé du contenu 2"/>
          <p:cNvSpPr>
            <a:spLocks noGrp="1"/>
          </p:cNvSpPr>
          <p:nvPr>
            <p:ph idx="1"/>
          </p:nvPr>
        </p:nvSpPr>
        <p:spPr/>
        <p:style>
          <a:lnRef idx="3">
            <a:schemeClr val="lt1"/>
          </a:lnRef>
          <a:fillRef idx="1">
            <a:schemeClr val="accent1"/>
          </a:fillRef>
          <a:effectRef idx="1">
            <a:schemeClr val="accent1"/>
          </a:effectRef>
          <a:fontRef idx="minor">
            <a:schemeClr val="lt1"/>
          </a:fontRef>
        </p:style>
        <p:txBody>
          <a:bodyPr>
            <a:normAutofit fontScale="77500" lnSpcReduction="20000"/>
          </a:bodyPr>
          <a:lstStyle/>
          <a:p>
            <a:r>
              <a:rPr lang="ar-SA" dirty="0"/>
              <a:t>إن المتأمل والدارس لمختلف النظریات التربویة الغربیة، یجد أنها اتسمت بالتنوع من حیث نظرة</a:t>
            </a:r>
            <a:endParaRPr lang="en-US" dirty="0"/>
          </a:p>
          <a:p>
            <a:r>
              <a:rPr lang="ar-SA" dirty="0"/>
              <a:t>المفكرین والفلاسفة والعلماء الغربیین للتربیة، وهي في المحصلة عبارة عن مجموعة من الآراء  والأفكار</a:t>
            </a:r>
            <a:endParaRPr lang="en-US" dirty="0"/>
          </a:p>
          <a:p>
            <a:r>
              <a:rPr lang="ar-SA" dirty="0"/>
              <a:t>البشریة أطلقها الفلاسفة والمفكرون على تنظیم العلاقات التربویة في مجتمعاتهم من أجل إعداد الإنسان في جمیع مجالات وجوانب الحیاة</a:t>
            </a:r>
            <a:r>
              <a:rPr lang="en-US" dirty="0"/>
              <a:t> "</a:t>
            </a:r>
            <a:r>
              <a:rPr lang="ar-SA" dirty="0"/>
              <a:t>، ومن خلال اطلاعنا على بعض المصادر والمراجع التي تناولت هذا السیاق أن تلك النظریات التربویة الغربیة انبثقت في حقیقتها عن فلسفات مادیة، وتصورات علمانیة، ومعظم روادها وفلاسفتها من ذوي الاتجاهات المادیة والعلمانیة، وارتكزت بشكل عام على رؤى وأفكار بشریة أطلقها هؤلاء الفلاسفة على التربیة، وقد بني البعض منهم هذه الرؤى على نظریات سبقتها في العصور القدیمة، أو بما یخدم مصالح واضعیها في ظل أوضاع بیئیة معینة</a:t>
            </a:r>
            <a:r>
              <a:rPr lang="en-US" dirty="0"/>
              <a:t>.</a:t>
            </a:r>
          </a:p>
          <a:p>
            <a:endParaRPr lang="ar-DZ"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style>
          <a:lnRef idx="2">
            <a:schemeClr val="accent1">
              <a:shade val="50000"/>
            </a:schemeClr>
          </a:lnRef>
          <a:fillRef idx="1">
            <a:schemeClr val="accent1"/>
          </a:fillRef>
          <a:effectRef idx="0">
            <a:schemeClr val="accent1"/>
          </a:effectRef>
          <a:fontRef idx="minor">
            <a:schemeClr val="lt1"/>
          </a:fontRef>
        </p:style>
        <p:txBody>
          <a:bodyPr/>
          <a:lstStyle/>
          <a:p>
            <a:r>
              <a:rPr lang="ar-SA" b="1" dirty="0" smtClean="0"/>
              <a:t>جذور وأسس النظریات التربویة الغربیة</a:t>
            </a:r>
            <a:r>
              <a:rPr lang="en-US" b="1" dirty="0" smtClean="0"/>
              <a:t>:</a:t>
            </a:r>
            <a:endParaRPr lang="ar-DZ" dirty="0"/>
          </a:p>
        </p:txBody>
      </p:sp>
      <p:sp>
        <p:nvSpPr>
          <p:cNvPr id="3" name="Espace réservé du contenu 2"/>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normAutofit fontScale="70000" lnSpcReduction="20000"/>
          </a:bodyPr>
          <a:lstStyle/>
          <a:p>
            <a:r>
              <a:rPr lang="ar-SA" dirty="0" smtClean="0"/>
              <a:t>لو </a:t>
            </a:r>
            <a:r>
              <a:rPr lang="ar-SA" dirty="0"/>
              <a:t>قمنا بقراءة متأنیة في أصول وجذور النظریات التربویة</a:t>
            </a:r>
            <a:r>
              <a:rPr lang="ar-SA" b="1" dirty="0"/>
              <a:t> </a:t>
            </a:r>
            <a:r>
              <a:rPr lang="ar-SA" dirty="0"/>
              <a:t>الحدیثة من خلال النظریات الكونیة والعلمیة، لوجدنا أن أصلها وثني ملحد یستمد أفكاره من الحضارة الیونانیة القدیمة، وبعد ظهور الشریعة النصرانیة والتي تم تحریفها، حیث فرضت على الناس اعتقادات</a:t>
            </a:r>
            <a:endParaRPr lang="en-US" dirty="0"/>
          </a:p>
          <a:p>
            <a:r>
              <a:rPr lang="ar-SA" dirty="0"/>
              <a:t>باطلة، كقولهم أن رجال الدین</a:t>
            </a:r>
            <a:r>
              <a:rPr lang="en-US" dirty="0"/>
              <a:t> (</a:t>
            </a:r>
            <a:r>
              <a:rPr lang="ar-SA" dirty="0"/>
              <a:t>الأحبار والرهبان</a:t>
            </a:r>
            <a:r>
              <a:rPr lang="en-US" dirty="0"/>
              <a:t>) </a:t>
            </a:r>
            <a:r>
              <a:rPr lang="ar-SA" dirty="0"/>
              <a:t>هم كلمة لله المقدسة التي لا یجوز لأحد أن یخالفها بأي</a:t>
            </a:r>
            <a:endParaRPr lang="en-US" dirty="0"/>
          </a:p>
          <a:p>
            <a:r>
              <a:rPr lang="ar-SA" dirty="0"/>
              <a:t>حال من الأحوال</a:t>
            </a:r>
            <a:r>
              <a:rPr lang="en-US" dirty="0"/>
              <a:t>. </a:t>
            </a:r>
            <a:r>
              <a:rPr lang="ar-SA" dirty="0"/>
              <a:t>والتربیة الكنسیة النصرانیة كانت أول وأهم ما تفترضه أن تقتل في الإنسان مواهبه،</a:t>
            </a:r>
            <a:endParaRPr lang="en-US" dirty="0"/>
          </a:p>
          <a:p>
            <a:r>
              <a:rPr lang="ar-SA" dirty="0"/>
              <a:t>ومشاعره، وتطلعاته إلى الأفضل في هذه الحیاة الدنیا، كما قال لله تبارك وتعالى</a:t>
            </a:r>
            <a:r>
              <a:rPr lang="en-US" dirty="0"/>
              <a:t>: </a:t>
            </a:r>
            <a:r>
              <a:rPr lang="ar-SA" dirty="0"/>
              <a:t>﴿</a:t>
            </a:r>
            <a:r>
              <a:rPr lang="ar-SA" b="1" dirty="0"/>
              <a:t>وَرَهْبَانِیَّةً ابْتَدَعُوهَا مَا</a:t>
            </a:r>
            <a:endParaRPr lang="en-US" dirty="0"/>
          </a:p>
          <a:p>
            <a:r>
              <a:rPr lang="ar-SA" b="1" dirty="0"/>
              <a:t>كَتَبْنَاهَا عَلَیْهِمْ </a:t>
            </a:r>
            <a:r>
              <a:rPr lang="ar-SA" dirty="0"/>
              <a:t>﴾</a:t>
            </a:r>
            <a:r>
              <a:rPr lang="en-US" dirty="0"/>
              <a:t>[</a:t>
            </a:r>
            <a:r>
              <a:rPr lang="ar-SA" dirty="0"/>
              <a:t>سورة الحدید</a:t>
            </a:r>
            <a:r>
              <a:rPr lang="en-US" dirty="0"/>
              <a:t>: 27 ] </a:t>
            </a:r>
            <a:r>
              <a:rPr lang="ar-SA" dirty="0"/>
              <a:t>، فابتدعوا الرهبانیة التي تقتل في الإنسان أي تطلع للعیش في هذه الحیاة الدنیا كما أمر لله، وكما یرید الإنسان أن یعیش بحكم الفطرة التي فطره لله علیها، وتنطعوا في الدین وغالوا فیه وتشددوا ثم بعد ذلك ضلوا عن السبیل والصراط القویم، لقول النبي صلى لله علیه وسلم في تفسیر أواخر سورة الفاتحة</a:t>
            </a:r>
            <a:r>
              <a:rPr lang="en-US" dirty="0"/>
              <a:t>: "</a:t>
            </a:r>
            <a:r>
              <a:rPr lang="ar-SA" dirty="0"/>
              <a:t>المغضوب علیهم هم الیهود، والضالون هم النصارى</a:t>
            </a:r>
            <a:r>
              <a:rPr lang="en-US" dirty="0"/>
              <a:t>" </a:t>
            </a:r>
            <a:r>
              <a:rPr lang="en-US" b="1" dirty="0"/>
              <a:t>(</a:t>
            </a:r>
            <a:r>
              <a:rPr lang="ar-SA" b="1" dirty="0"/>
              <a:t>حدیث نبوي شریف</a:t>
            </a:r>
            <a:endParaRPr lang="en-US" dirty="0"/>
          </a:p>
          <a:p>
            <a:endParaRPr lang="ar-DZ"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lstStyle/>
          <a:p>
            <a:r>
              <a:rPr lang="ar-SA" b="1" dirty="0"/>
              <a:t>مذاهب النظریات التربویة الغربیة</a:t>
            </a:r>
            <a:endParaRPr lang="ar-DZ" dirty="0"/>
          </a:p>
        </p:txBody>
      </p:sp>
      <p:sp>
        <p:nvSpPr>
          <p:cNvPr id="3" name="Espace réservé du contenu 2"/>
          <p:cNvSpPr>
            <a:spLocks noGrp="1"/>
          </p:cNvSpPr>
          <p:nvPr>
            <p:ph idx="1"/>
          </p:nvPr>
        </p:nvSpPr>
        <p:spPr/>
        <p:style>
          <a:lnRef idx="1">
            <a:schemeClr val="accent6"/>
          </a:lnRef>
          <a:fillRef idx="2">
            <a:schemeClr val="accent6"/>
          </a:fillRef>
          <a:effectRef idx="1">
            <a:schemeClr val="accent6"/>
          </a:effectRef>
          <a:fontRef idx="minor">
            <a:schemeClr val="dk1"/>
          </a:fontRef>
        </p:style>
        <p:txBody>
          <a:bodyPr>
            <a:normAutofit fontScale="85000" lnSpcReduction="20000"/>
          </a:bodyPr>
          <a:lstStyle/>
          <a:p>
            <a:r>
              <a:rPr lang="ar-SA" b="1" dirty="0"/>
              <a:t>أ</a:t>
            </a:r>
            <a:r>
              <a:rPr lang="en-US" b="1" dirty="0"/>
              <a:t>/ </a:t>
            </a:r>
            <a:r>
              <a:rPr lang="ar-SA" b="1" dirty="0"/>
              <a:t>المذهب المثالي</a:t>
            </a:r>
            <a:r>
              <a:rPr lang="en-US" dirty="0"/>
              <a:t>: </a:t>
            </a:r>
            <a:r>
              <a:rPr lang="ar-SA" dirty="0"/>
              <a:t>النظریة التربویة المثالیة هي صدى للفلسفة الأفلاطونیة التي تزعم بوجود عالمین، العالم المحسوس الذي یتألف من الأجسام أو المادیات، والعالم المعقول وهو یتكون من الموجودات المجردة، تلك النظریة تنطلق أساساً من الصدارة المطلقة للروح على المادة، وهي تفضي إلى تصرف تأملي </a:t>
            </a:r>
            <a:r>
              <a:rPr lang="ar-SA" dirty="0" err="1"/>
              <a:t>یُهمل</a:t>
            </a:r>
            <a:r>
              <a:rPr lang="ar-SA" dirty="0"/>
              <a:t>  المشكلات الزمنیة، وطبیعة الإنسان الأرضیة، وتعنى أساسا بكمال الروح المثالي</a:t>
            </a:r>
            <a:r>
              <a:rPr lang="en-US" dirty="0"/>
              <a:t>. </a:t>
            </a:r>
            <a:r>
              <a:rPr lang="ar-SA" dirty="0"/>
              <a:t>انطلاقا من هذه المعطیات یتجلى لنا الطابع النظري الذي </a:t>
            </a:r>
            <a:r>
              <a:rPr lang="ar-SA" dirty="0" err="1"/>
              <a:t>یكتسیه</a:t>
            </a:r>
            <a:r>
              <a:rPr lang="ar-SA" dirty="0"/>
              <a:t> التعلیم في إطار النظریة المثالیة؛ حیث إن الهدف من التربیة یرمي بالدرجة الأولى إلى تكريس العقل وتمسكه بالتراث الفكري والعقلي الذي خلفته الأجیال السابقة، بل اكتسب هذا التراث صبغة القداسة وأصبح </a:t>
            </a:r>
            <a:r>
              <a:rPr lang="ar-SA" dirty="0" err="1"/>
              <a:t>یُ</a:t>
            </a:r>
            <a:r>
              <a:rPr lang="ar-SA" dirty="0"/>
              <a:t> نقل بحرفیته، وارتبطت موضوعات </a:t>
            </a:r>
            <a:r>
              <a:rPr lang="ar-DZ" dirty="0"/>
              <a:t>الدراسة </a:t>
            </a:r>
            <a:r>
              <a:rPr lang="ar-SA" dirty="0"/>
              <a:t>بضرورات التراث بدلاً من ضرورات الواقع، وصارت صلتها الوثیقة بالماضي في تحوّل دون ارتباطها بالحاضر والمستقبل</a:t>
            </a:r>
            <a:r>
              <a:rPr lang="en-US" dirty="0"/>
              <a:t>.</a:t>
            </a:r>
          </a:p>
          <a:p>
            <a:endParaRPr lang="ar-DZ"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style>
          <a:lnRef idx="2">
            <a:schemeClr val="accent3">
              <a:shade val="50000"/>
            </a:schemeClr>
          </a:lnRef>
          <a:fillRef idx="1">
            <a:schemeClr val="accent3"/>
          </a:fillRef>
          <a:effectRef idx="0">
            <a:schemeClr val="accent3"/>
          </a:effectRef>
          <a:fontRef idx="minor">
            <a:schemeClr val="lt1"/>
          </a:fontRef>
        </p:style>
        <p:txBody>
          <a:bodyPr/>
          <a:lstStyle/>
          <a:p>
            <a:r>
              <a:rPr lang="ar-SA" b="1" dirty="0" smtClean="0"/>
              <a:t>المذهب الطبیعي</a:t>
            </a:r>
            <a:endParaRPr lang="ar-DZ" dirty="0"/>
          </a:p>
        </p:txBody>
      </p:sp>
      <p:sp>
        <p:nvSpPr>
          <p:cNvPr id="3" name="Espace réservé du contenu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92500" lnSpcReduction="10000"/>
          </a:bodyPr>
          <a:lstStyle/>
          <a:p>
            <a:pPr>
              <a:buNone/>
            </a:pPr>
            <a:r>
              <a:rPr lang="ar-SA" dirty="0" smtClean="0"/>
              <a:t>إذ </a:t>
            </a:r>
            <a:r>
              <a:rPr lang="ar-SA" dirty="0"/>
              <a:t>یركز على الجسد وما </a:t>
            </a:r>
            <a:r>
              <a:rPr lang="ar-SA" dirty="0" err="1"/>
              <a:t>به</a:t>
            </a:r>
            <a:r>
              <a:rPr lang="ar-SA" dirty="0"/>
              <a:t> من عواطف </a:t>
            </a:r>
            <a:r>
              <a:rPr lang="en-US" dirty="0"/>
              <a:t>,</a:t>
            </a:r>
            <a:r>
              <a:rPr lang="ar-DZ" dirty="0"/>
              <a:t>وغرائز </a:t>
            </a:r>
            <a:r>
              <a:rPr lang="ar-SA" dirty="0"/>
              <a:t>ومیول، فیمنحها أهمیة بالغة، عكس المذهب المثالي تماما</a:t>
            </a:r>
            <a:r>
              <a:rPr lang="en-US" dirty="0"/>
              <a:t> . </a:t>
            </a:r>
            <a:r>
              <a:rPr lang="ar-SA" dirty="0"/>
              <a:t>ویعتبر </a:t>
            </a:r>
            <a:r>
              <a:rPr lang="ar-SA" b="1" dirty="0"/>
              <a:t>جون جاك روسو</a:t>
            </a:r>
            <a:r>
              <a:rPr lang="ar-SA" dirty="0"/>
              <a:t> من رواد هذا المذهب، حیث یرى بأن اللجوء إلى علم النفس هو الإمكانیة الوحیدة لتوفیر المعیار الحقیقي لموضوعیة البیداغوجي، ومما یؤخذ أیضاً على هذه المذهب حصر نطاق تربیة الطفل بین سن الخامسة والثالثة عشرة وبشكل سلبي، لا یُعلَّم فیها الطفل شیئاً ولا يربي خلالها أي تربیة، بل یُترك لوحده محاطاً بأجهزة وأدوات من شأنها أن توسع مداركه، وسیتم التطرق بالتفصیل</a:t>
            </a:r>
            <a:endParaRPr lang="en-US" dirty="0"/>
          </a:p>
          <a:p>
            <a:r>
              <a:rPr lang="ar-SA" dirty="0"/>
              <a:t>إلى نظریة جون جاك روسو في التربیة وأهم مبادئها وأسسها</a:t>
            </a:r>
            <a:r>
              <a:rPr lang="en-US" dirty="0"/>
              <a:t>.</a:t>
            </a:r>
          </a:p>
          <a:p>
            <a:endParaRPr lang="ar-DZ"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439718"/>
          </a:xfrm>
        </p:spPr>
        <p:txBody>
          <a:bodyPr>
            <a:normAutofit fontScale="90000"/>
          </a:bodyPr>
          <a:lstStyle/>
          <a:p>
            <a:r>
              <a:rPr lang="ar-SA" b="1" dirty="0" smtClean="0"/>
              <a:t>المذهب البرجماتي</a:t>
            </a:r>
            <a:r>
              <a:rPr lang="en-US" b="1" dirty="0" smtClean="0"/>
              <a:t>:</a:t>
            </a:r>
            <a:endParaRPr lang="ar-DZ" dirty="0"/>
          </a:p>
        </p:txBody>
      </p:sp>
      <p:sp>
        <p:nvSpPr>
          <p:cNvPr id="3" name="Espace réservé du contenu 2"/>
          <p:cNvSpPr>
            <a:spLocks noGrp="1"/>
          </p:cNvSpPr>
          <p:nvPr>
            <p:ph idx="1"/>
          </p:nvPr>
        </p:nvSpPr>
        <p:spPr>
          <a:xfrm>
            <a:off x="0" y="785794"/>
            <a:ext cx="9144000" cy="6072206"/>
          </a:xfrm>
        </p:spPr>
        <p:style>
          <a:lnRef idx="0">
            <a:schemeClr val="accent1"/>
          </a:lnRef>
          <a:fillRef idx="3">
            <a:schemeClr val="accent1"/>
          </a:fillRef>
          <a:effectRef idx="3">
            <a:schemeClr val="accent1"/>
          </a:effectRef>
          <a:fontRef idx="minor">
            <a:schemeClr val="lt1"/>
          </a:fontRef>
        </p:style>
        <p:txBody>
          <a:bodyPr>
            <a:normAutofit fontScale="70000" lnSpcReduction="20000"/>
          </a:bodyPr>
          <a:lstStyle/>
          <a:p>
            <a:r>
              <a:rPr lang="ar-SA" b="1" dirty="0"/>
              <a:t>المذهب البرجماتي</a:t>
            </a:r>
            <a:r>
              <a:rPr lang="en-US" b="1" dirty="0"/>
              <a:t>:</a:t>
            </a:r>
            <a:r>
              <a:rPr lang="en-US" dirty="0"/>
              <a:t>  </a:t>
            </a:r>
            <a:r>
              <a:rPr lang="ar-SA" dirty="0"/>
              <a:t>من أهم مميزاته أنه ینظر بعیداً عن الأشیاء الأولیة والمبادئ والقوانین والحتمیات</a:t>
            </a:r>
            <a:endParaRPr lang="en-US" dirty="0"/>
          </a:p>
          <a:p>
            <a:r>
              <a:rPr lang="ar-SA" dirty="0"/>
              <a:t>المسلّم بها، ویوجه اهتماماته نحو الغایات من الأشیاء </a:t>
            </a:r>
            <a:r>
              <a:rPr lang="ar-DZ" dirty="0"/>
              <a:t>: الثمرات </a:t>
            </a:r>
            <a:r>
              <a:rPr lang="ar-SA" dirty="0"/>
              <a:t>، النتائج، الآثار</a:t>
            </a:r>
            <a:r>
              <a:rPr lang="en-US" dirty="0"/>
              <a:t>.</a:t>
            </a:r>
          </a:p>
          <a:p>
            <a:r>
              <a:rPr lang="ar-SA" dirty="0"/>
              <a:t>فإن مركز الثقل في اهتمامه لا ینصبّ على الحقائق الثابتة، </a:t>
            </a:r>
            <a:r>
              <a:rPr lang="ar-SA" dirty="0" err="1"/>
              <a:t>وا</a:t>
            </a:r>
            <a:r>
              <a:rPr lang="ar-SA" dirty="0"/>
              <a:t>ٕنما على ما </a:t>
            </a:r>
            <a:r>
              <a:rPr lang="ar-SA" dirty="0" err="1"/>
              <a:t>ی</a:t>
            </a:r>
            <a:r>
              <a:rPr lang="ar-SA" dirty="0"/>
              <a:t> حصله الإنسان من منافع</a:t>
            </a:r>
            <a:endParaRPr lang="en-US" dirty="0"/>
          </a:p>
          <a:p>
            <a:r>
              <a:rPr lang="ar-SA" dirty="0"/>
              <a:t>یستثمرها في حیاته العلمیة حتى إنه ینظر إلى الحقیقة على أنها هي المنفعة، وما دام تیار الحیاة متنامیاً في</a:t>
            </a:r>
            <a:endParaRPr lang="en-US" dirty="0"/>
          </a:p>
          <a:p>
            <a:r>
              <a:rPr lang="ar-SA" dirty="0"/>
              <a:t>سیره، فإن حقائق جدیدة تُلغى وتتجاوز الحقائق القدیمة، فلا شيء یبقى ثابتا</a:t>
            </a:r>
            <a:r>
              <a:rPr lang="en-US" dirty="0"/>
              <a:t> ! </a:t>
            </a:r>
            <a:r>
              <a:rPr lang="ar-SA" dirty="0"/>
              <a:t>وفي ضوء هذه القناعة فإن</a:t>
            </a:r>
            <a:endParaRPr lang="en-US" dirty="0"/>
          </a:p>
          <a:p>
            <a:r>
              <a:rPr lang="ar-SA" dirty="0"/>
              <a:t>أصحاب هذا المذهب یرون أن التربیة والنمو شيء واحد</a:t>
            </a:r>
            <a:r>
              <a:rPr lang="en-US" dirty="0"/>
              <a:t>.</a:t>
            </a:r>
          </a:p>
          <a:p>
            <a:r>
              <a:rPr lang="ar-SA" dirty="0"/>
              <a:t>إن من عیوب هذا المذهب جعله الحیاة الحاضرة محو </a:t>
            </a:r>
            <a:r>
              <a:rPr lang="ar-SA" dirty="0" err="1"/>
              <a:t>ا</a:t>
            </a:r>
            <a:r>
              <a:rPr lang="ar-SA" dirty="0"/>
              <a:t> رً وحیداً للتربیة دون الالتفات للحیاة المستقبلیة، الأمر الذي جعله یفتقد قاعدة صلبة من المبادئ والأهداف الثابتة التي تضبط حركة الحیاة، وتحمي الإنسان من التیه والقلق والتأرجح بین أحداث الحیاة وتطوراتها المتلاحقة، وتلك نتیجة حتمیة لإغفاله للجانب الروحي في الإنسان ورفضه للإیمان بما </a:t>
            </a:r>
            <a:r>
              <a:rPr lang="ar-DZ" dirty="0"/>
              <a:t> وراء  </a:t>
            </a:r>
            <a:r>
              <a:rPr lang="ar-SA" dirty="0"/>
              <a:t>المادة،</a:t>
            </a:r>
            <a:endParaRPr lang="en-US" dirty="0"/>
          </a:p>
          <a:p>
            <a:r>
              <a:rPr lang="ar-SA" dirty="0"/>
              <a:t>حیاة أخرى، وهذا ما حكم على نظرته للتربیة بالدوران في حلقة مفرغة، فهي تدور مع حركة الحیاة المادیة حیث دارت من غیر الاستناد إلى مبدأ عمیق ومقیاس دقیق تفصل بواسطته بین الغث والسمین، والصالح والطالح ضمن </a:t>
            </a:r>
            <a:r>
              <a:rPr lang="ar-DZ" dirty="0"/>
              <a:t>تراث </a:t>
            </a:r>
            <a:r>
              <a:rPr lang="ar-SA" dirty="0"/>
              <a:t>الإنسانیة</a:t>
            </a:r>
            <a:r>
              <a:rPr lang="en-US" dirty="0"/>
              <a:t>  </a:t>
            </a:r>
            <a:r>
              <a:rPr lang="ar-SA" dirty="0"/>
              <a:t>المترامي الإطراف ، وتنفذ بواسطته </a:t>
            </a:r>
            <a:r>
              <a:rPr lang="ar-DZ" dirty="0"/>
              <a:t>وأرائه  </a:t>
            </a:r>
            <a:r>
              <a:rPr lang="ar-SA" dirty="0"/>
              <a:t>أسوار الحیاة المادیة الضیقة</a:t>
            </a:r>
            <a:r>
              <a:rPr lang="en-US" dirty="0"/>
              <a:t>.</a:t>
            </a:r>
          </a:p>
          <a:p>
            <a:endParaRPr lang="ar-DZ" dirty="0"/>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TotalTime>
  <Words>2615</Words>
  <Application>Microsoft Office PowerPoint</Application>
  <PresentationFormat>Affichage à l'écran (4:3)</PresentationFormat>
  <Paragraphs>85</Paragraphs>
  <Slides>16</Slides>
  <Notes>0</Notes>
  <HiddenSlides>0</HiddenSlides>
  <MMClips>0</MMClips>
  <ScaleCrop>false</ScaleCrop>
  <HeadingPairs>
    <vt:vector size="4" baseType="variant">
      <vt:variant>
        <vt:lpstr>Thème</vt:lpstr>
      </vt:variant>
      <vt:variant>
        <vt:i4>1</vt:i4>
      </vt:variant>
      <vt:variant>
        <vt:lpstr>Titres des diapositives</vt:lpstr>
      </vt:variant>
      <vt:variant>
        <vt:i4>16</vt:i4>
      </vt:variant>
    </vt:vector>
  </HeadingPairs>
  <TitlesOfParts>
    <vt:vector size="17" baseType="lpstr">
      <vt:lpstr>Thème Office</vt:lpstr>
      <vt:lpstr>النظريات التربوية </vt:lpstr>
      <vt:lpstr>مدخل مفاهیمي:</vt:lpstr>
      <vt:lpstr>وظیفة وأهداف النظریة التربویة</vt:lpstr>
      <vt:lpstr>المشهد التربوي في نهایة القرن العشرین</vt:lpstr>
      <vt:lpstr>النظریات التربویة الغربیة ومذاهبها الفكریة:</vt:lpstr>
      <vt:lpstr>جذور وأسس النظریات التربویة الغربیة:</vt:lpstr>
      <vt:lpstr>مذاهب النظریات التربویة الغربیة</vt:lpstr>
      <vt:lpstr>المذهب الطبیعي</vt:lpstr>
      <vt:lpstr>المذهب البرجماتي:</vt:lpstr>
      <vt:lpstr>النظریة التربویة في المنظور الغربي</vt:lpstr>
      <vt:lpstr>النظریات التربویة الغربیة وأهم روادها خلال نهایة القرن 19</vt:lpstr>
      <vt:lpstr>Diapositive 12</vt:lpstr>
      <vt:lpstr>Diapositive 13</vt:lpstr>
      <vt:lpstr>النظریة التربویة الإسلامیة: </vt:lpstr>
      <vt:lpstr>التربیة في الإسلام: </vt:lpstr>
      <vt:lpstr>أهداف التربیة الإسلامیة: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النظريات التربوية </dc:title>
  <dc:creator>mansour</dc:creator>
  <cp:lastModifiedBy>mansour</cp:lastModifiedBy>
  <cp:revision>4</cp:revision>
  <dcterms:created xsi:type="dcterms:W3CDTF">2023-11-23T19:40:42Z</dcterms:created>
  <dcterms:modified xsi:type="dcterms:W3CDTF">2023-11-23T20:02:03Z</dcterms:modified>
</cp:coreProperties>
</file>