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62" r:id="rId25"/>
    <p:sldMasterId id="2147483975" r:id="rId26"/>
    <p:sldMasterId id="2147483987" r:id="rId27"/>
    <p:sldMasterId id="2147483999" r:id="rId28"/>
  </p:sldMasterIdLst>
  <p:notesMasterIdLst>
    <p:notesMasterId r:id="rId85"/>
  </p:notes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304" r:id="rId43"/>
    <p:sldId id="305" r:id="rId44"/>
    <p:sldId id="306" r:id="rId45"/>
    <p:sldId id="307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308" r:id="rId54"/>
    <p:sldId id="309" r:id="rId55"/>
    <p:sldId id="310" r:id="rId56"/>
    <p:sldId id="277" r:id="rId57"/>
    <p:sldId id="311" r:id="rId58"/>
    <p:sldId id="278" r:id="rId59"/>
    <p:sldId id="279" r:id="rId60"/>
    <p:sldId id="280" r:id="rId61"/>
    <p:sldId id="281" r:id="rId62"/>
    <p:sldId id="282" r:id="rId63"/>
    <p:sldId id="283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84" r:id="rId73"/>
    <p:sldId id="302" r:id="rId74"/>
    <p:sldId id="303" r:id="rId75"/>
    <p:sldId id="285" r:id="rId76"/>
    <p:sldId id="286" r:id="rId77"/>
    <p:sldId id="287" r:id="rId78"/>
    <p:sldId id="288" r:id="rId79"/>
    <p:sldId id="289" r:id="rId80"/>
    <p:sldId id="290" r:id="rId81"/>
    <p:sldId id="299" r:id="rId82"/>
    <p:sldId id="300" r:id="rId83"/>
    <p:sldId id="301" r:id="rId8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57" d="100"/>
          <a:sy n="57" d="100"/>
        </p:scale>
        <p:origin x="-193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slide" Target="slides/slide56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287CA-A46B-405B-9934-2FAF1C7FAB0B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4F1E64D-4F75-4395-9A82-408367F0E215}">
      <dgm:prSet phldrT="[Texte]" custT="1"/>
      <dgm:spPr/>
      <dgm:t>
        <a:bodyPr/>
        <a:lstStyle/>
        <a:p>
          <a:r>
            <a:rPr lang="fr-FR" sz="1800" dirty="0" smtClean="0"/>
            <a:t>Algorithme  </a:t>
          </a:r>
          <a:r>
            <a:rPr lang="fr-FR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nom-de-l’algorithme</a:t>
          </a:r>
          <a:r>
            <a:rPr lang="fr-FR" sz="1800" dirty="0" smtClean="0"/>
            <a:t>  	</a:t>
          </a:r>
          <a:r>
            <a:rPr lang="fr-FR" sz="1800" dirty="0" smtClean="0">
              <a:solidFill>
                <a:srgbClr val="92D050"/>
              </a:solidFill>
            </a:rPr>
            <a:t>// partie entête</a:t>
          </a:r>
        </a:p>
        <a:p>
          <a:r>
            <a:rPr lang="fr-FR" sz="1800" dirty="0" err="1" smtClean="0"/>
            <a:t>Debut</a:t>
          </a:r>
          <a:r>
            <a:rPr lang="fr-FR" sz="1800" dirty="0" smtClean="0"/>
            <a:t>										</a:t>
          </a:r>
          <a:r>
            <a:rPr lang="fr-FR" sz="1800" dirty="0" smtClean="0">
              <a:solidFill>
                <a:srgbClr val="92D050"/>
              </a:solidFill>
            </a:rPr>
            <a:t>// partie traitement</a:t>
          </a:r>
        </a:p>
        <a:p>
          <a:r>
            <a:rPr lang="fr-FR" sz="1800" dirty="0" smtClean="0"/>
            <a:t>	Bloc d’instructions ;</a:t>
          </a:r>
        </a:p>
        <a:p>
          <a:r>
            <a:rPr lang="fr-FR" sz="1800" dirty="0" smtClean="0"/>
            <a:t>Fin</a:t>
          </a:r>
          <a:endParaRPr lang="fr-FR" sz="1800" dirty="0"/>
        </a:p>
      </dgm:t>
    </dgm:pt>
    <dgm:pt modelId="{577FFD3A-7012-4986-9541-B4E5BBDF7325}" type="parTrans" cxnId="{4EBEAF58-0931-4F6B-9F9E-4B93CDE64DF5}">
      <dgm:prSet/>
      <dgm:spPr/>
      <dgm:t>
        <a:bodyPr/>
        <a:lstStyle/>
        <a:p>
          <a:endParaRPr lang="fr-FR"/>
        </a:p>
      </dgm:t>
    </dgm:pt>
    <dgm:pt modelId="{67FA36A8-228E-49BF-86BC-0377357541FD}" type="sibTrans" cxnId="{4EBEAF58-0931-4F6B-9F9E-4B93CDE64DF5}">
      <dgm:prSet/>
      <dgm:spPr/>
      <dgm:t>
        <a:bodyPr/>
        <a:lstStyle/>
        <a:p>
          <a:endParaRPr lang="fr-FR"/>
        </a:p>
      </dgm:t>
    </dgm:pt>
    <dgm:pt modelId="{AE5B27E0-C599-4EC2-9843-0D534D32A9E0}" type="pres">
      <dgm:prSet presAssocID="{21C287CA-A46B-405B-9934-2FAF1C7FAB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782E6C-9AD8-488F-99BD-926D26DA384A}" type="pres">
      <dgm:prSet presAssocID="{44F1E64D-4F75-4395-9A82-408367F0E215}" presName="parentText" presStyleLbl="node1" presStyleIdx="0" presStyleCnt="1" custScaleX="73788" custLinFactNeighborX="-11283" custLinFactNeighborY="1970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BEAF58-0931-4F6B-9F9E-4B93CDE64DF5}" srcId="{21C287CA-A46B-405B-9934-2FAF1C7FAB0B}" destId="{44F1E64D-4F75-4395-9A82-408367F0E215}" srcOrd="0" destOrd="0" parTransId="{577FFD3A-7012-4986-9541-B4E5BBDF7325}" sibTransId="{67FA36A8-228E-49BF-86BC-0377357541FD}"/>
    <dgm:cxn modelId="{A5021151-15D9-4257-A839-5CDC337129E0}" type="presOf" srcId="{44F1E64D-4F75-4395-9A82-408367F0E215}" destId="{4A782E6C-9AD8-488F-99BD-926D26DA384A}" srcOrd="0" destOrd="0" presId="urn:microsoft.com/office/officeart/2005/8/layout/vList2"/>
    <dgm:cxn modelId="{B876CB35-6DA3-4438-B2E1-D25E0A10CFC7}" type="presOf" srcId="{21C287CA-A46B-405B-9934-2FAF1C7FAB0B}" destId="{AE5B27E0-C599-4EC2-9843-0D534D32A9E0}" srcOrd="0" destOrd="0" presId="urn:microsoft.com/office/officeart/2005/8/layout/vList2"/>
    <dgm:cxn modelId="{7EB3F7B3-CE9A-49AA-A9A7-9346F1C3EE46}" type="presParOf" srcId="{AE5B27E0-C599-4EC2-9843-0D534D32A9E0}" destId="{4A782E6C-9AD8-488F-99BD-926D26DA38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3A351A-1D45-424D-A002-55A59A086C38}" type="doc">
      <dgm:prSet loTypeId="urn:microsoft.com/office/officeart/2008/layout/LinedList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CA4C658-C817-4B26-881A-4B9A7FE20FA2}">
      <dgm:prSet phldrT="[Texte]" custT="1"/>
      <dgm:spPr/>
      <dgm:t>
        <a:bodyPr/>
        <a:lstStyle/>
        <a:p>
          <a:r>
            <a:rPr lang="fr-FR" sz="2000" b="1" i="1" dirty="0" smtClean="0"/>
            <a:t>Le type Booléen</a:t>
          </a:r>
          <a:r>
            <a:rPr lang="fr-FR" sz="3400" b="1" i="1" dirty="0" smtClean="0"/>
            <a:t> </a:t>
          </a:r>
          <a:endParaRPr lang="fr-FR" sz="3400" dirty="0"/>
        </a:p>
      </dgm:t>
    </dgm:pt>
    <dgm:pt modelId="{A8CED66A-4542-48F4-BCFE-0188E3407FA9}" type="parTrans" cxnId="{C840D940-2138-4F34-BD41-F51383406AC3}">
      <dgm:prSet/>
      <dgm:spPr/>
      <dgm:t>
        <a:bodyPr/>
        <a:lstStyle/>
        <a:p>
          <a:endParaRPr lang="fr-FR"/>
        </a:p>
      </dgm:t>
    </dgm:pt>
    <dgm:pt modelId="{77CDD90F-3024-4CD5-A485-6ED47613A956}" type="sibTrans" cxnId="{C840D940-2138-4F34-BD41-F51383406AC3}">
      <dgm:prSet/>
      <dgm:spPr/>
      <dgm:t>
        <a:bodyPr/>
        <a:lstStyle/>
        <a:p>
          <a:endParaRPr lang="fr-FR"/>
        </a:p>
      </dgm:t>
    </dgm:pt>
    <dgm:pt modelId="{5F19E17B-C0E4-4B04-85E3-6BD65F230C1E}">
      <dgm:prSet phldrT="[Texte]" custT="1"/>
      <dgm:spPr/>
      <dgm:t>
        <a:bodyPr/>
        <a:lstStyle/>
        <a:p>
          <a:r>
            <a:rPr lang="fr-FR" sz="2400" i="1" dirty="0" smtClean="0"/>
            <a:t>Le domaine des booléens est l’ensemble formé des deux  seules valeurs (vrai, faux).</a:t>
          </a:r>
          <a:endParaRPr lang="fr-FR" sz="2400" dirty="0"/>
        </a:p>
      </dgm:t>
    </dgm:pt>
    <dgm:pt modelId="{128D04B4-DFED-40EA-8DEB-5E595F34E690}" type="parTrans" cxnId="{0181CD06-4A33-4A1B-84EA-5C6086DA0312}">
      <dgm:prSet/>
      <dgm:spPr/>
      <dgm:t>
        <a:bodyPr/>
        <a:lstStyle/>
        <a:p>
          <a:endParaRPr lang="fr-FR"/>
        </a:p>
      </dgm:t>
    </dgm:pt>
    <dgm:pt modelId="{FBDB3755-5929-481B-91E5-184DADD8B1E2}" type="sibTrans" cxnId="{0181CD06-4A33-4A1B-84EA-5C6086DA0312}">
      <dgm:prSet/>
      <dgm:spPr/>
      <dgm:t>
        <a:bodyPr/>
        <a:lstStyle/>
        <a:p>
          <a:endParaRPr lang="fr-FR"/>
        </a:p>
      </dgm:t>
    </dgm:pt>
    <dgm:pt modelId="{FA8BC1BC-6922-4536-AA20-2020821DA6B9}" type="pres">
      <dgm:prSet presAssocID="{1A3A351A-1D45-424D-A002-55A59A086C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B948FEE-2162-4FEE-927C-D0EBD8FD1BF5}" type="pres">
      <dgm:prSet presAssocID="{2CA4C658-C817-4B26-881A-4B9A7FE20FA2}" presName="thickLine" presStyleLbl="alignNode1" presStyleIdx="0" presStyleCnt="1"/>
      <dgm:spPr/>
    </dgm:pt>
    <dgm:pt modelId="{74058D4B-E383-4A26-908C-D05F82192394}" type="pres">
      <dgm:prSet presAssocID="{2CA4C658-C817-4B26-881A-4B9A7FE20FA2}" presName="horz1" presStyleCnt="0"/>
      <dgm:spPr/>
    </dgm:pt>
    <dgm:pt modelId="{F0E6B021-5EBA-41DF-864D-304CE8BA4575}" type="pres">
      <dgm:prSet presAssocID="{2CA4C658-C817-4B26-881A-4B9A7FE20FA2}" presName="tx1" presStyleLbl="revTx" presStyleIdx="0" presStyleCnt="2"/>
      <dgm:spPr/>
      <dgm:t>
        <a:bodyPr/>
        <a:lstStyle/>
        <a:p>
          <a:endParaRPr lang="fr-FR"/>
        </a:p>
      </dgm:t>
    </dgm:pt>
    <dgm:pt modelId="{A07DA2BA-D6F1-46C2-8952-C5F2D64EA292}" type="pres">
      <dgm:prSet presAssocID="{2CA4C658-C817-4B26-881A-4B9A7FE20FA2}" presName="vert1" presStyleCnt="0"/>
      <dgm:spPr/>
    </dgm:pt>
    <dgm:pt modelId="{1ECEF725-7C20-410D-A6C8-9FA7CECCB0D1}" type="pres">
      <dgm:prSet presAssocID="{5F19E17B-C0E4-4B04-85E3-6BD65F230C1E}" presName="vertSpace2a" presStyleCnt="0"/>
      <dgm:spPr/>
    </dgm:pt>
    <dgm:pt modelId="{752D27A4-EEFF-4459-A05D-2D81729FE7CA}" type="pres">
      <dgm:prSet presAssocID="{5F19E17B-C0E4-4B04-85E3-6BD65F230C1E}" presName="horz2" presStyleCnt="0"/>
      <dgm:spPr/>
    </dgm:pt>
    <dgm:pt modelId="{E097ADDD-E746-4123-A3D4-60BEDAE0E59D}" type="pres">
      <dgm:prSet presAssocID="{5F19E17B-C0E4-4B04-85E3-6BD65F230C1E}" presName="horzSpace2" presStyleCnt="0"/>
      <dgm:spPr/>
    </dgm:pt>
    <dgm:pt modelId="{0F4BA726-8DB8-4456-809B-B32CCAA59822}" type="pres">
      <dgm:prSet presAssocID="{5F19E17B-C0E4-4B04-85E3-6BD65F230C1E}" presName="tx2" presStyleLbl="revTx" presStyleIdx="1" presStyleCnt="2" custScaleY="58824"/>
      <dgm:spPr/>
      <dgm:t>
        <a:bodyPr/>
        <a:lstStyle/>
        <a:p>
          <a:endParaRPr lang="fr-FR"/>
        </a:p>
      </dgm:t>
    </dgm:pt>
    <dgm:pt modelId="{160B4467-DE86-4AF9-A390-1E64D44E6B4C}" type="pres">
      <dgm:prSet presAssocID="{5F19E17B-C0E4-4B04-85E3-6BD65F230C1E}" presName="vert2" presStyleCnt="0"/>
      <dgm:spPr/>
    </dgm:pt>
    <dgm:pt modelId="{C6F9CE85-03F3-4898-8985-1A4F73AE93B4}" type="pres">
      <dgm:prSet presAssocID="{5F19E17B-C0E4-4B04-85E3-6BD65F230C1E}" presName="thinLine2b" presStyleLbl="callout" presStyleIdx="0" presStyleCnt="1"/>
      <dgm:spPr/>
    </dgm:pt>
    <dgm:pt modelId="{A2151E56-E51C-4176-B14B-94A4B9E9F107}" type="pres">
      <dgm:prSet presAssocID="{5F19E17B-C0E4-4B04-85E3-6BD65F230C1E}" presName="vertSpace2b" presStyleCnt="0"/>
      <dgm:spPr/>
    </dgm:pt>
  </dgm:ptLst>
  <dgm:cxnLst>
    <dgm:cxn modelId="{07171376-2E61-4C01-BA87-6741B96E88F9}" type="presOf" srcId="{5F19E17B-C0E4-4B04-85E3-6BD65F230C1E}" destId="{0F4BA726-8DB8-4456-809B-B32CCAA59822}" srcOrd="0" destOrd="0" presId="urn:microsoft.com/office/officeart/2008/layout/LinedList"/>
    <dgm:cxn modelId="{B404127A-9401-4A77-BF6B-96537EE3F2FC}" type="presOf" srcId="{1A3A351A-1D45-424D-A002-55A59A086C38}" destId="{FA8BC1BC-6922-4536-AA20-2020821DA6B9}" srcOrd="0" destOrd="0" presId="urn:microsoft.com/office/officeart/2008/layout/LinedList"/>
    <dgm:cxn modelId="{0181CD06-4A33-4A1B-84EA-5C6086DA0312}" srcId="{2CA4C658-C817-4B26-881A-4B9A7FE20FA2}" destId="{5F19E17B-C0E4-4B04-85E3-6BD65F230C1E}" srcOrd="0" destOrd="0" parTransId="{128D04B4-DFED-40EA-8DEB-5E595F34E690}" sibTransId="{FBDB3755-5929-481B-91E5-184DADD8B1E2}"/>
    <dgm:cxn modelId="{C840D940-2138-4F34-BD41-F51383406AC3}" srcId="{1A3A351A-1D45-424D-A002-55A59A086C38}" destId="{2CA4C658-C817-4B26-881A-4B9A7FE20FA2}" srcOrd="0" destOrd="0" parTransId="{A8CED66A-4542-48F4-BCFE-0188E3407FA9}" sibTransId="{77CDD90F-3024-4CD5-A485-6ED47613A956}"/>
    <dgm:cxn modelId="{85BA23AB-5598-4DAA-ABC5-16B1E65FB16F}" type="presOf" srcId="{2CA4C658-C817-4B26-881A-4B9A7FE20FA2}" destId="{F0E6B021-5EBA-41DF-864D-304CE8BA4575}" srcOrd="0" destOrd="0" presId="urn:microsoft.com/office/officeart/2008/layout/LinedList"/>
    <dgm:cxn modelId="{6EB49422-6687-4410-B89B-0203A7A37ACF}" type="presParOf" srcId="{FA8BC1BC-6922-4536-AA20-2020821DA6B9}" destId="{FB948FEE-2162-4FEE-927C-D0EBD8FD1BF5}" srcOrd="0" destOrd="0" presId="urn:microsoft.com/office/officeart/2008/layout/LinedList"/>
    <dgm:cxn modelId="{508BF7B5-B7BC-413A-8F03-B09B45B4B477}" type="presParOf" srcId="{FA8BC1BC-6922-4536-AA20-2020821DA6B9}" destId="{74058D4B-E383-4A26-908C-D05F82192394}" srcOrd="1" destOrd="0" presId="urn:microsoft.com/office/officeart/2008/layout/LinedList"/>
    <dgm:cxn modelId="{CAEB5890-E2E7-49F2-9000-7AFE183927D6}" type="presParOf" srcId="{74058D4B-E383-4A26-908C-D05F82192394}" destId="{F0E6B021-5EBA-41DF-864D-304CE8BA4575}" srcOrd="0" destOrd="0" presId="urn:microsoft.com/office/officeart/2008/layout/LinedList"/>
    <dgm:cxn modelId="{5C54D97C-1788-45B5-856E-480640E83061}" type="presParOf" srcId="{74058D4B-E383-4A26-908C-D05F82192394}" destId="{A07DA2BA-D6F1-46C2-8952-C5F2D64EA292}" srcOrd="1" destOrd="0" presId="urn:microsoft.com/office/officeart/2008/layout/LinedList"/>
    <dgm:cxn modelId="{0BB5B8E8-8B65-418B-A65A-C36743592ADE}" type="presParOf" srcId="{A07DA2BA-D6F1-46C2-8952-C5F2D64EA292}" destId="{1ECEF725-7C20-410D-A6C8-9FA7CECCB0D1}" srcOrd="0" destOrd="0" presId="urn:microsoft.com/office/officeart/2008/layout/LinedList"/>
    <dgm:cxn modelId="{D4CE404D-24AE-4EBB-8AA4-2BA8081AD1FE}" type="presParOf" srcId="{A07DA2BA-D6F1-46C2-8952-C5F2D64EA292}" destId="{752D27A4-EEFF-4459-A05D-2D81729FE7CA}" srcOrd="1" destOrd="0" presId="urn:microsoft.com/office/officeart/2008/layout/LinedList"/>
    <dgm:cxn modelId="{883A2DE1-948C-4148-AD99-18CB0D76B69D}" type="presParOf" srcId="{752D27A4-EEFF-4459-A05D-2D81729FE7CA}" destId="{E097ADDD-E746-4123-A3D4-60BEDAE0E59D}" srcOrd="0" destOrd="0" presId="urn:microsoft.com/office/officeart/2008/layout/LinedList"/>
    <dgm:cxn modelId="{5C1046F8-3669-4682-95AB-F8871DE8C59C}" type="presParOf" srcId="{752D27A4-EEFF-4459-A05D-2D81729FE7CA}" destId="{0F4BA726-8DB8-4456-809B-B32CCAA59822}" srcOrd="1" destOrd="0" presId="urn:microsoft.com/office/officeart/2008/layout/LinedList"/>
    <dgm:cxn modelId="{6204E955-8084-4298-934D-84A785755E03}" type="presParOf" srcId="{752D27A4-EEFF-4459-A05D-2D81729FE7CA}" destId="{160B4467-DE86-4AF9-A390-1E64D44E6B4C}" srcOrd="2" destOrd="0" presId="urn:microsoft.com/office/officeart/2008/layout/LinedList"/>
    <dgm:cxn modelId="{C59C44F1-4173-4265-A19C-E8AAD5B832DA}" type="presParOf" srcId="{A07DA2BA-D6F1-46C2-8952-C5F2D64EA292}" destId="{C6F9CE85-03F3-4898-8985-1A4F73AE93B4}" srcOrd="2" destOrd="0" presId="urn:microsoft.com/office/officeart/2008/layout/LinedList"/>
    <dgm:cxn modelId="{A6265E8B-A07D-41A6-B31A-B2B622F0154B}" type="presParOf" srcId="{A07DA2BA-D6F1-46C2-8952-C5F2D64EA292}" destId="{A2151E56-E51C-4176-B14B-94A4B9E9F10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9518E3-63A9-4233-922E-FFDD1C480AD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7FDD90-698C-4DE1-8097-91ACC54474CA}">
      <dgm:prSet phldrT="[Texte]" custT="1"/>
      <dgm:spPr/>
      <dgm:t>
        <a:bodyPr/>
        <a:lstStyle/>
        <a:p>
          <a:r>
            <a:rPr lang="fr-FR" sz="2800" b="1" i="1" dirty="0" smtClean="0">
              <a:solidFill>
                <a:schemeClr val="tx2"/>
              </a:solidFill>
            </a:rPr>
            <a:t>Les erreurs à éviter</a:t>
          </a:r>
          <a:endParaRPr lang="fr-FR" sz="2800" dirty="0">
            <a:solidFill>
              <a:schemeClr val="tx2"/>
            </a:solidFill>
          </a:endParaRPr>
        </a:p>
      </dgm:t>
    </dgm:pt>
    <dgm:pt modelId="{470BA031-1BFA-46E2-872A-95F767DECA05}" type="parTrans" cxnId="{A2750CC0-09CE-4F09-87C6-8DB5ACF74EFB}">
      <dgm:prSet/>
      <dgm:spPr/>
      <dgm:t>
        <a:bodyPr/>
        <a:lstStyle/>
        <a:p>
          <a:endParaRPr lang="fr-FR"/>
        </a:p>
      </dgm:t>
    </dgm:pt>
    <dgm:pt modelId="{9B318CA9-8379-4F71-A594-47E16BE0EDA6}" type="sibTrans" cxnId="{A2750CC0-09CE-4F09-87C6-8DB5ACF74EFB}">
      <dgm:prSet/>
      <dgm:spPr/>
      <dgm:t>
        <a:bodyPr/>
        <a:lstStyle/>
        <a:p>
          <a:endParaRPr lang="fr-FR"/>
        </a:p>
      </dgm:t>
    </dgm:pt>
    <dgm:pt modelId="{300E9AE1-D623-4AD5-966A-434EA8EC065E}" type="pres">
      <dgm:prSet presAssocID="{F59518E3-63A9-4233-922E-FFDD1C480AD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FAE4731A-451D-4ACE-8CEF-59E805B4F870}" type="pres">
      <dgm:prSet presAssocID="{9B7FDD90-698C-4DE1-8097-91ACC54474CA}" presName="root" presStyleCnt="0">
        <dgm:presLayoutVars>
          <dgm:chMax/>
          <dgm:chPref/>
        </dgm:presLayoutVars>
      </dgm:prSet>
      <dgm:spPr/>
    </dgm:pt>
    <dgm:pt modelId="{D0B6BE77-F9FF-46EB-B05D-709C415B35C4}" type="pres">
      <dgm:prSet presAssocID="{9B7FDD90-698C-4DE1-8097-91ACC54474CA}" presName="rootComposite" presStyleCnt="0">
        <dgm:presLayoutVars/>
      </dgm:prSet>
      <dgm:spPr/>
    </dgm:pt>
    <dgm:pt modelId="{3916D864-EBA1-48ED-9F9E-D4F37C7EA6BD}" type="pres">
      <dgm:prSet presAssocID="{9B7FDD90-698C-4DE1-8097-91ACC54474CA}" presName="ParentAccent" presStyleLbl="alignNode1" presStyleIdx="0" presStyleCnt="1" custFlipVert="1" custScaleX="164665" custScaleY="34583" custLinFactNeighborX="-4748" custLinFactNeighborY="-64118"/>
      <dgm:spPr/>
    </dgm:pt>
    <dgm:pt modelId="{95D5337D-4232-41CA-94E3-EF49C07BB099}" type="pres">
      <dgm:prSet presAssocID="{9B7FDD90-698C-4DE1-8097-91ACC54474CA}" presName="ParentSmallAccent" presStyleLbl="fgAcc1" presStyleIdx="0" presStyleCnt="1" custLinFactX="-225927" custLinFactY="-30287" custLinFactNeighborX="-300000" custLinFactNeighborY="-100000"/>
      <dgm:spPr>
        <a:prstGeom prst="ellipse">
          <a:avLst/>
        </a:prstGeom>
      </dgm:spPr>
    </dgm:pt>
    <dgm:pt modelId="{A2842935-6FD5-4FE3-B7C6-28F589FEF226}" type="pres">
      <dgm:prSet presAssocID="{9B7FDD90-698C-4DE1-8097-91ACC54474CA}" presName="Parent" presStyleLbl="revTx" presStyleIdx="0" presStyleCnt="1" custScaleX="173935" custScaleY="64817" custLinFactNeighborY="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CC702-7547-4220-B881-1EBA1BCB72BE}" type="pres">
      <dgm:prSet presAssocID="{9B7FDD90-698C-4DE1-8097-91ACC54474CA}" presName="childShape" presStyleCnt="0">
        <dgm:presLayoutVars>
          <dgm:chMax val="0"/>
          <dgm:chPref val="0"/>
        </dgm:presLayoutVars>
      </dgm:prSet>
      <dgm:spPr/>
    </dgm:pt>
  </dgm:ptLst>
  <dgm:cxnLst>
    <dgm:cxn modelId="{9C25A553-1C47-4B69-954A-D32C9D24FBB4}" type="presOf" srcId="{9B7FDD90-698C-4DE1-8097-91ACC54474CA}" destId="{A2842935-6FD5-4FE3-B7C6-28F589FEF226}" srcOrd="0" destOrd="0" presId="urn:microsoft.com/office/officeart/2008/layout/SquareAccentList"/>
    <dgm:cxn modelId="{93013C20-656B-4EF5-8875-2144F26303DE}" type="presOf" srcId="{F59518E3-63A9-4233-922E-FFDD1C480ADE}" destId="{300E9AE1-D623-4AD5-966A-434EA8EC065E}" srcOrd="0" destOrd="0" presId="urn:microsoft.com/office/officeart/2008/layout/SquareAccentList"/>
    <dgm:cxn modelId="{A2750CC0-09CE-4F09-87C6-8DB5ACF74EFB}" srcId="{F59518E3-63A9-4233-922E-FFDD1C480ADE}" destId="{9B7FDD90-698C-4DE1-8097-91ACC54474CA}" srcOrd="0" destOrd="0" parTransId="{470BA031-1BFA-46E2-872A-95F767DECA05}" sibTransId="{9B318CA9-8379-4F71-A594-47E16BE0EDA6}"/>
    <dgm:cxn modelId="{0F764D3B-1DD7-4F31-A1DD-0FF42205650C}" type="presParOf" srcId="{300E9AE1-D623-4AD5-966A-434EA8EC065E}" destId="{FAE4731A-451D-4ACE-8CEF-59E805B4F870}" srcOrd="0" destOrd="0" presId="urn:microsoft.com/office/officeart/2008/layout/SquareAccentList"/>
    <dgm:cxn modelId="{77BDD745-A7FD-49E7-A452-756C5EA565E8}" type="presParOf" srcId="{FAE4731A-451D-4ACE-8CEF-59E805B4F870}" destId="{D0B6BE77-F9FF-46EB-B05D-709C415B35C4}" srcOrd="0" destOrd="0" presId="urn:microsoft.com/office/officeart/2008/layout/SquareAccentList"/>
    <dgm:cxn modelId="{B5221199-6CF9-48A0-97F8-C97378A46AEC}" type="presParOf" srcId="{D0B6BE77-F9FF-46EB-B05D-709C415B35C4}" destId="{3916D864-EBA1-48ED-9F9E-D4F37C7EA6BD}" srcOrd="0" destOrd="0" presId="urn:microsoft.com/office/officeart/2008/layout/SquareAccentList"/>
    <dgm:cxn modelId="{AC1745FB-76BE-4D04-8072-D58D5F3F194F}" type="presParOf" srcId="{D0B6BE77-F9FF-46EB-B05D-709C415B35C4}" destId="{95D5337D-4232-41CA-94E3-EF49C07BB099}" srcOrd="1" destOrd="0" presId="urn:microsoft.com/office/officeart/2008/layout/SquareAccentList"/>
    <dgm:cxn modelId="{310D90F8-2489-4F53-BECF-BA41C80E318C}" type="presParOf" srcId="{D0B6BE77-F9FF-46EB-B05D-709C415B35C4}" destId="{A2842935-6FD5-4FE3-B7C6-28F589FEF226}" srcOrd="2" destOrd="0" presId="urn:microsoft.com/office/officeart/2008/layout/SquareAccentList"/>
    <dgm:cxn modelId="{63AAC167-99C9-42F7-9F39-6EDC0F18A829}" type="presParOf" srcId="{FAE4731A-451D-4ACE-8CEF-59E805B4F870}" destId="{039CC702-7547-4220-B881-1EBA1BCB72B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0AE73A-7E28-430F-A2C0-48B27A4C49F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1E1431-2FF5-45E4-BF82-F1CF36A46DA1}">
      <dgm:prSet phldrT="[Texte]" custT="1"/>
      <dgm:spPr/>
      <dgm:t>
        <a:bodyPr/>
        <a:lstStyle/>
        <a:p>
          <a:r>
            <a:rPr lang="fr-FR" sz="1600" dirty="0" smtClean="0"/>
            <a:t>LIRE ET ECRITE</a:t>
          </a:r>
          <a:endParaRPr lang="fr-FR" sz="1600" dirty="0"/>
        </a:p>
      </dgm:t>
    </dgm:pt>
    <dgm:pt modelId="{A7240451-1539-4C6F-A9D7-617082896E6C}" type="parTrans" cxnId="{6BE30A08-3095-4802-85EE-9537657EA2E3}">
      <dgm:prSet/>
      <dgm:spPr/>
      <dgm:t>
        <a:bodyPr/>
        <a:lstStyle/>
        <a:p>
          <a:endParaRPr lang="fr-FR"/>
        </a:p>
      </dgm:t>
    </dgm:pt>
    <dgm:pt modelId="{7BCA5179-6ECC-4C40-9ED7-5BC7590644C5}" type="sibTrans" cxnId="{6BE30A08-3095-4802-85EE-9537657EA2E3}">
      <dgm:prSet/>
      <dgm:spPr/>
      <dgm:t>
        <a:bodyPr/>
        <a:lstStyle/>
        <a:p>
          <a:endParaRPr lang="fr-FR"/>
        </a:p>
      </dgm:t>
    </dgm:pt>
    <dgm:pt modelId="{5C135CBD-3E24-4919-A801-D72518CC0EBD}">
      <dgm:prSet phldrT="[Texte]" custT="1"/>
      <dgm:spPr/>
      <dgm:t>
        <a:bodyPr/>
        <a:lstStyle/>
        <a:p>
          <a:pPr algn="l"/>
          <a:r>
            <a:rPr lang="fr-FR" sz="1400" dirty="0" smtClean="0"/>
            <a:t>Alg</a:t>
          </a:r>
          <a:r>
            <a:rPr lang="fr-FR" sz="1600" dirty="0" smtClean="0"/>
            <a:t>orithme </a:t>
          </a:r>
          <a:r>
            <a:rPr lang="fr-FR" sz="1600" b="1" dirty="0" smtClean="0"/>
            <a:t>exemple-lire-ecrire</a:t>
          </a:r>
          <a:endParaRPr lang="fr-FR" sz="1600" dirty="0" smtClean="0"/>
        </a:p>
        <a:p>
          <a:pPr algn="l"/>
          <a:r>
            <a:rPr lang="fr-FR" sz="1600" dirty="0" smtClean="0"/>
            <a:t>Variables :</a:t>
          </a:r>
          <a:r>
            <a:rPr lang="fr-FR" sz="1600" b="1" dirty="0" smtClean="0"/>
            <a:t> nb : </a:t>
          </a:r>
          <a:r>
            <a:rPr lang="fr-FR" sz="1600" dirty="0" smtClean="0"/>
            <a:t>réel ;</a:t>
          </a:r>
        </a:p>
        <a:p>
          <a:pPr algn="l"/>
          <a:r>
            <a:rPr lang="fr-FR" sz="1600" b="1" dirty="0" err="1" smtClean="0">
              <a:solidFill>
                <a:srgbClr val="7030A0"/>
              </a:solidFill>
            </a:rPr>
            <a:t>Debut</a:t>
          </a:r>
          <a:r>
            <a:rPr lang="fr-FR" sz="1600" dirty="0" smtClean="0"/>
            <a:t>					</a:t>
          </a:r>
        </a:p>
        <a:p>
          <a:pPr algn="l"/>
          <a:r>
            <a:rPr lang="fr-FR" sz="1600" b="1" dirty="0" smtClean="0">
              <a:solidFill>
                <a:srgbClr val="7030A0"/>
              </a:solidFill>
            </a:rPr>
            <a:t>lire(</a:t>
          </a:r>
          <a:r>
            <a:rPr lang="fr-FR" sz="1600" dirty="0" smtClean="0">
              <a:solidFill>
                <a:srgbClr val="7030A0"/>
              </a:solidFill>
            </a:rPr>
            <a:t>nb)					</a:t>
          </a:r>
          <a:r>
            <a:rPr lang="fr-FR" sz="1600" b="1" dirty="0" smtClean="0">
              <a:solidFill>
                <a:srgbClr val="00B050"/>
              </a:solidFill>
              <a:effectLst/>
            </a:rPr>
            <a:t>//l’utilisateur saisie le nombre au clavier</a:t>
          </a:r>
        </a:p>
        <a:p>
          <a:pPr algn="l"/>
          <a:r>
            <a:rPr lang="fr-FR" sz="1600" b="1" dirty="0" smtClean="0">
              <a:solidFill>
                <a:srgbClr val="7030A0"/>
              </a:solidFill>
            </a:rPr>
            <a:t>ecrire(’</a:t>
          </a:r>
          <a:r>
            <a:rPr lang="fr-FR" sz="1600" dirty="0" smtClean="0">
              <a:solidFill>
                <a:srgbClr val="7030A0"/>
              </a:solidFill>
            </a:rPr>
            <a:t>’la valeur de nb ‘’) ;		</a:t>
          </a:r>
          <a:r>
            <a:rPr lang="fr-FR" sz="1600" b="1" dirty="0" smtClean="0">
              <a:solidFill>
                <a:srgbClr val="00B050"/>
              </a:solidFill>
              <a:effectLst/>
            </a:rPr>
            <a:t>//une phrase est affichée à l’écran</a:t>
          </a:r>
        </a:p>
        <a:p>
          <a:pPr algn="l"/>
          <a:r>
            <a:rPr lang="fr-FR" sz="1600" b="1" dirty="0" smtClean="0">
              <a:solidFill>
                <a:srgbClr val="7030A0"/>
              </a:solidFill>
            </a:rPr>
            <a:t>ecrire</a:t>
          </a:r>
          <a:r>
            <a:rPr lang="fr-FR" sz="1600" dirty="0" smtClean="0">
              <a:solidFill>
                <a:srgbClr val="7030A0"/>
              </a:solidFill>
            </a:rPr>
            <a:t>(nb) ;				</a:t>
          </a:r>
          <a:r>
            <a:rPr lang="fr-FR" sz="1600" b="1" dirty="0" smtClean="0">
              <a:solidFill>
                <a:srgbClr val="00B050"/>
              </a:solidFill>
              <a:effectLst/>
            </a:rPr>
            <a:t>// une valeur est affichée à l’écran </a:t>
          </a:r>
        </a:p>
        <a:p>
          <a:pPr algn="l"/>
          <a:r>
            <a:rPr lang="fr-FR" sz="1600" b="1" dirty="0" smtClean="0">
              <a:solidFill>
                <a:srgbClr val="7030A0"/>
              </a:solidFill>
            </a:rPr>
            <a:t>ecrire</a:t>
          </a:r>
          <a:r>
            <a:rPr lang="fr-FR" sz="1600" dirty="0" smtClean="0">
              <a:solidFill>
                <a:srgbClr val="7030A0"/>
              </a:solidFill>
            </a:rPr>
            <a:t>(’’la valeur de nb est : ‘’, nb) </a:t>
          </a:r>
          <a:r>
            <a:rPr lang="fr-FR" sz="1600" dirty="0" smtClean="0"/>
            <a:t>;    </a:t>
          </a:r>
          <a:r>
            <a:rPr lang="fr-FR" sz="1400" b="1" dirty="0" smtClean="0">
              <a:solidFill>
                <a:srgbClr val="00B050"/>
              </a:solidFill>
            </a:rPr>
            <a:t>//une phrase suivie de la valeur //sont affichés à l’écran</a:t>
          </a:r>
        </a:p>
        <a:p>
          <a:pPr algn="l"/>
          <a:r>
            <a:rPr lang="fr-FR" sz="1600" b="1" dirty="0" smtClean="0">
              <a:solidFill>
                <a:srgbClr val="7030A0"/>
              </a:solidFill>
            </a:rPr>
            <a:t>Fin</a:t>
          </a:r>
          <a:endParaRPr lang="fr-FR" sz="1600" b="1" dirty="0">
            <a:solidFill>
              <a:srgbClr val="7030A0"/>
            </a:solidFill>
          </a:endParaRPr>
        </a:p>
      </dgm:t>
    </dgm:pt>
    <dgm:pt modelId="{AAEB454C-4DD8-43A8-9083-CE2BC0029C03}" type="parTrans" cxnId="{663A9808-69B6-4072-8516-8F7FD60DE931}">
      <dgm:prSet/>
      <dgm:spPr/>
      <dgm:t>
        <a:bodyPr/>
        <a:lstStyle/>
        <a:p>
          <a:endParaRPr lang="fr-FR"/>
        </a:p>
      </dgm:t>
    </dgm:pt>
    <dgm:pt modelId="{8B7D4C41-42DD-4F07-87DA-FB9FF3F3AF6A}" type="sibTrans" cxnId="{663A9808-69B6-4072-8516-8F7FD60DE931}">
      <dgm:prSet/>
      <dgm:spPr/>
      <dgm:t>
        <a:bodyPr/>
        <a:lstStyle/>
        <a:p>
          <a:endParaRPr lang="fr-FR"/>
        </a:p>
      </dgm:t>
    </dgm:pt>
    <dgm:pt modelId="{74937FFF-3E61-47A0-B718-67FB28231438}" type="pres">
      <dgm:prSet presAssocID="{FB0AE73A-7E28-430F-A2C0-48B27A4C49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86F36AB-4E7F-4603-B967-A067D7B90C1C}" type="pres">
      <dgm:prSet presAssocID="{F11E1431-2FF5-45E4-BF82-F1CF36A46DA1}" presName="root" presStyleCnt="0"/>
      <dgm:spPr/>
    </dgm:pt>
    <dgm:pt modelId="{EB77E70D-E1EA-4B7F-87B4-702569F6BE81}" type="pres">
      <dgm:prSet presAssocID="{F11E1431-2FF5-45E4-BF82-F1CF36A46DA1}" presName="rootComposite" presStyleCnt="0"/>
      <dgm:spPr/>
    </dgm:pt>
    <dgm:pt modelId="{BFC43DD9-5649-481E-BB5F-B839B5EC3361}" type="pres">
      <dgm:prSet presAssocID="{F11E1431-2FF5-45E4-BF82-F1CF36A46DA1}" presName="rootText" presStyleLbl="node1" presStyleIdx="0" presStyleCnt="1" custScaleX="33124" custScaleY="32253"/>
      <dgm:spPr/>
      <dgm:t>
        <a:bodyPr/>
        <a:lstStyle/>
        <a:p>
          <a:endParaRPr lang="fr-FR"/>
        </a:p>
      </dgm:t>
    </dgm:pt>
    <dgm:pt modelId="{B3DA2DBC-D84C-4A90-8F2D-7B634157584A}" type="pres">
      <dgm:prSet presAssocID="{F11E1431-2FF5-45E4-BF82-F1CF36A46DA1}" presName="rootConnector" presStyleLbl="node1" presStyleIdx="0" presStyleCnt="1"/>
      <dgm:spPr/>
      <dgm:t>
        <a:bodyPr/>
        <a:lstStyle/>
        <a:p>
          <a:endParaRPr lang="fr-FR"/>
        </a:p>
      </dgm:t>
    </dgm:pt>
    <dgm:pt modelId="{425C3CD4-5E63-440B-A182-40973599903B}" type="pres">
      <dgm:prSet presAssocID="{F11E1431-2FF5-45E4-BF82-F1CF36A46DA1}" presName="childShape" presStyleCnt="0"/>
      <dgm:spPr/>
    </dgm:pt>
    <dgm:pt modelId="{959795A5-1C91-49A5-A36D-6E099591546C}" type="pres">
      <dgm:prSet presAssocID="{AAEB454C-4DD8-43A8-9083-CE2BC0029C03}" presName="Name13" presStyleLbl="parChTrans1D2" presStyleIdx="0" presStyleCnt="1"/>
      <dgm:spPr/>
      <dgm:t>
        <a:bodyPr/>
        <a:lstStyle/>
        <a:p>
          <a:endParaRPr lang="fr-FR"/>
        </a:p>
      </dgm:t>
    </dgm:pt>
    <dgm:pt modelId="{CF99F5F3-9476-4A72-9EA2-2729EFED2A47}" type="pres">
      <dgm:prSet presAssocID="{5C135CBD-3E24-4919-A801-D72518CC0EBD}" presName="childText" presStyleLbl="bgAcc1" presStyleIdx="0" presStyleCnt="1" custScaleX="311444" custScaleY="173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BE30A08-3095-4802-85EE-9537657EA2E3}" srcId="{FB0AE73A-7E28-430F-A2C0-48B27A4C49F8}" destId="{F11E1431-2FF5-45E4-BF82-F1CF36A46DA1}" srcOrd="0" destOrd="0" parTransId="{A7240451-1539-4C6F-A9D7-617082896E6C}" sibTransId="{7BCA5179-6ECC-4C40-9ED7-5BC7590644C5}"/>
    <dgm:cxn modelId="{C250DCB7-55A5-49FD-819C-D3CA8B014EBA}" type="presOf" srcId="{5C135CBD-3E24-4919-A801-D72518CC0EBD}" destId="{CF99F5F3-9476-4A72-9EA2-2729EFED2A47}" srcOrd="0" destOrd="0" presId="urn:microsoft.com/office/officeart/2005/8/layout/hierarchy3"/>
    <dgm:cxn modelId="{663A9808-69B6-4072-8516-8F7FD60DE931}" srcId="{F11E1431-2FF5-45E4-BF82-F1CF36A46DA1}" destId="{5C135CBD-3E24-4919-A801-D72518CC0EBD}" srcOrd="0" destOrd="0" parTransId="{AAEB454C-4DD8-43A8-9083-CE2BC0029C03}" sibTransId="{8B7D4C41-42DD-4F07-87DA-FB9FF3F3AF6A}"/>
    <dgm:cxn modelId="{8F31A7FD-558D-4930-8FC8-04E3F8E8397F}" type="presOf" srcId="{FB0AE73A-7E28-430F-A2C0-48B27A4C49F8}" destId="{74937FFF-3E61-47A0-B718-67FB28231438}" srcOrd="0" destOrd="0" presId="urn:microsoft.com/office/officeart/2005/8/layout/hierarchy3"/>
    <dgm:cxn modelId="{01629713-D036-4D0F-99F9-9A69A4E65CC4}" type="presOf" srcId="{F11E1431-2FF5-45E4-BF82-F1CF36A46DA1}" destId="{B3DA2DBC-D84C-4A90-8F2D-7B634157584A}" srcOrd="1" destOrd="0" presId="urn:microsoft.com/office/officeart/2005/8/layout/hierarchy3"/>
    <dgm:cxn modelId="{336229D2-02D5-4F16-86BD-38CAAF8A22B1}" type="presOf" srcId="{F11E1431-2FF5-45E4-BF82-F1CF36A46DA1}" destId="{BFC43DD9-5649-481E-BB5F-B839B5EC3361}" srcOrd="0" destOrd="0" presId="urn:microsoft.com/office/officeart/2005/8/layout/hierarchy3"/>
    <dgm:cxn modelId="{67F8B663-D871-4539-A4A1-E114535DA5F6}" type="presOf" srcId="{AAEB454C-4DD8-43A8-9083-CE2BC0029C03}" destId="{959795A5-1C91-49A5-A36D-6E099591546C}" srcOrd="0" destOrd="0" presId="urn:microsoft.com/office/officeart/2005/8/layout/hierarchy3"/>
    <dgm:cxn modelId="{FB9729AE-17A0-408F-A871-37D805875F3D}" type="presParOf" srcId="{74937FFF-3E61-47A0-B718-67FB28231438}" destId="{086F36AB-4E7F-4603-B967-A067D7B90C1C}" srcOrd="0" destOrd="0" presId="urn:microsoft.com/office/officeart/2005/8/layout/hierarchy3"/>
    <dgm:cxn modelId="{A2F0EB8E-EAAA-40AB-97F4-A9445DC57CEC}" type="presParOf" srcId="{086F36AB-4E7F-4603-B967-A067D7B90C1C}" destId="{EB77E70D-E1EA-4B7F-87B4-702569F6BE81}" srcOrd="0" destOrd="0" presId="urn:microsoft.com/office/officeart/2005/8/layout/hierarchy3"/>
    <dgm:cxn modelId="{3ADD4292-AE6E-4931-8A21-219B0A8CBADC}" type="presParOf" srcId="{EB77E70D-E1EA-4B7F-87B4-702569F6BE81}" destId="{BFC43DD9-5649-481E-BB5F-B839B5EC3361}" srcOrd="0" destOrd="0" presId="urn:microsoft.com/office/officeart/2005/8/layout/hierarchy3"/>
    <dgm:cxn modelId="{E2912E19-226C-494A-91B9-0970421B91F7}" type="presParOf" srcId="{EB77E70D-E1EA-4B7F-87B4-702569F6BE81}" destId="{B3DA2DBC-D84C-4A90-8F2D-7B634157584A}" srcOrd="1" destOrd="0" presId="urn:microsoft.com/office/officeart/2005/8/layout/hierarchy3"/>
    <dgm:cxn modelId="{03192E75-BD9D-4DE5-8F29-F3CC2C420977}" type="presParOf" srcId="{086F36AB-4E7F-4603-B967-A067D7B90C1C}" destId="{425C3CD4-5E63-440B-A182-40973599903B}" srcOrd="1" destOrd="0" presId="urn:microsoft.com/office/officeart/2005/8/layout/hierarchy3"/>
    <dgm:cxn modelId="{F1CD33B3-4B1E-4578-A621-EFA3357D390C}" type="presParOf" srcId="{425C3CD4-5E63-440B-A182-40973599903B}" destId="{959795A5-1C91-49A5-A36D-6E099591546C}" srcOrd="0" destOrd="0" presId="urn:microsoft.com/office/officeart/2005/8/layout/hierarchy3"/>
    <dgm:cxn modelId="{417ADAD7-7164-47EF-BFE6-88A8944CBD4B}" type="presParOf" srcId="{425C3CD4-5E63-440B-A182-40973599903B}" destId="{CF99F5F3-9476-4A72-9EA2-2729EFED2A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D24D78-2A54-4F7E-ACE7-57AA488C4567}" type="doc">
      <dgm:prSet loTypeId="urn:microsoft.com/office/officeart/2009/3/layout/OpposingIdeas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84A697BE-EA29-4A2E-B5AC-F0DD1E340272}">
      <dgm:prSet phldrT="[Texte]"/>
      <dgm:spPr/>
      <dgm:t>
        <a:bodyPr/>
        <a:lstStyle/>
        <a:p>
          <a:r>
            <a:rPr lang="fr-FR" dirty="0" smtClean="0"/>
            <a:t>Solution</a:t>
          </a:r>
          <a:endParaRPr lang="fr-FR" dirty="0"/>
        </a:p>
      </dgm:t>
    </dgm:pt>
    <dgm:pt modelId="{E2A9CCA5-F18D-43F9-A87A-0FB1EC486D32}" type="parTrans" cxnId="{84658157-0C80-4B38-854A-C958F9FFCDDE}">
      <dgm:prSet/>
      <dgm:spPr/>
      <dgm:t>
        <a:bodyPr/>
        <a:lstStyle/>
        <a:p>
          <a:endParaRPr lang="fr-FR"/>
        </a:p>
      </dgm:t>
    </dgm:pt>
    <dgm:pt modelId="{A250947B-56DF-49B5-A6B0-7927676469C5}" type="sibTrans" cxnId="{84658157-0C80-4B38-854A-C958F9FFCDDE}">
      <dgm:prSet/>
      <dgm:spPr/>
      <dgm:t>
        <a:bodyPr/>
        <a:lstStyle/>
        <a:p>
          <a:endParaRPr lang="fr-FR"/>
        </a:p>
      </dgm:t>
    </dgm:pt>
    <dgm:pt modelId="{8131522C-AFB6-42DA-9204-43DA83D01B43}">
      <dgm:prSet phldrT="[Texte]" custT="1"/>
      <dgm:spPr/>
      <dgm:t>
        <a:bodyPr/>
        <a:lstStyle/>
        <a:p>
          <a:pPr algn="l"/>
          <a:r>
            <a:rPr lang="fr-FR" sz="1800" dirty="0" smtClean="0">
              <a:solidFill>
                <a:schemeClr val="bg1"/>
              </a:solidFill>
            </a:rPr>
            <a:t>Algorithme </a:t>
          </a:r>
          <a:r>
            <a:rPr lang="fr-FR" sz="1800" b="1" dirty="0" smtClean="0">
              <a:solidFill>
                <a:schemeClr val="bg1"/>
              </a:solidFill>
            </a:rPr>
            <a:t>somme-trois-réels</a:t>
          </a:r>
          <a:endParaRPr lang="fr-FR" sz="1800" dirty="0">
            <a:solidFill>
              <a:schemeClr val="bg1"/>
            </a:solidFill>
          </a:endParaRPr>
        </a:p>
      </dgm:t>
    </dgm:pt>
    <dgm:pt modelId="{728261BB-B0A2-464F-868F-FA7336592085}" type="parTrans" cxnId="{95E7C3AC-5082-4AFC-BE79-464CB87239EC}">
      <dgm:prSet/>
      <dgm:spPr/>
      <dgm:t>
        <a:bodyPr/>
        <a:lstStyle/>
        <a:p>
          <a:endParaRPr lang="fr-FR"/>
        </a:p>
      </dgm:t>
    </dgm:pt>
    <dgm:pt modelId="{A98DC53D-9F94-4AD3-A968-A8B7754A1F6B}" type="sibTrans" cxnId="{95E7C3AC-5082-4AFC-BE79-464CB87239EC}">
      <dgm:prSet/>
      <dgm:spPr/>
      <dgm:t>
        <a:bodyPr/>
        <a:lstStyle/>
        <a:p>
          <a:endParaRPr lang="fr-FR"/>
        </a:p>
      </dgm:t>
    </dgm:pt>
    <dgm:pt modelId="{87F2BA50-4482-4228-B8FF-8543475A3F03}">
      <dgm:prSet custT="1"/>
      <dgm:spPr/>
      <dgm:t>
        <a:bodyPr/>
        <a:lstStyle/>
        <a:p>
          <a:pPr algn="l"/>
          <a:r>
            <a:rPr lang="fr-FR" sz="1800" dirty="0" smtClean="0">
              <a:solidFill>
                <a:schemeClr val="bg1"/>
              </a:solidFill>
            </a:rPr>
            <a:t>Variables :</a:t>
          </a:r>
          <a:r>
            <a:rPr lang="fr-FR" sz="1800" b="1" dirty="0" smtClean="0">
              <a:solidFill>
                <a:schemeClr val="bg1"/>
              </a:solidFill>
            </a:rPr>
            <a:t> nb1, nb2, nb3, somme : </a:t>
          </a:r>
          <a:r>
            <a:rPr lang="fr-FR" sz="1800" dirty="0" smtClean="0">
              <a:solidFill>
                <a:schemeClr val="bg1"/>
              </a:solidFill>
            </a:rPr>
            <a:t>réel ;</a:t>
          </a:r>
          <a:endParaRPr lang="fr-FR" sz="1800" dirty="0">
            <a:solidFill>
              <a:schemeClr val="bg1"/>
            </a:solidFill>
          </a:endParaRPr>
        </a:p>
      </dgm:t>
    </dgm:pt>
    <dgm:pt modelId="{918CED02-0CD7-47E3-8B41-569797D28450}" type="parTrans" cxnId="{2E6F8CAA-69B3-4A50-83E2-AFB906709065}">
      <dgm:prSet/>
      <dgm:spPr/>
      <dgm:t>
        <a:bodyPr/>
        <a:lstStyle/>
        <a:p>
          <a:endParaRPr lang="fr-FR"/>
        </a:p>
      </dgm:t>
    </dgm:pt>
    <dgm:pt modelId="{90C53FEC-F9CC-44E6-AF37-4ECB89B5F0AC}" type="sibTrans" cxnId="{2E6F8CAA-69B3-4A50-83E2-AFB906709065}">
      <dgm:prSet/>
      <dgm:spPr/>
      <dgm:t>
        <a:bodyPr/>
        <a:lstStyle/>
        <a:p>
          <a:endParaRPr lang="fr-FR"/>
        </a:p>
      </dgm:t>
    </dgm:pt>
    <dgm:pt modelId="{A5F2AC6F-A9E4-4134-964C-7FA241E4A413}">
      <dgm:prSet custT="1"/>
      <dgm:spPr/>
      <dgm:t>
        <a:bodyPr/>
        <a:lstStyle/>
        <a:p>
          <a:pPr algn="l"/>
          <a:r>
            <a:rPr lang="fr-FR" sz="1800" dirty="0" err="1" smtClean="0">
              <a:solidFill>
                <a:schemeClr val="bg1"/>
              </a:solidFill>
            </a:rPr>
            <a:t>Debut</a:t>
          </a:r>
          <a:r>
            <a:rPr lang="fr-FR" sz="1800" dirty="0" smtClean="0">
              <a:solidFill>
                <a:schemeClr val="bg1"/>
              </a:solidFill>
            </a:rPr>
            <a:t>					</a:t>
          </a:r>
          <a:endParaRPr lang="fr-FR" sz="1800" dirty="0">
            <a:solidFill>
              <a:schemeClr val="bg1"/>
            </a:solidFill>
          </a:endParaRPr>
        </a:p>
      </dgm:t>
    </dgm:pt>
    <dgm:pt modelId="{ACB5CF04-5345-43D7-9494-3D46D9BFDFB8}" type="parTrans" cxnId="{C4A5BE26-AC08-476A-A253-8F85DD2E001C}">
      <dgm:prSet/>
      <dgm:spPr/>
      <dgm:t>
        <a:bodyPr/>
        <a:lstStyle/>
        <a:p>
          <a:endParaRPr lang="fr-FR"/>
        </a:p>
      </dgm:t>
    </dgm:pt>
    <dgm:pt modelId="{371EB50B-E3EE-4735-802D-2E03C79F3017}" type="sibTrans" cxnId="{C4A5BE26-AC08-476A-A253-8F85DD2E001C}">
      <dgm:prSet/>
      <dgm:spPr/>
      <dgm:t>
        <a:bodyPr/>
        <a:lstStyle/>
        <a:p>
          <a:endParaRPr lang="fr-FR"/>
        </a:p>
      </dgm:t>
    </dgm:pt>
    <dgm:pt modelId="{CA937291-A695-4FA8-874C-10C169BEDFE9}">
      <dgm:prSet custT="1"/>
      <dgm:spPr/>
      <dgm:t>
        <a:bodyPr/>
        <a:lstStyle/>
        <a:p>
          <a:pPr algn="l"/>
          <a:r>
            <a:rPr lang="fr-FR" sz="1800" dirty="0" smtClean="0">
              <a:solidFill>
                <a:schemeClr val="bg1"/>
              </a:solidFill>
            </a:rPr>
            <a:t>lire(nb1) ; </a:t>
          </a:r>
        </a:p>
        <a:p>
          <a:pPr algn="l"/>
          <a:r>
            <a:rPr lang="fr-FR" sz="1800" dirty="0" smtClean="0">
              <a:solidFill>
                <a:schemeClr val="bg1"/>
              </a:solidFill>
            </a:rPr>
            <a:t>lire(nb2) ;</a:t>
          </a:r>
        </a:p>
        <a:p>
          <a:pPr algn="l"/>
          <a:r>
            <a:rPr lang="fr-FR" sz="1800" dirty="0" smtClean="0">
              <a:solidFill>
                <a:schemeClr val="bg1"/>
              </a:solidFill>
            </a:rPr>
            <a:t>lire(nb3) ;</a:t>
          </a:r>
          <a:endParaRPr lang="fr-FR" sz="1800" dirty="0">
            <a:solidFill>
              <a:schemeClr val="bg1"/>
            </a:solidFill>
          </a:endParaRPr>
        </a:p>
      </dgm:t>
    </dgm:pt>
    <dgm:pt modelId="{039840B5-8C51-4577-885D-516BFEA64F06}" type="parTrans" cxnId="{669A9CD8-EE63-466B-8862-517C44463CC4}">
      <dgm:prSet/>
      <dgm:spPr/>
      <dgm:t>
        <a:bodyPr/>
        <a:lstStyle/>
        <a:p>
          <a:endParaRPr lang="fr-FR"/>
        </a:p>
      </dgm:t>
    </dgm:pt>
    <dgm:pt modelId="{FC992449-A3AB-4C9B-9EFD-9C0A50E4AE5C}" type="sibTrans" cxnId="{669A9CD8-EE63-466B-8862-517C44463CC4}">
      <dgm:prSet/>
      <dgm:spPr/>
      <dgm:t>
        <a:bodyPr/>
        <a:lstStyle/>
        <a:p>
          <a:endParaRPr lang="fr-FR"/>
        </a:p>
      </dgm:t>
    </dgm:pt>
    <dgm:pt modelId="{2764C5C8-EC65-461E-9403-B1ADCB10A04E}">
      <dgm:prSet custT="1"/>
      <dgm:spPr/>
      <dgm:t>
        <a:bodyPr/>
        <a:lstStyle/>
        <a:p>
          <a:pPr algn="l"/>
          <a:r>
            <a:rPr lang="fr-FR" sz="1800" dirty="0" smtClean="0">
              <a:solidFill>
                <a:schemeClr val="bg1"/>
              </a:solidFill>
            </a:rPr>
            <a:t>somme</a:t>
          </a:r>
          <a:r>
            <a:rPr lang="fr-FR" sz="1800" dirty="0" smtClean="0">
              <a:solidFill>
                <a:schemeClr val="bg1"/>
              </a:solidFill>
              <a:sym typeface="Wingdings"/>
            </a:rPr>
            <a:t></a:t>
          </a:r>
          <a:r>
            <a:rPr lang="fr-FR" sz="1800" dirty="0" smtClean="0">
              <a:solidFill>
                <a:schemeClr val="bg1"/>
              </a:solidFill>
            </a:rPr>
            <a:t>nb1+nb2+nb3 ;	</a:t>
          </a:r>
        </a:p>
        <a:p>
          <a:pPr algn="l"/>
          <a:r>
            <a:rPr lang="fr-FR" sz="1800" dirty="0" smtClean="0">
              <a:solidFill>
                <a:schemeClr val="bg1"/>
              </a:solidFill>
            </a:rPr>
            <a:t>ecrire(somme) ;			</a:t>
          </a:r>
          <a:endParaRPr lang="fr-FR" sz="1800" dirty="0">
            <a:solidFill>
              <a:schemeClr val="bg1"/>
            </a:solidFill>
          </a:endParaRPr>
        </a:p>
      </dgm:t>
    </dgm:pt>
    <dgm:pt modelId="{C9EAB56D-2FB5-41FF-9290-3D50C2DE0D10}" type="parTrans" cxnId="{5361C535-E601-43FB-A5D4-A3E27BE21CCC}">
      <dgm:prSet/>
      <dgm:spPr/>
      <dgm:t>
        <a:bodyPr/>
        <a:lstStyle/>
        <a:p>
          <a:endParaRPr lang="fr-FR"/>
        </a:p>
      </dgm:t>
    </dgm:pt>
    <dgm:pt modelId="{7A557DC7-647B-4003-94C7-DFFE627DB2F9}" type="sibTrans" cxnId="{5361C535-E601-43FB-A5D4-A3E27BE21CCC}">
      <dgm:prSet/>
      <dgm:spPr/>
      <dgm:t>
        <a:bodyPr/>
        <a:lstStyle/>
        <a:p>
          <a:endParaRPr lang="fr-FR"/>
        </a:p>
      </dgm:t>
    </dgm:pt>
    <dgm:pt modelId="{F25219E3-685B-4293-BEC3-7AE306EC0EC5}">
      <dgm:prSet custT="1"/>
      <dgm:spPr/>
      <dgm:t>
        <a:bodyPr/>
        <a:lstStyle/>
        <a:p>
          <a:pPr algn="l"/>
          <a:r>
            <a:rPr lang="fr-FR" sz="1800" dirty="0" smtClean="0">
              <a:solidFill>
                <a:schemeClr val="bg1"/>
              </a:solidFill>
            </a:rPr>
            <a:t>Fin</a:t>
          </a:r>
          <a:endParaRPr lang="fr-FR" sz="1800" dirty="0">
            <a:solidFill>
              <a:schemeClr val="bg1"/>
            </a:solidFill>
            <a:latin typeface="+mj-lt"/>
            <a:ea typeface="Times New Roman"/>
            <a:cs typeface="Arial"/>
          </a:endParaRPr>
        </a:p>
      </dgm:t>
    </dgm:pt>
    <dgm:pt modelId="{130E2617-7E6D-4E7A-8536-8EED10A9416C}" type="parTrans" cxnId="{57344B9C-B7CC-47AD-9A2F-5DF9D871F89D}">
      <dgm:prSet/>
      <dgm:spPr/>
      <dgm:t>
        <a:bodyPr/>
        <a:lstStyle/>
        <a:p>
          <a:endParaRPr lang="fr-FR"/>
        </a:p>
      </dgm:t>
    </dgm:pt>
    <dgm:pt modelId="{BF68AF1A-7719-40B5-8522-7E530C8A86AA}" type="sibTrans" cxnId="{57344B9C-B7CC-47AD-9A2F-5DF9D871F89D}">
      <dgm:prSet/>
      <dgm:spPr/>
      <dgm:t>
        <a:bodyPr/>
        <a:lstStyle/>
        <a:p>
          <a:endParaRPr lang="fr-FR"/>
        </a:p>
      </dgm:t>
    </dgm:pt>
    <dgm:pt modelId="{C8D4DC77-520D-4872-895E-40232474DD04}" type="pres">
      <dgm:prSet presAssocID="{66D24D78-2A54-4F7E-ACE7-57AA488C4567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4C7D6A8-D9FB-4161-943F-C326238A5FA8}" type="pres">
      <dgm:prSet presAssocID="{66D24D78-2A54-4F7E-ACE7-57AA488C4567}" presName="Background" presStyleLbl="node1" presStyleIdx="0" presStyleCnt="1" custScaleX="258256" custLinFactNeighborY="-5750"/>
      <dgm:spPr/>
    </dgm:pt>
    <dgm:pt modelId="{36E1D045-2F0C-4D0A-90C3-4ACC9D4933EB}" type="pres">
      <dgm:prSet presAssocID="{66D24D78-2A54-4F7E-ACE7-57AA488C4567}" presName="ChildText1" presStyleLbl="revTx" presStyleIdx="0" presStyleCnt="0" custScaleX="212069" custScaleY="149656" custLinFactNeighborX="13120" custLinFactNeighborY="-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696964-A49C-47E3-A6CF-C1FA7577A2B1}" type="pres">
      <dgm:prSet presAssocID="{66D24D78-2A54-4F7E-ACE7-57AA488C4567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439F18CA-074C-47FC-845C-144FBE7A59B7}" type="pres">
      <dgm:prSet presAssocID="{66D24D78-2A54-4F7E-ACE7-57AA488C4567}" presName="ParentShape1" presStyleLbl="alignImgPlace1" presStyleIdx="0" presStyleCnt="1" custLinFactX="-1118" custLinFactNeighborX="-100000" custLinFactNeighborY="7098">
        <dgm:presLayoutVars/>
      </dgm:prSet>
      <dgm:spPr/>
      <dgm:t>
        <a:bodyPr/>
        <a:lstStyle/>
        <a:p>
          <a:endParaRPr lang="fr-FR"/>
        </a:p>
      </dgm:t>
    </dgm:pt>
  </dgm:ptLst>
  <dgm:cxnLst>
    <dgm:cxn modelId="{7D6920D6-F531-42B8-9AF4-AB8342CE4F36}" type="presOf" srcId="{66D24D78-2A54-4F7E-ACE7-57AA488C4567}" destId="{C8D4DC77-520D-4872-895E-40232474DD04}" srcOrd="0" destOrd="0" presId="urn:microsoft.com/office/officeart/2009/3/layout/OpposingIdeas"/>
    <dgm:cxn modelId="{E763ADD0-9F89-43E5-93F3-D39CE01C854F}" type="presOf" srcId="{87F2BA50-4482-4228-B8FF-8543475A3F03}" destId="{36E1D045-2F0C-4D0A-90C3-4ACC9D4933EB}" srcOrd="0" destOrd="1" presId="urn:microsoft.com/office/officeart/2009/3/layout/OpposingIdeas"/>
    <dgm:cxn modelId="{669A9CD8-EE63-466B-8862-517C44463CC4}" srcId="{84A697BE-EA29-4A2E-B5AC-F0DD1E340272}" destId="{CA937291-A695-4FA8-874C-10C169BEDFE9}" srcOrd="3" destOrd="0" parTransId="{039840B5-8C51-4577-885D-516BFEA64F06}" sibTransId="{FC992449-A3AB-4C9B-9EFD-9C0A50E4AE5C}"/>
    <dgm:cxn modelId="{580E6CE2-5509-4119-B539-07871E4B5410}" type="presOf" srcId="{F25219E3-685B-4293-BEC3-7AE306EC0EC5}" destId="{36E1D045-2F0C-4D0A-90C3-4ACC9D4933EB}" srcOrd="0" destOrd="5" presId="urn:microsoft.com/office/officeart/2009/3/layout/OpposingIdeas"/>
    <dgm:cxn modelId="{2E6F8CAA-69B3-4A50-83E2-AFB906709065}" srcId="{84A697BE-EA29-4A2E-B5AC-F0DD1E340272}" destId="{87F2BA50-4482-4228-B8FF-8543475A3F03}" srcOrd="1" destOrd="0" parTransId="{918CED02-0CD7-47E3-8B41-569797D28450}" sibTransId="{90C53FEC-F9CC-44E6-AF37-4ECB89B5F0AC}"/>
    <dgm:cxn modelId="{62E796AA-A4C8-4DBC-97E5-6647D770A6DD}" type="presOf" srcId="{8131522C-AFB6-42DA-9204-43DA83D01B43}" destId="{36E1D045-2F0C-4D0A-90C3-4ACC9D4933EB}" srcOrd="0" destOrd="0" presId="urn:microsoft.com/office/officeart/2009/3/layout/OpposingIdeas"/>
    <dgm:cxn modelId="{98EE57C1-A401-4F5E-971A-668E10228753}" type="presOf" srcId="{84A697BE-EA29-4A2E-B5AC-F0DD1E340272}" destId="{78696964-A49C-47E3-A6CF-C1FA7577A2B1}" srcOrd="0" destOrd="0" presId="urn:microsoft.com/office/officeart/2009/3/layout/OpposingIdeas"/>
    <dgm:cxn modelId="{C1C3F572-EC9B-467D-981E-C2CA27D02881}" type="presOf" srcId="{84A697BE-EA29-4A2E-B5AC-F0DD1E340272}" destId="{439F18CA-074C-47FC-845C-144FBE7A59B7}" srcOrd="1" destOrd="0" presId="urn:microsoft.com/office/officeart/2009/3/layout/OpposingIdeas"/>
    <dgm:cxn modelId="{B3FA7CE5-9B64-4C86-A0D8-AC06527603C6}" type="presOf" srcId="{2764C5C8-EC65-461E-9403-B1ADCB10A04E}" destId="{36E1D045-2F0C-4D0A-90C3-4ACC9D4933EB}" srcOrd="0" destOrd="4" presId="urn:microsoft.com/office/officeart/2009/3/layout/OpposingIdeas"/>
    <dgm:cxn modelId="{1E27C471-9DB8-4445-951D-0156F0B0986C}" type="presOf" srcId="{A5F2AC6F-A9E4-4134-964C-7FA241E4A413}" destId="{36E1D045-2F0C-4D0A-90C3-4ACC9D4933EB}" srcOrd="0" destOrd="2" presId="urn:microsoft.com/office/officeart/2009/3/layout/OpposingIdeas"/>
    <dgm:cxn modelId="{5361C535-E601-43FB-A5D4-A3E27BE21CCC}" srcId="{84A697BE-EA29-4A2E-B5AC-F0DD1E340272}" destId="{2764C5C8-EC65-461E-9403-B1ADCB10A04E}" srcOrd="4" destOrd="0" parTransId="{C9EAB56D-2FB5-41FF-9290-3D50C2DE0D10}" sibTransId="{7A557DC7-647B-4003-94C7-DFFE627DB2F9}"/>
    <dgm:cxn modelId="{95E7C3AC-5082-4AFC-BE79-464CB87239EC}" srcId="{84A697BE-EA29-4A2E-B5AC-F0DD1E340272}" destId="{8131522C-AFB6-42DA-9204-43DA83D01B43}" srcOrd="0" destOrd="0" parTransId="{728261BB-B0A2-464F-868F-FA7336592085}" sibTransId="{A98DC53D-9F94-4AD3-A968-A8B7754A1F6B}"/>
    <dgm:cxn modelId="{57344B9C-B7CC-47AD-9A2F-5DF9D871F89D}" srcId="{84A697BE-EA29-4A2E-B5AC-F0DD1E340272}" destId="{F25219E3-685B-4293-BEC3-7AE306EC0EC5}" srcOrd="5" destOrd="0" parTransId="{130E2617-7E6D-4E7A-8536-8EED10A9416C}" sibTransId="{BF68AF1A-7719-40B5-8522-7E530C8A86AA}"/>
    <dgm:cxn modelId="{84658157-0C80-4B38-854A-C958F9FFCDDE}" srcId="{66D24D78-2A54-4F7E-ACE7-57AA488C4567}" destId="{84A697BE-EA29-4A2E-B5AC-F0DD1E340272}" srcOrd="0" destOrd="0" parTransId="{E2A9CCA5-F18D-43F9-A87A-0FB1EC486D32}" sibTransId="{A250947B-56DF-49B5-A6B0-7927676469C5}"/>
    <dgm:cxn modelId="{F18C30D4-8778-41AE-81B4-D1CA67ED7670}" type="presOf" srcId="{CA937291-A695-4FA8-874C-10C169BEDFE9}" destId="{36E1D045-2F0C-4D0A-90C3-4ACC9D4933EB}" srcOrd="0" destOrd="3" presId="urn:microsoft.com/office/officeart/2009/3/layout/OpposingIdeas"/>
    <dgm:cxn modelId="{C4A5BE26-AC08-476A-A253-8F85DD2E001C}" srcId="{84A697BE-EA29-4A2E-B5AC-F0DD1E340272}" destId="{A5F2AC6F-A9E4-4134-964C-7FA241E4A413}" srcOrd="2" destOrd="0" parTransId="{ACB5CF04-5345-43D7-9494-3D46D9BFDFB8}" sibTransId="{371EB50B-E3EE-4735-802D-2E03C79F3017}"/>
    <dgm:cxn modelId="{A2BDBD1F-8E43-48F5-AC03-94B7EE37B325}" type="presParOf" srcId="{C8D4DC77-520D-4872-895E-40232474DD04}" destId="{54C7D6A8-D9FB-4161-943F-C326238A5FA8}" srcOrd="0" destOrd="0" presId="urn:microsoft.com/office/officeart/2009/3/layout/OpposingIdeas"/>
    <dgm:cxn modelId="{108FA6C2-BE31-45E4-BBE3-0F4EEDA1BEB4}" type="presParOf" srcId="{C8D4DC77-520D-4872-895E-40232474DD04}" destId="{36E1D045-2F0C-4D0A-90C3-4ACC9D4933EB}" srcOrd="1" destOrd="0" presId="urn:microsoft.com/office/officeart/2009/3/layout/OpposingIdeas"/>
    <dgm:cxn modelId="{AEDC3D1B-DD0C-493C-AE8C-29AE4ED99D03}" type="presParOf" srcId="{C8D4DC77-520D-4872-895E-40232474DD04}" destId="{78696964-A49C-47E3-A6CF-C1FA7577A2B1}" srcOrd="2" destOrd="0" presId="urn:microsoft.com/office/officeart/2009/3/layout/OpposingIdeas"/>
    <dgm:cxn modelId="{5DC8FB53-303F-4A4A-8294-8187556E060A}" type="presParOf" srcId="{C8D4DC77-520D-4872-895E-40232474DD04}" destId="{439F18CA-074C-47FC-845C-144FBE7A59B7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818A93-9198-483B-9A84-6452E8A32CBD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FDC88DB-6576-407C-AA23-F9CDADF49F3A}">
      <dgm:prSet phldrT="[Texte]"/>
      <dgm:spPr/>
      <dgm:t>
        <a:bodyPr/>
        <a:lstStyle/>
        <a:p>
          <a:r>
            <a:rPr lang="fr-FR" b="1" i="1" dirty="0" smtClean="0"/>
            <a:t>Le type tableau</a:t>
          </a:r>
          <a:endParaRPr lang="fr-FR" b="1" i="1" dirty="0"/>
        </a:p>
      </dgm:t>
    </dgm:pt>
    <dgm:pt modelId="{82777869-D120-412F-AC1B-3E4F66F86EBE}" type="parTrans" cxnId="{D6143E2C-9EE4-4699-BA33-9F66EACD69BF}">
      <dgm:prSet/>
      <dgm:spPr/>
      <dgm:t>
        <a:bodyPr/>
        <a:lstStyle/>
        <a:p>
          <a:endParaRPr lang="fr-FR"/>
        </a:p>
      </dgm:t>
    </dgm:pt>
    <dgm:pt modelId="{9B968589-0926-43FC-993C-6042B6A23E45}" type="sibTrans" cxnId="{D6143E2C-9EE4-4699-BA33-9F66EACD69BF}">
      <dgm:prSet/>
      <dgm:spPr/>
      <dgm:t>
        <a:bodyPr/>
        <a:lstStyle/>
        <a:p>
          <a:endParaRPr lang="fr-FR"/>
        </a:p>
      </dgm:t>
    </dgm:pt>
    <dgm:pt modelId="{04D69A3C-A0EA-415C-9F5D-34966AA08879}">
      <dgm:prSet phldrT="[Texte]"/>
      <dgm:spPr/>
      <dgm:t>
        <a:bodyPr/>
        <a:lstStyle/>
        <a:p>
          <a:r>
            <a:rPr lang="fr-FR" i="1" dirty="0" smtClean="0"/>
            <a:t>Un tableau structure un ensemble de valeurs de même type accessibles par leur position.</a:t>
          </a:r>
          <a:endParaRPr lang="fr-FR" dirty="0"/>
        </a:p>
      </dgm:t>
    </dgm:pt>
    <dgm:pt modelId="{C2A1807C-432E-481C-B4F8-B32E37CB4631}" type="parTrans" cxnId="{AFF15147-C65C-4EEA-B566-4451C02FC761}">
      <dgm:prSet/>
      <dgm:spPr/>
      <dgm:t>
        <a:bodyPr/>
        <a:lstStyle/>
        <a:p>
          <a:endParaRPr lang="fr-FR"/>
        </a:p>
      </dgm:t>
    </dgm:pt>
    <dgm:pt modelId="{3A9B2E51-9C8A-4BC8-8264-58FD84559989}" type="sibTrans" cxnId="{AFF15147-C65C-4EEA-B566-4451C02FC761}">
      <dgm:prSet/>
      <dgm:spPr/>
      <dgm:t>
        <a:bodyPr/>
        <a:lstStyle/>
        <a:p>
          <a:endParaRPr lang="fr-FR"/>
        </a:p>
      </dgm:t>
    </dgm:pt>
    <dgm:pt modelId="{48D5E799-4AAF-45C9-9E20-88A12422C9D5}">
      <dgm:prSet phldrT="[Texte]"/>
      <dgm:spPr/>
      <dgm:t>
        <a:bodyPr/>
        <a:lstStyle/>
        <a:p>
          <a:r>
            <a:rPr lang="fr-FR" b="1" i="1" dirty="0" smtClean="0"/>
            <a:t>Dimension, type et indice d’un tableau : </a:t>
          </a:r>
          <a:endParaRPr lang="fr-FR" dirty="0"/>
        </a:p>
      </dgm:t>
    </dgm:pt>
    <dgm:pt modelId="{504E23CD-B558-4F3F-B331-124698F886F9}" type="parTrans" cxnId="{8D5FDD82-6E05-41EA-AD22-F37F7571067C}">
      <dgm:prSet/>
      <dgm:spPr/>
      <dgm:t>
        <a:bodyPr/>
        <a:lstStyle/>
        <a:p>
          <a:endParaRPr lang="fr-FR"/>
        </a:p>
      </dgm:t>
    </dgm:pt>
    <dgm:pt modelId="{26A5AE72-0E7E-4BDF-9D46-C3DAC1C3EC37}" type="sibTrans" cxnId="{8D5FDD82-6E05-41EA-AD22-F37F7571067C}">
      <dgm:prSet/>
      <dgm:spPr/>
      <dgm:t>
        <a:bodyPr/>
        <a:lstStyle/>
        <a:p>
          <a:endParaRPr lang="fr-FR"/>
        </a:p>
      </dgm:t>
    </dgm:pt>
    <dgm:pt modelId="{2B825FF4-3A12-4058-AB05-5205E7B34FB3}">
      <dgm:prSet phldrT="[Texte]"/>
      <dgm:spPr/>
      <dgm:t>
        <a:bodyPr/>
        <a:lstStyle/>
        <a:p>
          <a:r>
            <a:rPr lang="fr-FR" i="1" dirty="0" smtClean="0"/>
            <a:t>Le nombre maximal d’éléments du tableau, qui est précisé à la définition, s’appelle sa dimension. Le type de ses éléments s’appelle le type du tableau. Pour accéder aux éléments d’un tableau, un indice indique le rang de l’élément.</a:t>
          </a:r>
          <a:endParaRPr lang="fr-FR" dirty="0"/>
        </a:p>
      </dgm:t>
    </dgm:pt>
    <dgm:pt modelId="{D91A089E-F752-48EF-B04E-BB401402B91B}" type="parTrans" cxnId="{CCE1BFCD-8067-4846-B30B-39E845E1DBD4}">
      <dgm:prSet/>
      <dgm:spPr/>
      <dgm:t>
        <a:bodyPr/>
        <a:lstStyle/>
        <a:p>
          <a:endParaRPr lang="fr-FR"/>
        </a:p>
      </dgm:t>
    </dgm:pt>
    <dgm:pt modelId="{FDA17C7E-7A38-4A0B-983A-702A9CE91725}" type="sibTrans" cxnId="{CCE1BFCD-8067-4846-B30B-39E845E1DBD4}">
      <dgm:prSet/>
      <dgm:spPr/>
      <dgm:t>
        <a:bodyPr/>
        <a:lstStyle/>
        <a:p>
          <a:endParaRPr lang="fr-FR"/>
        </a:p>
      </dgm:t>
    </dgm:pt>
    <dgm:pt modelId="{A49F013E-12AE-43D2-B80B-5B62DC63F021}" type="pres">
      <dgm:prSet presAssocID="{68818A93-9198-483B-9A84-6452E8A32CB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3EEC3224-15E5-49A5-9BAE-F0EFEF3BD957}" type="pres">
      <dgm:prSet presAssocID="{FFDC88DB-6576-407C-AA23-F9CDADF49F3A}" presName="parenttextcomposite" presStyleCnt="0"/>
      <dgm:spPr/>
    </dgm:pt>
    <dgm:pt modelId="{5D646F7F-41C0-446A-94E2-1124068D2D24}" type="pres">
      <dgm:prSet presAssocID="{FFDC88DB-6576-407C-AA23-F9CDADF49F3A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21EB87-BACF-4DE5-B4C4-CC2E8727DE32}" type="pres">
      <dgm:prSet presAssocID="{FFDC88DB-6576-407C-AA23-F9CDADF49F3A}" presName="composite" presStyleCnt="0"/>
      <dgm:spPr/>
    </dgm:pt>
    <dgm:pt modelId="{FCABA104-8F79-452C-8B44-ABC3FE533AD7}" type="pres">
      <dgm:prSet presAssocID="{FFDC88DB-6576-407C-AA23-F9CDADF49F3A}" presName="chevron1" presStyleLbl="alignNode1" presStyleIdx="0" presStyleCnt="14"/>
      <dgm:spPr/>
    </dgm:pt>
    <dgm:pt modelId="{0B1D3F20-E70A-4890-836A-3AFF6F7F62DC}" type="pres">
      <dgm:prSet presAssocID="{FFDC88DB-6576-407C-AA23-F9CDADF49F3A}" presName="chevron2" presStyleLbl="alignNode1" presStyleIdx="1" presStyleCnt="14"/>
      <dgm:spPr/>
    </dgm:pt>
    <dgm:pt modelId="{DD728E4F-BC4B-4D88-A1A3-54649AA5A0AD}" type="pres">
      <dgm:prSet presAssocID="{FFDC88DB-6576-407C-AA23-F9CDADF49F3A}" presName="chevron3" presStyleLbl="alignNode1" presStyleIdx="2" presStyleCnt="14"/>
      <dgm:spPr/>
    </dgm:pt>
    <dgm:pt modelId="{43DB8A1F-EDD6-4B47-8D78-ACB29A46EB81}" type="pres">
      <dgm:prSet presAssocID="{FFDC88DB-6576-407C-AA23-F9CDADF49F3A}" presName="chevron4" presStyleLbl="alignNode1" presStyleIdx="3" presStyleCnt="14"/>
      <dgm:spPr/>
    </dgm:pt>
    <dgm:pt modelId="{16052B5D-C290-4D38-9040-FDACADB9F66B}" type="pres">
      <dgm:prSet presAssocID="{FFDC88DB-6576-407C-AA23-F9CDADF49F3A}" presName="chevron5" presStyleLbl="alignNode1" presStyleIdx="4" presStyleCnt="14"/>
      <dgm:spPr/>
    </dgm:pt>
    <dgm:pt modelId="{8DF53382-2028-46E5-BF94-78AA6E3EABDB}" type="pres">
      <dgm:prSet presAssocID="{FFDC88DB-6576-407C-AA23-F9CDADF49F3A}" presName="chevron6" presStyleLbl="alignNode1" presStyleIdx="5" presStyleCnt="14"/>
      <dgm:spPr/>
    </dgm:pt>
    <dgm:pt modelId="{0BD60E83-9F17-4374-ABA5-0D4C0BC54D92}" type="pres">
      <dgm:prSet presAssocID="{FFDC88DB-6576-407C-AA23-F9CDADF49F3A}" presName="chevron7" presStyleLbl="alignNode1" presStyleIdx="6" presStyleCnt="14"/>
      <dgm:spPr/>
    </dgm:pt>
    <dgm:pt modelId="{600966C3-04BF-431E-B4AB-CA2B72869E51}" type="pres">
      <dgm:prSet presAssocID="{FFDC88DB-6576-407C-AA23-F9CDADF49F3A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6EA6AF-954E-4B3D-9349-50AE4CDEC29E}" type="pres">
      <dgm:prSet presAssocID="{9B968589-0926-43FC-993C-6042B6A23E45}" presName="sibTrans" presStyleCnt="0"/>
      <dgm:spPr/>
    </dgm:pt>
    <dgm:pt modelId="{19FC442E-0737-4B77-B384-5822D49EB02F}" type="pres">
      <dgm:prSet presAssocID="{48D5E799-4AAF-45C9-9E20-88A12422C9D5}" presName="parenttextcomposite" presStyleCnt="0"/>
      <dgm:spPr/>
    </dgm:pt>
    <dgm:pt modelId="{97AF3B0F-A815-470B-B9DC-B86E60376286}" type="pres">
      <dgm:prSet presAssocID="{48D5E799-4AAF-45C9-9E20-88A12422C9D5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A1BA55-F92C-4B81-8712-CF7D01A9DF81}" type="pres">
      <dgm:prSet presAssocID="{48D5E799-4AAF-45C9-9E20-88A12422C9D5}" presName="composite" presStyleCnt="0"/>
      <dgm:spPr/>
    </dgm:pt>
    <dgm:pt modelId="{837C1F85-8910-4CC2-BDE9-F7DDF2216908}" type="pres">
      <dgm:prSet presAssocID="{48D5E799-4AAF-45C9-9E20-88A12422C9D5}" presName="chevron1" presStyleLbl="alignNode1" presStyleIdx="7" presStyleCnt="14" custScaleY="201782"/>
      <dgm:spPr/>
    </dgm:pt>
    <dgm:pt modelId="{DE7DFC4F-446F-404D-8626-7BDCCBF95D16}" type="pres">
      <dgm:prSet presAssocID="{48D5E799-4AAF-45C9-9E20-88A12422C9D5}" presName="chevron2" presStyleLbl="alignNode1" presStyleIdx="8" presStyleCnt="14" custScaleY="201782"/>
      <dgm:spPr/>
    </dgm:pt>
    <dgm:pt modelId="{773C601A-2285-4A36-BB8B-3BBFB9447B47}" type="pres">
      <dgm:prSet presAssocID="{48D5E799-4AAF-45C9-9E20-88A12422C9D5}" presName="chevron3" presStyleLbl="alignNode1" presStyleIdx="9" presStyleCnt="14" custScaleY="201782"/>
      <dgm:spPr/>
    </dgm:pt>
    <dgm:pt modelId="{99356647-8786-4692-B618-03A2213D24F1}" type="pres">
      <dgm:prSet presAssocID="{48D5E799-4AAF-45C9-9E20-88A12422C9D5}" presName="chevron4" presStyleLbl="alignNode1" presStyleIdx="10" presStyleCnt="14" custScaleY="201782"/>
      <dgm:spPr/>
    </dgm:pt>
    <dgm:pt modelId="{2B5B689F-36D7-4A78-B0AA-098FE4224AD0}" type="pres">
      <dgm:prSet presAssocID="{48D5E799-4AAF-45C9-9E20-88A12422C9D5}" presName="chevron5" presStyleLbl="alignNode1" presStyleIdx="11" presStyleCnt="14" custScaleY="201782"/>
      <dgm:spPr/>
    </dgm:pt>
    <dgm:pt modelId="{71693CCC-ED76-468E-98C9-921DDBFE6505}" type="pres">
      <dgm:prSet presAssocID="{48D5E799-4AAF-45C9-9E20-88A12422C9D5}" presName="chevron6" presStyleLbl="alignNode1" presStyleIdx="12" presStyleCnt="14" custScaleY="201782"/>
      <dgm:spPr/>
    </dgm:pt>
    <dgm:pt modelId="{E4C11F41-96E6-4C1B-AE47-3C8302300974}" type="pres">
      <dgm:prSet presAssocID="{48D5E799-4AAF-45C9-9E20-88A12422C9D5}" presName="chevron7" presStyleLbl="alignNode1" presStyleIdx="13" presStyleCnt="14" custScaleY="201782"/>
      <dgm:spPr/>
    </dgm:pt>
    <dgm:pt modelId="{946F50DF-385A-4208-BBC3-5B84AFAA6839}" type="pres">
      <dgm:prSet presAssocID="{48D5E799-4AAF-45C9-9E20-88A12422C9D5}" presName="childtext" presStyleLbl="solidFgAcc1" presStyleIdx="1" presStyleCnt="2" custScaleY="216791" custLinFactNeighborX="3864" custLinFactNeighborY="465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C57399-76F4-419F-BFE3-DC7D9A00E24E}" type="presOf" srcId="{04D69A3C-A0EA-415C-9F5D-34966AA08879}" destId="{600966C3-04BF-431E-B4AB-CA2B72869E51}" srcOrd="0" destOrd="0" presId="urn:microsoft.com/office/officeart/2008/layout/VerticalAccentList"/>
    <dgm:cxn modelId="{D6143E2C-9EE4-4699-BA33-9F66EACD69BF}" srcId="{68818A93-9198-483B-9A84-6452E8A32CBD}" destId="{FFDC88DB-6576-407C-AA23-F9CDADF49F3A}" srcOrd="0" destOrd="0" parTransId="{82777869-D120-412F-AC1B-3E4F66F86EBE}" sibTransId="{9B968589-0926-43FC-993C-6042B6A23E45}"/>
    <dgm:cxn modelId="{1755DD55-14AE-4426-8BC3-85A3011EAF41}" type="presOf" srcId="{FFDC88DB-6576-407C-AA23-F9CDADF49F3A}" destId="{5D646F7F-41C0-446A-94E2-1124068D2D24}" srcOrd="0" destOrd="0" presId="urn:microsoft.com/office/officeart/2008/layout/VerticalAccentList"/>
    <dgm:cxn modelId="{321CD37B-4BAB-4F10-BABB-4C986C7BAA05}" type="presOf" srcId="{48D5E799-4AAF-45C9-9E20-88A12422C9D5}" destId="{97AF3B0F-A815-470B-B9DC-B86E60376286}" srcOrd="0" destOrd="0" presId="urn:microsoft.com/office/officeart/2008/layout/VerticalAccentList"/>
    <dgm:cxn modelId="{8D5FDD82-6E05-41EA-AD22-F37F7571067C}" srcId="{68818A93-9198-483B-9A84-6452E8A32CBD}" destId="{48D5E799-4AAF-45C9-9E20-88A12422C9D5}" srcOrd="1" destOrd="0" parTransId="{504E23CD-B558-4F3F-B331-124698F886F9}" sibTransId="{26A5AE72-0E7E-4BDF-9D46-C3DAC1C3EC37}"/>
    <dgm:cxn modelId="{6DED773A-86DF-416D-B900-B6F0C07ACE67}" type="presOf" srcId="{68818A93-9198-483B-9A84-6452E8A32CBD}" destId="{A49F013E-12AE-43D2-B80B-5B62DC63F021}" srcOrd="0" destOrd="0" presId="urn:microsoft.com/office/officeart/2008/layout/VerticalAccentList"/>
    <dgm:cxn modelId="{76B1C288-D596-4DAC-B383-EE4AA0841F9C}" type="presOf" srcId="{2B825FF4-3A12-4058-AB05-5205E7B34FB3}" destId="{946F50DF-385A-4208-BBC3-5B84AFAA6839}" srcOrd="0" destOrd="0" presId="urn:microsoft.com/office/officeart/2008/layout/VerticalAccentList"/>
    <dgm:cxn modelId="{AFF15147-C65C-4EEA-B566-4451C02FC761}" srcId="{FFDC88DB-6576-407C-AA23-F9CDADF49F3A}" destId="{04D69A3C-A0EA-415C-9F5D-34966AA08879}" srcOrd="0" destOrd="0" parTransId="{C2A1807C-432E-481C-B4F8-B32E37CB4631}" sibTransId="{3A9B2E51-9C8A-4BC8-8264-58FD84559989}"/>
    <dgm:cxn modelId="{CCE1BFCD-8067-4846-B30B-39E845E1DBD4}" srcId="{48D5E799-4AAF-45C9-9E20-88A12422C9D5}" destId="{2B825FF4-3A12-4058-AB05-5205E7B34FB3}" srcOrd="0" destOrd="0" parTransId="{D91A089E-F752-48EF-B04E-BB401402B91B}" sibTransId="{FDA17C7E-7A38-4A0B-983A-702A9CE91725}"/>
    <dgm:cxn modelId="{DC39097B-9A73-4834-83DD-1E2B3B76DA6F}" type="presParOf" srcId="{A49F013E-12AE-43D2-B80B-5B62DC63F021}" destId="{3EEC3224-15E5-49A5-9BAE-F0EFEF3BD957}" srcOrd="0" destOrd="0" presId="urn:microsoft.com/office/officeart/2008/layout/VerticalAccentList"/>
    <dgm:cxn modelId="{EB2AB19E-26C0-4332-A2C8-E944314BA169}" type="presParOf" srcId="{3EEC3224-15E5-49A5-9BAE-F0EFEF3BD957}" destId="{5D646F7F-41C0-446A-94E2-1124068D2D24}" srcOrd="0" destOrd="0" presId="urn:microsoft.com/office/officeart/2008/layout/VerticalAccentList"/>
    <dgm:cxn modelId="{7E289E12-4BB4-4119-A8A9-1E22C2436A5C}" type="presParOf" srcId="{A49F013E-12AE-43D2-B80B-5B62DC63F021}" destId="{4221EB87-BACF-4DE5-B4C4-CC2E8727DE32}" srcOrd="1" destOrd="0" presId="urn:microsoft.com/office/officeart/2008/layout/VerticalAccentList"/>
    <dgm:cxn modelId="{DA80FC90-6106-40B5-94B7-E20ED06F6C48}" type="presParOf" srcId="{4221EB87-BACF-4DE5-B4C4-CC2E8727DE32}" destId="{FCABA104-8F79-452C-8B44-ABC3FE533AD7}" srcOrd="0" destOrd="0" presId="urn:microsoft.com/office/officeart/2008/layout/VerticalAccentList"/>
    <dgm:cxn modelId="{96D749F7-C696-49D8-8CBB-0AD696247C7A}" type="presParOf" srcId="{4221EB87-BACF-4DE5-B4C4-CC2E8727DE32}" destId="{0B1D3F20-E70A-4890-836A-3AFF6F7F62DC}" srcOrd="1" destOrd="0" presId="urn:microsoft.com/office/officeart/2008/layout/VerticalAccentList"/>
    <dgm:cxn modelId="{4920814C-47D5-49B2-90F4-581383485221}" type="presParOf" srcId="{4221EB87-BACF-4DE5-B4C4-CC2E8727DE32}" destId="{DD728E4F-BC4B-4D88-A1A3-54649AA5A0AD}" srcOrd="2" destOrd="0" presId="urn:microsoft.com/office/officeart/2008/layout/VerticalAccentList"/>
    <dgm:cxn modelId="{C62AF21E-A010-4E7A-B509-ED0D5383EC6C}" type="presParOf" srcId="{4221EB87-BACF-4DE5-B4C4-CC2E8727DE32}" destId="{43DB8A1F-EDD6-4B47-8D78-ACB29A46EB81}" srcOrd="3" destOrd="0" presId="urn:microsoft.com/office/officeart/2008/layout/VerticalAccentList"/>
    <dgm:cxn modelId="{A5A0B3BE-BD4A-429B-8EA4-CFFEED9165DC}" type="presParOf" srcId="{4221EB87-BACF-4DE5-B4C4-CC2E8727DE32}" destId="{16052B5D-C290-4D38-9040-FDACADB9F66B}" srcOrd="4" destOrd="0" presId="urn:microsoft.com/office/officeart/2008/layout/VerticalAccentList"/>
    <dgm:cxn modelId="{47755B4E-F9DD-4E41-884D-C1B7FA9F7640}" type="presParOf" srcId="{4221EB87-BACF-4DE5-B4C4-CC2E8727DE32}" destId="{8DF53382-2028-46E5-BF94-78AA6E3EABDB}" srcOrd="5" destOrd="0" presId="urn:microsoft.com/office/officeart/2008/layout/VerticalAccentList"/>
    <dgm:cxn modelId="{B0E4D6FB-2198-492B-A6B5-7E166FE0ACD5}" type="presParOf" srcId="{4221EB87-BACF-4DE5-B4C4-CC2E8727DE32}" destId="{0BD60E83-9F17-4374-ABA5-0D4C0BC54D92}" srcOrd="6" destOrd="0" presId="urn:microsoft.com/office/officeart/2008/layout/VerticalAccentList"/>
    <dgm:cxn modelId="{C2EE2255-CD77-40FF-B266-83AE4532D38F}" type="presParOf" srcId="{4221EB87-BACF-4DE5-B4C4-CC2E8727DE32}" destId="{600966C3-04BF-431E-B4AB-CA2B72869E51}" srcOrd="7" destOrd="0" presId="urn:microsoft.com/office/officeart/2008/layout/VerticalAccentList"/>
    <dgm:cxn modelId="{508EF99A-F777-4B7D-97B7-D678CA778BA3}" type="presParOf" srcId="{A49F013E-12AE-43D2-B80B-5B62DC63F021}" destId="{A66EA6AF-954E-4B3D-9349-50AE4CDEC29E}" srcOrd="2" destOrd="0" presId="urn:microsoft.com/office/officeart/2008/layout/VerticalAccentList"/>
    <dgm:cxn modelId="{616DEF32-EFEB-4C03-8424-96DAC6857DAE}" type="presParOf" srcId="{A49F013E-12AE-43D2-B80B-5B62DC63F021}" destId="{19FC442E-0737-4B77-B384-5822D49EB02F}" srcOrd="3" destOrd="0" presId="urn:microsoft.com/office/officeart/2008/layout/VerticalAccentList"/>
    <dgm:cxn modelId="{F87E1396-9055-47D7-BAB7-056922E4E2BA}" type="presParOf" srcId="{19FC442E-0737-4B77-B384-5822D49EB02F}" destId="{97AF3B0F-A815-470B-B9DC-B86E60376286}" srcOrd="0" destOrd="0" presId="urn:microsoft.com/office/officeart/2008/layout/VerticalAccentList"/>
    <dgm:cxn modelId="{F4D20600-C3A7-4CC9-8F63-65DAFAE96D42}" type="presParOf" srcId="{A49F013E-12AE-43D2-B80B-5B62DC63F021}" destId="{11A1BA55-F92C-4B81-8712-CF7D01A9DF81}" srcOrd="4" destOrd="0" presId="urn:microsoft.com/office/officeart/2008/layout/VerticalAccentList"/>
    <dgm:cxn modelId="{E94BEFA7-1B14-4A9A-AE2A-93FC2D1718D2}" type="presParOf" srcId="{11A1BA55-F92C-4B81-8712-CF7D01A9DF81}" destId="{837C1F85-8910-4CC2-BDE9-F7DDF2216908}" srcOrd="0" destOrd="0" presId="urn:microsoft.com/office/officeart/2008/layout/VerticalAccentList"/>
    <dgm:cxn modelId="{BDB08A43-ADC8-4A6B-B645-8B456B02C02D}" type="presParOf" srcId="{11A1BA55-F92C-4B81-8712-CF7D01A9DF81}" destId="{DE7DFC4F-446F-404D-8626-7BDCCBF95D16}" srcOrd="1" destOrd="0" presId="urn:microsoft.com/office/officeart/2008/layout/VerticalAccentList"/>
    <dgm:cxn modelId="{E79802F3-006B-4B67-AFF8-D0DD0B552E58}" type="presParOf" srcId="{11A1BA55-F92C-4B81-8712-CF7D01A9DF81}" destId="{773C601A-2285-4A36-BB8B-3BBFB9447B47}" srcOrd="2" destOrd="0" presId="urn:microsoft.com/office/officeart/2008/layout/VerticalAccentList"/>
    <dgm:cxn modelId="{E237E934-3031-483E-840F-6E428D72FC0C}" type="presParOf" srcId="{11A1BA55-F92C-4B81-8712-CF7D01A9DF81}" destId="{99356647-8786-4692-B618-03A2213D24F1}" srcOrd="3" destOrd="0" presId="urn:microsoft.com/office/officeart/2008/layout/VerticalAccentList"/>
    <dgm:cxn modelId="{2C70D4BE-33CA-46E5-B211-7157F92A3044}" type="presParOf" srcId="{11A1BA55-F92C-4B81-8712-CF7D01A9DF81}" destId="{2B5B689F-36D7-4A78-B0AA-098FE4224AD0}" srcOrd="4" destOrd="0" presId="urn:microsoft.com/office/officeart/2008/layout/VerticalAccentList"/>
    <dgm:cxn modelId="{766C760F-E89B-44F2-989B-9C1BADED1F45}" type="presParOf" srcId="{11A1BA55-F92C-4B81-8712-CF7D01A9DF81}" destId="{71693CCC-ED76-468E-98C9-921DDBFE6505}" srcOrd="5" destOrd="0" presId="urn:microsoft.com/office/officeart/2008/layout/VerticalAccentList"/>
    <dgm:cxn modelId="{1A304EA0-4D5A-4A78-8573-C1A4BBFBC2BB}" type="presParOf" srcId="{11A1BA55-F92C-4B81-8712-CF7D01A9DF81}" destId="{E4C11F41-96E6-4C1B-AE47-3C8302300974}" srcOrd="6" destOrd="0" presId="urn:microsoft.com/office/officeart/2008/layout/VerticalAccentList"/>
    <dgm:cxn modelId="{8E405DAE-793B-4979-AD44-416770CB0A5A}" type="presParOf" srcId="{11A1BA55-F92C-4B81-8712-CF7D01A9DF81}" destId="{946F50DF-385A-4208-BBC3-5B84AFAA683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1FE57-78F1-48D1-85AE-D0E2A1EF3DCD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5F772971-E159-42ED-B520-0EC2B7F934A1}">
      <dgm:prSet phldrT="[Texte]"/>
      <dgm:spPr/>
      <dgm:t>
        <a:bodyPr/>
        <a:lstStyle/>
        <a:p>
          <a:r>
            <a:rPr lang="fr-FR" dirty="0" smtClean="0"/>
            <a:t>Règles</a:t>
          </a:r>
          <a:endParaRPr lang="fr-FR" dirty="0"/>
        </a:p>
      </dgm:t>
    </dgm:pt>
    <dgm:pt modelId="{30A33660-D3A1-4768-A9E5-E618983516ED}" type="parTrans" cxnId="{B4A6EA8A-FB2E-450B-A9B0-888991B86A90}">
      <dgm:prSet/>
      <dgm:spPr/>
      <dgm:t>
        <a:bodyPr/>
        <a:lstStyle/>
        <a:p>
          <a:endParaRPr lang="fr-FR"/>
        </a:p>
      </dgm:t>
    </dgm:pt>
    <dgm:pt modelId="{2A28968D-1757-4EB2-9C02-E6CB864AC1CF}" type="sibTrans" cxnId="{B4A6EA8A-FB2E-450B-A9B0-888991B86A90}">
      <dgm:prSet/>
      <dgm:spPr/>
      <dgm:t>
        <a:bodyPr/>
        <a:lstStyle/>
        <a:p>
          <a:endParaRPr lang="fr-FR"/>
        </a:p>
      </dgm:t>
    </dgm:pt>
    <dgm:pt modelId="{7B8D445A-3483-4011-863A-BDFEAF273CE7}">
      <dgm:prSet phldrT="[Texte]" custT="1"/>
      <dgm:spPr/>
      <dgm:t>
        <a:bodyPr/>
        <a:lstStyle/>
        <a:p>
          <a:pPr rtl="0"/>
          <a:r>
            <a:rPr lang="fr-FR" sz="1800" dirty="0" smtClean="0"/>
            <a:t>Commence par une minuscule</a:t>
          </a:r>
          <a:endParaRPr lang="fr-FR" sz="1800" dirty="0"/>
        </a:p>
      </dgm:t>
    </dgm:pt>
    <dgm:pt modelId="{111D3F73-6CA6-4C62-9FC5-038ED6B3AC45}" type="parTrans" cxnId="{4AC477C8-B1FA-464E-AE1E-293824B25537}">
      <dgm:prSet/>
      <dgm:spPr/>
      <dgm:t>
        <a:bodyPr/>
        <a:lstStyle/>
        <a:p>
          <a:endParaRPr lang="fr-FR"/>
        </a:p>
      </dgm:t>
    </dgm:pt>
    <dgm:pt modelId="{B0A9E3C8-2B56-455A-985D-3E71D67C6A44}" type="sibTrans" cxnId="{4AC477C8-B1FA-464E-AE1E-293824B25537}">
      <dgm:prSet/>
      <dgm:spPr/>
      <dgm:t>
        <a:bodyPr/>
        <a:lstStyle/>
        <a:p>
          <a:endParaRPr lang="fr-FR"/>
        </a:p>
      </dgm:t>
    </dgm:pt>
    <dgm:pt modelId="{F8027DDD-BC73-491A-9575-5FA4D04B3221}">
      <dgm:prSet custT="1"/>
      <dgm:spPr/>
      <dgm:t>
        <a:bodyPr/>
        <a:lstStyle/>
        <a:p>
          <a:r>
            <a:rPr lang="fr-FR" sz="1800" dirty="0" smtClean="0"/>
            <a:t>Ne comporte pas d’espace</a:t>
          </a:r>
          <a:endParaRPr lang="fr-FR" sz="1800" dirty="0"/>
        </a:p>
      </dgm:t>
    </dgm:pt>
    <dgm:pt modelId="{AD44A36D-BF0D-41EE-82E7-33524C3C7A26}" type="parTrans" cxnId="{63C1BB3B-84B6-44D8-8182-D6EB6A8A5176}">
      <dgm:prSet/>
      <dgm:spPr/>
      <dgm:t>
        <a:bodyPr/>
        <a:lstStyle/>
        <a:p>
          <a:endParaRPr lang="fr-FR"/>
        </a:p>
      </dgm:t>
    </dgm:pt>
    <dgm:pt modelId="{BC16645E-7694-4319-A885-56F7B356AEF3}" type="sibTrans" cxnId="{63C1BB3B-84B6-44D8-8182-D6EB6A8A5176}">
      <dgm:prSet/>
      <dgm:spPr/>
      <dgm:t>
        <a:bodyPr/>
        <a:lstStyle/>
        <a:p>
          <a:endParaRPr lang="fr-FR"/>
        </a:p>
      </dgm:t>
    </dgm:pt>
    <dgm:pt modelId="{BF0C61F1-AEFF-4DB2-98FC-780BEFB39D5B}">
      <dgm:prSet/>
      <dgm:spPr/>
      <dgm:t>
        <a:bodyPr/>
        <a:lstStyle/>
        <a:p>
          <a:r>
            <a:rPr lang="fr-FR" dirty="0" smtClean="0"/>
            <a:t>Si le nom de variable est composé de plusieurs mots, il faut faire commencer chacun d’eux par une majuscule et ne pas faire figurer de traits d’union.</a:t>
          </a:r>
          <a:endParaRPr lang="fr-FR" dirty="0"/>
        </a:p>
      </dgm:t>
    </dgm:pt>
    <dgm:pt modelId="{8EB853A6-C97A-4CDE-A525-11750240DFD8}" type="parTrans" cxnId="{1F21912C-8509-4963-BB26-7808E0D177A3}">
      <dgm:prSet/>
      <dgm:spPr/>
      <dgm:t>
        <a:bodyPr/>
        <a:lstStyle/>
        <a:p>
          <a:endParaRPr lang="fr-FR"/>
        </a:p>
      </dgm:t>
    </dgm:pt>
    <dgm:pt modelId="{ED583D4D-E280-4A99-9455-C7984D33279A}" type="sibTrans" cxnId="{1F21912C-8509-4963-BB26-7808E0D177A3}">
      <dgm:prSet/>
      <dgm:spPr/>
      <dgm:t>
        <a:bodyPr/>
        <a:lstStyle/>
        <a:p>
          <a:endParaRPr lang="fr-FR"/>
        </a:p>
      </dgm:t>
    </dgm:pt>
    <dgm:pt modelId="{D0CCEB8E-1E1B-4213-A246-82CDE03639F7}">
      <dgm:prSet custT="1"/>
      <dgm:spPr/>
      <dgm:t>
        <a:bodyPr/>
        <a:lstStyle/>
        <a:p>
          <a:r>
            <a:rPr lang="fr-FR" sz="1400" dirty="0" smtClean="0"/>
            <a:t>Il faut également faire attention à bien donner aux variables un nom explicite (proscrire i2, zz2,..) </a:t>
          </a:r>
          <a:endParaRPr lang="fr-FR" sz="1400" dirty="0"/>
        </a:p>
      </dgm:t>
    </dgm:pt>
    <dgm:pt modelId="{C6468FB0-BA9A-4EEC-8283-961ED3570BAA}" type="parTrans" cxnId="{7276FAB2-8BB9-4AB1-B0FF-9CBFE56BB149}">
      <dgm:prSet/>
      <dgm:spPr/>
      <dgm:t>
        <a:bodyPr/>
        <a:lstStyle/>
        <a:p>
          <a:endParaRPr lang="fr-FR"/>
        </a:p>
      </dgm:t>
    </dgm:pt>
    <dgm:pt modelId="{D48F3051-082E-4E12-A3FF-5496BDD67606}" type="sibTrans" cxnId="{7276FAB2-8BB9-4AB1-B0FF-9CBFE56BB149}">
      <dgm:prSet/>
      <dgm:spPr/>
      <dgm:t>
        <a:bodyPr/>
        <a:lstStyle/>
        <a:p>
          <a:endParaRPr lang="fr-FR"/>
        </a:p>
      </dgm:t>
    </dgm:pt>
    <dgm:pt modelId="{4866BE18-8EC3-4C03-81C2-BD08AA7E68FD}" type="pres">
      <dgm:prSet presAssocID="{6A61FE57-78F1-48D1-85AE-D0E2A1EF3D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B865ABD-4738-45BE-8C13-DC2B5988F853}" type="pres">
      <dgm:prSet presAssocID="{5F772971-E159-42ED-B520-0EC2B7F934A1}" presName="root1" presStyleCnt="0"/>
      <dgm:spPr/>
    </dgm:pt>
    <dgm:pt modelId="{DBC2DEB9-F870-4662-9B9B-E5CBD6D0D014}" type="pres">
      <dgm:prSet presAssocID="{5F772971-E159-42ED-B520-0EC2B7F934A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8BE53B-2BCB-4579-91E4-A02B6C1304A4}" type="pres">
      <dgm:prSet presAssocID="{5F772971-E159-42ED-B520-0EC2B7F934A1}" presName="level2hierChild" presStyleCnt="0"/>
      <dgm:spPr/>
    </dgm:pt>
    <dgm:pt modelId="{E5AD114F-B1AC-478C-B309-36A6F09A8B32}" type="pres">
      <dgm:prSet presAssocID="{111D3F73-6CA6-4C62-9FC5-038ED6B3AC45}" presName="conn2-1" presStyleLbl="parChTrans1D2" presStyleIdx="0" presStyleCnt="4"/>
      <dgm:spPr/>
      <dgm:t>
        <a:bodyPr/>
        <a:lstStyle/>
        <a:p>
          <a:endParaRPr lang="fr-FR"/>
        </a:p>
      </dgm:t>
    </dgm:pt>
    <dgm:pt modelId="{9C4DABA4-5B7D-43F4-B96D-DCCAB1335A88}" type="pres">
      <dgm:prSet presAssocID="{111D3F73-6CA6-4C62-9FC5-038ED6B3AC45}" presName="connTx" presStyleLbl="parChTrans1D2" presStyleIdx="0" presStyleCnt="4"/>
      <dgm:spPr/>
      <dgm:t>
        <a:bodyPr/>
        <a:lstStyle/>
        <a:p>
          <a:endParaRPr lang="fr-FR"/>
        </a:p>
      </dgm:t>
    </dgm:pt>
    <dgm:pt modelId="{8290381E-293C-4749-B179-6257CE5A61A3}" type="pres">
      <dgm:prSet presAssocID="{7B8D445A-3483-4011-863A-BDFEAF273CE7}" presName="root2" presStyleCnt="0"/>
      <dgm:spPr/>
    </dgm:pt>
    <dgm:pt modelId="{68990935-306E-499A-83DF-87CC4FF18F0B}" type="pres">
      <dgm:prSet presAssocID="{7B8D445A-3483-4011-863A-BDFEAF273CE7}" presName="LevelTwoTextNode" presStyleLbl="node2" presStyleIdx="0" presStyleCnt="4" custScaleX="1625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45D178-3D42-4EBA-8B2F-5821867AF811}" type="pres">
      <dgm:prSet presAssocID="{7B8D445A-3483-4011-863A-BDFEAF273CE7}" presName="level3hierChild" presStyleCnt="0"/>
      <dgm:spPr/>
    </dgm:pt>
    <dgm:pt modelId="{CBF89651-1684-4587-B55C-6343B6B71509}" type="pres">
      <dgm:prSet presAssocID="{AD44A36D-BF0D-41EE-82E7-33524C3C7A26}" presName="conn2-1" presStyleLbl="parChTrans1D2" presStyleIdx="1" presStyleCnt="4"/>
      <dgm:spPr/>
      <dgm:t>
        <a:bodyPr/>
        <a:lstStyle/>
        <a:p>
          <a:endParaRPr lang="fr-FR"/>
        </a:p>
      </dgm:t>
    </dgm:pt>
    <dgm:pt modelId="{30D23D44-DD74-4FD1-962F-2CD21F76104B}" type="pres">
      <dgm:prSet presAssocID="{AD44A36D-BF0D-41EE-82E7-33524C3C7A26}" presName="connTx" presStyleLbl="parChTrans1D2" presStyleIdx="1" presStyleCnt="4"/>
      <dgm:spPr/>
      <dgm:t>
        <a:bodyPr/>
        <a:lstStyle/>
        <a:p>
          <a:endParaRPr lang="fr-FR"/>
        </a:p>
      </dgm:t>
    </dgm:pt>
    <dgm:pt modelId="{C6B57233-DFDB-4B0C-A87A-939D64D63C74}" type="pres">
      <dgm:prSet presAssocID="{F8027DDD-BC73-491A-9575-5FA4D04B3221}" presName="root2" presStyleCnt="0"/>
      <dgm:spPr/>
    </dgm:pt>
    <dgm:pt modelId="{24ECB791-539B-49D9-862D-DEDA2AC264B8}" type="pres">
      <dgm:prSet presAssocID="{F8027DDD-BC73-491A-9575-5FA4D04B3221}" presName="LevelTwoTextNode" presStyleLbl="node2" presStyleIdx="1" presStyleCnt="4" custScaleX="1627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D87DB0-DA8B-4244-947B-CA058C5390A5}" type="pres">
      <dgm:prSet presAssocID="{F8027DDD-BC73-491A-9575-5FA4D04B3221}" presName="level3hierChild" presStyleCnt="0"/>
      <dgm:spPr/>
    </dgm:pt>
    <dgm:pt modelId="{48B60E29-2ECF-40B3-8F4B-821CCAD7BD4C}" type="pres">
      <dgm:prSet presAssocID="{8EB853A6-C97A-4CDE-A525-11750240DFD8}" presName="conn2-1" presStyleLbl="parChTrans1D2" presStyleIdx="2" presStyleCnt="4"/>
      <dgm:spPr/>
      <dgm:t>
        <a:bodyPr/>
        <a:lstStyle/>
        <a:p>
          <a:endParaRPr lang="fr-FR"/>
        </a:p>
      </dgm:t>
    </dgm:pt>
    <dgm:pt modelId="{D0FE76B1-83E9-40AA-B83F-7D8ABF77E940}" type="pres">
      <dgm:prSet presAssocID="{8EB853A6-C97A-4CDE-A525-11750240DFD8}" presName="connTx" presStyleLbl="parChTrans1D2" presStyleIdx="2" presStyleCnt="4"/>
      <dgm:spPr/>
      <dgm:t>
        <a:bodyPr/>
        <a:lstStyle/>
        <a:p>
          <a:endParaRPr lang="fr-FR"/>
        </a:p>
      </dgm:t>
    </dgm:pt>
    <dgm:pt modelId="{17248025-84F0-4628-A2E9-DF4D227C878D}" type="pres">
      <dgm:prSet presAssocID="{BF0C61F1-AEFF-4DB2-98FC-780BEFB39D5B}" presName="root2" presStyleCnt="0"/>
      <dgm:spPr/>
    </dgm:pt>
    <dgm:pt modelId="{F5215829-312E-46B5-A6C5-CEEF7945E881}" type="pres">
      <dgm:prSet presAssocID="{BF0C61F1-AEFF-4DB2-98FC-780BEFB39D5B}" presName="LevelTwoTextNode" presStyleLbl="node2" presStyleIdx="2" presStyleCnt="4" custScaleX="1627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8B7B5F-5A0B-485F-B832-6258EC58883E}" type="pres">
      <dgm:prSet presAssocID="{BF0C61F1-AEFF-4DB2-98FC-780BEFB39D5B}" presName="level3hierChild" presStyleCnt="0"/>
      <dgm:spPr/>
    </dgm:pt>
    <dgm:pt modelId="{8D0A4BD2-092E-4B97-9865-53A0C2FE8513}" type="pres">
      <dgm:prSet presAssocID="{C6468FB0-BA9A-4EEC-8283-961ED3570BAA}" presName="conn2-1" presStyleLbl="parChTrans1D2" presStyleIdx="3" presStyleCnt="4"/>
      <dgm:spPr/>
      <dgm:t>
        <a:bodyPr/>
        <a:lstStyle/>
        <a:p>
          <a:endParaRPr lang="fr-FR"/>
        </a:p>
      </dgm:t>
    </dgm:pt>
    <dgm:pt modelId="{EFF4F34B-4E49-4391-A9DD-1BE82DCB3E06}" type="pres">
      <dgm:prSet presAssocID="{C6468FB0-BA9A-4EEC-8283-961ED3570BAA}" presName="connTx" presStyleLbl="parChTrans1D2" presStyleIdx="3" presStyleCnt="4"/>
      <dgm:spPr/>
      <dgm:t>
        <a:bodyPr/>
        <a:lstStyle/>
        <a:p>
          <a:endParaRPr lang="fr-FR"/>
        </a:p>
      </dgm:t>
    </dgm:pt>
    <dgm:pt modelId="{3016DB06-D77A-444F-8053-09F1F61113DB}" type="pres">
      <dgm:prSet presAssocID="{D0CCEB8E-1E1B-4213-A246-82CDE03639F7}" presName="root2" presStyleCnt="0"/>
      <dgm:spPr/>
    </dgm:pt>
    <dgm:pt modelId="{0F3F7D18-85E2-456C-B709-343F12CD574D}" type="pres">
      <dgm:prSet presAssocID="{D0CCEB8E-1E1B-4213-A246-82CDE03639F7}" presName="LevelTwoTextNode" presStyleLbl="node2" presStyleIdx="3" presStyleCnt="4" custScaleX="1627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B2BC54-CD76-4F45-A826-AE86F0C5FA5F}" type="pres">
      <dgm:prSet presAssocID="{D0CCEB8E-1E1B-4213-A246-82CDE03639F7}" presName="level3hierChild" presStyleCnt="0"/>
      <dgm:spPr/>
    </dgm:pt>
  </dgm:ptLst>
  <dgm:cxnLst>
    <dgm:cxn modelId="{BACE56EA-A94F-4539-B3B4-7DD740411180}" type="presOf" srcId="{F8027DDD-BC73-491A-9575-5FA4D04B3221}" destId="{24ECB791-539B-49D9-862D-DEDA2AC264B8}" srcOrd="0" destOrd="0" presId="urn:microsoft.com/office/officeart/2008/layout/HorizontalMultiLevelHierarchy"/>
    <dgm:cxn modelId="{7276FAB2-8BB9-4AB1-B0FF-9CBFE56BB149}" srcId="{5F772971-E159-42ED-B520-0EC2B7F934A1}" destId="{D0CCEB8E-1E1B-4213-A246-82CDE03639F7}" srcOrd="3" destOrd="0" parTransId="{C6468FB0-BA9A-4EEC-8283-961ED3570BAA}" sibTransId="{D48F3051-082E-4E12-A3FF-5496BDD67606}"/>
    <dgm:cxn modelId="{81B94C3F-DB12-484E-AA15-7DC158460A35}" type="presOf" srcId="{D0CCEB8E-1E1B-4213-A246-82CDE03639F7}" destId="{0F3F7D18-85E2-456C-B709-343F12CD574D}" srcOrd="0" destOrd="0" presId="urn:microsoft.com/office/officeart/2008/layout/HorizontalMultiLevelHierarchy"/>
    <dgm:cxn modelId="{63C1BB3B-84B6-44D8-8182-D6EB6A8A5176}" srcId="{5F772971-E159-42ED-B520-0EC2B7F934A1}" destId="{F8027DDD-BC73-491A-9575-5FA4D04B3221}" srcOrd="1" destOrd="0" parTransId="{AD44A36D-BF0D-41EE-82E7-33524C3C7A26}" sibTransId="{BC16645E-7694-4319-A885-56F7B356AEF3}"/>
    <dgm:cxn modelId="{1F21912C-8509-4963-BB26-7808E0D177A3}" srcId="{5F772971-E159-42ED-B520-0EC2B7F934A1}" destId="{BF0C61F1-AEFF-4DB2-98FC-780BEFB39D5B}" srcOrd="2" destOrd="0" parTransId="{8EB853A6-C97A-4CDE-A525-11750240DFD8}" sibTransId="{ED583D4D-E280-4A99-9455-C7984D33279A}"/>
    <dgm:cxn modelId="{E4D2066B-B7EF-42C2-B2CB-F862A90EC430}" type="presOf" srcId="{AD44A36D-BF0D-41EE-82E7-33524C3C7A26}" destId="{CBF89651-1684-4587-B55C-6343B6B71509}" srcOrd="0" destOrd="0" presId="urn:microsoft.com/office/officeart/2008/layout/HorizontalMultiLevelHierarchy"/>
    <dgm:cxn modelId="{9768D87A-25D3-4E65-97C1-3A66F3234E73}" type="presOf" srcId="{C6468FB0-BA9A-4EEC-8283-961ED3570BAA}" destId="{EFF4F34B-4E49-4391-A9DD-1BE82DCB3E06}" srcOrd="1" destOrd="0" presId="urn:microsoft.com/office/officeart/2008/layout/HorizontalMultiLevelHierarchy"/>
    <dgm:cxn modelId="{BCFCD66D-1CF0-4472-BF5B-E2FA2462172F}" type="presOf" srcId="{8EB853A6-C97A-4CDE-A525-11750240DFD8}" destId="{48B60E29-2ECF-40B3-8F4B-821CCAD7BD4C}" srcOrd="0" destOrd="0" presId="urn:microsoft.com/office/officeart/2008/layout/HorizontalMultiLevelHierarchy"/>
    <dgm:cxn modelId="{B9354FE4-7E39-487F-A855-0B05B1257D93}" type="presOf" srcId="{7B8D445A-3483-4011-863A-BDFEAF273CE7}" destId="{68990935-306E-499A-83DF-87CC4FF18F0B}" srcOrd="0" destOrd="0" presId="urn:microsoft.com/office/officeart/2008/layout/HorizontalMultiLevelHierarchy"/>
    <dgm:cxn modelId="{6F26BFF6-2D23-480A-B4BE-88F847CF20F6}" type="presOf" srcId="{BF0C61F1-AEFF-4DB2-98FC-780BEFB39D5B}" destId="{F5215829-312E-46B5-A6C5-CEEF7945E881}" srcOrd="0" destOrd="0" presId="urn:microsoft.com/office/officeart/2008/layout/HorizontalMultiLevelHierarchy"/>
    <dgm:cxn modelId="{581BEFBE-70DB-4F67-B755-8E6815C1F1D6}" type="presOf" srcId="{AD44A36D-BF0D-41EE-82E7-33524C3C7A26}" destId="{30D23D44-DD74-4FD1-962F-2CD21F76104B}" srcOrd="1" destOrd="0" presId="urn:microsoft.com/office/officeart/2008/layout/HorizontalMultiLevelHierarchy"/>
    <dgm:cxn modelId="{4AC477C8-B1FA-464E-AE1E-293824B25537}" srcId="{5F772971-E159-42ED-B520-0EC2B7F934A1}" destId="{7B8D445A-3483-4011-863A-BDFEAF273CE7}" srcOrd="0" destOrd="0" parTransId="{111D3F73-6CA6-4C62-9FC5-038ED6B3AC45}" sibTransId="{B0A9E3C8-2B56-455A-985D-3E71D67C6A44}"/>
    <dgm:cxn modelId="{67DFF387-A34D-4EB8-B547-8EF41A037C4C}" type="presOf" srcId="{111D3F73-6CA6-4C62-9FC5-038ED6B3AC45}" destId="{9C4DABA4-5B7D-43F4-B96D-DCCAB1335A88}" srcOrd="1" destOrd="0" presId="urn:microsoft.com/office/officeart/2008/layout/HorizontalMultiLevelHierarchy"/>
    <dgm:cxn modelId="{2F88C249-8791-4734-A0E2-07231DE1D8D5}" type="presOf" srcId="{111D3F73-6CA6-4C62-9FC5-038ED6B3AC45}" destId="{E5AD114F-B1AC-478C-B309-36A6F09A8B32}" srcOrd="0" destOrd="0" presId="urn:microsoft.com/office/officeart/2008/layout/HorizontalMultiLevelHierarchy"/>
    <dgm:cxn modelId="{387A77C1-9AEA-439E-AAA1-F0BE1178D0EB}" type="presOf" srcId="{C6468FB0-BA9A-4EEC-8283-961ED3570BAA}" destId="{8D0A4BD2-092E-4B97-9865-53A0C2FE8513}" srcOrd="0" destOrd="0" presId="urn:microsoft.com/office/officeart/2008/layout/HorizontalMultiLevelHierarchy"/>
    <dgm:cxn modelId="{B4A6EA8A-FB2E-450B-A9B0-888991B86A90}" srcId="{6A61FE57-78F1-48D1-85AE-D0E2A1EF3DCD}" destId="{5F772971-E159-42ED-B520-0EC2B7F934A1}" srcOrd="0" destOrd="0" parTransId="{30A33660-D3A1-4768-A9E5-E618983516ED}" sibTransId="{2A28968D-1757-4EB2-9C02-E6CB864AC1CF}"/>
    <dgm:cxn modelId="{B192290E-FD49-4F1B-909B-F5A7718662D2}" type="presOf" srcId="{6A61FE57-78F1-48D1-85AE-D0E2A1EF3DCD}" destId="{4866BE18-8EC3-4C03-81C2-BD08AA7E68FD}" srcOrd="0" destOrd="0" presId="urn:microsoft.com/office/officeart/2008/layout/HorizontalMultiLevelHierarchy"/>
    <dgm:cxn modelId="{A3AED566-C16C-43E8-BA34-199DAC4DFC24}" type="presOf" srcId="{5F772971-E159-42ED-B520-0EC2B7F934A1}" destId="{DBC2DEB9-F870-4662-9B9B-E5CBD6D0D014}" srcOrd="0" destOrd="0" presId="urn:microsoft.com/office/officeart/2008/layout/HorizontalMultiLevelHierarchy"/>
    <dgm:cxn modelId="{14565497-24DA-41BC-9F8E-E7C380F7748E}" type="presOf" srcId="{8EB853A6-C97A-4CDE-A525-11750240DFD8}" destId="{D0FE76B1-83E9-40AA-B83F-7D8ABF77E940}" srcOrd="1" destOrd="0" presId="urn:microsoft.com/office/officeart/2008/layout/HorizontalMultiLevelHierarchy"/>
    <dgm:cxn modelId="{C802D8AA-326D-4661-A929-4D06A88AFAD0}" type="presParOf" srcId="{4866BE18-8EC3-4C03-81C2-BD08AA7E68FD}" destId="{9B865ABD-4738-45BE-8C13-DC2B5988F853}" srcOrd="0" destOrd="0" presId="urn:microsoft.com/office/officeart/2008/layout/HorizontalMultiLevelHierarchy"/>
    <dgm:cxn modelId="{73308364-5AE0-4F47-B73E-064C67F4C95E}" type="presParOf" srcId="{9B865ABD-4738-45BE-8C13-DC2B5988F853}" destId="{DBC2DEB9-F870-4662-9B9B-E5CBD6D0D014}" srcOrd="0" destOrd="0" presId="urn:microsoft.com/office/officeart/2008/layout/HorizontalMultiLevelHierarchy"/>
    <dgm:cxn modelId="{32CC955C-B15E-48C0-BEFB-A7C34FBE8E11}" type="presParOf" srcId="{9B865ABD-4738-45BE-8C13-DC2B5988F853}" destId="{E98BE53B-2BCB-4579-91E4-A02B6C1304A4}" srcOrd="1" destOrd="0" presId="urn:microsoft.com/office/officeart/2008/layout/HorizontalMultiLevelHierarchy"/>
    <dgm:cxn modelId="{4ECBBA80-F711-4FA6-8E2F-9798C1B09455}" type="presParOf" srcId="{E98BE53B-2BCB-4579-91E4-A02B6C1304A4}" destId="{E5AD114F-B1AC-478C-B309-36A6F09A8B32}" srcOrd="0" destOrd="0" presId="urn:microsoft.com/office/officeart/2008/layout/HorizontalMultiLevelHierarchy"/>
    <dgm:cxn modelId="{B09F0694-4149-423C-B77F-403A2B03EACD}" type="presParOf" srcId="{E5AD114F-B1AC-478C-B309-36A6F09A8B32}" destId="{9C4DABA4-5B7D-43F4-B96D-DCCAB1335A88}" srcOrd="0" destOrd="0" presId="urn:microsoft.com/office/officeart/2008/layout/HorizontalMultiLevelHierarchy"/>
    <dgm:cxn modelId="{23B93E40-AACE-4E63-9B5F-6ED17A98A38B}" type="presParOf" srcId="{E98BE53B-2BCB-4579-91E4-A02B6C1304A4}" destId="{8290381E-293C-4749-B179-6257CE5A61A3}" srcOrd="1" destOrd="0" presId="urn:microsoft.com/office/officeart/2008/layout/HorizontalMultiLevelHierarchy"/>
    <dgm:cxn modelId="{E5CA54DB-0FBB-47C2-9D64-9C8A8BCBB3D1}" type="presParOf" srcId="{8290381E-293C-4749-B179-6257CE5A61A3}" destId="{68990935-306E-499A-83DF-87CC4FF18F0B}" srcOrd="0" destOrd="0" presId="urn:microsoft.com/office/officeart/2008/layout/HorizontalMultiLevelHierarchy"/>
    <dgm:cxn modelId="{DC6CE7AF-4908-4FA9-9A04-369F5DEF2B47}" type="presParOf" srcId="{8290381E-293C-4749-B179-6257CE5A61A3}" destId="{FF45D178-3D42-4EBA-8B2F-5821867AF811}" srcOrd="1" destOrd="0" presId="urn:microsoft.com/office/officeart/2008/layout/HorizontalMultiLevelHierarchy"/>
    <dgm:cxn modelId="{53CB525E-54F9-4D1C-88F7-EE61314A5E69}" type="presParOf" srcId="{E98BE53B-2BCB-4579-91E4-A02B6C1304A4}" destId="{CBF89651-1684-4587-B55C-6343B6B71509}" srcOrd="2" destOrd="0" presId="urn:microsoft.com/office/officeart/2008/layout/HorizontalMultiLevelHierarchy"/>
    <dgm:cxn modelId="{C1278210-7F15-42CB-9367-36687D9E7CB2}" type="presParOf" srcId="{CBF89651-1684-4587-B55C-6343B6B71509}" destId="{30D23D44-DD74-4FD1-962F-2CD21F76104B}" srcOrd="0" destOrd="0" presId="urn:microsoft.com/office/officeart/2008/layout/HorizontalMultiLevelHierarchy"/>
    <dgm:cxn modelId="{E929C272-C01C-432D-99C0-66902EDC1285}" type="presParOf" srcId="{E98BE53B-2BCB-4579-91E4-A02B6C1304A4}" destId="{C6B57233-DFDB-4B0C-A87A-939D64D63C74}" srcOrd="3" destOrd="0" presId="urn:microsoft.com/office/officeart/2008/layout/HorizontalMultiLevelHierarchy"/>
    <dgm:cxn modelId="{EF86D61E-7D4F-419C-8283-60954E03E716}" type="presParOf" srcId="{C6B57233-DFDB-4B0C-A87A-939D64D63C74}" destId="{24ECB791-539B-49D9-862D-DEDA2AC264B8}" srcOrd="0" destOrd="0" presId="urn:microsoft.com/office/officeart/2008/layout/HorizontalMultiLevelHierarchy"/>
    <dgm:cxn modelId="{87BA0324-4B22-414B-AB4E-1F10ADAAA19F}" type="presParOf" srcId="{C6B57233-DFDB-4B0C-A87A-939D64D63C74}" destId="{00D87DB0-DA8B-4244-947B-CA058C5390A5}" srcOrd="1" destOrd="0" presId="urn:microsoft.com/office/officeart/2008/layout/HorizontalMultiLevelHierarchy"/>
    <dgm:cxn modelId="{64DDD14D-00A3-4D84-A13C-8646C522831B}" type="presParOf" srcId="{E98BE53B-2BCB-4579-91E4-A02B6C1304A4}" destId="{48B60E29-2ECF-40B3-8F4B-821CCAD7BD4C}" srcOrd="4" destOrd="0" presId="urn:microsoft.com/office/officeart/2008/layout/HorizontalMultiLevelHierarchy"/>
    <dgm:cxn modelId="{287E7EAF-7AFF-41AC-BD80-5693A02AC7A3}" type="presParOf" srcId="{48B60E29-2ECF-40B3-8F4B-821CCAD7BD4C}" destId="{D0FE76B1-83E9-40AA-B83F-7D8ABF77E940}" srcOrd="0" destOrd="0" presId="urn:microsoft.com/office/officeart/2008/layout/HorizontalMultiLevelHierarchy"/>
    <dgm:cxn modelId="{50FAE462-8F74-4255-BDF4-9D16D68AE046}" type="presParOf" srcId="{E98BE53B-2BCB-4579-91E4-A02B6C1304A4}" destId="{17248025-84F0-4628-A2E9-DF4D227C878D}" srcOrd="5" destOrd="0" presId="urn:microsoft.com/office/officeart/2008/layout/HorizontalMultiLevelHierarchy"/>
    <dgm:cxn modelId="{B44846FC-94D7-4CBD-B3C3-93E8B4B2B460}" type="presParOf" srcId="{17248025-84F0-4628-A2E9-DF4D227C878D}" destId="{F5215829-312E-46B5-A6C5-CEEF7945E881}" srcOrd="0" destOrd="0" presId="urn:microsoft.com/office/officeart/2008/layout/HorizontalMultiLevelHierarchy"/>
    <dgm:cxn modelId="{A547BBCA-CA17-4E31-8934-994877279BB6}" type="presParOf" srcId="{17248025-84F0-4628-A2E9-DF4D227C878D}" destId="{6F8B7B5F-5A0B-485F-B832-6258EC58883E}" srcOrd="1" destOrd="0" presId="urn:microsoft.com/office/officeart/2008/layout/HorizontalMultiLevelHierarchy"/>
    <dgm:cxn modelId="{7E03D771-F924-4E6C-A46C-F991BDB61E9E}" type="presParOf" srcId="{E98BE53B-2BCB-4579-91E4-A02B6C1304A4}" destId="{8D0A4BD2-092E-4B97-9865-53A0C2FE8513}" srcOrd="6" destOrd="0" presId="urn:microsoft.com/office/officeart/2008/layout/HorizontalMultiLevelHierarchy"/>
    <dgm:cxn modelId="{2A439871-6890-4A76-A3AD-031310B843DF}" type="presParOf" srcId="{8D0A4BD2-092E-4B97-9865-53A0C2FE8513}" destId="{EFF4F34B-4E49-4391-A9DD-1BE82DCB3E06}" srcOrd="0" destOrd="0" presId="urn:microsoft.com/office/officeart/2008/layout/HorizontalMultiLevelHierarchy"/>
    <dgm:cxn modelId="{610A67DD-6200-46AC-A77D-02C817950262}" type="presParOf" srcId="{E98BE53B-2BCB-4579-91E4-A02B6C1304A4}" destId="{3016DB06-D77A-444F-8053-09F1F61113DB}" srcOrd="7" destOrd="0" presId="urn:microsoft.com/office/officeart/2008/layout/HorizontalMultiLevelHierarchy"/>
    <dgm:cxn modelId="{3A678E61-8921-4F82-A729-7F39B3836D19}" type="presParOf" srcId="{3016DB06-D77A-444F-8053-09F1F61113DB}" destId="{0F3F7D18-85E2-456C-B709-343F12CD574D}" srcOrd="0" destOrd="0" presId="urn:microsoft.com/office/officeart/2008/layout/HorizontalMultiLevelHierarchy"/>
    <dgm:cxn modelId="{24CDF0CE-27AA-4B89-B5EE-8FAF22080800}" type="presParOf" srcId="{3016DB06-D77A-444F-8053-09F1F61113DB}" destId="{9CB2BC54-CD76-4F45-A826-AE86F0C5FA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CD4A9-962A-41F9-83FA-C77296C067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7D449BA-CFE6-4F08-8005-6EC66AE0553F}">
      <dgm:prSet phldrT="[Texte]" custT="1"/>
      <dgm:spPr/>
      <dgm:t>
        <a:bodyPr/>
        <a:lstStyle/>
        <a:p>
          <a:r>
            <a:rPr lang="fr-FR" sz="2400" dirty="0" smtClean="0"/>
            <a:t>Affectation</a:t>
          </a:r>
          <a:endParaRPr lang="fr-FR" sz="2400" dirty="0"/>
        </a:p>
      </dgm:t>
    </dgm:pt>
    <dgm:pt modelId="{915185EE-AA90-414A-8022-83C84E2E08C5}" type="parTrans" cxnId="{4421EBD0-8106-4D53-AE1F-CC8F727F149B}">
      <dgm:prSet/>
      <dgm:spPr/>
      <dgm:t>
        <a:bodyPr/>
        <a:lstStyle/>
        <a:p>
          <a:endParaRPr lang="fr-FR"/>
        </a:p>
      </dgm:t>
    </dgm:pt>
    <dgm:pt modelId="{8060C8D4-749C-4540-BCCE-AEBED02041C5}" type="sibTrans" cxnId="{4421EBD0-8106-4D53-AE1F-CC8F727F149B}">
      <dgm:prSet/>
      <dgm:spPr/>
      <dgm:t>
        <a:bodyPr/>
        <a:lstStyle/>
        <a:p>
          <a:endParaRPr lang="fr-FR"/>
        </a:p>
      </dgm:t>
    </dgm:pt>
    <dgm:pt modelId="{EF53CB3C-6966-47EA-835E-6E3BF9F6EC9F}">
      <dgm:prSet phldrT="[Texte]" custT="1"/>
      <dgm:spPr/>
      <dgm:t>
        <a:bodyPr/>
        <a:lstStyle/>
        <a:p>
          <a:r>
            <a:rPr lang="fr-FR" sz="1800" i="1" dirty="0" smtClean="0"/>
            <a:t>L’affectation est une opération qui fixe une nouvelle valeur à une variable. Le symbole de l’affectation est </a:t>
          </a:r>
          <a:r>
            <a:rPr lang="fr-FR" sz="1800" i="1" dirty="0" smtClean="0">
              <a:sym typeface="Wingdings"/>
            </a:rPr>
            <a:t></a:t>
          </a:r>
          <a:r>
            <a:rPr lang="fr-FR" sz="1800" i="1" dirty="0" smtClean="0"/>
            <a:t>.</a:t>
          </a:r>
          <a:endParaRPr lang="fr-FR" sz="1800" dirty="0"/>
        </a:p>
      </dgm:t>
    </dgm:pt>
    <dgm:pt modelId="{6674A8BC-5045-4E25-B2B7-B68E8E44589C}" type="parTrans" cxnId="{20E3D9A4-C98D-4D15-901D-F75205F089F1}">
      <dgm:prSet/>
      <dgm:spPr/>
      <dgm:t>
        <a:bodyPr/>
        <a:lstStyle/>
        <a:p>
          <a:endParaRPr lang="fr-FR"/>
        </a:p>
      </dgm:t>
    </dgm:pt>
    <dgm:pt modelId="{B58B8B1E-642C-4126-BF1D-87C30E7C77DD}" type="sibTrans" cxnId="{20E3D9A4-C98D-4D15-901D-F75205F089F1}">
      <dgm:prSet/>
      <dgm:spPr/>
      <dgm:t>
        <a:bodyPr/>
        <a:lstStyle/>
        <a:p>
          <a:endParaRPr lang="fr-FR"/>
        </a:p>
      </dgm:t>
    </dgm:pt>
    <dgm:pt modelId="{CE6271E0-5253-45AF-A108-C39861F65426}" type="pres">
      <dgm:prSet presAssocID="{62ACD4A9-962A-41F9-83FA-C77296C067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F81969B-41E8-455D-A5A3-11F36A82A454}" type="pres">
      <dgm:prSet presAssocID="{27D449BA-CFE6-4F08-8005-6EC66AE0553F}" presName="root" presStyleCnt="0"/>
      <dgm:spPr/>
    </dgm:pt>
    <dgm:pt modelId="{BB6A52B3-0C5D-4477-B39B-5C16527638C3}" type="pres">
      <dgm:prSet presAssocID="{27D449BA-CFE6-4F08-8005-6EC66AE0553F}" presName="rootComposite" presStyleCnt="0"/>
      <dgm:spPr/>
    </dgm:pt>
    <dgm:pt modelId="{E8D6EF11-A82B-4CE6-9101-812D6E4391E1}" type="pres">
      <dgm:prSet presAssocID="{27D449BA-CFE6-4F08-8005-6EC66AE0553F}" presName="rootText" presStyleLbl="node1" presStyleIdx="0" presStyleCnt="1" custScaleX="71243" custLinFactX="-6420" custLinFactNeighborX="-100000" custLinFactNeighborY="9132"/>
      <dgm:spPr/>
      <dgm:t>
        <a:bodyPr/>
        <a:lstStyle/>
        <a:p>
          <a:endParaRPr lang="fr-FR"/>
        </a:p>
      </dgm:t>
    </dgm:pt>
    <dgm:pt modelId="{3EA84CC2-F2DA-43AE-8142-81F4D2C73FC6}" type="pres">
      <dgm:prSet presAssocID="{27D449BA-CFE6-4F08-8005-6EC66AE0553F}" presName="rootConnector" presStyleLbl="node1" presStyleIdx="0" presStyleCnt="1"/>
      <dgm:spPr/>
      <dgm:t>
        <a:bodyPr/>
        <a:lstStyle/>
        <a:p>
          <a:endParaRPr lang="fr-FR"/>
        </a:p>
      </dgm:t>
    </dgm:pt>
    <dgm:pt modelId="{52F418E1-271C-4F32-8D01-5D8B1DA6D880}" type="pres">
      <dgm:prSet presAssocID="{27D449BA-CFE6-4F08-8005-6EC66AE0553F}" presName="childShape" presStyleCnt="0"/>
      <dgm:spPr/>
    </dgm:pt>
    <dgm:pt modelId="{63DDDEA4-C054-48CB-B627-9399F97198A3}" type="pres">
      <dgm:prSet presAssocID="{6674A8BC-5045-4E25-B2B7-B68E8E44589C}" presName="Name13" presStyleLbl="parChTrans1D2" presStyleIdx="0" presStyleCnt="1"/>
      <dgm:spPr/>
      <dgm:t>
        <a:bodyPr/>
        <a:lstStyle/>
        <a:p>
          <a:endParaRPr lang="fr-FR"/>
        </a:p>
      </dgm:t>
    </dgm:pt>
    <dgm:pt modelId="{02A6CC37-160D-41E8-8011-47C7099CC309}" type="pres">
      <dgm:prSet presAssocID="{EF53CB3C-6966-47EA-835E-6E3BF9F6EC9F}" presName="childText" presStyleLbl="bgAcc1" presStyleIdx="0" presStyleCnt="1" custScaleX="2482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21EBD0-8106-4D53-AE1F-CC8F727F149B}" srcId="{62ACD4A9-962A-41F9-83FA-C77296C06735}" destId="{27D449BA-CFE6-4F08-8005-6EC66AE0553F}" srcOrd="0" destOrd="0" parTransId="{915185EE-AA90-414A-8022-83C84E2E08C5}" sibTransId="{8060C8D4-749C-4540-BCCE-AEBED02041C5}"/>
    <dgm:cxn modelId="{20E3D9A4-C98D-4D15-901D-F75205F089F1}" srcId="{27D449BA-CFE6-4F08-8005-6EC66AE0553F}" destId="{EF53CB3C-6966-47EA-835E-6E3BF9F6EC9F}" srcOrd="0" destOrd="0" parTransId="{6674A8BC-5045-4E25-B2B7-B68E8E44589C}" sibTransId="{B58B8B1E-642C-4126-BF1D-87C30E7C77DD}"/>
    <dgm:cxn modelId="{8FF1BA8B-FF25-4039-BBE1-AAC641BBF9C4}" type="presOf" srcId="{27D449BA-CFE6-4F08-8005-6EC66AE0553F}" destId="{E8D6EF11-A82B-4CE6-9101-812D6E4391E1}" srcOrd="0" destOrd="0" presId="urn:microsoft.com/office/officeart/2005/8/layout/hierarchy3"/>
    <dgm:cxn modelId="{9CC83BC1-CF9E-4A5F-9C0B-84972AE662BF}" type="presOf" srcId="{62ACD4A9-962A-41F9-83FA-C77296C06735}" destId="{CE6271E0-5253-45AF-A108-C39861F65426}" srcOrd="0" destOrd="0" presId="urn:microsoft.com/office/officeart/2005/8/layout/hierarchy3"/>
    <dgm:cxn modelId="{74DA5B61-8B56-4CCC-9DBB-A7CA373D864C}" type="presOf" srcId="{EF53CB3C-6966-47EA-835E-6E3BF9F6EC9F}" destId="{02A6CC37-160D-41E8-8011-47C7099CC309}" srcOrd="0" destOrd="0" presId="urn:microsoft.com/office/officeart/2005/8/layout/hierarchy3"/>
    <dgm:cxn modelId="{530609E7-F8E5-4F05-A3CC-EA3D64BAEB6F}" type="presOf" srcId="{6674A8BC-5045-4E25-B2B7-B68E8E44589C}" destId="{63DDDEA4-C054-48CB-B627-9399F97198A3}" srcOrd="0" destOrd="0" presId="urn:microsoft.com/office/officeart/2005/8/layout/hierarchy3"/>
    <dgm:cxn modelId="{244A13F8-1960-44D4-9C61-003CE6AF2933}" type="presOf" srcId="{27D449BA-CFE6-4F08-8005-6EC66AE0553F}" destId="{3EA84CC2-F2DA-43AE-8142-81F4D2C73FC6}" srcOrd="1" destOrd="0" presId="urn:microsoft.com/office/officeart/2005/8/layout/hierarchy3"/>
    <dgm:cxn modelId="{97430C16-4679-4C2B-A93B-25FB55E95878}" type="presParOf" srcId="{CE6271E0-5253-45AF-A108-C39861F65426}" destId="{0F81969B-41E8-455D-A5A3-11F36A82A454}" srcOrd="0" destOrd="0" presId="urn:microsoft.com/office/officeart/2005/8/layout/hierarchy3"/>
    <dgm:cxn modelId="{830F9D50-54AF-4B4C-BF12-F396D3AEA695}" type="presParOf" srcId="{0F81969B-41E8-455D-A5A3-11F36A82A454}" destId="{BB6A52B3-0C5D-4477-B39B-5C16527638C3}" srcOrd="0" destOrd="0" presId="urn:microsoft.com/office/officeart/2005/8/layout/hierarchy3"/>
    <dgm:cxn modelId="{B28DE9A4-D8FF-4BC0-BD7F-FE6BB900369F}" type="presParOf" srcId="{BB6A52B3-0C5D-4477-B39B-5C16527638C3}" destId="{E8D6EF11-A82B-4CE6-9101-812D6E4391E1}" srcOrd="0" destOrd="0" presId="urn:microsoft.com/office/officeart/2005/8/layout/hierarchy3"/>
    <dgm:cxn modelId="{7D6A2E04-5AB1-4624-A5E4-E14E99C4F997}" type="presParOf" srcId="{BB6A52B3-0C5D-4477-B39B-5C16527638C3}" destId="{3EA84CC2-F2DA-43AE-8142-81F4D2C73FC6}" srcOrd="1" destOrd="0" presId="urn:microsoft.com/office/officeart/2005/8/layout/hierarchy3"/>
    <dgm:cxn modelId="{D6885F4C-A5D7-4AC0-82EB-F6630D8C2D96}" type="presParOf" srcId="{0F81969B-41E8-455D-A5A3-11F36A82A454}" destId="{52F418E1-271C-4F32-8D01-5D8B1DA6D880}" srcOrd="1" destOrd="0" presId="urn:microsoft.com/office/officeart/2005/8/layout/hierarchy3"/>
    <dgm:cxn modelId="{B3DDE43F-3091-4D25-AA67-A3F931B0DCF4}" type="presParOf" srcId="{52F418E1-271C-4F32-8D01-5D8B1DA6D880}" destId="{63DDDEA4-C054-48CB-B627-9399F97198A3}" srcOrd="0" destOrd="0" presId="urn:microsoft.com/office/officeart/2005/8/layout/hierarchy3"/>
    <dgm:cxn modelId="{A10A67F9-7D97-4E5C-9442-A38A70002046}" type="presParOf" srcId="{52F418E1-271C-4F32-8D01-5D8B1DA6D880}" destId="{02A6CC37-160D-41E8-8011-47C7099CC30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9518E3-63A9-4233-922E-FFDD1C480AD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7FDD90-698C-4DE1-8097-91ACC54474CA}">
      <dgm:prSet phldrT="[Texte]" custT="1"/>
      <dgm:spPr/>
      <dgm:t>
        <a:bodyPr/>
        <a:lstStyle/>
        <a:p>
          <a:r>
            <a:rPr lang="fr-FR" sz="2800" b="1" i="1" dirty="0" smtClean="0">
              <a:solidFill>
                <a:schemeClr val="tx2"/>
              </a:solidFill>
            </a:rPr>
            <a:t>Les erreurs à éviter</a:t>
          </a:r>
          <a:endParaRPr lang="fr-FR" sz="2800" dirty="0">
            <a:solidFill>
              <a:schemeClr val="tx2"/>
            </a:solidFill>
          </a:endParaRPr>
        </a:p>
      </dgm:t>
    </dgm:pt>
    <dgm:pt modelId="{470BA031-1BFA-46E2-872A-95F767DECA05}" type="parTrans" cxnId="{A2750CC0-09CE-4F09-87C6-8DB5ACF74EFB}">
      <dgm:prSet/>
      <dgm:spPr/>
      <dgm:t>
        <a:bodyPr/>
        <a:lstStyle/>
        <a:p>
          <a:endParaRPr lang="fr-FR"/>
        </a:p>
      </dgm:t>
    </dgm:pt>
    <dgm:pt modelId="{9B318CA9-8379-4F71-A594-47E16BE0EDA6}" type="sibTrans" cxnId="{A2750CC0-09CE-4F09-87C6-8DB5ACF74EFB}">
      <dgm:prSet/>
      <dgm:spPr/>
      <dgm:t>
        <a:bodyPr/>
        <a:lstStyle/>
        <a:p>
          <a:endParaRPr lang="fr-FR"/>
        </a:p>
      </dgm:t>
    </dgm:pt>
    <dgm:pt modelId="{2401D254-F899-40BC-80C5-97BA8F899C60}">
      <dgm:prSet phldrT="[Texte]"/>
      <dgm:spPr/>
      <dgm:t>
        <a:bodyPr/>
        <a:lstStyle/>
        <a:p>
          <a:r>
            <a:rPr lang="fr-FR" dirty="0" smtClean="0"/>
            <a:t>Une variables n’est déclarée qu’une seule fois dans un algorithme</a:t>
          </a:r>
          <a:endParaRPr lang="fr-FR" dirty="0"/>
        </a:p>
      </dgm:t>
    </dgm:pt>
    <dgm:pt modelId="{59DF002B-8D23-4CE9-9C76-717056866E58}" type="parTrans" cxnId="{9B39A92B-6329-4E62-9557-015A85655EDF}">
      <dgm:prSet/>
      <dgm:spPr/>
      <dgm:t>
        <a:bodyPr/>
        <a:lstStyle/>
        <a:p>
          <a:endParaRPr lang="fr-FR"/>
        </a:p>
      </dgm:t>
    </dgm:pt>
    <dgm:pt modelId="{393EDF68-5C54-46C6-BB11-6886217FCBB3}" type="sibTrans" cxnId="{9B39A92B-6329-4E62-9557-015A85655EDF}">
      <dgm:prSet/>
      <dgm:spPr/>
      <dgm:t>
        <a:bodyPr/>
        <a:lstStyle/>
        <a:p>
          <a:endParaRPr lang="fr-FR"/>
        </a:p>
      </dgm:t>
    </dgm:pt>
    <dgm:pt modelId="{29B0BAC7-207A-4732-9AE1-9C28095164ED}">
      <dgm:prSet phldrT="[Texte]"/>
      <dgm:spPr/>
      <dgm:t>
        <a:bodyPr/>
        <a:lstStyle/>
        <a:p>
          <a:pPr rtl="0"/>
          <a:r>
            <a:rPr lang="fr-FR" dirty="0" smtClean="0"/>
            <a:t>Une variable est déclarée au début de l’algorithme et non dans la partie réservée aux instructions de traitement.</a:t>
          </a:r>
          <a:endParaRPr lang="fr-FR" dirty="0"/>
        </a:p>
      </dgm:t>
    </dgm:pt>
    <dgm:pt modelId="{3936F2AB-D8FF-41E1-9562-99700E950C06}" type="parTrans" cxnId="{505C51AF-7725-448A-ADD7-6F117172C7B1}">
      <dgm:prSet/>
      <dgm:spPr/>
      <dgm:t>
        <a:bodyPr/>
        <a:lstStyle/>
        <a:p>
          <a:endParaRPr lang="fr-FR"/>
        </a:p>
      </dgm:t>
    </dgm:pt>
    <dgm:pt modelId="{67E623AC-B529-4F71-91A3-46AA04F142CC}" type="sibTrans" cxnId="{505C51AF-7725-448A-ADD7-6F117172C7B1}">
      <dgm:prSet/>
      <dgm:spPr/>
      <dgm:t>
        <a:bodyPr/>
        <a:lstStyle/>
        <a:p>
          <a:endParaRPr lang="fr-FR"/>
        </a:p>
      </dgm:t>
    </dgm:pt>
    <dgm:pt modelId="{66C1F72D-BAB0-4BC5-834C-1F97DFA6C662}">
      <dgm:prSet phldrT="[Texte]"/>
      <dgm:spPr/>
      <dgm:t>
        <a:bodyPr/>
        <a:lstStyle/>
        <a:p>
          <a:pPr rtl="0"/>
          <a:r>
            <a:rPr lang="fr-FR" dirty="0" smtClean="0"/>
            <a:t>Avant de pouvoir utiliser une variable, il faut l’avoir déclarée dans le bloc des variables.</a:t>
          </a:r>
          <a:endParaRPr lang="fr-FR" dirty="0"/>
        </a:p>
      </dgm:t>
    </dgm:pt>
    <dgm:pt modelId="{942F7943-DF29-4755-9F4B-EC9D227AF288}" type="parTrans" cxnId="{DB5C8844-FE22-4377-AB0E-F7C685D9F6FA}">
      <dgm:prSet/>
      <dgm:spPr/>
      <dgm:t>
        <a:bodyPr/>
        <a:lstStyle/>
        <a:p>
          <a:endParaRPr lang="fr-FR"/>
        </a:p>
      </dgm:t>
    </dgm:pt>
    <dgm:pt modelId="{440A0C62-76D3-4473-9FE2-992734CA2C94}" type="sibTrans" cxnId="{DB5C8844-FE22-4377-AB0E-F7C685D9F6FA}">
      <dgm:prSet/>
      <dgm:spPr/>
      <dgm:t>
        <a:bodyPr/>
        <a:lstStyle/>
        <a:p>
          <a:endParaRPr lang="fr-FR"/>
        </a:p>
      </dgm:t>
    </dgm:pt>
    <dgm:pt modelId="{74360874-4E4C-479D-9A96-C409C977134E}">
      <dgm:prSet phldrT="[Texte]"/>
      <dgm:spPr/>
      <dgm:t>
        <a:bodyPr/>
        <a:lstStyle/>
        <a:p>
          <a:pPr rtl="0"/>
          <a:r>
            <a:rPr lang="fr-FR" dirty="0" smtClean="0"/>
            <a:t>Avant de pouvoir utiliser la valeur d’une variable, une valeur doit lui être attribué.</a:t>
          </a:r>
          <a:endParaRPr lang="fr-FR" dirty="0"/>
        </a:p>
      </dgm:t>
    </dgm:pt>
    <dgm:pt modelId="{B925379C-5D12-4E6A-9844-FB51A6A907A5}" type="parTrans" cxnId="{0502BA6F-BF25-4F9C-B6A7-FB7B0F4BAF00}">
      <dgm:prSet/>
      <dgm:spPr/>
      <dgm:t>
        <a:bodyPr/>
        <a:lstStyle/>
        <a:p>
          <a:endParaRPr lang="fr-FR"/>
        </a:p>
      </dgm:t>
    </dgm:pt>
    <dgm:pt modelId="{4B3A98FB-6D29-4F24-9884-F6F86D3D71AF}" type="sibTrans" cxnId="{0502BA6F-BF25-4F9C-B6A7-FB7B0F4BAF00}">
      <dgm:prSet/>
      <dgm:spPr/>
      <dgm:t>
        <a:bodyPr/>
        <a:lstStyle/>
        <a:p>
          <a:endParaRPr lang="fr-FR"/>
        </a:p>
      </dgm:t>
    </dgm:pt>
    <dgm:pt modelId="{300E9AE1-D623-4AD5-966A-434EA8EC065E}" type="pres">
      <dgm:prSet presAssocID="{F59518E3-63A9-4233-922E-FFDD1C480AD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FAE4731A-451D-4ACE-8CEF-59E805B4F870}" type="pres">
      <dgm:prSet presAssocID="{9B7FDD90-698C-4DE1-8097-91ACC54474CA}" presName="root" presStyleCnt="0">
        <dgm:presLayoutVars>
          <dgm:chMax/>
          <dgm:chPref/>
        </dgm:presLayoutVars>
      </dgm:prSet>
      <dgm:spPr/>
    </dgm:pt>
    <dgm:pt modelId="{D0B6BE77-F9FF-46EB-B05D-709C415B35C4}" type="pres">
      <dgm:prSet presAssocID="{9B7FDD90-698C-4DE1-8097-91ACC54474CA}" presName="rootComposite" presStyleCnt="0">
        <dgm:presLayoutVars/>
      </dgm:prSet>
      <dgm:spPr/>
    </dgm:pt>
    <dgm:pt modelId="{3916D864-EBA1-48ED-9F9E-D4F37C7EA6BD}" type="pres">
      <dgm:prSet presAssocID="{9B7FDD90-698C-4DE1-8097-91ACC54474CA}" presName="ParentAccent" presStyleLbl="alignNode1" presStyleIdx="0" presStyleCnt="1" custFlipVert="1" custScaleX="164665" custScaleY="34583" custLinFactNeighborX="-4748" custLinFactNeighborY="-76113"/>
      <dgm:spPr/>
      <dgm:t>
        <a:bodyPr/>
        <a:lstStyle/>
        <a:p>
          <a:endParaRPr lang="fr-FR"/>
        </a:p>
      </dgm:t>
    </dgm:pt>
    <dgm:pt modelId="{95D5337D-4232-41CA-94E3-EF49C07BB099}" type="pres">
      <dgm:prSet presAssocID="{9B7FDD90-698C-4DE1-8097-91ACC54474CA}" presName="ParentSmallAccent" presStyleLbl="fgAcc1" presStyleIdx="0" presStyleCnt="1" custLinFactX="-225927" custLinFactY="-49497" custLinFactNeighborX="-300000" custLinFactNeighborY="-100000"/>
      <dgm:spPr>
        <a:prstGeom prst="ellipse">
          <a:avLst/>
        </a:prstGeom>
      </dgm:spPr>
    </dgm:pt>
    <dgm:pt modelId="{A2842935-6FD5-4FE3-B7C6-28F589FEF226}" type="pres">
      <dgm:prSet presAssocID="{9B7FDD90-698C-4DE1-8097-91ACC54474CA}" presName="Parent" presStyleLbl="revTx" presStyleIdx="0" presStyleCnt="5" custScaleX="173935" custScaleY="64817" custLinFactNeighborY="-86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CC702-7547-4220-B881-1EBA1BCB72BE}" type="pres">
      <dgm:prSet presAssocID="{9B7FDD90-698C-4DE1-8097-91ACC54474CA}" presName="childShape" presStyleCnt="0">
        <dgm:presLayoutVars>
          <dgm:chMax val="0"/>
          <dgm:chPref val="0"/>
        </dgm:presLayoutVars>
      </dgm:prSet>
      <dgm:spPr/>
    </dgm:pt>
    <dgm:pt modelId="{99B0F0F0-E515-4EA8-AAE3-A3F13F590722}" type="pres">
      <dgm:prSet presAssocID="{2401D254-F899-40BC-80C5-97BA8F899C60}" presName="childComposite" presStyleCnt="0">
        <dgm:presLayoutVars>
          <dgm:chMax val="0"/>
          <dgm:chPref val="0"/>
        </dgm:presLayoutVars>
      </dgm:prSet>
      <dgm:spPr/>
    </dgm:pt>
    <dgm:pt modelId="{DFC12635-6756-4DC4-8596-C536D57E8A57}" type="pres">
      <dgm:prSet presAssocID="{2401D254-F899-40BC-80C5-97BA8F899C60}" presName="ChildAccent" presStyleLbl="solidFgAcc1" presStyleIdx="0" presStyleCnt="4" custLinFactX="-300000" custLinFactY="-100000" custLinFactNeighborX="-309461" custLinFactNeighborY="-1432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D249944-7840-495D-A2FA-F9574FF4F644}" type="pres">
      <dgm:prSet presAssocID="{2401D254-F899-40BC-80C5-97BA8F899C60}" presName="Child" presStyleLbl="revTx" presStyleIdx="1" presStyleCnt="5" custScaleX="203835" custLinFactNeighborX="4515" custLinFactNeighborY="-95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53BE88-CB42-4D03-A83B-EEDE4AD500B8}" type="pres">
      <dgm:prSet presAssocID="{29B0BAC7-207A-4732-9AE1-9C28095164ED}" presName="childComposite" presStyleCnt="0">
        <dgm:presLayoutVars>
          <dgm:chMax val="0"/>
          <dgm:chPref val="0"/>
        </dgm:presLayoutVars>
      </dgm:prSet>
      <dgm:spPr/>
    </dgm:pt>
    <dgm:pt modelId="{BC8E8CB4-7220-40F3-B2EA-07CC5700C94B}" type="pres">
      <dgm:prSet presAssocID="{29B0BAC7-207A-4732-9AE1-9C28095164ED}" presName="ChildAccent" presStyleLbl="solidFgAcc1" presStyleIdx="1" presStyleCnt="4" custLinFactX="-300000" custLinFactY="-100000" custLinFactNeighborX="-319792" custLinFactNeighborY="-1679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B19AB1-D799-4E76-A81C-2C9FFA973515}" type="pres">
      <dgm:prSet presAssocID="{29B0BAC7-207A-4732-9AE1-9C28095164ED}" presName="Child" presStyleLbl="revTx" presStyleIdx="2" presStyleCnt="5" custScaleX="202203" custLinFactNeighborX="2444" custLinFactNeighborY="-86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F21CC7-E6F0-429C-8137-D5F60633CD9B}" type="pres">
      <dgm:prSet presAssocID="{66C1F72D-BAB0-4BC5-834C-1F97DFA6C662}" presName="childComposite" presStyleCnt="0">
        <dgm:presLayoutVars>
          <dgm:chMax val="0"/>
          <dgm:chPref val="0"/>
        </dgm:presLayoutVars>
      </dgm:prSet>
      <dgm:spPr/>
    </dgm:pt>
    <dgm:pt modelId="{DF43840C-7A51-459E-81C0-2363E91B7DE6}" type="pres">
      <dgm:prSet presAssocID="{66C1F72D-BAB0-4BC5-834C-1F97DFA6C662}" presName="ChildAccent" presStyleLbl="solidFgAcc1" presStyleIdx="2" presStyleCnt="4" custLinFactX="-300000" custLinFactY="-100000" custLinFactNeighborX="-323615" custLinFactNeighborY="-1781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75A407-977D-45BE-8F98-9CCB1018C44D}" type="pres">
      <dgm:prSet presAssocID="{66C1F72D-BAB0-4BC5-834C-1F97DFA6C662}" presName="Child" presStyleLbl="revTx" presStyleIdx="3" presStyleCnt="5" custScaleX="201599" custLinFactY="-12018" custLinFactNeighborX="183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584062-9CBE-476B-BFA9-07A695751EAB}" type="pres">
      <dgm:prSet presAssocID="{74360874-4E4C-479D-9A96-C409C977134E}" presName="childComposite" presStyleCnt="0">
        <dgm:presLayoutVars>
          <dgm:chMax val="0"/>
          <dgm:chPref val="0"/>
        </dgm:presLayoutVars>
      </dgm:prSet>
      <dgm:spPr/>
    </dgm:pt>
    <dgm:pt modelId="{F0337B1B-7A7F-4940-8168-26C0A495537D}" type="pres">
      <dgm:prSet presAssocID="{74360874-4E4C-479D-9A96-C409C977134E}" presName="ChildAccent" presStyleLbl="solidFgAcc1" presStyleIdx="3" presStyleCnt="4" custLinFactX="-300000" custLinFactY="-113037" custLinFactNeighborX="-329540" custLinFactNeighborY="-200000"/>
      <dgm:spPr/>
      <dgm:t>
        <a:bodyPr/>
        <a:lstStyle/>
        <a:p>
          <a:endParaRPr lang="fr-FR"/>
        </a:p>
      </dgm:t>
    </dgm:pt>
    <dgm:pt modelId="{07BF6192-26C8-45BA-9783-ACD47FC688DB}" type="pres">
      <dgm:prSet presAssocID="{74360874-4E4C-479D-9A96-C409C977134E}" presName="Child" presStyleLbl="revTx" presStyleIdx="4" presStyleCnt="5" custScaleX="200663" custLinFactY="-18510" custLinFactNeighborX="208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7A4854D-A945-4013-AAD9-9DA730DBC143}" type="presOf" srcId="{F59518E3-63A9-4233-922E-FFDD1C480ADE}" destId="{300E9AE1-D623-4AD5-966A-434EA8EC065E}" srcOrd="0" destOrd="0" presId="urn:microsoft.com/office/officeart/2008/layout/SquareAccentList"/>
    <dgm:cxn modelId="{A2750CC0-09CE-4F09-87C6-8DB5ACF74EFB}" srcId="{F59518E3-63A9-4233-922E-FFDD1C480ADE}" destId="{9B7FDD90-698C-4DE1-8097-91ACC54474CA}" srcOrd="0" destOrd="0" parTransId="{470BA031-1BFA-46E2-872A-95F767DECA05}" sibTransId="{9B318CA9-8379-4F71-A594-47E16BE0EDA6}"/>
    <dgm:cxn modelId="{FC80C752-829E-4B55-A4E0-495B65F3DDFC}" type="presOf" srcId="{2401D254-F899-40BC-80C5-97BA8F899C60}" destId="{0D249944-7840-495D-A2FA-F9574FF4F644}" srcOrd="0" destOrd="0" presId="urn:microsoft.com/office/officeart/2008/layout/SquareAccentList"/>
    <dgm:cxn modelId="{9B39A92B-6329-4E62-9557-015A85655EDF}" srcId="{9B7FDD90-698C-4DE1-8097-91ACC54474CA}" destId="{2401D254-F899-40BC-80C5-97BA8F899C60}" srcOrd="0" destOrd="0" parTransId="{59DF002B-8D23-4CE9-9C76-717056866E58}" sibTransId="{393EDF68-5C54-46C6-BB11-6886217FCBB3}"/>
    <dgm:cxn modelId="{CBF69A5E-B82F-4EE2-88EB-CFCA41DE9E75}" type="presOf" srcId="{66C1F72D-BAB0-4BC5-834C-1F97DFA6C662}" destId="{F475A407-977D-45BE-8F98-9CCB1018C44D}" srcOrd="0" destOrd="0" presId="urn:microsoft.com/office/officeart/2008/layout/SquareAccentList"/>
    <dgm:cxn modelId="{50DC270A-BF21-4D28-B490-0A95EAD04777}" type="presOf" srcId="{9B7FDD90-698C-4DE1-8097-91ACC54474CA}" destId="{A2842935-6FD5-4FE3-B7C6-28F589FEF226}" srcOrd="0" destOrd="0" presId="urn:microsoft.com/office/officeart/2008/layout/SquareAccentList"/>
    <dgm:cxn modelId="{DB5C8844-FE22-4377-AB0E-F7C685D9F6FA}" srcId="{9B7FDD90-698C-4DE1-8097-91ACC54474CA}" destId="{66C1F72D-BAB0-4BC5-834C-1F97DFA6C662}" srcOrd="2" destOrd="0" parTransId="{942F7943-DF29-4755-9F4B-EC9D227AF288}" sibTransId="{440A0C62-76D3-4473-9FE2-992734CA2C94}"/>
    <dgm:cxn modelId="{80341B0F-59BF-4E6D-A4C7-F6E773935F6A}" type="presOf" srcId="{74360874-4E4C-479D-9A96-C409C977134E}" destId="{07BF6192-26C8-45BA-9783-ACD47FC688DB}" srcOrd="0" destOrd="0" presId="urn:microsoft.com/office/officeart/2008/layout/SquareAccentList"/>
    <dgm:cxn modelId="{505C51AF-7725-448A-ADD7-6F117172C7B1}" srcId="{9B7FDD90-698C-4DE1-8097-91ACC54474CA}" destId="{29B0BAC7-207A-4732-9AE1-9C28095164ED}" srcOrd="1" destOrd="0" parTransId="{3936F2AB-D8FF-41E1-9562-99700E950C06}" sibTransId="{67E623AC-B529-4F71-91A3-46AA04F142CC}"/>
    <dgm:cxn modelId="{0502BA6F-BF25-4F9C-B6A7-FB7B0F4BAF00}" srcId="{9B7FDD90-698C-4DE1-8097-91ACC54474CA}" destId="{74360874-4E4C-479D-9A96-C409C977134E}" srcOrd="3" destOrd="0" parTransId="{B925379C-5D12-4E6A-9844-FB51A6A907A5}" sibTransId="{4B3A98FB-6D29-4F24-9884-F6F86D3D71AF}"/>
    <dgm:cxn modelId="{14A58C58-CE4C-46D9-99CB-F0F1C2240538}" type="presOf" srcId="{29B0BAC7-207A-4732-9AE1-9C28095164ED}" destId="{F6B19AB1-D799-4E76-A81C-2C9FFA973515}" srcOrd="0" destOrd="0" presId="urn:microsoft.com/office/officeart/2008/layout/SquareAccentList"/>
    <dgm:cxn modelId="{A4DC9FC5-1C41-4D86-A51C-5379CAFCC34D}" type="presParOf" srcId="{300E9AE1-D623-4AD5-966A-434EA8EC065E}" destId="{FAE4731A-451D-4ACE-8CEF-59E805B4F870}" srcOrd="0" destOrd="0" presId="urn:microsoft.com/office/officeart/2008/layout/SquareAccentList"/>
    <dgm:cxn modelId="{702992DC-6F16-4C27-9C99-C4A4E2B37083}" type="presParOf" srcId="{FAE4731A-451D-4ACE-8CEF-59E805B4F870}" destId="{D0B6BE77-F9FF-46EB-B05D-709C415B35C4}" srcOrd="0" destOrd="0" presId="urn:microsoft.com/office/officeart/2008/layout/SquareAccentList"/>
    <dgm:cxn modelId="{47832860-4D0A-40A4-8057-BB4203494F87}" type="presParOf" srcId="{D0B6BE77-F9FF-46EB-B05D-709C415B35C4}" destId="{3916D864-EBA1-48ED-9F9E-D4F37C7EA6BD}" srcOrd="0" destOrd="0" presId="urn:microsoft.com/office/officeart/2008/layout/SquareAccentList"/>
    <dgm:cxn modelId="{92AD17FD-9FC1-4B51-87A6-4E0A08E867B5}" type="presParOf" srcId="{D0B6BE77-F9FF-46EB-B05D-709C415B35C4}" destId="{95D5337D-4232-41CA-94E3-EF49C07BB099}" srcOrd="1" destOrd="0" presId="urn:microsoft.com/office/officeart/2008/layout/SquareAccentList"/>
    <dgm:cxn modelId="{670006AA-622C-4715-8190-A34BCEA54C35}" type="presParOf" srcId="{D0B6BE77-F9FF-46EB-B05D-709C415B35C4}" destId="{A2842935-6FD5-4FE3-B7C6-28F589FEF226}" srcOrd="2" destOrd="0" presId="urn:microsoft.com/office/officeart/2008/layout/SquareAccentList"/>
    <dgm:cxn modelId="{9824DCBD-768B-417B-826B-692AA9FE3C68}" type="presParOf" srcId="{FAE4731A-451D-4ACE-8CEF-59E805B4F870}" destId="{039CC702-7547-4220-B881-1EBA1BCB72BE}" srcOrd="1" destOrd="0" presId="urn:microsoft.com/office/officeart/2008/layout/SquareAccentList"/>
    <dgm:cxn modelId="{EBC849A6-5372-4E3D-BE83-2DF48CA015AA}" type="presParOf" srcId="{039CC702-7547-4220-B881-1EBA1BCB72BE}" destId="{99B0F0F0-E515-4EA8-AAE3-A3F13F590722}" srcOrd="0" destOrd="0" presId="urn:microsoft.com/office/officeart/2008/layout/SquareAccentList"/>
    <dgm:cxn modelId="{F8276C86-DCDF-45B7-B640-C501A4328F94}" type="presParOf" srcId="{99B0F0F0-E515-4EA8-AAE3-A3F13F590722}" destId="{DFC12635-6756-4DC4-8596-C536D57E8A57}" srcOrd="0" destOrd="0" presId="urn:microsoft.com/office/officeart/2008/layout/SquareAccentList"/>
    <dgm:cxn modelId="{AB9C62DB-E238-4407-A55B-72D85D1A01E3}" type="presParOf" srcId="{99B0F0F0-E515-4EA8-AAE3-A3F13F590722}" destId="{0D249944-7840-495D-A2FA-F9574FF4F644}" srcOrd="1" destOrd="0" presId="urn:microsoft.com/office/officeart/2008/layout/SquareAccentList"/>
    <dgm:cxn modelId="{24DD5B39-FD2F-495F-9412-DB7C7FFCB218}" type="presParOf" srcId="{039CC702-7547-4220-B881-1EBA1BCB72BE}" destId="{3C53BE88-CB42-4D03-A83B-EEDE4AD500B8}" srcOrd="1" destOrd="0" presId="urn:microsoft.com/office/officeart/2008/layout/SquareAccentList"/>
    <dgm:cxn modelId="{4798C1F4-E250-4F4E-B864-9B13918969EA}" type="presParOf" srcId="{3C53BE88-CB42-4D03-A83B-EEDE4AD500B8}" destId="{BC8E8CB4-7220-40F3-B2EA-07CC5700C94B}" srcOrd="0" destOrd="0" presId="urn:microsoft.com/office/officeart/2008/layout/SquareAccentList"/>
    <dgm:cxn modelId="{CC81AE18-CE97-4143-9288-095110C8253F}" type="presParOf" srcId="{3C53BE88-CB42-4D03-A83B-EEDE4AD500B8}" destId="{F6B19AB1-D799-4E76-A81C-2C9FFA973515}" srcOrd="1" destOrd="0" presId="urn:microsoft.com/office/officeart/2008/layout/SquareAccentList"/>
    <dgm:cxn modelId="{70A305C2-27D5-4A02-BB7F-D274C55156EE}" type="presParOf" srcId="{039CC702-7547-4220-B881-1EBA1BCB72BE}" destId="{DCF21CC7-E6F0-429C-8137-D5F60633CD9B}" srcOrd="2" destOrd="0" presId="urn:microsoft.com/office/officeart/2008/layout/SquareAccentList"/>
    <dgm:cxn modelId="{90F87D29-7FD6-467B-AB46-CDC2EF05E892}" type="presParOf" srcId="{DCF21CC7-E6F0-429C-8137-D5F60633CD9B}" destId="{DF43840C-7A51-459E-81C0-2363E91B7DE6}" srcOrd="0" destOrd="0" presId="urn:microsoft.com/office/officeart/2008/layout/SquareAccentList"/>
    <dgm:cxn modelId="{8E6A16D5-5650-405F-9CF6-36AEFCD99C18}" type="presParOf" srcId="{DCF21CC7-E6F0-429C-8137-D5F60633CD9B}" destId="{F475A407-977D-45BE-8F98-9CCB1018C44D}" srcOrd="1" destOrd="0" presId="urn:microsoft.com/office/officeart/2008/layout/SquareAccentList"/>
    <dgm:cxn modelId="{F38B14DE-3441-4431-AA1B-326B0AC2837F}" type="presParOf" srcId="{039CC702-7547-4220-B881-1EBA1BCB72BE}" destId="{F8584062-9CBE-476B-BFA9-07A695751EAB}" srcOrd="3" destOrd="0" presId="urn:microsoft.com/office/officeart/2008/layout/SquareAccentList"/>
    <dgm:cxn modelId="{07E26249-7A25-4F49-959E-368FF03B37BE}" type="presParOf" srcId="{F8584062-9CBE-476B-BFA9-07A695751EAB}" destId="{F0337B1B-7A7F-4940-8168-26C0A495537D}" srcOrd="0" destOrd="0" presId="urn:microsoft.com/office/officeart/2008/layout/SquareAccentList"/>
    <dgm:cxn modelId="{FC2A396F-7925-493A-8C2F-ED2D65C09AFE}" type="presParOf" srcId="{F8584062-9CBE-476B-BFA9-07A695751EAB}" destId="{07BF6192-26C8-45BA-9783-ACD47FC688D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9518E3-63A9-4233-922E-FFDD1C480AD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B7FDD90-698C-4DE1-8097-91ACC54474CA}">
      <dgm:prSet phldrT="[Texte]" custT="1"/>
      <dgm:spPr/>
      <dgm:t>
        <a:bodyPr/>
        <a:lstStyle/>
        <a:p>
          <a:r>
            <a:rPr lang="fr-FR" sz="2800" b="1" i="1" dirty="0" smtClean="0">
              <a:solidFill>
                <a:schemeClr val="tx2"/>
              </a:solidFill>
            </a:rPr>
            <a:t>Les erreurs à éviter</a:t>
          </a:r>
          <a:endParaRPr lang="fr-FR" sz="2800" dirty="0">
            <a:solidFill>
              <a:schemeClr val="tx2"/>
            </a:solidFill>
          </a:endParaRPr>
        </a:p>
      </dgm:t>
    </dgm:pt>
    <dgm:pt modelId="{470BA031-1BFA-46E2-872A-95F767DECA05}" type="parTrans" cxnId="{A2750CC0-09CE-4F09-87C6-8DB5ACF74EFB}">
      <dgm:prSet/>
      <dgm:spPr/>
      <dgm:t>
        <a:bodyPr/>
        <a:lstStyle/>
        <a:p>
          <a:endParaRPr lang="fr-FR"/>
        </a:p>
      </dgm:t>
    </dgm:pt>
    <dgm:pt modelId="{9B318CA9-8379-4F71-A594-47E16BE0EDA6}" type="sibTrans" cxnId="{A2750CC0-09CE-4F09-87C6-8DB5ACF74EFB}">
      <dgm:prSet/>
      <dgm:spPr/>
      <dgm:t>
        <a:bodyPr/>
        <a:lstStyle/>
        <a:p>
          <a:endParaRPr lang="fr-FR"/>
        </a:p>
      </dgm:t>
    </dgm:pt>
    <dgm:pt modelId="{300E9AE1-D623-4AD5-966A-434EA8EC065E}" type="pres">
      <dgm:prSet presAssocID="{F59518E3-63A9-4233-922E-FFDD1C480AD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FAE4731A-451D-4ACE-8CEF-59E805B4F870}" type="pres">
      <dgm:prSet presAssocID="{9B7FDD90-698C-4DE1-8097-91ACC54474CA}" presName="root" presStyleCnt="0">
        <dgm:presLayoutVars>
          <dgm:chMax/>
          <dgm:chPref/>
        </dgm:presLayoutVars>
      </dgm:prSet>
      <dgm:spPr/>
    </dgm:pt>
    <dgm:pt modelId="{D0B6BE77-F9FF-46EB-B05D-709C415B35C4}" type="pres">
      <dgm:prSet presAssocID="{9B7FDD90-698C-4DE1-8097-91ACC54474CA}" presName="rootComposite" presStyleCnt="0">
        <dgm:presLayoutVars/>
      </dgm:prSet>
      <dgm:spPr/>
    </dgm:pt>
    <dgm:pt modelId="{3916D864-EBA1-48ED-9F9E-D4F37C7EA6BD}" type="pres">
      <dgm:prSet presAssocID="{9B7FDD90-698C-4DE1-8097-91ACC54474CA}" presName="ParentAccent" presStyleLbl="alignNode1" presStyleIdx="0" presStyleCnt="1" custFlipVert="1" custScaleX="164665" custScaleY="34583" custLinFactNeighborX="-4748" custLinFactNeighborY="-64118"/>
      <dgm:spPr/>
    </dgm:pt>
    <dgm:pt modelId="{95D5337D-4232-41CA-94E3-EF49C07BB099}" type="pres">
      <dgm:prSet presAssocID="{9B7FDD90-698C-4DE1-8097-91ACC54474CA}" presName="ParentSmallAccent" presStyleLbl="fgAcc1" presStyleIdx="0" presStyleCnt="1" custLinFactX="-225927" custLinFactY="-30287" custLinFactNeighborX="-300000" custLinFactNeighborY="-100000"/>
      <dgm:spPr>
        <a:prstGeom prst="ellipse">
          <a:avLst/>
        </a:prstGeom>
      </dgm:spPr>
    </dgm:pt>
    <dgm:pt modelId="{A2842935-6FD5-4FE3-B7C6-28F589FEF226}" type="pres">
      <dgm:prSet presAssocID="{9B7FDD90-698C-4DE1-8097-91ACC54474CA}" presName="Parent" presStyleLbl="revTx" presStyleIdx="0" presStyleCnt="1" custScaleX="173935" custScaleY="64817" custLinFactNeighborY="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CC702-7547-4220-B881-1EBA1BCB72BE}" type="pres">
      <dgm:prSet presAssocID="{9B7FDD90-698C-4DE1-8097-91ACC54474CA}" presName="childShape" presStyleCnt="0">
        <dgm:presLayoutVars>
          <dgm:chMax val="0"/>
          <dgm:chPref val="0"/>
        </dgm:presLayoutVars>
      </dgm:prSet>
      <dgm:spPr/>
    </dgm:pt>
  </dgm:ptLst>
  <dgm:cxnLst>
    <dgm:cxn modelId="{99D5ABB6-0DA3-406C-A5AA-C15019322BD8}" type="presOf" srcId="{9B7FDD90-698C-4DE1-8097-91ACC54474CA}" destId="{A2842935-6FD5-4FE3-B7C6-28F589FEF226}" srcOrd="0" destOrd="0" presId="urn:microsoft.com/office/officeart/2008/layout/SquareAccentList"/>
    <dgm:cxn modelId="{C7B316D7-E891-4EA9-B9C6-9ACB9A278026}" type="presOf" srcId="{F59518E3-63A9-4233-922E-FFDD1C480ADE}" destId="{300E9AE1-D623-4AD5-966A-434EA8EC065E}" srcOrd="0" destOrd="0" presId="urn:microsoft.com/office/officeart/2008/layout/SquareAccentList"/>
    <dgm:cxn modelId="{A2750CC0-09CE-4F09-87C6-8DB5ACF74EFB}" srcId="{F59518E3-63A9-4233-922E-FFDD1C480ADE}" destId="{9B7FDD90-698C-4DE1-8097-91ACC54474CA}" srcOrd="0" destOrd="0" parTransId="{470BA031-1BFA-46E2-872A-95F767DECA05}" sibTransId="{9B318CA9-8379-4F71-A594-47E16BE0EDA6}"/>
    <dgm:cxn modelId="{EE25C2B4-F1F0-470F-8E89-6DE98261F264}" type="presParOf" srcId="{300E9AE1-D623-4AD5-966A-434EA8EC065E}" destId="{FAE4731A-451D-4ACE-8CEF-59E805B4F870}" srcOrd="0" destOrd="0" presId="urn:microsoft.com/office/officeart/2008/layout/SquareAccentList"/>
    <dgm:cxn modelId="{FE2D2482-AD63-43AA-9475-F40EE2A156AC}" type="presParOf" srcId="{FAE4731A-451D-4ACE-8CEF-59E805B4F870}" destId="{D0B6BE77-F9FF-46EB-B05D-709C415B35C4}" srcOrd="0" destOrd="0" presId="urn:microsoft.com/office/officeart/2008/layout/SquareAccentList"/>
    <dgm:cxn modelId="{D7E5EAD7-658E-466D-811B-C7F2E2BE29F8}" type="presParOf" srcId="{D0B6BE77-F9FF-46EB-B05D-709C415B35C4}" destId="{3916D864-EBA1-48ED-9F9E-D4F37C7EA6BD}" srcOrd="0" destOrd="0" presId="urn:microsoft.com/office/officeart/2008/layout/SquareAccentList"/>
    <dgm:cxn modelId="{B18BE371-539B-43AC-AA4A-5C4F71709A6C}" type="presParOf" srcId="{D0B6BE77-F9FF-46EB-B05D-709C415B35C4}" destId="{95D5337D-4232-41CA-94E3-EF49C07BB099}" srcOrd="1" destOrd="0" presId="urn:microsoft.com/office/officeart/2008/layout/SquareAccentList"/>
    <dgm:cxn modelId="{CA53E750-C48A-4CB0-9BDF-9ECBFF747839}" type="presParOf" srcId="{D0B6BE77-F9FF-46EB-B05D-709C415B35C4}" destId="{A2842935-6FD5-4FE3-B7C6-28F589FEF226}" srcOrd="2" destOrd="0" presId="urn:microsoft.com/office/officeart/2008/layout/SquareAccentList"/>
    <dgm:cxn modelId="{1BB841CB-F24F-41B2-90DE-970E9695913D}" type="presParOf" srcId="{FAE4731A-451D-4ACE-8CEF-59E805B4F870}" destId="{039CC702-7547-4220-B881-1EBA1BCB72B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3A351A-1D45-424D-A002-55A59A086C38}" type="doc">
      <dgm:prSet loTypeId="urn:microsoft.com/office/officeart/2008/layout/LinedList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CA4C658-C817-4B26-881A-4B9A7FE20FA2}">
      <dgm:prSet phldrT="[Texte]" custT="1"/>
      <dgm:spPr/>
      <dgm:t>
        <a:bodyPr/>
        <a:lstStyle/>
        <a:p>
          <a:r>
            <a:rPr lang="fr-FR" sz="2000" b="1" i="1" dirty="0" smtClean="0"/>
            <a:t>Le type réel – le type entier </a:t>
          </a:r>
          <a:r>
            <a:rPr lang="fr-FR" sz="3400" b="1" i="1" dirty="0" smtClean="0"/>
            <a:t> </a:t>
          </a:r>
          <a:endParaRPr lang="fr-FR" sz="3400" dirty="0"/>
        </a:p>
      </dgm:t>
    </dgm:pt>
    <dgm:pt modelId="{A8CED66A-4542-48F4-BCFE-0188E3407FA9}" type="parTrans" cxnId="{C840D940-2138-4F34-BD41-F51383406AC3}">
      <dgm:prSet/>
      <dgm:spPr/>
      <dgm:t>
        <a:bodyPr/>
        <a:lstStyle/>
        <a:p>
          <a:endParaRPr lang="fr-FR"/>
        </a:p>
      </dgm:t>
    </dgm:pt>
    <dgm:pt modelId="{77CDD90F-3024-4CD5-A485-6ED47613A956}" type="sibTrans" cxnId="{C840D940-2138-4F34-BD41-F51383406AC3}">
      <dgm:prSet/>
      <dgm:spPr/>
      <dgm:t>
        <a:bodyPr/>
        <a:lstStyle/>
        <a:p>
          <a:endParaRPr lang="fr-FR"/>
        </a:p>
      </dgm:t>
    </dgm:pt>
    <dgm:pt modelId="{5F19E17B-C0E4-4B04-85E3-6BD65F230C1E}">
      <dgm:prSet phldrT="[Texte]" custT="1"/>
      <dgm:spPr/>
      <dgm:t>
        <a:bodyPr/>
        <a:lstStyle/>
        <a:p>
          <a:r>
            <a:rPr lang="fr-FR" sz="2400" i="1" dirty="0" smtClean="0"/>
            <a:t>les variables de type numérique utilisées dans l’algorithme ont comme domaines usuels ceux fournis par les mathématiques : réel ou entier.</a:t>
          </a:r>
          <a:endParaRPr lang="fr-FR" sz="2400" dirty="0"/>
        </a:p>
      </dgm:t>
    </dgm:pt>
    <dgm:pt modelId="{128D04B4-DFED-40EA-8DEB-5E595F34E690}" type="parTrans" cxnId="{0181CD06-4A33-4A1B-84EA-5C6086DA0312}">
      <dgm:prSet/>
      <dgm:spPr/>
      <dgm:t>
        <a:bodyPr/>
        <a:lstStyle/>
        <a:p>
          <a:endParaRPr lang="fr-FR"/>
        </a:p>
      </dgm:t>
    </dgm:pt>
    <dgm:pt modelId="{FBDB3755-5929-481B-91E5-184DADD8B1E2}" type="sibTrans" cxnId="{0181CD06-4A33-4A1B-84EA-5C6086DA0312}">
      <dgm:prSet/>
      <dgm:spPr/>
      <dgm:t>
        <a:bodyPr/>
        <a:lstStyle/>
        <a:p>
          <a:endParaRPr lang="fr-FR"/>
        </a:p>
      </dgm:t>
    </dgm:pt>
    <dgm:pt modelId="{FA8BC1BC-6922-4536-AA20-2020821DA6B9}" type="pres">
      <dgm:prSet presAssocID="{1A3A351A-1D45-424D-A002-55A59A086C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B948FEE-2162-4FEE-927C-D0EBD8FD1BF5}" type="pres">
      <dgm:prSet presAssocID="{2CA4C658-C817-4B26-881A-4B9A7FE20FA2}" presName="thickLine" presStyleLbl="alignNode1" presStyleIdx="0" presStyleCnt="1"/>
      <dgm:spPr/>
    </dgm:pt>
    <dgm:pt modelId="{74058D4B-E383-4A26-908C-D05F82192394}" type="pres">
      <dgm:prSet presAssocID="{2CA4C658-C817-4B26-881A-4B9A7FE20FA2}" presName="horz1" presStyleCnt="0"/>
      <dgm:spPr/>
    </dgm:pt>
    <dgm:pt modelId="{F0E6B021-5EBA-41DF-864D-304CE8BA4575}" type="pres">
      <dgm:prSet presAssocID="{2CA4C658-C817-4B26-881A-4B9A7FE20FA2}" presName="tx1" presStyleLbl="revTx" presStyleIdx="0" presStyleCnt="2"/>
      <dgm:spPr/>
      <dgm:t>
        <a:bodyPr/>
        <a:lstStyle/>
        <a:p>
          <a:endParaRPr lang="fr-FR"/>
        </a:p>
      </dgm:t>
    </dgm:pt>
    <dgm:pt modelId="{A07DA2BA-D6F1-46C2-8952-C5F2D64EA292}" type="pres">
      <dgm:prSet presAssocID="{2CA4C658-C817-4B26-881A-4B9A7FE20FA2}" presName="vert1" presStyleCnt="0"/>
      <dgm:spPr/>
    </dgm:pt>
    <dgm:pt modelId="{1ECEF725-7C20-410D-A6C8-9FA7CECCB0D1}" type="pres">
      <dgm:prSet presAssocID="{5F19E17B-C0E4-4B04-85E3-6BD65F230C1E}" presName="vertSpace2a" presStyleCnt="0"/>
      <dgm:spPr/>
    </dgm:pt>
    <dgm:pt modelId="{752D27A4-EEFF-4459-A05D-2D81729FE7CA}" type="pres">
      <dgm:prSet presAssocID="{5F19E17B-C0E4-4B04-85E3-6BD65F230C1E}" presName="horz2" presStyleCnt="0"/>
      <dgm:spPr/>
    </dgm:pt>
    <dgm:pt modelId="{E097ADDD-E746-4123-A3D4-60BEDAE0E59D}" type="pres">
      <dgm:prSet presAssocID="{5F19E17B-C0E4-4B04-85E3-6BD65F230C1E}" presName="horzSpace2" presStyleCnt="0"/>
      <dgm:spPr/>
    </dgm:pt>
    <dgm:pt modelId="{0F4BA726-8DB8-4456-809B-B32CCAA59822}" type="pres">
      <dgm:prSet presAssocID="{5F19E17B-C0E4-4B04-85E3-6BD65F230C1E}" presName="tx2" presStyleLbl="revTx" presStyleIdx="1" presStyleCnt="2" custScaleY="58824"/>
      <dgm:spPr/>
      <dgm:t>
        <a:bodyPr/>
        <a:lstStyle/>
        <a:p>
          <a:endParaRPr lang="fr-FR"/>
        </a:p>
      </dgm:t>
    </dgm:pt>
    <dgm:pt modelId="{160B4467-DE86-4AF9-A390-1E64D44E6B4C}" type="pres">
      <dgm:prSet presAssocID="{5F19E17B-C0E4-4B04-85E3-6BD65F230C1E}" presName="vert2" presStyleCnt="0"/>
      <dgm:spPr/>
    </dgm:pt>
    <dgm:pt modelId="{C6F9CE85-03F3-4898-8985-1A4F73AE93B4}" type="pres">
      <dgm:prSet presAssocID="{5F19E17B-C0E4-4B04-85E3-6BD65F230C1E}" presName="thinLine2b" presStyleLbl="callout" presStyleIdx="0" presStyleCnt="1"/>
      <dgm:spPr/>
    </dgm:pt>
    <dgm:pt modelId="{A2151E56-E51C-4176-B14B-94A4B9E9F107}" type="pres">
      <dgm:prSet presAssocID="{5F19E17B-C0E4-4B04-85E3-6BD65F230C1E}" presName="vertSpace2b" presStyleCnt="0"/>
      <dgm:spPr/>
    </dgm:pt>
  </dgm:ptLst>
  <dgm:cxnLst>
    <dgm:cxn modelId="{A8F7A66F-D6D5-44F3-B649-72EBFE4239BF}" type="presOf" srcId="{2CA4C658-C817-4B26-881A-4B9A7FE20FA2}" destId="{F0E6B021-5EBA-41DF-864D-304CE8BA4575}" srcOrd="0" destOrd="0" presId="urn:microsoft.com/office/officeart/2008/layout/LinedList"/>
    <dgm:cxn modelId="{C604EE0E-48E2-49E5-B77C-BD2004476EA8}" type="presOf" srcId="{5F19E17B-C0E4-4B04-85E3-6BD65F230C1E}" destId="{0F4BA726-8DB8-4456-809B-B32CCAA59822}" srcOrd="0" destOrd="0" presId="urn:microsoft.com/office/officeart/2008/layout/LinedList"/>
    <dgm:cxn modelId="{0181CD06-4A33-4A1B-84EA-5C6086DA0312}" srcId="{2CA4C658-C817-4B26-881A-4B9A7FE20FA2}" destId="{5F19E17B-C0E4-4B04-85E3-6BD65F230C1E}" srcOrd="0" destOrd="0" parTransId="{128D04B4-DFED-40EA-8DEB-5E595F34E690}" sibTransId="{FBDB3755-5929-481B-91E5-184DADD8B1E2}"/>
    <dgm:cxn modelId="{C35D9055-BF10-4F92-885D-9CC8043D6444}" type="presOf" srcId="{1A3A351A-1D45-424D-A002-55A59A086C38}" destId="{FA8BC1BC-6922-4536-AA20-2020821DA6B9}" srcOrd="0" destOrd="0" presId="urn:microsoft.com/office/officeart/2008/layout/LinedList"/>
    <dgm:cxn modelId="{C840D940-2138-4F34-BD41-F51383406AC3}" srcId="{1A3A351A-1D45-424D-A002-55A59A086C38}" destId="{2CA4C658-C817-4B26-881A-4B9A7FE20FA2}" srcOrd="0" destOrd="0" parTransId="{A8CED66A-4542-48F4-BCFE-0188E3407FA9}" sibTransId="{77CDD90F-3024-4CD5-A485-6ED47613A956}"/>
    <dgm:cxn modelId="{F03175B1-A9AA-4125-BDEB-05CF65692EDD}" type="presParOf" srcId="{FA8BC1BC-6922-4536-AA20-2020821DA6B9}" destId="{FB948FEE-2162-4FEE-927C-D0EBD8FD1BF5}" srcOrd="0" destOrd="0" presId="urn:microsoft.com/office/officeart/2008/layout/LinedList"/>
    <dgm:cxn modelId="{E6EB034C-B372-4D85-A4B2-8257FD1856CC}" type="presParOf" srcId="{FA8BC1BC-6922-4536-AA20-2020821DA6B9}" destId="{74058D4B-E383-4A26-908C-D05F82192394}" srcOrd="1" destOrd="0" presId="urn:microsoft.com/office/officeart/2008/layout/LinedList"/>
    <dgm:cxn modelId="{0537FBD4-820C-4804-B3D1-488F01107677}" type="presParOf" srcId="{74058D4B-E383-4A26-908C-D05F82192394}" destId="{F0E6B021-5EBA-41DF-864D-304CE8BA4575}" srcOrd="0" destOrd="0" presId="urn:microsoft.com/office/officeart/2008/layout/LinedList"/>
    <dgm:cxn modelId="{2D4CFD8E-FF86-43E4-873A-32A24F62DFAE}" type="presParOf" srcId="{74058D4B-E383-4A26-908C-D05F82192394}" destId="{A07DA2BA-D6F1-46C2-8952-C5F2D64EA292}" srcOrd="1" destOrd="0" presId="urn:microsoft.com/office/officeart/2008/layout/LinedList"/>
    <dgm:cxn modelId="{319BC28D-FEA4-4A27-BA96-13157249D739}" type="presParOf" srcId="{A07DA2BA-D6F1-46C2-8952-C5F2D64EA292}" destId="{1ECEF725-7C20-410D-A6C8-9FA7CECCB0D1}" srcOrd="0" destOrd="0" presId="urn:microsoft.com/office/officeart/2008/layout/LinedList"/>
    <dgm:cxn modelId="{3E1C56C2-CB03-4376-BE04-A92C652A5B7A}" type="presParOf" srcId="{A07DA2BA-D6F1-46C2-8952-C5F2D64EA292}" destId="{752D27A4-EEFF-4459-A05D-2D81729FE7CA}" srcOrd="1" destOrd="0" presId="urn:microsoft.com/office/officeart/2008/layout/LinedList"/>
    <dgm:cxn modelId="{69E21B17-D280-415B-8438-55912A269EF8}" type="presParOf" srcId="{752D27A4-EEFF-4459-A05D-2D81729FE7CA}" destId="{E097ADDD-E746-4123-A3D4-60BEDAE0E59D}" srcOrd="0" destOrd="0" presId="urn:microsoft.com/office/officeart/2008/layout/LinedList"/>
    <dgm:cxn modelId="{13B07E31-A1BB-4DF6-94A2-1E11B4F29E06}" type="presParOf" srcId="{752D27A4-EEFF-4459-A05D-2D81729FE7CA}" destId="{0F4BA726-8DB8-4456-809B-B32CCAA59822}" srcOrd="1" destOrd="0" presId="urn:microsoft.com/office/officeart/2008/layout/LinedList"/>
    <dgm:cxn modelId="{C6669450-3FA5-46EF-A4C0-16B7F279DD64}" type="presParOf" srcId="{752D27A4-EEFF-4459-A05D-2D81729FE7CA}" destId="{160B4467-DE86-4AF9-A390-1E64D44E6B4C}" srcOrd="2" destOrd="0" presId="urn:microsoft.com/office/officeart/2008/layout/LinedList"/>
    <dgm:cxn modelId="{01E5068F-504F-4AE9-915C-7A4BADAA0723}" type="presParOf" srcId="{A07DA2BA-D6F1-46C2-8952-C5F2D64EA292}" destId="{C6F9CE85-03F3-4898-8985-1A4F73AE93B4}" srcOrd="2" destOrd="0" presId="urn:microsoft.com/office/officeart/2008/layout/LinedList"/>
    <dgm:cxn modelId="{8597557A-DB20-4BCE-9C14-289F3F230358}" type="presParOf" srcId="{A07DA2BA-D6F1-46C2-8952-C5F2D64EA292}" destId="{A2151E56-E51C-4176-B14B-94A4B9E9F10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696C01-6118-456F-8B3A-10C47B76974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FFA22DD-8B31-4639-AFBA-0EC035089D23}">
      <dgm:prSet phldrT="[Texte]" custT="1"/>
      <dgm:spPr/>
      <dgm:t>
        <a:bodyPr/>
        <a:lstStyle/>
        <a:p>
          <a:pPr algn="l"/>
          <a:r>
            <a:rPr lang="fr-FR" sz="1600" dirty="0" smtClean="0">
              <a:latin typeface="Calibri"/>
              <a:ea typeface="Times New Roman"/>
              <a:cs typeface="Arial"/>
            </a:rPr>
            <a:t>Algorithme </a:t>
          </a:r>
          <a:r>
            <a:rPr lang="fr-FR" sz="1600" b="1" dirty="0" smtClean="0">
              <a:latin typeface="Calibri"/>
              <a:ea typeface="Times New Roman"/>
              <a:cs typeface="Arial"/>
            </a:rPr>
            <a:t>type-réel</a:t>
          </a:r>
          <a:endParaRPr lang="fr-FR" sz="1600" dirty="0" smtClean="0">
            <a:latin typeface="Calibri"/>
            <a:ea typeface="Times New Roman"/>
            <a:cs typeface="Arial"/>
          </a:endParaRPr>
        </a:p>
        <a:p>
          <a:pPr algn="l"/>
          <a:r>
            <a:rPr lang="fr-FR" sz="1600" dirty="0" smtClean="0">
              <a:latin typeface="Calibri"/>
              <a:ea typeface="Times New Roman"/>
              <a:cs typeface="Arial"/>
            </a:rPr>
            <a:t>Variables :</a:t>
          </a:r>
          <a:r>
            <a:rPr lang="fr-FR" sz="1600" b="1" dirty="0" smtClean="0">
              <a:latin typeface="Calibri"/>
              <a:ea typeface="Times New Roman"/>
              <a:cs typeface="Arial"/>
            </a:rPr>
            <a:t> nombre1, nombre2, resulat : </a:t>
          </a:r>
          <a:r>
            <a:rPr lang="fr-FR" sz="1600" dirty="0" smtClean="0">
              <a:latin typeface="Calibri"/>
              <a:ea typeface="Times New Roman"/>
              <a:cs typeface="Arial"/>
            </a:rPr>
            <a:t>réel ;</a:t>
          </a:r>
        </a:p>
        <a:p>
          <a:pPr algn="l"/>
          <a:r>
            <a:rPr lang="fr-FR" sz="1600" b="1" dirty="0" smtClean="0">
              <a:latin typeface="Calibri"/>
              <a:ea typeface="Times New Roman"/>
              <a:cs typeface="Arial"/>
            </a:rPr>
            <a:t>                     var1 </a:t>
          </a:r>
          <a:r>
            <a:rPr lang="fr-FR" sz="1600" dirty="0" smtClean="0">
              <a:latin typeface="Calibri"/>
              <a:ea typeface="Times New Roman"/>
              <a:cs typeface="Arial"/>
            </a:rPr>
            <a:t>: entier ;</a:t>
          </a:r>
        </a:p>
        <a:p>
          <a:pPr algn="l"/>
          <a:r>
            <a:rPr lang="fr-FR" sz="1600" dirty="0" err="1" smtClean="0">
              <a:latin typeface="Calibri"/>
              <a:ea typeface="Times New Roman"/>
              <a:cs typeface="Arial"/>
            </a:rPr>
            <a:t>Debut</a:t>
          </a:r>
          <a:r>
            <a:rPr lang="fr-FR" sz="1600" dirty="0" smtClean="0">
              <a:latin typeface="Calibri"/>
              <a:ea typeface="Times New Roman"/>
              <a:cs typeface="Arial"/>
            </a:rPr>
            <a:t>			</a:t>
          </a:r>
        </a:p>
        <a:p>
          <a:pPr algn="l"/>
          <a:r>
            <a:rPr lang="fr-FR" sz="1600" dirty="0" smtClean="0">
              <a:latin typeface="Calibri"/>
              <a:ea typeface="Times New Roman"/>
              <a:cs typeface="Arial"/>
            </a:rPr>
            <a:t>           nombre1</a:t>
          </a:r>
          <a:r>
            <a:rPr lang="fr-FR" sz="16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dirty="0" smtClean="0">
              <a:latin typeface="Calibri"/>
              <a:ea typeface="Times New Roman"/>
              <a:cs typeface="Arial"/>
            </a:rPr>
            <a:t>1.2;</a:t>
          </a:r>
        </a:p>
        <a:p>
          <a:pPr algn="l"/>
          <a:r>
            <a:rPr lang="fr-FR" sz="1600" dirty="0" smtClean="0">
              <a:latin typeface="Calibri"/>
              <a:ea typeface="Times New Roman"/>
              <a:cs typeface="Arial"/>
            </a:rPr>
            <a:t>           nombre2</a:t>
          </a:r>
          <a:r>
            <a:rPr lang="fr-FR" sz="16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dirty="0" smtClean="0">
              <a:latin typeface="Calibri"/>
              <a:ea typeface="Times New Roman"/>
              <a:cs typeface="Arial"/>
            </a:rPr>
            <a:t>15 ;</a:t>
          </a:r>
        </a:p>
        <a:p>
          <a:pPr algn="l"/>
          <a:r>
            <a:rPr lang="fr-FR" sz="1600" dirty="0" smtClean="0">
              <a:latin typeface="Calibri"/>
              <a:ea typeface="Times New Roman"/>
              <a:cs typeface="Arial"/>
            </a:rPr>
            <a:t>           var1</a:t>
          </a:r>
          <a:r>
            <a:rPr lang="fr-FR" sz="16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dirty="0" smtClean="0">
              <a:latin typeface="Calibri"/>
              <a:ea typeface="Times New Roman"/>
              <a:cs typeface="Arial"/>
            </a:rPr>
            <a:t>2 ;</a:t>
          </a:r>
        </a:p>
        <a:p>
          <a:pPr algn="l"/>
          <a:r>
            <a:rPr lang="fr-FR" sz="1600" dirty="0" smtClean="0">
              <a:latin typeface="Calibri"/>
              <a:ea typeface="Times New Roman"/>
              <a:cs typeface="Arial"/>
            </a:rPr>
            <a:t>           resulat </a:t>
          </a:r>
          <a:r>
            <a:rPr lang="fr-FR" sz="16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dirty="0" smtClean="0">
              <a:latin typeface="Calibri"/>
              <a:ea typeface="Times New Roman"/>
              <a:cs typeface="Arial"/>
            </a:rPr>
            <a:t>nombre1/nombre2  x  var1 </a:t>
          </a:r>
        </a:p>
        <a:p>
          <a:pPr algn="l"/>
          <a:r>
            <a:rPr lang="fr-FR" sz="1600" dirty="0" smtClean="0">
              <a:latin typeface="Calibri"/>
              <a:ea typeface="Times New Roman"/>
              <a:cs typeface="Arial"/>
            </a:rPr>
            <a:t>Fin </a:t>
          </a:r>
          <a:endParaRPr lang="fr-FR" sz="1600" dirty="0"/>
        </a:p>
      </dgm:t>
    </dgm:pt>
    <dgm:pt modelId="{64D9C1E2-0F26-45AA-ADF7-5E1B13CE7A23}" type="sibTrans" cxnId="{101A63D4-BE29-42EA-AC83-576C72EC02A7}">
      <dgm:prSet/>
      <dgm:spPr/>
      <dgm:t>
        <a:bodyPr/>
        <a:lstStyle/>
        <a:p>
          <a:endParaRPr lang="fr-FR"/>
        </a:p>
      </dgm:t>
    </dgm:pt>
    <dgm:pt modelId="{49721951-7BC2-4521-AE52-653B9E785D89}" type="parTrans" cxnId="{101A63D4-BE29-42EA-AC83-576C72EC02A7}">
      <dgm:prSet/>
      <dgm:spPr/>
      <dgm:t>
        <a:bodyPr/>
        <a:lstStyle/>
        <a:p>
          <a:endParaRPr lang="fr-FR"/>
        </a:p>
      </dgm:t>
    </dgm:pt>
    <dgm:pt modelId="{83F63701-B800-40A9-A399-7E503B3F9FD6}" type="pres">
      <dgm:prSet presAssocID="{29696C01-6118-456F-8B3A-10C47B7697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61F25C-CB8D-42FE-A218-B093F887D33F}" type="pres">
      <dgm:prSet presAssocID="{5FFA22DD-8B31-4639-AFBA-0EC035089D23}" presName="circle1" presStyleLbl="node1" presStyleIdx="0" presStyleCnt="1" custLinFactNeighborY="-1564"/>
      <dgm:spPr/>
      <dgm:t>
        <a:bodyPr/>
        <a:lstStyle/>
        <a:p>
          <a:endParaRPr lang="fr-FR"/>
        </a:p>
      </dgm:t>
    </dgm:pt>
    <dgm:pt modelId="{7E03DFEB-2549-4005-AAF4-327239F8FE53}" type="pres">
      <dgm:prSet presAssocID="{5FFA22DD-8B31-4639-AFBA-0EC035089D23}" presName="space" presStyleCnt="0"/>
      <dgm:spPr/>
    </dgm:pt>
    <dgm:pt modelId="{D70A3098-0C53-4A1E-A492-604E1F0F0B35}" type="pres">
      <dgm:prSet presAssocID="{5FFA22DD-8B31-4639-AFBA-0EC035089D23}" presName="rect1" presStyleLbl="alignAcc1" presStyleIdx="0" presStyleCnt="1" custScaleY="100000"/>
      <dgm:spPr/>
      <dgm:t>
        <a:bodyPr/>
        <a:lstStyle/>
        <a:p>
          <a:endParaRPr lang="fr-FR"/>
        </a:p>
      </dgm:t>
    </dgm:pt>
    <dgm:pt modelId="{144BCEFD-EF3C-4BA6-9204-67D0EE904824}" type="pres">
      <dgm:prSet presAssocID="{5FFA22DD-8B31-4639-AFBA-0EC035089D2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0B76FB1-4201-4154-B000-43C9602085ED}" type="presOf" srcId="{29696C01-6118-456F-8B3A-10C47B76974F}" destId="{83F63701-B800-40A9-A399-7E503B3F9FD6}" srcOrd="0" destOrd="0" presId="urn:microsoft.com/office/officeart/2005/8/layout/target3"/>
    <dgm:cxn modelId="{101A63D4-BE29-42EA-AC83-576C72EC02A7}" srcId="{29696C01-6118-456F-8B3A-10C47B76974F}" destId="{5FFA22DD-8B31-4639-AFBA-0EC035089D23}" srcOrd="0" destOrd="0" parTransId="{49721951-7BC2-4521-AE52-653B9E785D89}" sibTransId="{64D9C1E2-0F26-45AA-ADF7-5E1B13CE7A23}"/>
    <dgm:cxn modelId="{BD681E36-F358-4A44-8025-CAED48268216}" type="presOf" srcId="{5FFA22DD-8B31-4639-AFBA-0EC035089D23}" destId="{144BCEFD-EF3C-4BA6-9204-67D0EE904824}" srcOrd="1" destOrd="0" presId="urn:microsoft.com/office/officeart/2005/8/layout/target3"/>
    <dgm:cxn modelId="{233EE80A-6040-4C01-B41A-30ED5A5A0E20}" type="presOf" srcId="{5FFA22DD-8B31-4639-AFBA-0EC035089D23}" destId="{D70A3098-0C53-4A1E-A492-604E1F0F0B35}" srcOrd="0" destOrd="0" presId="urn:microsoft.com/office/officeart/2005/8/layout/target3"/>
    <dgm:cxn modelId="{191C2E4C-6C9D-49E4-8270-EEA737456023}" type="presParOf" srcId="{83F63701-B800-40A9-A399-7E503B3F9FD6}" destId="{FE61F25C-CB8D-42FE-A218-B093F887D33F}" srcOrd="0" destOrd="0" presId="urn:microsoft.com/office/officeart/2005/8/layout/target3"/>
    <dgm:cxn modelId="{0A554F07-31BE-4E5E-B636-AAAD5B3A5D21}" type="presParOf" srcId="{83F63701-B800-40A9-A399-7E503B3F9FD6}" destId="{7E03DFEB-2549-4005-AAF4-327239F8FE53}" srcOrd="1" destOrd="0" presId="urn:microsoft.com/office/officeart/2005/8/layout/target3"/>
    <dgm:cxn modelId="{4EA68B44-E5D1-4C64-9B4A-88E9E4256568}" type="presParOf" srcId="{83F63701-B800-40A9-A399-7E503B3F9FD6}" destId="{D70A3098-0C53-4A1E-A492-604E1F0F0B35}" srcOrd="2" destOrd="0" presId="urn:microsoft.com/office/officeart/2005/8/layout/target3"/>
    <dgm:cxn modelId="{B7E25765-FF7B-4AD6-B88F-C94B1E03F88B}" type="presParOf" srcId="{83F63701-B800-40A9-A399-7E503B3F9FD6}" destId="{144BCEFD-EF3C-4BA6-9204-67D0EE90482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A17464-2FC9-44C5-9384-4F7ACE7CFA79}" type="doc">
      <dgm:prSet loTypeId="urn:microsoft.com/office/officeart/2005/8/layout/default#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2F0503D-FA27-4CE6-AB55-7B20462ABD47}">
      <dgm:prSet phldrT="[Texte]" custT="1"/>
      <dgm:spPr/>
      <dgm:t>
        <a:bodyPr/>
        <a:lstStyle/>
        <a:p>
          <a:pPr algn="l"/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Algorithme </a:t>
          </a:r>
          <a:r>
            <a:rPr lang="fr-FR" sz="1600" b="1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conversion-numérique</a:t>
          </a:r>
        </a:p>
        <a:p>
          <a:pPr algn="l"/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Variables :</a:t>
          </a:r>
          <a:r>
            <a:rPr lang="fr-FR" sz="1600" b="1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 nombre1: 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entier ;</a:t>
          </a:r>
        </a:p>
        <a:p>
          <a:pPr algn="l"/>
          <a:r>
            <a:rPr lang="fr-FR" sz="1600" b="1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nombre2 : 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réel ;</a:t>
          </a:r>
        </a:p>
        <a:p>
          <a:pPr algn="l"/>
          <a:r>
            <a:rPr lang="fr-FR" sz="1600" dirty="0" err="1" smtClean="0">
              <a:solidFill>
                <a:schemeClr val="tx1"/>
              </a:solidFill>
              <a:latin typeface="Calibri"/>
              <a:ea typeface="Times New Roman"/>
              <a:cs typeface="Arial"/>
            </a:rPr>
            <a:t>Debut</a:t>
          </a:r>
          <a:r>
            <a:rPr lang="fr-FR" sz="1600" dirty="0" smtClean="0">
              <a:solidFill>
                <a:schemeClr val="tx1"/>
              </a:solidFill>
              <a:latin typeface="Calibri"/>
              <a:ea typeface="Times New Roman"/>
              <a:cs typeface="Arial"/>
            </a:rPr>
            <a:t>	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				</a:t>
          </a:r>
        </a:p>
        <a:p>
          <a:pPr algn="l"/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nombre1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15;</a:t>
          </a:r>
        </a:p>
        <a:p>
          <a:pPr algn="l"/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nombre2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nombre1;	    </a:t>
          </a:r>
          <a:r>
            <a:rPr lang="fr-FR" sz="1600" dirty="0" smtClean="0">
              <a:solidFill>
                <a:schemeClr val="accent3">
                  <a:lumMod val="50000"/>
                </a:schemeClr>
              </a:solidFill>
              <a:latin typeface="Calibri"/>
              <a:ea typeface="Times New Roman"/>
              <a:cs typeface="Arial"/>
            </a:rPr>
            <a:t>//nombre2 vaut 15.0</a:t>
          </a:r>
        </a:p>
        <a:p>
          <a:pPr algn="l"/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nombre1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nombre2 + 0.5</a:t>
          </a:r>
          <a:r>
            <a:rPr lang="fr-FR" sz="1600" dirty="0" smtClean="0">
              <a:solidFill>
                <a:schemeClr val="accent3">
                  <a:lumMod val="50000"/>
                </a:schemeClr>
              </a:solidFill>
              <a:latin typeface="Calibri"/>
              <a:ea typeface="Times New Roman"/>
              <a:cs typeface="Arial"/>
            </a:rPr>
            <a:t>;   //erreur impossible</a:t>
          </a:r>
        </a:p>
        <a:p>
          <a:pPr algn="l"/>
          <a:r>
            <a:rPr lang="fr-FR" sz="1600" dirty="0" smtClean="0">
              <a:solidFill>
                <a:schemeClr val="tx1"/>
              </a:solidFill>
              <a:latin typeface="Calibri"/>
              <a:ea typeface="Times New Roman"/>
              <a:cs typeface="Arial"/>
            </a:rPr>
            <a:t>Fin</a:t>
          </a:r>
          <a:endParaRPr lang="fr-FR" sz="1600" dirty="0">
            <a:solidFill>
              <a:schemeClr val="tx1"/>
            </a:solidFill>
          </a:endParaRPr>
        </a:p>
      </dgm:t>
    </dgm:pt>
    <dgm:pt modelId="{5E9DBDAD-3A58-4EDE-97CE-777B0E1AF343}" type="parTrans" cxnId="{5D1A1AA7-A600-4363-B43D-C8BCC4AAE145}">
      <dgm:prSet/>
      <dgm:spPr/>
      <dgm:t>
        <a:bodyPr/>
        <a:lstStyle/>
        <a:p>
          <a:endParaRPr lang="fr-FR"/>
        </a:p>
      </dgm:t>
    </dgm:pt>
    <dgm:pt modelId="{2D7A9630-27C0-4F21-8E4C-C4FAD3CED8FB}" type="sibTrans" cxnId="{5D1A1AA7-A600-4363-B43D-C8BCC4AAE145}">
      <dgm:prSet/>
      <dgm:spPr/>
      <dgm:t>
        <a:bodyPr/>
        <a:lstStyle/>
        <a:p>
          <a:endParaRPr lang="fr-FR"/>
        </a:p>
      </dgm:t>
    </dgm:pt>
    <dgm:pt modelId="{248621D0-4839-4A2D-82A5-5A8C0F60536F}" type="pres">
      <dgm:prSet presAssocID="{8BA17464-2FC9-44C5-9384-4F7ACE7CFA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62156A-C390-4179-9825-D5942727EE1C}" type="pres">
      <dgm:prSet presAssocID="{E2F0503D-FA27-4CE6-AB55-7B20462ABD47}" presName="node" presStyleLbl="node1" presStyleIdx="0" presStyleCnt="1" custScaleX="147977" custScaleY="186368" custLinFactNeighborX="-8351" custLinFactNeighborY="-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273AC3-2E6D-49EF-B396-B1088B49542E}" type="presOf" srcId="{8BA17464-2FC9-44C5-9384-4F7ACE7CFA79}" destId="{248621D0-4839-4A2D-82A5-5A8C0F60536F}" srcOrd="0" destOrd="0" presId="urn:microsoft.com/office/officeart/2005/8/layout/default#1"/>
    <dgm:cxn modelId="{5D1A1AA7-A600-4363-B43D-C8BCC4AAE145}" srcId="{8BA17464-2FC9-44C5-9384-4F7ACE7CFA79}" destId="{E2F0503D-FA27-4CE6-AB55-7B20462ABD47}" srcOrd="0" destOrd="0" parTransId="{5E9DBDAD-3A58-4EDE-97CE-777B0E1AF343}" sibTransId="{2D7A9630-27C0-4F21-8E4C-C4FAD3CED8FB}"/>
    <dgm:cxn modelId="{45DC48C9-1B5B-4284-8FA9-E4EBEB91C9C2}" type="presOf" srcId="{E2F0503D-FA27-4CE6-AB55-7B20462ABD47}" destId="{A862156A-C390-4179-9825-D5942727EE1C}" srcOrd="0" destOrd="0" presId="urn:microsoft.com/office/officeart/2005/8/layout/default#1"/>
    <dgm:cxn modelId="{2591EEE3-AAF1-4F3B-8FC3-4776692F0637}" type="presParOf" srcId="{248621D0-4839-4A2D-82A5-5A8C0F60536F}" destId="{A862156A-C390-4179-9825-D5942727EE1C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3A351A-1D45-424D-A002-55A59A086C38}" type="doc">
      <dgm:prSet loTypeId="urn:microsoft.com/office/officeart/2008/layout/LinedList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CA4C658-C817-4B26-881A-4B9A7FE20FA2}">
      <dgm:prSet phldrT="[Texte]" custT="1"/>
      <dgm:spPr/>
      <dgm:t>
        <a:bodyPr/>
        <a:lstStyle/>
        <a:p>
          <a:r>
            <a:rPr lang="fr-FR" sz="2000" b="1" i="1" dirty="0" smtClean="0"/>
            <a:t>Le type Caractère</a:t>
          </a:r>
          <a:endParaRPr lang="fr-FR" sz="3400" dirty="0"/>
        </a:p>
      </dgm:t>
    </dgm:pt>
    <dgm:pt modelId="{A8CED66A-4542-48F4-BCFE-0188E3407FA9}" type="parTrans" cxnId="{C840D940-2138-4F34-BD41-F51383406AC3}">
      <dgm:prSet/>
      <dgm:spPr/>
      <dgm:t>
        <a:bodyPr/>
        <a:lstStyle/>
        <a:p>
          <a:endParaRPr lang="fr-FR"/>
        </a:p>
      </dgm:t>
    </dgm:pt>
    <dgm:pt modelId="{77CDD90F-3024-4CD5-A485-6ED47613A956}" type="sibTrans" cxnId="{C840D940-2138-4F34-BD41-F51383406AC3}">
      <dgm:prSet/>
      <dgm:spPr/>
      <dgm:t>
        <a:bodyPr/>
        <a:lstStyle/>
        <a:p>
          <a:endParaRPr lang="fr-FR"/>
        </a:p>
      </dgm:t>
    </dgm:pt>
    <dgm:pt modelId="{5F19E17B-C0E4-4B04-85E3-6BD65F230C1E}">
      <dgm:prSet phldrT="[Texte]" custT="1"/>
      <dgm:spPr/>
      <dgm:t>
        <a:bodyPr/>
        <a:lstStyle/>
        <a:p>
          <a:r>
            <a:rPr lang="fr-FR" sz="2400" i="1" dirty="0" smtClean="0"/>
            <a:t>Il s’agit du domaine constitué des caractères alphabétiques, numériques et de ponctuation. </a:t>
          </a:r>
          <a:endParaRPr lang="fr-FR" sz="2400" dirty="0"/>
        </a:p>
      </dgm:t>
    </dgm:pt>
    <dgm:pt modelId="{128D04B4-DFED-40EA-8DEB-5E595F34E690}" type="parTrans" cxnId="{0181CD06-4A33-4A1B-84EA-5C6086DA0312}">
      <dgm:prSet/>
      <dgm:spPr/>
      <dgm:t>
        <a:bodyPr/>
        <a:lstStyle/>
        <a:p>
          <a:endParaRPr lang="fr-FR"/>
        </a:p>
      </dgm:t>
    </dgm:pt>
    <dgm:pt modelId="{FBDB3755-5929-481B-91E5-184DADD8B1E2}" type="sibTrans" cxnId="{0181CD06-4A33-4A1B-84EA-5C6086DA0312}">
      <dgm:prSet/>
      <dgm:spPr/>
      <dgm:t>
        <a:bodyPr/>
        <a:lstStyle/>
        <a:p>
          <a:endParaRPr lang="fr-FR"/>
        </a:p>
      </dgm:t>
    </dgm:pt>
    <dgm:pt modelId="{FA8BC1BC-6922-4536-AA20-2020821DA6B9}" type="pres">
      <dgm:prSet presAssocID="{1A3A351A-1D45-424D-A002-55A59A086C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B948FEE-2162-4FEE-927C-D0EBD8FD1BF5}" type="pres">
      <dgm:prSet presAssocID="{2CA4C658-C817-4B26-881A-4B9A7FE20FA2}" presName="thickLine" presStyleLbl="alignNode1" presStyleIdx="0" presStyleCnt="1"/>
      <dgm:spPr/>
    </dgm:pt>
    <dgm:pt modelId="{74058D4B-E383-4A26-908C-D05F82192394}" type="pres">
      <dgm:prSet presAssocID="{2CA4C658-C817-4B26-881A-4B9A7FE20FA2}" presName="horz1" presStyleCnt="0"/>
      <dgm:spPr/>
    </dgm:pt>
    <dgm:pt modelId="{F0E6B021-5EBA-41DF-864D-304CE8BA4575}" type="pres">
      <dgm:prSet presAssocID="{2CA4C658-C817-4B26-881A-4B9A7FE20FA2}" presName="tx1" presStyleLbl="revTx" presStyleIdx="0" presStyleCnt="2"/>
      <dgm:spPr/>
      <dgm:t>
        <a:bodyPr/>
        <a:lstStyle/>
        <a:p>
          <a:endParaRPr lang="fr-FR"/>
        </a:p>
      </dgm:t>
    </dgm:pt>
    <dgm:pt modelId="{A07DA2BA-D6F1-46C2-8952-C5F2D64EA292}" type="pres">
      <dgm:prSet presAssocID="{2CA4C658-C817-4B26-881A-4B9A7FE20FA2}" presName="vert1" presStyleCnt="0"/>
      <dgm:spPr/>
    </dgm:pt>
    <dgm:pt modelId="{1ECEF725-7C20-410D-A6C8-9FA7CECCB0D1}" type="pres">
      <dgm:prSet presAssocID="{5F19E17B-C0E4-4B04-85E3-6BD65F230C1E}" presName="vertSpace2a" presStyleCnt="0"/>
      <dgm:spPr/>
    </dgm:pt>
    <dgm:pt modelId="{752D27A4-EEFF-4459-A05D-2D81729FE7CA}" type="pres">
      <dgm:prSet presAssocID="{5F19E17B-C0E4-4B04-85E3-6BD65F230C1E}" presName="horz2" presStyleCnt="0"/>
      <dgm:spPr/>
    </dgm:pt>
    <dgm:pt modelId="{E097ADDD-E746-4123-A3D4-60BEDAE0E59D}" type="pres">
      <dgm:prSet presAssocID="{5F19E17B-C0E4-4B04-85E3-6BD65F230C1E}" presName="horzSpace2" presStyleCnt="0"/>
      <dgm:spPr/>
    </dgm:pt>
    <dgm:pt modelId="{0F4BA726-8DB8-4456-809B-B32CCAA59822}" type="pres">
      <dgm:prSet presAssocID="{5F19E17B-C0E4-4B04-85E3-6BD65F230C1E}" presName="tx2" presStyleLbl="revTx" presStyleIdx="1" presStyleCnt="2" custScaleY="58824"/>
      <dgm:spPr/>
      <dgm:t>
        <a:bodyPr/>
        <a:lstStyle/>
        <a:p>
          <a:endParaRPr lang="fr-FR"/>
        </a:p>
      </dgm:t>
    </dgm:pt>
    <dgm:pt modelId="{160B4467-DE86-4AF9-A390-1E64D44E6B4C}" type="pres">
      <dgm:prSet presAssocID="{5F19E17B-C0E4-4B04-85E3-6BD65F230C1E}" presName="vert2" presStyleCnt="0"/>
      <dgm:spPr/>
    </dgm:pt>
    <dgm:pt modelId="{C6F9CE85-03F3-4898-8985-1A4F73AE93B4}" type="pres">
      <dgm:prSet presAssocID="{5F19E17B-C0E4-4B04-85E3-6BD65F230C1E}" presName="thinLine2b" presStyleLbl="callout" presStyleIdx="0" presStyleCnt="1"/>
      <dgm:spPr/>
    </dgm:pt>
    <dgm:pt modelId="{A2151E56-E51C-4176-B14B-94A4B9E9F107}" type="pres">
      <dgm:prSet presAssocID="{5F19E17B-C0E4-4B04-85E3-6BD65F230C1E}" presName="vertSpace2b" presStyleCnt="0"/>
      <dgm:spPr/>
    </dgm:pt>
  </dgm:ptLst>
  <dgm:cxnLst>
    <dgm:cxn modelId="{C840D940-2138-4F34-BD41-F51383406AC3}" srcId="{1A3A351A-1D45-424D-A002-55A59A086C38}" destId="{2CA4C658-C817-4B26-881A-4B9A7FE20FA2}" srcOrd="0" destOrd="0" parTransId="{A8CED66A-4542-48F4-BCFE-0188E3407FA9}" sibTransId="{77CDD90F-3024-4CD5-A485-6ED47613A956}"/>
    <dgm:cxn modelId="{0181CD06-4A33-4A1B-84EA-5C6086DA0312}" srcId="{2CA4C658-C817-4B26-881A-4B9A7FE20FA2}" destId="{5F19E17B-C0E4-4B04-85E3-6BD65F230C1E}" srcOrd="0" destOrd="0" parTransId="{128D04B4-DFED-40EA-8DEB-5E595F34E690}" sibTransId="{FBDB3755-5929-481B-91E5-184DADD8B1E2}"/>
    <dgm:cxn modelId="{E7368ED7-3E69-4534-99C5-A87C72E041C5}" type="presOf" srcId="{5F19E17B-C0E4-4B04-85E3-6BD65F230C1E}" destId="{0F4BA726-8DB8-4456-809B-B32CCAA59822}" srcOrd="0" destOrd="0" presId="urn:microsoft.com/office/officeart/2008/layout/LinedList"/>
    <dgm:cxn modelId="{8365BF4B-984A-44CC-B4C0-6B03DB98E61A}" type="presOf" srcId="{1A3A351A-1D45-424D-A002-55A59A086C38}" destId="{FA8BC1BC-6922-4536-AA20-2020821DA6B9}" srcOrd="0" destOrd="0" presId="urn:microsoft.com/office/officeart/2008/layout/LinedList"/>
    <dgm:cxn modelId="{42BC39BC-CFF6-4882-B075-7DC17B5065B7}" type="presOf" srcId="{2CA4C658-C817-4B26-881A-4B9A7FE20FA2}" destId="{F0E6B021-5EBA-41DF-864D-304CE8BA4575}" srcOrd="0" destOrd="0" presId="urn:microsoft.com/office/officeart/2008/layout/LinedList"/>
    <dgm:cxn modelId="{F039EB0A-21D4-4343-9155-0114B3E1D145}" type="presParOf" srcId="{FA8BC1BC-6922-4536-AA20-2020821DA6B9}" destId="{FB948FEE-2162-4FEE-927C-D0EBD8FD1BF5}" srcOrd="0" destOrd="0" presId="urn:microsoft.com/office/officeart/2008/layout/LinedList"/>
    <dgm:cxn modelId="{B3CA7492-9456-466A-86E7-02ECB512BA9E}" type="presParOf" srcId="{FA8BC1BC-6922-4536-AA20-2020821DA6B9}" destId="{74058D4B-E383-4A26-908C-D05F82192394}" srcOrd="1" destOrd="0" presId="urn:microsoft.com/office/officeart/2008/layout/LinedList"/>
    <dgm:cxn modelId="{3B0C9A4A-4BC9-476C-A255-B9DDFF43A385}" type="presParOf" srcId="{74058D4B-E383-4A26-908C-D05F82192394}" destId="{F0E6B021-5EBA-41DF-864D-304CE8BA4575}" srcOrd="0" destOrd="0" presId="urn:microsoft.com/office/officeart/2008/layout/LinedList"/>
    <dgm:cxn modelId="{7900BA5E-475B-419B-A922-D1455684AE30}" type="presParOf" srcId="{74058D4B-E383-4A26-908C-D05F82192394}" destId="{A07DA2BA-D6F1-46C2-8952-C5F2D64EA292}" srcOrd="1" destOrd="0" presId="urn:microsoft.com/office/officeart/2008/layout/LinedList"/>
    <dgm:cxn modelId="{AFF6BEBF-FE1C-4F8F-B808-F3F3F1F270DD}" type="presParOf" srcId="{A07DA2BA-D6F1-46C2-8952-C5F2D64EA292}" destId="{1ECEF725-7C20-410D-A6C8-9FA7CECCB0D1}" srcOrd="0" destOrd="0" presId="urn:microsoft.com/office/officeart/2008/layout/LinedList"/>
    <dgm:cxn modelId="{4D0B8768-EEED-46EA-9133-F9DB37633E34}" type="presParOf" srcId="{A07DA2BA-D6F1-46C2-8952-C5F2D64EA292}" destId="{752D27A4-EEFF-4459-A05D-2D81729FE7CA}" srcOrd="1" destOrd="0" presId="urn:microsoft.com/office/officeart/2008/layout/LinedList"/>
    <dgm:cxn modelId="{A15E042E-CC8A-49D1-9EF7-8BF42D2D224C}" type="presParOf" srcId="{752D27A4-EEFF-4459-A05D-2D81729FE7CA}" destId="{E097ADDD-E746-4123-A3D4-60BEDAE0E59D}" srcOrd="0" destOrd="0" presId="urn:microsoft.com/office/officeart/2008/layout/LinedList"/>
    <dgm:cxn modelId="{BE51F190-BE83-406D-8D9D-79B627337EBE}" type="presParOf" srcId="{752D27A4-EEFF-4459-A05D-2D81729FE7CA}" destId="{0F4BA726-8DB8-4456-809B-B32CCAA59822}" srcOrd="1" destOrd="0" presId="urn:microsoft.com/office/officeart/2008/layout/LinedList"/>
    <dgm:cxn modelId="{73F8CFDA-0F57-4119-B0BF-DB8FD606B22B}" type="presParOf" srcId="{752D27A4-EEFF-4459-A05D-2D81729FE7CA}" destId="{160B4467-DE86-4AF9-A390-1E64D44E6B4C}" srcOrd="2" destOrd="0" presId="urn:microsoft.com/office/officeart/2008/layout/LinedList"/>
    <dgm:cxn modelId="{D51206D2-AE9A-49A8-BAB9-16AAAC0959ED}" type="presParOf" srcId="{A07DA2BA-D6F1-46C2-8952-C5F2D64EA292}" destId="{C6F9CE85-03F3-4898-8985-1A4F73AE93B4}" srcOrd="2" destOrd="0" presId="urn:microsoft.com/office/officeart/2008/layout/LinedList"/>
    <dgm:cxn modelId="{49F28880-1C8C-4DC5-8FFA-D46A832A19ED}" type="presParOf" srcId="{A07DA2BA-D6F1-46C2-8952-C5F2D64EA292}" destId="{A2151E56-E51C-4176-B14B-94A4B9E9F10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2E6C-9AD8-488F-99BD-926D26DA384A}">
      <dsp:nvSpPr>
        <dsp:cNvPr id="0" name=""/>
        <dsp:cNvSpPr/>
      </dsp:nvSpPr>
      <dsp:spPr>
        <a:xfrm>
          <a:off x="143516" y="1455940"/>
          <a:ext cx="5808986" cy="1901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Algorithme  </a:t>
          </a:r>
          <a:r>
            <a:rPr lang="fr-F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nom-de-l’algorithme</a:t>
          </a:r>
          <a:r>
            <a:rPr lang="fr-FR" sz="1800" kern="1200" dirty="0" smtClean="0"/>
            <a:t>  	</a:t>
          </a:r>
          <a:r>
            <a:rPr lang="fr-FR" sz="1800" kern="1200" dirty="0" smtClean="0">
              <a:solidFill>
                <a:srgbClr val="92D050"/>
              </a:solidFill>
            </a:rPr>
            <a:t>// partie entête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Debut</a:t>
          </a:r>
          <a:r>
            <a:rPr lang="fr-FR" sz="1800" kern="1200" dirty="0" smtClean="0"/>
            <a:t>										</a:t>
          </a:r>
          <a:r>
            <a:rPr lang="fr-FR" sz="1800" kern="1200" dirty="0" smtClean="0">
              <a:solidFill>
                <a:srgbClr val="92D050"/>
              </a:solidFill>
            </a:rPr>
            <a:t>// partie traitement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	Bloc d’instructions 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Fin</a:t>
          </a:r>
          <a:endParaRPr lang="fr-FR" sz="1800" kern="1200" dirty="0"/>
        </a:p>
      </dsp:txBody>
      <dsp:txXfrm>
        <a:off x="236327" y="1548751"/>
        <a:ext cx="5623364" cy="17156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48FEE-2162-4FEE-927C-D0EBD8FD1BF5}">
      <dsp:nvSpPr>
        <dsp:cNvPr id="0" name=""/>
        <dsp:cNvSpPr/>
      </dsp:nvSpPr>
      <dsp:spPr>
        <a:xfrm>
          <a:off x="0" y="668"/>
          <a:ext cx="7776864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6B021-5EBA-41DF-864D-304CE8BA4575}">
      <dsp:nvSpPr>
        <dsp:cNvPr id="0" name=""/>
        <dsp:cNvSpPr/>
      </dsp:nvSpPr>
      <dsp:spPr>
        <a:xfrm>
          <a:off x="0" y="668"/>
          <a:ext cx="1555372" cy="1366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Le type Booléen</a:t>
          </a:r>
          <a:r>
            <a:rPr lang="fr-FR" sz="3400" b="1" i="1" kern="1200" dirty="0" smtClean="0"/>
            <a:t> </a:t>
          </a:r>
          <a:endParaRPr lang="fr-FR" sz="3400" kern="1200" dirty="0"/>
        </a:p>
      </dsp:txBody>
      <dsp:txXfrm>
        <a:off x="0" y="668"/>
        <a:ext cx="1555372" cy="1366815"/>
      </dsp:txXfrm>
    </dsp:sp>
    <dsp:sp modelId="{0F4BA726-8DB8-4456-809B-B32CCAA59822}">
      <dsp:nvSpPr>
        <dsp:cNvPr id="0" name=""/>
        <dsp:cNvSpPr/>
      </dsp:nvSpPr>
      <dsp:spPr>
        <a:xfrm>
          <a:off x="1672025" y="69008"/>
          <a:ext cx="6104838" cy="80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/>
            <a:t>Le domaine des booléens est l’ensemble formé des deux  seules valeurs (vrai, faux).</a:t>
          </a:r>
          <a:endParaRPr lang="fr-FR" sz="2400" kern="1200" dirty="0"/>
        </a:p>
      </dsp:txBody>
      <dsp:txXfrm>
        <a:off x="1672025" y="69008"/>
        <a:ext cx="6104838" cy="804015"/>
      </dsp:txXfrm>
    </dsp:sp>
    <dsp:sp modelId="{C6F9CE85-03F3-4898-8985-1A4F73AE93B4}">
      <dsp:nvSpPr>
        <dsp:cNvPr id="0" name=""/>
        <dsp:cNvSpPr/>
      </dsp:nvSpPr>
      <dsp:spPr>
        <a:xfrm>
          <a:off x="1555372" y="873024"/>
          <a:ext cx="6221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D864-EBA1-48ED-9F9E-D4F37C7EA6BD}">
      <dsp:nvSpPr>
        <dsp:cNvPr id="0" name=""/>
        <dsp:cNvSpPr/>
      </dsp:nvSpPr>
      <dsp:spPr>
        <a:xfrm flipV="1">
          <a:off x="1675498" y="360038"/>
          <a:ext cx="4320712" cy="106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5337D-4232-41CA-94E3-EF49C07BB099}">
      <dsp:nvSpPr>
        <dsp:cNvPr id="0" name=""/>
        <dsp:cNvSpPr/>
      </dsp:nvSpPr>
      <dsp:spPr>
        <a:xfrm>
          <a:off x="1634670" y="321787"/>
          <a:ext cx="192764" cy="1927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42935-6FD5-4FE3-B7C6-28F589FEF226}">
      <dsp:nvSpPr>
        <dsp:cNvPr id="0" name=""/>
        <dsp:cNvSpPr/>
      </dsp:nvSpPr>
      <dsp:spPr>
        <a:xfrm>
          <a:off x="1678463" y="0"/>
          <a:ext cx="4563952" cy="359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solidFill>
                <a:schemeClr val="tx2"/>
              </a:solidFill>
            </a:rPr>
            <a:t>Les erreurs à éviter</a:t>
          </a:r>
          <a:endParaRPr lang="fr-FR" sz="2800" kern="1200" dirty="0">
            <a:solidFill>
              <a:schemeClr val="tx2"/>
            </a:solidFill>
          </a:endParaRPr>
        </a:p>
      </dsp:txBody>
      <dsp:txXfrm>
        <a:off x="1678463" y="0"/>
        <a:ext cx="4563952" cy="3594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43DD9-5649-481E-BB5F-B839B5EC3361}">
      <dsp:nvSpPr>
        <dsp:cNvPr id="0" name=""/>
        <dsp:cNvSpPr/>
      </dsp:nvSpPr>
      <dsp:spPr>
        <a:xfrm>
          <a:off x="363311" y="308"/>
          <a:ext cx="1052897" cy="512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LIRE ET ECRITE</a:t>
          </a:r>
          <a:endParaRPr lang="fr-FR" sz="1600" kern="1200" dirty="0"/>
        </a:p>
      </dsp:txBody>
      <dsp:txXfrm>
        <a:off x="378325" y="15322"/>
        <a:ext cx="1022869" cy="482577"/>
      </dsp:txXfrm>
    </dsp:sp>
    <dsp:sp modelId="{959795A5-1C91-49A5-A36D-6E099591546C}">
      <dsp:nvSpPr>
        <dsp:cNvPr id="0" name=""/>
        <dsp:cNvSpPr/>
      </dsp:nvSpPr>
      <dsp:spPr>
        <a:xfrm>
          <a:off x="468601" y="512914"/>
          <a:ext cx="105289" cy="177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258"/>
              </a:lnTo>
              <a:lnTo>
                <a:pt x="105289" y="1778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9F5F3-9476-4A72-9EA2-2729EFED2A47}">
      <dsp:nvSpPr>
        <dsp:cNvPr id="0" name=""/>
        <dsp:cNvSpPr/>
      </dsp:nvSpPr>
      <dsp:spPr>
        <a:xfrm>
          <a:off x="573890" y="910246"/>
          <a:ext cx="7919781" cy="2761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Alg</a:t>
          </a:r>
          <a:r>
            <a:rPr lang="fr-FR" sz="1600" kern="1200" dirty="0" smtClean="0"/>
            <a:t>orithme </a:t>
          </a:r>
          <a:r>
            <a:rPr lang="fr-FR" sz="1600" b="1" kern="1200" dirty="0" smtClean="0"/>
            <a:t>exemple-lire-ecrire</a:t>
          </a:r>
          <a:endParaRPr lang="fr-FR" sz="16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Variables :</a:t>
          </a:r>
          <a:r>
            <a:rPr lang="fr-FR" sz="1600" b="1" kern="1200" dirty="0" smtClean="0"/>
            <a:t> nb : </a:t>
          </a:r>
          <a:r>
            <a:rPr lang="fr-FR" sz="1600" kern="1200" dirty="0" smtClean="0"/>
            <a:t>réel 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>
              <a:solidFill>
                <a:srgbClr val="7030A0"/>
              </a:solidFill>
            </a:rPr>
            <a:t>Debut</a:t>
          </a:r>
          <a:r>
            <a:rPr lang="fr-FR" sz="1600" kern="1200" dirty="0" smtClean="0"/>
            <a:t>					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lire(</a:t>
          </a:r>
          <a:r>
            <a:rPr lang="fr-FR" sz="1600" kern="1200" dirty="0" smtClean="0">
              <a:solidFill>
                <a:srgbClr val="7030A0"/>
              </a:solidFill>
            </a:rPr>
            <a:t>nb)					</a:t>
          </a:r>
          <a:r>
            <a:rPr lang="fr-FR" sz="1600" b="1" kern="1200" dirty="0" smtClean="0">
              <a:solidFill>
                <a:srgbClr val="00B050"/>
              </a:solidFill>
              <a:effectLst/>
            </a:rPr>
            <a:t>//l’utilisateur saisie le nombre au clavier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ecrire(’</a:t>
          </a:r>
          <a:r>
            <a:rPr lang="fr-FR" sz="1600" kern="1200" dirty="0" smtClean="0">
              <a:solidFill>
                <a:srgbClr val="7030A0"/>
              </a:solidFill>
            </a:rPr>
            <a:t>’la valeur de nb ‘’) ;		</a:t>
          </a:r>
          <a:r>
            <a:rPr lang="fr-FR" sz="1600" b="1" kern="1200" dirty="0" smtClean="0">
              <a:solidFill>
                <a:srgbClr val="00B050"/>
              </a:solidFill>
              <a:effectLst/>
            </a:rPr>
            <a:t>//une phrase est affichée à l’écran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ecrire</a:t>
          </a:r>
          <a:r>
            <a:rPr lang="fr-FR" sz="1600" kern="1200" dirty="0" smtClean="0">
              <a:solidFill>
                <a:srgbClr val="7030A0"/>
              </a:solidFill>
            </a:rPr>
            <a:t>(nb) ;				</a:t>
          </a:r>
          <a:r>
            <a:rPr lang="fr-FR" sz="1600" b="1" kern="1200" dirty="0" smtClean="0">
              <a:solidFill>
                <a:srgbClr val="00B050"/>
              </a:solidFill>
              <a:effectLst/>
            </a:rPr>
            <a:t>// une valeur est affichée à l’écran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ecrire</a:t>
          </a:r>
          <a:r>
            <a:rPr lang="fr-FR" sz="1600" kern="1200" dirty="0" smtClean="0">
              <a:solidFill>
                <a:srgbClr val="7030A0"/>
              </a:solidFill>
            </a:rPr>
            <a:t>(’’la valeur de nb est : ‘’, nb) </a:t>
          </a:r>
          <a:r>
            <a:rPr lang="fr-FR" sz="1600" kern="1200" dirty="0" smtClean="0"/>
            <a:t>;    </a:t>
          </a:r>
          <a:r>
            <a:rPr lang="fr-FR" sz="1400" b="1" kern="1200" dirty="0" smtClean="0">
              <a:solidFill>
                <a:srgbClr val="00B050"/>
              </a:solidFill>
            </a:rPr>
            <a:t>//une phrase suivie de la valeur //sont affichés à l’écran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7030A0"/>
              </a:solidFill>
            </a:rPr>
            <a:t>Fin</a:t>
          </a:r>
          <a:endParaRPr lang="fr-FR" sz="1600" b="1" kern="1200" dirty="0">
            <a:solidFill>
              <a:srgbClr val="7030A0"/>
            </a:solidFill>
          </a:endParaRPr>
        </a:p>
      </dsp:txBody>
      <dsp:txXfrm>
        <a:off x="654782" y="991138"/>
        <a:ext cx="7757997" cy="26000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7D6A8-D9FB-4161-943F-C326238A5FA8}">
      <dsp:nvSpPr>
        <dsp:cNvPr id="0" name=""/>
        <dsp:cNvSpPr/>
      </dsp:nvSpPr>
      <dsp:spPr>
        <a:xfrm>
          <a:off x="-432200" y="410691"/>
          <a:ext cx="6960401" cy="2835314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E1D045-2F0C-4D0A-90C3-4ACC9D4933EB}">
      <dsp:nvSpPr>
        <dsp:cNvPr id="0" name=""/>
        <dsp:cNvSpPr/>
      </dsp:nvSpPr>
      <dsp:spPr>
        <a:xfrm>
          <a:off x="877922" y="1"/>
          <a:ext cx="4953005" cy="36004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Algorithme </a:t>
          </a:r>
          <a:r>
            <a:rPr lang="fr-FR" sz="1800" b="1" kern="1200" dirty="0" smtClean="0">
              <a:solidFill>
                <a:schemeClr val="bg1"/>
              </a:solidFill>
            </a:rPr>
            <a:t>somme-trois-réels</a:t>
          </a:r>
          <a:endParaRPr lang="fr-FR" sz="1800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Variables :</a:t>
          </a:r>
          <a:r>
            <a:rPr lang="fr-FR" sz="1800" b="1" kern="1200" dirty="0" smtClean="0">
              <a:solidFill>
                <a:schemeClr val="bg1"/>
              </a:solidFill>
            </a:rPr>
            <a:t> nb1, nb2, nb3, somme : </a:t>
          </a:r>
          <a:r>
            <a:rPr lang="fr-FR" sz="1800" kern="1200" dirty="0" smtClean="0">
              <a:solidFill>
                <a:schemeClr val="bg1"/>
              </a:solidFill>
            </a:rPr>
            <a:t>réel ;</a:t>
          </a:r>
          <a:endParaRPr lang="fr-FR" sz="1800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>
              <a:solidFill>
                <a:schemeClr val="bg1"/>
              </a:solidFill>
            </a:rPr>
            <a:t>Debut</a:t>
          </a:r>
          <a:r>
            <a:rPr lang="fr-FR" sz="1800" kern="1200" dirty="0" smtClean="0">
              <a:solidFill>
                <a:schemeClr val="bg1"/>
              </a:solidFill>
            </a:rPr>
            <a:t>					</a:t>
          </a:r>
          <a:endParaRPr lang="fr-FR" sz="1800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lire(nb1) 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lire(nb2) 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lire(nb3) ;</a:t>
          </a:r>
          <a:endParaRPr lang="fr-FR" sz="1800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somme</a:t>
          </a:r>
          <a:r>
            <a:rPr lang="fr-FR" sz="1800" kern="1200" dirty="0" smtClean="0">
              <a:solidFill>
                <a:schemeClr val="bg1"/>
              </a:solidFill>
              <a:sym typeface="Wingdings"/>
            </a:rPr>
            <a:t></a:t>
          </a:r>
          <a:r>
            <a:rPr lang="fr-FR" sz="1800" kern="1200" dirty="0" smtClean="0">
              <a:solidFill>
                <a:schemeClr val="bg1"/>
              </a:solidFill>
            </a:rPr>
            <a:t>nb1+nb2+nb3 ;	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ecrire(somme) ;			</a:t>
          </a:r>
          <a:endParaRPr lang="fr-FR" sz="1800" kern="1200" dirty="0">
            <a:solidFill>
              <a:schemeClr val="bg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chemeClr val="bg1"/>
              </a:solidFill>
            </a:rPr>
            <a:t>Fin</a:t>
          </a:r>
          <a:endParaRPr lang="fr-FR" sz="1800" kern="1200" dirty="0">
            <a:solidFill>
              <a:schemeClr val="bg1"/>
            </a:solidFill>
            <a:latin typeface="+mj-lt"/>
            <a:ea typeface="Times New Roman"/>
            <a:cs typeface="Arial"/>
          </a:endParaRPr>
        </a:p>
      </dsp:txBody>
      <dsp:txXfrm>
        <a:off x="877922" y="1"/>
        <a:ext cx="4953005" cy="3600405"/>
      </dsp:txXfrm>
    </dsp:sp>
    <dsp:sp modelId="{439F18CA-074C-47FC-845C-144FBE7A59B7}">
      <dsp:nvSpPr>
        <dsp:cNvPr id="0" name=""/>
        <dsp:cNvSpPr/>
      </dsp:nvSpPr>
      <dsp:spPr>
        <a:xfrm rot="16200000">
          <a:off x="-1150300" y="1181604"/>
          <a:ext cx="3137028" cy="836427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Solution</a:t>
          </a:r>
          <a:endParaRPr lang="fr-FR" sz="1900" kern="1200" dirty="0"/>
        </a:p>
      </dsp:txBody>
      <dsp:txXfrm>
        <a:off x="-1023887" y="1517835"/>
        <a:ext cx="2884202" cy="4167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6F7F-41C0-446A-94E2-1124068D2D24}">
      <dsp:nvSpPr>
        <dsp:cNvPr id="0" name=""/>
        <dsp:cNvSpPr/>
      </dsp:nvSpPr>
      <dsp:spPr>
        <a:xfrm>
          <a:off x="149484" y="21"/>
          <a:ext cx="5379243" cy="48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dirty="0" smtClean="0"/>
            <a:t>Le type tableau</a:t>
          </a:r>
          <a:endParaRPr lang="fr-FR" sz="2200" b="1" i="1" kern="1200" dirty="0"/>
        </a:p>
      </dsp:txBody>
      <dsp:txXfrm>
        <a:off x="149484" y="21"/>
        <a:ext cx="5379243" cy="489022"/>
      </dsp:txXfrm>
    </dsp:sp>
    <dsp:sp modelId="{FCABA104-8F79-452C-8B44-ABC3FE533AD7}">
      <dsp:nvSpPr>
        <dsp:cNvPr id="0" name=""/>
        <dsp:cNvSpPr/>
      </dsp:nvSpPr>
      <dsp:spPr>
        <a:xfrm>
          <a:off x="149484" y="489043"/>
          <a:ext cx="1258743" cy="99615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D3F20-E70A-4890-836A-3AFF6F7F62DC}">
      <dsp:nvSpPr>
        <dsp:cNvPr id="0" name=""/>
        <dsp:cNvSpPr/>
      </dsp:nvSpPr>
      <dsp:spPr>
        <a:xfrm>
          <a:off x="905566" y="489043"/>
          <a:ext cx="1258743" cy="996156"/>
        </a:xfrm>
        <a:prstGeom prst="chevron">
          <a:avLst>
            <a:gd name="adj" fmla="val 70610"/>
          </a:avLst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8E4F-BC4B-4D88-A1A3-54649AA5A0AD}">
      <dsp:nvSpPr>
        <dsp:cNvPr id="0" name=""/>
        <dsp:cNvSpPr/>
      </dsp:nvSpPr>
      <dsp:spPr>
        <a:xfrm>
          <a:off x="1662247" y="489043"/>
          <a:ext cx="1258743" cy="996156"/>
        </a:xfrm>
        <a:prstGeom prst="chevron">
          <a:avLst>
            <a:gd name="adj" fmla="val 70610"/>
          </a:avLst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B8A1F-EDD6-4B47-8D78-ACB29A46EB81}">
      <dsp:nvSpPr>
        <dsp:cNvPr id="0" name=""/>
        <dsp:cNvSpPr/>
      </dsp:nvSpPr>
      <dsp:spPr>
        <a:xfrm>
          <a:off x="2418329" y="489043"/>
          <a:ext cx="1258743" cy="996156"/>
        </a:xfrm>
        <a:prstGeom prst="chevron">
          <a:avLst>
            <a:gd name="adj" fmla="val 70610"/>
          </a:avLst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52B5D-C290-4D38-9040-FDACADB9F66B}">
      <dsp:nvSpPr>
        <dsp:cNvPr id="0" name=""/>
        <dsp:cNvSpPr/>
      </dsp:nvSpPr>
      <dsp:spPr>
        <a:xfrm>
          <a:off x="3175009" y="489043"/>
          <a:ext cx="1258743" cy="996156"/>
        </a:xfrm>
        <a:prstGeom prst="chevron">
          <a:avLst>
            <a:gd name="adj" fmla="val 70610"/>
          </a:avLst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53382-2028-46E5-BF94-78AA6E3EABDB}">
      <dsp:nvSpPr>
        <dsp:cNvPr id="0" name=""/>
        <dsp:cNvSpPr/>
      </dsp:nvSpPr>
      <dsp:spPr>
        <a:xfrm>
          <a:off x="3931092" y="489043"/>
          <a:ext cx="1258743" cy="996156"/>
        </a:xfrm>
        <a:prstGeom prst="chevron">
          <a:avLst>
            <a:gd name="adj" fmla="val 70610"/>
          </a:avLst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60E83-9F17-4374-ABA5-0D4C0BC54D92}">
      <dsp:nvSpPr>
        <dsp:cNvPr id="0" name=""/>
        <dsp:cNvSpPr/>
      </dsp:nvSpPr>
      <dsp:spPr>
        <a:xfrm>
          <a:off x="4687772" y="489043"/>
          <a:ext cx="1258743" cy="996156"/>
        </a:xfrm>
        <a:prstGeom prst="chevron">
          <a:avLst>
            <a:gd name="adj" fmla="val 70610"/>
          </a:avLst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966C3-04BF-431E-B4AB-CA2B72869E51}">
      <dsp:nvSpPr>
        <dsp:cNvPr id="0" name=""/>
        <dsp:cNvSpPr/>
      </dsp:nvSpPr>
      <dsp:spPr>
        <a:xfrm>
          <a:off x="149484" y="588659"/>
          <a:ext cx="5449173" cy="7969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i="1" kern="1200" dirty="0" smtClean="0"/>
            <a:t>Un tableau structure un ensemble de valeurs de même type accessibles par leur position.</a:t>
          </a:r>
          <a:endParaRPr lang="fr-FR" sz="2100" kern="1200" dirty="0"/>
        </a:p>
      </dsp:txBody>
      <dsp:txXfrm>
        <a:off x="149484" y="588659"/>
        <a:ext cx="5449173" cy="796924"/>
      </dsp:txXfrm>
    </dsp:sp>
    <dsp:sp modelId="{97AF3B0F-A815-470B-B9DC-B86E60376286}">
      <dsp:nvSpPr>
        <dsp:cNvPr id="0" name=""/>
        <dsp:cNvSpPr/>
      </dsp:nvSpPr>
      <dsp:spPr>
        <a:xfrm>
          <a:off x="149484" y="1564892"/>
          <a:ext cx="5379243" cy="48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dirty="0" smtClean="0"/>
            <a:t>Dimension, type et indice d’un tableau : </a:t>
          </a:r>
          <a:endParaRPr lang="fr-FR" sz="2200" kern="1200" dirty="0"/>
        </a:p>
      </dsp:txBody>
      <dsp:txXfrm>
        <a:off x="149484" y="1564892"/>
        <a:ext cx="5379243" cy="489022"/>
      </dsp:txXfrm>
    </dsp:sp>
    <dsp:sp modelId="{837C1F85-8910-4CC2-BDE9-F7DDF2216908}">
      <dsp:nvSpPr>
        <dsp:cNvPr id="0" name=""/>
        <dsp:cNvSpPr/>
      </dsp:nvSpPr>
      <dsp:spPr>
        <a:xfrm>
          <a:off x="149484" y="2053914"/>
          <a:ext cx="1258743" cy="2010064"/>
        </a:xfrm>
        <a:prstGeom prst="chevron">
          <a:avLst>
            <a:gd name="adj" fmla="val 70610"/>
          </a:avLst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DFC4F-446F-404D-8626-7BDCCBF95D16}">
      <dsp:nvSpPr>
        <dsp:cNvPr id="0" name=""/>
        <dsp:cNvSpPr/>
      </dsp:nvSpPr>
      <dsp:spPr>
        <a:xfrm>
          <a:off x="905566" y="2053914"/>
          <a:ext cx="1258743" cy="2010064"/>
        </a:xfrm>
        <a:prstGeom prst="chevron">
          <a:avLst>
            <a:gd name="adj" fmla="val 70610"/>
          </a:avLst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C601A-2285-4A36-BB8B-3BBFB9447B47}">
      <dsp:nvSpPr>
        <dsp:cNvPr id="0" name=""/>
        <dsp:cNvSpPr/>
      </dsp:nvSpPr>
      <dsp:spPr>
        <a:xfrm>
          <a:off x="1662247" y="2053914"/>
          <a:ext cx="1258743" cy="2010064"/>
        </a:xfrm>
        <a:prstGeom prst="chevron">
          <a:avLst>
            <a:gd name="adj" fmla="val 70610"/>
          </a:avLst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6647-8786-4692-B618-03A2213D24F1}">
      <dsp:nvSpPr>
        <dsp:cNvPr id="0" name=""/>
        <dsp:cNvSpPr/>
      </dsp:nvSpPr>
      <dsp:spPr>
        <a:xfrm>
          <a:off x="2418329" y="2053914"/>
          <a:ext cx="1258743" cy="2010064"/>
        </a:xfrm>
        <a:prstGeom prst="chevron">
          <a:avLst>
            <a:gd name="adj" fmla="val 70610"/>
          </a:avLst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B689F-36D7-4A78-B0AA-098FE4224AD0}">
      <dsp:nvSpPr>
        <dsp:cNvPr id="0" name=""/>
        <dsp:cNvSpPr/>
      </dsp:nvSpPr>
      <dsp:spPr>
        <a:xfrm>
          <a:off x="3175009" y="2053914"/>
          <a:ext cx="1258743" cy="2010064"/>
        </a:xfrm>
        <a:prstGeom prst="chevron">
          <a:avLst>
            <a:gd name="adj" fmla="val 70610"/>
          </a:avLst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93CCC-ED76-468E-98C9-921DDBFE6505}">
      <dsp:nvSpPr>
        <dsp:cNvPr id="0" name=""/>
        <dsp:cNvSpPr/>
      </dsp:nvSpPr>
      <dsp:spPr>
        <a:xfrm>
          <a:off x="3931092" y="2053914"/>
          <a:ext cx="1258743" cy="2010064"/>
        </a:xfrm>
        <a:prstGeom prst="chevron">
          <a:avLst>
            <a:gd name="adj" fmla="val 70610"/>
          </a:avLst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11F41-96E6-4C1B-AE47-3C8302300974}">
      <dsp:nvSpPr>
        <dsp:cNvPr id="0" name=""/>
        <dsp:cNvSpPr/>
      </dsp:nvSpPr>
      <dsp:spPr>
        <a:xfrm>
          <a:off x="4687772" y="2053914"/>
          <a:ext cx="1258743" cy="2010064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F50DF-385A-4208-BBC3-5B84AFAA6839}">
      <dsp:nvSpPr>
        <dsp:cNvPr id="0" name=""/>
        <dsp:cNvSpPr/>
      </dsp:nvSpPr>
      <dsp:spPr>
        <a:xfrm>
          <a:off x="360040" y="2232244"/>
          <a:ext cx="5449173" cy="1727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i="1" kern="1200" dirty="0" smtClean="0"/>
            <a:t>Le nombre maximal d’éléments du tableau, qui est précisé à la définition, s’appelle sa dimension. Le type de ses éléments s’appelle le type du tableau. Pour accéder aux éléments d’un tableau, un indice indique le rang de l’élément.</a:t>
          </a:r>
          <a:endParaRPr lang="fr-FR" sz="2100" kern="1200" dirty="0"/>
        </a:p>
      </dsp:txBody>
      <dsp:txXfrm>
        <a:off x="360040" y="2232244"/>
        <a:ext cx="5449173" cy="1727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A4BD2-092E-4B97-9865-53A0C2FE8513}">
      <dsp:nvSpPr>
        <dsp:cNvPr id="0" name=""/>
        <dsp:cNvSpPr/>
      </dsp:nvSpPr>
      <dsp:spPr>
        <a:xfrm>
          <a:off x="1852284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67206" y="2717553"/>
        <a:ext cx="76692" cy="76692"/>
      </dsp:txXfrm>
    </dsp:sp>
    <dsp:sp modelId="{48B60E29-2ECF-40B3-8F4B-821CCAD7BD4C}">
      <dsp:nvSpPr>
        <dsp:cNvPr id="0" name=""/>
        <dsp:cNvSpPr/>
      </dsp:nvSpPr>
      <dsp:spPr>
        <a:xfrm>
          <a:off x="1852284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88062" y="2255809"/>
        <a:ext cx="34981" cy="34981"/>
      </dsp:txXfrm>
    </dsp:sp>
    <dsp:sp modelId="{CBF89651-1684-4587-B55C-6343B6B71509}">
      <dsp:nvSpPr>
        <dsp:cNvPr id="0" name=""/>
        <dsp:cNvSpPr/>
      </dsp:nvSpPr>
      <dsp:spPr>
        <a:xfrm>
          <a:off x="1852284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88062" y="1773209"/>
        <a:ext cx="34981" cy="34981"/>
      </dsp:txXfrm>
    </dsp:sp>
    <dsp:sp modelId="{E5AD114F-B1AC-478C-B309-36A6F09A8B32}">
      <dsp:nvSpPr>
        <dsp:cNvPr id="0" name=""/>
        <dsp:cNvSpPr/>
      </dsp:nvSpPr>
      <dsp:spPr>
        <a:xfrm>
          <a:off x="1852284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67206" y="1269753"/>
        <a:ext cx="76692" cy="76692"/>
      </dsp:txXfrm>
    </dsp:sp>
    <dsp:sp modelId="{DBC2DEB9-F870-4662-9B9B-E5CBD6D0D014}">
      <dsp:nvSpPr>
        <dsp:cNvPr id="0" name=""/>
        <dsp:cNvSpPr/>
      </dsp:nvSpPr>
      <dsp:spPr>
        <a:xfrm rot="16200000">
          <a:off x="-565795" y="1645920"/>
          <a:ext cx="4064000" cy="7721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000" kern="1200" dirty="0" smtClean="0"/>
            <a:t>Règles</a:t>
          </a:r>
          <a:endParaRPr lang="fr-FR" sz="5000" kern="1200" dirty="0"/>
        </a:p>
      </dsp:txBody>
      <dsp:txXfrm>
        <a:off x="-565795" y="1645920"/>
        <a:ext cx="4064000" cy="772160"/>
      </dsp:txXfrm>
    </dsp:sp>
    <dsp:sp modelId="{68990935-306E-499A-83DF-87CC4FF18F0B}">
      <dsp:nvSpPr>
        <dsp:cNvPr id="0" name=""/>
        <dsp:cNvSpPr/>
      </dsp:nvSpPr>
      <dsp:spPr>
        <a:xfrm>
          <a:off x="2358821" y="198119"/>
          <a:ext cx="4116853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Commence par une minuscule</a:t>
          </a:r>
          <a:endParaRPr lang="fr-FR" sz="1800" kern="1200" dirty="0"/>
        </a:p>
      </dsp:txBody>
      <dsp:txXfrm>
        <a:off x="2358821" y="198119"/>
        <a:ext cx="4116853" cy="772160"/>
      </dsp:txXfrm>
    </dsp:sp>
    <dsp:sp modelId="{24ECB791-539B-49D9-862D-DEDA2AC264B8}">
      <dsp:nvSpPr>
        <dsp:cNvPr id="0" name=""/>
        <dsp:cNvSpPr/>
      </dsp:nvSpPr>
      <dsp:spPr>
        <a:xfrm>
          <a:off x="2358821" y="1163319"/>
          <a:ext cx="4121893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Ne comporte pas d’espace</a:t>
          </a:r>
          <a:endParaRPr lang="fr-FR" sz="1800" kern="1200" dirty="0"/>
        </a:p>
      </dsp:txBody>
      <dsp:txXfrm>
        <a:off x="2358821" y="1163319"/>
        <a:ext cx="4121893" cy="772160"/>
      </dsp:txXfrm>
    </dsp:sp>
    <dsp:sp modelId="{F5215829-312E-46B5-A6C5-CEEF7945E881}">
      <dsp:nvSpPr>
        <dsp:cNvPr id="0" name=""/>
        <dsp:cNvSpPr/>
      </dsp:nvSpPr>
      <dsp:spPr>
        <a:xfrm>
          <a:off x="2358821" y="2128519"/>
          <a:ext cx="4121893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Si le nom de variable est composé de plusieurs mots, il faut faire commencer chacun d’eux par une majuscule et ne pas faire figurer de traits d’union.</a:t>
          </a:r>
          <a:endParaRPr lang="fr-FR" sz="1400" kern="1200" dirty="0"/>
        </a:p>
      </dsp:txBody>
      <dsp:txXfrm>
        <a:off x="2358821" y="2128519"/>
        <a:ext cx="4121893" cy="772160"/>
      </dsp:txXfrm>
    </dsp:sp>
    <dsp:sp modelId="{0F3F7D18-85E2-456C-B709-343F12CD574D}">
      <dsp:nvSpPr>
        <dsp:cNvPr id="0" name=""/>
        <dsp:cNvSpPr/>
      </dsp:nvSpPr>
      <dsp:spPr>
        <a:xfrm>
          <a:off x="2358821" y="3093720"/>
          <a:ext cx="4121893" cy="7721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Il faut également faire attention à bien donner aux variables un nom explicite (proscrire i2, zz2,..) </a:t>
          </a:r>
          <a:endParaRPr lang="fr-FR" sz="1400" kern="1200" dirty="0"/>
        </a:p>
      </dsp:txBody>
      <dsp:txXfrm>
        <a:off x="2358821" y="3093720"/>
        <a:ext cx="4121893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6EF11-A82B-4CE6-9101-812D6E4391E1}">
      <dsp:nvSpPr>
        <dsp:cNvPr id="0" name=""/>
        <dsp:cNvSpPr/>
      </dsp:nvSpPr>
      <dsp:spPr>
        <a:xfrm>
          <a:off x="0" y="101260"/>
          <a:ext cx="1558682" cy="109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Affectation</a:t>
          </a:r>
          <a:endParaRPr lang="fr-FR" sz="2400" kern="1200" dirty="0"/>
        </a:p>
      </dsp:txBody>
      <dsp:txXfrm>
        <a:off x="32040" y="133300"/>
        <a:ext cx="1494602" cy="1029839"/>
      </dsp:txXfrm>
    </dsp:sp>
    <dsp:sp modelId="{63DDDEA4-C054-48CB-B627-9399F97198A3}">
      <dsp:nvSpPr>
        <dsp:cNvPr id="0" name=""/>
        <dsp:cNvSpPr/>
      </dsp:nvSpPr>
      <dsp:spPr>
        <a:xfrm>
          <a:off x="155868" y="1195180"/>
          <a:ext cx="659922" cy="720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543"/>
              </a:lnTo>
              <a:lnTo>
                <a:pt x="659922" y="720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6CC37-160D-41E8-8011-47C7099CC309}">
      <dsp:nvSpPr>
        <dsp:cNvPr id="0" name=""/>
        <dsp:cNvSpPr/>
      </dsp:nvSpPr>
      <dsp:spPr>
        <a:xfrm>
          <a:off x="815790" y="1368763"/>
          <a:ext cx="4344751" cy="109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dirty="0" smtClean="0"/>
            <a:t>L’affectation est une opération qui fixe une nouvelle valeur à une variable. Le symbole de l’affectation est </a:t>
          </a:r>
          <a:r>
            <a:rPr lang="fr-FR" sz="1800" i="1" kern="1200" dirty="0" smtClean="0">
              <a:sym typeface="Wingdings"/>
            </a:rPr>
            <a:t></a:t>
          </a:r>
          <a:r>
            <a:rPr lang="fr-FR" sz="1800" i="1" kern="1200" dirty="0" smtClean="0"/>
            <a:t>.</a:t>
          </a:r>
          <a:endParaRPr lang="fr-FR" sz="1800" kern="1200" dirty="0"/>
        </a:p>
      </dsp:txBody>
      <dsp:txXfrm>
        <a:off x="847830" y="1400803"/>
        <a:ext cx="4280671" cy="1029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D864-EBA1-48ED-9F9E-D4F37C7EA6BD}">
      <dsp:nvSpPr>
        <dsp:cNvPr id="0" name=""/>
        <dsp:cNvSpPr/>
      </dsp:nvSpPr>
      <dsp:spPr>
        <a:xfrm flipV="1">
          <a:off x="205584" y="487085"/>
          <a:ext cx="6515463" cy="160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5337D-4232-41CA-94E3-EF49C07BB099}">
      <dsp:nvSpPr>
        <dsp:cNvPr id="0" name=""/>
        <dsp:cNvSpPr/>
      </dsp:nvSpPr>
      <dsp:spPr>
        <a:xfrm>
          <a:off x="144017" y="429402"/>
          <a:ext cx="290680" cy="2906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42935-6FD5-4FE3-B7C6-28F589FEF226}">
      <dsp:nvSpPr>
        <dsp:cNvPr id="0" name=""/>
        <dsp:cNvSpPr/>
      </dsp:nvSpPr>
      <dsp:spPr>
        <a:xfrm>
          <a:off x="210056" y="0"/>
          <a:ext cx="6882258" cy="542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solidFill>
                <a:schemeClr val="tx2"/>
              </a:solidFill>
            </a:rPr>
            <a:t>Les erreurs à éviter</a:t>
          </a:r>
          <a:endParaRPr lang="fr-FR" sz="2800" kern="1200" dirty="0">
            <a:solidFill>
              <a:schemeClr val="tx2"/>
            </a:solidFill>
          </a:endParaRPr>
        </a:p>
      </dsp:txBody>
      <dsp:txXfrm>
        <a:off x="210056" y="0"/>
        <a:ext cx="6882258" cy="542028"/>
      </dsp:txXfrm>
    </dsp:sp>
    <dsp:sp modelId="{DFC12635-6756-4DC4-8596-C536D57E8A57}">
      <dsp:nvSpPr>
        <dsp:cNvPr id="0" name=""/>
        <dsp:cNvSpPr/>
      </dsp:nvSpPr>
      <dsp:spPr>
        <a:xfrm>
          <a:off x="72010" y="834413"/>
          <a:ext cx="290673" cy="2906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49944-7840-495D-A2FA-F9574FF4F644}">
      <dsp:nvSpPr>
        <dsp:cNvPr id="0" name=""/>
        <dsp:cNvSpPr/>
      </dsp:nvSpPr>
      <dsp:spPr>
        <a:xfrm>
          <a:off x="376200" y="700716"/>
          <a:ext cx="7500767" cy="67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Une variables n’est déclarée qu’une seule fois dans un algorithme</a:t>
          </a:r>
          <a:endParaRPr lang="fr-FR" sz="1600" kern="1200" dirty="0"/>
        </a:p>
      </dsp:txBody>
      <dsp:txXfrm>
        <a:off x="376200" y="700716"/>
        <a:ext cx="7500767" cy="677560"/>
      </dsp:txXfrm>
    </dsp:sp>
    <dsp:sp modelId="{BC8E8CB4-7220-40F3-B2EA-07CC5700C94B}">
      <dsp:nvSpPr>
        <dsp:cNvPr id="0" name=""/>
        <dsp:cNvSpPr/>
      </dsp:nvSpPr>
      <dsp:spPr>
        <a:xfrm>
          <a:off x="72007" y="1440160"/>
          <a:ext cx="290673" cy="2906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19AB1-D799-4E76-A81C-2C9FFA973515}">
      <dsp:nvSpPr>
        <dsp:cNvPr id="0" name=""/>
        <dsp:cNvSpPr/>
      </dsp:nvSpPr>
      <dsp:spPr>
        <a:xfrm>
          <a:off x="360045" y="1440159"/>
          <a:ext cx="7440713" cy="67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Une variable est déclarée au début de l’algorithme et non dans la partie réservée aux instructions de traitement.</a:t>
          </a:r>
          <a:endParaRPr lang="fr-FR" sz="1600" kern="1200" dirty="0"/>
        </a:p>
      </dsp:txBody>
      <dsp:txXfrm>
        <a:off x="360045" y="1440159"/>
        <a:ext cx="7440713" cy="677560"/>
      </dsp:txXfrm>
    </dsp:sp>
    <dsp:sp modelId="{DF43840C-7A51-459E-81C0-2363E91B7DE6}">
      <dsp:nvSpPr>
        <dsp:cNvPr id="0" name=""/>
        <dsp:cNvSpPr/>
      </dsp:nvSpPr>
      <dsp:spPr>
        <a:xfrm>
          <a:off x="72008" y="2088232"/>
          <a:ext cx="290673" cy="2906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5A407-977D-45BE-8F98-9CCB1018C44D}">
      <dsp:nvSpPr>
        <dsp:cNvPr id="0" name=""/>
        <dsp:cNvSpPr/>
      </dsp:nvSpPr>
      <dsp:spPr>
        <a:xfrm>
          <a:off x="360008" y="1944217"/>
          <a:ext cx="7418487" cy="67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Avant de pouvoir utiliser une variable, il faut l’avoir déclarée dans le bloc des variables.</a:t>
          </a:r>
          <a:endParaRPr lang="fr-FR" sz="1600" kern="1200" dirty="0"/>
        </a:p>
      </dsp:txBody>
      <dsp:txXfrm>
        <a:off x="360008" y="1944217"/>
        <a:ext cx="7418487" cy="677560"/>
      </dsp:txXfrm>
    </dsp:sp>
    <dsp:sp modelId="{F0337B1B-7A7F-4940-8168-26C0A495537D}">
      <dsp:nvSpPr>
        <dsp:cNvPr id="0" name=""/>
        <dsp:cNvSpPr/>
      </dsp:nvSpPr>
      <dsp:spPr>
        <a:xfrm>
          <a:off x="72007" y="2664296"/>
          <a:ext cx="290673" cy="2906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F6192-26C8-45BA-9783-ACD47FC688DB}">
      <dsp:nvSpPr>
        <dsp:cNvPr id="0" name=""/>
        <dsp:cNvSpPr/>
      </dsp:nvSpPr>
      <dsp:spPr>
        <a:xfrm>
          <a:off x="403430" y="2577790"/>
          <a:ext cx="7384043" cy="67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Avant de pouvoir utiliser la valeur d’une variable, une valeur doit lui être attribué.</a:t>
          </a:r>
          <a:endParaRPr lang="fr-FR" sz="1600" kern="1200" dirty="0"/>
        </a:p>
      </dsp:txBody>
      <dsp:txXfrm>
        <a:off x="403430" y="2577790"/>
        <a:ext cx="7384043" cy="677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D864-EBA1-48ED-9F9E-D4F37C7EA6BD}">
      <dsp:nvSpPr>
        <dsp:cNvPr id="0" name=""/>
        <dsp:cNvSpPr/>
      </dsp:nvSpPr>
      <dsp:spPr>
        <a:xfrm flipV="1">
          <a:off x="1675498" y="360038"/>
          <a:ext cx="4320712" cy="106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5337D-4232-41CA-94E3-EF49C07BB099}">
      <dsp:nvSpPr>
        <dsp:cNvPr id="0" name=""/>
        <dsp:cNvSpPr/>
      </dsp:nvSpPr>
      <dsp:spPr>
        <a:xfrm>
          <a:off x="1634670" y="321787"/>
          <a:ext cx="192764" cy="19276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42935-6FD5-4FE3-B7C6-28F589FEF226}">
      <dsp:nvSpPr>
        <dsp:cNvPr id="0" name=""/>
        <dsp:cNvSpPr/>
      </dsp:nvSpPr>
      <dsp:spPr>
        <a:xfrm>
          <a:off x="1678463" y="0"/>
          <a:ext cx="4563952" cy="359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solidFill>
                <a:schemeClr val="tx2"/>
              </a:solidFill>
            </a:rPr>
            <a:t>Les erreurs à éviter</a:t>
          </a:r>
          <a:endParaRPr lang="fr-FR" sz="2800" kern="1200" dirty="0">
            <a:solidFill>
              <a:schemeClr val="tx2"/>
            </a:solidFill>
          </a:endParaRPr>
        </a:p>
      </dsp:txBody>
      <dsp:txXfrm>
        <a:off x="1678463" y="0"/>
        <a:ext cx="4563952" cy="3594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48FEE-2162-4FEE-927C-D0EBD8FD1BF5}">
      <dsp:nvSpPr>
        <dsp:cNvPr id="0" name=""/>
        <dsp:cNvSpPr/>
      </dsp:nvSpPr>
      <dsp:spPr>
        <a:xfrm>
          <a:off x="0" y="0"/>
          <a:ext cx="7776864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6B021-5EBA-41DF-864D-304CE8BA4575}">
      <dsp:nvSpPr>
        <dsp:cNvPr id="0" name=""/>
        <dsp:cNvSpPr/>
      </dsp:nvSpPr>
      <dsp:spPr>
        <a:xfrm>
          <a:off x="0" y="0"/>
          <a:ext cx="1555372" cy="208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Le type réel – le type entier </a:t>
          </a:r>
          <a:r>
            <a:rPr lang="fr-FR" sz="3400" b="1" i="1" kern="1200" dirty="0" smtClean="0"/>
            <a:t> </a:t>
          </a:r>
          <a:endParaRPr lang="fr-FR" sz="3400" kern="1200" dirty="0"/>
        </a:p>
      </dsp:txBody>
      <dsp:txXfrm>
        <a:off x="0" y="0"/>
        <a:ext cx="1555372" cy="2088232"/>
      </dsp:txXfrm>
    </dsp:sp>
    <dsp:sp modelId="{0F4BA726-8DB8-4456-809B-B32CCAA59822}">
      <dsp:nvSpPr>
        <dsp:cNvPr id="0" name=""/>
        <dsp:cNvSpPr/>
      </dsp:nvSpPr>
      <dsp:spPr>
        <a:xfrm>
          <a:off x="1672025" y="104411"/>
          <a:ext cx="6104838" cy="122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/>
            <a:t>les variables de type numérique utilisées dans l’algorithme ont comme domaines usuels ceux fournis par les mathématiques : réel ou entier.</a:t>
          </a:r>
          <a:endParaRPr lang="fr-FR" sz="2400" kern="1200" dirty="0"/>
        </a:p>
      </dsp:txBody>
      <dsp:txXfrm>
        <a:off x="1672025" y="104411"/>
        <a:ext cx="6104838" cy="1228381"/>
      </dsp:txXfrm>
    </dsp:sp>
    <dsp:sp modelId="{C6F9CE85-03F3-4898-8985-1A4F73AE93B4}">
      <dsp:nvSpPr>
        <dsp:cNvPr id="0" name=""/>
        <dsp:cNvSpPr/>
      </dsp:nvSpPr>
      <dsp:spPr>
        <a:xfrm>
          <a:off x="1555372" y="1332793"/>
          <a:ext cx="6221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1F25C-CB8D-42FE-A218-B093F887D33F}">
      <dsp:nvSpPr>
        <dsp:cNvPr id="0" name=""/>
        <dsp:cNvSpPr/>
      </dsp:nvSpPr>
      <dsp:spPr>
        <a:xfrm>
          <a:off x="0" y="-44619"/>
          <a:ext cx="2852936" cy="28529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A3098-0C53-4A1E-A492-604E1F0F0B35}">
      <dsp:nvSpPr>
        <dsp:cNvPr id="0" name=""/>
        <dsp:cNvSpPr/>
      </dsp:nvSpPr>
      <dsp:spPr>
        <a:xfrm>
          <a:off x="1426468" y="0"/>
          <a:ext cx="4669532" cy="28529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ea typeface="Times New Roman"/>
              <a:cs typeface="Arial"/>
            </a:rPr>
            <a:t>Algorithme </a:t>
          </a:r>
          <a:r>
            <a:rPr lang="fr-FR" sz="1600" b="1" kern="1200" dirty="0" smtClean="0">
              <a:latin typeface="Calibri"/>
              <a:ea typeface="Times New Roman"/>
              <a:cs typeface="Arial"/>
            </a:rPr>
            <a:t>type-réel</a:t>
          </a:r>
          <a:endParaRPr lang="fr-FR" sz="1600" kern="1200" dirty="0" smtClean="0">
            <a:latin typeface="Calibri"/>
            <a:ea typeface="Times New Roman"/>
            <a:cs typeface="Arial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ea typeface="Times New Roman"/>
              <a:cs typeface="Arial"/>
            </a:rPr>
            <a:t>Variables :</a:t>
          </a:r>
          <a:r>
            <a:rPr lang="fr-FR" sz="1600" b="1" kern="1200" dirty="0" smtClean="0">
              <a:latin typeface="Calibri"/>
              <a:ea typeface="Times New Roman"/>
              <a:cs typeface="Arial"/>
            </a:rPr>
            <a:t> nombre1, nombre2, resulat : </a:t>
          </a:r>
          <a:r>
            <a:rPr lang="fr-FR" sz="1600" kern="1200" dirty="0" smtClean="0">
              <a:latin typeface="Calibri"/>
              <a:ea typeface="Times New Roman"/>
              <a:cs typeface="Arial"/>
            </a:rPr>
            <a:t>réel 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alibri"/>
              <a:ea typeface="Times New Roman"/>
              <a:cs typeface="Arial"/>
            </a:rPr>
            <a:t>                     var1 </a:t>
          </a:r>
          <a:r>
            <a:rPr lang="fr-FR" sz="1600" kern="1200" dirty="0" smtClean="0">
              <a:latin typeface="Calibri"/>
              <a:ea typeface="Times New Roman"/>
              <a:cs typeface="Arial"/>
            </a:rPr>
            <a:t>: entier 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latin typeface="Calibri"/>
              <a:ea typeface="Times New Roman"/>
              <a:cs typeface="Arial"/>
            </a:rPr>
            <a:t>Debut</a:t>
          </a:r>
          <a:r>
            <a:rPr lang="fr-FR" sz="1600" kern="1200" dirty="0" smtClean="0">
              <a:latin typeface="Calibri"/>
              <a:ea typeface="Times New Roman"/>
              <a:cs typeface="Arial"/>
            </a:rPr>
            <a:t>			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ea typeface="Times New Roman"/>
              <a:cs typeface="Arial"/>
            </a:rPr>
            <a:t>           nombre1</a:t>
          </a:r>
          <a:r>
            <a:rPr lang="fr-FR" sz="1600" kern="12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kern="1200" dirty="0" smtClean="0">
              <a:latin typeface="Calibri"/>
              <a:ea typeface="Times New Roman"/>
              <a:cs typeface="Arial"/>
            </a:rPr>
            <a:t>1.2;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ea typeface="Times New Roman"/>
              <a:cs typeface="Arial"/>
            </a:rPr>
            <a:t>           nombre2</a:t>
          </a:r>
          <a:r>
            <a:rPr lang="fr-FR" sz="1600" kern="12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kern="1200" dirty="0" smtClean="0">
              <a:latin typeface="Calibri"/>
              <a:ea typeface="Times New Roman"/>
              <a:cs typeface="Arial"/>
            </a:rPr>
            <a:t>15 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ea typeface="Times New Roman"/>
              <a:cs typeface="Arial"/>
            </a:rPr>
            <a:t>           var1</a:t>
          </a:r>
          <a:r>
            <a:rPr lang="fr-FR" sz="1600" kern="12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kern="1200" dirty="0" smtClean="0">
              <a:latin typeface="Calibri"/>
              <a:ea typeface="Times New Roman"/>
              <a:cs typeface="Arial"/>
            </a:rPr>
            <a:t>2 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ea typeface="Times New Roman"/>
              <a:cs typeface="Arial"/>
            </a:rPr>
            <a:t>           resulat </a:t>
          </a:r>
          <a:r>
            <a:rPr lang="fr-FR" sz="1600" kern="1200" dirty="0" smtClean="0"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kern="1200" dirty="0" smtClean="0">
              <a:latin typeface="Calibri"/>
              <a:ea typeface="Times New Roman"/>
              <a:cs typeface="Arial"/>
            </a:rPr>
            <a:t>nombre1/nombre2  x  var1 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alibri"/>
              <a:ea typeface="Times New Roman"/>
              <a:cs typeface="Arial"/>
            </a:rPr>
            <a:t>Fin </a:t>
          </a:r>
          <a:endParaRPr lang="fr-FR" sz="1600" kern="1200" dirty="0"/>
        </a:p>
      </dsp:txBody>
      <dsp:txXfrm>
        <a:off x="1426468" y="0"/>
        <a:ext cx="4669532" cy="28529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156A-C390-4179-9825-D5942727EE1C}">
      <dsp:nvSpPr>
        <dsp:cNvPr id="0" name=""/>
        <dsp:cNvSpPr/>
      </dsp:nvSpPr>
      <dsp:spPr>
        <a:xfrm>
          <a:off x="0" y="43075"/>
          <a:ext cx="4458052" cy="33687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Algorithme </a:t>
          </a:r>
          <a:r>
            <a:rPr lang="fr-FR" sz="1600" b="1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conversion-numérique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Variables :</a:t>
          </a:r>
          <a:r>
            <a:rPr lang="fr-FR" sz="1600" b="1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 nombre1: 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entier 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nombre2 : 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réel 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solidFill>
                <a:schemeClr val="tx1"/>
              </a:solidFill>
              <a:latin typeface="Calibri"/>
              <a:ea typeface="Times New Roman"/>
              <a:cs typeface="Arial"/>
            </a:rPr>
            <a:t>Debut</a:t>
          </a:r>
          <a:r>
            <a:rPr lang="fr-FR" sz="1600" kern="1200" dirty="0" smtClean="0">
              <a:solidFill>
                <a:schemeClr val="tx1"/>
              </a:solidFill>
              <a:latin typeface="Calibri"/>
              <a:ea typeface="Times New Roman"/>
              <a:cs typeface="Arial"/>
            </a:rPr>
            <a:t>	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				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nombre1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15;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nombre2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nombre1;	    </a:t>
          </a:r>
          <a:r>
            <a:rPr lang="fr-FR" sz="1600" kern="1200" dirty="0" smtClean="0">
              <a:solidFill>
                <a:schemeClr val="accent3">
                  <a:lumMod val="50000"/>
                </a:schemeClr>
              </a:solidFill>
              <a:latin typeface="Calibri"/>
              <a:ea typeface="Times New Roman"/>
              <a:cs typeface="Arial"/>
            </a:rPr>
            <a:t>//nombre2 vaut 15.0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nombre1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  <a:sym typeface="Wingdings"/>
            </a:rPr>
            <a:t></a:t>
          </a:r>
          <a:r>
            <a:rPr lang="fr-FR" sz="1600" kern="1200" dirty="0" smtClean="0">
              <a:solidFill>
                <a:schemeClr val="accent1">
                  <a:lumMod val="50000"/>
                </a:schemeClr>
              </a:solidFill>
              <a:latin typeface="Calibri"/>
              <a:ea typeface="Times New Roman"/>
              <a:cs typeface="Arial"/>
            </a:rPr>
            <a:t>nombre2 + 0.5</a:t>
          </a:r>
          <a:r>
            <a:rPr lang="fr-FR" sz="1600" kern="1200" dirty="0" smtClean="0">
              <a:solidFill>
                <a:schemeClr val="accent3">
                  <a:lumMod val="50000"/>
                </a:schemeClr>
              </a:solidFill>
              <a:latin typeface="Calibri"/>
              <a:ea typeface="Times New Roman"/>
              <a:cs typeface="Arial"/>
            </a:rPr>
            <a:t>;   //erreur impossible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libri"/>
              <a:ea typeface="Times New Roman"/>
              <a:cs typeface="Arial"/>
            </a:rPr>
            <a:t>Fin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0" y="43075"/>
        <a:ext cx="4458052" cy="3368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48FEE-2162-4FEE-927C-D0EBD8FD1BF5}">
      <dsp:nvSpPr>
        <dsp:cNvPr id="0" name=""/>
        <dsp:cNvSpPr/>
      </dsp:nvSpPr>
      <dsp:spPr>
        <a:xfrm>
          <a:off x="0" y="0"/>
          <a:ext cx="7776864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6B021-5EBA-41DF-864D-304CE8BA4575}">
      <dsp:nvSpPr>
        <dsp:cNvPr id="0" name=""/>
        <dsp:cNvSpPr/>
      </dsp:nvSpPr>
      <dsp:spPr>
        <a:xfrm>
          <a:off x="0" y="0"/>
          <a:ext cx="1555372" cy="208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/>
            <a:t>Le type Caractère</a:t>
          </a:r>
          <a:endParaRPr lang="fr-FR" sz="3400" kern="1200" dirty="0"/>
        </a:p>
      </dsp:txBody>
      <dsp:txXfrm>
        <a:off x="0" y="0"/>
        <a:ext cx="1555372" cy="2088232"/>
      </dsp:txXfrm>
    </dsp:sp>
    <dsp:sp modelId="{0F4BA726-8DB8-4456-809B-B32CCAA59822}">
      <dsp:nvSpPr>
        <dsp:cNvPr id="0" name=""/>
        <dsp:cNvSpPr/>
      </dsp:nvSpPr>
      <dsp:spPr>
        <a:xfrm>
          <a:off x="1672025" y="104411"/>
          <a:ext cx="6104838" cy="122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i="1" kern="1200" dirty="0" smtClean="0"/>
            <a:t>Il s’agit du domaine constitué des caractères alphabétiques, numériques et de ponctuation. </a:t>
          </a:r>
          <a:endParaRPr lang="fr-FR" sz="2400" kern="1200" dirty="0"/>
        </a:p>
      </dsp:txBody>
      <dsp:txXfrm>
        <a:off x="1672025" y="104411"/>
        <a:ext cx="6104838" cy="1228381"/>
      </dsp:txXfrm>
    </dsp:sp>
    <dsp:sp modelId="{C6F9CE85-03F3-4898-8985-1A4F73AE93B4}">
      <dsp:nvSpPr>
        <dsp:cNvPr id="0" name=""/>
        <dsp:cNvSpPr/>
      </dsp:nvSpPr>
      <dsp:spPr>
        <a:xfrm>
          <a:off x="1555372" y="1332793"/>
          <a:ext cx="62214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6715-A5C7-45FC-948B-12398F9D482C}" type="datetimeFigureOut">
              <a:rPr lang="fr-FR" smtClean="0"/>
              <a:pPr/>
              <a:t>19/10/2013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789FA-F4CD-4709-889C-81E51FF46D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2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89FA-F4CD-4709-889C-81E51FF46DC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15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54276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kumimoji="0" lang="fr-FR" sz="1200" u="none">
                <a:solidFill>
                  <a:prstClr val="black"/>
                </a:solidFill>
                <a:latin typeface="Times New Roman" pitchFamily="18" charset="0"/>
              </a:rPr>
              <a:t>Partie 1 Etude de l'existant</a:t>
            </a:r>
          </a:p>
        </p:txBody>
      </p:sp>
      <p:sp>
        <p:nvSpPr>
          <p:cNvPr id="5427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BEFE73E5-E843-42FA-87CA-EBAF09C3443B}" type="slidenum">
              <a:rPr kumimoji="0" lang="fr-FR" sz="1200" u="none">
                <a:solidFill>
                  <a:prstClr val="black"/>
                </a:solidFill>
                <a:latin typeface="Times New Roman" pitchFamily="18" charset="0"/>
              </a:rPr>
              <a:pPr/>
              <a:t>30</a:t>
            </a:fld>
            <a:endParaRPr kumimoji="0" lang="fr-FR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>
              <a:spcAft>
                <a:spcPts val="0"/>
              </a:spcAft>
              <a:tabLst>
                <a:tab pos="1533525" algn="l"/>
              </a:tabLst>
            </a:pPr>
            <a:r>
              <a:rPr lang="fr-FR" sz="1200" dirty="0" smtClean="0">
                <a:effectLst/>
                <a:latin typeface="+mn-lt"/>
                <a:ea typeface="Times New Roman"/>
                <a:cs typeface="Arial"/>
              </a:rPr>
              <a:t>Imaginez que vous avez deux bouteilles : l’une contient de jus, l’autre de l’eau. Comment échanger leur contenu ? Tout simplement en passant par l’intermédiaire d’une troisième bouteille qui stockera temporairement le jus, le temps de transvaser l’eau. </a:t>
            </a:r>
            <a:endParaRPr lang="fr-FR" sz="1100" dirty="0" smtClean="0">
              <a:effectLst/>
              <a:latin typeface="+mn-lt"/>
              <a:ea typeface="Times New Roman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89FA-F4CD-4709-889C-81E51FF46DC9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86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>
              <a:spcAft>
                <a:spcPts val="0"/>
              </a:spcAft>
              <a:tabLst>
                <a:tab pos="1533525" algn="l"/>
              </a:tabLst>
            </a:pPr>
            <a:r>
              <a:rPr lang="fr-FR" sz="1200" dirty="0" smtClean="0">
                <a:effectLst/>
                <a:latin typeface="+mn-lt"/>
                <a:ea typeface="Times New Roman"/>
                <a:cs typeface="Arial"/>
              </a:rPr>
              <a:t>Imaginez que vous avez deux bouteilles : l’une contient de jus, l’autre de l’eau. Comment échanger leur contenu ? Tout simplement en passant par l’intermédiaire d’une troisième bouteille qui stockera temporairement le jus, le temps de transvaser l’eau. </a:t>
            </a:r>
            <a:endParaRPr lang="fr-FR" sz="1100" dirty="0" smtClean="0">
              <a:effectLst/>
              <a:latin typeface="+mn-lt"/>
              <a:ea typeface="Times New Roman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89FA-F4CD-4709-889C-81E51FF46DC9}" type="slidenum">
              <a:rPr lang="fr-FR" smtClean="0">
                <a:solidFill>
                  <a:prstClr val="black"/>
                </a:solidFill>
              </a:rPr>
              <a:pPr/>
              <a:t>54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61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>
              <a:spcAft>
                <a:spcPts val="0"/>
              </a:spcAft>
              <a:tabLst>
                <a:tab pos="1533525" algn="l"/>
              </a:tabLst>
            </a:pPr>
            <a:endParaRPr lang="fr-FR" sz="1100" dirty="0" smtClean="0">
              <a:effectLst/>
              <a:latin typeface="+mn-lt"/>
              <a:ea typeface="Times New Roman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89FA-F4CD-4709-889C-81E51FF46DC9}" type="slidenum">
              <a:rPr lang="fr-FR" smtClean="0">
                <a:solidFill>
                  <a:prstClr val="black"/>
                </a:solidFill>
              </a:rPr>
              <a:pPr/>
              <a:t>55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6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89FA-F4CD-4709-889C-81E51FF46DC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789FA-F4CD-4709-889C-81E51FF46DC9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2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37892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kumimoji="0" lang="fr-FR" altLang="fr-FR" sz="1200" u="none" smtClean="0">
                <a:solidFill>
                  <a:prstClr val="black"/>
                </a:solidFill>
                <a:latin typeface="Times New Roman" pitchFamily="18" charset="0"/>
              </a:rPr>
              <a:t>Partie 1 Etude de l'existant</a:t>
            </a:r>
          </a:p>
        </p:txBody>
      </p:sp>
      <p:sp>
        <p:nvSpPr>
          <p:cNvPr id="3789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3D32E5FA-7E93-4A96-BBC6-D9700F742ABE}" type="slidenum">
              <a:rPr kumimoji="0" lang="fr-FR" altLang="fr-FR" sz="1200" u="none" smtClean="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kumimoji="0" lang="fr-FR" altLang="fr-FR" sz="1200" u="none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39940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t>Partie 1 Etude de l'existant</a:t>
            </a:r>
          </a:p>
        </p:txBody>
      </p:sp>
      <p:sp>
        <p:nvSpPr>
          <p:cNvPr id="39941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134AFDAB-428E-48FC-B115-34C72CC81296}" type="slidenum"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kumimoji="0" lang="fr-FR" altLang="fr-FR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40964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t>Partie 1 Etude de l'existant</a:t>
            </a:r>
          </a:p>
        </p:txBody>
      </p:sp>
      <p:sp>
        <p:nvSpPr>
          <p:cNvPr id="4096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1051BD5F-52DC-4661-9C06-BFAE0C61D8CA}" type="slidenum"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kumimoji="0" lang="fr-FR" altLang="fr-FR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43012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t>Partie 1 Etude de l'existant</a:t>
            </a:r>
          </a:p>
        </p:txBody>
      </p:sp>
      <p:sp>
        <p:nvSpPr>
          <p:cNvPr id="4301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B29207C6-1EA1-408B-8BDA-671014DC0696}" type="slidenum"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kumimoji="0" lang="fr-FR" altLang="fr-FR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49156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t>Partie 1 Etude de l'existant</a:t>
            </a:r>
          </a:p>
        </p:txBody>
      </p:sp>
      <p:sp>
        <p:nvSpPr>
          <p:cNvPr id="4915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3ED23C8A-837B-416D-BF38-17428FCFD401}" type="slidenum">
              <a:rPr kumimoji="0" lang="fr-FR" altLang="fr-FR" sz="1200" u="none">
                <a:solidFill>
                  <a:prstClr val="black"/>
                </a:solidFill>
                <a:latin typeface="Times New Roman" pitchFamily="18" charset="0"/>
              </a:rPr>
              <a:pPr/>
              <a:t>26</a:t>
            </a:fld>
            <a:endParaRPr kumimoji="0" lang="fr-FR" altLang="fr-FR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53252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r>
              <a:rPr kumimoji="0" lang="fr-FR" sz="1200" u="none">
                <a:solidFill>
                  <a:prstClr val="black"/>
                </a:solidFill>
                <a:latin typeface="Times New Roman" pitchFamily="18" charset="0"/>
              </a:rPr>
              <a:t>Partie 1 Etude de l'existant</a:t>
            </a:r>
          </a:p>
        </p:txBody>
      </p:sp>
      <p:sp>
        <p:nvSpPr>
          <p:cNvPr id="53253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u="sng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fld id="{1DF02711-B164-45D5-84B8-89BB41CB6136}" type="slidenum">
              <a:rPr kumimoji="0" lang="fr-FR" sz="1200" u="none">
                <a:solidFill>
                  <a:prstClr val="black"/>
                </a:solidFill>
                <a:latin typeface="Times New Roman" pitchFamily="18" charset="0"/>
              </a:rPr>
              <a:pPr/>
              <a:t>28</a:t>
            </a:fld>
            <a:endParaRPr kumimoji="0" lang="fr-FR" sz="12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31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41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640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20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130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05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480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719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61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99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425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82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948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70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761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02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746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828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4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420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42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44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750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350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503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460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274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408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901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3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754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521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502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998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956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800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382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277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657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437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9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185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304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136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756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877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951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3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39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409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160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8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550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414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815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58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318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33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557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892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632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306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4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171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516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888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2238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5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412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125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832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620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89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5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2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471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7894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072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515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6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283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939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738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13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36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59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00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470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517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014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16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604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855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953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69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1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360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825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76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913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9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903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643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7659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37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9261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706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994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892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936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22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23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31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16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740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413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36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625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865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74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728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2050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340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879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2056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058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1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115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175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4515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1368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992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3684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2125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869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386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029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70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002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5500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908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09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2879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6715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742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50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128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5203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77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602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4181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3733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64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028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618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803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86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608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5470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47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299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1368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070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9074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5549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3153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5545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7838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50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251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8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37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7763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715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359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6457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2695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7A1F-2E15-401A-91F3-67C70C5588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640C-AFE6-4440-9FB7-6AD8541FD0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17F3-F0BB-4F37-8F9F-E9F4DC8815B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976D-5188-41B4-8C57-BF6AAE63B3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21001-9DC1-4802-AF25-8F744F5715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9772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DC4E2-A730-45A9-87A3-A932A0D898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BC4A-69B0-47FB-A103-A034C1A4449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644A-C336-407F-8767-E83DF3CABF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8D97-D194-48FF-87E6-D3552504D4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C06E3-86B7-4BD5-9B96-DAF4D847D7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BC689-3368-40C7-B1FD-FF3FB43C84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3E9FD-0875-4423-82AD-E41C6FF2F32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13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1881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74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8104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9407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2278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8951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5684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3573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9759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434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632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EFCEF-49B5-4918-AC6A-2127BB26CD6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EFF44-E979-4FC2-BCC4-BEF85A92FB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523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46FC9-74B1-454A-9763-DF4D004070C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C38A3-F1DA-465C-B6E6-07DEF57AD91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3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223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1833F-EE19-4118-ABF9-3F0D7C8E860B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C73F-FD3F-41F1-AAEF-64262C2E4C7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6042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66A34-135B-470C-B12A-1F13B8F55C5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FD23C-CED4-4A2D-B908-CDD4CCEC3C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6871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3708D-BACD-4A16-B774-3EB54DF226C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70A58-DBA7-41B3-8073-789DED20BF9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7834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D3FF9-2AE7-43CF-874F-05202D876C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C4EF3-EF38-4680-8F9D-725CA6EA38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2490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6CE88-12BF-4511-9390-158A8C398EE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D6078-CAA6-4B77-9938-EFBF59F1530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8747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374BB-5D10-4B54-8BCB-EEBB04929BB3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BDE01-FEE0-462E-A4B0-F2B40A70EB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1736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616E6-C0FD-4475-9E31-A4318B82C0D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16892-AB60-4B6B-9DFE-511229D0003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711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69705-DADD-4B21-95BE-73C230B723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2CF5E-4792-4A83-A597-B68FBC0177B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1947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D6F86-EFF2-4223-B278-73D0600889C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CDAB-809D-47D9-A6E8-24AB0E4E7AE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128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4FC8-FD0E-4689-8212-7F3918A41688}" type="datetime1">
              <a:rPr lang="fr-F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19/10/2013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DBF5F9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0" hangingPunct="0">
              <a:defRPr/>
            </a:lvl2pPr>
          </a:lstStyle>
          <a:p>
            <a:pPr lvl="1">
              <a:defRPr/>
            </a:pPr>
            <a:fld id="{BEB6F952-09DB-4791-96AC-91442BE057D1}" type="slidenum">
              <a:rPr lang="fr-FR">
                <a:solidFill>
                  <a:srgbClr val="DBF5F9"/>
                </a:solidFill>
              </a:rPr>
              <a:pPr lvl="1">
                <a:defRPr/>
              </a:pPr>
              <a:t>‹N°›</a:t>
            </a:fld>
            <a:endParaRPr lang="fr-FR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2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5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8EF9-7E16-485B-AE55-23DE215C58D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25C9-F0EC-463A-BED1-A753E90B887D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62475"/>
      </p:ext>
    </p:extLst>
  </p:cSld>
  <p:clrMapOvr>
    <a:masterClrMapping/>
  </p:clrMapOvr>
  <p:transition spd="med">
    <p:wipe dir="r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40C4-228D-4416-B1C8-E1E99913A8F6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DBF5F9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0A1F-E7C9-43B7-A5C1-2DE123BD82AA}" type="slidenum">
              <a:rPr lang="fr-F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78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5422B-4939-44D9-A7A7-4100C894A39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BD25-34AB-4E6B-9CC7-5CE88CF585AF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97489"/>
      </p:ext>
    </p:extLst>
  </p:cSld>
  <p:clrMapOvr>
    <a:masterClrMapping/>
  </p:clrMapOvr>
  <p:transition spd="med"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C62A-7659-4CBF-B4AD-B24697813D3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DB73-3AC9-48D3-88E3-F93E1AC1DE5F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80660"/>
      </p:ext>
    </p:extLst>
  </p:cSld>
  <p:clrMapOvr>
    <a:masterClrMapping/>
  </p:clrMapOvr>
  <p:transition spd="med"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1205-FA4C-4B92-912B-C57F81FB301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6205-9BEA-49F4-8A10-A0DA4633E3D1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29119"/>
      </p:ext>
    </p:extLst>
  </p:cSld>
  <p:clrMapOvr>
    <a:masterClrMapping/>
  </p:clrMapOvr>
  <p:transition spd="med"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0126-EA7B-4580-9DEF-2FDD858F14C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D1A9-1FDE-415C-8092-2353FE848DA4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73645"/>
      </p:ext>
    </p:extLst>
  </p:cSld>
  <p:clrMapOvr>
    <a:masterClrMapping/>
  </p:clrMapOvr>
  <p:transition spd="med"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EB39-6ED5-4C1F-80C4-D0C86D7F368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7EB3-F7B3-46B0-A3AA-AE8C2605A06B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4662"/>
      </p:ext>
    </p:extLst>
  </p:cSld>
  <p:clrMapOvr>
    <a:masterClrMapping/>
  </p:clrMapOvr>
  <p:transition spd="med"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u="sng">
              <a:solidFill>
                <a:prstClr val="white"/>
              </a:solidFill>
            </a:endParaRPr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u="sng">
              <a:solidFill>
                <a:prstClr val="white"/>
              </a:solidFill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 u="sng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 u="sng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C039-C751-4B40-989A-AE88F77935A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E0A4A-CCBE-49D5-93D2-BEE3A8CDB67A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0632"/>
      </p:ext>
    </p:extLst>
  </p:cSld>
  <p:clrMapOvr>
    <a:masterClrMapping/>
  </p:clrMapOvr>
  <p:transition spd="med"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63D9-526B-40BE-81A3-91A7F9A62D5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2FC5-32F1-411F-A317-4AABEC6FA286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52495"/>
      </p:ext>
    </p:extLst>
  </p:cSld>
  <p:clrMapOvr>
    <a:masterClrMapping/>
  </p:clrMapOvr>
  <p:transition spd="med"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B313-3C04-4C67-8341-A671F422B27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4617B">
                    <a:shade val="90000"/>
                  </a:srgbClr>
                </a:solidFill>
              </a:rPr>
              <a:t>Introduction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C64C-16DD-400A-A19C-8ECE8049FFD3}" type="slidenum">
              <a:rPr lang="fr-F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25343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41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21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79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35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46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81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52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79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3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0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8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08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1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75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81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85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1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6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04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61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1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94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51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73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20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7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9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48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0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396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3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78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94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8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047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41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68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4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289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247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8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077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95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376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8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695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95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26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31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32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32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508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80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368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FCEF-49B5-4918-AC6A-2127BB26CD6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FF44-E979-4FC2-BCC4-BEF85A92FB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8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6FC9-74B1-454A-9763-DF4D004070C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38A3-F1DA-465C-B6E6-07DEF57AD91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145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833F-EE19-4118-ABF9-3F0D7C8E860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C73F-FD3F-41F1-AAEF-64262C2E4C7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34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6A34-135B-470C-B12A-1F13B8F55C5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D23C-CED4-4A2D-B908-CDD4CCEC3CA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708D-BACD-4A16-B774-3EB54DF226C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A58-DBA7-41B3-8073-789DED20BF9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1885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3FF9-2AE7-43CF-874F-05202D876C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4EF3-EF38-4680-8F9D-725CA6EA386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1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CE88-12BF-4511-9390-158A8C398EE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6078-CAA6-4B77-9938-EFBF59F153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96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74BB-5D10-4B54-8BCB-EEBB04929BB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DE01-FEE0-462E-A4B0-F2B40A70EB9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915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6E6-C0FD-4475-9E31-A4318B82C0D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6892-AB60-4B6B-9DFE-511229D000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45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69705-DADD-4B21-95BE-73C230B723F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CF5E-4792-4A83-A597-B68FBC0177B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592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6F86-EFF2-4223-B278-73D0600889C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CDAB-809D-47D9-A6E8-24AB0E4E7AE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9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1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3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1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9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0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5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8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5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8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9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4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BF8B736-CD5E-47DE-8110-B97DBEC428E4}" type="datetimeFigureOut">
              <a:rPr lang="fr-FR" smtClean="0"/>
              <a:pPr>
                <a:defRPr/>
              </a:pPr>
              <a:t>19/10/2013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761A64-7D6F-4758-A862-2C3D7C4F57A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0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761A64-7D6F-4758-A862-2C3D7C4F57A7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24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 u="sng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 u="sng">
              <a:solidFill>
                <a:prstClr val="black"/>
              </a:solidFill>
              <a:latin typeface="Constantia"/>
              <a:cs typeface="Times New Roman" pitchFamily="18" charset="0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72459C-BC06-4E3E-90DE-D53FE18A2BEC}" type="datetimeFigureOut">
              <a:rPr lang="en-US" u="sng">
                <a:solidFill>
                  <a:srgbClr val="04617B">
                    <a:shade val="90000"/>
                  </a:srgbClr>
                </a:solidFill>
                <a:latin typeface="Arial Narrow" pitchFamily="34" charset="0"/>
                <a:cs typeface="Times New Roman" pitchFamily="18" charset="0"/>
              </a:rPr>
              <a:pPr>
                <a:defRPr/>
              </a:pPr>
              <a:t>10/19/2013</a:t>
            </a:fld>
            <a:endParaRPr lang="en-US" u="sng">
              <a:solidFill>
                <a:srgbClr val="04617B">
                  <a:shade val="90000"/>
                </a:srgb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u="sng">
                <a:solidFill>
                  <a:srgbClr val="04617B">
                    <a:shade val="90000"/>
                  </a:srgbClr>
                </a:solidFill>
                <a:latin typeface="Arial Narrow" pitchFamily="34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006AC27-B8D4-4ED2-A97E-C9478428FD64}" type="slidenum">
              <a:rPr lang="fr-FR" u="sng">
                <a:solidFill>
                  <a:srgbClr val="04617B">
                    <a:shade val="90000"/>
                  </a:srgbClr>
                </a:solidFill>
                <a:latin typeface="Arial Narrow" pitchFamily="34" charset="0"/>
                <a:cs typeface="Times New Roman" pitchFamily="18" charset="0"/>
              </a:rPr>
              <a:pPr>
                <a:defRPr/>
              </a:pPr>
              <a:t>‹N°›</a:t>
            </a:fld>
            <a:endParaRPr lang="fr-FR" u="sng">
              <a:solidFill>
                <a:srgbClr val="04617B">
                  <a:shade val="90000"/>
                </a:srgb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4000" u="sng">
                <a:solidFill>
                  <a:srgbClr val="04617B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4000" u="sng">
                <a:solidFill>
                  <a:srgbClr val="04617B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76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5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3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F8B736-CD5E-47DE-8110-B97DBEC428E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19/10/2013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61A64-7D6F-4758-A862-2C3D7C4F57A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5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1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2.xml"/><Relationship Id="rId4" Type="http://schemas.openxmlformats.org/officeDocument/2006/relationships/image" Target="../media/image1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8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5.xml"/><Relationship Id="rId4" Type="http://schemas.openxmlformats.org/officeDocument/2006/relationships/image" Target="../media/image5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1470025"/>
          </a:xfrm>
        </p:spPr>
        <p:txBody>
          <a:bodyPr/>
          <a:lstStyle/>
          <a:p>
            <a:r>
              <a:rPr lang="fr-CA" sz="6600" dirty="0" smtClean="0">
                <a:solidFill>
                  <a:schemeClr val="bg1"/>
                </a:solidFill>
              </a:rPr>
              <a:t>CHAPITRE 1</a:t>
            </a:r>
            <a:endParaRPr lang="fr-FR" sz="66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655888"/>
            <a:ext cx="6400800" cy="1752600"/>
          </a:xfrm>
        </p:spPr>
        <p:txBody>
          <a:bodyPr/>
          <a:lstStyle/>
          <a:p>
            <a:r>
              <a:rPr lang="fr-CA" sz="3600" dirty="0" smtClean="0">
                <a:solidFill>
                  <a:schemeClr val="bg1"/>
                </a:solidFill>
              </a:rPr>
              <a:t>LES VARIABLES</a:t>
            </a:r>
            <a:endParaRPr lang="fr-FR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2348880"/>
            <a:ext cx="2746651" cy="3600400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smtClean="0">
                <a:ea typeface="Calibri"/>
                <a:cs typeface="Times New Roman"/>
              </a:rPr>
              <a:t>Nom </a:t>
            </a:r>
            <a:r>
              <a:rPr lang="fr-FR" sz="1600" b="1" dirty="0">
                <a:ea typeface="Calibri"/>
                <a:cs typeface="Times New Roman"/>
              </a:rPr>
              <a:t>d’une variable- identifiant d’une variable : </a:t>
            </a:r>
            <a:endParaRPr lang="fr-FR" sz="1600" b="1" dirty="0" smtClean="0">
              <a:ea typeface="Calibri"/>
              <a:cs typeface="Times New Roman"/>
            </a:endParaRPr>
          </a:p>
          <a:p>
            <a:pPr marL="0" lvl="0" indent="0" algn="just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269875" algn="l"/>
              </a:tabLst>
            </a:pPr>
            <a:r>
              <a:rPr lang="fr-FR" sz="1600" dirty="0" smtClean="0">
                <a:ea typeface="Calibri"/>
                <a:cs typeface="Times New Roman"/>
              </a:rPr>
              <a:t>Le </a:t>
            </a:r>
            <a:r>
              <a:rPr lang="fr-FR" sz="1600" dirty="0">
                <a:ea typeface="Calibri"/>
                <a:cs typeface="Times New Roman"/>
              </a:rPr>
              <a:t>nom d’une variable permet de l’identifier de manière unique au cours de </a:t>
            </a:r>
            <a:r>
              <a:rPr lang="fr-FR" sz="1600" dirty="0" smtClean="0">
                <a:ea typeface="Calibri"/>
                <a:cs typeface="Times New Roman"/>
              </a:rPr>
              <a:t>l’algorithme.</a:t>
            </a:r>
          </a:p>
          <a:p>
            <a:pPr marL="0" lvl="0" indent="0" algn="just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269875" algn="l"/>
              </a:tabLst>
            </a:pPr>
            <a:r>
              <a:rPr lang="fr-FR" sz="1600" dirty="0" smtClean="0"/>
              <a:t>Pour </a:t>
            </a:r>
            <a:r>
              <a:rPr lang="fr-FR" sz="1600" dirty="0"/>
              <a:t>faciliter la lecture des algorithmes, il convient de respecter des règles pour nommer </a:t>
            </a:r>
            <a:r>
              <a:rPr lang="fr-FR" sz="1600" dirty="0" smtClean="0"/>
              <a:t>les variables</a:t>
            </a:r>
            <a:r>
              <a:rPr lang="fr-FR" sz="1600" dirty="0"/>
              <a:t> </a:t>
            </a:r>
            <a:r>
              <a:rPr lang="fr-FR" sz="1600" dirty="0" smtClean="0"/>
              <a:t>.</a:t>
            </a:r>
            <a:endParaRPr lang="fr-FR" sz="1600" dirty="0"/>
          </a:p>
          <a:p>
            <a:pPr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510987888"/>
              </p:ext>
            </p:extLst>
          </p:nvPr>
        </p:nvGraphicFramePr>
        <p:xfrm>
          <a:off x="2411760" y="234888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62880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32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Le nom – le type – la valeur</a:t>
            </a:r>
          </a:p>
        </p:txBody>
      </p:sp>
    </p:spTree>
    <p:extLst>
      <p:ext uri="{BB962C8B-B14F-4D97-AF65-F5344CB8AC3E}">
        <p14:creationId xmlns:p14="http://schemas.microsoft.com/office/powerpoint/2010/main" val="34764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396044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Le nom – le type – la valeur</a:t>
            </a:r>
          </a:p>
          <a:p>
            <a:pPr marL="0" indent="0">
              <a:buNone/>
            </a:pPr>
            <a:r>
              <a:rPr lang="fr-FR" sz="1600" b="1" i="1" dirty="0"/>
              <a:t>Type- domaine de définition </a:t>
            </a:r>
            <a:endParaRPr lang="fr-FR" sz="1600" i="1" dirty="0"/>
          </a:p>
          <a:p>
            <a:pPr marL="0" indent="0">
              <a:buNone/>
            </a:pPr>
            <a:r>
              <a:rPr lang="fr-FR" sz="1600" i="1" dirty="0"/>
              <a:t>Le type (appelé aussi domaine de définition) de la variable indique l’ensemble des valeurs que la variable peut prendre. </a:t>
            </a:r>
            <a:endParaRPr lang="fr-FR" sz="1600" i="1" dirty="0" smtClean="0"/>
          </a:p>
          <a:p>
            <a:pPr lvl="0">
              <a:buBlip>
                <a:blip r:embed="rId3"/>
              </a:buBlip>
            </a:pPr>
            <a:r>
              <a:rPr lang="fr-FR" sz="1800" dirty="0" smtClean="0"/>
              <a:t>Les </a:t>
            </a:r>
            <a:r>
              <a:rPr lang="fr-FR" sz="1800" dirty="0"/>
              <a:t>variables peuvent appartenir à plusieurs domaines ( entier, réel, caractère, booléen, etc,). </a:t>
            </a:r>
          </a:p>
          <a:p>
            <a:pPr lvl="0">
              <a:buBlip>
                <a:blip r:embed="rId3"/>
              </a:buBlip>
            </a:pPr>
            <a:r>
              <a:rPr lang="fr-FR" sz="1800" dirty="0"/>
              <a:t>Les variables changent de valeur grâce à l’opération d’affectation. </a:t>
            </a:r>
          </a:p>
          <a:p>
            <a:pPr marL="0" indent="0">
              <a:buNone/>
            </a:pPr>
            <a:endParaRPr lang="fr-FR" sz="1600" i="1" dirty="0"/>
          </a:p>
          <a:p>
            <a:pPr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656400985"/>
              </p:ext>
            </p:extLst>
          </p:nvPr>
        </p:nvGraphicFramePr>
        <p:xfrm>
          <a:off x="1835696" y="3933056"/>
          <a:ext cx="5664596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95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396044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Le nom – le type – la valeur</a:t>
            </a:r>
          </a:p>
          <a:p>
            <a:pPr marL="0" indent="0">
              <a:buNone/>
            </a:pPr>
            <a:r>
              <a:rPr lang="fr-FR" sz="1600" b="1" i="1" dirty="0"/>
              <a:t>Détermination des variables</a:t>
            </a:r>
          </a:p>
          <a:p>
            <a:pPr marL="0" indent="0">
              <a:buNone/>
            </a:pPr>
            <a:r>
              <a:rPr lang="fr-FR" sz="1600" dirty="0"/>
              <a:t>Soit le problème suivant : calculer et écrire le double d’un nombre réel donné.</a:t>
            </a:r>
          </a:p>
          <a:p>
            <a:pPr marL="0" indent="0">
              <a:buNone/>
            </a:pPr>
            <a:r>
              <a:rPr lang="fr-FR" sz="1600" dirty="0"/>
              <a:t>La structure de l’algorithme est la suivante :</a:t>
            </a:r>
          </a:p>
          <a:p>
            <a:pPr marL="0" indent="0">
              <a:buNone/>
            </a:pPr>
            <a:r>
              <a:rPr lang="fr-FR" sz="1600" dirty="0"/>
              <a:t> </a:t>
            </a:r>
          </a:p>
          <a:p>
            <a:pPr marL="0" indent="0">
              <a:buNone/>
            </a:pPr>
            <a:r>
              <a:rPr lang="fr-FR" sz="1600" dirty="0"/>
              <a:t> </a:t>
            </a: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1600" dirty="0" smtClean="0"/>
              <a:t>L’algorithme </a:t>
            </a:r>
            <a:r>
              <a:rPr lang="fr-FR" sz="1600" dirty="0"/>
              <a:t>se déroule de manière séquentielle </a:t>
            </a:r>
          </a:p>
          <a:p>
            <a:pPr marL="0" indent="0">
              <a:buNone/>
            </a:pPr>
            <a:r>
              <a:rPr lang="fr-FR" sz="16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84000" y="3102846"/>
            <a:ext cx="4236072" cy="19103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78843" y="3197294"/>
            <a:ext cx="43572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Algorithme  </a:t>
            </a:r>
            <a:r>
              <a:rPr lang="fr-FR" sz="1400" b="1" dirty="0">
                <a:solidFill>
                  <a:schemeClr val="bg1"/>
                </a:solidFill>
              </a:rPr>
              <a:t>double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Variables :</a:t>
            </a:r>
            <a:r>
              <a:rPr lang="fr-FR" sz="1400" b="1" dirty="0">
                <a:solidFill>
                  <a:schemeClr val="bg1"/>
                </a:solidFill>
              </a:rPr>
              <a:t> nombre, resulat : </a:t>
            </a:r>
            <a:r>
              <a:rPr lang="fr-FR" sz="1400" dirty="0">
                <a:solidFill>
                  <a:schemeClr val="bg1"/>
                </a:solidFill>
              </a:rPr>
              <a:t>réel ;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dirty="0" err="1">
                <a:solidFill>
                  <a:schemeClr val="bg1"/>
                </a:solidFill>
              </a:rPr>
              <a:t>Debut</a:t>
            </a:r>
            <a:r>
              <a:rPr lang="fr-FR" sz="1400" dirty="0">
                <a:solidFill>
                  <a:schemeClr val="bg1"/>
                </a:solidFill>
              </a:rPr>
              <a:t>					</a:t>
            </a:r>
          </a:p>
          <a:p>
            <a:r>
              <a:rPr lang="fr-FR" sz="1400" dirty="0">
                <a:solidFill>
                  <a:schemeClr val="bg1"/>
                </a:solidFill>
              </a:rPr>
              <a:t>		nombre </a:t>
            </a:r>
            <a:r>
              <a:rPr lang="fr-FR" sz="1400" dirty="0">
                <a:solidFill>
                  <a:schemeClr val="bg1"/>
                </a:solidFill>
                <a:sym typeface="Wingdings"/>
              </a:rPr>
              <a:t></a:t>
            </a:r>
            <a:r>
              <a:rPr lang="fr-FR" sz="1400" dirty="0">
                <a:solidFill>
                  <a:schemeClr val="bg1"/>
                </a:solidFill>
              </a:rPr>
              <a:t>7 ;</a:t>
            </a:r>
          </a:p>
          <a:p>
            <a:r>
              <a:rPr lang="fr-FR" sz="1400" dirty="0">
                <a:solidFill>
                  <a:schemeClr val="bg1"/>
                </a:solidFill>
              </a:rPr>
              <a:t>		resulat </a:t>
            </a:r>
            <a:r>
              <a:rPr lang="fr-FR" sz="1400" dirty="0">
                <a:solidFill>
                  <a:schemeClr val="bg1"/>
                </a:solidFill>
                <a:sym typeface="Wingdings"/>
              </a:rPr>
              <a:t></a:t>
            </a:r>
            <a:r>
              <a:rPr lang="fr-FR" sz="1400" dirty="0">
                <a:solidFill>
                  <a:schemeClr val="bg1"/>
                </a:solidFill>
              </a:rPr>
              <a:t>nombre x 2 ;</a:t>
            </a:r>
          </a:p>
          <a:p>
            <a:r>
              <a:rPr lang="fr-FR" sz="1400" dirty="0">
                <a:solidFill>
                  <a:schemeClr val="bg1"/>
                </a:solidFill>
              </a:rPr>
              <a:t>		ecrire(resultat) ;</a:t>
            </a:r>
          </a:p>
          <a:p>
            <a:r>
              <a:rPr lang="fr-FR" sz="1400" dirty="0">
                <a:solidFill>
                  <a:schemeClr val="bg1"/>
                </a:solidFill>
              </a:rPr>
              <a:t>	Fin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3606902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fr-FR" sz="1400" b="1" dirty="0">
                <a:solidFill>
                  <a:schemeClr val="tx2"/>
                </a:solidFill>
              </a:rPr>
              <a:t>Déclaration des variables</a:t>
            </a:r>
          </a:p>
          <a:p>
            <a:pPr indent="228600"/>
            <a:r>
              <a:rPr lang="fr-FR" sz="1400" b="1" dirty="0">
                <a:solidFill>
                  <a:schemeClr val="tx2"/>
                </a:solidFill>
              </a:rPr>
              <a:t>nombre= ?	resultat= ?</a:t>
            </a:r>
          </a:p>
          <a:p>
            <a:pPr indent="228600"/>
            <a:r>
              <a:rPr lang="fr-FR" sz="1400" b="1" dirty="0">
                <a:solidFill>
                  <a:schemeClr val="tx2"/>
                </a:solidFill>
              </a:rPr>
              <a:t>nombre= 7	resultat= ?</a:t>
            </a:r>
          </a:p>
          <a:p>
            <a:pPr indent="228600"/>
            <a:r>
              <a:rPr lang="fr-FR" sz="1400" b="1" dirty="0">
                <a:solidFill>
                  <a:schemeClr val="tx2"/>
                </a:solidFill>
              </a:rPr>
              <a:t>nombre= 7	resultat= 14</a:t>
            </a:r>
          </a:p>
          <a:p>
            <a:pPr indent="228600"/>
            <a:r>
              <a:rPr lang="fr-FR" sz="1400" b="1" dirty="0">
                <a:solidFill>
                  <a:schemeClr val="tx2"/>
                </a:solidFill>
              </a:rPr>
              <a:t>nombre= 7	resultat= 14</a:t>
            </a:r>
          </a:p>
          <a:p>
            <a:pPr indent="228600"/>
            <a:r>
              <a:rPr lang="fr-FR" sz="1400" b="1" dirty="0">
                <a:solidFill>
                  <a:schemeClr val="tx2"/>
                </a:solidFill>
              </a:rPr>
              <a:t>Les variables n’existent plus</a:t>
            </a:r>
          </a:p>
        </p:txBody>
      </p:sp>
      <p:sp>
        <p:nvSpPr>
          <p:cNvPr id="8" name="Parenthèse fermante 7"/>
          <p:cNvSpPr/>
          <p:nvPr/>
        </p:nvSpPr>
        <p:spPr>
          <a:xfrm>
            <a:off x="8028384" y="3606902"/>
            <a:ext cx="144016" cy="1406274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7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72817"/>
            <a:ext cx="8229600" cy="504056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79646">
                    <a:lumMod val="50000"/>
                  </a:srgbClr>
                </a:solidFill>
              </a:rPr>
              <a:t>Le nom – le type – la </a:t>
            </a:r>
            <a:r>
              <a:rPr lang="fr-FR" b="1" dirty="0" smtClean="0">
                <a:solidFill>
                  <a:srgbClr val="F79646">
                    <a:lumMod val="50000"/>
                  </a:srgbClr>
                </a:solidFill>
              </a:rPr>
              <a:t>valeur</a:t>
            </a:r>
            <a:endParaRPr lang="fr-FR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147" y="188640"/>
            <a:ext cx="3087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23830366"/>
              </p:ext>
            </p:extLst>
          </p:nvPr>
        </p:nvGraphicFramePr>
        <p:xfrm>
          <a:off x="539552" y="2348880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611560" y="3160486"/>
            <a:ext cx="290673" cy="2906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611557" y="3766233"/>
            <a:ext cx="290673" cy="2906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611558" y="4414305"/>
            <a:ext cx="290673" cy="2906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611557" y="4990369"/>
            <a:ext cx="290673" cy="2906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necteur droit 10"/>
          <p:cNvCxnSpPr/>
          <p:nvPr/>
        </p:nvCxnSpPr>
        <p:spPr>
          <a:xfrm>
            <a:off x="902233" y="3212976"/>
            <a:ext cx="71261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99592" y="3861048"/>
            <a:ext cx="71261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99592" y="4509120"/>
            <a:ext cx="71261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99592" y="5085184"/>
            <a:ext cx="71261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199" y="1772817"/>
            <a:ext cx="8229600" cy="504056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F79646">
                    <a:lumMod val="50000"/>
                  </a:srgbClr>
                </a:solidFill>
              </a:rPr>
              <a:t>Le nom – le type – la </a:t>
            </a:r>
            <a:r>
              <a:rPr lang="fr-FR" b="1" dirty="0" smtClean="0">
                <a:solidFill>
                  <a:srgbClr val="F79646">
                    <a:lumMod val="50000"/>
                  </a:srgbClr>
                </a:solidFill>
              </a:rPr>
              <a:t>valeur</a:t>
            </a:r>
            <a:endParaRPr lang="fr-FR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147" y="188640"/>
            <a:ext cx="3087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078202946"/>
              </p:ext>
            </p:extLst>
          </p:nvPr>
        </p:nvGraphicFramePr>
        <p:xfrm>
          <a:off x="-612576" y="2348880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935595" y="3068959"/>
            <a:ext cx="4068453" cy="210129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115615" y="3242445"/>
            <a:ext cx="4032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fr-FR" dirty="0">
                <a:latin typeface="Times New Roman"/>
                <a:ea typeface="Times New Roman"/>
                <a:cs typeface="Arial"/>
              </a:rPr>
              <a:t>Algorithme </a:t>
            </a:r>
            <a:r>
              <a:rPr lang="fr-FR" b="1" dirty="0">
                <a:latin typeface="Times New Roman"/>
                <a:ea typeface="Times New Roman"/>
                <a:cs typeface="Arial"/>
              </a:rPr>
              <a:t>variables-erreurs</a:t>
            </a:r>
            <a:endParaRPr lang="fr-FR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Times New Roman"/>
                <a:ea typeface="Times New Roman"/>
                <a:cs typeface="Arial"/>
              </a:rPr>
              <a:t>Variables :</a:t>
            </a:r>
            <a:r>
              <a:rPr lang="fr-FR" b="1" dirty="0">
                <a:latin typeface="Times New Roman"/>
                <a:ea typeface="Times New Roman"/>
                <a:cs typeface="Arial"/>
              </a:rPr>
              <a:t> nombre, resulat : </a:t>
            </a:r>
            <a:r>
              <a:rPr lang="fr-FR" dirty="0">
                <a:latin typeface="Times New Roman"/>
                <a:ea typeface="Times New Roman"/>
                <a:cs typeface="Arial"/>
              </a:rPr>
              <a:t>réel ;</a:t>
            </a:r>
            <a:endParaRPr lang="fr-FR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Times New Roman"/>
                <a:ea typeface="Times New Roman"/>
                <a:cs typeface="Arial"/>
              </a:rPr>
              <a:t>	</a:t>
            </a:r>
            <a:r>
              <a:rPr lang="fr-FR" dirty="0" err="1">
                <a:latin typeface="Times New Roman"/>
                <a:ea typeface="Times New Roman"/>
                <a:cs typeface="Arial"/>
              </a:rPr>
              <a:t>Debut</a:t>
            </a:r>
            <a:r>
              <a:rPr lang="fr-FR" dirty="0">
                <a:latin typeface="Times New Roman"/>
                <a:ea typeface="Times New Roman"/>
                <a:cs typeface="Arial"/>
              </a:rPr>
              <a:t>				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resulat </a:t>
            </a:r>
            <a:r>
              <a:rPr lang="fr-FR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dirty="0">
                <a:latin typeface="Times New Roman"/>
                <a:ea typeface="Times New Roman"/>
                <a:cs typeface="Arial"/>
              </a:rPr>
              <a:t>nombre x 2 ;   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	</a:t>
            </a:r>
            <a:r>
              <a:rPr lang="fr-FR" dirty="0">
                <a:latin typeface="Times New Roman"/>
                <a:ea typeface="Times New Roman"/>
                <a:cs typeface="Arial"/>
              </a:rPr>
              <a:t>	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valeur</a:t>
            </a:r>
            <a:r>
              <a:rPr lang="fr-FR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dirty="0">
                <a:latin typeface="Times New Roman"/>
                <a:ea typeface="Times New Roman"/>
                <a:cs typeface="Arial"/>
              </a:rPr>
              <a:t>1 ;	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	</a:t>
            </a:r>
            <a:endParaRPr lang="fr-FR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Times New Roman"/>
                <a:ea typeface="Times New Roman"/>
                <a:cs typeface="Arial"/>
              </a:rPr>
              <a:t>	Fin</a:t>
            </a:r>
            <a:endParaRPr lang="fr-FR" dirty="0">
              <a:effectLst/>
              <a:latin typeface="Calibri"/>
              <a:ea typeface="Times New Roman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4067780"/>
            <a:ext cx="387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fr-FR" b="1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erreur</a:t>
            </a:r>
            <a:r>
              <a:rPr lang="fr-FR" b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 :</a:t>
            </a:r>
            <a:r>
              <a:rPr lang="fr-FR" b="1" i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 nombre</a:t>
            </a:r>
            <a:r>
              <a:rPr lang="fr-FR" b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 n’a pas de valeur</a:t>
            </a:r>
            <a:endParaRPr lang="fr-FR" b="1" dirty="0">
              <a:solidFill>
                <a:srgbClr val="C00000"/>
              </a:solidFill>
              <a:latin typeface="Calibri"/>
              <a:ea typeface="Times New Roman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048" y="4437112"/>
            <a:ext cx="359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erreur</a:t>
            </a:r>
            <a:r>
              <a:rPr lang="fr-FR" b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 : </a:t>
            </a:r>
            <a:r>
              <a:rPr lang="fr-FR" b="1" i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valeur </a:t>
            </a:r>
            <a:r>
              <a:rPr lang="fr-FR" b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n’a pas été définie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427984" y="425244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427984" y="45811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fr-FR" altLang="fr-FR" sz="3200" b="1" dirty="0" smtClean="0"/>
              <a:t>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980728"/>
            <a:ext cx="6944899" cy="488032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 smtClean="0"/>
              <a:t>Les types peuvent être déjà </a:t>
            </a:r>
            <a:r>
              <a:rPr lang="fr-FR" b="1" dirty="0" smtClean="0"/>
              <a:t>Prédéfinis</a:t>
            </a:r>
            <a:r>
              <a:rPr lang="fr-FR" dirty="0" smtClean="0"/>
              <a:t>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	Ils sont appelés les « </a:t>
            </a:r>
            <a:r>
              <a:rPr lang="fr-FR" b="1" dirty="0" smtClean="0"/>
              <a:t>Types Prédéfinis » </a:t>
            </a:r>
            <a:r>
              <a:rPr lang="fr-FR" dirty="0" smtClean="0"/>
              <a:t>du langage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	Exemple: type Entier, Réel,…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 smtClean="0"/>
              <a:t>..Les </a:t>
            </a:r>
            <a:r>
              <a:rPr lang="fr-FR" b="1" dirty="0" smtClean="0"/>
              <a:t>types définis </a:t>
            </a:r>
            <a:r>
              <a:rPr lang="fr-FR" sz="1800" dirty="0" smtClean="0"/>
              <a:t>(par vous)</a:t>
            </a:r>
            <a:r>
              <a:rPr lang="fr-FR" dirty="0" smtClean="0"/>
              <a:t>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	N’existent pas dans votre langage, vous devez les créez.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	Exemple: type Humain; Facture;…</a:t>
            </a:r>
          </a:p>
        </p:txBody>
      </p:sp>
    </p:spTree>
    <p:extLst>
      <p:ext uri="{BB962C8B-B14F-4D97-AF65-F5344CB8AC3E}">
        <p14:creationId xmlns:p14="http://schemas.microsoft.com/office/powerpoint/2010/main" val="323774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b="1" dirty="0" smtClean="0"/>
              <a:t>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7953011" cy="4016226"/>
          </a:xfrm>
        </p:spPr>
        <p:txBody>
          <a:bodyPr>
            <a:norm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opérations permises sur les entiers?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opérations standards{+,-,*}.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Div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: 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div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2; ( i sera égale à 4)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 i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mod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2 (i sera égale à 1)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abs(x) valeur absolue de x.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pred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(x): x-1.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succ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(x): x + 1.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odd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(x)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si x est impair, false si non.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sqr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(x) le carre de x.</a:t>
            </a:r>
          </a:p>
        </p:txBody>
      </p:sp>
    </p:spTree>
    <p:extLst>
      <p:ext uri="{BB962C8B-B14F-4D97-AF65-F5344CB8AC3E}">
        <p14:creationId xmlns:p14="http://schemas.microsoft.com/office/powerpoint/2010/main" val="236101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b="1" dirty="0" smtClean="0"/>
              <a:t>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7664979" cy="4088234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L’opérateur d’égalité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C’est l’opérateur que l’on retrouve chez tous les types simples qui permet de savoir si les deux opérandes sont égales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Il est représenté par le caractère  </a:t>
            </a:r>
            <a:r>
              <a:rPr lang="fr-FR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Le résultat d'une expression contenant cet opérateur est un booléen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On a aussi l’opérateur d’inégalité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pour les types possédant un ordre les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opérateurs de comparaison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&lt;, </a:t>
            </a:r>
            <a:r>
              <a:rPr lang="fr-FR" sz="2800" b="1" dirty="0" smtClean="0">
                <a:latin typeface="Times New Roman" pitchFamily="18" charset="0"/>
                <a:cs typeface="Arial" charset="0"/>
              </a:rPr>
              <a:t>≤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, &gt;, </a:t>
            </a:r>
            <a:r>
              <a:rPr lang="fr-FR" sz="2800" b="1" dirty="0" smtClean="0">
                <a:latin typeface="Times New Roman" pitchFamily="18" charset="0"/>
                <a:cs typeface="Arial" charset="0"/>
              </a:rPr>
              <a:t>≥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b="1" dirty="0" smtClean="0"/>
              <a:t>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132856"/>
            <a:ext cx="7344816" cy="4115544"/>
          </a:xfrm>
        </p:spPr>
        <p:txBody>
          <a:bodyPr>
            <a:noAutofit/>
          </a:bodyPr>
          <a:lstStyle/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 type réel est plus vaste que les entier mais possède aussi des limites de représentation.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Programme Multiplication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Var  Rayon,  :entier;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Var Périmètre: Réel;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Pi:Réel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Début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Rayon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5;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3,147;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Périmètre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2*P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i*Rayon;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Écrire (‘Votre périmètre est de’, Périmètre, ‘ cm’);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Fin.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211959" y="2996952"/>
            <a:ext cx="4104457" cy="19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Opérateur arithmétique:</a:t>
            </a:r>
          </a:p>
          <a:p>
            <a:pPr lvl="1" eaLnBrk="1" hangingPunct="1"/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+,-,/,*</a:t>
            </a:r>
          </a:p>
          <a:p>
            <a:pPr eaLnBrk="1" hangingPunct="1"/>
            <a:r>
              <a:rPr lang="fr-FR" altLang="fr-FR" dirty="0" smtClean="0">
                <a:latin typeface="Times New Roman" pitchFamily="18" charset="0"/>
                <a:cs typeface="Times New Roman" pitchFamily="18" charset="0"/>
              </a:rPr>
              <a:t>Opérateur de relation:</a:t>
            </a:r>
          </a:p>
          <a:p>
            <a:pPr lvl="1" eaLnBrk="1" hangingPunct="1"/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 =,</a:t>
            </a:r>
            <a:r>
              <a:rPr lang="fr-FR" altLang="fr-FR" b="1" dirty="0" smtClean="0">
                <a:latin typeface="Times New Roman" pitchFamily="18" charset="0"/>
                <a:cs typeface="Arial" pitchFamily="34" charset="0"/>
              </a:rPr>
              <a:t>≠</a:t>
            </a:r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&lt;, </a:t>
            </a:r>
            <a:r>
              <a:rPr lang="fr-FR" altLang="fr-FR" b="1" dirty="0" smtClean="0">
                <a:latin typeface="Times New Roman" pitchFamily="18" charset="0"/>
                <a:cs typeface="Arial" pitchFamily="34" charset="0"/>
              </a:rPr>
              <a:t>≤</a:t>
            </a:r>
            <a:r>
              <a:rPr lang="fr-FR" altLang="fr-FR" b="1" dirty="0" smtClean="0">
                <a:latin typeface="Times New Roman" pitchFamily="18" charset="0"/>
                <a:cs typeface="Times New Roman" pitchFamily="18" charset="0"/>
              </a:rPr>
              <a:t>, &gt;, </a:t>
            </a:r>
            <a:r>
              <a:rPr lang="fr-FR" altLang="fr-FR" b="1" dirty="0" smtClean="0">
                <a:latin typeface="Times New Roman" pitchFamily="18" charset="0"/>
                <a:cs typeface="Arial" pitchFamily="34" charset="0"/>
              </a:rPr>
              <a:t>≥</a:t>
            </a:r>
            <a:endParaRPr lang="fr-FR" alt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fr-FR" alt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1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396044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Types </a:t>
            </a: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des variables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16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Le type réel et le type entier</a:t>
            </a:r>
          </a:p>
          <a:p>
            <a:pPr marL="0" indent="0">
              <a:buNone/>
            </a:pPr>
            <a:endParaRPr lang="fr-FR" sz="1600" i="1" dirty="0"/>
          </a:p>
          <a:p>
            <a:pPr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854561384"/>
              </p:ext>
            </p:extLst>
          </p:nvPr>
        </p:nvGraphicFramePr>
        <p:xfrm>
          <a:off x="827584" y="2420888"/>
          <a:ext cx="777686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922117861"/>
              </p:ext>
            </p:extLst>
          </p:nvPr>
        </p:nvGraphicFramePr>
        <p:xfrm>
          <a:off x="971600" y="3861048"/>
          <a:ext cx="6096000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604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fr-FR" sz="2800" dirty="0"/>
              <a:t>L’écriture d’un programme est une opération  complexe qui requiert de nombreuses étapes. </a:t>
            </a:r>
            <a:endParaRPr lang="fr-FR" sz="2800" dirty="0" smtClean="0"/>
          </a:p>
          <a:p>
            <a:pPr algn="just">
              <a:buBlip>
                <a:blip r:embed="rId3"/>
              </a:buBlip>
            </a:pPr>
            <a:r>
              <a:rPr lang="fr-FR" sz="2800" dirty="0" smtClean="0"/>
              <a:t>Le </a:t>
            </a:r>
            <a:r>
              <a:rPr lang="fr-FR" sz="2800" dirty="0"/>
              <a:t>plus important est de comprendre l’objectif final et de le respecter. </a:t>
            </a:r>
            <a:endParaRPr lang="fr-FR" sz="2800" dirty="0" smtClean="0"/>
          </a:p>
          <a:p>
            <a:pPr algn="just">
              <a:buBlip>
                <a:blip r:embed="rId3"/>
              </a:buBlip>
            </a:pPr>
            <a:r>
              <a:rPr lang="fr-FR" sz="2800" dirty="0" smtClean="0"/>
              <a:t>Pour </a:t>
            </a:r>
            <a:r>
              <a:rPr lang="fr-FR" sz="2800" dirty="0"/>
              <a:t>cela, il est souvent préférable de décomposer le traitement souhaité en une succession d’opérations plus petites et plus simples.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260648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Il faut savoir que</a:t>
            </a:r>
            <a:endParaRPr lang="fr-F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3672408" cy="5157192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rgbClr val="F79646">
                    <a:lumMod val="50000"/>
                  </a:srgbClr>
                </a:solidFill>
              </a:rPr>
              <a:t>Types des variables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Le type réel et le type </a:t>
            </a: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entier</a:t>
            </a:r>
          </a:p>
          <a:p>
            <a:pPr marL="0" indent="0">
              <a:buNone/>
            </a:pPr>
            <a:r>
              <a:rPr lang="fr-FR" sz="2000" b="1" i="1" dirty="0"/>
              <a:t>Conversion </a:t>
            </a:r>
          </a:p>
          <a:p>
            <a:pPr algn="just">
              <a:buBlip>
                <a:blip r:embed="rId3"/>
              </a:buBlip>
            </a:pPr>
            <a:r>
              <a:rPr lang="fr-FR" sz="2000" dirty="0"/>
              <a:t>Convertir un entier en réel est naturel : cette opération  </a:t>
            </a:r>
            <a:r>
              <a:rPr lang="fr-FR" sz="2000" dirty="0" smtClean="0"/>
              <a:t>n’entraine </a:t>
            </a:r>
            <a:r>
              <a:rPr lang="fr-FR" sz="2000" dirty="0"/>
              <a:t>pas de perte d’information ; Par exemple, l’entier 15 </a:t>
            </a:r>
            <a:r>
              <a:rPr lang="fr-FR" sz="2000" dirty="0" smtClean="0"/>
              <a:t>deviendra </a:t>
            </a:r>
            <a:r>
              <a:rPr lang="fr-FR" sz="2000" dirty="0"/>
              <a:t>15.0.</a:t>
            </a:r>
          </a:p>
          <a:p>
            <a:pPr algn="just">
              <a:buBlip>
                <a:blip r:embed="rId3"/>
              </a:buBlip>
            </a:pPr>
            <a:r>
              <a:rPr lang="fr-FR" sz="2000" dirty="0"/>
              <a:t>Convertir un réel en entier entraine une perte d’information : les chiffres décimaux sont perdus. Par exemple, le réel 15.75 </a:t>
            </a:r>
            <a:r>
              <a:rPr lang="fr-FR" sz="2000" dirty="0" smtClean="0"/>
              <a:t>deviendra </a:t>
            </a:r>
            <a:r>
              <a:rPr lang="fr-FR" sz="2000" dirty="0"/>
              <a:t>15. </a:t>
            </a:r>
          </a:p>
          <a:p>
            <a:pPr>
              <a:spcBef>
                <a:spcPts val="1000"/>
              </a:spcBef>
              <a:spcAft>
                <a:spcPts val="400"/>
              </a:spcAft>
              <a:buBlip>
                <a:blip r:embed="rId3"/>
              </a:buBlip>
            </a:pPr>
            <a:endParaRPr lang="fr-FR" sz="2000" b="1" i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18947432"/>
              </p:ext>
            </p:extLst>
          </p:nvPr>
        </p:nvGraphicFramePr>
        <p:xfrm>
          <a:off x="4571996" y="2852936"/>
          <a:ext cx="44645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4115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396044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Types </a:t>
            </a: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des variables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16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Le type </a:t>
            </a:r>
            <a:r>
              <a:rPr lang="fr-FR" sz="16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Caractère</a:t>
            </a:r>
            <a:endParaRPr lang="fr-FR" sz="1600" b="1" i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fr-FR" sz="1600" i="1" dirty="0"/>
          </a:p>
          <a:p>
            <a:pPr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40399501"/>
              </p:ext>
            </p:extLst>
          </p:nvPr>
        </p:nvGraphicFramePr>
        <p:xfrm>
          <a:off x="683565" y="2402340"/>
          <a:ext cx="777686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454996" y="4365104"/>
            <a:ext cx="1531928" cy="1685726"/>
            <a:chOff x="1776" y="2823"/>
            <a:chExt cx="973" cy="1113"/>
          </a:xfrm>
        </p:grpSpPr>
        <p:sp>
          <p:nvSpPr>
            <p:cNvPr id="9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1481B8"/>
                </a:gs>
                <a:gs pos="100000">
                  <a:srgbClr val="1481B8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1481B8">
                    <a:alpha val="85001"/>
                  </a:srgbClr>
                </a:gs>
                <a:gs pos="100000">
                  <a:srgbClr val="1481B8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1481B8"/>
                </a:gs>
                <a:gs pos="100000">
                  <a:srgbClr val="1481B8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25" descr="Pictur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4" name="Text Box 26"/>
            <p:cNvSpPr txBox="1">
              <a:spLocks noChangeArrowheads="1"/>
            </p:cNvSpPr>
            <p:nvPr/>
          </p:nvSpPr>
          <p:spPr bwMode="gray">
            <a:xfrm>
              <a:off x="2226" y="3213"/>
              <a:ext cx="289" cy="2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804462" y="3789040"/>
            <a:ext cx="3072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NE FAUT PAS CONFONDRE ENTRE</a:t>
            </a:r>
          </a:p>
          <a:p>
            <a:pPr algn="ctr"/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5440" y="4625135"/>
            <a:ext cx="125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</a:t>
            </a:r>
            <a:r>
              <a:rPr lang="fr-FR" b="1" dirty="0" smtClean="0">
                <a:solidFill>
                  <a:srgbClr val="FF0000"/>
                </a:solidFill>
              </a:rPr>
              <a:t>e </a:t>
            </a:r>
            <a:r>
              <a:rPr lang="fr-FR" b="1" dirty="0">
                <a:solidFill>
                  <a:srgbClr val="FF0000"/>
                </a:solidFill>
              </a:rPr>
              <a:t>caractère 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‘</a:t>
            </a:r>
            <a:r>
              <a:rPr lang="fr-FR" sz="3600" b="1" dirty="0">
                <a:solidFill>
                  <a:schemeClr val="bg1"/>
                </a:solidFill>
              </a:rPr>
              <a:t>3</a:t>
            </a:r>
            <a:r>
              <a:rPr lang="fr-FR" sz="3600" b="1" dirty="0" smtClean="0">
                <a:solidFill>
                  <a:schemeClr val="bg1"/>
                </a:solidFill>
              </a:rPr>
              <a:t>’</a:t>
            </a:r>
            <a:endParaRPr lang="fr-FR" sz="3600" b="1" dirty="0">
              <a:solidFill>
                <a:schemeClr val="bg1"/>
              </a:solidFill>
            </a:endParaRPr>
          </a:p>
        </p:txBody>
      </p:sp>
      <p:grpSp>
        <p:nvGrpSpPr>
          <p:cNvPr id="24" name="Group 13"/>
          <p:cNvGrpSpPr>
            <a:grpSpLocks/>
          </p:cNvGrpSpPr>
          <p:nvPr/>
        </p:nvGrpSpPr>
        <p:grpSpPr bwMode="auto">
          <a:xfrm>
            <a:off x="4772819" y="4365104"/>
            <a:ext cx="1544638" cy="1766888"/>
            <a:chOff x="3024" y="2823"/>
            <a:chExt cx="973" cy="1113"/>
          </a:xfrm>
        </p:grpSpPr>
        <p:sp>
          <p:nvSpPr>
            <p:cNvPr id="25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A483"/>
                </a:gs>
                <a:gs pos="100000">
                  <a:srgbClr val="30A483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A483">
                    <a:alpha val="85001"/>
                  </a:srgbClr>
                </a:gs>
                <a:gs pos="100000">
                  <a:srgbClr val="30A483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A483"/>
                </a:gs>
                <a:gs pos="100000">
                  <a:srgbClr val="30A483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29" name="Picture 18" descr="Picture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</p:grpSp>
      <p:sp>
        <p:nvSpPr>
          <p:cNvPr id="31" name="Rectangle 30"/>
          <p:cNvSpPr/>
          <p:nvPr/>
        </p:nvSpPr>
        <p:spPr>
          <a:xfrm>
            <a:off x="4860652" y="4798836"/>
            <a:ext cx="1259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L’entier </a:t>
            </a:r>
          </a:p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3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76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360040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Types </a:t>
            </a: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des variables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16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Le type </a:t>
            </a:r>
            <a:r>
              <a:rPr lang="fr-FR" sz="16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Caractère</a:t>
            </a:r>
            <a:endParaRPr lang="fr-FR" sz="1600" b="1" i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Les seules opérations élémentaires pour les éléments de type caractère sont les opérations de comparaison : </a:t>
            </a:r>
            <a:endParaRPr lang="fr-FR" sz="1400" dirty="0">
              <a:ea typeface="Times New Roman"/>
              <a:cs typeface="Arial"/>
            </a:endParaRPr>
          </a:p>
          <a:p>
            <a:pPr marL="899160" indent="0">
              <a:spcAft>
                <a:spcPts val="0"/>
              </a:spcAft>
              <a:buNone/>
            </a:pPr>
            <a:r>
              <a:rPr lang="fr-FR" sz="2000" b="1" dirty="0">
                <a:ea typeface="Times New Roman"/>
                <a:cs typeface="Arial"/>
                <a:sym typeface="Symbol"/>
              </a:rPr>
              <a:t>	</a:t>
            </a:r>
            <a:r>
              <a:rPr lang="fr-FR" sz="2000" b="1" dirty="0" smtClean="0">
                <a:ea typeface="Times New Roman"/>
                <a:cs typeface="Arial"/>
                <a:sym typeface="Symbol"/>
              </a:rPr>
              <a:t>	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  <a:sym typeface="Symbol"/>
              </a:rPr>
              <a:t>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  <a:sym typeface="Symbol"/>
              </a:rPr>
              <a:t>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  <a:sym typeface="Symbol"/>
              </a:rPr>
              <a:t>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  <a:sym typeface="Symbol"/>
              </a:rPr>
              <a:t>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  <a:sym typeface="Symbol"/>
              </a:rPr>
              <a:t>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  <a:sym typeface="Symbol"/>
              </a:rPr>
              <a:t></a:t>
            </a:r>
            <a:r>
              <a:rPr lang="fr-FR" sz="2000" b="1" dirty="0">
                <a:ea typeface="Times New Roman"/>
                <a:cs typeface="Arial"/>
              </a:rPr>
              <a:t>	</a:t>
            </a:r>
            <a:endParaRPr lang="fr-FR" sz="1400" dirty="0" smtClean="0">
              <a:ea typeface="Times New Roman"/>
              <a:cs typeface="Arial"/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1600" dirty="0" smtClean="0">
                <a:latin typeface="Times New Roman"/>
                <a:ea typeface="Times New Roman"/>
                <a:cs typeface="Arial"/>
              </a:rPr>
              <a:t>En fait, à chaque caractère est associé une unique valeur numérique entière (le code ASCII établit cette correspondance : par exemple, la lettre ‘A’ correspond à la valeur 65).</a:t>
            </a:r>
            <a:endParaRPr lang="fr-FR" sz="1400" dirty="0" smtClean="0">
              <a:ea typeface="Times New Roman"/>
              <a:cs typeface="Arial"/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1600" dirty="0" smtClean="0">
                <a:latin typeface="Times New Roman"/>
                <a:ea typeface="Times New Roman"/>
                <a:cs typeface="Arial"/>
              </a:rPr>
              <a:t>Pour </a:t>
            </a:r>
            <a:r>
              <a:rPr lang="fr-FR" sz="1600" dirty="0">
                <a:latin typeface="Times New Roman"/>
                <a:ea typeface="Times New Roman"/>
                <a:cs typeface="Arial"/>
              </a:rPr>
              <a:t>écrire un algorithme, nous ne devons pas connaitre par cœur les valeurs de la table ASCII. Mais nous utiliserons trois principes :</a:t>
            </a:r>
            <a:endParaRPr lang="fr-FR" sz="1400" dirty="0">
              <a:ea typeface="Times New Roman"/>
              <a:cs typeface="Arial"/>
            </a:endParaRPr>
          </a:p>
          <a:p>
            <a:pPr lvl="2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Les entiers correspondant aux caractères ‘A’,’B’…’Z’ se suivent dans cet ordre.</a:t>
            </a:r>
            <a:endParaRPr lang="fr-FR" sz="1600" dirty="0">
              <a:ea typeface="Times New Roman"/>
              <a:cs typeface="Arial"/>
            </a:endParaRPr>
          </a:p>
          <a:p>
            <a:pPr lvl="2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Les entiers correspondant aux caractères ‘</a:t>
            </a:r>
            <a:r>
              <a:rPr lang="fr-FR" sz="1600" dirty="0" err="1">
                <a:latin typeface="Times New Roman"/>
                <a:ea typeface="Times New Roman"/>
                <a:cs typeface="Arial"/>
              </a:rPr>
              <a:t>a’,’b</a:t>
            </a:r>
            <a:r>
              <a:rPr lang="fr-FR" sz="1600" dirty="0">
                <a:latin typeface="Times New Roman"/>
                <a:ea typeface="Times New Roman"/>
                <a:cs typeface="Arial"/>
              </a:rPr>
              <a:t>’…’z’ se suivent dans cet ordre.</a:t>
            </a:r>
            <a:endParaRPr lang="fr-FR" sz="1600" dirty="0">
              <a:ea typeface="Times New Roman"/>
              <a:cs typeface="Arial"/>
            </a:endParaRPr>
          </a:p>
          <a:p>
            <a:pPr lvl="2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Les entiers correspondant aux caractères numérique‘0’ à ’9’ se suivent dans cet ordre.</a:t>
            </a:r>
            <a:endParaRPr lang="fr-FR" sz="1600" dirty="0">
              <a:ea typeface="Times New Roman"/>
              <a:cs typeface="Arial"/>
            </a:endParaRPr>
          </a:p>
          <a:p>
            <a:pPr marL="1085850" lvl="2" indent="-285750">
              <a:buBlip>
                <a:blip r:embed="rId4"/>
              </a:buBlip>
            </a:pPr>
            <a:endParaRPr lang="fr-FR" sz="1600" i="1" dirty="0"/>
          </a:p>
          <a:p>
            <a:pPr marL="1428750" lvl="2" indent="-285750" algn="just">
              <a:spcAft>
                <a:spcPts val="0"/>
              </a:spcAft>
              <a:buBlip>
                <a:blip r:embed="rId4"/>
              </a:buBlip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0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360040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Types </a:t>
            </a: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des variables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</a:t>
            </a:r>
          </a:p>
          <a:p>
            <a:pPr>
              <a:buBlip>
                <a:blip r:embed="rId3"/>
              </a:buBlip>
            </a:pPr>
            <a:r>
              <a:rPr lang="fr-FR" sz="1800" dirty="0" smtClean="0"/>
              <a:t>Alors </a:t>
            </a:r>
            <a:r>
              <a:rPr lang="fr-FR" sz="1800" dirty="0"/>
              <a:t>pour convertir un caractère minuscule en majuscule, il suffit de luis ajouter la différence qui les sépare : ‘c’+ (‘</a:t>
            </a:r>
            <a:r>
              <a:rPr lang="fr-FR" sz="1800" dirty="0" err="1"/>
              <a:t>A’-‘a</a:t>
            </a:r>
            <a:r>
              <a:rPr lang="fr-FR" sz="1800" dirty="0"/>
              <a:t>’) vaut ‘C’</a:t>
            </a:r>
          </a:p>
          <a:p>
            <a:pPr>
              <a:buBlip>
                <a:blip r:embed="rId3"/>
              </a:buBlip>
            </a:pPr>
            <a:r>
              <a:rPr lang="fr-FR" sz="1800" dirty="0"/>
              <a:t>La conversion de type caractère vers entier : pour convertir le caractère ‘3’ en une valeur entière 3, il suffit de calculer la différence entre les deux caractères : ‘3’- ‘0’, qui vaut 3.</a:t>
            </a:r>
          </a:p>
          <a:p>
            <a:pPr>
              <a:buBlip>
                <a:blip r:embed="rId3"/>
              </a:buBlip>
            </a:pPr>
            <a:r>
              <a:rPr lang="fr-FR" sz="1800" dirty="0"/>
              <a:t>La conversion de type entier vers caractère : pour convertir l’entier 3 en une valeur le caractère ‘3’, il suffit de calculer la somme entre les deux caractères : 3+‘0’, qui vaut ‘3’.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163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8208912" cy="1080120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Types </a:t>
            </a: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des variables</a:t>
            </a:r>
          </a:p>
          <a:p>
            <a:pPr marL="0" indent="0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2996952"/>
            <a:ext cx="6678488" cy="2585323"/>
          </a:xfrm>
          <a:prstGeom prst="rect">
            <a:avLst/>
          </a:prstGeom>
          <a:ln w="19050" cmpd="dbl">
            <a:solidFill>
              <a:schemeClr val="tx2">
                <a:lumMod val="50000"/>
              </a:schemeClr>
            </a:solidFill>
          </a:ln>
          <a:effectLst>
            <a:innerShdw blurRad="5842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Arial"/>
              </a:rPr>
              <a:t>Algorithme 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Arial"/>
              </a:rPr>
              <a:t>conversion-caractère-entier</a:t>
            </a:r>
            <a:endParaRPr lang="fr-FR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+mn-lt"/>
                <a:ea typeface="Times New Roman"/>
                <a:cs typeface="Arial"/>
              </a:rPr>
              <a:t>Variables :</a:t>
            </a:r>
            <a:r>
              <a:rPr lang="fr-FR" b="1" dirty="0">
                <a:latin typeface="+mn-lt"/>
                <a:ea typeface="Times New Roman"/>
                <a:cs typeface="Arial"/>
              </a:rPr>
              <a:t> nombre1: </a:t>
            </a:r>
            <a:r>
              <a:rPr lang="fr-FR" dirty="0">
                <a:latin typeface="+mn-lt"/>
                <a:ea typeface="Times New Roman"/>
                <a:cs typeface="Arial"/>
              </a:rPr>
              <a:t>entier ;</a:t>
            </a:r>
            <a:endParaRPr lang="fr-FR" sz="1600" dirty="0">
              <a:latin typeface="+mn-lt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+mn-lt"/>
                <a:ea typeface="Times New Roman"/>
                <a:cs typeface="Arial"/>
              </a:rPr>
              <a:t>		</a:t>
            </a:r>
            <a:r>
              <a:rPr lang="fr-FR" b="1" dirty="0">
                <a:latin typeface="+mn-lt"/>
                <a:ea typeface="Times New Roman"/>
                <a:cs typeface="Arial"/>
              </a:rPr>
              <a:t>car : </a:t>
            </a:r>
            <a:r>
              <a:rPr lang="fr-FR" dirty="0" err="1">
                <a:latin typeface="+mn-lt"/>
                <a:ea typeface="Times New Roman"/>
                <a:cs typeface="Arial"/>
              </a:rPr>
              <a:t>caractere</a:t>
            </a:r>
            <a:r>
              <a:rPr lang="fr-FR" dirty="0">
                <a:latin typeface="+mn-lt"/>
                <a:ea typeface="Times New Roman"/>
                <a:cs typeface="Arial"/>
              </a:rPr>
              <a:t> ;</a:t>
            </a:r>
            <a:endParaRPr lang="fr-FR" sz="1600" dirty="0">
              <a:latin typeface="+mn-lt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+mn-lt"/>
                <a:ea typeface="Times New Roman"/>
                <a:cs typeface="Arial"/>
              </a:rPr>
              <a:t>	</a:t>
            </a:r>
            <a:r>
              <a:rPr lang="fr-FR" b="1" dirty="0" err="1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Debut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					</a:t>
            </a:r>
            <a:endParaRPr lang="fr-FR" sz="1600" dirty="0">
              <a:solidFill>
                <a:srgbClr val="7030A0"/>
              </a:solidFill>
              <a:latin typeface="+mn-lt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		car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Times New Roman"/>
                <a:sym typeface="Wingdings"/>
              </a:rPr>
              <a:t>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’3’;</a:t>
            </a:r>
            <a:endParaRPr lang="fr-FR" sz="1600" dirty="0">
              <a:solidFill>
                <a:srgbClr val="7030A0"/>
              </a:solidFill>
              <a:latin typeface="+mn-lt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+mn-lt"/>
                <a:ea typeface="Times New Roman"/>
                <a:cs typeface="Arial"/>
              </a:rPr>
              <a:t>		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nombre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Times New Roman"/>
                <a:sym typeface="Wingdings"/>
              </a:rPr>
              <a:t>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’3’ – ‘0’;	</a:t>
            </a:r>
            <a:r>
              <a:rPr lang="fr-FR" dirty="0">
                <a:latin typeface="+mn-lt"/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00B050"/>
                </a:solidFill>
                <a:latin typeface="+mn-lt"/>
                <a:ea typeface="Times New Roman"/>
                <a:cs typeface="Arial"/>
              </a:rPr>
              <a:t>//nombre vaut 3</a:t>
            </a:r>
          </a:p>
          <a:p>
            <a:pPr indent="228600">
              <a:spcAft>
                <a:spcPts val="0"/>
              </a:spcAft>
            </a:pPr>
            <a:r>
              <a:rPr lang="fr-FR" dirty="0">
                <a:latin typeface="+mn-lt"/>
                <a:ea typeface="Times New Roman"/>
                <a:cs typeface="Arial"/>
              </a:rPr>
              <a:t>		</a:t>
            </a:r>
            <a:r>
              <a:rPr lang="fr-FR" dirty="0" err="1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nombre</a:t>
            </a:r>
            <a:r>
              <a:rPr lang="fr-FR" dirty="0" err="1">
                <a:solidFill>
                  <a:srgbClr val="7030A0"/>
                </a:solidFill>
                <a:latin typeface="+mn-lt"/>
                <a:ea typeface="Times New Roman"/>
                <a:cs typeface="Times New Roman"/>
                <a:sym typeface="Wingdings"/>
              </a:rPr>
              <a:t></a:t>
            </a:r>
            <a:r>
              <a:rPr lang="fr-FR" dirty="0" err="1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nombre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 + 2;</a:t>
            </a:r>
            <a:r>
              <a:rPr lang="fr-FR" dirty="0">
                <a:latin typeface="+mn-lt"/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00B050"/>
                </a:solidFill>
                <a:latin typeface="+mn-lt"/>
                <a:ea typeface="Times New Roman"/>
                <a:cs typeface="Arial"/>
              </a:rPr>
              <a:t>// nombre vaut 5</a:t>
            </a:r>
          </a:p>
          <a:p>
            <a:pPr indent="228600">
              <a:spcAft>
                <a:spcPts val="0"/>
              </a:spcAft>
            </a:pPr>
            <a:r>
              <a:rPr lang="fr-FR" dirty="0">
                <a:latin typeface="+mn-lt"/>
                <a:ea typeface="Times New Roman"/>
                <a:cs typeface="Arial"/>
              </a:rPr>
              <a:t>		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car 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Times New Roman"/>
                <a:sym typeface="Wingdings"/>
              </a:rPr>
              <a:t></a:t>
            </a:r>
            <a:r>
              <a:rPr lang="fr-FR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 ‘0’ + nombre ; </a:t>
            </a:r>
            <a:r>
              <a:rPr lang="fr-FR" dirty="0">
                <a:latin typeface="+mn-lt"/>
                <a:ea typeface="Times New Roman"/>
                <a:cs typeface="Arial"/>
              </a:rPr>
              <a:t>	</a:t>
            </a:r>
            <a:r>
              <a:rPr lang="fr-FR" b="1" dirty="0" smtClean="0">
                <a:solidFill>
                  <a:srgbClr val="00B050"/>
                </a:solidFill>
                <a:latin typeface="+mn-lt"/>
                <a:ea typeface="Times New Roman"/>
                <a:cs typeface="Arial"/>
              </a:rPr>
              <a:t>//</a:t>
            </a:r>
            <a:r>
              <a:rPr lang="fr-FR" b="1" dirty="0">
                <a:solidFill>
                  <a:srgbClr val="00B050"/>
                </a:solidFill>
                <a:latin typeface="+mn-lt"/>
                <a:ea typeface="Times New Roman"/>
                <a:cs typeface="Arial"/>
              </a:rPr>
              <a:t>car vaut ‘5’</a:t>
            </a:r>
            <a:endParaRPr lang="fr-FR" sz="1600" b="1" dirty="0">
              <a:solidFill>
                <a:srgbClr val="00B050"/>
              </a:solidFill>
              <a:latin typeface="+mn-lt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+mn-lt"/>
                <a:ea typeface="Times New Roman"/>
                <a:cs typeface="Arial"/>
              </a:rPr>
              <a:t>	</a:t>
            </a:r>
            <a:r>
              <a:rPr lang="fr-FR" b="1" dirty="0">
                <a:solidFill>
                  <a:srgbClr val="7030A0"/>
                </a:solidFill>
                <a:latin typeface="+mn-lt"/>
                <a:ea typeface="Times New Roman"/>
                <a:cs typeface="Arial"/>
              </a:rPr>
              <a:t>Fin</a:t>
            </a:r>
            <a:endParaRPr lang="fr-FR" sz="1600" b="1" dirty="0">
              <a:solidFill>
                <a:srgbClr val="7030A0"/>
              </a:solidFill>
              <a:effectLst/>
              <a:latin typeface="+mn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4464496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Types </a:t>
            </a: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des variables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16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Le type </a:t>
            </a:r>
            <a:r>
              <a:rPr lang="fr-FR" sz="16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Booléen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endParaRPr lang="fr-FR" sz="1600" b="1" i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endParaRPr lang="fr-FR" sz="16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endParaRPr lang="fr-FR" sz="1600" b="1" i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Les opérations admissibles sur les éléments de ce domaine sont réalisées à l’aide de tous les connecteurs logiques, notés :</a:t>
            </a:r>
          </a:p>
          <a:p>
            <a:pPr marL="1028700" lvl="1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ET : pour le « et logique »</a:t>
            </a:r>
          </a:p>
          <a:p>
            <a:pPr marL="1028700" lvl="1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OU : pour le « ou logique »</a:t>
            </a:r>
          </a:p>
          <a:p>
            <a:pPr marL="1028700" lvl="1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latin typeface="Times New Roman"/>
                <a:ea typeface="Times New Roman"/>
                <a:cs typeface="Arial"/>
              </a:rPr>
              <a:t>NON : pour le « non logique »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endParaRPr lang="fr-FR" sz="1600" b="1" i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lvl="2"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23682391"/>
              </p:ext>
            </p:extLst>
          </p:nvPr>
        </p:nvGraphicFramePr>
        <p:xfrm>
          <a:off x="827584" y="2708920"/>
          <a:ext cx="77768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26265"/>
              </p:ext>
            </p:extLst>
          </p:nvPr>
        </p:nvGraphicFramePr>
        <p:xfrm>
          <a:off x="4788024" y="4365104"/>
          <a:ext cx="3312367" cy="936105"/>
        </p:xfrm>
        <a:graphic>
          <a:graphicData uri="http://schemas.openxmlformats.org/drawingml/2006/table">
            <a:tbl>
              <a:tblPr firstRow="1" firstCol="1" bandRow="1"/>
              <a:tblGrid>
                <a:gridCol w="1450465"/>
                <a:gridCol w="902993"/>
                <a:gridCol w="958909"/>
              </a:tblGrid>
              <a:tr h="312035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Opération ET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01822"/>
              </p:ext>
            </p:extLst>
          </p:nvPr>
        </p:nvGraphicFramePr>
        <p:xfrm>
          <a:off x="4788024" y="5517232"/>
          <a:ext cx="3384376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1504629"/>
                <a:gridCol w="948191"/>
                <a:gridCol w="931556"/>
              </a:tblGrid>
              <a:tr h="288032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Opération OU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Faux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Vrai</a:t>
                      </a:r>
                      <a:endParaRPr lang="fr-FR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5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200" b="1" dirty="0" smtClean="0"/>
              <a:t>Les types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4032448" cy="3528392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Rappels sur la logique booléenne...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	Valeurs possibles : Vrai ou Faux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Associativité des opérateurs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	a et (b et c) = (a et b) et 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Commutativité des opérateurs et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ou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	a et b = b et 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		a ou b = b ou 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8" y="1916832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Distributivité des opérateurs ‘et’ et ‘ou’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a ou (b et c) = (a ou b) et (a ou c)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a et (b ou c) = (a et b) ou (a et c)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Involution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	         	non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 = a</a:t>
            </a:r>
          </a:p>
        </p:txBody>
      </p:sp>
    </p:spTree>
    <p:extLst>
      <p:ext uri="{BB962C8B-B14F-4D97-AF65-F5344CB8AC3E}">
        <p14:creationId xmlns:p14="http://schemas.microsoft.com/office/powerpoint/2010/main" val="41702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36508" r="49243" b="47222"/>
          <a:stretch>
            <a:fillRect/>
          </a:stretch>
        </p:blipFill>
        <p:spPr bwMode="auto">
          <a:xfrm>
            <a:off x="1479238" y="1916832"/>
            <a:ext cx="4541520" cy="2843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/>
          <a:lstStyle/>
          <a:p>
            <a:pPr eaLnBrk="1" hangingPunct="1"/>
            <a:r>
              <a:rPr lang="fr-FR" altLang="fr-FR" sz="3200" b="1" dirty="0" smtClean="0"/>
              <a:t>Les types</a:t>
            </a:r>
          </a:p>
        </p:txBody>
      </p:sp>
    </p:spTree>
    <p:extLst>
      <p:ext uri="{BB962C8B-B14F-4D97-AF65-F5344CB8AC3E}">
        <p14:creationId xmlns:p14="http://schemas.microsoft.com/office/powerpoint/2010/main" val="2621586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Priorité entre opérateur Arithmétique</a:t>
            </a:r>
            <a:endParaRPr lang="fr-FR" dirty="0"/>
          </a:p>
        </p:txBody>
      </p:sp>
      <p:sp>
        <p:nvSpPr>
          <p:cNvPr id="22531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fr-FR" smtClean="0"/>
              <a:t>A</a:t>
            </a:r>
            <a:r>
              <a:rPr lang="fr-FR" smtClean="0">
                <a:sym typeface="Wingdings" pitchFamily="2" charset="2"/>
              </a:rPr>
              <a:t> 2; 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BA+2;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BB-A*3;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C(B-A)*3;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DA-8 div B mod C;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DD+A mod 9*3;</a:t>
            </a:r>
          </a:p>
          <a:p>
            <a:pPr eaLnBrk="1" hangingPunct="1"/>
            <a:r>
              <a:rPr lang="fr-FR" smtClean="0"/>
              <a:t>D</a:t>
            </a:r>
            <a:r>
              <a:rPr lang="fr-FR" smtClean="0">
                <a:sym typeface="Wingdings" pitchFamily="2" charset="2"/>
              </a:rPr>
              <a:t>D*(5 div 8)-2*3;</a:t>
            </a:r>
            <a:endParaRPr lang="fr-FR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fr-FR" dirty="0" smtClean="0"/>
              <a:t>A</a:t>
            </a:r>
            <a:r>
              <a:rPr lang="fr-FR" dirty="0" smtClean="0">
                <a:sym typeface="Wingdings" pitchFamily="2" charset="2"/>
              </a:rPr>
              <a:t>= 2; </a:t>
            </a:r>
          </a:p>
          <a:p>
            <a:pPr eaLnBrk="1" hangingPunct="1"/>
            <a:r>
              <a:rPr lang="fr-FR" dirty="0" smtClean="0">
                <a:sym typeface="Wingdings" pitchFamily="2" charset="2"/>
              </a:rPr>
              <a:t>B=4;</a:t>
            </a:r>
          </a:p>
          <a:p>
            <a:pPr eaLnBrk="1" hangingPunct="1"/>
            <a:r>
              <a:rPr lang="fr-FR" dirty="0" smtClean="0">
                <a:sym typeface="Wingdings" pitchFamily="2" charset="2"/>
              </a:rPr>
              <a:t>B=-2;</a:t>
            </a:r>
          </a:p>
          <a:p>
            <a:pPr eaLnBrk="1" hangingPunct="1"/>
            <a:r>
              <a:rPr lang="fr-FR" dirty="0" smtClean="0">
                <a:sym typeface="Wingdings" pitchFamily="2" charset="2"/>
              </a:rPr>
              <a:t>C=-12;</a:t>
            </a:r>
          </a:p>
          <a:p>
            <a:pPr eaLnBrk="1" hangingPunct="1"/>
            <a:r>
              <a:rPr lang="fr-FR" dirty="0" smtClean="0">
                <a:sym typeface="Wingdings" pitchFamily="2" charset="2"/>
              </a:rPr>
              <a:t>D=-2;</a:t>
            </a:r>
          </a:p>
          <a:p>
            <a:pPr eaLnBrk="1" hangingPunct="1"/>
            <a:r>
              <a:rPr lang="fr-FR" dirty="0" smtClean="0">
                <a:sym typeface="Wingdings" pitchFamily="2" charset="2"/>
              </a:rPr>
              <a:t>D=12;</a:t>
            </a:r>
          </a:p>
          <a:p>
            <a:pPr eaLnBrk="1" hangingPunct="1"/>
            <a:r>
              <a:rPr lang="fr-FR" dirty="0" smtClean="0"/>
              <a:t>D</a:t>
            </a:r>
            <a:r>
              <a:rPr lang="fr-FR" dirty="0" smtClean="0">
                <a:sym typeface="Wingdings" pitchFamily="2" charset="2"/>
              </a:rPr>
              <a:t>=-6;</a:t>
            </a:r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34457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1" y="2204864"/>
            <a:ext cx="8208912" cy="3384376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Types </a:t>
            </a: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des variables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16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Le type </a:t>
            </a:r>
            <a:r>
              <a:rPr lang="fr-FR" sz="16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Booléen - Exemple</a:t>
            </a:r>
          </a:p>
          <a:p>
            <a:pPr marL="0" indent="0">
              <a:buNone/>
            </a:pPr>
            <a:r>
              <a:rPr lang="fr-F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Algorithme type-booléen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</a:rPr>
              <a:t>Variables :</a:t>
            </a:r>
            <a:r>
              <a:rPr lang="fr-FR" sz="1600" b="1" dirty="0">
                <a:solidFill>
                  <a:srgbClr val="7030A0"/>
                </a:solidFill>
              </a:rPr>
              <a:t> booleen1, booleen2: </a:t>
            </a:r>
            <a:r>
              <a:rPr lang="fr-FR" sz="1600" dirty="0">
                <a:solidFill>
                  <a:srgbClr val="7030A0"/>
                </a:solidFill>
              </a:rPr>
              <a:t>booléen ;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7030A0"/>
                </a:solidFill>
              </a:rPr>
              <a:t>	</a:t>
            </a:r>
            <a:r>
              <a:rPr lang="en-US" sz="1600" b="1" dirty="0">
                <a:solidFill>
                  <a:srgbClr val="7030A0"/>
                </a:solidFill>
              </a:rPr>
              <a:t>Debut	</a:t>
            </a:r>
            <a:r>
              <a:rPr lang="en-US" sz="1600" dirty="0"/>
              <a:t>				</a:t>
            </a:r>
            <a:endParaRPr lang="fr-FR" sz="1600" dirty="0"/>
          </a:p>
          <a:p>
            <a:pPr marL="0" indent="0">
              <a:buNone/>
            </a:pPr>
            <a:r>
              <a:rPr lang="fr-FR" sz="1600" dirty="0"/>
              <a:t>		</a:t>
            </a:r>
            <a:r>
              <a:rPr lang="fr-FR" sz="1600" dirty="0">
                <a:solidFill>
                  <a:srgbClr val="7030A0"/>
                </a:solidFill>
              </a:rPr>
              <a:t>booleen1</a:t>
            </a:r>
            <a:r>
              <a:rPr lang="fr-FR" sz="1600" dirty="0">
                <a:solidFill>
                  <a:srgbClr val="7030A0"/>
                </a:solidFill>
                <a:sym typeface="Wingdings"/>
              </a:rPr>
              <a:t></a:t>
            </a:r>
            <a:r>
              <a:rPr lang="fr-FR" sz="1600" dirty="0">
                <a:solidFill>
                  <a:srgbClr val="7030A0"/>
                </a:solidFill>
              </a:rPr>
              <a:t>5&lt;6;	</a:t>
            </a:r>
            <a:r>
              <a:rPr lang="fr-FR" sz="1600" dirty="0"/>
              <a:t>	</a:t>
            </a:r>
            <a:r>
              <a:rPr lang="fr-FR" sz="1600" b="1" dirty="0" smtClean="0">
                <a:solidFill>
                  <a:srgbClr val="00B050"/>
                </a:solidFill>
              </a:rPr>
              <a:t>//booleen1 </a:t>
            </a:r>
            <a:r>
              <a:rPr lang="fr-FR" sz="1600" b="1" dirty="0">
                <a:solidFill>
                  <a:srgbClr val="00B050"/>
                </a:solidFill>
              </a:rPr>
              <a:t>prend la valeur Vrai</a:t>
            </a:r>
          </a:p>
          <a:p>
            <a:pPr marL="0" indent="0">
              <a:buNone/>
            </a:pPr>
            <a:r>
              <a:rPr lang="fr-FR" sz="1600" dirty="0"/>
              <a:t>		</a:t>
            </a:r>
            <a:r>
              <a:rPr lang="fr-FR" sz="1600" dirty="0">
                <a:solidFill>
                  <a:srgbClr val="7030A0"/>
                </a:solidFill>
              </a:rPr>
              <a:t>booleen2</a:t>
            </a:r>
            <a:r>
              <a:rPr lang="fr-FR" sz="1600" dirty="0">
                <a:solidFill>
                  <a:srgbClr val="7030A0"/>
                </a:solidFill>
                <a:sym typeface="Wingdings"/>
              </a:rPr>
              <a:t></a:t>
            </a:r>
            <a:r>
              <a:rPr lang="fr-FR" sz="1600" dirty="0">
                <a:solidFill>
                  <a:srgbClr val="7030A0"/>
                </a:solidFill>
              </a:rPr>
              <a:t>NON booleen1;</a:t>
            </a:r>
            <a:r>
              <a:rPr lang="fr-FR" sz="1600" dirty="0"/>
              <a:t>	</a:t>
            </a:r>
            <a:r>
              <a:rPr lang="fr-FR" sz="1600" b="1" dirty="0" smtClean="0">
                <a:solidFill>
                  <a:srgbClr val="00B050"/>
                </a:solidFill>
              </a:rPr>
              <a:t>//</a:t>
            </a:r>
            <a:r>
              <a:rPr lang="fr-FR" sz="1600" b="1" dirty="0">
                <a:solidFill>
                  <a:srgbClr val="00B050"/>
                </a:solidFill>
              </a:rPr>
              <a:t>booleen2 prend la valeur Faux</a:t>
            </a:r>
          </a:p>
          <a:p>
            <a:pPr marL="0" indent="0">
              <a:buNone/>
            </a:pPr>
            <a:r>
              <a:rPr lang="fr-FR" sz="1600" dirty="0"/>
              <a:t>		</a:t>
            </a:r>
            <a:r>
              <a:rPr lang="fr-FR" sz="1600" dirty="0">
                <a:solidFill>
                  <a:srgbClr val="7030A0"/>
                </a:solidFill>
              </a:rPr>
              <a:t>booleen2</a:t>
            </a:r>
            <a:r>
              <a:rPr lang="fr-FR" sz="1600" dirty="0">
                <a:solidFill>
                  <a:srgbClr val="7030A0"/>
                </a:solidFill>
                <a:sym typeface="Wingdings"/>
              </a:rPr>
              <a:t></a:t>
            </a:r>
            <a:r>
              <a:rPr lang="fr-FR" sz="1600" dirty="0">
                <a:solidFill>
                  <a:srgbClr val="7030A0"/>
                </a:solidFill>
              </a:rPr>
              <a:t>(5&lt;7) OU (3&gt;8) ; </a:t>
            </a:r>
            <a:r>
              <a:rPr lang="fr-FR" sz="1600" dirty="0"/>
              <a:t>	</a:t>
            </a:r>
            <a:r>
              <a:rPr lang="fr-FR" sz="1600" b="1" dirty="0">
                <a:solidFill>
                  <a:srgbClr val="00B050"/>
                </a:solidFill>
              </a:rPr>
              <a:t>//booleen2 prend la valeur Vrai</a:t>
            </a:r>
          </a:p>
          <a:p>
            <a:pPr marL="0" indent="0">
              <a:buNone/>
            </a:pPr>
            <a:r>
              <a:rPr lang="fr-FR" sz="1600" dirty="0" smtClean="0"/>
              <a:t>		</a:t>
            </a:r>
            <a:r>
              <a:rPr lang="fr-FR" sz="1600" dirty="0" smtClean="0">
                <a:solidFill>
                  <a:srgbClr val="7030A0"/>
                </a:solidFill>
              </a:rPr>
              <a:t>booleen1</a:t>
            </a:r>
            <a:r>
              <a:rPr lang="fr-FR" sz="1600" dirty="0">
                <a:solidFill>
                  <a:srgbClr val="7030A0"/>
                </a:solidFill>
                <a:sym typeface="Wingdings"/>
              </a:rPr>
              <a:t></a:t>
            </a:r>
            <a:r>
              <a:rPr lang="fr-FR" sz="1600" dirty="0">
                <a:solidFill>
                  <a:srgbClr val="7030A0"/>
                </a:solidFill>
              </a:rPr>
              <a:t>vrai;	</a:t>
            </a:r>
            <a:r>
              <a:rPr lang="fr-FR" sz="1600" dirty="0"/>
              <a:t>	</a:t>
            </a:r>
            <a:r>
              <a:rPr lang="fr-FR" sz="1600" b="1" dirty="0" smtClean="0">
                <a:solidFill>
                  <a:srgbClr val="00B050"/>
                </a:solidFill>
              </a:rPr>
              <a:t>//</a:t>
            </a:r>
            <a:r>
              <a:rPr lang="fr-FR" sz="1600" b="1" dirty="0">
                <a:solidFill>
                  <a:srgbClr val="00B050"/>
                </a:solidFill>
              </a:rPr>
              <a:t>booleen1 prend la valeur Vrai</a:t>
            </a:r>
          </a:p>
          <a:p>
            <a:pPr marL="0" indent="0">
              <a:buNone/>
            </a:pPr>
            <a:r>
              <a:rPr lang="fr-FR" sz="1600" dirty="0" smtClean="0"/>
              <a:t>	</a:t>
            </a:r>
            <a:r>
              <a:rPr lang="fr-FR" sz="1600" b="1" dirty="0" smtClean="0">
                <a:solidFill>
                  <a:srgbClr val="7030A0"/>
                </a:solidFill>
              </a:rPr>
              <a:t>Fin</a:t>
            </a:r>
            <a:endParaRPr lang="fr-FR" sz="1600" b="1" dirty="0">
              <a:solidFill>
                <a:srgbClr val="7030A0"/>
              </a:solidFill>
            </a:endParaRPr>
          </a:p>
          <a:p>
            <a:pPr indent="0">
              <a:spcAft>
                <a:spcPts val="0"/>
              </a:spcAft>
              <a:buNone/>
            </a:pPr>
            <a:endParaRPr lang="fr-FR" sz="16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lvl="2"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6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7180" y="3944023"/>
            <a:ext cx="29523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076056" y="4149080"/>
            <a:ext cx="29523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76056" y="4437112"/>
            <a:ext cx="29523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76056" y="4869160"/>
            <a:ext cx="29523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8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pPr marL="800100" indent="-457200" algn="just">
              <a:spcAft>
                <a:spcPts val="0"/>
              </a:spcAft>
              <a:buBlip>
                <a:blip r:embed="rId3"/>
              </a:buBlip>
              <a:tabLst>
                <a:tab pos="1343025" algn="l"/>
              </a:tabLst>
            </a:pPr>
            <a:r>
              <a:rPr lang="fr-FR" dirty="0">
                <a:latin typeface="Times New Roman"/>
                <a:ea typeface="Times New Roman"/>
                <a:cs typeface="Arial"/>
              </a:rPr>
              <a:t>Les algorithmes ont pour vocation de nous faire réfléchir, mais pas de </a:t>
            </a:r>
            <a:r>
              <a:rPr lang="fr-FR" dirty="0" smtClean="0">
                <a:latin typeface="Times New Roman"/>
                <a:ea typeface="Times New Roman"/>
                <a:cs typeface="Arial"/>
              </a:rPr>
              <a:t>d’exécuter </a:t>
            </a:r>
            <a:r>
              <a:rPr lang="fr-FR" dirty="0">
                <a:latin typeface="Times New Roman"/>
                <a:ea typeface="Times New Roman"/>
                <a:cs typeface="Arial"/>
              </a:rPr>
              <a:t>sur un ordinateur : pour cela, il sera nécessaire de traduire l’algorithme dans un langage de programmation. </a:t>
            </a:r>
            <a:endParaRPr lang="fr-FR" sz="2800" dirty="0"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  <a:tabLst>
                <a:tab pos="1343025" algn="l"/>
              </a:tabLst>
            </a:pPr>
            <a:endParaRPr lang="fr-FR" sz="2800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999" y="188640"/>
            <a:ext cx="7176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STRUCTURE D’UN ALGORITHME :</a:t>
            </a:r>
            <a:endParaRPr lang="fr-F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603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Priorité entre opérateur Logique</a:t>
            </a:r>
            <a:endParaRPr lang="fr-FR" dirty="0"/>
          </a:p>
        </p:txBody>
      </p:sp>
      <p:sp>
        <p:nvSpPr>
          <p:cNvPr id="2355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5697538" cy="4525962"/>
          </a:xfrm>
        </p:spPr>
        <p:txBody>
          <a:bodyPr/>
          <a:lstStyle/>
          <a:p>
            <a:pPr eaLnBrk="1" hangingPunct="1"/>
            <a:r>
              <a:rPr lang="fr-FR" smtClean="0"/>
              <a:t>A</a:t>
            </a:r>
            <a:r>
              <a:rPr lang="fr-FR" smtClean="0">
                <a:sym typeface="Wingdings" pitchFamily="2" charset="2"/>
              </a:rPr>
              <a:t> Vrai; 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BFaux;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BB et A ou non(A) 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C(5=4) ou (2&gt;3);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D(4&lt;&gt;4) or not(C);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E3;F5;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G(F+E div 2=2) or not(C) et D</a:t>
            </a:r>
            <a:endParaRPr lang="fr-FR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532563" y="1584325"/>
            <a:ext cx="4038600" cy="4525963"/>
          </a:xfrm>
        </p:spPr>
        <p:txBody>
          <a:bodyPr/>
          <a:lstStyle/>
          <a:p>
            <a:pPr eaLnBrk="1" hangingPunct="1"/>
            <a:r>
              <a:rPr lang="fr-FR" smtClean="0"/>
              <a:t>A</a:t>
            </a:r>
            <a:r>
              <a:rPr lang="fr-FR" smtClean="0">
                <a:sym typeface="Wingdings" pitchFamily="2" charset="2"/>
              </a:rPr>
              <a:t>= Vrai; 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B=Faux;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B=False;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C=False;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D=Vrai;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E=3;F=5;</a:t>
            </a:r>
          </a:p>
          <a:p>
            <a:pPr eaLnBrk="1" hangingPunct="1"/>
            <a:r>
              <a:rPr lang="fr-FR" smtClean="0">
                <a:sym typeface="Wingdings" pitchFamily="2" charset="2"/>
              </a:rPr>
              <a:t>G=Vrai;</a:t>
            </a:r>
            <a:endParaRPr lang="fr-FR" smtClean="0"/>
          </a:p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79012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755576" y="2636912"/>
            <a:ext cx="8208912" cy="3168352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1800" dirty="0">
                <a:latin typeface="+mj-lt"/>
                <a:ea typeface="Times New Roman"/>
                <a:cs typeface="Arial"/>
              </a:rPr>
              <a:t>Lors d’une affectation, la valeur de la partie droite doit obligatoirement être du type de la variable dont la valeur est modifiée.</a:t>
            </a:r>
          </a:p>
          <a:p>
            <a:pPr indent="0">
              <a:spcAft>
                <a:spcPts val="0"/>
              </a:spcAft>
              <a:buNone/>
            </a:pPr>
            <a:endParaRPr lang="fr-FR" sz="18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Arial"/>
            </a:endParaRPr>
          </a:p>
          <a:p>
            <a:pPr indent="0">
              <a:spcAft>
                <a:spcPts val="0"/>
              </a:spcAft>
              <a:buNone/>
            </a:pPr>
            <a:r>
              <a:rPr lang="fr-FR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Algorithme </a:t>
            </a:r>
            <a:r>
              <a:rPr lang="fr-FR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type-erreur</a:t>
            </a:r>
            <a:endParaRPr lang="fr-FR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Arial"/>
            </a:endParaRPr>
          </a:p>
          <a:p>
            <a:pPr indent="0">
              <a:spcAft>
                <a:spcPts val="0"/>
              </a:spcAft>
              <a:buNone/>
            </a:pPr>
            <a:r>
              <a:rPr lang="fr-FR" sz="1800" dirty="0">
                <a:solidFill>
                  <a:srgbClr val="7030A0"/>
                </a:solidFill>
                <a:ea typeface="Times New Roman"/>
                <a:cs typeface="Arial"/>
              </a:rPr>
              <a:t>Variables :</a:t>
            </a:r>
            <a:r>
              <a:rPr lang="fr-FR" sz="1800" b="1" dirty="0">
                <a:solidFill>
                  <a:srgbClr val="7030A0"/>
                </a:solidFill>
                <a:ea typeface="Times New Roman"/>
                <a:cs typeface="Arial"/>
              </a:rPr>
              <a:t> car : </a:t>
            </a:r>
            <a:r>
              <a:rPr lang="fr-FR" sz="1800" dirty="0" err="1">
                <a:solidFill>
                  <a:srgbClr val="7030A0"/>
                </a:solidFill>
                <a:ea typeface="Times New Roman"/>
                <a:cs typeface="Arial"/>
              </a:rPr>
              <a:t>caractere</a:t>
            </a:r>
            <a:r>
              <a:rPr lang="fr-FR" sz="1800" dirty="0">
                <a:solidFill>
                  <a:srgbClr val="7030A0"/>
                </a:solidFill>
                <a:ea typeface="Times New Roman"/>
                <a:cs typeface="Arial"/>
              </a:rPr>
              <a:t> ;</a:t>
            </a:r>
          </a:p>
          <a:p>
            <a:pPr indent="0">
              <a:spcAft>
                <a:spcPts val="0"/>
              </a:spcAft>
              <a:buNone/>
            </a:pPr>
            <a:r>
              <a:rPr lang="fr-FR" sz="1800" dirty="0">
                <a:ea typeface="Times New Roman"/>
                <a:cs typeface="Arial"/>
              </a:rPr>
              <a:t>	</a:t>
            </a:r>
            <a:r>
              <a:rPr lang="fr-FR" sz="1800" b="1" dirty="0" err="1">
                <a:solidFill>
                  <a:srgbClr val="7030A0"/>
                </a:solidFill>
                <a:ea typeface="Times New Roman"/>
                <a:cs typeface="Arial"/>
              </a:rPr>
              <a:t>Debut</a:t>
            </a:r>
            <a:r>
              <a:rPr lang="fr-FR" sz="1800" b="1" dirty="0">
                <a:solidFill>
                  <a:srgbClr val="7030A0"/>
                </a:solidFill>
                <a:ea typeface="Times New Roman"/>
                <a:cs typeface="Arial"/>
              </a:rPr>
              <a:t>					</a:t>
            </a:r>
          </a:p>
          <a:p>
            <a:pPr indent="0">
              <a:spcAft>
                <a:spcPts val="0"/>
              </a:spcAft>
              <a:buNone/>
            </a:pPr>
            <a:r>
              <a:rPr lang="fr-FR" sz="1800" b="1" dirty="0">
                <a:solidFill>
                  <a:srgbClr val="7030A0"/>
                </a:solidFill>
                <a:ea typeface="Times New Roman"/>
                <a:cs typeface="Arial"/>
              </a:rPr>
              <a:t>	</a:t>
            </a:r>
            <a:r>
              <a:rPr lang="fr-FR" sz="1800" b="1" dirty="0" smtClean="0">
                <a:solidFill>
                  <a:srgbClr val="7030A0"/>
                </a:solidFill>
                <a:ea typeface="Times New Roman"/>
                <a:cs typeface="Arial"/>
              </a:rPr>
              <a:t>car</a:t>
            </a:r>
            <a:r>
              <a:rPr lang="fr-FR" sz="1800" b="1" dirty="0">
                <a:solidFill>
                  <a:srgbClr val="7030A0"/>
                </a:solidFill>
                <a:ea typeface="Times New Roman"/>
                <a:cs typeface="Times New Roman"/>
                <a:sym typeface="Wingdings"/>
              </a:rPr>
              <a:t></a:t>
            </a:r>
            <a:r>
              <a:rPr lang="fr-FR" sz="1800" b="1" dirty="0">
                <a:solidFill>
                  <a:srgbClr val="7030A0"/>
                </a:solidFill>
                <a:ea typeface="Times New Roman"/>
                <a:cs typeface="Arial"/>
              </a:rPr>
              <a:t>1.56;		</a:t>
            </a:r>
            <a:endParaRPr lang="fr-FR" sz="1800" b="1" dirty="0" smtClean="0">
              <a:solidFill>
                <a:srgbClr val="7030A0"/>
              </a:solidFill>
              <a:ea typeface="Times New Roman"/>
              <a:cs typeface="Arial"/>
            </a:endParaRPr>
          </a:p>
          <a:p>
            <a:pPr indent="0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rgbClr val="7030A0"/>
                </a:solidFill>
                <a:ea typeface="Times New Roman"/>
                <a:cs typeface="Arial"/>
              </a:rPr>
              <a:t>	car</a:t>
            </a:r>
            <a:r>
              <a:rPr lang="fr-FR" sz="1800" b="1" dirty="0" smtClean="0">
                <a:solidFill>
                  <a:srgbClr val="7030A0"/>
                </a:solidFill>
                <a:ea typeface="Times New Roman"/>
                <a:cs typeface="Times New Roman"/>
                <a:sym typeface="Wingdings"/>
              </a:rPr>
              <a:t></a:t>
            </a:r>
            <a:r>
              <a:rPr lang="fr-FR" sz="1800" b="1" dirty="0" smtClean="0">
                <a:solidFill>
                  <a:srgbClr val="7030A0"/>
                </a:solidFill>
                <a:ea typeface="Times New Roman"/>
                <a:cs typeface="Arial"/>
              </a:rPr>
              <a:t>5&lt;8 ;</a:t>
            </a:r>
          </a:p>
          <a:p>
            <a:pPr indent="0">
              <a:spcAft>
                <a:spcPts val="0"/>
              </a:spcAft>
              <a:buNone/>
            </a:pPr>
            <a:r>
              <a:rPr lang="fr-FR" sz="1800" b="1" dirty="0" smtClean="0">
                <a:solidFill>
                  <a:srgbClr val="7030A0"/>
                </a:solidFill>
                <a:ea typeface="Times New Roman"/>
                <a:cs typeface="Arial"/>
              </a:rPr>
              <a:t>Fin</a:t>
            </a:r>
            <a:endParaRPr lang="fr-FR" sz="1800" b="1" dirty="0">
              <a:solidFill>
                <a:srgbClr val="7030A0"/>
              </a:solidFill>
              <a:ea typeface="Times New Roman"/>
              <a:cs typeface="Arial"/>
            </a:endParaRPr>
          </a:p>
          <a:p>
            <a:pPr indent="0">
              <a:spcAft>
                <a:spcPts val="0"/>
              </a:spcAft>
              <a:buNone/>
            </a:pPr>
            <a:endParaRPr lang="fr-FR" sz="1800" b="1" i="1" dirty="0" smtClean="0">
              <a:solidFill>
                <a:srgbClr val="7030A0"/>
              </a:solidFill>
              <a:latin typeface="Cambria"/>
              <a:ea typeface="Times New Roman"/>
              <a:cs typeface="Times New Roman"/>
            </a:endParaRPr>
          </a:p>
          <a:p>
            <a:pPr lvl="2"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8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276520175"/>
              </p:ext>
            </p:extLst>
          </p:nvPr>
        </p:nvGraphicFramePr>
        <p:xfrm>
          <a:off x="-684584" y="1916832"/>
          <a:ext cx="792088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4427984" y="458112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//erreur : car n’est pas un réel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5593" y="4951496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spcAft>
                <a:spcPts val="0"/>
              </a:spcAft>
              <a:buNone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// erreur : car n’est pas un booléen</a:t>
            </a:r>
          </a:p>
        </p:txBody>
      </p:sp>
    </p:spTree>
    <p:extLst>
      <p:ext uri="{BB962C8B-B14F-4D97-AF65-F5344CB8AC3E}">
        <p14:creationId xmlns:p14="http://schemas.microsoft.com/office/powerpoint/2010/main" val="42032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0005" y="2204864"/>
            <a:ext cx="8208912" cy="3312368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>
                <a:latin typeface="+mj-lt"/>
                <a:ea typeface="Times New Roman"/>
                <a:cs typeface="Arial"/>
              </a:rPr>
              <a:t>Les programmes utilisent fréquemment des instructions permettant l’affichage à l’écran et la saisie de valeurs au clavier par l’utilisateur. </a:t>
            </a:r>
            <a:endParaRPr lang="fr-FR" sz="2400" dirty="0" smtClean="0">
              <a:latin typeface="+mj-lt"/>
              <a:ea typeface="Times New Roman"/>
              <a:cs typeface="Arial"/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 smtClean="0">
                <a:latin typeface="+mj-lt"/>
                <a:ea typeface="Times New Roman"/>
                <a:cs typeface="Arial"/>
              </a:rPr>
              <a:t>Nous </a:t>
            </a:r>
            <a:r>
              <a:rPr lang="fr-FR" sz="2400" dirty="0">
                <a:latin typeface="+mj-lt"/>
                <a:ea typeface="Times New Roman"/>
                <a:cs typeface="Arial"/>
              </a:rPr>
              <a:t>allons nous munir de deux opérations analogues permettant de simuler :</a:t>
            </a:r>
          </a:p>
          <a:p>
            <a:pPr marL="1485900" lvl="3">
              <a:spcAft>
                <a:spcPts val="0"/>
              </a:spcAft>
              <a:buBlip>
                <a:blip r:embed="rId3"/>
              </a:buBlip>
            </a:pPr>
            <a:r>
              <a:rPr lang="fr-FR" dirty="0">
                <a:latin typeface="+mj-lt"/>
                <a:ea typeface="Times New Roman"/>
                <a:cs typeface="Arial"/>
              </a:rPr>
              <a:t>L’affichage d’une phrase avec l’instruction ecrire() ;</a:t>
            </a:r>
          </a:p>
          <a:p>
            <a:pPr marL="1485900" lvl="3">
              <a:spcAft>
                <a:spcPts val="0"/>
              </a:spcAft>
              <a:buBlip>
                <a:blip r:embed="rId3"/>
              </a:buBlip>
            </a:pPr>
            <a:r>
              <a:rPr lang="fr-FR" dirty="0">
                <a:latin typeface="+mj-lt"/>
                <a:ea typeface="Times New Roman"/>
                <a:cs typeface="Arial"/>
              </a:rPr>
              <a:t>La saisie d’une valeur par l’utilisateur avec l’instruction lire().</a:t>
            </a:r>
          </a:p>
          <a:p>
            <a:pPr lvl="2" indent="0">
              <a:spcAft>
                <a:spcPts val="0"/>
              </a:spcAft>
              <a:buNone/>
            </a:pPr>
            <a:endParaRPr lang="fr-FR" sz="1200" b="1" i="1" dirty="0" smtClean="0">
              <a:solidFill>
                <a:srgbClr val="7030A0"/>
              </a:solidFill>
              <a:latin typeface="Cambria"/>
              <a:ea typeface="Times New Roman"/>
              <a:cs typeface="Times New Roman"/>
            </a:endParaRPr>
          </a:p>
          <a:p>
            <a:pPr lvl="2"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18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5262" y="442582"/>
            <a:ext cx="5858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FONCTIONS D’ENTRÉE-SORTIE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5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0005" y="2204864"/>
            <a:ext cx="8208912" cy="3312368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La fonction lire</a:t>
            </a:r>
            <a:endParaRPr lang="fr-FR" sz="2400" b="1" dirty="0">
              <a:solidFill>
                <a:srgbClr val="F79646">
                  <a:lumMod val="50000"/>
                </a:srgbClr>
              </a:solidFill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>
                <a:latin typeface="+mj-lt"/>
                <a:ea typeface="Times New Roman"/>
                <a:cs typeface="Arial"/>
              </a:rPr>
              <a:t>L’instruction de saisie de données par l’utilisateur est :</a:t>
            </a:r>
          </a:p>
          <a:p>
            <a:pPr lvl="1" indent="0" algn="ctr">
              <a:spcAft>
                <a:spcPts val="0"/>
              </a:spcAft>
              <a:buNone/>
            </a:pP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Arial"/>
              </a:rPr>
              <a:t>lire(</a:t>
            </a:r>
            <a:r>
              <a:rPr lang="fr-F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Arial"/>
              </a:rPr>
              <a:t>nomDeLaVariable</a:t>
            </a:r>
            <a:r>
              <a:rPr lang="fr-F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Arial"/>
              </a:rPr>
              <a:t>)</a:t>
            </a:r>
          </a:p>
          <a:p>
            <a:pPr lvl="1" indent="0" algn="ctr">
              <a:spcAft>
                <a:spcPts val="0"/>
              </a:spcAft>
              <a:buNone/>
            </a:pPr>
            <a:endParaRPr lang="fr-F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/>
              <a:cs typeface="Arial"/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>
                <a:latin typeface="+mj-lt"/>
                <a:ea typeface="Times New Roman"/>
                <a:cs typeface="Arial"/>
              </a:rPr>
              <a:t>L’exécution de cette instruction consiste à : </a:t>
            </a:r>
          </a:p>
          <a:p>
            <a:pPr marL="1200150" lvl="1" indent="-457200">
              <a:spcAft>
                <a:spcPts val="0"/>
              </a:spcAft>
              <a:buFont typeface="+mj-lt"/>
              <a:buAutoNum type="arabicPeriod"/>
            </a:pPr>
            <a:r>
              <a:rPr lang="fr-FR" sz="2000" dirty="0">
                <a:latin typeface="+mj-lt"/>
                <a:ea typeface="Times New Roman"/>
                <a:cs typeface="Arial"/>
              </a:rPr>
              <a:t>Demander à l’utilisateur de saisir une valeur sur le périphérique d’entrée</a:t>
            </a:r>
          </a:p>
          <a:p>
            <a:pPr marL="1200150" lvl="1" indent="-457200">
              <a:spcAft>
                <a:spcPts val="0"/>
              </a:spcAft>
              <a:buFont typeface="+mj-lt"/>
              <a:buAutoNum type="arabicPeriod"/>
            </a:pPr>
            <a:r>
              <a:rPr lang="fr-FR" sz="2000" dirty="0">
                <a:latin typeface="+mj-lt"/>
                <a:ea typeface="Times New Roman"/>
                <a:cs typeface="Arial"/>
              </a:rPr>
              <a:t>Modifier la valeur de la variable passé entre parenthèses</a:t>
            </a:r>
          </a:p>
          <a:p>
            <a:pPr indent="0">
              <a:spcAft>
                <a:spcPts val="0"/>
              </a:spcAft>
              <a:buNone/>
            </a:pPr>
            <a:endParaRPr lang="fr-FR" sz="2400" dirty="0" smtClean="0">
              <a:latin typeface="+mj-lt"/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5262" y="442582"/>
            <a:ext cx="5858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FONCTIONS D’ENTRÉE-SORTIE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25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0005" y="2204864"/>
            <a:ext cx="8208912" cy="3312368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La fonction lire</a:t>
            </a:r>
            <a:endParaRPr lang="fr-FR" sz="2400" b="1" dirty="0">
              <a:solidFill>
                <a:srgbClr val="F79646">
                  <a:lumMod val="50000"/>
                </a:srgbClr>
              </a:solidFill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>
                <a:latin typeface="+mj-lt"/>
                <a:ea typeface="Times New Roman"/>
                <a:cs typeface="Arial"/>
              </a:rPr>
              <a:t>L’instruction d’affichage à l’écran (le périphérique de sortie) d’une expression est :</a:t>
            </a:r>
          </a:p>
          <a:p>
            <a:pPr lvl="1" indent="0" algn="ctr">
              <a:spcAft>
                <a:spcPts val="0"/>
              </a:spcAft>
              <a:buNone/>
            </a:pPr>
            <a: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Arial"/>
              </a:rPr>
              <a:t>ecrire(expression)</a:t>
            </a: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>
                <a:latin typeface="+mj-lt"/>
                <a:ea typeface="Times New Roman"/>
                <a:cs typeface="Arial"/>
              </a:rPr>
              <a:t>Cette instruction réalise simplement l’affichage de l’expression passé entre parenthèses.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5262" y="442582"/>
            <a:ext cx="5858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FONCTIONS D’ENTRÉE-SORTIE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0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0005" y="2204864"/>
            <a:ext cx="8208912" cy="648072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b="1" dirty="0" smtClean="0">
                <a:solidFill>
                  <a:srgbClr val="F79646">
                    <a:lumMod val="50000"/>
                  </a:srgbClr>
                </a:solidFill>
              </a:rPr>
              <a:t>Exemple</a:t>
            </a:r>
            <a:endParaRPr lang="fr-FR" sz="2400" dirty="0" smtClean="0">
              <a:latin typeface="+mj-lt"/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5262" y="442582"/>
            <a:ext cx="5858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FONCTIONS D’ENTRÉE-SORTIE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68951063"/>
              </p:ext>
            </p:extLst>
          </p:nvPr>
        </p:nvGraphicFramePr>
        <p:xfrm>
          <a:off x="539552" y="2708920"/>
          <a:ext cx="88569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909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0005" y="1628800"/>
            <a:ext cx="8208912" cy="1584176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rgbClr val="F79646">
                    <a:lumMod val="50000"/>
                  </a:srgbClr>
                </a:solidFill>
              </a:rPr>
              <a:t>Exercice</a:t>
            </a:r>
            <a:r>
              <a:rPr lang="fr-FR" sz="2400" b="1" i="1" dirty="0"/>
              <a:t> </a:t>
            </a: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>
                <a:latin typeface="+mj-lt"/>
                <a:ea typeface="Times New Roman"/>
                <a:cs typeface="Arial"/>
              </a:rPr>
              <a:t>Ecrire un algorithme qui demande à l’utilisateur de saisir au clavier trois nombres réels et qui affiche à l’écran la somme de ces trois nombres </a:t>
            </a:r>
            <a:r>
              <a:rPr lang="fr-FR" sz="2400" dirty="0" smtClean="0">
                <a:latin typeface="+mj-lt"/>
                <a:ea typeface="Times New Roman"/>
                <a:cs typeface="Arial"/>
              </a:rPr>
              <a:t>;</a:t>
            </a:r>
            <a:endParaRPr lang="fr-FR" sz="2400" dirty="0">
              <a:latin typeface="+mj-lt"/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5262" y="442582"/>
            <a:ext cx="5858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FONCTIONS D’ENTRÉE-SORTIE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21993868"/>
              </p:ext>
            </p:extLst>
          </p:nvPr>
        </p:nvGraphicFramePr>
        <p:xfrm>
          <a:off x="1428328" y="3140968"/>
          <a:ext cx="60960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16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208912" cy="3384376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Présentation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de la classe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Une chaine de caractères est composée de caractères alphanumériques formant un mot ou une phrase. </a:t>
            </a:r>
            <a:endParaRPr lang="fr-FR" sz="2000" dirty="0" smtClean="0">
              <a:ea typeface="Times New Roman"/>
              <a:cs typeface="Arial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 smtClean="0">
                <a:ea typeface="Times New Roman"/>
                <a:cs typeface="Arial"/>
              </a:rPr>
              <a:t>Il </a:t>
            </a:r>
            <a:r>
              <a:rPr lang="fr-FR" sz="2000" dirty="0">
                <a:ea typeface="Times New Roman"/>
                <a:cs typeface="Arial"/>
              </a:rPr>
              <a:t>est impossible de manipuler les chaines de caractères avec les opérations usuelles définies pour les réels ou les entiers : la classe </a:t>
            </a:r>
            <a:r>
              <a:rPr lang="fr-FR" sz="2000" b="1" i="1" dirty="0">
                <a:ea typeface="Times New Roman"/>
                <a:cs typeface="Arial"/>
              </a:rPr>
              <a:t>Chaine</a:t>
            </a:r>
            <a:r>
              <a:rPr lang="fr-FR" sz="2000" dirty="0">
                <a:ea typeface="Times New Roman"/>
                <a:cs typeface="Arial"/>
              </a:rPr>
              <a:t> nous fournit donc des opérations spécifiques.</a:t>
            </a:r>
          </a:p>
          <a:p>
            <a:pPr lvl="2" indent="0" algn="just">
              <a:spcAft>
                <a:spcPts val="0"/>
              </a:spcAft>
              <a:buNone/>
              <a:tabLst>
                <a:tab pos="1343025" algn="l"/>
              </a:tabLst>
            </a:pPr>
            <a:endParaRPr lang="fr-FR" sz="20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09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208912" cy="4752528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Présentation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de la classe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L’interface utilisateur de la classe chaine(l’ensemble des opérations définies pour les manipuler) est décrite comme suit </a:t>
            </a:r>
            <a:r>
              <a:rPr lang="fr-FR" sz="2000" dirty="0" smtClean="0">
                <a:ea typeface="Times New Roman"/>
                <a:cs typeface="Arial"/>
              </a:rPr>
              <a:t>:</a:t>
            </a:r>
          </a:p>
          <a:p>
            <a:pPr marL="628650" indent="1588" algn="just">
              <a:spcAft>
                <a:spcPts val="0"/>
              </a:spcAft>
              <a:buBlip>
                <a:blip r:embed="rId4"/>
              </a:buBlip>
            </a:pPr>
            <a:r>
              <a:rPr lang="fr-FR" sz="1600" b="1" dirty="0" smtClean="0">
                <a:ea typeface="Times New Roman"/>
                <a:cs typeface="Arial"/>
              </a:rPr>
              <a:t>   Chaine</a:t>
            </a:r>
            <a:r>
              <a:rPr lang="fr-FR" sz="1600" b="1" dirty="0">
                <a:ea typeface="Times New Roman"/>
                <a:cs typeface="Arial"/>
              </a:rPr>
              <a:t>()	</a:t>
            </a:r>
            <a:r>
              <a:rPr lang="fr-FR" sz="1600" dirty="0">
                <a:ea typeface="Times New Roman"/>
                <a:cs typeface="Arial"/>
              </a:rPr>
              <a:t>	permet de créer une chaine en mémoire</a:t>
            </a:r>
          </a:p>
          <a:p>
            <a:pPr marL="628650" indent="1588" algn="just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ea typeface="Times New Roman"/>
                <a:cs typeface="Arial"/>
              </a:rPr>
              <a:t> 	</a:t>
            </a:r>
            <a:r>
              <a:rPr lang="fr-FR" sz="1600" b="1" dirty="0">
                <a:ea typeface="Times New Roman"/>
                <a:cs typeface="Arial"/>
              </a:rPr>
              <a:t>Ecrire() : vide</a:t>
            </a:r>
            <a:r>
              <a:rPr lang="fr-FR" sz="1600" dirty="0">
                <a:ea typeface="Times New Roman"/>
                <a:cs typeface="Arial"/>
              </a:rPr>
              <a:t>	permet d’écrire la chaine sur l’écran</a:t>
            </a:r>
          </a:p>
          <a:p>
            <a:pPr marL="628650" indent="1588" algn="just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ea typeface="Times New Roman"/>
                <a:cs typeface="Arial"/>
              </a:rPr>
              <a:t> 	L</a:t>
            </a:r>
            <a:r>
              <a:rPr lang="fr-FR" sz="1600" b="1" dirty="0">
                <a:ea typeface="Times New Roman"/>
                <a:cs typeface="Arial"/>
              </a:rPr>
              <a:t>ire() :vide	</a:t>
            </a:r>
            <a:r>
              <a:rPr lang="fr-FR" sz="1600" dirty="0">
                <a:ea typeface="Times New Roman"/>
                <a:cs typeface="Arial"/>
              </a:rPr>
              <a:t>	permet à l’utilisateur de saisir le contenu de la chaine</a:t>
            </a:r>
          </a:p>
          <a:p>
            <a:pPr marL="628650" indent="1588" algn="just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ea typeface="Times New Roman"/>
                <a:cs typeface="Arial"/>
              </a:rPr>
              <a:t> 	</a:t>
            </a:r>
            <a:r>
              <a:rPr lang="fr-FR" sz="1600" b="1" dirty="0">
                <a:ea typeface="Times New Roman"/>
                <a:cs typeface="Arial"/>
              </a:rPr>
              <a:t>Longueur() :entier</a:t>
            </a:r>
            <a:r>
              <a:rPr lang="fr-FR" sz="1600" dirty="0">
                <a:ea typeface="Times New Roman"/>
                <a:cs typeface="Arial"/>
              </a:rPr>
              <a:t>	fournit le nombre de caractères de la chaine</a:t>
            </a:r>
          </a:p>
          <a:p>
            <a:pPr marL="628650" indent="1588" algn="just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ea typeface="Times New Roman"/>
                <a:cs typeface="Arial"/>
              </a:rPr>
              <a:t> 	</a:t>
            </a:r>
            <a:r>
              <a:rPr lang="fr-FR" sz="1600" b="1" dirty="0" err="1">
                <a:ea typeface="Times New Roman"/>
                <a:cs typeface="Arial"/>
              </a:rPr>
              <a:t>iemeCar</a:t>
            </a:r>
            <a:r>
              <a:rPr lang="fr-FR" sz="1600" b="1" dirty="0">
                <a:ea typeface="Times New Roman"/>
                <a:cs typeface="Arial"/>
              </a:rPr>
              <a:t>(entier</a:t>
            </a:r>
            <a:r>
              <a:rPr lang="fr-FR" sz="1600" b="1" dirty="0" smtClean="0">
                <a:ea typeface="Times New Roman"/>
                <a:cs typeface="Arial"/>
              </a:rPr>
              <a:t>):</a:t>
            </a:r>
            <a:r>
              <a:rPr lang="fr-FR" sz="1600" b="1" dirty="0">
                <a:ea typeface="Times New Roman"/>
                <a:cs typeface="Arial"/>
              </a:rPr>
              <a:t>caractère </a:t>
            </a:r>
            <a:r>
              <a:rPr lang="fr-FR" sz="1600" dirty="0">
                <a:ea typeface="Times New Roman"/>
                <a:cs typeface="Arial"/>
              </a:rPr>
              <a:t>fournit le caractère qui est à la position passée en </a:t>
            </a:r>
            <a:r>
              <a:rPr lang="fr-FR" sz="1600" dirty="0" smtClean="0">
                <a:ea typeface="Times New Roman"/>
                <a:cs typeface="Arial"/>
              </a:rPr>
              <a:t>	paramètre </a:t>
            </a:r>
            <a:r>
              <a:rPr lang="fr-FR" sz="1600" dirty="0">
                <a:ea typeface="Times New Roman"/>
                <a:cs typeface="Arial"/>
              </a:rPr>
              <a:t>(le premier est à la position 0)</a:t>
            </a:r>
          </a:p>
          <a:p>
            <a:pPr marL="628650" indent="1588" algn="just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ea typeface="Times New Roman"/>
                <a:cs typeface="Arial"/>
              </a:rPr>
              <a:t> 	</a:t>
            </a:r>
            <a:r>
              <a:rPr lang="fr-FR" sz="1600" b="1" dirty="0" err="1">
                <a:ea typeface="Times New Roman"/>
                <a:cs typeface="Arial"/>
              </a:rPr>
              <a:t>modifierIeme</a:t>
            </a:r>
            <a:r>
              <a:rPr lang="fr-FR" sz="1600" b="1" dirty="0">
                <a:ea typeface="Times New Roman"/>
                <a:cs typeface="Arial"/>
              </a:rPr>
              <a:t>(entier, </a:t>
            </a:r>
            <a:r>
              <a:rPr lang="fr-FR" sz="1600" b="1" dirty="0" err="1">
                <a:ea typeface="Times New Roman"/>
                <a:cs typeface="Arial"/>
              </a:rPr>
              <a:t>caractere</a:t>
            </a:r>
            <a:r>
              <a:rPr lang="fr-FR" sz="1600" b="1" dirty="0">
                <a:ea typeface="Times New Roman"/>
                <a:cs typeface="Arial"/>
              </a:rPr>
              <a:t>) :vide </a:t>
            </a:r>
            <a:r>
              <a:rPr lang="fr-FR" sz="1600" dirty="0">
                <a:ea typeface="Times New Roman"/>
                <a:cs typeface="Arial"/>
              </a:rPr>
              <a:t>remplace le caractère situé à la position donnée </a:t>
            </a:r>
            <a:r>
              <a:rPr lang="fr-FR" sz="1600" dirty="0" smtClean="0">
                <a:ea typeface="Times New Roman"/>
                <a:cs typeface="Arial"/>
              </a:rPr>
              <a:t>	en </a:t>
            </a:r>
            <a:r>
              <a:rPr lang="fr-FR" sz="1600" dirty="0">
                <a:ea typeface="Times New Roman"/>
                <a:cs typeface="Arial"/>
              </a:rPr>
              <a:t>paramètre (le premier caractère est à la position 0)</a:t>
            </a:r>
          </a:p>
          <a:p>
            <a:pPr marL="628650" indent="1588" algn="just">
              <a:spcAft>
                <a:spcPts val="0"/>
              </a:spcAft>
              <a:buBlip>
                <a:blip r:embed="rId4"/>
              </a:buBlip>
            </a:pPr>
            <a:r>
              <a:rPr lang="fr-FR" sz="1600" dirty="0">
                <a:ea typeface="Times New Roman"/>
                <a:cs typeface="Arial"/>
              </a:rPr>
              <a:t> 	</a:t>
            </a:r>
            <a:r>
              <a:rPr lang="fr-FR" sz="1600" b="1" dirty="0" err="1">
                <a:ea typeface="Times New Roman"/>
                <a:cs typeface="Arial"/>
              </a:rPr>
              <a:t>concatener</a:t>
            </a:r>
            <a:r>
              <a:rPr lang="fr-FR" sz="1600" b="1" dirty="0">
                <a:ea typeface="Times New Roman"/>
                <a:cs typeface="Arial"/>
              </a:rPr>
              <a:t>(Chaine) : vide </a:t>
            </a:r>
            <a:r>
              <a:rPr lang="fr-FR" sz="1600" dirty="0">
                <a:ea typeface="Times New Roman"/>
                <a:cs typeface="Arial"/>
              </a:rPr>
              <a:t>modifie la chaine en lui juxtaposant la chaine passée en </a:t>
            </a:r>
            <a:r>
              <a:rPr lang="fr-FR" sz="1600" dirty="0" smtClean="0">
                <a:ea typeface="Times New Roman"/>
                <a:cs typeface="Arial"/>
              </a:rPr>
              <a:t>	mémoire</a:t>
            </a:r>
            <a:endParaRPr lang="fr-FR" sz="1600" dirty="0">
              <a:ea typeface="Times New Roman"/>
              <a:cs typeface="Arial"/>
            </a:endParaRPr>
          </a:p>
          <a:p>
            <a:pPr marL="1485900" lvl="2" indent="-342900" algn="just">
              <a:spcAft>
                <a:spcPts val="0"/>
              </a:spcAft>
              <a:buBlip>
                <a:blip r:embed="rId4"/>
              </a:buBlip>
              <a:tabLst>
                <a:tab pos="1343025" algn="l"/>
              </a:tabLst>
            </a:pPr>
            <a:endParaRPr lang="fr-FR" sz="20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927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208912" cy="4752528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Utilisation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d’une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Expliquons comment utiliser une chaine dans un algorithme à travers des exemples de déclaration et d’utilisation. La manipulation d’une chaine nécessite deux étapes :</a:t>
            </a:r>
          </a:p>
          <a:p>
            <a:pPr marL="1200150" lvl="1" indent="-457200" algn="just">
              <a:spcAft>
                <a:spcPts val="0"/>
              </a:spcAft>
              <a:buFont typeface="+mj-lt"/>
              <a:buAutoNum type="arabicPeriod"/>
            </a:pPr>
            <a:r>
              <a:rPr lang="fr-FR" sz="2000" dirty="0" smtClean="0">
                <a:ea typeface="Times New Roman"/>
                <a:cs typeface="Arial"/>
              </a:rPr>
              <a:t>Il </a:t>
            </a:r>
            <a:r>
              <a:rPr lang="fr-FR" sz="2000" dirty="0">
                <a:ea typeface="Times New Roman"/>
                <a:cs typeface="Arial"/>
              </a:rPr>
              <a:t>faut créer la chaine. En effet, la simple déclaration dans le bloc variable ne suffit pas à la créer.</a:t>
            </a:r>
          </a:p>
          <a:p>
            <a:pPr marL="1200150" lvl="1" indent="-457200" algn="just">
              <a:spcAft>
                <a:spcPts val="0"/>
              </a:spcAft>
              <a:buFont typeface="+mj-lt"/>
              <a:buAutoNum type="arabicPeriod"/>
            </a:pPr>
            <a:r>
              <a:rPr lang="fr-FR" sz="2000" dirty="0" smtClean="0">
                <a:ea typeface="Times New Roman"/>
                <a:cs typeface="Arial"/>
              </a:rPr>
              <a:t>On </a:t>
            </a:r>
            <a:r>
              <a:rPr lang="fr-FR" sz="2000" dirty="0">
                <a:ea typeface="Times New Roman"/>
                <a:cs typeface="Arial"/>
              </a:rPr>
              <a:t>peut alors utiliser la chaine grâce aux méthodes de l’interface utilisateur.</a:t>
            </a:r>
          </a:p>
          <a:p>
            <a:pPr marL="1485900" lvl="2" indent="-342900" algn="just">
              <a:spcAft>
                <a:spcPts val="0"/>
              </a:spcAft>
              <a:buBlip>
                <a:blip r:embed="rId4"/>
              </a:buBlip>
              <a:tabLst>
                <a:tab pos="1343025" algn="l"/>
              </a:tabLst>
            </a:pPr>
            <a:endParaRPr lang="fr-FR" sz="20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897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999" y="188640"/>
            <a:ext cx="7176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STRUCTURE D’UN ALGORITHME :</a:t>
            </a:r>
            <a:endParaRPr lang="fr-FR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1524000" y="5480075"/>
            <a:ext cx="6096000" cy="1004093"/>
          </a:xfrm>
          <a:custGeom>
            <a:avLst/>
            <a:gdLst>
              <a:gd name="connsiteX0" fmla="*/ 0 w 6096000"/>
              <a:gd name="connsiteY0" fmla="*/ 0 h 1004093"/>
              <a:gd name="connsiteX1" fmla="*/ 6096000 w 6096000"/>
              <a:gd name="connsiteY1" fmla="*/ 0 h 1004093"/>
              <a:gd name="connsiteX2" fmla="*/ 6096000 w 6096000"/>
              <a:gd name="connsiteY2" fmla="*/ 1004093 h 1004093"/>
              <a:gd name="connsiteX3" fmla="*/ 0 w 6096000"/>
              <a:gd name="connsiteY3" fmla="*/ 1004093 h 1004093"/>
              <a:gd name="connsiteX4" fmla="*/ 0 w 6096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04093">
                <a:moveTo>
                  <a:pt x="0" y="0"/>
                </a:moveTo>
                <a:lnTo>
                  <a:pt x="6096000" y="0"/>
                </a:lnTo>
                <a:lnTo>
                  <a:pt x="6096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>
                <a:solidFill>
                  <a:schemeClr val="tx2"/>
                </a:solidFill>
              </a:rPr>
              <a:t>Bloc d’instructions :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>
                <a:solidFill>
                  <a:schemeClr val="tx2"/>
                </a:solidFill>
              </a:rPr>
              <a:t>Un bloc d’instructions est une partie de traitement d’un algorithme, constituée d’opérations élémentaires situées entre Début et Fin ou entre accolades. </a:t>
            </a:r>
            <a:endParaRPr lang="fr-FR" sz="1400" kern="1200" dirty="0">
              <a:solidFill>
                <a:schemeClr val="tx2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1524000" y="3950840"/>
            <a:ext cx="6096000" cy="1544297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7" tIns="99568" rIns="99568" bIns="6404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Propriété d’un algorithme :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Un algorithme, dans des conditions d’exécution similaires (avec des données identiques) fournit toujours le même résultat. </a:t>
            </a:r>
            <a:endParaRPr lang="fr-FR" sz="1400" kern="1200" dirty="0"/>
          </a:p>
        </p:txBody>
      </p:sp>
      <p:sp>
        <p:nvSpPr>
          <p:cNvPr id="8" name="Forme libre 7"/>
          <p:cNvSpPr/>
          <p:nvPr/>
        </p:nvSpPr>
        <p:spPr>
          <a:xfrm>
            <a:off x="1524000" y="2406542"/>
            <a:ext cx="6096000" cy="1544298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7" tIns="99569" rIns="99568" bIns="64042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ALGORITHME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Un algorithme est une suite d’opérations élémentaires permettant d’obtenir le résultat final déterminé à un problème.</a:t>
            </a:r>
            <a:endParaRPr lang="fr-FR" sz="1400" kern="1200" dirty="0"/>
          </a:p>
        </p:txBody>
      </p:sp>
      <p:sp>
        <p:nvSpPr>
          <p:cNvPr id="6" name="Rectangle 5"/>
          <p:cNvSpPr/>
          <p:nvPr/>
        </p:nvSpPr>
        <p:spPr>
          <a:xfrm>
            <a:off x="3421685" y="1767207"/>
            <a:ext cx="23006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Définitions</a:t>
            </a:r>
            <a:endParaRPr lang="fr-FR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4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1" y="1922640"/>
            <a:ext cx="4032449" cy="4752528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Utilisation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d’une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Arial"/>
              </a:rPr>
              <a:t>Déclaration</a:t>
            </a: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ea typeface="Times New Roman"/>
                <a:cs typeface="Arial"/>
              </a:rPr>
              <a:t>On déclare une variable de type Chaine de la manière suivante </a:t>
            </a:r>
            <a:r>
              <a:rPr lang="fr-FR" sz="1600" dirty="0" smtClean="0">
                <a:ea typeface="Times New Roman"/>
                <a:cs typeface="Arial"/>
              </a:rPr>
              <a:t>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fr-FR" sz="1600" b="1" dirty="0" smtClean="0">
                <a:ea typeface="Times New Roman"/>
                <a:cs typeface="Arial"/>
              </a:rPr>
              <a:t>Variables </a:t>
            </a:r>
            <a:r>
              <a:rPr lang="fr-FR" sz="1600" b="1" dirty="0">
                <a:ea typeface="Times New Roman"/>
                <a:cs typeface="Arial"/>
              </a:rPr>
              <a:t>: </a:t>
            </a:r>
            <a:r>
              <a:rPr lang="fr-FR" sz="1600" dirty="0" err="1">
                <a:ea typeface="Times New Roman"/>
                <a:cs typeface="Arial"/>
              </a:rPr>
              <a:t>nomDeLaVariable</a:t>
            </a:r>
            <a:r>
              <a:rPr lang="fr-FR" sz="1600" dirty="0">
                <a:ea typeface="Times New Roman"/>
                <a:cs typeface="Arial"/>
              </a:rPr>
              <a:t> : Chaine ;</a:t>
            </a: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ea typeface="Times New Roman"/>
                <a:cs typeface="Arial"/>
              </a:rPr>
              <a:t>Ensuite, on construit effectivement l’objet (appelé aussi instance) dans le corps du programme avec l’opération new :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fr-FR" sz="1600" dirty="0" err="1" smtClean="0">
                <a:ea typeface="Times New Roman"/>
                <a:cs typeface="Arial"/>
              </a:rPr>
              <a:t>nomDeLaVariable</a:t>
            </a:r>
            <a:r>
              <a:rPr lang="fr-FR" sz="1600" dirty="0" smtClean="0">
                <a:ea typeface="Times New Roman"/>
                <a:cs typeface="Arial"/>
              </a:rPr>
              <a:t> </a:t>
            </a:r>
            <a:r>
              <a:rPr lang="fr-FR" sz="1600" dirty="0" smtClean="0">
                <a:ea typeface="Times New Roman"/>
                <a:cs typeface="Arial"/>
                <a:sym typeface="Wingdings" pitchFamily="2" charset="2"/>
              </a:rPr>
              <a:t></a:t>
            </a:r>
            <a:r>
              <a:rPr lang="fr-FR" sz="1600" dirty="0" smtClean="0">
                <a:ea typeface="Times New Roman"/>
                <a:cs typeface="Arial"/>
              </a:rPr>
              <a:t> </a:t>
            </a:r>
            <a:r>
              <a:rPr lang="fr-FR" sz="1600" i="1" dirty="0">
                <a:ea typeface="Times New Roman"/>
                <a:cs typeface="Arial"/>
              </a:rPr>
              <a:t>new </a:t>
            </a:r>
            <a:r>
              <a:rPr lang="fr-FR" sz="1600" dirty="0">
                <a:ea typeface="Times New Roman"/>
                <a:cs typeface="Arial"/>
              </a:rPr>
              <a:t>Chaine() ;</a:t>
            </a: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ea typeface="Times New Roman"/>
                <a:cs typeface="Arial"/>
              </a:rPr>
              <a:t>On doit initialiser les chaines avant de les utiliser. Par exemple, les variables nom, prenom et frere dont initialisées par les trois méthodes suivantes :</a:t>
            </a:r>
          </a:p>
          <a:p>
            <a:pPr marL="1485900" lvl="2" indent="-342900" algn="just">
              <a:spcAft>
                <a:spcPts val="0"/>
              </a:spcAft>
              <a:buBlip>
                <a:blip r:embed="rId4"/>
              </a:buBlip>
              <a:tabLst>
                <a:tab pos="1343025" algn="l"/>
              </a:tabLst>
            </a:pPr>
            <a:endParaRPr lang="fr-FR" sz="20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3968" y="2780928"/>
            <a:ext cx="4716021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fr-FR" b="1" dirty="0">
                <a:latin typeface="Calibri"/>
                <a:ea typeface="Times New Roman"/>
                <a:cs typeface="Arial"/>
              </a:rPr>
              <a:t>Algorithme</a:t>
            </a:r>
            <a:r>
              <a:rPr lang="fr-FR" dirty="0">
                <a:latin typeface="Calibri"/>
                <a:ea typeface="Times New Roman"/>
                <a:cs typeface="Arial"/>
              </a:rPr>
              <a:t> </a:t>
            </a:r>
            <a:r>
              <a:rPr lang="fr-FR" dirty="0" err="1">
                <a:latin typeface="Calibri"/>
                <a:ea typeface="Times New Roman"/>
                <a:cs typeface="Arial"/>
              </a:rPr>
              <a:t>creation</a:t>
            </a:r>
            <a:r>
              <a:rPr lang="fr-FR" dirty="0">
                <a:latin typeface="Calibri"/>
                <a:ea typeface="Times New Roman"/>
                <a:cs typeface="Arial"/>
              </a:rPr>
              <a:t>-de-la-chaine</a:t>
            </a:r>
          </a:p>
          <a:p>
            <a:pPr indent="228600">
              <a:spcAft>
                <a:spcPts val="0"/>
              </a:spcAft>
            </a:pPr>
            <a:r>
              <a:rPr lang="fr-FR" b="1" dirty="0">
                <a:latin typeface="Calibri"/>
                <a:ea typeface="Times New Roman"/>
                <a:cs typeface="Arial"/>
              </a:rPr>
              <a:t>variables :</a:t>
            </a:r>
            <a:r>
              <a:rPr lang="fr-FR" dirty="0">
                <a:latin typeface="Calibri"/>
                <a:ea typeface="Times New Roman"/>
                <a:cs typeface="Arial"/>
              </a:rPr>
              <a:t> nom, prenom, frere : Chaine</a:t>
            </a:r>
          </a:p>
          <a:p>
            <a:pPr indent="228600">
              <a:spcAft>
                <a:spcPts val="0"/>
              </a:spcAft>
            </a:pPr>
            <a:r>
              <a:rPr lang="en-US" b="1" dirty="0">
                <a:latin typeface="Calibri"/>
                <a:ea typeface="Times New Roman"/>
                <a:cs typeface="Arial"/>
              </a:rPr>
              <a:t>Debut</a:t>
            </a:r>
            <a:endParaRPr lang="fr-FR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en-US" dirty="0" smtClean="0">
                <a:latin typeface="Calibri"/>
                <a:ea typeface="Times New Roman"/>
                <a:cs typeface="Arial"/>
              </a:rPr>
              <a:t> </a:t>
            </a:r>
            <a:r>
              <a:rPr lang="en-US" dirty="0">
                <a:latin typeface="Calibri"/>
                <a:ea typeface="Times New Roman"/>
                <a:cs typeface="Arial"/>
              </a:rPr>
              <a:t>	</a:t>
            </a:r>
            <a:r>
              <a:rPr lang="en-US" dirty="0" smtClean="0">
                <a:latin typeface="Calibri"/>
                <a:ea typeface="Times New Roman"/>
                <a:cs typeface="Arial"/>
              </a:rPr>
              <a:t>nom</a:t>
            </a:r>
            <a:r>
              <a:rPr lang="fr-FR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en-US" dirty="0">
                <a:latin typeface="Calibri"/>
                <a:ea typeface="Times New Roman"/>
                <a:cs typeface="Arial"/>
              </a:rPr>
              <a:t> </a:t>
            </a:r>
            <a:r>
              <a:rPr lang="en-US" i="1" dirty="0">
                <a:latin typeface="Calibri"/>
                <a:ea typeface="Times New Roman"/>
                <a:cs typeface="Arial"/>
              </a:rPr>
              <a:t>new </a:t>
            </a:r>
            <a:r>
              <a:rPr lang="en-US" dirty="0" err="1">
                <a:latin typeface="Calibri"/>
                <a:ea typeface="Times New Roman"/>
                <a:cs typeface="Arial"/>
              </a:rPr>
              <a:t>Chaine</a:t>
            </a:r>
            <a:r>
              <a:rPr lang="en-US" dirty="0">
                <a:latin typeface="Calibri"/>
                <a:ea typeface="Times New Roman"/>
                <a:cs typeface="Arial"/>
              </a:rPr>
              <a:t>(‘’Tlemsani ‘’) ;</a:t>
            </a:r>
            <a:endParaRPr lang="fr-FR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en-US" sz="1600" dirty="0">
                <a:latin typeface="Calibri"/>
                <a:ea typeface="Times New Roman"/>
                <a:cs typeface="Arial"/>
              </a:rPr>
              <a:t>	</a:t>
            </a:r>
            <a:r>
              <a:rPr lang="fr-FR" sz="1200" dirty="0">
                <a:latin typeface="Calibri"/>
                <a:ea typeface="Times New Roman"/>
                <a:cs typeface="Arial"/>
              </a:rPr>
              <a:t>//la variable nom est initialisée et </a:t>
            </a:r>
            <a:r>
              <a:rPr lang="fr-FR" sz="1200" dirty="0" smtClean="0">
                <a:latin typeface="Calibri"/>
                <a:ea typeface="Times New Roman"/>
                <a:cs typeface="Arial"/>
              </a:rPr>
              <a:t>contient </a:t>
            </a:r>
            <a:r>
              <a:rPr lang="fr-FR" sz="1200" dirty="0">
                <a:latin typeface="Calibri"/>
                <a:ea typeface="Times New Roman"/>
                <a:cs typeface="Arial"/>
              </a:rPr>
              <a:t>‘’Tlemsani’’</a:t>
            </a:r>
            <a:endParaRPr lang="fr-FR" sz="16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Calibri"/>
                <a:ea typeface="Times New Roman"/>
                <a:cs typeface="Arial"/>
              </a:rPr>
              <a:t> </a:t>
            </a:r>
          </a:p>
          <a:p>
            <a:pPr indent="228600">
              <a:spcAft>
                <a:spcPts val="0"/>
              </a:spcAft>
            </a:pPr>
            <a:r>
              <a:rPr lang="fr-FR" dirty="0">
                <a:latin typeface="Calibri"/>
                <a:ea typeface="Times New Roman"/>
                <a:cs typeface="Arial"/>
              </a:rPr>
              <a:t>	frere </a:t>
            </a:r>
            <a:r>
              <a:rPr lang="fr-FR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dirty="0">
                <a:latin typeface="Calibri"/>
                <a:ea typeface="Times New Roman"/>
                <a:cs typeface="Arial"/>
              </a:rPr>
              <a:t> </a:t>
            </a:r>
            <a:r>
              <a:rPr lang="fr-FR" i="1" dirty="0">
                <a:latin typeface="Calibri"/>
                <a:ea typeface="Times New Roman"/>
                <a:cs typeface="Arial"/>
              </a:rPr>
              <a:t>new</a:t>
            </a:r>
            <a:r>
              <a:rPr lang="fr-FR" dirty="0">
                <a:latin typeface="Calibri"/>
                <a:ea typeface="Times New Roman"/>
                <a:cs typeface="Arial"/>
              </a:rPr>
              <a:t> Chaine(nom) ;</a:t>
            </a:r>
          </a:p>
          <a:p>
            <a:pPr indent="228600">
              <a:spcAft>
                <a:spcPts val="0"/>
              </a:spcAft>
            </a:pPr>
            <a:r>
              <a:rPr lang="fr-FR" dirty="0">
                <a:latin typeface="Calibri"/>
                <a:ea typeface="Times New Roman"/>
                <a:cs typeface="Arial"/>
              </a:rPr>
              <a:t>	</a:t>
            </a:r>
            <a:r>
              <a:rPr lang="fr-FR" sz="1200" dirty="0">
                <a:latin typeface="Calibri"/>
                <a:ea typeface="Times New Roman"/>
                <a:cs typeface="Arial"/>
              </a:rPr>
              <a:t>//la </a:t>
            </a:r>
            <a:r>
              <a:rPr lang="fr-FR" sz="1200" dirty="0" smtClean="0">
                <a:latin typeface="Calibri"/>
                <a:ea typeface="Times New Roman"/>
                <a:cs typeface="Arial"/>
              </a:rPr>
              <a:t>variable </a:t>
            </a:r>
            <a:r>
              <a:rPr lang="fr-FR" sz="1200" dirty="0">
                <a:latin typeface="Calibri"/>
                <a:ea typeface="Times New Roman"/>
                <a:cs typeface="Arial"/>
              </a:rPr>
              <a:t>frere contient aussi ‘’Tlemsani’’</a:t>
            </a:r>
            <a:endParaRPr lang="fr-FR" sz="16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latin typeface="Calibri"/>
                <a:ea typeface="Times New Roman"/>
                <a:cs typeface="Arial"/>
              </a:rPr>
              <a:t> </a:t>
            </a:r>
          </a:p>
          <a:p>
            <a:pPr indent="228600">
              <a:spcAft>
                <a:spcPts val="0"/>
              </a:spcAft>
            </a:pPr>
            <a:r>
              <a:rPr lang="fr-FR" dirty="0">
                <a:latin typeface="Calibri"/>
                <a:ea typeface="Times New Roman"/>
                <a:cs typeface="Arial"/>
              </a:rPr>
              <a:t>	prenom </a:t>
            </a:r>
            <a:r>
              <a:rPr lang="fr-FR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dirty="0">
                <a:latin typeface="Calibri"/>
                <a:ea typeface="Times New Roman"/>
                <a:cs typeface="Arial"/>
              </a:rPr>
              <a:t> </a:t>
            </a:r>
            <a:r>
              <a:rPr lang="fr-FR" i="1" dirty="0">
                <a:latin typeface="Calibri"/>
                <a:ea typeface="Times New Roman"/>
                <a:cs typeface="Arial"/>
              </a:rPr>
              <a:t>new</a:t>
            </a:r>
            <a:r>
              <a:rPr lang="fr-FR" dirty="0">
                <a:latin typeface="Calibri"/>
                <a:ea typeface="Times New Roman"/>
                <a:cs typeface="Arial"/>
              </a:rPr>
              <a:t> chaine() ;</a:t>
            </a:r>
          </a:p>
          <a:p>
            <a:pPr indent="449580">
              <a:spcAft>
                <a:spcPts val="0"/>
              </a:spcAft>
            </a:pPr>
            <a:r>
              <a:rPr lang="fr-FR" sz="1400" dirty="0" smtClean="0">
                <a:latin typeface="Calibri"/>
                <a:ea typeface="Times New Roman"/>
                <a:cs typeface="Arial"/>
              </a:rPr>
              <a:t>	</a:t>
            </a:r>
            <a:r>
              <a:rPr lang="fr-FR" sz="1200" dirty="0" smtClean="0">
                <a:latin typeface="Calibri"/>
                <a:ea typeface="Times New Roman"/>
                <a:cs typeface="Arial"/>
              </a:rPr>
              <a:t>//</a:t>
            </a:r>
            <a:r>
              <a:rPr lang="fr-FR" sz="1200" dirty="0">
                <a:latin typeface="Calibri"/>
                <a:ea typeface="Times New Roman"/>
                <a:cs typeface="Arial"/>
              </a:rPr>
              <a:t>cette chaine est initialisée, mais vide</a:t>
            </a:r>
            <a:endParaRPr lang="fr-FR" sz="16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b="1" dirty="0">
                <a:latin typeface="Calibri"/>
                <a:ea typeface="Times New Roman"/>
                <a:cs typeface="Arial"/>
              </a:rPr>
              <a:t>Fin</a:t>
            </a:r>
            <a:endParaRPr lang="fr-FR" dirty="0"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4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136904" cy="4752528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Utilisation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d’une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Arial"/>
              </a:rPr>
              <a:t>Déclaration</a:t>
            </a: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ea typeface="Times New Roman"/>
                <a:cs typeface="Arial"/>
              </a:rPr>
              <a:t>Chaque instruction new déclenche dans la mémoire la création d’une zone réservée schématisée par une case contenant la chaine créée. Représentons l’état de la mémoire à la fin de l’exécution de l’algorithme précédent.</a:t>
            </a:r>
            <a:endParaRPr lang="fr-FR" sz="2000" b="1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4914" y="4020632"/>
            <a:ext cx="2867025" cy="285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Algorithme</a:t>
            </a: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 creation-de-la-chaine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924175" y="4592132"/>
            <a:ext cx="1133475" cy="352425"/>
            <a:chOff x="0" y="0"/>
            <a:chExt cx="1133475" cy="352425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0" y="0"/>
              <a:ext cx="11334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Arial"/>
                </a:rPr>
                <a:t>nom </a:t>
              </a: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819150" y="0"/>
              <a:ext cx="0" cy="35242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Ellipse 25"/>
            <p:cNvSpPr/>
            <p:nvPr/>
          </p:nvSpPr>
          <p:spPr>
            <a:xfrm>
              <a:off x="942975" y="133350"/>
              <a:ext cx="66675" cy="6667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933700" y="5049967"/>
            <a:ext cx="1133475" cy="352425"/>
            <a:chOff x="0" y="0"/>
            <a:chExt cx="1133475" cy="352425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0" y="0"/>
              <a:ext cx="11334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Arial"/>
                </a:rPr>
                <a:t>frere 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819150" y="0"/>
              <a:ext cx="0" cy="35242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Ellipse 22"/>
            <p:cNvSpPr/>
            <p:nvPr/>
          </p:nvSpPr>
          <p:spPr>
            <a:xfrm>
              <a:off x="942975" y="133350"/>
              <a:ext cx="66675" cy="6667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952750" y="5516057"/>
            <a:ext cx="1133475" cy="352425"/>
            <a:chOff x="0" y="0"/>
            <a:chExt cx="1133475" cy="352425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0" y="0"/>
              <a:ext cx="11334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Arial"/>
                </a:rPr>
                <a:t>prenom 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819150" y="0"/>
              <a:ext cx="0" cy="35242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Ellipse 19"/>
            <p:cNvSpPr/>
            <p:nvPr/>
          </p:nvSpPr>
          <p:spPr>
            <a:xfrm>
              <a:off x="942975" y="133350"/>
              <a:ext cx="66675" cy="6667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" name="Connecteur droit 8"/>
          <p:cNvCxnSpPr/>
          <p:nvPr/>
        </p:nvCxnSpPr>
        <p:spPr>
          <a:xfrm>
            <a:off x="4391025" y="4306382"/>
            <a:ext cx="0" cy="17907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0" name="Zone de texte 51"/>
          <p:cNvSpPr txBox="1"/>
          <p:nvPr/>
        </p:nvSpPr>
        <p:spPr>
          <a:xfrm>
            <a:off x="4791075" y="4592132"/>
            <a:ext cx="1183005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« Tlemsani »</a:t>
            </a:r>
          </a:p>
        </p:txBody>
      </p:sp>
      <p:sp>
        <p:nvSpPr>
          <p:cNvPr id="11" name="Zone de texte 52"/>
          <p:cNvSpPr txBox="1"/>
          <p:nvPr/>
        </p:nvSpPr>
        <p:spPr>
          <a:xfrm>
            <a:off x="4810125" y="5049967"/>
            <a:ext cx="1183005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« Tlemsani »</a:t>
            </a:r>
          </a:p>
        </p:txBody>
      </p:sp>
      <p:sp>
        <p:nvSpPr>
          <p:cNvPr id="12" name="Zone de texte 53"/>
          <p:cNvSpPr txBox="1"/>
          <p:nvPr/>
        </p:nvSpPr>
        <p:spPr>
          <a:xfrm>
            <a:off x="4810125" y="5516057"/>
            <a:ext cx="1183005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« »</a:t>
            </a:r>
          </a:p>
        </p:txBody>
      </p:sp>
      <p:sp>
        <p:nvSpPr>
          <p:cNvPr id="13" name="Zone de texte 54"/>
          <p:cNvSpPr txBox="1"/>
          <p:nvPr/>
        </p:nvSpPr>
        <p:spPr>
          <a:xfrm>
            <a:off x="2843808" y="4306382"/>
            <a:ext cx="965557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Variables</a:t>
            </a:r>
          </a:p>
        </p:txBody>
      </p:sp>
      <p:sp>
        <p:nvSpPr>
          <p:cNvPr id="14" name="Zone de texte 55"/>
          <p:cNvSpPr txBox="1"/>
          <p:nvPr/>
        </p:nvSpPr>
        <p:spPr>
          <a:xfrm>
            <a:off x="4810126" y="4306382"/>
            <a:ext cx="1125220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Instances</a:t>
            </a:r>
          </a:p>
        </p:txBody>
      </p:sp>
      <p:sp>
        <p:nvSpPr>
          <p:cNvPr id="15" name="Arc 14"/>
          <p:cNvSpPr/>
          <p:nvPr/>
        </p:nvSpPr>
        <p:spPr>
          <a:xfrm>
            <a:off x="3914775" y="4536252"/>
            <a:ext cx="838200" cy="514350"/>
          </a:xfrm>
          <a:prstGeom prst="arc">
            <a:avLst>
              <a:gd name="adj1" fmla="val 10920245"/>
              <a:gd name="adj2" fmla="val 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c 15"/>
          <p:cNvSpPr/>
          <p:nvPr/>
        </p:nvSpPr>
        <p:spPr>
          <a:xfrm flipV="1">
            <a:off x="3933825" y="4954717"/>
            <a:ext cx="838200" cy="447675"/>
          </a:xfrm>
          <a:prstGeom prst="arc">
            <a:avLst>
              <a:gd name="adj1" fmla="val 10920245"/>
              <a:gd name="adj2" fmla="val 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3952875" y="5421442"/>
            <a:ext cx="838200" cy="447675"/>
          </a:xfrm>
          <a:prstGeom prst="arc">
            <a:avLst>
              <a:gd name="adj1" fmla="val 10920245"/>
              <a:gd name="adj2" fmla="val 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496944" cy="1800200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Utilisation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d’une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Arial"/>
              </a:rPr>
              <a:t>Utilisation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ea typeface="Times New Roman"/>
              <a:cs typeface="Arial"/>
            </a:endParaRPr>
          </a:p>
          <a:p>
            <a:pPr marL="685800" algn="just">
              <a:spcAft>
                <a:spcPts val="0"/>
              </a:spcAft>
              <a:buBlip>
                <a:blip r:embed="rId3"/>
              </a:buBlip>
            </a:pPr>
            <a:r>
              <a:rPr lang="fr-FR" sz="1600" dirty="0">
                <a:ea typeface="Times New Roman"/>
                <a:cs typeface="Arial"/>
              </a:rPr>
              <a:t>La méthode fonctionne en association avec une case spécifique (précisée lors de l’appel) du schéma mémoire</a:t>
            </a:r>
            <a:r>
              <a:rPr lang="fr-FR" sz="1600" dirty="0" smtClean="0">
                <a:ea typeface="Times New Roman"/>
                <a:cs typeface="Arial"/>
              </a:rPr>
              <a:t>.</a:t>
            </a:r>
            <a:endParaRPr lang="fr-FR" sz="1600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3501008"/>
            <a:ext cx="7560840" cy="289310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fr-FR" sz="1400" b="1" dirty="0">
                <a:latin typeface="Calibri"/>
                <a:ea typeface="Times New Roman"/>
                <a:cs typeface="Arial"/>
              </a:rPr>
              <a:t>Algorithme</a:t>
            </a:r>
            <a:r>
              <a:rPr lang="fr-FR" sz="1400" dirty="0">
                <a:latin typeface="Calibri"/>
                <a:ea typeface="Times New Roman"/>
                <a:cs typeface="Arial"/>
              </a:rPr>
              <a:t> utilisation-de-la-chaine</a:t>
            </a:r>
          </a:p>
          <a:p>
            <a:pPr indent="228600">
              <a:spcAft>
                <a:spcPts val="0"/>
              </a:spcAft>
            </a:pPr>
            <a:r>
              <a:rPr lang="fr-FR" sz="1400" b="1" dirty="0">
                <a:latin typeface="Calibri"/>
                <a:ea typeface="Times New Roman"/>
                <a:cs typeface="Arial"/>
              </a:rPr>
              <a:t>variables </a:t>
            </a:r>
            <a:r>
              <a:rPr lang="fr-FR" sz="1400" b="1" dirty="0" smtClean="0">
                <a:latin typeface="Calibri"/>
                <a:ea typeface="Times New Roman"/>
                <a:cs typeface="Arial"/>
              </a:rPr>
              <a:t>:	nom</a:t>
            </a:r>
            <a:r>
              <a:rPr lang="fr-FR" sz="1400" b="1" dirty="0">
                <a:latin typeface="Calibri"/>
                <a:ea typeface="Times New Roman"/>
                <a:cs typeface="Arial"/>
              </a:rPr>
              <a:t>, prenom: Chaine ;</a:t>
            </a:r>
            <a:endParaRPr lang="fr-FR" sz="14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sz="1400" b="1" dirty="0">
                <a:latin typeface="Calibri"/>
                <a:ea typeface="Times New Roman"/>
                <a:cs typeface="Arial"/>
              </a:rPr>
              <a:t>		lg : entier ;</a:t>
            </a:r>
            <a:endParaRPr lang="fr-FR" sz="14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sz="1400" b="1" dirty="0">
                <a:latin typeface="Calibri"/>
                <a:ea typeface="Times New Roman"/>
                <a:cs typeface="Arial"/>
              </a:rPr>
              <a:t>		car : </a:t>
            </a:r>
            <a:r>
              <a:rPr lang="fr-FR" sz="1400" b="1" dirty="0" err="1">
                <a:latin typeface="Calibri"/>
                <a:ea typeface="Times New Roman"/>
                <a:cs typeface="Arial"/>
              </a:rPr>
              <a:t>caractere</a:t>
            </a:r>
            <a:r>
              <a:rPr lang="fr-FR" sz="1400" b="1" dirty="0">
                <a:latin typeface="Calibri"/>
                <a:ea typeface="Times New Roman"/>
                <a:cs typeface="Arial"/>
              </a:rPr>
              <a:t> ;</a:t>
            </a:r>
            <a:endParaRPr lang="fr-FR" sz="14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sz="1400" b="1" dirty="0">
                <a:latin typeface="Calibri"/>
                <a:ea typeface="Times New Roman"/>
                <a:cs typeface="Arial"/>
              </a:rPr>
              <a:t>Debut</a:t>
            </a:r>
            <a:endParaRPr lang="fr-FR" sz="14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sz="1400" b="1" dirty="0">
                <a:latin typeface="Calibri"/>
                <a:ea typeface="Times New Roman"/>
                <a:cs typeface="Arial"/>
              </a:rPr>
              <a:t>	</a:t>
            </a:r>
            <a:r>
              <a:rPr lang="fr-FR" sz="1400" dirty="0">
                <a:latin typeface="Calibri"/>
                <a:ea typeface="Times New Roman"/>
                <a:cs typeface="Arial"/>
              </a:rPr>
              <a:t>nom</a:t>
            </a:r>
            <a:r>
              <a:rPr lang="fr-FR" sz="14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400" dirty="0">
                <a:latin typeface="Calibri"/>
                <a:ea typeface="Times New Roman"/>
                <a:cs typeface="Arial"/>
              </a:rPr>
              <a:t> new Chaine() ;</a:t>
            </a:r>
          </a:p>
          <a:p>
            <a:pPr indent="228600">
              <a:spcAft>
                <a:spcPts val="0"/>
              </a:spcAft>
            </a:pPr>
            <a:r>
              <a:rPr lang="fr-FR" sz="1400" dirty="0">
                <a:latin typeface="Calibri"/>
                <a:ea typeface="Times New Roman"/>
                <a:cs typeface="Arial"/>
              </a:rPr>
              <a:t>	</a:t>
            </a:r>
            <a:r>
              <a:rPr lang="fr-FR" sz="1400" dirty="0" err="1">
                <a:latin typeface="Calibri"/>
                <a:ea typeface="Times New Roman"/>
                <a:cs typeface="Arial"/>
              </a:rPr>
              <a:t>nom.lire</a:t>
            </a:r>
            <a:r>
              <a:rPr lang="fr-FR" sz="1400" dirty="0">
                <a:latin typeface="Calibri"/>
                <a:ea typeface="Times New Roman"/>
                <a:cs typeface="Arial"/>
              </a:rPr>
              <a:t>() ;			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//l’utilisateur saisie ce qu’il veut</a:t>
            </a:r>
          </a:p>
          <a:p>
            <a:pPr indent="228600">
              <a:spcAft>
                <a:spcPts val="0"/>
              </a:spcAft>
            </a:pPr>
            <a:r>
              <a:rPr lang="fr-FR" sz="1400" dirty="0">
                <a:latin typeface="Calibri"/>
                <a:ea typeface="Times New Roman"/>
                <a:cs typeface="Arial"/>
              </a:rPr>
              <a:t>	lg </a:t>
            </a:r>
            <a:r>
              <a:rPr lang="fr-FR" sz="14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400" dirty="0">
                <a:latin typeface="Calibri"/>
                <a:ea typeface="Times New Roman"/>
                <a:cs typeface="Arial"/>
              </a:rPr>
              <a:t> </a:t>
            </a:r>
            <a:r>
              <a:rPr lang="fr-FR" sz="1400" dirty="0" err="1" smtClean="0">
                <a:latin typeface="Calibri"/>
                <a:ea typeface="Times New Roman"/>
                <a:cs typeface="Arial"/>
              </a:rPr>
              <a:t>nom.longueur</a:t>
            </a:r>
            <a:r>
              <a:rPr lang="fr-FR" sz="1400" dirty="0">
                <a:latin typeface="Calibri"/>
                <a:ea typeface="Times New Roman"/>
                <a:cs typeface="Arial"/>
              </a:rPr>
              <a:t>() ;	</a:t>
            </a:r>
            <a:r>
              <a:rPr lang="fr-FR" sz="1400" dirty="0" smtClean="0">
                <a:latin typeface="Calibri"/>
                <a:ea typeface="Times New Roman"/>
                <a:cs typeface="Arial"/>
              </a:rPr>
              <a:t>	</a:t>
            </a:r>
            <a:r>
              <a:rPr lang="fr-FR" sz="1400" b="1" i="1" dirty="0" smtClean="0">
                <a:latin typeface="Calibri"/>
                <a:ea typeface="Times New Roman"/>
                <a:cs typeface="Arial"/>
              </a:rPr>
              <a:t>//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lg contient la longueur du mot nom</a:t>
            </a:r>
          </a:p>
          <a:p>
            <a:pPr marL="2247900" indent="-1347788">
              <a:spcAft>
                <a:spcPts val="0"/>
              </a:spcAft>
            </a:pPr>
            <a:r>
              <a:rPr lang="fr-FR" sz="1400" dirty="0" smtClean="0">
                <a:latin typeface="Calibri"/>
                <a:ea typeface="Times New Roman"/>
                <a:cs typeface="Arial"/>
              </a:rPr>
              <a:t>car</a:t>
            </a:r>
            <a:r>
              <a:rPr lang="fr-FR" sz="14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400" dirty="0">
                <a:latin typeface="Calibri"/>
                <a:ea typeface="Times New Roman"/>
                <a:cs typeface="Arial"/>
              </a:rPr>
              <a:t> </a:t>
            </a:r>
            <a:r>
              <a:rPr lang="fr-FR" sz="1400" dirty="0" err="1">
                <a:latin typeface="Calibri"/>
                <a:ea typeface="Times New Roman"/>
                <a:cs typeface="Arial"/>
              </a:rPr>
              <a:t>nom.iemeCar</a:t>
            </a:r>
            <a:r>
              <a:rPr lang="fr-FR" sz="1400" dirty="0">
                <a:latin typeface="Calibri"/>
                <a:ea typeface="Times New Roman"/>
                <a:cs typeface="Arial"/>
              </a:rPr>
              <a:t>(3) ;	</a:t>
            </a:r>
            <a:r>
              <a:rPr lang="fr-FR" sz="1400" dirty="0" smtClean="0">
                <a:latin typeface="Calibri"/>
                <a:ea typeface="Times New Roman"/>
                <a:cs typeface="Arial"/>
              </a:rPr>
              <a:t>	</a:t>
            </a:r>
            <a:r>
              <a:rPr lang="fr-FR" sz="1400" b="1" i="1" dirty="0" smtClean="0">
                <a:latin typeface="Calibri"/>
                <a:ea typeface="Times New Roman"/>
                <a:cs typeface="Arial"/>
              </a:rPr>
              <a:t>//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car contient la 4</a:t>
            </a:r>
            <a:r>
              <a:rPr lang="fr-FR" sz="1400" b="1" i="1" baseline="30000" dirty="0">
                <a:latin typeface="Calibri"/>
                <a:ea typeface="Times New Roman"/>
                <a:cs typeface="Arial"/>
              </a:rPr>
              <a:t>ième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 lettre du mot nom         </a:t>
            </a:r>
            <a:endParaRPr lang="fr-FR" sz="1400" b="1" i="1" dirty="0" smtClean="0">
              <a:latin typeface="Calibri"/>
              <a:ea typeface="Times New Roman"/>
              <a:cs typeface="Arial"/>
            </a:endParaRPr>
          </a:p>
          <a:p>
            <a:pPr marL="2247900" indent="-1347788">
              <a:spcAft>
                <a:spcPts val="0"/>
              </a:spcAft>
            </a:pPr>
            <a:r>
              <a:rPr lang="fr-FR" sz="1400" b="1" i="1" dirty="0">
                <a:latin typeface="Calibri"/>
                <a:ea typeface="Times New Roman"/>
                <a:cs typeface="Arial"/>
              </a:rPr>
              <a:t>	</a:t>
            </a:r>
            <a:r>
              <a:rPr lang="fr-FR" sz="1400" b="1" i="1" dirty="0" smtClean="0">
                <a:latin typeface="Calibri"/>
                <a:ea typeface="Times New Roman"/>
                <a:cs typeface="Arial"/>
              </a:rPr>
              <a:t>		//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précisons que la première est à l’indice 0</a:t>
            </a:r>
          </a:p>
          <a:p>
            <a:pPr indent="228600">
              <a:spcAft>
                <a:spcPts val="0"/>
              </a:spcAft>
            </a:pPr>
            <a:r>
              <a:rPr lang="fr-FR" sz="1400" dirty="0">
                <a:latin typeface="Calibri"/>
                <a:ea typeface="Times New Roman"/>
                <a:cs typeface="Arial"/>
              </a:rPr>
              <a:t>	</a:t>
            </a:r>
            <a:r>
              <a:rPr lang="fr-FR" sz="1400" dirty="0" err="1">
                <a:latin typeface="Calibri"/>
                <a:ea typeface="Times New Roman"/>
                <a:cs typeface="Arial"/>
              </a:rPr>
              <a:t>nom.modifierIeme</a:t>
            </a:r>
            <a:r>
              <a:rPr lang="fr-FR" sz="1400" dirty="0">
                <a:latin typeface="Calibri"/>
                <a:ea typeface="Times New Roman"/>
                <a:cs typeface="Arial"/>
              </a:rPr>
              <a:t>(5,’t’) ;	</a:t>
            </a:r>
            <a:r>
              <a:rPr lang="fr-FR" sz="1400" dirty="0" smtClean="0">
                <a:latin typeface="Calibri"/>
                <a:ea typeface="Times New Roman"/>
                <a:cs typeface="Arial"/>
              </a:rPr>
              <a:t>/	</a:t>
            </a:r>
            <a:r>
              <a:rPr lang="fr-FR" sz="1400" b="1" i="1" dirty="0" smtClean="0">
                <a:latin typeface="Calibri"/>
                <a:ea typeface="Times New Roman"/>
                <a:cs typeface="Arial"/>
              </a:rPr>
              <a:t>/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la 6</a:t>
            </a:r>
            <a:r>
              <a:rPr lang="fr-FR" sz="1400" b="1" i="1" baseline="30000" dirty="0">
                <a:latin typeface="Calibri"/>
                <a:ea typeface="Times New Roman"/>
                <a:cs typeface="Arial"/>
              </a:rPr>
              <a:t>ième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 lettre change</a:t>
            </a:r>
          </a:p>
          <a:p>
            <a:pPr indent="228600">
              <a:spcAft>
                <a:spcPts val="0"/>
              </a:spcAft>
            </a:pPr>
            <a:r>
              <a:rPr lang="fr-FR" sz="1400" dirty="0">
                <a:latin typeface="Calibri"/>
                <a:ea typeface="Times New Roman"/>
                <a:cs typeface="Arial"/>
              </a:rPr>
              <a:t>	</a:t>
            </a:r>
            <a:r>
              <a:rPr lang="fr-FR" sz="1400" dirty="0" err="1">
                <a:latin typeface="Calibri"/>
                <a:ea typeface="Times New Roman"/>
                <a:cs typeface="Arial"/>
              </a:rPr>
              <a:t>nom.ecrire</a:t>
            </a:r>
            <a:r>
              <a:rPr lang="fr-FR" sz="1400" dirty="0">
                <a:latin typeface="Calibri"/>
                <a:ea typeface="Times New Roman"/>
                <a:cs typeface="Arial"/>
              </a:rPr>
              <a:t>() ;	</a:t>
            </a:r>
            <a:r>
              <a:rPr lang="fr-FR" sz="1400" b="1" dirty="0">
                <a:latin typeface="Calibri"/>
                <a:ea typeface="Times New Roman"/>
                <a:cs typeface="Arial"/>
              </a:rPr>
              <a:t>	</a:t>
            </a:r>
            <a:r>
              <a:rPr lang="fr-FR" sz="1400" b="1" i="1" dirty="0" smtClean="0">
                <a:latin typeface="Calibri"/>
                <a:ea typeface="Times New Roman"/>
                <a:cs typeface="Arial"/>
              </a:rPr>
              <a:t>//</a:t>
            </a:r>
            <a:r>
              <a:rPr lang="fr-FR" sz="1400" b="1" i="1" dirty="0">
                <a:latin typeface="Calibri"/>
                <a:ea typeface="Times New Roman"/>
                <a:cs typeface="Arial"/>
              </a:rPr>
              <a:t>on écrit le mot</a:t>
            </a:r>
          </a:p>
          <a:p>
            <a:r>
              <a:rPr lang="fr-FR" sz="1400" b="1" dirty="0">
                <a:latin typeface="Calibri"/>
                <a:ea typeface="Times New Roman"/>
                <a:cs typeface="Arial"/>
              </a:rPr>
              <a:t>Fin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17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496944" cy="4824536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Utilisation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d’une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360363" indent="0" algn="just"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Arial"/>
              </a:rPr>
              <a:t>Les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Arial"/>
              </a:rPr>
              <a:t>erreurs à éviter :</a:t>
            </a:r>
          </a:p>
          <a:p>
            <a:pPr marL="630238" indent="-269875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 </a:t>
            </a:r>
            <a:r>
              <a:rPr lang="fr-FR" sz="2000" dirty="0" smtClean="0">
                <a:ea typeface="Times New Roman"/>
                <a:cs typeface="Arial"/>
              </a:rPr>
              <a:t>Ne </a:t>
            </a:r>
            <a:r>
              <a:rPr lang="fr-FR" sz="2000" dirty="0">
                <a:ea typeface="Times New Roman"/>
                <a:cs typeface="Arial"/>
              </a:rPr>
              <a:t>pas oublier de créer la chaine avant de lui appliquer une opération</a:t>
            </a:r>
          </a:p>
          <a:p>
            <a:pPr marL="630238" indent="-269875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 </a:t>
            </a:r>
            <a:r>
              <a:rPr lang="fr-FR" sz="2000" dirty="0" smtClean="0">
                <a:ea typeface="Times New Roman"/>
                <a:cs typeface="Arial"/>
              </a:rPr>
              <a:t>Préciser </a:t>
            </a:r>
            <a:r>
              <a:rPr lang="fr-FR" sz="2000" dirty="0">
                <a:ea typeface="Times New Roman"/>
                <a:cs typeface="Arial"/>
              </a:rPr>
              <a:t>sur quelle chaine est appliquée l’opération (ne pas oublier le </a:t>
            </a:r>
            <a:r>
              <a:rPr lang="fr-FR" sz="2000" dirty="0" smtClean="0">
                <a:ea typeface="Times New Roman"/>
                <a:cs typeface="Arial"/>
              </a:rPr>
              <a:t>point  «.» </a:t>
            </a:r>
            <a:r>
              <a:rPr lang="fr-FR" sz="2000" dirty="0">
                <a:ea typeface="Times New Roman"/>
                <a:cs typeface="Arial"/>
              </a:rPr>
              <a:t>devant </a:t>
            </a:r>
            <a:r>
              <a:rPr lang="fr-FR" sz="2000" dirty="0" smtClean="0">
                <a:ea typeface="Times New Roman"/>
                <a:cs typeface="Arial"/>
              </a:rPr>
              <a:t>une </a:t>
            </a:r>
            <a:r>
              <a:rPr lang="fr-FR" sz="2000" dirty="0">
                <a:ea typeface="Times New Roman"/>
                <a:cs typeface="Arial"/>
              </a:rPr>
              <a:t>méthode(instance).</a:t>
            </a:r>
          </a:p>
          <a:p>
            <a:pPr marL="630238" indent="-269875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 </a:t>
            </a:r>
            <a:r>
              <a:rPr lang="fr-FR" sz="2000" dirty="0" smtClean="0">
                <a:ea typeface="Times New Roman"/>
                <a:cs typeface="Arial"/>
              </a:rPr>
              <a:t>Toujours </a:t>
            </a:r>
            <a:r>
              <a:rPr lang="fr-FR" sz="2000" dirty="0">
                <a:ea typeface="Times New Roman"/>
                <a:cs typeface="Arial"/>
              </a:rPr>
              <a:t>mettre des parenthèses</a:t>
            </a:r>
          </a:p>
          <a:p>
            <a:pPr marL="630238" indent="-269875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 </a:t>
            </a:r>
            <a:r>
              <a:rPr lang="fr-FR" sz="2000" dirty="0" smtClean="0">
                <a:ea typeface="Times New Roman"/>
                <a:cs typeface="Arial"/>
              </a:rPr>
              <a:t>Utiliser </a:t>
            </a:r>
            <a:r>
              <a:rPr lang="fr-FR" sz="2000" dirty="0">
                <a:ea typeface="Times New Roman"/>
                <a:cs typeface="Arial"/>
              </a:rPr>
              <a:t>des paramètres convenables pour les opérations </a:t>
            </a:r>
            <a:r>
              <a:rPr lang="fr-FR" sz="2000" dirty="0" err="1">
                <a:ea typeface="Times New Roman"/>
                <a:cs typeface="Arial"/>
              </a:rPr>
              <a:t>iemeCar</a:t>
            </a:r>
            <a:r>
              <a:rPr lang="fr-FR" sz="2000" dirty="0">
                <a:ea typeface="Times New Roman"/>
                <a:cs typeface="Arial"/>
              </a:rPr>
              <a:t> et </a:t>
            </a:r>
            <a:r>
              <a:rPr lang="fr-FR" sz="2000" dirty="0" err="1">
                <a:ea typeface="Times New Roman"/>
                <a:cs typeface="Arial"/>
              </a:rPr>
              <a:t>modifierIeme</a:t>
            </a:r>
            <a:endParaRPr lang="fr-FR" sz="2000" dirty="0">
              <a:ea typeface="Times New Roman"/>
              <a:cs typeface="Arial"/>
            </a:endParaRPr>
          </a:p>
          <a:p>
            <a:pPr marL="630238" indent="-269875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 </a:t>
            </a:r>
            <a:r>
              <a:rPr lang="fr-FR" sz="2000" dirty="0" smtClean="0">
                <a:ea typeface="Times New Roman"/>
                <a:cs typeface="Arial"/>
              </a:rPr>
              <a:t>Pour </a:t>
            </a:r>
            <a:r>
              <a:rPr lang="fr-FR" sz="2000" i="1" dirty="0">
                <a:ea typeface="Times New Roman"/>
                <a:cs typeface="Arial"/>
              </a:rPr>
              <a:t>lire</a:t>
            </a:r>
            <a:r>
              <a:rPr lang="fr-FR" sz="2000" dirty="0">
                <a:ea typeface="Times New Roman"/>
                <a:cs typeface="Arial"/>
              </a:rPr>
              <a:t> et </a:t>
            </a:r>
            <a:r>
              <a:rPr lang="fr-FR" sz="2000" i="1" dirty="0">
                <a:ea typeface="Times New Roman"/>
                <a:cs typeface="Arial"/>
              </a:rPr>
              <a:t>écrire</a:t>
            </a:r>
            <a:r>
              <a:rPr lang="fr-FR" sz="2000" dirty="0">
                <a:ea typeface="Times New Roman"/>
                <a:cs typeface="Arial"/>
              </a:rPr>
              <a:t> des chaines, utiliser </a:t>
            </a:r>
            <a:r>
              <a:rPr lang="fr-FR" sz="2000" b="1" dirty="0">
                <a:ea typeface="Times New Roman"/>
                <a:cs typeface="Arial"/>
              </a:rPr>
              <a:t>les méthodes lire et ecrire </a:t>
            </a:r>
            <a:r>
              <a:rPr lang="fr-FR" sz="2000" dirty="0">
                <a:ea typeface="Times New Roman"/>
                <a:cs typeface="Arial"/>
              </a:rPr>
              <a:t>et non les fonctions </a:t>
            </a:r>
            <a:r>
              <a:rPr lang="fr-FR" sz="2000" b="1" dirty="0" smtClean="0">
                <a:ea typeface="Times New Roman"/>
                <a:cs typeface="Arial"/>
              </a:rPr>
              <a:t>d’entrée-sortie </a:t>
            </a:r>
            <a:r>
              <a:rPr lang="fr-FR" sz="2000" b="1" dirty="0">
                <a:ea typeface="Times New Roman"/>
                <a:cs typeface="Arial"/>
              </a:rPr>
              <a:t>lire et ecrire</a:t>
            </a:r>
            <a:r>
              <a:rPr lang="fr-FR" sz="2000" dirty="0">
                <a:ea typeface="Times New Roman"/>
                <a:cs typeface="Arial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832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33259" y="1556792"/>
            <a:ext cx="8208912" cy="1872208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79646">
                    <a:lumMod val="50000"/>
                  </a:srgbClr>
                </a:solidFill>
              </a:rPr>
              <a:t>Les </a:t>
            </a:r>
            <a:r>
              <a:rPr lang="fr-FR" sz="2800" b="1" dirty="0">
                <a:solidFill>
                  <a:srgbClr val="F79646">
                    <a:lumMod val="50000"/>
                  </a:srgbClr>
                </a:solidFill>
              </a:rPr>
              <a:t>chaines de caractères</a:t>
            </a:r>
          </a:p>
          <a:p>
            <a:pPr marL="0" indent="0">
              <a:spcBef>
                <a:spcPts val="1000"/>
              </a:spcBef>
              <a:spcAft>
                <a:spcPts val="400"/>
              </a:spcAft>
              <a:buNone/>
            </a:pPr>
            <a:r>
              <a:rPr lang="fr-FR" sz="2000" b="1" i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Utilisation </a:t>
            </a:r>
            <a:r>
              <a:rPr lang="fr-FR" sz="2000" b="1" i="1" dirty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d’une chaine</a:t>
            </a:r>
            <a:endParaRPr lang="fr-FR" sz="2000" b="1" i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  <a:p>
            <a:pPr marL="360363" indent="0" algn="just"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Arial"/>
              </a:rPr>
              <a:t>Les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ea typeface="Times New Roman"/>
                <a:cs typeface="Arial"/>
              </a:rPr>
              <a:t>erreurs à éviter :</a:t>
            </a:r>
          </a:p>
          <a:p>
            <a:pPr marL="630238" indent="-269875" algn="just">
              <a:spcAft>
                <a:spcPts val="0"/>
              </a:spcAft>
              <a:buBlip>
                <a:blip r:embed="rId3"/>
              </a:buBlip>
            </a:pPr>
            <a:r>
              <a:rPr lang="fr-FR" sz="2000" dirty="0">
                <a:ea typeface="Times New Roman"/>
                <a:cs typeface="Arial"/>
              </a:rPr>
              <a:t>Voici un algorithme avec cinq erreurs d’utilisation des méthodes :</a:t>
            </a:r>
          </a:p>
          <a:p>
            <a:pPr marL="360363" indent="0" algn="just">
              <a:spcAft>
                <a:spcPts val="0"/>
              </a:spcAft>
              <a:buNone/>
            </a:pPr>
            <a:endParaRPr lang="fr-FR" sz="2000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358" y="188640"/>
            <a:ext cx="67192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</a:t>
            </a:r>
            <a:r>
              <a:rPr lang="fr-FR" sz="2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TYPES OBJET : UNE BOITE A OUTILS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3429000"/>
            <a:ext cx="7740352" cy="3293209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fr-FR" sz="1600" b="1" dirty="0">
                <a:latin typeface="Calibri"/>
                <a:ea typeface="Times New Roman"/>
                <a:cs typeface="Arial"/>
              </a:rPr>
              <a:t>Algorithme</a:t>
            </a:r>
            <a:r>
              <a:rPr lang="fr-FR" sz="1600" dirty="0">
                <a:latin typeface="Calibri"/>
                <a:ea typeface="Times New Roman"/>
                <a:cs typeface="Arial"/>
              </a:rPr>
              <a:t> utilisation-de-la-chaine-avec-des erreurs</a:t>
            </a:r>
          </a:p>
          <a:p>
            <a:pPr indent="228600">
              <a:spcAft>
                <a:spcPts val="0"/>
              </a:spcAft>
            </a:pPr>
            <a:r>
              <a:rPr lang="fr-FR" sz="1600" b="1" dirty="0">
                <a:latin typeface="Calibri"/>
                <a:ea typeface="Times New Roman"/>
                <a:cs typeface="Arial"/>
              </a:rPr>
              <a:t>variables :</a:t>
            </a:r>
            <a:r>
              <a:rPr lang="fr-FR" sz="1600" dirty="0">
                <a:latin typeface="Calibri"/>
                <a:ea typeface="Times New Roman"/>
                <a:cs typeface="Arial"/>
              </a:rPr>
              <a:t> </a:t>
            </a:r>
            <a:r>
              <a:rPr lang="fr-FR" sz="1600" dirty="0" smtClean="0">
                <a:latin typeface="Calibri"/>
                <a:ea typeface="Times New Roman"/>
                <a:cs typeface="Arial"/>
              </a:rPr>
              <a:t>	nom</a:t>
            </a:r>
            <a:r>
              <a:rPr lang="fr-FR" sz="1600" dirty="0">
                <a:latin typeface="Calibri"/>
                <a:ea typeface="Times New Roman"/>
                <a:cs typeface="Arial"/>
              </a:rPr>
              <a:t>: Chaine ;</a:t>
            </a:r>
          </a:p>
          <a:p>
            <a:pPr indent="228600">
              <a:spcAft>
                <a:spcPts val="0"/>
              </a:spcAft>
            </a:pPr>
            <a:r>
              <a:rPr lang="fr-FR" sz="1600" dirty="0">
                <a:latin typeface="Calibri"/>
                <a:ea typeface="Times New Roman"/>
                <a:cs typeface="Arial"/>
              </a:rPr>
              <a:t>		lg : entier ;</a:t>
            </a:r>
          </a:p>
          <a:p>
            <a:pPr indent="228600">
              <a:spcAft>
                <a:spcPts val="0"/>
              </a:spcAft>
            </a:pPr>
            <a:r>
              <a:rPr lang="fr-FR" sz="1600" dirty="0">
                <a:latin typeface="Calibri"/>
                <a:ea typeface="Times New Roman"/>
                <a:cs typeface="Arial"/>
              </a:rPr>
              <a:t>		car : </a:t>
            </a:r>
            <a:r>
              <a:rPr lang="fr-FR" sz="1600" dirty="0" err="1">
                <a:latin typeface="Calibri"/>
                <a:ea typeface="Times New Roman"/>
                <a:cs typeface="Arial"/>
              </a:rPr>
              <a:t>caractere</a:t>
            </a:r>
            <a:r>
              <a:rPr lang="fr-FR" sz="1600" dirty="0">
                <a:latin typeface="Calibri"/>
                <a:ea typeface="Times New Roman"/>
                <a:cs typeface="Arial"/>
              </a:rPr>
              <a:t> ;</a:t>
            </a:r>
          </a:p>
          <a:p>
            <a:pPr indent="228600">
              <a:spcAft>
                <a:spcPts val="0"/>
              </a:spcAft>
            </a:pPr>
            <a:r>
              <a:rPr lang="fr-FR" sz="1600" b="1" dirty="0">
                <a:latin typeface="Calibri"/>
                <a:ea typeface="Times New Roman"/>
                <a:cs typeface="Arial"/>
              </a:rPr>
              <a:t>Debut</a:t>
            </a:r>
            <a:endParaRPr lang="fr-FR" sz="1600" dirty="0"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sz="1600" dirty="0">
                <a:latin typeface="Calibri"/>
                <a:ea typeface="Times New Roman"/>
                <a:cs typeface="Arial"/>
              </a:rPr>
              <a:t>	nom</a:t>
            </a:r>
            <a:r>
              <a:rPr lang="fr-FR" sz="16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600" dirty="0">
                <a:latin typeface="Calibri"/>
                <a:ea typeface="Times New Roman"/>
                <a:cs typeface="Arial"/>
              </a:rPr>
              <a:t> new Chaine() ;</a:t>
            </a:r>
          </a:p>
          <a:p>
            <a:pPr indent="228600">
              <a:spcAft>
                <a:spcPts val="0"/>
              </a:spcAft>
            </a:pPr>
            <a:r>
              <a:rPr lang="fr-FR" sz="1600" dirty="0">
                <a:latin typeface="Calibri"/>
                <a:ea typeface="Times New Roman"/>
                <a:cs typeface="Arial"/>
              </a:rPr>
              <a:t>	lg </a:t>
            </a:r>
            <a:r>
              <a:rPr lang="fr-FR" sz="16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600" dirty="0" err="1">
                <a:latin typeface="Calibri"/>
                <a:ea typeface="Times New Roman"/>
                <a:cs typeface="Arial"/>
              </a:rPr>
              <a:t>prenom.longueur</a:t>
            </a:r>
            <a:r>
              <a:rPr lang="fr-FR" sz="1600" dirty="0">
                <a:latin typeface="Calibri"/>
                <a:ea typeface="Times New Roman"/>
                <a:cs typeface="Arial"/>
              </a:rPr>
              <a:t>() ;	//la chaine prenom n’a pas été créée</a:t>
            </a:r>
          </a:p>
          <a:p>
            <a:pPr indent="228600">
              <a:spcAft>
                <a:spcPts val="0"/>
              </a:spcAft>
            </a:pPr>
            <a:r>
              <a:rPr lang="fr-FR" sz="1600" dirty="0" smtClean="0">
                <a:latin typeface="Calibri"/>
                <a:ea typeface="Times New Roman"/>
                <a:cs typeface="Arial"/>
              </a:rPr>
              <a:t>	lg </a:t>
            </a:r>
            <a:r>
              <a:rPr lang="fr-FR" sz="16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600" dirty="0">
                <a:latin typeface="Calibri"/>
                <a:ea typeface="Times New Roman"/>
                <a:cs typeface="Arial"/>
              </a:rPr>
              <a:t> longueur() ;		</a:t>
            </a:r>
            <a:r>
              <a:rPr lang="fr-FR" sz="1600" dirty="0" smtClean="0">
                <a:latin typeface="Calibri"/>
                <a:ea typeface="Times New Roman"/>
                <a:cs typeface="Arial"/>
              </a:rPr>
              <a:t>//</a:t>
            </a:r>
            <a:r>
              <a:rPr lang="fr-FR" sz="1600" dirty="0">
                <a:latin typeface="Calibri"/>
                <a:ea typeface="Times New Roman"/>
                <a:cs typeface="Arial"/>
              </a:rPr>
              <a:t>la longueur de quoi ?</a:t>
            </a:r>
          </a:p>
          <a:p>
            <a:pPr indent="228600">
              <a:spcAft>
                <a:spcPts val="0"/>
              </a:spcAft>
            </a:pPr>
            <a:r>
              <a:rPr lang="fr-FR" sz="1600" dirty="0" smtClean="0">
                <a:latin typeface="Calibri"/>
                <a:ea typeface="Times New Roman"/>
                <a:cs typeface="Arial"/>
              </a:rPr>
              <a:t>	lg </a:t>
            </a:r>
            <a:r>
              <a:rPr lang="fr-FR" sz="16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600" dirty="0">
                <a:latin typeface="Calibri"/>
                <a:ea typeface="Times New Roman"/>
                <a:cs typeface="Arial"/>
              </a:rPr>
              <a:t> </a:t>
            </a:r>
            <a:r>
              <a:rPr lang="fr-FR" sz="1600" dirty="0" err="1">
                <a:latin typeface="Calibri"/>
                <a:ea typeface="Times New Roman"/>
                <a:cs typeface="Arial"/>
              </a:rPr>
              <a:t>nom.longueur</a:t>
            </a:r>
            <a:r>
              <a:rPr lang="fr-FR" sz="1600" dirty="0">
                <a:latin typeface="Calibri"/>
                <a:ea typeface="Times New Roman"/>
                <a:cs typeface="Arial"/>
              </a:rPr>
              <a:t>;		//il manque les parenthèses</a:t>
            </a:r>
          </a:p>
          <a:p>
            <a:pPr indent="228600">
              <a:spcAft>
                <a:spcPts val="0"/>
              </a:spcAft>
            </a:pPr>
            <a:r>
              <a:rPr lang="fr-FR" sz="1600" dirty="0" smtClean="0">
                <a:latin typeface="Calibri"/>
                <a:ea typeface="Times New Roman"/>
                <a:cs typeface="Arial"/>
              </a:rPr>
              <a:t>	car</a:t>
            </a:r>
            <a:r>
              <a:rPr lang="fr-FR" sz="1600" dirty="0">
                <a:latin typeface="Calibri"/>
                <a:ea typeface="Times New Roman"/>
                <a:cs typeface="Arial"/>
                <a:sym typeface="Wingdings"/>
              </a:rPr>
              <a:t></a:t>
            </a:r>
            <a:r>
              <a:rPr lang="fr-FR" sz="1600" dirty="0">
                <a:latin typeface="Calibri"/>
                <a:ea typeface="Times New Roman"/>
                <a:cs typeface="Arial"/>
              </a:rPr>
              <a:t> </a:t>
            </a:r>
            <a:r>
              <a:rPr lang="fr-FR" sz="1600" dirty="0" err="1">
                <a:latin typeface="Calibri"/>
                <a:ea typeface="Times New Roman"/>
                <a:cs typeface="Arial"/>
              </a:rPr>
              <a:t>nom.iemeCar</a:t>
            </a:r>
            <a:r>
              <a:rPr lang="fr-FR" sz="1600" dirty="0">
                <a:latin typeface="Calibri"/>
                <a:ea typeface="Times New Roman"/>
                <a:cs typeface="Arial"/>
              </a:rPr>
              <a:t>() ;	</a:t>
            </a:r>
            <a:r>
              <a:rPr lang="fr-FR" sz="1600" dirty="0" smtClean="0">
                <a:latin typeface="Calibri"/>
                <a:ea typeface="Times New Roman"/>
                <a:cs typeface="Arial"/>
              </a:rPr>
              <a:t>//</a:t>
            </a:r>
            <a:r>
              <a:rPr lang="fr-FR" sz="1600" dirty="0">
                <a:latin typeface="Calibri"/>
                <a:ea typeface="Times New Roman"/>
                <a:cs typeface="Arial"/>
              </a:rPr>
              <a:t>il faut préciser le numéro de la lettre</a:t>
            </a:r>
          </a:p>
          <a:p>
            <a:pPr indent="228600">
              <a:spcAft>
                <a:spcPts val="0"/>
              </a:spcAft>
            </a:pPr>
            <a:r>
              <a:rPr lang="fr-FR" sz="1600" dirty="0">
                <a:latin typeface="Calibri"/>
                <a:ea typeface="Times New Roman"/>
                <a:cs typeface="Arial"/>
              </a:rPr>
              <a:t>	lire(nom) ;			//il faut utiliser l’opération : </a:t>
            </a:r>
            <a:r>
              <a:rPr lang="fr-FR" sz="1600" dirty="0" err="1">
                <a:latin typeface="Calibri"/>
                <a:ea typeface="Times New Roman"/>
                <a:cs typeface="Arial"/>
              </a:rPr>
              <a:t>nom.lire</a:t>
            </a:r>
            <a:r>
              <a:rPr lang="fr-FR" sz="1600" dirty="0">
                <a:latin typeface="Calibri"/>
                <a:ea typeface="Times New Roman"/>
                <a:cs typeface="Arial"/>
              </a:rPr>
              <a:t>()</a:t>
            </a:r>
          </a:p>
          <a:p>
            <a:pPr indent="228600">
              <a:spcAft>
                <a:spcPts val="0"/>
              </a:spcAft>
            </a:pPr>
            <a:r>
              <a:rPr lang="fr-FR" sz="1600" dirty="0">
                <a:latin typeface="Calibri"/>
                <a:ea typeface="Times New Roman"/>
                <a:cs typeface="Arial"/>
              </a:rPr>
              <a:t>	ecrire(nom) ;		</a:t>
            </a:r>
            <a:r>
              <a:rPr lang="fr-FR" sz="1600" dirty="0" smtClean="0">
                <a:latin typeface="Calibri"/>
                <a:ea typeface="Times New Roman"/>
                <a:cs typeface="Arial"/>
              </a:rPr>
              <a:t>//</a:t>
            </a:r>
            <a:r>
              <a:rPr lang="fr-FR" sz="1600" dirty="0">
                <a:latin typeface="Calibri"/>
                <a:ea typeface="Times New Roman"/>
                <a:cs typeface="Arial"/>
              </a:rPr>
              <a:t>il </a:t>
            </a:r>
            <a:r>
              <a:rPr lang="fr-FR" sz="1600" dirty="0" smtClean="0">
                <a:latin typeface="Calibri"/>
                <a:ea typeface="Times New Roman"/>
                <a:cs typeface="Arial"/>
              </a:rPr>
              <a:t>faut </a:t>
            </a:r>
            <a:r>
              <a:rPr lang="fr-FR" sz="1600" dirty="0">
                <a:latin typeface="Calibri"/>
                <a:ea typeface="Times New Roman"/>
                <a:cs typeface="Arial"/>
              </a:rPr>
              <a:t>utiliser l’opération : </a:t>
            </a:r>
            <a:r>
              <a:rPr lang="fr-FR" sz="1600" dirty="0" err="1">
                <a:latin typeface="Calibri"/>
                <a:ea typeface="Times New Roman"/>
                <a:cs typeface="Arial"/>
              </a:rPr>
              <a:t>nom.ecrire</a:t>
            </a:r>
            <a:r>
              <a:rPr lang="fr-FR" sz="1600" dirty="0">
                <a:latin typeface="Calibri"/>
                <a:ea typeface="Times New Roman"/>
                <a:cs typeface="Arial"/>
              </a:rPr>
              <a:t>() ;</a:t>
            </a:r>
          </a:p>
          <a:p>
            <a:r>
              <a:rPr lang="fr-FR" sz="1600" b="1" dirty="0">
                <a:latin typeface="Calibri"/>
                <a:ea typeface="Times New Roman"/>
                <a:cs typeface="Arial"/>
              </a:rPr>
              <a:t> </a:t>
            </a:r>
            <a:r>
              <a:rPr lang="fr-FR" sz="1600" b="1" dirty="0" smtClean="0">
                <a:latin typeface="Calibri"/>
                <a:ea typeface="Times New Roman"/>
                <a:cs typeface="Arial"/>
              </a:rPr>
              <a:t>    Fin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4499992" y="4950748"/>
            <a:ext cx="3600405" cy="20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99992" y="5157192"/>
            <a:ext cx="360040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99992" y="5454804"/>
            <a:ext cx="3600405" cy="20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99992" y="5670828"/>
            <a:ext cx="360040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99992" y="5949280"/>
            <a:ext cx="3600405" cy="206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499991" y="6155724"/>
            <a:ext cx="360040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0005" y="2204864"/>
            <a:ext cx="8208912" cy="1008112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/>
              <a:t>Il est primordial de connaitre l’état des variables en cours d’exécution d’un algorithme grâce à un schéma mémoire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698230" y="476672"/>
            <a:ext cx="41400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SCHEMAS MEMOIRE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Zone de texte 1"/>
          <p:cNvSpPr txBox="1"/>
          <p:nvPr/>
        </p:nvSpPr>
        <p:spPr>
          <a:xfrm>
            <a:off x="1806944" y="3356992"/>
            <a:ext cx="5591175" cy="19858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0" tIns="91440" rIns="0" bIns="9144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228600" algn="ctr">
              <a:lnSpc>
                <a:spcPct val="125000"/>
              </a:lnSpc>
              <a:spcAft>
                <a:spcPts val="0"/>
              </a:spcAft>
            </a:pPr>
            <a:r>
              <a:rPr lang="fr-FR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Le </a:t>
            </a:r>
            <a:r>
              <a:rPr lang="fr-FR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schéma mémoire d’un algorithme représente l’ensemble des variables et de leurs valeurs à une étape précise de son déroulement.</a:t>
            </a:r>
          </a:p>
        </p:txBody>
      </p:sp>
    </p:spTree>
    <p:extLst>
      <p:ext uri="{BB962C8B-B14F-4D97-AF65-F5344CB8AC3E}">
        <p14:creationId xmlns:p14="http://schemas.microsoft.com/office/powerpoint/2010/main" val="14393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0005" y="2204864"/>
            <a:ext cx="8208912" cy="4320480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 smtClean="0"/>
              <a:t>Un schéma </a:t>
            </a:r>
            <a:r>
              <a:rPr lang="fr-FR" sz="2400" dirty="0"/>
              <a:t>mémoire délimite trois parties distinctes :</a:t>
            </a:r>
          </a:p>
          <a:p>
            <a:pPr marL="1200150" lvl="1" indent="-457200"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Le </a:t>
            </a:r>
            <a:r>
              <a:rPr lang="fr-FR" sz="2400" dirty="0"/>
              <a:t>nom de l’algorithme</a:t>
            </a:r>
          </a:p>
          <a:p>
            <a:pPr marL="1200150" lvl="1" indent="-457200"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La </a:t>
            </a:r>
            <a:r>
              <a:rPr lang="fr-FR" sz="2400" dirty="0"/>
              <a:t>partie des variables où toutes les variables définies seront représentées par :</a:t>
            </a:r>
          </a:p>
          <a:p>
            <a:pPr marL="1485900" lvl="2">
              <a:spcAft>
                <a:spcPts val="0"/>
              </a:spcAft>
            </a:pPr>
            <a:r>
              <a:rPr lang="fr-FR" sz="1800" dirty="0" smtClean="0"/>
              <a:t>Une </a:t>
            </a:r>
            <a:r>
              <a:rPr lang="fr-FR" sz="1800" dirty="0"/>
              <a:t>valeur(ou par « ? » si la variable n’a pas encore de valeur) pour les variables de type primitifs ;</a:t>
            </a:r>
          </a:p>
          <a:p>
            <a:pPr marL="1485900" lvl="2">
              <a:spcAft>
                <a:spcPts val="0"/>
              </a:spcAft>
            </a:pPr>
            <a:r>
              <a:rPr lang="fr-FR" sz="1800" dirty="0" smtClean="0"/>
              <a:t>Une </a:t>
            </a:r>
            <a:r>
              <a:rPr lang="fr-FR" sz="1800" dirty="0"/>
              <a:t>flèche(pointant sur une case dessinée dans la partie droite du schéma) pour les variables de type objet Chaine.</a:t>
            </a:r>
          </a:p>
          <a:p>
            <a:pPr marL="1200150" lvl="1" indent="-457200">
              <a:spcAft>
                <a:spcPts val="0"/>
              </a:spcAft>
              <a:buFont typeface="+mj-lt"/>
              <a:buAutoNum type="arabicPeriod"/>
            </a:pPr>
            <a:r>
              <a:rPr lang="fr-FR" sz="2400" dirty="0" smtClean="0"/>
              <a:t>La </a:t>
            </a:r>
            <a:r>
              <a:rPr lang="fr-FR" sz="2400" dirty="0"/>
              <a:t>partie des instances où chaque case aura été créée par l’utilisation de l’opérateur new : il y a autant de cases à représenter qu’il y a de new dans l’algorithme.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8230" y="476672"/>
            <a:ext cx="41400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SCHEMAS MEMOIRE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9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39552" y="2996952"/>
            <a:ext cx="8208912" cy="2736304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/>
              <a:t>Certaines erreurs courantes sont à éviter :</a:t>
            </a:r>
          </a:p>
          <a:p>
            <a:pPr marL="1085850" lvl="1" indent="-342900">
              <a:spcAft>
                <a:spcPts val="0"/>
              </a:spcAft>
              <a:buBlip>
                <a:blip r:embed="rId4"/>
              </a:buBlip>
            </a:pPr>
            <a:r>
              <a:rPr lang="fr-FR" sz="2400" dirty="0" smtClean="0"/>
              <a:t>Oublier </a:t>
            </a:r>
            <a:r>
              <a:rPr lang="fr-FR" sz="2400" dirty="0"/>
              <a:t>de représenter une variable ;</a:t>
            </a:r>
          </a:p>
          <a:p>
            <a:pPr marL="1085850" lvl="1" indent="-342900">
              <a:spcAft>
                <a:spcPts val="0"/>
              </a:spcAft>
              <a:buBlip>
                <a:blip r:embed="rId4"/>
              </a:buBlip>
            </a:pPr>
            <a:r>
              <a:rPr lang="fr-FR" sz="2400" dirty="0" smtClean="0"/>
              <a:t>Donner </a:t>
            </a:r>
            <a:r>
              <a:rPr lang="fr-FR" sz="2400" dirty="0"/>
              <a:t>une mauvaise valeur à une variable ;</a:t>
            </a:r>
          </a:p>
          <a:p>
            <a:pPr marL="1085850" lvl="1" indent="-342900">
              <a:spcAft>
                <a:spcPts val="0"/>
              </a:spcAft>
              <a:buBlip>
                <a:blip r:embed="rId4"/>
              </a:buBlip>
            </a:pPr>
            <a:r>
              <a:rPr lang="fr-FR" sz="2400" dirty="0" smtClean="0"/>
              <a:t>Représenter </a:t>
            </a:r>
            <a:r>
              <a:rPr lang="fr-FR" sz="2400" dirty="0"/>
              <a:t>les </a:t>
            </a:r>
            <a:r>
              <a:rPr lang="fr-FR" sz="2400" dirty="0" smtClean="0"/>
              <a:t>chaines </a:t>
            </a:r>
            <a:r>
              <a:rPr lang="fr-FR" sz="2400" dirty="0"/>
              <a:t>sans une case associée ;</a:t>
            </a:r>
          </a:p>
          <a:p>
            <a:pPr marL="1085850" lvl="1" indent="-342900">
              <a:spcAft>
                <a:spcPts val="0"/>
              </a:spcAft>
              <a:buBlip>
                <a:blip r:embed="rId4"/>
              </a:buBlip>
            </a:pPr>
            <a:r>
              <a:rPr lang="fr-FR" sz="2400" dirty="0" smtClean="0"/>
              <a:t>Oublier </a:t>
            </a:r>
            <a:r>
              <a:rPr lang="fr-FR" sz="2400" dirty="0"/>
              <a:t>de préciser l’étape (au cours du déroulement de l’algorithme) représentée par le schéma </a:t>
            </a:r>
            <a:r>
              <a:rPr lang="fr-FR" sz="2400" dirty="0" smtClean="0"/>
              <a:t>mémoire</a:t>
            </a:r>
            <a:r>
              <a:rPr lang="fr-FR" sz="2400" dirty="0"/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8230" y="476672"/>
            <a:ext cx="41400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SCHEMAS MEMOIRE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779912" y="1628800"/>
            <a:ext cx="1348380" cy="1368152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61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1008112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/>
              <a:t>Le type tableau permet de stocker des valeurs de même type grâce à une seule variable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3198654" y="476672"/>
            <a:ext cx="3139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 TYPE TABLEAU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864210107"/>
              </p:ext>
            </p:extLst>
          </p:nvPr>
        </p:nvGraphicFramePr>
        <p:xfrm>
          <a:off x="1187624" y="24613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Oval 11"/>
          <p:cNvSpPr>
            <a:spLocks noChangeArrowheads="1"/>
          </p:cNvSpPr>
          <p:nvPr/>
        </p:nvSpPr>
        <p:spPr bwMode="gray">
          <a:xfrm>
            <a:off x="6797997" y="3459163"/>
            <a:ext cx="1985963" cy="1993900"/>
          </a:xfrm>
          <a:prstGeom prst="ellipse">
            <a:avLst/>
          </a:prstGeom>
          <a:gradFill rotWithShape="1">
            <a:gsLst>
              <a:gs pos="0">
                <a:srgbClr val="83A6A7">
                  <a:gamma/>
                  <a:tint val="0"/>
                  <a:invGamma/>
                </a:srgbClr>
              </a:gs>
              <a:gs pos="50000">
                <a:srgbClr val="83A6A7"/>
              </a:gs>
              <a:gs pos="100000">
                <a:srgbClr val="83A6A7">
                  <a:gamma/>
                  <a:tint val="0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F528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gray">
          <a:xfrm>
            <a:off x="6797997" y="3459163"/>
            <a:ext cx="1985963" cy="1993900"/>
          </a:xfrm>
          <a:prstGeom prst="ellipse">
            <a:avLst/>
          </a:prstGeom>
          <a:gradFill rotWithShape="1">
            <a:gsLst>
              <a:gs pos="0">
                <a:srgbClr val="83A6A7">
                  <a:alpha val="32001"/>
                </a:srgbClr>
              </a:gs>
              <a:gs pos="100000">
                <a:srgbClr val="83A6A7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F528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gray">
          <a:xfrm>
            <a:off x="6928172" y="3589338"/>
            <a:ext cx="1725613" cy="1733550"/>
          </a:xfrm>
          <a:prstGeom prst="ellipse">
            <a:avLst/>
          </a:prstGeom>
          <a:gradFill rotWithShape="1">
            <a:gsLst>
              <a:gs pos="0">
                <a:srgbClr val="83A6A7">
                  <a:gamma/>
                  <a:shade val="54118"/>
                  <a:invGamma/>
                </a:srgbClr>
              </a:gs>
              <a:gs pos="50000">
                <a:srgbClr val="83A6A7"/>
              </a:gs>
              <a:gs pos="100000">
                <a:srgbClr val="83A6A7">
                  <a:gamma/>
                  <a:shade val="54118"/>
                  <a:invGamma/>
                </a:srgb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F528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gray">
          <a:xfrm>
            <a:off x="6929760" y="3592513"/>
            <a:ext cx="1725613" cy="1733550"/>
          </a:xfrm>
          <a:prstGeom prst="ellipse">
            <a:avLst/>
          </a:prstGeom>
          <a:gradFill rotWithShape="1">
            <a:gsLst>
              <a:gs pos="0">
                <a:srgbClr val="83A6A7">
                  <a:gamma/>
                  <a:shade val="63529"/>
                  <a:invGamma/>
                </a:srgbClr>
              </a:gs>
              <a:gs pos="100000">
                <a:srgbClr val="83A6A7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F528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gray">
          <a:xfrm>
            <a:off x="7013897" y="3676651"/>
            <a:ext cx="1554163" cy="15605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F528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7039297" y="3698876"/>
            <a:ext cx="1503363" cy="1511300"/>
            <a:chOff x="4166" y="1706"/>
            <a:chExt cx="1252" cy="1252"/>
          </a:xfrm>
        </p:grpSpPr>
        <p:sp>
          <p:nvSpPr>
            <p:cNvPr id="13" name="Oval 1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528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 Box 39"/>
          <p:cNvSpPr txBox="1">
            <a:spLocks noChangeArrowheads="1"/>
          </p:cNvSpPr>
          <p:nvPr/>
        </p:nvSpPr>
        <p:spPr bwMode="gray">
          <a:xfrm>
            <a:off x="7052607" y="4257676"/>
            <a:ext cx="14830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Declaration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1008112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 smtClean="0">
                <a:ea typeface="Times New Roman"/>
                <a:cs typeface="Arial"/>
              </a:rPr>
              <a:t>Un </a:t>
            </a:r>
            <a:r>
              <a:rPr lang="fr-FR" sz="2400" dirty="0">
                <a:ea typeface="Times New Roman"/>
                <a:cs typeface="Arial"/>
              </a:rPr>
              <a:t>tableau est défini en deux temps. Le tableau nommé </a:t>
            </a:r>
            <a:r>
              <a:rPr lang="fr-FR" sz="2400" i="1" dirty="0">
                <a:ea typeface="Times New Roman"/>
                <a:cs typeface="Arial"/>
              </a:rPr>
              <a:t>tab</a:t>
            </a:r>
            <a:r>
              <a:rPr lang="fr-FR" sz="2400" dirty="0">
                <a:ea typeface="Times New Roman"/>
                <a:cs typeface="Arial"/>
              </a:rPr>
              <a:t> </a:t>
            </a:r>
            <a:r>
              <a:rPr lang="fr-FR" sz="2400" dirty="0"/>
              <a:t>est déclaré de la manière suivante, ainsi que le type de base de ses éléments. C’est une déclaration de variable :</a:t>
            </a:r>
          </a:p>
          <a:p>
            <a:pPr indent="0">
              <a:spcAft>
                <a:spcPts val="0"/>
              </a:spcAft>
              <a:buNone/>
            </a:pPr>
            <a:r>
              <a:rPr lang="fr-FR" sz="2400" dirty="0"/>
              <a:t>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Variable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tab : tableau[] de domaine ;</a:t>
            </a: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/>
              <a:t>Puis l’instruction dans le corps du programme qui implémente effectivement le tableau , c'est-à-dire qui réserve de la place en mémoire, est construite avec un opérateur new agissant dans l’environnement d’exécution du programme :</a:t>
            </a:r>
          </a:p>
          <a:p>
            <a:pPr indent="0">
              <a:spcAft>
                <a:spcPts val="0"/>
              </a:spcAft>
              <a:buNone/>
            </a:pPr>
            <a:r>
              <a:rPr lang="fr-FR" sz="2400" dirty="0" smtClean="0"/>
              <a:t>		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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domaine[10)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;</a:t>
            </a:r>
            <a:r>
              <a:rPr lang="fr-FR" sz="2400" dirty="0"/>
              <a:t>	 </a:t>
            </a:r>
            <a:endParaRPr lang="fr-FR" sz="2400" dirty="0" smtClean="0"/>
          </a:p>
          <a:p>
            <a:pPr indent="0">
              <a:spcAft>
                <a:spcPts val="0"/>
              </a:spcAft>
              <a:buNone/>
            </a:pPr>
            <a:r>
              <a:rPr lang="fr-FR" sz="2400" dirty="0"/>
              <a:t>	</a:t>
            </a:r>
            <a:r>
              <a:rPr lang="fr-FR" sz="2400" dirty="0" smtClean="0"/>
              <a:t>		</a:t>
            </a:r>
            <a:r>
              <a:rPr lang="fr-FR" sz="1600" dirty="0" smtClean="0"/>
              <a:t>// </a:t>
            </a:r>
            <a:r>
              <a:rPr lang="fr-FR" sz="1600" dirty="0"/>
              <a:t>le tableau tab a une dimension de 10 </a:t>
            </a:r>
            <a:r>
              <a:rPr lang="fr-FR" sz="1600" dirty="0" smtClean="0"/>
              <a:t>éléments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3198654" y="476672"/>
            <a:ext cx="3139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 TYPE TABLEAU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6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pPr indent="0">
              <a:spcAft>
                <a:spcPts val="0"/>
              </a:spcAft>
              <a:buNone/>
              <a:tabLst>
                <a:tab pos="1343025" algn="l"/>
              </a:tabLst>
            </a:pPr>
            <a:r>
              <a:rPr lang="fr-FR" sz="1800" dirty="0">
                <a:latin typeface="Times New Roman"/>
                <a:ea typeface="Times New Roman"/>
                <a:cs typeface="Arial"/>
              </a:rPr>
              <a:t>La structure d’un algorithme est la suivante : </a:t>
            </a:r>
            <a:endParaRPr lang="fr-FR" sz="1800" dirty="0">
              <a:ea typeface="Times New Roman"/>
              <a:cs typeface="Arial"/>
            </a:endParaRPr>
          </a:p>
          <a:p>
            <a:pPr indent="0">
              <a:spcAft>
                <a:spcPts val="0"/>
              </a:spcAft>
              <a:buNone/>
            </a:pPr>
            <a:r>
              <a:rPr lang="fr-FR" sz="1800" dirty="0">
                <a:ea typeface="Times New Roman"/>
                <a:cs typeface="Arial"/>
              </a:rPr>
              <a:t>	 </a:t>
            </a:r>
          </a:p>
          <a:p>
            <a:pPr marL="0" lvl="0" indent="0">
              <a:spcAft>
                <a:spcPts val="0"/>
              </a:spcAft>
              <a:buNone/>
            </a:pPr>
            <a:endParaRPr lang="fr-FR" sz="1800" dirty="0" smtClean="0">
              <a:latin typeface="Times New Roman"/>
              <a:ea typeface="Times New Roman"/>
              <a:cs typeface="Arial"/>
            </a:endParaRPr>
          </a:p>
          <a:p>
            <a:pPr marL="0" lvl="0" indent="0">
              <a:spcAft>
                <a:spcPts val="0"/>
              </a:spcAft>
              <a:buNone/>
            </a:pPr>
            <a:endParaRPr lang="fr-FR" sz="1800" dirty="0">
              <a:latin typeface="Times New Roman"/>
              <a:ea typeface="Times New Roman"/>
              <a:cs typeface="Arial"/>
            </a:endParaRPr>
          </a:p>
          <a:p>
            <a:pPr marL="0" lvl="0" indent="0">
              <a:spcAft>
                <a:spcPts val="0"/>
              </a:spcAft>
              <a:buNone/>
            </a:pPr>
            <a:endParaRPr lang="fr-FR" sz="1800" dirty="0" smtClean="0">
              <a:latin typeface="Times New Roman"/>
              <a:ea typeface="Times New Roman"/>
              <a:cs typeface="Arial"/>
            </a:endParaRPr>
          </a:p>
          <a:p>
            <a:pPr marL="0" lvl="0" indent="0">
              <a:spcAft>
                <a:spcPts val="0"/>
              </a:spcAft>
              <a:buNone/>
            </a:pPr>
            <a:endParaRPr lang="fr-FR" sz="1800" dirty="0">
              <a:latin typeface="Times New Roman"/>
              <a:ea typeface="Times New Roman"/>
              <a:cs typeface="Arial"/>
            </a:endParaRPr>
          </a:p>
          <a:p>
            <a:pPr marL="0" lvl="0" indent="0">
              <a:spcAft>
                <a:spcPts val="0"/>
              </a:spcAft>
              <a:buNone/>
            </a:pPr>
            <a:endParaRPr lang="fr-FR" sz="1800" dirty="0" smtClean="0">
              <a:latin typeface="Times New Roman"/>
              <a:ea typeface="Times New Roman"/>
              <a:cs typeface="Arial"/>
            </a:endParaRPr>
          </a:p>
          <a:p>
            <a:pPr marL="0" lvl="0" indent="0">
              <a:spcAft>
                <a:spcPts val="0"/>
              </a:spcAft>
              <a:buNone/>
            </a:pPr>
            <a:endParaRPr lang="fr-FR" sz="1800" dirty="0">
              <a:latin typeface="Times New Roman"/>
              <a:ea typeface="Times New Roman"/>
              <a:cs typeface="Arial"/>
            </a:endParaRPr>
          </a:p>
          <a:p>
            <a:pPr lvl="0">
              <a:spcAft>
                <a:spcPts val="0"/>
              </a:spcAft>
              <a:buBlip>
                <a:blip r:embed="rId3"/>
              </a:buBlip>
            </a:pPr>
            <a:r>
              <a:rPr lang="fr-FR" sz="1800" dirty="0" smtClean="0">
                <a:latin typeface="Times New Roman"/>
                <a:ea typeface="Times New Roman"/>
                <a:cs typeface="Arial"/>
              </a:rPr>
              <a:t>Chaque </a:t>
            </a:r>
            <a:r>
              <a:rPr lang="fr-FR" sz="1800" dirty="0">
                <a:latin typeface="Times New Roman"/>
                <a:ea typeface="Times New Roman"/>
                <a:cs typeface="Arial"/>
              </a:rPr>
              <a:t>ligne comporte une seule instruction</a:t>
            </a:r>
            <a:endParaRPr lang="fr-FR" sz="1800" dirty="0">
              <a:ea typeface="Times New Roman"/>
              <a:cs typeface="Arial"/>
            </a:endParaRPr>
          </a:p>
          <a:p>
            <a:pPr lvl="0">
              <a:spcAft>
                <a:spcPts val="0"/>
              </a:spcAft>
              <a:buBlip>
                <a:blip r:embed="rId3"/>
              </a:buBlip>
            </a:pPr>
            <a:r>
              <a:rPr lang="fr-FR" sz="1800" dirty="0">
                <a:latin typeface="Times New Roman"/>
                <a:ea typeface="Times New Roman"/>
                <a:cs typeface="Arial"/>
              </a:rPr>
              <a:t>L’exécution de l’algorithme correspond à la réalisation de toutes les instructions, ligne après ligne, de la première à la dernière, dans cet ordre.</a:t>
            </a:r>
            <a:endParaRPr lang="fr-FR" sz="1800" dirty="0">
              <a:ea typeface="Times New Roman"/>
              <a:cs typeface="Arial"/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  <a:tabLst>
                <a:tab pos="1343025" algn="l"/>
              </a:tabLst>
            </a:pPr>
            <a:endParaRPr lang="fr-FR" sz="1800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999" y="188640"/>
            <a:ext cx="7176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STRUCTURE D’UN ALGORITHME :</a:t>
            </a:r>
            <a:endParaRPr lang="fr-FR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122313031"/>
              </p:ext>
            </p:extLst>
          </p:nvPr>
        </p:nvGraphicFramePr>
        <p:xfrm>
          <a:off x="1524000" y="1397000"/>
          <a:ext cx="7872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36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07504" y="2204864"/>
            <a:ext cx="8208912" cy="504056"/>
          </a:xfrm>
        </p:spPr>
        <p:txBody>
          <a:bodyPr/>
          <a:lstStyle/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/>
              <a:t>L’exemple suivant représente un tableau tab de 10 entiers </a:t>
            </a:r>
            <a:r>
              <a:rPr lang="fr-FR" sz="2400" dirty="0" smtClean="0"/>
              <a:t>:</a:t>
            </a: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endParaRPr lang="fr-FR" sz="2400" dirty="0"/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endParaRPr lang="fr-FR" sz="2400" dirty="0" smtClean="0"/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 smtClean="0"/>
              <a:t>A </a:t>
            </a:r>
            <a:r>
              <a:rPr lang="fr-FR" sz="2400" dirty="0"/>
              <a:t>l’aide d’une seule variable tableau tab, il est possible de manipuler plusieurs valeurs différentes. Par exemple : </a:t>
            </a:r>
            <a:r>
              <a:rPr lang="fr-FR" sz="2400" b="1" dirty="0"/>
              <a:t>tab[0)</a:t>
            </a:r>
            <a:r>
              <a:rPr lang="fr-FR" sz="2400" dirty="0"/>
              <a:t> est vu comme une variable indépendante ayant la valeur </a:t>
            </a:r>
            <a:r>
              <a:rPr lang="fr-FR" sz="2400" b="1" dirty="0"/>
              <a:t>22</a:t>
            </a:r>
            <a:r>
              <a:rPr lang="fr-FR" sz="2400" dirty="0"/>
              <a:t>. </a:t>
            </a:r>
          </a:p>
          <a:p>
            <a:pPr indent="0">
              <a:spcAft>
                <a:spcPts val="0"/>
              </a:spcAft>
              <a:buNone/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3198654" y="476672"/>
            <a:ext cx="3139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 TYPE TABLEAU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16339"/>
              </p:ext>
            </p:extLst>
          </p:nvPr>
        </p:nvGraphicFramePr>
        <p:xfrm>
          <a:off x="683568" y="2852936"/>
          <a:ext cx="7633794" cy="548640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080119"/>
                <a:gridCol w="745659"/>
                <a:gridCol w="644688"/>
                <a:gridCol w="644688"/>
                <a:gridCol w="645520"/>
                <a:gridCol w="645520"/>
                <a:gridCol w="645520"/>
                <a:gridCol w="645520"/>
                <a:gridCol w="645520"/>
                <a:gridCol w="645520"/>
                <a:gridCol w="645520"/>
              </a:tblGrid>
              <a:tr h="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tab=</a:t>
                      </a:r>
                      <a:endParaRPr lang="fr-FR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22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-7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56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12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23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-4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57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35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indices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[0]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[1]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[2]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[3]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[4]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[5]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[6]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[7]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[8]</a:t>
                      </a:r>
                      <a:endParaRPr lang="fr-FR" sz="18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[9]</a:t>
                      </a:r>
                      <a:endParaRPr lang="fr-FR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5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2088232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Utilisation d’un tableau</a:t>
            </a:r>
          </a:p>
          <a:p>
            <a:pPr marL="0" indent="0">
              <a:buNone/>
            </a:pP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Tableau à une dimension</a:t>
            </a: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2400" dirty="0"/>
              <a:t>La manipulation des éléments du tableau tab est décrite dans l’exemple suivant : une seule variable permet de stocker 4 notes entières.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8654" y="476672"/>
            <a:ext cx="3139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 TYPE TABLEAU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7504" y="3573016"/>
            <a:ext cx="4012674" cy="2952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Algorithme utilisation tableau</a:t>
            </a:r>
          </a:p>
          <a:p>
            <a:r>
              <a:rPr lang="fr-FR" dirty="0"/>
              <a:t>Variables : notes : tableau[] d’entiers ;</a:t>
            </a:r>
          </a:p>
          <a:p>
            <a:r>
              <a:rPr lang="fr-FR" dirty="0" err="1"/>
              <a:t>Debut</a:t>
            </a:r>
            <a:endParaRPr lang="fr-FR" dirty="0"/>
          </a:p>
          <a:p>
            <a:r>
              <a:rPr lang="fr-FR" dirty="0"/>
              <a:t>	</a:t>
            </a:r>
            <a:r>
              <a:rPr lang="fr-FR" dirty="0" err="1"/>
              <a:t>notes</a:t>
            </a:r>
            <a:r>
              <a:rPr lang="fr-FR" dirty="0" err="1">
                <a:sym typeface="Wingdings"/>
              </a:rPr>
              <a:t></a:t>
            </a:r>
            <a:r>
              <a:rPr lang="fr-FR" dirty="0" err="1"/>
              <a:t>new</a:t>
            </a:r>
            <a:r>
              <a:rPr lang="fr-FR" dirty="0"/>
              <a:t> entier[4] ;</a:t>
            </a:r>
          </a:p>
          <a:p>
            <a:r>
              <a:rPr lang="fr-FR" dirty="0"/>
              <a:t>	notes[0]</a:t>
            </a:r>
            <a:r>
              <a:rPr lang="fr-FR" dirty="0">
                <a:sym typeface="Wingdings"/>
              </a:rPr>
              <a:t></a:t>
            </a:r>
            <a:r>
              <a:rPr lang="fr-FR" dirty="0"/>
              <a:t>12 ; </a:t>
            </a:r>
          </a:p>
          <a:p>
            <a:r>
              <a:rPr lang="fr-FR" dirty="0"/>
              <a:t>	notes[1]</a:t>
            </a:r>
            <a:r>
              <a:rPr lang="fr-FR" dirty="0">
                <a:sym typeface="Wingdings"/>
              </a:rPr>
              <a:t></a:t>
            </a:r>
            <a:r>
              <a:rPr lang="fr-FR" dirty="0"/>
              <a:t>14 ;</a:t>
            </a:r>
          </a:p>
          <a:p>
            <a:r>
              <a:rPr lang="fr-FR" dirty="0"/>
              <a:t>	notes[2]</a:t>
            </a:r>
            <a:r>
              <a:rPr lang="fr-FR" dirty="0">
                <a:sym typeface="Wingdings"/>
              </a:rPr>
              <a:t></a:t>
            </a:r>
            <a:r>
              <a:rPr lang="fr-FR" dirty="0"/>
              <a:t>10 ;</a:t>
            </a:r>
          </a:p>
          <a:p>
            <a:r>
              <a:rPr lang="fr-FR" dirty="0"/>
              <a:t>	notes[3]</a:t>
            </a:r>
            <a:r>
              <a:rPr lang="fr-FR" dirty="0">
                <a:sym typeface="Wingdings"/>
              </a:rPr>
              <a:t></a:t>
            </a:r>
            <a:r>
              <a:rPr lang="fr-FR" dirty="0"/>
              <a:t>18 ;</a:t>
            </a:r>
          </a:p>
          <a:p>
            <a:r>
              <a:rPr lang="fr-FR" dirty="0" smtClean="0"/>
              <a:t>Fin                                  </a:t>
            </a:r>
            <a:endParaRPr lang="fr-FR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796142" y="4441235"/>
            <a:ext cx="648072" cy="1215889"/>
          </a:xfrm>
          <a:prstGeom prst="chevron">
            <a:avLst>
              <a:gd name="adj" fmla="val 52514"/>
            </a:avLst>
          </a:prstGeom>
          <a:solidFill>
            <a:srgbClr val="30A48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1F528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8708"/>
            <a:ext cx="4223320" cy="154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364088" y="6084886"/>
            <a:ext cx="2307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Schéma mémoire</a:t>
            </a:r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101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2088232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Utilisation d’un tableau</a:t>
            </a:r>
          </a:p>
          <a:p>
            <a:pPr marL="0" indent="0">
              <a:buNone/>
            </a:pPr>
            <a:r>
              <a:rPr lang="fr-FR" sz="2400" b="1" i="1" dirty="0">
                <a:solidFill>
                  <a:schemeClr val="accent6">
                    <a:lumMod val="50000"/>
                  </a:schemeClr>
                </a:solidFill>
              </a:rPr>
              <a:t>Tableau à </a:t>
            </a:r>
            <a:r>
              <a:rPr lang="fr-FR" sz="2400" b="1" i="1" dirty="0" smtClean="0">
                <a:solidFill>
                  <a:schemeClr val="accent6">
                    <a:lumMod val="50000"/>
                  </a:schemeClr>
                </a:solidFill>
              </a:rPr>
              <a:t>deux dimensions</a:t>
            </a:r>
            <a:endParaRPr lang="fr-FR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628650" indent="-285750">
              <a:spcAft>
                <a:spcPts val="0"/>
              </a:spcAft>
              <a:buBlip>
                <a:blip r:embed="rId3"/>
              </a:buBlip>
            </a:pPr>
            <a:r>
              <a:rPr lang="fr-FR" sz="1800" dirty="0"/>
              <a:t>Si nous désirons écrire un programme qui travaille avec un damier de 3 cases sur 3 contenant des entiers, nous introduirons une instance damier sous forme d’un tableau de 3 cases sur 3. Ecrivons l’algorithme modifiant trois éléments du tableau.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98654" y="476672"/>
            <a:ext cx="3139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 TYPE TABLEAU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7504" y="3573016"/>
            <a:ext cx="4012674" cy="2952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Algorithme damier</a:t>
            </a:r>
          </a:p>
          <a:p>
            <a:r>
              <a:rPr lang="fr-FR" dirty="0"/>
              <a:t>Variables : damier : tableau[][] d’entiers ;</a:t>
            </a:r>
          </a:p>
          <a:p>
            <a:r>
              <a:rPr lang="fr-FR" dirty="0" err="1"/>
              <a:t>Debut</a:t>
            </a:r>
            <a:endParaRPr lang="fr-FR" dirty="0"/>
          </a:p>
          <a:p>
            <a:r>
              <a:rPr lang="fr-FR" dirty="0"/>
              <a:t>	</a:t>
            </a:r>
            <a:r>
              <a:rPr lang="fr-FR" dirty="0" err="1"/>
              <a:t>damier</a:t>
            </a:r>
            <a:r>
              <a:rPr lang="fr-FR" dirty="0" err="1">
                <a:sym typeface="Wingdings"/>
              </a:rPr>
              <a:t></a:t>
            </a:r>
            <a:r>
              <a:rPr lang="fr-FR" dirty="0" err="1"/>
              <a:t>new</a:t>
            </a:r>
            <a:r>
              <a:rPr lang="fr-FR" dirty="0"/>
              <a:t> entier[3][3] ;</a:t>
            </a:r>
          </a:p>
          <a:p>
            <a:r>
              <a:rPr lang="fr-FR" dirty="0"/>
              <a:t>	damier[0][0)</a:t>
            </a:r>
            <a:r>
              <a:rPr lang="fr-FR" dirty="0">
                <a:sym typeface="Wingdings"/>
              </a:rPr>
              <a:t></a:t>
            </a:r>
            <a:r>
              <a:rPr lang="fr-FR" dirty="0"/>
              <a:t>0 ; </a:t>
            </a:r>
          </a:p>
          <a:p>
            <a:r>
              <a:rPr lang="fr-FR" dirty="0"/>
              <a:t>	damier[1][1)</a:t>
            </a:r>
            <a:r>
              <a:rPr lang="fr-FR" dirty="0">
                <a:sym typeface="Wingdings"/>
              </a:rPr>
              <a:t></a:t>
            </a:r>
            <a:r>
              <a:rPr lang="fr-FR" dirty="0"/>
              <a:t>1 ;</a:t>
            </a:r>
          </a:p>
          <a:p>
            <a:r>
              <a:rPr lang="fr-FR" dirty="0" smtClean="0"/>
              <a:t>	damier[0</a:t>
            </a:r>
            <a:r>
              <a:rPr lang="fr-FR" dirty="0"/>
              <a:t>][1)</a:t>
            </a:r>
            <a:r>
              <a:rPr lang="fr-FR" dirty="0">
                <a:sym typeface="Wingdings"/>
              </a:rPr>
              <a:t></a:t>
            </a:r>
            <a:r>
              <a:rPr lang="fr-FR" dirty="0"/>
              <a:t>1 ;</a:t>
            </a:r>
          </a:p>
          <a:p>
            <a:r>
              <a:rPr lang="fr-FR" dirty="0"/>
              <a:t>Fin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796142" y="4441235"/>
            <a:ext cx="648072" cy="1215889"/>
          </a:xfrm>
          <a:prstGeom prst="chevron">
            <a:avLst>
              <a:gd name="adj" fmla="val 52514"/>
            </a:avLst>
          </a:prstGeom>
          <a:solidFill>
            <a:srgbClr val="30A483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fr-FR">
              <a:solidFill>
                <a:srgbClr val="1F528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36" y="3575376"/>
            <a:ext cx="4627264" cy="253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4088" y="6084886"/>
            <a:ext cx="2307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Schéma mémoire</a:t>
            </a:r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3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76872"/>
            <a:ext cx="7992888" cy="504056"/>
          </a:xfrm>
        </p:spPr>
        <p:txBody>
          <a:bodyPr/>
          <a:lstStyle/>
          <a:p>
            <a:pPr algn="just">
              <a:spcAft>
                <a:spcPts val="0"/>
              </a:spcAft>
              <a:buBlip>
                <a:blip r:embed="rId4"/>
              </a:buBlip>
            </a:pPr>
            <a:r>
              <a:rPr lang="fr-FR" sz="2400" dirty="0"/>
              <a:t>Savoir échanger le contenu de deux variables est une technique assez simple, dont la maitrise est nécessaire</a:t>
            </a:r>
            <a:r>
              <a:rPr lang="fr-FR" sz="2400" dirty="0" smtClean="0"/>
              <a:t>.</a:t>
            </a:r>
          </a:p>
          <a:p>
            <a:pPr algn="just">
              <a:spcAft>
                <a:spcPts val="0"/>
              </a:spcAft>
              <a:buBlip>
                <a:blip r:embed="rId4"/>
              </a:buBlip>
            </a:pPr>
            <a:endParaRPr lang="fr-FR" sz="2400" dirty="0"/>
          </a:p>
          <a:p>
            <a:pPr algn="just">
              <a:spcAft>
                <a:spcPts val="0"/>
              </a:spcAft>
              <a:buBlip>
                <a:blip r:embed="rId4"/>
              </a:buBlip>
            </a:pPr>
            <a:r>
              <a:rPr lang="fr-FR" sz="2400" dirty="0" smtClean="0"/>
              <a:t>Le </a:t>
            </a:r>
            <a:r>
              <a:rPr lang="fr-FR" sz="2400" dirty="0"/>
              <a:t>principe est identique en algorithmique : il faut introduire une </a:t>
            </a:r>
            <a:r>
              <a:rPr lang="fr-FR" sz="2400" b="1" dirty="0"/>
              <a:t>variable temporaire</a:t>
            </a:r>
            <a:r>
              <a:rPr lang="fr-FR" sz="2400" dirty="0"/>
              <a:t> (du même type que les deux autres) qui stockera une valeur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303254" y="476672"/>
            <a:ext cx="49300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ECHANGER DEUX VARIABLES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98486"/>
            <a:ext cx="1208131" cy="29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04388"/>
            <a:ext cx="9334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9" y="3399615"/>
            <a:ext cx="944563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76872"/>
            <a:ext cx="2952328" cy="4248472"/>
          </a:xfrm>
        </p:spPr>
        <p:txBody>
          <a:bodyPr/>
          <a:lstStyle/>
          <a:p>
            <a:pPr algn="just">
              <a:spcAft>
                <a:spcPts val="0"/>
              </a:spcAft>
              <a:buBlip>
                <a:blip r:embed="rId4"/>
              </a:buBlip>
            </a:pPr>
            <a:r>
              <a:rPr lang="fr-FR" sz="2400" dirty="0" smtClean="0"/>
              <a:t>Vous avez obtenu, au cours de l’exécution d’un algorithme, deux variables entières valeur1 et valeur2. Vous voulez échanger leurs contenus respectifs: 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303254" y="476672"/>
            <a:ext cx="49300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ECHANGER DEUX VARIABLES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51920" y="2564904"/>
            <a:ext cx="5040560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Algorithme </a:t>
            </a:r>
            <a:r>
              <a:rPr lang="fr-FR" dirty="0" err="1" smtClean="0"/>
              <a:t>echange</a:t>
            </a:r>
            <a:r>
              <a:rPr lang="fr-FR" dirty="0" smtClean="0"/>
              <a:t>-deux-entiers</a:t>
            </a:r>
            <a:endParaRPr lang="fr-FR" dirty="0"/>
          </a:p>
          <a:p>
            <a:r>
              <a:rPr lang="fr-FR" dirty="0"/>
              <a:t>Variables : </a:t>
            </a:r>
            <a:r>
              <a:rPr lang="fr-FR" dirty="0" smtClean="0"/>
              <a:t>valeur1,valeur2,temporaire: entier</a:t>
            </a:r>
            <a:r>
              <a:rPr lang="fr-FR" dirty="0"/>
              <a:t> ;</a:t>
            </a:r>
          </a:p>
          <a:p>
            <a:r>
              <a:rPr lang="fr-FR" dirty="0" err="1"/>
              <a:t>Debut</a:t>
            </a:r>
            <a:endParaRPr lang="fr-FR" dirty="0"/>
          </a:p>
          <a:p>
            <a:r>
              <a:rPr lang="fr-FR" dirty="0"/>
              <a:t>	</a:t>
            </a:r>
            <a:r>
              <a:rPr lang="fr-FR" dirty="0" smtClean="0"/>
              <a:t>valeur1</a:t>
            </a:r>
            <a:r>
              <a:rPr lang="fr-FR" dirty="0" smtClean="0">
                <a:sym typeface="Wingdings"/>
              </a:rPr>
              <a:t></a:t>
            </a:r>
            <a:r>
              <a:rPr lang="fr-FR" dirty="0" smtClean="0"/>
              <a:t>155;</a:t>
            </a:r>
          </a:p>
          <a:p>
            <a:r>
              <a:rPr lang="fr-FR" dirty="0"/>
              <a:t>	</a:t>
            </a:r>
            <a:r>
              <a:rPr lang="fr-FR" dirty="0" smtClean="0"/>
              <a:t>valeur2</a:t>
            </a:r>
            <a:r>
              <a:rPr lang="fr-FR" dirty="0" smtClean="0">
                <a:sym typeface="Wingdings" pitchFamily="2" charset="2"/>
              </a:rPr>
              <a:t>3;</a:t>
            </a:r>
          </a:p>
          <a:p>
            <a:endParaRPr lang="fr-FR" dirty="0">
              <a:sym typeface="Wingdings" pitchFamily="2" charset="2"/>
            </a:endParaRPr>
          </a:p>
          <a:p>
            <a:pPr lvl="2"/>
            <a:r>
              <a:rPr lang="fr-FR" dirty="0" smtClean="0">
                <a:sym typeface="Wingdings" pitchFamily="2" charset="2"/>
              </a:rPr>
              <a:t>Temporaire  valeur1;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Valeur1  valeur2;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Valeur2 temporaire;</a:t>
            </a:r>
            <a:endParaRPr lang="fr-FR" dirty="0"/>
          </a:p>
          <a:p>
            <a:r>
              <a:rPr lang="fr-FR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7110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24844"/>
            <a:ext cx="7920880" cy="2016224"/>
          </a:xfrm>
        </p:spPr>
        <p:txBody>
          <a:bodyPr/>
          <a:lstStyle/>
          <a:p>
            <a:pPr>
              <a:spcAft>
                <a:spcPts val="0"/>
              </a:spcAft>
              <a:buBlip>
                <a:blip r:embed="rId4"/>
              </a:buBlip>
            </a:pPr>
            <a:r>
              <a:rPr lang="fr-FR" sz="2400" dirty="0" smtClean="0"/>
              <a:t>Le même principe s’applique pour échanger deux chaines de caractères: </a:t>
            </a:r>
          </a:p>
          <a:p>
            <a:pPr marL="0" indent="0" algn="just">
              <a:spcAft>
                <a:spcPts val="0"/>
              </a:spcAft>
              <a:buNone/>
            </a:pP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2615713" y="476672"/>
            <a:ext cx="4305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2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ECHANGER DEUX OBJETS</a:t>
            </a:r>
            <a:endParaRPr lang="fr-FR" sz="2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2924944"/>
            <a:ext cx="4032448" cy="29523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prstClr val="white"/>
                </a:solidFill>
              </a:rPr>
              <a:t>Algorithme </a:t>
            </a:r>
            <a:r>
              <a:rPr lang="fr-FR" sz="1400" dirty="0" smtClean="0">
                <a:solidFill>
                  <a:prstClr val="white"/>
                </a:solidFill>
              </a:rPr>
              <a:t>echange-deux-chaines</a:t>
            </a:r>
            <a:endParaRPr lang="fr-FR" sz="1400" dirty="0">
              <a:solidFill>
                <a:prstClr val="white"/>
              </a:solidFill>
            </a:endParaRPr>
          </a:p>
          <a:p>
            <a:r>
              <a:rPr lang="fr-FR" sz="1400" dirty="0">
                <a:solidFill>
                  <a:prstClr val="white"/>
                </a:solidFill>
              </a:rPr>
              <a:t>Variables : </a:t>
            </a:r>
            <a:r>
              <a:rPr lang="fr-FR" sz="1400" dirty="0" smtClean="0">
                <a:solidFill>
                  <a:prstClr val="white"/>
                </a:solidFill>
              </a:rPr>
              <a:t>valeur1,valeur2: chaine</a:t>
            </a:r>
          </a:p>
          <a:p>
            <a:r>
              <a:rPr lang="fr-FR" sz="1400" dirty="0">
                <a:solidFill>
                  <a:prstClr val="white"/>
                </a:solidFill>
              </a:rPr>
              <a:t>	</a:t>
            </a:r>
            <a:r>
              <a:rPr lang="fr-FR" sz="1400" dirty="0" smtClean="0">
                <a:solidFill>
                  <a:prstClr val="white"/>
                </a:solidFill>
              </a:rPr>
              <a:t>temporaire: entier</a:t>
            </a:r>
            <a:r>
              <a:rPr lang="fr-FR" sz="1400" dirty="0">
                <a:solidFill>
                  <a:prstClr val="white"/>
                </a:solidFill>
              </a:rPr>
              <a:t> ;</a:t>
            </a:r>
          </a:p>
          <a:p>
            <a:r>
              <a:rPr lang="fr-FR" sz="1400" dirty="0" err="1">
                <a:solidFill>
                  <a:prstClr val="white"/>
                </a:solidFill>
              </a:rPr>
              <a:t>Debut</a:t>
            </a:r>
            <a:endParaRPr lang="fr-FR" sz="1400" dirty="0">
              <a:solidFill>
                <a:prstClr val="white"/>
              </a:solidFill>
            </a:endParaRPr>
          </a:p>
          <a:p>
            <a:r>
              <a:rPr lang="fr-FR" sz="1400" dirty="0">
                <a:solidFill>
                  <a:prstClr val="white"/>
                </a:solidFill>
              </a:rPr>
              <a:t>	</a:t>
            </a:r>
            <a:r>
              <a:rPr lang="fr-FR" sz="1400" dirty="0" smtClean="0">
                <a:solidFill>
                  <a:prstClr val="white"/>
                </a:solidFill>
              </a:rPr>
              <a:t>valeur1</a:t>
            </a:r>
            <a:r>
              <a:rPr lang="fr-FR" sz="1400" dirty="0" smtClean="0">
                <a:solidFill>
                  <a:prstClr val="white"/>
                </a:solidFill>
                <a:sym typeface="Wingdings"/>
              </a:rPr>
              <a:t></a:t>
            </a:r>
            <a:r>
              <a:rPr lang="fr-FR" sz="1400" dirty="0" smtClean="0">
                <a:solidFill>
                  <a:prstClr val="white"/>
                </a:solidFill>
              </a:rPr>
              <a:t>new Chaine(‘’Tlemsani ’’);</a:t>
            </a:r>
          </a:p>
          <a:p>
            <a:r>
              <a:rPr lang="fr-FR" sz="1400" dirty="0">
                <a:solidFill>
                  <a:prstClr val="white"/>
                </a:solidFill>
              </a:rPr>
              <a:t>	</a:t>
            </a:r>
            <a:r>
              <a:rPr lang="fr-FR" sz="1400" dirty="0" smtClean="0">
                <a:solidFill>
                  <a:prstClr val="white"/>
                </a:solidFill>
              </a:rPr>
              <a:t>valeur2</a:t>
            </a:r>
            <a:r>
              <a:rPr lang="fr-FR" sz="1400" dirty="0" smtClean="0">
                <a:solidFill>
                  <a:prstClr val="white"/>
                </a:solidFill>
                <a:sym typeface="Wingdings" pitchFamily="2" charset="2"/>
              </a:rPr>
              <a:t></a:t>
            </a:r>
            <a:r>
              <a:rPr lang="fr-FR" sz="1400" dirty="0">
                <a:solidFill>
                  <a:prstClr val="white"/>
                </a:solidFill>
              </a:rPr>
              <a:t> new </a:t>
            </a:r>
            <a:r>
              <a:rPr lang="fr-FR" sz="1400" dirty="0" smtClean="0">
                <a:solidFill>
                  <a:prstClr val="white"/>
                </a:solidFill>
              </a:rPr>
              <a:t>Chaine(‘’</a:t>
            </a:r>
            <a:r>
              <a:rPr lang="fr-FR" sz="1400" dirty="0" err="1" smtClean="0">
                <a:solidFill>
                  <a:prstClr val="white"/>
                </a:solidFill>
              </a:rPr>
              <a:t>Merad</a:t>
            </a:r>
            <a:r>
              <a:rPr lang="fr-FR" sz="1400" dirty="0" smtClean="0">
                <a:solidFill>
                  <a:prstClr val="white"/>
                </a:solidFill>
              </a:rPr>
              <a:t>’’);</a:t>
            </a:r>
            <a:endParaRPr lang="fr-FR" sz="1400" dirty="0" smtClean="0">
              <a:solidFill>
                <a:prstClr val="white"/>
              </a:solidFill>
              <a:sym typeface="Wingdings" pitchFamily="2" charset="2"/>
            </a:endParaRPr>
          </a:p>
          <a:p>
            <a:endParaRPr lang="fr-FR" sz="1400" dirty="0">
              <a:solidFill>
                <a:prstClr val="white"/>
              </a:solidFill>
              <a:sym typeface="Wingdings" pitchFamily="2" charset="2"/>
            </a:endParaRPr>
          </a:p>
          <a:p>
            <a:pPr lvl="2"/>
            <a:r>
              <a:rPr lang="fr-FR" sz="1400" dirty="0" smtClean="0">
                <a:solidFill>
                  <a:prstClr val="white"/>
                </a:solidFill>
                <a:sym typeface="Wingdings" pitchFamily="2" charset="2"/>
              </a:rPr>
              <a:t>Temporaire  valeur1;</a:t>
            </a:r>
          </a:p>
          <a:p>
            <a:pPr lvl="2"/>
            <a:r>
              <a:rPr lang="fr-FR" sz="1400" dirty="0" smtClean="0">
                <a:solidFill>
                  <a:prstClr val="white"/>
                </a:solidFill>
                <a:sym typeface="Wingdings" pitchFamily="2" charset="2"/>
              </a:rPr>
              <a:t>Valeur1  valeur2;</a:t>
            </a:r>
          </a:p>
          <a:p>
            <a:pPr lvl="2"/>
            <a:r>
              <a:rPr lang="fr-FR" sz="1400" dirty="0" smtClean="0">
                <a:solidFill>
                  <a:prstClr val="white"/>
                </a:solidFill>
                <a:sym typeface="Wingdings" pitchFamily="2" charset="2"/>
              </a:rPr>
              <a:t>Valeur2 temporaire;</a:t>
            </a:r>
            <a:endParaRPr lang="fr-FR" sz="1400" dirty="0">
              <a:solidFill>
                <a:prstClr val="white"/>
              </a:solidFill>
            </a:endParaRPr>
          </a:p>
          <a:p>
            <a:r>
              <a:rPr lang="fr-FR" sz="1400" dirty="0">
                <a:solidFill>
                  <a:prstClr val="white"/>
                </a:solidFill>
              </a:rPr>
              <a:t>Fin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63241" y="2977789"/>
            <a:ext cx="2867025" cy="2857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Algorithme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 </a:t>
            </a:r>
            <a:r>
              <a:rPr lang="fr-FR" sz="1100" kern="0" dirty="0">
                <a:solidFill>
                  <a:sysClr val="windowText" lastClr="000000"/>
                </a:solidFill>
                <a:latin typeface="Calibri"/>
                <a:ea typeface="Times New Roman"/>
                <a:cs typeface="Arial"/>
              </a:rPr>
              <a:t>echange-deux-chaines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Times New Roman"/>
              <a:cs typeface="Arial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322502" y="3549289"/>
            <a:ext cx="1133475" cy="352425"/>
            <a:chOff x="0" y="0"/>
            <a:chExt cx="1133475" cy="352425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0" y="0"/>
              <a:ext cx="11334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Arial"/>
                </a:rPr>
                <a:t>valeur2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819150" y="0"/>
              <a:ext cx="0" cy="35242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" name="Ellipse 9"/>
            <p:cNvSpPr/>
            <p:nvPr/>
          </p:nvSpPr>
          <p:spPr>
            <a:xfrm>
              <a:off x="942975" y="133350"/>
              <a:ext cx="66675" cy="6667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332027" y="4007124"/>
            <a:ext cx="1133475" cy="352425"/>
            <a:chOff x="0" y="0"/>
            <a:chExt cx="1133475" cy="352425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0" y="0"/>
              <a:ext cx="11334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Arial"/>
                </a:rPr>
                <a:t>valeur1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819150" y="0"/>
              <a:ext cx="0" cy="35242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Ellipse 13"/>
            <p:cNvSpPr/>
            <p:nvPr/>
          </p:nvSpPr>
          <p:spPr>
            <a:xfrm>
              <a:off x="942975" y="133350"/>
              <a:ext cx="66675" cy="6667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351077" y="4473214"/>
            <a:ext cx="1133475" cy="352425"/>
            <a:chOff x="0" y="0"/>
            <a:chExt cx="1133475" cy="352425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0" y="0"/>
              <a:ext cx="1133475" cy="3524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Arial"/>
                </a:rPr>
                <a:t>temporaire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819150" y="0"/>
              <a:ext cx="0" cy="352425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Ellipse 17"/>
            <p:cNvSpPr/>
            <p:nvPr/>
          </p:nvSpPr>
          <p:spPr>
            <a:xfrm>
              <a:off x="942975" y="133350"/>
              <a:ext cx="66675" cy="6667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9" name="Connecteur droit 18"/>
          <p:cNvCxnSpPr/>
          <p:nvPr/>
        </p:nvCxnSpPr>
        <p:spPr>
          <a:xfrm>
            <a:off x="6789352" y="3263539"/>
            <a:ext cx="0" cy="179070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0" name="Zone de texte 51"/>
          <p:cNvSpPr txBox="1"/>
          <p:nvPr/>
        </p:nvSpPr>
        <p:spPr>
          <a:xfrm>
            <a:off x="7189402" y="3549289"/>
            <a:ext cx="1183005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« Tlemsani »</a:t>
            </a:r>
          </a:p>
        </p:txBody>
      </p:sp>
      <p:sp>
        <p:nvSpPr>
          <p:cNvPr id="21" name="Zone de texte 52"/>
          <p:cNvSpPr txBox="1"/>
          <p:nvPr/>
        </p:nvSpPr>
        <p:spPr>
          <a:xfrm>
            <a:off x="7208452" y="4089111"/>
            <a:ext cx="1183005" cy="3048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« </a:t>
            </a:r>
            <a:r>
              <a:rPr kumimoji="0" lang="fr-F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Merad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 »</a:t>
            </a:r>
          </a:p>
        </p:txBody>
      </p:sp>
      <p:sp>
        <p:nvSpPr>
          <p:cNvPr id="23" name="Zone de texte 54"/>
          <p:cNvSpPr txBox="1"/>
          <p:nvPr/>
        </p:nvSpPr>
        <p:spPr>
          <a:xfrm>
            <a:off x="5242135" y="3263539"/>
            <a:ext cx="965557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Variables</a:t>
            </a:r>
          </a:p>
        </p:txBody>
      </p:sp>
      <p:sp>
        <p:nvSpPr>
          <p:cNvPr id="24" name="Zone de texte 55"/>
          <p:cNvSpPr txBox="1"/>
          <p:nvPr/>
        </p:nvSpPr>
        <p:spPr>
          <a:xfrm>
            <a:off x="7208453" y="3263539"/>
            <a:ext cx="1125220" cy="228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228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</a:rPr>
              <a:t>Instances</a:t>
            </a:r>
          </a:p>
        </p:txBody>
      </p:sp>
      <p:sp>
        <p:nvSpPr>
          <p:cNvPr id="25" name="Arc 24"/>
          <p:cNvSpPr/>
          <p:nvPr/>
        </p:nvSpPr>
        <p:spPr>
          <a:xfrm>
            <a:off x="6313102" y="3493409"/>
            <a:ext cx="838200" cy="514350"/>
          </a:xfrm>
          <a:prstGeom prst="arc">
            <a:avLst>
              <a:gd name="adj1" fmla="val 10920245"/>
              <a:gd name="adj2" fmla="val 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c 25"/>
          <p:cNvSpPr/>
          <p:nvPr/>
        </p:nvSpPr>
        <p:spPr>
          <a:xfrm flipV="1">
            <a:off x="6332151" y="3729071"/>
            <a:ext cx="876301" cy="913765"/>
          </a:xfrm>
          <a:prstGeom prst="arc">
            <a:avLst>
              <a:gd name="adj1" fmla="val 10920245"/>
              <a:gd name="adj2" fmla="val 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Connecteur en arc 3"/>
          <p:cNvCxnSpPr>
            <a:stCxn id="18" idx="5"/>
            <a:endCxn id="25" idx="2"/>
          </p:cNvCxnSpPr>
          <p:nvPr/>
        </p:nvCxnSpPr>
        <p:spPr>
          <a:xfrm rot="5400000" flipH="1" flipV="1">
            <a:off x="6294686" y="3806860"/>
            <a:ext cx="912891" cy="800339"/>
          </a:xfrm>
          <a:prstGeom prst="curvedConnector3">
            <a:avLst>
              <a:gd name="adj1" fmla="val 3136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6558162" y="4075565"/>
            <a:ext cx="385937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6564176" y="4521159"/>
            <a:ext cx="385937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6578203" y="3300184"/>
            <a:ext cx="385937" cy="4320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5603623" y="5176790"/>
            <a:ext cx="23070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Schéma mémoire</a:t>
            </a:r>
            <a:endParaRPr lang="fr-FR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2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7" grpId="0" animBg="1"/>
      <p:bldP spid="5" grpId="0" animBg="1"/>
      <p:bldP spid="20" grpId="0" animBg="1"/>
      <p:bldP spid="21" grpId="0" animBg="1"/>
      <p:bldP spid="23" grpId="0"/>
      <p:bldP spid="24" grpId="0"/>
      <p:bldP spid="25" grpId="0" animBg="1"/>
      <p:bldP spid="26" grpId="0" animBg="1"/>
      <p:bldP spid="30" grpId="0" animBg="1"/>
      <p:bldP spid="33" grpId="0" animBg="1"/>
      <p:bldP spid="34" grpId="0" animBg="1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3284984"/>
            <a:ext cx="7643812" cy="64928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latin typeface="Academy Engraved LET" pitchFamily="2" charset="0"/>
              </a:rPr>
              <a:t>QUESTIONS??</a:t>
            </a:r>
            <a:endParaRPr lang="fr-FR" b="1" dirty="0">
              <a:solidFill>
                <a:srgbClr val="00B050"/>
              </a:solidFill>
              <a:latin typeface="Academy Engraved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999" y="188640"/>
            <a:ext cx="7176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STRUCTURE D’UN ALGORITHME :</a:t>
            </a:r>
            <a:endParaRPr lang="fr-FR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121815" y="2420888"/>
            <a:ext cx="6900370" cy="19442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28600" algn="ctr">
              <a:lnSpc>
                <a:spcPct val="125000"/>
              </a:lnSpc>
              <a:spcAft>
                <a:spcPts val="0"/>
              </a:spcAft>
            </a:pPr>
            <a:r>
              <a:rPr lang="fr-FR" b="1" i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COMMENTAIRES :</a:t>
            </a:r>
            <a:endParaRPr lang="fr-FR" sz="1600" i="1" dirty="0" smtClean="0">
              <a:solidFill>
                <a:srgbClr val="C00000"/>
              </a:solidFill>
              <a:latin typeface="Cambria"/>
              <a:ea typeface="Times New Roman"/>
              <a:cs typeface="Times New Roman"/>
            </a:endParaRPr>
          </a:p>
          <a:p>
            <a:pPr indent="228600" algn="ctr">
              <a:lnSpc>
                <a:spcPct val="125000"/>
              </a:lnSpc>
              <a:spcAft>
                <a:spcPts val="0"/>
              </a:spcAft>
            </a:pPr>
            <a:r>
              <a:rPr lang="fr-FR" i="1" dirty="0" smtClean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Les </a:t>
            </a:r>
            <a:r>
              <a:rPr lang="fr-FR" i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commentaires sont des explications textuelles dans l’algorithme par le programmeur à la suite des deux caractères </a:t>
            </a:r>
            <a:r>
              <a:rPr lang="fr-F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//</a:t>
            </a:r>
            <a:r>
              <a:rPr lang="fr-FR" i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. </a:t>
            </a:r>
            <a:endParaRPr lang="fr-FR" sz="1600" i="1" dirty="0">
              <a:solidFill>
                <a:srgbClr val="C00000"/>
              </a:solidFill>
              <a:latin typeface="Cambria"/>
              <a:ea typeface="Times New Roman"/>
              <a:cs typeface="Times New Roman"/>
            </a:endParaRPr>
          </a:p>
          <a:p>
            <a:pPr indent="228600" algn="ctr">
              <a:lnSpc>
                <a:spcPct val="125000"/>
              </a:lnSpc>
              <a:spcAft>
                <a:spcPts val="0"/>
              </a:spcAft>
            </a:pPr>
            <a:r>
              <a:rPr lang="fr-FR" i="1" dirty="0">
                <a:solidFill>
                  <a:srgbClr val="C00000"/>
                </a:solidFill>
                <a:latin typeface="Cambria"/>
                <a:ea typeface="Times New Roman"/>
                <a:cs typeface="Times New Roman"/>
              </a:rPr>
              <a:t>Ils ne sont pas exécutés : ils sont invisibles de l’exécution de l’algorithme.</a:t>
            </a:r>
            <a:endParaRPr lang="fr-FR" sz="1600" i="1" dirty="0">
              <a:solidFill>
                <a:srgbClr val="C00000"/>
              </a:solidFill>
              <a:latin typeface="Cambria"/>
              <a:ea typeface="Times New Roman"/>
              <a:cs typeface="Times New Roman"/>
            </a:endParaRPr>
          </a:p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137401" y="4581128"/>
            <a:ext cx="699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+mn-lt"/>
                <a:ea typeface="Times New Roman"/>
              </a:rPr>
              <a:t>Ces commentaires seront utiles aux programmeurs qui veulent comprendre ou modifier l’algorithme</a:t>
            </a:r>
            <a:r>
              <a:rPr lang="fr-FR" dirty="0">
                <a:latin typeface="Times New Roman"/>
                <a:ea typeface="Times New Roman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9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999" y="188640"/>
            <a:ext cx="71760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STRUCTURE D’UN ALGORITHME :</a:t>
            </a:r>
            <a:endParaRPr lang="fr-FR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07876" y="2444135"/>
            <a:ext cx="3915953" cy="190125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23429" y="2517597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Algorithme  </a:t>
            </a:r>
            <a:r>
              <a:rPr lang="fr-FR" b="1" dirty="0" err="1">
                <a:solidFill>
                  <a:schemeClr val="bg1"/>
                </a:solidFill>
              </a:rPr>
              <a:t>algo_bonjour</a:t>
            </a:r>
            <a:r>
              <a:rPr lang="fr-FR" dirty="0">
                <a:solidFill>
                  <a:schemeClr val="bg1"/>
                </a:solidFill>
              </a:rPr>
              <a:t>  	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Debut</a:t>
            </a:r>
            <a:r>
              <a:rPr lang="fr-FR" dirty="0">
                <a:solidFill>
                  <a:schemeClr val="bg1"/>
                </a:solidFill>
              </a:rPr>
              <a:t>				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Ecrire</a:t>
            </a:r>
            <a:r>
              <a:rPr lang="fr-FR" dirty="0">
                <a:solidFill>
                  <a:schemeClr val="bg1"/>
                </a:solidFill>
              </a:rPr>
              <a:t>(«bonjour tout le monde ») ;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04048" y="2523073"/>
            <a:ext cx="3915953" cy="190125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4919601" y="2596535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Algorithme  </a:t>
            </a:r>
            <a:r>
              <a:rPr lang="fr-FR" b="1" dirty="0" smtClean="0">
                <a:solidFill>
                  <a:schemeClr val="bg1"/>
                </a:solidFill>
              </a:rPr>
              <a:t>algo_bonjour2</a:t>
            </a: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Debut</a:t>
            </a:r>
            <a:r>
              <a:rPr lang="fr-FR" dirty="0">
                <a:solidFill>
                  <a:schemeClr val="bg1"/>
                </a:solidFill>
              </a:rPr>
              <a:t>		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Ecrire</a:t>
            </a:r>
            <a:r>
              <a:rPr lang="fr-FR" dirty="0">
                <a:solidFill>
                  <a:schemeClr val="bg1"/>
                </a:solidFill>
              </a:rPr>
              <a:t>(«bonjour </a:t>
            </a:r>
            <a:r>
              <a:rPr lang="fr-FR" dirty="0" smtClean="0">
                <a:solidFill>
                  <a:schemeClr val="bg1"/>
                </a:solidFill>
              </a:rPr>
              <a:t>»)</a:t>
            </a:r>
            <a:r>
              <a:rPr lang="fr-FR" dirty="0">
                <a:solidFill>
                  <a:schemeClr val="bg1"/>
                </a:solidFill>
              </a:rPr>
              <a:t> ;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Ecrire(«tout </a:t>
            </a:r>
            <a:r>
              <a:rPr lang="fr-FR" dirty="0">
                <a:solidFill>
                  <a:schemeClr val="bg1"/>
                </a:solidFill>
              </a:rPr>
              <a:t>le monde ») ;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Fin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4030120" y="4583057"/>
            <a:ext cx="723937" cy="100811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9939" y="1772816"/>
            <a:ext cx="3151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r>
              <a:rPr lang="fr-FR" sz="2800" b="1" cap="none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ier</a:t>
            </a:r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algorithme</a:t>
            </a:r>
            <a:endParaRPr lang="fr-F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6651" y="1884596"/>
            <a:ext cx="34307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fr-FR" sz="2800" b="1" cap="none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ième</a:t>
            </a:r>
            <a:r>
              <a:rPr lang="fr-F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algorithme</a:t>
            </a:r>
            <a:endParaRPr lang="fr-F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683965" y="5557611"/>
            <a:ext cx="1416245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Même résultat</a:t>
            </a:r>
            <a:endParaRPr lang="fr-FR" dirty="0"/>
          </a:p>
        </p:txBody>
      </p:sp>
      <p:sp>
        <p:nvSpPr>
          <p:cNvPr id="18" name="Triangle isocèle 17"/>
          <p:cNvSpPr/>
          <p:nvPr/>
        </p:nvSpPr>
        <p:spPr>
          <a:xfrm>
            <a:off x="1187624" y="4480950"/>
            <a:ext cx="1647641" cy="968132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plus simple</a:t>
            </a:r>
            <a:endParaRPr lang="fr-FR" dirty="0"/>
          </a:p>
        </p:txBody>
      </p:sp>
      <p:pic>
        <p:nvPicPr>
          <p:cNvPr id="19" name="Picture 2"/>
          <p:cNvPicPr>
            <a:picLocks noGrp="1"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2997" y="4674312"/>
            <a:ext cx="2744400" cy="18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25569" y="5071218"/>
            <a:ext cx="18149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bonjour tout le monde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072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197" y="1916832"/>
            <a:ext cx="8229600" cy="1584177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Déclaration et utilisation des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variables</a:t>
            </a:r>
          </a:p>
          <a:p>
            <a:pPr marL="0" indent="0">
              <a:buNone/>
            </a:pPr>
            <a:r>
              <a:rPr lang="fr-FR" sz="2800" dirty="0" smtClean="0"/>
              <a:t>Les </a:t>
            </a:r>
            <a:r>
              <a:rPr lang="fr-FR" sz="2800" dirty="0"/>
              <a:t>valeurs, pour pouvoir être manipulées, sont stockées dans des variables.</a:t>
            </a:r>
          </a:p>
          <a:p>
            <a:pPr indent="0">
              <a:spcAft>
                <a:spcPts val="0"/>
              </a:spcAft>
              <a:buNone/>
              <a:tabLst>
                <a:tab pos="1343025" algn="l"/>
              </a:tabLst>
            </a:pPr>
            <a:endParaRPr lang="fr-FR" sz="2800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45" y="188640"/>
            <a:ext cx="3408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40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683568" y="3429000"/>
            <a:ext cx="5728213" cy="1310342"/>
          </a:xfrm>
          <a:custGeom>
            <a:avLst/>
            <a:gdLst>
              <a:gd name="connsiteX0" fmla="*/ 0 w 5728213"/>
              <a:gd name="connsiteY0" fmla="*/ 131034 h 1310342"/>
              <a:gd name="connsiteX1" fmla="*/ 131034 w 5728213"/>
              <a:gd name="connsiteY1" fmla="*/ 0 h 1310342"/>
              <a:gd name="connsiteX2" fmla="*/ 5597179 w 5728213"/>
              <a:gd name="connsiteY2" fmla="*/ 0 h 1310342"/>
              <a:gd name="connsiteX3" fmla="*/ 5728213 w 5728213"/>
              <a:gd name="connsiteY3" fmla="*/ 131034 h 1310342"/>
              <a:gd name="connsiteX4" fmla="*/ 5728213 w 5728213"/>
              <a:gd name="connsiteY4" fmla="*/ 1179308 h 1310342"/>
              <a:gd name="connsiteX5" fmla="*/ 5597179 w 5728213"/>
              <a:gd name="connsiteY5" fmla="*/ 1310342 h 1310342"/>
              <a:gd name="connsiteX6" fmla="*/ 131034 w 5728213"/>
              <a:gd name="connsiteY6" fmla="*/ 1310342 h 1310342"/>
              <a:gd name="connsiteX7" fmla="*/ 0 w 5728213"/>
              <a:gd name="connsiteY7" fmla="*/ 1179308 h 1310342"/>
              <a:gd name="connsiteX8" fmla="*/ 0 w 5728213"/>
              <a:gd name="connsiteY8" fmla="*/ 131034 h 13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8213" h="1310342">
                <a:moveTo>
                  <a:pt x="0" y="131034"/>
                </a:moveTo>
                <a:cubicBezTo>
                  <a:pt x="0" y="58666"/>
                  <a:pt x="58666" y="0"/>
                  <a:pt x="131034" y="0"/>
                </a:cubicBezTo>
                <a:lnTo>
                  <a:pt x="5597179" y="0"/>
                </a:lnTo>
                <a:cubicBezTo>
                  <a:pt x="5669547" y="0"/>
                  <a:pt x="5728213" y="58666"/>
                  <a:pt x="5728213" y="131034"/>
                </a:cubicBezTo>
                <a:lnTo>
                  <a:pt x="5728213" y="1179308"/>
                </a:lnTo>
                <a:cubicBezTo>
                  <a:pt x="5728213" y="1251676"/>
                  <a:pt x="5669547" y="1310342"/>
                  <a:pt x="5597179" y="1310342"/>
                </a:cubicBezTo>
                <a:lnTo>
                  <a:pt x="131034" y="1310342"/>
                </a:lnTo>
                <a:cubicBezTo>
                  <a:pt x="58666" y="1310342"/>
                  <a:pt x="0" y="1251676"/>
                  <a:pt x="0" y="1179308"/>
                </a:cubicBezTo>
                <a:lnTo>
                  <a:pt x="0" y="131034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339" tIns="99339" rIns="1260177" bIns="99339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i="1" kern="1200" dirty="0" smtClean="0"/>
              <a:t>Variable : </a:t>
            </a:r>
            <a:endParaRPr lang="fr-FR" sz="1600" i="1" kern="1200" dirty="0" smtClean="0"/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i="1" kern="1200" dirty="0" smtClean="0"/>
              <a:t>Une variable désigne un emplacement mémoire qui permet de stocker une valeur.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i="1" kern="1200" dirty="0" smtClean="0"/>
              <a:t>Une variable est définie par : </a:t>
            </a:r>
          </a:p>
        </p:txBody>
      </p:sp>
      <p:sp>
        <p:nvSpPr>
          <p:cNvPr id="6" name="Forme libre 5"/>
          <p:cNvSpPr/>
          <p:nvPr/>
        </p:nvSpPr>
        <p:spPr>
          <a:xfrm>
            <a:off x="961701" y="5030529"/>
            <a:ext cx="7416820" cy="1310342"/>
          </a:xfrm>
          <a:custGeom>
            <a:avLst/>
            <a:gdLst>
              <a:gd name="connsiteX0" fmla="*/ 0 w 7416820"/>
              <a:gd name="connsiteY0" fmla="*/ 131034 h 1310342"/>
              <a:gd name="connsiteX1" fmla="*/ 131034 w 7416820"/>
              <a:gd name="connsiteY1" fmla="*/ 0 h 1310342"/>
              <a:gd name="connsiteX2" fmla="*/ 7285786 w 7416820"/>
              <a:gd name="connsiteY2" fmla="*/ 0 h 1310342"/>
              <a:gd name="connsiteX3" fmla="*/ 7416820 w 7416820"/>
              <a:gd name="connsiteY3" fmla="*/ 131034 h 1310342"/>
              <a:gd name="connsiteX4" fmla="*/ 7416820 w 7416820"/>
              <a:gd name="connsiteY4" fmla="*/ 1179308 h 1310342"/>
              <a:gd name="connsiteX5" fmla="*/ 7285786 w 7416820"/>
              <a:gd name="connsiteY5" fmla="*/ 1310342 h 1310342"/>
              <a:gd name="connsiteX6" fmla="*/ 131034 w 7416820"/>
              <a:gd name="connsiteY6" fmla="*/ 1310342 h 1310342"/>
              <a:gd name="connsiteX7" fmla="*/ 0 w 7416820"/>
              <a:gd name="connsiteY7" fmla="*/ 1179308 h 1310342"/>
              <a:gd name="connsiteX8" fmla="*/ 0 w 7416820"/>
              <a:gd name="connsiteY8" fmla="*/ 131034 h 13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0" h="1310342">
                <a:moveTo>
                  <a:pt x="0" y="131034"/>
                </a:moveTo>
                <a:cubicBezTo>
                  <a:pt x="0" y="58666"/>
                  <a:pt x="58666" y="0"/>
                  <a:pt x="131034" y="0"/>
                </a:cubicBezTo>
                <a:lnTo>
                  <a:pt x="7285786" y="0"/>
                </a:lnTo>
                <a:cubicBezTo>
                  <a:pt x="7358154" y="0"/>
                  <a:pt x="7416820" y="58666"/>
                  <a:pt x="7416820" y="131034"/>
                </a:cubicBezTo>
                <a:lnTo>
                  <a:pt x="7416820" y="1179308"/>
                </a:lnTo>
                <a:cubicBezTo>
                  <a:pt x="7416820" y="1251676"/>
                  <a:pt x="7358154" y="1310342"/>
                  <a:pt x="7285786" y="1310342"/>
                </a:cubicBezTo>
                <a:lnTo>
                  <a:pt x="131034" y="1310342"/>
                </a:lnTo>
                <a:cubicBezTo>
                  <a:pt x="58666" y="1310342"/>
                  <a:pt x="0" y="1251676"/>
                  <a:pt x="0" y="1179308"/>
                </a:cubicBezTo>
                <a:lnTo>
                  <a:pt x="0" y="131034"/>
                </a:lnTo>
                <a:close/>
              </a:path>
            </a:pathLst>
          </a:cu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339" tIns="99339" rIns="2410216" bIns="99339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i="1" kern="1200" dirty="0" smtClean="0"/>
              <a:t>un nom unique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i="1" kern="1200" dirty="0" smtClean="0"/>
              <a:t>un type de définition unique 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/>
            </a:pPr>
            <a:r>
              <a:rPr lang="fr-FR" sz="1600" b="1" i="1" kern="1200" dirty="0" smtClean="0"/>
              <a:t>une valeur attribuée et modifiée au cours du déroulement de l’algorithme</a:t>
            </a:r>
            <a:endParaRPr lang="fr-FR" sz="1600" b="1" kern="1200" dirty="0"/>
          </a:p>
        </p:txBody>
      </p:sp>
      <p:sp>
        <p:nvSpPr>
          <p:cNvPr id="7" name="Forme libre 6"/>
          <p:cNvSpPr/>
          <p:nvPr/>
        </p:nvSpPr>
        <p:spPr>
          <a:xfrm>
            <a:off x="5858015" y="4459074"/>
            <a:ext cx="851722" cy="851722"/>
          </a:xfrm>
          <a:custGeom>
            <a:avLst/>
            <a:gdLst>
              <a:gd name="connsiteX0" fmla="*/ 0 w 851722"/>
              <a:gd name="connsiteY0" fmla="*/ 468447 h 851722"/>
              <a:gd name="connsiteX1" fmla="*/ 191637 w 851722"/>
              <a:gd name="connsiteY1" fmla="*/ 468447 h 851722"/>
              <a:gd name="connsiteX2" fmla="*/ 191637 w 851722"/>
              <a:gd name="connsiteY2" fmla="*/ 0 h 851722"/>
              <a:gd name="connsiteX3" fmla="*/ 660085 w 851722"/>
              <a:gd name="connsiteY3" fmla="*/ 0 h 851722"/>
              <a:gd name="connsiteX4" fmla="*/ 660085 w 851722"/>
              <a:gd name="connsiteY4" fmla="*/ 468447 h 851722"/>
              <a:gd name="connsiteX5" fmla="*/ 851722 w 851722"/>
              <a:gd name="connsiteY5" fmla="*/ 468447 h 851722"/>
              <a:gd name="connsiteX6" fmla="*/ 425861 w 851722"/>
              <a:gd name="connsiteY6" fmla="*/ 851722 h 851722"/>
              <a:gd name="connsiteX7" fmla="*/ 0 w 851722"/>
              <a:gd name="connsiteY7" fmla="*/ 468447 h 8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722" h="851722">
                <a:moveTo>
                  <a:pt x="0" y="468447"/>
                </a:moveTo>
                <a:lnTo>
                  <a:pt x="191637" y="468447"/>
                </a:lnTo>
                <a:lnTo>
                  <a:pt x="191637" y="0"/>
                </a:lnTo>
                <a:lnTo>
                  <a:pt x="660085" y="0"/>
                </a:lnTo>
                <a:lnTo>
                  <a:pt x="660085" y="468447"/>
                </a:lnTo>
                <a:lnTo>
                  <a:pt x="851722" y="468447"/>
                </a:lnTo>
                <a:lnTo>
                  <a:pt x="425861" y="851722"/>
                </a:lnTo>
                <a:lnTo>
                  <a:pt x="0" y="468447"/>
                </a:lnTo>
                <a:close/>
              </a:path>
            </a:pathLst>
          </a:custGeom>
        </p:spPr>
        <p:style>
          <a:lnRef idx="1">
            <a:schemeClr val="dk2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7357" tIns="45720" rIns="237357" bIns="25652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3600" kern="1200"/>
          </a:p>
        </p:txBody>
      </p:sp>
    </p:spTree>
    <p:extLst>
      <p:ext uri="{BB962C8B-B14F-4D97-AF65-F5344CB8AC3E}">
        <p14:creationId xmlns:p14="http://schemas.microsoft.com/office/powerpoint/2010/main" val="1450080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pPr marL="0" indent="0">
              <a:buNone/>
              <a:tabLst>
                <a:tab pos="1343025" algn="l"/>
              </a:tabLst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La syntaxe</a:t>
            </a:r>
          </a:p>
          <a:p>
            <a:pPr marL="0" indent="0">
              <a:buNone/>
            </a:pPr>
            <a:r>
              <a:rPr lang="fr-FR" sz="2800" dirty="0" smtClean="0"/>
              <a:t>La </a:t>
            </a:r>
            <a:r>
              <a:rPr lang="fr-FR" sz="2800" dirty="0"/>
              <a:t>structure d’un algorithme (déclarant une variable nommée</a:t>
            </a:r>
            <a:r>
              <a:rPr lang="fr-FR" sz="2800" b="1" dirty="0"/>
              <a:t> indice </a:t>
            </a:r>
            <a:r>
              <a:rPr lang="fr-FR" sz="2800" dirty="0"/>
              <a:t>et de type </a:t>
            </a:r>
            <a:r>
              <a:rPr lang="fr-FR" sz="2800" b="1" dirty="0"/>
              <a:t>entier</a:t>
            </a:r>
            <a:r>
              <a:rPr lang="fr-FR" sz="2800" dirty="0"/>
              <a:t>) est alors la suivante :</a:t>
            </a:r>
          </a:p>
          <a:p>
            <a:pPr marL="800100" indent="-457200" algn="just">
              <a:spcAft>
                <a:spcPts val="0"/>
              </a:spcAft>
              <a:buBlip>
                <a:blip r:embed="rId3"/>
              </a:buBlip>
              <a:tabLst>
                <a:tab pos="1343025" algn="l"/>
              </a:tabLst>
            </a:pPr>
            <a:endParaRPr lang="fr-FR" sz="2800" dirty="0">
              <a:ea typeface="Times New Roman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147" y="188640"/>
            <a:ext cx="3087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/>
                <a:cs typeface="Times New Roman"/>
              </a:rPr>
              <a:t>LES DONNÉES</a:t>
            </a:r>
            <a:endParaRPr lang="fr-FR" sz="36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984000" y="4077072"/>
            <a:ext cx="7332416" cy="157177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78843" y="4171520"/>
            <a:ext cx="69495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Algorithme  </a:t>
            </a:r>
            <a:r>
              <a:rPr lang="fr-FR" b="1" dirty="0" err="1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nom-de-l’algorithme</a:t>
            </a:r>
            <a:r>
              <a:rPr lang="fr-FR" b="1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	</a:t>
            </a: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  	</a:t>
            </a:r>
            <a:r>
              <a:rPr lang="fr-FR" i="1" dirty="0">
                <a:solidFill>
                  <a:srgbClr val="92D050"/>
                </a:solidFill>
                <a:latin typeface="Calibri"/>
                <a:ea typeface="Times New Roman"/>
                <a:cs typeface="Arial"/>
              </a:rPr>
              <a:t>// partie entête</a:t>
            </a:r>
            <a:endParaRPr lang="fr-FR" dirty="0">
              <a:solidFill>
                <a:srgbClr val="92D050"/>
              </a:solidFill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	Variables : </a:t>
            </a:r>
            <a:r>
              <a:rPr lang="fr-FR" b="1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indice</a:t>
            </a: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 : entier	</a:t>
            </a:r>
            <a:r>
              <a:rPr lang="fr-FR" i="1" dirty="0" smtClean="0">
                <a:solidFill>
                  <a:srgbClr val="92D050"/>
                </a:solidFill>
                <a:latin typeface="Calibri"/>
                <a:ea typeface="Times New Roman"/>
                <a:cs typeface="Arial"/>
              </a:rPr>
              <a:t>//</a:t>
            </a:r>
            <a:r>
              <a:rPr lang="fr-FR" i="1" dirty="0">
                <a:solidFill>
                  <a:srgbClr val="92D050"/>
                </a:solidFill>
                <a:latin typeface="Calibri"/>
                <a:ea typeface="Times New Roman"/>
                <a:cs typeface="Arial"/>
              </a:rPr>
              <a:t>partie déclaration des variables</a:t>
            </a:r>
            <a:endParaRPr lang="fr-FR" dirty="0">
              <a:solidFill>
                <a:srgbClr val="92D050"/>
              </a:solidFill>
              <a:latin typeface="Calibri"/>
              <a:ea typeface="Times New Roman"/>
              <a:cs typeface="Arial"/>
            </a:endParaRPr>
          </a:p>
          <a:p>
            <a:pPr indent="449580">
              <a:spcAft>
                <a:spcPts val="0"/>
              </a:spcAft>
            </a:pPr>
            <a:r>
              <a:rPr lang="fr-FR" dirty="0" err="1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Debut</a:t>
            </a: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				</a:t>
            </a:r>
            <a:r>
              <a:rPr lang="fr-FR" i="1" dirty="0" smtClean="0">
                <a:solidFill>
                  <a:srgbClr val="92D050"/>
                </a:solidFill>
                <a:latin typeface="Calibri"/>
                <a:ea typeface="Times New Roman"/>
                <a:cs typeface="Arial"/>
              </a:rPr>
              <a:t>// </a:t>
            </a:r>
            <a:r>
              <a:rPr lang="fr-FR" i="1" dirty="0">
                <a:solidFill>
                  <a:srgbClr val="92D050"/>
                </a:solidFill>
                <a:latin typeface="Calibri"/>
                <a:ea typeface="Times New Roman"/>
                <a:cs typeface="Arial"/>
              </a:rPr>
              <a:t>partie traitement</a:t>
            </a:r>
            <a:endParaRPr lang="fr-FR" dirty="0">
              <a:solidFill>
                <a:srgbClr val="92D050"/>
              </a:solidFill>
              <a:latin typeface="Calibri"/>
              <a:ea typeface="Times New Roman"/>
              <a:cs typeface="Arial"/>
            </a:endParaRPr>
          </a:p>
          <a:p>
            <a:pPr indent="228600"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		Bloc d’instructions ;</a:t>
            </a:r>
          </a:p>
          <a:p>
            <a:pPr indent="228600">
              <a:spcAft>
                <a:spcPts val="0"/>
              </a:spcAft>
            </a:pP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alibri"/>
                <a:ea typeface="Times New Roman"/>
                <a:cs typeface="Arial"/>
              </a:rPr>
              <a:t>   Fin</a:t>
            </a:r>
            <a:endParaRPr lang="fr-FR" dirty="0">
              <a:solidFill>
                <a:schemeClr val="bg1"/>
              </a:solidFill>
              <a:effectLst/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9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5_LES FICHIER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1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105</Template>
  <TotalTime>1343</TotalTime>
  <Words>2316</Words>
  <Application>Microsoft Office PowerPoint</Application>
  <PresentationFormat>Affichage à l'écran (4:3)</PresentationFormat>
  <Paragraphs>634</Paragraphs>
  <Slides>56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28</vt:i4>
      </vt:variant>
      <vt:variant>
        <vt:lpstr>Titres des diapositives</vt:lpstr>
      </vt:variant>
      <vt:variant>
        <vt:i4>56</vt:i4>
      </vt:variant>
    </vt:vector>
  </HeadingPairs>
  <TitlesOfParts>
    <vt:vector size="84" baseType="lpstr">
      <vt:lpstr>105</vt:lpstr>
      <vt:lpstr>1_105</vt:lpstr>
      <vt:lpstr>2_105</vt:lpstr>
      <vt:lpstr>3_105</vt:lpstr>
      <vt:lpstr>4_105</vt:lpstr>
      <vt:lpstr>5_105</vt:lpstr>
      <vt:lpstr>6_105</vt:lpstr>
      <vt:lpstr>7_105</vt:lpstr>
      <vt:lpstr>8_105</vt:lpstr>
      <vt:lpstr>9_105</vt:lpstr>
      <vt:lpstr>10_105</vt:lpstr>
      <vt:lpstr>11_105</vt:lpstr>
      <vt:lpstr>13_105</vt:lpstr>
      <vt:lpstr>14_105</vt:lpstr>
      <vt:lpstr>15_105</vt:lpstr>
      <vt:lpstr>16_105</vt:lpstr>
      <vt:lpstr>17_105</vt:lpstr>
      <vt:lpstr>18_105</vt:lpstr>
      <vt:lpstr>19_105</vt:lpstr>
      <vt:lpstr>20_105</vt:lpstr>
      <vt:lpstr>21_105</vt:lpstr>
      <vt:lpstr>22_105</vt:lpstr>
      <vt:lpstr>23_105</vt:lpstr>
      <vt:lpstr>24_105</vt:lpstr>
      <vt:lpstr>5_LES FICHIERS</vt:lpstr>
      <vt:lpstr>25_105</vt:lpstr>
      <vt:lpstr>Winter</vt:lpstr>
      <vt:lpstr>Débit</vt:lpstr>
      <vt:lpstr>CHAPITRE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types</vt:lpstr>
      <vt:lpstr>Les types</vt:lpstr>
      <vt:lpstr>Les types</vt:lpstr>
      <vt:lpstr>Les types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types</vt:lpstr>
      <vt:lpstr>Les types</vt:lpstr>
      <vt:lpstr>Priorité entre opérateur Arithmétique</vt:lpstr>
      <vt:lpstr>Présentation PowerPoint</vt:lpstr>
      <vt:lpstr>Priorité entre opérateur Logique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click</dc:creator>
  <cp:lastModifiedBy>sweet</cp:lastModifiedBy>
  <cp:revision>181</cp:revision>
  <dcterms:created xsi:type="dcterms:W3CDTF">2012-09-08T14:45:46Z</dcterms:created>
  <dcterms:modified xsi:type="dcterms:W3CDTF">2013-10-19T12:24:55Z</dcterms:modified>
</cp:coreProperties>
</file>