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7" r:id="rId7"/>
    <p:sldId id="275" r:id="rId8"/>
    <p:sldId id="292" r:id="rId9"/>
    <p:sldId id="278" r:id="rId10"/>
    <p:sldId id="281" r:id="rId11"/>
    <p:sldId id="279" r:id="rId12"/>
    <p:sldId id="280" r:id="rId13"/>
    <p:sldId id="282" r:id="rId14"/>
    <p:sldId id="285" r:id="rId15"/>
    <p:sldId id="283" r:id="rId16"/>
    <p:sldId id="284" r:id="rId17"/>
    <p:sldId id="291" r:id="rId18"/>
    <p:sldId id="286" r:id="rId19"/>
    <p:sldId id="287" r:id="rId20"/>
    <p:sldId id="288" r:id="rId21"/>
    <p:sldId id="289" r:id="rId22"/>
    <p:sldId id="290" r:id="rId23"/>
    <p:sldId id="26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15/10/2022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sz="6700" b="1" dirty="0" smtClean="0">
                <a:solidFill>
                  <a:srgbClr val="FFFF00"/>
                </a:solidFill>
                <a:latin typeface="Aharoni" pitchFamily="2" charset="-79"/>
              </a:rPr>
              <a:t>المحاضرة </a:t>
            </a:r>
            <a:r>
              <a:rPr lang="ar-SA" sz="6700" b="1" smtClean="0">
                <a:solidFill>
                  <a:srgbClr val="FFFF00"/>
                </a:solidFill>
                <a:latin typeface="Aharoni" pitchFamily="2" charset="-79"/>
              </a:rPr>
              <a:t>السادسة</a:t>
            </a:r>
            <a:r>
              <a:rPr lang="fr-FR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5286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مادة :  التخطيط </a:t>
            </a:r>
            <a:r>
              <a:rPr lang="ar-SA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البرمجة في التدريب الرياضي.</a:t>
            </a:r>
          </a:p>
          <a:p>
            <a:pPr algn="r" rtl="1"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المستوى : السنة الثانية ليسانس التدريب الرياضي.</a:t>
            </a:r>
          </a:p>
          <a:p>
            <a:pPr algn="r" rtl="1">
              <a:buNone/>
            </a:pPr>
            <a:endParaRPr lang="ar-SA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أهداف المحاضرة: 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محتوى الدورات الإعدادية الكبرى.</a:t>
            </a:r>
          </a:p>
          <a:p>
            <a:pPr algn="r" rtl="1">
              <a:buNone/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- مرحلة الإعداد العام مكوناتها </a:t>
            </a:r>
            <a:r>
              <a:rPr lang="ar-SA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أهدافها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PPG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buNone/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- مرحلة الإعداد الخاص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PPS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   - مرحلة ما قبل المنافسة.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PPC</a:t>
            </a:r>
          </a:p>
          <a:p>
            <a:pPr algn="r" rtl="1"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                     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مرحلة المنافسات.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- المرحلة الانتقالية وأهدافها.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PT</a:t>
            </a:r>
            <a:endParaRPr lang="ar-SA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- الدورة التدريبية السنوية: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 cycle Annuel</a:t>
            </a:r>
            <a:endParaRPr lang="ar-SA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- الدورة الأولمبية: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</a:t>
            </a:r>
            <a:r>
              <a:rPr lang="fr-FR" sz="1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Mégacycle</a:t>
            </a:r>
            <a:r>
              <a:rPr lang="fr-FR" sz="1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1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sz="1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                         </a:t>
            </a: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مخطط المسيرة الرياضية </a:t>
            </a:r>
            <a:r>
              <a:rPr lang="ar-SA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مراحلها.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/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algn="r" rtl="1"/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algn="just" rtl="1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فترة ما قبل المنافسات تهدف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تقييم الرياضي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ومدى </a:t>
            </a:r>
            <a:r>
              <a:rPr lang="ar-IQ" sz="3200" b="1" dirty="0" err="1" smtClean="0">
                <a:latin typeface="Traditional Arabic" pitchFamily="18" charset="-78"/>
                <a:cs typeface="Traditional Arabic" pitchFamily="18" charset="-78"/>
              </a:rPr>
              <a:t>جاهزيت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للمنافسات الرسمية سواء في </a:t>
            </a:r>
            <a:r>
              <a:rPr lang="ar-IQ" sz="3200" b="1" dirty="0" err="1" smtClean="0">
                <a:latin typeface="Traditional Arabic" pitchFamily="18" charset="-78"/>
                <a:cs typeface="Traditional Arabic" pitchFamily="18" charset="-78"/>
              </a:rPr>
              <a:t>الرياضات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الجماعية أو الفردية أو القتالية وتطبق خلالها مختلف الدورات التدريبية من خلال الدورات الصغيرة بأنواعها والمتوسطة كل حسب طبيعتها وأهدافها .</a:t>
            </a:r>
            <a:r>
              <a:rPr kumimoji="0" lang="ar-S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fr-FR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  <p:sp>
        <p:nvSpPr>
          <p:cNvPr id="8" name="Légende encadrée avec une bordure 2 7"/>
          <p:cNvSpPr/>
          <p:nvPr/>
        </p:nvSpPr>
        <p:spPr>
          <a:xfrm>
            <a:off x="5786446" y="1714488"/>
            <a:ext cx="2500330" cy="857256"/>
          </a:xfrm>
          <a:prstGeom prst="accentBorderCallout2">
            <a:avLst>
              <a:gd name="adj1" fmla="val 22032"/>
              <a:gd name="adj2" fmla="val -456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ملاحظة هامة: </a:t>
            </a:r>
            <a:endParaRPr lang="fr-FR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مراحل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-المرحلة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المنافسة: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Période de compétition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تهدف لمحاولة العمل على وقاية وصيانة المستوى الذي وصل له الرياضي بتهيئة مختلف الظروف التي تسمح بالاحتفاظ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المهارات والقدرات والصفات المكتسبة ومحاولة التقدم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إلى أقصى ما يمكن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ممارسة التدريب في الفترات الواقعة بين كل منافسة وأخرى مع ملاحظة تشكيل محتويات التدريب بما يتناسب ويتلاءم مع مقتضيات وظروف المنافسات القادمة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تتميز فترة المنافسات بأن تكون عبارة عن محاولة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إستخدام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كل ما اكتسبه الفرد خلال الفترة الإعدادية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وما قبل المنافسة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والعمل على تطبيقه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ذلك من خلال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الإشتراك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في المنافسات التي تلعب دورا هاما في العمل على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الإرتقاء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بالحالة التدريبية للرياضي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None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وتهدف عمليات التدريب خلال الفترة الواقعة بين كل منافسة وأخرى إلى الإعداد المباشر لهذه المنافسات بالإضافة إلى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الإحتفاظ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بالحالة التدريبية التي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إكتسبها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الفرد والعمل على صيانتها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 rtl="1">
              <a:buNone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2800" b="1" dirty="0" err="1" smtClean="0">
                <a:latin typeface="Traditional Arabic" pitchFamily="18" charset="-78"/>
                <a:cs typeface="Traditional Arabic" pitchFamily="18" charset="-78"/>
              </a:rPr>
              <a:t>ف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ي فترة المنافسات تصل فترة الحمل إلى أقصاها مع مراعاة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الإهتمام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بالراحة الإيجابية للفرد ويلزم معرفة الفترة التي يمكن للرياضي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الإحتفاظ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بمستواه حيث يحدد فترة دوام أقصى حمل يمكن للفرد تحمله ويختلف ذلك بالنسبة لكل نوع من الأنشطة الرياضية تبعا للخصائص والمميزات التي يتميز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الرياضي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 lnSpcReduction="10000"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مراحل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-المرحلة </a:t>
            </a:r>
            <a:r>
              <a:rPr lang="ar-SA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الإنتقالية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Période de transition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الفترة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الإنتقالية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تشكل الراحة النشطة والإيجابية بالنسبة الرياضي بعد الجهد المبذول في الفترتين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السابقتين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(الإعداد </a:t>
            </a:r>
            <a:r>
              <a:rPr lang="ar-SA" sz="28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المنافسة).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تشكل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الإنتقال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التدريجي إلى فترات ومراحل تدريبية جديدة ويراعى فيها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الإنخفاض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التدريجي بحمل التدريب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من حيث الحجم والشدة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يتوقف طوال الفترة الانتقالية على طبيعة المجهود المبذول خلال الفترتين السابقتين ويجب أن لا تزيد هذه الفترة عن( 4 -6)  أسابيع ولا يمكن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الإستغناء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عنها في حالة زيادة الحمل الواقع على الرياضي في الفترتين السابقتين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 rtl="1">
              <a:buFontTx/>
              <a:buChar char="-"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وبصفة عامة الهدف العام هو ضمان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إنتقال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اللاعب من موسم لأخر في أحسن </a:t>
            </a:r>
            <a:r>
              <a:rPr lang="ar-IQ" sz="2800" b="1" dirty="0" err="1" smtClean="0">
                <a:latin typeface="Traditional Arabic" pitchFamily="18" charset="-78"/>
                <a:cs typeface="Traditional Arabic" pitchFamily="18" charset="-78"/>
              </a:rPr>
              <a:t>فورمة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 وبعيدا عن 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الحمل الزائد والإجهاد البدني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/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ar-SA" sz="3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2" algn="just" rtl="1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ar-SA" sz="3000" b="1" dirty="0" smtClean="0">
                <a:latin typeface="Traditional Arabic" pitchFamily="18" charset="-78"/>
                <a:cs typeface="Traditional Arabic" pitchFamily="18" charset="-78"/>
              </a:rPr>
              <a:t>  راحة سلبية بمعنى التوقف النهائي عن ممارسة أي نشاط  رياضي.</a:t>
            </a:r>
          </a:p>
          <a:p>
            <a:pPr lvl="2" algn="just" rtl="1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ar-SA" sz="3000" b="1" dirty="0" smtClean="0">
                <a:latin typeface="Traditional Arabic" pitchFamily="18" charset="-78"/>
                <a:cs typeface="Traditional Arabic" pitchFamily="18" charset="-78"/>
              </a:rPr>
              <a:t>  راحة إيجابية وذلك عن طريق ممارسة نشاطات رياضية غير تخصص الرياضي بحجم </a:t>
            </a:r>
            <a:r>
              <a:rPr lang="ar-SA" sz="30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3000" b="1" dirty="0" smtClean="0">
                <a:latin typeface="Traditional Arabic" pitchFamily="18" charset="-78"/>
                <a:cs typeface="Traditional Arabic" pitchFamily="18" charset="-78"/>
              </a:rPr>
              <a:t> شدة منخفضة.</a:t>
            </a:r>
          </a:p>
          <a:p>
            <a:pPr lvl="2" algn="just" rtl="1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ar-SA" sz="3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ممارسة نفس النشاط الرياضي بحجم وشدة منخفضة تحضيرا للولوج إلى فترة إعداد عام جديدة.  </a:t>
            </a:r>
          </a:p>
          <a:p>
            <a:pPr algn="r" rtl="1">
              <a:lnSpc>
                <a:spcPct val="150000"/>
              </a:lnSpc>
            </a:pP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Légende encadrée avec une bordure 2 6"/>
          <p:cNvSpPr/>
          <p:nvPr/>
        </p:nvSpPr>
        <p:spPr>
          <a:xfrm>
            <a:off x="4286248" y="714356"/>
            <a:ext cx="3929090" cy="928694"/>
          </a:xfrm>
          <a:prstGeom prst="accentBorderCallout2">
            <a:avLst>
              <a:gd name="adj1" fmla="val 20265"/>
              <a:gd name="adj2" fmla="val -456"/>
              <a:gd name="adj3" fmla="val 18750"/>
              <a:gd name="adj4" fmla="val -16667"/>
              <a:gd name="adj5" fmla="val 148855"/>
              <a:gd name="adj6" fmla="val -2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 يمكن أتكون المرحلة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الإنتقالية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في أحد الأشكال الموالية: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Espace réservé du contenu 3" descr="Captur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3051"/>
            <a:ext cx="8229600" cy="4762400"/>
          </a:xfrm>
          <a:prstGeom prst="rect">
            <a:avLst/>
          </a:prstGeom>
        </p:spPr>
      </p:pic>
      <p:sp>
        <p:nvSpPr>
          <p:cNvPr id="9" name="Légende encadrée avec une bordure 2 8"/>
          <p:cNvSpPr/>
          <p:nvPr/>
        </p:nvSpPr>
        <p:spPr>
          <a:xfrm>
            <a:off x="4714876" y="571480"/>
            <a:ext cx="3857652" cy="857256"/>
          </a:xfrm>
          <a:prstGeom prst="accentBorderCallout2">
            <a:avLst>
              <a:gd name="adj1" fmla="val 17109"/>
              <a:gd name="adj2" fmla="val -310"/>
              <a:gd name="adj3" fmla="val 18750"/>
              <a:gd name="adj4" fmla="val -16667"/>
              <a:gd name="adj5" fmla="val 123987"/>
              <a:gd name="adj6" fmla="val -371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شكل يوضح مراحل الدورة السنوية وأهدافها في كرة القدم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Espace réservé du contenu 5" descr="Captur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8429684" cy="4811725"/>
          </a:xfrm>
        </p:spPr>
      </p:pic>
      <p:sp>
        <p:nvSpPr>
          <p:cNvPr id="9" name="Légende encadrée avec une bordure 2 8"/>
          <p:cNvSpPr/>
          <p:nvPr/>
        </p:nvSpPr>
        <p:spPr>
          <a:xfrm>
            <a:off x="4357686" y="571480"/>
            <a:ext cx="4214842" cy="857256"/>
          </a:xfrm>
          <a:prstGeom prst="accentBorderCallout2">
            <a:avLst>
              <a:gd name="adj1" fmla="val 17109"/>
              <a:gd name="adj2" fmla="val -310"/>
              <a:gd name="adj3" fmla="val 18750"/>
              <a:gd name="adj4" fmla="val -16667"/>
              <a:gd name="adj5" fmla="val 123987"/>
              <a:gd name="adj6" fmla="val -371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شكل يوضح علاقة الشدة وحجم التدريب في الفترات الثلاثة للدورة السنوية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رابط إلكتروني مهم :</a:t>
            </a:r>
          </a:p>
          <a:p>
            <a:pPr rtl="1">
              <a:lnSpc>
                <a:spcPct val="150000"/>
              </a:lnSpc>
            </a:pP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http://soccer-estduquebec.org/files/outils/Chapitre_09</a:t>
            </a:r>
          </a:p>
          <a:p>
            <a:pPr rtl="1">
              <a:lnSpc>
                <a:spcPct val="150000"/>
              </a:lnSpc>
            </a:pP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_Planification_dentrainement.pdf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الدورة التدريبية السنوية:</a:t>
            </a:r>
            <a:r>
              <a:rPr lang="fr-FR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cycle Annuel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حسب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HUGUE PORTIER (1998)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فإن الدورية التدريبية السنوية تمتد على طول السنة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تضم في غالب الأحيان دورتين كبيرتين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deux microcycle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Espace réservé du contenu 6" descr="Année+à+Double+Périodis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071809"/>
            <a:ext cx="7715304" cy="3382965"/>
          </a:xfrm>
        </p:spPr>
      </p:pic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الدورة الأولمبية:</a:t>
            </a:r>
            <a:r>
              <a:rPr lang="fr-FR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Mégacycle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يتضمن من 2 إلى 4 دورات سنوية (</a:t>
            </a:r>
            <a:r>
              <a:rPr lang="fr-FR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cycle annuel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) حيث يضبط حسب تواريخ المنافسات المتوسطة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البعيدة المدى مثل بطولة العالم، الألعاب الأولمبية أو الكؤوس والمنافسات القارية.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       </a:t>
            </a:r>
          </a:p>
          <a:p>
            <a:pPr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         -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مخطط المسيرة الرياضية: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</a:t>
            </a:r>
            <a:r>
              <a:rPr lang="fr-FR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gégacycle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ou le plan de carrière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 تتضمن مخطط لمسيرة الرياضي من سنة مبكرة وصولا إلى الرياضي ذوي المستوى العالي، يكون فيه حجم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شدة التدريب تزداد تدريجيا مع مرور السنوات التدريبية وحتى التحضير الخاص يمر من العام  إلى خصائص كل نشاط رياضي.     </a:t>
            </a:r>
            <a:endParaRPr lang="fr-FR" sz="35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الخطة أو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تكون من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مجموعة الدورات المتوسطة</a:t>
            </a:r>
            <a:r>
              <a:rPr lang="ar-DZ" sz="3200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والتي تمثل في مجملها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الموسم التدريبي السنوي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وتسمى بدورة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الحمل الكبرى</a:t>
            </a:r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حيث تتمثل بعدد من مراحل التدريب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كفترة الإعداد وفترة المنافسات وفترة </a:t>
            </a:r>
            <a:r>
              <a:rPr lang="ar-DZ" sz="32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الإنتقال</a:t>
            </a:r>
            <a:r>
              <a:rPr lang="ar-SA" sz="32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ية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وبذلك تتكون كل دورة متوسطة من دورات صغرى عدة تتحدد بزمن معين وقد تتكرر الدورة التدريبية الكبرى أربعة مواسم كاملة لتمثل الدورة التدريبية الأولمبية عند تدريب المستويات العليا 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بذلك يمكن تكرار الدورة الأولمبية ذات الأربع دورات موسمية لدورتين أولمبيتين 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 مراحل مخطط المسيرة الرياضية: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المرحلة الأولى تدوم من 4 إلى 6 سنوات: (مرحلة التكوين العام)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عدد مرات التدريب تتراوح بين 2 إلى 3 حصص تدريبية في الأسبوع.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مدة التدريب بين ساعة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ساعة ونصف.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هذه المرحلة تضم مرحلتين الأولى يتم فيها التركيز على تطوير المهارات الحركية بشكل عام والتي تدوم من سنتين إلى 3 سنوات.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الحجم السنوي التدريبية ضعيف يتراوح بين 80 إلى 120 ساعة.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زيادة الحجم التدريبي يكون بزيادة عدد الحصص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التدربية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وليس بزيادة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حجد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الحصة بحد ذاتها.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- أما المرحلة الثانية تتمثل في التكوين الخاص القاعدي والتي تدوم من سنتين إلى 3 سنوات والتي تكون في الغالب في مرحلة النمو الجسمي.    </a:t>
            </a: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    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المرحلة الثانية تدوم من 8 إلى 12 سنة:  (مرحلة التكوين الخاص)</a:t>
            </a:r>
            <a:endParaRPr lang="ar-SA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-  حسب النشاط الرياضي، تعد هذه المرحلة أكثر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قساوة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من حيث الشدة والتي يتم فيها المرور إلى الأوتوماتيكية  في الأداء الحركي الخاص بالنشاط الرياضي.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تعد هده المرحلة مرحلة الإعداد البدني، حيث تتميز بالتدريب الرياضي الخاص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الذي يقترب من متطلبات المنافسة حسب كل تخصص.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تعرف هذه المرحلة زيادة في حجم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شدة التدريب.  </a:t>
            </a:r>
          </a:p>
          <a:p>
            <a:pPr algn="r" rtl="1"/>
            <a:endParaRPr lang="ar-SA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   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 مرحلة الأداء الأمثل:  </a:t>
            </a: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 وهي المرحلة التي يكون فيها سن الرياضي الأمثل للوصل إلى </a:t>
            </a:r>
            <a:r>
              <a:rPr lang="ar-SA" sz="2800" b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أعلى المستويات.</a:t>
            </a:r>
            <a:endParaRPr lang="fr-FR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lvl="0" indent="-384048" algn="just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ar-SA" sz="2400" b="1" dirty="0" smtClean="0"/>
          </a:p>
          <a:p>
            <a:pPr marL="448056" lvl="0" indent="-384048" algn="just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ar-SA" sz="24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SA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مراجع المحاضرة:</a:t>
            </a:r>
          </a:p>
          <a:p>
            <a:pPr marL="448056" indent="-384048" algn="just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SA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وجدي مصطفى الفتاح،محمد لطفي السد. (2002). الأسس العلمية للتدريب الرياضي للاعب والمدرب. </a:t>
            </a:r>
            <a:r>
              <a:rPr lang="ar-DZ" sz="2800" b="1" dirty="0" err="1" smtClean="0">
                <a:latin typeface="Traditional Arabic" pitchFamily="18" charset="-78"/>
                <a:cs typeface="Traditional Arabic" pitchFamily="18" charset="-78"/>
              </a:rPr>
              <a:t>المينيا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: دار الهدى للنشر </a:t>
            </a:r>
            <a:r>
              <a:rPr lang="ar-DZ" sz="28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التوزيع.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   -</a:t>
            </a:r>
            <a:r>
              <a:rPr lang="ar-SA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أبو العلاء أحمد عبد الفتاح " التدريب الرياضي المعاصر" دار الفكر العربي (الطبعة، مصر،الأولى) القاهر2112.</a:t>
            </a:r>
            <a:b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- أمر الله أحمد الساطي "قواعد وأسس التدريب الرياضي وتطبيقاته" الإسكندرية منشأة المعارف، 1998.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رابط الإلكتروني:</a:t>
            </a:r>
          </a:p>
          <a:p>
            <a:pPr rtl="1">
              <a:lnSpc>
                <a:spcPct val="150000"/>
              </a:lnSpc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         </a:t>
            </a: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http://soccer-estduquebec.org/files/outils/Chapitre_09</a:t>
            </a:r>
          </a:p>
          <a:p>
            <a:pPr rtl="1">
              <a:lnSpc>
                <a:spcPct val="150000"/>
              </a:lnSpc>
            </a:pPr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_Planification_dentrainement.pdf</a:t>
            </a:r>
          </a:p>
          <a:p>
            <a:pPr marL="448056" lvl="0" indent="-384048" algn="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fr-FR" sz="2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3857628"/>
            <a:ext cx="3543296" cy="2597180"/>
          </a:xfrm>
        </p:spPr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FFFF00"/>
                </a:solidFill>
              </a:rPr>
              <a:t>السلام عليكم.........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FFFF00"/>
                </a:solidFill>
              </a:rPr>
              <a:t> 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FFFF00"/>
                </a:solidFill>
              </a:rPr>
              <a:t>إلى المحاضرة الموالية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 fontScale="85000" lnSpcReduction="20000"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تعتبر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الدورة الكبرى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من أهم أسس التخطيط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تتضمن أهم مراحل السنة الرياضية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تقع خلالها المنافسات في أوقات محددة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تتمثل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أهمية خطط التدريب السنوية في أنها تعمل على إعداد الرياضي للوصول لأعلى مستوى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خلال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المنافسات الرياضية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وكلما ازداد المدرب الرياضي معرفة بالخصائص والقدرات المميزة لكل فرد سهل عليه وضع خطة التدريب السنوية والذي يساعد بدرجة كبيرة على </a:t>
            </a:r>
            <a:r>
              <a:rPr lang="ar-IQ" sz="3200" b="1" dirty="0" err="1" smtClean="0">
                <a:latin typeface="Traditional Arabic" pitchFamily="18" charset="-78"/>
                <a:cs typeface="Traditional Arabic" pitchFamily="18" charset="-78"/>
              </a:rPr>
              <a:t>الإرتقاء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بالمستوى</a:t>
            </a:r>
            <a:endParaRPr lang="ar-SA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وتتأسس الخطط السنوية على تحليل مستوى  الرياضيين في النواحي الصحية والبدنية والفنية والتربوية والنفسية </a:t>
            </a:r>
            <a:r>
              <a:rPr lang="ar-IQ" sz="3200" b="1" dirty="0" err="1" smtClean="0">
                <a:latin typeface="Traditional Arabic" pitchFamily="18" charset="-78"/>
                <a:cs typeface="Traditional Arabic" pitchFamily="18" charset="-78"/>
              </a:rPr>
              <a:t>والإجتماعية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لتحديد الأهداف المطلوب تحقيقها ،وتنقسم فترات التدريب في الخطة السنوية إلى ثلاث فترات منها الفترة الإعدادية وفترة المنافسات والفترة </a:t>
            </a:r>
            <a:r>
              <a:rPr lang="ar-IQ" sz="3200" b="1" dirty="0" err="1" smtClean="0">
                <a:latin typeface="Traditional Arabic" pitchFamily="18" charset="-78"/>
                <a:cs typeface="Traditional Arabic" pitchFamily="18" charset="-78"/>
              </a:rPr>
              <a:t>الإنتقالية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(فترة الراحة الإيجابية) .</a:t>
            </a:r>
            <a:r>
              <a:rPr lang="ar-IQ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يعتبر </a:t>
            </a:r>
            <a:r>
              <a:rPr lang="ar-SA" sz="3200" b="1" dirty="0" err="1" smtClean="0">
                <a:latin typeface="Traditional Arabic" pitchFamily="18" charset="-78"/>
                <a:cs typeface="Traditional Arabic" pitchFamily="18" charset="-78"/>
              </a:rPr>
              <a:t>متفياف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fr-FR" sz="3200" b="1" dirty="0" err="1" smtClean="0">
                <a:latin typeface="Traditional Arabic" pitchFamily="18" charset="-78"/>
                <a:cs typeface="Traditional Arabic" pitchFamily="18" charset="-78"/>
              </a:rPr>
              <a:t>Matviev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 أن وجود هذه المراحل في الخطة السنوية يعود إلى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أن الرياضي لا يمكنه البقاء في حالة بدنية مثالية طوال السنة الرياضية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، وهو ما يحتم مرور اللياقة البدنية للرياضي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بمرحلة التطوير ثم المحافظة على اللياقة ومرحلة التعب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.  </a:t>
            </a:r>
            <a:endParaRPr lang="fr-FR" sz="3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 fontScale="85000" lnSpcReduction="10000"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مراحل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1-الفترة </a:t>
            </a:r>
            <a:r>
              <a:rPr lang="ar-IQ" sz="32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الاعدادية</a:t>
            </a: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: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تقسم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المرحلة الإعدادية أو التحضيرية إلى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عدة مراحل حيث لكل مرحلة أهداف وواجبات 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-1-المرحلة الأولى من الفترة الإعدادية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هدف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إلى تطوير القدرات القاعدية للرياضي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على أسس متين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 وتتكون أهم محتوياتها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من :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IQ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الإعداد البدني العام</a:t>
            </a:r>
            <a:r>
              <a:rPr lang="ar-SA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IQ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من خلال تنمية الصفات البدنية الأساسية كالقوة العضلية والسرعة والتحمل والمرونة والرشاقة 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</a:t>
            </a:r>
            <a:r>
              <a:rPr lang="ar-IQ" sz="32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المهاري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وذلك بتوسيع والتركيز على المهارات الحركية للفرد  من خلال تعليم ومحاولة إتقان المهارات الحركية.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الخلقي والإرادي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IQ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بتربية الصفات الخلقية والإرادية التي يتأسس عليها الحمل الشاق في الفترات التالية 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ويراعى في هذه المرحلة التدرج والتقدم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IQ" sz="3200" b="1" dirty="0" smtClean="0">
                <a:latin typeface="Traditional Arabic" pitchFamily="18" charset="-78"/>
                <a:cs typeface="Traditional Arabic" pitchFamily="18" charset="-78"/>
              </a:rPr>
              <a:t>حجم وشدة حمل التدريب 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000100" y="2714620"/>
            <a:ext cx="7358114" cy="2500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الكثير من الدراسات العلمية في مجال التدريب الرياضي تأكد أن مستوى اللياقة البدنية في نهاية المرحلة الإعدادية العامة كثيرا ما يحدد مستوى أداء الرياضي </a:t>
            </a:r>
            <a:r>
              <a:rPr lang="ar-SA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نتائجه في المنافسات الرياضية فهو مؤشر هام جدا لمدى استعداد الرياضي.</a:t>
            </a:r>
            <a:endParaRPr lang="fr-FR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égende encadrée avec une bordure 3 7"/>
          <p:cNvSpPr/>
          <p:nvPr/>
        </p:nvSpPr>
        <p:spPr>
          <a:xfrm>
            <a:off x="6143636" y="1643050"/>
            <a:ext cx="2143140" cy="857256"/>
          </a:xfrm>
          <a:prstGeom prst="accentBorderCallout3">
            <a:avLst>
              <a:gd name="adj1" fmla="val 18750"/>
              <a:gd name="adj2" fmla="val -456"/>
              <a:gd name="adj3" fmla="val 18750"/>
              <a:gd name="adj4" fmla="val -16667"/>
              <a:gd name="adj5" fmla="val 100000"/>
              <a:gd name="adj6" fmla="val -16667"/>
              <a:gd name="adj7" fmla="val 126091"/>
              <a:gd name="adj8" fmla="val -11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ملاحظة هامة :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 lnSpcReduction="10000"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مراحل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-2-المرحلة الثانية من الفترة </a:t>
            </a:r>
            <a:r>
              <a:rPr lang="ar-IQ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الاعدادية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:</a:t>
            </a:r>
            <a:endParaRPr lang="fr-FR" sz="2800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تهدف بصورة مباشرة إلى الوصول بالرياضي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إلى أقصى مستواه  وتشكل المواد التالية أهم محتويات التدريب لهذه المرحلة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من خلال :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البدني الخاص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حيث يحتل الحيز الأكبر ويقل بالتالي </a:t>
            </a:r>
            <a:r>
              <a:rPr lang="ar-IQ" sz="2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حجم الإعداد البدني العام</a:t>
            </a:r>
            <a:r>
              <a:rPr lang="ar-SA" sz="2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وتبقى شدة العمل في تصاعد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حيث أن الهدف هو المحافظة على  المكتسبات التي حصلت في المرحلة الإعدادية والعمل على زيادة النتائج الرقمية.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</a:t>
            </a:r>
            <a:r>
              <a:rPr lang="ar-IQ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المهاري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DZ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بمحاولة الإتقان العام للمهارات الحركية المختلفة وتثبيتها 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الخططي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من خلال اكتساب وإتقان القدرات والمهارات الخططية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المختلفة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-الإعداد الخلقي والإرادي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و ذلك بالتركيز على تطوير وتنمية الخصائص والسمات الإرادية والخلقية الخاصة التي تتطلبها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نوع المنافسة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2800" b="1" dirty="0" smtClean="0">
                <a:latin typeface="Traditional Arabic" pitchFamily="18" charset="-78"/>
                <a:cs typeface="Traditional Arabic" pitchFamily="18" charset="-78"/>
              </a:rPr>
              <a:t>الرياضية .</a:t>
            </a:r>
            <a:endParaRPr lang="fr-FR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214290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7356" y="500042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مخطط يوضح عناصر اللياقة البدنية وفترات تطويرها خلال التحضير العام </a:t>
            </a:r>
            <a:r>
              <a:rPr lang="ar-SA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الخاص علاقتها بالحجم </a:t>
            </a:r>
            <a:r>
              <a:rPr lang="ar-SA" sz="2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شدة التدريب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dirty="0"/>
          </a:p>
        </p:txBody>
      </p:sp>
      <p:pic>
        <p:nvPicPr>
          <p:cNvPr id="8" name="Espace réservé du contenu 7" descr="Capture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358245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66"/>
            <a:ext cx="8501122" cy="6215106"/>
          </a:xfrm>
          <a:custGeom>
            <a:avLst/>
            <a:gdLst>
              <a:gd name="connsiteX0" fmla="*/ 0 w 8501122"/>
              <a:gd name="connsiteY0" fmla="*/ 0 h 6215106"/>
              <a:gd name="connsiteX1" fmla="*/ 8501122 w 8501122"/>
              <a:gd name="connsiteY1" fmla="*/ 0 h 6215106"/>
              <a:gd name="connsiteX2" fmla="*/ 8501122 w 8501122"/>
              <a:gd name="connsiteY2" fmla="*/ 6215106 h 6215106"/>
              <a:gd name="connsiteX3" fmla="*/ 0 w 8501122"/>
              <a:gd name="connsiteY3" fmla="*/ 6215106 h 6215106"/>
              <a:gd name="connsiteX4" fmla="*/ 0 w 8501122"/>
              <a:gd name="connsiteY4" fmla="*/ 0 h 6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122" h="6215106">
                <a:moveTo>
                  <a:pt x="0" y="0"/>
                </a:moveTo>
                <a:lnTo>
                  <a:pt x="8501122" y="0"/>
                </a:lnTo>
                <a:lnTo>
                  <a:pt x="8501122" y="6215106"/>
                </a:lnTo>
                <a:lnTo>
                  <a:pt x="0" y="6215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S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 rtl="1">
              <a:buNone/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fr-FR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مراحل الدورة التدريبية الكبرى:</a:t>
            </a:r>
            <a:r>
              <a:rPr lang="fr-FR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Le macrocycle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5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2-المرحلة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ما قبل المنافسة: </a:t>
            </a:r>
            <a:r>
              <a:rPr lang="fr-FR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Période de pré-compétition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هذه المرحلة يسعى من خلالها المدرب إلى الوصول إلى أقصى قدرات الرياضية في كل الجوانب سواء البدنية،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المهارية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 الخططية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النفسية.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في هذه المرحلة يكون العمل خاص حسب التخصص الرياضي (نوع النشاط).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كثيرا ما يكون التدريب مشابه لواقع المنافسة الرياضية من جميع الجوانب مع العمل على تصحيح الأخطاء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تجريب الخطط وإستراتيجية اللعب.</a:t>
            </a:r>
          </a:p>
          <a:p>
            <a:pPr algn="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الإهتمام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بالإسترجاع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بالغ الأهمية في هذه المرحلة خاصة بعد فترة الإعداد العام </a:t>
            </a:r>
            <a:r>
              <a:rPr lang="ar-SA" sz="2800" b="1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الخاص. </a:t>
            </a:r>
            <a:endParaRPr lang="fr-FR" sz="28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3108" y="50004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الخطط التدريبية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1610</Words>
  <PresentationFormat>Affichage à l'écran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Verve</vt:lpstr>
      <vt:lpstr>المحاضرة السادسة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-3-الدورة التدريبية الكبرى : </dc:title>
  <dc:creator>asus</dc:creator>
  <cp:lastModifiedBy>asus</cp:lastModifiedBy>
  <cp:revision>27</cp:revision>
  <dcterms:created xsi:type="dcterms:W3CDTF">2022-05-12T21:11:32Z</dcterms:created>
  <dcterms:modified xsi:type="dcterms:W3CDTF">2022-10-15T11:49:29Z</dcterms:modified>
</cp:coreProperties>
</file>