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CC9900"/>
    <a:srgbClr val="399915"/>
    <a:srgbClr val="AD0E08"/>
    <a:srgbClr val="A97087"/>
    <a:srgbClr val="FF3300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1C401-0266-415F-B7ED-A6076DD2AEE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51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AE914-7E62-4CA0-8ADA-52C84D3ADE26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43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22C3E-8872-4E9B-9E98-FAE15666744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6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37D97-2AEE-4B1D-B2C0-0F9617301D4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33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0CAFB-D0D8-465C-BCBE-AD9D21CE7F3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7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DF357-9DB4-4733-817C-2CB1C3BD379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06512-93E4-4672-ACF4-A3B0381BA16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4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089A-95FE-49C6-B8FE-0E06EFD58A4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4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5D4DB-F253-4025-831A-74B2F88DD45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5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17F0F-0DDD-413F-8857-9559E71CDA7D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6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DAF47-909E-4AC3-814A-1875185FEDB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1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FBFD28-CE1F-4CF1-BBCA-71DCDF5B755A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3581400" cy="15240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anchor="ctr"/>
          <a:lstStyle/>
          <a:p>
            <a:pPr eaLnBrk="1" hangingPunct="1"/>
            <a:r>
              <a:rPr lang="en" altLang="en-US" sz="2400" b="1" dirty="0">
                <a:solidFill>
                  <a:schemeClr val="tx1"/>
                </a:solidFill>
              </a:rPr>
              <a:t>C </a:t>
            </a:r>
            <a:br>
              <a:rPr lang="fr-FR" altLang="en-US" sz="2400" b="1" dirty="0">
                <a:solidFill>
                  <a:schemeClr val="tx1"/>
                </a:solidFill>
              </a:rPr>
            </a:br>
            <a:r>
              <a:rPr lang="en" altLang="zh-CN" sz="2400" b="1" dirty="0">
                <a:solidFill>
                  <a:schemeClr val="tx1"/>
                </a:solidFill>
                <a:ea typeface="宋体" panose="02010600030101010101" pitchFamily="2" charset="-122"/>
              </a:rPr>
              <a:t>Programming </a:t>
            </a:r>
            <a:r>
              <a:rPr lang="en" altLang="en-US" sz="2400" b="1" dirty="0">
                <a:solidFill>
                  <a:srgbClr val="6699FF"/>
                </a:solidFill>
              </a:rPr>
              <a:t>OUTPUTS-INPUTS</a:t>
            </a:r>
            <a:r>
              <a:rPr lang="en" altLang="en-US" sz="4000" dirty="0"/>
              <a:t> </a:t>
            </a:r>
            <a:endParaRPr lang="en-US" alt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1200" y="4419600"/>
            <a:ext cx="3810000" cy="685800"/>
          </a:xfrm>
        </p:spPr>
        <p:txBody>
          <a:bodyPr/>
          <a:lstStyle/>
          <a:p>
            <a:pPr eaLnBrk="1" hangingPunct="1"/>
            <a:r>
              <a:rPr lang="en" altLang="en-US" sz="2000" b="1">
                <a:solidFill>
                  <a:srgbClr val="022333"/>
                </a:solidFill>
              </a:rPr>
              <a:t>Mr R. TLEMSANI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LINK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458200" cy="2667000"/>
          </a:xfrm>
          <a:noFill/>
        </p:spPr>
        <p:txBody>
          <a:bodyPr/>
          <a:lstStyle/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Call the </a:t>
            </a:r>
            <a:r>
              <a:rPr lang="en" altLang="en-US" i="1">
                <a:solidFill>
                  <a:schemeClr val="bg1"/>
                </a:solidFill>
              </a:rPr>
              <a:t>preprocessor </a:t>
            </a:r>
            <a:r>
              <a:rPr lang="en" altLang="en-US">
                <a:solidFill>
                  <a:schemeClr val="bg1"/>
                </a:solidFill>
              </a:rPr>
              <a:t>with the command:</a:t>
            </a:r>
            <a:endParaRPr lang="fr-FR" altLang="en-US" b="1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" altLang="en-US" b="1">
                <a:solidFill>
                  <a:srgbClr val="FF3300"/>
                </a:solidFill>
              </a:rPr>
              <a:t>#include&lt;stdio.h&gt;</a:t>
            </a:r>
            <a:endParaRPr lang="en-US" alt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OUTPUTS </a:t>
            </a:r>
            <a:r>
              <a:rPr lang="en" altLang="en-US" sz="3600" b="1">
                <a:solidFill>
                  <a:schemeClr val="accent2"/>
                </a:solidFill>
              </a:rPr>
              <a:t>Syntax</a:t>
            </a:r>
            <a:r>
              <a:rPr lang="en" altLang="en-US">
                <a:solidFill>
                  <a:schemeClr val="accent1"/>
                </a:solidFill>
              </a:rPr>
              <a:t>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52578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" altLang="en-US" b="1">
                <a:solidFill>
                  <a:srgbClr val="FF3300"/>
                </a:solidFill>
              </a:rPr>
              <a:t>printf("format codes", argument list);</a:t>
            </a:r>
            <a:endParaRPr lang="fr-FR" altLang="en-US">
              <a:solidFill>
                <a:srgbClr val="FF3300"/>
              </a:solidFill>
            </a:endParaRPr>
          </a:p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format code: constant string to display containing or not a format code preceded by % . All between quotas.</a:t>
            </a:r>
          </a:p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argument list: sequence of variables separated by commas;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OUTPUTS </a:t>
            </a:r>
            <a:r>
              <a:rPr lang="en" altLang="en-US" sz="3600" b="1">
                <a:solidFill>
                  <a:schemeClr val="accent2"/>
                </a:solidFill>
              </a:rPr>
              <a:t>Code Format</a:t>
            </a:r>
            <a:r>
              <a:rPr lang="en" altLang="en-US">
                <a:solidFill>
                  <a:schemeClr val="accent1"/>
                </a:solidFill>
              </a:rPr>
              <a:t>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a -integer</a:t>
            </a:r>
            <a:endParaRPr lang="fr-FR" altLang="en-US" sz="2000">
              <a:solidFill>
                <a:srgbClr val="A97087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%d free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%nd n: number of characters to display with right framing.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%-nd same with left framing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%nld long integer, or %ld or %Ld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%u integer without sign and %lu for unsigned and long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%+d to display the sign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r-FR" altLang="en-US" sz="1800" b="1">
              <a:solidFill>
                <a:srgbClr val="A9708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b -real float</a:t>
            </a:r>
            <a:endParaRPr lang="fr-FR" altLang="en-US" sz="2000">
              <a:solidFill>
                <a:srgbClr val="A97087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%f 6 digits after the decimal point with right framing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%lf float double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%Lf floating long double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%nf n: total number of characters to display always with 6 decimal digits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%n.pf p: precision indicator corresponding to the number of decimal digits to keep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OUTPUTS </a:t>
            </a:r>
            <a:r>
              <a:rPr lang="en" altLang="en-US" sz="3600" b="1">
                <a:solidFill>
                  <a:schemeClr val="accent2"/>
                </a:solidFill>
              </a:rPr>
              <a:t>Code Format </a:t>
            </a:r>
            <a:r>
              <a:rPr lang="en" altLang="en-US">
                <a:solidFill>
                  <a:schemeClr val="accent1"/>
                </a:solidFill>
              </a:rPr>
              <a:t>continued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c-real exponential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%e 13 characters in total displayed including 3 for the power and 6 decimal digits characters if the value is negative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%le exp double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%Long exp double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%n:pe n: total number of characters and p number of decimal digits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d -variable precision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chemeClr val="bg1"/>
                </a:solidFill>
              </a:rPr>
              <a:t>%n.* float display or * means the precision is provided in the argument 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e -octal and hexadecimal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%o values in octal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" altLang="en-US" sz="1800" b="1">
                <a:solidFill>
                  <a:schemeClr val="bg1"/>
                </a:solidFill>
              </a:rPr>
              <a:t>%x values in hexadecimal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rgbClr val="A97087"/>
                </a:solidFill>
              </a:rPr>
              <a:t>f -character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" altLang="en-US" sz="2000" b="1">
                <a:solidFill>
                  <a:schemeClr val="bg1"/>
                </a:solidFill>
              </a:rPr>
              <a:t>%c (see also other functions such as putchar()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OUTPUTS </a:t>
            </a:r>
            <a:r>
              <a:rPr lang="en" altLang="en-US" sz="3600" b="1">
                <a:solidFill>
                  <a:schemeClr val="accent2"/>
                </a:solidFill>
              </a:rPr>
              <a:t>layout format</a:t>
            </a:r>
            <a:r>
              <a:rPr lang="en" altLang="en-US">
                <a:solidFill>
                  <a:schemeClr val="accent1"/>
                </a:solidFill>
              </a:rPr>
              <a:t>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\ttab</a:t>
            </a:r>
          </a:p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\n standalone newline or with a format code: %d\t; \%td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INPUTS </a:t>
            </a:r>
            <a:r>
              <a:rPr lang="en" altLang="en-US" sz="3600" b="1">
                <a:solidFill>
                  <a:schemeClr val="accent2"/>
                </a:solidFill>
              </a:rPr>
              <a:t>Syntax</a:t>
            </a:r>
            <a:r>
              <a:rPr lang="en" altLang="en-US">
                <a:solidFill>
                  <a:schemeClr val="accent1"/>
                </a:solidFill>
              </a:rPr>
              <a:t>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" altLang="en-US" b="1">
                <a:solidFill>
                  <a:srgbClr val="FF3300"/>
                </a:solidFill>
              </a:rPr>
              <a:t>scanf("format",argument list);</a:t>
            </a:r>
            <a:endParaRPr lang="fr-FR" altLang="en-US">
              <a:solidFill>
                <a:srgbClr val="FF3300"/>
              </a:solidFill>
            </a:endParaRPr>
          </a:p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format: format codes between quotas</a:t>
            </a:r>
          </a:p>
          <a:p>
            <a:pPr eaLnBrk="1" hangingPunct="1"/>
            <a:r>
              <a:rPr lang="en" altLang="en-US">
                <a:solidFill>
                  <a:schemeClr val="bg1"/>
                </a:solidFill>
              </a:rPr>
              <a:t>list of arguments: address of variables (variables preceded by &amp;) and separated by commas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pPr marL="838200" indent="-838200" eaLnBrk="1" hangingPunct="1"/>
            <a:r>
              <a:rPr lang="en" altLang="en-US">
                <a:solidFill>
                  <a:schemeClr val="accent1"/>
                </a:solidFill>
              </a:rPr>
              <a:t>INPUTS </a:t>
            </a:r>
            <a:r>
              <a:rPr lang="en" altLang="en-US" sz="3600" b="1">
                <a:solidFill>
                  <a:schemeClr val="accent2"/>
                </a:solidFill>
              </a:rPr>
              <a:t>Code Format</a:t>
            </a:r>
            <a:r>
              <a:rPr lang="en" altLang="en-US">
                <a:solidFill>
                  <a:schemeClr val="accent1"/>
                </a:solidFill>
              </a:rPr>
              <a:t>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" altLang="en-US" sz="2400">
                <a:solidFill>
                  <a:schemeClr val="bg1"/>
                </a:solidFill>
              </a:rPr>
              <a:t>Made up of the % character followed by a specific format</a:t>
            </a:r>
            <a:endParaRPr lang="fr-FR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a int </a:t>
            </a:r>
            <a:r>
              <a:rPr lang="en" altLang="en-US" sz="2400">
                <a:solidFill>
                  <a:schemeClr val="bg1"/>
                </a:solidFill>
              </a:rPr>
              <a:t>%d ; %u (unsigned integer)</a:t>
            </a:r>
            <a:endParaRPr lang="fr-FR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b real </a:t>
            </a:r>
            <a:r>
              <a:rPr lang="en" altLang="en-US" sz="2400" b="1">
                <a:solidFill>
                  <a:schemeClr val="bg1"/>
                </a:solidFill>
              </a:rPr>
              <a:t>float </a:t>
            </a:r>
            <a:r>
              <a:rPr lang="en" altLang="en-US" sz="2400">
                <a:solidFill>
                  <a:schemeClr val="bg1"/>
                </a:solidFill>
              </a:rPr>
              <a:t>%f accepts indifferently a number written in integer, decimal or exponential form.</a:t>
            </a:r>
            <a:endParaRPr lang="fr-FR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c real </a:t>
            </a:r>
            <a:r>
              <a:rPr lang="en" altLang="en-US" sz="2400" b="1">
                <a:solidFill>
                  <a:schemeClr val="bg1"/>
                </a:solidFill>
              </a:rPr>
              <a:t>exponential </a:t>
            </a:r>
            <a:r>
              <a:rPr lang="en" altLang="en-US" sz="2400">
                <a:solidFill>
                  <a:schemeClr val="bg1"/>
                </a:solidFill>
              </a:rPr>
              <a:t>%e idem " "</a:t>
            </a:r>
            <a:endParaRPr lang="fr-FR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d character </a:t>
            </a:r>
            <a:r>
              <a:rPr lang="en" altLang="en-US" sz="2400">
                <a:solidFill>
                  <a:schemeClr val="bg1"/>
                </a:solidFill>
              </a:rPr>
              <a:t>%c be careful any space is considered a character. See also the macros getchar() and fgetchar()</a:t>
            </a:r>
            <a:endParaRPr lang="es-ES_tradnl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e octal </a:t>
            </a:r>
            <a:r>
              <a:rPr lang="en" altLang="en-US" sz="2400">
                <a:solidFill>
                  <a:schemeClr val="bg1"/>
                </a:solidFill>
              </a:rPr>
              <a:t>%o</a:t>
            </a:r>
            <a:endParaRPr lang="es-ES_tradnl" altLang="en-US" sz="2400" b="1">
              <a:solidFill>
                <a:schemeClr val="bg1"/>
              </a:solidFill>
            </a:endParaRPr>
          </a:p>
          <a:p>
            <a:pPr eaLnBrk="1" hangingPunct="1"/>
            <a:r>
              <a:rPr lang="en" altLang="en-US" sz="2400" b="1">
                <a:solidFill>
                  <a:srgbClr val="A97087"/>
                </a:solidFill>
              </a:rPr>
              <a:t>f hexadecimal </a:t>
            </a:r>
            <a:r>
              <a:rPr lang="en" altLang="en-US" sz="2400">
                <a:solidFill>
                  <a:schemeClr val="bg1"/>
                </a:solidFill>
              </a:rPr>
              <a:t>%x</a:t>
            </a:r>
            <a:endParaRPr lang="fr-FR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413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C  Programming OUTPUTS-INPUTS </vt:lpstr>
      <vt:lpstr>LINK</vt:lpstr>
      <vt:lpstr>OUTPUTS Syntax </vt:lpstr>
      <vt:lpstr>OUTPUTS Code Format </vt:lpstr>
      <vt:lpstr>OUTPUTS Code Format continued</vt:lpstr>
      <vt:lpstr>OUTPUTS layout format </vt:lpstr>
      <vt:lpstr>INPUTS Syntax </vt:lpstr>
      <vt:lpstr>INPUTS Code Format </vt:lpstr>
    </vt:vector>
  </TitlesOfParts>
  <Manager>David</Manager>
  <Company>Presentationfx.com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Nodes</dc:title>
  <dc:subject>Computers, Telecommunication, Electric</dc:subject>
  <dc:creator>Presentationfx.com</dc:creator>
  <cp:keywords>Computers, Circuits, Nodes, Electricity</cp:keywords>
  <dc:description>Copyright 2008. Maynot be redistributed except by presentationfx.com. Will be enforced to the maximum extent under law.</dc:description>
  <cp:lastModifiedBy>TLEMSANI</cp:lastModifiedBy>
  <cp:revision>32</cp:revision>
  <dcterms:created xsi:type="dcterms:W3CDTF">2008-04-07T16:14:46Z</dcterms:created>
  <dcterms:modified xsi:type="dcterms:W3CDTF">2023-10-03T18:48:56Z</dcterms:modified>
  <cp:category>Computers, Telecommunication</cp:category>
</cp:coreProperties>
</file>