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98" r:id="rId4"/>
    <p:sldId id="293" r:id="rId5"/>
    <p:sldId id="299" r:id="rId6"/>
    <p:sldId id="273" r:id="rId7"/>
    <p:sldId id="300" r:id="rId8"/>
    <p:sldId id="297" r:id="rId9"/>
    <p:sldId id="271" r:id="rId10"/>
    <p:sldId id="257" r:id="rId11"/>
    <p:sldId id="294" r:id="rId12"/>
    <p:sldId id="278" r:id="rId13"/>
    <p:sldId id="291" r:id="rId14"/>
    <p:sldId id="258" r:id="rId15"/>
    <p:sldId id="260" r:id="rId16"/>
    <p:sldId id="295" r:id="rId17"/>
    <p:sldId id="266" r:id="rId18"/>
    <p:sldId id="267" r:id="rId19"/>
    <p:sldId id="268" r:id="rId20"/>
    <p:sldId id="269" r:id="rId21"/>
    <p:sldId id="262" r:id="rId22"/>
    <p:sldId id="261" r:id="rId23"/>
    <p:sldId id="296" r:id="rId24"/>
    <p:sldId id="263" r:id="rId25"/>
    <p:sldId id="264" r:id="rId26"/>
    <p:sldId id="281"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5D2A6B-275A-4E60-B3EB-DF872EB61889}" type="slidenum">
              <a:rPr lang="fr-FR" smtClean="0"/>
              <a:pPr/>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5D2A6B-275A-4E60-B3EB-DF872EB61889}"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5D2A6B-275A-4E60-B3EB-DF872EB61889}"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5D2A6B-275A-4E60-B3EB-DF872EB61889}" type="slidenum">
              <a:rPr lang="fr-FR" smtClean="0"/>
              <a:pPr/>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5D2A6B-275A-4E60-B3EB-DF872EB61889}"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E792B85-3497-4560-B72B-B88CF0AA0A03}" type="datetimeFigureOut">
              <a:rPr lang="fr-FR" smtClean="0"/>
              <a:pPr/>
              <a:t>29/06/2020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5D2A6B-275A-4E60-B3EB-DF872EB61889}" type="slidenum">
              <a:rPr lang="fr-FR" smtClean="0"/>
              <a:pPr/>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E792B85-3497-4560-B72B-B88CF0AA0A03}" type="datetimeFigureOut">
              <a:rPr lang="fr-FR" smtClean="0"/>
              <a:pPr/>
              <a:t>29/06/2020</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35D2A6B-275A-4E60-B3EB-DF872EB6188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i.f1g.fr/media/ext/805x453/www.lefigaro.fr/medias/2014/10/20/PHOfcef5464-583a-11e4-9708-541e01117a6b-805x453.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images.guggenheim-bilbao.es/src/uploads/2012/05/ghery-guggenheim-bilbao13.jpg"/>
          <p:cNvPicPr/>
          <p:nvPr/>
        </p:nvPicPr>
        <p:blipFill>
          <a:blip r:embed="rId2" cstate="print"/>
          <a:srcRect/>
          <a:stretch>
            <a:fillRect/>
          </a:stretch>
        </p:blipFill>
        <p:spPr bwMode="auto">
          <a:xfrm>
            <a:off x="1214414" y="500042"/>
            <a:ext cx="6786610" cy="5214974"/>
          </a:xfrm>
          <a:prstGeom prst="rect">
            <a:avLst/>
          </a:prstGeom>
          <a:noFill/>
          <a:ln w="9525">
            <a:noFill/>
            <a:miter lim="800000"/>
            <a:headEnd/>
            <a:tailEnd/>
          </a:ln>
        </p:spPr>
      </p:pic>
      <p:sp>
        <p:nvSpPr>
          <p:cNvPr id="9" name="ZoneTexte 8"/>
          <p:cNvSpPr txBox="1"/>
          <p:nvPr/>
        </p:nvSpPr>
        <p:spPr>
          <a:xfrm>
            <a:off x="1785918" y="214290"/>
            <a:ext cx="5929354" cy="707886"/>
          </a:xfrm>
          <a:prstGeom prst="rect">
            <a:avLst/>
          </a:prstGeom>
          <a:noFill/>
        </p:spPr>
        <p:txBody>
          <a:bodyPr wrap="square" rtlCol="0">
            <a:spAutoFit/>
          </a:bodyPr>
          <a:lstStyle/>
          <a:p>
            <a:r>
              <a:rPr lang="fr-FR" sz="4000" b="1" dirty="0" smtClean="0">
                <a:solidFill>
                  <a:schemeClr val="accent5">
                    <a:lumMod val="50000"/>
                  </a:schemeClr>
                </a:solidFill>
              </a:rPr>
              <a:t>Le Déconstructivisme</a:t>
            </a:r>
            <a:endParaRPr lang="fr-FR" sz="4000" b="1" dirty="0">
              <a:solidFill>
                <a:schemeClr val="accent5">
                  <a:lumMod val="50000"/>
                </a:schemeClr>
              </a:solidFill>
            </a:endParaRPr>
          </a:p>
        </p:txBody>
      </p:sp>
      <p:sp>
        <p:nvSpPr>
          <p:cNvPr id="3" name="Titre 2"/>
          <p:cNvSpPr>
            <a:spLocks noGrp="1"/>
          </p:cNvSpPr>
          <p:nvPr>
            <p:ph type="ctrTitle"/>
          </p:nvPr>
        </p:nvSpPr>
        <p:spPr>
          <a:xfrm>
            <a:off x="571472" y="5500702"/>
            <a:ext cx="7643866" cy="1000132"/>
          </a:xfrm>
        </p:spPr>
        <p:txBody>
          <a:bodyPr/>
          <a:lstStyle/>
          <a:p>
            <a:pPr algn="ctr">
              <a:buNone/>
            </a:pPr>
            <a:r>
              <a:rPr lang="fr-FR" sz="4000" dirty="0" smtClean="0">
                <a:solidFill>
                  <a:schemeClr val="bg2">
                    <a:lumMod val="10000"/>
                  </a:schemeClr>
                </a:solidFill>
              </a:rPr>
              <a:t>Déconstruire la construction</a:t>
            </a:r>
            <a:endParaRPr lang="fr-FR" sz="4000" dirty="0">
              <a:solidFill>
                <a:schemeClr val="bg2">
                  <a:lumMod val="1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214290"/>
            <a:ext cx="8229600" cy="6239046"/>
          </a:xfrm>
        </p:spPr>
        <p:txBody>
          <a:bodyPr>
            <a:normAutofit fontScale="32500" lnSpcReduction="20000"/>
          </a:bodyPr>
          <a:lstStyle/>
          <a:p>
            <a:pPr marL="0" indent="0">
              <a:buNone/>
            </a:pPr>
            <a:r>
              <a:rPr lang="fr-FR" sz="11200" b="1" dirty="0" smtClean="0">
                <a:solidFill>
                  <a:schemeClr val="accent6">
                    <a:lumMod val="75000"/>
                  </a:schemeClr>
                </a:solidFill>
                <a:latin typeface="Calibri" pitchFamily="34" charset="0"/>
                <a:cs typeface="Calibri" pitchFamily="34" charset="0"/>
              </a:rPr>
              <a:t>Son acte fondateur</a:t>
            </a:r>
            <a:endParaRPr lang="fr-FR" sz="11200" dirty="0" smtClean="0">
              <a:solidFill>
                <a:schemeClr val="tx1"/>
              </a:solidFill>
              <a:latin typeface="Calibri" pitchFamily="34" charset="0"/>
              <a:cs typeface="Calibri" pitchFamily="34" charset="0"/>
            </a:endParaRPr>
          </a:p>
          <a:p>
            <a:pPr marL="0" indent="504000" algn="just">
              <a:lnSpc>
                <a:spcPct val="120000"/>
              </a:lnSpc>
              <a:spcBef>
                <a:spcPts val="600"/>
              </a:spcBef>
              <a:spcAft>
                <a:spcPts val="1200"/>
              </a:spcAft>
              <a:buFont typeface="Wingdings" pitchFamily="2" charset="2"/>
              <a:buChar char="§"/>
            </a:pPr>
            <a:r>
              <a:rPr lang="fr-FR" sz="7400" dirty="0" smtClean="0">
                <a:solidFill>
                  <a:schemeClr val="tx1"/>
                </a:solidFill>
                <a:latin typeface="Calibri" pitchFamily="34" charset="0"/>
                <a:cs typeface="Calibri" pitchFamily="34" charset="0"/>
              </a:rPr>
              <a:t>Au </a:t>
            </a:r>
            <a:r>
              <a:rPr lang="fr-FR" sz="7400" dirty="0">
                <a:solidFill>
                  <a:schemeClr val="tx1"/>
                </a:solidFill>
                <a:latin typeface="Calibri" pitchFamily="34" charset="0"/>
                <a:cs typeface="Calibri" pitchFamily="34" charset="0"/>
              </a:rPr>
              <a:t>terme d'une longue carrière, </a:t>
            </a:r>
            <a:r>
              <a:rPr lang="fr-FR" sz="7400" b="1" u="sng" dirty="0">
                <a:solidFill>
                  <a:srgbClr val="C00000"/>
                </a:solidFill>
                <a:latin typeface="Calibri" pitchFamily="34" charset="0"/>
                <a:cs typeface="Calibri" pitchFamily="34" charset="0"/>
              </a:rPr>
              <a:t>Philip Johnson</a:t>
            </a:r>
            <a:r>
              <a:rPr lang="fr-FR" sz="7400" dirty="0">
                <a:solidFill>
                  <a:schemeClr val="tx1"/>
                </a:solidFill>
                <a:latin typeface="Calibri" pitchFamily="34" charset="0"/>
                <a:cs typeface="Calibri" pitchFamily="34" charset="0"/>
              </a:rPr>
              <a:t>, l'un des promoteurs de l'expression « </a:t>
            </a:r>
            <a:r>
              <a:rPr lang="fr-FR" sz="7400" b="1" dirty="0">
                <a:solidFill>
                  <a:srgbClr val="C00000"/>
                </a:solidFill>
                <a:latin typeface="Calibri" pitchFamily="34" charset="0"/>
                <a:cs typeface="Calibri" pitchFamily="34" charset="0"/>
              </a:rPr>
              <a:t>style international</a:t>
            </a:r>
            <a:r>
              <a:rPr lang="fr-FR" sz="7400" dirty="0">
                <a:solidFill>
                  <a:schemeClr val="tx1"/>
                </a:solidFill>
                <a:latin typeface="Calibri" pitchFamily="34" charset="0"/>
                <a:cs typeface="Calibri" pitchFamily="34" charset="0"/>
              </a:rPr>
              <a:t> », avant de devenir à partir des années 1970 un représentant essentiel du </a:t>
            </a:r>
            <a:r>
              <a:rPr lang="fr-FR" sz="7400" b="1" dirty="0">
                <a:solidFill>
                  <a:srgbClr val="C00000"/>
                </a:solidFill>
                <a:latin typeface="Calibri" pitchFamily="34" charset="0"/>
                <a:cs typeface="Calibri" pitchFamily="34" charset="0"/>
              </a:rPr>
              <a:t>postmodernisme</a:t>
            </a:r>
            <a:r>
              <a:rPr lang="fr-FR" sz="7400" dirty="0">
                <a:solidFill>
                  <a:schemeClr val="tx1"/>
                </a:solidFill>
                <a:latin typeface="Calibri" pitchFamily="34" charset="0"/>
                <a:cs typeface="Calibri" pitchFamily="34" charset="0"/>
              </a:rPr>
              <a:t>, avait confirmé en 1988 son art d'anticiper et de susciter de nouveaux changements de style dans l'architecture américaine. </a:t>
            </a:r>
            <a:endParaRPr lang="fr-FR" sz="7400" dirty="0" smtClean="0">
              <a:solidFill>
                <a:schemeClr val="tx1"/>
              </a:solidFill>
              <a:latin typeface="Calibri" pitchFamily="34" charset="0"/>
              <a:cs typeface="Calibri" pitchFamily="34" charset="0"/>
            </a:endParaRPr>
          </a:p>
          <a:p>
            <a:pPr marL="0" indent="504000" algn="just">
              <a:lnSpc>
                <a:spcPct val="120000"/>
              </a:lnSpc>
              <a:spcBef>
                <a:spcPts val="600"/>
              </a:spcBef>
              <a:spcAft>
                <a:spcPts val="1200"/>
              </a:spcAft>
              <a:buFont typeface="Wingdings" pitchFamily="2" charset="2"/>
              <a:buChar char="§"/>
            </a:pPr>
            <a:r>
              <a:rPr lang="fr-FR" sz="7400" dirty="0" smtClean="0">
                <a:solidFill>
                  <a:schemeClr val="tx1"/>
                </a:solidFill>
                <a:latin typeface="Calibri" pitchFamily="34" charset="0"/>
                <a:cs typeface="Calibri" pitchFamily="34" charset="0"/>
              </a:rPr>
              <a:t>Ainsi</a:t>
            </a:r>
            <a:r>
              <a:rPr lang="fr-FR" sz="7400" dirty="0">
                <a:solidFill>
                  <a:schemeClr val="tx1"/>
                </a:solidFill>
                <a:latin typeface="Calibri" pitchFamily="34" charset="0"/>
                <a:cs typeface="Calibri" pitchFamily="34" charset="0"/>
              </a:rPr>
              <a:t>, en 1988, se tint au Museum of Modern Art </a:t>
            </a:r>
            <a:r>
              <a:rPr lang="fr-FR" sz="7400" dirty="0" smtClean="0">
                <a:solidFill>
                  <a:schemeClr val="tx1"/>
                </a:solidFill>
                <a:latin typeface="Calibri" pitchFamily="34" charset="0"/>
                <a:cs typeface="Calibri" pitchFamily="34" charset="0"/>
              </a:rPr>
              <a:t>(MOMA) de </a:t>
            </a:r>
            <a:r>
              <a:rPr lang="fr-FR" sz="7400" dirty="0">
                <a:solidFill>
                  <a:schemeClr val="tx1"/>
                </a:solidFill>
                <a:latin typeface="Calibri" pitchFamily="34" charset="0"/>
                <a:cs typeface="Calibri" pitchFamily="34" charset="0"/>
              </a:rPr>
              <a:t>New York une exposition d'architecture intitulée </a:t>
            </a:r>
            <a:r>
              <a:rPr lang="fr-FR" sz="7400" b="1" i="1" dirty="0" err="1">
                <a:solidFill>
                  <a:schemeClr val="accent6">
                    <a:lumMod val="75000"/>
                  </a:schemeClr>
                </a:solidFill>
                <a:latin typeface="Calibri" pitchFamily="34" charset="0"/>
                <a:cs typeface="Calibri" pitchFamily="34" charset="0"/>
              </a:rPr>
              <a:t>Deconstructivist</a:t>
            </a:r>
            <a:r>
              <a:rPr lang="fr-FR" sz="7400" i="1" dirty="0">
                <a:solidFill>
                  <a:schemeClr val="accent6">
                    <a:lumMod val="75000"/>
                  </a:schemeClr>
                </a:solidFill>
                <a:latin typeface="Calibri" pitchFamily="34" charset="0"/>
                <a:cs typeface="Calibri" pitchFamily="34" charset="0"/>
              </a:rPr>
              <a:t> </a:t>
            </a:r>
            <a:r>
              <a:rPr lang="fr-FR" sz="7400" b="1" i="1" dirty="0">
                <a:solidFill>
                  <a:schemeClr val="accent6">
                    <a:lumMod val="75000"/>
                  </a:schemeClr>
                </a:solidFill>
                <a:latin typeface="Calibri" pitchFamily="34" charset="0"/>
                <a:cs typeface="Calibri" pitchFamily="34" charset="0"/>
              </a:rPr>
              <a:t>Architecture</a:t>
            </a:r>
            <a:r>
              <a:rPr lang="fr-FR" sz="7400" dirty="0">
                <a:solidFill>
                  <a:schemeClr val="tx1"/>
                </a:solidFill>
                <a:latin typeface="Calibri" pitchFamily="34" charset="0"/>
                <a:cs typeface="Calibri" pitchFamily="34" charset="0"/>
              </a:rPr>
              <a:t>, dont les commissaires étaient </a:t>
            </a:r>
            <a:r>
              <a:rPr lang="fr-FR" sz="7400" b="1" dirty="0">
                <a:solidFill>
                  <a:schemeClr val="tx1"/>
                </a:solidFill>
                <a:latin typeface="Calibri" pitchFamily="34" charset="0"/>
                <a:cs typeface="Calibri" pitchFamily="34" charset="0"/>
              </a:rPr>
              <a:t>Mark </a:t>
            </a:r>
            <a:r>
              <a:rPr lang="fr-FR" sz="7400" b="1" dirty="0" err="1">
                <a:solidFill>
                  <a:schemeClr val="tx1"/>
                </a:solidFill>
                <a:latin typeface="Calibri" pitchFamily="34" charset="0"/>
                <a:cs typeface="Calibri" pitchFamily="34" charset="0"/>
              </a:rPr>
              <a:t>Wigley</a:t>
            </a:r>
            <a:r>
              <a:rPr lang="fr-FR" sz="7400" b="1" dirty="0">
                <a:solidFill>
                  <a:schemeClr val="tx1"/>
                </a:solidFill>
                <a:latin typeface="Calibri" pitchFamily="34" charset="0"/>
                <a:cs typeface="Calibri" pitchFamily="34" charset="0"/>
              </a:rPr>
              <a:t> </a:t>
            </a:r>
            <a:r>
              <a:rPr lang="fr-FR" sz="7400" dirty="0">
                <a:solidFill>
                  <a:schemeClr val="tx1"/>
                </a:solidFill>
                <a:latin typeface="Calibri" pitchFamily="34" charset="0"/>
                <a:cs typeface="Calibri" pitchFamily="34" charset="0"/>
              </a:rPr>
              <a:t>et </a:t>
            </a:r>
            <a:r>
              <a:rPr lang="fr-FR" sz="7400" b="1" dirty="0">
                <a:solidFill>
                  <a:schemeClr val="tx1"/>
                </a:solidFill>
                <a:latin typeface="Calibri" pitchFamily="34" charset="0"/>
                <a:cs typeface="Calibri" pitchFamily="34" charset="0"/>
              </a:rPr>
              <a:t>Philip Johnson</a:t>
            </a:r>
            <a:r>
              <a:rPr lang="fr-FR" sz="7400" dirty="0" smtClean="0">
                <a:solidFill>
                  <a:schemeClr val="tx1"/>
                </a:solidFill>
                <a:latin typeface="Calibri" pitchFamily="34" charset="0"/>
                <a:cs typeface="Calibri" pitchFamily="34" charset="0"/>
              </a:rPr>
              <a:t>.</a:t>
            </a:r>
          </a:p>
          <a:p>
            <a:pPr marL="0" indent="504000" algn="just">
              <a:lnSpc>
                <a:spcPct val="120000"/>
              </a:lnSpc>
              <a:spcBef>
                <a:spcPts val="600"/>
              </a:spcBef>
              <a:spcAft>
                <a:spcPts val="1200"/>
              </a:spcAft>
              <a:buFont typeface="Wingdings" pitchFamily="2" charset="2"/>
              <a:buChar char="§"/>
            </a:pPr>
            <a:r>
              <a:rPr lang="fr-FR" sz="7400" dirty="0" smtClean="0">
                <a:solidFill>
                  <a:schemeClr val="tx1"/>
                </a:solidFill>
                <a:latin typeface="Calibri" pitchFamily="34" charset="0"/>
                <a:cs typeface="Calibri" pitchFamily="34" charset="0"/>
              </a:rPr>
              <a:t> L’exposition était autour </a:t>
            </a:r>
            <a:r>
              <a:rPr lang="fr-FR" sz="7400" dirty="0">
                <a:solidFill>
                  <a:schemeClr val="tx1"/>
                </a:solidFill>
                <a:latin typeface="Calibri" pitchFamily="34" charset="0"/>
                <a:cs typeface="Calibri" pitchFamily="34" charset="0"/>
              </a:rPr>
              <a:t>du concept de déconstruction librement inspiré des constructivistes russes des années 1920 et des écrits du </a:t>
            </a:r>
            <a:r>
              <a:rPr lang="fr-FR" sz="7400" dirty="0" smtClean="0">
                <a:solidFill>
                  <a:schemeClr val="tx1"/>
                </a:solidFill>
                <a:latin typeface="Calibri" pitchFamily="34" charset="0"/>
                <a:cs typeface="Calibri" pitchFamily="34" charset="0"/>
              </a:rPr>
              <a:t>philosophe </a:t>
            </a:r>
            <a:r>
              <a:rPr lang="fr-FR" sz="7400" b="1" dirty="0" smtClean="0">
                <a:solidFill>
                  <a:schemeClr val="tx1"/>
                </a:solidFill>
                <a:latin typeface="Calibri" pitchFamily="34" charset="0"/>
                <a:cs typeface="Calibri" pitchFamily="34" charset="0"/>
              </a:rPr>
              <a:t>Jacques Derrida</a:t>
            </a:r>
            <a:r>
              <a:rPr lang="fr-FR" sz="7400" dirty="0" smtClean="0">
                <a:solidFill>
                  <a:schemeClr val="tx1"/>
                </a:solidFill>
                <a:latin typeface="Calibri" pitchFamily="34" charset="0"/>
                <a:cs typeface="Calibri" pitchFamily="34" charset="0"/>
              </a:rPr>
              <a:t>,</a:t>
            </a:r>
          </a:p>
          <a:p>
            <a:endParaRPr lang="fr-FR" dirty="0"/>
          </a:p>
        </p:txBody>
      </p:sp>
    </p:spTree>
    <p:extLst>
      <p:ext uri="{BB962C8B-B14F-4D97-AF65-F5344CB8AC3E}">
        <p14:creationId xmlns="" xmlns:p14="http://schemas.microsoft.com/office/powerpoint/2010/main" val="23450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71472" y="785794"/>
            <a:ext cx="7858180" cy="5357850"/>
          </a:xfrm>
        </p:spPr>
        <p:txBody>
          <a:bodyPr>
            <a:normAutofit fontScale="77500" lnSpcReduction="20000"/>
          </a:bodyPr>
          <a:lstStyle/>
          <a:p>
            <a:pPr marL="0" indent="504000" algn="just">
              <a:lnSpc>
                <a:spcPct val="120000"/>
              </a:lnSpc>
              <a:spcBef>
                <a:spcPts val="600"/>
              </a:spcBef>
              <a:spcAft>
                <a:spcPts val="1200"/>
              </a:spcAft>
              <a:buFont typeface="Wingdings" pitchFamily="2" charset="2"/>
              <a:buChar char="§"/>
            </a:pPr>
            <a:r>
              <a:rPr lang="fr-FR" sz="3400" dirty="0" smtClean="0">
                <a:solidFill>
                  <a:schemeClr val="tx1"/>
                </a:solidFill>
                <a:latin typeface="Calibri" pitchFamily="34" charset="0"/>
                <a:cs typeface="Calibri" pitchFamily="34" charset="0"/>
              </a:rPr>
              <a:t>L'exposition rassemblait les architectes américains et européens </a:t>
            </a:r>
            <a:r>
              <a:rPr lang="fr-FR" sz="3400" b="1" dirty="0" smtClean="0">
                <a:solidFill>
                  <a:schemeClr val="tx1"/>
                </a:solidFill>
                <a:latin typeface="Calibri" pitchFamily="34" charset="0"/>
                <a:cs typeface="Calibri" pitchFamily="34" charset="0"/>
              </a:rPr>
              <a:t>Peter </a:t>
            </a:r>
            <a:r>
              <a:rPr lang="fr-FR" sz="3400" b="1" dirty="0" err="1" smtClean="0">
                <a:solidFill>
                  <a:schemeClr val="tx1"/>
                </a:solidFill>
                <a:latin typeface="Calibri" pitchFamily="34" charset="0"/>
                <a:cs typeface="Calibri" pitchFamily="34" charset="0"/>
              </a:rPr>
              <a:t>Eisenman</a:t>
            </a:r>
            <a:r>
              <a:rPr lang="fr-FR" sz="3400" dirty="0" smtClean="0">
                <a:solidFill>
                  <a:schemeClr val="tx1"/>
                </a:solidFill>
                <a:latin typeface="Calibri" pitchFamily="34" charset="0"/>
                <a:cs typeface="Calibri" pitchFamily="34" charset="0"/>
              </a:rPr>
              <a:t>, </a:t>
            </a:r>
            <a:r>
              <a:rPr lang="fr-FR" sz="3400" b="1" dirty="0" smtClean="0">
                <a:solidFill>
                  <a:schemeClr val="tx1"/>
                </a:solidFill>
                <a:latin typeface="Calibri" pitchFamily="34" charset="0"/>
                <a:cs typeface="Calibri" pitchFamily="34" charset="0"/>
              </a:rPr>
              <a:t>Rem </a:t>
            </a:r>
            <a:r>
              <a:rPr lang="fr-FR" sz="3400" b="1" dirty="0" err="1" smtClean="0">
                <a:solidFill>
                  <a:schemeClr val="tx1"/>
                </a:solidFill>
                <a:latin typeface="Calibri" pitchFamily="34" charset="0"/>
                <a:cs typeface="Calibri" pitchFamily="34" charset="0"/>
              </a:rPr>
              <a:t>Koolhaas</a:t>
            </a:r>
            <a:r>
              <a:rPr lang="fr-FR" sz="3400" dirty="0" smtClean="0">
                <a:solidFill>
                  <a:schemeClr val="tx1"/>
                </a:solidFill>
                <a:latin typeface="Calibri" pitchFamily="34" charset="0"/>
                <a:cs typeface="Calibri" pitchFamily="34" charset="0"/>
              </a:rPr>
              <a:t>, </a:t>
            </a:r>
            <a:r>
              <a:rPr lang="fr-FR" sz="3400" b="1" dirty="0" err="1" smtClean="0">
                <a:solidFill>
                  <a:schemeClr val="tx1"/>
                </a:solidFill>
                <a:latin typeface="Calibri" pitchFamily="34" charset="0"/>
                <a:cs typeface="Calibri" pitchFamily="34" charset="0"/>
              </a:rPr>
              <a:t>Zaha</a:t>
            </a:r>
            <a:r>
              <a:rPr lang="fr-FR" sz="3400" b="1" dirty="0" smtClean="0">
                <a:solidFill>
                  <a:schemeClr val="tx1"/>
                </a:solidFill>
                <a:latin typeface="Calibri" pitchFamily="34" charset="0"/>
                <a:cs typeface="Calibri" pitchFamily="34" charset="0"/>
              </a:rPr>
              <a:t> </a:t>
            </a:r>
            <a:r>
              <a:rPr lang="fr-FR" sz="3400" b="1" dirty="0" err="1" smtClean="0">
                <a:solidFill>
                  <a:schemeClr val="tx1"/>
                </a:solidFill>
                <a:latin typeface="Calibri" pitchFamily="34" charset="0"/>
                <a:cs typeface="Calibri" pitchFamily="34" charset="0"/>
              </a:rPr>
              <a:t>Hadid</a:t>
            </a:r>
            <a:r>
              <a:rPr lang="fr-FR" sz="3400" dirty="0" smtClean="0">
                <a:solidFill>
                  <a:schemeClr val="tx1"/>
                </a:solidFill>
                <a:latin typeface="Calibri" pitchFamily="34" charset="0"/>
                <a:cs typeface="Calibri" pitchFamily="34" charset="0"/>
              </a:rPr>
              <a:t>, </a:t>
            </a:r>
            <a:r>
              <a:rPr lang="fr-FR" sz="3400" b="1" dirty="0" smtClean="0">
                <a:solidFill>
                  <a:schemeClr val="tx1"/>
                </a:solidFill>
                <a:latin typeface="Calibri" pitchFamily="34" charset="0"/>
                <a:cs typeface="Calibri" pitchFamily="34" charset="0"/>
              </a:rPr>
              <a:t>Daniel </a:t>
            </a:r>
            <a:r>
              <a:rPr lang="fr-FR" sz="3400" b="1" dirty="0" err="1" smtClean="0">
                <a:solidFill>
                  <a:schemeClr val="tx1"/>
                </a:solidFill>
                <a:latin typeface="Calibri" pitchFamily="34" charset="0"/>
                <a:cs typeface="Calibri" pitchFamily="34" charset="0"/>
              </a:rPr>
              <a:t>Libeskind</a:t>
            </a:r>
            <a:r>
              <a:rPr lang="fr-FR" sz="3400" dirty="0" smtClean="0">
                <a:solidFill>
                  <a:schemeClr val="tx1"/>
                </a:solidFill>
                <a:latin typeface="Calibri" pitchFamily="34" charset="0"/>
                <a:cs typeface="Calibri" pitchFamily="34" charset="0"/>
              </a:rPr>
              <a:t>, </a:t>
            </a:r>
            <a:r>
              <a:rPr lang="fr-FR" sz="3400" b="1" dirty="0" smtClean="0">
                <a:solidFill>
                  <a:schemeClr val="tx1"/>
                </a:solidFill>
                <a:latin typeface="Calibri" pitchFamily="34" charset="0"/>
                <a:cs typeface="Calibri" pitchFamily="34" charset="0"/>
              </a:rPr>
              <a:t>Frank O </a:t>
            </a:r>
            <a:r>
              <a:rPr lang="fr-FR" sz="3400" b="1" dirty="0" err="1" smtClean="0">
                <a:solidFill>
                  <a:schemeClr val="tx1"/>
                </a:solidFill>
                <a:latin typeface="Calibri" pitchFamily="34" charset="0"/>
                <a:cs typeface="Calibri" pitchFamily="34" charset="0"/>
              </a:rPr>
              <a:t>Gehry</a:t>
            </a:r>
            <a:r>
              <a:rPr lang="fr-FR" sz="3400" dirty="0" smtClean="0">
                <a:solidFill>
                  <a:schemeClr val="tx1"/>
                </a:solidFill>
                <a:latin typeface="Calibri" pitchFamily="34" charset="0"/>
                <a:cs typeface="Calibri" pitchFamily="34" charset="0"/>
              </a:rPr>
              <a:t>, </a:t>
            </a:r>
            <a:r>
              <a:rPr lang="fr-FR" sz="3400" b="1" dirty="0" smtClean="0">
                <a:solidFill>
                  <a:schemeClr val="tx1"/>
                </a:solidFill>
                <a:latin typeface="Calibri" pitchFamily="34" charset="0"/>
                <a:cs typeface="Calibri" pitchFamily="34" charset="0"/>
              </a:rPr>
              <a:t>Bernard Tschumi</a:t>
            </a:r>
            <a:r>
              <a:rPr lang="fr-FR" sz="3400" dirty="0" smtClean="0">
                <a:solidFill>
                  <a:schemeClr val="tx1"/>
                </a:solidFill>
                <a:latin typeface="Calibri" pitchFamily="34" charset="0"/>
                <a:cs typeface="Calibri" pitchFamily="34" charset="0"/>
              </a:rPr>
              <a:t>,</a:t>
            </a:r>
          </a:p>
          <a:p>
            <a:pPr marL="0" indent="504000" algn="just">
              <a:lnSpc>
                <a:spcPct val="120000"/>
              </a:lnSpc>
              <a:spcBef>
                <a:spcPts val="600"/>
              </a:spcBef>
              <a:spcAft>
                <a:spcPts val="1200"/>
              </a:spcAft>
              <a:buFont typeface="Wingdings" pitchFamily="2" charset="2"/>
              <a:buChar char="§"/>
            </a:pPr>
            <a:r>
              <a:rPr lang="fr-FR" sz="3400" dirty="0" smtClean="0">
                <a:solidFill>
                  <a:schemeClr val="tx1"/>
                </a:solidFill>
                <a:latin typeface="Calibri" pitchFamily="34" charset="0"/>
                <a:cs typeface="Calibri" pitchFamily="34" charset="0"/>
              </a:rPr>
              <a:t> Avec le recul, cette exposition apparaît comme annonciatrice de la tendance dominante de l'architecture aux États-Unis entre les années 1990 et le début du </a:t>
            </a:r>
            <a:r>
              <a:rPr lang="fr-FR" sz="3400" cap="all" dirty="0" smtClean="0">
                <a:solidFill>
                  <a:schemeClr val="tx1"/>
                </a:solidFill>
                <a:latin typeface="Calibri" pitchFamily="34" charset="0"/>
                <a:cs typeface="Calibri" pitchFamily="34" charset="0"/>
              </a:rPr>
              <a:t>XXI</a:t>
            </a:r>
            <a:r>
              <a:rPr lang="fr-FR" sz="3400" baseline="30000" dirty="0" smtClean="0">
                <a:solidFill>
                  <a:schemeClr val="tx1"/>
                </a:solidFill>
                <a:latin typeface="Calibri" pitchFamily="34" charset="0"/>
                <a:cs typeface="Calibri" pitchFamily="34" charset="0"/>
              </a:rPr>
              <a:t>e</a:t>
            </a:r>
            <a:r>
              <a:rPr lang="fr-FR" sz="3400" dirty="0" smtClean="0">
                <a:solidFill>
                  <a:schemeClr val="tx1"/>
                </a:solidFill>
                <a:latin typeface="Calibri" pitchFamily="34" charset="0"/>
                <a:cs typeface="Calibri" pitchFamily="34" charset="0"/>
              </a:rPr>
              <a:t> siècle. </a:t>
            </a:r>
          </a:p>
          <a:p>
            <a:pPr marL="0" indent="504000" algn="just">
              <a:lnSpc>
                <a:spcPct val="120000"/>
              </a:lnSpc>
              <a:spcBef>
                <a:spcPts val="600"/>
              </a:spcBef>
              <a:spcAft>
                <a:spcPts val="1200"/>
              </a:spcAft>
              <a:buFont typeface="Wingdings" pitchFamily="2" charset="2"/>
              <a:buChar char="§"/>
            </a:pPr>
            <a:r>
              <a:rPr lang="fr-FR" sz="3400" dirty="0" smtClean="0">
                <a:solidFill>
                  <a:schemeClr val="tx1"/>
                </a:solidFill>
                <a:latin typeface="Calibri" pitchFamily="34" charset="0"/>
                <a:cs typeface="Calibri" pitchFamily="34" charset="0"/>
              </a:rPr>
              <a:t>La plupart des architectes inclus dans la présentation ont depuis lors été lauréats du prestigieux </a:t>
            </a:r>
            <a:r>
              <a:rPr lang="fr-FR" sz="3400" dirty="0" smtClean="0">
                <a:solidFill>
                  <a:schemeClr val="accent6">
                    <a:lumMod val="75000"/>
                  </a:schemeClr>
                </a:solidFill>
                <a:latin typeface="Calibri" pitchFamily="34" charset="0"/>
                <a:cs typeface="Calibri" pitchFamily="34" charset="0"/>
              </a:rPr>
              <a:t>prix </a:t>
            </a:r>
            <a:r>
              <a:rPr lang="fr-FR" sz="3400" dirty="0" err="1" smtClean="0">
                <a:solidFill>
                  <a:schemeClr val="accent6">
                    <a:lumMod val="75000"/>
                  </a:schemeClr>
                </a:solidFill>
                <a:latin typeface="Calibri" pitchFamily="34" charset="0"/>
                <a:cs typeface="Calibri" pitchFamily="34" charset="0"/>
              </a:rPr>
              <a:t>Pritzker</a:t>
            </a:r>
            <a:r>
              <a:rPr lang="fr-FR" sz="3400" dirty="0" smtClean="0">
                <a:solidFill>
                  <a:schemeClr val="accent6">
                    <a:lumMod val="75000"/>
                  </a:schemeClr>
                </a:solidFill>
                <a:latin typeface="Calibri" pitchFamily="34" charset="0"/>
                <a:cs typeface="Calibri" pitchFamily="34" charset="0"/>
              </a:rPr>
              <a:t> </a:t>
            </a:r>
            <a:r>
              <a:rPr lang="fr-FR" sz="3400" dirty="0" smtClean="0">
                <a:solidFill>
                  <a:schemeClr val="tx1"/>
                </a:solidFill>
                <a:latin typeface="Calibri" pitchFamily="34" charset="0"/>
                <a:cs typeface="Calibri" pitchFamily="34" charset="0"/>
              </a:rPr>
              <a:t>en architecture, l'équivalent du prix Nobel pour la profession.</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hôtel Marques de Riscal situé à Elciego, un petit village espagnol."/>
          <p:cNvPicPr/>
          <p:nvPr/>
        </p:nvPicPr>
        <p:blipFill>
          <a:blip r:embed="rId2" cstate="print"/>
          <a:srcRect/>
          <a:stretch>
            <a:fillRect/>
          </a:stretch>
        </p:blipFill>
        <p:spPr bwMode="auto">
          <a:xfrm>
            <a:off x="3571868" y="3429000"/>
            <a:ext cx="5357850" cy="2957963"/>
          </a:xfrm>
          <a:prstGeom prst="rect">
            <a:avLst/>
          </a:prstGeom>
          <a:noFill/>
          <a:ln w="9525">
            <a:noFill/>
            <a:miter lim="800000"/>
            <a:headEnd/>
            <a:tailEnd/>
          </a:ln>
        </p:spPr>
      </p:pic>
      <p:sp>
        <p:nvSpPr>
          <p:cNvPr id="3" name="Espace réservé du contenu 2"/>
          <p:cNvSpPr>
            <a:spLocks noGrp="1"/>
          </p:cNvSpPr>
          <p:nvPr>
            <p:ph sz="quarter" idx="13"/>
          </p:nvPr>
        </p:nvSpPr>
        <p:spPr>
          <a:xfrm>
            <a:off x="428596" y="357166"/>
            <a:ext cx="8286808" cy="5903612"/>
          </a:xfrm>
        </p:spPr>
        <p:txBody>
          <a:bodyPr>
            <a:normAutofit/>
          </a:bodyPr>
          <a:lstStyle/>
          <a:p>
            <a:pPr indent="504000" algn="just">
              <a:spcBef>
                <a:spcPts val="600"/>
              </a:spcBef>
              <a:spcAft>
                <a:spcPts val="600"/>
              </a:spcAft>
              <a:buFont typeface="Wingdings" pitchFamily="2" charset="2"/>
              <a:buChar char="§"/>
            </a:pPr>
            <a:r>
              <a:rPr lang="fr-FR" sz="2400" dirty="0" smtClean="0">
                <a:solidFill>
                  <a:schemeClr val="tx1"/>
                </a:solidFill>
              </a:rPr>
              <a:t>Depuis cette exposition, l’engouement pour ce courant architectural ne s’est pas estompé, et les productions des  architectes déconstructivistes ont sans cesse cherché à repousser les limites formelles et structurelles de l’architecture.</a:t>
            </a:r>
          </a:p>
          <a:p>
            <a:pPr indent="504000" algn="just">
              <a:spcBef>
                <a:spcPts val="600"/>
              </a:spcBef>
              <a:spcAft>
                <a:spcPts val="600"/>
              </a:spcAft>
              <a:buFont typeface="Wingdings" pitchFamily="2" charset="2"/>
              <a:buChar char="§"/>
            </a:pPr>
            <a:r>
              <a:rPr lang="fr-FR" sz="2400" dirty="0" smtClean="0">
                <a:solidFill>
                  <a:schemeClr val="tx1"/>
                </a:solidFill>
              </a:rPr>
              <a:t>Aujourd’hui, la réalisation d’un projet signé par un architecte déconstructiviste est le gage de la modernité et de l’ouverture architecturale d’une ville.</a:t>
            </a:r>
            <a:r>
              <a:rPr lang="fr-FR" sz="2400" dirty="0" smtClean="0"/>
              <a:t> </a:t>
            </a:r>
            <a:endParaRPr lang="fr-FR" sz="2400" dirty="0"/>
          </a:p>
        </p:txBody>
      </p:sp>
      <p:pic>
        <p:nvPicPr>
          <p:cNvPr id="6" name="Image 5" descr="Le poisson de Barcelone"/>
          <p:cNvPicPr/>
          <p:nvPr/>
        </p:nvPicPr>
        <p:blipFill>
          <a:blip r:embed="rId3" cstate="print"/>
          <a:srcRect/>
          <a:stretch>
            <a:fillRect/>
          </a:stretch>
        </p:blipFill>
        <p:spPr bwMode="auto">
          <a:xfrm>
            <a:off x="214282" y="3429000"/>
            <a:ext cx="3286148" cy="2928958"/>
          </a:xfrm>
          <a:prstGeom prst="rect">
            <a:avLst/>
          </a:prstGeom>
          <a:noFill/>
          <a:ln w="9525">
            <a:noFill/>
            <a:miter lim="800000"/>
            <a:headEnd/>
            <a:tailEnd/>
          </a:ln>
        </p:spPr>
      </p:pic>
      <p:sp>
        <p:nvSpPr>
          <p:cNvPr id="7" name="ZoneTexte 6"/>
          <p:cNvSpPr txBox="1"/>
          <p:nvPr/>
        </p:nvSpPr>
        <p:spPr>
          <a:xfrm>
            <a:off x="214282" y="6357958"/>
            <a:ext cx="3286148" cy="276999"/>
          </a:xfrm>
          <a:prstGeom prst="rect">
            <a:avLst/>
          </a:prstGeom>
          <a:noFill/>
        </p:spPr>
        <p:txBody>
          <a:bodyPr wrap="square" rtlCol="0">
            <a:spAutoFit/>
          </a:bodyPr>
          <a:lstStyle/>
          <a:p>
            <a:r>
              <a:rPr lang="fr-FR" sz="1200" b="1" dirty="0" smtClean="0"/>
              <a:t>Poisson doré, le Peix</a:t>
            </a:r>
            <a:endParaRPr lang="fr-FR" sz="1600" b="1" dirty="0"/>
          </a:p>
        </p:txBody>
      </p:sp>
      <p:sp>
        <p:nvSpPr>
          <p:cNvPr id="11" name="ZoneTexte 10"/>
          <p:cNvSpPr txBox="1"/>
          <p:nvPr/>
        </p:nvSpPr>
        <p:spPr>
          <a:xfrm>
            <a:off x="6000760" y="3500438"/>
            <a:ext cx="2786082" cy="276999"/>
          </a:xfrm>
          <a:prstGeom prst="rect">
            <a:avLst/>
          </a:prstGeom>
          <a:noFill/>
        </p:spPr>
        <p:txBody>
          <a:bodyPr wrap="square" rtlCol="0">
            <a:spAutoFit/>
          </a:bodyPr>
          <a:lstStyle/>
          <a:p>
            <a:r>
              <a:rPr lang="fr-FR" sz="1200" b="1" dirty="0" smtClean="0"/>
              <a:t>Hôtel Marques de </a:t>
            </a:r>
            <a:r>
              <a:rPr lang="fr-FR" sz="1200" b="1" dirty="0" err="1" smtClean="0"/>
              <a:t>Riscal</a:t>
            </a:r>
            <a:r>
              <a:rPr lang="fr-FR" sz="1200" b="1" dirty="0" smtClean="0"/>
              <a:t>, Espagne</a:t>
            </a:r>
            <a:endParaRPr lang="fr-FR"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14282" y="285728"/>
            <a:ext cx="8568952" cy="6095600"/>
          </a:xfrm>
        </p:spPr>
        <p:txBody>
          <a:bodyPr>
            <a:noAutofit/>
          </a:bodyPr>
          <a:lstStyle/>
          <a:p>
            <a:pPr>
              <a:buNone/>
            </a:pPr>
            <a:r>
              <a:rPr lang="fr-FR" sz="2400" dirty="0" smtClean="0">
                <a:solidFill>
                  <a:schemeClr val="tx1"/>
                </a:solidFill>
                <a:latin typeface="Calibri" pitchFamily="34" charset="0"/>
                <a:cs typeface="Calibri" pitchFamily="34" charset="0"/>
              </a:rPr>
              <a:t>Pour </a:t>
            </a:r>
            <a:r>
              <a:rPr lang="fr-FR" sz="2400" dirty="0" err="1" smtClean="0">
                <a:solidFill>
                  <a:schemeClr val="tx1"/>
                </a:solidFill>
                <a:latin typeface="Calibri" pitchFamily="34" charset="0"/>
                <a:cs typeface="Calibri" pitchFamily="34" charset="0"/>
              </a:rPr>
              <a:t>Dérrida</a:t>
            </a:r>
            <a:r>
              <a:rPr lang="fr-FR" sz="2400" dirty="0" smtClean="0">
                <a:solidFill>
                  <a:schemeClr val="tx1"/>
                </a:solidFill>
                <a:latin typeface="Calibri" pitchFamily="34" charset="0"/>
                <a:cs typeface="Calibri" pitchFamily="34" charset="0"/>
              </a:rPr>
              <a:t>;</a:t>
            </a:r>
            <a:endParaRPr lang="fr-FR" sz="2400" dirty="0">
              <a:solidFill>
                <a:schemeClr val="tx1"/>
              </a:solidFill>
              <a:latin typeface="Calibri" pitchFamily="34" charset="0"/>
              <a:cs typeface="Calibri" pitchFamily="34" charset="0"/>
            </a:endParaRPr>
          </a:p>
          <a:p>
            <a:pPr indent="504000" algn="ctr">
              <a:spcBef>
                <a:spcPts val="600"/>
              </a:spcBef>
              <a:spcAft>
                <a:spcPts val="600"/>
              </a:spcAft>
              <a:buNone/>
            </a:pPr>
            <a:r>
              <a:rPr lang="fr-FR" sz="2400" b="1" dirty="0">
                <a:solidFill>
                  <a:schemeClr val="tx1"/>
                </a:solidFill>
                <a:latin typeface="Calibri" pitchFamily="34" charset="0"/>
                <a:cs typeface="Calibri" pitchFamily="34" charset="0"/>
              </a:rPr>
              <a:t>« Rien n'est beau, il n'y a que l'homme qui soit </a:t>
            </a:r>
            <a:r>
              <a:rPr lang="fr-FR" sz="2400" b="1" dirty="0" smtClean="0">
                <a:solidFill>
                  <a:schemeClr val="tx1"/>
                </a:solidFill>
                <a:latin typeface="Calibri" pitchFamily="34" charset="0"/>
                <a:cs typeface="Calibri" pitchFamily="34" charset="0"/>
              </a:rPr>
              <a:t>beau » </a:t>
            </a:r>
          </a:p>
          <a:p>
            <a:pPr indent="504000" algn="ctr">
              <a:spcBef>
                <a:spcPts val="600"/>
              </a:spcBef>
              <a:spcAft>
                <a:spcPts val="600"/>
              </a:spcAft>
              <a:buNone/>
            </a:pPr>
            <a:r>
              <a:rPr lang="fr-FR" sz="2400" b="1" dirty="0" smtClean="0">
                <a:solidFill>
                  <a:schemeClr val="tx1"/>
                </a:solidFill>
                <a:latin typeface="Calibri" pitchFamily="34" charset="0"/>
                <a:cs typeface="Calibri" pitchFamily="34" charset="0"/>
              </a:rPr>
              <a:t>« Rien </a:t>
            </a:r>
            <a:r>
              <a:rPr lang="fr-FR" sz="2400" b="1" dirty="0">
                <a:solidFill>
                  <a:schemeClr val="tx1"/>
                </a:solidFill>
                <a:latin typeface="Calibri" pitchFamily="34" charset="0"/>
                <a:cs typeface="Calibri" pitchFamily="34" charset="0"/>
              </a:rPr>
              <a:t>n'est laid si ce n'est l'homme qui </a:t>
            </a:r>
            <a:r>
              <a:rPr lang="fr-FR" sz="2400" b="1" dirty="0" smtClean="0">
                <a:solidFill>
                  <a:schemeClr val="tx1"/>
                </a:solidFill>
                <a:latin typeface="Calibri" pitchFamily="34" charset="0"/>
                <a:cs typeface="Calibri" pitchFamily="34" charset="0"/>
              </a:rPr>
              <a:t>dégénère » </a:t>
            </a: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Avec </a:t>
            </a:r>
            <a:r>
              <a:rPr lang="fr-FR" sz="2400" dirty="0">
                <a:solidFill>
                  <a:schemeClr val="tx1"/>
                </a:solidFill>
                <a:latin typeface="Calibri" pitchFamily="34" charset="0"/>
                <a:cs typeface="Calibri" pitchFamily="34" charset="0"/>
              </a:rPr>
              <a:t>cela l'empire des jugements esthétiques est circonscrit. </a:t>
            </a: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Par </a:t>
            </a:r>
            <a:r>
              <a:rPr lang="fr-FR" sz="2400" dirty="0">
                <a:solidFill>
                  <a:schemeClr val="tx1"/>
                </a:solidFill>
                <a:latin typeface="Calibri" pitchFamily="34" charset="0"/>
                <a:cs typeface="Calibri" pitchFamily="34" charset="0"/>
              </a:rPr>
              <a:t>art, il ne faut pas entendre seulement les œuvres d'art, mais, d'une manière générale, ce qui, en l'homme, tend à créer des formes, et à préférer la jouissance de la superficie et de l'illusion. </a:t>
            </a:r>
            <a:endParaRPr lang="fr-FR" sz="2400" dirty="0" smtClean="0">
              <a:solidFill>
                <a:schemeClr val="tx1"/>
              </a:solidFill>
              <a:latin typeface="Calibri" pitchFamily="34" charset="0"/>
              <a:cs typeface="Calibri" pitchFamily="34" charset="0"/>
            </a:endParaRPr>
          </a:p>
          <a:p>
            <a:pPr indent="504000" algn="ctr">
              <a:spcBef>
                <a:spcPts val="600"/>
              </a:spcBef>
              <a:spcAft>
                <a:spcPts val="600"/>
              </a:spcAft>
              <a:buNone/>
            </a:pPr>
            <a:r>
              <a:rPr lang="fr-FR" sz="2400" b="1" dirty="0" smtClean="0">
                <a:solidFill>
                  <a:schemeClr val="tx1"/>
                </a:solidFill>
                <a:latin typeface="Calibri" pitchFamily="34" charset="0"/>
                <a:cs typeface="Calibri" pitchFamily="34" charset="0"/>
              </a:rPr>
              <a:t>En </a:t>
            </a:r>
            <a:r>
              <a:rPr lang="fr-FR" sz="2400" b="1" dirty="0">
                <a:solidFill>
                  <a:schemeClr val="tx1"/>
                </a:solidFill>
                <a:latin typeface="Calibri" pitchFamily="34" charset="0"/>
                <a:cs typeface="Calibri" pitchFamily="34" charset="0"/>
              </a:rPr>
              <a:t>ce sens, </a:t>
            </a:r>
            <a:r>
              <a:rPr lang="fr-FR" sz="2400" b="1" dirty="0">
                <a:solidFill>
                  <a:srgbClr val="C00000"/>
                </a:solidFill>
                <a:latin typeface="Calibri" pitchFamily="34" charset="0"/>
                <a:cs typeface="Calibri" pitchFamily="34" charset="0"/>
              </a:rPr>
              <a:t>l'art s'oppose à la </a:t>
            </a:r>
            <a:r>
              <a:rPr lang="fr-FR" sz="2400" b="1" dirty="0" smtClean="0">
                <a:solidFill>
                  <a:srgbClr val="C00000"/>
                </a:solidFill>
                <a:latin typeface="Calibri" pitchFamily="34" charset="0"/>
                <a:cs typeface="Calibri" pitchFamily="34" charset="0"/>
              </a:rPr>
              <a:t>science</a:t>
            </a:r>
            <a:r>
              <a:rPr lang="fr-FR" sz="2400" b="1" dirty="0" smtClean="0">
                <a:solidFill>
                  <a:schemeClr val="tx1"/>
                </a:solidFill>
                <a:latin typeface="Calibri" pitchFamily="34" charset="0"/>
                <a:cs typeface="Calibri" pitchFamily="34" charset="0"/>
              </a:rPr>
              <a:t>.                  Qu’en est il de l’architecture ?</a:t>
            </a: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Pour </a:t>
            </a:r>
            <a:r>
              <a:rPr lang="fr-FR" sz="2400" dirty="0">
                <a:solidFill>
                  <a:schemeClr val="tx1"/>
                </a:solidFill>
                <a:latin typeface="Calibri" pitchFamily="34" charset="0"/>
                <a:cs typeface="Calibri" pitchFamily="34" charset="0"/>
              </a:rPr>
              <a:t>comprendre la force affirmative de l'art, il faut comprendre que notre vie, dans les moindres de ses aspects, tient plus de </a:t>
            </a:r>
            <a:r>
              <a:rPr lang="fr-FR" sz="2400" b="1" u="sng" dirty="0" smtClean="0">
                <a:solidFill>
                  <a:schemeClr val="tx1"/>
                </a:solidFill>
                <a:latin typeface="Calibri" pitchFamily="34" charset="0"/>
                <a:cs typeface="Calibri" pitchFamily="34" charset="0"/>
              </a:rPr>
              <a:t>l'illusion</a:t>
            </a:r>
            <a:r>
              <a:rPr lang="fr-FR" sz="2400" dirty="0" smtClean="0">
                <a:solidFill>
                  <a:schemeClr val="tx1"/>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du </a:t>
            </a:r>
            <a:r>
              <a:rPr lang="fr-FR" sz="2400" b="1" u="sng" dirty="0">
                <a:solidFill>
                  <a:schemeClr val="tx1"/>
                </a:solidFill>
                <a:latin typeface="Calibri" pitchFamily="34" charset="0"/>
                <a:cs typeface="Calibri" pitchFamily="34" charset="0"/>
              </a:rPr>
              <a:t>rêve</a:t>
            </a:r>
            <a:r>
              <a:rPr lang="fr-FR" sz="2400" dirty="0">
                <a:solidFill>
                  <a:schemeClr val="tx1"/>
                </a:solidFill>
                <a:latin typeface="Calibri" pitchFamily="34" charset="0"/>
                <a:cs typeface="Calibri" pitchFamily="34" charset="0"/>
              </a:rPr>
              <a:t> et du </a:t>
            </a:r>
            <a:r>
              <a:rPr lang="fr-FR" sz="2400" b="1" u="sng" dirty="0">
                <a:solidFill>
                  <a:schemeClr val="tx1"/>
                </a:solidFill>
                <a:latin typeface="Calibri" pitchFamily="34" charset="0"/>
                <a:cs typeface="Calibri" pitchFamily="34" charset="0"/>
              </a:rPr>
              <a:t>mensonge</a:t>
            </a:r>
            <a:r>
              <a:rPr lang="fr-FR" sz="2400" dirty="0">
                <a:solidFill>
                  <a:schemeClr val="tx1"/>
                </a:solidFill>
                <a:latin typeface="Calibri" pitchFamily="34" charset="0"/>
                <a:cs typeface="Calibri" pitchFamily="34" charset="0"/>
              </a:rPr>
              <a:t>, que de la </a:t>
            </a:r>
            <a:r>
              <a:rPr lang="fr-FR" sz="2400" dirty="0" smtClean="0">
                <a:solidFill>
                  <a:schemeClr val="tx1"/>
                </a:solidFill>
                <a:latin typeface="Calibri" pitchFamily="34" charset="0"/>
                <a:cs typeface="Calibri" pitchFamily="34" charset="0"/>
              </a:rPr>
              <a:t> </a:t>
            </a:r>
            <a:r>
              <a:rPr lang="fr-FR" sz="2400" b="1" u="sng" dirty="0">
                <a:solidFill>
                  <a:schemeClr val="tx1"/>
                </a:solidFill>
                <a:latin typeface="Calibri" pitchFamily="34" charset="0"/>
                <a:cs typeface="Calibri" pitchFamily="34" charset="0"/>
              </a:rPr>
              <a:t>vérité</a:t>
            </a:r>
            <a:r>
              <a:rPr lang="fr-FR" sz="2400" dirty="0">
                <a:solidFill>
                  <a:schemeClr val="tx1"/>
                </a:solidFill>
                <a:latin typeface="Calibri" pitchFamily="34" charset="0"/>
                <a:cs typeface="Calibri" pitchFamily="34" charset="0"/>
              </a:rPr>
              <a:t> </a:t>
            </a:r>
            <a:r>
              <a:rPr lang="fr-FR" sz="2400" dirty="0" smtClean="0">
                <a:solidFill>
                  <a:schemeClr val="tx1"/>
                </a:solidFill>
                <a:latin typeface="Calibri" pitchFamily="34" charset="0"/>
                <a:cs typeface="Calibri" pitchFamily="34" charset="0"/>
              </a:rPr>
              <a:t> </a:t>
            </a:r>
          </a:p>
          <a:p>
            <a:pPr indent="504000" algn="ctr">
              <a:spcBef>
                <a:spcPts val="600"/>
              </a:spcBef>
              <a:spcAft>
                <a:spcPts val="600"/>
              </a:spcAft>
              <a:buNone/>
            </a:pPr>
            <a:r>
              <a:rPr lang="fr-FR" sz="3200" b="1" u="sng" dirty="0" smtClean="0">
                <a:solidFill>
                  <a:srgbClr val="FF0000"/>
                </a:solidFill>
                <a:latin typeface="Calibri" pitchFamily="34" charset="0"/>
                <a:cs typeface="Calibri" pitchFamily="34" charset="0"/>
              </a:rPr>
              <a:t>Etes-vous d’accord ?    </a:t>
            </a:r>
            <a:endParaRPr lang="fr-FR" sz="3200" b="1" u="sng" dirty="0">
              <a:solidFill>
                <a:srgbClr val="FF0000"/>
              </a:solidFill>
              <a:latin typeface="Calibri" pitchFamily="34" charset="0"/>
              <a:cs typeface="Calibri" pitchFamily="34" charset="0"/>
            </a:endParaRPr>
          </a:p>
        </p:txBody>
      </p:sp>
      <p:sp>
        <p:nvSpPr>
          <p:cNvPr id="4" name="Flèche droite rayée 3"/>
          <p:cNvSpPr/>
          <p:nvPr/>
        </p:nvSpPr>
        <p:spPr>
          <a:xfrm>
            <a:off x="6000760" y="4071942"/>
            <a:ext cx="1000132" cy="28575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076767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11560" y="357166"/>
            <a:ext cx="8064896" cy="5952154"/>
          </a:xfrm>
        </p:spPr>
        <p:txBody>
          <a:bodyPr>
            <a:normAutofit/>
          </a:bodyPr>
          <a:lstStyle/>
          <a:p>
            <a:pPr marL="0" indent="360000" algn="just">
              <a:spcAft>
                <a:spcPts val="600"/>
              </a:spcAft>
              <a:buNone/>
            </a:pPr>
            <a:r>
              <a:rPr lang="fr-FR" sz="2800" b="1" dirty="0" smtClean="0">
                <a:solidFill>
                  <a:schemeClr val="accent6">
                    <a:lumMod val="75000"/>
                  </a:schemeClr>
                </a:solidFill>
                <a:latin typeface="Calibri" pitchFamily="34" charset="0"/>
                <a:cs typeface="Calibri" pitchFamily="34" charset="0"/>
              </a:rPr>
              <a:t>Orientations  du Déconstructivisme</a:t>
            </a:r>
          </a:p>
          <a:p>
            <a:pPr marL="0" indent="504000" algn="just">
              <a:lnSpc>
                <a:spcPct val="120000"/>
              </a:lnSpc>
              <a:spcBef>
                <a:spcPts val="600"/>
              </a:spcBef>
              <a:spcAft>
                <a:spcPts val="600"/>
              </a:spcAft>
              <a:buNone/>
            </a:pPr>
            <a:r>
              <a:rPr lang="fr-FR" sz="2400" dirty="0" smtClean="0">
                <a:solidFill>
                  <a:schemeClr val="tx1"/>
                </a:solidFill>
                <a:latin typeface="Calibri" pitchFamily="34" charset="0"/>
                <a:cs typeface="Calibri" pitchFamily="34" charset="0"/>
              </a:rPr>
              <a:t>Derrière </a:t>
            </a:r>
            <a:r>
              <a:rPr lang="fr-FR" sz="2400" dirty="0">
                <a:solidFill>
                  <a:schemeClr val="tx1"/>
                </a:solidFill>
                <a:latin typeface="Calibri" pitchFamily="34" charset="0"/>
                <a:cs typeface="Calibri" pitchFamily="34" charset="0"/>
              </a:rPr>
              <a:t>l'étiquette un peu globale de </a:t>
            </a:r>
            <a:r>
              <a:rPr lang="fr-FR" sz="2400" dirty="0" err="1">
                <a:solidFill>
                  <a:schemeClr val="tx1"/>
                </a:solidFill>
                <a:latin typeface="Calibri" pitchFamily="34" charset="0"/>
                <a:cs typeface="Calibri" pitchFamily="34" charset="0"/>
              </a:rPr>
              <a:t>déconstructivisme</a:t>
            </a:r>
            <a:r>
              <a:rPr lang="fr-FR" sz="2400" dirty="0">
                <a:solidFill>
                  <a:schemeClr val="tx1"/>
                </a:solidFill>
                <a:latin typeface="Calibri" pitchFamily="34" charset="0"/>
                <a:cs typeface="Calibri" pitchFamily="34" charset="0"/>
              </a:rPr>
              <a:t> se donnent à voir des pratiques architecturales diverses mais qui toutes </a:t>
            </a:r>
            <a:r>
              <a:rPr lang="fr-FR" sz="2400" dirty="0" smtClean="0">
                <a:solidFill>
                  <a:schemeClr val="tx1"/>
                </a:solidFill>
                <a:latin typeface="Calibri" pitchFamily="34" charset="0"/>
                <a:cs typeface="Calibri" pitchFamily="34" charset="0"/>
              </a:rPr>
              <a:t>refusent;</a:t>
            </a:r>
          </a:p>
          <a:p>
            <a:pPr marL="0" indent="504000" algn="just">
              <a:lnSpc>
                <a:spcPct val="120000"/>
              </a:lnSpc>
              <a:spcBef>
                <a:spcPts val="600"/>
              </a:spcBef>
              <a:spcAft>
                <a:spcPts val="600"/>
              </a:spcAft>
              <a:buFont typeface="+mj-lt"/>
              <a:buAutoNum type="arabicParenR"/>
            </a:pPr>
            <a:r>
              <a:rPr lang="fr-FR" sz="2400" dirty="0" smtClean="0">
                <a:solidFill>
                  <a:schemeClr val="tx1"/>
                </a:solidFill>
                <a:latin typeface="Calibri" pitchFamily="34" charset="0"/>
                <a:cs typeface="Calibri" pitchFamily="34" charset="0"/>
              </a:rPr>
              <a:t> </a:t>
            </a:r>
            <a:r>
              <a:rPr lang="fr-FR" sz="2400" b="1" dirty="0">
                <a:solidFill>
                  <a:srgbClr val="C00000"/>
                </a:solidFill>
                <a:latin typeface="Calibri" pitchFamily="34" charset="0"/>
                <a:cs typeface="Calibri" pitchFamily="34" charset="0"/>
              </a:rPr>
              <a:t>l'historicisme</a:t>
            </a:r>
            <a:r>
              <a:rPr lang="fr-FR" sz="2400" dirty="0">
                <a:solidFill>
                  <a:schemeClr val="tx1"/>
                </a:solidFill>
                <a:latin typeface="Calibri" pitchFamily="34" charset="0"/>
                <a:cs typeface="Calibri" pitchFamily="34" charset="0"/>
              </a:rPr>
              <a:t> </a:t>
            </a:r>
            <a:r>
              <a:rPr lang="fr-FR" sz="2400" dirty="0" smtClean="0">
                <a:solidFill>
                  <a:schemeClr val="tx1"/>
                </a:solidFill>
                <a:latin typeface="Calibri" pitchFamily="34" charset="0"/>
                <a:cs typeface="Calibri" pitchFamily="34" charset="0"/>
              </a:rPr>
              <a:t>postmoderne.</a:t>
            </a:r>
          </a:p>
          <a:p>
            <a:pPr marL="0" indent="504000" algn="just">
              <a:lnSpc>
                <a:spcPct val="120000"/>
              </a:lnSpc>
              <a:spcBef>
                <a:spcPts val="600"/>
              </a:spcBef>
              <a:spcAft>
                <a:spcPts val="600"/>
              </a:spcAft>
              <a:buFont typeface="+mj-lt"/>
              <a:buAutoNum type="arabicParenR"/>
            </a:pPr>
            <a:r>
              <a:rPr lang="fr-FR" sz="2400" dirty="0" smtClean="0">
                <a:solidFill>
                  <a:schemeClr val="tx1"/>
                </a:solidFill>
                <a:latin typeface="Calibri" pitchFamily="34" charset="0"/>
                <a:cs typeface="Calibri" pitchFamily="34" charset="0"/>
              </a:rPr>
              <a:t> Les </a:t>
            </a:r>
            <a:r>
              <a:rPr lang="fr-FR" sz="2400" b="1" dirty="0">
                <a:solidFill>
                  <a:srgbClr val="C00000"/>
                </a:solidFill>
                <a:latin typeface="Calibri" pitchFamily="34" charset="0"/>
                <a:cs typeface="Calibri" pitchFamily="34" charset="0"/>
              </a:rPr>
              <a:t>formes fermées</a:t>
            </a:r>
            <a:r>
              <a:rPr lang="fr-FR" sz="2400" dirty="0">
                <a:solidFill>
                  <a:srgbClr val="C00000"/>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de l'architecture </a:t>
            </a:r>
            <a:r>
              <a:rPr lang="fr-FR" sz="2400" dirty="0" smtClean="0">
                <a:solidFill>
                  <a:schemeClr val="tx1"/>
                </a:solidFill>
                <a:latin typeface="Calibri" pitchFamily="34" charset="0"/>
                <a:cs typeface="Calibri" pitchFamily="34" charset="0"/>
              </a:rPr>
              <a:t>moderniste.</a:t>
            </a:r>
          </a:p>
          <a:p>
            <a:pPr marL="0" indent="504000" algn="just">
              <a:lnSpc>
                <a:spcPct val="120000"/>
              </a:lnSpc>
              <a:spcBef>
                <a:spcPts val="600"/>
              </a:spcBef>
              <a:spcAft>
                <a:spcPts val="600"/>
              </a:spcAft>
              <a:buFont typeface="+mj-lt"/>
              <a:buAutoNum type="arabicParenR"/>
            </a:pPr>
            <a:r>
              <a:rPr lang="fr-FR" sz="2400" dirty="0" smtClean="0">
                <a:solidFill>
                  <a:schemeClr val="tx1"/>
                </a:solidFill>
                <a:latin typeface="Calibri" pitchFamily="34" charset="0"/>
                <a:cs typeface="Calibri" pitchFamily="34" charset="0"/>
              </a:rPr>
              <a:t> Au </a:t>
            </a:r>
            <a:r>
              <a:rPr lang="fr-FR" sz="2400" dirty="0">
                <a:solidFill>
                  <a:schemeClr val="tx1"/>
                </a:solidFill>
                <a:latin typeface="Calibri" pitchFamily="34" charset="0"/>
                <a:cs typeface="Calibri" pitchFamily="34" charset="0"/>
              </a:rPr>
              <a:t>profit de volumes </a:t>
            </a:r>
            <a:r>
              <a:rPr lang="fr-FR" sz="2400" b="1" dirty="0">
                <a:solidFill>
                  <a:srgbClr val="C00000"/>
                </a:solidFill>
                <a:latin typeface="Calibri" pitchFamily="34" charset="0"/>
                <a:cs typeface="Calibri" pitchFamily="34" charset="0"/>
              </a:rPr>
              <a:t>prismatiques plissés</a:t>
            </a:r>
            <a:r>
              <a:rPr lang="fr-FR" sz="2400" dirty="0">
                <a:solidFill>
                  <a:srgbClr val="C00000"/>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et </a:t>
            </a:r>
            <a:r>
              <a:rPr lang="fr-FR" sz="2400" b="1" dirty="0">
                <a:solidFill>
                  <a:srgbClr val="C00000"/>
                </a:solidFill>
                <a:latin typeface="Calibri" pitchFamily="34" charset="0"/>
                <a:cs typeface="Calibri" pitchFamily="34" charset="0"/>
              </a:rPr>
              <a:t>d'assemblages anguleux improbables</a:t>
            </a:r>
            <a:r>
              <a:rPr lang="fr-FR" sz="2400" dirty="0">
                <a:solidFill>
                  <a:schemeClr val="tx1"/>
                </a:solidFill>
                <a:latin typeface="Calibri" pitchFamily="34" charset="0"/>
                <a:cs typeface="Calibri" pitchFamily="34" charset="0"/>
              </a:rPr>
              <a:t>. </a:t>
            </a:r>
            <a:endParaRPr lang="fr-FR" sz="2400" dirty="0" smtClean="0">
              <a:solidFill>
                <a:schemeClr val="tx1"/>
              </a:solidFill>
              <a:latin typeface="Calibri" pitchFamily="34" charset="0"/>
              <a:cs typeface="Calibri" pitchFamily="34" charset="0"/>
            </a:endParaRPr>
          </a:p>
          <a:p>
            <a:pPr marL="0" indent="504000" algn="ctr">
              <a:lnSpc>
                <a:spcPct val="120000"/>
              </a:lnSpc>
              <a:spcBef>
                <a:spcPts val="600"/>
              </a:spcBef>
              <a:spcAft>
                <a:spcPts val="600"/>
              </a:spcAft>
              <a:buNone/>
            </a:pPr>
            <a:r>
              <a:rPr lang="fr-FR" sz="2600" b="1" dirty="0" smtClean="0">
                <a:solidFill>
                  <a:schemeClr val="tx1"/>
                </a:solidFill>
                <a:latin typeface="Calibri" pitchFamily="34" charset="0"/>
                <a:cs typeface="Calibri" pitchFamily="34" charset="0"/>
              </a:rPr>
              <a:t>Cette </a:t>
            </a:r>
            <a:r>
              <a:rPr lang="fr-FR" sz="2600" b="1" dirty="0">
                <a:solidFill>
                  <a:schemeClr val="tx1"/>
                </a:solidFill>
                <a:latin typeface="Calibri" pitchFamily="34" charset="0"/>
                <a:cs typeface="Calibri" pitchFamily="34" charset="0"/>
              </a:rPr>
              <a:t>esthétique qui privilégie les brisures et les cassures voudrait exprimer les incertitudes du monde contemporain et le sentiment de chaos qu'il engendre.</a:t>
            </a:r>
          </a:p>
          <a:p>
            <a:endParaRPr lang="fr-FR" dirty="0"/>
          </a:p>
        </p:txBody>
      </p:sp>
    </p:spTree>
    <p:extLst>
      <p:ext uri="{BB962C8B-B14F-4D97-AF65-F5344CB8AC3E}">
        <p14:creationId xmlns="" xmlns:p14="http://schemas.microsoft.com/office/powerpoint/2010/main" val="20147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23528" y="285728"/>
            <a:ext cx="8534752" cy="6357982"/>
          </a:xfrm>
        </p:spPr>
        <p:txBody>
          <a:bodyPr>
            <a:noAutofit/>
          </a:bodyPr>
          <a:lstStyle/>
          <a:p>
            <a:pPr marL="45720" indent="0">
              <a:buNone/>
            </a:pPr>
            <a:r>
              <a:rPr lang="fr-FR" sz="2800" b="1" dirty="0" smtClean="0">
                <a:solidFill>
                  <a:schemeClr val="accent6">
                    <a:lumMod val="75000"/>
                  </a:schemeClr>
                </a:solidFill>
              </a:rPr>
              <a:t>Le contexte scientifique </a:t>
            </a:r>
          </a:p>
          <a:p>
            <a:pPr marL="45720"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Au </a:t>
            </a:r>
            <a:r>
              <a:rPr lang="fr-FR" sz="2400" dirty="0">
                <a:solidFill>
                  <a:schemeClr val="tx1"/>
                </a:solidFill>
                <a:latin typeface="Calibri" pitchFamily="34" charset="0"/>
                <a:cs typeface="Calibri" pitchFamily="34" charset="0"/>
              </a:rPr>
              <a:t>début des années 1990, la modélisation numérique provoque un saut considérable dans l'expressivité des formes construites par F. </a:t>
            </a:r>
            <a:r>
              <a:rPr lang="fr-FR" sz="2400" dirty="0" err="1">
                <a:solidFill>
                  <a:schemeClr val="tx1"/>
                </a:solidFill>
                <a:latin typeface="Calibri" pitchFamily="34" charset="0"/>
                <a:cs typeface="Calibri" pitchFamily="34" charset="0"/>
              </a:rPr>
              <a:t>Gehry</a:t>
            </a:r>
            <a:r>
              <a:rPr lang="fr-FR" sz="2400" dirty="0">
                <a:solidFill>
                  <a:schemeClr val="tx1"/>
                </a:solidFill>
                <a:latin typeface="Calibri" pitchFamily="34" charset="0"/>
                <a:cs typeface="Calibri" pitchFamily="34" charset="0"/>
              </a:rPr>
              <a:t>. </a:t>
            </a:r>
            <a:endParaRPr lang="fr-FR" sz="2400" dirty="0" smtClean="0">
              <a:solidFill>
                <a:schemeClr val="tx1"/>
              </a:solidFill>
              <a:latin typeface="Calibri" pitchFamily="34" charset="0"/>
              <a:cs typeface="Calibri" pitchFamily="34" charset="0"/>
            </a:endParaRPr>
          </a:p>
          <a:p>
            <a:pPr marL="45720" indent="504000" algn="ctr">
              <a:spcBef>
                <a:spcPts val="600"/>
              </a:spcBef>
              <a:spcAft>
                <a:spcPts val="600"/>
              </a:spcAft>
              <a:buNone/>
            </a:pPr>
            <a:r>
              <a:rPr lang="fr-FR" sz="2400" b="1" dirty="0" smtClean="0">
                <a:solidFill>
                  <a:schemeClr val="tx1"/>
                </a:solidFill>
                <a:latin typeface="Calibri" pitchFamily="34" charset="0"/>
                <a:cs typeface="Calibri" pitchFamily="34" charset="0"/>
              </a:rPr>
              <a:t>«</a:t>
            </a:r>
            <a:r>
              <a:rPr lang="fr-FR" sz="2400" b="1" dirty="0">
                <a:solidFill>
                  <a:schemeClr val="tx1"/>
                </a:solidFill>
                <a:latin typeface="Calibri" pitchFamily="34" charset="0"/>
                <a:cs typeface="Calibri" pitchFamily="34" charset="0"/>
              </a:rPr>
              <a:t> </a:t>
            </a:r>
            <a:r>
              <a:rPr lang="fr-FR" sz="2400" b="1" i="1" dirty="0">
                <a:solidFill>
                  <a:schemeClr val="tx1"/>
                </a:solidFill>
                <a:latin typeface="Calibri" pitchFamily="34" charset="0"/>
                <a:cs typeface="Calibri" pitchFamily="34" charset="0"/>
              </a:rPr>
              <a:t>La </a:t>
            </a:r>
            <a:r>
              <a:rPr lang="fr-FR" sz="2400" b="1" i="1" dirty="0" smtClean="0">
                <a:solidFill>
                  <a:schemeClr val="tx1"/>
                </a:solidFill>
                <a:latin typeface="Calibri" pitchFamily="34" charset="0"/>
                <a:cs typeface="Calibri" pitchFamily="34" charset="0"/>
              </a:rPr>
              <a:t>technologie est </a:t>
            </a:r>
            <a:r>
              <a:rPr lang="fr-FR" sz="2400" b="1" i="1" dirty="0">
                <a:solidFill>
                  <a:schemeClr val="tx1"/>
                </a:solidFill>
                <a:latin typeface="Calibri" pitchFamily="34" charset="0"/>
                <a:cs typeface="Calibri" pitchFamily="34" charset="0"/>
              </a:rPr>
              <a:t>l'amplificateur qui lui </a:t>
            </a:r>
            <a:r>
              <a:rPr lang="fr-FR" sz="2400" b="1" i="1" dirty="0" smtClean="0">
                <a:solidFill>
                  <a:schemeClr val="tx1"/>
                </a:solidFill>
                <a:latin typeface="Calibri" pitchFamily="34" charset="0"/>
                <a:cs typeface="Calibri" pitchFamily="34" charset="0"/>
              </a:rPr>
              <a:t>permet de développer </a:t>
            </a:r>
            <a:r>
              <a:rPr lang="fr-FR" sz="2400" b="1" i="1" dirty="0">
                <a:solidFill>
                  <a:schemeClr val="tx1"/>
                </a:solidFill>
                <a:latin typeface="Calibri" pitchFamily="34" charset="0"/>
                <a:cs typeface="Calibri" pitchFamily="34" charset="0"/>
              </a:rPr>
              <a:t>sa vision à l'échelle et au niveau du bâti </a:t>
            </a:r>
            <a:r>
              <a:rPr lang="fr-FR" sz="2400" b="1" dirty="0" smtClean="0">
                <a:solidFill>
                  <a:schemeClr val="tx1"/>
                </a:solidFill>
                <a:latin typeface="Calibri" pitchFamily="34" charset="0"/>
                <a:cs typeface="Calibri" pitchFamily="34" charset="0"/>
              </a:rPr>
              <a:t>».</a:t>
            </a:r>
          </a:p>
          <a:p>
            <a:pPr marL="45720" indent="504000" algn="just">
              <a:spcBef>
                <a:spcPts val="600"/>
              </a:spcBef>
              <a:spcAft>
                <a:spcPts val="600"/>
              </a:spcAft>
              <a:buFont typeface="Wingdings" pitchFamily="2" charset="2"/>
              <a:buChar char="§"/>
            </a:pPr>
            <a:r>
              <a:rPr lang="fr-FR" sz="2400" dirty="0" err="1" smtClean="0">
                <a:solidFill>
                  <a:schemeClr val="tx1"/>
                </a:solidFill>
                <a:latin typeface="Calibri" pitchFamily="34" charset="0"/>
                <a:cs typeface="Calibri" pitchFamily="34" charset="0"/>
              </a:rPr>
              <a:t>Gehry</a:t>
            </a:r>
            <a:r>
              <a:rPr lang="fr-FR" sz="2400" dirty="0" smtClean="0">
                <a:solidFill>
                  <a:schemeClr val="tx1"/>
                </a:solidFill>
                <a:latin typeface="Calibri" pitchFamily="34" charset="0"/>
                <a:cs typeface="Calibri" pitchFamily="34" charset="0"/>
              </a:rPr>
              <a:t> </a:t>
            </a:r>
            <a:r>
              <a:rPr lang="fr-FR" sz="2400" dirty="0" err="1">
                <a:solidFill>
                  <a:schemeClr val="tx1"/>
                </a:solidFill>
                <a:latin typeface="Calibri" pitchFamily="34" charset="0"/>
                <a:cs typeface="Calibri" pitchFamily="34" charset="0"/>
              </a:rPr>
              <a:t>Partners</a:t>
            </a:r>
            <a:r>
              <a:rPr lang="fr-FR" sz="2400" dirty="0">
                <a:solidFill>
                  <a:schemeClr val="tx1"/>
                </a:solidFill>
                <a:latin typeface="Calibri" pitchFamily="34" charset="0"/>
                <a:cs typeface="Calibri" pitchFamily="34" charset="0"/>
              </a:rPr>
              <a:t> se dote d'un laboratoire spécialisé, dirigé par James </a:t>
            </a:r>
            <a:r>
              <a:rPr lang="fr-FR" sz="2400" dirty="0" err="1" smtClean="0">
                <a:solidFill>
                  <a:schemeClr val="tx1"/>
                </a:solidFill>
                <a:latin typeface="Calibri" pitchFamily="34" charset="0"/>
                <a:cs typeface="Calibri" pitchFamily="34" charset="0"/>
              </a:rPr>
              <a:t>Glymph</a:t>
            </a:r>
            <a:r>
              <a:rPr lang="fr-FR" sz="2400" dirty="0" smtClean="0">
                <a:solidFill>
                  <a:schemeClr val="tx1"/>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qui œuvre à une approche pionnière de la technologie 3D appliquée à l'architecture. </a:t>
            </a:r>
            <a:endParaRPr lang="fr-FR" sz="2400" dirty="0" smtClean="0">
              <a:solidFill>
                <a:schemeClr val="tx1"/>
              </a:solidFill>
              <a:latin typeface="Calibri" pitchFamily="34" charset="0"/>
              <a:cs typeface="Calibri" pitchFamily="34" charset="0"/>
            </a:endParaRPr>
          </a:p>
          <a:p>
            <a:pPr marL="45720"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Pour </a:t>
            </a:r>
            <a:r>
              <a:rPr lang="fr-FR" sz="2400" dirty="0">
                <a:solidFill>
                  <a:schemeClr val="tx1"/>
                </a:solidFill>
                <a:latin typeface="Calibri" pitchFamily="34" charset="0"/>
                <a:cs typeface="Calibri" pitchFamily="34" charset="0"/>
              </a:rPr>
              <a:t>ce faire, le duo </a:t>
            </a:r>
            <a:r>
              <a:rPr lang="fr-FR" sz="2400" dirty="0" err="1">
                <a:solidFill>
                  <a:schemeClr val="tx1"/>
                </a:solidFill>
                <a:latin typeface="Calibri" pitchFamily="34" charset="0"/>
                <a:cs typeface="Calibri" pitchFamily="34" charset="0"/>
              </a:rPr>
              <a:t>Gehry</a:t>
            </a:r>
            <a:r>
              <a:rPr lang="fr-FR" sz="2400" dirty="0">
                <a:solidFill>
                  <a:schemeClr val="tx1"/>
                </a:solidFill>
                <a:latin typeface="Calibri" pitchFamily="34" charset="0"/>
                <a:cs typeface="Calibri" pitchFamily="34" charset="0"/>
              </a:rPr>
              <a:t>-</a:t>
            </a:r>
            <a:r>
              <a:rPr lang="fr-FR" sz="2400" dirty="0" err="1">
                <a:solidFill>
                  <a:schemeClr val="tx1"/>
                </a:solidFill>
                <a:latin typeface="Calibri" pitchFamily="34" charset="0"/>
                <a:cs typeface="Calibri" pitchFamily="34" charset="0"/>
              </a:rPr>
              <a:t>Glymph</a:t>
            </a:r>
            <a:r>
              <a:rPr lang="fr-FR" sz="2400" dirty="0">
                <a:solidFill>
                  <a:schemeClr val="tx1"/>
                </a:solidFill>
                <a:latin typeface="Calibri" pitchFamily="34" charset="0"/>
                <a:cs typeface="Calibri" pitchFamily="34" charset="0"/>
              </a:rPr>
              <a:t> adapte </a:t>
            </a:r>
            <a:r>
              <a:rPr lang="fr-FR" sz="2400" b="1" dirty="0">
                <a:solidFill>
                  <a:schemeClr val="tx1"/>
                </a:solidFill>
                <a:latin typeface="Calibri" pitchFamily="34" charset="0"/>
                <a:cs typeface="Calibri" pitchFamily="34" charset="0"/>
              </a:rPr>
              <a:t>CATIA</a:t>
            </a:r>
            <a:r>
              <a:rPr lang="fr-FR" sz="2400" dirty="0">
                <a:solidFill>
                  <a:schemeClr val="tx1"/>
                </a:solidFill>
                <a:latin typeface="Calibri" pitchFamily="34" charset="0"/>
                <a:cs typeface="Calibri" pitchFamily="34" charset="0"/>
              </a:rPr>
              <a:t>, un logiciel de Dassault Systèmes initialement conçu pour modéliser des avions, au bâtiment. </a:t>
            </a:r>
            <a:endParaRPr lang="fr-FR" sz="2400" dirty="0" smtClean="0">
              <a:solidFill>
                <a:schemeClr val="tx1"/>
              </a:solidFill>
              <a:latin typeface="Calibri" pitchFamily="34" charset="0"/>
              <a:cs typeface="Calibri" pitchFamily="34" charset="0"/>
            </a:endParaRPr>
          </a:p>
          <a:p>
            <a:pPr marL="45720"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C'est </a:t>
            </a:r>
            <a:r>
              <a:rPr lang="fr-FR" sz="2400" dirty="0">
                <a:solidFill>
                  <a:schemeClr val="tx1"/>
                </a:solidFill>
                <a:latin typeface="Calibri" pitchFamily="34" charset="0"/>
                <a:cs typeface="Calibri" pitchFamily="34" charset="0"/>
              </a:rPr>
              <a:t>sur cet outil que reposera la faisabilité des </a:t>
            </a:r>
            <a:r>
              <a:rPr lang="fr-FR" sz="2400" b="1" dirty="0">
                <a:solidFill>
                  <a:schemeClr val="tx1"/>
                </a:solidFill>
                <a:latin typeface="Calibri" pitchFamily="34" charset="0"/>
                <a:cs typeface="Calibri" pitchFamily="34" charset="0"/>
              </a:rPr>
              <a:t>géométries hors normes </a:t>
            </a:r>
            <a:r>
              <a:rPr lang="fr-FR" sz="2400" dirty="0">
                <a:solidFill>
                  <a:schemeClr val="tx1"/>
                </a:solidFill>
                <a:latin typeface="Calibri" pitchFamily="34" charset="0"/>
                <a:cs typeface="Calibri" pitchFamily="34" charset="0"/>
              </a:rPr>
              <a:t>conçues par </a:t>
            </a:r>
            <a:r>
              <a:rPr lang="fr-FR" sz="2400" dirty="0" err="1" smtClean="0">
                <a:solidFill>
                  <a:schemeClr val="tx1"/>
                </a:solidFill>
                <a:latin typeface="Calibri" pitchFamily="34" charset="0"/>
                <a:cs typeface="Calibri" pitchFamily="34" charset="0"/>
              </a:rPr>
              <a:t>Gehry</a:t>
            </a:r>
            <a:r>
              <a:rPr lang="fr-FR" sz="2400" dirty="0" smtClean="0">
                <a:solidFill>
                  <a:schemeClr val="tx1"/>
                </a:solidFill>
                <a:latin typeface="Calibri" pitchFamily="34" charset="0"/>
                <a:cs typeface="Calibri" pitchFamily="34" charset="0"/>
              </a:rPr>
              <a:t>.</a:t>
            </a:r>
          </a:p>
          <a:p>
            <a:pPr marL="45720" indent="504000" algn="just">
              <a:spcBef>
                <a:spcPts val="600"/>
              </a:spcBef>
              <a:spcAft>
                <a:spcPts val="600"/>
              </a:spcAft>
              <a:buNone/>
            </a:pPr>
            <a:r>
              <a:rPr lang="fr-FR" sz="1600" dirty="0">
                <a:solidFill>
                  <a:schemeClr val="tx1"/>
                </a:solidFill>
              </a:rPr>
              <a:t/>
            </a:r>
            <a:br>
              <a:rPr lang="fr-FR" sz="1600" dirty="0">
                <a:solidFill>
                  <a:schemeClr val="tx1"/>
                </a:solidFill>
              </a:rPr>
            </a:br>
            <a:endParaRPr lang="fr-FR" sz="1600" dirty="0">
              <a:solidFill>
                <a:schemeClr val="tx1"/>
              </a:solidFill>
            </a:endParaRPr>
          </a:p>
          <a:p>
            <a:endParaRPr lang="fr-FR" sz="1600" dirty="0"/>
          </a:p>
        </p:txBody>
      </p:sp>
    </p:spTree>
    <p:extLst>
      <p:ext uri="{BB962C8B-B14F-4D97-AF65-F5344CB8AC3E}">
        <p14:creationId xmlns="" xmlns:p14="http://schemas.microsoft.com/office/powerpoint/2010/main" val="12552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 poisson de Barcelone"/>
          <p:cNvPicPr/>
          <p:nvPr/>
        </p:nvPicPr>
        <p:blipFill>
          <a:blip r:embed="rId2" cstate="print"/>
          <a:srcRect/>
          <a:stretch>
            <a:fillRect/>
          </a:stretch>
        </p:blipFill>
        <p:spPr bwMode="auto">
          <a:xfrm>
            <a:off x="4286248" y="1714488"/>
            <a:ext cx="4572032" cy="4643470"/>
          </a:xfrm>
          <a:prstGeom prst="rect">
            <a:avLst/>
          </a:prstGeom>
          <a:noFill/>
          <a:ln w="9525">
            <a:noFill/>
            <a:miter lim="800000"/>
            <a:headEnd/>
            <a:tailEnd/>
          </a:ln>
        </p:spPr>
      </p:pic>
      <p:sp>
        <p:nvSpPr>
          <p:cNvPr id="3" name="Espace réservé du contenu 2"/>
          <p:cNvSpPr>
            <a:spLocks noGrp="1"/>
          </p:cNvSpPr>
          <p:nvPr>
            <p:ph sz="quarter" idx="13"/>
          </p:nvPr>
        </p:nvSpPr>
        <p:spPr>
          <a:xfrm>
            <a:off x="785786" y="357166"/>
            <a:ext cx="7858180" cy="5643602"/>
          </a:xfrm>
        </p:spPr>
        <p:txBody>
          <a:bodyPr>
            <a:normAutofit/>
          </a:bodyPr>
          <a:lstStyle/>
          <a:p>
            <a:pPr marL="45720" indent="504000" algn="just">
              <a:spcBef>
                <a:spcPts val="600"/>
              </a:spcBef>
              <a:spcAft>
                <a:spcPts val="600"/>
              </a:spcAft>
              <a:buFont typeface="Wingdings" pitchFamily="2" charset="2"/>
              <a:buChar char="§"/>
            </a:pPr>
            <a:r>
              <a:rPr lang="fr-FR" sz="2400" dirty="0" smtClean="0">
                <a:solidFill>
                  <a:schemeClr val="tx1"/>
                </a:solidFill>
              </a:rPr>
              <a:t>Le logiciel traduit numériquement l'approche tout à fait traditionnelle et empirique de l'architecte, basée sur l'étude de volumes sans cesse remodelés et redéfinis.</a:t>
            </a:r>
          </a:p>
          <a:p>
            <a:pPr marL="45720" indent="504000" algn="just">
              <a:spcBef>
                <a:spcPts val="600"/>
              </a:spcBef>
              <a:spcAft>
                <a:spcPts val="600"/>
              </a:spcAft>
              <a:buNone/>
            </a:pPr>
            <a:endParaRPr lang="fr-FR" sz="2400" dirty="0" smtClean="0">
              <a:solidFill>
                <a:schemeClr val="tx1"/>
              </a:solidFill>
            </a:endParaRPr>
          </a:p>
          <a:p>
            <a:pPr>
              <a:buNone/>
            </a:pPr>
            <a:endParaRPr lang="fr-FR" dirty="0"/>
          </a:p>
        </p:txBody>
      </p:sp>
      <p:sp>
        <p:nvSpPr>
          <p:cNvPr id="5" name="ZoneTexte 4"/>
          <p:cNvSpPr txBox="1"/>
          <p:nvPr/>
        </p:nvSpPr>
        <p:spPr>
          <a:xfrm>
            <a:off x="500034" y="3714752"/>
            <a:ext cx="214314" cy="369332"/>
          </a:xfrm>
          <a:prstGeom prst="rect">
            <a:avLst/>
          </a:prstGeom>
          <a:noFill/>
        </p:spPr>
        <p:txBody>
          <a:bodyPr wrap="square" rtlCol="0">
            <a:spAutoFit/>
          </a:bodyPr>
          <a:lstStyle/>
          <a:p>
            <a:endParaRPr lang="fr-FR" dirty="0"/>
          </a:p>
        </p:txBody>
      </p:sp>
      <p:sp>
        <p:nvSpPr>
          <p:cNvPr id="6" name="ZoneTexte 5"/>
          <p:cNvSpPr txBox="1"/>
          <p:nvPr/>
        </p:nvSpPr>
        <p:spPr>
          <a:xfrm>
            <a:off x="571472" y="1785926"/>
            <a:ext cx="3500462" cy="4893647"/>
          </a:xfrm>
          <a:prstGeom prst="rect">
            <a:avLst/>
          </a:prstGeom>
          <a:noFill/>
        </p:spPr>
        <p:txBody>
          <a:bodyPr wrap="square" rtlCol="0">
            <a:spAutoFit/>
          </a:bodyPr>
          <a:lstStyle/>
          <a:p>
            <a:pPr marL="45720" indent="504000" algn="just">
              <a:spcBef>
                <a:spcPts val="600"/>
              </a:spcBef>
              <a:spcAft>
                <a:spcPts val="600"/>
              </a:spcAft>
              <a:buFont typeface="Wingdings" pitchFamily="2" charset="2"/>
              <a:buChar char="§"/>
            </a:pPr>
            <a:r>
              <a:rPr lang="fr-FR" sz="2400" dirty="0" smtClean="0"/>
              <a:t>La première application de CATIA se concrétise avec le </a:t>
            </a:r>
            <a:r>
              <a:rPr lang="fr-FR" sz="2400" b="1" dirty="0" smtClean="0"/>
              <a:t>Poisson</a:t>
            </a:r>
            <a:r>
              <a:rPr lang="fr-FR" sz="2400" dirty="0" smtClean="0"/>
              <a:t> (1992). La sculpture est constituée d'un tissage métallique porté par une structure en acier. L'enveloppe, succession de plans concaves et convexes, est entièrement calculée par informatique.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11560" y="428604"/>
            <a:ext cx="7992888" cy="6096740"/>
          </a:xfrm>
        </p:spPr>
        <p:txBody>
          <a:bodyPr>
            <a:normAutofit lnSpcReduction="10000"/>
          </a:bodyPr>
          <a:lstStyle/>
          <a:p>
            <a:pPr indent="504000">
              <a:spcBef>
                <a:spcPts val="600"/>
              </a:spcBef>
              <a:spcAft>
                <a:spcPts val="1200"/>
              </a:spcAft>
              <a:buNone/>
            </a:pPr>
            <a:r>
              <a:rPr lang="fr-FR" b="1" dirty="0" smtClean="0">
                <a:solidFill>
                  <a:schemeClr val="accent5">
                    <a:lumMod val="75000"/>
                  </a:schemeClr>
                </a:solidFill>
              </a:rPr>
              <a:t>Le </a:t>
            </a:r>
            <a:r>
              <a:rPr lang="fr-FR" b="1" dirty="0" err="1" smtClean="0">
                <a:solidFill>
                  <a:schemeClr val="accent5">
                    <a:lumMod val="75000"/>
                  </a:schemeClr>
                </a:solidFill>
              </a:rPr>
              <a:t>déconstructivisme</a:t>
            </a:r>
            <a:r>
              <a:rPr lang="fr-FR" b="1" dirty="0" smtClean="0">
                <a:solidFill>
                  <a:schemeClr val="accent5">
                    <a:lumMod val="75000"/>
                  </a:schemeClr>
                </a:solidFill>
              </a:rPr>
              <a:t> selon Tschumi</a:t>
            </a:r>
          </a:p>
          <a:p>
            <a:pPr indent="504000" algn="just">
              <a:spcBef>
                <a:spcPts val="600"/>
              </a:spcBef>
              <a:spcAft>
                <a:spcPts val="1200"/>
              </a:spcAft>
              <a:buFont typeface="Wingdings" pitchFamily="2" charset="2"/>
              <a:buChar char="§"/>
            </a:pPr>
            <a:r>
              <a:rPr lang="fr-FR" sz="1800" dirty="0" smtClean="0">
                <a:solidFill>
                  <a:schemeClr val="tx1"/>
                </a:solidFill>
              </a:rPr>
              <a:t>Pour </a:t>
            </a:r>
            <a:r>
              <a:rPr lang="fr-FR" sz="1800" dirty="0">
                <a:solidFill>
                  <a:schemeClr val="tx1"/>
                </a:solidFill>
              </a:rPr>
              <a:t>Tschumi, l'architecture ne peut se limiter au « </a:t>
            </a:r>
            <a:r>
              <a:rPr lang="fr-FR" sz="1800" b="1" dirty="0">
                <a:solidFill>
                  <a:schemeClr val="tx1"/>
                </a:solidFill>
              </a:rPr>
              <a:t>jeu savant, correct et magnifique des volumes sous la lumière</a:t>
            </a:r>
            <a:r>
              <a:rPr lang="fr-FR" sz="1800" dirty="0">
                <a:solidFill>
                  <a:schemeClr val="tx1"/>
                </a:solidFill>
              </a:rPr>
              <a:t> </a:t>
            </a:r>
            <a:r>
              <a:rPr lang="fr-FR" sz="1800" dirty="0" smtClean="0">
                <a:solidFill>
                  <a:schemeClr val="tx1"/>
                </a:solidFill>
              </a:rPr>
              <a:t>», souvenez vous de cette fameuse phrase de </a:t>
            </a:r>
            <a:r>
              <a:rPr lang="fr-FR" sz="1800" b="1" dirty="0" smtClean="0">
                <a:solidFill>
                  <a:schemeClr val="accent6"/>
                </a:solidFill>
              </a:rPr>
              <a:t>Le Corbusier</a:t>
            </a:r>
            <a:r>
              <a:rPr lang="fr-FR" sz="1800" dirty="0" smtClean="0">
                <a:solidFill>
                  <a:schemeClr val="tx1"/>
                </a:solidFill>
              </a:rPr>
              <a:t>. </a:t>
            </a:r>
          </a:p>
          <a:p>
            <a:pPr indent="504000" algn="just">
              <a:spcBef>
                <a:spcPts val="600"/>
              </a:spcBef>
              <a:spcAft>
                <a:spcPts val="1200"/>
              </a:spcAft>
              <a:buFont typeface="Wingdings" pitchFamily="2" charset="2"/>
              <a:buChar char="§"/>
            </a:pPr>
            <a:r>
              <a:rPr lang="fr-FR" sz="1800" dirty="0" smtClean="0">
                <a:solidFill>
                  <a:schemeClr val="tx1"/>
                </a:solidFill>
              </a:rPr>
              <a:t>Elle </a:t>
            </a:r>
            <a:r>
              <a:rPr lang="fr-FR" sz="1800" dirty="0">
                <a:solidFill>
                  <a:schemeClr val="tx1"/>
                </a:solidFill>
              </a:rPr>
              <a:t>ne peut être autonome, et a tout à gagner de l'interaction avec d'autres disciplines. </a:t>
            </a:r>
            <a:r>
              <a:rPr lang="fr-FR" sz="1800" dirty="0" smtClean="0">
                <a:solidFill>
                  <a:schemeClr val="tx1"/>
                </a:solidFill>
              </a:rPr>
              <a:t>              Donc l’architecture est </a:t>
            </a:r>
            <a:r>
              <a:rPr lang="fr-FR" sz="1800" b="1" dirty="0" smtClean="0">
                <a:solidFill>
                  <a:schemeClr val="tx1"/>
                </a:solidFill>
              </a:rPr>
              <a:t>pluridisciplinaire</a:t>
            </a:r>
          </a:p>
          <a:p>
            <a:pPr indent="504000" algn="just">
              <a:spcBef>
                <a:spcPts val="600"/>
              </a:spcBef>
              <a:spcAft>
                <a:spcPts val="1200"/>
              </a:spcAft>
              <a:buFont typeface="Wingdings" pitchFamily="2" charset="2"/>
              <a:buChar char="§"/>
            </a:pPr>
            <a:r>
              <a:rPr lang="fr-FR" sz="1800" dirty="0" smtClean="0">
                <a:solidFill>
                  <a:schemeClr val="tx1"/>
                </a:solidFill>
              </a:rPr>
              <a:t>Partant </a:t>
            </a:r>
            <a:r>
              <a:rPr lang="fr-FR" sz="1800" dirty="0">
                <a:solidFill>
                  <a:schemeClr val="tx1"/>
                </a:solidFill>
              </a:rPr>
              <a:t>de ce constat que « la réalité du corps et de la vie sociale </a:t>
            </a:r>
            <a:r>
              <a:rPr lang="fr-FR" sz="1800" dirty="0" smtClean="0">
                <a:solidFill>
                  <a:schemeClr val="tx1"/>
                </a:solidFill>
              </a:rPr>
              <a:t>sont </a:t>
            </a:r>
            <a:r>
              <a:rPr lang="fr-FR" sz="1800" dirty="0">
                <a:solidFill>
                  <a:schemeClr val="tx1"/>
                </a:solidFill>
              </a:rPr>
              <a:t>souvent exclus de la définition de l’architecture </a:t>
            </a:r>
            <a:r>
              <a:rPr lang="fr-FR" sz="1800" dirty="0" smtClean="0">
                <a:solidFill>
                  <a:schemeClr val="tx1"/>
                </a:solidFill>
              </a:rPr>
              <a:t>», </a:t>
            </a:r>
            <a:r>
              <a:rPr lang="fr-FR" sz="1800" dirty="0">
                <a:solidFill>
                  <a:schemeClr val="tx1"/>
                </a:solidFill>
              </a:rPr>
              <a:t>il considère, </a:t>
            </a:r>
            <a:r>
              <a:rPr lang="fr-FR" sz="1800" dirty="0" smtClean="0">
                <a:solidFill>
                  <a:schemeClr val="tx1"/>
                </a:solidFill>
              </a:rPr>
              <a:t>à </a:t>
            </a:r>
            <a:r>
              <a:rPr lang="fr-FR" sz="1800" dirty="0">
                <a:solidFill>
                  <a:schemeClr val="tx1"/>
                </a:solidFill>
              </a:rPr>
              <a:t>contrario, que sa matérialisation ne peut exister que par les </a:t>
            </a:r>
            <a:r>
              <a:rPr lang="fr-FR" sz="1800" dirty="0" smtClean="0">
                <a:solidFill>
                  <a:schemeClr val="tx1"/>
                </a:solidFill>
              </a:rPr>
              <a:t>mouvements et </a:t>
            </a:r>
            <a:r>
              <a:rPr lang="fr-FR" sz="1800" dirty="0">
                <a:solidFill>
                  <a:schemeClr val="tx1"/>
                </a:solidFill>
              </a:rPr>
              <a:t>les activités se déroulant à l'intérieur du bâtiment</a:t>
            </a:r>
            <a:r>
              <a:rPr lang="fr-FR" sz="1800" dirty="0" smtClean="0">
                <a:solidFill>
                  <a:schemeClr val="tx1"/>
                </a:solidFill>
              </a:rPr>
              <a:t>.</a:t>
            </a:r>
          </a:p>
          <a:p>
            <a:pPr indent="504000" algn="ctr">
              <a:spcBef>
                <a:spcPts val="600"/>
              </a:spcBef>
              <a:spcAft>
                <a:spcPts val="1200"/>
              </a:spcAft>
              <a:buNone/>
            </a:pPr>
            <a:r>
              <a:rPr lang="fr-FR" sz="1800" dirty="0" smtClean="0">
                <a:solidFill>
                  <a:schemeClr val="tx1"/>
                </a:solidFill>
              </a:rPr>
              <a:t>                </a:t>
            </a:r>
            <a:r>
              <a:rPr lang="fr-FR" sz="2000" b="1" dirty="0" smtClean="0">
                <a:solidFill>
                  <a:schemeClr val="tx1"/>
                </a:solidFill>
              </a:rPr>
              <a:t>Architecture de mouvement</a:t>
            </a:r>
            <a:endParaRPr lang="fr-FR" sz="1800" b="1" dirty="0">
              <a:solidFill>
                <a:schemeClr val="tx1"/>
              </a:solidFill>
            </a:endParaRPr>
          </a:p>
          <a:p>
            <a:pPr indent="504000" algn="just">
              <a:spcBef>
                <a:spcPts val="600"/>
              </a:spcBef>
              <a:spcAft>
                <a:spcPts val="1200"/>
              </a:spcAft>
              <a:buFont typeface="Wingdings" pitchFamily="2" charset="2"/>
              <a:buChar char="§"/>
            </a:pPr>
            <a:r>
              <a:rPr lang="fr-FR" sz="1800" dirty="0">
                <a:solidFill>
                  <a:schemeClr val="tx1"/>
                </a:solidFill>
              </a:rPr>
              <a:t>C'est dans la danse et l'art contemporain qu'il fonde en partie son approche. Avec les artistes Robert Longo, David Salle ou Sarah </a:t>
            </a:r>
            <a:r>
              <a:rPr lang="fr-FR" sz="1800" dirty="0" err="1">
                <a:solidFill>
                  <a:schemeClr val="tx1"/>
                </a:solidFill>
              </a:rPr>
              <a:t>Charlesworth</a:t>
            </a:r>
            <a:r>
              <a:rPr lang="fr-FR" sz="1800" dirty="0">
                <a:solidFill>
                  <a:schemeClr val="tx1"/>
                </a:solidFill>
              </a:rPr>
              <a:t>, il partage « la même idée d’un corps pris dans la tension du mouvement de la ville ». Observateur attentif du travail de </a:t>
            </a:r>
            <a:r>
              <a:rPr lang="fr-FR" sz="1800" dirty="0" smtClean="0">
                <a:solidFill>
                  <a:schemeClr val="tx1"/>
                </a:solidFill>
              </a:rPr>
              <a:t>chorégraphes, </a:t>
            </a:r>
            <a:r>
              <a:rPr lang="fr-FR" sz="1800" dirty="0">
                <a:solidFill>
                  <a:schemeClr val="tx1"/>
                </a:solidFill>
              </a:rPr>
              <a:t>il retient </a:t>
            </a:r>
            <a:r>
              <a:rPr lang="fr-FR" sz="1800" dirty="0" smtClean="0">
                <a:solidFill>
                  <a:schemeClr val="tx1"/>
                </a:solidFill>
              </a:rPr>
              <a:t>chez eux :</a:t>
            </a:r>
          </a:p>
          <a:p>
            <a:pPr indent="504000" algn="ctr">
              <a:spcBef>
                <a:spcPts val="600"/>
              </a:spcBef>
              <a:spcAft>
                <a:spcPts val="1200"/>
              </a:spcAft>
              <a:buNone/>
            </a:pPr>
            <a:r>
              <a:rPr lang="fr-FR" sz="2000" b="1" dirty="0" smtClean="0">
                <a:solidFill>
                  <a:schemeClr val="tx1"/>
                </a:solidFill>
              </a:rPr>
              <a:t>la matérialisation de l'espace par leurs déplacements</a:t>
            </a:r>
            <a:r>
              <a:rPr lang="fr-FR" sz="2000" dirty="0" smtClean="0">
                <a:solidFill>
                  <a:schemeClr val="tx1"/>
                </a:solidFill>
              </a:rPr>
              <a:t>.</a:t>
            </a:r>
            <a:endParaRPr lang="fr-FR" sz="2000" dirty="0">
              <a:solidFill>
                <a:schemeClr val="tx1"/>
              </a:solidFill>
            </a:endParaRPr>
          </a:p>
          <a:p>
            <a:pPr indent="504000">
              <a:spcBef>
                <a:spcPts val="600"/>
              </a:spcBef>
              <a:spcAft>
                <a:spcPts val="1200"/>
              </a:spcAft>
            </a:pPr>
            <a:endParaRPr lang="fr-FR" dirty="0"/>
          </a:p>
        </p:txBody>
      </p:sp>
      <p:sp>
        <p:nvSpPr>
          <p:cNvPr id="4" name="Flèche droite 3"/>
          <p:cNvSpPr/>
          <p:nvPr/>
        </p:nvSpPr>
        <p:spPr>
          <a:xfrm>
            <a:off x="3071802" y="2214554"/>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2928926" y="385762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3134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6512511" cy="668592"/>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251520" y="857232"/>
            <a:ext cx="8568952" cy="5524096"/>
          </a:xfrm>
        </p:spPr>
        <p:txBody>
          <a:bodyPr>
            <a:normAutofit fontScale="92500" lnSpcReduction="20000"/>
          </a:bodyPr>
          <a:lstStyle/>
          <a:p>
            <a:pPr algn="just">
              <a:buNone/>
            </a:pPr>
            <a:r>
              <a:rPr lang="fr-FR" sz="2600" b="1" dirty="0" smtClean="0">
                <a:solidFill>
                  <a:schemeClr val="accent5">
                    <a:lumMod val="75000"/>
                  </a:schemeClr>
                </a:solidFill>
              </a:rPr>
              <a:t>Le </a:t>
            </a:r>
            <a:r>
              <a:rPr lang="fr-FR" sz="2600" b="1" dirty="0" err="1" smtClean="0">
                <a:solidFill>
                  <a:schemeClr val="accent5">
                    <a:lumMod val="75000"/>
                  </a:schemeClr>
                </a:solidFill>
              </a:rPr>
              <a:t>déconstructivisme</a:t>
            </a:r>
            <a:r>
              <a:rPr lang="fr-FR" sz="2600" b="1" dirty="0" smtClean="0">
                <a:solidFill>
                  <a:schemeClr val="accent5">
                    <a:lumMod val="75000"/>
                  </a:schemeClr>
                </a:solidFill>
              </a:rPr>
              <a:t>, architecture </a:t>
            </a:r>
            <a:r>
              <a:rPr lang="fr-FR" sz="2600" b="1" smtClean="0">
                <a:solidFill>
                  <a:schemeClr val="accent5">
                    <a:lumMod val="75000"/>
                  </a:schemeClr>
                </a:solidFill>
              </a:rPr>
              <a:t>des séquences</a:t>
            </a:r>
          </a:p>
          <a:p>
            <a:pPr algn="just">
              <a:buNone/>
            </a:pPr>
            <a:endParaRPr lang="fr-FR" sz="2000" b="1" dirty="0" smtClean="0">
              <a:solidFill>
                <a:schemeClr val="accent5">
                  <a:lumMod val="75000"/>
                </a:schemeClr>
              </a:solidFill>
            </a:endParaRPr>
          </a:p>
          <a:p>
            <a:pPr indent="504000" algn="just">
              <a:spcBef>
                <a:spcPts val="600"/>
              </a:spcBef>
              <a:spcAft>
                <a:spcPts val="1000"/>
              </a:spcAft>
              <a:buNone/>
            </a:pPr>
            <a:r>
              <a:rPr lang="fr-FR" sz="2400" dirty="0" smtClean="0">
                <a:solidFill>
                  <a:schemeClr val="tx1"/>
                </a:solidFill>
                <a:latin typeface="Calibri" pitchFamily="34" charset="0"/>
                <a:cs typeface="Calibri" pitchFamily="34" charset="0"/>
              </a:rPr>
              <a:t>Tschumi va s’inspirer de </a:t>
            </a:r>
            <a:r>
              <a:rPr lang="fr-FR" sz="2400" smtClean="0">
                <a:solidFill>
                  <a:schemeClr val="tx1"/>
                </a:solidFill>
                <a:latin typeface="Calibri" pitchFamily="34" charset="0"/>
                <a:cs typeface="Calibri" pitchFamily="34" charset="0"/>
              </a:rPr>
              <a:t>la production cinématographique et des screenplays. </a:t>
            </a:r>
            <a:endParaRPr lang="fr-FR" sz="2400" dirty="0" smtClean="0">
              <a:solidFill>
                <a:schemeClr val="tx1"/>
              </a:solidFill>
              <a:latin typeface="Calibri" pitchFamily="34" charset="0"/>
              <a:cs typeface="Calibri" pitchFamily="34" charset="0"/>
            </a:endParaRPr>
          </a:p>
          <a:p>
            <a:pPr indent="504000" algn="just">
              <a:spcBef>
                <a:spcPts val="600"/>
              </a:spcBef>
              <a:spcAft>
                <a:spcPts val="1000"/>
              </a:spcAft>
              <a:buNone/>
            </a:pPr>
            <a:r>
              <a:rPr lang="fr-FR" sz="2400" dirty="0" smtClean="0">
                <a:solidFill>
                  <a:schemeClr val="tx1"/>
                </a:solidFill>
                <a:latin typeface="Calibri" pitchFamily="34" charset="0"/>
                <a:cs typeface="Calibri" pitchFamily="34" charset="0"/>
              </a:rPr>
              <a:t>Dans </a:t>
            </a:r>
            <a:r>
              <a:rPr lang="fr-FR" sz="2400" dirty="0">
                <a:solidFill>
                  <a:schemeClr val="tx1"/>
                </a:solidFill>
                <a:latin typeface="Calibri" pitchFamily="34" charset="0"/>
                <a:cs typeface="Calibri" pitchFamily="34" charset="0"/>
              </a:rPr>
              <a:t>les </a:t>
            </a:r>
            <a:r>
              <a:rPr lang="fr-FR" sz="2400" i="1" dirty="0" err="1">
                <a:solidFill>
                  <a:schemeClr val="tx1"/>
                </a:solidFill>
                <a:latin typeface="Calibri" pitchFamily="34" charset="0"/>
                <a:cs typeface="Calibri" pitchFamily="34" charset="0"/>
              </a:rPr>
              <a:t>Screenplays</a:t>
            </a:r>
            <a:r>
              <a:rPr lang="fr-FR" sz="2400" dirty="0">
                <a:solidFill>
                  <a:schemeClr val="tx1"/>
                </a:solidFill>
                <a:latin typeface="Calibri" pitchFamily="34" charset="0"/>
                <a:cs typeface="Calibri" pitchFamily="34" charset="0"/>
              </a:rPr>
              <a:t>, Tschumi s'inspire de la technique du montage (à partir de Frankenstein, de </a:t>
            </a:r>
            <a:r>
              <a:rPr lang="fr-FR" sz="2400" i="1" dirty="0">
                <a:solidFill>
                  <a:schemeClr val="tx1"/>
                </a:solidFill>
                <a:latin typeface="Calibri" pitchFamily="34" charset="0"/>
                <a:cs typeface="Calibri" pitchFamily="34" charset="0"/>
              </a:rPr>
              <a:t>Psycho</a:t>
            </a:r>
            <a:r>
              <a:rPr lang="fr-FR" sz="2400" dirty="0">
                <a:solidFill>
                  <a:schemeClr val="tx1"/>
                </a:solidFill>
                <a:latin typeface="Calibri" pitchFamily="34" charset="0"/>
                <a:cs typeface="Calibri" pitchFamily="34" charset="0"/>
              </a:rPr>
              <a:t> </a:t>
            </a:r>
            <a:r>
              <a:rPr lang="fr-FR" sz="2400" dirty="0" smtClean="0">
                <a:solidFill>
                  <a:schemeClr val="tx1"/>
                </a:solidFill>
                <a:latin typeface="Calibri" pitchFamily="34" charset="0"/>
                <a:cs typeface="Calibri" pitchFamily="34" charset="0"/>
              </a:rPr>
              <a:t>et </a:t>
            </a:r>
            <a:r>
              <a:rPr lang="fr-FR" sz="2400" dirty="0">
                <a:solidFill>
                  <a:schemeClr val="tx1"/>
                </a:solidFill>
                <a:latin typeface="Calibri" pitchFamily="34" charset="0"/>
                <a:cs typeface="Calibri" pitchFamily="34" charset="0"/>
              </a:rPr>
              <a:t>du </a:t>
            </a:r>
            <a:r>
              <a:rPr lang="fr-FR" sz="2400" i="1" dirty="0">
                <a:solidFill>
                  <a:schemeClr val="tx1"/>
                </a:solidFill>
                <a:latin typeface="Calibri" pitchFamily="34" charset="0"/>
                <a:cs typeface="Calibri" pitchFamily="34" charset="0"/>
              </a:rPr>
              <a:t>Faucon Maltais</a:t>
            </a:r>
            <a:r>
              <a:rPr lang="fr-FR" sz="2400" dirty="0">
                <a:solidFill>
                  <a:schemeClr val="tx1"/>
                </a:solidFill>
                <a:latin typeface="Calibri" pitchFamily="34" charset="0"/>
                <a:cs typeface="Calibri" pitchFamily="34" charset="0"/>
              </a:rPr>
              <a:t> de John Huston) pour élaborer ses projections architecturales.</a:t>
            </a:r>
          </a:p>
          <a:p>
            <a:pPr indent="504000" algn="just">
              <a:spcBef>
                <a:spcPts val="600"/>
              </a:spcBef>
              <a:spcAft>
                <a:spcPts val="1000"/>
              </a:spcAft>
              <a:buNone/>
            </a:pPr>
            <a:r>
              <a:rPr lang="fr-FR" sz="2400" dirty="0">
                <a:solidFill>
                  <a:schemeClr val="tx1"/>
                </a:solidFill>
                <a:latin typeface="Calibri" pitchFamily="34" charset="0"/>
                <a:cs typeface="Calibri" pitchFamily="34" charset="0"/>
              </a:rPr>
              <a:t>Les </a:t>
            </a:r>
            <a:r>
              <a:rPr lang="fr-FR" sz="2400" i="1" dirty="0">
                <a:solidFill>
                  <a:schemeClr val="tx1"/>
                </a:solidFill>
                <a:latin typeface="Calibri" pitchFamily="34" charset="0"/>
                <a:cs typeface="Calibri" pitchFamily="34" charset="0"/>
              </a:rPr>
              <a:t>Manhattan </a:t>
            </a:r>
            <a:r>
              <a:rPr lang="fr-FR" sz="2400" i="1" dirty="0" err="1">
                <a:solidFill>
                  <a:schemeClr val="tx1"/>
                </a:solidFill>
                <a:latin typeface="Calibri" pitchFamily="34" charset="0"/>
                <a:cs typeface="Calibri" pitchFamily="34" charset="0"/>
              </a:rPr>
              <a:t>Transcripts</a:t>
            </a:r>
            <a:r>
              <a:rPr lang="fr-FR" sz="2400" b="1" dirty="0">
                <a:solidFill>
                  <a:schemeClr val="tx1"/>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s'organisent à la manière de </a:t>
            </a:r>
            <a:r>
              <a:rPr lang="fr-FR" sz="2400" i="1" dirty="0">
                <a:solidFill>
                  <a:schemeClr val="tx1"/>
                </a:solidFill>
                <a:latin typeface="Calibri" pitchFamily="34" charset="0"/>
                <a:cs typeface="Calibri" pitchFamily="34" charset="0"/>
              </a:rPr>
              <a:t>story-boards</a:t>
            </a:r>
            <a:r>
              <a:rPr lang="fr-FR" sz="2400" dirty="0">
                <a:solidFill>
                  <a:schemeClr val="tx1"/>
                </a:solidFill>
                <a:latin typeface="Calibri" pitchFamily="34" charset="0"/>
                <a:cs typeface="Calibri" pitchFamily="34" charset="0"/>
              </a:rPr>
              <a:t>. Il ne s'agit pas, ici, d'inventer une nouvelle architecture mais plutôt de décrire le rapport entre l'architecture et la ville et ce qu'il s'y passe</a:t>
            </a:r>
            <a:r>
              <a:rPr lang="fr-FR" sz="2400" dirty="0" smtClean="0">
                <a:solidFill>
                  <a:schemeClr val="tx1"/>
                </a:solidFill>
                <a:latin typeface="Calibri" pitchFamily="34" charset="0"/>
                <a:cs typeface="Calibri" pitchFamily="34" charset="0"/>
              </a:rPr>
              <a:t>.</a:t>
            </a:r>
          </a:p>
          <a:p>
            <a:pPr indent="504000" algn="just">
              <a:spcBef>
                <a:spcPts val="600"/>
              </a:spcBef>
              <a:spcAft>
                <a:spcPts val="1000"/>
              </a:spcAft>
              <a:buNone/>
            </a:pPr>
            <a:r>
              <a:rPr lang="fr-FR" sz="2400" dirty="0" smtClean="0">
                <a:solidFill>
                  <a:schemeClr val="tx1"/>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Ainsi, chaque séquence décrit une action </a:t>
            </a:r>
            <a:r>
              <a:rPr lang="fr-FR" sz="2400" dirty="0" smtClean="0">
                <a:solidFill>
                  <a:schemeClr val="tx1"/>
                </a:solidFill>
                <a:latin typeface="Calibri" pitchFamily="34" charset="0"/>
                <a:cs typeface="Calibri" pitchFamily="34" charset="0"/>
              </a:rPr>
              <a:t>(</a:t>
            </a:r>
            <a:r>
              <a:rPr lang="fr-FR" sz="2400" b="1" dirty="0" smtClean="0">
                <a:solidFill>
                  <a:schemeClr val="tx1"/>
                </a:solidFill>
                <a:latin typeface="Calibri" pitchFamily="34" charset="0"/>
                <a:cs typeface="Calibri" pitchFamily="34" charset="0"/>
              </a:rPr>
              <a:t>ce qui se passe</a:t>
            </a:r>
            <a:r>
              <a:rPr lang="fr-FR" sz="2400" dirty="0" smtClean="0">
                <a:solidFill>
                  <a:schemeClr val="tx1"/>
                </a:solidFill>
                <a:latin typeface="Calibri" pitchFamily="34" charset="0"/>
                <a:cs typeface="Calibri" pitchFamily="34" charset="0"/>
              </a:rPr>
              <a:t>) dans </a:t>
            </a:r>
            <a:r>
              <a:rPr lang="fr-FR" sz="2400" dirty="0">
                <a:solidFill>
                  <a:schemeClr val="tx1"/>
                </a:solidFill>
                <a:latin typeface="Calibri" pitchFamily="34" charset="0"/>
                <a:cs typeface="Calibri" pitchFamily="34" charset="0"/>
              </a:rPr>
              <a:t>un lieu (</a:t>
            </a:r>
            <a:r>
              <a:rPr lang="fr-FR" sz="2400" b="1" dirty="0">
                <a:solidFill>
                  <a:schemeClr val="tx1"/>
                </a:solidFill>
                <a:latin typeface="Calibri" pitchFamily="34" charset="0"/>
                <a:cs typeface="Calibri" pitchFamily="34" charset="0"/>
              </a:rPr>
              <a:t>un espace réel</a:t>
            </a:r>
            <a:r>
              <a:rPr lang="fr-FR" sz="2400" dirty="0">
                <a:solidFill>
                  <a:schemeClr val="tx1"/>
                </a:solidFill>
                <a:latin typeface="Calibri" pitchFamily="34" charset="0"/>
                <a:cs typeface="Calibri" pitchFamily="34" charset="0"/>
              </a:rPr>
              <a:t>) et les mouvements des protagonistes</a:t>
            </a:r>
            <a:r>
              <a:rPr lang="fr-FR" sz="2400">
                <a:solidFill>
                  <a:schemeClr val="tx1"/>
                </a:solidFill>
                <a:latin typeface="Calibri" pitchFamily="34" charset="0"/>
                <a:cs typeface="Calibri" pitchFamily="34" charset="0"/>
              </a:rPr>
              <a:t>. </a:t>
            </a:r>
            <a:endParaRPr lang="fr-FR" sz="2400" smtClean="0">
              <a:solidFill>
                <a:schemeClr val="tx1"/>
              </a:solidFill>
              <a:latin typeface="Calibri" pitchFamily="34" charset="0"/>
              <a:cs typeface="Calibri" pitchFamily="34" charset="0"/>
            </a:endParaRPr>
          </a:p>
          <a:p>
            <a:pPr indent="504000" algn="just">
              <a:spcBef>
                <a:spcPts val="600"/>
              </a:spcBef>
              <a:spcAft>
                <a:spcPts val="1000"/>
              </a:spcAft>
              <a:buNone/>
            </a:pPr>
            <a:r>
              <a:rPr lang="fr-FR" sz="2400" smtClean="0">
                <a:solidFill>
                  <a:schemeClr val="tx1"/>
                </a:solidFill>
                <a:latin typeface="Calibri" pitchFamily="34" charset="0"/>
                <a:cs typeface="Calibri" pitchFamily="34" charset="0"/>
              </a:rPr>
              <a:t>Quatre </a:t>
            </a:r>
            <a:r>
              <a:rPr lang="fr-FR" sz="2400">
                <a:solidFill>
                  <a:schemeClr val="tx1"/>
                </a:solidFill>
                <a:latin typeface="Calibri" pitchFamily="34" charset="0"/>
                <a:cs typeface="Calibri" pitchFamily="34" charset="0"/>
              </a:rPr>
              <a:t>épisodes </a:t>
            </a:r>
            <a:r>
              <a:rPr lang="fr-FR" sz="2400" smtClean="0">
                <a:solidFill>
                  <a:schemeClr val="tx1"/>
                </a:solidFill>
                <a:latin typeface="Calibri" pitchFamily="34" charset="0"/>
                <a:cs typeface="Calibri" pitchFamily="34" charset="0"/>
              </a:rPr>
              <a:t>s'enchaînent alors </a:t>
            </a:r>
            <a:r>
              <a:rPr lang="fr-FR" sz="2400" dirty="0">
                <a:solidFill>
                  <a:schemeClr val="tx1"/>
                </a:solidFill>
                <a:latin typeface="Calibri" pitchFamily="34" charset="0"/>
                <a:cs typeface="Calibri" pitchFamily="34" charset="0"/>
              </a:rPr>
              <a:t>− The Park, The Street, The Tower, The Block </a:t>
            </a:r>
            <a:r>
              <a:rPr lang="fr-FR" sz="2400">
                <a:solidFill>
                  <a:schemeClr val="tx1"/>
                </a:solidFill>
                <a:latin typeface="Calibri" pitchFamily="34" charset="0"/>
                <a:cs typeface="Calibri" pitchFamily="34" charset="0"/>
              </a:rPr>
              <a:t>− </a:t>
            </a:r>
            <a:r>
              <a:rPr lang="fr-FR" sz="2400" smtClean="0">
                <a:solidFill>
                  <a:schemeClr val="tx1"/>
                </a:solidFill>
                <a:latin typeface="Calibri" pitchFamily="34" charset="0"/>
                <a:cs typeface="Calibri" pitchFamily="34" charset="0"/>
              </a:rPr>
              <a:t>qui </a:t>
            </a:r>
            <a:r>
              <a:rPr lang="fr-FR" sz="2400" dirty="0">
                <a:solidFill>
                  <a:schemeClr val="tx1"/>
                </a:solidFill>
                <a:latin typeface="Calibri" pitchFamily="34" charset="0"/>
                <a:cs typeface="Calibri" pitchFamily="34" charset="0"/>
              </a:rPr>
              <a:t>mettent en place la théorie </a:t>
            </a:r>
            <a:r>
              <a:rPr lang="fr-FR" sz="2400">
                <a:solidFill>
                  <a:schemeClr val="tx1"/>
                </a:solidFill>
                <a:latin typeface="Calibri" pitchFamily="34" charset="0"/>
                <a:cs typeface="Calibri" pitchFamily="34" charset="0"/>
              </a:rPr>
              <a:t>du </a:t>
            </a:r>
            <a:r>
              <a:rPr lang="fr-FR" sz="2400" smtClean="0">
                <a:solidFill>
                  <a:schemeClr val="tx1"/>
                </a:solidFill>
                <a:latin typeface="Calibri" pitchFamily="34" charset="0"/>
                <a:cs typeface="Calibri" pitchFamily="34" charset="0"/>
              </a:rPr>
              <a:t>mouvement -</a:t>
            </a:r>
            <a:r>
              <a:rPr lang="fr-FR" sz="2400" b="1" dirty="0">
                <a:solidFill>
                  <a:schemeClr val="tx1"/>
                </a:solidFill>
                <a:latin typeface="Calibri" pitchFamily="34" charset="0"/>
                <a:cs typeface="Calibri" pitchFamily="34" charset="0"/>
              </a:rPr>
              <a:t>action-espace</a:t>
            </a:r>
            <a:r>
              <a:rPr lang="fr-FR" sz="2400" dirty="0">
                <a:solidFill>
                  <a:schemeClr val="tx1"/>
                </a:solidFill>
                <a:latin typeface="Calibri" pitchFamily="34" charset="0"/>
                <a:cs typeface="Calibri" pitchFamily="34" charset="0"/>
              </a:rPr>
              <a:t>. </a:t>
            </a:r>
            <a:endParaRPr lang="fr-FR" sz="2400" dirty="0" smtClean="0">
              <a:solidFill>
                <a:schemeClr val="tx1"/>
              </a:solidFill>
              <a:latin typeface="Calibri" pitchFamily="34" charset="0"/>
              <a:cs typeface="Calibri" pitchFamily="34" charset="0"/>
            </a:endParaRPr>
          </a:p>
          <a:p>
            <a:endParaRPr lang="fr-FR" dirty="0"/>
          </a:p>
          <a:p>
            <a:endParaRPr lang="fr-FR" dirty="0"/>
          </a:p>
        </p:txBody>
      </p:sp>
    </p:spTree>
    <p:extLst>
      <p:ext uri="{BB962C8B-B14F-4D97-AF65-F5344CB8AC3E}">
        <p14:creationId xmlns="" xmlns:p14="http://schemas.microsoft.com/office/powerpoint/2010/main" val="29210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6512511" cy="642918"/>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539552" y="714356"/>
            <a:ext cx="8104414" cy="5500726"/>
          </a:xfrm>
        </p:spPr>
        <p:txBody>
          <a:bodyPr>
            <a:normAutofit/>
          </a:bodyPr>
          <a:lstStyle/>
          <a:p>
            <a:pPr algn="just">
              <a:buNone/>
            </a:pPr>
            <a:r>
              <a:rPr lang="fr-FR" sz="2000" b="1" dirty="0" smtClean="0">
                <a:solidFill>
                  <a:schemeClr val="accent5">
                    <a:lumMod val="75000"/>
                  </a:schemeClr>
                </a:solidFill>
              </a:rPr>
              <a:t>Le </a:t>
            </a:r>
            <a:r>
              <a:rPr lang="fr-FR" sz="2000" b="1" dirty="0" err="1" smtClean="0">
                <a:solidFill>
                  <a:schemeClr val="accent5">
                    <a:lumMod val="75000"/>
                  </a:schemeClr>
                </a:solidFill>
              </a:rPr>
              <a:t>déconstructivisme</a:t>
            </a:r>
            <a:r>
              <a:rPr lang="fr-FR" sz="2000" b="1" dirty="0" smtClean="0">
                <a:solidFill>
                  <a:schemeClr val="accent5">
                    <a:lumMod val="75000"/>
                  </a:schemeClr>
                </a:solidFill>
              </a:rPr>
              <a:t>, architecture de mouvement</a:t>
            </a:r>
          </a:p>
          <a:p>
            <a:pPr indent="504000" algn="just">
              <a:spcBef>
                <a:spcPts val="600"/>
              </a:spcBef>
              <a:spcAft>
                <a:spcPts val="1000"/>
              </a:spcAft>
              <a:buFont typeface="Wingdings" pitchFamily="2" charset="2"/>
              <a:buChar char="§"/>
            </a:pPr>
            <a:r>
              <a:rPr lang="fr-FR" sz="1800" dirty="0" smtClean="0">
                <a:solidFill>
                  <a:schemeClr val="tx1"/>
                </a:solidFill>
              </a:rPr>
              <a:t>Pour </a:t>
            </a:r>
            <a:r>
              <a:rPr lang="fr-FR" sz="1800" dirty="0">
                <a:solidFill>
                  <a:schemeClr val="tx1"/>
                </a:solidFill>
              </a:rPr>
              <a:t>répondre à la question du mouvement, dit Tschumi, et « engager le corps du spectateur qui se déplace d’un clip vidéo à l’autre </a:t>
            </a:r>
            <a:r>
              <a:rPr lang="fr-FR" sz="1800" dirty="0" smtClean="0">
                <a:solidFill>
                  <a:schemeClr val="tx1"/>
                </a:solidFill>
              </a:rPr>
              <a:t>», </a:t>
            </a:r>
            <a:r>
              <a:rPr lang="fr-FR" sz="1800" dirty="0">
                <a:solidFill>
                  <a:schemeClr val="tx1"/>
                </a:solidFill>
              </a:rPr>
              <a:t>la construction repose sur un caillebotis métallique comportant une pente de 10° dans deux directions. </a:t>
            </a:r>
            <a:endParaRPr lang="fr-FR" sz="1800" dirty="0" smtClean="0">
              <a:solidFill>
                <a:schemeClr val="tx1"/>
              </a:solidFill>
            </a:endParaRPr>
          </a:p>
          <a:p>
            <a:pPr indent="504000" algn="just">
              <a:spcBef>
                <a:spcPts val="600"/>
              </a:spcBef>
              <a:spcAft>
                <a:spcPts val="1000"/>
              </a:spcAft>
              <a:buFont typeface="Wingdings" pitchFamily="2" charset="2"/>
              <a:buChar char="§"/>
            </a:pPr>
            <a:r>
              <a:rPr lang="fr-FR" sz="1800" dirty="0" smtClean="0">
                <a:solidFill>
                  <a:schemeClr val="tx1"/>
                </a:solidFill>
              </a:rPr>
              <a:t>L'inclinaison </a:t>
            </a:r>
            <a:r>
              <a:rPr lang="fr-FR" sz="1800" dirty="0">
                <a:solidFill>
                  <a:schemeClr val="tx1"/>
                </a:solidFill>
              </a:rPr>
              <a:t>de l'ensemble fait perdre au visiteur la sensation d'équilibre, surtout de nuit, l'espace n'ayant plus ni matérialité visible ni point de repère. </a:t>
            </a:r>
            <a:endParaRPr lang="fr-FR" sz="1800" dirty="0" smtClean="0">
              <a:solidFill>
                <a:schemeClr val="tx1"/>
              </a:solidFill>
            </a:endParaRPr>
          </a:p>
          <a:p>
            <a:pPr indent="504000" algn="just">
              <a:spcBef>
                <a:spcPts val="600"/>
              </a:spcBef>
              <a:spcAft>
                <a:spcPts val="1000"/>
              </a:spcAft>
              <a:buFont typeface="Wingdings" pitchFamily="2" charset="2"/>
              <a:buChar char="§"/>
            </a:pPr>
            <a:r>
              <a:rPr lang="fr-FR" sz="1800" dirty="0" smtClean="0">
                <a:solidFill>
                  <a:schemeClr val="tx1"/>
                </a:solidFill>
              </a:rPr>
              <a:t>La </a:t>
            </a:r>
            <a:r>
              <a:rPr lang="fr-FR" sz="1800" dirty="0">
                <a:solidFill>
                  <a:schemeClr val="tx1"/>
                </a:solidFill>
              </a:rPr>
              <a:t>transparence de la construction ne se voit interrompue que par l'image des écrans vidéo reflétés à l'infini sur les parois de verre. Imaginée pour être provisoire, la galerie devenue pérenne en raison de son succès, est utilisée pour des installations d’artistes.</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7224" y="4643446"/>
            <a:ext cx="4000528" cy="2000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Image 4" descr="La Fondation Louis Vuitton dans le bois de Boulogne à Paris, un édifice imaginé par l'architecte Frank O Gehry."/>
          <p:cNvPicPr/>
          <p:nvPr/>
        </p:nvPicPr>
        <p:blipFill>
          <a:blip r:embed="rId3" cstate="print"/>
          <a:srcRect/>
          <a:stretch>
            <a:fillRect/>
          </a:stretch>
        </p:blipFill>
        <p:spPr bwMode="auto">
          <a:xfrm>
            <a:off x="5072066" y="4643446"/>
            <a:ext cx="3500462" cy="2000240"/>
          </a:xfrm>
          <a:prstGeom prst="rect">
            <a:avLst/>
          </a:prstGeom>
          <a:noFill/>
          <a:ln w="9525">
            <a:noFill/>
            <a:miter lim="800000"/>
            <a:headEnd/>
            <a:tailEnd/>
          </a:ln>
        </p:spPr>
      </p:pic>
      <p:sp>
        <p:nvSpPr>
          <p:cNvPr id="6" name="ZoneTexte 5"/>
          <p:cNvSpPr txBox="1"/>
          <p:nvPr/>
        </p:nvSpPr>
        <p:spPr>
          <a:xfrm>
            <a:off x="5643570" y="4714884"/>
            <a:ext cx="3071834" cy="276999"/>
          </a:xfrm>
          <a:prstGeom prst="rect">
            <a:avLst/>
          </a:prstGeom>
          <a:noFill/>
        </p:spPr>
        <p:txBody>
          <a:bodyPr wrap="square" rtlCol="0">
            <a:spAutoFit/>
          </a:bodyPr>
          <a:lstStyle/>
          <a:p>
            <a:r>
              <a:rPr lang="fr-FR" sz="1200" b="1" dirty="0" smtClean="0"/>
              <a:t>Fondation Louis Vuitton, Paris</a:t>
            </a:r>
            <a:endParaRPr lang="fr-FR" sz="1200" b="1" dirty="0"/>
          </a:p>
        </p:txBody>
      </p:sp>
    </p:spTree>
    <p:extLst>
      <p:ext uri="{BB962C8B-B14F-4D97-AF65-F5344CB8AC3E}">
        <p14:creationId xmlns="" xmlns:p14="http://schemas.microsoft.com/office/powerpoint/2010/main" val="29598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wipe(down)">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39552" y="785794"/>
            <a:ext cx="7992888" cy="5451518"/>
          </a:xfrm>
        </p:spPr>
        <p:txBody>
          <a:bodyPr>
            <a:normAutofit lnSpcReduction="10000"/>
          </a:bodyPr>
          <a:lstStyle/>
          <a:p>
            <a:pPr indent="360000" algn="just">
              <a:spcAft>
                <a:spcPts val="600"/>
              </a:spcAft>
            </a:pPr>
            <a:r>
              <a:rPr lang="fr-FR" sz="3000" b="1" dirty="0" smtClean="0">
                <a:solidFill>
                  <a:schemeClr val="accent6">
                    <a:lumMod val="75000"/>
                  </a:schemeClr>
                </a:solidFill>
              </a:rPr>
              <a:t>Définition :</a:t>
            </a:r>
          </a:p>
          <a:p>
            <a:pPr indent="360000" algn="just">
              <a:spcBef>
                <a:spcPts val="600"/>
              </a:spcBef>
              <a:spcAft>
                <a:spcPts val="800"/>
              </a:spcAft>
              <a:buFont typeface="Wingdings" pitchFamily="2" charset="2"/>
              <a:buChar char="§"/>
            </a:pPr>
            <a:r>
              <a:rPr lang="fr-FR" sz="2400" dirty="0" smtClean="0">
                <a:solidFill>
                  <a:schemeClr val="tx1"/>
                </a:solidFill>
                <a:latin typeface="Calibri" pitchFamily="34" charset="0"/>
                <a:cs typeface="Calibri" pitchFamily="34" charset="0"/>
              </a:rPr>
              <a:t>Le</a:t>
            </a:r>
            <a:r>
              <a:rPr lang="fr-FR" sz="2400" dirty="0">
                <a:solidFill>
                  <a:schemeClr val="tx1"/>
                </a:solidFill>
                <a:latin typeface="Calibri" pitchFamily="34" charset="0"/>
                <a:cs typeface="Calibri" pitchFamily="34" charset="0"/>
              </a:rPr>
              <a:t> </a:t>
            </a:r>
            <a:r>
              <a:rPr lang="fr-FR" sz="2400" b="1" dirty="0" smtClean="0">
                <a:solidFill>
                  <a:schemeClr val="accent6">
                    <a:lumMod val="75000"/>
                  </a:schemeClr>
                </a:solidFill>
                <a:latin typeface="Calibri" pitchFamily="34" charset="0"/>
                <a:cs typeface="Calibri" pitchFamily="34" charset="0"/>
              </a:rPr>
              <a:t>Déconstructivisme</a:t>
            </a:r>
            <a:r>
              <a:rPr lang="fr-FR" sz="2400" dirty="0">
                <a:solidFill>
                  <a:schemeClr val="accent2">
                    <a:lumMod val="75000"/>
                  </a:schemeClr>
                </a:solidFill>
                <a:latin typeface="Calibri" pitchFamily="34" charset="0"/>
                <a:cs typeface="Calibri" pitchFamily="34" charset="0"/>
              </a:rPr>
              <a:t> </a:t>
            </a:r>
            <a:r>
              <a:rPr lang="fr-FR" sz="2400" dirty="0">
                <a:solidFill>
                  <a:schemeClr val="tx1"/>
                </a:solidFill>
                <a:latin typeface="Calibri" pitchFamily="34" charset="0"/>
                <a:cs typeface="Calibri" pitchFamily="34" charset="0"/>
              </a:rPr>
              <a:t>est un mouvement artistique, particulier à </a:t>
            </a:r>
            <a:r>
              <a:rPr lang="fr-FR" sz="2400" dirty="0" smtClean="0">
                <a:solidFill>
                  <a:schemeClr val="tx1"/>
                </a:solidFill>
                <a:latin typeface="Calibri" pitchFamily="34" charset="0"/>
                <a:cs typeface="Calibri" pitchFamily="34" charset="0"/>
              </a:rPr>
              <a:t>l‘architecture, </a:t>
            </a:r>
            <a:r>
              <a:rPr lang="fr-FR" sz="2400" dirty="0">
                <a:solidFill>
                  <a:schemeClr val="tx1"/>
                </a:solidFill>
                <a:latin typeface="Calibri" pitchFamily="34" charset="0"/>
                <a:cs typeface="Calibri" pitchFamily="34" charset="0"/>
              </a:rPr>
              <a:t>qui a trouvé son nom dans celui du mouvement littéraire de </a:t>
            </a:r>
            <a:r>
              <a:rPr lang="fr-FR" sz="2400" dirty="0" smtClean="0">
                <a:solidFill>
                  <a:schemeClr val="tx1"/>
                </a:solidFill>
                <a:latin typeface="Calibri" pitchFamily="34" charset="0"/>
                <a:cs typeface="Calibri" pitchFamily="34" charset="0"/>
              </a:rPr>
              <a:t>la déconstruction</a:t>
            </a:r>
            <a:r>
              <a:rPr lang="fr-FR" sz="2400" dirty="0">
                <a:solidFill>
                  <a:schemeClr val="tx1"/>
                </a:solidFill>
                <a:latin typeface="Calibri" pitchFamily="34" charset="0"/>
                <a:cs typeface="Calibri" pitchFamily="34" charset="0"/>
              </a:rPr>
              <a:t> dont </a:t>
            </a:r>
            <a:r>
              <a:rPr lang="fr-FR" sz="2400" dirty="0" smtClean="0">
                <a:solidFill>
                  <a:schemeClr val="tx1"/>
                </a:solidFill>
                <a:latin typeface="Calibri" pitchFamily="34" charset="0"/>
                <a:cs typeface="Calibri" pitchFamily="34" charset="0"/>
              </a:rPr>
              <a:t>l'universitaire </a:t>
            </a:r>
            <a:r>
              <a:rPr lang="fr-FR" sz="2400" b="1" dirty="0" smtClean="0">
                <a:solidFill>
                  <a:schemeClr val="accent6">
                    <a:lumMod val="75000"/>
                  </a:schemeClr>
                </a:solidFill>
                <a:latin typeface="Calibri" pitchFamily="34" charset="0"/>
                <a:cs typeface="Calibri" pitchFamily="34" charset="0"/>
              </a:rPr>
              <a:t>Jacques Derrida</a:t>
            </a:r>
            <a:r>
              <a:rPr lang="fr-FR" sz="2400" dirty="0">
                <a:solidFill>
                  <a:schemeClr val="tx1"/>
                </a:solidFill>
                <a:latin typeface="Calibri" pitchFamily="34" charset="0"/>
                <a:cs typeface="Calibri" pitchFamily="34" charset="0"/>
              </a:rPr>
              <a:t> fut le théoricien et la figure de proue. </a:t>
            </a:r>
            <a:endParaRPr lang="fr-FR" sz="2400" dirty="0" smtClean="0">
              <a:solidFill>
                <a:schemeClr val="tx1"/>
              </a:solidFill>
              <a:latin typeface="Calibri" pitchFamily="34" charset="0"/>
              <a:cs typeface="Calibri" pitchFamily="34" charset="0"/>
            </a:endParaRPr>
          </a:p>
          <a:p>
            <a:pPr indent="360000" algn="just">
              <a:spcBef>
                <a:spcPts val="600"/>
              </a:spcBef>
              <a:spcAft>
                <a:spcPts val="800"/>
              </a:spcAft>
              <a:buFont typeface="Wingdings" pitchFamily="2" charset="2"/>
              <a:buChar char="§"/>
            </a:pPr>
            <a:r>
              <a:rPr lang="fr-FR" sz="2400" dirty="0" smtClean="0">
                <a:solidFill>
                  <a:schemeClr val="tx1"/>
                </a:solidFill>
                <a:latin typeface="Calibri" pitchFamily="34" charset="0"/>
                <a:cs typeface="Calibri" pitchFamily="34" charset="0"/>
              </a:rPr>
              <a:t>Son </a:t>
            </a:r>
            <a:r>
              <a:rPr lang="fr-FR" sz="2400" dirty="0">
                <a:solidFill>
                  <a:schemeClr val="tx1"/>
                </a:solidFill>
                <a:latin typeface="Calibri" pitchFamily="34" charset="0"/>
                <a:cs typeface="Calibri" pitchFamily="34" charset="0"/>
              </a:rPr>
              <a:t>nom se réfère aussi au mouvement </a:t>
            </a:r>
            <a:r>
              <a:rPr lang="fr-FR" sz="2400" dirty="0" smtClean="0">
                <a:solidFill>
                  <a:schemeClr val="tx1"/>
                </a:solidFill>
                <a:latin typeface="Calibri" pitchFamily="34" charset="0"/>
                <a:cs typeface="Calibri" pitchFamily="34" charset="0"/>
              </a:rPr>
              <a:t>du </a:t>
            </a:r>
            <a:r>
              <a:rPr lang="fr-FR" sz="2400" b="1" dirty="0" smtClean="0">
                <a:solidFill>
                  <a:srgbClr val="C00000"/>
                </a:solidFill>
                <a:latin typeface="Calibri" pitchFamily="34" charset="0"/>
                <a:cs typeface="Calibri" pitchFamily="34" charset="0"/>
              </a:rPr>
              <a:t>Constructivisme</a:t>
            </a:r>
            <a:r>
              <a:rPr lang="fr-FR" sz="2400" dirty="0" smtClean="0">
                <a:solidFill>
                  <a:schemeClr val="tx1"/>
                </a:solidFill>
                <a:latin typeface="Calibri" pitchFamily="34" charset="0"/>
                <a:cs typeface="Calibri" pitchFamily="34" charset="0"/>
              </a:rPr>
              <a:t> russe</a:t>
            </a:r>
            <a:r>
              <a:rPr lang="fr-FR" sz="2400" dirty="0">
                <a:solidFill>
                  <a:schemeClr val="tx1"/>
                </a:solidFill>
                <a:latin typeface="Calibri" pitchFamily="34" charset="0"/>
                <a:cs typeface="Calibri" pitchFamily="34" charset="0"/>
              </a:rPr>
              <a:t> </a:t>
            </a:r>
            <a:r>
              <a:rPr lang="fr-FR" sz="2400" dirty="0" smtClean="0">
                <a:solidFill>
                  <a:schemeClr val="tx1"/>
                </a:solidFill>
                <a:latin typeface="Calibri" pitchFamily="34" charset="0"/>
                <a:cs typeface="Calibri" pitchFamily="34" charset="0"/>
              </a:rPr>
              <a:t>des année 1920</a:t>
            </a:r>
            <a:r>
              <a:rPr lang="fr-FR" sz="2400" dirty="0">
                <a:solidFill>
                  <a:schemeClr val="tx1"/>
                </a:solidFill>
                <a:latin typeface="Calibri" pitchFamily="34" charset="0"/>
                <a:cs typeface="Calibri" pitchFamily="34" charset="0"/>
              </a:rPr>
              <a:t> dont il reprend certaines des inspirations formelles</a:t>
            </a:r>
            <a:r>
              <a:rPr lang="fr-FR" sz="2400" dirty="0" smtClean="0">
                <a:solidFill>
                  <a:schemeClr val="tx1"/>
                </a:solidFill>
                <a:latin typeface="Calibri" pitchFamily="34" charset="0"/>
                <a:cs typeface="Calibri" pitchFamily="34" charset="0"/>
              </a:rPr>
              <a:t>.</a:t>
            </a:r>
          </a:p>
          <a:p>
            <a:pPr indent="360000" algn="just">
              <a:spcBef>
                <a:spcPts val="600"/>
              </a:spcBef>
              <a:spcAft>
                <a:spcPts val="800"/>
              </a:spcAft>
              <a:buFont typeface="Wingdings" pitchFamily="2" charset="2"/>
              <a:buChar char="§"/>
            </a:pPr>
            <a:r>
              <a:rPr lang="fr-FR" sz="2400" dirty="0" smtClean="0">
                <a:solidFill>
                  <a:schemeClr val="tx1"/>
                </a:solidFill>
                <a:latin typeface="Calibri" pitchFamily="34" charset="0"/>
                <a:cs typeface="Calibri" pitchFamily="34" charset="0"/>
              </a:rPr>
              <a:t>C’est un mouvement apparu au début des années 1990 et on l’appelle souvent « la nouvelle architecture moderne ».</a:t>
            </a:r>
          </a:p>
          <a:p>
            <a:pPr indent="360000" algn="just">
              <a:spcBef>
                <a:spcPts val="600"/>
              </a:spcBef>
              <a:spcAft>
                <a:spcPts val="800"/>
              </a:spcAft>
              <a:buFont typeface="Wingdings" pitchFamily="2" charset="2"/>
              <a:buChar char="§"/>
            </a:pPr>
            <a:r>
              <a:rPr lang="fr-FR" sz="2400" dirty="0" smtClean="0">
                <a:solidFill>
                  <a:schemeClr val="tx1"/>
                </a:solidFill>
                <a:latin typeface="Calibri" pitchFamily="34" charset="0"/>
                <a:cs typeface="Calibri" pitchFamily="34" charset="0"/>
              </a:rPr>
              <a:t>C’est un mouvement de rupture avec les conventions de base pour la construction, ses bâtiments révèlent un dynamisme et un mouvement.</a:t>
            </a:r>
          </a:p>
          <a:p>
            <a:pPr indent="360000" algn="just">
              <a:spcAft>
                <a:spcPts val="600"/>
              </a:spcAft>
            </a:pPr>
            <a:endParaRPr lang="fr-FR" sz="1800" dirty="0">
              <a:solidFill>
                <a:schemeClr val="tx1"/>
              </a:solidFill>
            </a:endParaRPr>
          </a:p>
          <a:p>
            <a:pPr algn="just"/>
            <a:endParaRPr lang="fr-FR" sz="1800" dirty="0"/>
          </a:p>
        </p:txBody>
      </p:sp>
      <p:sp>
        <p:nvSpPr>
          <p:cNvPr id="2" name="Titre 1"/>
          <p:cNvSpPr>
            <a:spLocks noGrp="1"/>
          </p:cNvSpPr>
          <p:nvPr>
            <p:ph type="ctrTitle"/>
          </p:nvPr>
        </p:nvSpPr>
        <p:spPr>
          <a:xfrm>
            <a:off x="611560" y="116633"/>
            <a:ext cx="7772400" cy="792088"/>
          </a:xfrm>
        </p:spPr>
        <p:txBody>
          <a:bodyPr>
            <a:normAutofit/>
          </a:bodyPr>
          <a:lstStyle/>
          <a:p>
            <a:pPr marL="182880" indent="0" algn="ctr">
              <a:buNone/>
            </a:pPr>
            <a:r>
              <a:rPr lang="fr-FR" sz="3200" b="1" dirty="0" smtClean="0">
                <a:solidFill>
                  <a:schemeClr val="accent5">
                    <a:lumMod val="75000"/>
                  </a:schemeClr>
                </a:solidFill>
              </a:rPr>
              <a:t>LE DECONSTRUCTIVISME</a:t>
            </a:r>
            <a:endParaRPr lang="fr-FR" sz="3200" b="1" dirty="0">
              <a:solidFill>
                <a:schemeClr val="accent5">
                  <a:lumMod val="75000"/>
                </a:schemeClr>
              </a:solidFill>
            </a:endParaRPr>
          </a:p>
        </p:txBody>
      </p:sp>
    </p:spTree>
    <p:extLst>
      <p:ext uri="{BB962C8B-B14F-4D97-AF65-F5344CB8AC3E}">
        <p14:creationId xmlns="" xmlns:p14="http://schemas.microsoft.com/office/powerpoint/2010/main" val="278436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16632"/>
            <a:ext cx="6512511" cy="669162"/>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467544" y="928670"/>
            <a:ext cx="7992888" cy="5470994"/>
          </a:xfrm>
        </p:spPr>
        <p:txBody>
          <a:bodyPr>
            <a:normAutofit/>
          </a:bodyPr>
          <a:lstStyle/>
          <a:p>
            <a:pPr algn="just">
              <a:buNone/>
            </a:pPr>
            <a:r>
              <a:rPr lang="fr-FR" sz="2000" b="1" dirty="0" smtClean="0">
                <a:solidFill>
                  <a:schemeClr val="accent5">
                    <a:lumMod val="75000"/>
                  </a:schemeClr>
                </a:solidFill>
              </a:rPr>
              <a:t>Le </a:t>
            </a:r>
            <a:r>
              <a:rPr lang="fr-FR" sz="2000" b="1" dirty="0" err="1" smtClean="0">
                <a:solidFill>
                  <a:schemeClr val="accent5">
                    <a:lumMod val="75000"/>
                  </a:schemeClr>
                </a:solidFill>
              </a:rPr>
              <a:t>déconstructivisme</a:t>
            </a:r>
            <a:r>
              <a:rPr lang="fr-FR" sz="2000" b="1" dirty="0" smtClean="0">
                <a:solidFill>
                  <a:schemeClr val="accent5">
                    <a:lumMod val="75000"/>
                  </a:schemeClr>
                </a:solidFill>
              </a:rPr>
              <a:t>, architecture sans forme</a:t>
            </a:r>
          </a:p>
          <a:p>
            <a:pPr indent="504000" algn="just">
              <a:spcBef>
                <a:spcPts val="600"/>
              </a:spcBef>
              <a:spcAft>
                <a:spcPts val="1000"/>
              </a:spcAft>
              <a:buNone/>
            </a:pPr>
            <a:r>
              <a:rPr lang="fr-FR" sz="2000" b="1" dirty="0" smtClean="0">
                <a:solidFill>
                  <a:schemeClr val="tx1"/>
                </a:solidFill>
                <a:latin typeface="Calibri" pitchFamily="34" charset="0"/>
                <a:cs typeface="Calibri" pitchFamily="34" charset="0"/>
              </a:rPr>
              <a:t>Bernard </a:t>
            </a:r>
            <a:r>
              <a:rPr lang="fr-FR" sz="2000" b="1" dirty="0">
                <a:solidFill>
                  <a:schemeClr val="tx1"/>
                </a:solidFill>
                <a:latin typeface="Calibri" pitchFamily="34" charset="0"/>
                <a:cs typeface="Calibri" pitchFamily="34" charset="0"/>
              </a:rPr>
              <a:t>Tschumi –</a:t>
            </a:r>
            <a:r>
              <a:rPr lang="fr-FR" sz="2000" dirty="0">
                <a:solidFill>
                  <a:schemeClr val="tx1"/>
                </a:solidFill>
                <a:latin typeface="Calibri" pitchFamily="34" charset="0"/>
                <a:cs typeface="Calibri" pitchFamily="34" charset="0"/>
              </a:rPr>
              <a:t> </a:t>
            </a:r>
            <a:r>
              <a:rPr lang="fr-FR" sz="2000" dirty="0" smtClean="0">
                <a:solidFill>
                  <a:schemeClr val="tx1"/>
                </a:solidFill>
                <a:latin typeface="Calibri" pitchFamily="34" charset="0"/>
                <a:cs typeface="Calibri" pitchFamily="34" charset="0"/>
              </a:rPr>
              <a:t>Pendant </a:t>
            </a:r>
            <a:r>
              <a:rPr lang="fr-FR" sz="2000" dirty="0">
                <a:solidFill>
                  <a:schemeClr val="tx1"/>
                </a:solidFill>
                <a:latin typeface="Calibri" pitchFamily="34" charset="0"/>
                <a:cs typeface="Calibri" pitchFamily="34" charset="0"/>
              </a:rPr>
              <a:t>près de trente ans, j’ai toujours évité ou refusé d’utiliser le mot « forme ». Jusqu’au moment où je me suis aperçu que, dans certains cas, la forme, au lieu d’être une </a:t>
            </a:r>
            <a:r>
              <a:rPr lang="fr-FR" sz="2000" b="1" dirty="0">
                <a:solidFill>
                  <a:schemeClr val="tx1"/>
                </a:solidFill>
                <a:latin typeface="Calibri" pitchFamily="34" charset="0"/>
                <a:cs typeface="Calibri" pitchFamily="34" charset="0"/>
              </a:rPr>
              <a:t>résultante</a:t>
            </a:r>
            <a:r>
              <a:rPr lang="fr-FR" sz="2000" dirty="0">
                <a:solidFill>
                  <a:schemeClr val="tx1"/>
                </a:solidFill>
                <a:latin typeface="Calibri" pitchFamily="34" charset="0"/>
                <a:cs typeface="Calibri" pitchFamily="34" charset="0"/>
              </a:rPr>
              <a:t>, devait être un </a:t>
            </a:r>
            <a:r>
              <a:rPr lang="fr-FR" sz="2000" b="1" dirty="0">
                <a:solidFill>
                  <a:schemeClr val="tx1"/>
                </a:solidFill>
                <a:latin typeface="Calibri" pitchFamily="34" charset="0"/>
                <a:cs typeface="Calibri" pitchFamily="34" charset="0"/>
              </a:rPr>
              <a:t>point de départ</a:t>
            </a:r>
            <a:r>
              <a:rPr lang="fr-FR" sz="2000" dirty="0">
                <a:solidFill>
                  <a:schemeClr val="tx1"/>
                </a:solidFill>
                <a:latin typeface="Calibri" pitchFamily="34" charset="0"/>
                <a:cs typeface="Calibri" pitchFamily="34" charset="0"/>
              </a:rPr>
              <a:t>. </a:t>
            </a:r>
            <a:r>
              <a:rPr lang="fr-FR" sz="2000" dirty="0" smtClean="0">
                <a:solidFill>
                  <a:schemeClr val="tx1"/>
                </a:solidFill>
                <a:latin typeface="Calibri" pitchFamily="34" charset="0"/>
                <a:cs typeface="Calibri" pitchFamily="34" charset="0"/>
              </a:rPr>
              <a:t>                      Imaginer d’abord une forme ?</a:t>
            </a:r>
          </a:p>
          <a:p>
            <a:pPr indent="504000" algn="just">
              <a:spcBef>
                <a:spcPts val="600"/>
              </a:spcBef>
              <a:spcAft>
                <a:spcPts val="1000"/>
              </a:spcAft>
              <a:buNone/>
            </a:pPr>
            <a:r>
              <a:rPr lang="fr-FR" sz="2000" dirty="0" smtClean="0">
                <a:solidFill>
                  <a:schemeClr val="tx1"/>
                </a:solidFill>
                <a:latin typeface="Calibri" pitchFamily="34" charset="0"/>
                <a:cs typeface="Calibri" pitchFamily="34" charset="0"/>
              </a:rPr>
              <a:t>Mais </a:t>
            </a:r>
            <a:r>
              <a:rPr lang="fr-FR" sz="2000" dirty="0">
                <a:solidFill>
                  <a:schemeClr val="tx1"/>
                </a:solidFill>
                <a:latin typeface="Calibri" pitchFamily="34" charset="0"/>
                <a:cs typeface="Calibri" pitchFamily="34" charset="0"/>
              </a:rPr>
              <a:t>dès le moment où l’on accepte d’utiliser le mot « forme », immédiatement, se pose la question de l’informe. C’est une question que j’ai commencé à explorer avec les polyèdres, et aussi avec le projet </a:t>
            </a:r>
            <a:r>
              <a:rPr lang="fr-FR" sz="2000" dirty="0" smtClean="0">
                <a:solidFill>
                  <a:schemeClr val="tx1"/>
                </a:solidFill>
                <a:latin typeface="Calibri" pitchFamily="34" charset="0"/>
                <a:cs typeface="Calibri" pitchFamily="34" charset="0"/>
              </a:rPr>
              <a:t>du Zoo de Vincennes inauguré </a:t>
            </a:r>
            <a:r>
              <a:rPr lang="fr-FR" sz="2000" dirty="0">
                <a:solidFill>
                  <a:schemeClr val="tx1"/>
                </a:solidFill>
                <a:latin typeface="Calibri" pitchFamily="34" charset="0"/>
                <a:cs typeface="Calibri" pitchFamily="34" charset="0"/>
              </a:rPr>
              <a:t>récemment. </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4071942"/>
            <a:ext cx="3449612" cy="2590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Image 4" descr="La serre tropicale haute de 16 mètres, en cours de construction, abritera à terme des petits singes évoluant dans une jungle recréée."/>
          <p:cNvPicPr/>
          <p:nvPr/>
        </p:nvPicPr>
        <p:blipFill>
          <a:blip r:embed="rId3" cstate="print"/>
          <a:srcRect/>
          <a:stretch>
            <a:fillRect/>
          </a:stretch>
        </p:blipFill>
        <p:spPr bwMode="auto">
          <a:xfrm>
            <a:off x="4429124" y="4071942"/>
            <a:ext cx="4143404" cy="2554601"/>
          </a:xfrm>
          <a:prstGeom prst="rect">
            <a:avLst/>
          </a:prstGeom>
          <a:noFill/>
          <a:ln w="9525">
            <a:noFill/>
            <a:miter lim="800000"/>
            <a:headEnd/>
            <a:tailEnd/>
          </a:ln>
        </p:spPr>
      </p:pic>
      <p:sp>
        <p:nvSpPr>
          <p:cNvPr id="6" name="ZoneTexte 5"/>
          <p:cNvSpPr txBox="1"/>
          <p:nvPr/>
        </p:nvSpPr>
        <p:spPr>
          <a:xfrm>
            <a:off x="5357818" y="4214818"/>
            <a:ext cx="2786082" cy="276999"/>
          </a:xfrm>
          <a:prstGeom prst="rect">
            <a:avLst/>
          </a:prstGeom>
          <a:noFill/>
        </p:spPr>
        <p:txBody>
          <a:bodyPr wrap="square" rtlCol="0">
            <a:spAutoFit/>
          </a:bodyPr>
          <a:lstStyle/>
          <a:p>
            <a:r>
              <a:rPr lang="fr-FR" sz="1200" b="1" dirty="0" smtClean="0"/>
              <a:t>Serre tropicale du Zoo de Vincennes</a:t>
            </a:r>
            <a:endParaRPr lang="fr-FR" sz="1200" b="1" dirty="0"/>
          </a:p>
        </p:txBody>
      </p:sp>
      <p:sp>
        <p:nvSpPr>
          <p:cNvPr id="7" name="Flèche droite rayée 6"/>
          <p:cNvSpPr/>
          <p:nvPr/>
        </p:nvSpPr>
        <p:spPr>
          <a:xfrm>
            <a:off x="3000364" y="2357430"/>
            <a:ext cx="928694" cy="21431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7714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93205"/>
            <a:ext cx="7776863" cy="787523"/>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323528" y="1000108"/>
            <a:ext cx="8424936" cy="4895500"/>
          </a:xfrm>
        </p:spPr>
        <p:txBody>
          <a:bodyPr>
            <a:normAutofit fontScale="70000" lnSpcReduction="20000"/>
          </a:bodyPr>
          <a:lstStyle/>
          <a:p>
            <a:pPr algn="just">
              <a:lnSpc>
                <a:spcPct val="120000"/>
              </a:lnSpc>
              <a:spcBef>
                <a:spcPts val="600"/>
              </a:spcBef>
              <a:spcAft>
                <a:spcPts val="600"/>
              </a:spcAft>
              <a:buNone/>
            </a:pPr>
            <a:r>
              <a:rPr lang="fr-FR" sz="3800" b="1" dirty="0" smtClean="0">
                <a:solidFill>
                  <a:schemeClr val="accent5">
                    <a:lumMod val="75000"/>
                  </a:schemeClr>
                </a:solidFill>
                <a:latin typeface="Calibri" pitchFamily="34" charset="0"/>
                <a:cs typeface="Calibri" pitchFamily="34" charset="0"/>
              </a:rPr>
              <a:t>La première maison Déconstructiviste!</a:t>
            </a:r>
          </a:p>
          <a:p>
            <a:pPr indent="0" algn="just">
              <a:lnSpc>
                <a:spcPct val="120000"/>
              </a:lnSpc>
              <a:spcBef>
                <a:spcPts val="600"/>
              </a:spcBef>
              <a:spcAft>
                <a:spcPts val="600"/>
              </a:spcAft>
              <a:buFont typeface="Wingdings" pitchFamily="2" charset="2"/>
              <a:buChar char="§"/>
            </a:pPr>
            <a:r>
              <a:rPr lang="fr-FR" sz="3100" dirty="0" smtClean="0">
                <a:solidFill>
                  <a:schemeClr val="tx1"/>
                </a:solidFill>
                <a:latin typeface="Calibri" pitchFamily="34" charset="0"/>
                <a:cs typeface="Calibri" pitchFamily="34" charset="0"/>
              </a:rPr>
              <a:t>C'est </a:t>
            </a:r>
            <a:r>
              <a:rPr lang="fr-FR" sz="3100" dirty="0">
                <a:solidFill>
                  <a:schemeClr val="tx1"/>
                </a:solidFill>
                <a:latin typeface="Calibri" pitchFamily="34" charset="0"/>
                <a:cs typeface="Calibri" pitchFamily="34" charset="0"/>
              </a:rPr>
              <a:t>avec sa propre maison de Santa Monica, en Californie, conçue à la fin des années 1970, que Frank </a:t>
            </a:r>
            <a:r>
              <a:rPr lang="fr-FR" sz="3100" dirty="0" err="1">
                <a:solidFill>
                  <a:schemeClr val="tx1"/>
                </a:solidFill>
                <a:latin typeface="Calibri" pitchFamily="34" charset="0"/>
                <a:cs typeface="Calibri" pitchFamily="34" charset="0"/>
              </a:rPr>
              <a:t>Gehry</a:t>
            </a:r>
            <a:r>
              <a:rPr lang="fr-FR" sz="3100" dirty="0">
                <a:solidFill>
                  <a:schemeClr val="tx1"/>
                </a:solidFill>
                <a:latin typeface="Calibri" pitchFamily="34" charset="0"/>
                <a:cs typeface="Calibri" pitchFamily="34" charset="0"/>
              </a:rPr>
              <a:t> a lancé sa carrière. On y retrouve déjà cette aversion de la ligne droite qui marque toutes ses créations. </a:t>
            </a:r>
            <a:endParaRPr lang="fr-FR" sz="3100" dirty="0" smtClean="0">
              <a:solidFill>
                <a:schemeClr val="tx1"/>
              </a:solidFill>
              <a:latin typeface="Calibri" pitchFamily="34" charset="0"/>
              <a:cs typeface="Calibri" pitchFamily="34" charset="0"/>
            </a:endParaRPr>
          </a:p>
          <a:p>
            <a:pPr indent="0" algn="just">
              <a:lnSpc>
                <a:spcPct val="120000"/>
              </a:lnSpc>
              <a:spcBef>
                <a:spcPts val="600"/>
              </a:spcBef>
              <a:spcAft>
                <a:spcPts val="600"/>
              </a:spcAft>
              <a:buFont typeface="Wingdings" pitchFamily="2" charset="2"/>
              <a:buChar char="§"/>
            </a:pPr>
            <a:r>
              <a:rPr lang="fr-FR" sz="3100" dirty="0">
                <a:solidFill>
                  <a:schemeClr val="tx1"/>
                </a:solidFill>
                <a:latin typeface="Calibri" pitchFamily="34" charset="0"/>
                <a:cs typeface="Calibri" pitchFamily="34" charset="0"/>
              </a:rPr>
              <a:t>Nichée au </a:t>
            </a:r>
            <a:r>
              <a:rPr lang="fr-FR" sz="3100" dirty="0" smtClean="0">
                <a:solidFill>
                  <a:schemeClr val="tx1"/>
                </a:solidFill>
                <a:latin typeface="Calibri" pitchFamily="34" charset="0"/>
                <a:cs typeface="Calibri" pitchFamily="34" charset="0"/>
              </a:rPr>
              <a:t>cœur </a:t>
            </a:r>
            <a:r>
              <a:rPr lang="fr-FR" sz="3100" dirty="0">
                <a:solidFill>
                  <a:schemeClr val="tx1"/>
                </a:solidFill>
                <a:latin typeface="Calibri" pitchFamily="34" charset="0"/>
                <a:cs typeface="Calibri" pitchFamily="34" charset="0"/>
              </a:rPr>
              <a:t>de cet eldorado propret</a:t>
            </a:r>
            <a:r>
              <a:rPr lang="fr-FR" sz="3100" dirty="0" smtClean="0">
                <a:solidFill>
                  <a:schemeClr val="tx1"/>
                </a:solidFill>
                <a:latin typeface="Calibri" pitchFamily="34" charset="0"/>
                <a:cs typeface="Calibri" pitchFamily="34" charset="0"/>
              </a:rPr>
              <a:t>, elle</a:t>
            </a:r>
            <a:r>
              <a:rPr lang="fr-FR" sz="3100" dirty="0">
                <a:solidFill>
                  <a:schemeClr val="tx1"/>
                </a:solidFill>
                <a:latin typeface="Calibri" pitchFamily="34" charset="0"/>
                <a:cs typeface="Calibri" pitchFamily="34" charset="0"/>
              </a:rPr>
              <a:t> fait un peu désordre. Comme un ovni qui aurait décoiffé à l'atterrissage les pelouses tondues au cordeau. Protégé tantôt par un muret de pierres blanches, tantôt par une barrière de bois ou d'aluminium, le petit édifice est enveloppé de tôle ondulée, agrémenté de panneaux de grillage inclinés et surmonté de cubes de verre dont certains semblent être posés de travers, presque en équilibre.</a:t>
            </a:r>
          </a:p>
          <a:p>
            <a:endParaRPr lang="fr-FR" sz="1600" dirty="0"/>
          </a:p>
        </p:txBody>
      </p:sp>
    </p:spTree>
    <p:extLst>
      <p:ext uri="{BB962C8B-B14F-4D97-AF65-F5344CB8AC3E}">
        <p14:creationId xmlns="" xmlns:p14="http://schemas.microsoft.com/office/powerpoint/2010/main" val="1271613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57158" y="285728"/>
            <a:ext cx="8358246" cy="5929354"/>
          </a:xfrm>
        </p:spPr>
        <p:txBody>
          <a:bodyPr>
            <a:normAutofit/>
          </a:bodyPr>
          <a:lstStyle/>
          <a:p>
            <a:pPr indent="504000" algn="just">
              <a:lnSpc>
                <a:spcPct val="110000"/>
              </a:lnSpc>
              <a:spcBef>
                <a:spcPts val="600"/>
              </a:spcBef>
              <a:spcAft>
                <a:spcPts val="1000"/>
              </a:spcAft>
              <a:buNone/>
            </a:pPr>
            <a:r>
              <a:rPr lang="fr-FR" sz="2400" b="1" dirty="0" smtClean="0">
                <a:solidFill>
                  <a:schemeClr val="accent5">
                    <a:lumMod val="75000"/>
                  </a:schemeClr>
                </a:solidFill>
                <a:latin typeface="Calibri" pitchFamily="34" charset="0"/>
                <a:cs typeface="Calibri" pitchFamily="34" charset="0"/>
              </a:rPr>
              <a:t>La première maison Déconstructiviste!</a:t>
            </a:r>
          </a:p>
          <a:p>
            <a:pPr indent="504000" algn="just">
              <a:lnSpc>
                <a:spcPct val="110000"/>
              </a:lnSpc>
              <a:spcBef>
                <a:spcPts val="600"/>
              </a:spcBef>
              <a:spcAft>
                <a:spcPts val="1000"/>
              </a:spcAft>
              <a:buNone/>
            </a:pPr>
            <a:r>
              <a:rPr lang="fr-FR" sz="2000" dirty="0" smtClean="0">
                <a:solidFill>
                  <a:schemeClr val="tx1"/>
                </a:solidFill>
                <a:latin typeface="Calibri" pitchFamily="34" charset="0"/>
                <a:cs typeface="Calibri" pitchFamily="34" charset="0"/>
              </a:rPr>
              <a:t>La</a:t>
            </a:r>
            <a:r>
              <a:rPr lang="fr-FR" sz="2000" dirty="0">
                <a:solidFill>
                  <a:schemeClr val="tx1"/>
                </a:solidFill>
                <a:latin typeface="Calibri" pitchFamily="34" charset="0"/>
                <a:cs typeface="Calibri" pitchFamily="34" charset="0"/>
              </a:rPr>
              <a:t> </a:t>
            </a:r>
            <a:r>
              <a:rPr lang="fr-FR" sz="2000" b="1" dirty="0" err="1">
                <a:solidFill>
                  <a:schemeClr val="tx1"/>
                </a:solidFill>
                <a:latin typeface="Calibri" pitchFamily="34" charset="0"/>
                <a:cs typeface="Calibri" pitchFamily="34" charset="0"/>
              </a:rPr>
              <a:t>Gehry</a:t>
            </a:r>
            <a:r>
              <a:rPr lang="fr-FR" sz="2000" b="1" dirty="0">
                <a:solidFill>
                  <a:schemeClr val="tx1"/>
                </a:solidFill>
                <a:latin typeface="Calibri" pitchFamily="34" charset="0"/>
                <a:cs typeface="Calibri" pitchFamily="34" charset="0"/>
              </a:rPr>
              <a:t> </a:t>
            </a:r>
            <a:r>
              <a:rPr lang="fr-FR" sz="2000" b="1" dirty="0" err="1">
                <a:solidFill>
                  <a:schemeClr val="tx1"/>
                </a:solidFill>
                <a:latin typeface="Calibri" pitchFamily="34" charset="0"/>
                <a:cs typeface="Calibri" pitchFamily="34" charset="0"/>
              </a:rPr>
              <a:t>Residence</a:t>
            </a:r>
            <a:r>
              <a:rPr lang="fr-FR" sz="2000" dirty="0">
                <a:solidFill>
                  <a:schemeClr val="tx1"/>
                </a:solidFill>
                <a:latin typeface="Calibri" pitchFamily="34" charset="0"/>
                <a:cs typeface="Calibri" pitchFamily="34" charset="0"/>
              </a:rPr>
              <a:t> est la résidence de l'architecte </a:t>
            </a:r>
            <a:r>
              <a:rPr lang="fr-FR" sz="2000" dirty="0" smtClean="0">
                <a:solidFill>
                  <a:schemeClr val="tx1"/>
                </a:solidFill>
                <a:latin typeface="Calibri" pitchFamily="34" charset="0"/>
                <a:cs typeface="Calibri" pitchFamily="34" charset="0"/>
              </a:rPr>
              <a:t>américano-canadien Frank </a:t>
            </a:r>
            <a:r>
              <a:rPr lang="fr-FR" sz="2000" dirty="0" err="1" smtClean="0">
                <a:solidFill>
                  <a:schemeClr val="tx1"/>
                </a:solidFill>
                <a:latin typeface="Calibri" pitchFamily="34" charset="0"/>
                <a:cs typeface="Calibri" pitchFamily="34" charset="0"/>
              </a:rPr>
              <a:t>Gehry</a:t>
            </a:r>
            <a:r>
              <a:rPr lang="fr-FR" sz="2000" dirty="0" smtClean="0">
                <a:solidFill>
                  <a:schemeClr val="tx1"/>
                </a:solidFill>
                <a:latin typeface="Calibri" pitchFamily="34" charset="0"/>
                <a:cs typeface="Calibri" pitchFamily="34" charset="0"/>
              </a:rPr>
              <a:t>, </a:t>
            </a:r>
            <a:r>
              <a:rPr lang="fr-FR" sz="2000" dirty="0">
                <a:solidFill>
                  <a:schemeClr val="tx1"/>
                </a:solidFill>
                <a:latin typeface="Calibri" pitchFamily="34" charset="0"/>
                <a:cs typeface="Calibri" pitchFamily="34" charset="0"/>
              </a:rPr>
              <a:t>qui l'a imaginée. Elle est située </a:t>
            </a:r>
            <a:r>
              <a:rPr lang="fr-FR" sz="2000" dirty="0" smtClean="0">
                <a:solidFill>
                  <a:schemeClr val="tx1"/>
                </a:solidFill>
                <a:latin typeface="Calibri" pitchFamily="34" charset="0"/>
                <a:cs typeface="Calibri" pitchFamily="34" charset="0"/>
              </a:rPr>
              <a:t>à Santa Monica. </a:t>
            </a:r>
            <a:r>
              <a:rPr lang="fr-FR" sz="2000" dirty="0">
                <a:solidFill>
                  <a:schemeClr val="tx1"/>
                </a:solidFill>
                <a:latin typeface="Calibri" pitchFamily="34" charset="0"/>
                <a:cs typeface="Calibri" pitchFamily="34" charset="0"/>
              </a:rPr>
              <a:t>Ce projet est le premier de sa carrière d'architecte.</a:t>
            </a:r>
          </a:p>
          <a:p>
            <a:pPr indent="504000" algn="just">
              <a:lnSpc>
                <a:spcPct val="110000"/>
              </a:lnSpc>
              <a:spcBef>
                <a:spcPts val="600"/>
              </a:spcBef>
              <a:spcAft>
                <a:spcPts val="1000"/>
              </a:spcAft>
              <a:buNone/>
            </a:pPr>
            <a:r>
              <a:rPr lang="fr-FR" sz="2000" dirty="0">
                <a:solidFill>
                  <a:schemeClr val="tx1"/>
                </a:solidFill>
                <a:latin typeface="Calibri" pitchFamily="34" charset="0"/>
                <a:cs typeface="Calibri" pitchFamily="34" charset="0"/>
              </a:rPr>
              <a:t>En 1977, Frank et Berta </a:t>
            </a:r>
            <a:r>
              <a:rPr lang="fr-FR" sz="2000" dirty="0" err="1">
                <a:solidFill>
                  <a:schemeClr val="tx1"/>
                </a:solidFill>
                <a:latin typeface="Calibri" pitchFamily="34" charset="0"/>
                <a:cs typeface="Calibri" pitchFamily="34" charset="0"/>
              </a:rPr>
              <a:t>Gehry</a:t>
            </a:r>
            <a:r>
              <a:rPr lang="fr-FR" sz="2000" dirty="0">
                <a:solidFill>
                  <a:schemeClr val="tx1"/>
                </a:solidFill>
                <a:latin typeface="Calibri" pitchFamily="34" charset="0"/>
                <a:cs typeface="Calibri" pitchFamily="34" charset="0"/>
              </a:rPr>
              <a:t> ont acheté un bungalow rose de style colonial hollandais construit à l'origine en 1920. </a:t>
            </a:r>
            <a:r>
              <a:rPr lang="fr-FR" sz="2000" dirty="0" err="1">
                <a:solidFill>
                  <a:schemeClr val="tx1"/>
                </a:solidFill>
                <a:latin typeface="Calibri" pitchFamily="34" charset="0"/>
                <a:cs typeface="Calibri" pitchFamily="34" charset="0"/>
              </a:rPr>
              <a:t>Gehry</a:t>
            </a:r>
            <a:r>
              <a:rPr lang="fr-FR" sz="2000" dirty="0">
                <a:solidFill>
                  <a:schemeClr val="tx1"/>
                </a:solidFill>
                <a:latin typeface="Calibri" pitchFamily="34" charset="0"/>
                <a:cs typeface="Calibri" pitchFamily="34" charset="0"/>
              </a:rPr>
              <a:t> en a fait une extension avec des matériaux non traditionnels – le métal, les contreplaqués, les clôtures à mailles métalliques, de l'acier ondulé, avec une ossature en bois. </a:t>
            </a:r>
            <a:endParaRPr lang="fr-FR" sz="2000" dirty="0" smtClean="0">
              <a:solidFill>
                <a:schemeClr val="tx1"/>
              </a:solidFill>
              <a:latin typeface="Calibri" pitchFamily="34" charset="0"/>
              <a:cs typeface="Calibri" pitchFamily="34" charset="0"/>
            </a:endParaRPr>
          </a:p>
          <a:p>
            <a:pPr indent="504000" algn="just">
              <a:lnSpc>
                <a:spcPct val="110000"/>
              </a:lnSpc>
              <a:spcBef>
                <a:spcPts val="600"/>
              </a:spcBef>
              <a:spcAft>
                <a:spcPts val="1000"/>
              </a:spcAft>
              <a:buNone/>
            </a:pPr>
            <a:endParaRPr lang="fr-FR" sz="1800" dirty="0" smtClean="0">
              <a:solidFill>
                <a:schemeClr val="tx1"/>
              </a:solidFill>
              <a:latin typeface="Calibri" pitchFamily="34" charset="0"/>
              <a:cs typeface="Calibri" pitchFamily="34" charset="0"/>
            </a:endParaRPr>
          </a:p>
          <a:p>
            <a:pPr>
              <a:buNone/>
            </a:pPr>
            <a:endParaRPr lang="fr-FR" dirty="0"/>
          </a:p>
        </p:txBody>
      </p:sp>
      <p:pic>
        <p:nvPicPr>
          <p:cNvPr id="4" name="Picture 2" descr="C:\Documents and Settings\Mouradou\Bureau\Gallery of Gehry Residence _ Frank Gehry - 1_files\stringio.jpg"/>
          <p:cNvPicPr>
            <a:picLocks noChangeAspect="1" noChangeArrowheads="1"/>
          </p:cNvPicPr>
          <p:nvPr/>
        </p:nvPicPr>
        <p:blipFill>
          <a:blip r:embed="rId2" cstate="print"/>
          <a:srcRect/>
          <a:stretch>
            <a:fillRect/>
          </a:stretch>
        </p:blipFill>
        <p:spPr bwMode="auto">
          <a:xfrm>
            <a:off x="357158" y="3857628"/>
            <a:ext cx="4204988" cy="2709881"/>
          </a:xfrm>
          <a:prstGeom prst="rect">
            <a:avLst/>
          </a:prstGeom>
          <a:noFill/>
        </p:spPr>
      </p:pic>
      <p:pic>
        <p:nvPicPr>
          <p:cNvPr id="5" name="Picture 4" descr="C:\Documents and Settings\Mouradou\Bureau\Gallery of Gehry Residence _ Frank Gehry - 1_files\stringio(6).jpg"/>
          <p:cNvPicPr>
            <a:picLocks noChangeAspect="1" noChangeArrowheads="1"/>
          </p:cNvPicPr>
          <p:nvPr/>
        </p:nvPicPr>
        <p:blipFill>
          <a:blip r:embed="rId3" cstate="print"/>
          <a:srcRect/>
          <a:stretch>
            <a:fillRect/>
          </a:stretch>
        </p:blipFill>
        <p:spPr bwMode="auto">
          <a:xfrm>
            <a:off x="4714876" y="3857628"/>
            <a:ext cx="3952426" cy="2697165"/>
          </a:xfrm>
          <a:prstGeom prst="rect">
            <a:avLst/>
          </a:prstGeom>
          <a:noFill/>
        </p:spPr>
      </p:pic>
    </p:spTree>
    <p:extLst>
      <p:ext uri="{BB962C8B-B14F-4D97-AF65-F5344CB8AC3E}">
        <p14:creationId xmlns="" xmlns:p14="http://schemas.microsoft.com/office/powerpoint/2010/main" val="11283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57158" y="285728"/>
            <a:ext cx="8286808" cy="5929354"/>
          </a:xfrm>
        </p:spPr>
        <p:txBody>
          <a:bodyPr>
            <a:normAutofit/>
          </a:bodyPr>
          <a:lstStyle/>
          <a:p>
            <a:pPr indent="504000" algn="just">
              <a:spcBef>
                <a:spcPts val="600"/>
              </a:spcBef>
              <a:spcAft>
                <a:spcPts val="1000"/>
              </a:spcAft>
              <a:buNone/>
            </a:pPr>
            <a:r>
              <a:rPr lang="fr-FR" sz="2000" dirty="0" smtClean="0">
                <a:solidFill>
                  <a:schemeClr val="tx1"/>
                </a:solidFill>
                <a:latin typeface="Calibri" pitchFamily="34" charset="0"/>
                <a:cs typeface="Calibri" pitchFamily="34" charset="0"/>
              </a:rPr>
              <a:t>En 1978, il a choisi d'envelopper le dehors de la maison avec un nouvel extérieur tout en laissant visible l’ancien. Il a à peine touché les façades de l'arrière et du sud et il a coincé les autres parties de la maison dans des cubes de verre inclinés. </a:t>
            </a:r>
          </a:p>
          <a:p>
            <a:pPr indent="504000" algn="just">
              <a:spcBef>
                <a:spcPts val="600"/>
              </a:spcBef>
              <a:spcAft>
                <a:spcPts val="1000"/>
              </a:spcAft>
              <a:buNone/>
            </a:pPr>
            <a:r>
              <a:rPr lang="fr-FR" sz="2000" dirty="0" smtClean="0">
                <a:solidFill>
                  <a:schemeClr val="tx1"/>
                </a:solidFill>
                <a:latin typeface="Calibri" pitchFamily="34" charset="0"/>
                <a:cs typeface="Calibri" pitchFamily="34" charset="0"/>
              </a:rPr>
              <a:t>Par la suite, à l'automne 1991, il a choisi un réaménagement pour répondre aux besoins de sa famille. </a:t>
            </a:r>
          </a:p>
          <a:p>
            <a:pPr indent="504000" algn="ctr">
              <a:spcBef>
                <a:spcPts val="600"/>
              </a:spcBef>
              <a:spcAft>
                <a:spcPts val="1000"/>
              </a:spcAft>
              <a:buNone/>
            </a:pPr>
            <a:r>
              <a:rPr lang="fr-FR" sz="2400" b="1" dirty="0" smtClean="0">
                <a:solidFill>
                  <a:schemeClr val="tx1"/>
                </a:solidFill>
                <a:latin typeface="Calibri" pitchFamily="34" charset="0"/>
                <a:cs typeface="Calibri" pitchFamily="34" charset="0"/>
              </a:rPr>
              <a:t>On considère parfois que c’est un des premiers bâtiments déconstructivistes, même si </a:t>
            </a:r>
            <a:r>
              <a:rPr lang="fr-FR" sz="2400" b="1" dirty="0" err="1" smtClean="0">
                <a:solidFill>
                  <a:schemeClr val="tx1"/>
                </a:solidFill>
                <a:latin typeface="Calibri" pitchFamily="34" charset="0"/>
                <a:cs typeface="Calibri" pitchFamily="34" charset="0"/>
              </a:rPr>
              <a:t>Gehry</a:t>
            </a:r>
            <a:r>
              <a:rPr lang="fr-FR" sz="2400" b="1" dirty="0" smtClean="0">
                <a:solidFill>
                  <a:schemeClr val="tx1"/>
                </a:solidFill>
                <a:latin typeface="Calibri" pitchFamily="34" charset="0"/>
                <a:cs typeface="Calibri" pitchFamily="34" charset="0"/>
              </a:rPr>
              <a:t> le nie.</a:t>
            </a:r>
          </a:p>
          <a:p>
            <a:pPr indent="504000" algn="just">
              <a:lnSpc>
                <a:spcPct val="110000"/>
              </a:lnSpc>
              <a:spcBef>
                <a:spcPts val="600"/>
              </a:spcBef>
              <a:spcAft>
                <a:spcPts val="1000"/>
              </a:spcAft>
              <a:buNone/>
            </a:pPr>
            <a:endParaRPr lang="fr-FR" dirty="0" smtClean="0">
              <a:solidFill>
                <a:schemeClr val="tx1"/>
              </a:solidFill>
              <a:latin typeface="Calibri" pitchFamily="34" charset="0"/>
              <a:cs typeface="Calibri" pitchFamily="34" charset="0"/>
            </a:endParaRPr>
          </a:p>
          <a:p>
            <a:pPr>
              <a:buNone/>
            </a:pPr>
            <a:endParaRPr lang="fr-FR" dirty="0"/>
          </a:p>
        </p:txBody>
      </p:sp>
      <p:pic>
        <p:nvPicPr>
          <p:cNvPr id="5" name="Picture 5" descr="C:\Documents and Settings\Mouradou\Bureau\Gallery of Gehry Residence _ Frank Gehry - 1_files\stringio(1).jpg"/>
          <p:cNvPicPr>
            <a:picLocks noChangeAspect="1" noChangeArrowheads="1"/>
          </p:cNvPicPr>
          <p:nvPr/>
        </p:nvPicPr>
        <p:blipFill>
          <a:blip r:embed="rId2" cstate="print"/>
          <a:srcRect/>
          <a:stretch>
            <a:fillRect/>
          </a:stretch>
        </p:blipFill>
        <p:spPr bwMode="auto">
          <a:xfrm>
            <a:off x="500034" y="3429000"/>
            <a:ext cx="3867150" cy="3238500"/>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4876" y="3429000"/>
            <a:ext cx="3672408" cy="3197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714348" y="731520"/>
            <a:ext cx="8215370" cy="1983100"/>
          </a:xfrm>
        </p:spPr>
        <p:txBody>
          <a:bodyPr/>
          <a:lstStyle/>
          <a:p>
            <a:pPr>
              <a:buNone/>
            </a:pPr>
            <a:r>
              <a:rPr lang="fr-FR" dirty="0"/>
              <a:t/>
            </a:r>
            <a:br>
              <a:rPr lang="fr-FR" dirty="0"/>
            </a:br>
            <a:endParaRPr lang="fr-FR"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8259"/>
          <a:stretch>
            <a:fillRect/>
          </a:stretch>
        </p:blipFill>
        <p:spPr bwMode="auto">
          <a:xfrm>
            <a:off x="285720" y="3000372"/>
            <a:ext cx="4157656" cy="3390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0562" y="3000372"/>
            <a:ext cx="4461028" cy="3349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786050" y="6072206"/>
            <a:ext cx="6072230" cy="369332"/>
          </a:xfrm>
          <a:prstGeom prst="rect">
            <a:avLst/>
          </a:prstGeom>
          <a:noFill/>
        </p:spPr>
        <p:txBody>
          <a:bodyPr wrap="square" rtlCol="0">
            <a:spAutoFit/>
          </a:bodyPr>
          <a:lstStyle/>
          <a:p>
            <a:r>
              <a:rPr lang="fr-FR" b="1" dirty="0" smtClean="0">
                <a:solidFill>
                  <a:srgbClr val="FF0000"/>
                </a:solidFill>
              </a:rPr>
              <a:t>La Fondation Louis Vuitton ouverte fin octobre 2014</a:t>
            </a:r>
            <a:endParaRPr lang="fr-FR" b="1" dirty="0">
              <a:solidFill>
                <a:srgbClr val="FF0000"/>
              </a:solidFill>
            </a:endParaRPr>
          </a:p>
        </p:txBody>
      </p:sp>
      <p:sp>
        <p:nvSpPr>
          <p:cNvPr id="7" name="Rectangle 6"/>
          <p:cNvSpPr/>
          <p:nvPr/>
        </p:nvSpPr>
        <p:spPr>
          <a:xfrm>
            <a:off x="428596" y="714356"/>
            <a:ext cx="8358246" cy="1661993"/>
          </a:xfrm>
          <a:prstGeom prst="rect">
            <a:avLst/>
          </a:prstGeom>
        </p:spPr>
        <p:txBody>
          <a:bodyPr wrap="square">
            <a:spAutoFit/>
          </a:bodyPr>
          <a:lstStyle/>
          <a:p>
            <a:pPr algn="ctr">
              <a:buNone/>
            </a:pPr>
            <a:r>
              <a:rPr lang="fr-FR" sz="2800" b="1" dirty="0" smtClean="0">
                <a:latin typeface="Calibri" pitchFamily="34" charset="0"/>
                <a:cs typeface="Calibri" pitchFamily="34" charset="0"/>
              </a:rPr>
              <a:t>L'architecte continue de dessiner ses projets au crayon, à main libre. Ici, une esquisse de projet pour la Fondation Louis Vuitton.</a:t>
            </a:r>
          </a:p>
          <a:p>
            <a:pPr algn="just">
              <a:buNone/>
            </a:pPr>
            <a:endParaRPr lang="fr-FR" dirty="0" smtClean="0"/>
          </a:p>
        </p:txBody>
      </p:sp>
    </p:spTree>
    <p:extLst>
      <p:ext uri="{BB962C8B-B14F-4D97-AF65-F5344CB8AC3E}">
        <p14:creationId xmlns="" xmlns:p14="http://schemas.microsoft.com/office/powerpoint/2010/main" val="1985232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214290"/>
            <a:ext cx="6512511" cy="571504"/>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428596" y="785794"/>
            <a:ext cx="8358246" cy="5617860"/>
          </a:xfrm>
        </p:spPr>
        <p:txBody>
          <a:bodyPr>
            <a:noAutofit/>
          </a:bodyPr>
          <a:lstStyle/>
          <a:p>
            <a:pPr marL="0" indent="-360000" algn="just">
              <a:spcBef>
                <a:spcPts val="600"/>
              </a:spcBef>
              <a:spcAft>
                <a:spcPts val="600"/>
              </a:spcAft>
              <a:buNone/>
            </a:pPr>
            <a:r>
              <a:rPr lang="fr-FR" sz="1100" dirty="0">
                <a:solidFill>
                  <a:schemeClr val="tx1"/>
                </a:solidFill>
              </a:rPr>
              <a:t/>
            </a:r>
            <a:br>
              <a:rPr lang="fr-FR" sz="1100" dirty="0">
                <a:solidFill>
                  <a:schemeClr val="tx1"/>
                </a:solidFill>
              </a:rPr>
            </a:br>
            <a:r>
              <a:rPr lang="fr-FR" sz="2000" b="1" dirty="0" smtClean="0">
                <a:solidFill>
                  <a:schemeClr val="accent5">
                    <a:lumMod val="75000"/>
                  </a:schemeClr>
                </a:solidFill>
              </a:rPr>
              <a:t>L'art </a:t>
            </a:r>
            <a:r>
              <a:rPr lang="fr-FR" sz="2000" b="1" dirty="0">
                <a:solidFill>
                  <a:schemeClr val="accent5">
                    <a:lumMod val="75000"/>
                  </a:schemeClr>
                </a:solidFill>
              </a:rPr>
              <a:t>désengagé et la fin des </a:t>
            </a:r>
            <a:r>
              <a:rPr lang="fr-FR" sz="2000" b="1" dirty="0" smtClean="0">
                <a:solidFill>
                  <a:schemeClr val="accent5">
                    <a:lumMod val="75000"/>
                  </a:schemeClr>
                </a:solidFill>
              </a:rPr>
              <a:t>idéologies.</a:t>
            </a:r>
          </a:p>
          <a:p>
            <a:pPr marL="0" indent="-360000" algn="just">
              <a:spcBef>
                <a:spcPts val="600"/>
              </a:spcBef>
              <a:spcAft>
                <a:spcPts val="600"/>
              </a:spcAft>
              <a:buFont typeface="Wingdings" pitchFamily="2" charset="2"/>
              <a:buChar char="§"/>
            </a:pPr>
            <a:r>
              <a:rPr lang="fr-FR" sz="2000" dirty="0" smtClean="0">
                <a:solidFill>
                  <a:schemeClr val="tx1"/>
                </a:solidFill>
              </a:rPr>
              <a:t>Le postmodernisme et le </a:t>
            </a:r>
            <a:r>
              <a:rPr lang="fr-FR" sz="2000" dirty="0" err="1" smtClean="0">
                <a:solidFill>
                  <a:schemeClr val="tx1"/>
                </a:solidFill>
              </a:rPr>
              <a:t>déconstructivisme</a:t>
            </a:r>
            <a:r>
              <a:rPr lang="fr-FR" sz="2000" dirty="0" smtClean="0">
                <a:solidFill>
                  <a:schemeClr val="tx1"/>
                </a:solidFill>
              </a:rPr>
              <a:t> s’entendent sur la critique de la modernité, souvent d'ailleurs considérée comme n'ayant pas véritablement honoré ses ambitions.</a:t>
            </a:r>
          </a:p>
          <a:p>
            <a:pPr marL="0" indent="-360000" algn="just">
              <a:spcBef>
                <a:spcPts val="600"/>
              </a:spcBef>
              <a:spcAft>
                <a:spcPts val="600"/>
              </a:spcAft>
              <a:buFont typeface="Wingdings" pitchFamily="2" charset="2"/>
              <a:buChar char="§"/>
            </a:pPr>
            <a:r>
              <a:rPr lang="fr-FR" sz="2000" dirty="0" smtClean="0">
                <a:solidFill>
                  <a:schemeClr val="tx1"/>
                </a:solidFill>
              </a:rPr>
              <a:t>S'il existe des éléments qui permettent de les rassembler, sans doute les trouverait-on d'une part dans leur commune critique de la raison et, d'autre part, dans leur abandon, plus ou moins clairement assumé, de coupler l'ambition d'émancipation esthétique à un projet d'émancipation sociopolitique.</a:t>
            </a:r>
          </a:p>
          <a:p>
            <a:pPr marL="0" indent="-360000" algn="just">
              <a:spcBef>
                <a:spcPts val="600"/>
              </a:spcBef>
              <a:spcAft>
                <a:spcPts val="600"/>
              </a:spcAft>
              <a:buFont typeface="Wingdings" pitchFamily="2" charset="2"/>
              <a:buChar char="§"/>
            </a:pPr>
            <a:r>
              <a:rPr lang="fr-FR" sz="2000" dirty="0" smtClean="0">
                <a:solidFill>
                  <a:schemeClr val="tx1"/>
                </a:solidFill>
              </a:rPr>
              <a:t>L'esthétique du </a:t>
            </a:r>
            <a:r>
              <a:rPr lang="fr-FR" sz="2000" dirty="0" err="1" smtClean="0">
                <a:solidFill>
                  <a:schemeClr val="tx1"/>
                </a:solidFill>
              </a:rPr>
              <a:t>déconstructivisme</a:t>
            </a:r>
            <a:r>
              <a:rPr lang="fr-FR" sz="2000" dirty="0" smtClean="0">
                <a:solidFill>
                  <a:schemeClr val="tx1"/>
                </a:solidFill>
              </a:rPr>
              <a:t> apparaît clairement comme une esthétique de la négativité. Il ne s'agit pas, contrairement au modernisme architectural, de promettre un nouveau style, une nouvelle cohérence, encore moins de s'appuyer sur un projet social ou utopique. </a:t>
            </a:r>
          </a:p>
          <a:p>
            <a:pPr marL="0" indent="-360000" algn="just">
              <a:spcBef>
                <a:spcPts val="600"/>
              </a:spcBef>
              <a:spcAft>
                <a:spcPts val="600"/>
              </a:spcAft>
              <a:buFont typeface="Wingdings" pitchFamily="2" charset="2"/>
              <a:buChar char="§"/>
            </a:pPr>
            <a:r>
              <a:rPr lang="fr-FR" sz="2000" dirty="0" smtClean="0">
                <a:solidFill>
                  <a:schemeClr val="tx1"/>
                </a:solidFill>
              </a:rPr>
              <a:t>Le constat </a:t>
            </a:r>
            <a:r>
              <a:rPr lang="fr-FR" sz="2000" dirty="0" err="1" smtClean="0">
                <a:solidFill>
                  <a:schemeClr val="tx1"/>
                </a:solidFill>
              </a:rPr>
              <a:t>socio-politique</a:t>
            </a:r>
            <a:r>
              <a:rPr lang="fr-FR" sz="2000" dirty="0" smtClean="0">
                <a:solidFill>
                  <a:schemeClr val="tx1"/>
                </a:solidFill>
              </a:rPr>
              <a:t> est bien celui de la fin des idéologies, tel que le théorisera Jean-François </a:t>
            </a:r>
            <a:r>
              <a:rPr lang="fr-FR" sz="2000" dirty="0" err="1" smtClean="0">
                <a:solidFill>
                  <a:schemeClr val="tx1"/>
                </a:solidFill>
              </a:rPr>
              <a:t>Lyotard</a:t>
            </a:r>
            <a:r>
              <a:rPr lang="fr-FR" sz="2000" dirty="0" smtClean="0">
                <a:solidFill>
                  <a:schemeClr val="tx1"/>
                </a:solidFill>
              </a:rPr>
              <a:t>. </a:t>
            </a:r>
            <a:endParaRPr lang="fr-FR" sz="2000" b="1" dirty="0" smtClean="0">
              <a:solidFill>
                <a:schemeClr val="accent5">
                  <a:lumMod val="75000"/>
                </a:schemeClr>
              </a:solidFill>
            </a:endParaRPr>
          </a:p>
          <a:p>
            <a:pPr marL="0" indent="360000" algn="just">
              <a:spcBef>
                <a:spcPts val="0"/>
              </a:spcBef>
              <a:buNone/>
            </a:pPr>
            <a:r>
              <a:rPr lang="fr-FR" sz="1400" dirty="0">
                <a:solidFill>
                  <a:schemeClr val="tx1"/>
                </a:solidFill>
              </a:rPr>
              <a:t/>
            </a:r>
            <a:br>
              <a:rPr lang="fr-FR" sz="1400" dirty="0">
                <a:solidFill>
                  <a:schemeClr val="tx1"/>
                </a:solidFill>
              </a:rPr>
            </a:br>
            <a:endParaRPr lang="fr-FR" sz="1800" dirty="0" smtClean="0">
              <a:solidFill>
                <a:schemeClr val="tx1"/>
              </a:solidFill>
            </a:endParaRPr>
          </a:p>
          <a:p>
            <a:pPr marL="0" indent="360000" algn="just">
              <a:spcBef>
                <a:spcPts val="0"/>
              </a:spcBef>
              <a:buNone/>
            </a:pPr>
            <a:r>
              <a:rPr lang="fr-FR" sz="1800" dirty="0" smtClean="0">
                <a:solidFill>
                  <a:schemeClr val="tx1"/>
                </a:solidFill>
              </a:rPr>
              <a:t> </a:t>
            </a:r>
            <a:r>
              <a:rPr lang="fr-FR" sz="1800" dirty="0">
                <a:solidFill>
                  <a:schemeClr val="tx1"/>
                </a:solidFill>
              </a:rPr>
              <a:t/>
            </a:r>
            <a:br>
              <a:rPr lang="fr-FR" sz="1800" dirty="0">
                <a:solidFill>
                  <a:schemeClr val="tx1"/>
                </a:solidFill>
              </a:rPr>
            </a:br>
            <a:endParaRPr lang="fr-FR" sz="1800" dirty="0" smtClean="0">
              <a:solidFill>
                <a:schemeClr val="tx1"/>
              </a:solidFill>
            </a:endParaRPr>
          </a:p>
          <a:p>
            <a:endParaRPr lang="fr-FR" sz="1400" dirty="0">
              <a:solidFill>
                <a:schemeClr val="tx1"/>
              </a:solidFill>
            </a:endParaRPr>
          </a:p>
        </p:txBody>
      </p:sp>
    </p:spTree>
    <p:extLst>
      <p:ext uri="{BB962C8B-B14F-4D97-AF65-F5344CB8AC3E}">
        <p14:creationId xmlns="" xmlns:p14="http://schemas.microsoft.com/office/powerpoint/2010/main" val="7588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0025" y="188640"/>
            <a:ext cx="6512511" cy="642918"/>
          </a:xfrm>
        </p:spPr>
        <p:txBody>
          <a:bodyPr/>
          <a:lstStyle/>
          <a:p>
            <a:pPr algn="ctr">
              <a:buNone/>
            </a:pPr>
            <a:r>
              <a:rPr lang="fr-FR" sz="3200" dirty="0" smtClean="0">
                <a:solidFill>
                  <a:schemeClr val="accent5">
                    <a:lumMod val="75000"/>
                  </a:schemeClr>
                </a:solidFill>
              </a:rPr>
              <a:t>LE DECONSTRUCTIVISME</a:t>
            </a:r>
            <a:endParaRPr lang="fr-FR" sz="3200" dirty="0"/>
          </a:p>
        </p:txBody>
      </p:sp>
      <p:sp>
        <p:nvSpPr>
          <p:cNvPr id="3" name="Espace réservé du contenu 2"/>
          <p:cNvSpPr>
            <a:spLocks noGrp="1"/>
          </p:cNvSpPr>
          <p:nvPr>
            <p:ph sz="quarter" idx="13"/>
          </p:nvPr>
        </p:nvSpPr>
        <p:spPr>
          <a:xfrm>
            <a:off x="285720" y="928670"/>
            <a:ext cx="8501122" cy="5474984"/>
          </a:xfrm>
        </p:spPr>
        <p:txBody>
          <a:bodyPr>
            <a:normAutofit lnSpcReduction="10000"/>
          </a:bodyPr>
          <a:lstStyle/>
          <a:p>
            <a:pPr algn="just">
              <a:spcBef>
                <a:spcPts val="1200"/>
              </a:spcBef>
              <a:spcAft>
                <a:spcPts val="600"/>
              </a:spcAft>
              <a:buNone/>
            </a:pPr>
            <a:r>
              <a:rPr lang="fr-FR" sz="2400" b="1" dirty="0" smtClean="0">
                <a:solidFill>
                  <a:srgbClr val="FF0000"/>
                </a:solidFill>
              </a:rPr>
              <a:t>Particularités du mouvement</a:t>
            </a:r>
          </a:p>
          <a:p>
            <a:pPr algn="just">
              <a:spcBef>
                <a:spcPts val="1200"/>
              </a:spcBef>
              <a:spcAft>
                <a:spcPts val="600"/>
              </a:spcAft>
              <a:buNone/>
            </a:pPr>
            <a:r>
              <a:rPr lang="fr-FR" sz="2400" dirty="0" smtClean="0">
                <a:solidFill>
                  <a:schemeClr val="tx1"/>
                </a:solidFill>
              </a:rPr>
              <a:t>On retrouve l'image de la déconstruction, telle que la théorisera Derrida.</a:t>
            </a:r>
          </a:p>
          <a:p>
            <a:pPr algn="just">
              <a:spcBef>
                <a:spcPts val="1200"/>
              </a:spcBef>
              <a:spcAft>
                <a:spcPts val="600"/>
              </a:spcAft>
              <a:buNone/>
            </a:pPr>
            <a:r>
              <a:rPr lang="fr-FR" sz="2400" dirty="0" smtClean="0">
                <a:solidFill>
                  <a:schemeClr val="tx1"/>
                </a:solidFill>
              </a:rPr>
              <a:t>Le travail des déconstructivistes s'opérera ainsi autour d'une volonté de transgression systématique des codes architecturaux qui ont fait aussi bien le classicisme que le modernisme architectural: centralité, hiérarchie, fonctionnalité (on connaît ainsi les piliers ou les escaliers non fonctionnels de certaines maisons de </a:t>
            </a:r>
            <a:r>
              <a:rPr lang="fr-FR" sz="2400" dirty="0" err="1" smtClean="0">
                <a:solidFill>
                  <a:schemeClr val="tx1"/>
                </a:solidFill>
              </a:rPr>
              <a:t>Eisenman</a:t>
            </a:r>
            <a:r>
              <a:rPr lang="fr-FR" sz="2400" dirty="0" smtClean="0">
                <a:solidFill>
                  <a:schemeClr val="tx1"/>
                </a:solidFill>
              </a:rPr>
              <a:t>), symétrie, gravité…</a:t>
            </a:r>
          </a:p>
          <a:p>
            <a:pPr algn="just">
              <a:spcBef>
                <a:spcPts val="1200"/>
              </a:spcBef>
              <a:spcAft>
                <a:spcPts val="600"/>
              </a:spcAft>
              <a:buNone/>
            </a:pPr>
            <a:r>
              <a:rPr lang="fr-FR" sz="2400" dirty="0" smtClean="0">
                <a:solidFill>
                  <a:schemeClr val="tx1"/>
                </a:solidFill>
              </a:rPr>
              <a:t>«La déconstruction fait apparaître les contradictions inhérentes à la logique de tout discours sur laquelle les écrivain fondent la cohérence (le maître-mot ou logos) de leur œuvres.»</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eavita.fr/wp-content/uploads/2017/11/d%C3%A9constructivisme-repr%C3%A9sentants.jpg"/>
          <p:cNvPicPr>
            <a:picLocks noChangeAspect="1" noChangeArrowheads="1"/>
          </p:cNvPicPr>
          <p:nvPr/>
        </p:nvPicPr>
        <p:blipFill>
          <a:blip r:embed="rId2"/>
          <a:srcRect/>
          <a:stretch>
            <a:fillRect/>
          </a:stretch>
        </p:blipFill>
        <p:spPr bwMode="auto">
          <a:xfrm>
            <a:off x="642909" y="428604"/>
            <a:ext cx="7620427" cy="571024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00034" y="428604"/>
            <a:ext cx="8143932" cy="5715040"/>
          </a:xfrm>
        </p:spPr>
        <p:txBody>
          <a:bodyPr>
            <a:normAutofit lnSpcReduction="10000"/>
          </a:bodyPr>
          <a:lstStyle/>
          <a:p>
            <a:pPr indent="360000" algn="just">
              <a:spcAft>
                <a:spcPts val="600"/>
              </a:spcAft>
              <a:buNone/>
            </a:pPr>
            <a:r>
              <a:rPr lang="fr-FR" sz="2800" b="1" dirty="0" smtClean="0">
                <a:solidFill>
                  <a:schemeClr val="tx1"/>
                </a:solidFill>
                <a:latin typeface="Calibri" pitchFamily="34" charset="0"/>
                <a:cs typeface="Calibri" pitchFamily="34" charset="0"/>
              </a:rPr>
              <a:t>C'est un mouvement contemporain, </a:t>
            </a:r>
            <a:r>
              <a:rPr lang="fr-FR" sz="2800" b="1" u="sng" dirty="0" smtClean="0">
                <a:solidFill>
                  <a:srgbClr val="C00000"/>
                </a:solidFill>
                <a:latin typeface="Calibri" pitchFamily="34" charset="0"/>
                <a:cs typeface="Calibri" pitchFamily="34" charset="0"/>
              </a:rPr>
              <a:t>parallèle</a:t>
            </a:r>
            <a:r>
              <a:rPr lang="fr-FR" sz="2800" b="1" dirty="0" smtClean="0">
                <a:solidFill>
                  <a:schemeClr val="tx1"/>
                </a:solidFill>
                <a:latin typeface="Calibri" pitchFamily="34" charset="0"/>
                <a:cs typeface="Calibri" pitchFamily="34" charset="0"/>
              </a:rPr>
              <a:t> et </a:t>
            </a:r>
            <a:r>
              <a:rPr lang="fr-FR" sz="2800" b="1" u="sng" dirty="0" smtClean="0">
                <a:solidFill>
                  <a:srgbClr val="C00000"/>
                </a:solidFill>
                <a:latin typeface="Calibri" pitchFamily="34" charset="0"/>
                <a:cs typeface="Calibri" pitchFamily="34" charset="0"/>
              </a:rPr>
              <a:t>différent</a:t>
            </a:r>
            <a:r>
              <a:rPr lang="fr-FR" sz="2800" b="1" dirty="0" smtClean="0">
                <a:solidFill>
                  <a:schemeClr val="tx1"/>
                </a:solidFill>
                <a:latin typeface="Calibri" pitchFamily="34" charset="0"/>
                <a:cs typeface="Calibri" pitchFamily="34" charset="0"/>
              </a:rPr>
              <a:t> du postmodernisme.                </a:t>
            </a:r>
            <a:r>
              <a:rPr lang="fr-FR" sz="2800" b="1" u="sng" dirty="0" smtClean="0">
                <a:solidFill>
                  <a:schemeClr val="tx1"/>
                </a:solidFill>
                <a:latin typeface="Calibri" pitchFamily="34" charset="0"/>
                <a:cs typeface="Calibri" pitchFamily="34" charset="0"/>
              </a:rPr>
              <a:t>Pourquoi</a:t>
            </a:r>
            <a:r>
              <a:rPr lang="fr-FR" sz="2800" b="1" dirty="0" smtClean="0">
                <a:solidFill>
                  <a:schemeClr val="tx1"/>
                </a:solidFill>
                <a:latin typeface="Calibri" pitchFamily="34" charset="0"/>
                <a:cs typeface="Calibri" pitchFamily="34" charset="0"/>
              </a:rPr>
              <a:t> ?</a:t>
            </a:r>
          </a:p>
          <a:p>
            <a:pPr indent="360000" algn="just">
              <a:spcAft>
                <a:spcPts val="600"/>
              </a:spcAft>
              <a:buNone/>
            </a:pPr>
            <a:endParaRPr lang="fr-FR" sz="300" dirty="0" smtClean="0">
              <a:solidFill>
                <a:schemeClr val="tx1"/>
              </a:solidFill>
              <a:latin typeface="Calibri" pitchFamily="34" charset="0"/>
              <a:cs typeface="Calibri" pitchFamily="34" charset="0"/>
            </a:endParaRPr>
          </a:p>
          <a:p>
            <a:pPr indent="360000" algn="just">
              <a:spcAft>
                <a:spcPts val="600"/>
              </a:spcAft>
              <a:buNone/>
            </a:pPr>
            <a:r>
              <a:rPr lang="fr-FR" sz="2400" dirty="0" smtClean="0">
                <a:solidFill>
                  <a:schemeClr val="tx1"/>
                </a:solidFill>
                <a:latin typeface="Calibri" pitchFamily="34" charset="0"/>
                <a:cs typeface="Calibri" pitchFamily="34" charset="0"/>
              </a:rPr>
              <a:t>1-</a:t>
            </a:r>
            <a:r>
              <a:rPr lang="fr-FR" sz="2400" b="1" dirty="0" smtClean="0">
                <a:solidFill>
                  <a:schemeClr val="tx1"/>
                </a:solidFill>
                <a:latin typeface="Calibri" pitchFamily="34" charset="0"/>
                <a:cs typeface="Calibri" pitchFamily="34" charset="0"/>
              </a:rPr>
              <a:t> </a:t>
            </a:r>
            <a:r>
              <a:rPr lang="fr-FR" sz="2400" b="1" u="sng" dirty="0" smtClean="0">
                <a:solidFill>
                  <a:schemeClr val="tx1"/>
                </a:solidFill>
                <a:latin typeface="Calibri" pitchFamily="34" charset="0"/>
                <a:cs typeface="Calibri" pitchFamily="34" charset="0"/>
              </a:rPr>
              <a:t>Parallèle,</a:t>
            </a:r>
            <a:r>
              <a:rPr lang="fr-FR" sz="2400" b="1" dirty="0" smtClean="0">
                <a:solidFill>
                  <a:schemeClr val="tx1"/>
                </a:solidFill>
                <a:latin typeface="Calibri" pitchFamily="34" charset="0"/>
                <a:cs typeface="Calibri" pitchFamily="34" charset="0"/>
              </a:rPr>
              <a:t> </a:t>
            </a:r>
            <a:r>
              <a:rPr lang="fr-FR" sz="2400" dirty="0" smtClean="0">
                <a:solidFill>
                  <a:schemeClr val="tx1"/>
                </a:solidFill>
                <a:latin typeface="Calibri" pitchFamily="34" charset="0"/>
                <a:cs typeface="Calibri" pitchFamily="34" charset="0"/>
              </a:rPr>
              <a:t>car il s'oppose comme lui à la rationalité ordonnée de l’architecture moderne.</a:t>
            </a:r>
          </a:p>
          <a:p>
            <a:pPr indent="360000" algn="just">
              <a:spcAft>
                <a:spcPts val="600"/>
              </a:spcAft>
              <a:buNone/>
            </a:pPr>
            <a:r>
              <a:rPr lang="fr-FR" sz="2400" dirty="0" smtClean="0">
                <a:solidFill>
                  <a:schemeClr val="tx1"/>
                </a:solidFill>
                <a:latin typeface="Calibri" pitchFamily="34" charset="0"/>
                <a:cs typeface="Calibri" pitchFamily="34" charset="0"/>
              </a:rPr>
              <a:t>2- </a:t>
            </a:r>
            <a:r>
              <a:rPr lang="fr-FR" sz="2400" b="1" u="sng" dirty="0" smtClean="0">
                <a:solidFill>
                  <a:schemeClr val="tx1"/>
                </a:solidFill>
                <a:latin typeface="Calibri" pitchFamily="34" charset="0"/>
                <a:cs typeface="Calibri" pitchFamily="34" charset="0"/>
              </a:rPr>
              <a:t>Différent,</a:t>
            </a:r>
            <a:r>
              <a:rPr lang="fr-FR" sz="2400" dirty="0" smtClean="0">
                <a:solidFill>
                  <a:schemeClr val="tx1"/>
                </a:solidFill>
                <a:latin typeface="Calibri" pitchFamily="34" charset="0"/>
                <a:cs typeface="Calibri" pitchFamily="34" charset="0"/>
              </a:rPr>
              <a:t> car il le fait sur des fondements complètement différents puisqu'il assume pleinement la rupture avec l'histoire, la société, le site, les traditions techniques et figuratives.</a:t>
            </a:r>
          </a:p>
          <a:p>
            <a:pPr indent="360000" algn="just">
              <a:spcAft>
                <a:spcPts val="600"/>
              </a:spcAft>
              <a:buNone/>
            </a:pPr>
            <a:endParaRPr lang="fr-FR" sz="2400" dirty="0" smtClean="0">
              <a:solidFill>
                <a:schemeClr val="tx1"/>
              </a:solidFill>
              <a:latin typeface="Calibri" pitchFamily="34" charset="0"/>
              <a:cs typeface="Calibri" pitchFamily="34" charset="0"/>
            </a:endParaRPr>
          </a:p>
          <a:p>
            <a:pPr indent="504000" algn="just">
              <a:buFont typeface="Wingdings" pitchFamily="2" charset="2"/>
              <a:buChar char="§"/>
            </a:pPr>
            <a:r>
              <a:rPr lang="fr-FR" sz="2400" dirty="0" smtClean="0">
                <a:solidFill>
                  <a:schemeClr val="tx1"/>
                </a:solidFill>
                <a:latin typeface="Calibri" pitchFamily="34" charset="0"/>
                <a:cs typeface="Calibri" pitchFamily="34" charset="0"/>
              </a:rPr>
              <a:t>  Le terme déconstruction, emprunté au philosophe Jacques Derrida, recouvre en architecture un dispositif analytique qui s'intéresse, plutôt qu'à la forme de l'objet produit, aux concepts ayant présidé à la matérialisation d'une architecture.</a:t>
            </a:r>
          </a:p>
          <a:p>
            <a:endParaRPr lang="fr-FR" dirty="0"/>
          </a:p>
        </p:txBody>
      </p:sp>
      <p:sp>
        <p:nvSpPr>
          <p:cNvPr id="4" name="Flèche droite 3"/>
          <p:cNvSpPr/>
          <p:nvPr/>
        </p:nvSpPr>
        <p:spPr>
          <a:xfrm>
            <a:off x="5429256" y="857232"/>
            <a:ext cx="100013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deavita.fr/wp-content/uploads/2017/11/d%C3%A9constructivisme-en-design-int%C3%A9rieur-d%C3%A9co-murale.jpg"/>
          <p:cNvPicPr>
            <a:picLocks noChangeAspect="1" noChangeArrowheads="1"/>
          </p:cNvPicPr>
          <p:nvPr/>
        </p:nvPicPr>
        <p:blipFill>
          <a:blip r:embed="rId2"/>
          <a:srcRect/>
          <a:stretch>
            <a:fillRect/>
          </a:stretch>
        </p:blipFill>
        <p:spPr bwMode="auto">
          <a:xfrm>
            <a:off x="714348" y="642918"/>
            <a:ext cx="7856772" cy="55102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14282" y="500042"/>
            <a:ext cx="8501122" cy="5832174"/>
          </a:xfrm>
        </p:spPr>
        <p:txBody>
          <a:bodyPr/>
          <a:lstStyle/>
          <a:p>
            <a:pPr indent="504000">
              <a:spcBef>
                <a:spcPts val="600"/>
              </a:spcBef>
              <a:spcAft>
                <a:spcPts val="600"/>
              </a:spcAft>
              <a:buNone/>
            </a:pPr>
            <a:r>
              <a:rPr lang="fr-FR" sz="2800" b="1" dirty="0" smtClean="0">
                <a:solidFill>
                  <a:schemeClr val="accent6">
                    <a:lumMod val="75000"/>
                  </a:schemeClr>
                </a:solidFill>
              </a:rPr>
              <a:t>Ses principes </a:t>
            </a:r>
            <a:r>
              <a:rPr lang="fr-FR" sz="2000" b="1" dirty="0" smtClean="0">
                <a:solidFill>
                  <a:schemeClr val="accent6">
                    <a:lumMod val="75000"/>
                  </a:schemeClr>
                </a:solidFill>
              </a:rPr>
              <a:t>: </a:t>
            </a:r>
            <a:endParaRPr lang="fr-FR" sz="2800" dirty="0" smtClean="0">
              <a:solidFill>
                <a:schemeClr val="tx1"/>
              </a:solidFill>
              <a:latin typeface="Calibri" pitchFamily="34" charset="0"/>
              <a:cs typeface="Calibri" pitchFamily="34" charset="0"/>
            </a:endParaRPr>
          </a:p>
          <a:p>
            <a:pPr indent="504000" algn="ctr">
              <a:spcBef>
                <a:spcPts val="600"/>
              </a:spcBef>
              <a:spcAft>
                <a:spcPts val="600"/>
              </a:spcAft>
              <a:buNone/>
            </a:pPr>
            <a:r>
              <a:rPr lang="fr-FR" sz="2800" b="1" dirty="0" smtClean="0">
                <a:solidFill>
                  <a:schemeClr val="tx1"/>
                </a:solidFill>
                <a:latin typeface="Calibri" pitchFamily="34" charset="0"/>
                <a:cs typeface="Calibri" pitchFamily="34" charset="0"/>
              </a:rPr>
              <a:t>Un des principes fondamentale de la déconstruction est qu’elle veut inventer l’impossible, </a:t>
            </a:r>
          </a:p>
          <a:p>
            <a:pPr indent="504000" algn="just">
              <a:spcBef>
                <a:spcPts val="600"/>
              </a:spcBef>
              <a:spcAft>
                <a:spcPts val="600"/>
              </a:spcAft>
              <a:buFont typeface="Wingdings" pitchFamily="2" charset="2"/>
              <a:buChar char="§"/>
            </a:pPr>
            <a:r>
              <a:rPr lang="fr-FR" sz="2600" dirty="0" smtClean="0">
                <a:solidFill>
                  <a:schemeClr val="tx1"/>
                </a:solidFill>
                <a:latin typeface="Calibri" pitchFamily="34" charset="0"/>
                <a:cs typeface="Calibri" pitchFamily="34" charset="0"/>
              </a:rPr>
              <a:t>les formes sont pensées de façon à révéler et non dissimuler,</a:t>
            </a:r>
          </a:p>
          <a:p>
            <a:pPr indent="504000" algn="just">
              <a:spcBef>
                <a:spcPts val="600"/>
              </a:spcBef>
              <a:spcAft>
                <a:spcPts val="600"/>
              </a:spcAft>
              <a:buFont typeface="Wingdings" pitchFamily="2" charset="2"/>
              <a:buChar char="§"/>
            </a:pPr>
            <a:r>
              <a:rPr lang="fr-FR" sz="2600" dirty="0" smtClean="0">
                <a:solidFill>
                  <a:schemeClr val="tx1"/>
                </a:solidFill>
                <a:latin typeface="Calibri" pitchFamily="34" charset="0"/>
                <a:cs typeface="Calibri" pitchFamily="34" charset="0"/>
              </a:rPr>
              <a:t> elles ont la capacité de déranger la façon habituelle de percevoir les configurations spatiales.</a:t>
            </a:r>
          </a:p>
          <a:p>
            <a:pPr algn="just">
              <a:buNone/>
            </a:pPr>
            <a:endParaRPr lang="fr-FR" sz="1800" dirty="0" smtClean="0">
              <a:solidFill>
                <a:schemeClr val="tx1"/>
              </a:solidFill>
            </a:endParaRPr>
          </a:p>
          <a:p>
            <a:pPr algn="just">
              <a:buNone/>
            </a:pPr>
            <a:endParaRPr lang="fr-FR" sz="1800" dirty="0" smtClean="0"/>
          </a:p>
          <a:p>
            <a:pPr algn="just">
              <a:buNone/>
            </a:pPr>
            <a:endParaRPr lang="fr-FR" dirty="0"/>
          </a:p>
        </p:txBody>
      </p:sp>
      <p:pic>
        <p:nvPicPr>
          <p:cNvPr id="4" name="Picture 2" descr="Situé au Pays basque espagnol, le Musée Guggenheim de Bilbao est un musée d'art moderne et contemporain."/>
          <p:cNvPicPr>
            <a:picLocks noChangeAspect="1" noChangeArrowheads="1"/>
          </p:cNvPicPr>
          <p:nvPr/>
        </p:nvPicPr>
        <p:blipFill>
          <a:blip r:embed="rId2" r:link="rId3" cstate="print"/>
          <a:srcRect/>
          <a:stretch>
            <a:fillRect/>
          </a:stretch>
        </p:blipFill>
        <p:spPr bwMode="auto">
          <a:xfrm>
            <a:off x="4500562" y="4000504"/>
            <a:ext cx="4341823" cy="2644271"/>
          </a:xfrm>
          <a:prstGeom prst="rect">
            <a:avLst/>
          </a:prstGeom>
          <a:noFill/>
        </p:spPr>
      </p:pic>
      <p:pic>
        <p:nvPicPr>
          <p:cNvPr id="5" name="Image 4" descr="Le siège du Ray and Maria Stata Center de Chicago aux États-Unis est un endroit destiné à la recherche et à l'étude, ou plusieurs formes de savoir se rencontrent."/>
          <p:cNvPicPr/>
          <p:nvPr/>
        </p:nvPicPr>
        <p:blipFill>
          <a:blip r:embed="rId4" cstate="print"/>
          <a:srcRect/>
          <a:stretch>
            <a:fillRect/>
          </a:stretch>
        </p:blipFill>
        <p:spPr bwMode="auto">
          <a:xfrm>
            <a:off x="285720" y="4000504"/>
            <a:ext cx="4071966" cy="2672211"/>
          </a:xfrm>
          <a:prstGeom prst="rect">
            <a:avLst/>
          </a:prstGeom>
          <a:noFill/>
          <a:ln w="9525">
            <a:noFill/>
            <a:miter lim="800000"/>
            <a:headEnd/>
            <a:tailEnd/>
          </a:ln>
        </p:spPr>
      </p:pic>
      <p:sp>
        <p:nvSpPr>
          <p:cNvPr id="6" name="ZoneTexte 5"/>
          <p:cNvSpPr txBox="1"/>
          <p:nvPr/>
        </p:nvSpPr>
        <p:spPr>
          <a:xfrm>
            <a:off x="357158" y="4000504"/>
            <a:ext cx="2428892" cy="523220"/>
          </a:xfrm>
          <a:prstGeom prst="rect">
            <a:avLst/>
          </a:prstGeom>
          <a:noFill/>
        </p:spPr>
        <p:txBody>
          <a:bodyPr wrap="square" rtlCol="0">
            <a:spAutoFit/>
          </a:bodyPr>
          <a:lstStyle/>
          <a:p>
            <a:r>
              <a:rPr lang="fr-FR" sz="1400" b="1" dirty="0" smtClean="0">
                <a:solidFill>
                  <a:schemeClr val="accent5">
                    <a:lumMod val="75000"/>
                  </a:schemeClr>
                </a:solidFill>
              </a:rPr>
              <a:t>Siège Ray and Maria Stata Center, Chicago</a:t>
            </a:r>
            <a:endParaRPr lang="fr-FR" sz="14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deavita.fr/wp-content/uploads/2017/11/d%C3%A9constructivisme-v%C3%AAtements-asym%C3%A9trie-la-mode-d%C3%A9constructiviste-femmes.jpg"/>
          <p:cNvPicPr>
            <a:picLocks noChangeAspect="1" noChangeArrowheads="1"/>
          </p:cNvPicPr>
          <p:nvPr/>
        </p:nvPicPr>
        <p:blipFill>
          <a:blip r:embed="rId2"/>
          <a:srcRect/>
          <a:stretch>
            <a:fillRect/>
          </a:stretch>
        </p:blipFill>
        <p:spPr bwMode="auto">
          <a:xfrm>
            <a:off x="500034" y="571480"/>
            <a:ext cx="3929090" cy="5888396"/>
          </a:xfrm>
          <a:prstGeom prst="rect">
            <a:avLst/>
          </a:prstGeom>
          <a:noFill/>
        </p:spPr>
      </p:pic>
      <p:pic>
        <p:nvPicPr>
          <p:cNvPr id="38916" name="Picture 4" descr="https://deavita.fr/wp-content/uploads/2017/11/d%C3%A9constructivisme-v%C3%AAtements-asym%C3%A9trie-la-mode-d%C3%A9constructiviste-hommes.jpg"/>
          <p:cNvPicPr>
            <a:picLocks noChangeAspect="1" noChangeArrowheads="1"/>
          </p:cNvPicPr>
          <p:nvPr/>
        </p:nvPicPr>
        <p:blipFill>
          <a:blip r:embed="rId3"/>
          <a:srcRect/>
          <a:stretch>
            <a:fillRect/>
          </a:stretch>
        </p:blipFill>
        <p:spPr bwMode="auto">
          <a:xfrm>
            <a:off x="4857752" y="500042"/>
            <a:ext cx="3952903" cy="59293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18259" t="4214" r="5898" b="5196"/>
          <a:stretch>
            <a:fillRect/>
          </a:stretch>
        </p:blipFill>
        <p:spPr bwMode="auto">
          <a:xfrm>
            <a:off x="4714876" y="3571876"/>
            <a:ext cx="3857652" cy="3071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3"/>
          </p:nvPr>
        </p:nvSpPr>
        <p:spPr>
          <a:xfrm>
            <a:off x="428596" y="285728"/>
            <a:ext cx="8286808" cy="6000792"/>
          </a:xfrm>
        </p:spPr>
        <p:txBody>
          <a:bodyPr>
            <a:normAutofit lnSpcReduction="10000"/>
          </a:bodyPr>
          <a:lstStyle/>
          <a:p>
            <a:pPr indent="504000" algn="just">
              <a:spcBef>
                <a:spcPts val="600"/>
              </a:spcBef>
              <a:spcAft>
                <a:spcPts val="600"/>
              </a:spcAft>
              <a:buNone/>
            </a:pPr>
            <a:r>
              <a:rPr lang="fr-FR" sz="2800" b="1" dirty="0" smtClean="0">
                <a:solidFill>
                  <a:schemeClr val="accent6">
                    <a:lumMod val="75000"/>
                  </a:schemeClr>
                </a:solidFill>
              </a:rPr>
              <a:t>Ses principes : </a:t>
            </a:r>
            <a:endParaRPr lang="fr-FR" sz="2800" dirty="0" smtClean="0">
              <a:solidFill>
                <a:schemeClr val="tx1"/>
              </a:solidFill>
              <a:latin typeface="Calibri" pitchFamily="34" charset="0"/>
              <a:cs typeface="Calibri" pitchFamily="34" charset="0"/>
            </a:endParaRP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Son travail consiste en une lecture de la fin vers l'origine et vice-versa. </a:t>
            </a: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Ce mouvement de va et vient de la lecture devient une philosophie à l'œuvre, un travail d'écriture qui poursuit la lecture</a:t>
            </a:r>
          </a:p>
          <a:p>
            <a:pPr indent="504000" algn="just">
              <a:spcBef>
                <a:spcPts val="600"/>
              </a:spcBef>
              <a:spcAft>
                <a:spcPts val="600"/>
              </a:spcAft>
              <a:buFont typeface="Wingdings" pitchFamily="2" charset="2"/>
              <a:buChar char="§"/>
            </a:pPr>
            <a:r>
              <a:rPr lang="fr-FR" sz="2400" dirty="0" smtClean="0">
                <a:solidFill>
                  <a:schemeClr val="tx1"/>
                </a:solidFill>
                <a:latin typeface="Calibri" pitchFamily="34" charset="0"/>
                <a:cs typeface="Calibri" pitchFamily="34" charset="0"/>
              </a:rPr>
              <a:t>La déconstruction est une critique non pas négative mais productive.</a:t>
            </a:r>
          </a:p>
          <a:p>
            <a:pPr indent="504000" algn="just">
              <a:spcBef>
                <a:spcPts val="600"/>
              </a:spcBef>
              <a:spcAft>
                <a:spcPts val="600"/>
              </a:spcAft>
              <a:buFont typeface="Wingdings" pitchFamily="2" charset="2"/>
              <a:buChar char="§"/>
            </a:pPr>
            <a:r>
              <a:rPr lang="fr-FR" sz="2400" b="1" dirty="0" smtClean="0">
                <a:solidFill>
                  <a:schemeClr val="tx1"/>
                </a:solidFill>
                <a:latin typeface="Calibri" pitchFamily="34" charset="0"/>
                <a:cs typeface="Calibri" pitchFamily="34" charset="0"/>
              </a:rPr>
              <a:t>Les apparences visuelles des réalisations dans ce style sont caractérisées par une imprédictibilité stimulante et un chaos contrôlé. </a:t>
            </a:r>
          </a:p>
          <a:p>
            <a:pPr indent="504000" algn="just">
              <a:spcBef>
                <a:spcPts val="600"/>
              </a:spcBef>
              <a:spcAft>
                <a:spcPts val="600"/>
              </a:spcAft>
              <a:buNone/>
            </a:pPr>
            <a:endParaRPr lang="fr-FR" sz="2400" b="1" dirty="0" smtClean="0">
              <a:solidFill>
                <a:schemeClr val="tx1"/>
              </a:solidFill>
              <a:latin typeface="Calibri" pitchFamily="34" charset="0"/>
              <a:cs typeface="Calibri" pitchFamily="34" charset="0"/>
            </a:endParaRPr>
          </a:p>
          <a:p>
            <a:pPr marL="0" indent="0" algn="just">
              <a:spcBef>
                <a:spcPts val="600"/>
              </a:spcBef>
              <a:spcAft>
                <a:spcPts val="600"/>
              </a:spcAft>
              <a:buNone/>
            </a:pPr>
            <a:r>
              <a:rPr lang="fr-FR" sz="3200" b="1" dirty="0" smtClean="0">
                <a:solidFill>
                  <a:srgbClr val="C00000"/>
                </a:solidFill>
                <a:latin typeface="Calibri" pitchFamily="34" charset="0"/>
                <a:cs typeface="Calibri" pitchFamily="34" charset="0"/>
              </a:rPr>
              <a:t>La déconstruction est inventive</a:t>
            </a:r>
            <a:r>
              <a:rPr lang="fr-FR" sz="2800" b="1" dirty="0" smtClean="0">
                <a:solidFill>
                  <a:schemeClr val="tx1"/>
                </a:solidFill>
                <a:latin typeface="Calibri" pitchFamily="34" charset="0"/>
                <a:cs typeface="Calibri" pitchFamily="34" charset="0"/>
              </a:rPr>
              <a:t>.</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guggenheim-bilbao.es/src/uploads/2012/05/013-480x480.jpg"/>
          <p:cNvPicPr>
            <a:picLocks noChangeAspect="1" noChangeArrowheads="1"/>
          </p:cNvPicPr>
          <p:nvPr/>
        </p:nvPicPr>
        <p:blipFill>
          <a:blip r:embed="rId2" cstate="print"/>
          <a:srcRect/>
          <a:stretch>
            <a:fillRect/>
          </a:stretch>
        </p:blipFill>
        <p:spPr bwMode="auto">
          <a:xfrm>
            <a:off x="4929189" y="1142984"/>
            <a:ext cx="4026609" cy="4786346"/>
          </a:xfrm>
          <a:prstGeom prst="rect">
            <a:avLst/>
          </a:prstGeom>
          <a:noFill/>
        </p:spPr>
      </p:pic>
      <p:sp>
        <p:nvSpPr>
          <p:cNvPr id="5" name="ZoneTexte 4"/>
          <p:cNvSpPr txBox="1"/>
          <p:nvPr/>
        </p:nvSpPr>
        <p:spPr>
          <a:xfrm>
            <a:off x="357158" y="928670"/>
            <a:ext cx="4429156" cy="5293757"/>
          </a:xfrm>
          <a:prstGeom prst="rect">
            <a:avLst/>
          </a:prstGeom>
          <a:noFill/>
        </p:spPr>
        <p:txBody>
          <a:bodyPr wrap="square" rtlCol="0">
            <a:spAutoFit/>
          </a:bodyPr>
          <a:lstStyle/>
          <a:p>
            <a:pPr indent="360000" algn="just">
              <a:spcAft>
                <a:spcPts val="600"/>
              </a:spcAft>
            </a:pPr>
            <a:r>
              <a:rPr lang="fr-FR" sz="2600" dirty="0" smtClean="0">
                <a:latin typeface="Calibri" pitchFamily="34" charset="0"/>
                <a:cs typeface="Calibri" pitchFamily="34" charset="0"/>
              </a:rPr>
              <a:t>Il revendique la philosophie postmoderne, en particulier ses idées de </a:t>
            </a:r>
            <a:r>
              <a:rPr lang="fr-FR" sz="2600" b="1" dirty="0" smtClean="0">
                <a:solidFill>
                  <a:srgbClr val="C00000"/>
                </a:solidFill>
                <a:latin typeface="Calibri" pitchFamily="34" charset="0"/>
                <a:cs typeface="Calibri" pitchFamily="34" charset="0"/>
              </a:rPr>
              <a:t>fragmentation</a:t>
            </a:r>
            <a:r>
              <a:rPr lang="fr-FR" sz="2600" dirty="0" smtClean="0">
                <a:latin typeface="Calibri" pitchFamily="34" charset="0"/>
                <a:cs typeface="Calibri" pitchFamily="34" charset="0"/>
              </a:rPr>
              <a:t> et de polarité négative, qu'il associe à des processus de design non linéaire, à des thèmes comme la </a:t>
            </a:r>
            <a:r>
              <a:rPr lang="fr-FR" sz="2600" b="1" dirty="0" smtClean="0">
                <a:solidFill>
                  <a:srgbClr val="C00000"/>
                </a:solidFill>
                <a:latin typeface="Calibri" pitchFamily="34" charset="0"/>
                <a:cs typeface="Calibri" pitchFamily="34" charset="0"/>
              </a:rPr>
              <a:t>géométrie non euclidienne</a:t>
            </a:r>
            <a:r>
              <a:rPr lang="fr-FR" sz="2600" dirty="0" smtClean="0">
                <a:latin typeface="Calibri" pitchFamily="34" charset="0"/>
                <a:cs typeface="Calibri" pitchFamily="34" charset="0"/>
              </a:rPr>
              <a:t>, en poussant à l'extrême des thèmes de l'architecture moderne comme l'opposition entre structure et enveloppe, entre plancher et mur, et ainsi de suite.</a:t>
            </a:r>
          </a:p>
        </p:txBody>
      </p:sp>
      <p:sp>
        <p:nvSpPr>
          <p:cNvPr id="8" name="ZoneTexte 7"/>
          <p:cNvSpPr txBox="1"/>
          <p:nvPr/>
        </p:nvSpPr>
        <p:spPr>
          <a:xfrm>
            <a:off x="642910" y="214290"/>
            <a:ext cx="3429024" cy="523220"/>
          </a:xfrm>
          <a:prstGeom prst="rect">
            <a:avLst/>
          </a:prstGeom>
          <a:noFill/>
        </p:spPr>
        <p:txBody>
          <a:bodyPr wrap="square" rtlCol="0">
            <a:spAutoFit/>
          </a:bodyPr>
          <a:lstStyle/>
          <a:p>
            <a:r>
              <a:rPr lang="fr-FR" sz="2800" b="1" dirty="0" smtClean="0">
                <a:solidFill>
                  <a:schemeClr val="accent6">
                    <a:lumMod val="75000"/>
                  </a:schemeClr>
                </a:solidFill>
              </a:rPr>
              <a:t>Ses origines </a:t>
            </a:r>
            <a:r>
              <a:rPr lang="fr-FR" sz="2000" b="1" dirty="0" smtClean="0">
                <a:solidFill>
                  <a:schemeClr val="accent6">
                    <a:lumMod val="75000"/>
                  </a:schemeClr>
                </a:solidFill>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1204</TotalTime>
  <Words>1068</Words>
  <Application>Microsoft Office PowerPoint</Application>
  <PresentationFormat>Affichage à l'écran (4:3)</PresentationFormat>
  <Paragraphs>115</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Sillage</vt:lpstr>
      <vt:lpstr>Déconstruire la construction</vt:lpstr>
      <vt:lpstr>LE DECONSTRUCTIVISME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LE DECONSTRUCTIVISME</vt:lpstr>
      <vt:lpstr>LE DECONSTRUCTIVISME</vt:lpstr>
      <vt:lpstr>LE DECONSTRUCTIVISME</vt:lpstr>
      <vt:lpstr>LE DECONSTRUCTIVISME</vt:lpstr>
      <vt:lpstr>Diapositive 22</vt:lpstr>
      <vt:lpstr>Diapositive 23</vt:lpstr>
      <vt:lpstr>Diapositive 24</vt:lpstr>
      <vt:lpstr>LE DECONSTRUCTIVISME</vt:lpstr>
      <vt:lpstr>LE DECONSTRUCTIVISME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DECONSTRUCTIVISME</dc:title>
  <dc:subject>cours HCA</dc:subject>
  <dc:creator>admin;RABIA M</dc:creator>
  <cp:lastModifiedBy>Utilisateur Windows</cp:lastModifiedBy>
  <cp:revision>145</cp:revision>
  <dcterms:created xsi:type="dcterms:W3CDTF">2016-06-07T10:31:25Z</dcterms:created>
  <dcterms:modified xsi:type="dcterms:W3CDTF">2020-06-29T10:37:41Z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