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94A8-D442-4B6A-A375-486FAE0F519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0DB9-FCC1-47DC-B201-E26BD5BFA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80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F7C85F-4D8A-4BA8-AF73-FF17DA09110E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841384" y="3352680"/>
            <a:ext cx="9067320" cy="91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fr-FR" sz="6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Chapitre</a:t>
            </a:r>
            <a:r>
              <a:rPr lang="en-US" sz="6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6: </a:t>
            </a:r>
          </a:p>
          <a:p>
            <a:pPr>
              <a:defRPr/>
            </a:pPr>
            <a:r>
              <a:rPr lang="fr-FR" sz="6000" dirty="0"/>
              <a:t>Routage dynamique</a:t>
            </a:r>
            <a:endParaRPr lang="en-US" sz="6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533520" y="-76320"/>
            <a:ext cx="777204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20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0" y="1453708"/>
            <a:ext cx="9143280" cy="5647700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9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Exemple </a:t>
            </a:r>
            <a:r>
              <a:rPr lang="fr-FR" sz="19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(A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lgorithme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Bellman-Ford </a:t>
            </a:r>
            <a:r>
              <a:rPr lang="fr-FR" sz="19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):</a:t>
            </a: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On considère une métrique "saut"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Avec l'information de départ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(Matrice de distances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    Initiale),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table de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routage de A est (table 1).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Evolution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de la table de routage (table 2)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Chaque nœud envoie à ses voisins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le contenu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de sa table de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routage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nouvelles entrées sont mises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à jour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A : je connais G à une distance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1,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A : je connais D à une distance 1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6416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-26471" y="1363192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l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3. Protocoles à vecteurs de distance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b="1" strike="noStrike" spc="-1" dirty="0" smtClean="0"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60" y="7033560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58499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" y="2819400"/>
            <a:ext cx="2116427" cy="23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7" y="2802300"/>
            <a:ext cx="2145405" cy="23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59" y="2806521"/>
            <a:ext cx="2105025" cy="23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90728" y="5105400"/>
            <a:ext cx="99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table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5615" y="5105400"/>
            <a:ext cx="99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table </a:t>
            </a:r>
            <a:r>
              <a:rPr lang="fr-FR" sz="2000" dirty="0" smtClean="0"/>
              <a:t>1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98351" y="5105400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Matrice initiale</a:t>
            </a:r>
            <a:endParaRPr lang="fr-FR" sz="20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50" y="2806521"/>
            <a:ext cx="2442550" cy="237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901421" y="5105400"/>
            <a:ext cx="18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Matrice finale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758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-76200" y="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24918" y="450912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l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  3.Protocoles à vecteurs de distance</a:t>
            </a:r>
            <a:endParaRPr lang="fr-FR" sz="2600" b="1" spc="-1" dirty="0">
              <a:solidFill>
                <a:srgbClr val="FF0000"/>
              </a:solidFill>
              <a:ea typeface="Microsoft YaHei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q"/>
            </a:pPr>
            <a:r>
              <a:rPr lang="fr-FR" b="1" spc="-1" dirty="0" smtClean="0">
                <a:ea typeface="Microsoft YaHei"/>
              </a:rPr>
              <a:t>Problèmes en cas de panne d’un lien:</a:t>
            </a:r>
            <a:endParaRPr lang="fr-FR" b="1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Les boucles de routage :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bouclage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infini </a:t>
            </a:r>
            <a:endParaRPr lang="fr-FR" sz="19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des paquets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dans le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réseau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fr-FR" sz="19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Exemple : tous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les paquets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à destination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de R3 oscillent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entre R1 et R2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L’algorithme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ne converge plus : </a:t>
            </a:r>
            <a:endParaRPr lang="fr-FR" sz="19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R1 apprend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de R2 que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le cout pour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joindre R3 </a:t>
            </a:r>
            <a:endParaRPr lang="fr-FR" sz="19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En passant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par R2 est de 3 </a:t>
            </a:r>
            <a:endParaRPr lang="fr-FR" sz="19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met sa table à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jour (R3,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R2,4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;de même,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R2 va </a:t>
            </a:r>
            <a:endParaRPr lang="fr-FR" sz="19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apprendre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de R1 </a:t>
            </a: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que le cout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pour joindre R3 est </a:t>
            </a:r>
            <a:endParaRPr lang="fr-FR" sz="19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1900" b="1" dirty="0" smtClean="0">
                <a:effectLst/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900" b="1" dirty="0">
                <a:effectLst/>
                <a:latin typeface="Times New Roman" pitchFamily="18" charset="0"/>
                <a:cs typeface="Times New Roman" pitchFamily="18" charset="0"/>
              </a:rPr>
              <a:t>4...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18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Solutions: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interdire à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nœud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de signaler une destination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qu’il connaıt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au routeur par lequel il l’a apprise (split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horizon)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limiter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la valeur infinie du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cout à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une petite valeur (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16 dans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RIP) </a:t>
            </a:r>
            <a:r>
              <a:rPr lang="fr-FR" sz="2000" b="1" i="1" dirty="0" smtClean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convergence dés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que l’infini est atteint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b="1" strike="noStrike" spc="-1" dirty="0" smtClean="0"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25" y="1268760"/>
            <a:ext cx="3899079" cy="329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8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7620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8" y="3068960"/>
            <a:ext cx="9410398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 3.Protocoles à vecteurs de distance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3.1. </a:t>
            </a:r>
            <a:r>
              <a:rPr lang="fr-FR" b="1" dirty="0" err="1">
                <a:effectLst/>
                <a:latin typeface="Times New Roman" pitchFamily="18" charset="0"/>
                <a:cs typeface="Times New Roman" pitchFamily="18" charset="0"/>
              </a:rPr>
              <a:t>Routing</a:t>
            </a:r>
            <a:r>
              <a:rPr lang="fr-FR" b="1" dirty="0">
                <a:effectLst/>
                <a:latin typeface="Times New Roman" pitchFamily="18" charset="0"/>
                <a:cs typeface="Times New Roman" pitchFamily="18" charset="0"/>
              </a:rPr>
              <a:t> Information Protocol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(RIP)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RIPv1, RIPv2,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RIPng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(adapté à IPV6)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Usage pour les réseau de diamètre &lt; 15 routeurs, a partir de 16 routeurs le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paquet est perdu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Métrique: nombre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de sauts (</a:t>
            </a:r>
            <a:r>
              <a:rPr lang="fr-FR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hops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)= nombre de routeurs traversé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entrée dans la table de routage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une distance administrative de 120.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réseau directement connecté a une métrique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Temps de convergence de quelques minutes acceptable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Minuteurs associés: 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30s </a:t>
            </a:r>
            <a:r>
              <a:rPr lang="fr-FR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routing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 update (mise à jour de la table de routage)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180s route time out (sans nouvelle de cette route, le routeur marque le routeur de </a:t>
            </a:r>
            <a:r>
              <a:rPr lang="fr-FR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déstination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 comme injoignable)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240 s route flush (nettoyage de la table: routes invalide effacées)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RIP ne garantit pas que le chemin sélectionné soit le plus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rapide.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 un chemin court mais embouteillé peut être un mauvais choix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par rapport à un chemin plus long mais totalement dégagé.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1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7620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7" y="3886200"/>
            <a:ext cx="9181798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3.Protocoles à vecteurs de distance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22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3.1. </a:t>
            </a:r>
            <a:r>
              <a:rPr lang="fr-FR" sz="2200" b="1" dirty="0" err="1">
                <a:effectLst/>
                <a:latin typeface="Times New Roman" pitchFamily="18" charset="0"/>
                <a:cs typeface="Times New Roman" pitchFamily="18" charset="0"/>
              </a:rPr>
              <a:t>Routing</a:t>
            </a:r>
            <a:r>
              <a:rPr lang="fr-FR" sz="2200" b="1" dirty="0">
                <a:effectLst/>
                <a:latin typeface="Times New Roman" pitchFamily="18" charset="0"/>
                <a:cs typeface="Times New Roman" pitchFamily="18" charset="0"/>
              </a:rPr>
              <a:t> Information Protocol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(RIP)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Chaque routeur commence par émettre des updates RIP sur toutes ses interfaces en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broadcast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IP. Ces updates contenaient la totalité de leur table de routage, sauf le réseau sur lequel est émis l'update. (inutile d'indiquer le réseau 10.0.0.0 aux routeurs qui sont sur ce réseau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chaque réseau annoncé, le routeur associe, dans l'update, la valeur de coût qu'il a dans sa table de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routage.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routeur qui traite l'update examine chaque entrée dans sa table de routage </a:t>
            </a: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Si l'entrée n'existe pas dans sa TR, il incrémente de 1 le coût puis il inscrit dans sa table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/>
          </a:p>
          <a:p>
            <a:pPr marL="342900" indent="-342900" algn="just">
              <a:buFont typeface="Wingdings" pitchFamily="2" charset="2"/>
              <a:buChar char="Ø"/>
            </a:pPr>
            <a:endParaRPr lang="fr-FR" sz="2000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20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>
              <a:latin typeface="+mj-lt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1800" dirty="0">
              <a:effectLst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7" y="4953000"/>
            <a:ext cx="8659343" cy="164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-37797" y="5157636"/>
            <a:ext cx="9181798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3.Protocoles à vecteurs de distance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3.1. </a:t>
            </a:r>
            <a:r>
              <a:rPr lang="fr-FR" b="1" dirty="0" err="1">
                <a:effectLst/>
                <a:latin typeface="Times New Roman" pitchFamily="18" charset="0"/>
                <a:cs typeface="Times New Roman" pitchFamily="18" charset="0"/>
              </a:rPr>
              <a:t>Routing</a:t>
            </a:r>
            <a:r>
              <a:rPr lang="fr-FR" b="1" dirty="0">
                <a:effectLst/>
                <a:latin typeface="Times New Roman" pitchFamily="18" charset="0"/>
                <a:cs typeface="Times New Roman" pitchFamily="18" charset="0"/>
              </a:rPr>
              <a:t> Information Protocol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(RIP)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l'adresse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 destination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indiquée dans l'entrée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l'update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coût associé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qu'il vient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d'incrémenter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l'adresse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IP de l'émetteur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de l'update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délai écoulé depuis la réception de cet update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(il enclenche un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timer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appelé le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hold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-time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timer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nom du protocole de routage par lequel il a appris cette route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RIP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l'interface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 sortie du routeur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par laquelle on peut atteindre le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-hop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priorité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du protocole de routage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Si une même destination est apprise par deux protocoles de routage différents, ce paramètre permet de préférer la route indiquée par l'un plutôt que par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l'autre.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l'entrée existe déjà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avec une adresse de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-hop différente de l'adresse de l'émetteur,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le routeur compare les coûts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(après avoir incrémenté de 1 le coût indiqué dans l'update) :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le coût de l'update est inférieur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il remplace l'entrée dans la table de routage par celle de l'update.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Sinon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il ignore l'update.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7620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5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7620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8" y="2057400"/>
            <a:ext cx="10248597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l">
              <a:lnSpc>
                <a:spcPct val="100000"/>
              </a:lnSpc>
              <a:spcBef>
                <a:spcPts val="850"/>
              </a:spcBef>
              <a:spcAft>
                <a:spcPts val="20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3. Protocoles à vecteurs de distance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ea typeface="Microsoft YaHei"/>
              </a:rPr>
              <a:t>3.1. </a:t>
            </a:r>
            <a:r>
              <a:rPr lang="fr-FR" b="1" dirty="0" err="1">
                <a:effectLst/>
              </a:rPr>
              <a:t>Routing</a:t>
            </a:r>
            <a:r>
              <a:rPr lang="fr-FR" b="1" dirty="0">
                <a:effectLst/>
              </a:rPr>
              <a:t> Information Protocol</a:t>
            </a:r>
            <a:r>
              <a:rPr lang="fr-FR" b="1" dirty="0"/>
              <a:t> </a:t>
            </a:r>
            <a:r>
              <a:rPr lang="fr-FR" b="1" dirty="0" smtClean="0"/>
              <a:t>(RIP)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2000" dirty="0"/>
              <a:t/>
            </a:r>
            <a:br>
              <a:rPr lang="fr-FR" sz="2000" dirty="0"/>
            </a:br>
            <a:endParaRPr lang="fr-FR" sz="20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dirty="0" smtClean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1800" dirty="0">
              <a:effectLst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05000"/>
            <a:ext cx="906780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2000"/>
              </a:spcAft>
              <a:buFont typeface="Wingdings" pitchFamily="2" charset="2"/>
              <a:buChar char="Ø"/>
            </a:pPr>
            <a:r>
              <a:rPr lang="fr-FR" sz="2000" b="1" dirty="0">
                <a:effectLst/>
              </a:rPr>
              <a:t>RIPv2 apporte les modifications suivantes à RIPv1 :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 Le support du routage </a:t>
            </a:r>
            <a:r>
              <a:rPr lang="fr-FR" sz="2000" b="1" dirty="0" err="1">
                <a:effectLst/>
              </a:rPr>
              <a:t>classless</a:t>
            </a:r>
            <a:r>
              <a:rPr lang="fr-FR" sz="2000" b="1" dirty="0">
                <a:effectLst/>
              </a:rPr>
              <a:t>.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 La diffusion du masque réseau dans les mises à jour </a:t>
            </a:r>
            <a:r>
              <a:rPr lang="fr-FR" sz="2000" b="1" dirty="0" smtClean="0">
                <a:effectLst/>
              </a:rPr>
              <a:t>de routage</a:t>
            </a:r>
            <a:r>
              <a:rPr lang="fr-FR" sz="2000" b="1" dirty="0">
                <a:effectLst/>
              </a:rPr>
              <a:t>.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 Le support de V.L.S.M.</a:t>
            </a:r>
            <a:br>
              <a:rPr lang="fr-FR" sz="2000" b="1" dirty="0">
                <a:effectLst/>
              </a:rPr>
            </a:br>
            <a:r>
              <a:rPr lang="fr-FR" sz="2000" b="1" dirty="0">
                <a:effectLst/>
              </a:rPr>
              <a:t> La diffusion des mises à jour de routage s’effectue </a:t>
            </a:r>
            <a:r>
              <a:rPr lang="fr-FR" sz="2000" b="1" dirty="0" smtClean="0">
                <a:effectLst/>
              </a:rPr>
              <a:t>par multicast</a:t>
            </a:r>
            <a:r>
              <a:rPr lang="fr-FR" sz="2000" b="1" dirty="0">
                <a:effectLst/>
              </a:rPr>
              <a:t>. (Avec RIPv1 les mises à jour s’effectuent </a:t>
            </a:r>
            <a:r>
              <a:rPr lang="fr-FR" sz="2000" b="1" dirty="0" smtClean="0">
                <a:effectLst/>
              </a:rPr>
              <a:t>en </a:t>
            </a:r>
            <a:r>
              <a:rPr lang="fr-FR" sz="2000" b="1" dirty="0" err="1" smtClean="0">
                <a:effectLst/>
              </a:rPr>
              <a:t>broadcast</a:t>
            </a:r>
            <a:r>
              <a:rPr lang="fr-FR" sz="2000" b="1" dirty="0" smtClean="0">
                <a:effectLst/>
              </a:rPr>
              <a:t>)</a:t>
            </a:r>
          </a:p>
          <a:p>
            <a:pPr marL="342900" indent="-342900" algn="l">
              <a:spcAft>
                <a:spcPts val="2000"/>
              </a:spcAft>
              <a:buFont typeface="Wingdings" pitchFamily="2" charset="2"/>
              <a:buChar char="Ø"/>
            </a:pPr>
            <a:r>
              <a:rPr lang="fr-FR" sz="2000" b="1" dirty="0" smtClean="0">
                <a:effectLst/>
              </a:rPr>
              <a:t> L’utilisation </a:t>
            </a:r>
            <a:r>
              <a:rPr lang="fr-FR" sz="2000" b="1" dirty="0">
                <a:effectLst/>
              </a:rPr>
              <a:t>d’indicateurs de route externe (route tag) afin </a:t>
            </a:r>
            <a:r>
              <a:rPr lang="fr-FR" sz="2000" b="1" dirty="0" smtClean="0">
                <a:effectLst/>
              </a:rPr>
              <a:t>de pouvoir </a:t>
            </a:r>
            <a:r>
              <a:rPr lang="fr-FR" sz="2000" b="1" dirty="0">
                <a:effectLst/>
              </a:rPr>
              <a:t>différencier les routes apprises par d’autres </a:t>
            </a:r>
            <a:r>
              <a:rPr lang="fr-FR" sz="2000" b="1" dirty="0" smtClean="0">
                <a:effectLst/>
              </a:rPr>
              <a:t>protocoles de </a:t>
            </a:r>
            <a:r>
              <a:rPr lang="fr-FR" sz="2000" b="1" dirty="0">
                <a:effectLst/>
              </a:rPr>
              <a:t>routage et redistribuées dans RIP</a:t>
            </a:r>
            <a:r>
              <a:rPr lang="fr-FR" sz="2000" b="1" dirty="0"/>
              <a:t> </a:t>
            </a:r>
            <a:br>
              <a:rPr lang="fr-FR" sz="2000" b="1" dirty="0"/>
            </a:br>
            <a:r>
              <a:rPr lang="fr-FR" sz="2000" b="1" dirty="0"/>
              <a:t/>
            </a:r>
            <a:br>
              <a:rPr lang="fr-FR" sz="2000" b="1" dirty="0"/>
            </a:b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3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-37797" y="3962400"/>
            <a:ext cx="9066960" cy="8306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  <a:buFont typeface="+mj-lt"/>
              <a:buAutoNum type="arabicPeriod" startAt="3"/>
            </a:pP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Protocoles à vecteurs de distance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3.1. </a:t>
            </a:r>
            <a:r>
              <a:rPr lang="fr-FR" b="1" dirty="0" err="1">
                <a:effectLst/>
                <a:latin typeface="Times New Roman" pitchFamily="18" charset="0"/>
                <a:cs typeface="Times New Roman" pitchFamily="18" charset="0"/>
              </a:rPr>
              <a:t>Routing</a:t>
            </a:r>
            <a:r>
              <a:rPr lang="fr-FR" b="1" dirty="0">
                <a:effectLst/>
                <a:latin typeface="Times New Roman" pitchFamily="18" charset="0"/>
                <a:cs typeface="Times New Roman" pitchFamily="18" charset="0"/>
              </a:rPr>
              <a:t> Information Protocol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(RIP)</a:t>
            </a:r>
            <a:endParaRPr lang="fr-FR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Avantages</a:t>
            </a: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Très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facile à mettre en œuvre pour les petites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infrastructures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fr-FR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adaptre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automatiquement en cas de panne ou d’ajout de routeur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Inconvénients</a:t>
            </a: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Routes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limitées à 16 sauts pour résoudre les problèmes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convergence (apparition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boucles)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Métrique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ne tenant pas compte des performances des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liaisons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Fortement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consommateur de bande passante (la totalité des tables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routage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transmises) 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possibilité de masquer les sous-réseaux (un seul masque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possible sur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tout le réseau - limitation supprimée dans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RIP-version 2)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Problèmes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convergence non résolu (malgré les algorithmes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 </a:t>
            </a:r>
            <a:b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’ horizon coupé et du poison inverse)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800" dirty="0">
                <a:latin typeface="Times New Roman" pitchFamily="18" charset="0"/>
                <a:cs typeface="Times New Roman" pitchFamily="18" charset="0"/>
              </a:rPr>
            </a:br>
            <a:endParaRPr lang="fr-FR" sz="1800" b="1" strike="noStrike" spc="-1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 useBgFill="1"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85FFE0"/>
                </a:solidFill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7620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2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-7620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24918" y="411552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  <a:buFont typeface="+mj-lt"/>
              <a:buAutoNum type="arabicPeriod" startAt="3"/>
            </a:pP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Protocoles à vecteurs de distance</a:t>
            </a:r>
            <a:endParaRPr lang="fr-FR" sz="2600" b="1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3.2. </a:t>
            </a:r>
            <a:r>
              <a:rPr lang="fr-FR" b="1" dirty="0" err="1">
                <a:effectLst/>
                <a:latin typeface="Times New Roman" pitchFamily="18" charset="0"/>
                <a:cs typeface="Times New Roman" pitchFamily="18" charset="0"/>
              </a:rPr>
              <a:t>Interior</a:t>
            </a:r>
            <a:r>
              <a:rPr lang="fr-FR" b="1" dirty="0">
                <a:effectLst/>
                <a:latin typeface="Times New Roman" pitchFamily="18" charset="0"/>
                <a:cs typeface="Times New Roman" pitchFamily="18" charset="0"/>
              </a:rPr>
              <a:t> Gateway </a:t>
            </a:r>
            <a:r>
              <a:rPr lang="fr-FR" b="1" dirty="0" err="1">
                <a:effectLst/>
                <a:latin typeface="Times New Roman" pitchFamily="18" charset="0"/>
                <a:cs typeface="Times New Roman" pitchFamily="18" charset="0"/>
              </a:rPr>
              <a:t>Routing</a:t>
            </a:r>
            <a:r>
              <a:rPr lang="fr-FR" b="1" dirty="0">
                <a:effectLst/>
                <a:latin typeface="Times New Roman" pitchFamily="18" charset="0"/>
                <a:cs typeface="Times New Roman" pitchFamily="18" charset="0"/>
              </a:rPr>
              <a:t> Protocol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(IGRP)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Métrique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Paramétrable en fonction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délais de transmission offerts par les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liaisons,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bandes passantes, taux d’occupation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et fiabilité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des liaisons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Avantages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Capacité à gérer des inter-réseaux de tailles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quelconques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Capacité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à gérer plusieurs routes en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parallèle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Capacité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à prendre en compte plusieurs masques de sous-réseaux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Inconvénients</a:t>
            </a: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Saturation des lignes de secours en cas d’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incidents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Met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en œuvre des algorithmes brevetés, ce qui en fait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une  solution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constructeur (Cisco)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800" dirty="0">
                <a:latin typeface="Times New Roman" pitchFamily="18" charset="0"/>
                <a:cs typeface="Times New Roman" pitchFamily="18" charset="0"/>
              </a:rPr>
            </a:b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800" dirty="0">
                <a:latin typeface="Times New Roman" pitchFamily="18" charset="0"/>
                <a:cs typeface="Times New Roman" pitchFamily="18" charset="0"/>
              </a:rPr>
            </a:b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800" dirty="0">
                <a:latin typeface="Times New Roman" pitchFamily="18" charset="0"/>
                <a:cs typeface="Times New Roman" pitchFamily="18" charset="0"/>
              </a:rPr>
            </a:br>
            <a:endParaRPr lang="fr-FR" sz="1800" b="1" strike="noStrike" spc="-1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-7620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840" y="4292604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50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marL="285750" indent="-285750" algn="l">
              <a:spcBef>
                <a:spcPts val="850"/>
              </a:spcBef>
              <a:spcAft>
                <a:spcPts val="10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Problème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routage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à vecteur de distance : Attendre le voisin pour avoir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l’information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, ce qui peut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être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spc="-1" dirty="0" smtClean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Un protocole à état de liens </a:t>
            </a:r>
            <a:r>
              <a:rPr lang="fr-FR" sz="2000" i="1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Link-state)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peut créer une “vue complète” ou topologie, du réseau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Découverte par chaque routeur de la topologie complète du réseau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protocoles Link-state sont associés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à l'algorithme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Shortest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First (SPF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protocoles Link-state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sont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indiqués pour les situations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où :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structuration du réseau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est hiérarchique (grands réseaux)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L'administrateur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a une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bonne connaissance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du protocole </a:t>
            </a:r>
            <a:r>
              <a:rPr lang="fr-FR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link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-state installé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convergence rapide est cruciale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1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1" strike="noStrike" spc="-1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-54783" y="9594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7" y="327660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lnSpc>
                <a:spcPct val="200000"/>
              </a:lnSpc>
              <a:spcBef>
                <a:spcPts val="85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4.1. Protocole OSPF (Open </a:t>
            </a:r>
            <a:r>
              <a:rPr lang="fr-FR" b="1" spc="-1" dirty="0" err="1" smtClean="0">
                <a:latin typeface="Times New Roman" pitchFamily="18" charset="0"/>
                <a:ea typeface="Microsoft YaHei"/>
                <a:cs typeface="Times New Roman" pitchFamily="18" charset="0"/>
              </a:rPr>
              <a:t>Shortest</a:t>
            </a: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 F</a:t>
            </a:r>
            <a:r>
              <a:rPr lang="fr-FR" sz="20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irst Protocol)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OSPFv1, OSPFv2, OSPFv3 (adapté IPv6)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Utilisé pour les grands réseaux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Résoudre les problèmes du </a:t>
            </a: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RIP : gérer </a:t>
            </a: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des domaines de diamètre &gt; 16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Amélioration du temps de </a:t>
            </a: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convergence</a:t>
            </a:r>
            <a:endParaRPr lang="fr-FR" b="1" spc="-1" dirty="0" smtClean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Utilise un seul paramètre comme métrique, à savoir le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coût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de l’interface</a:t>
            </a: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Utilise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adresses de (multicast)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224.0.0.5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224.0.0.6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Segmentation du domaine en aires (zones</a:t>
            </a: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fr-FR" sz="2000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Mais OSPF est plus complexe (configuration moins simple que le RIP</a:t>
            </a: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)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routeurs exécutant OSPF doivent établir des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relations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de voisinage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avant d’échanger des routes.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Les voisins n’échangent pas de tables de routage. Au lieu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cela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, ils échangent des informations sur la topologie du réseau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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voisins OSPF sont dynamiquement découverts en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envoyant des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paquets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sur chaque interface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spcAft>
                <a:spcPts val="400"/>
              </a:spcAft>
            </a:pP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60" y="157320"/>
            <a:ext cx="9143280" cy="68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solidFill>
                  <a:srgbClr val="002060"/>
                </a:solidFill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solidFill>
                  <a:srgbClr val="002060"/>
                </a:solidFill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02240" y="316944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0" strike="noStrike" spc="-1" dirty="0">
                <a:latin typeface="Arial"/>
                <a:ea typeface="DejaVu Sans"/>
              </a:rPr>
              <a:t>Plan</a:t>
            </a:r>
            <a:endParaRPr lang="fr-FR" sz="4000" b="0" strike="noStrike" spc="-1" dirty="0">
              <a:latin typeface="Arial"/>
            </a:endParaRPr>
          </a:p>
          <a:p>
            <a:pPr marL="514350" indent="-51435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fr-FR" sz="3000" b="0" strike="noStrike" spc="-1" dirty="0">
                <a:latin typeface="Arial"/>
                <a:ea typeface="DejaVu Sans"/>
              </a:rPr>
              <a:t>1. </a:t>
            </a:r>
            <a:r>
              <a:rPr lang="fr-FR" sz="3400" spc="-1" dirty="0" smtClean="0">
                <a:latin typeface="Arial"/>
                <a:ea typeface="DejaVu Sans"/>
              </a:rPr>
              <a:t>Introduction</a:t>
            </a:r>
          </a:p>
          <a:p>
            <a:pPr marL="514350" indent="-51435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fr-FR" sz="3400" spc="-1" dirty="0" smtClean="0">
                <a:latin typeface="Arial"/>
                <a:ea typeface="DejaVu Sans"/>
              </a:rPr>
              <a:t>2. </a:t>
            </a:r>
            <a:r>
              <a:rPr lang="fr-FR" sz="3400" spc="-1" dirty="0" smtClean="0">
                <a:latin typeface="Arial"/>
                <a:ea typeface="Microsoft YaHei"/>
              </a:rPr>
              <a:t>Classification </a:t>
            </a:r>
            <a:r>
              <a:rPr lang="fr-FR" sz="3400" spc="-1" dirty="0">
                <a:latin typeface="Arial"/>
                <a:ea typeface="Microsoft YaHei"/>
              </a:rPr>
              <a:t>des protocoles de routage</a:t>
            </a:r>
          </a:p>
          <a:p>
            <a:pPr marL="514350" indent="-514350">
              <a:spcBef>
                <a:spcPts val="850"/>
              </a:spcBef>
              <a:spcAft>
                <a:spcPts val="8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fr-FR" sz="3400" spc="-1" dirty="0" smtClean="0">
                <a:ea typeface="Microsoft YaHei"/>
              </a:rPr>
              <a:t>3. Protocoles </a:t>
            </a:r>
            <a:r>
              <a:rPr lang="fr-FR" sz="3400" spc="-1" dirty="0">
                <a:ea typeface="Microsoft YaHei"/>
              </a:rPr>
              <a:t>à vecteurs de distance</a:t>
            </a:r>
          </a:p>
          <a:p>
            <a:pPr marL="514350" indent="-514350">
              <a:spcBef>
                <a:spcPts val="850"/>
              </a:spcBef>
              <a:spcAft>
                <a:spcPts val="85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fr-FR" sz="3400" spc="-1" dirty="0" smtClean="0">
                <a:ea typeface="Microsoft YaHei"/>
              </a:rPr>
              <a:t>4. Protocoles </a:t>
            </a:r>
            <a:r>
              <a:rPr lang="fr-FR" sz="3400" spc="-1" dirty="0">
                <a:ea typeface="Microsoft YaHei"/>
              </a:rPr>
              <a:t>à états des liens</a:t>
            </a: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</a:pPr>
            <a:endParaRPr lang="fr-FR" sz="3400" b="0" strike="noStrike" spc="-1" dirty="0">
              <a:latin typeface="Arial"/>
              <a:ea typeface="Microsoft YaHei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360" y="6472800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5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-54783" y="9594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-37797" y="2603679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4.1. Protocole OSPF (Open </a:t>
            </a:r>
            <a:r>
              <a:rPr lang="fr-FR" b="1" spc="-1" dirty="0" err="1" smtClean="0">
                <a:latin typeface="Times New Roman" pitchFamily="18" charset="0"/>
                <a:ea typeface="Microsoft YaHei"/>
                <a:cs typeface="Times New Roman" pitchFamily="18" charset="0"/>
              </a:rPr>
              <a:t>Shortest</a:t>
            </a: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 F</a:t>
            </a:r>
            <a:r>
              <a:rPr lang="fr-FR" sz="20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irst Protocol)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champs dans les paquets Hello qui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doivent être identiques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sur les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deux routeurs afin que les routeurs deviennent voisins,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sont 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sous-réseau (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subnet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id de zone (area ID)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minuteurs d’intervalle morts (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dead-interval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minuteurs d’intervalle hello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Authentification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réception d’un paquet OSPF hello sur une interface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confirme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 pour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un routeur qu’un autre routeur OSPF existe sur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cette liaison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spcAft>
                <a:spcPts val="400"/>
              </a:spcAft>
            </a:pP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95799"/>
            <a:ext cx="7324725" cy="215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32" y="3808344"/>
            <a:ext cx="1295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-54783" y="9594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-37797" y="327732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4.1. Protocole OSPF (Open </a:t>
            </a:r>
            <a:r>
              <a:rPr lang="fr-FR" b="1" spc="-1" dirty="0" err="1" smtClean="0">
                <a:latin typeface="Times New Roman" pitchFamily="18" charset="0"/>
                <a:ea typeface="Microsoft YaHei"/>
                <a:cs typeface="Times New Roman" pitchFamily="18" charset="0"/>
              </a:rPr>
              <a:t>Shortest</a:t>
            </a: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 F</a:t>
            </a:r>
            <a:r>
              <a:rPr lang="fr-FR" sz="20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irst Protocol)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Chaque routeur OSPF a un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identifiant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Le ID OSPF doit être unique dans une topologie OSPF.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Un identifiant de routeur est déterminé en utilisant l’un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des éléments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suivants, par priorité: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 Manuellement, en utilisant la commande </a:t>
            </a:r>
            <a:r>
              <a:rPr lang="fr-FR" sz="2000" b="1" i="1" dirty="0">
                <a:effectLst/>
                <a:latin typeface="Times New Roman" pitchFamily="18" charset="0"/>
                <a:cs typeface="Times New Roman" pitchFamily="18" charset="0"/>
              </a:rPr>
              <a:t>router-id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sous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 processus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OSPF (une adresse IPv4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OSPF utilise le concept de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zones (area)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Une zone est un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regroupement logique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réseaux et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routeurs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contigus.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Tous les routeurs dans la même zone ont le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même ID de zone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, et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aussi la même table de topologie, mais ils ne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connaissent pas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routeurs dans les autres zones.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 Le principal avantage est que la taille de la topologie et la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table de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routage sont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réduites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, qu’il faut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moins de temps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pour exécuter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l’OSPF et que les mises à jour sont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réduites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spc="-1" dirty="0" smtClean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spcAft>
                <a:spcPts val="400"/>
              </a:spcAft>
            </a:pP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-54783" y="9594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7" y="198120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4.1. Protocole OSPF (Open </a:t>
            </a:r>
            <a:r>
              <a:rPr lang="fr-FR" b="1" spc="-1" dirty="0" err="1" smtClean="0">
                <a:latin typeface="Times New Roman" pitchFamily="18" charset="0"/>
                <a:ea typeface="Microsoft YaHei"/>
                <a:cs typeface="Times New Roman" pitchFamily="18" charset="0"/>
              </a:rPr>
              <a:t>Shortest</a:t>
            </a: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 F</a:t>
            </a:r>
            <a:r>
              <a:rPr lang="fr-FR" sz="20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irst Protocol)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err="1">
                <a:effectLst/>
                <a:latin typeface="Times New Roman" pitchFamily="18" charset="0"/>
                <a:cs typeface="Times New Roman" pitchFamily="18" charset="0"/>
              </a:rPr>
              <a:t>BackBone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 (B.B) :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Chaque zone du réseau OSPF doit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se connecter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à la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zone de </a:t>
            </a:r>
            <a:r>
              <a:rPr lang="fr-FR" sz="2000" b="1" dirty="0" err="1">
                <a:effectLst/>
                <a:latin typeface="Times New Roman" pitchFamily="18" charset="0"/>
                <a:cs typeface="Times New Roman" pitchFamily="18" charset="0"/>
              </a:rPr>
              <a:t>backbone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area 0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Border Router (A.B.R)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: Un routeur qui a des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interfaces dans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plus d’une zone (zone 0 et zone 1, par exemple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). Son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rôle consiste à annoncer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des résumé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routes aux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zones voisines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Router (I.R) :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routeur qui partage le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même ID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de zone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et qui ne sont pas des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ABR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Autonomous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fr-FR" sz="2000" b="1" dirty="0" err="1">
                <a:effectLst/>
                <a:latin typeface="Times New Roman" pitchFamily="18" charset="0"/>
                <a:cs typeface="Times New Roman" pitchFamily="18" charset="0"/>
              </a:rPr>
              <a:t>Boundary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 Router (A.S.B.R) :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routeur qui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connecte un réseau OSPF à d’autres domaines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routage (</a:t>
            </a:r>
            <a:r>
              <a:rPr lang="fr-FR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ex:réseau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RIP)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" y="4458237"/>
            <a:ext cx="8610600" cy="217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6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-54783" y="9594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7" y="350592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4.1. Protocole OSPF (Open </a:t>
            </a:r>
            <a:r>
              <a:rPr lang="fr-FR" b="1" spc="-1" dirty="0" err="1" smtClean="0">
                <a:latin typeface="Times New Roman" pitchFamily="18" charset="0"/>
                <a:ea typeface="Microsoft YaHei"/>
                <a:cs typeface="Times New Roman" pitchFamily="18" charset="0"/>
              </a:rPr>
              <a:t>Shortest</a:t>
            </a: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 F</a:t>
            </a:r>
            <a:r>
              <a:rPr lang="fr-FR" sz="20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irst Protocol)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q"/>
            </a:pPr>
            <a:r>
              <a:rPr lang="fr-FR" sz="2000" b="1" strike="noStrike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Algorithme OSPF :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Chaque routeur OSPF maintient une base de données d’état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liaison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contenant les LSA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Link-State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Advertisment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reçues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tous les autres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routeurs.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Lorsqu’un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routeur a reçu tous les LSA et a construit sa base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données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locale, OSPF utilise l’algorithme du chemin le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plus court pour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créer un arbre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SPF. L’algorithme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a été conçu par E. W.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1930-2002)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meilleur chemin est celui qui a le coût le moins “cher”, soit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 plus faible.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Cet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algorithme accumule les coûts le long de chaque trajet,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source à la destination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L’arbre SPF est ensuite utilisé pour remplir la table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routage  IP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, avec les meilleurs chemins vers chaque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réseau.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Chaque routeur A construit son propre LSP (Link State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Packet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) sous la forme (A, B, c),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 lien du nœud A vers le nœud B a un cout de c ;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nœud a un nom et possède une base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données complète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tous les liens et a donc ainsi une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connaissance complète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topologie.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-54783" y="9594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-37797" y="175260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4.1. Protocole OSPF (Open </a:t>
            </a:r>
            <a:r>
              <a:rPr lang="fr-FR" b="1" spc="-1" dirty="0" err="1" smtClean="0">
                <a:latin typeface="Times New Roman" pitchFamily="18" charset="0"/>
                <a:ea typeface="Microsoft YaHei"/>
                <a:cs typeface="Times New Roman" pitchFamily="18" charset="0"/>
              </a:rPr>
              <a:t>Shortest</a:t>
            </a: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 F</a:t>
            </a:r>
            <a:r>
              <a:rPr lang="fr-FR" sz="20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irst Protocol)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q"/>
            </a:pPr>
            <a:r>
              <a:rPr lang="fr-FR" sz="2000" b="1" strike="noStrike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Algorithme OSPF :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La valeur par défaut du coût dépend de la valeur de la bande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passante d’un lien. En général, plus la bande passante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diminue plus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 coût est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élevé.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formule de calcul du coût d’un lien est :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Soit pour un lien 100 Mbps : Le coût =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Sans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autre configuration OSPF considère que tout lien égal ou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supérieur à 100 Mbps est représenté avec le meilleur coût de 1.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4572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76" y="2753931"/>
            <a:ext cx="36004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5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64160" y="35352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solidFill>
                  <a:srgbClr val="FFFF00"/>
                </a:solidFill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24918" y="2819400"/>
            <a:ext cx="9321318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4.1. Protocole OSPF (Open </a:t>
            </a:r>
            <a:r>
              <a:rPr lang="fr-FR" b="1" spc="-1" dirty="0" err="1">
                <a:latin typeface="Times New Roman" pitchFamily="18" charset="0"/>
                <a:ea typeface="Microsoft YaHei"/>
                <a:cs typeface="Times New Roman" pitchFamily="18" charset="0"/>
              </a:rPr>
              <a:t>Shortest</a:t>
            </a:r>
            <a:r>
              <a:rPr lang="fr-FR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 First Protocol)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66FF66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Dés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que le LSP est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crée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, le routeur le diffuse vers tous ses voisins qui stockent l’information et ensuite l’achemine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jusqu’à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ce que tous les routeurs aient la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même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information.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66FF66"/>
              </a:buClr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Une fois que tous les routeurs ont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reçu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tous les LSP, chaque nœud construit une table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figure pour chaque lien son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cout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(matrice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couts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800" dirty="0">
                <a:latin typeface="Times New Roman" pitchFamily="18" charset="0"/>
                <a:cs typeface="Times New Roman" pitchFamily="18" charset="0"/>
              </a:rPr>
            </a:b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800" dirty="0">
                <a:latin typeface="Times New Roman" pitchFamily="18" charset="0"/>
                <a:cs typeface="Times New Roman" pitchFamily="18" charset="0"/>
              </a:rPr>
            </a:br>
            <a:endParaRPr lang="fr-FR" sz="1800" b="1" strike="noStrike" spc="-1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 useBgFill="1"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85FFE0"/>
                </a:solidFill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3" y="3657600"/>
            <a:ext cx="4474629" cy="29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657600"/>
            <a:ext cx="2800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9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" y="2043447"/>
            <a:ext cx="5702175" cy="308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Shape 1"/>
          <p:cNvSpPr txBox="1"/>
          <p:nvPr/>
        </p:nvSpPr>
        <p:spPr>
          <a:xfrm>
            <a:off x="164160" y="6312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3580" y="534120"/>
            <a:ext cx="9321318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4.1. Protocole OSPF (Open </a:t>
            </a:r>
            <a:r>
              <a:rPr lang="fr-FR" b="1" spc="-1" dirty="0" err="1">
                <a:latin typeface="Times New Roman" pitchFamily="18" charset="0"/>
                <a:ea typeface="Microsoft YaHei"/>
                <a:cs typeface="Times New Roman" pitchFamily="18" charset="0"/>
              </a:rPr>
              <a:t>Shortest</a:t>
            </a:r>
            <a:r>
              <a:rPr lang="fr-FR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 First Protocol</a:t>
            </a:r>
            <a:r>
              <a:rPr lang="fr-FR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)</a:t>
            </a: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09103"/>
            <a:ext cx="32003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64160" y="1524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Chapitre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6: </a:t>
            </a:r>
            <a:r>
              <a:rPr lang="en-US" sz="32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Routage</a:t>
            </a:r>
            <a:r>
              <a:rPr lang="en-US" sz="32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2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dynamique</a:t>
            </a:r>
            <a:endParaRPr lang="fr-FR" sz="3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7" y="449580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57200" indent="-457200" algn="l">
              <a:spcBef>
                <a:spcPts val="850"/>
              </a:spcBef>
              <a:spcAft>
                <a:spcPts val="20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fr-FR" sz="2600" b="1" spc="-1" dirty="0">
                <a:latin typeface="Times New Roman" pitchFamily="18" charset="0"/>
                <a:ea typeface="Microsoft YaHei"/>
                <a:cs typeface="Times New Roman" pitchFamily="18" charset="0"/>
              </a:rPr>
              <a:t>Protocoles à états des </a:t>
            </a:r>
            <a:r>
              <a:rPr lang="fr-FR" sz="2600" b="1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liens</a:t>
            </a:r>
            <a:endParaRPr lang="fr-FR" sz="1800" spc="-1" dirty="0" smtClean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l"/>
            <a:r>
              <a:rPr lang="fr-FR" b="1" dirty="0" smtClean="0">
                <a:effectLst/>
                <a:latin typeface="Times New Roman" pitchFamily="18" charset="0"/>
                <a:cs typeface="Times New Roman" pitchFamily="18" charset="0"/>
              </a:rPr>
              <a:t>4.2. Choix </a:t>
            </a:r>
            <a:r>
              <a:rPr lang="fr-FR" b="1" dirty="0">
                <a:effectLst/>
                <a:latin typeface="Times New Roman" pitchFamily="18" charset="0"/>
                <a:cs typeface="Times New Roman" pitchFamily="18" charset="0"/>
              </a:rPr>
              <a:t>d’un type de </a:t>
            </a:r>
            <a:r>
              <a:rPr lang="fr-FR" b="1" dirty="0" smtClean="0">
                <a:effectLst/>
                <a:latin typeface="Times New Roman" pitchFamily="18" charset="0"/>
                <a:cs typeface="Times New Roman" pitchFamily="18" charset="0"/>
              </a:rPr>
              <a:t>protocole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protocoles à état de lien sont caractérisés par :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Convergence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Rapide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paquets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LSP sont immédiatement diffusés sur toutes les interfaces (sauf celle d’où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venait le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LSP)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      - les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hold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-down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timers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ne sont pas nécessaires (technique des protocoles à vecteur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distance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pour permettre la stabilisation du réseau)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      - Les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modifications sont diffusées immédiatement grâce aux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LSPs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– Un trafic moins important en cas de panne de liaison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– Une meilleur adaptation aux grands réseaux (plus de 1500 </a:t>
            </a:r>
            <a:r>
              <a:rPr lang="fr-FR" sz="2000" i="1" dirty="0">
                <a:effectLst/>
                <a:latin typeface="Times New Roman" pitchFamily="18" charset="0"/>
                <a:cs typeface="Times New Roman" pitchFamily="18" charset="0"/>
              </a:rPr>
              <a:t>nœuds, routeurs ou hôtes</a:t>
            </a:r>
            <a:r>
              <a:rPr lang="fr-FR" sz="2000" i="1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i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En contrepartie, les protocoles à état de lien doivent faire face à :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– Une surcharge de travail pour les processeurs des routeurs (par le calcul des plus courts chemins)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– Une augmentation de la capacité mémoire nécessaire dans les routeurs</a:t>
            </a:r>
            <a:endParaRPr lang="fr-FR" sz="2000" spc="-1" dirty="0" smtClean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342900" indent="-342900" algn="l"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000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l"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endParaRPr lang="fr-FR" sz="2000" b="1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l"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1" strike="noStrike" spc="-1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spcAft>
                <a:spcPts val="400"/>
              </a:spcAft>
              <a:buClr>
                <a:srgbClr val="FFFF00"/>
              </a:buClr>
            </a:pP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spcAft>
                <a:spcPts val="400"/>
              </a:spcAft>
            </a:pPr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endParaRPr lang="fr-FR" sz="18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8885"/>
            <a:ext cx="8763000" cy="48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Shape 1"/>
          <p:cNvSpPr txBox="1"/>
          <p:nvPr/>
        </p:nvSpPr>
        <p:spPr>
          <a:xfrm>
            <a:off x="76200" y="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13552" y="495483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600" b="1" strike="noStrike" spc="-1" dirty="0" smtClean="0">
                <a:latin typeface="Arial"/>
                <a:ea typeface="Microsoft YaHei"/>
              </a:rPr>
              <a:t>Comparatif des protocoles de routage</a:t>
            </a:r>
            <a:endParaRPr lang="fr-FR" sz="2600" b="1" strike="noStrike" spc="-1" dirty="0">
              <a:latin typeface="Arial"/>
              <a:ea typeface="Microsoft YaHei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6416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-6925" y="358140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  1.</a:t>
            </a:r>
            <a:r>
              <a:rPr lang="fr-FR" sz="2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Introduction</a:t>
            </a:r>
            <a:endParaRPr lang="fr-FR" sz="2600" b="1" spc="-1" dirty="0">
              <a:solidFill>
                <a:srgbClr val="FF0000"/>
              </a:solidFill>
              <a:latin typeface="Arial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200" dirty="0" smtClean="0">
                <a:effectLst/>
              </a:rPr>
              <a:t>Imaginez-vous </a:t>
            </a:r>
            <a:r>
              <a:rPr lang="fr-FR" sz="2200" dirty="0">
                <a:effectLst/>
              </a:rPr>
              <a:t>gérer les </a:t>
            </a:r>
            <a:r>
              <a:rPr lang="fr-FR" sz="2200" dirty="0" smtClean="0">
                <a:effectLst/>
              </a:rPr>
              <a:t>liens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0000"/>
              </a:buClr>
            </a:pPr>
            <a:r>
              <a:rPr lang="fr-FR" sz="2200" dirty="0" smtClean="0">
                <a:effectLst/>
              </a:rPr>
              <a:t> statiques </a:t>
            </a:r>
            <a:r>
              <a:rPr lang="fr-FR" sz="2200" dirty="0">
                <a:effectLst/>
              </a:rPr>
              <a:t>dans un réseau </a:t>
            </a:r>
            <a:r>
              <a:rPr lang="fr-FR" sz="2200" dirty="0" smtClean="0">
                <a:effectLst/>
              </a:rPr>
              <a:t>pareil</a:t>
            </a:r>
          </a:p>
          <a:p>
            <a:pPr marL="342900" indent="-342900" algn="l">
              <a:lnSpc>
                <a:spcPct val="100000"/>
              </a:lnSpc>
              <a:spcAft>
                <a:spcPts val="4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200" b="1" dirty="0" smtClean="0">
                <a:effectLst/>
              </a:rPr>
              <a:t>Objectif </a:t>
            </a:r>
            <a:r>
              <a:rPr lang="fr-FR" sz="2200" b="1" dirty="0">
                <a:effectLst/>
              </a:rPr>
              <a:t>du routage </a:t>
            </a:r>
            <a:r>
              <a:rPr lang="fr-FR" sz="2200" b="1" dirty="0" smtClean="0">
                <a:effectLst/>
              </a:rPr>
              <a:t>dynamique</a:t>
            </a:r>
          </a:p>
          <a:p>
            <a:pPr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r>
              <a:rPr lang="fr-FR" sz="2200" dirty="0">
                <a:effectLst/>
                <a:cs typeface="Times New Roman" pitchFamily="18" charset="0"/>
              </a:rPr>
              <a:t>Les protocoles de routage </a:t>
            </a:r>
            <a:r>
              <a:rPr lang="fr-FR" sz="2200" dirty="0" smtClean="0">
                <a:effectLst/>
                <a:cs typeface="Times New Roman" pitchFamily="18" charset="0"/>
              </a:rPr>
              <a:t>spécifient</a:t>
            </a:r>
          </a:p>
          <a:p>
            <a:pPr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r>
              <a:rPr lang="fr-FR" sz="2200" dirty="0" smtClean="0">
                <a:effectLst/>
                <a:cs typeface="Times New Roman" pitchFamily="18" charset="0"/>
              </a:rPr>
              <a:t>une méthode </a:t>
            </a:r>
            <a:r>
              <a:rPr lang="fr-FR" sz="2200" dirty="0">
                <a:effectLst/>
                <a:cs typeface="Times New Roman" pitchFamily="18" charset="0"/>
              </a:rPr>
              <a:t>pour </a:t>
            </a:r>
            <a:r>
              <a:rPr lang="fr-FR" sz="2200" dirty="0" smtClean="0">
                <a:effectLst/>
                <a:cs typeface="Times New Roman" pitchFamily="18" charset="0"/>
              </a:rPr>
              <a:t>envoyer et </a:t>
            </a:r>
            <a:r>
              <a:rPr lang="fr-FR" sz="2200" dirty="0">
                <a:effectLst/>
                <a:cs typeface="Times New Roman" pitchFamily="18" charset="0"/>
              </a:rPr>
              <a:t>recevoir </a:t>
            </a:r>
            <a:endParaRPr lang="fr-FR" sz="2200" dirty="0" smtClean="0">
              <a:effectLst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r>
              <a:rPr lang="fr-FR" sz="2200" b="1" dirty="0" smtClean="0">
                <a:effectLst/>
                <a:cs typeface="Times New Roman" pitchFamily="18" charset="0"/>
              </a:rPr>
              <a:t>dynamiquement </a:t>
            </a:r>
            <a:r>
              <a:rPr lang="fr-FR" sz="2200" dirty="0">
                <a:effectLst/>
                <a:cs typeface="Times New Roman" pitchFamily="18" charset="0"/>
              </a:rPr>
              <a:t>des mises à jour de </a:t>
            </a:r>
            <a:endParaRPr lang="fr-FR" sz="2200" dirty="0" smtClean="0">
              <a:effectLst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r>
              <a:rPr lang="fr-FR" sz="2200" dirty="0" smtClean="0">
                <a:effectLst/>
                <a:cs typeface="Times New Roman" pitchFamily="18" charset="0"/>
              </a:rPr>
              <a:t>routage </a:t>
            </a:r>
            <a:r>
              <a:rPr lang="fr-FR" sz="2200" dirty="0">
                <a:effectLst/>
                <a:cs typeface="Times New Roman" pitchFamily="18" charset="0"/>
              </a:rPr>
              <a:t>entre </a:t>
            </a:r>
            <a:r>
              <a:rPr lang="fr-FR" sz="2200" dirty="0" smtClean="0">
                <a:effectLst/>
                <a:cs typeface="Times New Roman" pitchFamily="18" charset="0"/>
              </a:rPr>
              <a:t>les routeurs</a:t>
            </a:r>
            <a:r>
              <a:rPr lang="fr-FR" sz="2200" dirty="0">
                <a:effectLst/>
                <a:cs typeface="Times New Roman" pitchFamily="18" charset="0"/>
              </a:rPr>
              <a:t>.</a:t>
            </a:r>
            <a:br>
              <a:rPr lang="fr-FR" sz="2200" dirty="0">
                <a:effectLst/>
                <a:cs typeface="Times New Roman" pitchFamily="18" charset="0"/>
              </a:rPr>
            </a:br>
            <a:r>
              <a:rPr lang="fr-FR" sz="2200" dirty="0" smtClean="0">
                <a:effectLst/>
                <a:cs typeface="Times New Roman" pitchFamily="18" charset="0"/>
              </a:rPr>
              <a:t>il </a:t>
            </a:r>
            <a:r>
              <a:rPr lang="fr-FR" sz="2200" dirty="0">
                <a:effectLst/>
                <a:cs typeface="Times New Roman" pitchFamily="18" charset="0"/>
              </a:rPr>
              <a:t>résout essentiellement trois problèmes :</a:t>
            </a:r>
            <a:br>
              <a:rPr lang="fr-FR" sz="2200" dirty="0">
                <a:effectLst/>
                <a:cs typeface="Times New Roman" pitchFamily="18" charset="0"/>
              </a:rPr>
            </a:br>
            <a:r>
              <a:rPr lang="fr-FR" sz="2200" dirty="0">
                <a:effectLst/>
                <a:cs typeface="Times New Roman" pitchFamily="18" charset="0"/>
              </a:rPr>
              <a:t> il découvre les autres routeurs </a:t>
            </a:r>
            <a:r>
              <a:rPr lang="fr-FR" sz="2200" dirty="0" smtClean="0">
                <a:effectLst/>
                <a:cs typeface="Times New Roman" pitchFamily="18" charset="0"/>
              </a:rPr>
              <a:t>,</a:t>
            </a:r>
            <a:r>
              <a:rPr lang="fr-FR" sz="2200" dirty="0">
                <a:effectLst/>
                <a:cs typeface="Times New Roman" pitchFamily="18" charset="0"/>
              </a:rPr>
              <a:t/>
            </a:r>
            <a:br>
              <a:rPr lang="fr-FR" sz="2200" dirty="0">
                <a:effectLst/>
                <a:cs typeface="Times New Roman" pitchFamily="18" charset="0"/>
              </a:rPr>
            </a:br>
            <a:r>
              <a:rPr lang="fr-FR" sz="2200" dirty="0">
                <a:effectLst/>
                <a:cs typeface="Times New Roman" pitchFamily="18" charset="0"/>
              </a:rPr>
              <a:t> il construit les tables de routage,</a:t>
            </a:r>
            <a:br>
              <a:rPr lang="fr-FR" sz="2200" dirty="0">
                <a:effectLst/>
                <a:cs typeface="Times New Roman" pitchFamily="18" charset="0"/>
              </a:rPr>
            </a:br>
            <a:r>
              <a:rPr lang="fr-FR" sz="2200" dirty="0">
                <a:effectLst/>
                <a:cs typeface="Times New Roman" pitchFamily="18" charset="0"/>
              </a:rPr>
              <a:t> il maintient les tables de routage à jour</a:t>
            </a:r>
            <a:r>
              <a:rPr lang="fr-FR" sz="2200" dirty="0" smtClean="0">
                <a:effectLst/>
                <a:cs typeface="Times New Roman" pitchFamily="18" charset="0"/>
              </a:rPr>
              <a:t>.</a:t>
            </a:r>
            <a:r>
              <a:rPr lang="fr-FR" sz="2200" b="1" dirty="0">
                <a:effectLst/>
                <a:cs typeface="Times New Roman" pitchFamily="18" charset="0"/>
              </a:rPr>
              <a:t/>
            </a:r>
            <a:br>
              <a:rPr lang="fr-FR" sz="2200" b="1" dirty="0">
                <a:effectLst/>
                <a:cs typeface="Times New Roman" pitchFamily="18" charset="0"/>
              </a:rPr>
            </a:br>
            <a:r>
              <a:rPr lang="fr-FR" sz="2200" dirty="0">
                <a:effectLst/>
                <a:cs typeface="Times New Roman" pitchFamily="18" charset="0"/>
              </a:rPr>
              <a:t>Le domaine global de routage (</a:t>
            </a:r>
            <a:r>
              <a:rPr lang="fr-FR" sz="2200" b="1" dirty="0">
                <a:effectLst/>
                <a:cs typeface="Times New Roman" pitchFamily="18" charset="0"/>
              </a:rPr>
              <a:t>Internet</a:t>
            </a:r>
            <a:r>
              <a:rPr lang="fr-FR" sz="2200" dirty="0">
                <a:effectLst/>
                <a:cs typeface="Times New Roman" pitchFamily="18" charset="0"/>
              </a:rPr>
              <a:t>) a </a:t>
            </a:r>
            <a:r>
              <a:rPr lang="fr-FR" sz="2200" dirty="0" smtClean="0">
                <a:effectLst/>
                <a:cs typeface="Times New Roman" pitchFamily="18" charset="0"/>
              </a:rPr>
              <a:t>été </a:t>
            </a:r>
            <a:r>
              <a:rPr lang="fr-FR" sz="2200" dirty="0">
                <a:effectLst/>
                <a:cs typeface="Times New Roman" pitchFamily="18" charset="0"/>
              </a:rPr>
              <a:t>subdivisé </a:t>
            </a:r>
            <a:r>
              <a:rPr lang="fr-FR" sz="2200" dirty="0" smtClean="0">
                <a:effectLst/>
                <a:cs typeface="Times New Roman" pitchFamily="18" charset="0"/>
              </a:rPr>
              <a:t>en domaines </a:t>
            </a:r>
            <a:r>
              <a:rPr lang="fr-FR" sz="2200" dirty="0">
                <a:effectLst/>
                <a:cs typeface="Times New Roman" pitchFamily="18" charset="0"/>
              </a:rPr>
              <a:t>de routage autonomes (</a:t>
            </a:r>
            <a:r>
              <a:rPr lang="fr-FR" sz="2200" b="1" dirty="0">
                <a:effectLst/>
                <a:cs typeface="Times New Roman" pitchFamily="18" charset="0"/>
              </a:rPr>
              <a:t>AS</a:t>
            </a:r>
            <a:r>
              <a:rPr lang="fr-FR" sz="2200" dirty="0">
                <a:effectLst/>
                <a:cs typeface="Times New Roman" pitchFamily="18" charset="0"/>
              </a:rPr>
              <a:t>, </a:t>
            </a:r>
            <a:r>
              <a:rPr lang="fr-FR" sz="2200" i="1" dirty="0" err="1">
                <a:effectLst/>
                <a:cs typeface="Times New Roman" pitchFamily="18" charset="0"/>
              </a:rPr>
              <a:t>Autonomous</a:t>
            </a:r>
            <a:r>
              <a:rPr lang="fr-FR" sz="2200" i="1" dirty="0">
                <a:effectLst/>
                <a:cs typeface="Times New Roman" pitchFamily="18" charset="0"/>
              </a:rPr>
              <a:t> System</a:t>
            </a:r>
            <a:r>
              <a:rPr lang="fr-FR" sz="2200" dirty="0">
                <a:effectLst/>
                <a:cs typeface="Times New Roman" pitchFamily="18" charset="0"/>
              </a:rPr>
              <a:t>). </a:t>
            </a:r>
            <a:r>
              <a:rPr lang="fr-FR" sz="2200" dirty="0" smtClean="0">
                <a:effectLst/>
                <a:cs typeface="Times New Roman" pitchFamily="18" charset="0"/>
              </a:rPr>
              <a:t>Cette division </a:t>
            </a:r>
            <a:r>
              <a:rPr lang="fr-FR" sz="2200" dirty="0">
                <a:effectLst/>
                <a:cs typeface="Times New Roman" pitchFamily="18" charset="0"/>
              </a:rPr>
              <a:t>conduit à distinguer deux familles de protocoles </a:t>
            </a:r>
            <a:r>
              <a:rPr lang="fr-FR" sz="2200" dirty="0" smtClean="0">
                <a:effectLst/>
                <a:cs typeface="Times New Roman" pitchFamily="18" charset="0"/>
              </a:rPr>
              <a:t>de routage </a:t>
            </a:r>
            <a:r>
              <a:rPr lang="fr-FR" sz="2200" dirty="0">
                <a:effectLst/>
                <a:cs typeface="Times New Roman" pitchFamily="18" charset="0"/>
              </a:rPr>
              <a:t>(</a:t>
            </a:r>
            <a:r>
              <a:rPr lang="fr-FR" sz="2200" b="1" dirty="0">
                <a:effectLst/>
                <a:cs typeface="Times New Roman" pitchFamily="18" charset="0"/>
              </a:rPr>
              <a:t>IGP </a:t>
            </a:r>
            <a:r>
              <a:rPr lang="fr-FR" sz="2200" dirty="0">
                <a:effectLst/>
                <a:cs typeface="Times New Roman" pitchFamily="18" charset="0"/>
              </a:rPr>
              <a:t>et </a:t>
            </a:r>
            <a:r>
              <a:rPr lang="fr-FR" sz="2200" b="1" dirty="0">
                <a:effectLst/>
                <a:cs typeface="Times New Roman" pitchFamily="18" charset="0"/>
              </a:rPr>
              <a:t>EGP</a:t>
            </a:r>
            <a:r>
              <a:rPr lang="fr-FR" sz="2000" b="1" dirty="0">
                <a:effectLst/>
                <a:cs typeface="Times New Roman" pitchFamily="18" charset="0"/>
              </a:rPr>
              <a:t>)</a:t>
            </a:r>
            <a:r>
              <a:rPr lang="fr-FR" sz="2000" dirty="0">
                <a:cs typeface="Times New Roman" pitchFamily="18" charset="0"/>
              </a:rPr>
              <a:t> </a:t>
            </a:r>
            <a:br>
              <a:rPr lang="fr-FR" sz="2000" dirty="0">
                <a:cs typeface="Times New Roman" pitchFamily="18" charset="0"/>
              </a:rPr>
            </a:br>
            <a:endParaRPr lang="fr-FR" sz="2000" b="1" dirty="0">
              <a:effectLst/>
              <a:cs typeface="Times New Roman" pitchFamily="18" charset="0"/>
            </a:endParaRPr>
          </a:p>
          <a:p>
            <a:pPr>
              <a:lnSpc>
                <a:spcPts val="2999"/>
              </a:lnSpc>
            </a:pPr>
            <a:endParaRPr lang="fr-FR" sz="2000" b="0" strike="noStrike" spc="-1" dirty="0">
              <a:latin typeface="+mj-lt"/>
              <a:ea typeface="Microsoft YaHe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sz="2000" b="0" strike="noStrike" spc="-1" dirty="0">
              <a:latin typeface="+mj-lt"/>
              <a:ea typeface="Microsoft YaHei"/>
              <a:cs typeface="Times New Roman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24744"/>
            <a:ext cx="363280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5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16416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840" y="2492896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  2. Classification </a:t>
            </a:r>
            <a:r>
              <a:rPr lang="fr-FR" sz="2600" b="1" spc="-1" dirty="0">
                <a:solidFill>
                  <a:srgbClr val="FF0000"/>
                </a:solidFill>
                <a:ea typeface="Microsoft YaHei"/>
              </a:rPr>
              <a:t>des protocoles de </a:t>
            </a: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routage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dirty="0" smtClean="0">
                <a:effectLst/>
              </a:rPr>
              <a:t>Routage </a:t>
            </a:r>
            <a:r>
              <a:rPr lang="fr-FR" sz="2200" dirty="0">
                <a:effectLst/>
              </a:rPr>
              <a:t>intérieur (</a:t>
            </a:r>
            <a:r>
              <a:rPr lang="fr-FR" sz="2200" dirty="0" err="1">
                <a:effectLst/>
              </a:rPr>
              <a:t>Interior</a:t>
            </a:r>
            <a:r>
              <a:rPr lang="fr-FR" sz="2200" dirty="0">
                <a:effectLst/>
              </a:rPr>
              <a:t> </a:t>
            </a:r>
            <a:r>
              <a:rPr lang="fr-FR" sz="2200" dirty="0" smtClean="0">
                <a:effectLst/>
              </a:rPr>
              <a:t>Gateway Protocol: IGP)</a:t>
            </a:r>
            <a:endParaRPr lang="fr-FR" sz="2200" dirty="0">
              <a:effectLst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Pour </a:t>
            </a:r>
            <a:r>
              <a:rPr lang="fr-FR" sz="2200" dirty="0">
                <a:effectLst/>
              </a:rPr>
              <a:t>la gestion des routeurs à l’intérieur d’un inter-réseau </a:t>
            </a:r>
            <a:r>
              <a:rPr lang="fr-FR" sz="2200" dirty="0" smtClean="0">
                <a:effectLst/>
              </a:rPr>
              <a:t>ou système autonome</a:t>
            </a:r>
            <a:endParaRPr lang="fr-FR" sz="2200" dirty="0">
              <a:effectLst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dirty="0" smtClean="0">
                <a:effectLst/>
              </a:rPr>
              <a:t>Routage </a:t>
            </a:r>
            <a:r>
              <a:rPr lang="fr-FR" sz="2200" dirty="0">
                <a:effectLst/>
              </a:rPr>
              <a:t>extérieur (</a:t>
            </a:r>
            <a:r>
              <a:rPr lang="fr-FR" sz="2200" dirty="0" err="1">
                <a:effectLst/>
              </a:rPr>
              <a:t>Exterior</a:t>
            </a:r>
            <a:r>
              <a:rPr lang="fr-FR" sz="2200" dirty="0">
                <a:effectLst/>
              </a:rPr>
              <a:t> </a:t>
            </a:r>
            <a:r>
              <a:rPr lang="fr-FR" sz="2200" dirty="0" smtClean="0">
                <a:effectLst/>
              </a:rPr>
              <a:t>Gateway Protocol: EGP)</a:t>
            </a:r>
            <a:endParaRPr lang="fr-FR" sz="2200" dirty="0">
              <a:effectLst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Pour </a:t>
            </a:r>
            <a:r>
              <a:rPr lang="fr-FR" sz="2200" dirty="0">
                <a:effectLst/>
              </a:rPr>
              <a:t>l’échange de données avec les autres systèmes autonomes</a:t>
            </a:r>
            <a:r>
              <a:rPr lang="fr-FR" sz="2200" dirty="0"/>
              <a:t> </a:t>
            </a:r>
            <a:endParaRPr lang="fr-FR" sz="2200" dirty="0" smtClean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dirty="0" smtClean="0">
                <a:effectLst/>
              </a:rPr>
              <a:t>Un </a:t>
            </a:r>
            <a:r>
              <a:rPr lang="fr-FR" sz="2200" dirty="0">
                <a:effectLst/>
              </a:rPr>
              <a:t>système </a:t>
            </a:r>
            <a:r>
              <a:rPr lang="fr-FR" sz="2200" dirty="0" err="1">
                <a:effectLst/>
              </a:rPr>
              <a:t>autonôme</a:t>
            </a:r>
            <a:r>
              <a:rPr lang="fr-FR" sz="2200" dirty="0">
                <a:effectLst/>
              </a:rPr>
              <a:t> (</a:t>
            </a:r>
            <a:r>
              <a:rPr lang="fr-FR" sz="2200" b="1" i="1" dirty="0" err="1">
                <a:effectLst/>
              </a:rPr>
              <a:t>autonomous</a:t>
            </a:r>
            <a:r>
              <a:rPr lang="fr-FR" sz="2200" b="1" i="1" dirty="0">
                <a:effectLst/>
              </a:rPr>
              <a:t> system – </a:t>
            </a:r>
            <a:r>
              <a:rPr lang="fr-FR" sz="2200" b="1" dirty="0">
                <a:effectLst/>
              </a:rPr>
              <a:t>AS</a:t>
            </a:r>
            <a:r>
              <a:rPr lang="fr-FR" sz="2200" dirty="0">
                <a:effectLst/>
              </a:rPr>
              <a:t>), aussi connu sous le </a:t>
            </a:r>
            <a:r>
              <a:rPr lang="fr-FR" sz="2200" dirty="0" smtClean="0">
                <a:effectLst/>
              </a:rPr>
              <a:t>nom de </a:t>
            </a:r>
            <a:r>
              <a:rPr lang="fr-FR" sz="2200" b="1" dirty="0">
                <a:effectLst/>
              </a:rPr>
              <a:t>domaine de routage – </a:t>
            </a:r>
            <a:r>
              <a:rPr lang="fr-FR" sz="2200" dirty="0">
                <a:effectLst/>
              </a:rPr>
              <a:t>est l'ensemble de routeurs sous une </a:t>
            </a:r>
            <a:r>
              <a:rPr lang="fr-FR" sz="2200" dirty="0" smtClean="0">
                <a:effectLst/>
              </a:rPr>
              <a:t>administration commune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b="1" strike="noStrike" spc="-1" dirty="0" smtClean="0"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0" y="3962400"/>
            <a:ext cx="89036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6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7620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840" y="350520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2. Classification </a:t>
            </a:r>
            <a:r>
              <a:rPr lang="fr-FR" sz="2600" b="1" spc="-1" dirty="0">
                <a:solidFill>
                  <a:srgbClr val="FF0000"/>
                </a:solidFill>
                <a:ea typeface="Microsoft YaHei"/>
              </a:rPr>
              <a:t>des protocoles de routage</a:t>
            </a:r>
          </a:p>
          <a:p>
            <a:pPr marL="285750" indent="-285750"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b="1" dirty="0" smtClean="0">
                <a:effectLst/>
              </a:rPr>
              <a:t>Classe </a:t>
            </a:r>
            <a:r>
              <a:rPr lang="fr-FR" sz="2200" b="1" dirty="0">
                <a:effectLst/>
              </a:rPr>
              <a:t>de protocoles de routage </a:t>
            </a:r>
            <a:r>
              <a:rPr lang="fr-FR" sz="2200" b="1" dirty="0" smtClean="0">
                <a:effectLst/>
              </a:rPr>
              <a:t>intérieur</a:t>
            </a:r>
            <a:endParaRPr lang="fr-FR" sz="2200" b="1" dirty="0">
              <a:effectLst/>
            </a:endParaRPr>
          </a:p>
          <a:p>
            <a:pPr marL="342900" indent="-342900"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fr-FR" sz="2200" b="1" dirty="0" smtClean="0">
                <a:effectLst/>
              </a:rPr>
              <a:t>A </a:t>
            </a:r>
            <a:r>
              <a:rPr lang="fr-FR" sz="2200" b="1" dirty="0">
                <a:effectLst/>
              </a:rPr>
              <a:t>vecteur de distance </a:t>
            </a:r>
            <a:r>
              <a:rPr lang="fr-FR" sz="2200" dirty="0">
                <a:effectLst/>
              </a:rPr>
              <a:t>(distance </a:t>
            </a:r>
            <a:r>
              <a:rPr lang="fr-FR" sz="2200" dirty="0" err="1">
                <a:effectLst/>
              </a:rPr>
              <a:t>vector</a:t>
            </a:r>
            <a:r>
              <a:rPr lang="fr-FR" sz="2200" dirty="0">
                <a:effectLst/>
              </a:rPr>
              <a:t> </a:t>
            </a:r>
            <a:r>
              <a:rPr lang="fr-FR" sz="2200" dirty="0" err="1" smtClean="0">
                <a:effectLst/>
              </a:rPr>
              <a:t>routing</a:t>
            </a:r>
            <a:r>
              <a:rPr lang="fr-FR" sz="2200" dirty="0" smtClean="0">
                <a:effectLst/>
              </a:rPr>
              <a:t>)</a:t>
            </a:r>
            <a:endParaRPr lang="fr-FR" sz="2200" dirty="0">
              <a:effectLst/>
            </a:endParaRP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b="1" dirty="0" smtClean="0">
                <a:effectLst/>
              </a:rPr>
              <a:t>RIP </a:t>
            </a:r>
            <a:r>
              <a:rPr lang="fr-FR" sz="2200" dirty="0">
                <a:effectLst/>
              </a:rPr>
              <a:t>= </a:t>
            </a:r>
            <a:r>
              <a:rPr lang="fr-FR" sz="2200" dirty="0" err="1">
                <a:effectLst/>
              </a:rPr>
              <a:t>Routing</a:t>
            </a:r>
            <a:r>
              <a:rPr lang="fr-FR" sz="2200" dirty="0">
                <a:effectLst/>
              </a:rPr>
              <a:t> Information </a:t>
            </a:r>
            <a:r>
              <a:rPr lang="fr-FR" sz="2200" dirty="0" smtClean="0">
                <a:effectLst/>
              </a:rPr>
              <a:t>Protocol</a:t>
            </a:r>
            <a:endParaRPr lang="fr-FR" sz="2200" dirty="0">
              <a:effectLst/>
            </a:endParaRP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b="1" dirty="0" smtClean="0">
                <a:effectLst/>
              </a:rPr>
              <a:t>IRGP </a:t>
            </a:r>
            <a:r>
              <a:rPr lang="fr-FR" sz="2200" dirty="0">
                <a:effectLst/>
              </a:rPr>
              <a:t>= </a:t>
            </a:r>
            <a:r>
              <a:rPr lang="fr-FR" sz="2200" dirty="0" err="1">
                <a:effectLst/>
              </a:rPr>
              <a:t>Interior</a:t>
            </a:r>
            <a:r>
              <a:rPr lang="fr-FR" sz="2200" dirty="0">
                <a:effectLst/>
              </a:rPr>
              <a:t> </a:t>
            </a:r>
            <a:r>
              <a:rPr lang="fr-FR" sz="2200" dirty="0" err="1">
                <a:effectLst/>
              </a:rPr>
              <a:t>Routing</a:t>
            </a:r>
            <a:r>
              <a:rPr lang="fr-FR" sz="2200" dirty="0">
                <a:effectLst/>
              </a:rPr>
              <a:t> Gateway </a:t>
            </a:r>
            <a:r>
              <a:rPr lang="fr-FR" sz="2200" dirty="0" smtClean="0">
                <a:effectLst/>
              </a:rPr>
              <a:t>Protocol</a:t>
            </a:r>
            <a:endParaRPr lang="fr-FR" sz="2200" dirty="0">
              <a:effectLst/>
            </a:endParaRP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b="1" dirty="0" smtClean="0">
                <a:effectLst/>
              </a:rPr>
              <a:t>EIRGP </a:t>
            </a:r>
            <a:r>
              <a:rPr lang="fr-FR" sz="2200" dirty="0">
                <a:effectLst/>
              </a:rPr>
              <a:t>= Extended IRGP (protocole constructeur </a:t>
            </a:r>
            <a:r>
              <a:rPr lang="fr-FR" sz="2200" dirty="0" smtClean="0">
                <a:effectLst/>
              </a:rPr>
              <a:t>Cisco)</a:t>
            </a:r>
          </a:p>
          <a:p>
            <a:pPr marL="342900" indent="-342900" algn="l">
              <a:spcAft>
                <a:spcPts val="400"/>
              </a:spcAft>
              <a:buClr>
                <a:srgbClr val="FFFF00"/>
              </a:buClr>
              <a:buFont typeface="+mj-lt"/>
              <a:buAutoNum type="arabicPeriod" startAt="2"/>
            </a:pPr>
            <a:r>
              <a:rPr lang="fr-FR" sz="2200" b="1" dirty="0" smtClean="0">
                <a:effectLst/>
              </a:rPr>
              <a:t>A </a:t>
            </a:r>
            <a:r>
              <a:rPr lang="fr-FR" sz="2200" b="1" dirty="0">
                <a:effectLst/>
              </a:rPr>
              <a:t>état de lien </a:t>
            </a:r>
            <a:r>
              <a:rPr lang="fr-FR" sz="2200" dirty="0">
                <a:effectLst/>
              </a:rPr>
              <a:t>(</a:t>
            </a:r>
            <a:r>
              <a:rPr lang="fr-FR" sz="2200" dirty="0" err="1">
                <a:effectLst/>
              </a:rPr>
              <a:t>link</a:t>
            </a:r>
            <a:r>
              <a:rPr lang="fr-FR" sz="2200" dirty="0">
                <a:effectLst/>
              </a:rPr>
              <a:t> state </a:t>
            </a:r>
            <a:r>
              <a:rPr lang="fr-FR" sz="2200" dirty="0" err="1">
                <a:effectLst/>
              </a:rPr>
              <a:t>routing</a:t>
            </a:r>
            <a:r>
              <a:rPr lang="fr-FR" sz="2200" dirty="0" smtClean="0">
                <a:effectLst/>
              </a:rPr>
              <a:t>)</a:t>
            </a: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b="1" dirty="0" smtClean="0">
                <a:effectLst/>
              </a:rPr>
              <a:t>OSPF </a:t>
            </a:r>
            <a:r>
              <a:rPr lang="fr-FR" sz="2200" dirty="0">
                <a:effectLst/>
              </a:rPr>
              <a:t>= Open </a:t>
            </a:r>
            <a:r>
              <a:rPr lang="fr-FR" sz="2200" dirty="0" err="1">
                <a:effectLst/>
              </a:rPr>
              <a:t>Shortest</a:t>
            </a:r>
            <a:r>
              <a:rPr lang="fr-FR" sz="2200" dirty="0">
                <a:effectLst/>
              </a:rPr>
              <a:t> </a:t>
            </a:r>
            <a:r>
              <a:rPr lang="fr-FR" sz="2200" dirty="0" err="1">
                <a:effectLst/>
              </a:rPr>
              <a:t>Path</a:t>
            </a:r>
            <a:r>
              <a:rPr lang="fr-FR" sz="2200" dirty="0">
                <a:effectLst/>
              </a:rPr>
              <a:t> </a:t>
            </a:r>
            <a:r>
              <a:rPr lang="fr-FR" sz="2200" dirty="0" smtClean="0">
                <a:effectLst/>
              </a:rPr>
              <a:t>First</a:t>
            </a: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b="1" dirty="0" smtClean="0">
                <a:effectLst/>
              </a:rPr>
              <a:t>IS-to-IS </a:t>
            </a:r>
            <a:r>
              <a:rPr lang="fr-FR" sz="2200" dirty="0">
                <a:effectLst/>
              </a:rPr>
              <a:t>= </a:t>
            </a:r>
            <a:r>
              <a:rPr lang="fr-FR" sz="2200" dirty="0" err="1">
                <a:effectLst/>
              </a:rPr>
              <a:t>Intermediate</a:t>
            </a:r>
            <a:r>
              <a:rPr lang="fr-FR" sz="2200" dirty="0">
                <a:effectLst/>
              </a:rPr>
              <a:t> System to </a:t>
            </a:r>
            <a:r>
              <a:rPr lang="fr-FR" sz="2200" dirty="0" err="1">
                <a:effectLst/>
              </a:rPr>
              <a:t>Intermediate</a:t>
            </a:r>
            <a:r>
              <a:rPr lang="fr-FR" sz="2200" dirty="0">
                <a:effectLst/>
              </a:rPr>
              <a:t> </a:t>
            </a:r>
            <a:r>
              <a:rPr lang="fr-FR" sz="2200" dirty="0" smtClean="0">
                <a:effectLst/>
              </a:rPr>
              <a:t>System</a:t>
            </a:r>
          </a:p>
          <a:p>
            <a:pPr marL="285750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b="1" dirty="0" smtClean="0">
                <a:effectLst/>
              </a:rPr>
              <a:t>Classe de  </a:t>
            </a:r>
            <a:r>
              <a:rPr lang="fr-FR" sz="2200" b="1" dirty="0">
                <a:effectLst/>
              </a:rPr>
              <a:t>protocoles de routage </a:t>
            </a:r>
            <a:r>
              <a:rPr lang="fr-FR" sz="2200" b="1" dirty="0" smtClean="0">
                <a:effectLst/>
              </a:rPr>
              <a:t>extérieur</a:t>
            </a: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b="1" dirty="0" smtClean="0">
                <a:effectLst/>
              </a:rPr>
              <a:t>EGP </a:t>
            </a:r>
            <a:r>
              <a:rPr lang="fr-FR" sz="2200" dirty="0">
                <a:effectLst/>
              </a:rPr>
              <a:t>= </a:t>
            </a:r>
            <a:r>
              <a:rPr lang="fr-FR" sz="2200" dirty="0" err="1">
                <a:effectLst/>
              </a:rPr>
              <a:t>Exterior</a:t>
            </a:r>
            <a:r>
              <a:rPr lang="fr-FR" sz="2200" dirty="0">
                <a:effectLst/>
              </a:rPr>
              <a:t> Gateway </a:t>
            </a:r>
            <a:r>
              <a:rPr lang="fr-FR" sz="2200" dirty="0" smtClean="0">
                <a:effectLst/>
              </a:rPr>
              <a:t>Protocol</a:t>
            </a: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b="1" dirty="0" smtClean="0">
                <a:effectLst/>
              </a:rPr>
              <a:t>BGP </a:t>
            </a:r>
            <a:r>
              <a:rPr lang="fr-FR" sz="2200" dirty="0">
                <a:effectLst/>
              </a:rPr>
              <a:t>= Border Gateway Protocol</a:t>
            </a:r>
            <a:r>
              <a:rPr lang="fr-FR" sz="2200" dirty="0"/>
              <a:t> </a:t>
            </a:r>
            <a:br>
              <a:rPr lang="fr-FR" sz="2200" dirty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b="1" strike="noStrike" spc="-1" dirty="0" smtClean="0"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6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64160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7" y="3886200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2.Classification </a:t>
            </a:r>
            <a:r>
              <a:rPr lang="fr-FR" sz="2600" b="1" spc="-1" dirty="0">
                <a:solidFill>
                  <a:srgbClr val="FF0000"/>
                </a:solidFill>
                <a:ea typeface="Microsoft YaHei"/>
              </a:rPr>
              <a:t>des protocoles de routage</a:t>
            </a:r>
          </a:p>
          <a:p>
            <a:pPr marL="285750" indent="-285750"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b="1" dirty="0" smtClean="0"/>
              <a:t>Protocoles </a:t>
            </a:r>
            <a:r>
              <a:rPr lang="fr-FR" sz="2200" b="1" dirty="0" err="1" smtClean="0"/>
              <a:t>Classful</a:t>
            </a:r>
            <a:endParaRPr lang="fr-FR" sz="2200" b="1" dirty="0" smtClean="0"/>
          </a:p>
          <a:p>
            <a:pPr marL="285750" indent="-285750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N'envoient </a:t>
            </a:r>
            <a:r>
              <a:rPr lang="fr-FR" sz="2200" dirty="0">
                <a:effectLst/>
              </a:rPr>
              <a:t>pas le masque lors </a:t>
            </a:r>
            <a:r>
              <a:rPr lang="fr-FR" sz="2200" dirty="0" smtClean="0">
                <a:effectLst/>
              </a:rPr>
              <a:t>des</a:t>
            </a:r>
          </a:p>
          <a:p>
            <a:pPr>
              <a:spcAft>
                <a:spcPts val="400"/>
              </a:spcAft>
              <a:buClr>
                <a:srgbClr val="FFFF00"/>
              </a:buClr>
            </a:pPr>
            <a:r>
              <a:rPr lang="fr-FR" sz="2200" dirty="0" smtClean="0">
                <a:effectLst/>
              </a:rPr>
              <a:t> </a:t>
            </a:r>
            <a:r>
              <a:rPr lang="fr-FR" sz="2200" dirty="0">
                <a:effectLst/>
              </a:rPr>
              <a:t>mises à jour </a:t>
            </a:r>
            <a:r>
              <a:rPr lang="fr-FR" sz="2200" dirty="0" smtClean="0">
                <a:effectLst/>
              </a:rPr>
              <a:t>de l'information </a:t>
            </a:r>
            <a:r>
              <a:rPr lang="fr-FR" sz="2200" dirty="0">
                <a:effectLst/>
              </a:rPr>
              <a:t>de </a:t>
            </a:r>
            <a:r>
              <a:rPr lang="fr-FR" sz="2200" dirty="0" smtClean="0">
                <a:effectLst/>
              </a:rPr>
              <a:t>routage</a:t>
            </a:r>
          </a:p>
          <a:p>
            <a:pPr marL="285750" indent="-285750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>
                <a:effectLst/>
              </a:rPr>
              <a:t>Le masque réseau est obtenu à partir </a:t>
            </a:r>
            <a:endParaRPr lang="fr-FR" sz="2200" dirty="0" smtClean="0">
              <a:effectLst/>
            </a:endParaRPr>
          </a:p>
          <a:p>
            <a:pPr>
              <a:spcAft>
                <a:spcPts val="400"/>
              </a:spcAft>
              <a:buClr>
                <a:srgbClr val="FFFF00"/>
              </a:buClr>
            </a:pPr>
            <a:r>
              <a:rPr lang="fr-FR" sz="2200" dirty="0" smtClean="0">
                <a:effectLst/>
              </a:rPr>
              <a:t>de </a:t>
            </a:r>
            <a:r>
              <a:rPr lang="fr-FR" sz="2200" dirty="0">
                <a:effectLst/>
              </a:rPr>
              <a:t>la classe de l'adresse</a:t>
            </a:r>
            <a:r>
              <a:rPr lang="fr-FR" sz="2200" dirty="0"/>
              <a:t> </a:t>
            </a:r>
            <a:endParaRPr lang="fr-FR" sz="2200" dirty="0" smtClean="0"/>
          </a:p>
          <a:p>
            <a:pPr marL="285750" indent="-285750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Tout sous réseau à l’</a:t>
            </a:r>
            <a:r>
              <a:rPr lang="fr-FR" sz="2200" dirty="0" err="1" smtClean="0">
                <a:effectLst/>
              </a:rPr>
              <a:t>interieur</a:t>
            </a:r>
            <a:r>
              <a:rPr lang="fr-FR" sz="2200" dirty="0" smtClean="0">
                <a:effectLst/>
              </a:rPr>
              <a:t> d’un </a:t>
            </a:r>
          </a:p>
          <a:p>
            <a:pPr>
              <a:spcAft>
                <a:spcPts val="400"/>
              </a:spcAft>
              <a:buClr>
                <a:srgbClr val="FFFF00"/>
              </a:buClr>
            </a:pPr>
            <a:r>
              <a:rPr lang="fr-FR" sz="2200" dirty="0" err="1" smtClean="0">
                <a:effectLst/>
              </a:rPr>
              <a:t>reseau</a:t>
            </a:r>
            <a:r>
              <a:rPr lang="fr-FR" sz="2200" dirty="0" smtClean="0">
                <a:effectLst/>
              </a:rPr>
              <a:t> </a:t>
            </a:r>
            <a:r>
              <a:rPr lang="fr-FR" sz="2200" dirty="0" err="1" smtClean="0">
                <a:effectLst/>
              </a:rPr>
              <a:t>classful</a:t>
            </a:r>
            <a:r>
              <a:rPr lang="fr-FR" sz="2200" dirty="0" smtClean="0">
                <a:effectLst/>
              </a:rPr>
              <a:t> doit porter le même masque</a:t>
            </a:r>
            <a:endParaRPr lang="fr-FR" sz="2200" dirty="0">
              <a:effectLst/>
            </a:endParaRPr>
          </a:p>
          <a:p>
            <a:pPr marL="285750" indent="-285750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C'est </a:t>
            </a:r>
            <a:r>
              <a:rPr lang="fr-FR" sz="2200" dirty="0">
                <a:effectLst/>
              </a:rPr>
              <a:t>le cas des protocoles plus anciens </a:t>
            </a:r>
            <a:endParaRPr lang="fr-FR" sz="2200" dirty="0" smtClean="0">
              <a:effectLst/>
            </a:endParaRPr>
          </a:p>
          <a:p>
            <a:pPr>
              <a:spcAft>
                <a:spcPts val="400"/>
              </a:spcAft>
              <a:buClr>
                <a:srgbClr val="FFFF00"/>
              </a:buClr>
            </a:pPr>
            <a:r>
              <a:rPr lang="fr-FR" sz="2200" dirty="0" smtClean="0">
                <a:effectLst/>
              </a:rPr>
              <a:t>comme </a:t>
            </a:r>
            <a:r>
              <a:rPr lang="fr-FR" sz="2200" dirty="0">
                <a:effectLst/>
              </a:rPr>
              <a:t>RIP (v1)</a:t>
            </a:r>
            <a:r>
              <a:rPr lang="fr-FR" sz="2200" dirty="0"/>
              <a:t> </a:t>
            </a:r>
            <a:br>
              <a:rPr lang="fr-FR" sz="2200" dirty="0"/>
            </a:br>
            <a:endParaRPr lang="fr-FR" sz="2200" dirty="0" smtClean="0"/>
          </a:p>
          <a:p>
            <a:pPr marL="285750" indent="-285750"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b="1" dirty="0" smtClean="0"/>
              <a:t>Protocoles </a:t>
            </a:r>
            <a:r>
              <a:rPr lang="fr-FR" sz="2200" b="1" dirty="0" err="1" smtClean="0"/>
              <a:t>Classless</a:t>
            </a:r>
            <a:endParaRPr lang="fr-FR" sz="2200" b="1" dirty="0" smtClean="0"/>
          </a:p>
          <a:p>
            <a:pPr marL="285750" indent="-285750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>
                <a:effectLst/>
              </a:rPr>
              <a:t>I</a:t>
            </a:r>
            <a:r>
              <a:rPr lang="fr-FR" sz="2200" dirty="0" smtClean="0">
                <a:effectLst/>
              </a:rPr>
              <a:t>ncluent </a:t>
            </a:r>
            <a:r>
              <a:rPr lang="fr-FR" sz="2200" dirty="0">
                <a:effectLst/>
              </a:rPr>
              <a:t>le masque dans les mises à </a:t>
            </a:r>
            <a:r>
              <a:rPr lang="fr-FR" sz="2200" dirty="0" smtClean="0">
                <a:effectLst/>
              </a:rPr>
              <a:t>jour</a:t>
            </a:r>
            <a:endParaRPr lang="fr-FR" sz="2200" dirty="0">
              <a:effectLst/>
            </a:endParaRPr>
          </a:p>
          <a:p>
            <a:pPr marL="285750" indent="-285750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La </a:t>
            </a:r>
            <a:r>
              <a:rPr lang="fr-FR" sz="2200" dirty="0">
                <a:effectLst/>
              </a:rPr>
              <a:t>plupart des réseaux actuels </a:t>
            </a:r>
            <a:endParaRPr lang="fr-FR" sz="2200" dirty="0" smtClean="0">
              <a:effectLst/>
            </a:endParaRPr>
          </a:p>
          <a:p>
            <a:pPr>
              <a:spcAft>
                <a:spcPts val="400"/>
              </a:spcAft>
              <a:buClr>
                <a:srgbClr val="FFFF00"/>
              </a:buClr>
            </a:pPr>
            <a:r>
              <a:rPr lang="fr-FR" sz="2200" dirty="0" smtClean="0">
                <a:effectLst/>
              </a:rPr>
              <a:t>requièrent des </a:t>
            </a:r>
            <a:r>
              <a:rPr lang="fr-FR" sz="2200" dirty="0">
                <a:effectLst/>
              </a:rPr>
              <a:t>protocoles </a:t>
            </a:r>
            <a:r>
              <a:rPr lang="fr-FR" sz="2200" dirty="0" err="1">
                <a:effectLst/>
              </a:rPr>
              <a:t>Classless</a:t>
            </a:r>
            <a:r>
              <a:rPr lang="fr-FR" sz="2200" dirty="0"/>
              <a:t> </a:t>
            </a:r>
            <a:br>
              <a:rPr lang="fr-FR" sz="22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b="1" strike="noStrike" spc="-1" dirty="0" smtClean="0"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74" y="1295400"/>
            <a:ext cx="336263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42516"/>
            <a:ext cx="3524158" cy="240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-99392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7" y="4221088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2. Classification </a:t>
            </a:r>
            <a:r>
              <a:rPr lang="fr-FR" sz="2600" b="1" spc="-1" dirty="0">
                <a:solidFill>
                  <a:srgbClr val="FF0000"/>
                </a:solidFill>
                <a:ea typeface="Microsoft YaHei"/>
              </a:rPr>
              <a:t>des protocoles de routage</a:t>
            </a:r>
          </a:p>
          <a:p>
            <a:pPr marL="285750" indent="-285750" algn="l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b="1" dirty="0" smtClean="0"/>
              <a:t>Vitesse de convergence</a:t>
            </a:r>
          </a:p>
          <a:p>
            <a:pPr marL="285750" indent="-285750" algn="l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/>
              <a:t>Le temps de convergence est le temps pour que les routeurs :</a:t>
            </a: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200" dirty="0" smtClean="0"/>
              <a:t>Partagent l’information</a:t>
            </a: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200" dirty="0" smtClean="0"/>
              <a:t>Calculent les meilleures routes</a:t>
            </a:r>
          </a:p>
          <a:p>
            <a:pPr marL="742950" lvl="1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200" dirty="0" smtClean="0"/>
              <a:t>Mettent à jour leurs tables de routage</a:t>
            </a:r>
          </a:p>
          <a:p>
            <a:pPr marL="285750" indent="-285750" algn="l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b="1" dirty="0">
                <a:effectLst/>
              </a:rPr>
              <a:t>Lent </a:t>
            </a:r>
            <a:r>
              <a:rPr lang="fr-FR" sz="2200" dirty="0">
                <a:effectLst/>
              </a:rPr>
              <a:t>: </a:t>
            </a:r>
            <a:r>
              <a:rPr lang="fr-FR" sz="2200" dirty="0" smtClean="0">
                <a:effectLst/>
              </a:rPr>
              <a:t>RIP</a:t>
            </a:r>
            <a:endParaRPr lang="fr-FR" sz="2200" dirty="0">
              <a:effectLst/>
            </a:endParaRPr>
          </a:p>
          <a:p>
            <a:pPr marL="285750" indent="-285750" algn="l">
              <a:spcAft>
                <a:spcPts val="4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b="1" dirty="0" smtClean="0">
                <a:effectLst/>
              </a:rPr>
              <a:t>Rapide </a:t>
            </a:r>
            <a:r>
              <a:rPr lang="fr-FR" sz="2200" dirty="0">
                <a:effectLst/>
              </a:rPr>
              <a:t>: EIGRP, OSPF, et IS-IS</a:t>
            </a:r>
            <a:r>
              <a:rPr lang="fr-FR" sz="2200" dirty="0"/>
              <a:t> </a:t>
            </a:r>
            <a:endParaRPr lang="fr-FR" sz="2200" dirty="0" smtClean="0"/>
          </a:p>
          <a:p>
            <a:pPr algn="l">
              <a:lnSpc>
                <a:spcPts val="1800"/>
              </a:lnSpc>
              <a:spcAft>
                <a:spcPts val="0"/>
              </a:spcAft>
              <a:buClr>
                <a:srgbClr val="FFFF00"/>
              </a:buClr>
            </a:pPr>
            <a:endParaRPr lang="fr-FR" sz="2200" dirty="0" smtClean="0"/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200" b="1" dirty="0" smtClean="0"/>
              <a:t>Les métriques</a:t>
            </a: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>
                <a:effectLst/>
              </a:rPr>
              <a:t>Déterminer quelle route est la </a:t>
            </a:r>
            <a:r>
              <a:rPr lang="fr-FR" sz="2200" dirty="0" smtClean="0">
                <a:effectLst/>
              </a:rPr>
              <a:t>meilleure</a:t>
            </a:r>
            <a:endParaRPr lang="fr-FR" sz="2200" dirty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Attribuer </a:t>
            </a:r>
            <a:r>
              <a:rPr lang="fr-FR" sz="2200" dirty="0">
                <a:effectLst/>
              </a:rPr>
              <a:t>des coûts pour atteindre les </a:t>
            </a:r>
            <a:endParaRPr lang="fr-FR" sz="2200" dirty="0" smtClean="0">
              <a:effectLst/>
            </a:endParaRPr>
          </a:p>
          <a:p>
            <a:pPr algn="l">
              <a:spcAft>
                <a:spcPts val="0"/>
              </a:spcAft>
              <a:buClr>
                <a:srgbClr val="FFFF00"/>
              </a:buClr>
            </a:pPr>
            <a:r>
              <a:rPr lang="fr-FR" sz="2200" dirty="0" smtClean="0">
                <a:effectLst/>
              </a:rPr>
              <a:t>    réseaux distants</a:t>
            </a:r>
            <a:endParaRPr lang="fr-FR" sz="2200" dirty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Les </a:t>
            </a:r>
            <a:r>
              <a:rPr lang="fr-FR" sz="2200" dirty="0">
                <a:effectLst/>
              </a:rPr>
              <a:t>protocoles apprennent plusieurs </a:t>
            </a:r>
            <a:endParaRPr lang="fr-FR" sz="2200" dirty="0" smtClean="0">
              <a:effectLst/>
            </a:endParaRPr>
          </a:p>
          <a:p>
            <a:pPr algn="l">
              <a:spcAft>
                <a:spcPts val="0"/>
              </a:spcAft>
              <a:buClr>
                <a:srgbClr val="FFFF00"/>
              </a:buClr>
            </a:pPr>
            <a:r>
              <a:rPr lang="fr-FR" sz="2200" dirty="0" smtClean="0">
                <a:effectLst/>
              </a:rPr>
              <a:t>     routes </a:t>
            </a:r>
            <a:r>
              <a:rPr lang="fr-FR" sz="2200" dirty="0">
                <a:effectLst/>
              </a:rPr>
              <a:t>vers une </a:t>
            </a:r>
            <a:r>
              <a:rPr lang="fr-FR" sz="2200" dirty="0" smtClean="0">
                <a:effectLst/>
              </a:rPr>
              <a:t>destination</a:t>
            </a:r>
            <a:endParaRPr lang="fr-FR" sz="2200" dirty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200" dirty="0" smtClean="0">
                <a:effectLst/>
              </a:rPr>
              <a:t>Utilisées </a:t>
            </a:r>
            <a:r>
              <a:rPr lang="fr-FR" sz="2200" dirty="0">
                <a:effectLst/>
              </a:rPr>
              <a:t>pour déterminer le chemin </a:t>
            </a:r>
            <a:endParaRPr lang="fr-FR" sz="2200" dirty="0" smtClean="0">
              <a:effectLst/>
            </a:endParaRPr>
          </a:p>
          <a:p>
            <a:pPr algn="l">
              <a:spcAft>
                <a:spcPts val="0"/>
              </a:spcAft>
              <a:buClr>
                <a:srgbClr val="FFFF00"/>
              </a:buClr>
            </a:pPr>
            <a:r>
              <a:rPr lang="fr-FR" sz="2200" dirty="0" smtClean="0">
                <a:effectLst/>
              </a:rPr>
              <a:t>     préféré</a:t>
            </a:r>
            <a:r>
              <a:rPr lang="fr-FR" sz="2200" dirty="0" smtClean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  <a:p>
            <a:pPr algn="l">
              <a:spcAft>
                <a:spcPts val="400"/>
              </a:spcAft>
              <a:buClr>
                <a:srgbClr val="FFFF00"/>
              </a:buClr>
            </a:pP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b="1" strike="noStrike" spc="-1" dirty="0" smtClean="0"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58848"/>
            <a:ext cx="3526325" cy="286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1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-69808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-37797" y="4293096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 2. Classification </a:t>
            </a:r>
            <a:r>
              <a:rPr lang="fr-FR" sz="2600" b="1" spc="-1" dirty="0">
                <a:solidFill>
                  <a:srgbClr val="FF0000"/>
                </a:solidFill>
                <a:ea typeface="Microsoft YaHei"/>
              </a:rPr>
              <a:t>des protocoles de </a:t>
            </a: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routage</a:t>
            </a:r>
            <a:endParaRPr lang="fr-FR" sz="2600" dirty="0" smtClean="0">
              <a:solidFill>
                <a:srgbClr val="FF0000"/>
              </a:solidFill>
            </a:endParaRPr>
          </a:p>
          <a:p>
            <a:pPr marL="285750" indent="-285750" algn="l"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 dirty="0" smtClean="0"/>
              <a:t>Les métriques</a:t>
            </a: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b="1" dirty="0">
                <a:effectLst/>
              </a:rPr>
              <a:t>RIP </a:t>
            </a:r>
            <a:r>
              <a:rPr lang="fr-FR" sz="2000" dirty="0">
                <a:effectLst/>
              </a:rPr>
              <a:t>: Nombre de sauts (Hop </a:t>
            </a:r>
            <a:r>
              <a:rPr lang="fr-FR" sz="2000" dirty="0" smtClean="0">
                <a:effectLst/>
              </a:rPr>
              <a:t>count)</a:t>
            </a:r>
            <a:endParaRPr lang="fr-FR" sz="2000" dirty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b="1" dirty="0" smtClean="0">
                <a:effectLst/>
              </a:rPr>
              <a:t>EIGRP</a:t>
            </a:r>
            <a:r>
              <a:rPr lang="fr-FR" sz="2000" dirty="0">
                <a:effectLst/>
              </a:rPr>
              <a:t>: Débit, latence, fiabilité et </a:t>
            </a:r>
            <a:r>
              <a:rPr lang="fr-FR" sz="2000" dirty="0" smtClean="0">
                <a:effectLst/>
              </a:rPr>
              <a:t>charge</a:t>
            </a:r>
            <a:endParaRPr lang="fr-FR" sz="2000" dirty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b="1" dirty="0" smtClean="0">
                <a:effectLst/>
              </a:rPr>
              <a:t>OSPF </a:t>
            </a:r>
            <a:r>
              <a:rPr lang="fr-FR" sz="2000" dirty="0">
                <a:effectLst/>
              </a:rPr>
              <a:t>(version Cisco) : Débit</a:t>
            </a:r>
            <a:r>
              <a:rPr lang="fr-FR" sz="2000" dirty="0"/>
              <a:t> </a:t>
            </a:r>
            <a:endParaRPr lang="fr-FR" sz="2000" dirty="0" smtClean="0"/>
          </a:p>
          <a:p>
            <a:pPr algn="l">
              <a:spcAft>
                <a:spcPts val="0"/>
              </a:spcAft>
              <a:buClr>
                <a:srgbClr val="FFFF00"/>
              </a:buClr>
            </a:pPr>
            <a:r>
              <a:rPr lang="fr-FR" sz="2000" b="1" dirty="0" smtClean="0"/>
              <a:t>Exemple :</a:t>
            </a: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b="1" dirty="0" smtClean="0">
                <a:effectLst/>
              </a:rPr>
              <a:t>R1 </a:t>
            </a:r>
            <a:r>
              <a:rPr lang="fr-FR" sz="2000" dirty="0">
                <a:effectLst/>
              </a:rPr>
              <a:t>veut atteindre le réseau </a:t>
            </a:r>
            <a:r>
              <a:rPr lang="fr-FR" sz="2000" b="1" dirty="0" smtClean="0">
                <a:effectLst/>
              </a:rPr>
              <a:t>172.16.1.0/24</a:t>
            </a:r>
            <a:endParaRPr lang="fr-FR" sz="2000" b="1" dirty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b="1" dirty="0" smtClean="0">
                <a:effectLst/>
              </a:rPr>
              <a:t>RIP</a:t>
            </a:r>
            <a:r>
              <a:rPr lang="fr-FR" sz="2000" dirty="0">
                <a:effectLst/>
              </a:rPr>
              <a:t>: Le plus petit nombre de sauts se fait via </a:t>
            </a:r>
            <a:r>
              <a:rPr lang="fr-FR" sz="2000" dirty="0" smtClean="0">
                <a:effectLst/>
              </a:rPr>
              <a:t>R2</a:t>
            </a:r>
            <a:endParaRPr lang="fr-FR" sz="2000" dirty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b="1" dirty="0" smtClean="0">
                <a:effectLst/>
              </a:rPr>
              <a:t>OSPF</a:t>
            </a:r>
            <a:r>
              <a:rPr lang="fr-FR" sz="2000" dirty="0">
                <a:effectLst/>
              </a:rPr>
              <a:t>: le chemin avec le débit cumulatif plus </a:t>
            </a:r>
            <a:endParaRPr lang="fr-FR" sz="2000" dirty="0" smtClean="0">
              <a:effectLst/>
            </a:endParaRPr>
          </a:p>
          <a:p>
            <a:pPr algn="l">
              <a:spcAft>
                <a:spcPts val="0"/>
              </a:spcAft>
              <a:buClr>
                <a:srgbClr val="FFFF00"/>
              </a:buClr>
            </a:pPr>
            <a:r>
              <a:rPr lang="fr-FR" sz="2000" dirty="0" smtClean="0">
                <a:effectLst/>
              </a:rPr>
              <a:t>grand  passe </a:t>
            </a:r>
            <a:r>
              <a:rPr lang="fr-FR" sz="2000" dirty="0">
                <a:effectLst/>
              </a:rPr>
              <a:t>par </a:t>
            </a:r>
            <a:r>
              <a:rPr lang="fr-FR" sz="2000" dirty="0" smtClean="0">
                <a:effectLst/>
              </a:rPr>
              <a:t>R3 , Ceci </a:t>
            </a:r>
            <a:r>
              <a:rPr lang="fr-FR" sz="2000" dirty="0">
                <a:effectLst/>
              </a:rPr>
              <a:t>permet l'envoi le plus </a:t>
            </a:r>
            <a:endParaRPr lang="fr-FR" sz="2000" dirty="0" smtClean="0">
              <a:effectLst/>
            </a:endParaRPr>
          </a:p>
          <a:p>
            <a:pPr algn="l">
              <a:spcAft>
                <a:spcPts val="0"/>
              </a:spcAft>
              <a:buClr>
                <a:srgbClr val="FFFF00"/>
              </a:buClr>
            </a:pPr>
            <a:r>
              <a:rPr lang="fr-FR" sz="2000" dirty="0" smtClean="0">
                <a:effectLst/>
              </a:rPr>
              <a:t>rapide</a:t>
            </a:r>
          </a:p>
          <a:p>
            <a:pPr algn="l">
              <a:spcAft>
                <a:spcPts val="0"/>
              </a:spcAft>
              <a:buClr>
                <a:srgbClr val="FFFF00"/>
              </a:buClr>
            </a:pPr>
            <a:endParaRPr lang="fr-FR" sz="1800" dirty="0" smtClean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dirty="0" smtClean="0">
                <a:effectLst/>
              </a:rPr>
              <a:t>La "métrique</a:t>
            </a:r>
            <a:r>
              <a:rPr lang="fr-FR" sz="2000" dirty="0">
                <a:effectLst/>
              </a:rPr>
              <a:t>" dans la table de routage</a:t>
            </a:r>
            <a:r>
              <a:rPr lang="fr-FR" sz="2000" dirty="0"/>
              <a:t> </a:t>
            </a:r>
            <a:endParaRPr lang="fr-FR" sz="2000" dirty="0" smtClean="0"/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</a:rPr>
              <a:t>Les </a:t>
            </a:r>
            <a:r>
              <a:rPr lang="fr-FR" sz="2000" dirty="0">
                <a:effectLst/>
              </a:rPr>
              <a:t>routeurs tournent </a:t>
            </a:r>
            <a:r>
              <a:rPr lang="fr-FR" sz="2000" dirty="0" smtClean="0">
                <a:effectLst/>
              </a:rPr>
              <a:t>RIP </a:t>
            </a:r>
            <a:br>
              <a:rPr lang="fr-FR" sz="2000" dirty="0" smtClean="0">
                <a:effectLst/>
              </a:rPr>
            </a:br>
            <a:r>
              <a:rPr lang="fr-FR" sz="2000" dirty="0" smtClean="0">
                <a:effectLst/>
              </a:rPr>
              <a:t>R2 </a:t>
            </a:r>
            <a:r>
              <a:rPr lang="fr-FR" sz="2000" dirty="0">
                <a:effectLst/>
              </a:rPr>
              <a:t>a une route </a:t>
            </a:r>
            <a:r>
              <a:rPr lang="fr-FR" sz="2000" dirty="0" smtClean="0">
                <a:effectLst/>
              </a:rPr>
              <a:t>vers 192.168.8.0/24 </a:t>
            </a:r>
            <a:r>
              <a:rPr lang="fr-FR" sz="2000" dirty="0">
                <a:effectLst/>
              </a:rPr>
              <a:t>avec </a:t>
            </a:r>
            <a:r>
              <a:rPr lang="fr-FR" sz="2000" dirty="0" smtClean="0">
                <a:effectLst/>
              </a:rPr>
              <a:t>un</a:t>
            </a:r>
          </a:p>
          <a:p>
            <a:pPr algn="l">
              <a:spcAft>
                <a:spcPts val="0"/>
              </a:spcAft>
              <a:buClr>
                <a:srgbClr val="FFFF00"/>
              </a:buClr>
            </a:pPr>
            <a:r>
              <a:rPr lang="fr-FR" sz="2000" dirty="0" smtClean="0">
                <a:effectLst/>
              </a:rPr>
              <a:t>     </a:t>
            </a:r>
            <a:r>
              <a:rPr lang="fr-FR" sz="2000" dirty="0">
                <a:effectLst/>
              </a:rPr>
              <a:t>coût de </a:t>
            </a:r>
            <a:r>
              <a:rPr lang="fr-FR" sz="2000" b="1" dirty="0" smtClean="0">
                <a:effectLst/>
              </a:rPr>
              <a:t>2 sauts</a:t>
            </a:r>
            <a:r>
              <a:rPr lang="fr-FR" sz="2000" dirty="0">
                <a:effectLst/>
              </a:rPr>
              <a:t> </a:t>
            </a:r>
            <a:r>
              <a:rPr lang="fr-FR" sz="2000" dirty="0" smtClean="0">
                <a:effectLst/>
              </a:rPr>
              <a:t>(figure </a:t>
            </a:r>
            <a:r>
              <a:rPr lang="fr-FR" sz="2000" dirty="0" err="1" smtClean="0">
                <a:effectLst/>
              </a:rPr>
              <a:t>slade</a:t>
            </a:r>
            <a:r>
              <a:rPr lang="fr-FR" sz="2000" dirty="0" smtClean="0">
                <a:effectLst/>
              </a:rPr>
              <a:t> précèdent)</a:t>
            </a:r>
            <a:endParaRPr lang="fr-FR" sz="2000" dirty="0">
              <a:effectLst/>
            </a:endParaRPr>
          </a:p>
          <a:p>
            <a:pPr marL="285750" indent="-285750" algn="l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dirty="0" smtClean="0">
                <a:effectLst/>
              </a:rPr>
              <a:t>Le </a:t>
            </a:r>
            <a:r>
              <a:rPr lang="fr-FR" sz="2000" b="1" dirty="0">
                <a:effectLst/>
              </a:rPr>
              <a:t>2 </a:t>
            </a:r>
            <a:r>
              <a:rPr lang="fr-FR" sz="2000" dirty="0">
                <a:effectLst/>
              </a:rPr>
              <a:t>indique le coût de la </a:t>
            </a:r>
            <a:r>
              <a:rPr lang="fr-FR" sz="2000" dirty="0" smtClean="0">
                <a:effectLst/>
              </a:rPr>
              <a:t>métrique</a:t>
            </a:r>
            <a:br>
              <a:rPr lang="fr-FR" sz="2000" dirty="0" smtClean="0">
                <a:effectLst/>
              </a:rPr>
            </a:br>
            <a:r>
              <a:rPr lang="fr-FR" sz="2000" b="1" dirty="0" smtClean="0">
                <a:effectLst/>
              </a:rPr>
              <a:t>120 </a:t>
            </a:r>
            <a:r>
              <a:rPr lang="fr-FR" sz="2000" dirty="0">
                <a:effectLst/>
              </a:rPr>
              <a:t>est la Distance Administrative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b="1" strike="noStrike" spc="-1" dirty="0" smtClean="0"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2999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5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85696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4" y="3392077"/>
            <a:ext cx="2856963" cy="131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42" y="4763038"/>
            <a:ext cx="4121239" cy="19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48136" y="76200"/>
            <a:ext cx="600804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>
                <a:latin typeface="Arial"/>
                <a:ea typeface="DejaVu Sans"/>
              </a:rPr>
              <a:t>Chapitre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smtClean="0">
                <a:latin typeface="Arial"/>
                <a:ea typeface="DejaVu Sans"/>
              </a:rPr>
              <a:t>6: </a:t>
            </a:r>
            <a:r>
              <a:rPr lang="en-US" sz="3200" b="0" strike="noStrike" spc="-1" dirty="0" err="1">
                <a:latin typeface="Arial"/>
                <a:ea typeface="DejaVu Sans"/>
              </a:rPr>
              <a:t>Routage</a:t>
            </a:r>
            <a:r>
              <a:rPr lang="en-US" sz="3200" b="0" strike="noStrike" spc="-1" dirty="0">
                <a:latin typeface="Arial"/>
                <a:ea typeface="DejaVu Sans"/>
              </a:rPr>
              <a:t> </a:t>
            </a:r>
            <a:r>
              <a:rPr lang="en-US" sz="3200" b="0" strike="noStrike" spc="-1" dirty="0" err="1" smtClean="0">
                <a:latin typeface="Arial"/>
                <a:ea typeface="DejaVu Sans"/>
              </a:rPr>
              <a:t>dynamique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840" y="2780928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FFFF00"/>
              </a:buClr>
            </a:pPr>
            <a:r>
              <a:rPr lang="fr-FR" sz="2600" b="1" spc="-1" dirty="0" smtClean="0">
                <a:solidFill>
                  <a:srgbClr val="FF0000"/>
                </a:solidFill>
                <a:ea typeface="Microsoft YaHei"/>
              </a:rPr>
              <a:t>  3.Protocoles à vecteurs de distance</a:t>
            </a:r>
          </a:p>
          <a:p>
            <a:pPr marL="342900" indent="-342900" algn="l">
              <a:lnSpc>
                <a:spcPts val="2200"/>
              </a:lnSpc>
              <a:spcBef>
                <a:spcPts val="850"/>
              </a:spcBef>
              <a:spcAft>
                <a:spcPts val="85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  <a:t>réseau est simple et plat et ne requiert </a:t>
            </a: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pas une </a:t>
            </a: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  <a:t>structuration hiérarchique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b="1" spc="-1" dirty="0" smtClean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  <a:t>Basé sur l’échange d’informations (tables de routage) entre </a:t>
            </a: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routeurs adjacents </a:t>
            </a: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  <a:t>(connectés </a:t>
            </a: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directement), </a:t>
            </a: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Utilisation de l’algorithme </a:t>
            </a:r>
            <a:r>
              <a:rPr lang="fr-FR" sz="2800" b="1" dirty="0" smtClean="0">
                <a:effectLst/>
                <a:latin typeface="Times New Roman" pitchFamily="18" charset="0"/>
                <a:cs typeface="Times New Roman" pitchFamily="18" charset="0"/>
              </a:rPr>
              <a:t>Bellman-Ford </a:t>
            </a: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meilleur chemin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800" b="1" dirty="0" smtClean="0">
                <a:effectLst/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b="1" dirty="0">
                <a:effectLst/>
                <a:latin typeface="Times New Roman" pitchFamily="18" charset="0"/>
                <a:cs typeface="Times New Roman" pitchFamily="18" charset="0"/>
              </a:rPr>
              <a:t>métriques les plus utilisées </a:t>
            </a: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  <a:t>: nombre de sauts (</a:t>
            </a:r>
            <a:r>
              <a:rPr lang="fr-FR" sz="2800" dirty="0" err="1">
                <a:effectLst/>
                <a:latin typeface="Times New Roman" pitchFamily="18" charset="0"/>
                <a:cs typeface="Times New Roman" pitchFamily="18" charset="0"/>
              </a:rPr>
              <a:t>hops</a:t>
            </a: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b="1" dirty="0">
                <a:effectLst/>
                <a:latin typeface="Times New Roman" pitchFamily="18" charset="0"/>
                <a:cs typeface="Times New Roman" pitchFamily="18" charset="0"/>
              </a:rPr>
              <a:t>direction </a:t>
            </a: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  <a:t>indique simplement :</a:t>
            </a:r>
            <a:b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  <a:t>  L'adresse du prochain routeur ou</a:t>
            </a:r>
            <a:b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800" dirty="0">
                <a:effectLst/>
                <a:latin typeface="Times New Roman" pitchFamily="18" charset="0"/>
                <a:cs typeface="Times New Roman" pitchFamily="18" charset="0"/>
              </a:rPr>
              <a:t>  L'interface de </a:t>
            </a:r>
            <a:r>
              <a:rPr lang="fr-FR" sz="2800" dirty="0" smtClean="0">
                <a:effectLst/>
                <a:latin typeface="Times New Roman" pitchFamily="18" charset="0"/>
                <a:cs typeface="Times New Roman" pitchFamily="18" charset="0"/>
              </a:rPr>
              <a:t>sortie.</a:t>
            </a:r>
          </a:p>
          <a:p>
            <a:pPr algn="just">
              <a:lnSpc>
                <a:spcPts val="1800"/>
              </a:lnSpc>
              <a:spcAft>
                <a:spcPts val="400"/>
              </a:spcAft>
              <a:buClr>
                <a:srgbClr val="FFFF00"/>
              </a:buClr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ts val="1800"/>
              </a:lnSpc>
              <a:spcAft>
                <a:spcPts val="400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18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ts val="18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60" y="6599552"/>
            <a:ext cx="9143280" cy="357840"/>
          </a:xfrm>
          <a:prstGeom prst="rect">
            <a:avLst/>
          </a:prstGeom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latin typeface="Arial"/>
                <a:ea typeface="DejaVu Sans"/>
              </a:rPr>
              <a:t>M1 RT                                                                                                                               Routage IP/KADIRI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52625" y="3143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2392</Words>
  <Application>Microsoft Office PowerPoint</Application>
  <PresentationFormat>Affichage à l'écran (4:3)</PresentationFormat>
  <Paragraphs>465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22</cp:revision>
  <dcterms:created xsi:type="dcterms:W3CDTF">2022-11-30T17:43:05Z</dcterms:created>
  <dcterms:modified xsi:type="dcterms:W3CDTF">2023-12-10T10:15:01Z</dcterms:modified>
</cp:coreProperties>
</file>