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3"/>
  </p:notesMasterIdLst>
  <p:sldIdLst>
    <p:sldId id="256" r:id="rId2"/>
    <p:sldId id="484" r:id="rId3"/>
    <p:sldId id="530" r:id="rId4"/>
    <p:sldId id="531" r:id="rId5"/>
    <p:sldId id="542" r:id="rId6"/>
    <p:sldId id="536" r:id="rId7"/>
    <p:sldId id="537" r:id="rId8"/>
    <p:sldId id="538" r:id="rId9"/>
    <p:sldId id="539" r:id="rId10"/>
    <p:sldId id="545" r:id="rId11"/>
    <p:sldId id="546" r:id="rId12"/>
    <p:sldId id="547" r:id="rId13"/>
    <p:sldId id="549" r:id="rId14"/>
    <p:sldId id="548" r:id="rId15"/>
    <p:sldId id="556" r:id="rId16"/>
    <p:sldId id="603" r:id="rId17"/>
    <p:sldId id="557" r:id="rId18"/>
    <p:sldId id="558" r:id="rId19"/>
    <p:sldId id="604" r:id="rId20"/>
    <p:sldId id="576" r:id="rId21"/>
    <p:sldId id="623" r:id="rId22"/>
    <p:sldId id="577" r:id="rId23"/>
    <p:sldId id="606" r:id="rId24"/>
    <p:sldId id="607" r:id="rId25"/>
    <p:sldId id="608" r:id="rId26"/>
    <p:sldId id="609" r:id="rId27"/>
    <p:sldId id="564" r:id="rId28"/>
    <p:sldId id="565" r:id="rId29"/>
    <p:sldId id="566" r:id="rId30"/>
    <p:sldId id="567" r:id="rId31"/>
    <p:sldId id="569" r:id="rId32"/>
    <p:sldId id="570" r:id="rId33"/>
    <p:sldId id="560" r:id="rId34"/>
    <p:sldId id="585" r:id="rId35"/>
    <p:sldId id="586" r:id="rId36"/>
    <p:sldId id="588" r:id="rId37"/>
    <p:sldId id="589" r:id="rId38"/>
    <p:sldId id="590" r:id="rId39"/>
    <p:sldId id="591" r:id="rId40"/>
    <p:sldId id="592" r:id="rId41"/>
    <p:sldId id="593" r:id="rId42"/>
    <p:sldId id="594" r:id="rId43"/>
    <p:sldId id="595" r:id="rId44"/>
    <p:sldId id="596" r:id="rId45"/>
    <p:sldId id="611" r:id="rId46"/>
    <p:sldId id="613" r:id="rId47"/>
    <p:sldId id="614" r:id="rId48"/>
    <p:sldId id="615" r:id="rId49"/>
    <p:sldId id="616" r:id="rId50"/>
    <p:sldId id="617" r:id="rId51"/>
    <p:sldId id="618" r:id="rId52"/>
    <p:sldId id="619" r:id="rId53"/>
    <p:sldId id="621" r:id="rId54"/>
    <p:sldId id="620" r:id="rId55"/>
    <p:sldId id="622" r:id="rId56"/>
    <p:sldId id="597" r:id="rId57"/>
    <p:sldId id="598" r:id="rId58"/>
    <p:sldId id="599" r:id="rId59"/>
    <p:sldId id="600" r:id="rId60"/>
    <p:sldId id="601" r:id="rId61"/>
    <p:sldId id="258"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88" autoAdjust="0"/>
  </p:normalViewPr>
  <p:slideViewPr>
    <p:cSldViewPr>
      <p:cViewPr varScale="1">
        <p:scale>
          <a:sx n="102" d="100"/>
          <a:sy n="102" d="100"/>
        </p:scale>
        <p:origin x="188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D61E4-54A5-49F6-B9ED-5BABA486EB35}" type="datetimeFigureOut">
              <a:rPr lang="fr-FR" smtClean="0"/>
              <a:pPr/>
              <a:t>14/07/2019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A886B-494A-413E-BBA3-08EF3A9421B0}" type="slidenum">
              <a:rPr lang="fr-FR" smtClean="0"/>
              <a:pPr/>
              <a:t>‹N°›</a:t>
            </a:fld>
            <a:endParaRPr lang="fr-FR"/>
          </a:p>
        </p:txBody>
      </p:sp>
    </p:spTree>
    <p:extLst>
      <p:ext uri="{BB962C8B-B14F-4D97-AF65-F5344CB8AC3E}">
        <p14:creationId xmlns:p14="http://schemas.microsoft.com/office/powerpoint/2010/main" val="404968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10.3</a:t>
            </a:r>
          </a:p>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3EAFA6-B8EB-4ABD-802F-58ED3936F38B}"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84826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Text Box 1"/>
          <p:cNvSpPr>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p:spPr>
      </p:sp>
      <p:sp>
        <p:nvSpPr>
          <p:cNvPr id="209923" name="Text Box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28181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4C66242D-D5A7-4BDB-8967-1D96C738E106}" type="datetime1">
              <a:rPr lang="en-US" altLang="fr-FR"/>
              <a:pPr/>
              <a:t>7/14/2019</a:t>
            </a:fld>
            <a:endParaRPr lang="en-US" altLang="fr-FR"/>
          </a:p>
        </p:txBody>
      </p:sp>
      <p:sp>
        <p:nvSpPr>
          <p:cNvPr id="7" name="Rectangle 13"/>
          <p:cNvSpPr>
            <a:spLocks noGrp="1" noChangeArrowheads="1"/>
          </p:cNvSpPr>
          <p:nvPr>
            <p:ph type="sldNum" sz="quarter" idx="5"/>
          </p:nvPr>
        </p:nvSpPr>
        <p:spPr>
          <a:ln/>
        </p:spPr>
        <p:txBody>
          <a:bodyPr/>
          <a:lstStyle/>
          <a:p>
            <a:fld id="{37C01C15-C241-4988-8197-2D337F25E743}" type="slidenum">
              <a:rPr lang="en-US" altLang="fr-FR"/>
              <a:pPr/>
              <a:t>27</a:t>
            </a:fld>
            <a:endParaRPr lang="en-US" altLang="fr-FR"/>
          </a:p>
        </p:txBody>
      </p:sp>
      <p:sp>
        <p:nvSpPr>
          <p:cNvPr id="553986" name="Rectangle 2"/>
          <p:cNvSpPr>
            <a:spLocks noGrp="1" noRot="1" noChangeAspect="1" noChangeArrowheads="1" noTextEdit="1"/>
          </p:cNvSpPr>
          <p:nvPr>
            <p:ph type="sldImg"/>
          </p:nvPr>
        </p:nvSpPr>
        <p:spPr>
          <a:xfrm>
            <a:off x="912813" y="739775"/>
            <a:ext cx="4930775" cy="3698875"/>
          </a:xfrm>
          <a:ln/>
        </p:spPr>
      </p:sp>
      <p:sp>
        <p:nvSpPr>
          <p:cNvPr id="553987" name="Rectangle 3"/>
          <p:cNvSpPr>
            <a:spLocks noGrp="1" noChangeArrowheads="1"/>
          </p:cNvSpPr>
          <p:nvPr>
            <p:ph type="body" idx="1"/>
          </p:nvPr>
        </p:nvSpPr>
        <p:spPr/>
        <p:txBody>
          <a:bodyPr/>
          <a:lstStyle/>
          <a:p>
            <a:r>
              <a:rPr lang="fr-FR" altLang="fr-FR"/>
              <a:t> </a:t>
            </a:r>
          </a:p>
        </p:txBody>
      </p:sp>
    </p:spTree>
    <p:extLst>
      <p:ext uri="{BB962C8B-B14F-4D97-AF65-F5344CB8AC3E}">
        <p14:creationId xmlns:p14="http://schemas.microsoft.com/office/powerpoint/2010/main" val="158400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0E7B8A9F-FF31-4A22-99CA-B39EA76E14DC}" type="datetime1">
              <a:rPr lang="en-US" altLang="fr-FR"/>
              <a:pPr/>
              <a:t>7/14/2019</a:t>
            </a:fld>
            <a:endParaRPr lang="en-US" altLang="fr-FR"/>
          </a:p>
        </p:txBody>
      </p:sp>
      <p:sp>
        <p:nvSpPr>
          <p:cNvPr id="7" name="Rectangle 13"/>
          <p:cNvSpPr>
            <a:spLocks noGrp="1" noChangeArrowheads="1"/>
          </p:cNvSpPr>
          <p:nvPr>
            <p:ph type="sldNum" sz="quarter" idx="5"/>
          </p:nvPr>
        </p:nvSpPr>
        <p:spPr>
          <a:ln/>
        </p:spPr>
        <p:txBody>
          <a:bodyPr/>
          <a:lstStyle/>
          <a:p>
            <a:fld id="{968F6B93-B706-4CAA-86C4-B112A0ABE866}" type="slidenum">
              <a:rPr lang="en-US" altLang="fr-FR"/>
              <a:pPr/>
              <a:t>28</a:t>
            </a:fld>
            <a:endParaRPr lang="en-US" altLang="fr-FR"/>
          </a:p>
        </p:txBody>
      </p:sp>
      <p:sp>
        <p:nvSpPr>
          <p:cNvPr id="555010" name="Rectangle 2"/>
          <p:cNvSpPr>
            <a:spLocks noGrp="1" noRot="1" noChangeAspect="1" noChangeArrowheads="1" noTextEdit="1"/>
          </p:cNvSpPr>
          <p:nvPr>
            <p:ph type="sldImg"/>
          </p:nvPr>
        </p:nvSpPr>
        <p:spPr>
          <a:xfrm>
            <a:off x="912813" y="739775"/>
            <a:ext cx="4930775" cy="3698875"/>
          </a:xfrm>
          <a:ln/>
        </p:spPr>
      </p:sp>
      <p:sp>
        <p:nvSpPr>
          <p:cNvPr id="555011" name="Rectangle 3"/>
          <p:cNvSpPr>
            <a:spLocks noGrp="1" noChangeArrowheads="1"/>
          </p:cNvSpPr>
          <p:nvPr>
            <p:ph type="body" idx="1"/>
          </p:nvPr>
        </p:nvSpPr>
        <p:spPr/>
        <p:txBody>
          <a:bodyPr/>
          <a:lstStyle/>
          <a:p>
            <a:r>
              <a:rPr lang="fr-FR" altLang="fr-FR"/>
              <a:t> </a:t>
            </a:r>
          </a:p>
        </p:txBody>
      </p:sp>
    </p:spTree>
    <p:extLst>
      <p:ext uri="{BB962C8B-B14F-4D97-AF65-F5344CB8AC3E}">
        <p14:creationId xmlns:p14="http://schemas.microsoft.com/office/powerpoint/2010/main" val="153269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C10C3392-045C-43A5-AD58-15B2E3D3FDBE}" type="datetime1">
              <a:rPr lang="en-US" altLang="fr-FR"/>
              <a:pPr/>
              <a:t>7/14/2019</a:t>
            </a:fld>
            <a:endParaRPr lang="en-US" altLang="fr-FR"/>
          </a:p>
        </p:txBody>
      </p:sp>
      <p:sp>
        <p:nvSpPr>
          <p:cNvPr id="7" name="Rectangle 13"/>
          <p:cNvSpPr>
            <a:spLocks noGrp="1" noChangeArrowheads="1"/>
          </p:cNvSpPr>
          <p:nvPr>
            <p:ph type="sldNum" sz="quarter" idx="5"/>
          </p:nvPr>
        </p:nvSpPr>
        <p:spPr>
          <a:ln/>
        </p:spPr>
        <p:txBody>
          <a:bodyPr/>
          <a:lstStyle/>
          <a:p>
            <a:fld id="{6CB76017-0914-4526-99C0-BA9F25DA2B1C}" type="slidenum">
              <a:rPr lang="en-US" altLang="fr-FR"/>
              <a:pPr/>
              <a:t>29</a:t>
            </a:fld>
            <a:endParaRPr lang="en-US" altLang="fr-FR"/>
          </a:p>
        </p:txBody>
      </p:sp>
      <p:sp>
        <p:nvSpPr>
          <p:cNvPr id="556034" name="Rectangle 2"/>
          <p:cNvSpPr>
            <a:spLocks noGrp="1" noRot="1" noChangeAspect="1" noChangeArrowheads="1" noTextEdit="1"/>
          </p:cNvSpPr>
          <p:nvPr>
            <p:ph type="sldImg"/>
          </p:nvPr>
        </p:nvSpPr>
        <p:spPr>
          <a:xfrm>
            <a:off x="912813" y="739775"/>
            <a:ext cx="4930775" cy="3698875"/>
          </a:xfrm>
          <a:ln/>
        </p:spPr>
      </p:sp>
      <p:sp>
        <p:nvSpPr>
          <p:cNvPr id="556035" name="Rectangle 3"/>
          <p:cNvSpPr>
            <a:spLocks noGrp="1" noChangeArrowheads="1"/>
          </p:cNvSpPr>
          <p:nvPr>
            <p:ph type="body" idx="1"/>
          </p:nvPr>
        </p:nvSpPr>
        <p:spPr/>
        <p:txBody>
          <a:bodyPr/>
          <a:lstStyle/>
          <a:p>
            <a:r>
              <a:rPr lang="fr-FR" altLang="fr-FR"/>
              <a:t> </a:t>
            </a:r>
          </a:p>
        </p:txBody>
      </p:sp>
    </p:spTree>
    <p:extLst>
      <p:ext uri="{BB962C8B-B14F-4D97-AF65-F5344CB8AC3E}">
        <p14:creationId xmlns:p14="http://schemas.microsoft.com/office/powerpoint/2010/main" val="335548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7123B549-E643-4F77-829B-8249D242CE25}" type="datetime1">
              <a:rPr lang="en-US" altLang="fr-FR"/>
              <a:pPr/>
              <a:t>7/14/2019</a:t>
            </a:fld>
            <a:endParaRPr lang="en-US" altLang="fr-FR"/>
          </a:p>
        </p:txBody>
      </p:sp>
      <p:sp>
        <p:nvSpPr>
          <p:cNvPr id="7" name="Rectangle 13"/>
          <p:cNvSpPr>
            <a:spLocks noGrp="1" noChangeArrowheads="1"/>
          </p:cNvSpPr>
          <p:nvPr>
            <p:ph type="sldNum" sz="quarter" idx="5"/>
          </p:nvPr>
        </p:nvSpPr>
        <p:spPr>
          <a:ln/>
        </p:spPr>
        <p:txBody>
          <a:bodyPr/>
          <a:lstStyle/>
          <a:p>
            <a:fld id="{6FAE602F-C7ED-49C3-9DD7-31B75E3D7793}" type="slidenum">
              <a:rPr lang="en-US" altLang="fr-FR"/>
              <a:pPr/>
              <a:t>30</a:t>
            </a:fld>
            <a:endParaRPr lang="en-US" altLang="fr-FR"/>
          </a:p>
        </p:txBody>
      </p:sp>
      <p:sp>
        <p:nvSpPr>
          <p:cNvPr id="557058" name="Rectangle 2"/>
          <p:cNvSpPr>
            <a:spLocks noGrp="1" noRot="1" noChangeAspect="1" noChangeArrowheads="1" noTextEdit="1"/>
          </p:cNvSpPr>
          <p:nvPr>
            <p:ph type="sldImg"/>
          </p:nvPr>
        </p:nvSpPr>
        <p:spPr>
          <a:xfrm>
            <a:off x="912813" y="739775"/>
            <a:ext cx="4930775" cy="3698875"/>
          </a:xfrm>
          <a:ln/>
        </p:spPr>
      </p:sp>
      <p:sp>
        <p:nvSpPr>
          <p:cNvPr id="557059" name="Rectangle 3"/>
          <p:cNvSpPr>
            <a:spLocks noGrp="1" noChangeArrowheads="1"/>
          </p:cNvSpPr>
          <p:nvPr>
            <p:ph type="body" idx="1"/>
          </p:nvPr>
        </p:nvSpPr>
        <p:spPr/>
        <p:txBody>
          <a:bodyPr/>
          <a:lstStyle/>
          <a:p>
            <a:r>
              <a:rPr lang="fr-FR" altLang="fr-FR"/>
              <a:t> </a:t>
            </a:r>
          </a:p>
        </p:txBody>
      </p:sp>
    </p:spTree>
    <p:extLst>
      <p:ext uri="{BB962C8B-B14F-4D97-AF65-F5344CB8AC3E}">
        <p14:creationId xmlns:p14="http://schemas.microsoft.com/office/powerpoint/2010/main" val="372988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D8C9CFE7-09C0-4DEE-A6E3-046EFAC9D652}" type="datetime1">
              <a:rPr lang="en-US" altLang="fr-FR"/>
              <a:pPr/>
              <a:t>7/14/2019</a:t>
            </a:fld>
            <a:endParaRPr lang="en-US" altLang="fr-FR"/>
          </a:p>
        </p:txBody>
      </p:sp>
      <p:sp>
        <p:nvSpPr>
          <p:cNvPr id="7" name="Rectangle 13"/>
          <p:cNvSpPr>
            <a:spLocks noGrp="1" noChangeArrowheads="1"/>
          </p:cNvSpPr>
          <p:nvPr>
            <p:ph type="sldNum" sz="quarter" idx="5"/>
          </p:nvPr>
        </p:nvSpPr>
        <p:spPr>
          <a:ln/>
        </p:spPr>
        <p:txBody>
          <a:bodyPr/>
          <a:lstStyle/>
          <a:p>
            <a:fld id="{88E112C4-7D39-4CDF-81AD-EEA0AC19A10D}" type="slidenum">
              <a:rPr lang="en-US" altLang="fr-FR"/>
              <a:pPr/>
              <a:t>31</a:t>
            </a:fld>
            <a:endParaRPr lang="en-US" altLang="fr-FR"/>
          </a:p>
        </p:txBody>
      </p:sp>
      <p:sp>
        <p:nvSpPr>
          <p:cNvPr id="559106" name="Rectangle 2"/>
          <p:cNvSpPr>
            <a:spLocks noGrp="1" noRot="1" noChangeAspect="1" noChangeArrowheads="1" noTextEdit="1"/>
          </p:cNvSpPr>
          <p:nvPr>
            <p:ph type="sldImg"/>
          </p:nvPr>
        </p:nvSpPr>
        <p:spPr>
          <a:xfrm>
            <a:off x="912813" y="739775"/>
            <a:ext cx="4930775" cy="3698875"/>
          </a:xfrm>
          <a:ln/>
        </p:spPr>
      </p:sp>
      <p:sp>
        <p:nvSpPr>
          <p:cNvPr id="559107" name="Rectangle 3"/>
          <p:cNvSpPr>
            <a:spLocks noGrp="1" noChangeArrowheads="1"/>
          </p:cNvSpPr>
          <p:nvPr>
            <p:ph type="body" idx="1"/>
          </p:nvPr>
        </p:nvSpPr>
        <p:spPr/>
        <p:txBody>
          <a:bodyPr/>
          <a:lstStyle/>
          <a:p>
            <a:r>
              <a:rPr lang="fr-FR" altLang="fr-FR"/>
              <a:t> </a:t>
            </a:r>
          </a:p>
        </p:txBody>
      </p:sp>
    </p:spTree>
    <p:extLst>
      <p:ext uri="{BB962C8B-B14F-4D97-AF65-F5344CB8AC3E}">
        <p14:creationId xmlns:p14="http://schemas.microsoft.com/office/powerpoint/2010/main" val="354395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07C8137D-66A5-4D3F-868A-15EF3579ED8C}" type="datetime1">
              <a:rPr lang="en-US" altLang="fr-FR"/>
              <a:pPr/>
              <a:t>7/14/2019</a:t>
            </a:fld>
            <a:endParaRPr lang="en-US" altLang="fr-FR"/>
          </a:p>
        </p:txBody>
      </p:sp>
      <p:sp>
        <p:nvSpPr>
          <p:cNvPr id="7" name="Rectangle 13"/>
          <p:cNvSpPr>
            <a:spLocks noGrp="1" noChangeArrowheads="1"/>
          </p:cNvSpPr>
          <p:nvPr>
            <p:ph type="sldNum" sz="quarter" idx="5"/>
          </p:nvPr>
        </p:nvSpPr>
        <p:spPr>
          <a:ln/>
        </p:spPr>
        <p:txBody>
          <a:bodyPr/>
          <a:lstStyle/>
          <a:p>
            <a:fld id="{9C50F00E-061F-4FDC-ACC5-59C00E994B8B}" type="slidenum">
              <a:rPr lang="en-US" altLang="fr-FR"/>
              <a:pPr/>
              <a:t>32</a:t>
            </a:fld>
            <a:endParaRPr lang="en-US" altLang="fr-FR"/>
          </a:p>
        </p:txBody>
      </p:sp>
      <p:sp>
        <p:nvSpPr>
          <p:cNvPr id="560130" name="Rectangle 1026"/>
          <p:cNvSpPr>
            <a:spLocks noGrp="1" noRot="1" noChangeAspect="1" noChangeArrowheads="1" noTextEdit="1"/>
          </p:cNvSpPr>
          <p:nvPr>
            <p:ph type="sldImg"/>
          </p:nvPr>
        </p:nvSpPr>
        <p:spPr>
          <a:xfrm>
            <a:off x="912813" y="739775"/>
            <a:ext cx="4930775" cy="3698875"/>
          </a:xfrm>
          <a:ln/>
        </p:spPr>
      </p:sp>
      <p:sp>
        <p:nvSpPr>
          <p:cNvPr id="560131" name="Rectangle 1027"/>
          <p:cNvSpPr>
            <a:spLocks noGrp="1" noChangeArrowheads="1"/>
          </p:cNvSpPr>
          <p:nvPr>
            <p:ph type="body" idx="1"/>
          </p:nvPr>
        </p:nvSpPr>
        <p:spPr/>
        <p:txBody>
          <a:bodyPr/>
          <a:lstStyle/>
          <a:p>
            <a:r>
              <a:rPr lang="fr-FR" altLang="fr-FR"/>
              <a:t> </a:t>
            </a:r>
          </a:p>
        </p:txBody>
      </p:sp>
    </p:spTree>
    <p:extLst>
      <p:ext uri="{BB962C8B-B14F-4D97-AF65-F5344CB8AC3E}">
        <p14:creationId xmlns:p14="http://schemas.microsoft.com/office/powerpoint/2010/main" val="122588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1C3676E2-DF9A-4886-91F9-5B7250B50A5E}" type="datetime1">
              <a:rPr lang="fr-FR" smtClean="0"/>
              <a:pPr/>
              <a:t>14/07/2019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4B63DBA2-E642-4D1C-A077-BB3922FBC19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EA45F20-E6DF-4209-9488-70F1D81AF1ED}" type="datetime1">
              <a:rPr lang="fr-FR" smtClean="0"/>
              <a:pPr/>
              <a:t>14/07/2019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63DBA2-E642-4D1C-A077-BB3922FBC19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BB7A836-D02D-44F7-B741-28F560F421AB}" type="datetime1">
              <a:rPr lang="fr-FR" smtClean="0"/>
              <a:pPr/>
              <a:t>14/07/2019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63DBA2-E642-4D1C-A077-BB3922FBC190}"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B8BE509-6492-44B1-9554-16411559DAE5}" type="datetimeFigureOut">
              <a:rPr lang="fr-FR" smtClean="0"/>
              <a:pPr/>
              <a:t>14/07/2019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5D798AE-8F92-447A-9EF4-1E3A6FD9A3B2}" type="slidenum">
              <a:rPr lang="fr-FR" smtClean="0"/>
              <a:pPr/>
              <a:t>‹N°›</a:t>
            </a:fld>
            <a:endParaRPr lang="fr-FR"/>
          </a:p>
        </p:txBody>
      </p:sp>
    </p:spTree>
    <p:extLst>
      <p:ext uri="{BB962C8B-B14F-4D97-AF65-F5344CB8AC3E}">
        <p14:creationId xmlns:p14="http://schemas.microsoft.com/office/powerpoint/2010/main" val="321634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D28D9B-E422-475C-81A1-E5729715DC89}" type="slidenum">
              <a:rPr lang="en-US" altLang="en-US"/>
              <a:pPr>
                <a:defRPr/>
              </a:pPr>
              <a:t>‹N°›</a:t>
            </a:fld>
            <a:endParaRPr lang="en-US" altLang="en-US"/>
          </a:p>
        </p:txBody>
      </p:sp>
    </p:spTree>
    <p:extLst>
      <p:ext uri="{BB962C8B-B14F-4D97-AF65-F5344CB8AC3E}">
        <p14:creationId xmlns:p14="http://schemas.microsoft.com/office/powerpoint/2010/main" val="14983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F83F7D1-2100-4810-AEE9-89CB8756FA81}" type="datetime1">
              <a:rPr lang="fr-FR" smtClean="0"/>
              <a:pPr/>
              <a:t>14/07/2019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63DBA2-E642-4D1C-A077-BB3922FBC19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009D99E-511A-40D6-8EC9-978E85B30E4A}" type="datetime1">
              <a:rPr lang="fr-FR" smtClean="0"/>
              <a:pPr/>
              <a:t>14/07/2019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63DBA2-E642-4D1C-A077-BB3922FBC19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F9A1A4B-E4C4-456C-8BC4-60A30952CFDA}" type="datetime1">
              <a:rPr lang="fr-FR" smtClean="0"/>
              <a:pPr/>
              <a:t>14/07/2019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63DBA2-E642-4D1C-A077-BB3922FBC19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57B971C-CA3C-42BE-A64D-E1039F9600E1}" type="datetime1">
              <a:rPr lang="fr-FR" smtClean="0"/>
              <a:pPr/>
              <a:t>14/07/2019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63DBA2-E642-4D1C-A077-BB3922FBC19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7D1FE26-3EC3-442F-B418-F3F4135FBA1E}" type="datetime1">
              <a:rPr lang="fr-FR" smtClean="0"/>
              <a:pPr/>
              <a:t>14/07/2019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63DBA2-E642-4D1C-A077-BB3922FBC19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CF83D4-905F-45CA-B0A2-AB9D8E3F65C7}" type="datetime1">
              <a:rPr lang="fr-FR" smtClean="0"/>
              <a:pPr/>
              <a:t>14/07/2019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265E918-D306-4E72-838D-AA36C87C331F}" type="datetime1">
              <a:rPr lang="fr-FR" smtClean="0"/>
              <a:pPr/>
              <a:t>14/07/2019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63DBA2-E642-4D1C-A077-BB3922FBC19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DD0C6D6-9F20-4178-B184-99A215D90765}" type="datetime1">
              <a:rPr lang="fr-FR" smtClean="0"/>
              <a:pPr/>
              <a:t>14/07/2019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4B63DBA2-E642-4D1C-A077-BB3922FBC190}"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96AD4F-9A34-4DA3-BD44-1E817A9543AE}" type="datetime1">
              <a:rPr lang="fr-FR" smtClean="0"/>
              <a:pPr/>
              <a:t>14/07/2019</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63DBA2-E642-4D1C-A077-BB3922FBC190}"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4.bin"/><Relationship Id="rId1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gif"/><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gif"/><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4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gif"/><Relationship Id="rId7" Type="http://schemas.openxmlformats.org/officeDocument/2006/relationships/image" Target="../media/image66.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7.pn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45.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708920"/>
            <a:ext cx="7687471" cy="49319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fr-FR" sz="2800" dirty="0" smtClean="0">
                <a:solidFill>
                  <a:schemeClr val="tx1">
                    <a:lumMod val="75000"/>
                  </a:schemeClr>
                </a:solidFill>
                <a:latin typeface="Times New Roman" panose="02020603050405020304" pitchFamily="18" charset="0"/>
                <a:cs typeface="Times New Roman" panose="02020603050405020304" pitchFamily="18" charset="0"/>
              </a:rPr>
              <a:t>La réfrigération </a:t>
            </a:r>
            <a:endParaRPr lang="fr-FR" sz="2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a:xfrm>
            <a:off x="785786" y="5229200"/>
            <a:ext cx="7854696" cy="843006"/>
          </a:xfrm>
        </p:spPr>
        <p:txBody>
          <a:bodyPr>
            <a:normAutofit/>
          </a:bodyPr>
          <a:lstStyle/>
          <a:p>
            <a:pPr algn="l"/>
            <a:r>
              <a:rPr lang="fr-FR" sz="1600" dirty="0" smtClean="0">
                <a:solidFill>
                  <a:schemeClr val="accent3">
                    <a:lumMod val="60000"/>
                    <a:lumOff val="40000"/>
                  </a:schemeClr>
                </a:solidFill>
                <a:latin typeface="Times New Roman" panose="02020603050405020304" pitchFamily="18" charset="0"/>
                <a:cs typeface="Times New Roman" panose="02020603050405020304" pitchFamily="18" charset="0"/>
              </a:rPr>
              <a:t>Présenté par : Docteur BAKI Touhami</a:t>
            </a:r>
          </a:p>
          <a:p>
            <a:pPr algn="l"/>
            <a:r>
              <a:rPr lang="fr-FR" sz="1600" dirty="0" smtClean="0">
                <a:solidFill>
                  <a:schemeClr val="accent3">
                    <a:lumMod val="60000"/>
                    <a:lumOff val="40000"/>
                  </a:schemeClr>
                </a:solidFill>
                <a:latin typeface="Times New Roman" panose="02020603050405020304" pitchFamily="18" charset="0"/>
                <a:cs typeface="Times New Roman" panose="02020603050405020304" pitchFamily="18" charset="0"/>
              </a:rPr>
              <a:t>Juillet 2019</a:t>
            </a:r>
          </a:p>
        </p:txBody>
      </p:sp>
      <p:sp>
        <p:nvSpPr>
          <p:cNvPr id="4" name="Rectangle 3"/>
          <p:cNvSpPr/>
          <p:nvPr/>
        </p:nvSpPr>
        <p:spPr>
          <a:xfrm>
            <a:off x="428596" y="214290"/>
            <a:ext cx="8429684" cy="701731"/>
          </a:xfrm>
          <a:prstGeom prst="rect">
            <a:avLst/>
          </a:prstGeom>
        </p:spPr>
        <p:txBody>
          <a:bodyPr wrap="square">
            <a:spAutoFit/>
          </a:bodyPr>
          <a:lstStyle/>
          <a:p>
            <a:pPr marR="45720" lvl="0" algn="ctr">
              <a:spcBef>
                <a:spcPct val="20000"/>
              </a:spcBef>
              <a:buClr>
                <a:srgbClr val="0BD0D9"/>
              </a:buClr>
              <a:buSzPct val="95000"/>
            </a:pPr>
            <a:r>
              <a:rPr lang="fr-FR" b="1" u="sng" dirty="0">
                <a:solidFill>
                  <a:schemeClr val="bg2">
                    <a:lumMod val="20000"/>
                    <a:lumOff val="80000"/>
                  </a:schemeClr>
                </a:solidFill>
                <a:latin typeface="Times New Roman" panose="02020603050405020304" pitchFamily="18" charset="0"/>
                <a:cs typeface="Times New Roman" panose="02020603050405020304" pitchFamily="18" charset="0"/>
              </a:rPr>
              <a:t>Université des Sciences et de la </a:t>
            </a:r>
            <a:r>
              <a:rPr lang="fr-FR" b="1" u="sng" dirty="0" smtClean="0">
                <a:solidFill>
                  <a:schemeClr val="bg2">
                    <a:lumMod val="20000"/>
                    <a:lumOff val="80000"/>
                  </a:schemeClr>
                </a:solidFill>
                <a:latin typeface="Times New Roman" panose="02020603050405020304" pitchFamily="18" charset="0"/>
                <a:cs typeface="Times New Roman" panose="02020603050405020304" pitchFamily="18" charset="0"/>
              </a:rPr>
              <a:t>Technologie  Mohamed </a:t>
            </a:r>
            <a:r>
              <a:rPr lang="fr-FR" b="1" u="sng" dirty="0">
                <a:solidFill>
                  <a:schemeClr val="bg2">
                    <a:lumMod val="20000"/>
                    <a:lumOff val="80000"/>
                  </a:schemeClr>
                </a:solidFill>
                <a:latin typeface="Times New Roman" panose="02020603050405020304" pitchFamily="18" charset="0"/>
                <a:cs typeface="Times New Roman" panose="02020603050405020304" pitchFamily="18" charset="0"/>
              </a:rPr>
              <a:t>BOUDIAF d’Oran</a:t>
            </a:r>
            <a:endParaRPr lang="fr-FR" dirty="0">
              <a:solidFill>
                <a:schemeClr val="bg2">
                  <a:lumMod val="20000"/>
                  <a:lumOff val="80000"/>
                </a:schemeClr>
              </a:solidFill>
              <a:latin typeface="Times New Roman" panose="02020603050405020304" pitchFamily="18" charset="0"/>
              <a:cs typeface="Times New Roman" panose="02020603050405020304" pitchFamily="18" charset="0"/>
            </a:endParaRPr>
          </a:p>
          <a:p>
            <a:pPr marR="45720" lvl="0" algn="ctr">
              <a:spcBef>
                <a:spcPct val="20000"/>
              </a:spcBef>
              <a:buClr>
                <a:srgbClr val="0BD0D9"/>
              </a:buClr>
              <a:buSzPct val="95000"/>
            </a:pPr>
            <a:r>
              <a:rPr lang="fr-FR" b="1" u="sng" dirty="0">
                <a:solidFill>
                  <a:schemeClr val="bg2">
                    <a:lumMod val="20000"/>
                    <a:lumOff val="80000"/>
                  </a:schemeClr>
                </a:solidFill>
                <a:latin typeface="Times New Roman" panose="02020603050405020304" pitchFamily="18" charset="0"/>
                <a:cs typeface="Times New Roman" panose="02020603050405020304" pitchFamily="18" charset="0"/>
              </a:rPr>
              <a:t>Faculté de Génie Mécanique</a:t>
            </a:r>
            <a:endParaRPr lang="fr-FR" dirty="0">
              <a:solidFill>
                <a:schemeClr val="bg2">
                  <a:lumMod val="20000"/>
                  <a:lumOff val="80000"/>
                </a:schemeClr>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4B63DBA2-E642-4D1C-A077-BB3922FBC190}"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Cycles </a:t>
            </a:r>
            <a:r>
              <a:rPr lang="fr-FR" dirty="0" smtClean="0"/>
              <a:t>frigorifiques</a:t>
            </a:r>
            <a:endParaRPr lang="fr-FR" dirty="0"/>
          </a:p>
        </p:txBody>
      </p:sp>
      <p:sp>
        <p:nvSpPr>
          <p:cNvPr id="3" name="Espace réservé du contenu 2"/>
          <p:cNvSpPr>
            <a:spLocks noGrp="1"/>
          </p:cNvSpPr>
          <p:nvPr>
            <p:ph idx="1"/>
          </p:nvPr>
        </p:nvSpPr>
        <p:spPr/>
        <p:txBody>
          <a:bodyPr>
            <a:noAutofit/>
          </a:bodyPr>
          <a:lstStyle/>
          <a:p>
            <a:r>
              <a:rPr lang="fr-FR" sz="2000" dirty="0" smtClean="0">
                <a:latin typeface="Times New Roman" panose="02020603050405020304" pitchFamily="18" charset="0"/>
                <a:cs typeface="Times New Roman" panose="02020603050405020304" pitchFamily="18" charset="0"/>
              </a:rPr>
              <a:t>Cycles </a:t>
            </a:r>
            <a:r>
              <a:rPr lang="fr-FR" sz="2000" dirty="0">
                <a:latin typeface="Times New Roman" panose="02020603050405020304" pitchFamily="18" charset="0"/>
                <a:cs typeface="Times New Roman" panose="02020603050405020304" pitchFamily="18" charset="0"/>
              </a:rPr>
              <a:t>moteurs parcourut en sens inverse </a:t>
            </a:r>
            <a:r>
              <a:rPr lang="fr-FR" sz="2000" dirty="0" smtClean="0">
                <a:latin typeface="Times New Roman" panose="02020603050405020304" pitchFamily="18" charset="0"/>
                <a:cs typeface="Times New Roman" panose="02020603050405020304" pitchFamily="18" charset="0"/>
              </a:rPr>
              <a:t>pour transférer</a:t>
            </a:r>
          </a:p>
          <a:p>
            <a:pPr marL="0" indent="0">
              <a:buNone/>
            </a:pPr>
            <a:r>
              <a:rPr lang="fr-FR" sz="2000" dirty="0" smtClean="0">
                <a:latin typeface="Times New Roman" panose="02020603050405020304" pitchFamily="18" charset="0"/>
                <a:cs typeface="Times New Roman" panose="02020603050405020304" pitchFamily="18" charset="0"/>
              </a:rPr>
              <a:t>de </a:t>
            </a:r>
            <a:r>
              <a:rPr lang="fr-FR" sz="2000" dirty="0">
                <a:latin typeface="Times New Roman" panose="02020603050405020304" pitchFamily="18" charset="0"/>
                <a:cs typeface="Times New Roman" panose="02020603050405020304" pitchFamily="18" charset="0"/>
              </a:rPr>
              <a:t>la chaleur d’une source froide </a:t>
            </a:r>
            <a:r>
              <a:rPr lang="fr-FR" sz="2000" dirty="0" smtClean="0">
                <a:latin typeface="Times New Roman" panose="02020603050405020304" pitchFamily="18" charset="0"/>
                <a:cs typeface="Times New Roman" panose="02020603050405020304" pitchFamily="18" charset="0"/>
              </a:rPr>
              <a:t>à une </a:t>
            </a:r>
            <a:r>
              <a:rPr lang="fr-FR" sz="2000" dirty="0">
                <a:latin typeface="Times New Roman" panose="02020603050405020304" pitchFamily="18" charset="0"/>
                <a:cs typeface="Times New Roman" panose="02020603050405020304" pitchFamily="18" charset="0"/>
              </a:rPr>
              <a:t>source chaude </a:t>
            </a:r>
            <a:endParaRPr lang="fr-FR" sz="20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réfrigérateur, pompe </a:t>
            </a:r>
            <a:r>
              <a:rPr lang="fr-FR" sz="2000" dirty="0" smtClean="0">
                <a:latin typeface="Times New Roman" panose="02020603050405020304" pitchFamily="18" charset="0"/>
                <a:cs typeface="Times New Roman" panose="02020603050405020304" pitchFamily="18" charset="0"/>
              </a:rPr>
              <a:t>de chaleur</a:t>
            </a:r>
            <a:r>
              <a:rPr lang="fr-FR" sz="2000" dirty="0">
                <a:latin typeface="Times New Roman" panose="02020603050405020304" pitchFamily="18" charset="0"/>
                <a:cs typeface="Times New Roman" panose="02020603050405020304" pitchFamily="18" charset="0"/>
              </a:rPr>
              <a:t>)</a:t>
            </a:r>
          </a:p>
          <a:p>
            <a:r>
              <a:rPr lang="fr-FR" sz="2000" dirty="0" smtClean="0">
                <a:latin typeface="Times New Roman" panose="02020603050405020304" pitchFamily="18" charset="0"/>
                <a:cs typeface="Times New Roman" panose="02020603050405020304" pitchFamily="18" charset="0"/>
              </a:rPr>
              <a:t>Second </a:t>
            </a:r>
            <a:r>
              <a:rPr lang="fr-FR" sz="2000" dirty="0">
                <a:latin typeface="Times New Roman" panose="02020603050405020304" pitchFamily="18" charset="0"/>
                <a:cs typeface="Times New Roman" panose="02020603050405020304" pitchFamily="18" charset="0"/>
              </a:rPr>
              <a:t>principe de la thermodynamique: </a:t>
            </a:r>
            <a:endParaRPr lang="fr-FR" sz="20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flux de </a:t>
            </a:r>
            <a:r>
              <a:rPr lang="fr-FR" sz="2000" dirty="0">
                <a:latin typeface="Times New Roman" panose="02020603050405020304" pitchFamily="18" charset="0"/>
                <a:cs typeface="Times New Roman" panose="02020603050405020304" pitchFamily="18" charset="0"/>
              </a:rPr>
              <a:t>chaleur dans la direction opposée </a:t>
            </a:r>
            <a:endParaRPr lang="fr-FR" sz="20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au gradient de </a:t>
            </a:r>
            <a:r>
              <a:rPr lang="fr-FR" sz="2000" dirty="0">
                <a:latin typeface="Times New Roman" panose="02020603050405020304" pitchFamily="18" charset="0"/>
                <a:cs typeface="Times New Roman" panose="02020603050405020304" pitchFamily="18" charset="0"/>
              </a:rPr>
              <a:t>température → un travail doit être fourni</a:t>
            </a:r>
          </a:p>
          <a:p>
            <a:r>
              <a:rPr lang="fr-FR" sz="2000" dirty="0" smtClean="0">
                <a:latin typeface="Times New Roman" panose="02020603050405020304" pitchFamily="18" charset="0"/>
                <a:cs typeface="Times New Roman" panose="02020603050405020304" pitchFamily="18" charset="0"/>
              </a:rPr>
              <a:t>Cycles </a:t>
            </a:r>
            <a:r>
              <a:rPr lang="fr-FR" sz="2000" dirty="0">
                <a:latin typeface="Times New Roman" panose="02020603050405020304" pitchFamily="18" charset="0"/>
                <a:cs typeface="Times New Roman" panose="02020603050405020304" pitchFamily="18" charset="0"/>
              </a:rPr>
              <a:t>utilisés: Rankine-Hirn, Joule, </a:t>
            </a:r>
            <a:r>
              <a:rPr lang="fr-FR" sz="2000" dirty="0" smtClean="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endParaRPr lang="fr-FR" sz="2000" dirty="0" smtClean="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Effet </a:t>
            </a:r>
            <a:r>
              <a:rPr lang="fr-FR" sz="2000" dirty="0">
                <a:latin typeface="Times New Roman" panose="02020603050405020304" pitchFamily="18" charset="0"/>
                <a:cs typeface="Times New Roman" panose="02020603050405020304" pitchFamily="18" charset="0"/>
              </a:rPr>
              <a:t>utile</a:t>
            </a:r>
          </a:p>
          <a:p>
            <a:pPr lvl="1"/>
            <a:r>
              <a:rPr lang="fr-FR" sz="1800" dirty="0" smtClean="0">
                <a:latin typeface="Times New Roman" panose="02020603050405020304" pitchFamily="18" charset="0"/>
                <a:cs typeface="Times New Roman" panose="02020603050405020304" pitchFamily="18" charset="0"/>
              </a:rPr>
              <a:t>Réfrigérateur</a:t>
            </a:r>
            <a:r>
              <a:rPr lang="fr-FR" sz="1800" dirty="0">
                <a:latin typeface="Times New Roman" panose="02020603050405020304" pitchFamily="18" charset="0"/>
                <a:cs typeface="Times New Roman" panose="02020603050405020304" pitchFamily="18" charset="0"/>
              </a:rPr>
              <a:t>: chaleur emportée à la </a:t>
            </a:r>
            <a:r>
              <a:rPr lang="fr-FR" sz="1800" dirty="0" smtClean="0">
                <a:latin typeface="Times New Roman" panose="02020603050405020304" pitchFamily="18" charset="0"/>
                <a:cs typeface="Times New Roman" panose="02020603050405020304" pitchFamily="18" charset="0"/>
              </a:rPr>
              <a:t>source froide</a:t>
            </a:r>
            <a:r>
              <a:rPr lang="fr-FR" sz="1800" dirty="0">
                <a:latin typeface="Times New Roman" panose="02020603050405020304" pitchFamily="18" charset="0"/>
                <a:cs typeface="Times New Roman" panose="02020603050405020304" pitchFamily="18" charset="0"/>
              </a:rPr>
              <a:t>, </a:t>
            </a:r>
            <a:r>
              <a:rPr lang="fr-FR" sz="1800" i="1" dirty="0" smtClean="0">
                <a:latin typeface="Times New Roman" panose="02020603050405020304" pitchFamily="18" charset="0"/>
                <a:cs typeface="Times New Roman" panose="02020603050405020304" pitchFamily="18" charset="0"/>
              </a:rPr>
              <a:t>QF</a:t>
            </a:r>
            <a:endParaRPr lang="fr-FR" sz="1800" i="1" dirty="0">
              <a:latin typeface="Times New Roman" panose="02020603050405020304" pitchFamily="18" charset="0"/>
              <a:cs typeface="Times New Roman" panose="02020603050405020304" pitchFamily="18" charset="0"/>
            </a:endParaRPr>
          </a:p>
          <a:p>
            <a:pPr lvl="1"/>
            <a:r>
              <a:rPr lang="fr-FR" sz="1800" dirty="0" smtClean="0">
                <a:latin typeface="Times New Roman" panose="02020603050405020304" pitchFamily="18" charset="0"/>
                <a:cs typeface="Times New Roman" panose="02020603050405020304" pitchFamily="18" charset="0"/>
              </a:rPr>
              <a:t>Pompe </a:t>
            </a:r>
            <a:r>
              <a:rPr lang="fr-FR" sz="1800" dirty="0">
                <a:latin typeface="Times New Roman" panose="02020603050405020304" pitchFamily="18" charset="0"/>
                <a:cs typeface="Times New Roman" panose="02020603050405020304" pitchFamily="18" charset="0"/>
              </a:rPr>
              <a:t>de chaleur: chaleur donnée à la </a:t>
            </a:r>
            <a:r>
              <a:rPr lang="fr-FR" sz="1800" dirty="0" smtClean="0">
                <a:latin typeface="Times New Roman" panose="02020603050405020304" pitchFamily="18" charset="0"/>
                <a:cs typeface="Times New Roman" panose="02020603050405020304" pitchFamily="18" charset="0"/>
              </a:rPr>
              <a:t>source chaude </a:t>
            </a:r>
            <a:r>
              <a:rPr lang="fr-FR" sz="1800" i="1" dirty="0">
                <a:latin typeface="Times New Roman" panose="02020603050405020304" pitchFamily="18" charset="0"/>
                <a:cs typeface="Times New Roman" panose="02020603050405020304" pitchFamily="18" charset="0"/>
              </a:rPr>
              <a:t>QC </a:t>
            </a:r>
            <a:endParaRPr lang="fr-FR" sz="18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10</a:t>
            </a:fld>
            <a:endParaRPr lang="fr-F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719" y="2092992"/>
            <a:ext cx="2588613"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302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000" dirty="0" smtClean="0">
                <a:latin typeface="Times New Roman" panose="02020603050405020304" pitchFamily="18" charset="0"/>
                <a:cs typeface="Times New Roman" panose="02020603050405020304" pitchFamily="18" charset="0"/>
              </a:rPr>
              <a:t>Cycle </a:t>
            </a:r>
            <a:r>
              <a:rPr lang="fr-FR" sz="2000" dirty="0">
                <a:latin typeface="Times New Roman" panose="02020603050405020304" pitchFamily="18" charset="0"/>
                <a:cs typeface="Times New Roman" panose="02020603050405020304" pitchFamily="18" charset="0"/>
              </a:rPr>
              <a:t>de rendement maximum pour un système frigorifique idéale</a:t>
            </a:r>
          </a:p>
          <a:p>
            <a:r>
              <a:rPr lang="fr-FR" sz="2000" dirty="0" smtClean="0">
                <a:latin typeface="Times New Roman" panose="02020603050405020304" pitchFamily="18" charset="0"/>
                <a:cs typeface="Times New Roman" panose="02020603050405020304" pitchFamily="18" charset="0"/>
              </a:rPr>
              <a:t>1-2 </a:t>
            </a:r>
            <a:r>
              <a:rPr lang="fr-FR" sz="2000" dirty="0">
                <a:latin typeface="Times New Roman" panose="02020603050405020304" pitchFamily="18" charset="0"/>
                <a:cs typeface="Times New Roman" panose="02020603050405020304" pitchFamily="18" charset="0"/>
              </a:rPr>
              <a:t>- Le fluide réfrigérant est vaporisé avec la chaleur extraite de la source froide à </a:t>
            </a:r>
            <a:r>
              <a:rPr lang="fr-FR" sz="2000" dirty="0" smtClean="0">
                <a:latin typeface="Times New Roman" panose="02020603050405020304" pitchFamily="18" charset="0"/>
                <a:cs typeface="Times New Roman" panose="02020603050405020304" pitchFamily="18" charset="0"/>
              </a:rPr>
              <a:t>TF (</a:t>
            </a:r>
            <a:r>
              <a:rPr lang="fr-FR" sz="2000" dirty="0">
                <a:latin typeface="Times New Roman" panose="02020603050405020304" pitchFamily="18" charset="0"/>
                <a:cs typeface="Times New Roman" panose="02020603050405020304" pitchFamily="18" charset="0"/>
              </a:rPr>
              <a:t>celle frigorifique)</a:t>
            </a:r>
          </a:p>
          <a:p>
            <a:r>
              <a:rPr lang="fr-FR" sz="2000" dirty="0" smtClean="0">
                <a:latin typeface="Times New Roman" panose="02020603050405020304" pitchFamily="18" charset="0"/>
                <a:cs typeface="Times New Roman" panose="02020603050405020304" pitchFamily="18" charset="0"/>
              </a:rPr>
              <a:t>2-3 </a:t>
            </a:r>
            <a:r>
              <a:rPr lang="fr-FR" sz="2000" dirty="0">
                <a:latin typeface="Times New Roman" panose="02020603050405020304" pitchFamily="18" charset="0"/>
                <a:cs typeface="Times New Roman" panose="02020603050405020304" pitchFamily="18" charset="0"/>
              </a:rPr>
              <a:t>- Le fluide réfrigérant est comprimé de façon isentropique jusqu'à l'état 3 (</a:t>
            </a:r>
            <a:r>
              <a:rPr lang="fr-FR" sz="2000" dirty="0" smtClean="0">
                <a:latin typeface="Times New Roman" panose="02020603050405020304" pitchFamily="18" charset="0"/>
                <a:cs typeface="Times New Roman" panose="02020603050405020304" pitchFamily="18" charset="0"/>
              </a:rPr>
              <a:t>la température </a:t>
            </a:r>
            <a:r>
              <a:rPr lang="fr-FR" sz="2000" dirty="0">
                <a:latin typeface="Times New Roman" panose="02020603050405020304" pitchFamily="18" charset="0"/>
                <a:cs typeface="Times New Roman" panose="02020603050405020304" pitchFamily="18" charset="0"/>
              </a:rPr>
              <a:t>atteint TC)</a:t>
            </a:r>
          </a:p>
          <a:p>
            <a:r>
              <a:rPr lang="fr-FR" sz="2000" dirty="0" smtClean="0">
                <a:latin typeface="Times New Roman" panose="02020603050405020304" pitchFamily="18" charset="0"/>
                <a:cs typeface="Times New Roman" panose="02020603050405020304" pitchFamily="18" charset="0"/>
              </a:rPr>
              <a:t>3-4 </a:t>
            </a:r>
            <a:r>
              <a:rPr lang="fr-FR" sz="2000" dirty="0">
                <a:latin typeface="Times New Roman" panose="02020603050405020304" pitchFamily="18" charset="0"/>
                <a:cs typeface="Times New Roman" panose="02020603050405020304" pitchFamily="18" charset="0"/>
              </a:rPr>
              <a:t>- Le fluide réfrigérant est condensé avec la chaleur adsorbée à la source chaude à TC</a:t>
            </a:r>
          </a:p>
          <a:p>
            <a:r>
              <a:rPr lang="fr-FR" sz="2000" dirty="0" smtClean="0">
                <a:latin typeface="Times New Roman" panose="02020603050405020304" pitchFamily="18" charset="0"/>
                <a:cs typeface="Times New Roman" panose="02020603050405020304" pitchFamily="18" charset="0"/>
              </a:rPr>
              <a:t>4-1 </a:t>
            </a:r>
            <a:r>
              <a:rPr lang="fr-FR" sz="2000" dirty="0">
                <a:latin typeface="Times New Roman" panose="02020603050405020304" pitchFamily="18" charset="0"/>
                <a:cs typeface="Times New Roman" panose="02020603050405020304" pitchFamily="18" charset="0"/>
              </a:rPr>
              <a:t>- Le fluide réfrigérant est détendu </a:t>
            </a:r>
            <a:endParaRPr lang="fr-FR" sz="20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à </a:t>
            </a:r>
            <a:r>
              <a:rPr lang="fr-FR" sz="2000" dirty="0">
                <a:latin typeface="Times New Roman" panose="02020603050405020304" pitchFamily="18" charset="0"/>
                <a:cs typeface="Times New Roman" panose="02020603050405020304" pitchFamily="18" charset="0"/>
              </a:rPr>
              <a:t>basse pression (mélange liquide-vapeur)</a:t>
            </a: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11</a:t>
            </a:fld>
            <a:endParaRPr lang="fr-FR"/>
          </a:p>
        </p:txBody>
      </p:sp>
      <p:sp>
        <p:nvSpPr>
          <p:cNvPr id="5" name="Titre 2"/>
          <p:cNvSpPr>
            <a:spLocks noGrp="1"/>
          </p:cNvSpPr>
          <p:nvPr>
            <p:ph type="title"/>
          </p:nvPr>
        </p:nvSpPr>
        <p:spPr/>
        <p:txBody>
          <a:bodyPr>
            <a:normAutofit/>
          </a:bodyPr>
          <a:lstStyle/>
          <a:p>
            <a:pPr algn="ctr"/>
            <a:r>
              <a:rPr lang="fr-FR" sz="3200" dirty="0"/>
              <a:t>Cycle de Carnot inverse</a:t>
            </a:r>
          </a:p>
        </p:txBody>
      </p:sp>
      <p:pic>
        <p:nvPicPr>
          <p:cNvPr id="7" name="Picture 3" descr="cen84959_11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334058"/>
            <a:ext cx="4053687"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393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3"/>
          <p:cNvSpPr>
            <a:spLocks noGrp="1"/>
          </p:cNvSpPr>
          <p:nvPr>
            <p:ph sz="half" idx="1"/>
          </p:nvPr>
        </p:nvSpPr>
        <p:spPr>
          <a:xfrm>
            <a:off x="381000" y="2241550"/>
            <a:ext cx="4419600" cy="3124200"/>
          </a:xfrm>
        </p:spPr>
        <p:txBody>
          <a:bodyPr>
            <a:normAutofit/>
          </a:bodyPr>
          <a:lstStyle/>
          <a:p>
            <a:pPr>
              <a:buClr>
                <a:schemeClr val="bg2">
                  <a:lumMod val="90000"/>
                </a:schemeClr>
              </a:buClr>
            </a:pPr>
            <a:r>
              <a:rPr lang="fr-FR" altLang="en-US" sz="2000" dirty="0">
                <a:latin typeface="Times New Roman" panose="02020603050405020304" pitchFamily="18" charset="0"/>
                <a:cs typeface="Times New Roman" panose="02020603050405020304" pitchFamily="18" charset="0"/>
              </a:rPr>
              <a:t>Cycle de réfrigération le plus courant utilisé aujourd'hui</a:t>
            </a:r>
            <a:endParaRPr lang="en-US" altLang="en-US" sz="2000" dirty="0">
              <a:latin typeface="Times New Roman" panose="02020603050405020304" pitchFamily="18" charset="0"/>
              <a:cs typeface="Times New Roman" panose="02020603050405020304" pitchFamily="18" charset="0"/>
            </a:endParaRPr>
          </a:p>
          <a:p>
            <a:pPr>
              <a:buClr>
                <a:schemeClr val="bg2">
                  <a:lumMod val="90000"/>
                </a:schemeClr>
              </a:buClr>
            </a:pPr>
            <a:r>
              <a:rPr lang="fr-FR" altLang="en-US" sz="2000" dirty="0" smtClean="0">
                <a:latin typeface="Times New Roman" panose="02020603050405020304" pitchFamily="18" charset="0"/>
                <a:cs typeface="Times New Roman" panose="02020603050405020304" pitchFamily="18" charset="0"/>
              </a:rPr>
              <a:t>Il </a:t>
            </a:r>
            <a:r>
              <a:rPr lang="fr-FR" altLang="en-US" sz="2000" dirty="0">
                <a:latin typeface="Times New Roman" panose="02020603050405020304" pitchFamily="18" charset="0"/>
                <a:cs typeface="Times New Roman" panose="02020603050405020304" pitchFamily="18" charset="0"/>
              </a:rPr>
              <a:t>existe quatre principaux </a:t>
            </a:r>
            <a:r>
              <a:rPr lang="fr-FR" altLang="en-US" sz="2000" dirty="0" smtClean="0">
                <a:latin typeface="Times New Roman" panose="02020603050405020304" pitchFamily="18" charset="0"/>
                <a:cs typeface="Times New Roman" panose="02020603050405020304" pitchFamily="18" charset="0"/>
              </a:rPr>
              <a:t>éléments constituants cet appareil:</a:t>
            </a:r>
            <a:endParaRPr lang="fr-FR" altLang="en-US" sz="2000" dirty="0">
              <a:latin typeface="Times New Roman" panose="02020603050405020304" pitchFamily="18" charset="0"/>
              <a:cs typeface="Times New Roman" panose="02020603050405020304" pitchFamily="18" charset="0"/>
            </a:endParaRPr>
          </a:p>
          <a:p>
            <a:pPr lvl="1">
              <a:buClr>
                <a:schemeClr val="bg2">
                  <a:lumMod val="90000"/>
                </a:schemeClr>
              </a:buClr>
            </a:pPr>
            <a:r>
              <a:rPr lang="fr-FR" altLang="en-US" sz="1800" dirty="0">
                <a:latin typeface="Times New Roman" panose="02020603050405020304" pitchFamily="18" charset="0"/>
                <a:cs typeface="Times New Roman" panose="02020603050405020304" pitchFamily="18" charset="0"/>
              </a:rPr>
              <a:t>Évaporateur</a:t>
            </a:r>
          </a:p>
          <a:p>
            <a:pPr lvl="1">
              <a:buClr>
                <a:schemeClr val="bg2">
                  <a:lumMod val="90000"/>
                </a:schemeClr>
              </a:buClr>
            </a:pPr>
            <a:r>
              <a:rPr lang="fr-FR" altLang="en-US" sz="1800" dirty="0">
                <a:latin typeface="Times New Roman" panose="02020603050405020304" pitchFamily="18" charset="0"/>
                <a:cs typeface="Times New Roman" panose="02020603050405020304" pitchFamily="18" charset="0"/>
              </a:rPr>
              <a:t>Compresseur</a:t>
            </a:r>
          </a:p>
          <a:p>
            <a:pPr lvl="1">
              <a:buClr>
                <a:schemeClr val="bg2">
                  <a:lumMod val="90000"/>
                </a:schemeClr>
              </a:buClr>
            </a:pPr>
            <a:r>
              <a:rPr lang="fr-FR" altLang="en-US" sz="1800" dirty="0">
                <a:latin typeface="Times New Roman" panose="02020603050405020304" pitchFamily="18" charset="0"/>
                <a:cs typeface="Times New Roman" panose="02020603050405020304" pitchFamily="18" charset="0"/>
              </a:rPr>
              <a:t>Condenseur</a:t>
            </a:r>
          </a:p>
          <a:p>
            <a:pPr lvl="1">
              <a:buClr>
                <a:schemeClr val="bg2">
                  <a:lumMod val="90000"/>
                </a:schemeClr>
              </a:buClr>
            </a:pPr>
            <a:r>
              <a:rPr lang="fr-FR" altLang="en-US" sz="1800" dirty="0">
                <a:latin typeface="Times New Roman" panose="02020603050405020304" pitchFamily="18" charset="0"/>
                <a:cs typeface="Times New Roman" panose="02020603050405020304" pitchFamily="18" charset="0"/>
              </a:rPr>
              <a:t>Soupape de détente</a:t>
            </a:r>
            <a:endParaRPr lang="en-US" altLang="en-US" sz="1800" dirty="0" smtClean="0">
              <a:latin typeface="Times New Roman" panose="02020603050405020304" pitchFamily="18" charset="0"/>
              <a:cs typeface="Times New Roman" panose="02020603050405020304" pitchFamily="18" charset="0"/>
            </a:endParaRPr>
          </a:p>
        </p:txBody>
      </p:sp>
      <p:sp>
        <p:nvSpPr>
          <p:cNvPr id="14" name="Text Box 4"/>
          <p:cNvSpPr txBox="1">
            <a:spLocks noChangeArrowheads="1"/>
          </p:cNvSpPr>
          <p:nvPr/>
        </p:nvSpPr>
        <p:spPr bwMode="auto">
          <a:xfrm>
            <a:off x="228600" y="5365750"/>
            <a:ext cx="8686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fr-FR" altLang="en-US" sz="2000" dirty="0">
                <a:latin typeface="Times New Roman" panose="02020603050405020304" pitchFamily="18" charset="0"/>
                <a:cs typeface="Times New Roman" panose="02020603050405020304" pitchFamily="18" charset="0"/>
              </a:rPr>
              <a:t>Tous les transferts d'énergie dus au travail et à la chaleur sont considérés comme positifs dans le sens des flèches sur le schéma et les bilans énergétiques sont écrits en conséquence.</a:t>
            </a:r>
            <a:endParaRPr lang="en-US" altLang="en-US" sz="2000" dirty="0">
              <a:latin typeface="Times New Roman" panose="02020603050405020304" pitchFamily="18" charset="0"/>
              <a:cs typeface="Times New Roman" panose="02020603050405020304" pitchFamily="18" charset="0"/>
            </a:endParaRPr>
          </a:p>
        </p:txBody>
      </p:sp>
      <p:sp>
        <p:nvSpPr>
          <p:cNvPr id="17" name="Titre 2"/>
          <p:cNvSpPr>
            <a:spLocks noGrp="1"/>
          </p:cNvSpPr>
          <p:nvPr>
            <p:ph type="title"/>
          </p:nvPr>
        </p:nvSpPr>
        <p:spPr>
          <a:xfrm>
            <a:off x="457200" y="704088"/>
            <a:ext cx="8229600" cy="1143000"/>
          </a:xfrm>
        </p:spPr>
        <p:txBody>
          <a:bodyPr>
            <a:normAutofit/>
          </a:bodyPr>
          <a:lstStyle/>
          <a:p>
            <a:pPr algn="ctr"/>
            <a:r>
              <a:rPr lang="fr-FR" altLang="en-US" sz="3200" b="1" u="sng" dirty="0"/>
              <a:t>Cycle de réfrigération à compression de vapeur</a:t>
            </a:r>
            <a:endParaRPr lang="fr-FR" sz="3200" dirty="0"/>
          </a:p>
        </p:txBody>
      </p:sp>
      <p:pic>
        <p:nvPicPr>
          <p:cNvPr id="18" name="Picture 3" descr="cen84959_11003"/>
          <p:cNvPicPr>
            <a:picLocks noChangeAspect="1" noChangeArrowheads="1"/>
          </p:cNvPicPr>
          <p:nvPr/>
        </p:nvPicPr>
        <p:blipFill rotWithShape="1">
          <a:blip r:embed="rId3">
            <a:extLst>
              <a:ext uri="{28A0092B-C50C-407E-A947-70E740481C1C}">
                <a14:useLocalDpi xmlns:a14="http://schemas.microsoft.com/office/drawing/2010/main" val="0"/>
              </a:ext>
            </a:extLst>
          </a:blip>
          <a:srcRect r="53773"/>
          <a:stretch/>
        </p:blipFill>
        <p:spPr bwMode="auto">
          <a:xfrm>
            <a:off x="6404870" y="1880016"/>
            <a:ext cx="251053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224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3" name="Text Box 21"/>
          <p:cNvSpPr txBox="1">
            <a:spLocks noChangeArrowheads="1"/>
          </p:cNvSpPr>
          <p:nvPr/>
        </p:nvSpPr>
        <p:spPr bwMode="auto">
          <a:xfrm>
            <a:off x="550669" y="2060848"/>
            <a:ext cx="81534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rgbClr val="FF0000"/>
              </a:buClr>
              <a:buNone/>
            </a:pPr>
            <a:r>
              <a:rPr lang="fr-FR" altLang="en-US" sz="2000" dirty="0" smtClean="0">
                <a:latin typeface="Times New Roman" panose="02020603050405020304" pitchFamily="18" charset="0"/>
                <a:cs typeface="Times New Roman" panose="02020603050405020304" pitchFamily="18" charset="0"/>
              </a:rPr>
              <a:t>Hypothèses idéales:</a:t>
            </a:r>
            <a:endParaRPr lang="fr-FR" altLang="en-US" sz="2000" dirty="0">
              <a:latin typeface="Times New Roman" panose="02020603050405020304" pitchFamily="18" charset="0"/>
              <a:cs typeface="Times New Roman" panose="02020603050405020304" pitchFamily="18" charset="0"/>
            </a:endParaRPr>
          </a:p>
          <a:p>
            <a:pPr>
              <a:buClr>
                <a:srgbClr val="FF0000"/>
              </a:buClr>
              <a:buNone/>
            </a:pPr>
            <a:r>
              <a:rPr lang="fr-FR" altLang="en-US" sz="2000" dirty="0">
                <a:latin typeface="Times New Roman" panose="02020603050405020304" pitchFamily="18" charset="0"/>
                <a:cs typeface="Times New Roman" panose="02020603050405020304" pitchFamily="18" charset="0"/>
              </a:rPr>
              <a:t>Chaque composant est analysé en tant que volume de contrôle à l'état </a:t>
            </a:r>
            <a:r>
              <a:rPr lang="fr-FR" altLang="en-US" sz="2000" dirty="0" smtClean="0">
                <a:latin typeface="Times New Roman" panose="02020603050405020304" pitchFamily="18" charset="0"/>
                <a:cs typeface="Times New Roman" panose="02020603050405020304" pitchFamily="18" charset="0"/>
              </a:rPr>
              <a:t>d'équilibre :</a:t>
            </a:r>
          </a:p>
          <a:p>
            <a:pPr>
              <a:buClr>
                <a:srgbClr val="FF0000"/>
              </a:buClr>
              <a:buNone/>
            </a:pPr>
            <a:endParaRPr lang="fr-FR" altLang="en-US" sz="2000" dirty="0">
              <a:latin typeface="Times New Roman" panose="02020603050405020304" pitchFamily="18" charset="0"/>
              <a:cs typeface="Times New Roman" panose="02020603050405020304" pitchFamily="18" charset="0"/>
            </a:endParaRPr>
          </a:p>
          <a:p>
            <a:pPr>
              <a:buClr>
                <a:srgbClr val="FF0000"/>
              </a:buClr>
              <a:buNone/>
            </a:pPr>
            <a:r>
              <a:rPr lang="fr-FR" altLang="en-US" sz="2000" dirty="0">
                <a:latin typeface="Times New Roman" panose="02020603050405020304" pitchFamily="18" charset="0"/>
                <a:cs typeface="Times New Roman" panose="02020603050405020304" pitchFamily="18" charset="0"/>
              </a:rPr>
              <a:t>Une compression à sec est présumée: le réfrigérant est une vapeur</a:t>
            </a:r>
            <a:r>
              <a:rPr lang="fr-FR" altLang="en-US" sz="2000" dirty="0" smtClean="0">
                <a:latin typeface="Times New Roman" panose="02020603050405020304" pitchFamily="18" charset="0"/>
                <a:cs typeface="Times New Roman" panose="02020603050405020304" pitchFamily="18" charset="0"/>
              </a:rPr>
              <a:t>.</a:t>
            </a:r>
          </a:p>
          <a:p>
            <a:pPr>
              <a:buClr>
                <a:srgbClr val="FF0000"/>
              </a:buClr>
              <a:buNone/>
            </a:pPr>
            <a:endParaRPr lang="fr-FR" altLang="en-US" sz="2000" dirty="0">
              <a:latin typeface="Times New Roman" panose="02020603050405020304" pitchFamily="18" charset="0"/>
              <a:cs typeface="Times New Roman" panose="02020603050405020304" pitchFamily="18" charset="0"/>
            </a:endParaRPr>
          </a:p>
          <a:p>
            <a:pPr>
              <a:buClr>
                <a:srgbClr val="FF0000"/>
              </a:buClr>
              <a:buNone/>
            </a:pPr>
            <a:r>
              <a:rPr lang="fr-FR" altLang="en-US" sz="2000" dirty="0">
                <a:latin typeface="Times New Roman" panose="02020603050405020304" pitchFamily="18" charset="0"/>
                <a:cs typeface="Times New Roman" panose="02020603050405020304" pitchFamily="18" charset="0"/>
              </a:rPr>
              <a:t>Le compresseur fonctionne de manière adiabatique</a:t>
            </a:r>
            <a:r>
              <a:rPr lang="fr-FR" altLang="en-US" sz="2000" dirty="0" smtClean="0">
                <a:latin typeface="Times New Roman" panose="02020603050405020304" pitchFamily="18" charset="0"/>
                <a:cs typeface="Times New Roman" panose="02020603050405020304" pitchFamily="18" charset="0"/>
              </a:rPr>
              <a:t>.</a:t>
            </a:r>
          </a:p>
          <a:p>
            <a:pPr>
              <a:buClr>
                <a:srgbClr val="FF0000"/>
              </a:buClr>
              <a:buNone/>
            </a:pPr>
            <a:endParaRPr lang="fr-FR" altLang="en-US" sz="2000" dirty="0">
              <a:latin typeface="Times New Roman" panose="02020603050405020304" pitchFamily="18" charset="0"/>
              <a:cs typeface="Times New Roman" panose="02020603050405020304" pitchFamily="18" charset="0"/>
            </a:endParaRPr>
          </a:p>
          <a:p>
            <a:pPr>
              <a:buClr>
                <a:srgbClr val="FF0000"/>
              </a:buClr>
              <a:buNone/>
            </a:pPr>
            <a:r>
              <a:rPr lang="fr-FR" altLang="en-US" sz="2000" dirty="0" smtClean="0">
                <a:latin typeface="Times New Roman" panose="02020603050405020304" pitchFamily="18" charset="0"/>
                <a:cs typeface="Times New Roman" panose="02020603050405020304" pitchFamily="18" charset="0"/>
              </a:rPr>
              <a:t>La détente se fit de manière isenthalpique  </a:t>
            </a:r>
          </a:p>
          <a:p>
            <a:pPr>
              <a:buClr>
                <a:srgbClr val="FF0000"/>
              </a:buClr>
              <a:buNone/>
            </a:pPr>
            <a:endParaRPr lang="fr-FR" altLang="en-US" sz="2000" dirty="0">
              <a:latin typeface="Times New Roman" panose="02020603050405020304" pitchFamily="18" charset="0"/>
              <a:cs typeface="Times New Roman" panose="02020603050405020304" pitchFamily="18" charset="0"/>
            </a:endParaRPr>
          </a:p>
          <a:p>
            <a:pPr>
              <a:buClr>
                <a:srgbClr val="FF0000"/>
              </a:buClr>
              <a:buNone/>
            </a:pPr>
            <a:r>
              <a:rPr lang="fr-FR" altLang="en-US" sz="2000" dirty="0">
                <a:latin typeface="Times New Roman" panose="02020603050405020304" pitchFamily="18" charset="0"/>
                <a:cs typeface="Times New Roman" panose="02020603050405020304" pitchFamily="18" charset="0"/>
              </a:rPr>
              <a:t>Les changements d'énergie cinétique et potentielle sont ignorés.</a:t>
            </a:r>
            <a:endParaRPr lang="en-US" altLang="en-US" sz="2000" dirty="0">
              <a:latin typeface="Times New Roman" panose="02020603050405020304" pitchFamily="18" charset="0"/>
              <a:cs typeface="Times New Roman" panose="02020603050405020304" pitchFamily="18" charset="0"/>
            </a:endParaRPr>
          </a:p>
        </p:txBody>
      </p:sp>
      <p:sp>
        <p:nvSpPr>
          <p:cNvPr id="5" name="Titre 2"/>
          <p:cNvSpPr txBox="1">
            <a:spLocks/>
          </p:cNvSpPr>
          <p:nvPr/>
        </p:nvSpPr>
        <p:spPr>
          <a:xfrm>
            <a:off x="457200" y="70408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altLang="en-US" sz="3200" b="1" u="sng" smtClean="0"/>
              <a:t>Cycle de réfrigération à compression de vapeur</a:t>
            </a:r>
            <a:endParaRPr lang="fr-FR" sz="3200" dirty="0"/>
          </a:p>
        </p:txBody>
      </p:sp>
    </p:spTree>
    <p:extLst>
      <p:ext uri="{BB962C8B-B14F-4D97-AF65-F5344CB8AC3E}">
        <p14:creationId xmlns:p14="http://schemas.microsoft.com/office/powerpoint/2010/main" val="3736927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20"/>
          <p:cNvSpPr txBox="1">
            <a:spLocks noChangeArrowheads="1"/>
          </p:cNvSpPr>
          <p:nvPr/>
        </p:nvSpPr>
        <p:spPr bwMode="auto">
          <a:xfrm>
            <a:off x="304800" y="1800225"/>
            <a:ext cx="8443664"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fr-FR" altLang="en-US" sz="2000" dirty="0">
                <a:latin typeface="Times New Roman" panose="02020603050405020304" pitchFamily="18" charset="0"/>
                <a:cs typeface="Times New Roman" panose="02020603050405020304" pitchFamily="18" charset="0"/>
              </a:rPr>
              <a:t>Les processus de ce cycle </a:t>
            </a:r>
            <a:r>
              <a:rPr lang="fr-FR" altLang="en-US" sz="2000" dirty="0" smtClean="0">
                <a:latin typeface="Times New Roman" panose="02020603050405020304" pitchFamily="18" charset="0"/>
                <a:cs typeface="Times New Roman" panose="02020603050405020304" pitchFamily="18" charset="0"/>
              </a:rPr>
              <a:t>sont</a:t>
            </a:r>
          </a:p>
          <a:p>
            <a:pPr>
              <a:spcBef>
                <a:spcPct val="0"/>
              </a:spcBef>
              <a:buNone/>
            </a:pPr>
            <a:r>
              <a:rPr lang="fr-FR" sz="2000" dirty="0" smtClean="0">
                <a:latin typeface="Times New Roman" panose="02020603050405020304" pitchFamily="18" charset="0"/>
                <a:cs typeface="Times New Roman" panose="02020603050405020304" pitchFamily="18" charset="0"/>
              </a:rPr>
              <a:t>Cycle </a:t>
            </a:r>
            <a:r>
              <a:rPr lang="fr-FR" sz="2000" dirty="0">
                <a:latin typeface="Times New Roman" panose="02020603050405020304" pitchFamily="18" charset="0"/>
                <a:cs typeface="Times New Roman" panose="02020603050405020304" pitchFamily="18" charset="0"/>
              </a:rPr>
              <a:t>idéal pour les réfrigérateurs</a:t>
            </a:r>
          </a:p>
          <a:p>
            <a:pPr>
              <a:buNone/>
            </a:pPr>
            <a:r>
              <a:rPr lang="fr-FR" sz="2000" dirty="0" smtClean="0">
                <a:latin typeface="Times New Roman" panose="02020603050405020304" pitchFamily="18" charset="0"/>
                <a:cs typeface="Times New Roman" panose="02020603050405020304" pitchFamily="18" charset="0"/>
              </a:rPr>
              <a:t>Cycle </a:t>
            </a:r>
            <a:r>
              <a:rPr lang="fr-FR" sz="2000" dirty="0">
                <a:latin typeface="Times New Roman" panose="02020603050405020304" pitchFamily="18" charset="0"/>
                <a:cs typeface="Times New Roman" panose="02020603050405020304" pitchFamily="18" charset="0"/>
              </a:rPr>
              <a:t>de Rankine-Hirn inversé (pompe remplacée par une vanne)</a:t>
            </a:r>
          </a:p>
          <a:p>
            <a:pPr>
              <a:buNone/>
            </a:pPr>
            <a:r>
              <a:rPr lang="fr-FR" sz="2000" dirty="0" smtClean="0">
                <a:latin typeface="Times New Roman" panose="02020603050405020304" pitchFamily="18" charset="0"/>
                <a:cs typeface="Times New Roman" panose="02020603050405020304" pitchFamily="18" charset="0"/>
              </a:rPr>
              <a:t>Transformations</a:t>
            </a:r>
            <a:endParaRPr lang="fr-FR" sz="2000" dirty="0">
              <a:latin typeface="Times New Roman" panose="02020603050405020304" pitchFamily="18" charset="0"/>
              <a:cs typeface="Times New Roman" panose="02020603050405020304" pitchFamily="18" charset="0"/>
            </a:endParaRPr>
          </a:p>
          <a:p>
            <a:pPr marL="342900" indent="-342900"/>
            <a:r>
              <a:rPr lang="fr-FR" sz="2000" dirty="0" smtClean="0">
                <a:latin typeface="Times New Roman" panose="02020603050405020304" pitchFamily="18" charset="0"/>
                <a:cs typeface="Times New Roman" panose="02020603050405020304" pitchFamily="18" charset="0"/>
              </a:rPr>
              <a:t>compression </a:t>
            </a:r>
            <a:r>
              <a:rPr lang="fr-FR" sz="2000" dirty="0">
                <a:latin typeface="Times New Roman" panose="02020603050405020304" pitchFamily="18" charset="0"/>
                <a:cs typeface="Times New Roman" panose="02020603050405020304" pitchFamily="18" charset="0"/>
              </a:rPr>
              <a:t>adiabatique et réversible 1−2</a:t>
            </a:r>
          </a:p>
          <a:p>
            <a:pPr marL="342900" indent="-342900"/>
            <a:r>
              <a:rPr lang="fr-FR" sz="2000" dirty="0" smtClean="0">
                <a:latin typeface="Times New Roman" panose="02020603050405020304" pitchFamily="18" charset="0"/>
                <a:cs typeface="Times New Roman" panose="02020603050405020304" pitchFamily="18" charset="0"/>
              </a:rPr>
              <a:t>refroidissement </a:t>
            </a:r>
            <a:r>
              <a:rPr lang="fr-FR" sz="2000" dirty="0">
                <a:latin typeface="Times New Roman" panose="02020603050405020304" pitchFamily="18" charset="0"/>
                <a:cs typeface="Times New Roman" panose="02020603050405020304" pitchFamily="18" charset="0"/>
              </a:rPr>
              <a:t>isobare par condensation 2−3</a:t>
            </a:r>
          </a:p>
          <a:p>
            <a:pPr marL="342900" indent="-342900"/>
            <a:r>
              <a:rPr lang="fr-FR" sz="2000" dirty="0" smtClean="0">
                <a:latin typeface="Times New Roman" panose="02020603050405020304" pitchFamily="18" charset="0"/>
                <a:cs typeface="Times New Roman" panose="02020603050405020304" pitchFamily="18" charset="0"/>
              </a:rPr>
              <a:t>détente </a:t>
            </a:r>
            <a:r>
              <a:rPr lang="fr-FR" sz="2000" dirty="0">
                <a:latin typeface="Times New Roman" panose="02020603050405020304" pitchFamily="18" charset="0"/>
                <a:cs typeface="Times New Roman" panose="02020603050405020304" pitchFamily="18" charset="0"/>
              </a:rPr>
              <a:t>irréversible sans échange de travail 3−4</a:t>
            </a:r>
          </a:p>
          <a:p>
            <a:pPr marL="342900" indent="-342900"/>
            <a:r>
              <a:rPr lang="fr-FR" sz="2000" dirty="0" smtClean="0">
                <a:latin typeface="Times New Roman" panose="02020603050405020304" pitchFamily="18" charset="0"/>
                <a:cs typeface="Times New Roman" panose="02020603050405020304" pitchFamily="18" charset="0"/>
              </a:rPr>
              <a:t>échauffement </a:t>
            </a:r>
            <a:r>
              <a:rPr lang="fr-FR" sz="2000" dirty="0">
                <a:latin typeface="Times New Roman" panose="02020603050405020304" pitchFamily="18" charset="0"/>
                <a:cs typeface="Times New Roman" panose="02020603050405020304" pitchFamily="18" charset="0"/>
              </a:rPr>
              <a:t>isobare par évaporation 4 − 1</a:t>
            </a:r>
            <a:endParaRPr lang="en-US" altLang="en-US" sz="2000"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p:txBody>
          <a:bodyPr>
            <a:normAutofit/>
          </a:bodyPr>
          <a:lstStyle/>
          <a:p>
            <a:pPr algn="ctr"/>
            <a:r>
              <a:rPr lang="fr-FR" altLang="en-US" sz="3200" b="1" u="sng" dirty="0"/>
              <a:t>Cycle de réfrigération à compression de vapeur</a:t>
            </a:r>
            <a:endParaRPr lang="fr-FR" sz="3200" dirty="0"/>
          </a:p>
        </p:txBody>
      </p:sp>
      <p:pic>
        <p:nvPicPr>
          <p:cNvPr id="13" name="Picture 3" descr="cen84959_11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00" y="3978000"/>
            <a:ext cx="4344686"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91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3" name="Text Box 21"/>
          <p:cNvSpPr txBox="1">
            <a:spLocks noChangeArrowheads="1"/>
          </p:cNvSpPr>
          <p:nvPr/>
        </p:nvSpPr>
        <p:spPr bwMode="auto">
          <a:xfrm>
            <a:off x="550669" y="2060848"/>
            <a:ext cx="81534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rgbClr val="FF0000"/>
              </a:buClr>
              <a:buNone/>
            </a:pPr>
            <a:r>
              <a:rPr lang="fr-FR" altLang="en-US" sz="2000" dirty="0">
                <a:latin typeface="Times New Roman" panose="02020603050405020304" pitchFamily="18" charset="0"/>
                <a:cs typeface="Times New Roman" panose="02020603050405020304" pitchFamily="18" charset="0"/>
              </a:rPr>
              <a:t>Application de bilans massiques et </a:t>
            </a:r>
            <a:r>
              <a:rPr lang="fr-FR" altLang="en-US" sz="2000" dirty="0" smtClean="0">
                <a:latin typeface="Times New Roman" panose="02020603050405020304" pitchFamily="18" charset="0"/>
                <a:cs typeface="Times New Roman" panose="02020603050405020304" pitchFamily="18" charset="0"/>
              </a:rPr>
              <a:t>énergétiques</a:t>
            </a:r>
            <a:endParaRPr lang="fr-FR" altLang="en-US" sz="2000" dirty="0">
              <a:latin typeface="Times New Roman" panose="02020603050405020304" pitchFamily="18" charset="0"/>
              <a:cs typeface="Times New Roman" panose="02020603050405020304" pitchFamily="18" charset="0"/>
            </a:endParaRPr>
          </a:p>
          <a:p>
            <a:pPr>
              <a:buClr>
                <a:srgbClr val="FF0000"/>
              </a:buClr>
              <a:buNone/>
            </a:pPr>
            <a:r>
              <a:rPr lang="fr-FR" altLang="en-US" sz="2000" dirty="0">
                <a:latin typeface="Times New Roman" panose="02020603050405020304" pitchFamily="18" charset="0"/>
                <a:cs typeface="Times New Roman" panose="02020603050405020304" pitchFamily="18" charset="0"/>
              </a:rPr>
              <a:t>Ce terme est appelé la capacité de réfrigération, exprimée en kW dans le système d'unité SI </a:t>
            </a:r>
            <a:r>
              <a:rPr lang="fr-FR" altLang="en-US" sz="2000" dirty="0" smtClean="0">
                <a:latin typeface="Times New Roman" panose="02020603050405020304" pitchFamily="18" charset="0"/>
                <a:cs typeface="Times New Roman" panose="02020603050405020304" pitchFamily="18" charset="0"/>
              </a:rPr>
              <a:t> </a:t>
            </a:r>
          </a:p>
          <a:p>
            <a:pPr>
              <a:buClr>
                <a:srgbClr val="FF0000"/>
              </a:buClr>
              <a:buNone/>
            </a:pPr>
            <a:r>
              <a:rPr lang="fr-FR" altLang="en-US" sz="2000" dirty="0" smtClean="0">
                <a:latin typeface="Times New Roman" panose="02020603050405020304" pitchFamily="18" charset="0"/>
                <a:cs typeface="Times New Roman" panose="02020603050405020304" pitchFamily="18" charset="0"/>
              </a:rPr>
              <a:t>Evaporateur 			Compresseur</a:t>
            </a:r>
          </a:p>
          <a:p>
            <a:pPr>
              <a:buClr>
                <a:srgbClr val="FF0000"/>
              </a:buClr>
              <a:buNone/>
            </a:pPr>
            <a:endParaRPr lang="fr-FR" altLang="en-US" sz="2000" dirty="0">
              <a:latin typeface="Times New Roman" panose="02020603050405020304" pitchFamily="18" charset="0"/>
              <a:cs typeface="Times New Roman" panose="02020603050405020304" pitchFamily="18" charset="0"/>
            </a:endParaRPr>
          </a:p>
          <a:p>
            <a:pPr>
              <a:buClr>
                <a:srgbClr val="FF0000"/>
              </a:buClr>
              <a:buNone/>
            </a:pPr>
            <a:endParaRPr lang="fr-FR" altLang="en-US" sz="2000" dirty="0" smtClean="0">
              <a:latin typeface="Times New Roman" panose="02020603050405020304" pitchFamily="18" charset="0"/>
              <a:cs typeface="Times New Roman" panose="02020603050405020304" pitchFamily="18" charset="0"/>
            </a:endParaRPr>
          </a:p>
          <a:p>
            <a:pPr>
              <a:buClr>
                <a:srgbClr val="FF0000"/>
              </a:buClr>
              <a:buNone/>
            </a:pPr>
            <a:r>
              <a:rPr lang="fr-FR" altLang="en-US" sz="2000" dirty="0" smtClean="0">
                <a:latin typeface="Times New Roman" panose="02020603050405020304" pitchFamily="18" charset="0"/>
                <a:cs typeface="Times New Roman" panose="02020603050405020304" pitchFamily="18" charset="0"/>
              </a:rPr>
              <a:t>Condenseur 			Détendeur </a:t>
            </a:r>
          </a:p>
          <a:p>
            <a:pPr>
              <a:buClr>
                <a:srgbClr val="FF0000"/>
              </a:buClr>
              <a:buNone/>
            </a:pPr>
            <a:endParaRPr lang="fr-FR" altLang="en-US" sz="2000" dirty="0">
              <a:latin typeface="Times New Roman" panose="02020603050405020304" pitchFamily="18" charset="0"/>
              <a:cs typeface="Times New Roman" panose="02020603050405020304" pitchFamily="18" charset="0"/>
            </a:endParaRPr>
          </a:p>
          <a:p>
            <a:pPr>
              <a:buClr>
                <a:srgbClr val="FF0000"/>
              </a:buClr>
              <a:buNone/>
            </a:pPr>
            <a:r>
              <a:rPr lang="fr-FR" altLang="en-US" sz="2000" dirty="0" smtClean="0">
                <a:latin typeface="Times New Roman" panose="02020603050405020304" pitchFamily="18" charset="0"/>
                <a:cs typeface="Times New Roman" panose="02020603050405020304" pitchFamily="18" charset="0"/>
              </a:rPr>
              <a:t>COP</a:t>
            </a:r>
          </a:p>
          <a:p>
            <a:pPr>
              <a:buClr>
                <a:srgbClr val="FF0000"/>
              </a:buClr>
              <a:buNone/>
            </a:pPr>
            <a:endParaRPr lang="fr-FR" altLang="en-US" sz="2000" dirty="0">
              <a:latin typeface="Times New Roman" panose="02020603050405020304" pitchFamily="18" charset="0"/>
              <a:cs typeface="Times New Roman" panose="02020603050405020304" pitchFamily="18" charset="0"/>
            </a:endParaRPr>
          </a:p>
          <a:p>
            <a:pPr>
              <a:buClr>
                <a:srgbClr val="FF0000"/>
              </a:buClr>
              <a:buNone/>
            </a:pPr>
            <a:r>
              <a:rPr lang="en-US" altLang="en-US" sz="2000" dirty="0" smtClean="0">
                <a:latin typeface="Times New Roman" panose="02020603050405020304" pitchFamily="18" charset="0"/>
                <a:cs typeface="Times New Roman" panose="02020603050405020304" pitchFamily="18" charset="0"/>
              </a:rPr>
              <a:t>COP de Carnot</a:t>
            </a:r>
            <a:endParaRPr lang="en-US" altLang="en-US" sz="2000" dirty="0">
              <a:latin typeface="Times New Roman" panose="02020603050405020304" pitchFamily="18" charset="0"/>
              <a:cs typeface="Times New Roman" panose="02020603050405020304" pitchFamily="18" charset="0"/>
            </a:endParaRPr>
          </a:p>
        </p:txBody>
      </p:sp>
      <p:sp>
        <p:nvSpPr>
          <p:cNvPr id="5" name="Titre 2"/>
          <p:cNvSpPr txBox="1">
            <a:spLocks/>
          </p:cNvSpPr>
          <p:nvPr/>
        </p:nvSpPr>
        <p:spPr>
          <a:xfrm>
            <a:off x="457200" y="70408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altLang="en-US" sz="3200" b="1" u="sng" dirty="0" smtClean="0"/>
              <a:t>Cycle de réfrigération à compression de vapeur</a:t>
            </a:r>
            <a:endParaRPr lang="fr-FR" sz="3200" dirty="0"/>
          </a:p>
        </p:txBody>
      </p:sp>
      <p:graphicFrame>
        <p:nvGraphicFramePr>
          <p:cNvPr id="4" name="Object 5"/>
          <p:cNvGraphicFramePr>
            <a:graphicFrameLocks noChangeAspect="1"/>
          </p:cNvGraphicFramePr>
          <p:nvPr>
            <p:extLst>
              <p:ext uri="{D42A27DB-BD31-4B8C-83A1-F6EECF244321}">
                <p14:modId xmlns:p14="http://schemas.microsoft.com/office/powerpoint/2010/main" val="398154102"/>
              </p:ext>
            </p:extLst>
          </p:nvPr>
        </p:nvGraphicFramePr>
        <p:xfrm>
          <a:off x="2154238" y="3068638"/>
          <a:ext cx="1806575" cy="992187"/>
        </p:xfrm>
        <a:graphic>
          <a:graphicData uri="http://schemas.openxmlformats.org/presentationml/2006/ole">
            <mc:AlternateContent xmlns:mc="http://schemas.openxmlformats.org/markup-compatibility/2006">
              <mc:Choice xmlns:v="urn:schemas-microsoft-com:vml" Requires="v">
                <p:oleObj spid="_x0000_s6219" name="Équation" r:id="rId3" imgW="761760" imgH="419040" progId="Equation.3">
                  <p:embed/>
                </p:oleObj>
              </mc:Choice>
              <mc:Fallback>
                <p:oleObj name="Équation" r:id="rId3" imgW="761760" imgH="419040" progId="Equation.3">
                  <p:embed/>
                  <p:pic>
                    <p:nvPicPr>
                      <p:cNvPr id="6" name="Object 5"/>
                      <p:cNvPicPr>
                        <a:picLocks noChangeAspect="1" noChangeArrowheads="1"/>
                      </p:cNvPicPr>
                      <p:nvPr/>
                    </p:nvPicPr>
                    <p:blipFill>
                      <a:blip r:embed="rId4"/>
                      <a:srcRect/>
                      <a:stretch>
                        <a:fillRect/>
                      </a:stretch>
                    </p:blipFill>
                    <p:spPr bwMode="auto">
                      <a:xfrm>
                        <a:off x="2154238" y="3068638"/>
                        <a:ext cx="1806575" cy="992187"/>
                      </a:xfrm>
                      <a:prstGeom prst="rect">
                        <a:avLst/>
                      </a:prstGeom>
                      <a:solidFill>
                        <a:srgbClr val="FFFF00"/>
                      </a:solidFill>
                      <a:ln>
                        <a:noFill/>
                      </a:ln>
                    </p:spPr>
                  </p:pic>
                </p:oleObj>
              </mc:Fallback>
            </mc:AlternateContent>
          </a:graphicData>
        </a:graphic>
      </p:graphicFrame>
      <p:graphicFrame>
        <p:nvGraphicFramePr>
          <p:cNvPr id="6" name="Object 4"/>
          <p:cNvGraphicFramePr>
            <a:graphicFrameLocks noGrp="1" noChangeAspect="1"/>
          </p:cNvGraphicFramePr>
          <p:nvPr>
            <p:ph sz="quarter" idx="1"/>
            <p:extLst>
              <p:ext uri="{D42A27DB-BD31-4B8C-83A1-F6EECF244321}">
                <p14:modId xmlns:p14="http://schemas.microsoft.com/office/powerpoint/2010/main" val="195994059"/>
              </p:ext>
            </p:extLst>
          </p:nvPr>
        </p:nvGraphicFramePr>
        <p:xfrm>
          <a:off x="6459538" y="3076575"/>
          <a:ext cx="1711325" cy="990600"/>
        </p:xfrm>
        <a:graphic>
          <a:graphicData uri="http://schemas.openxmlformats.org/presentationml/2006/ole">
            <mc:AlternateContent xmlns:mc="http://schemas.openxmlformats.org/markup-compatibility/2006">
              <mc:Choice xmlns:v="urn:schemas-microsoft-com:vml" Requires="v">
                <p:oleObj spid="_x0000_s6220" name="Équation" r:id="rId5" imgW="723600" imgH="419040" progId="Equation.3">
                  <p:embed/>
                </p:oleObj>
              </mc:Choice>
              <mc:Fallback>
                <p:oleObj name="Équation" r:id="rId5" imgW="723600" imgH="419040" progId="Equation.3">
                  <p:embed/>
                  <p:pic>
                    <p:nvPicPr>
                      <p:cNvPr id="73732" name="Object 4"/>
                      <p:cNvPicPr>
                        <a:picLocks noChangeAspect="1" noChangeArrowheads="1"/>
                      </p:cNvPicPr>
                      <p:nvPr/>
                    </p:nvPicPr>
                    <p:blipFill>
                      <a:blip r:embed="rId6"/>
                      <a:srcRect/>
                      <a:stretch>
                        <a:fillRect/>
                      </a:stretch>
                    </p:blipFill>
                    <p:spPr bwMode="auto">
                      <a:xfrm>
                        <a:off x="6459538" y="3076575"/>
                        <a:ext cx="1711325" cy="990600"/>
                      </a:xfrm>
                      <a:prstGeom prst="rect">
                        <a:avLst/>
                      </a:prstGeom>
                      <a:solidFill>
                        <a:srgbClr val="FFFF00"/>
                      </a:solidFill>
                      <a:ln>
                        <a:noFill/>
                      </a:ln>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867017302"/>
              </p:ext>
            </p:extLst>
          </p:nvPr>
        </p:nvGraphicFramePr>
        <p:xfrm>
          <a:off x="2176463" y="4060825"/>
          <a:ext cx="1757362" cy="933450"/>
        </p:xfrm>
        <a:graphic>
          <a:graphicData uri="http://schemas.openxmlformats.org/presentationml/2006/ole">
            <mc:AlternateContent xmlns:mc="http://schemas.openxmlformats.org/markup-compatibility/2006">
              <mc:Choice xmlns:v="urn:schemas-microsoft-com:vml" Requires="v">
                <p:oleObj spid="_x0000_s6221" name="Équation" r:id="rId7" imgW="787320" imgH="419040" progId="Equation.3">
                  <p:embed/>
                </p:oleObj>
              </mc:Choice>
              <mc:Fallback>
                <p:oleObj name="Équation" r:id="rId7" imgW="787320" imgH="419040" progId="Equation.3">
                  <p:embed/>
                  <p:pic>
                    <p:nvPicPr>
                      <p:cNvPr id="3" name="Object 2"/>
                      <p:cNvPicPr>
                        <a:picLocks noChangeAspect="1" noChangeArrowheads="1"/>
                      </p:cNvPicPr>
                      <p:nvPr/>
                    </p:nvPicPr>
                    <p:blipFill>
                      <a:blip r:embed="rId8"/>
                      <a:srcRect/>
                      <a:stretch>
                        <a:fillRect/>
                      </a:stretch>
                    </p:blipFill>
                    <p:spPr bwMode="auto">
                      <a:xfrm>
                        <a:off x="2176463" y="4060825"/>
                        <a:ext cx="1757362" cy="933450"/>
                      </a:xfrm>
                      <a:prstGeom prst="rect">
                        <a:avLst/>
                      </a:prstGeom>
                      <a:solidFill>
                        <a:srgbClr val="FFFF00"/>
                      </a:solidFill>
                      <a:ln>
                        <a:noFill/>
                      </a:ln>
                    </p:spPr>
                  </p:pic>
                </p:oleObj>
              </mc:Fallback>
            </mc:AlternateContent>
          </a:graphicData>
        </a:graphic>
      </p:graphicFrame>
      <p:graphicFrame>
        <p:nvGraphicFramePr>
          <p:cNvPr id="8" name="Object 6"/>
          <p:cNvGraphicFramePr>
            <a:graphicFrameLocks noGrp="1" noChangeAspect="1"/>
          </p:cNvGraphicFramePr>
          <p:nvPr>
            <p:ph sz="quarter" idx="3"/>
            <p:extLst>
              <p:ext uri="{D42A27DB-BD31-4B8C-83A1-F6EECF244321}">
                <p14:modId xmlns:p14="http://schemas.microsoft.com/office/powerpoint/2010/main" val="4017259622"/>
              </p:ext>
            </p:extLst>
          </p:nvPr>
        </p:nvGraphicFramePr>
        <p:xfrm>
          <a:off x="6765388" y="4262415"/>
          <a:ext cx="1101725" cy="566738"/>
        </p:xfrm>
        <a:graphic>
          <a:graphicData uri="http://schemas.openxmlformats.org/presentationml/2006/ole">
            <mc:AlternateContent xmlns:mc="http://schemas.openxmlformats.org/markup-compatibility/2006">
              <mc:Choice xmlns:v="urn:schemas-microsoft-com:vml" Requires="v">
                <p:oleObj spid="_x0000_s6222" name="Equation" r:id="rId9" imgW="444307" imgH="228501" progId="Equation.3">
                  <p:embed/>
                </p:oleObj>
              </mc:Choice>
              <mc:Fallback>
                <p:oleObj name="Equation" r:id="rId9" imgW="444307" imgH="228501" progId="Equation.3">
                  <p:embed/>
                  <p:pic>
                    <p:nvPicPr>
                      <p:cNvPr id="73734"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5388" y="4262415"/>
                        <a:ext cx="1101725" cy="566738"/>
                      </a:xfrm>
                      <a:prstGeom prst="rect">
                        <a:avLst/>
                      </a:prstGeom>
                      <a:solidFill>
                        <a:srgbClr val="FFFF00"/>
                      </a:solidFill>
                      <a:ln>
                        <a:noFill/>
                      </a:ln>
                    </p:spPr>
                  </p:pic>
                </p:oleObj>
              </mc:Fallback>
            </mc:AlternateContent>
          </a:graphicData>
        </a:graphic>
      </p:graphicFrame>
      <p:graphicFrame>
        <p:nvGraphicFramePr>
          <p:cNvPr id="11" name="Object 6"/>
          <p:cNvGraphicFramePr>
            <a:graphicFrameLocks noGrp="1" noChangeAspect="1"/>
          </p:cNvGraphicFramePr>
          <p:nvPr>
            <p:ph sz="quarter" idx="3"/>
            <p:extLst>
              <p:ext uri="{D42A27DB-BD31-4B8C-83A1-F6EECF244321}">
                <p14:modId xmlns:p14="http://schemas.microsoft.com/office/powerpoint/2010/main" val="2643561100"/>
              </p:ext>
            </p:extLst>
          </p:nvPr>
        </p:nvGraphicFramePr>
        <p:xfrm>
          <a:off x="4370847" y="4864184"/>
          <a:ext cx="1298733" cy="720000"/>
        </p:xfrm>
        <a:graphic>
          <a:graphicData uri="http://schemas.openxmlformats.org/presentationml/2006/ole">
            <mc:AlternateContent xmlns:mc="http://schemas.openxmlformats.org/markup-compatibility/2006">
              <mc:Choice xmlns:v="urn:schemas-microsoft-com:vml" Requires="v">
                <p:oleObj spid="_x0000_s6223" name="Équation" r:id="rId11" imgW="711000" imgH="393480" progId="Equation.3">
                  <p:embed/>
                </p:oleObj>
              </mc:Choice>
              <mc:Fallback>
                <p:oleObj name="Équation" r:id="rId11" imgW="711000" imgH="393480" progId="Equation.3">
                  <p:embed/>
                  <p:pic>
                    <p:nvPicPr>
                      <p:cNvPr id="8" name="Object 6"/>
                      <p:cNvPicPr>
                        <a:picLocks noChangeAspect="1" noChangeArrowheads="1"/>
                      </p:cNvPicPr>
                      <p:nvPr/>
                    </p:nvPicPr>
                    <p:blipFill>
                      <a:blip r:embed="rId12"/>
                      <a:srcRect/>
                      <a:stretch>
                        <a:fillRect/>
                      </a:stretch>
                    </p:blipFill>
                    <p:spPr bwMode="auto">
                      <a:xfrm>
                        <a:off x="4370847" y="4864184"/>
                        <a:ext cx="1298733" cy="720000"/>
                      </a:xfrm>
                      <a:prstGeom prst="rect">
                        <a:avLst/>
                      </a:prstGeom>
                      <a:solidFill>
                        <a:srgbClr val="FFFF00"/>
                      </a:solidFill>
                      <a:ln>
                        <a:noFill/>
                      </a:ln>
                    </p:spPr>
                  </p:pic>
                </p:oleObj>
              </mc:Fallback>
            </mc:AlternateContent>
          </a:graphicData>
        </a:graphic>
      </p:graphicFrame>
      <p:graphicFrame>
        <p:nvGraphicFramePr>
          <p:cNvPr id="12" name="Object 6"/>
          <p:cNvGraphicFramePr>
            <a:graphicFrameLocks noGrp="1" noChangeAspect="1"/>
          </p:cNvGraphicFramePr>
          <p:nvPr>
            <p:ph sz="quarter" idx="3"/>
            <p:extLst>
              <p:ext uri="{D42A27DB-BD31-4B8C-83A1-F6EECF244321}">
                <p14:modId xmlns:p14="http://schemas.microsoft.com/office/powerpoint/2010/main" val="2807393224"/>
              </p:ext>
            </p:extLst>
          </p:nvPr>
        </p:nvGraphicFramePr>
        <p:xfrm>
          <a:off x="4370847" y="5584184"/>
          <a:ext cx="1298575" cy="581025"/>
        </p:xfrm>
        <a:graphic>
          <a:graphicData uri="http://schemas.openxmlformats.org/presentationml/2006/ole">
            <mc:AlternateContent xmlns:mc="http://schemas.openxmlformats.org/markup-compatibility/2006">
              <mc:Choice xmlns:v="urn:schemas-microsoft-com:vml" Requires="v">
                <p:oleObj spid="_x0000_s6224" name="Équation" r:id="rId13" imgW="965160" imgH="431640" progId="Equation.3">
                  <p:embed/>
                </p:oleObj>
              </mc:Choice>
              <mc:Fallback>
                <p:oleObj name="Équation" r:id="rId13" imgW="965160" imgH="431640" progId="Equation.3">
                  <p:embed/>
                  <p:pic>
                    <p:nvPicPr>
                      <p:cNvPr id="11" name="Object 6"/>
                      <p:cNvPicPr>
                        <a:picLocks noChangeAspect="1" noChangeArrowheads="1"/>
                      </p:cNvPicPr>
                      <p:nvPr/>
                    </p:nvPicPr>
                    <p:blipFill>
                      <a:blip r:embed="rId14"/>
                      <a:srcRect/>
                      <a:stretch>
                        <a:fillRect/>
                      </a:stretch>
                    </p:blipFill>
                    <p:spPr bwMode="auto">
                      <a:xfrm>
                        <a:off x="4370847" y="5584184"/>
                        <a:ext cx="1298575" cy="581025"/>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36598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Cycle de base </a:t>
            </a:r>
            <a:endParaRPr lang="fr-FR" dirty="0"/>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16</a:t>
            </a:fld>
            <a:endParaRPr lang="fr-FR"/>
          </a:p>
        </p:txBody>
      </p:sp>
      <p:pic>
        <p:nvPicPr>
          <p:cNvPr id="10" name="Espace réservé du contenu 9" descr="Image associÃ©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860274"/>
            <a:ext cx="2520000" cy="2520000"/>
          </a:xfrm>
          <a:prstGeom prst="rect">
            <a:avLst/>
          </a:prstGeom>
          <a:noFill/>
          <a:ln>
            <a:noFill/>
          </a:ln>
        </p:spPr>
      </p:pic>
      <p:pic>
        <p:nvPicPr>
          <p:cNvPr id="11" name="Image 10" descr="Image associÃ©e"/>
          <p:cNvPicPr/>
          <p:nvPr/>
        </p:nvPicPr>
        <p:blipFill>
          <a:blip r:embed="rId3">
            <a:extLst>
              <a:ext uri="{28A0092B-C50C-407E-A947-70E740481C1C}">
                <a14:useLocalDpi xmlns:a14="http://schemas.microsoft.com/office/drawing/2010/main" val="0"/>
              </a:ext>
            </a:extLst>
          </a:blip>
          <a:srcRect/>
          <a:stretch>
            <a:fillRect/>
          </a:stretch>
        </p:blipFill>
        <p:spPr bwMode="auto">
          <a:xfrm>
            <a:off x="5044800" y="2839835"/>
            <a:ext cx="2880000" cy="2520000"/>
          </a:xfrm>
          <a:prstGeom prst="rect">
            <a:avLst/>
          </a:prstGeom>
          <a:noFill/>
          <a:ln>
            <a:noFill/>
          </a:ln>
        </p:spPr>
      </p:pic>
    </p:spTree>
    <p:extLst>
      <p:ext uri="{BB962C8B-B14F-4D97-AF65-F5344CB8AC3E}">
        <p14:creationId xmlns:p14="http://schemas.microsoft.com/office/powerpoint/2010/main" val="1828416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3" name="Text Box 21"/>
          <p:cNvSpPr txBox="1">
            <a:spLocks noChangeArrowheads="1"/>
          </p:cNvSpPr>
          <p:nvPr/>
        </p:nvSpPr>
        <p:spPr bwMode="auto">
          <a:xfrm>
            <a:off x="550669" y="2060848"/>
            <a:ext cx="81534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r-FR" sz="2000" dirty="0">
                <a:latin typeface="Times New Roman" panose="02020603050405020304" pitchFamily="18" charset="0"/>
                <a:cs typeface="Times New Roman" panose="02020603050405020304" pitchFamily="18" charset="0"/>
              </a:rPr>
              <a:t>Cycle réel vs, cycle idéal :</a:t>
            </a:r>
          </a:p>
          <a:p>
            <a:pPr marL="800100" lvl="1" indent="-342900">
              <a:buFont typeface="Arial" panose="020B0604020202020204" pitchFamily="34" charset="0"/>
              <a:buChar char="•"/>
            </a:pPr>
            <a:r>
              <a:rPr lang="fr-FR" sz="1600" dirty="0" smtClean="0">
                <a:latin typeface="Times New Roman" panose="02020603050405020304" pitchFamily="18" charset="0"/>
                <a:cs typeface="Times New Roman" panose="02020603050405020304" pitchFamily="18" charset="0"/>
              </a:rPr>
              <a:t>Condenseur </a:t>
            </a:r>
            <a:r>
              <a:rPr lang="fr-FR" sz="1600" dirty="0">
                <a:latin typeface="Times New Roman" panose="02020603050405020304" pitchFamily="18" charset="0"/>
                <a:cs typeface="Times New Roman" panose="02020603050405020304" pitchFamily="18" charset="0"/>
              </a:rPr>
              <a:t>non parfait (pertes de </a:t>
            </a:r>
            <a:r>
              <a:rPr lang="fr-FR" sz="1600" dirty="0" smtClean="0">
                <a:latin typeface="Times New Roman" panose="02020603050405020304" pitchFamily="18" charset="0"/>
                <a:cs typeface="Times New Roman" panose="02020603050405020304" pitchFamily="18" charset="0"/>
              </a:rPr>
              <a:t>charge)</a:t>
            </a:r>
          </a:p>
          <a:p>
            <a:pPr marL="800100" lvl="1" indent="-342900">
              <a:buFont typeface="Arial" panose="020B0604020202020204" pitchFamily="34" charset="0"/>
              <a:buChar char="•"/>
            </a:pPr>
            <a:r>
              <a:rPr lang="fr-FR" sz="1600" dirty="0" smtClean="0">
                <a:latin typeface="Times New Roman" panose="02020603050405020304" pitchFamily="18" charset="0"/>
                <a:cs typeface="Times New Roman" panose="02020603050405020304" pitchFamily="18" charset="0"/>
              </a:rPr>
              <a:t>Liquide </a:t>
            </a:r>
            <a:r>
              <a:rPr lang="fr-FR" sz="1600" dirty="0">
                <a:latin typeface="Times New Roman" panose="02020603050405020304" pitchFamily="18" charset="0"/>
                <a:cs typeface="Times New Roman" panose="02020603050405020304" pitchFamily="18" charset="0"/>
              </a:rPr>
              <a:t>sous-refroidi (5)</a:t>
            </a:r>
          </a:p>
          <a:p>
            <a:pPr marL="800100" lvl="1" indent="-342900">
              <a:buFont typeface="Arial" panose="020B0604020202020204" pitchFamily="34" charset="0"/>
              <a:buChar char="•"/>
            </a:pPr>
            <a:r>
              <a:rPr lang="fr-FR" sz="1600" dirty="0" smtClean="0">
                <a:latin typeface="Times New Roman" panose="02020603050405020304" pitchFamily="18" charset="0"/>
                <a:cs typeface="Times New Roman" panose="02020603050405020304" pitchFamily="18" charset="0"/>
              </a:rPr>
              <a:t>Evaporateur </a:t>
            </a:r>
            <a:r>
              <a:rPr lang="fr-FR" sz="1600" dirty="0">
                <a:latin typeface="Times New Roman" panose="02020603050405020304" pitchFamily="18" charset="0"/>
                <a:cs typeface="Times New Roman" panose="02020603050405020304" pitchFamily="18" charset="0"/>
              </a:rPr>
              <a:t>non parfait (pertes de charge</a:t>
            </a:r>
            <a:r>
              <a:rPr lang="fr-FR" sz="1600" dirty="0" smtClean="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fr-FR" sz="1600" dirty="0" smtClean="0">
                <a:latin typeface="Times New Roman" panose="02020603050405020304" pitchFamily="18" charset="0"/>
                <a:cs typeface="Times New Roman" panose="02020603050405020304" pitchFamily="18" charset="0"/>
              </a:rPr>
              <a:t>Vapeur </a:t>
            </a:r>
            <a:r>
              <a:rPr lang="fr-FR" sz="1600" dirty="0">
                <a:latin typeface="Times New Roman" panose="02020603050405020304" pitchFamily="18" charset="0"/>
                <a:cs typeface="Times New Roman" panose="02020603050405020304" pitchFamily="18" charset="0"/>
              </a:rPr>
              <a:t>surchauffée (8)</a:t>
            </a:r>
          </a:p>
          <a:p>
            <a:pPr marL="742950" lvl="1" indent="-285750">
              <a:buFont typeface="Arial" panose="020B0604020202020204" pitchFamily="34" charset="0"/>
              <a:buChar char="•"/>
            </a:pPr>
            <a:r>
              <a:rPr lang="fr-FR" sz="1600" dirty="0" smtClean="0">
                <a:latin typeface="Times New Roman" panose="02020603050405020304" pitchFamily="18" charset="0"/>
                <a:cs typeface="Times New Roman" panose="02020603050405020304" pitchFamily="18" charset="0"/>
              </a:rPr>
              <a:t>Surchauffe de la vapeur entre la sortie de l’évaporateur et l’entrée du compresseur</a:t>
            </a:r>
            <a:endParaRPr lang="fr-FR" sz="16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fr-FR" sz="1600" dirty="0" smtClean="0">
                <a:latin typeface="Times New Roman" panose="02020603050405020304" pitchFamily="18" charset="0"/>
                <a:cs typeface="Times New Roman" panose="02020603050405020304" pitchFamily="18" charset="0"/>
              </a:rPr>
              <a:t>Irréversibilités </a:t>
            </a:r>
            <a:r>
              <a:rPr lang="fr-FR" sz="1600" dirty="0">
                <a:latin typeface="Times New Roman" panose="02020603050405020304" pitchFamily="18" charset="0"/>
                <a:cs typeface="Times New Roman" panose="02020603050405020304" pitchFamily="18" charset="0"/>
              </a:rPr>
              <a:t>dans le </a:t>
            </a:r>
            <a:r>
              <a:rPr lang="fr-FR" sz="1600" dirty="0" smtClean="0">
                <a:latin typeface="Times New Roman" panose="02020603050405020304" pitchFamily="18" charset="0"/>
                <a:cs typeface="Times New Roman" panose="02020603050405020304" pitchFamily="18" charset="0"/>
              </a:rPr>
              <a:t>compresseur, Friction </a:t>
            </a:r>
            <a:r>
              <a:rPr lang="fr-FR" sz="1600" dirty="0">
                <a:latin typeface="Times New Roman" panose="02020603050405020304" pitchFamily="18" charset="0"/>
                <a:cs typeface="Times New Roman" panose="02020603050405020304" pitchFamily="18" charset="0"/>
              </a:rPr>
              <a:t>et échanges de chaleur dans </a:t>
            </a:r>
            <a:r>
              <a:rPr lang="fr-FR" sz="1600" dirty="0" smtClean="0">
                <a:latin typeface="Times New Roman" panose="02020603050405020304" pitchFamily="18" charset="0"/>
                <a:cs typeface="Times New Roman" panose="02020603050405020304" pitchFamily="18" charset="0"/>
              </a:rPr>
              <a:t>le </a:t>
            </a:r>
            <a:r>
              <a:rPr lang="fr-FR" sz="2000" dirty="0" smtClean="0">
                <a:latin typeface="Times New Roman" panose="02020603050405020304" pitchFamily="18" charset="0"/>
                <a:cs typeface="Times New Roman" panose="02020603050405020304" pitchFamily="18" charset="0"/>
              </a:rPr>
              <a:t>compresseur</a:t>
            </a:r>
            <a:endParaRPr lang="fr-FR" sz="2000" dirty="0">
              <a:latin typeface="Times New Roman" panose="02020603050405020304" pitchFamily="18" charset="0"/>
              <a:cs typeface="Times New Roman" panose="02020603050405020304" pitchFamily="18" charset="0"/>
            </a:endParaRPr>
          </a:p>
          <a:p>
            <a:pPr>
              <a:buNone/>
            </a:pPr>
            <a:r>
              <a:rPr lang="fr-FR" sz="2000" dirty="0">
                <a:latin typeface="Times New Roman" panose="02020603050405020304" pitchFamily="18" charset="0"/>
                <a:cs typeface="Times New Roman" panose="02020603050405020304" pitchFamily="18" charset="0"/>
              </a:rPr>
              <a:t>- Processus «adiabatique» réel (processus 1-2</a:t>
            </a:r>
            <a:r>
              <a:rPr lang="fr-FR" sz="2000" dirty="0" smtClean="0">
                <a:latin typeface="Times New Roman" panose="02020603050405020304" pitchFamily="18" charset="0"/>
                <a:cs typeface="Times New Roman" panose="02020603050405020304" pitchFamily="18" charset="0"/>
              </a:rPr>
              <a:t>): augmentation </a:t>
            </a:r>
            <a:r>
              <a:rPr lang="fr-FR" sz="2000" dirty="0">
                <a:latin typeface="Times New Roman" panose="02020603050405020304" pitchFamily="18" charset="0"/>
                <a:cs typeface="Times New Roman" panose="02020603050405020304" pitchFamily="18" charset="0"/>
              </a:rPr>
              <a:t>de l’entropie</a:t>
            </a:r>
          </a:p>
          <a:p>
            <a:pPr>
              <a:buNone/>
            </a:pPr>
            <a:r>
              <a:rPr lang="fr-FR" sz="2000" dirty="0">
                <a:latin typeface="Times New Roman" panose="02020603050405020304" pitchFamily="18" charset="0"/>
                <a:cs typeface="Times New Roman" panose="02020603050405020304" pitchFamily="18" charset="0"/>
              </a:rPr>
              <a:t>- Soustraction de chaleur pendant </a:t>
            </a:r>
            <a:r>
              <a:rPr lang="fr-FR" sz="2000" dirty="0" smtClean="0">
                <a:latin typeface="Times New Roman" panose="02020603050405020304" pitchFamily="18" charset="0"/>
                <a:cs typeface="Times New Roman" panose="02020603050405020304" pitchFamily="18" charset="0"/>
              </a:rPr>
              <a:t>la compression </a:t>
            </a:r>
            <a:r>
              <a:rPr lang="fr-FR" sz="2000" dirty="0">
                <a:latin typeface="Times New Roman" panose="02020603050405020304" pitchFamily="18" charset="0"/>
                <a:cs typeface="Times New Roman" panose="02020603050405020304" pitchFamily="18" charset="0"/>
              </a:rPr>
              <a:t>(processus 1-2’): réduction</a:t>
            </a:r>
          </a:p>
          <a:p>
            <a:pPr>
              <a:buNone/>
            </a:pPr>
            <a:r>
              <a:rPr lang="fr-FR" sz="2000" dirty="0">
                <a:latin typeface="Times New Roman" panose="02020603050405020304" pitchFamily="18" charset="0"/>
                <a:cs typeface="Times New Roman" panose="02020603050405020304" pitchFamily="18" charset="0"/>
              </a:rPr>
              <a:t>d’entropie (&lt; volume spécifique) → </a:t>
            </a:r>
            <a:r>
              <a:rPr lang="fr-FR" sz="2000" dirty="0" smtClean="0">
                <a:latin typeface="Times New Roman" panose="02020603050405020304" pitchFamily="18" charset="0"/>
                <a:cs typeface="Times New Roman" panose="02020603050405020304" pitchFamily="18" charset="0"/>
              </a:rPr>
              <a:t>&lt; puissance </a:t>
            </a:r>
            <a:r>
              <a:rPr lang="fr-FR" sz="2000" dirty="0">
                <a:latin typeface="Times New Roman" panose="02020603050405020304" pitchFamily="18" charset="0"/>
                <a:cs typeface="Times New Roman" panose="02020603050405020304" pitchFamily="18" charset="0"/>
              </a:rPr>
              <a:t>mécanique (désirable!)</a:t>
            </a:r>
            <a:endParaRPr lang="en-US" altLang="en-US" sz="2000" dirty="0">
              <a:latin typeface="Times New Roman" panose="02020603050405020304" pitchFamily="18" charset="0"/>
              <a:cs typeface="Times New Roman" panose="02020603050405020304" pitchFamily="18" charset="0"/>
            </a:endParaRPr>
          </a:p>
        </p:txBody>
      </p:sp>
      <p:sp>
        <p:nvSpPr>
          <p:cNvPr id="5" name="Titre 2"/>
          <p:cNvSpPr txBox="1">
            <a:spLocks/>
          </p:cNvSpPr>
          <p:nvPr/>
        </p:nvSpPr>
        <p:spPr>
          <a:xfrm>
            <a:off x="457200" y="70408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altLang="en-US" sz="3200" b="1" u="sng" dirty="0" smtClean="0"/>
              <a:t>Cycle de réfrigération réel</a:t>
            </a:r>
            <a:endParaRPr lang="fr-FR" sz="3200" dirty="0"/>
          </a:p>
        </p:txBody>
      </p:sp>
    </p:spTree>
    <p:extLst>
      <p:ext uri="{BB962C8B-B14F-4D97-AF65-F5344CB8AC3E}">
        <p14:creationId xmlns:p14="http://schemas.microsoft.com/office/powerpoint/2010/main" val="945594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a:xfrm>
            <a:off x="457200" y="70408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altLang="en-US" sz="3200" b="1" u="sng" dirty="0" smtClean="0"/>
              <a:t>Cycle de réfrigération réel</a:t>
            </a:r>
            <a:endParaRPr lang="fr-FR" sz="3200" dirty="0"/>
          </a:p>
        </p:txBody>
      </p:sp>
      <p:pic>
        <p:nvPicPr>
          <p:cNvPr id="14" name="Picture 3" descr="cen84959_11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685800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670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Cycle réel</a:t>
            </a:r>
            <a:endParaRPr lang="fr-FR" dirty="0"/>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19</a:t>
            </a:fld>
            <a:endParaRPr lang="fr-FR"/>
          </a:p>
        </p:txBody>
      </p:sp>
      <p:pic>
        <p:nvPicPr>
          <p:cNvPr id="24583" name="Picture 7"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7" y="2463418"/>
            <a:ext cx="4657725"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57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Définition </a:t>
            </a:r>
            <a:endParaRPr lang="fr-FR" dirty="0"/>
          </a:p>
        </p:txBody>
      </p:sp>
      <p:sp>
        <p:nvSpPr>
          <p:cNvPr id="3" name="Espace réservé du contenu 2"/>
          <p:cNvSpPr>
            <a:spLocks noGrp="1"/>
          </p:cNvSpPr>
          <p:nvPr>
            <p:ph idx="1"/>
          </p:nvPr>
        </p:nvSpPr>
        <p:spPr>
          <a:xfrm>
            <a:off x="457200" y="1992208"/>
            <a:ext cx="8229600" cy="4389120"/>
          </a:xfrm>
        </p:spPr>
        <p:txBody>
          <a:bodyPr>
            <a:noAutofit/>
          </a:bodyPr>
          <a:lstStyle/>
          <a:p>
            <a:pPr marL="0" indent="0">
              <a:buNone/>
            </a:pP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a:t>
            </a:r>
          </a:p>
          <a:p>
            <a:pPr marL="0" indent="0">
              <a:buNone/>
            </a:pPr>
            <a:r>
              <a:rPr lang="fr-FR" sz="2000" dirty="0">
                <a:latin typeface="Times New Roman" panose="02020603050405020304" pitchFamily="18" charset="0"/>
                <a:cs typeface="Times New Roman" panose="02020603050405020304" pitchFamily="18" charset="0"/>
              </a:rPr>
              <a:t>fournir du froid à un corps, à un milieu, c’est lui extraire de la chaleur ce</a:t>
            </a:r>
          </a:p>
          <a:p>
            <a:pPr marL="0" indent="0">
              <a:buNone/>
            </a:pPr>
            <a:r>
              <a:rPr lang="fr-FR" sz="2000" dirty="0">
                <a:latin typeface="Times New Roman" panose="02020603050405020304" pitchFamily="18" charset="0"/>
                <a:cs typeface="Times New Roman" panose="02020603050405020304" pitchFamily="18" charset="0"/>
              </a:rPr>
              <a:t>qui se traduit par un abaissement de sa température et aussi, bien souvent,</a:t>
            </a:r>
          </a:p>
          <a:p>
            <a:pPr marL="0" indent="0">
              <a:buNone/>
            </a:pPr>
            <a:r>
              <a:rPr lang="fr-FR" sz="2000" dirty="0">
                <a:latin typeface="Times New Roman" panose="02020603050405020304" pitchFamily="18" charset="0"/>
                <a:cs typeface="Times New Roman" panose="02020603050405020304" pitchFamily="18" charset="0"/>
              </a:rPr>
              <a:t>par des changements d’états : condensation, solidification, etc. Ce sont ces</a:t>
            </a:r>
          </a:p>
          <a:p>
            <a:pPr marL="0" indent="0">
              <a:buNone/>
            </a:pPr>
            <a:r>
              <a:rPr lang="fr-FR" sz="2000" dirty="0">
                <a:latin typeface="Times New Roman" panose="02020603050405020304" pitchFamily="18" charset="0"/>
                <a:cs typeface="Times New Roman" panose="02020603050405020304" pitchFamily="18" charset="0"/>
              </a:rPr>
              <a:t>effets du froid qui sont, dans leur grande diversité, au service de l’homme</a:t>
            </a:r>
          </a:p>
          <a:p>
            <a:pPr marL="0" indent="0">
              <a:buNone/>
            </a:pPr>
            <a:r>
              <a:rPr lang="fr-FR" sz="2000" dirty="0">
                <a:latin typeface="Times New Roman" panose="02020603050405020304" pitchFamily="18" charset="0"/>
                <a:cs typeface="Times New Roman" panose="02020603050405020304" pitchFamily="18" charset="0"/>
              </a:rPr>
              <a:t>moderne. </a:t>
            </a:r>
            <a:endParaRPr lang="fr-FR" sz="20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Les </a:t>
            </a:r>
            <a:r>
              <a:rPr lang="fr-FR" sz="2000" b="1" dirty="0">
                <a:latin typeface="Times New Roman" panose="02020603050405020304" pitchFamily="18" charset="0"/>
                <a:cs typeface="Times New Roman" panose="02020603050405020304" pitchFamily="18" charset="0"/>
              </a:rPr>
              <a:t>machines frigorifiques </a:t>
            </a:r>
            <a:r>
              <a:rPr lang="fr-FR" sz="2000" dirty="0">
                <a:latin typeface="Times New Roman" panose="02020603050405020304" pitchFamily="18" charset="0"/>
                <a:cs typeface="Times New Roman" panose="02020603050405020304" pitchFamily="18" charset="0"/>
              </a:rPr>
              <a:t>permettent, moyennant un apport énergétique,</a:t>
            </a:r>
          </a:p>
          <a:p>
            <a:pPr marL="0" indent="0">
              <a:buNone/>
            </a:pPr>
            <a:r>
              <a:rPr lang="fr-FR" sz="2000" dirty="0">
                <a:latin typeface="Times New Roman" panose="02020603050405020304" pitchFamily="18" charset="0"/>
                <a:cs typeface="Times New Roman" panose="02020603050405020304" pitchFamily="18" charset="0"/>
              </a:rPr>
              <a:t>d’extraire de la chaleur aux milieux à refroidir. Elles rejettent cette chaleur,</a:t>
            </a:r>
          </a:p>
          <a:p>
            <a:pPr marL="0" indent="0">
              <a:buNone/>
            </a:pPr>
            <a:r>
              <a:rPr lang="fr-FR" sz="2000" dirty="0">
                <a:latin typeface="Times New Roman" panose="02020603050405020304" pitchFamily="18" charset="0"/>
                <a:cs typeface="Times New Roman" panose="02020603050405020304" pitchFamily="18" charset="0"/>
              </a:rPr>
              <a:t>accompagnée de l’équivalent thermique de l’énergie reçue, à température</a:t>
            </a:r>
          </a:p>
          <a:p>
            <a:pPr marL="0" indent="0">
              <a:buNone/>
            </a:pPr>
            <a:r>
              <a:rPr lang="fr-FR" sz="2000" dirty="0">
                <a:latin typeface="Times New Roman" panose="02020603050405020304" pitchFamily="18" charset="0"/>
                <a:cs typeface="Times New Roman" panose="02020603050405020304" pitchFamily="18" charset="0"/>
              </a:rPr>
              <a:t>plus élevée, dans le milieu ambiant. Ces machines peuvent aussi être utilisées</a:t>
            </a:r>
          </a:p>
          <a:p>
            <a:pPr marL="0" indent="0">
              <a:buNone/>
            </a:pPr>
            <a:r>
              <a:rPr lang="fr-FR" sz="2000" dirty="0">
                <a:latin typeface="Times New Roman" panose="02020603050405020304" pitchFamily="18" charset="0"/>
                <a:cs typeface="Times New Roman" panose="02020603050405020304" pitchFamily="18" charset="0"/>
              </a:rPr>
              <a:t>comme systèmes de chauffage.</a:t>
            </a:r>
          </a:p>
          <a:p>
            <a:pPr marL="0" indent="0">
              <a:buNone/>
            </a:pPr>
            <a:endParaRPr lang="fr-FR" sz="20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2</a:t>
            </a:fld>
            <a:endParaRPr lang="fr-FR"/>
          </a:p>
        </p:txBody>
      </p:sp>
    </p:spTree>
    <p:extLst>
      <p:ext uri="{BB962C8B-B14F-4D97-AF65-F5344CB8AC3E}">
        <p14:creationId xmlns:p14="http://schemas.microsoft.com/office/powerpoint/2010/main" val="1573212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Diagramme P h R134a</a:t>
            </a:r>
            <a:endParaRPr lang="fr-FR" dirty="0"/>
          </a:p>
        </p:txBody>
      </p:sp>
      <p:pic>
        <p:nvPicPr>
          <p:cNvPr id="5" name="Espace réservé du contenu 4"/>
          <p:cNvPicPr>
            <a:picLocks noGrp="1" noChangeAspect="1"/>
          </p:cNvPicPr>
          <p:nvPr>
            <p:ph idx="1"/>
          </p:nvPr>
        </p:nvPicPr>
        <p:blipFill>
          <a:blip r:embed="rId2"/>
          <a:stretch>
            <a:fillRect/>
          </a:stretch>
        </p:blipFill>
        <p:spPr>
          <a:xfrm>
            <a:off x="554346" y="1935163"/>
            <a:ext cx="8035308" cy="4389437"/>
          </a:xfrm>
          <a:prstGeom prst="rect">
            <a:avLst/>
          </a:prstGeom>
        </p:spPr>
      </p:pic>
      <p:sp>
        <p:nvSpPr>
          <p:cNvPr id="4" name="Espace réservé du numéro de diapositive 3"/>
          <p:cNvSpPr>
            <a:spLocks noGrp="1"/>
          </p:cNvSpPr>
          <p:nvPr>
            <p:ph type="sldNum" sz="quarter" idx="12"/>
          </p:nvPr>
        </p:nvSpPr>
        <p:spPr/>
        <p:txBody>
          <a:bodyPr/>
          <a:lstStyle/>
          <a:p>
            <a:fld id="{4B63DBA2-E642-4D1C-A077-BB3922FBC190}" type="slidenum">
              <a:rPr lang="fr-FR" smtClean="0"/>
              <a:pPr/>
              <a:t>20</a:t>
            </a:fld>
            <a:endParaRPr lang="fr-FR"/>
          </a:p>
        </p:txBody>
      </p:sp>
    </p:spTree>
    <p:extLst>
      <p:ext uri="{BB962C8B-B14F-4D97-AF65-F5344CB8AC3E}">
        <p14:creationId xmlns:p14="http://schemas.microsoft.com/office/powerpoint/2010/main" val="2327377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Line 1"/>
          <p:cNvSpPr>
            <a:spLocks noChangeShapeType="1"/>
          </p:cNvSpPr>
          <p:nvPr/>
        </p:nvSpPr>
        <p:spPr bwMode="auto">
          <a:xfrm>
            <a:off x="0" y="457200"/>
            <a:ext cx="8305800" cy="1588"/>
          </a:xfrm>
          <a:prstGeom prst="line">
            <a:avLst/>
          </a:prstGeom>
          <a:noFill/>
          <a:ln w="1260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FR"/>
          </a:p>
        </p:txBody>
      </p:sp>
      <p:pic>
        <p:nvPicPr>
          <p:cNvPr id="2089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40036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9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3997325"/>
            <a:ext cx="3835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9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914400"/>
            <a:ext cx="387985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90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0488" y="4424363"/>
            <a:ext cx="3098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890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4288" y="5186363"/>
            <a:ext cx="32115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8905" name="Rectangle 8"/>
          <p:cNvSpPr>
            <a:spLocks noChangeArrowheads="1"/>
          </p:cNvSpPr>
          <p:nvPr/>
        </p:nvSpPr>
        <p:spPr bwMode="auto">
          <a:xfrm>
            <a:off x="1651000" y="652463"/>
            <a:ext cx="1455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1pPr>
            <a:lvl2pPr marL="37931725" indent="-374745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5pPr>
            <a:lvl6pPr marL="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6pPr>
            <a:lvl7pPr marL="9144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7pPr>
            <a:lvl8pPr marL="1371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8pPr>
            <a:lvl9pPr marL="18288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9pPr>
          </a:lstStyle>
          <a:p>
            <a:pPr>
              <a:buClrTx/>
              <a:buFontTx/>
              <a:buNone/>
            </a:pPr>
            <a:r>
              <a:rPr lang="fr-FR" altLang="fr-FR" sz="1600" b="1">
                <a:solidFill>
                  <a:srgbClr val="FF8000"/>
                </a:solidFill>
                <a:latin typeface="Arial Bold Italic" charset="0"/>
              </a:rPr>
              <a:t>Réfrigérateur</a:t>
            </a:r>
          </a:p>
        </p:txBody>
      </p:sp>
      <p:sp>
        <p:nvSpPr>
          <p:cNvPr id="208906" name="Rectangle 9"/>
          <p:cNvSpPr>
            <a:spLocks noChangeArrowheads="1"/>
          </p:cNvSpPr>
          <p:nvPr/>
        </p:nvSpPr>
        <p:spPr bwMode="auto">
          <a:xfrm>
            <a:off x="1600200" y="3733800"/>
            <a:ext cx="167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1pPr>
            <a:lvl2pPr marL="37931725" indent="-374745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5pPr>
            <a:lvl6pPr marL="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6pPr>
            <a:lvl7pPr marL="9144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7pPr>
            <a:lvl8pPr marL="1371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8pPr>
            <a:lvl9pPr marL="18288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9pPr>
          </a:lstStyle>
          <a:p>
            <a:pPr>
              <a:buClrTx/>
              <a:buFontTx/>
              <a:buNone/>
            </a:pPr>
            <a:r>
              <a:rPr lang="fr-FR" altLang="fr-FR" sz="1600" b="1">
                <a:solidFill>
                  <a:srgbClr val="FF8000"/>
                </a:solidFill>
                <a:latin typeface="Arial Bold Italic" charset="0"/>
              </a:rPr>
              <a:t>Air conditionné</a:t>
            </a:r>
          </a:p>
        </p:txBody>
      </p:sp>
      <p:sp>
        <p:nvSpPr>
          <p:cNvPr id="208907" name="Rectangle 10"/>
          <p:cNvSpPr>
            <a:spLocks noChangeArrowheads="1"/>
          </p:cNvSpPr>
          <p:nvPr/>
        </p:nvSpPr>
        <p:spPr bwMode="auto">
          <a:xfrm>
            <a:off x="5638800" y="652463"/>
            <a:ext cx="180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1pPr>
            <a:lvl2pPr marL="37931725" indent="-374745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5pPr>
            <a:lvl6pPr marL="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6pPr>
            <a:lvl7pPr marL="9144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7pPr>
            <a:lvl8pPr marL="1371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8pPr>
            <a:lvl9pPr marL="18288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9pPr>
          </a:lstStyle>
          <a:p>
            <a:pPr>
              <a:buClrTx/>
              <a:buFontTx/>
              <a:buNone/>
            </a:pPr>
            <a:r>
              <a:rPr lang="fr-FR" altLang="fr-FR" sz="1600" b="1">
                <a:solidFill>
                  <a:srgbClr val="FF8000"/>
                </a:solidFill>
                <a:latin typeface="Arial Bold Italic" charset="0"/>
              </a:rPr>
              <a:t>Pompe à chaleur</a:t>
            </a:r>
          </a:p>
        </p:txBody>
      </p:sp>
      <p:sp>
        <p:nvSpPr>
          <p:cNvPr id="208908" name="Line 11"/>
          <p:cNvSpPr>
            <a:spLocks noChangeShapeType="1"/>
          </p:cNvSpPr>
          <p:nvPr/>
        </p:nvSpPr>
        <p:spPr bwMode="auto">
          <a:xfrm flipH="1">
            <a:off x="4491038" y="763588"/>
            <a:ext cx="9525" cy="5715000"/>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208909" name="Line 12"/>
          <p:cNvSpPr>
            <a:spLocks noChangeShapeType="1"/>
          </p:cNvSpPr>
          <p:nvPr/>
        </p:nvSpPr>
        <p:spPr bwMode="auto">
          <a:xfrm>
            <a:off x="457200" y="3581400"/>
            <a:ext cx="8153400" cy="1588"/>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208910" name="Rectangle 13"/>
          <p:cNvSpPr>
            <a:spLocks noChangeArrowheads="1"/>
          </p:cNvSpPr>
          <p:nvPr/>
        </p:nvSpPr>
        <p:spPr bwMode="auto">
          <a:xfrm>
            <a:off x="5235575" y="3852863"/>
            <a:ext cx="280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1pPr>
            <a:lvl2pPr marL="37931725" indent="-374745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5pPr>
            <a:lvl6pPr marL="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6pPr>
            <a:lvl7pPr marL="9144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7pPr>
            <a:lvl8pPr marL="1371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8pPr>
            <a:lvl9pPr marL="18288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9pPr>
          </a:lstStyle>
          <a:p>
            <a:pPr>
              <a:buClrTx/>
              <a:buFontTx/>
              <a:buNone/>
            </a:pPr>
            <a:r>
              <a:rPr lang="fr-FR" altLang="fr-FR" sz="1600" b="1">
                <a:solidFill>
                  <a:srgbClr val="2D2D8A"/>
                </a:solidFill>
                <a:latin typeface="Arial Bold Italic" charset="0"/>
              </a:rPr>
              <a:t>Coefficient de performance</a:t>
            </a:r>
          </a:p>
        </p:txBody>
      </p:sp>
      <p:sp>
        <p:nvSpPr>
          <p:cNvPr id="208911" name="Rectangle 14"/>
          <p:cNvSpPr>
            <a:spLocks noChangeArrowheads="1"/>
          </p:cNvSpPr>
          <p:nvPr/>
        </p:nvSpPr>
        <p:spPr bwMode="auto">
          <a:xfrm>
            <a:off x="4867275" y="6062663"/>
            <a:ext cx="38592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1pPr>
            <a:lvl2pPr marL="37931725" indent="-374745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5pPr>
            <a:lvl6pPr marL="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6pPr>
            <a:lvl7pPr marL="9144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7pPr>
            <a:lvl8pPr marL="1371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8pPr>
            <a:lvl9pPr marL="18288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charset="-128"/>
              </a:defRPr>
            </a:lvl9pPr>
          </a:lstStyle>
          <a:p>
            <a:pPr>
              <a:buClrTx/>
              <a:buFontTx/>
              <a:buNone/>
            </a:pPr>
            <a:r>
              <a:rPr lang="fr-FR" altLang="fr-FR" sz="1600" i="1">
                <a:solidFill>
                  <a:srgbClr val="000000"/>
                </a:solidFill>
              </a:rPr>
              <a:t>si T</a:t>
            </a:r>
            <a:r>
              <a:rPr lang="fr-FR" altLang="fr-FR" sz="1600" i="1" baseline="-25000">
                <a:solidFill>
                  <a:srgbClr val="000000"/>
                </a:solidFill>
              </a:rPr>
              <a:t>2</a:t>
            </a:r>
            <a:r>
              <a:rPr lang="fr-FR" altLang="fr-FR" sz="1600" i="1">
                <a:solidFill>
                  <a:srgbClr val="000000"/>
                </a:solidFill>
              </a:rPr>
              <a:t>-T</a:t>
            </a:r>
            <a:r>
              <a:rPr lang="fr-FR" altLang="fr-FR" sz="1600" i="1" baseline="-25000">
                <a:solidFill>
                  <a:srgbClr val="000000"/>
                </a:solidFill>
              </a:rPr>
              <a:t>1</a:t>
            </a:r>
            <a:r>
              <a:rPr lang="fr-FR" altLang="fr-FR" sz="1600" i="1">
                <a:solidFill>
                  <a:srgbClr val="000000"/>
                </a:solidFill>
              </a:rPr>
              <a:t> est faible, alors le COP est grand</a:t>
            </a:r>
          </a:p>
        </p:txBody>
      </p:sp>
    </p:spTree>
    <p:extLst>
      <p:ext uri="{BB962C8B-B14F-4D97-AF65-F5344CB8AC3E}">
        <p14:creationId xmlns:p14="http://schemas.microsoft.com/office/powerpoint/2010/main" val="24394479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Amélioration du cycle de base</a:t>
            </a:r>
            <a:endParaRPr lang="fr-FR" dirty="0"/>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22</a:t>
            </a:fld>
            <a:endParaRPr lang="fr-FR"/>
          </a:p>
        </p:txBody>
      </p:sp>
      <p:pic>
        <p:nvPicPr>
          <p:cNvPr id="5" name="Espace réservé du contenu 4" descr="Image associÃ©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702736"/>
            <a:ext cx="3643313" cy="2814638"/>
          </a:xfrm>
          <a:prstGeom prst="rect">
            <a:avLst/>
          </a:prstGeom>
          <a:noFill/>
          <a:ln>
            <a:noFill/>
          </a:ln>
        </p:spPr>
      </p:pic>
      <p:pic>
        <p:nvPicPr>
          <p:cNvPr id="6" name="Image 5" descr="Image associÃ©e"/>
          <p:cNvPicPr/>
          <p:nvPr/>
        </p:nvPicPr>
        <p:blipFill>
          <a:blip r:embed="rId3">
            <a:extLst>
              <a:ext uri="{28A0092B-C50C-407E-A947-70E740481C1C}">
                <a14:useLocalDpi xmlns:a14="http://schemas.microsoft.com/office/drawing/2010/main" val="0"/>
              </a:ext>
            </a:extLst>
          </a:blip>
          <a:srcRect/>
          <a:stretch>
            <a:fillRect/>
          </a:stretch>
        </p:blipFill>
        <p:spPr bwMode="auto">
          <a:xfrm>
            <a:off x="4814887" y="2702736"/>
            <a:ext cx="3871913" cy="2657475"/>
          </a:xfrm>
          <a:prstGeom prst="rect">
            <a:avLst/>
          </a:prstGeom>
          <a:noFill/>
          <a:ln>
            <a:noFill/>
          </a:ln>
        </p:spPr>
      </p:pic>
    </p:spTree>
    <p:extLst>
      <p:ext uri="{BB962C8B-B14F-4D97-AF65-F5344CB8AC3E}">
        <p14:creationId xmlns:p14="http://schemas.microsoft.com/office/powerpoint/2010/main" val="624770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Amélioration du cycle de base</a:t>
            </a: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23</a:t>
            </a:fld>
            <a:endParaRPr lang="fr-FR"/>
          </a:p>
        </p:txBody>
      </p:sp>
      <p:pic>
        <p:nvPicPr>
          <p:cNvPr id="5" name="Espace réservé du contenu 4" descr="Image associÃ©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708920"/>
            <a:ext cx="5753100" cy="3181350"/>
          </a:xfrm>
          <a:prstGeom prst="rect">
            <a:avLst/>
          </a:prstGeom>
          <a:noFill/>
          <a:ln>
            <a:noFill/>
          </a:ln>
        </p:spPr>
      </p:pic>
    </p:spTree>
    <p:extLst>
      <p:ext uri="{BB962C8B-B14F-4D97-AF65-F5344CB8AC3E}">
        <p14:creationId xmlns:p14="http://schemas.microsoft.com/office/powerpoint/2010/main" val="1804281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Amélioration du cycle de base</a:t>
            </a: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24</a:t>
            </a:fld>
            <a:endParaRPr lang="fr-FR"/>
          </a:p>
        </p:txBody>
      </p:sp>
      <p:pic>
        <p:nvPicPr>
          <p:cNvPr id="5" name="Espace réservé du contenu 4" descr="https://encrypted-tbn0.gstatic.com/images?q=tbn:ANd9GcT5EwaaEj6JqppGFtP7-mKaSzgC4nLYf0LTUDiHcEaY5No1HNN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780928"/>
            <a:ext cx="5695950" cy="3200400"/>
          </a:xfrm>
          <a:prstGeom prst="rect">
            <a:avLst/>
          </a:prstGeom>
          <a:noFill/>
          <a:ln>
            <a:noFill/>
          </a:ln>
        </p:spPr>
      </p:pic>
    </p:spTree>
    <p:extLst>
      <p:ext uri="{BB962C8B-B14F-4D97-AF65-F5344CB8AC3E}">
        <p14:creationId xmlns:p14="http://schemas.microsoft.com/office/powerpoint/2010/main" val="1331772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t>Cycle frigorifique à air</a:t>
            </a:r>
            <a:endParaRPr lang="fr-FR" dirty="0"/>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25</a:t>
            </a:fld>
            <a:endParaRPr lang="fr-FR"/>
          </a:p>
        </p:txBody>
      </p:sp>
      <p:pic>
        <p:nvPicPr>
          <p:cNvPr id="5" name="Picture 3" descr="cen84959_11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391" y="1759366"/>
            <a:ext cx="7293218" cy="419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538" y="5816768"/>
            <a:ext cx="8363272" cy="1015663"/>
          </a:xfrm>
          <a:prstGeom prst="rect">
            <a:avLst/>
          </a:prstGeom>
        </p:spPr>
        <p:txBody>
          <a:bodyPr wrap="square">
            <a:spAutoFit/>
          </a:bodyPr>
          <a:lstStyle/>
          <a:p>
            <a:r>
              <a:rPr lang="fr-FR" dirty="0">
                <a:latin typeface="GillSans"/>
              </a:rPr>
              <a:t>Cycle de Joule inversé.</a:t>
            </a:r>
          </a:p>
          <a:p>
            <a:r>
              <a:rPr lang="fr-FR" sz="2400" dirty="0">
                <a:latin typeface="GillSans"/>
              </a:rPr>
              <a:t>• </a:t>
            </a:r>
            <a:r>
              <a:rPr lang="fr-FR" dirty="0">
                <a:latin typeface="GillSans"/>
              </a:rPr>
              <a:t>Puissance récupérable lors de la détente n’est pas négligeable </a:t>
            </a:r>
            <a:r>
              <a:rPr lang="fr-FR" dirty="0" smtClean="0">
                <a:latin typeface="LucidaGrande"/>
              </a:rPr>
              <a:t>→ </a:t>
            </a:r>
            <a:r>
              <a:rPr lang="fr-FR" dirty="0" smtClean="0">
                <a:latin typeface="GillSans"/>
              </a:rPr>
              <a:t>turbine </a:t>
            </a:r>
            <a:r>
              <a:rPr lang="fr-FR" dirty="0">
                <a:latin typeface="GillSans"/>
              </a:rPr>
              <a:t>(vanne dans le cycle à compression de vapeur)</a:t>
            </a:r>
            <a:endParaRPr lang="fr-FR" dirty="0"/>
          </a:p>
        </p:txBody>
      </p:sp>
    </p:spTree>
    <p:extLst>
      <p:ext uri="{BB962C8B-B14F-4D97-AF65-F5344CB8AC3E}">
        <p14:creationId xmlns:p14="http://schemas.microsoft.com/office/powerpoint/2010/main" val="3829848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Machine frigorifique à absorption</a:t>
            </a:r>
            <a:endParaRPr lang="fr-FR" dirty="0"/>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26</a:t>
            </a:fld>
            <a:endParaRPr lang="fr-FR"/>
          </a:p>
        </p:txBody>
      </p:sp>
      <p:pic>
        <p:nvPicPr>
          <p:cNvPr id="37896" name="Picture 8" descr="Image associÃ©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941719"/>
            <a:ext cx="7524748"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188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fld id="{DAB0EEE1-36C9-41B8-9936-B730EAFAFD85}" type="slidenum">
              <a:rPr lang="en-US" altLang="fr-FR"/>
              <a:pPr/>
              <a:t>27</a:t>
            </a:fld>
            <a:endParaRPr lang="en-US" altLang="fr-FR"/>
          </a:p>
        </p:txBody>
      </p:sp>
      <p:sp>
        <p:nvSpPr>
          <p:cNvPr id="502786" name="Rectangle 2"/>
          <p:cNvSpPr>
            <a:spLocks noGrp="1" noChangeArrowheads="1"/>
          </p:cNvSpPr>
          <p:nvPr>
            <p:ph type="title"/>
          </p:nvPr>
        </p:nvSpPr>
        <p:spPr/>
        <p:txBody>
          <a:bodyPr/>
          <a:lstStyle/>
          <a:p>
            <a:pPr algn="ctr"/>
            <a:r>
              <a:rPr lang="fr-FR" altLang="fr-FR" dirty="0"/>
              <a:t>Histoire des réfrigérants</a:t>
            </a:r>
          </a:p>
        </p:txBody>
      </p:sp>
      <p:sp>
        <p:nvSpPr>
          <p:cNvPr id="502787" name="Rectangle 3"/>
          <p:cNvSpPr>
            <a:spLocks noChangeArrowheads="1"/>
          </p:cNvSpPr>
          <p:nvPr/>
        </p:nvSpPr>
        <p:spPr bwMode="auto">
          <a:xfrm>
            <a:off x="457200" y="1988840"/>
            <a:ext cx="8686800" cy="410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0"/>
              </a:spcBef>
              <a:defRPr kumimoji="1" sz="2400">
                <a:solidFill>
                  <a:schemeClr val="tx1"/>
                </a:solidFill>
                <a:latin typeface="Times New Roman" panose="02020603050405020304" pitchFamily="18" charset="0"/>
              </a:defRPr>
            </a:lvl1pPr>
            <a:lvl2pPr marL="742950" indent="-285750">
              <a:spcBef>
                <a:spcPct val="0"/>
              </a:spcBef>
              <a:defRPr kumimoji="1" sz="2400">
                <a:solidFill>
                  <a:schemeClr val="tx1"/>
                </a:solidFill>
                <a:latin typeface="Times New Roman" panose="02020603050405020304" pitchFamily="18" charset="0"/>
              </a:defRPr>
            </a:lvl2pPr>
            <a:lvl3pPr marL="1143000" indent="-228600">
              <a:spcBef>
                <a:spcPct val="0"/>
              </a:spcBef>
              <a:defRPr kumimoji="1" sz="2400">
                <a:solidFill>
                  <a:schemeClr val="tx1"/>
                </a:solidFill>
                <a:latin typeface="Times New Roman" panose="02020603050405020304" pitchFamily="18" charset="0"/>
              </a:defRPr>
            </a:lvl3pPr>
            <a:lvl4pPr marL="1600200" indent="-228600">
              <a:spcBef>
                <a:spcPct val="0"/>
              </a:spcBef>
              <a:defRPr kumimoji="1" sz="2400">
                <a:solidFill>
                  <a:schemeClr val="tx1"/>
                </a:solidFill>
                <a:latin typeface="Times New Roman" panose="02020603050405020304" pitchFamily="18" charset="0"/>
              </a:defRPr>
            </a:lvl4pPr>
            <a:lvl5pPr marL="2057400" indent="-228600">
              <a:spcBef>
                <a:spcPct val="0"/>
              </a:spcBef>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nSpc>
                <a:spcPts val="3000"/>
              </a:lnSpc>
              <a:buClr>
                <a:srgbClr val="FF0033"/>
              </a:buClr>
              <a:buSzTx/>
              <a:buFontTx/>
              <a:buBlip>
                <a:blip r:embed="rId3"/>
              </a:buBlip>
            </a:pPr>
            <a:r>
              <a:rPr lang="fr-FR" altLang="fr-FR" sz="1800" b="1" dirty="0">
                <a:cs typeface="Times New Roman" panose="02020603050405020304" pitchFamily="18" charset="0"/>
              </a:rPr>
              <a:t>1880, plusieurs réfrigérants sont utilisés avec succès permis lesquels, l’ammoniac </a:t>
            </a:r>
            <a:r>
              <a:rPr lang="fr-FR" altLang="fr-FR" sz="1800" b="1" dirty="0" err="1">
                <a:cs typeface="Times New Roman" panose="02020603050405020304" pitchFamily="18" charset="0"/>
              </a:rPr>
              <a:t>anhydré</a:t>
            </a:r>
            <a:r>
              <a:rPr lang="fr-FR" altLang="fr-FR" sz="1800" b="1" dirty="0">
                <a:cs typeface="Times New Roman" panose="02020603050405020304" pitchFamily="18" charset="0"/>
              </a:rPr>
              <a:t>, le chlorures de méthyle, l’anhydride sulfureux, l’éther, le gaz carbonique, l’éther sulfurique et plusieurs hydrocarbures.</a:t>
            </a:r>
          </a:p>
          <a:p>
            <a:pPr>
              <a:lnSpc>
                <a:spcPts val="3000"/>
              </a:lnSpc>
              <a:buClr>
                <a:srgbClr val="FF0033"/>
              </a:buClr>
              <a:buSzTx/>
              <a:buFontTx/>
              <a:buBlip>
                <a:blip r:embed="rId3"/>
              </a:buBlip>
            </a:pPr>
            <a:r>
              <a:rPr lang="fr-FR" altLang="fr-FR" sz="1800" b="1" dirty="0">
                <a:cs typeface="Times New Roman" panose="02020603050405020304" pitchFamily="18" charset="0"/>
              </a:rPr>
              <a:t>1930, </a:t>
            </a:r>
            <a:r>
              <a:rPr lang="fr-FR" altLang="fr-FR" sz="1800" b="1" dirty="0" err="1">
                <a:cs typeface="Times New Roman" panose="02020603050405020304" pitchFamily="18" charset="0"/>
              </a:rPr>
              <a:t>Midgely</a:t>
            </a:r>
            <a:r>
              <a:rPr lang="fr-FR" altLang="fr-FR" sz="1800" b="1" dirty="0">
                <a:cs typeface="Times New Roman" panose="02020603050405020304" pitchFamily="18" charset="0"/>
              </a:rPr>
              <a:t> et </a:t>
            </a:r>
            <a:r>
              <a:rPr lang="fr-FR" altLang="fr-FR" sz="1800" b="1" dirty="0" err="1">
                <a:cs typeface="Times New Roman" panose="02020603050405020304" pitchFamily="18" charset="0"/>
              </a:rPr>
              <a:t>Henne</a:t>
            </a:r>
            <a:r>
              <a:rPr lang="fr-FR" altLang="fr-FR" sz="1800" b="1" dirty="0">
                <a:cs typeface="Times New Roman" panose="02020603050405020304" pitchFamily="18" charset="0"/>
              </a:rPr>
              <a:t> annoncent la mise au point de réfrigérants </a:t>
            </a:r>
            <a:r>
              <a:rPr lang="fr-FR" altLang="fr-FR" sz="1800" b="1" dirty="0" err="1">
                <a:cs typeface="Times New Roman" panose="02020603050405020304" pitchFamily="18" charset="0"/>
              </a:rPr>
              <a:t>Fluorocarbonnés</a:t>
            </a:r>
            <a:r>
              <a:rPr lang="fr-FR" altLang="fr-FR" sz="1800" b="1" dirty="0">
                <a:cs typeface="Times New Roman" panose="02020603050405020304" pitchFamily="18" charset="0"/>
              </a:rPr>
              <a:t>.</a:t>
            </a:r>
          </a:p>
          <a:p>
            <a:pPr>
              <a:lnSpc>
                <a:spcPts val="3000"/>
              </a:lnSpc>
              <a:buClr>
                <a:srgbClr val="FF0033"/>
              </a:buClr>
              <a:buSzTx/>
              <a:buFontTx/>
              <a:buBlip>
                <a:blip r:embed="rId3"/>
              </a:buBlip>
            </a:pPr>
            <a:r>
              <a:rPr lang="fr-FR" altLang="fr-FR" sz="1800" b="1" dirty="0">
                <a:cs typeface="Times New Roman" panose="02020603050405020304" pitchFamily="18" charset="0"/>
              </a:rPr>
              <a:t>1931, introduction du R12</a:t>
            </a:r>
          </a:p>
          <a:p>
            <a:pPr>
              <a:lnSpc>
                <a:spcPts val="3000"/>
              </a:lnSpc>
              <a:buClr>
                <a:srgbClr val="FF0033"/>
              </a:buClr>
              <a:buSzTx/>
              <a:buFontTx/>
              <a:buBlip>
                <a:blip r:embed="rId3"/>
              </a:buBlip>
            </a:pPr>
            <a:r>
              <a:rPr lang="fr-FR" altLang="fr-FR" sz="1800" b="1" dirty="0">
                <a:cs typeface="Times New Roman" panose="02020603050405020304" pitchFamily="18" charset="0"/>
              </a:rPr>
              <a:t>1932, introduction du R 11</a:t>
            </a:r>
          </a:p>
          <a:p>
            <a:pPr>
              <a:lnSpc>
                <a:spcPts val="3000"/>
              </a:lnSpc>
              <a:buClr>
                <a:srgbClr val="FF0033"/>
              </a:buClr>
              <a:buSzTx/>
              <a:buFontTx/>
              <a:buBlip>
                <a:blip r:embed="rId3"/>
              </a:buBlip>
            </a:pPr>
            <a:r>
              <a:rPr lang="fr-FR" altLang="fr-FR" sz="1800" b="1" dirty="0">
                <a:cs typeface="Times New Roman" panose="02020603050405020304" pitchFamily="18" charset="0"/>
              </a:rPr>
              <a:t>1935, introduction du </a:t>
            </a:r>
            <a:r>
              <a:rPr lang="fr-FR" altLang="fr-FR" sz="1800" b="1" dirty="0" smtClean="0">
                <a:cs typeface="Times New Roman" panose="02020603050405020304" pitchFamily="18" charset="0"/>
              </a:rPr>
              <a:t>R 22</a:t>
            </a:r>
            <a:endParaRPr lang="fr-FR" altLang="fr-FR" sz="1800" b="1" dirty="0">
              <a:cs typeface="Times New Roman" panose="02020603050405020304" pitchFamily="18" charset="0"/>
            </a:endParaRPr>
          </a:p>
          <a:p>
            <a:pPr>
              <a:lnSpc>
                <a:spcPts val="3000"/>
              </a:lnSpc>
              <a:buClr>
                <a:srgbClr val="FF0033"/>
              </a:buClr>
              <a:buSzTx/>
              <a:buFontTx/>
              <a:buBlip>
                <a:blip r:embed="rId3"/>
              </a:buBlip>
            </a:pPr>
            <a:r>
              <a:rPr lang="fr-FR" altLang="fr-FR" sz="1800" b="1" dirty="0">
                <a:cs typeface="Times New Roman" panose="02020603050405020304" pitchFamily="18" charset="0"/>
              </a:rPr>
              <a:t>1943, première utilisation du R11 et du R12 comme propulseur d’aérosols.</a:t>
            </a:r>
          </a:p>
          <a:p>
            <a:pPr>
              <a:lnSpc>
                <a:spcPts val="3000"/>
              </a:lnSpc>
              <a:buClr>
                <a:srgbClr val="FF0033"/>
              </a:buClr>
              <a:buSzTx/>
              <a:buFontTx/>
              <a:buBlip>
                <a:blip r:embed="rId3"/>
              </a:buBlip>
            </a:pPr>
            <a:r>
              <a:rPr lang="fr-FR" altLang="fr-FR" sz="1800" b="1" dirty="0">
                <a:cs typeface="Times New Roman" panose="02020603050405020304" pitchFamily="18" charset="0"/>
              </a:rPr>
              <a:t>La mise au point des chlorofluorocarbones sera un facteur déterminant à la généralisation des équipements frigorifique ménagers</a:t>
            </a:r>
          </a:p>
        </p:txBody>
      </p:sp>
    </p:spTree>
    <p:extLst>
      <p:ext uri="{BB962C8B-B14F-4D97-AF65-F5344CB8AC3E}">
        <p14:creationId xmlns:p14="http://schemas.microsoft.com/office/powerpoint/2010/main" val="1225055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 calcmode="lin" valueType="num">
                                      <p:cBhvr additive="base">
                                        <p:cTn id="7" dur="500" fill="hold"/>
                                        <p:tgtEl>
                                          <p:spTgt spid="502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2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2787">
                                            <p:txEl>
                                              <p:pRg st="1" end="1"/>
                                            </p:txEl>
                                          </p:spTgt>
                                        </p:tgtEl>
                                        <p:attrNameLst>
                                          <p:attrName>style.visibility</p:attrName>
                                        </p:attrNameLst>
                                      </p:cBhvr>
                                      <p:to>
                                        <p:strVal val="visible"/>
                                      </p:to>
                                    </p:set>
                                    <p:anim calcmode="lin" valueType="num">
                                      <p:cBhvr additive="base">
                                        <p:cTn id="13" dur="500" fill="hold"/>
                                        <p:tgtEl>
                                          <p:spTgt spid="502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2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2787">
                                            <p:txEl>
                                              <p:pRg st="2" end="2"/>
                                            </p:txEl>
                                          </p:spTgt>
                                        </p:tgtEl>
                                        <p:attrNameLst>
                                          <p:attrName>style.visibility</p:attrName>
                                        </p:attrNameLst>
                                      </p:cBhvr>
                                      <p:to>
                                        <p:strVal val="visible"/>
                                      </p:to>
                                    </p:set>
                                    <p:anim calcmode="lin" valueType="num">
                                      <p:cBhvr additive="base">
                                        <p:cTn id="19" dur="500" fill="hold"/>
                                        <p:tgtEl>
                                          <p:spTgt spid="5027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2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2787">
                                            <p:txEl>
                                              <p:pRg st="3" end="3"/>
                                            </p:txEl>
                                          </p:spTgt>
                                        </p:tgtEl>
                                        <p:attrNameLst>
                                          <p:attrName>style.visibility</p:attrName>
                                        </p:attrNameLst>
                                      </p:cBhvr>
                                      <p:to>
                                        <p:strVal val="visible"/>
                                      </p:to>
                                    </p:set>
                                    <p:anim calcmode="lin" valueType="num">
                                      <p:cBhvr additive="base">
                                        <p:cTn id="25" dur="500" fill="hold"/>
                                        <p:tgtEl>
                                          <p:spTgt spid="5027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27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2787">
                                            <p:txEl>
                                              <p:pRg st="4" end="4"/>
                                            </p:txEl>
                                          </p:spTgt>
                                        </p:tgtEl>
                                        <p:attrNameLst>
                                          <p:attrName>style.visibility</p:attrName>
                                        </p:attrNameLst>
                                      </p:cBhvr>
                                      <p:to>
                                        <p:strVal val="visible"/>
                                      </p:to>
                                    </p:set>
                                    <p:anim calcmode="lin" valueType="num">
                                      <p:cBhvr additive="base">
                                        <p:cTn id="31" dur="500" fill="hold"/>
                                        <p:tgtEl>
                                          <p:spTgt spid="5027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27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2787">
                                            <p:txEl>
                                              <p:pRg st="5" end="5"/>
                                            </p:txEl>
                                          </p:spTgt>
                                        </p:tgtEl>
                                        <p:attrNameLst>
                                          <p:attrName>style.visibility</p:attrName>
                                        </p:attrNameLst>
                                      </p:cBhvr>
                                      <p:to>
                                        <p:strVal val="visible"/>
                                      </p:to>
                                    </p:set>
                                    <p:anim calcmode="lin" valueType="num">
                                      <p:cBhvr additive="base">
                                        <p:cTn id="37" dur="500" fill="hold"/>
                                        <p:tgtEl>
                                          <p:spTgt spid="5027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27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2787">
                                            <p:txEl>
                                              <p:pRg st="6" end="6"/>
                                            </p:txEl>
                                          </p:spTgt>
                                        </p:tgtEl>
                                        <p:attrNameLst>
                                          <p:attrName>style.visibility</p:attrName>
                                        </p:attrNameLst>
                                      </p:cBhvr>
                                      <p:to>
                                        <p:strVal val="visible"/>
                                      </p:to>
                                    </p:set>
                                    <p:anim calcmode="lin" valueType="num">
                                      <p:cBhvr additive="base">
                                        <p:cTn id="43" dur="500" fill="hold"/>
                                        <p:tgtEl>
                                          <p:spTgt spid="5027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27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4"/>
          <p:cNvSpPr>
            <a:spLocks noGrp="1"/>
          </p:cNvSpPr>
          <p:nvPr>
            <p:ph type="sldNum" sz="quarter" idx="12"/>
          </p:nvPr>
        </p:nvSpPr>
        <p:spPr/>
        <p:txBody>
          <a:bodyPr/>
          <a:lstStyle/>
          <a:p>
            <a:fld id="{664F153C-270C-4D0A-A259-5BE92DA5BE5F}" type="slidenum">
              <a:rPr lang="en-US" altLang="fr-FR"/>
              <a:pPr/>
              <a:t>28</a:t>
            </a:fld>
            <a:endParaRPr lang="en-US" altLang="fr-FR"/>
          </a:p>
        </p:txBody>
      </p:sp>
      <p:sp>
        <p:nvSpPr>
          <p:cNvPr id="504834" name="Rectangle 2"/>
          <p:cNvSpPr>
            <a:spLocks noGrp="1" noChangeArrowheads="1"/>
          </p:cNvSpPr>
          <p:nvPr>
            <p:ph type="title"/>
          </p:nvPr>
        </p:nvSpPr>
        <p:spPr/>
        <p:txBody>
          <a:bodyPr/>
          <a:lstStyle/>
          <a:p>
            <a:pPr algn="ctr"/>
            <a:r>
              <a:rPr lang="fr-FR" altLang="fr-FR" dirty="0"/>
              <a:t>Les CFC</a:t>
            </a:r>
          </a:p>
        </p:txBody>
      </p:sp>
      <p:sp>
        <p:nvSpPr>
          <p:cNvPr id="504835" name="Text Box 3"/>
          <p:cNvSpPr txBox="1">
            <a:spLocks noChangeArrowheads="1"/>
          </p:cNvSpPr>
          <p:nvPr/>
        </p:nvSpPr>
        <p:spPr bwMode="auto">
          <a:xfrm>
            <a:off x="2057400" y="1676400"/>
            <a:ext cx="57150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Clr>
                <a:schemeClr val="accent1"/>
              </a:buClr>
              <a:buSzTx/>
              <a:buFont typeface="Wingdings 2" panose="05020102010507070707" pitchFamily="18" charset="2"/>
              <a:buChar char=" "/>
            </a:pPr>
            <a:endParaRPr lang="fr-FR" altLang="fr-FR" sz="2100">
              <a:latin typeface="CG Times (WN)"/>
            </a:endParaRPr>
          </a:p>
        </p:txBody>
      </p:sp>
      <p:sp>
        <p:nvSpPr>
          <p:cNvPr id="504836" name="Text Box 4"/>
          <p:cNvSpPr txBox="1">
            <a:spLocks noChangeArrowheads="1"/>
          </p:cNvSpPr>
          <p:nvPr/>
        </p:nvSpPr>
        <p:spPr bwMode="auto">
          <a:xfrm>
            <a:off x="2286000" y="1981200"/>
            <a:ext cx="62484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buClr>
                <a:schemeClr val="accent1"/>
              </a:buClr>
              <a:buSzTx/>
              <a:buFont typeface="Wingdings 2" panose="05020102010507070707" pitchFamily="18" charset="2"/>
              <a:buChar char=" "/>
            </a:pPr>
            <a:r>
              <a:rPr lang="fr-FR" altLang="fr-FR" sz="3200" b="1" dirty="0">
                <a:latin typeface="CG Times (WN)"/>
              </a:rPr>
              <a:t>Les</a:t>
            </a:r>
          </a:p>
          <a:p>
            <a:pPr algn="ctr">
              <a:buClr>
                <a:schemeClr val="accent1"/>
              </a:buClr>
              <a:buSzTx/>
              <a:buFont typeface="Wingdings 2" panose="05020102010507070707" pitchFamily="18" charset="2"/>
              <a:buChar char=" "/>
            </a:pPr>
            <a:r>
              <a:rPr lang="fr-FR" altLang="fr-FR" sz="3200" b="1" dirty="0">
                <a:latin typeface="CG Times (WN)"/>
              </a:rPr>
              <a:t>C  F  C</a:t>
            </a:r>
          </a:p>
        </p:txBody>
      </p:sp>
      <p:grpSp>
        <p:nvGrpSpPr>
          <p:cNvPr id="504837" name="Group 5"/>
          <p:cNvGrpSpPr>
            <a:grpSpLocks/>
          </p:cNvGrpSpPr>
          <p:nvPr/>
        </p:nvGrpSpPr>
        <p:grpSpPr bwMode="auto">
          <a:xfrm>
            <a:off x="1600200" y="3051175"/>
            <a:ext cx="3375025" cy="2665413"/>
            <a:chOff x="1008" y="1922"/>
            <a:chExt cx="2126" cy="1679"/>
          </a:xfrm>
        </p:grpSpPr>
        <p:sp>
          <p:nvSpPr>
            <p:cNvPr id="504838" name="Line 6"/>
            <p:cNvSpPr>
              <a:spLocks noChangeShapeType="1"/>
            </p:cNvSpPr>
            <p:nvPr/>
          </p:nvSpPr>
          <p:spPr bwMode="auto">
            <a:xfrm flipH="1">
              <a:off x="2105" y="1922"/>
              <a:ext cx="1029" cy="95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fr-FR"/>
            </a:p>
          </p:txBody>
        </p:sp>
        <p:sp>
          <p:nvSpPr>
            <p:cNvPr id="504839" name="Text Box 7"/>
            <p:cNvSpPr txBox="1">
              <a:spLocks noChangeArrowheads="1"/>
            </p:cNvSpPr>
            <p:nvPr/>
          </p:nvSpPr>
          <p:spPr bwMode="auto">
            <a:xfrm>
              <a:off x="1008" y="2976"/>
              <a:ext cx="1600"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chorCtr="1">
              <a:spAutoFit/>
            </a:bodyPr>
            <a:lstStyle>
              <a:lvl1pPr>
                <a:spcBef>
                  <a:spcPct val="0"/>
                </a:spcBef>
                <a:tabLst>
                  <a:tab pos="292100" algn="l"/>
                </a:tabLst>
                <a:defRPr kumimoji="1" sz="2400">
                  <a:solidFill>
                    <a:schemeClr val="tx1"/>
                  </a:solidFill>
                  <a:latin typeface="Times New Roman" panose="02020603050405020304" pitchFamily="18" charset="0"/>
                </a:defRPr>
              </a:lvl1pPr>
              <a:lvl2pPr marL="190500">
                <a:spcBef>
                  <a:spcPct val="0"/>
                </a:spcBef>
                <a:tabLst>
                  <a:tab pos="292100" algn="l"/>
                </a:tabLst>
                <a:defRPr kumimoji="1" sz="2400">
                  <a:solidFill>
                    <a:schemeClr val="tx1"/>
                  </a:solidFill>
                  <a:latin typeface="Times New Roman" panose="02020603050405020304" pitchFamily="18" charset="0"/>
                </a:defRPr>
              </a:lvl2pPr>
              <a:lvl3pPr marL="381000">
                <a:spcBef>
                  <a:spcPct val="0"/>
                </a:spcBef>
                <a:tabLst>
                  <a:tab pos="292100" algn="l"/>
                </a:tabLst>
                <a:defRPr kumimoji="1" sz="2400">
                  <a:solidFill>
                    <a:schemeClr val="tx1"/>
                  </a:solidFill>
                  <a:latin typeface="Times New Roman" panose="02020603050405020304" pitchFamily="18" charset="0"/>
                </a:defRPr>
              </a:lvl3pPr>
              <a:lvl4pPr marL="571500">
                <a:spcBef>
                  <a:spcPct val="0"/>
                </a:spcBef>
                <a:tabLst>
                  <a:tab pos="292100" algn="l"/>
                </a:tabLst>
                <a:defRPr kumimoji="1" sz="2400">
                  <a:solidFill>
                    <a:schemeClr val="tx1"/>
                  </a:solidFill>
                  <a:latin typeface="Times New Roman" panose="02020603050405020304" pitchFamily="18" charset="0"/>
                </a:defRPr>
              </a:lvl4pPr>
              <a:lvl5pPr marL="762000">
                <a:spcBef>
                  <a:spcPct val="0"/>
                </a:spcBef>
                <a:tabLst>
                  <a:tab pos="292100" algn="l"/>
                </a:tabLst>
                <a:defRPr kumimoji="1" sz="2400">
                  <a:solidFill>
                    <a:schemeClr val="tx1"/>
                  </a:solidFill>
                  <a:latin typeface="Times New Roman" panose="02020603050405020304" pitchFamily="18" charset="0"/>
                </a:defRPr>
              </a:lvl5pPr>
              <a:lvl6pPr marL="1219200" eaLnBrk="0" fontAlgn="base" hangingPunct="0">
                <a:spcBef>
                  <a:spcPct val="0"/>
                </a:spcBef>
                <a:spcAft>
                  <a:spcPct val="0"/>
                </a:spcAft>
                <a:tabLst>
                  <a:tab pos="292100" algn="l"/>
                </a:tabLst>
                <a:defRPr kumimoji="1" sz="2400">
                  <a:solidFill>
                    <a:schemeClr val="tx1"/>
                  </a:solidFill>
                  <a:latin typeface="Times New Roman" panose="02020603050405020304" pitchFamily="18" charset="0"/>
                </a:defRPr>
              </a:lvl6pPr>
              <a:lvl7pPr marL="1676400" eaLnBrk="0" fontAlgn="base" hangingPunct="0">
                <a:spcBef>
                  <a:spcPct val="0"/>
                </a:spcBef>
                <a:spcAft>
                  <a:spcPct val="0"/>
                </a:spcAft>
                <a:tabLst>
                  <a:tab pos="292100" algn="l"/>
                </a:tabLst>
                <a:defRPr kumimoji="1" sz="2400">
                  <a:solidFill>
                    <a:schemeClr val="tx1"/>
                  </a:solidFill>
                  <a:latin typeface="Times New Roman" panose="02020603050405020304" pitchFamily="18" charset="0"/>
                </a:defRPr>
              </a:lvl7pPr>
              <a:lvl8pPr marL="2133600" eaLnBrk="0" fontAlgn="base" hangingPunct="0">
                <a:spcBef>
                  <a:spcPct val="0"/>
                </a:spcBef>
                <a:spcAft>
                  <a:spcPct val="0"/>
                </a:spcAft>
                <a:tabLst>
                  <a:tab pos="292100" algn="l"/>
                </a:tabLst>
                <a:defRPr kumimoji="1" sz="2400">
                  <a:solidFill>
                    <a:schemeClr val="tx1"/>
                  </a:solidFill>
                  <a:latin typeface="Times New Roman" panose="02020603050405020304" pitchFamily="18" charset="0"/>
                </a:defRPr>
              </a:lvl8pPr>
              <a:lvl9pPr marL="2590800" eaLnBrk="0" fontAlgn="base" hangingPunct="0">
                <a:spcBef>
                  <a:spcPct val="0"/>
                </a:spcBef>
                <a:spcAft>
                  <a:spcPct val="0"/>
                </a:spcAft>
                <a:tabLst>
                  <a:tab pos="292100" algn="l"/>
                </a:tabLst>
                <a:defRPr kumimoji="1" sz="2400">
                  <a:solidFill>
                    <a:schemeClr val="tx1"/>
                  </a:solidFill>
                  <a:latin typeface="Times New Roman" panose="02020603050405020304" pitchFamily="18" charset="0"/>
                </a:defRPr>
              </a:lvl9pPr>
            </a:lstStyle>
            <a:p>
              <a:pPr lvl="4" algn="ctr">
                <a:lnSpc>
                  <a:spcPts val="1400"/>
                </a:lnSpc>
                <a:spcBef>
                  <a:spcPct val="50000"/>
                </a:spcBef>
                <a:buClr>
                  <a:schemeClr val="accent1"/>
                </a:buClr>
                <a:buSzTx/>
                <a:buFont typeface="Wingdings 2" panose="05020102010507070707" pitchFamily="18" charset="2"/>
                <a:buChar char=" "/>
              </a:pPr>
              <a:r>
                <a:rPr lang="fr-FR" altLang="fr-FR" sz="2800" b="1" dirty="0" err="1">
                  <a:solidFill>
                    <a:srgbClr val="FF0000"/>
                  </a:solidFill>
                  <a:latin typeface="CG Times (WN)"/>
                </a:rPr>
                <a:t>C</a:t>
              </a:r>
              <a:r>
                <a:rPr lang="fr-FR" altLang="fr-FR" sz="2800" b="1" dirty="0" err="1">
                  <a:latin typeface="CG Times (WN)"/>
                </a:rPr>
                <a:t>hloro</a:t>
              </a:r>
              <a:endParaRPr lang="fr-FR" altLang="fr-FR" sz="2800" b="1" dirty="0">
                <a:latin typeface="CG Times (WN)"/>
              </a:endParaRPr>
            </a:p>
          </p:txBody>
        </p:sp>
        <p:sp>
          <p:nvSpPr>
            <p:cNvPr id="504840" name="Oval 8"/>
            <p:cNvSpPr>
              <a:spLocks noChangeArrowheads="1"/>
            </p:cNvSpPr>
            <p:nvPr/>
          </p:nvSpPr>
          <p:spPr bwMode="auto">
            <a:xfrm>
              <a:off x="1920" y="3216"/>
              <a:ext cx="385" cy="385"/>
            </a:xfrm>
            <a:prstGeom prst="ellipse">
              <a:avLst/>
            </a:prstGeom>
            <a:gradFill rotWithShape="0">
              <a:gsLst>
                <a:gs pos="0">
                  <a:schemeClr val="bg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Cl</a:t>
              </a:r>
              <a:endParaRPr lang="fr-FR" altLang="fr-FR" sz="1000" b="1">
                <a:solidFill>
                  <a:srgbClr val="010000"/>
                </a:solidFill>
                <a:latin typeface="Arial" panose="020B0604020202020204" pitchFamily="34" charset="0"/>
              </a:endParaRPr>
            </a:p>
          </p:txBody>
        </p:sp>
      </p:grpSp>
      <p:grpSp>
        <p:nvGrpSpPr>
          <p:cNvPr id="504841" name="Group 9"/>
          <p:cNvGrpSpPr>
            <a:grpSpLocks/>
          </p:cNvGrpSpPr>
          <p:nvPr/>
        </p:nvGrpSpPr>
        <p:grpSpPr bwMode="auto">
          <a:xfrm>
            <a:off x="4191000" y="3035300"/>
            <a:ext cx="2057400" cy="2632075"/>
            <a:chOff x="2640" y="1912"/>
            <a:chExt cx="1296" cy="1658"/>
          </a:xfrm>
        </p:grpSpPr>
        <p:sp>
          <p:nvSpPr>
            <p:cNvPr id="504842" name="Line 10"/>
            <p:cNvSpPr>
              <a:spLocks noChangeShapeType="1"/>
            </p:cNvSpPr>
            <p:nvPr/>
          </p:nvSpPr>
          <p:spPr bwMode="auto">
            <a:xfrm flipH="1">
              <a:off x="3512" y="1912"/>
              <a:ext cx="0" cy="96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fr-FR"/>
            </a:p>
          </p:txBody>
        </p:sp>
        <p:sp>
          <p:nvSpPr>
            <p:cNvPr id="504843" name="Text Box 11"/>
            <p:cNvSpPr txBox="1">
              <a:spLocks noChangeArrowheads="1"/>
            </p:cNvSpPr>
            <p:nvPr/>
          </p:nvSpPr>
          <p:spPr bwMode="auto">
            <a:xfrm>
              <a:off x="2640" y="2880"/>
              <a:ext cx="1296"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defRPr kumimoji="1" sz="2400">
                  <a:solidFill>
                    <a:schemeClr val="tx1"/>
                  </a:solidFill>
                  <a:latin typeface="Times New Roman" panose="02020603050405020304" pitchFamily="18" charset="0"/>
                </a:defRPr>
              </a:lvl1pPr>
              <a:lvl2pPr marL="190500">
                <a:spcBef>
                  <a:spcPct val="0"/>
                </a:spcBef>
                <a:defRPr kumimoji="1" sz="2400">
                  <a:solidFill>
                    <a:schemeClr val="tx1"/>
                  </a:solidFill>
                  <a:latin typeface="Times New Roman" panose="02020603050405020304" pitchFamily="18" charset="0"/>
                </a:defRPr>
              </a:lvl2pPr>
              <a:lvl3pPr marL="381000">
                <a:spcBef>
                  <a:spcPct val="0"/>
                </a:spcBef>
                <a:defRPr kumimoji="1" sz="2400">
                  <a:solidFill>
                    <a:schemeClr val="tx1"/>
                  </a:solidFill>
                  <a:latin typeface="Times New Roman" panose="02020603050405020304" pitchFamily="18" charset="0"/>
                </a:defRPr>
              </a:lvl3pPr>
              <a:lvl4pPr marL="571500">
                <a:spcBef>
                  <a:spcPct val="0"/>
                </a:spcBef>
                <a:defRPr kumimoji="1" sz="2400">
                  <a:solidFill>
                    <a:schemeClr val="tx1"/>
                  </a:solidFill>
                  <a:latin typeface="Times New Roman" panose="02020603050405020304" pitchFamily="18" charset="0"/>
                </a:defRPr>
              </a:lvl4pPr>
              <a:lvl5pPr marL="762000">
                <a:spcBef>
                  <a:spcPct val="0"/>
                </a:spcBef>
                <a:defRPr kumimoji="1" sz="2400">
                  <a:solidFill>
                    <a:schemeClr val="tx1"/>
                  </a:solidFill>
                  <a:latin typeface="Times New Roman" panose="02020603050405020304" pitchFamily="18" charset="0"/>
                </a:defRPr>
              </a:lvl5pPr>
              <a:lvl6pPr marL="1219200" eaLnBrk="0" fontAlgn="base" hangingPunct="0">
                <a:spcBef>
                  <a:spcPct val="0"/>
                </a:spcBef>
                <a:spcAft>
                  <a:spcPct val="0"/>
                </a:spcAft>
                <a:defRPr kumimoji="1" sz="2400">
                  <a:solidFill>
                    <a:schemeClr val="tx1"/>
                  </a:solidFill>
                  <a:latin typeface="Times New Roman" panose="02020603050405020304" pitchFamily="18" charset="0"/>
                </a:defRPr>
              </a:lvl6pPr>
              <a:lvl7pPr marL="1676400" eaLnBrk="0" fontAlgn="base" hangingPunct="0">
                <a:spcBef>
                  <a:spcPct val="0"/>
                </a:spcBef>
                <a:spcAft>
                  <a:spcPct val="0"/>
                </a:spcAft>
                <a:defRPr kumimoji="1" sz="2400">
                  <a:solidFill>
                    <a:schemeClr val="tx1"/>
                  </a:solidFill>
                  <a:latin typeface="Times New Roman" panose="02020603050405020304" pitchFamily="18" charset="0"/>
                </a:defRPr>
              </a:lvl7pPr>
              <a:lvl8pPr marL="2133600" eaLnBrk="0" fontAlgn="base" hangingPunct="0">
                <a:spcBef>
                  <a:spcPct val="0"/>
                </a:spcBef>
                <a:spcAft>
                  <a:spcPct val="0"/>
                </a:spcAft>
                <a:defRPr kumimoji="1" sz="2400">
                  <a:solidFill>
                    <a:schemeClr val="tx1"/>
                  </a:solidFill>
                  <a:latin typeface="Times New Roman" panose="02020603050405020304" pitchFamily="18" charset="0"/>
                </a:defRPr>
              </a:lvl8pPr>
              <a:lvl9pPr marL="2590800" eaLnBrk="0" fontAlgn="base" hangingPunct="0">
                <a:spcBef>
                  <a:spcPct val="0"/>
                </a:spcBef>
                <a:spcAft>
                  <a:spcPct val="0"/>
                </a:spcAft>
                <a:defRPr kumimoji="1" sz="2400">
                  <a:solidFill>
                    <a:schemeClr val="tx1"/>
                  </a:solidFill>
                  <a:latin typeface="Times New Roman" panose="02020603050405020304" pitchFamily="18" charset="0"/>
                </a:defRPr>
              </a:lvl9pPr>
            </a:lstStyle>
            <a:p>
              <a:pPr lvl="4">
                <a:lnSpc>
                  <a:spcPts val="1400"/>
                </a:lnSpc>
                <a:spcBef>
                  <a:spcPct val="50000"/>
                </a:spcBef>
                <a:buClr>
                  <a:schemeClr val="accent1"/>
                </a:buClr>
                <a:buSzTx/>
                <a:buFont typeface="Wingdings 2" panose="05020102010507070707" pitchFamily="18" charset="2"/>
                <a:buChar char=" "/>
              </a:pPr>
              <a:r>
                <a:rPr lang="fr-FR" altLang="fr-FR" sz="2800" b="1" dirty="0">
                  <a:solidFill>
                    <a:srgbClr val="FF0000"/>
                  </a:solidFill>
                  <a:latin typeface="CG Times (WN)"/>
                </a:rPr>
                <a:t>       </a:t>
              </a:r>
              <a:r>
                <a:rPr lang="fr-FR" altLang="fr-FR" sz="2800" b="1" dirty="0" err="1">
                  <a:solidFill>
                    <a:srgbClr val="FF0000"/>
                  </a:solidFill>
                  <a:latin typeface="CG Times (WN)"/>
                </a:rPr>
                <a:t>F</a:t>
              </a:r>
              <a:r>
                <a:rPr lang="fr-FR" altLang="fr-FR" sz="2800" b="1" dirty="0" err="1">
                  <a:latin typeface="CG Times (WN)"/>
                </a:rPr>
                <a:t>luoro</a:t>
              </a:r>
              <a:endParaRPr lang="fr-FR" altLang="fr-FR" sz="2800" b="1" dirty="0">
                <a:latin typeface="CG Times (WN)"/>
              </a:endParaRPr>
            </a:p>
          </p:txBody>
        </p:sp>
        <p:sp>
          <p:nvSpPr>
            <p:cNvPr id="504844" name="Oval 12"/>
            <p:cNvSpPr>
              <a:spLocks noChangeArrowheads="1"/>
            </p:cNvSpPr>
            <p:nvPr/>
          </p:nvSpPr>
          <p:spPr bwMode="auto">
            <a:xfrm>
              <a:off x="3360" y="3280"/>
              <a:ext cx="290" cy="290"/>
            </a:xfrm>
            <a:prstGeom prst="ellipse">
              <a:avLst/>
            </a:prstGeom>
            <a:gradFill rotWithShape="0">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F</a:t>
              </a:r>
              <a:endParaRPr lang="fr-FR" altLang="fr-FR" sz="1000" b="1">
                <a:solidFill>
                  <a:srgbClr val="010000"/>
                </a:solidFill>
                <a:latin typeface="Arial" panose="020B0604020202020204" pitchFamily="34" charset="0"/>
              </a:endParaRPr>
            </a:p>
          </p:txBody>
        </p:sp>
      </p:grpSp>
      <p:grpSp>
        <p:nvGrpSpPr>
          <p:cNvPr id="504845" name="Group 13"/>
          <p:cNvGrpSpPr>
            <a:grpSpLocks/>
          </p:cNvGrpSpPr>
          <p:nvPr/>
        </p:nvGrpSpPr>
        <p:grpSpPr bwMode="auto">
          <a:xfrm>
            <a:off x="6121401" y="3035300"/>
            <a:ext cx="2627313" cy="2611438"/>
            <a:chOff x="3856" y="1912"/>
            <a:chExt cx="1655" cy="1645"/>
          </a:xfrm>
        </p:grpSpPr>
        <p:sp>
          <p:nvSpPr>
            <p:cNvPr id="504846" name="Line 14"/>
            <p:cNvSpPr>
              <a:spLocks noChangeShapeType="1"/>
            </p:cNvSpPr>
            <p:nvPr/>
          </p:nvSpPr>
          <p:spPr bwMode="auto">
            <a:xfrm>
              <a:off x="3856" y="1912"/>
              <a:ext cx="1144" cy="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fr-FR"/>
            </a:p>
          </p:txBody>
        </p:sp>
        <p:sp>
          <p:nvSpPr>
            <p:cNvPr id="504847" name="Text Box 15"/>
            <p:cNvSpPr txBox="1">
              <a:spLocks noChangeArrowheads="1"/>
            </p:cNvSpPr>
            <p:nvPr/>
          </p:nvSpPr>
          <p:spPr bwMode="auto">
            <a:xfrm>
              <a:off x="3984" y="2880"/>
              <a:ext cx="1527"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defRPr kumimoji="1" sz="2400">
                  <a:solidFill>
                    <a:schemeClr val="tx1"/>
                  </a:solidFill>
                  <a:latin typeface="Times New Roman" panose="02020603050405020304" pitchFamily="18" charset="0"/>
                </a:defRPr>
              </a:lvl1pPr>
              <a:lvl2pPr marL="190500">
                <a:spcBef>
                  <a:spcPct val="0"/>
                </a:spcBef>
                <a:defRPr kumimoji="1" sz="2400">
                  <a:solidFill>
                    <a:schemeClr val="tx1"/>
                  </a:solidFill>
                  <a:latin typeface="Times New Roman" panose="02020603050405020304" pitchFamily="18" charset="0"/>
                </a:defRPr>
              </a:lvl2pPr>
              <a:lvl3pPr marL="381000">
                <a:spcBef>
                  <a:spcPct val="0"/>
                </a:spcBef>
                <a:defRPr kumimoji="1" sz="2400">
                  <a:solidFill>
                    <a:schemeClr val="tx1"/>
                  </a:solidFill>
                  <a:latin typeface="Times New Roman" panose="02020603050405020304" pitchFamily="18" charset="0"/>
                </a:defRPr>
              </a:lvl3pPr>
              <a:lvl4pPr marL="571500">
                <a:spcBef>
                  <a:spcPct val="0"/>
                </a:spcBef>
                <a:defRPr kumimoji="1" sz="2400">
                  <a:solidFill>
                    <a:schemeClr val="tx1"/>
                  </a:solidFill>
                  <a:latin typeface="Times New Roman" panose="02020603050405020304" pitchFamily="18" charset="0"/>
                </a:defRPr>
              </a:lvl4pPr>
              <a:lvl5pPr marL="762000">
                <a:spcBef>
                  <a:spcPct val="0"/>
                </a:spcBef>
                <a:defRPr kumimoji="1" sz="2400">
                  <a:solidFill>
                    <a:schemeClr val="tx1"/>
                  </a:solidFill>
                  <a:latin typeface="Times New Roman" panose="02020603050405020304" pitchFamily="18" charset="0"/>
                </a:defRPr>
              </a:lvl5pPr>
              <a:lvl6pPr marL="1219200" eaLnBrk="0" fontAlgn="base" hangingPunct="0">
                <a:spcBef>
                  <a:spcPct val="0"/>
                </a:spcBef>
                <a:spcAft>
                  <a:spcPct val="0"/>
                </a:spcAft>
                <a:defRPr kumimoji="1" sz="2400">
                  <a:solidFill>
                    <a:schemeClr val="tx1"/>
                  </a:solidFill>
                  <a:latin typeface="Times New Roman" panose="02020603050405020304" pitchFamily="18" charset="0"/>
                </a:defRPr>
              </a:lvl6pPr>
              <a:lvl7pPr marL="1676400" eaLnBrk="0" fontAlgn="base" hangingPunct="0">
                <a:spcBef>
                  <a:spcPct val="0"/>
                </a:spcBef>
                <a:spcAft>
                  <a:spcPct val="0"/>
                </a:spcAft>
                <a:defRPr kumimoji="1" sz="2400">
                  <a:solidFill>
                    <a:schemeClr val="tx1"/>
                  </a:solidFill>
                  <a:latin typeface="Times New Roman" panose="02020603050405020304" pitchFamily="18" charset="0"/>
                </a:defRPr>
              </a:lvl7pPr>
              <a:lvl8pPr marL="2133600" eaLnBrk="0" fontAlgn="base" hangingPunct="0">
                <a:spcBef>
                  <a:spcPct val="0"/>
                </a:spcBef>
                <a:spcAft>
                  <a:spcPct val="0"/>
                </a:spcAft>
                <a:defRPr kumimoji="1" sz="2400">
                  <a:solidFill>
                    <a:schemeClr val="tx1"/>
                  </a:solidFill>
                  <a:latin typeface="Times New Roman" panose="02020603050405020304" pitchFamily="18" charset="0"/>
                </a:defRPr>
              </a:lvl8pPr>
              <a:lvl9pPr marL="2590800" eaLnBrk="0" fontAlgn="base" hangingPunct="0">
                <a:spcBef>
                  <a:spcPct val="0"/>
                </a:spcBef>
                <a:spcAft>
                  <a:spcPct val="0"/>
                </a:spcAft>
                <a:defRPr kumimoji="1" sz="2400">
                  <a:solidFill>
                    <a:schemeClr val="tx1"/>
                  </a:solidFill>
                  <a:latin typeface="Times New Roman" panose="02020603050405020304" pitchFamily="18" charset="0"/>
                </a:defRPr>
              </a:lvl9pPr>
            </a:lstStyle>
            <a:p>
              <a:pPr lvl="4" algn="ctr">
                <a:lnSpc>
                  <a:spcPts val="1400"/>
                </a:lnSpc>
                <a:spcBef>
                  <a:spcPct val="50000"/>
                </a:spcBef>
                <a:buClr>
                  <a:schemeClr val="accent1"/>
                </a:buClr>
                <a:buSzTx/>
                <a:buFont typeface="Wingdings 2" panose="05020102010507070707" pitchFamily="18" charset="2"/>
                <a:buChar char=" "/>
              </a:pPr>
              <a:r>
                <a:rPr lang="fr-FR" altLang="fr-FR" sz="2800" b="1" dirty="0">
                  <a:solidFill>
                    <a:srgbClr val="FF0000"/>
                  </a:solidFill>
                  <a:latin typeface="CG Times (WN)"/>
                </a:rPr>
                <a:t>       C</a:t>
              </a:r>
              <a:r>
                <a:rPr lang="fr-FR" altLang="fr-FR" sz="2800" b="1" dirty="0">
                  <a:latin typeface="CG Times (WN)"/>
                </a:rPr>
                <a:t>arbone</a:t>
              </a:r>
            </a:p>
          </p:txBody>
        </p:sp>
        <p:sp>
          <p:nvSpPr>
            <p:cNvPr id="504848" name="Oval 16"/>
            <p:cNvSpPr>
              <a:spLocks noChangeArrowheads="1"/>
            </p:cNvSpPr>
            <p:nvPr/>
          </p:nvSpPr>
          <p:spPr bwMode="auto">
            <a:xfrm>
              <a:off x="4768" y="3208"/>
              <a:ext cx="349" cy="349"/>
            </a:xfrm>
            <a:prstGeom prst="ellipse">
              <a:avLst/>
            </a:prstGeom>
            <a:gradFill rotWithShape="0">
              <a:gsLst>
                <a:gs pos="0">
                  <a:schemeClr val="bg1"/>
                </a:gs>
                <a:gs pos="100000">
                  <a:schemeClr val="tx1"/>
                </a:gs>
              </a:gsLst>
              <a:path path="shape">
                <a:fillToRect l="50000" t="50000" r="50000" b="50000"/>
              </a:path>
            </a:gra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00000"/>
                  </a:solidFill>
                  <a:latin typeface="Arial" panose="020B0604020202020204" pitchFamily="34" charset="0"/>
                </a:rPr>
                <a:t>C</a:t>
              </a:r>
              <a:endParaRPr lang="fr-FR" altLang="fr-FR" sz="1000" b="1">
                <a:solidFill>
                  <a:srgbClr val="010000"/>
                </a:solidFill>
                <a:latin typeface="Arial" panose="020B0604020202020204" pitchFamily="34" charset="0"/>
              </a:endParaRPr>
            </a:p>
          </p:txBody>
        </p:sp>
      </p:grpSp>
    </p:spTree>
    <p:extLst>
      <p:ext uri="{BB962C8B-B14F-4D97-AF65-F5344CB8AC3E}">
        <p14:creationId xmlns:p14="http://schemas.microsoft.com/office/powerpoint/2010/main" val="2050185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4836"/>
                                        </p:tgtEl>
                                        <p:attrNameLst>
                                          <p:attrName>style.visibility</p:attrName>
                                        </p:attrNameLst>
                                      </p:cBhvr>
                                      <p:to>
                                        <p:strVal val="visible"/>
                                      </p:to>
                                    </p:set>
                                    <p:anim calcmode="lin" valueType="num">
                                      <p:cBhvr>
                                        <p:cTn id="7" dur="500" fill="hold"/>
                                        <p:tgtEl>
                                          <p:spTgt spid="504836"/>
                                        </p:tgtEl>
                                        <p:attrNameLst>
                                          <p:attrName>ppt_w</p:attrName>
                                        </p:attrNameLst>
                                      </p:cBhvr>
                                      <p:tavLst>
                                        <p:tav tm="0">
                                          <p:val>
                                            <p:fltVal val="0"/>
                                          </p:val>
                                        </p:tav>
                                        <p:tav tm="100000">
                                          <p:val>
                                            <p:strVal val="#ppt_w"/>
                                          </p:val>
                                        </p:tav>
                                      </p:tavLst>
                                    </p:anim>
                                    <p:anim calcmode="lin" valueType="num">
                                      <p:cBhvr>
                                        <p:cTn id="8" dur="500" fill="hold"/>
                                        <p:tgtEl>
                                          <p:spTgt spid="5048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04837"/>
                                        </p:tgtEl>
                                        <p:attrNameLst>
                                          <p:attrName>style.visibility</p:attrName>
                                        </p:attrNameLst>
                                      </p:cBhvr>
                                      <p:to>
                                        <p:strVal val="visible"/>
                                      </p:to>
                                    </p:set>
                                    <p:anim calcmode="lin" valueType="num">
                                      <p:cBhvr>
                                        <p:cTn id="13" dur="500" fill="hold"/>
                                        <p:tgtEl>
                                          <p:spTgt spid="504837"/>
                                        </p:tgtEl>
                                        <p:attrNameLst>
                                          <p:attrName>ppt_w</p:attrName>
                                        </p:attrNameLst>
                                      </p:cBhvr>
                                      <p:tavLst>
                                        <p:tav tm="0">
                                          <p:val>
                                            <p:fltVal val="0"/>
                                          </p:val>
                                        </p:tav>
                                        <p:tav tm="100000">
                                          <p:val>
                                            <p:strVal val="#ppt_w"/>
                                          </p:val>
                                        </p:tav>
                                      </p:tavLst>
                                    </p:anim>
                                    <p:anim calcmode="lin" valueType="num">
                                      <p:cBhvr>
                                        <p:cTn id="14" dur="500" fill="hold"/>
                                        <p:tgtEl>
                                          <p:spTgt spid="50483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04841"/>
                                        </p:tgtEl>
                                        <p:attrNameLst>
                                          <p:attrName>style.visibility</p:attrName>
                                        </p:attrNameLst>
                                      </p:cBhvr>
                                      <p:to>
                                        <p:strVal val="visible"/>
                                      </p:to>
                                    </p:set>
                                    <p:anim calcmode="lin" valueType="num">
                                      <p:cBhvr>
                                        <p:cTn id="19" dur="500" fill="hold"/>
                                        <p:tgtEl>
                                          <p:spTgt spid="504841"/>
                                        </p:tgtEl>
                                        <p:attrNameLst>
                                          <p:attrName>ppt_w</p:attrName>
                                        </p:attrNameLst>
                                      </p:cBhvr>
                                      <p:tavLst>
                                        <p:tav tm="0">
                                          <p:val>
                                            <p:fltVal val="0"/>
                                          </p:val>
                                        </p:tav>
                                        <p:tav tm="100000">
                                          <p:val>
                                            <p:strVal val="#ppt_w"/>
                                          </p:val>
                                        </p:tav>
                                      </p:tavLst>
                                    </p:anim>
                                    <p:anim calcmode="lin" valueType="num">
                                      <p:cBhvr>
                                        <p:cTn id="20" dur="500" fill="hold"/>
                                        <p:tgtEl>
                                          <p:spTgt spid="50484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04845"/>
                                        </p:tgtEl>
                                        <p:attrNameLst>
                                          <p:attrName>style.visibility</p:attrName>
                                        </p:attrNameLst>
                                      </p:cBhvr>
                                      <p:to>
                                        <p:strVal val="visible"/>
                                      </p:to>
                                    </p:set>
                                    <p:anim calcmode="lin" valueType="num">
                                      <p:cBhvr>
                                        <p:cTn id="25" dur="500" fill="hold"/>
                                        <p:tgtEl>
                                          <p:spTgt spid="504845"/>
                                        </p:tgtEl>
                                        <p:attrNameLst>
                                          <p:attrName>ppt_w</p:attrName>
                                        </p:attrNameLst>
                                      </p:cBhvr>
                                      <p:tavLst>
                                        <p:tav tm="0">
                                          <p:val>
                                            <p:fltVal val="0"/>
                                          </p:val>
                                        </p:tav>
                                        <p:tav tm="100000">
                                          <p:val>
                                            <p:strVal val="#ppt_w"/>
                                          </p:val>
                                        </p:tav>
                                      </p:tavLst>
                                    </p:anim>
                                    <p:anim calcmode="lin" valueType="num">
                                      <p:cBhvr>
                                        <p:cTn id="26" dur="500" fill="hold"/>
                                        <p:tgtEl>
                                          <p:spTgt spid="5048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numéro de diapositive 4"/>
          <p:cNvSpPr>
            <a:spLocks noGrp="1"/>
          </p:cNvSpPr>
          <p:nvPr>
            <p:ph type="sldNum" sz="quarter" idx="12"/>
          </p:nvPr>
        </p:nvSpPr>
        <p:spPr/>
        <p:txBody>
          <a:bodyPr/>
          <a:lstStyle/>
          <a:p>
            <a:fld id="{7E740C36-22F5-4FB1-95D8-C1E53DBB1757}" type="slidenum">
              <a:rPr lang="en-US" altLang="fr-FR"/>
              <a:pPr/>
              <a:t>29</a:t>
            </a:fld>
            <a:endParaRPr lang="en-US" altLang="fr-FR"/>
          </a:p>
        </p:txBody>
      </p:sp>
      <p:sp>
        <p:nvSpPr>
          <p:cNvPr id="505858" name="Rectangle 2"/>
          <p:cNvSpPr>
            <a:spLocks noGrp="1" noChangeArrowheads="1"/>
          </p:cNvSpPr>
          <p:nvPr>
            <p:ph type="title"/>
          </p:nvPr>
        </p:nvSpPr>
        <p:spPr/>
        <p:txBody>
          <a:bodyPr/>
          <a:lstStyle/>
          <a:p>
            <a:pPr algn="ctr"/>
            <a:r>
              <a:rPr lang="fr-FR" altLang="fr-FR" dirty="0"/>
              <a:t>Les CFC</a:t>
            </a:r>
          </a:p>
        </p:txBody>
      </p:sp>
      <p:sp>
        <p:nvSpPr>
          <p:cNvPr id="505859" name="Text Box 3"/>
          <p:cNvSpPr txBox="1">
            <a:spLocks noChangeArrowheads="1"/>
          </p:cNvSpPr>
          <p:nvPr/>
        </p:nvSpPr>
        <p:spPr bwMode="auto">
          <a:xfrm>
            <a:off x="683568" y="1752600"/>
            <a:ext cx="79270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292100" indent="-292100">
              <a:spcBef>
                <a:spcPct val="0"/>
              </a:spcBef>
              <a:defRPr kumimoji="1" sz="2400">
                <a:solidFill>
                  <a:schemeClr val="tx1"/>
                </a:solidFill>
                <a:latin typeface="Times New Roman" panose="02020603050405020304" pitchFamily="18" charset="0"/>
              </a:defRPr>
            </a:lvl1pPr>
            <a:lvl2pPr marL="482600">
              <a:spcBef>
                <a:spcPct val="0"/>
              </a:spcBef>
              <a:defRPr kumimoji="1" sz="2400">
                <a:solidFill>
                  <a:schemeClr val="tx1"/>
                </a:solidFill>
                <a:latin typeface="Times New Roman" panose="02020603050405020304" pitchFamily="18" charset="0"/>
              </a:defRPr>
            </a:lvl2pPr>
            <a:lvl3pPr>
              <a:spcBef>
                <a:spcPct val="0"/>
              </a:spcBef>
              <a:defRPr kumimoji="1" sz="2400">
                <a:solidFill>
                  <a:schemeClr val="tx1"/>
                </a:solidFill>
                <a:latin typeface="Times New Roman" panose="02020603050405020304" pitchFamily="18" charset="0"/>
              </a:defRPr>
            </a:lvl3pPr>
            <a:lvl4pPr>
              <a:spcBef>
                <a:spcPct val="0"/>
              </a:spcBef>
              <a:defRPr kumimoji="1" sz="2400">
                <a:solidFill>
                  <a:schemeClr val="tx1"/>
                </a:solidFill>
                <a:latin typeface="Times New Roman" panose="02020603050405020304" pitchFamily="18" charset="0"/>
              </a:defRPr>
            </a:lvl4pPr>
            <a:lvl5pPr>
              <a:spcBef>
                <a:spcPct val="0"/>
              </a:spcBef>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50000"/>
              </a:spcBef>
              <a:buClr>
                <a:schemeClr val="accent1"/>
              </a:buClr>
              <a:buSzTx/>
              <a:buFont typeface="Wingdings 2" panose="05020102010507070707" pitchFamily="18" charset="2"/>
              <a:buChar char="¡"/>
            </a:pPr>
            <a:r>
              <a:rPr lang="fr-FR" altLang="fr-FR" b="1" dirty="0">
                <a:latin typeface="CG Times (WN)"/>
              </a:rPr>
              <a:t>sont fabriqués à partir d’hydrocarbures tels que :</a:t>
            </a:r>
          </a:p>
        </p:txBody>
      </p:sp>
      <p:grpSp>
        <p:nvGrpSpPr>
          <p:cNvPr id="505860" name="Group 4"/>
          <p:cNvGrpSpPr>
            <a:grpSpLocks/>
          </p:cNvGrpSpPr>
          <p:nvPr/>
        </p:nvGrpSpPr>
        <p:grpSpPr bwMode="auto">
          <a:xfrm>
            <a:off x="1536700" y="2743200"/>
            <a:ext cx="2595563" cy="3348038"/>
            <a:chOff x="968" y="1728"/>
            <a:chExt cx="1635" cy="2109"/>
          </a:xfrm>
        </p:grpSpPr>
        <p:sp>
          <p:nvSpPr>
            <p:cNvPr id="505861" name="Oval 5"/>
            <p:cNvSpPr>
              <a:spLocks noChangeArrowheads="1"/>
            </p:cNvSpPr>
            <p:nvPr/>
          </p:nvSpPr>
          <p:spPr bwMode="auto">
            <a:xfrm>
              <a:off x="1776" y="2944"/>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sp>
          <p:nvSpPr>
            <p:cNvPr id="505862" name="Oval 6"/>
            <p:cNvSpPr>
              <a:spLocks noChangeArrowheads="1"/>
            </p:cNvSpPr>
            <p:nvPr/>
          </p:nvSpPr>
          <p:spPr bwMode="auto">
            <a:xfrm>
              <a:off x="1776" y="1728"/>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sp>
          <p:nvSpPr>
            <p:cNvPr id="505863" name="Oval 7"/>
            <p:cNvSpPr>
              <a:spLocks noChangeArrowheads="1"/>
            </p:cNvSpPr>
            <p:nvPr/>
          </p:nvSpPr>
          <p:spPr bwMode="auto">
            <a:xfrm>
              <a:off x="1712" y="2280"/>
              <a:ext cx="349" cy="349"/>
            </a:xfrm>
            <a:prstGeom prst="ellipse">
              <a:avLst/>
            </a:prstGeom>
            <a:gradFill rotWithShape="0">
              <a:gsLst>
                <a:gs pos="0">
                  <a:schemeClr val="bg1"/>
                </a:gs>
                <a:gs pos="100000">
                  <a:schemeClr val="tx1"/>
                </a:gs>
              </a:gsLst>
              <a:path path="shape">
                <a:fillToRect l="50000" t="50000" r="50000" b="50000"/>
              </a:path>
            </a:gra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00000"/>
                  </a:solidFill>
                  <a:latin typeface="Arial" panose="020B0604020202020204" pitchFamily="34" charset="0"/>
                </a:rPr>
                <a:t>C</a:t>
              </a:r>
              <a:endParaRPr lang="fr-FR" altLang="fr-FR" sz="1000" b="1">
                <a:solidFill>
                  <a:srgbClr val="010000"/>
                </a:solidFill>
                <a:latin typeface="Arial" panose="020B0604020202020204" pitchFamily="34" charset="0"/>
              </a:endParaRPr>
            </a:p>
          </p:txBody>
        </p:sp>
        <p:sp>
          <p:nvSpPr>
            <p:cNvPr id="505864" name="Line 8"/>
            <p:cNvSpPr>
              <a:spLocks noChangeShapeType="1"/>
            </p:cNvSpPr>
            <p:nvPr/>
          </p:nvSpPr>
          <p:spPr bwMode="auto">
            <a:xfrm rot="16200000" flipH="1">
              <a:off x="2221" y="2323"/>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65" name="Line 9"/>
            <p:cNvSpPr>
              <a:spLocks noChangeShapeType="1"/>
            </p:cNvSpPr>
            <p:nvPr/>
          </p:nvSpPr>
          <p:spPr bwMode="auto">
            <a:xfrm rot="16200000" flipH="1">
              <a:off x="1549" y="2323"/>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66" name="Line 10"/>
            <p:cNvSpPr>
              <a:spLocks noChangeShapeType="1"/>
            </p:cNvSpPr>
            <p:nvPr/>
          </p:nvSpPr>
          <p:spPr bwMode="auto">
            <a:xfrm flipH="1">
              <a:off x="1885" y="2003"/>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67" name="Line 11"/>
            <p:cNvSpPr>
              <a:spLocks noChangeShapeType="1"/>
            </p:cNvSpPr>
            <p:nvPr/>
          </p:nvSpPr>
          <p:spPr bwMode="auto">
            <a:xfrm flipH="1">
              <a:off x="1885" y="2667"/>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68" name="Oval 12"/>
            <p:cNvSpPr>
              <a:spLocks noChangeArrowheads="1"/>
            </p:cNvSpPr>
            <p:nvPr/>
          </p:nvSpPr>
          <p:spPr bwMode="auto">
            <a:xfrm>
              <a:off x="2376" y="2336"/>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sp>
          <p:nvSpPr>
            <p:cNvPr id="505869" name="Oval 13"/>
            <p:cNvSpPr>
              <a:spLocks noChangeArrowheads="1"/>
            </p:cNvSpPr>
            <p:nvPr/>
          </p:nvSpPr>
          <p:spPr bwMode="auto">
            <a:xfrm>
              <a:off x="1160" y="2336"/>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sp>
          <p:nvSpPr>
            <p:cNvPr id="505870" name="Text Box 14"/>
            <p:cNvSpPr txBox="1">
              <a:spLocks noChangeArrowheads="1"/>
            </p:cNvSpPr>
            <p:nvPr/>
          </p:nvSpPr>
          <p:spPr bwMode="auto">
            <a:xfrm>
              <a:off x="968" y="3248"/>
              <a:ext cx="1632"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buClr>
                  <a:schemeClr val="accent1"/>
                </a:buClr>
                <a:buSzTx/>
                <a:buFont typeface="Wingdings 2" panose="05020102010507070707" pitchFamily="18" charset="2"/>
                <a:buChar char=" "/>
              </a:pPr>
              <a:r>
                <a:rPr lang="fr-FR" altLang="fr-FR" sz="2400" b="1">
                  <a:latin typeface="CG Times (WN)"/>
                </a:rPr>
                <a:t>le méthane</a:t>
              </a:r>
            </a:p>
            <a:p>
              <a:pPr algn="ctr">
                <a:buClr>
                  <a:schemeClr val="accent1"/>
                </a:buClr>
                <a:buSzTx/>
                <a:buFont typeface="Wingdings 2" panose="05020102010507070707" pitchFamily="18" charset="2"/>
                <a:buChar char=" "/>
              </a:pPr>
              <a:r>
                <a:rPr lang="fr-FR" altLang="fr-FR" sz="2400" b="1">
                  <a:latin typeface="CG Times (WN)"/>
                </a:rPr>
                <a:t>CH</a:t>
              </a:r>
              <a:r>
                <a:rPr lang="fr-FR" altLang="fr-FR" sz="2400" b="1" baseline="-25000">
                  <a:latin typeface="CG Times (WN)"/>
                </a:rPr>
                <a:t>4</a:t>
              </a:r>
              <a:endParaRPr lang="fr-FR" altLang="fr-FR" sz="2400" b="1">
                <a:latin typeface="CG Times (WN)"/>
              </a:endParaRPr>
            </a:p>
          </p:txBody>
        </p:sp>
      </p:grpSp>
      <p:grpSp>
        <p:nvGrpSpPr>
          <p:cNvPr id="505871" name="Group 15"/>
          <p:cNvGrpSpPr>
            <a:grpSpLocks/>
          </p:cNvGrpSpPr>
          <p:nvPr/>
        </p:nvGrpSpPr>
        <p:grpSpPr bwMode="auto">
          <a:xfrm>
            <a:off x="5562600" y="2743200"/>
            <a:ext cx="3348038" cy="3373438"/>
            <a:chOff x="3504" y="1728"/>
            <a:chExt cx="2109" cy="2125"/>
          </a:xfrm>
        </p:grpSpPr>
        <p:grpSp>
          <p:nvGrpSpPr>
            <p:cNvPr id="505872" name="Group 16"/>
            <p:cNvGrpSpPr>
              <a:grpSpLocks/>
            </p:cNvGrpSpPr>
            <p:nvPr/>
          </p:nvGrpSpPr>
          <p:grpSpPr bwMode="auto">
            <a:xfrm>
              <a:off x="3504" y="1728"/>
              <a:ext cx="2109" cy="1427"/>
              <a:chOff x="3504" y="1728"/>
              <a:chExt cx="2109" cy="1427"/>
            </a:xfrm>
          </p:grpSpPr>
          <p:sp>
            <p:nvSpPr>
              <p:cNvPr id="505873" name="Oval 17"/>
              <p:cNvSpPr>
                <a:spLocks noChangeArrowheads="1"/>
              </p:cNvSpPr>
              <p:nvPr/>
            </p:nvSpPr>
            <p:spPr bwMode="auto">
              <a:xfrm>
                <a:off x="4720" y="2277"/>
                <a:ext cx="349" cy="349"/>
              </a:xfrm>
              <a:prstGeom prst="ellipse">
                <a:avLst/>
              </a:prstGeom>
              <a:gradFill rotWithShape="0">
                <a:gsLst>
                  <a:gs pos="0">
                    <a:schemeClr val="bg1"/>
                  </a:gs>
                  <a:gs pos="100000">
                    <a:schemeClr val="tx1"/>
                  </a:gs>
                </a:gsLst>
                <a:path path="shape">
                  <a:fillToRect l="50000" t="50000" r="50000" b="50000"/>
                </a:path>
              </a:gra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00000"/>
                    </a:solidFill>
                    <a:latin typeface="Arial" panose="020B0604020202020204" pitchFamily="34" charset="0"/>
                  </a:rPr>
                  <a:t>C</a:t>
                </a:r>
                <a:endParaRPr lang="fr-FR" altLang="fr-FR" sz="1000" b="1">
                  <a:solidFill>
                    <a:srgbClr val="010000"/>
                  </a:solidFill>
                  <a:latin typeface="Arial" panose="020B0604020202020204" pitchFamily="34" charset="0"/>
                </a:endParaRPr>
              </a:p>
            </p:txBody>
          </p:sp>
          <p:sp>
            <p:nvSpPr>
              <p:cNvPr id="505874" name="Line 18"/>
              <p:cNvSpPr>
                <a:spLocks noChangeShapeType="1"/>
              </p:cNvSpPr>
              <p:nvPr/>
            </p:nvSpPr>
            <p:spPr bwMode="auto">
              <a:xfrm rot="16200000" flipH="1">
                <a:off x="4565" y="2323"/>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75" name="Oval 19"/>
              <p:cNvSpPr>
                <a:spLocks noChangeArrowheads="1"/>
              </p:cNvSpPr>
              <p:nvPr/>
            </p:nvSpPr>
            <p:spPr bwMode="auto">
              <a:xfrm>
                <a:off x="4120" y="1728"/>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sp>
            <p:nvSpPr>
              <p:cNvPr id="505876" name="Oval 20"/>
              <p:cNvSpPr>
                <a:spLocks noChangeArrowheads="1"/>
              </p:cNvSpPr>
              <p:nvPr/>
            </p:nvSpPr>
            <p:spPr bwMode="auto">
              <a:xfrm>
                <a:off x="4056" y="2280"/>
                <a:ext cx="349" cy="349"/>
              </a:xfrm>
              <a:prstGeom prst="ellipse">
                <a:avLst/>
              </a:prstGeom>
              <a:gradFill rotWithShape="0">
                <a:gsLst>
                  <a:gs pos="0">
                    <a:schemeClr val="bg1"/>
                  </a:gs>
                  <a:gs pos="100000">
                    <a:schemeClr val="tx1"/>
                  </a:gs>
                </a:gsLst>
                <a:path path="shape">
                  <a:fillToRect l="50000" t="50000" r="50000" b="50000"/>
                </a:path>
              </a:gra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00000"/>
                    </a:solidFill>
                    <a:latin typeface="Arial" panose="020B0604020202020204" pitchFamily="34" charset="0"/>
                  </a:rPr>
                  <a:t>C</a:t>
                </a:r>
                <a:endParaRPr lang="fr-FR" altLang="fr-FR" sz="1000" b="1">
                  <a:solidFill>
                    <a:srgbClr val="010000"/>
                  </a:solidFill>
                  <a:latin typeface="Arial" panose="020B0604020202020204" pitchFamily="34" charset="0"/>
                </a:endParaRPr>
              </a:p>
            </p:txBody>
          </p:sp>
          <p:sp>
            <p:nvSpPr>
              <p:cNvPr id="505877" name="Line 21"/>
              <p:cNvSpPr>
                <a:spLocks noChangeShapeType="1"/>
              </p:cNvSpPr>
              <p:nvPr/>
            </p:nvSpPr>
            <p:spPr bwMode="auto">
              <a:xfrm rot="16200000" flipH="1">
                <a:off x="3893" y="2323"/>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78" name="Line 22"/>
              <p:cNvSpPr>
                <a:spLocks noChangeShapeType="1"/>
              </p:cNvSpPr>
              <p:nvPr/>
            </p:nvSpPr>
            <p:spPr bwMode="auto">
              <a:xfrm flipH="1">
                <a:off x="4229" y="2003"/>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79" name="Line 23"/>
              <p:cNvSpPr>
                <a:spLocks noChangeShapeType="1"/>
              </p:cNvSpPr>
              <p:nvPr/>
            </p:nvSpPr>
            <p:spPr bwMode="auto">
              <a:xfrm flipH="1">
                <a:off x="4229" y="2667"/>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80" name="Oval 24"/>
              <p:cNvSpPr>
                <a:spLocks noChangeArrowheads="1"/>
              </p:cNvSpPr>
              <p:nvPr/>
            </p:nvSpPr>
            <p:spPr bwMode="auto">
              <a:xfrm>
                <a:off x="3504" y="2336"/>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sp>
            <p:nvSpPr>
              <p:cNvPr id="505881" name="Oval 25"/>
              <p:cNvSpPr>
                <a:spLocks noChangeArrowheads="1"/>
              </p:cNvSpPr>
              <p:nvPr/>
            </p:nvSpPr>
            <p:spPr bwMode="auto">
              <a:xfrm>
                <a:off x="4120" y="2928"/>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sp>
            <p:nvSpPr>
              <p:cNvPr id="505882" name="Oval 26"/>
              <p:cNvSpPr>
                <a:spLocks noChangeArrowheads="1"/>
              </p:cNvSpPr>
              <p:nvPr/>
            </p:nvSpPr>
            <p:spPr bwMode="auto">
              <a:xfrm rot="10800000" flipH="1">
                <a:off x="4770" y="1728"/>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sp>
            <p:nvSpPr>
              <p:cNvPr id="505883" name="Line 27"/>
              <p:cNvSpPr>
                <a:spLocks noChangeShapeType="1"/>
              </p:cNvSpPr>
              <p:nvPr/>
            </p:nvSpPr>
            <p:spPr bwMode="auto">
              <a:xfrm rot="-5400000">
                <a:off x="5225" y="2323"/>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84" name="Line 28"/>
              <p:cNvSpPr>
                <a:spLocks noChangeShapeType="1"/>
              </p:cNvSpPr>
              <p:nvPr/>
            </p:nvSpPr>
            <p:spPr bwMode="auto">
              <a:xfrm rot="-10800000">
                <a:off x="4888" y="2003"/>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85" name="Line 29"/>
              <p:cNvSpPr>
                <a:spLocks noChangeShapeType="1"/>
              </p:cNvSpPr>
              <p:nvPr/>
            </p:nvSpPr>
            <p:spPr bwMode="auto">
              <a:xfrm rot="-10800000">
                <a:off x="4888" y="2667"/>
                <a:ext cx="0" cy="2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5886" name="Oval 30"/>
              <p:cNvSpPr>
                <a:spLocks noChangeArrowheads="1"/>
              </p:cNvSpPr>
              <p:nvPr/>
            </p:nvSpPr>
            <p:spPr bwMode="auto">
              <a:xfrm rot="10800000" flipH="1">
                <a:off x="5386" y="2336"/>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sp>
            <p:nvSpPr>
              <p:cNvPr id="505887" name="Oval 31"/>
              <p:cNvSpPr>
                <a:spLocks noChangeArrowheads="1"/>
              </p:cNvSpPr>
              <p:nvPr/>
            </p:nvSpPr>
            <p:spPr bwMode="auto">
              <a:xfrm rot="10800000" flipH="1">
                <a:off x="4770" y="2928"/>
                <a:ext cx="227" cy="227"/>
              </a:xfrm>
              <a:prstGeom prst="ellipse">
                <a:avLst/>
              </a:prstGeom>
              <a:gradFill rotWithShape="0">
                <a:gsLst>
                  <a:gs pos="0">
                    <a:schemeClr val="bg1"/>
                  </a:gs>
                  <a:gs pos="100000">
                    <a:schemeClr val="bg1">
                      <a:gamma/>
                      <a:shade val="84706"/>
                      <a:invGamma/>
                    </a:scheme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fr-FR" altLang="fr-FR" sz="1400" b="1">
                    <a:solidFill>
                      <a:srgbClr val="010000"/>
                    </a:solidFill>
                    <a:latin typeface="Arial" panose="020B0604020202020204" pitchFamily="34" charset="0"/>
                  </a:rPr>
                  <a:t>H</a:t>
                </a:r>
                <a:endParaRPr lang="fr-FR" altLang="fr-FR" sz="1000" b="1">
                  <a:solidFill>
                    <a:srgbClr val="010000"/>
                  </a:solidFill>
                  <a:latin typeface="Arial" panose="020B0604020202020204" pitchFamily="34" charset="0"/>
                </a:endParaRPr>
              </a:p>
            </p:txBody>
          </p:sp>
        </p:grpSp>
        <p:sp>
          <p:nvSpPr>
            <p:cNvPr id="505888" name="Text Box 32"/>
            <p:cNvSpPr txBox="1">
              <a:spLocks noChangeArrowheads="1"/>
            </p:cNvSpPr>
            <p:nvPr/>
          </p:nvSpPr>
          <p:spPr bwMode="auto">
            <a:xfrm>
              <a:off x="3705" y="3264"/>
              <a:ext cx="1632"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buClr>
                  <a:schemeClr val="accent1"/>
                </a:buClr>
                <a:buSzTx/>
                <a:buFont typeface="Wingdings 2" panose="05020102010507070707" pitchFamily="18" charset="2"/>
                <a:buChar char=" "/>
              </a:pPr>
              <a:r>
                <a:rPr lang="fr-FR" altLang="fr-FR" sz="2400" b="1">
                  <a:latin typeface="CG Times (WN)"/>
                </a:rPr>
                <a:t>l’éthane</a:t>
              </a:r>
            </a:p>
            <a:p>
              <a:pPr algn="ctr">
                <a:buClr>
                  <a:schemeClr val="accent1"/>
                </a:buClr>
                <a:buSzTx/>
                <a:buFont typeface="Wingdings 2" panose="05020102010507070707" pitchFamily="18" charset="2"/>
                <a:buChar char=" "/>
              </a:pPr>
              <a:r>
                <a:rPr lang="fr-FR" altLang="fr-FR" sz="2400" b="1">
                  <a:latin typeface="CG Times (WN)"/>
                </a:rPr>
                <a:t>C</a:t>
              </a:r>
              <a:r>
                <a:rPr lang="fr-FR" altLang="fr-FR" sz="2400" b="1" baseline="-25000">
                  <a:latin typeface="CG Times (WN)"/>
                </a:rPr>
                <a:t>2</a:t>
              </a:r>
              <a:r>
                <a:rPr lang="fr-FR" altLang="fr-FR" sz="2400" b="1">
                  <a:latin typeface="CG Times (WN)"/>
                </a:rPr>
                <a:t>H</a:t>
              </a:r>
              <a:r>
                <a:rPr lang="fr-FR" altLang="fr-FR" sz="2400" b="1" baseline="-25000">
                  <a:latin typeface="CG Times (WN)"/>
                </a:rPr>
                <a:t>6</a:t>
              </a:r>
            </a:p>
          </p:txBody>
        </p:sp>
      </p:grpSp>
      <p:sp>
        <p:nvSpPr>
          <p:cNvPr id="505889" name="Text Box 33"/>
          <p:cNvSpPr txBox="1">
            <a:spLocks noChangeArrowheads="1"/>
          </p:cNvSpPr>
          <p:nvPr/>
        </p:nvSpPr>
        <p:spPr bwMode="auto">
          <a:xfrm>
            <a:off x="4267199" y="3644900"/>
            <a:ext cx="886619"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buClr>
                <a:schemeClr val="accent1"/>
              </a:buClr>
              <a:buSzTx/>
              <a:buFont typeface="Wingdings 2" panose="05020102010507070707" pitchFamily="18" charset="2"/>
              <a:buChar char=" "/>
            </a:pPr>
            <a:r>
              <a:rPr lang="fr-FR" altLang="fr-FR" sz="2400" b="1" dirty="0">
                <a:latin typeface="CG Times (WN)"/>
              </a:rPr>
              <a:t>ou</a:t>
            </a:r>
          </a:p>
        </p:txBody>
      </p:sp>
    </p:spTree>
    <p:extLst>
      <p:ext uri="{BB962C8B-B14F-4D97-AF65-F5344CB8AC3E}">
        <p14:creationId xmlns:p14="http://schemas.microsoft.com/office/powerpoint/2010/main" val="2102850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5859"/>
                                        </p:tgtEl>
                                        <p:attrNameLst>
                                          <p:attrName>style.visibility</p:attrName>
                                        </p:attrNameLst>
                                      </p:cBhvr>
                                      <p:to>
                                        <p:strVal val="visible"/>
                                      </p:to>
                                    </p:set>
                                    <p:anim calcmode="lin" valueType="num">
                                      <p:cBhvr additive="base">
                                        <p:cTn id="7" dur="500" fill="hold"/>
                                        <p:tgtEl>
                                          <p:spTgt spid="505859"/>
                                        </p:tgtEl>
                                        <p:attrNameLst>
                                          <p:attrName>ppt_x</p:attrName>
                                        </p:attrNameLst>
                                      </p:cBhvr>
                                      <p:tavLst>
                                        <p:tav tm="0">
                                          <p:val>
                                            <p:strVal val="1+#ppt_w/2"/>
                                          </p:val>
                                        </p:tav>
                                        <p:tav tm="100000">
                                          <p:val>
                                            <p:strVal val="#ppt_x"/>
                                          </p:val>
                                        </p:tav>
                                      </p:tavLst>
                                    </p:anim>
                                    <p:anim calcmode="lin" valueType="num">
                                      <p:cBhvr additive="base">
                                        <p:cTn id="8" dur="500" fill="hold"/>
                                        <p:tgtEl>
                                          <p:spTgt spid="5058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05860"/>
                                        </p:tgtEl>
                                        <p:attrNameLst>
                                          <p:attrName>style.visibility</p:attrName>
                                        </p:attrNameLst>
                                      </p:cBhvr>
                                      <p:to>
                                        <p:strVal val="visible"/>
                                      </p:to>
                                    </p:set>
                                    <p:anim calcmode="lin" valueType="num">
                                      <p:cBhvr>
                                        <p:cTn id="13" dur="500" fill="hold"/>
                                        <p:tgtEl>
                                          <p:spTgt spid="505860"/>
                                        </p:tgtEl>
                                        <p:attrNameLst>
                                          <p:attrName>ppt_w</p:attrName>
                                        </p:attrNameLst>
                                      </p:cBhvr>
                                      <p:tavLst>
                                        <p:tav tm="0">
                                          <p:val>
                                            <p:fltVal val="0"/>
                                          </p:val>
                                        </p:tav>
                                        <p:tav tm="100000">
                                          <p:val>
                                            <p:strVal val="#ppt_w"/>
                                          </p:val>
                                        </p:tav>
                                      </p:tavLst>
                                    </p:anim>
                                    <p:anim calcmode="lin" valueType="num">
                                      <p:cBhvr>
                                        <p:cTn id="14" dur="500" fill="hold"/>
                                        <p:tgtEl>
                                          <p:spTgt spid="50586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05889"/>
                                        </p:tgtEl>
                                        <p:attrNameLst>
                                          <p:attrName>style.visibility</p:attrName>
                                        </p:attrNameLst>
                                      </p:cBhvr>
                                      <p:to>
                                        <p:strVal val="visible"/>
                                      </p:to>
                                    </p:set>
                                    <p:animEffect transition="in" filter="dissolve">
                                      <p:cBhvr>
                                        <p:cTn id="19" dur="500"/>
                                        <p:tgtEl>
                                          <p:spTgt spid="50588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505871"/>
                                        </p:tgtEl>
                                        <p:attrNameLst>
                                          <p:attrName>style.visibility</p:attrName>
                                        </p:attrNameLst>
                                      </p:cBhvr>
                                      <p:to>
                                        <p:strVal val="visible"/>
                                      </p:to>
                                    </p:set>
                                    <p:anim calcmode="lin" valueType="num">
                                      <p:cBhvr>
                                        <p:cTn id="24" dur="500" fill="hold"/>
                                        <p:tgtEl>
                                          <p:spTgt spid="505871"/>
                                        </p:tgtEl>
                                        <p:attrNameLst>
                                          <p:attrName>ppt_w</p:attrName>
                                        </p:attrNameLst>
                                      </p:cBhvr>
                                      <p:tavLst>
                                        <p:tav tm="0">
                                          <p:val>
                                            <p:fltVal val="0"/>
                                          </p:val>
                                        </p:tav>
                                        <p:tav tm="100000">
                                          <p:val>
                                            <p:strVal val="#ppt_w"/>
                                          </p:val>
                                        </p:tav>
                                      </p:tavLst>
                                    </p:anim>
                                    <p:anim calcmode="lin" valueType="num">
                                      <p:cBhvr>
                                        <p:cTn id="25" dur="500" fill="hold"/>
                                        <p:tgtEl>
                                          <p:spTgt spid="5058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autoUpdateAnimBg="0"/>
      <p:bldP spid="50588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dirty="0"/>
              <a:t>Classement des machines frigorifiques</a:t>
            </a:r>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a:t>Classement des machines frigorifiques selon les applications et </a:t>
            </a:r>
            <a:r>
              <a:rPr lang="fr-FR" dirty="0" smtClean="0"/>
              <a:t>les plages </a:t>
            </a:r>
            <a:r>
              <a:rPr lang="fr-FR" dirty="0"/>
              <a:t>de température </a:t>
            </a:r>
            <a:r>
              <a:rPr lang="fr-FR" dirty="0" smtClean="0"/>
              <a:t>correspondantes</a:t>
            </a:r>
          </a:p>
          <a:p>
            <a:pPr marL="0" indent="0">
              <a:buNone/>
            </a:pPr>
            <a:endParaRPr lang="fr-FR" dirty="0"/>
          </a:p>
          <a:p>
            <a:r>
              <a:rPr lang="fr-FR" b="1" dirty="0" smtClean="0"/>
              <a:t>De </a:t>
            </a:r>
            <a:r>
              <a:rPr lang="fr-FR" b="1" dirty="0"/>
              <a:t>l’ambiance à 5-10 °C</a:t>
            </a:r>
          </a:p>
          <a:p>
            <a:pPr lvl="1"/>
            <a:r>
              <a:rPr lang="fr-FR" dirty="0" smtClean="0"/>
              <a:t>conditionnement </a:t>
            </a:r>
            <a:r>
              <a:rPr lang="fr-FR" dirty="0"/>
              <a:t>d’air, applications alimentaires</a:t>
            </a:r>
          </a:p>
          <a:p>
            <a:r>
              <a:rPr lang="fr-FR" b="1" dirty="0" smtClean="0"/>
              <a:t>De </a:t>
            </a:r>
            <a:r>
              <a:rPr lang="fr-FR" b="1" dirty="0"/>
              <a:t>+10 °C à -18 °C</a:t>
            </a:r>
          </a:p>
          <a:p>
            <a:pPr lvl="1"/>
            <a:r>
              <a:rPr lang="fr-FR" dirty="0" smtClean="0"/>
              <a:t>conservation </a:t>
            </a:r>
            <a:r>
              <a:rPr lang="fr-FR" dirty="0"/>
              <a:t>des denrées alimentaires, production de glace, congélation</a:t>
            </a:r>
          </a:p>
          <a:p>
            <a:r>
              <a:rPr lang="fr-FR" b="1" dirty="0" smtClean="0"/>
              <a:t>De </a:t>
            </a:r>
            <a:r>
              <a:rPr lang="fr-FR" b="1" dirty="0"/>
              <a:t>-18 °C à -40 °C</a:t>
            </a:r>
          </a:p>
          <a:p>
            <a:pPr lvl="1"/>
            <a:r>
              <a:rPr lang="fr-FR" dirty="0" smtClean="0"/>
              <a:t>surgélation </a:t>
            </a:r>
            <a:r>
              <a:rPr lang="fr-FR" dirty="0"/>
              <a:t>(conservation de denrées périssables pendant plusieurs mois).</a:t>
            </a:r>
          </a:p>
          <a:p>
            <a:r>
              <a:rPr lang="fr-FR" b="1" dirty="0" smtClean="0"/>
              <a:t>Jusque </a:t>
            </a:r>
            <a:r>
              <a:rPr lang="fr-FR" b="1" dirty="0"/>
              <a:t>-200 °C</a:t>
            </a:r>
          </a:p>
          <a:p>
            <a:pPr lvl="1"/>
            <a:r>
              <a:rPr lang="fr-FR" dirty="0" smtClean="0"/>
              <a:t>applications </a:t>
            </a:r>
            <a:r>
              <a:rPr lang="fr-FR" dirty="0"/>
              <a:t>industrielles notamment liées à l’industrie chimique </a:t>
            </a:r>
            <a:r>
              <a:rPr lang="fr-FR" dirty="0" smtClean="0"/>
              <a:t>ou alimentaire </a:t>
            </a:r>
            <a:r>
              <a:rPr lang="fr-FR" dirty="0"/>
              <a:t>: liquéfaction de l’air et du gaz naturel, lyophilisation.</a:t>
            </a:r>
          </a:p>
          <a:p>
            <a:r>
              <a:rPr lang="fr-FR" b="1" dirty="0" smtClean="0"/>
              <a:t>Sous </a:t>
            </a:r>
            <a:r>
              <a:rPr lang="fr-FR" b="1" dirty="0"/>
              <a:t>-200 °C </a:t>
            </a:r>
            <a:r>
              <a:rPr lang="fr-FR" dirty="0"/>
              <a:t>(&lt; température de liquéfaction de l’azote (77 K))</a:t>
            </a:r>
          </a:p>
          <a:p>
            <a:pPr lvl="1"/>
            <a:r>
              <a:rPr lang="fr-FR" dirty="0" smtClean="0"/>
              <a:t>applications </a:t>
            </a:r>
            <a:r>
              <a:rPr lang="fr-FR" dirty="0"/>
              <a:t>industrielles très limitées (propulsion par fusée à hydrogène </a:t>
            </a:r>
            <a:r>
              <a:rPr lang="fr-FR" dirty="0" smtClean="0"/>
              <a:t>et oxygène </a:t>
            </a:r>
            <a:r>
              <a:rPr lang="fr-FR" dirty="0"/>
              <a:t>liquide, aimants à très haute induction, . . . )</a:t>
            </a: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3</a:t>
            </a:fld>
            <a:endParaRPr lang="fr-FR"/>
          </a:p>
        </p:txBody>
      </p:sp>
    </p:spTree>
    <p:extLst>
      <p:ext uri="{BB962C8B-B14F-4D97-AF65-F5344CB8AC3E}">
        <p14:creationId xmlns:p14="http://schemas.microsoft.com/office/powerpoint/2010/main" val="1152887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fld id="{84DDE8A1-79DF-4BF8-975D-C73E349B7177}" type="slidenum">
              <a:rPr lang="en-US" altLang="fr-FR"/>
              <a:pPr/>
              <a:t>30</a:t>
            </a:fld>
            <a:endParaRPr lang="en-US" altLang="fr-FR"/>
          </a:p>
        </p:txBody>
      </p:sp>
      <p:sp>
        <p:nvSpPr>
          <p:cNvPr id="534530" name="Rectangle 2"/>
          <p:cNvSpPr>
            <a:spLocks noGrp="1" noChangeArrowheads="1"/>
          </p:cNvSpPr>
          <p:nvPr>
            <p:ph type="title"/>
          </p:nvPr>
        </p:nvSpPr>
        <p:spPr/>
        <p:txBody>
          <a:bodyPr>
            <a:normAutofit/>
          </a:bodyPr>
          <a:lstStyle/>
          <a:p>
            <a:r>
              <a:rPr lang="fr-FR" altLang="fr-FR" dirty="0"/>
              <a:t>Désignation </a:t>
            </a:r>
            <a:r>
              <a:rPr lang="fr-FR" altLang="fr-FR" dirty="0" smtClean="0"/>
              <a:t>des </a:t>
            </a:r>
            <a:r>
              <a:rPr lang="fr-FR" altLang="fr-FR" dirty="0"/>
              <a:t>frigorigènes</a:t>
            </a:r>
          </a:p>
        </p:txBody>
      </p:sp>
      <p:sp>
        <p:nvSpPr>
          <p:cNvPr id="534531" name="Rectangle 3"/>
          <p:cNvSpPr>
            <a:spLocks noGrp="1" noChangeArrowheads="1"/>
          </p:cNvSpPr>
          <p:nvPr>
            <p:ph type="body" idx="1"/>
          </p:nvPr>
        </p:nvSpPr>
        <p:spPr>
          <a:xfrm>
            <a:off x="611560" y="1806265"/>
            <a:ext cx="8075240" cy="1235075"/>
          </a:xfrm>
          <a:noFill/>
          <a:ln/>
        </p:spPr>
        <p:txBody>
          <a:bodyPr wrap="none" lIns="0"/>
          <a:lstStyle/>
          <a:p>
            <a:pPr>
              <a:lnSpc>
                <a:spcPts val="2000"/>
              </a:lnSpc>
              <a:spcBef>
                <a:spcPct val="0"/>
              </a:spcBef>
              <a:buFontTx/>
              <a:buNone/>
            </a:pPr>
            <a:r>
              <a:rPr lang="fr-FR" altLang="fr-FR" sz="2000" dirty="0">
                <a:latin typeface="Times New Roman" panose="02020603050405020304" pitchFamily="18" charset="0"/>
                <a:cs typeface="Times New Roman" panose="02020603050405020304" pitchFamily="18" charset="0"/>
              </a:rPr>
              <a:t>Le composé est de façon générale représenté par « R » pour</a:t>
            </a:r>
          </a:p>
          <a:p>
            <a:pPr>
              <a:lnSpc>
                <a:spcPts val="2000"/>
              </a:lnSpc>
              <a:spcBef>
                <a:spcPct val="0"/>
              </a:spcBef>
              <a:buFontTx/>
              <a:buNone/>
            </a:pPr>
            <a:r>
              <a:rPr lang="fr-FR" altLang="fr-FR" sz="2000" dirty="0">
                <a:latin typeface="Times New Roman" panose="02020603050405020304" pitchFamily="18" charset="0"/>
                <a:cs typeface="Times New Roman" panose="02020603050405020304" pitchFamily="18" charset="0"/>
              </a:rPr>
              <a:t>réfrigérant ou par leur nom commercial : fréon, </a:t>
            </a:r>
            <a:r>
              <a:rPr lang="fr-FR" altLang="fr-FR" sz="2000" dirty="0" err="1">
                <a:latin typeface="Times New Roman" panose="02020603050405020304" pitchFamily="18" charset="0"/>
                <a:cs typeface="Times New Roman" panose="02020603050405020304" pitchFamily="18" charset="0"/>
              </a:rPr>
              <a:t>forane</a:t>
            </a:r>
            <a:r>
              <a:rPr lang="fr-FR" altLang="fr-FR" sz="2000" dirty="0">
                <a:latin typeface="Times New Roman" panose="02020603050405020304" pitchFamily="18" charset="0"/>
                <a:cs typeface="Times New Roman" panose="02020603050405020304" pitchFamily="18" charset="0"/>
              </a:rPr>
              <a:t>, </a:t>
            </a:r>
            <a:r>
              <a:rPr lang="fr-FR" altLang="fr-FR" sz="2000" dirty="0" err="1">
                <a:latin typeface="Times New Roman" panose="02020603050405020304" pitchFamily="18" charset="0"/>
                <a:cs typeface="Times New Roman" panose="02020603050405020304" pitchFamily="18" charset="0"/>
              </a:rPr>
              <a:t>frigen</a:t>
            </a:r>
            <a:r>
              <a:rPr lang="fr-FR" altLang="fr-FR" sz="2000" dirty="0">
                <a:latin typeface="Times New Roman" panose="02020603050405020304" pitchFamily="18" charset="0"/>
                <a:cs typeface="Times New Roman" panose="02020603050405020304" pitchFamily="18" charset="0"/>
              </a:rPr>
              <a:t> etc…</a:t>
            </a:r>
          </a:p>
          <a:p>
            <a:pPr>
              <a:lnSpc>
                <a:spcPts val="2000"/>
              </a:lnSpc>
              <a:spcBef>
                <a:spcPct val="0"/>
              </a:spcBef>
              <a:buFontTx/>
              <a:buNone/>
            </a:pPr>
            <a:r>
              <a:rPr lang="fr-FR" altLang="fr-FR" sz="2000" dirty="0">
                <a:latin typeface="Times New Roman" panose="02020603050405020304" pitchFamily="18" charset="0"/>
                <a:cs typeface="Times New Roman" panose="02020603050405020304" pitchFamily="18" charset="0"/>
              </a:rPr>
              <a:t>Il est suivi d’un nombre qui permet de le désigner exactement</a:t>
            </a:r>
          </a:p>
          <a:p>
            <a:pPr>
              <a:lnSpc>
                <a:spcPts val="2000"/>
              </a:lnSpc>
              <a:spcBef>
                <a:spcPct val="0"/>
              </a:spcBef>
              <a:buFontTx/>
              <a:buNone/>
            </a:pPr>
            <a:r>
              <a:rPr lang="fr-FR" altLang="fr-FR" sz="2000" dirty="0">
                <a:latin typeface="Times New Roman" panose="02020603050405020304" pitchFamily="18" charset="0"/>
                <a:cs typeface="Times New Roman" panose="02020603050405020304" pitchFamily="18" charset="0"/>
              </a:rPr>
              <a:t>selon les règles suivantes</a:t>
            </a:r>
          </a:p>
        </p:txBody>
      </p:sp>
      <p:sp>
        <p:nvSpPr>
          <p:cNvPr id="534532" name="Text Box 4"/>
          <p:cNvSpPr txBox="1">
            <a:spLocks noChangeArrowheads="1"/>
          </p:cNvSpPr>
          <p:nvPr/>
        </p:nvSpPr>
        <p:spPr bwMode="auto">
          <a:xfrm>
            <a:off x="1108261" y="2890569"/>
            <a:ext cx="7081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100000"/>
              </a:lnSpc>
              <a:spcBef>
                <a:spcPct val="0"/>
              </a:spcBef>
              <a:buClrTx/>
              <a:buSzTx/>
              <a:buFontTx/>
              <a:buNone/>
            </a:pPr>
            <a:r>
              <a:rPr lang="fr-FR" altLang="fr-FR" sz="2000" b="1" dirty="0">
                <a:effectLst>
                  <a:outerShdw blurRad="38100" dist="38100" dir="2700000" algn="tl">
                    <a:srgbClr val="C0C0C0"/>
                  </a:outerShdw>
                </a:effectLst>
                <a:cs typeface="Times New Roman" panose="02020603050405020304" pitchFamily="18" charset="0"/>
              </a:rPr>
              <a:t>Hydrocarbures de la série des alcanes et leurs dérivés halogénés</a:t>
            </a:r>
          </a:p>
        </p:txBody>
      </p:sp>
      <p:sp>
        <p:nvSpPr>
          <p:cNvPr id="534533" name="Text Box 5"/>
          <p:cNvSpPr txBox="1">
            <a:spLocks noChangeArrowheads="1"/>
          </p:cNvSpPr>
          <p:nvPr/>
        </p:nvSpPr>
        <p:spPr bwMode="auto">
          <a:xfrm>
            <a:off x="2610127" y="3078688"/>
            <a:ext cx="3786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100000"/>
              </a:lnSpc>
              <a:spcBef>
                <a:spcPct val="0"/>
              </a:spcBef>
              <a:buClrTx/>
              <a:buSzTx/>
              <a:buFontTx/>
              <a:buNone/>
            </a:pPr>
            <a:r>
              <a:rPr lang="fr-FR" altLang="fr-FR" sz="2000" b="1" dirty="0">
                <a:effectLst>
                  <a:outerShdw blurRad="38100" dist="38100" dir="2700000" algn="tl">
                    <a:srgbClr val="C0C0C0"/>
                  </a:outerShdw>
                </a:effectLst>
                <a:cs typeface="Times New Roman" panose="02020603050405020304" pitchFamily="18" charset="0"/>
              </a:rPr>
              <a:t>Désignation numérique : R </a:t>
            </a:r>
            <a:r>
              <a:rPr lang="fr-FR" altLang="fr-FR" sz="2000" b="1" dirty="0">
                <a:solidFill>
                  <a:srgbClr val="FF3300"/>
                </a:solidFill>
                <a:effectLst>
                  <a:outerShdw blurRad="38100" dist="38100" dir="2700000" algn="tl">
                    <a:srgbClr val="C0C0C0"/>
                  </a:outerShdw>
                </a:effectLst>
                <a:cs typeface="Times New Roman" panose="02020603050405020304" pitchFamily="18" charset="0"/>
              </a:rPr>
              <a:t>C</a:t>
            </a:r>
            <a:r>
              <a:rPr lang="fr-FR" altLang="fr-FR" sz="2000" b="1" dirty="0">
                <a:solidFill>
                  <a:srgbClr val="0033CC"/>
                </a:solidFill>
                <a:effectLst>
                  <a:outerShdw blurRad="38100" dist="38100" dir="2700000" algn="tl">
                    <a:srgbClr val="C0C0C0"/>
                  </a:outerShdw>
                </a:effectLst>
                <a:cs typeface="Times New Roman" panose="02020603050405020304" pitchFamily="18" charset="0"/>
              </a:rPr>
              <a:t>H</a:t>
            </a:r>
            <a:r>
              <a:rPr lang="fr-FR" altLang="fr-FR" sz="2000" b="1" dirty="0">
                <a:solidFill>
                  <a:srgbClr val="009900"/>
                </a:solidFill>
                <a:effectLst>
                  <a:outerShdw blurRad="38100" dist="38100" dir="2700000" algn="tl">
                    <a:srgbClr val="C0C0C0"/>
                  </a:outerShdw>
                </a:effectLst>
                <a:cs typeface="Times New Roman" panose="02020603050405020304" pitchFamily="18" charset="0"/>
              </a:rPr>
              <a:t>F</a:t>
            </a:r>
            <a:r>
              <a:rPr lang="fr-FR" altLang="fr-FR" sz="2400" b="1" dirty="0">
                <a:effectLst>
                  <a:outerShdw blurRad="38100" dist="38100" dir="2700000" algn="tl">
                    <a:srgbClr val="C0C0C0"/>
                  </a:outerShdw>
                </a:effectLst>
                <a:cs typeface="Times New Roman" panose="02020603050405020304" pitchFamily="18" charset="0"/>
              </a:rPr>
              <a:t> </a:t>
            </a:r>
            <a:endParaRPr lang="fr-FR" altLang="fr-FR" sz="1600" b="1" dirty="0">
              <a:effectLst>
                <a:outerShdw blurRad="38100" dist="38100" dir="2700000" algn="tl">
                  <a:srgbClr val="C0C0C0"/>
                </a:outerShdw>
              </a:effectLst>
              <a:cs typeface="Times New Roman" panose="02020603050405020304" pitchFamily="18" charset="0"/>
            </a:endParaRPr>
          </a:p>
        </p:txBody>
      </p:sp>
      <p:sp>
        <p:nvSpPr>
          <p:cNvPr id="534534" name="Text Box 6"/>
          <p:cNvSpPr txBox="1">
            <a:spLocks noChangeArrowheads="1"/>
          </p:cNvSpPr>
          <p:nvPr/>
        </p:nvSpPr>
        <p:spPr bwMode="auto">
          <a:xfrm>
            <a:off x="2249488" y="3495541"/>
            <a:ext cx="5045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Chiffre des centaines </a:t>
            </a:r>
            <a:r>
              <a:rPr lang="fr-FR" altLang="fr-FR" sz="1600" b="1" dirty="0">
                <a:solidFill>
                  <a:srgbClr val="FF3300"/>
                </a:solidFill>
                <a:effectLst>
                  <a:outerShdw blurRad="38100" dist="38100" dir="2700000" algn="tl">
                    <a:srgbClr val="C0C0C0"/>
                  </a:outerShdw>
                </a:effectLst>
                <a:cs typeface="Times New Roman" panose="02020603050405020304" pitchFamily="18" charset="0"/>
              </a:rPr>
              <a:t>C</a:t>
            </a:r>
            <a:r>
              <a:rPr lang="fr-FR" altLang="fr-FR" sz="1600" dirty="0">
                <a:effectLst>
                  <a:outerShdw blurRad="38100" dist="38100" dir="2700000" algn="tl">
                    <a:srgbClr val="C0C0C0"/>
                  </a:outerShdw>
                </a:effectLst>
                <a:cs typeface="Times New Roman" panose="02020603050405020304" pitchFamily="18" charset="0"/>
              </a:rPr>
              <a:t> =  nombre d’atomes de carbone + 1</a:t>
            </a:r>
          </a:p>
        </p:txBody>
      </p:sp>
      <p:sp>
        <p:nvSpPr>
          <p:cNvPr id="534535" name="Text Box 7"/>
          <p:cNvSpPr txBox="1">
            <a:spLocks noChangeArrowheads="1"/>
          </p:cNvSpPr>
          <p:nvPr/>
        </p:nvSpPr>
        <p:spPr bwMode="auto">
          <a:xfrm>
            <a:off x="2249488" y="3875088"/>
            <a:ext cx="5062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spcBef>
                <a:spcPct val="0"/>
              </a:spcBef>
              <a:buClrTx/>
              <a:buSzTx/>
              <a:buFontTx/>
              <a:buNone/>
            </a:pPr>
            <a:r>
              <a:rPr lang="fr-FR" altLang="fr-FR" sz="1600">
                <a:effectLst>
                  <a:outerShdw blurRad="38100" dist="38100" dir="2700000" algn="tl">
                    <a:srgbClr val="C0C0C0"/>
                  </a:outerShdw>
                </a:effectLst>
                <a:cs typeface="Times New Roman" panose="02020603050405020304" pitchFamily="18" charset="0"/>
              </a:rPr>
              <a:t>Chiffre des dizaines </a:t>
            </a:r>
            <a:r>
              <a:rPr lang="fr-FR" altLang="fr-FR" sz="1600" b="1">
                <a:solidFill>
                  <a:srgbClr val="0033CC"/>
                </a:solidFill>
                <a:effectLst>
                  <a:outerShdw blurRad="38100" dist="38100" dir="2700000" algn="tl">
                    <a:srgbClr val="C0C0C0"/>
                  </a:outerShdw>
                </a:effectLst>
                <a:cs typeface="Times New Roman" panose="02020603050405020304" pitchFamily="18" charset="0"/>
              </a:rPr>
              <a:t>H</a:t>
            </a:r>
            <a:r>
              <a:rPr lang="fr-FR" altLang="fr-FR" sz="1600">
                <a:effectLst>
                  <a:outerShdw blurRad="38100" dist="38100" dir="2700000" algn="tl">
                    <a:srgbClr val="C0C0C0"/>
                  </a:outerShdw>
                </a:effectLst>
                <a:cs typeface="Times New Roman" panose="02020603050405020304" pitchFamily="18" charset="0"/>
              </a:rPr>
              <a:t> =  nombre d’atomes d’hydrogène - 1</a:t>
            </a:r>
          </a:p>
        </p:txBody>
      </p:sp>
      <p:sp>
        <p:nvSpPr>
          <p:cNvPr id="534536" name="Text Box 8"/>
          <p:cNvSpPr txBox="1">
            <a:spLocks noChangeArrowheads="1"/>
          </p:cNvSpPr>
          <p:nvPr/>
        </p:nvSpPr>
        <p:spPr bwMode="auto">
          <a:xfrm>
            <a:off x="2478881" y="4211638"/>
            <a:ext cx="418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Chiffre des unités </a:t>
            </a:r>
            <a:r>
              <a:rPr lang="fr-FR" altLang="fr-FR" sz="1600" b="1" dirty="0">
                <a:solidFill>
                  <a:srgbClr val="009900"/>
                </a:solidFill>
                <a:effectLst>
                  <a:outerShdw blurRad="38100" dist="38100" dir="2700000" algn="tl">
                    <a:srgbClr val="C0C0C0"/>
                  </a:outerShdw>
                </a:effectLst>
                <a:cs typeface="Times New Roman" panose="02020603050405020304" pitchFamily="18" charset="0"/>
              </a:rPr>
              <a:t>F</a:t>
            </a:r>
            <a:r>
              <a:rPr lang="fr-FR" altLang="fr-FR" sz="1600" dirty="0">
                <a:effectLst>
                  <a:outerShdw blurRad="38100" dist="38100" dir="2700000" algn="tl">
                    <a:srgbClr val="C0C0C0"/>
                  </a:outerShdw>
                </a:effectLst>
                <a:cs typeface="Times New Roman" panose="02020603050405020304" pitchFamily="18" charset="0"/>
              </a:rPr>
              <a:t> =  nombre d’atomes de fluor</a:t>
            </a:r>
          </a:p>
        </p:txBody>
      </p:sp>
      <p:sp>
        <p:nvSpPr>
          <p:cNvPr id="534537" name="Text Box 9"/>
          <p:cNvSpPr txBox="1">
            <a:spLocks noChangeArrowheads="1"/>
          </p:cNvSpPr>
          <p:nvPr/>
        </p:nvSpPr>
        <p:spPr bwMode="auto">
          <a:xfrm>
            <a:off x="611560" y="4554579"/>
            <a:ext cx="844036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Pour retrouver la formule chimique du composé, sauf indication spéciale (par </a:t>
            </a:r>
          </a:p>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exemple présence de brome, B suivi du nombre d’atomes présents dans la molécule)</a:t>
            </a:r>
          </a:p>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On complète avec le chlore jusqu’à atteindre le nombre total d’atomes monovalents</a:t>
            </a:r>
          </a:p>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pouvant être fixés :</a:t>
            </a:r>
          </a:p>
          <a:p>
            <a:pPr>
              <a:lnSpc>
                <a:spcPct val="100000"/>
              </a:lnSpc>
              <a:spcBef>
                <a:spcPct val="0"/>
              </a:spcBef>
              <a:buClrTx/>
              <a:buSzTx/>
              <a:buFontTx/>
              <a:buChar char="•"/>
            </a:pPr>
            <a:r>
              <a:rPr lang="fr-FR" altLang="fr-FR" sz="1600" dirty="0">
                <a:effectLst>
                  <a:outerShdw blurRad="38100" dist="38100" dir="2700000" algn="tl">
                    <a:srgbClr val="C0C0C0"/>
                  </a:outerShdw>
                </a:effectLst>
                <a:cs typeface="Times New Roman" panose="02020603050405020304" pitchFamily="18" charset="0"/>
              </a:rPr>
              <a:t> 4 pour un dérivé du méthane</a:t>
            </a:r>
          </a:p>
          <a:p>
            <a:pPr>
              <a:lnSpc>
                <a:spcPct val="100000"/>
              </a:lnSpc>
              <a:spcBef>
                <a:spcPct val="0"/>
              </a:spcBef>
              <a:buClrTx/>
              <a:buSzTx/>
              <a:buFontTx/>
              <a:buChar char="•"/>
            </a:pPr>
            <a:r>
              <a:rPr lang="fr-FR" altLang="fr-FR" sz="1600" dirty="0">
                <a:effectLst>
                  <a:outerShdw blurRad="38100" dist="38100" dir="2700000" algn="tl">
                    <a:srgbClr val="C0C0C0"/>
                  </a:outerShdw>
                </a:effectLst>
                <a:cs typeface="Times New Roman" panose="02020603050405020304" pitchFamily="18" charset="0"/>
              </a:rPr>
              <a:t> 6 pour un dérivé de l’éthane</a:t>
            </a:r>
          </a:p>
          <a:p>
            <a:pPr>
              <a:lnSpc>
                <a:spcPct val="100000"/>
              </a:lnSpc>
              <a:spcBef>
                <a:spcPct val="0"/>
              </a:spcBef>
              <a:buClrTx/>
              <a:buSzTx/>
              <a:buFontTx/>
              <a:buChar char="•"/>
            </a:pPr>
            <a:r>
              <a:rPr lang="fr-FR" altLang="fr-FR" sz="1600" dirty="0">
                <a:effectLst>
                  <a:outerShdw blurRad="38100" dist="38100" dir="2700000" algn="tl">
                    <a:srgbClr val="C0C0C0"/>
                  </a:outerShdw>
                </a:effectLst>
                <a:cs typeface="Times New Roman" panose="02020603050405020304" pitchFamily="18" charset="0"/>
              </a:rPr>
              <a:t> 8 pour un dérivé du propane</a:t>
            </a:r>
          </a:p>
          <a:p>
            <a:pPr>
              <a:lnSpc>
                <a:spcPct val="100000"/>
              </a:lnSpc>
              <a:spcBef>
                <a:spcPct val="0"/>
              </a:spcBef>
              <a:buClrTx/>
              <a:buSzTx/>
              <a:buFontTx/>
              <a:buChar char="•"/>
            </a:pPr>
            <a:r>
              <a:rPr lang="fr-FR" altLang="fr-FR" sz="1600" dirty="0">
                <a:effectLst>
                  <a:outerShdw blurRad="38100" dist="38100" dir="2700000" algn="tl">
                    <a:srgbClr val="C0C0C0"/>
                  </a:outerShdw>
                </a:effectLst>
                <a:cs typeface="Times New Roman" panose="02020603050405020304" pitchFamily="18" charset="0"/>
              </a:rPr>
              <a:t> etc.…</a:t>
            </a:r>
          </a:p>
        </p:txBody>
      </p:sp>
    </p:spTree>
    <p:extLst>
      <p:ext uri="{BB962C8B-B14F-4D97-AF65-F5344CB8AC3E}">
        <p14:creationId xmlns:p14="http://schemas.microsoft.com/office/powerpoint/2010/main" val="1892396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4"/>
          <p:cNvSpPr>
            <a:spLocks noGrp="1"/>
          </p:cNvSpPr>
          <p:nvPr>
            <p:ph type="sldNum" sz="quarter" idx="12"/>
          </p:nvPr>
        </p:nvSpPr>
        <p:spPr/>
        <p:txBody>
          <a:bodyPr/>
          <a:lstStyle/>
          <a:p>
            <a:fld id="{943D6680-52EB-47DA-97EE-CF382127F585}" type="slidenum">
              <a:rPr lang="en-US" altLang="fr-FR"/>
              <a:pPr/>
              <a:t>31</a:t>
            </a:fld>
            <a:endParaRPr lang="en-US" altLang="fr-FR"/>
          </a:p>
        </p:txBody>
      </p:sp>
      <p:sp>
        <p:nvSpPr>
          <p:cNvPr id="536578" name="Rectangle 2"/>
          <p:cNvSpPr>
            <a:spLocks noGrp="1" noChangeArrowheads="1"/>
          </p:cNvSpPr>
          <p:nvPr>
            <p:ph type="title"/>
          </p:nvPr>
        </p:nvSpPr>
        <p:spPr/>
        <p:txBody>
          <a:bodyPr>
            <a:normAutofit/>
          </a:bodyPr>
          <a:lstStyle/>
          <a:p>
            <a:pPr algn="ctr"/>
            <a:r>
              <a:rPr lang="fr-FR" altLang="fr-FR" dirty="0"/>
              <a:t>Désignation </a:t>
            </a:r>
            <a:r>
              <a:rPr lang="fr-FR" altLang="fr-FR" dirty="0" smtClean="0"/>
              <a:t>des </a:t>
            </a:r>
            <a:r>
              <a:rPr lang="fr-FR" altLang="fr-FR" dirty="0"/>
              <a:t>Frigorigènes</a:t>
            </a:r>
          </a:p>
        </p:txBody>
      </p:sp>
      <p:sp>
        <p:nvSpPr>
          <p:cNvPr id="536579" name="Text Box 3"/>
          <p:cNvSpPr txBox="1">
            <a:spLocks noChangeArrowheads="1"/>
          </p:cNvSpPr>
          <p:nvPr/>
        </p:nvSpPr>
        <p:spPr bwMode="auto">
          <a:xfrm>
            <a:off x="1898650" y="1562100"/>
            <a:ext cx="4370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100000"/>
              </a:lnSpc>
              <a:spcBef>
                <a:spcPct val="0"/>
              </a:spcBef>
              <a:buClrTx/>
              <a:buSzTx/>
              <a:buFontTx/>
              <a:buNone/>
            </a:pPr>
            <a:r>
              <a:rPr lang="fr-FR" altLang="fr-FR" sz="2000" b="1">
                <a:effectLst>
                  <a:outerShdw blurRad="38100" dist="38100" dir="2700000" algn="tl">
                    <a:srgbClr val="C0C0C0"/>
                  </a:outerShdw>
                </a:effectLst>
                <a:cs typeface="Times New Roman" panose="02020603050405020304" pitchFamily="18" charset="0"/>
              </a:rPr>
              <a:t>Mélanges zéotropes</a:t>
            </a:r>
            <a:r>
              <a:rPr lang="fr-FR" altLang="fr-FR" sz="2400" b="1">
                <a:effectLst>
                  <a:outerShdw blurRad="38100" dist="38100" dir="2700000" algn="tl">
                    <a:srgbClr val="C0C0C0"/>
                  </a:outerShdw>
                </a:effectLst>
                <a:cs typeface="Times New Roman" panose="02020603050405020304" pitchFamily="18" charset="0"/>
              </a:rPr>
              <a:t> </a:t>
            </a:r>
            <a:r>
              <a:rPr lang="fr-FR" altLang="fr-FR" sz="1600" b="1">
                <a:effectLst>
                  <a:outerShdw blurRad="38100" dist="38100" dir="2700000" algn="tl">
                    <a:srgbClr val="C0C0C0"/>
                  </a:outerShdw>
                </a:effectLst>
                <a:cs typeface="Times New Roman" panose="02020603050405020304" pitchFamily="18" charset="0"/>
              </a:rPr>
              <a:t>(ou non azéotropiques)</a:t>
            </a:r>
          </a:p>
        </p:txBody>
      </p:sp>
      <p:sp>
        <p:nvSpPr>
          <p:cNvPr id="536580" name="Text Box 4"/>
          <p:cNvSpPr txBox="1">
            <a:spLocks noChangeArrowheads="1"/>
          </p:cNvSpPr>
          <p:nvPr/>
        </p:nvSpPr>
        <p:spPr bwMode="auto">
          <a:xfrm>
            <a:off x="1828800" y="2071688"/>
            <a:ext cx="51355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La série 400 leur est attribuée</a:t>
            </a:r>
          </a:p>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Dans cette série, les numéros d’identification sont arbitraires</a:t>
            </a:r>
          </a:p>
        </p:txBody>
      </p:sp>
      <p:sp>
        <p:nvSpPr>
          <p:cNvPr id="536581" name="Text Box 5"/>
          <p:cNvSpPr txBox="1">
            <a:spLocks noChangeArrowheads="1"/>
          </p:cNvSpPr>
          <p:nvPr/>
        </p:nvSpPr>
        <p:spPr bwMode="auto">
          <a:xfrm>
            <a:off x="1828800" y="2865438"/>
            <a:ext cx="250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100000"/>
              </a:lnSpc>
              <a:spcBef>
                <a:spcPct val="0"/>
              </a:spcBef>
              <a:buClrTx/>
              <a:buSzTx/>
              <a:buFontTx/>
              <a:buNone/>
            </a:pPr>
            <a:r>
              <a:rPr lang="fr-FR" altLang="fr-FR" sz="2000" b="1">
                <a:effectLst>
                  <a:outerShdw blurRad="38100" dist="38100" dir="2700000" algn="tl">
                    <a:srgbClr val="C0C0C0"/>
                  </a:outerShdw>
                </a:effectLst>
                <a:cs typeface="Times New Roman" panose="02020603050405020304" pitchFamily="18" charset="0"/>
              </a:rPr>
              <a:t>Mélanges azéotropes</a:t>
            </a:r>
            <a:r>
              <a:rPr lang="fr-FR" altLang="fr-FR" sz="2400" b="1">
                <a:effectLst>
                  <a:outerShdw blurRad="38100" dist="38100" dir="2700000" algn="tl">
                    <a:srgbClr val="C0C0C0"/>
                  </a:outerShdw>
                </a:effectLst>
                <a:cs typeface="Times New Roman" panose="02020603050405020304" pitchFamily="18" charset="0"/>
              </a:rPr>
              <a:t> </a:t>
            </a:r>
            <a:endParaRPr lang="fr-FR" altLang="fr-FR" sz="1600" b="1">
              <a:effectLst>
                <a:outerShdw blurRad="38100" dist="38100" dir="2700000" algn="tl">
                  <a:srgbClr val="C0C0C0"/>
                </a:outerShdw>
              </a:effectLst>
              <a:cs typeface="Times New Roman" panose="02020603050405020304" pitchFamily="18" charset="0"/>
            </a:endParaRPr>
          </a:p>
        </p:txBody>
      </p:sp>
      <p:sp>
        <p:nvSpPr>
          <p:cNvPr id="536582" name="Text Box 6"/>
          <p:cNvSpPr txBox="1">
            <a:spLocks noChangeArrowheads="1"/>
          </p:cNvSpPr>
          <p:nvPr/>
        </p:nvSpPr>
        <p:spPr bwMode="auto">
          <a:xfrm>
            <a:off x="1828800" y="3375025"/>
            <a:ext cx="51355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spcBef>
                <a:spcPct val="0"/>
              </a:spcBef>
              <a:buClrTx/>
              <a:buSzTx/>
              <a:buFontTx/>
              <a:buNone/>
            </a:pPr>
            <a:r>
              <a:rPr lang="fr-FR" altLang="fr-FR" sz="1600">
                <a:effectLst>
                  <a:outerShdw blurRad="38100" dist="38100" dir="2700000" algn="tl">
                    <a:srgbClr val="C0C0C0"/>
                  </a:outerShdw>
                </a:effectLst>
                <a:cs typeface="Times New Roman" panose="02020603050405020304" pitchFamily="18" charset="0"/>
              </a:rPr>
              <a:t>La série 500 leur est attribuée</a:t>
            </a:r>
          </a:p>
          <a:p>
            <a:pPr>
              <a:lnSpc>
                <a:spcPct val="100000"/>
              </a:lnSpc>
              <a:spcBef>
                <a:spcPct val="0"/>
              </a:spcBef>
              <a:buClrTx/>
              <a:buSzTx/>
              <a:buFontTx/>
              <a:buNone/>
            </a:pPr>
            <a:r>
              <a:rPr lang="fr-FR" altLang="fr-FR" sz="1600">
                <a:effectLst>
                  <a:outerShdw blurRad="38100" dist="38100" dir="2700000" algn="tl">
                    <a:srgbClr val="C0C0C0"/>
                  </a:outerShdw>
                </a:effectLst>
                <a:cs typeface="Times New Roman" panose="02020603050405020304" pitchFamily="18" charset="0"/>
              </a:rPr>
              <a:t>Dans cette série, les numéros d’identification sont arbitraires</a:t>
            </a:r>
          </a:p>
        </p:txBody>
      </p:sp>
      <p:sp>
        <p:nvSpPr>
          <p:cNvPr id="536583" name="Text Box 7"/>
          <p:cNvSpPr txBox="1">
            <a:spLocks noChangeArrowheads="1"/>
          </p:cNvSpPr>
          <p:nvPr/>
        </p:nvSpPr>
        <p:spPr bwMode="auto">
          <a:xfrm>
            <a:off x="1828800" y="4337050"/>
            <a:ext cx="3970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spcBef>
                <a:spcPct val="0"/>
              </a:spcBef>
              <a:buClrTx/>
              <a:buSzTx/>
              <a:buFontTx/>
              <a:buNone/>
            </a:pPr>
            <a:r>
              <a:rPr lang="fr-FR" altLang="fr-FR" sz="2400" b="1">
                <a:effectLst>
                  <a:outerShdw blurRad="38100" dist="38100" dir="2700000" algn="tl">
                    <a:srgbClr val="C0C0C0"/>
                  </a:outerShdw>
                </a:effectLst>
                <a:cs typeface="Times New Roman" panose="02020603050405020304" pitchFamily="18" charset="0"/>
              </a:rPr>
              <a:t>Composés organiques divers </a:t>
            </a:r>
            <a:endParaRPr lang="fr-FR" altLang="fr-FR" sz="1600" b="1">
              <a:effectLst>
                <a:outerShdw blurRad="38100" dist="38100" dir="2700000" algn="tl">
                  <a:srgbClr val="C0C0C0"/>
                </a:outerShdw>
              </a:effectLst>
              <a:cs typeface="Times New Roman" panose="02020603050405020304" pitchFamily="18" charset="0"/>
            </a:endParaRPr>
          </a:p>
        </p:txBody>
      </p:sp>
      <p:sp>
        <p:nvSpPr>
          <p:cNvPr id="536584" name="Text Box 8"/>
          <p:cNvSpPr txBox="1">
            <a:spLocks noChangeArrowheads="1"/>
          </p:cNvSpPr>
          <p:nvPr/>
        </p:nvSpPr>
        <p:spPr bwMode="auto">
          <a:xfrm>
            <a:off x="1828800" y="4846638"/>
            <a:ext cx="513556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spcBef>
                <a:spcPct val="0"/>
              </a:spcBef>
              <a:buClrTx/>
              <a:buSzTx/>
              <a:buFontTx/>
              <a:buNone/>
            </a:pPr>
            <a:r>
              <a:rPr lang="fr-FR" altLang="fr-FR" sz="1600">
                <a:effectLst>
                  <a:outerShdw blurRad="38100" dist="38100" dir="2700000" algn="tl">
                    <a:srgbClr val="C0C0C0"/>
                  </a:outerShdw>
                </a:effectLst>
                <a:cs typeface="Times New Roman" panose="02020603050405020304" pitchFamily="18" charset="0"/>
              </a:rPr>
              <a:t>La série 600 leur est attribuée</a:t>
            </a:r>
          </a:p>
          <a:p>
            <a:pPr>
              <a:lnSpc>
                <a:spcPct val="100000"/>
              </a:lnSpc>
              <a:spcBef>
                <a:spcPct val="0"/>
              </a:spcBef>
              <a:buClrTx/>
              <a:buSzTx/>
              <a:buFontTx/>
              <a:buNone/>
            </a:pPr>
            <a:r>
              <a:rPr lang="fr-FR" altLang="fr-FR" sz="1600">
                <a:effectLst>
                  <a:outerShdw blurRad="38100" dist="38100" dir="2700000" algn="tl">
                    <a:srgbClr val="C0C0C0"/>
                  </a:outerShdw>
                </a:effectLst>
                <a:cs typeface="Times New Roman" panose="02020603050405020304" pitchFamily="18" charset="0"/>
              </a:rPr>
              <a:t>Dans cette série, les numéros d’identification sont arbitraires</a:t>
            </a:r>
          </a:p>
          <a:p>
            <a:pPr>
              <a:lnSpc>
                <a:spcPct val="100000"/>
              </a:lnSpc>
              <a:spcBef>
                <a:spcPct val="0"/>
              </a:spcBef>
              <a:buClrTx/>
              <a:buSzTx/>
              <a:buFontTx/>
              <a:buChar char="•"/>
            </a:pPr>
            <a:r>
              <a:rPr lang="fr-FR" altLang="fr-FR" sz="1600">
                <a:effectLst>
                  <a:outerShdw blurRad="38100" dist="38100" dir="2700000" algn="tl">
                    <a:srgbClr val="C0C0C0"/>
                  </a:outerShdw>
                </a:effectLst>
                <a:cs typeface="Times New Roman" panose="02020603050405020304" pitchFamily="18" charset="0"/>
              </a:rPr>
              <a:t>Butane : R 600</a:t>
            </a:r>
          </a:p>
          <a:p>
            <a:pPr>
              <a:lnSpc>
                <a:spcPct val="100000"/>
              </a:lnSpc>
              <a:spcBef>
                <a:spcPct val="0"/>
              </a:spcBef>
              <a:buClrTx/>
              <a:buSzTx/>
              <a:buFontTx/>
              <a:buChar char="•"/>
            </a:pPr>
            <a:r>
              <a:rPr lang="fr-FR" altLang="fr-FR" sz="1600">
                <a:effectLst>
                  <a:outerShdw blurRad="38100" dist="38100" dir="2700000" algn="tl">
                    <a:srgbClr val="C0C0C0"/>
                  </a:outerShdw>
                </a:effectLst>
                <a:cs typeface="Times New Roman" panose="02020603050405020304" pitchFamily="18" charset="0"/>
              </a:rPr>
              <a:t>Composés oxygénés : R610 à R619</a:t>
            </a:r>
          </a:p>
          <a:p>
            <a:pPr>
              <a:lnSpc>
                <a:spcPct val="100000"/>
              </a:lnSpc>
              <a:spcBef>
                <a:spcPct val="0"/>
              </a:spcBef>
              <a:buClrTx/>
              <a:buSzTx/>
              <a:buFontTx/>
              <a:buChar char="•"/>
            </a:pPr>
            <a:r>
              <a:rPr lang="fr-FR" altLang="fr-FR" sz="1600">
                <a:effectLst>
                  <a:outerShdw blurRad="38100" dist="38100" dir="2700000" algn="tl">
                    <a:srgbClr val="C0C0C0"/>
                  </a:outerShdw>
                </a:effectLst>
                <a:cs typeface="Times New Roman" panose="02020603050405020304" pitchFamily="18" charset="0"/>
              </a:rPr>
              <a:t>Composés sulfureux : R 620 à R629</a:t>
            </a:r>
          </a:p>
          <a:p>
            <a:pPr>
              <a:lnSpc>
                <a:spcPct val="100000"/>
              </a:lnSpc>
              <a:spcBef>
                <a:spcPct val="0"/>
              </a:spcBef>
              <a:buClrTx/>
              <a:buSzTx/>
              <a:buFontTx/>
              <a:buChar char="•"/>
            </a:pPr>
            <a:r>
              <a:rPr lang="fr-FR" altLang="fr-FR" sz="1600">
                <a:effectLst>
                  <a:outerShdw blurRad="38100" dist="38100" dir="2700000" algn="tl">
                    <a:srgbClr val="C0C0C0"/>
                  </a:outerShdw>
                </a:effectLst>
                <a:cs typeface="Times New Roman" panose="02020603050405020304" pitchFamily="18" charset="0"/>
              </a:rPr>
              <a:t>Composés azotés : R630 à R639</a:t>
            </a:r>
          </a:p>
        </p:txBody>
      </p:sp>
    </p:spTree>
    <p:extLst>
      <p:ext uri="{BB962C8B-B14F-4D97-AF65-F5344CB8AC3E}">
        <p14:creationId xmlns:p14="http://schemas.microsoft.com/office/powerpoint/2010/main" val="2128627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4"/>
          <p:cNvSpPr>
            <a:spLocks noGrp="1"/>
          </p:cNvSpPr>
          <p:nvPr>
            <p:ph type="sldNum" sz="quarter" idx="12"/>
          </p:nvPr>
        </p:nvSpPr>
        <p:spPr/>
        <p:txBody>
          <a:bodyPr/>
          <a:lstStyle/>
          <a:p>
            <a:fld id="{444ABE23-4EF0-444A-9BED-CD82A2757F1E}" type="slidenum">
              <a:rPr lang="en-US" altLang="fr-FR"/>
              <a:pPr/>
              <a:t>32</a:t>
            </a:fld>
            <a:endParaRPr lang="en-US" altLang="fr-FR"/>
          </a:p>
        </p:txBody>
      </p:sp>
      <p:sp>
        <p:nvSpPr>
          <p:cNvPr id="537602" name="Text Box 2"/>
          <p:cNvSpPr txBox="1">
            <a:spLocks noChangeArrowheads="1"/>
          </p:cNvSpPr>
          <p:nvPr/>
        </p:nvSpPr>
        <p:spPr bwMode="auto">
          <a:xfrm>
            <a:off x="1752600" y="2306638"/>
            <a:ext cx="709612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La série 700 leur est attribuée</a:t>
            </a:r>
          </a:p>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Dans cette série, pour obtenir le numéro d’identification du frigorigène, on ajoute sa </a:t>
            </a:r>
          </a:p>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Masse molaire à 700</a:t>
            </a:r>
          </a:p>
          <a:p>
            <a:pPr>
              <a:lnSpc>
                <a:spcPct val="100000"/>
              </a:lnSpc>
              <a:spcBef>
                <a:spcPct val="0"/>
              </a:spcBef>
              <a:buClrTx/>
              <a:buSzTx/>
              <a:buFontTx/>
              <a:buNone/>
            </a:pPr>
            <a:r>
              <a:rPr lang="fr-FR" altLang="fr-FR" sz="1600" dirty="0">
                <a:effectLst>
                  <a:outerShdw blurRad="38100" dist="38100" dir="2700000" algn="tl">
                    <a:srgbClr val="C0C0C0"/>
                  </a:outerShdw>
                </a:effectLst>
                <a:cs typeface="Times New Roman" panose="02020603050405020304" pitchFamily="18" charset="0"/>
              </a:rPr>
              <a:t>Exemple :</a:t>
            </a:r>
          </a:p>
          <a:p>
            <a:pPr>
              <a:lnSpc>
                <a:spcPct val="100000"/>
              </a:lnSpc>
              <a:spcBef>
                <a:spcPct val="0"/>
              </a:spcBef>
              <a:buClrTx/>
              <a:buSzTx/>
              <a:buFontTx/>
              <a:buChar char="•"/>
            </a:pPr>
            <a:r>
              <a:rPr lang="fr-FR" altLang="fr-FR" sz="1600" dirty="0">
                <a:effectLst>
                  <a:outerShdw blurRad="38100" dist="38100" dir="2700000" algn="tl">
                    <a:srgbClr val="C0C0C0"/>
                  </a:outerShdw>
                </a:effectLst>
                <a:cs typeface="Times New Roman" panose="02020603050405020304" pitchFamily="18" charset="0"/>
              </a:rPr>
              <a:t>NH</a:t>
            </a:r>
            <a:r>
              <a:rPr lang="fr-FR" altLang="fr-FR" sz="1600" baseline="-25000" dirty="0">
                <a:effectLst>
                  <a:outerShdw blurRad="38100" dist="38100" dir="2700000" algn="tl">
                    <a:srgbClr val="C0C0C0"/>
                  </a:outerShdw>
                </a:effectLst>
              </a:rPr>
              <a:t>3</a:t>
            </a:r>
            <a:r>
              <a:rPr lang="fr-FR" altLang="fr-FR" sz="1600" dirty="0">
                <a:effectLst>
                  <a:outerShdw blurRad="38100" dist="38100" dir="2700000" algn="tl">
                    <a:srgbClr val="C0C0C0"/>
                  </a:outerShdw>
                </a:effectLst>
                <a:cs typeface="Times New Roman" panose="02020603050405020304" pitchFamily="18" charset="0"/>
              </a:rPr>
              <a:t> ammoniac  (N) 14 + (3X H) 1 =17</a:t>
            </a:r>
          </a:p>
          <a:p>
            <a:pPr>
              <a:lnSpc>
                <a:spcPct val="100000"/>
              </a:lnSpc>
              <a:spcBef>
                <a:spcPct val="0"/>
              </a:spcBef>
              <a:buClrTx/>
              <a:buSzTx/>
              <a:buFontTx/>
              <a:buChar char="•"/>
            </a:pPr>
            <a:r>
              <a:rPr lang="fr-FR" altLang="fr-FR" sz="1600" dirty="0">
                <a:effectLst>
                  <a:outerShdw blurRad="38100" dist="38100" dir="2700000" algn="tl">
                    <a:srgbClr val="C0C0C0"/>
                  </a:outerShdw>
                </a:effectLst>
                <a:cs typeface="Times New Roman" panose="02020603050405020304" pitchFamily="18" charset="0"/>
              </a:rPr>
              <a:t>H</a:t>
            </a:r>
            <a:r>
              <a:rPr lang="fr-FR" altLang="fr-FR" sz="1600" baseline="-25000" dirty="0">
                <a:effectLst>
                  <a:outerShdw blurRad="38100" dist="38100" dir="2700000" algn="tl">
                    <a:srgbClr val="C0C0C0"/>
                  </a:outerShdw>
                </a:effectLst>
                <a:cs typeface="Times New Roman" panose="02020603050405020304" pitchFamily="18" charset="0"/>
              </a:rPr>
              <a:t>2</a:t>
            </a:r>
            <a:r>
              <a:rPr lang="fr-FR" altLang="fr-FR" sz="1600" dirty="0">
                <a:effectLst>
                  <a:outerShdw blurRad="38100" dist="38100" dir="2700000" algn="tl">
                    <a:srgbClr val="C0C0C0"/>
                  </a:outerShdw>
                </a:effectLst>
                <a:cs typeface="Times New Roman" panose="02020603050405020304" pitchFamily="18" charset="0"/>
              </a:rPr>
              <a:t>O eau   (2XH) 2 + (O) 16 =18</a:t>
            </a:r>
          </a:p>
          <a:p>
            <a:pPr>
              <a:lnSpc>
                <a:spcPct val="100000"/>
              </a:lnSpc>
              <a:spcBef>
                <a:spcPct val="0"/>
              </a:spcBef>
              <a:buClrTx/>
              <a:buSzTx/>
              <a:buFontTx/>
              <a:buNone/>
            </a:pPr>
            <a:endParaRPr lang="fr-FR" altLang="fr-FR" sz="1600" dirty="0">
              <a:effectLst>
                <a:outerShdw blurRad="38100" dist="38100" dir="2700000" algn="tl">
                  <a:srgbClr val="C0C0C0"/>
                </a:outerShdw>
              </a:effectLst>
              <a:cs typeface="Times New Roman" panose="02020603050405020304" pitchFamily="18" charset="0"/>
            </a:endParaRPr>
          </a:p>
        </p:txBody>
      </p:sp>
      <p:sp>
        <p:nvSpPr>
          <p:cNvPr id="537603" name="Rectangle 3"/>
          <p:cNvSpPr>
            <a:spLocks noGrp="1" noChangeArrowheads="1"/>
          </p:cNvSpPr>
          <p:nvPr>
            <p:ph type="title"/>
          </p:nvPr>
        </p:nvSpPr>
        <p:spPr/>
        <p:txBody>
          <a:bodyPr>
            <a:normAutofit/>
          </a:bodyPr>
          <a:lstStyle/>
          <a:p>
            <a:pPr algn="ctr"/>
            <a:r>
              <a:rPr lang="fr-FR" altLang="fr-FR" dirty="0"/>
              <a:t>Désignation </a:t>
            </a:r>
            <a:r>
              <a:rPr lang="fr-FR" altLang="fr-FR" dirty="0" smtClean="0"/>
              <a:t>des </a:t>
            </a:r>
            <a:r>
              <a:rPr lang="fr-FR" altLang="fr-FR" dirty="0"/>
              <a:t>Frigorigènes</a:t>
            </a:r>
          </a:p>
        </p:txBody>
      </p:sp>
      <p:sp>
        <p:nvSpPr>
          <p:cNvPr id="537604" name="Text Box 4"/>
          <p:cNvSpPr txBox="1">
            <a:spLocks noChangeArrowheads="1"/>
          </p:cNvSpPr>
          <p:nvPr/>
        </p:nvSpPr>
        <p:spPr bwMode="auto">
          <a:xfrm>
            <a:off x="1752600" y="179705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100000"/>
              </a:lnSpc>
              <a:spcBef>
                <a:spcPct val="0"/>
              </a:spcBef>
              <a:buClrTx/>
              <a:buSzTx/>
              <a:buFontTx/>
              <a:buNone/>
            </a:pPr>
            <a:r>
              <a:rPr lang="fr-FR" altLang="fr-FR" sz="2400" b="1">
                <a:effectLst>
                  <a:outerShdw blurRad="38100" dist="38100" dir="2700000" algn="tl">
                    <a:srgbClr val="C0C0C0"/>
                  </a:outerShdw>
                </a:effectLst>
                <a:cs typeface="Times New Roman" panose="02020603050405020304" pitchFamily="18" charset="0"/>
              </a:rPr>
              <a:t>Composés inorganiques </a:t>
            </a:r>
            <a:endParaRPr lang="fr-FR" altLang="fr-FR" sz="1600" b="1">
              <a:effectLst>
                <a:outerShdw blurRad="38100" dist="38100" dir="2700000" algn="tl">
                  <a:srgbClr val="C0C0C0"/>
                </a:outerShdw>
              </a:effectLst>
              <a:cs typeface="Times New Roman" panose="02020603050405020304" pitchFamily="18" charset="0"/>
            </a:endParaRPr>
          </a:p>
        </p:txBody>
      </p:sp>
      <p:grpSp>
        <p:nvGrpSpPr>
          <p:cNvPr id="537605" name="Group 5"/>
          <p:cNvGrpSpPr>
            <a:grpSpLocks/>
          </p:cNvGrpSpPr>
          <p:nvPr/>
        </p:nvGrpSpPr>
        <p:grpSpPr bwMode="auto">
          <a:xfrm>
            <a:off x="4935538" y="3524250"/>
            <a:ext cx="1033462" cy="336550"/>
            <a:chOff x="1503" y="883"/>
            <a:chExt cx="651" cy="212"/>
          </a:xfrm>
        </p:grpSpPr>
        <p:sp>
          <p:nvSpPr>
            <p:cNvPr id="537606" name="AutoShape 6"/>
            <p:cNvSpPr>
              <a:spLocks noChangeArrowheads="1"/>
            </p:cNvSpPr>
            <p:nvPr/>
          </p:nvSpPr>
          <p:spPr bwMode="auto">
            <a:xfrm>
              <a:off x="1503" y="940"/>
              <a:ext cx="219" cy="96"/>
            </a:xfrm>
            <a:prstGeom prst="notchedRightArrow">
              <a:avLst>
                <a:gd name="adj1" fmla="val 50000"/>
                <a:gd name="adj2" fmla="val 5703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37607" name="Text Box 7"/>
            <p:cNvSpPr txBox="1">
              <a:spLocks noChangeArrowheads="1"/>
            </p:cNvSpPr>
            <p:nvPr/>
          </p:nvSpPr>
          <p:spPr bwMode="auto">
            <a:xfrm>
              <a:off x="1722" y="883"/>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100000"/>
                </a:lnSpc>
                <a:spcBef>
                  <a:spcPct val="0"/>
                </a:spcBef>
                <a:buClrTx/>
                <a:buSzTx/>
                <a:buFontTx/>
                <a:buNone/>
              </a:pPr>
              <a:r>
                <a:rPr lang="fr-FR" altLang="fr-FR" sz="1600" b="1">
                  <a:effectLst>
                    <a:outerShdw blurRad="38100" dist="38100" dir="2700000" algn="tl">
                      <a:srgbClr val="C0C0C0"/>
                    </a:outerShdw>
                  </a:effectLst>
                  <a:cs typeface="Times New Roman" panose="02020603050405020304" pitchFamily="18" charset="0"/>
                </a:rPr>
                <a:t>R 718</a:t>
              </a:r>
            </a:p>
          </p:txBody>
        </p:sp>
      </p:grpSp>
      <p:grpSp>
        <p:nvGrpSpPr>
          <p:cNvPr id="537608" name="Group 8"/>
          <p:cNvGrpSpPr>
            <a:grpSpLocks/>
          </p:cNvGrpSpPr>
          <p:nvPr/>
        </p:nvGrpSpPr>
        <p:grpSpPr bwMode="auto">
          <a:xfrm>
            <a:off x="5283200" y="3278188"/>
            <a:ext cx="1033463" cy="336550"/>
            <a:chOff x="1503" y="883"/>
            <a:chExt cx="651" cy="212"/>
          </a:xfrm>
        </p:grpSpPr>
        <p:sp>
          <p:nvSpPr>
            <p:cNvPr id="537609" name="AutoShape 9"/>
            <p:cNvSpPr>
              <a:spLocks noChangeArrowheads="1"/>
            </p:cNvSpPr>
            <p:nvPr/>
          </p:nvSpPr>
          <p:spPr bwMode="auto">
            <a:xfrm>
              <a:off x="1503" y="940"/>
              <a:ext cx="219" cy="96"/>
            </a:xfrm>
            <a:prstGeom prst="notchedRightArrow">
              <a:avLst>
                <a:gd name="adj1" fmla="val 50000"/>
                <a:gd name="adj2" fmla="val 5703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537610" name="Text Box 10"/>
            <p:cNvSpPr txBox="1">
              <a:spLocks noChangeArrowheads="1"/>
            </p:cNvSpPr>
            <p:nvPr/>
          </p:nvSpPr>
          <p:spPr bwMode="auto">
            <a:xfrm>
              <a:off x="1722" y="883"/>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100000"/>
                </a:lnSpc>
                <a:spcBef>
                  <a:spcPct val="0"/>
                </a:spcBef>
                <a:buClrTx/>
                <a:buSzTx/>
                <a:buFontTx/>
                <a:buNone/>
              </a:pPr>
              <a:r>
                <a:rPr lang="fr-FR" altLang="fr-FR" sz="1600" b="1">
                  <a:effectLst>
                    <a:outerShdw blurRad="38100" dist="38100" dir="2700000" algn="tl">
                      <a:srgbClr val="C0C0C0"/>
                    </a:outerShdw>
                  </a:effectLst>
                  <a:cs typeface="Times New Roman" panose="02020603050405020304" pitchFamily="18" charset="0"/>
                </a:rPr>
                <a:t>R 717</a:t>
              </a:r>
            </a:p>
          </p:txBody>
        </p:sp>
      </p:grpSp>
    </p:spTree>
    <p:extLst>
      <p:ext uri="{BB962C8B-B14F-4D97-AF65-F5344CB8AC3E}">
        <p14:creationId xmlns:p14="http://schemas.microsoft.com/office/powerpoint/2010/main" val="1024164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3" name="Text Box 21"/>
          <p:cNvSpPr txBox="1">
            <a:spLocks noChangeArrowheads="1"/>
          </p:cNvSpPr>
          <p:nvPr/>
        </p:nvSpPr>
        <p:spPr bwMode="auto">
          <a:xfrm>
            <a:off x="2411759" y="2060848"/>
            <a:ext cx="6292309" cy="399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Blip>
                <a:blip r:embed="rId2"/>
              </a:buBlip>
            </a:pPr>
            <a:r>
              <a:rPr lang="fr-FR" altLang="fr-FR" sz="1800" dirty="0">
                <a:latin typeface="Times New Roman" panose="02020603050405020304" pitchFamily="18" charset="0"/>
                <a:cs typeface="Times New Roman" panose="02020603050405020304" pitchFamily="18" charset="0"/>
              </a:rPr>
              <a:t>Stables</a:t>
            </a:r>
          </a:p>
          <a:p>
            <a:pPr>
              <a:lnSpc>
                <a:spcPct val="90000"/>
              </a:lnSpc>
              <a:buFontTx/>
              <a:buBlip>
                <a:blip r:embed="rId2"/>
              </a:buBlip>
            </a:pPr>
            <a:r>
              <a:rPr lang="fr-FR" altLang="fr-FR" sz="1800" dirty="0">
                <a:latin typeface="Times New Roman" panose="02020603050405020304" pitchFamily="18" charset="0"/>
                <a:cs typeface="Times New Roman" panose="02020603050405020304" pitchFamily="18" charset="0"/>
              </a:rPr>
              <a:t>Non toxique</a:t>
            </a:r>
          </a:p>
          <a:p>
            <a:pPr>
              <a:lnSpc>
                <a:spcPct val="90000"/>
              </a:lnSpc>
              <a:buFontTx/>
              <a:buBlip>
                <a:blip r:embed="rId2"/>
              </a:buBlip>
            </a:pPr>
            <a:r>
              <a:rPr lang="fr-FR" altLang="fr-FR" sz="1800" dirty="0">
                <a:latin typeface="Times New Roman" panose="02020603050405020304" pitchFamily="18" charset="0"/>
                <a:cs typeface="Times New Roman" panose="02020603050405020304" pitchFamily="18" charset="0"/>
              </a:rPr>
              <a:t>Non corrosif</a:t>
            </a:r>
          </a:p>
          <a:p>
            <a:pPr>
              <a:lnSpc>
                <a:spcPct val="90000"/>
              </a:lnSpc>
              <a:buFontTx/>
              <a:buBlip>
                <a:blip r:embed="rId2"/>
              </a:buBlip>
            </a:pPr>
            <a:r>
              <a:rPr lang="fr-FR" altLang="fr-FR" sz="1800" dirty="0">
                <a:latin typeface="Times New Roman" panose="02020603050405020304" pitchFamily="18" charset="0"/>
                <a:cs typeface="Times New Roman" panose="02020603050405020304" pitchFamily="18" charset="0"/>
              </a:rPr>
              <a:t>Ininflammable</a:t>
            </a:r>
          </a:p>
          <a:p>
            <a:pPr>
              <a:lnSpc>
                <a:spcPct val="90000"/>
              </a:lnSpc>
              <a:buFontTx/>
              <a:buBlip>
                <a:blip r:embed="rId2"/>
              </a:buBlip>
            </a:pPr>
            <a:r>
              <a:rPr lang="fr-FR" altLang="fr-FR" sz="1800" dirty="0">
                <a:latin typeface="Times New Roman" panose="02020603050405020304" pitchFamily="18" charset="0"/>
                <a:cs typeface="Times New Roman" panose="02020603050405020304" pitchFamily="18" charset="0"/>
              </a:rPr>
              <a:t>Non explosif</a:t>
            </a:r>
          </a:p>
          <a:p>
            <a:pPr>
              <a:lnSpc>
                <a:spcPct val="90000"/>
              </a:lnSpc>
              <a:buFontTx/>
              <a:buBlip>
                <a:blip r:embed="rId2"/>
              </a:buBlip>
            </a:pPr>
            <a:r>
              <a:rPr lang="fr-FR" altLang="fr-FR" sz="1800" dirty="0">
                <a:latin typeface="Times New Roman" panose="02020603050405020304" pitchFamily="18" charset="0"/>
                <a:cs typeface="Times New Roman" panose="02020603050405020304" pitchFamily="18" charset="0"/>
              </a:rPr>
              <a:t>Bonne miscibilité</a:t>
            </a:r>
          </a:p>
          <a:p>
            <a:pPr>
              <a:lnSpc>
                <a:spcPct val="90000"/>
              </a:lnSpc>
              <a:buFontTx/>
              <a:buBlip>
                <a:blip r:embed="rId2"/>
              </a:buBlip>
            </a:pPr>
            <a:r>
              <a:rPr lang="fr-FR" altLang="fr-FR" sz="1800" dirty="0">
                <a:latin typeface="Times New Roman" panose="02020603050405020304" pitchFamily="18" charset="0"/>
                <a:cs typeface="Times New Roman" panose="02020603050405020304" pitchFamily="18" charset="0"/>
              </a:rPr>
              <a:t>Peu cher</a:t>
            </a:r>
          </a:p>
          <a:p>
            <a:pPr>
              <a:lnSpc>
                <a:spcPct val="90000"/>
              </a:lnSpc>
              <a:buFontTx/>
              <a:buBlip>
                <a:blip r:embed="rId2"/>
              </a:buBlip>
            </a:pPr>
            <a:r>
              <a:rPr lang="fr-FR" altLang="fr-FR" sz="1800" dirty="0">
                <a:latin typeface="Times New Roman" panose="02020603050405020304" pitchFamily="18" charset="0"/>
                <a:cs typeface="Times New Roman" panose="02020603050405020304" pitchFamily="18" charset="0"/>
              </a:rPr>
              <a:t>Bonne performance thermodynamique</a:t>
            </a:r>
          </a:p>
          <a:p>
            <a:pPr lvl="1">
              <a:lnSpc>
                <a:spcPct val="90000"/>
              </a:lnSpc>
              <a:buFontTx/>
              <a:buBlip>
                <a:blip r:embed="rId3"/>
              </a:buBlip>
            </a:pPr>
            <a:r>
              <a:rPr lang="fr-FR" altLang="fr-FR" sz="1800" dirty="0">
                <a:latin typeface="Times New Roman" panose="02020603050405020304" pitchFamily="18" charset="0"/>
                <a:cs typeface="Times New Roman" panose="02020603050405020304" pitchFamily="18" charset="0"/>
              </a:rPr>
              <a:t>Pression de vapeur</a:t>
            </a:r>
          </a:p>
          <a:p>
            <a:pPr lvl="1">
              <a:lnSpc>
                <a:spcPct val="90000"/>
              </a:lnSpc>
              <a:buFontTx/>
              <a:buBlip>
                <a:blip r:embed="rId3"/>
              </a:buBlip>
            </a:pPr>
            <a:r>
              <a:rPr lang="fr-FR" altLang="fr-FR" sz="1800" dirty="0">
                <a:latin typeface="Times New Roman" panose="02020603050405020304" pitchFamily="18" charset="0"/>
                <a:cs typeface="Times New Roman" panose="02020603050405020304" pitchFamily="18" charset="0"/>
              </a:rPr>
              <a:t>Chaleur latente</a:t>
            </a:r>
          </a:p>
          <a:p>
            <a:pPr lvl="1">
              <a:lnSpc>
                <a:spcPct val="90000"/>
              </a:lnSpc>
              <a:buFontTx/>
              <a:buBlip>
                <a:blip r:embed="rId3"/>
              </a:buBlip>
            </a:pPr>
            <a:r>
              <a:rPr lang="fr-FR" altLang="fr-FR" sz="1800" dirty="0">
                <a:latin typeface="Times New Roman" panose="02020603050405020304" pitchFamily="18" charset="0"/>
                <a:cs typeface="Times New Roman" panose="02020603050405020304" pitchFamily="18" charset="0"/>
              </a:rPr>
              <a:t>Viscosité</a:t>
            </a:r>
          </a:p>
          <a:p>
            <a:pPr lvl="1">
              <a:lnSpc>
                <a:spcPct val="90000"/>
              </a:lnSpc>
              <a:buFontTx/>
              <a:buBlip>
                <a:blip r:embed="rId3"/>
              </a:buBlip>
            </a:pPr>
            <a:r>
              <a:rPr lang="fr-FR" altLang="fr-FR" sz="1800" dirty="0">
                <a:latin typeface="Times New Roman" panose="02020603050405020304" pitchFamily="18" charset="0"/>
                <a:cs typeface="Times New Roman" panose="02020603050405020304" pitchFamily="18" charset="0"/>
              </a:rPr>
              <a:t>Tension de surface</a:t>
            </a:r>
          </a:p>
          <a:p>
            <a:pPr>
              <a:lnSpc>
                <a:spcPct val="90000"/>
              </a:lnSpc>
              <a:buFontTx/>
              <a:buBlip>
                <a:blip r:embed="rId2"/>
              </a:buBlip>
            </a:pPr>
            <a:r>
              <a:rPr lang="fr-FR" altLang="fr-FR" sz="1800" dirty="0">
                <a:solidFill>
                  <a:srgbClr val="FF3300"/>
                </a:solidFill>
                <a:latin typeface="Times New Roman" panose="02020603050405020304" pitchFamily="18" charset="0"/>
                <a:cs typeface="Times New Roman" panose="02020603050405020304" pitchFamily="18" charset="0"/>
              </a:rPr>
              <a:t>Et croyait-on…. écologique !!</a:t>
            </a:r>
            <a:endParaRPr lang="en-US" altLang="en-US" sz="2000" dirty="0">
              <a:latin typeface="Times New Roman" panose="02020603050405020304" pitchFamily="18" charset="0"/>
              <a:cs typeface="Times New Roman" panose="02020603050405020304" pitchFamily="18" charset="0"/>
            </a:endParaRPr>
          </a:p>
        </p:txBody>
      </p:sp>
      <p:sp>
        <p:nvSpPr>
          <p:cNvPr id="5" name="Titre 2"/>
          <p:cNvSpPr txBox="1">
            <a:spLocks/>
          </p:cNvSpPr>
          <p:nvPr/>
        </p:nvSpPr>
        <p:spPr>
          <a:xfrm>
            <a:off x="457200" y="70408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altLang="en-US" sz="3200" b="1" u="sng" dirty="0"/>
              <a:t>Caractéristiques du fluide frigorigène</a:t>
            </a:r>
            <a:endParaRPr lang="fr-FR" sz="3200" dirty="0"/>
          </a:p>
        </p:txBody>
      </p:sp>
    </p:spTree>
    <p:extLst>
      <p:ext uri="{BB962C8B-B14F-4D97-AF65-F5344CB8AC3E}">
        <p14:creationId xmlns:p14="http://schemas.microsoft.com/office/powerpoint/2010/main" val="3334405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Schéma d’une machine frigorifique</a:t>
            </a:r>
            <a:endParaRPr lang="fr-FR" dirty="0"/>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34</a:t>
            </a:fld>
            <a:endParaRPr lang="fr-FR"/>
          </a:p>
        </p:txBody>
      </p:sp>
      <p:pic>
        <p:nvPicPr>
          <p:cNvPr id="5" name="Picture 2"/>
          <p:cNvPicPr>
            <a:picLocks noGrp="1" noChangeAspect="1" noChangeArrowheads="1"/>
          </p:cNvPicPr>
          <p:nvPr>
            <p:ph idx="1"/>
          </p:nvPr>
        </p:nvPicPr>
        <p:blipFill>
          <a:blip r:embed="rId2"/>
          <a:srcRect/>
          <a:stretch>
            <a:fillRect/>
          </a:stretch>
        </p:blipFill>
        <p:spPr bwMode="auto">
          <a:xfrm>
            <a:off x="623887" y="2024856"/>
            <a:ext cx="7896225" cy="4210050"/>
          </a:xfrm>
          <a:prstGeom prst="rect">
            <a:avLst/>
          </a:prstGeom>
          <a:noFill/>
          <a:ln w="9525">
            <a:noFill/>
            <a:miter lim="800000"/>
            <a:headEnd/>
            <a:tailEnd/>
          </a:ln>
          <a:effectLst/>
        </p:spPr>
      </p:pic>
    </p:spTree>
    <p:extLst>
      <p:ext uri="{BB962C8B-B14F-4D97-AF65-F5344CB8AC3E}">
        <p14:creationId xmlns:p14="http://schemas.microsoft.com/office/powerpoint/2010/main" val="1364116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B63DBA2-E642-4D1C-A077-BB3922FBC190}" type="slidenum">
              <a:rPr lang="fr-FR" smtClean="0"/>
              <a:pPr/>
              <a:t>35</a:t>
            </a:fld>
            <a:endParaRPr lang="fr-FR"/>
          </a:p>
        </p:txBody>
      </p:sp>
      <p:sp>
        <p:nvSpPr>
          <p:cNvPr id="5" name="Titre 1"/>
          <p:cNvSpPr>
            <a:spLocks noGrp="1"/>
          </p:cNvSpPr>
          <p:nvPr>
            <p:ph type="title"/>
          </p:nvPr>
        </p:nvSpPr>
        <p:spPr/>
        <p:txBody>
          <a:bodyPr>
            <a:normAutofit fontScale="90000"/>
          </a:bodyPr>
          <a:lstStyle/>
          <a:p>
            <a:pPr algn="ctr"/>
            <a:r>
              <a:rPr lang="fr-FR" dirty="0" smtClean="0"/>
              <a:t>Schéma d’une machine frigorifique</a:t>
            </a:r>
            <a:endParaRPr lang="fr-FR" dirty="0"/>
          </a:p>
        </p:txBody>
      </p:sp>
      <p:pic>
        <p:nvPicPr>
          <p:cNvPr id="6" name="Picture 3"/>
          <p:cNvPicPr>
            <a:picLocks noGrp="1" noChangeAspect="1" noChangeArrowheads="1"/>
          </p:cNvPicPr>
          <p:nvPr>
            <p:ph idx="1"/>
          </p:nvPr>
        </p:nvPicPr>
        <p:blipFill>
          <a:blip r:embed="rId2"/>
          <a:srcRect/>
          <a:stretch>
            <a:fillRect/>
          </a:stretch>
        </p:blipFill>
        <p:spPr bwMode="auto">
          <a:xfrm>
            <a:off x="1747837" y="2129631"/>
            <a:ext cx="5648325" cy="4000500"/>
          </a:xfrm>
          <a:prstGeom prst="rect">
            <a:avLst/>
          </a:prstGeom>
          <a:noFill/>
          <a:ln w="9525">
            <a:noFill/>
            <a:miter lim="800000"/>
            <a:headEnd/>
            <a:tailEnd/>
          </a:ln>
          <a:effectLst/>
        </p:spPr>
      </p:pic>
      <p:pic>
        <p:nvPicPr>
          <p:cNvPr id="7" name="Picture 4"/>
          <p:cNvPicPr>
            <a:picLocks noChangeAspect="1" noChangeArrowheads="1"/>
          </p:cNvPicPr>
          <p:nvPr/>
        </p:nvPicPr>
        <p:blipFill>
          <a:blip r:embed="rId3"/>
          <a:srcRect/>
          <a:stretch>
            <a:fillRect/>
          </a:stretch>
        </p:blipFill>
        <p:spPr bwMode="auto">
          <a:xfrm>
            <a:off x="6588224" y="2345546"/>
            <a:ext cx="2409825" cy="1171575"/>
          </a:xfrm>
          <a:prstGeom prst="rect">
            <a:avLst/>
          </a:prstGeom>
          <a:noFill/>
          <a:ln w="9525">
            <a:noFill/>
            <a:miter lim="800000"/>
            <a:headEnd/>
            <a:tailEnd/>
          </a:ln>
          <a:effectLst/>
        </p:spPr>
      </p:pic>
      <p:pic>
        <p:nvPicPr>
          <p:cNvPr id="8" name="Picture 5"/>
          <p:cNvPicPr>
            <a:picLocks noChangeAspect="1" noChangeArrowheads="1"/>
          </p:cNvPicPr>
          <p:nvPr/>
        </p:nvPicPr>
        <p:blipFill>
          <a:blip r:embed="rId4"/>
          <a:srcRect/>
          <a:stretch>
            <a:fillRect/>
          </a:stretch>
        </p:blipFill>
        <p:spPr bwMode="auto">
          <a:xfrm>
            <a:off x="4873085" y="5747508"/>
            <a:ext cx="4124325" cy="962025"/>
          </a:xfrm>
          <a:prstGeom prst="rect">
            <a:avLst/>
          </a:prstGeom>
          <a:noFill/>
          <a:ln w="9525">
            <a:noFill/>
            <a:miter lim="800000"/>
            <a:headEnd/>
            <a:tailEnd/>
          </a:ln>
          <a:effectLst/>
        </p:spPr>
      </p:pic>
    </p:spTree>
    <p:extLst>
      <p:ext uri="{BB962C8B-B14F-4D97-AF65-F5344CB8AC3E}">
        <p14:creationId xmlns:p14="http://schemas.microsoft.com/office/powerpoint/2010/main" val="2003332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B63DBA2-E642-4D1C-A077-BB3922FBC190}" type="slidenum">
              <a:rPr lang="fr-FR" smtClean="0"/>
              <a:pPr/>
              <a:t>36</a:t>
            </a:fld>
            <a:endParaRPr lang="fr-FR"/>
          </a:p>
        </p:txBody>
      </p:sp>
      <p:sp>
        <p:nvSpPr>
          <p:cNvPr id="5" name="ZoneTexte 4"/>
          <p:cNvSpPr txBox="1"/>
          <p:nvPr/>
        </p:nvSpPr>
        <p:spPr>
          <a:xfrm>
            <a:off x="142844" y="681319"/>
            <a:ext cx="8572560" cy="461665"/>
          </a:xfrm>
          <a:prstGeom prst="rect">
            <a:avLst/>
          </a:prstGeom>
          <a:noFill/>
        </p:spPr>
        <p:txBody>
          <a:bodyPr wrap="square" rtlCol="0">
            <a:spAutoFit/>
          </a:bodyPr>
          <a:lstStyle/>
          <a:p>
            <a:pPr algn="ctr"/>
            <a:r>
              <a:rPr lang="fr-FR" sz="2400" b="1" i="1" u="sng" dirty="0" smtClean="0">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0800000" scaled="1"/>
                  <a:tileRect/>
                </a:gradFill>
                <a:latin typeface="Times New Roman" pitchFamily="18" charset="0"/>
                <a:cs typeface="Times New Roman" pitchFamily="18" charset="0"/>
              </a:rPr>
              <a:t>Eléments d’une installation frigorifique :</a:t>
            </a:r>
            <a:endParaRPr lang="fr-FR" sz="2400" b="1" i="1" u="sng" dirty="0">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0800000" scaled="1"/>
                <a:tileRect/>
              </a:gradFill>
              <a:latin typeface="Times New Roman" pitchFamily="18" charset="0"/>
              <a:cs typeface="Times New Roman" pitchFamily="18" charset="0"/>
            </a:endParaRPr>
          </a:p>
        </p:txBody>
      </p:sp>
      <p:sp>
        <p:nvSpPr>
          <p:cNvPr id="6" name="Rectangle 5"/>
          <p:cNvSpPr/>
          <p:nvPr/>
        </p:nvSpPr>
        <p:spPr>
          <a:xfrm>
            <a:off x="285720" y="1674000"/>
            <a:ext cx="3929090" cy="1200329"/>
          </a:xfrm>
          <a:prstGeom prst="rect">
            <a:avLst/>
          </a:prstGeom>
          <a:ln w="50800" cmpd="thickThin">
            <a:solidFill>
              <a:schemeClr val="accent1">
                <a:lumMod val="75000"/>
              </a:schemeClr>
            </a:solidFill>
          </a:ln>
        </p:spPr>
        <p:txBody>
          <a:bodyPr wrap="square">
            <a:spAutoFit/>
          </a:bodyPr>
          <a:lstStyle/>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Compresseur</a:t>
            </a: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Condenseur</a:t>
            </a: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Évaporateur</a:t>
            </a: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Valve d’expansion ou de laminage</a:t>
            </a:r>
          </a:p>
        </p:txBody>
      </p:sp>
      <p:sp>
        <p:nvSpPr>
          <p:cNvPr id="7" name="Rectangle 6"/>
          <p:cNvSpPr/>
          <p:nvPr/>
        </p:nvSpPr>
        <p:spPr>
          <a:xfrm>
            <a:off x="777805" y="3478304"/>
            <a:ext cx="3714776" cy="1754326"/>
          </a:xfrm>
          <a:prstGeom prst="rect">
            <a:avLst/>
          </a:prstGeom>
          <a:ln w="50800" cmpd="thickThin">
            <a:solidFill>
              <a:schemeClr val="accent2">
                <a:lumMod val="75000"/>
              </a:schemeClr>
            </a:solidFill>
          </a:ln>
        </p:spPr>
        <p:txBody>
          <a:bodyPr wrap="square">
            <a:spAutoFit/>
          </a:bodyPr>
          <a:lstStyle/>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Séparateur de huile</a:t>
            </a: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Récipient du réfrigérant liquide</a:t>
            </a:r>
          </a:p>
          <a:p>
            <a:pPr marL="457200" indent="-457200" algn="just">
              <a:buFont typeface="+mj-lt"/>
              <a:buAutoNum type="alphaLcPeriod"/>
            </a:pPr>
            <a:r>
              <a:rPr lang="fr-FR" b="1" i="1" dirty="0" err="1" smtClean="0">
                <a:solidFill>
                  <a:srgbClr val="CC0099"/>
                </a:solidFill>
                <a:latin typeface="Times New Roman" pitchFamily="18" charset="0"/>
                <a:cs typeface="Times New Roman" pitchFamily="18" charset="0"/>
              </a:rPr>
              <a:t>Déshydrateur</a:t>
            </a:r>
            <a:endParaRPr lang="fr-FR" b="1" i="1" dirty="0" smtClean="0">
              <a:solidFill>
                <a:srgbClr val="CC0099"/>
              </a:solidFill>
              <a:latin typeface="Times New Roman" pitchFamily="18" charset="0"/>
              <a:cs typeface="Times New Roman" pitchFamily="18" charset="0"/>
            </a:endParaRP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Voyant liquide</a:t>
            </a: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Filtre</a:t>
            </a: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Purgeur </a:t>
            </a:r>
          </a:p>
        </p:txBody>
      </p:sp>
      <p:sp>
        <p:nvSpPr>
          <p:cNvPr id="8" name="Rectangle 7"/>
          <p:cNvSpPr/>
          <p:nvPr/>
        </p:nvSpPr>
        <p:spPr>
          <a:xfrm rot="16200000">
            <a:off x="-383447" y="4132367"/>
            <a:ext cx="1800000" cy="461665"/>
          </a:xfrm>
          <a:prstGeom prst="rect">
            <a:avLst/>
          </a:prstGeom>
          <a:ln w="50800" cmpd="thickThin">
            <a:solidFill>
              <a:schemeClr val="accent2">
                <a:lumMod val="75000"/>
              </a:schemeClr>
            </a:solidFill>
          </a:ln>
        </p:spPr>
        <p:txBody>
          <a:bodyPr wrap="square">
            <a:spAutoFit/>
          </a:bodyPr>
          <a:lstStyle/>
          <a:p>
            <a:pPr algn="ctr"/>
            <a:r>
              <a:rPr lang="fr-FR" sz="2400" b="1" i="1" dirty="0" smtClean="0">
                <a:solidFill>
                  <a:srgbClr val="FF0000"/>
                </a:solidFill>
                <a:latin typeface="Times New Roman" pitchFamily="18" charset="0"/>
                <a:cs typeface="Times New Roman" pitchFamily="18" charset="0"/>
              </a:rPr>
              <a:t>Haute : </a:t>
            </a:r>
            <a:endParaRPr lang="fr-FR" sz="2400" dirty="0">
              <a:solidFill>
                <a:srgbClr val="FF0000"/>
              </a:solidFill>
            </a:endParaRPr>
          </a:p>
        </p:txBody>
      </p:sp>
      <p:sp>
        <p:nvSpPr>
          <p:cNvPr id="9" name="Rectangle 8"/>
          <p:cNvSpPr/>
          <p:nvPr/>
        </p:nvSpPr>
        <p:spPr>
          <a:xfrm>
            <a:off x="793115" y="5374548"/>
            <a:ext cx="3715200" cy="1200329"/>
          </a:xfrm>
          <a:prstGeom prst="rect">
            <a:avLst/>
          </a:prstGeom>
          <a:ln w="50800" cmpd="thickThin">
            <a:solidFill>
              <a:schemeClr val="accent2">
                <a:lumMod val="75000"/>
              </a:schemeClr>
            </a:solidFill>
          </a:ln>
        </p:spPr>
        <p:txBody>
          <a:bodyPr wrap="square">
            <a:spAutoFit/>
          </a:bodyPr>
          <a:lstStyle/>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Échangeur de chaleur</a:t>
            </a: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Vanne de rétention</a:t>
            </a: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Séparateur de liquide</a:t>
            </a:r>
          </a:p>
          <a:p>
            <a:pPr marL="457200" indent="-457200" algn="just">
              <a:buFont typeface="+mj-lt"/>
              <a:buAutoNum type="alphaLcPeriod"/>
            </a:pPr>
            <a:r>
              <a:rPr lang="fr-FR" b="1" i="1" dirty="0" smtClean="0">
                <a:solidFill>
                  <a:srgbClr val="CC0099"/>
                </a:solidFill>
                <a:latin typeface="Times New Roman" pitchFamily="18" charset="0"/>
                <a:cs typeface="Times New Roman" pitchFamily="18" charset="0"/>
              </a:rPr>
              <a:t>Bombes de fluide</a:t>
            </a:r>
          </a:p>
        </p:txBody>
      </p:sp>
      <p:sp>
        <p:nvSpPr>
          <p:cNvPr id="10" name="Rectangle 9"/>
          <p:cNvSpPr/>
          <p:nvPr/>
        </p:nvSpPr>
        <p:spPr>
          <a:xfrm rot="16200000">
            <a:off x="-133847" y="5763343"/>
            <a:ext cx="1299934" cy="460800"/>
          </a:xfrm>
          <a:prstGeom prst="rect">
            <a:avLst/>
          </a:prstGeom>
          <a:ln w="50800" cmpd="thickThin">
            <a:solidFill>
              <a:schemeClr val="accent2">
                <a:lumMod val="75000"/>
              </a:schemeClr>
            </a:solidFill>
          </a:ln>
        </p:spPr>
        <p:txBody>
          <a:bodyPr wrap="square">
            <a:spAutoFit/>
          </a:bodyPr>
          <a:lstStyle/>
          <a:p>
            <a:pPr algn="ctr"/>
            <a:r>
              <a:rPr lang="fr-FR" sz="2400" b="1" i="1" dirty="0" smtClean="0">
                <a:solidFill>
                  <a:srgbClr val="008000"/>
                </a:solidFill>
                <a:latin typeface="Times New Roman" pitchFamily="18" charset="0"/>
                <a:cs typeface="Times New Roman" pitchFamily="18" charset="0"/>
              </a:rPr>
              <a:t>Basse : </a:t>
            </a:r>
            <a:endParaRPr lang="fr-FR" sz="2400" dirty="0">
              <a:solidFill>
                <a:srgbClr val="008000"/>
              </a:solidFill>
            </a:endParaRPr>
          </a:p>
        </p:txBody>
      </p:sp>
      <p:sp>
        <p:nvSpPr>
          <p:cNvPr id="11" name="Rectangle 10"/>
          <p:cNvSpPr/>
          <p:nvPr/>
        </p:nvSpPr>
        <p:spPr>
          <a:xfrm>
            <a:off x="285720" y="1228539"/>
            <a:ext cx="299882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r-FR" sz="2000" b="1" i="1" dirty="0" smtClean="0">
                <a:solidFill>
                  <a:srgbClr val="FFFF00"/>
                </a:solidFill>
                <a:latin typeface="Times New Roman" pitchFamily="18" charset="0"/>
                <a:cs typeface="Times New Roman" pitchFamily="18" charset="0"/>
              </a:rPr>
              <a:t>Eléments fondamentaux :</a:t>
            </a:r>
            <a:endParaRPr lang="fr-FR" dirty="0">
              <a:solidFill>
                <a:srgbClr val="FFFF00"/>
              </a:solidFill>
            </a:endParaRPr>
          </a:p>
        </p:txBody>
      </p:sp>
      <p:sp>
        <p:nvSpPr>
          <p:cNvPr id="12" name="Rectangle 11"/>
          <p:cNvSpPr/>
          <p:nvPr/>
        </p:nvSpPr>
        <p:spPr>
          <a:xfrm>
            <a:off x="285720" y="3000372"/>
            <a:ext cx="321471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r-FR" sz="2000" b="1" i="1" dirty="0" smtClean="0">
                <a:solidFill>
                  <a:srgbClr val="FFFF00"/>
                </a:solidFill>
                <a:latin typeface="Times New Roman" pitchFamily="18" charset="0"/>
                <a:cs typeface="Times New Roman" pitchFamily="18" charset="0"/>
              </a:rPr>
              <a:t>Eléments complémentaires :</a:t>
            </a:r>
            <a:endParaRPr lang="fr-FR" dirty="0">
              <a:solidFill>
                <a:srgbClr val="FFFF00"/>
              </a:solidFill>
            </a:endParaRPr>
          </a:p>
        </p:txBody>
      </p:sp>
      <p:sp>
        <p:nvSpPr>
          <p:cNvPr id="13" name="Rectangle 12"/>
          <p:cNvSpPr/>
          <p:nvPr/>
        </p:nvSpPr>
        <p:spPr>
          <a:xfrm>
            <a:off x="5357818" y="1659883"/>
            <a:ext cx="2428892" cy="923330"/>
          </a:xfrm>
          <a:prstGeom prst="rect">
            <a:avLst/>
          </a:prstGeom>
          <a:ln w="50800" cmpd="thickThin">
            <a:solidFill>
              <a:schemeClr val="accent1">
                <a:lumMod val="75000"/>
              </a:schemeClr>
            </a:solidFill>
          </a:ln>
        </p:spPr>
        <p:txBody>
          <a:bodyPr wrap="square">
            <a:spAutoFit/>
          </a:bodyPr>
          <a:lstStyle/>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De haute</a:t>
            </a:r>
          </a:p>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De basse</a:t>
            </a:r>
          </a:p>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Différentiel</a:t>
            </a:r>
          </a:p>
        </p:txBody>
      </p:sp>
      <p:sp>
        <p:nvSpPr>
          <p:cNvPr id="14" name="Rectangle 13"/>
          <p:cNvSpPr/>
          <p:nvPr/>
        </p:nvSpPr>
        <p:spPr>
          <a:xfrm>
            <a:off x="5357819" y="1214422"/>
            <a:ext cx="171451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r-FR" sz="2000" b="1" i="1" dirty="0" smtClean="0">
                <a:solidFill>
                  <a:srgbClr val="FFFF00"/>
                </a:solidFill>
                <a:latin typeface="Times New Roman" pitchFamily="18" charset="0"/>
                <a:cs typeface="Times New Roman" pitchFamily="18" charset="0"/>
              </a:rPr>
              <a:t>Pressostats :</a:t>
            </a:r>
            <a:endParaRPr lang="fr-FR" dirty="0">
              <a:solidFill>
                <a:srgbClr val="FFFF00"/>
              </a:solidFill>
            </a:endParaRPr>
          </a:p>
        </p:txBody>
      </p:sp>
      <p:sp>
        <p:nvSpPr>
          <p:cNvPr id="15" name="Rectangle 14"/>
          <p:cNvSpPr/>
          <p:nvPr/>
        </p:nvSpPr>
        <p:spPr>
          <a:xfrm>
            <a:off x="5357818" y="3148612"/>
            <a:ext cx="3357586" cy="923330"/>
          </a:xfrm>
          <a:prstGeom prst="rect">
            <a:avLst/>
          </a:prstGeom>
          <a:ln w="50800" cmpd="thickThin">
            <a:solidFill>
              <a:schemeClr val="accent1">
                <a:lumMod val="75000"/>
              </a:schemeClr>
            </a:solidFill>
          </a:ln>
        </p:spPr>
        <p:txBody>
          <a:bodyPr wrap="square">
            <a:spAutoFit/>
          </a:bodyPr>
          <a:lstStyle/>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De lamine bimétallique</a:t>
            </a:r>
          </a:p>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De sonde</a:t>
            </a:r>
          </a:p>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Électriques </a:t>
            </a:r>
          </a:p>
        </p:txBody>
      </p:sp>
      <p:sp>
        <p:nvSpPr>
          <p:cNvPr id="16" name="Rectangle 15"/>
          <p:cNvSpPr/>
          <p:nvPr/>
        </p:nvSpPr>
        <p:spPr>
          <a:xfrm>
            <a:off x="5357819" y="2703151"/>
            <a:ext cx="171451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r-FR" sz="2000" b="1" i="1" dirty="0" smtClean="0">
                <a:solidFill>
                  <a:srgbClr val="FFFF00"/>
                </a:solidFill>
                <a:latin typeface="Times New Roman" pitchFamily="18" charset="0"/>
                <a:cs typeface="Times New Roman" pitchFamily="18" charset="0"/>
              </a:rPr>
              <a:t>Thermostats :</a:t>
            </a:r>
            <a:endParaRPr lang="fr-FR" dirty="0">
              <a:solidFill>
                <a:srgbClr val="FFFF00"/>
              </a:solidFill>
            </a:endParaRPr>
          </a:p>
        </p:txBody>
      </p:sp>
      <p:sp>
        <p:nvSpPr>
          <p:cNvPr id="17" name="Rectangle 16"/>
          <p:cNvSpPr/>
          <p:nvPr/>
        </p:nvSpPr>
        <p:spPr>
          <a:xfrm>
            <a:off x="5357818" y="4648810"/>
            <a:ext cx="2357454" cy="646331"/>
          </a:xfrm>
          <a:prstGeom prst="rect">
            <a:avLst/>
          </a:prstGeom>
          <a:ln w="50800" cmpd="thickThin">
            <a:solidFill>
              <a:schemeClr val="accent1">
                <a:lumMod val="75000"/>
              </a:schemeClr>
            </a:solidFill>
          </a:ln>
        </p:spPr>
        <p:txBody>
          <a:bodyPr wrap="square">
            <a:spAutoFit/>
          </a:bodyPr>
          <a:lstStyle/>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De haute</a:t>
            </a:r>
          </a:p>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De basse</a:t>
            </a:r>
          </a:p>
        </p:txBody>
      </p:sp>
      <p:sp>
        <p:nvSpPr>
          <p:cNvPr id="18" name="Rectangle 17"/>
          <p:cNvSpPr/>
          <p:nvPr/>
        </p:nvSpPr>
        <p:spPr>
          <a:xfrm>
            <a:off x="5357819" y="4203349"/>
            <a:ext cx="171451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r-FR" sz="2000" b="1" i="1" dirty="0" smtClean="0">
                <a:solidFill>
                  <a:srgbClr val="FFFF00"/>
                </a:solidFill>
                <a:latin typeface="Times New Roman" pitchFamily="18" charset="0"/>
                <a:cs typeface="Times New Roman" pitchFamily="18" charset="0"/>
              </a:rPr>
              <a:t>Manomètres :</a:t>
            </a:r>
            <a:endParaRPr lang="fr-FR" dirty="0">
              <a:solidFill>
                <a:srgbClr val="FFFF00"/>
              </a:solidFill>
            </a:endParaRPr>
          </a:p>
        </p:txBody>
      </p:sp>
      <p:sp>
        <p:nvSpPr>
          <p:cNvPr id="19" name="Rectangle 18"/>
          <p:cNvSpPr/>
          <p:nvPr/>
        </p:nvSpPr>
        <p:spPr>
          <a:xfrm>
            <a:off x="5357818" y="5863256"/>
            <a:ext cx="2571768" cy="646331"/>
          </a:xfrm>
          <a:prstGeom prst="rect">
            <a:avLst/>
          </a:prstGeom>
          <a:ln w="50800" cmpd="thickThin">
            <a:solidFill>
              <a:schemeClr val="accent1">
                <a:lumMod val="75000"/>
              </a:schemeClr>
            </a:solidFill>
          </a:ln>
        </p:spPr>
        <p:txBody>
          <a:bodyPr wrap="square">
            <a:spAutoFit/>
          </a:bodyPr>
          <a:lstStyle/>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Solénoïdes</a:t>
            </a:r>
          </a:p>
          <a:p>
            <a:pPr marL="914400" lvl="1" indent="-457200" algn="just">
              <a:buFont typeface="+mj-lt"/>
              <a:buAutoNum type="alphaLcPeriod"/>
            </a:pPr>
            <a:r>
              <a:rPr lang="fr-FR" b="1" i="1" dirty="0" smtClean="0">
                <a:solidFill>
                  <a:srgbClr val="CC0099"/>
                </a:solidFill>
                <a:latin typeface="Times New Roman" pitchFamily="18" charset="0"/>
                <a:cs typeface="Times New Roman" pitchFamily="18" charset="0"/>
              </a:rPr>
              <a:t>Rétention  </a:t>
            </a:r>
          </a:p>
        </p:txBody>
      </p:sp>
      <p:sp>
        <p:nvSpPr>
          <p:cNvPr id="20" name="Rectangle 19"/>
          <p:cNvSpPr/>
          <p:nvPr/>
        </p:nvSpPr>
        <p:spPr>
          <a:xfrm>
            <a:off x="5357819" y="5417795"/>
            <a:ext cx="171451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r-FR" sz="2000" b="1" i="1" dirty="0" smtClean="0">
                <a:solidFill>
                  <a:srgbClr val="FFFF00"/>
                </a:solidFill>
                <a:latin typeface="Times New Roman" pitchFamily="18" charset="0"/>
                <a:cs typeface="Times New Roman" pitchFamily="18" charset="0"/>
              </a:rPr>
              <a:t>Valves :</a:t>
            </a:r>
            <a:endParaRPr lang="fr-FR" dirty="0">
              <a:solidFill>
                <a:srgbClr val="FFFF00"/>
              </a:solidFill>
            </a:endParaRPr>
          </a:p>
        </p:txBody>
      </p:sp>
    </p:spTree>
    <p:extLst>
      <p:ext uri="{BB962C8B-B14F-4D97-AF65-F5344CB8AC3E}">
        <p14:creationId xmlns:p14="http://schemas.microsoft.com/office/powerpoint/2010/main" val="4495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1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1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left)">
                                      <p:cBhvr>
                                        <p:cTn id="31" dur="10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wipe(left)">
                                      <p:cBhvr>
                                        <p:cTn id="36" dur="10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2"/>
                                        </p:tgtEl>
                                      </p:cBhvr>
                                    </p:animEffect>
                                  </p:childTnLst>
                                </p:cTn>
                              </p:par>
                              <p:par>
                                <p:cTn id="49" presetID="45" presetClass="entr" presetSubtype="0" fill="hold" grpId="0" nodeType="withEffect">
                                  <p:stCondLst>
                                    <p:cond delay="0"/>
                                  </p:stCondLst>
                                  <p:iterate type="lt">
                                    <p:tmPct val="10000"/>
                                  </p:iterate>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anim calcmode="lin" valueType="num">
                                      <p:cBhvr>
                                        <p:cTn id="52" dur="500" fill="hold"/>
                                        <p:tgtEl>
                                          <p:spTgt spid="8"/>
                                        </p:tgtEl>
                                        <p:attrNameLst>
                                          <p:attrName>ppt_w</p:attrName>
                                        </p:attrNameLst>
                                      </p:cBhvr>
                                      <p:tavLst>
                                        <p:tav tm="0" fmla="#ppt_w*sin(2.5*pi*$)">
                                          <p:val>
                                            <p:fltVal val="0"/>
                                          </p:val>
                                        </p:tav>
                                        <p:tav tm="100000">
                                          <p:val>
                                            <p:fltVal val="1"/>
                                          </p:val>
                                        </p:tav>
                                      </p:tavLst>
                                    </p:anim>
                                    <p:anim calcmode="lin" valueType="num">
                                      <p:cBhvr>
                                        <p:cTn id="5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
                                            <p:bg/>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1000"/>
                                        <p:tgtEl>
                                          <p:spTgt spid="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Effect transition="in" filter="wipe(left)">
                                      <p:cBhvr>
                                        <p:cTn id="67" dur="1000"/>
                                        <p:tgtEl>
                                          <p:spTgt spid="7">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7">
                                            <p:txEl>
                                              <p:pRg st="2" end="2"/>
                                            </p:txEl>
                                          </p:spTgt>
                                        </p:tgtEl>
                                        <p:attrNameLst>
                                          <p:attrName>style.visibility</p:attrName>
                                        </p:attrNameLst>
                                      </p:cBhvr>
                                      <p:to>
                                        <p:strVal val="visible"/>
                                      </p:to>
                                    </p:set>
                                    <p:animEffect transition="in" filter="wipe(left)">
                                      <p:cBhvr>
                                        <p:cTn id="72" dur="1000"/>
                                        <p:tgtEl>
                                          <p:spTgt spid="7">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Effect transition="in" filter="wipe(left)">
                                      <p:cBhvr>
                                        <p:cTn id="77" dur="1000"/>
                                        <p:tgtEl>
                                          <p:spTgt spid="7">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7">
                                            <p:txEl>
                                              <p:pRg st="4" end="4"/>
                                            </p:txEl>
                                          </p:spTgt>
                                        </p:tgtEl>
                                        <p:attrNameLst>
                                          <p:attrName>style.visibility</p:attrName>
                                        </p:attrNameLst>
                                      </p:cBhvr>
                                      <p:to>
                                        <p:strVal val="visible"/>
                                      </p:to>
                                    </p:set>
                                    <p:animEffect transition="in" filter="wipe(left)">
                                      <p:cBhvr>
                                        <p:cTn id="82" dur="1000"/>
                                        <p:tgtEl>
                                          <p:spTgt spid="7">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
                                            <p:txEl>
                                              <p:pRg st="5" end="5"/>
                                            </p:txEl>
                                          </p:spTgt>
                                        </p:tgtEl>
                                        <p:attrNameLst>
                                          <p:attrName>style.visibility</p:attrName>
                                        </p:attrNameLst>
                                      </p:cBhvr>
                                      <p:to>
                                        <p:strVal val="visible"/>
                                      </p:to>
                                    </p:set>
                                    <p:animEffect transition="in" filter="wipe(left)">
                                      <p:cBhvr>
                                        <p:cTn id="87" dur="1000"/>
                                        <p:tgtEl>
                                          <p:spTgt spid="7">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0">
                                            <p:bg/>
                                          </p:spTgt>
                                        </p:tgtEl>
                                        <p:attrNameLst>
                                          <p:attrName>style.visibility</p:attrName>
                                        </p:attrNameLst>
                                      </p:cBhvr>
                                      <p:to>
                                        <p:strVal val="visible"/>
                                      </p:to>
                                    </p:set>
                                  </p:childTnLst>
                                </p:cTn>
                              </p:par>
                              <p:par>
                                <p:cTn id="92" presetID="45" presetClass="entr" presetSubtype="0" fill="hold" nodeType="withEffect">
                                  <p:stCondLst>
                                    <p:cond delay="0"/>
                                  </p:stCondLst>
                                  <p:iterate type="lt">
                                    <p:tmPct val="10000"/>
                                  </p:iterate>
                                  <p:childTnLst>
                                    <p:set>
                                      <p:cBhvr>
                                        <p:cTn id="93" dur="1" fill="hold">
                                          <p:stCondLst>
                                            <p:cond delay="0"/>
                                          </p:stCondLst>
                                        </p:cTn>
                                        <p:tgtEl>
                                          <p:spTgt spid="10">
                                            <p:txEl>
                                              <p:pRg st="0" end="0"/>
                                            </p:txEl>
                                          </p:spTgt>
                                        </p:tgtEl>
                                        <p:attrNameLst>
                                          <p:attrName>style.visibility</p:attrName>
                                        </p:attrNameLst>
                                      </p:cBhvr>
                                      <p:to>
                                        <p:strVal val="visible"/>
                                      </p:to>
                                    </p:set>
                                    <p:animEffect transition="in" filter="fade">
                                      <p:cBhvr>
                                        <p:cTn id="94" dur="500"/>
                                        <p:tgtEl>
                                          <p:spTgt spid="10">
                                            <p:txEl>
                                              <p:pRg st="0" end="0"/>
                                            </p:txEl>
                                          </p:spTgt>
                                        </p:tgtEl>
                                      </p:cBhvr>
                                    </p:animEffect>
                                    <p:anim calcmode="lin" valueType="num">
                                      <p:cBhvr>
                                        <p:cTn id="95" dur="5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96"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
                                            <p:bg/>
                                          </p:spTgt>
                                        </p:tgtEl>
                                        <p:attrNameLst>
                                          <p:attrName>style.visibility</p:attrName>
                                        </p:attrNameLst>
                                      </p:cBhvr>
                                      <p:to>
                                        <p:strVal val="visible"/>
                                      </p:to>
                                    </p:set>
                                  </p:childTnLst>
                                </p:cTn>
                              </p:par>
                              <p:par>
                                <p:cTn id="101" presetID="22" presetClass="entr" presetSubtype="8" fill="hold" nodeType="withEffect">
                                  <p:stCondLst>
                                    <p:cond delay="0"/>
                                  </p:stCondLst>
                                  <p:childTnLst>
                                    <p:set>
                                      <p:cBhvr>
                                        <p:cTn id="102" dur="1" fill="hold">
                                          <p:stCondLst>
                                            <p:cond delay="0"/>
                                          </p:stCondLst>
                                        </p:cTn>
                                        <p:tgtEl>
                                          <p:spTgt spid="9">
                                            <p:txEl>
                                              <p:pRg st="0" end="0"/>
                                            </p:txEl>
                                          </p:spTgt>
                                        </p:tgtEl>
                                        <p:attrNameLst>
                                          <p:attrName>style.visibility</p:attrName>
                                        </p:attrNameLst>
                                      </p:cBhvr>
                                      <p:to>
                                        <p:strVal val="visible"/>
                                      </p:to>
                                    </p:set>
                                    <p:animEffect transition="in" filter="wipe(left)">
                                      <p:cBhvr>
                                        <p:cTn id="103" dur="1000"/>
                                        <p:tgtEl>
                                          <p:spTgt spid="9">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9">
                                            <p:txEl>
                                              <p:pRg st="1" end="1"/>
                                            </p:txEl>
                                          </p:spTgt>
                                        </p:tgtEl>
                                        <p:attrNameLst>
                                          <p:attrName>style.visibility</p:attrName>
                                        </p:attrNameLst>
                                      </p:cBhvr>
                                      <p:to>
                                        <p:strVal val="visible"/>
                                      </p:to>
                                    </p:set>
                                    <p:animEffect transition="in" filter="wipe(left)">
                                      <p:cBhvr>
                                        <p:cTn id="108" dur="1000"/>
                                        <p:tgtEl>
                                          <p:spTgt spid="9">
                                            <p:txEl>
                                              <p:pRg st="1" end="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9">
                                            <p:txEl>
                                              <p:pRg st="2" end="2"/>
                                            </p:txEl>
                                          </p:spTgt>
                                        </p:tgtEl>
                                        <p:attrNameLst>
                                          <p:attrName>style.visibility</p:attrName>
                                        </p:attrNameLst>
                                      </p:cBhvr>
                                      <p:to>
                                        <p:strVal val="visible"/>
                                      </p:to>
                                    </p:set>
                                    <p:animEffect transition="in" filter="wipe(left)">
                                      <p:cBhvr>
                                        <p:cTn id="113" dur="1000"/>
                                        <p:tgtEl>
                                          <p:spTgt spid="9">
                                            <p:txEl>
                                              <p:pRg st="2" end="2"/>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9">
                                            <p:txEl>
                                              <p:pRg st="3" end="3"/>
                                            </p:txEl>
                                          </p:spTgt>
                                        </p:tgtEl>
                                        <p:attrNameLst>
                                          <p:attrName>style.visibility</p:attrName>
                                        </p:attrNameLst>
                                      </p:cBhvr>
                                      <p:to>
                                        <p:strVal val="visible"/>
                                      </p:to>
                                    </p:set>
                                    <p:animEffect transition="in" filter="wipe(left)">
                                      <p:cBhvr>
                                        <p:cTn id="118" dur="1000"/>
                                        <p:tgtEl>
                                          <p:spTgt spid="9">
                                            <p:txEl>
                                              <p:pRg st="3" end="3"/>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26" dur="1000" fill="hold"/>
                                        <p:tgtEl>
                                          <p:spTgt spid="14"/>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4"/>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3">
                                            <p:bg/>
                                          </p:spTgt>
                                        </p:tgtEl>
                                        <p:attrNameLst>
                                          <p:attrName>style.visibility</p:attrName>
                                        </p:attrNameLst>
                                      </p:cBhvr>
                                      <p:to>
                                        <p:strVal val="visible"/>
                                      </p:to>
                                    </p:set>
                                  </p:childTnLst>
                                </p:cTn>
                              </p:par>
                              <p:par>
                                <p:cTn id="135" presetID="22" presetClass="entr" presetSubtype="8" fill="hold" nodeType="withEffect">
                                  <p:stCondLst>
                                    <p:cond delay="0"/>
                                  </p:stCondLst>
                                  <p:childTnLst>
                                    <p:set>
                                      <p:cBhvr>
                                        <p:cTn id="136" dur="1" fill="hold">
                                          <p:stCondLst>
                                            <p:cond delay="0"/>
                                          </p:stCondLst>
                                        </p:cTn>
                                        <p:tgtEl>
                                          <p:spTgt spid="13">
                                            <p:txEl>
                                              <p:pRg st="0" end="0"/>
                                            </p:txEl>
                                          </p:spTgt>
                                        </p:tgtEl>
                                        <p:attrNameLst>
                                          <p:attrName>style.visibility</p:attrName>
                                        </p:attrNameLst>
                                      </p:cBhvr>
                                      <p:to>
                                        <p:strVal val="visible"/>
                                      </p:to>
                                    </p:set>
                                    <p:animEffect transition="in" filter="wipe(left)">
                                      <p:cBhvr>
                                        <p:cTn id="137" dur="1000"/>
                                        <p:tgtEl>
                                          <p:spTgt spid="13">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13">
                                            <p:txEl>
                                              <p:pRg st="1" end="1"/>
                                            </p:txEl>
                                          </p:spTgt>
                                        </p:tgtEl>
                                        <p:attrNameLst>
                                          <p:attrName>style.visibility</p:attrName>
                                        </p:attrNameLst>
                                      </p:cBhvr>
                                      <p:to>
                                        <p:strVal val="visible"/>
                                      </p:to>
                                    </p:set>
                                    <p:animEffect transition="in" filter="wipe(left)">
                                      <p:cBhvr>
                                        <p:cTn id="142" dur="1000"/>
                                        <p:tgtEl>
                                          <p:spTgt spid="13">
                                            <p:txEl>
                                              <p:pRg st="1" end="1"/>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13">
                                            <p:txEl>
                                              <p:pRg st="2" end="2"/>
                                            </p:txEl>
                                          </p:spTgt>
                                        </p:tgtEl>
                                        <p:attrNameLst>
                                          <p:attrName>style.visibility</p:attrName>
                                        </p:attrNameLst>
                                      </p:cBhvr>
                                      <p:to>
                                        <p:strVal val="visible"/>
                                      </p:to>
                                    </p:set>
                                    <p:animEffect transition="in" filter="wipe(left)">
                                      <p:cBhvr>
                                        <p:cTn id="147" dur="1000"/>
                                        <p:tgtEl>
                                          <p:spTgt spid="13">
                                            <p:txEl>
                                              <p:pRg st="2" end="2"/>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5" presetClass="entr" presetSubtype="0" fill="hold" grpId="0" nodeType="clickEffect">
                                  <p:stCondLst>
                                    <p:cond delay="0"/>
                                  </p:stCondLst>
                                  <p:childTnLst>
                                    <p:set>
                                      <p:cBhvr>
                                        <p:cTn id="151" dur="1" fill="hold">
                                          <p:stCondLst>
                                            <p:cond delay="0"/>
                                          </p:stCondLst>
                                        </p:cTn>
                                        <p:tgtEl>
                                          <p:spTgt spid="16"/>
                                        </p:tgtEl>
                                        <p:attrNameLst>
                                          <p:attrName>style.visibility</p:attrName>
                                        </p:attrNameLst>
                                      </p:cBhvr>
                                      <p:to>
                                        <p:strVal val="visible"/>
                                      </p:to>
                                    </p:set>
                                    <p:anim calcmode="lin" valueType="num">
                                      <p:cBhvr>
                                        <p:cTn id="15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5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5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55" dur="1000" fill="hold"/>
                                        <p:tgtEl>
                                          <p:spTgt spid="16"/>
                                        </p:tgtEl>
                                        <p:attrNameLst>
                                          <p:attrName>ppt_h</p:attrName>
                                        </p:attrNameLst>
                                      </p:cBhvr>
                                      <p:tavLst>
                                        <p:tav tm="0">
                                          <p:val>
                                            <p:strVal val="#ppt_h"/>
                                          </p:val>
                                        </p:tav>
                                        <p:tav tm="100000">
                                          <p:val>
                                            <p:strVal val="#ppt_h"/>
                                          </p:val>
                                        </p:tav>
                                      </p:tavLst>
                                    </p:anim>
                                    <p:anim calcmode="lin" valueType="num">
                                      <p:cBhvr>
                                        <p:cTn id="15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5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5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59" dur="1000" decel="50000">
                                          <p:stCondLst>
                                            <p:cond delay="0"/>
                                          </p:stCondLst>
                                        </p:cTn>
                                        <p:tgtEl>
                                          <p:spTgt spid="16"/>
                                        </p:tgtEl>
                                      </p:cBhvr>
                                    </p:animEffec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15">
                                            <p:bg/>
                                          </p:spTgt>
                                        </p:tgtEl>
                                        <p:attrNameLst>
                                          <p:attrName>style.visibility</p:attrName>
                                        </p:attrNameLst>
                                      </p:cBhvr>
                                      <p:to>
                                        <p:strVal val="visible"/>
                                      </p:to>
                                    </p:set>
                                  </p:childTnLst>
                                </p:cTn>
                              </p:par>
                              <p:par>
                                <p:cTn id="164" presetID="22" presetClass="entr" presetSubtype="8" fill="hold" nodeType="withEffect">
                                  <p:stCondLst>
                                    <p:cond delay="0"/>
                                  </p:stCondLst>
                                  <p:childTnLst>
                                    <p:set>
                                      <p:cBhvr>
                                        <p:cTn id="165" dur="1" fill="hold">
                                          <p:stCondLst>
                                            <p:cond delay="0"/>
                                          </p:stCondLst>
                                        </p:cTn>
                                        <p:tgtEl>
                                          <p:spTgt spid="15">
                                            <p:txEl>
                                              <p:pRg st="0" end="0"/>
                                            </p:txEl>
                                          </p:spTgt>
                                        </p:tgtEl>
                                        <p:attrNameLst>
                                          <p:attrName>style.visibility</p:attrName>
                                        </p:attrNameLst>
                                      </p:cBhvr>
                                      <p:to>
                                        <p:strVal val="visible"/>
                                      </p:to>
                                    </p:set>
                                    <p:animEffect transition="in" filter="wipe(left)">
                                      <p:cBhvr>
                                        <p:cTn id="166" dur="1000"/>
                                        <p:tgtEl>
                                          <p:spTgt spid="15">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nodeType="clickEffect">
                                  <p:stCondLst>
                                    <p:cond delay="0"/>
                                  </p:stCondLst>
                                  <p:childTnLst>
                                    <p:set>
                                      <p:cBhvr>
                                        <p:cTn id="170" dur="1" fill="hold">
                                          <p:stCondLst>
                                            <p:cond delay="0"/>
                                          </p:stCondLst>
                                        </p:cTn>
                                        <p:tgtEl>
                                          <p:spTgt spid="15">
                                            <p:txEl>
                                              <p:pRg st="1" end="1"/>
                                            </p:txEl>
                                          </p:spTgt>
                                        </p:tgtEl>
                                        <p:attrNameLst>
                                          <p:attrName>style.visibility</p:attrName>
                                        </p:attrNameLst>
                                      </p:cBhvr>
                                      <p:to>
                                        <p:strVal val="visible"/>
                                      </p:to>
                                    </p:set>
                                    <p:animEffect transition="in" filter="wipe(left)">
                                      <p:cBhvr>
                                        <p:cTn id="171" dur="1000"/>
                                        <p:tgtEl>
                                          <p:spTgt spid="15">
                                            <p:txEl>
                                              <p:pRg st="1" end="1"/>
                                            </p:tx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15">
                                            <p:txEl>
                                              <p:pRg st="2" end="2"/>
                                            </p:txEl>
                                          </p:spTgt>
                                        </p:tgtEl>
                                        <p:attrNameLst>
                                          <p:attrName>style.visibility</p:attrName>
                                        </p:attrNameLst>
                                      </p:cBhvr>
                                      <p:to>
                                        <p:strVal val="visible"/>
                                      </p:to>
                                    </p:set>
                                    <p:animEffect transition="in" filter="wipe(left)">
                                      <p:cBhvr>
                                        <p:cTn id="176" dur="1000"/>
                                        <p:tgtEl>
                                          <p:spTgt spid="15">
                                            <p:txEl>
                                              <p:pRg st="2" end="2"/>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25" presetClass="entr" presetSubtype="0" fill="hold" grpId="0" nodeType="clickEffect">
                                  <p:stCondLst>
                                    <p:cond delay="0"/>
                                  </p:stCondLst>
                                  <p:childTnLst>
                                    <p:set>
                                      <p:cBhvr>
                                        <p:cTn id="180" dur="1" fill="hold">
                                          <p:stCondLst>
                                            <p:cond delay="0"/>
                                          </p:stCondLst>
                                        </p:cTn>
                                        <p:tgtEl>
                                          <p:spTgt spid="18"/>
                                        </p:tgtEl>
                                        <p:attrNameLst>
                                          <p:attrName>style.visibility</p:attrName>
                                        </p:attrNameLst>
                                      </p:cBhvr>
                                      <p:to>
                                        <p:strVal val="visible"/>
                                      </p:to>
                                    </p:set>
                                    <p:anim calcmode="lin" valueType="num">
                                      <p:cBhvr>
                                        <p:cTn id="18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8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8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84" dur="1000" fill="hold"/>
                                        <p:tgtEl>
                                          <p:spTgt spid="18"/>
                                        </p:tgtEl>
                                        <p:attrNameLst>
                                          <p:attrName>ppt_h</p:attrName>
                                        </p:attrNameLst>
                                      </p:cBhvr>
                                      <p:tavLst>
                                        <p:tav tm="0">
                                          <p:val>
                                            <p:strVal val="#ppt_h"/>
                                          </p:val>
                                        </p:tav>
                                        <p:tav tm="100000">
                                          <p:val>
                                            <p:strVal val="#ppt_h"/>
                                          </p:val>
                                        </p:tav>
                                      </p:tavLst>
                                    </p:anim>
                                    <p:anim calcmode="lin" valueType="num">
                                      <p:cBhvr>
                                        <p:cTn id="18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8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8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88" dur="1000" decel="50000">
                                          <p:stCondLst>
                                            <p:cond delay="0"/>
                                          </p:stCondLst>
                                        </p:cTn>
                                        <p:tgtEl>
                                          <p:spTgt spid="18"/>
                                        </p:tgtEl>
                                      </p:cBhvr>
                                    </p:animEffec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7">
                                            <p:bg/>
                                          </p:spTgt>
                                        </p:tgtEl>
                                        <p:attrNameLst>
                                          <p:attrName>style.visibility</p:attrName>
                                        </p:attrNameLst>
                                      </p:cBhvr>
                                      <p:to>
                                        <p:strVal val="visible"/>
                                      </p:to>
                                    </p:set>
                                  </p:childTnLst>
                                </p:cTn>
                              </p:par>
                              <p:par>
                                <p:cTn id="193" presetID="22" presetClass="entr" presetSubtype="8" fill="hold" nodeType="withEffect">
                                  <p:stCondLst>
                                    <p:cond delay="0"/>
                                  </p:stCondLst>
                                  <p:childTnLst>
                                    <p:set>
                                      <p:cBhvr>
                                        <p:cTn id="194" dur="1" fill="hold">
                                          <p:stCondLst>
                                            <p:cond delay="0"/>
                                          </p:stCondLst>
                                        </p:cTn>
                                        <p:tgtEl>
                                          <p:spTgt spid="17">
                                            <p:txEl>
                                              <p:pRg st="0" end="0"/>
                                            </p:txEl>
                                          </p:spTgt>
                                        </p:tgtEl>
                                        <p:attrNameLst>
                                          <p:attrName>style.visibility</p:attrName>
                                        </p:attrNameLst>
                                      </p:cBhvr>
                                      <p:to>
                                        <p:strVal val="visible"/>
                                      </p:to>
                                    </p:set>
                                    <p:animEffect transition="in" filter="wipe(left)">
                                      <p:cBhvr>
                                        <p:cTn id="195" dur="1000"/>
                                        <p:tgtEl>
                                          <p:spTgt spid="17">
                                            <p:txEl>
                                              <p:pRg st="0" end="0"/>
                                            </p:txEl>
                                          </p:spTgt>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17">
                                            <p:txEl>
                                              <p:pRg st="1" end="1"/>
                                            </p:txEl>
                                          </p:spTgt>
                                        </p:tgtEl>
                                        <p:attrNameLst>
                                          <p:attrName>style.visibility</p:attrName>
                                        </p:attrNameLst>
                                      </p:cBhvr>
                                      <p:to>
                                        <p:strVal val="visible"/>
                                      </p:to>
                                    </p:set>
                                    <p:animEffect transition="in" filter="wipe(left)">
                                      <p:cBhvr>
                                        <p:cTn id="200" dur="1000"/>
                                        <p:tgtEl>
                                          <p:spTgt spid="17">
                                            <p:txEl>
                                              <p:pRg st="1" end="1"/>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5" presetClass="entr" presetSubtype="0" fill="hold" grpId="0" nodeType="clickEffect">
                                  <p:stCondLst>
                                    <p:cond delay="0"/>
                                  </p:stCondLst>
                                  <p:childTnLst>
                                    <p:set>
                                      <p:cBhvr>
                                        <p:cTn id="204" dur="1" fill="hold">
                                          <p:stCondLst>
                                            <p:cond delay="0"/>
                                          </p:stCondLst>
                                        </p:cTn>
                                        <p:tgtEl>
                                          <p:spTgt spid="20"/>
                                        </p:tgtEl>
                                        <p:attrNameLst>
                                          <p:attrName>style.visibility</p:attrName>
                                        </p:attrNameLst>
                                      </p:cBhvr>
                                      <p:to>
                                        <p:strVal val="visible"/>
                                      </p:to>
                                    </p:set>
                                    <p:anim calcmode="lin" valueType="num">
                                      <p:cBhvr>
                                        <p:cTn id="205"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6"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07"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08" dur="1000" fill="hold"/>
                                        <p:tgtEl>
                                          <p:spTgt spid="20"/>
                                        </p:tgtEl>
                                        <p:attrNameLst>
                                          <p:attrName>ppt_h</p:attrName>
                                        </p:attrNameLst>
                                      </p:cBhvr>
                                      <p:tavLst>
                                        <p:tav tm="0">
                                          <p:val>
                                            <p:strVal val="#ppt_h"/>
                                          </p:val>
                                        </p:tav>
                                        <p:tav tm="100000">
                                          <p:val>
                                            <p:strVal val="#ppt_h"/>
                                          </p:val>
                                        </p:tav>
                                      </p:tavLst>
                                    </p:anim>
                                    <p:anim calcmode="lin" valueType="num">
                                      <p:cBhvr>
                                        <p:cTn id="209"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10"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11"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12" dur="1000" decel="50000">
                                          <p:stCondLst>
                                            <p:cond delay="0"/>
                                          </p:stCondLst>
                                        </p:cTn>
                                        <p:tgtEl>
                                          <p:spTgt spid="20"/>
                                        </p:tgtEl>
                                      </p:cBhvr>
                                    </p:animEffec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19">
                                            <p:bg/>
                                          </p:spTgt>
                                        </p:tgtEl>
                                        <p:attrNameLst>
                                          <p:attrName>style.visibility</p:attrName>
                                        </p:attrNameLst>
                                      </p:cBhvr>
                                      <p:to>
                                        <p:strVal val="visible"/>
                                      </p:to>
                                    </p:set>
                                  </p:childTnLst>
                                </p:cTn>
                              </p:par>
                              <p:par>
                                <p:cTn id="217" presetID="22" presetClass="entr" presetSubtype="8" fill="hold" nodeType="withEffect">
                                  <p:stCondLst>
                                    <p:cond delay="0"/>
                                  </p:stCondLst>
                                  <p:childTnLst>
                                    <p:set>
                                      <p:cBhvr>
                                        <p:cTn id="218" dur="1" fill="hold">
                                          <p:stCondLst>
                                            <p:cond delay="0"/>
                                          </p:stCondLst>
                                        </p:cTn>
                                        <p:tgtEl>
                                          <p:spTgt spid="19">
                                            <p:txEl>
                                              <p:pRg st="0" end="0"/>
                                            </p:txEl>
                                          </p:spTgt>
                                        </p:tgtEl>
                                        <p:attrNameLst>
                                          <p:attrName>style.visibility</p:attrName>
                                        </p:attrNameLst>
                                      </p:cBhvr>
                                      <p:to>
                                        <p:strVal val="visible"/>
                                      </p:to>
                                    </p:set>
                                    <p:animEffect transition="in" filter="wipe(left)">
                                      <p:cBhvr>
                                        <p:cTn id="219" dur="1000"/>
                                        <p:tgtEl>
                                          <p:spTgt spid="19">
                                            <p:txEl>
                                              <p:pRg st="0" end="0"/>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nodeType="clickEffect">
                                  <p:stCondLst>
                                    <p:cond delay="0"/>
                                  </p:stCondLst>
                                  <p:childTnLst>
                                    <p:set>
                                      <p:cBhvr>
                                        <p:cTn id="223" dur="1" fill="hold">
                                          <p:stCondLst>
                                            <p:cond delay="0"/>
                                          </p:stCondLst>
                                        </p:cTn>
                                        <p:tgtEl>
                                          <p:spTgt spid="19">
                                            <p:txEl>
                                              <p:pRg st="1" end="1"/>
                                            </p:txEl>
                                          </p:spTgt>
                                        </p:tgtEl>
                                        <p:attrNameLst>
                                          <p:attrName>style.visibility</p:attrName>
                                        </p:attrNameLst>
                                      </p:cBhvr>
                                      <p:to>
                                        <p:strVal val="visible"/>
                                      </p:to>
                                    </p:set>
                                    <p:animEffect transition="in" filter="wipe(left)">
                                      <p:cBhvr>
                                        <p:cTn id="224" dur="1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7" grpId="0" uiExpand="1" build="allAtOnce" animBg="1"/>
      <p:bldP spid="8" grpId="0" animBg="1"/>
      <p:bldP spid="9" grpId="0" uiExpand="1" build="allAtOnce" animBg="1"/>
      <p:bldP spid="10" grpId="0" uiExpand="1" build="allAtOnce" animBg="1"/>
      <p:bldP spid="11" grpId="0" animBg="1"/>
      <p:bldP spid="12" grpId="0" animBg="1"/>
      <p:bldP spid="13" grpId="0" uiExpand="1" build="allAtOnce" animBg="1"/>
      <p:bldP spid="14" grpId="0" animBg="1"/>
      <p:bldP spid="15" grpId="0" uiExpand="1" build="allAtOnce" animBg="1"/>
      <p:bldP spid="16" grpId="0" animBg="1"/>
      <p:bldP spid="17" grpId="0" uiExpand="1" build="allAtOnce" animBg="1"/>
      <p:bldP spid="18" grpId="0" animBg="1"/>
      <p:bldP spid="19" grpId="0" uiExpand="1" build="allAtOnce"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C:\Users\LIFEBOOK\CETEF\Séminaire eff energ CETEF_projet\présentations sem EE01\images presentation willy\compresseurs-pistons-entrainement-direct-stationnaires-17564-2757765.jpg"/>
          <p:cNvPicPr>
            <a:picLocks noChangeAspect="1" noChangeArrowheads="1"/>
          </p:cNvPicPr>
          <p:nvPr/>
        </p:nvPicPr>
        <p:blipFill>
          <a:blip r:embed="rId2"/>
          <a:srcRect/>
          <a:stretch>
            <a:fillRect/>
          </a:stretch>
        </p:blipFill>
        <p:spPr bwMode="auto">
          <a:xfrm>
            <a:off x="1142976" y="5643578"/>
            <a:ext cx="1377953" cy="1174525"/>
          </a:xfrm>
          <a:prstGeom prst="rect">
            <a:avLst/>
          </a:prstGeom>
          <a:noFill/>
        </p:spPr>
      </p:pic>
      <p:sp>
        <p:nvSpPr>
          <p:cNvPr id="2" name="Titre 1"/>
          <p:cNvSpPr>
            <a:spLocks noGrp="1"/>
          </p:cNvSpPr>
          <p:nvPr>
            <p:ph type="title"/>
          </p:nvPr>
        </p:nvSpPr>
        <p:spPr>
          <a:xfrm>
            <a:off x="457200" y="116632"/>
            <a:ext cx="7620000" cy="432048"/>
          </a:xfrm>
        </p:spPr>
        <p:style>
          <a:lnRef idx="2">
            <a:schemeClr val="accent5"/>
          </a:lnRef>
          <a:fillRef idx="1">
            <a:schemeClr val="lt1"/>
          </a:fillRef>
          <a:effectRef idx="0">
            <a:schemeClr val="accent5"/>
          </a:effectRef>
          <a:fontRef idx="minor">
            <a:schemeClr val="dk1"/>
          </a:fontRef>
        </p:style>
        <p:txBody>
          <a:bodyPr/>
          <a:lstStyle/>
          <a:p>
            <a:pPr algn="ctr">
              <a:spcBef>
                <a:spcPts val="600"/>
              </a:spcBef>
              <a:spcAft>
                <a:spcPts val="1000"/>
              </a:spcAft>
            </a:pPr>
            <a:r>
              <a:rPr lang="de-CH" sz="1800" b="1" dirty="0" smtClean="0"/>
              <a:t>ELEMENTS DE TECHNOLOGIE DU FROID  </a:t>
            </a:r>
          </a:p>
        </p:txBody>
      </p:sp>
      <p:sp>
        <p:nvSpPr>
          <p:cNvPr id="12" name="Rectangle 11"/>
          <p:cNvSpPr/>
          <p:nvPr/>
        </p:nvSpPr>
        <p:spPr>
          <a:xfrm>
            <a:off x="928662" y="3929066"/>
            <a:ext cx="1928826" cy="461665"/>
          </a:xfrm>
          <a:prstGeom prst="rect">
            <a:avLst/>
          </a:prstGeom>
          <a:ln w="9525">
            <a:noFill/>
          </a:ln>
        </p:spPr>
        <p:txBody>
          <a:bodyPr wrap="square">
            <a:spAutoFit/>
          </a:bodyPr>
          <a:lstStyle/>
          <a:p>
            <a:r>
              <a:rPr lang="fr-FR" sz="1200" i="1" dirty="0" smtClean="0"/>
              <a:t>Réfrigération domestique et commerciale </a:t>
            </a:r>
            <a:endParaRPr lang="fr-FR" sz="1200" dirty="0"/>
          </a:p>
        </p:txBody>
      </p:sp>
      <p:sp>
        <p:nvSpPr>
          <p:cNvPr id="11" name="Rectangle 5"/>
          <p:cNvSpPr>
            <a:spLocks noChangeArrowheads="1"/>
          </p:cNvSpPr>
          <p:nvPr/>
        </p:nvSpPr>
        <p:spPr bwMode="auto">
          <a:xfrm>
            <a:off x="785786" y="642918"/>
            <a:ext cx="292895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000" marR="0" lvl="0" indent="-360000" algn="l" defTabSz="914400" rtl="0" eaLnBrk="0" fontAlgn="base" latinLnBrk="0" hangingPunct="0">
              <a:lnSpc>
                <a:spcPct val="100000"/>
              </a:lnSpc>
              <a:spcBef>
                <a:spcPct val="0"/>
              </a:spcBef>
              <a:spcAft>
                <a:spcPct val="0"/>
              </a:spcAft>
              <a:buClr>
                <a:schemeClr val="accent3">
                  <a:lumMod val="75000"/>
                </a:schemeClr>
              </a:buClr>
              <a:buSzTx/>
              <a:buFont typeface="Wingdings" pitchFamily="2" charset="2"/>
              <a:buChar char="q"/>
              <a:tabLst/>
            </a:pPr>
            <a:r>
              <a:rPr kumimoji="0" lang="fr-FR" sz="2000" b="1" i="0" u="none" strike="noStrike" cap="none" normalizeH="0" baseline="0" dirty="0" smtClean="0">
                <a:ln>
                  <a:noFill/>
                </a:ln>
                <a:solidFill>
                  <a:srgbClr val="000000"/>
                </a:solidFill>
                <a:effectLst/>
                <a:ea typeface="Times New Roman" pitchFamily="18" charset="0"/>
                <a:cs typeface="Times New Roman" pitchFamily="18" charset="0"/>
              </a:rPr>
              <a:t>Compresseurs</a:t>
            </a:r>
            <a:r>
              <a:rPr kumimoji="0" lang="fr-FR" sz="2000" b="1" i="0" u="none" strike="noStrike" cap="none" normalizeH="0" dirty="0" smtClean="0">
                <a:ln>
                  <a:noFill/>
                </a:ln>
                <a:solidFill>
                  <a:srgbClr val="000000"/>
                </a:solidFill>
                <a:effectLst/>
                <a:ea typeface="Times New Roman" pitchFamily="18" charset="0"/>
                <a:cs typeface="Times New Roman" pitchFamily="18" charset="0"/>
              </a:rPr>
              <a:t> </a:t>
            </a:r>
            <a:r>
              <a:rPr kumimoji="0" lang="fr-FR" sz="2000" b="1" i="0" u="none" strike="noStrike" cap="none" normalizeH="0" baseline="0" dirty="0" smtClean="0">
                <a:ln>
                  <a:noFill/>
                </a:ln>
                <a:solidFill>
                  <a:srgbClr val="000000"/>
                </a:solidFill>
                <a:effectLst/>
                <a:ea typeface="Times New Roman" pitchFamily="18" charset="0"/>
                <a:cs typeface="Times New Roman" pitchFamily="18" charset="0"/>
              </a:rPr>
              <a:t> </a:t>
            </a:r>
          </a:p>
          <a:p>
            <a:pPr marL="360000" marR="0" lvl="0" indent="-360000" algn="l" defTabSz="914400" rtl="0" eaLnBrk="0" fontAlgn="base" latinLnBrk="0" hangingPunct="0">
              <a:lnSpc>
                <a:spcPct val="100000"/>
              </a:lnSpc>
              <a:spcBef>
                <a:spcPct val="0"/>
              </a:spcBef>
              <a:spcAft>
                <a:spcPct val="0"/>
              </a:spcAft>
              <a:buClr>
                <a:schemeClr val="accent3">
                  <a:lumMod val="75000"/>
                </a:schemeClr>
              </a:buClr>
              <a:buSzTx/>
              <a:buFont typeface="Wingdings" pitchFamily="2" charset="2"/>
              <a:buChar char="q"/>
              <a:tabLst/>
            </a:pPr>
            <a:r>
              <a:rPr kumimoji="0" lang="fr-FR" sz="2000" b="1" i="0" u="none" strike="noStrike" cap="none" normalizeH="0" baseline="0" dirty="0" smtClean="0">
                <a:ln>
                  <a:noFill/>
                </a:ln>
                <a:solidFill>
                  <a:srgbClr val="000000"/>
                </a:solidFill>
                <a:effectLst/>
                <a:ea typeface="Times New Roman" pitchFamily="18" charset="0"/>
                <a:cs typeface="Times New Roman" pitchFamily="18" charset="0"/>
              </a:rPr>
              <a:t>Condenseurs </a:t>
            </a:r>
          </a:p>
          <a:p>
            <a:pPr marL="360000" marR="0" lvl="0" indent="-360000" algn="l" defTabSz="914400" rtl="0" eaLnBrk="0" fontAlgn="base" latinLnBrk="0" hangingPunct="0">
              <a:lnSpc>
                <a:spcPct val="100000"/>
              </a:lnSpc>
              <a:spcBef>
                <a:spcPct val="0"/>
              </a:spcBef>
              <a:spcAft>
                <a:spcPct val="0"/>
              </a:spcAft>
              <a:buClr>
                <a:schemeClr val="accent3">
                  <a:lumMod val="75000"/>
                </a:schemeClr>
              </a:buClr>
              <a:buSzTx/>
              <a:buFont typeface="Wingdings" pitchFamily="2" charset="2"/>
              <a:buChar char="q"/>
              <a:tabLst/>
            </a:pPr>
            <a:r>
              <a:rPr lang="fr-FR" sz="2000" b="1" dirty="0" smtClean="0">
                <a:solidFill>
                  <a:srgbClr val="000000"/>
                </a:solidFill>
                <a:ea typeface="Times New Roman" pitchFamily="18" charset="0"/>
                <a:cs typeface="Times New Roman" pitchFamily="18" charset="0"/>
              </a:rPr>
              <a:t>Evaporateurs </a:t>
            </a:r>
          </a:p>
        </p:txBody>
      </p:sp>
      <p:sp>
        <p:nvSpPr>
          <p:cNvPr id="15" name="Rectangle à coins arrondis 14"/>
          <p:cNvSpPr/>
          <p:nvPr/>
        </p:nvSpPr>
        <p:spPr>
          <a:xfrm>
            <a:off x="142844" y="1714488"/>
            <a:ext cx="8215370" cy="3571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smtClean="0"/>
              <a:t>COMPRESSEURS (Volumétriques) </a:t>
            </a:r>
          </a:p>
        </p:txBody>
      </p:sp>
      <p:cxnSp>
        <p:nvCxnSpPr>
          <p:cNvPr id="19" name="Connecteur droit 18"/>
          <p:cNvCxnSpPr/>
          <p:nvPr/>
        </p:nvCxnSpPr>
        <p:spPr>
          <a:xfrm rot="5400000">
            <a:off x="-1177953" y="4750591"/>
            <a:ext cx="4214818"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749285" y="4750591"/>
            <a:ext cx="4214818"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2643980" y="4786310"/>
            <a:ext cx="4143380"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4537087" y="4750591"/>
            <a:ext cx="4214818"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500034" y="2928934"/>
            <a:ext cx="7643866"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571472" y="4357694"/>
            <a:ext cx="7572428"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71472" y="5643578"/>
            <a:ext cx="7572428"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16200000">
            <a:off x="-1132027" y="4989624"/>
            <a:ext cx="2714645" cy="307777"/>
          </a:xfrm>
          <a:prstGeom prst="rect">
            <a:avLst/>
          </a:prstGeom>
          <a:ln w="9525">
            <a:solidFill>
              <a:schemeClr val="tx1"/>
            </a:solidFill>
          </a:ln>
        </p:spPr>
        <p:txBody>
          <a:bodyPr wrap="square">
            <a:spAutoFit/>
          </a:bodyPr>
          <a:lstStyle/>
          <a:p>
            <a:r>
              <a:rPr lang="fr-FR" sz="1400" i="1" dirty="0" smtClean="0"/>
              <a:t>Accessibilité des composants</a:t>
            </a:r>
            <a:endParaRPr lang="fr-FR" sz="1400" dirty="0"/>
          </a:p>
        </p:txBody>
      </p:sp>
      <p:sp>
        <p:nvSpPr>
          <p:cNvPr id="34" name="Rectangle 33"/>
          <p:cNvSpPr/>
          <p:nvPr/>
        </p:nvSpPr>
        <p:spPr>
          <a:xfrm>
            <a:off x="3714744" y="642918"/>
            <a:ext cx="3857652" cy="646331"/>
          </a:xfrm>
          <a:prstGeom prst="rect">
            <a:avLst/>
          </a:prstGeom>
        </p:spPr>
        <p:txBody>
          <a:bodyPr wrap="square">
            <a:spAutoFit/>
          </a:bodyPr>
          <a:lstStyle/>
          <a:p>
            <a:pPr marL="360000" lvl="0" indent="-360000" eaLnBrk="0" fontAlgn="base" hangingPunct="0">
              <a:spcBef>
                <a:spcPct val="0"/>
              </a:spcBef>
              <a:spcAft>
                <a:spcPct val="0"/>
              </a:spcAft>
              <a:buClr>
                <a:schemeClr val="accent3">
                  <a:lumMod val="75000"/>
                </a:schemeClr>
              </a:buClr>
              <a:buFont typeface="Wingdings" pitchFamily="2" charset="2"/>
              <a:buChar char="q"/>
            </a:pPr>
            <a:r>
              <a:rPr lang="fr-FR" b="1" dirty="0" smtClean="0">
                <a:solidFill>
                  <a:srgbClr val="000000"/>
                </a:solidFill>
                <a:ea typeface="Times New Roman" pitchFamily="18" charset="0"/>
                <a:cs typeface="Times New Roman" pitchFamily="18" charset="0"/>
              </a:rPr>
              <a:t>Détendeurs </a:t>
            </a:r>
          </a:p>
          <a:p>
            <a:pPr marL="360000" lvl="0" indent="-360000" eaLnBrk="0" fontAlgn="base" hangingPunct="0">
              <a:spcBef>
                <a:spcPct val="0"/>
              </a:spcBef>
              <a:spcAft>
                <a:spcPct val="0"/>
              </a:spcAft>
              <a:buClr>
                <a:schemeClr val="accent3">
                  <a:lumMod val="75000"/>
                </a:schemeClr>
              </a:buClr>
              <a:buFont typeface="Wingdings" pitchFamily="2" charset="2"/>
              <a:buChar char="q"/>
            </a:pPr>
            <a:r>
              <a:rPr lang="fr-FR" b="1" dirty="0" smtClean="0">
                <a:solidFill>
                  <a:srgbClr val="000000"/>
                </a:solidFill>
                <a:ea typeface="Times New Roman" pitchFamily="18" charset="0"/>
                <a:cs typeface="Times New Roman" pitchFamily="18" charset="0"/>
              </a:rPr>
              <a:t>Éléments annexes et régulation </a:t>
            </a:r>
          </a:p>
        </p:txBody>
      </p:sp>
      <p:sp>
        <p:nvSpPr>
          <p:cNvPr id="39" name="Rectangle 38"/>
          <p:cNvSpPr/>
          <p:nvPr/>
        </p:nvSpPr>
        <p:spPr>
          <a:xfrm>
            <a:off x="1500166" y="2500306"/>
            <a:ext cx="1357322" cy="307777"/>
          </a:xfrm>
          <a:prstGeom prst="rect">
            <a:avLst/>
          </a:prstGeom>
          <a:ln w="9525">
            <a:noFill/>
          </a:ln>
        </p:spPr>
        <p:txBody>
          <a:bodyPr wrap="square">
            <a:spAutoFit/>
          </a:bodyPr>
          <a:lstStyle/>
          <a:p>
            <a:r>
              <a:rPr lang="fr-FR" sz="1400" b="1" i="1" dirty="0" smtClean="0"/>
              <a:t>À piston </a:t>
            </a:r>
            <a:endParaRPr lang="fr-FR" sz="1400" b="1" dirty="0"/>
          </a:p>
        </p:txBody>
      </p:sp>
      <p:sp>
        <p:nvSpPr>
          <p:cNvPr id="40" name="Rectangle 39"/>
          <p:cNvSpPr/>
          <p:nvPr/>
        </p:nvSpPr>
        <p:spPr>
          <a:xfrm>
            <a:off x="3143240" y="2500306"/>
            <a:ext cx="1357322" cy="307777"/>
          </a:xfrm>
          <a:prstGeom prst="rect">
            <a:avLst/>
          </a:prstGeom>
          <a:ln w="9525">
            <a:noFill/>
          </a:ln>
        </p:spPr>
        <p:txBody>
          <a:bodyPr wrap="square">
            <a:spAutoFit/>
          </a:bodyPr>
          <a:lstStyle/>
          <a:p>
            <a:r>
              <a:rPr lang="fr-FR" sz="1400" b="1" i="1" dirty="0" smtClean="0"/>
              <a:t>Rotatif (rotary) </a:t>
            </a:r>
            <a:endParaRPr lang="fr-FR" sz="1400" b="1" dirty="0"/>
          </a:p>
        </p:txBody>
      </p:sp>
      <p:sp>
        <p:nvSpPr>
          <p:cNvPr id="41" name="Rectangle 40"/>
          <p:cNvSpPr/>
          <p:nvPr/>
        </p:nvSpPr>
        <p:spPr>
          <a:xfrm>
            <a:off x="5143504" y="2500306"/>
            <a:ext cx="1643074" cy="307777"/>
          </a:xfrm>
          <a:prstGeom prst="rect">
            <a:avLst/>
          </a:prstGeom>
          <a:ln w="9525">
            <a:noFill/>
          </a:ln>
        </p:spPr>
        <p:txBody>
          <a:bodyPr wrap="square">
            <a:spAutoFit/>
          </a:bodyPr>
          <a:lstStyle/>
          <a:p>
            <a:r>
              <a:rPr lang="fr-FR" sz="1400" b="1" i="1" dirty="0" smtClean="0"/>
              <a:t>À spirales (scroll) </a:t>
            </a:r>
            <a:endParaRPr lang="fr-FR" sz="1400" b="1" dirty="0"/>
          </a:p>
        </p:txBody>
      </p:sp>
      <p:sp>
        <p:nvSpPr>
          <p:cNvPr id="42" name="Rectangle 41"/>
          <p:cNvSpPr/>
          <p:nvPr/>
        </p:nvSpPr>
        <p:spPr>
          <a:xfrm>
            <a:off x="6929454" y="2500306"/>
            <a:ext cx="1357322" cy="307777"/>
          </a:xfrm>
          <a:prstGeom prst="rect">
            <a:avLst/>
          </a:prstGeom>
          <a:ln w="9525">
            <a:noFill/>
          </a:ln>
        </p:spPr>
        <p:txBody>
          <a:bodyPr wrap="square">
            <a:spAutoFit/>
          </a:bodyPr>
          <a:lstStyle/>
          <a:p>
            <a:r>
              <a:rPr lang="fr-FR" sz="1400" b="1" i="1" dirty="0" smtClean="0"/>
              <a:t>À vis (</a:t>
            </a:r>
            <a:r>
              <a:rPr lang="fr-FR" sz="1400" b="1" i="1" dirty="0" err="1" smtClean="0"/>
              <a:t>screw</a:t>
            </a:r>
            <a:r>
              <a:rPr lang="fr-FR" sz="1400" b="1" i="1" dirty="0" smtClean="0"/>
              <a:t>) </a:t>
            </a:r>
            <a:endParaRPr lang="fr-FR" sz="1400" b="1" dirty="0"/>
          </a:p>
        </p:txBody>
      </p:sp>
      <p:sp>
        <p:nvSpPr>
          <p:cNvPr id="43" name="Rectangle 42"/>
          <p:cNvSpPr/>
          <p:nvPr/>
        </p:nvSpPr>
        <p:spPr>
          <a:xfrm rot="16200000">
            <a:off x="112349" y="3590794"/>
            <a:ext cx="1083147" cy="307777"/>
          </a:xfrm>
          <a:prstGeom prst="rect">
            <a:avLst/>
          </a:prstGeom>
          <a:ln w="9525">
            <a:noFill/>
          </a:ln>
        </p:spPr>
        <p:txBody>
          <a:bodyPr wrap="square">
            <a:spAutoFit/>
          </a:bodyPr>
          <a:lstStyle/>
          <a:p>
            <a:r>
              <a:rPr lang="fr-FR" sz="1400" b="1" i="1" dirty="0" smtClean="0"/>
              <a:t>Hermétique</a:t>
            </a:r>
            <a:endParaRPr lang="fr-FR" sz="1400" b="1" dirty="0"/>
          </a:p>
        </p:txBody>
      </p:sp>
      <p:sp>
        <p:nvSpPr>
          <p:cNvPr id="44" name="Rectangle 43"/>
          <p:cNvSpPr/>
          <p:nvPr/>
        </p:nvSpPr>
        <p:spPr>
          <a:xfrm rot="16200000">
            <a:off x="112349" y="4780534"/>
            <a:ext cx="1083147" cy="523220"/>
          </a:xfrm>
          <a:prstGeom prst="rect">
            <a:avLst/>
          </a:prstGeom>
          <a:ln w="9525">
            <a:noFill/>
          </a:ln>
        </p:spPr>
        <p:txBody>
          <a:bodyPr wrap="square">
            <a:spAutoFit/>
          </a:bodyPr>
          <a:lstStyle/>
          <a:p>
            <a:r>
              <a:rPr lang="fr-FR" sz="1400" b="1" i="1" dirty="0" err="1" smtClean="0"/>
              <a:t>Sémi</a:t>
            </a:r>
            <a:r>
              <a:rPr lang="fr-FR" sz="1400" b="1" i="1" dirty="0" smtClean="0"/>
              <a:t> - Hermétique </a:t>
            </a:r>
            <a:endParaRPr lang="fr-FR" sz="1400" b="1" dirty="0"/>
          </a:p>
        </p:txBody>
      </p:sp>
      <p:sp>
        <p:nvSpPr>
          <p:cNvPr id="45" name="Rectangle 44"/>
          <p:cNvSpPr/>
          <p:nvPr/>
        </p:nvSpPr>
        <p:spPr>
          <a:xfrm rot="16200000">
            <a:off x="310438" y="6096900"/>
            <a:ext cx="785795" cy="307777"/>
          </a:xfrm>
          <a:prstGeom prst="rect">
            <a:avLst/>
          </a:prstGeom>
          <a:ln w="9525">
            <a:noFill/>
          </a:ln>
        </p:spPr>
        <p:txBody>
          <a:bodyPr wrap="square">
            <a:spAutoFit/>
          </a:bodyPr>
          <a:lstStyle/>
          <a:p>
            <a:r>
              <a:rPr lang="fr-FR" sz="1400" b="1" i="1" dirty="0" smtClean="0"/>
              <a:t>Ouvert</a:t>
            </a:r>
            <a:endParaRPr lang="fr-FR" sz="1400" b="1" dirty="0"/>
          </a:p>
        </p:txBody>
      </p:sp>
      <p:pic>
        <p:nvPicPr>
          <p:cNvPr id="28674" name="Picture 2" descr="C:\Users\LIFEBOOK\CETEF\Séminaire eff energ CETEF_projet\présentations sem EE01\images presentation willy\maneurop.jpg"/>
          <p:cNvPicPr>
            <a:picLocks noChangeAspect="1" noChangeArrowheads="1"/>
          </p:cNvPicPr>
          <p:nvPr/>
        </p:nvPicPr>
        <p:blipFill>
          <a:blip r:embed="rId3"/>
          <a:srcRect/>
          <a:stretch>
            <a:fillRect/>
          </a:stretch>
        </p:blipFill>
        <p:spPr bwMode="auto">
          <a:xfrm>
            <a:off x="1041387" y="3000372"/>
            <a:ext cx="1244597" cy="1013402"/>
          </a:xfrm>
          <a:prstGeom prst="rect">
            <a:avLst/>
          </a:prstGeom>
          <a:noFill/>
        </p:spPr>
      </p:pic>
      <p:pic>
        <p:nvPicPr>
          <p:cNvPr id="28675" name="Picture 3" descr="C:\Users\LIFEBOOK\CETEF\Séminaire eff energ CETEF_projet\présentations sem EE01\images presentation willy\GMCC-compresores.jpg"/>
          <p:cNvPicPr>
            <a:picLocks noChangeAspect="1" noChangeArrowheads="1"/>
          </p:cNvPicPr>
          <p:nvPr/>
        </p:nvPicPr>
        <p:blipFill>
          <a:blip r:embed="rId4"/>
          <a:srcRect l="12500" r="12500"/>
          <a:stretch>
            <a:fillRect/>
          </a:stretch>
        </p:blipFill>
        <p:spPr bwMode="auto">
          <a:xfrm>
            <a:off x="2928926" y="3071809"/>
            <a:ext cx="928694" cy="1238259"/>
          </a:xfrm>
          <a:prstGeom prst="rect">
            <a:avLst/>
          </a:prstGeom>
          <a:noFill/>
        </p:spPr>
      </p:pic>
      <p:pic>
        <p:nvPicPr>
          <p:cNvPr id="28676" name="Picture 4" descr="C:\Users\LIFEBOOK\CETEF\Séminaire eff energ CETEF_projet\présentations sem EE01\images presentation willy\compresseurs-frigorifiques-hermetiques-spirale-35691-2723411.jpg"/>
          <p:cNvPicPr>
            <a:picLocks noChangeAspect="1" noChangeArrowheads="1"/>
          </p:cNvPicPr>
          <p:nvPr/>
        </p:nvPicPr>
        <p:blipFill>
          <a:blip r:embed="rId5" cstate="print"/>
          <a:srcRect/>
          <a:stretch>
            <a:fillRect/>
          </a:stretch>
        </p:blipFill>
        <p:spPr bwMode="auto">
          <a:xfrm>
            <a:off x="4857752" y="3000372"/>
            <a:ext cx="1485949" cy="1214446"/>
          </a:xfrm>
          <a:prstGeom prst="rect">
            <a:avLst/>
          </a:prstGeom>
          <a:noFill/>
        </p:spPr>
      </p:pic>
      <p:sp>
        <p:nvSpPr>
          <p:cNvPr id="49" name="Rectangle 48"/>
          <p:cNvSpPr/>
          <p:nvPr/>
        </p:nvSpPr>
        <p:spPr>
          <a:xfrm>
            <a:off x="3714744" y="3286124"/>
            <a:ext cx="1000132" cy="646331"/>
          </a:xfrm>
          <a:prstGeom prst="rect">
            <a:avLst/>
          </a:prstGeom>
          <a:ln w="9525">
            <a:noFill/>
          </a:ln>
        </p:spPr>
        <p:txBody>
          <a:bodyPr wrap="square">
            <a:spAutoFit/>
          </a:bodyPr>
          <a:lstStyle/>
          <a:p>
            <a:r>
              <a:rPr lang="fr-FR" sz="1200" i="1" dirty="0" smtClean="0"/>
              <a:t>Clim. individuelle, </a:t>
            </a:r>
          </a:p>
          <a:p>
            <a:r>
              <a:rPr lang="fr-FR" sz="1200" i="1" dirty="0" smtClean="0"/>
              <a:t>Split system </a:t>
            </a:r>
            <a:endParaRPr lang="fr-FR" sz="1200" dirty="0"/>
          </a:p>
        </p:txBody>
      </p:sp>
      <p:pic>
        <p:nvPicPr>
          <p:cNvPr id="28677" name="Picture 5" descr="C:\Users\LIFEBOOK\CETEF\Séminaire eff energ CETEF_projet\présentations sem EE01\images presentation willy\compresseurs-frigorifiques-semi-hermetiques-pistons-17564-2754147.jpg"/>
          <p:cNvPicPr>
            <a:picLocks noChangeAspect="1" noChangeArrowheads="1"/>
          </p:cNvPicPr>
          <p:nvPr/>
        </p:nvPicPr>
        <p:blipFill>
          <a:blip r:embed="rId6"/>
          <a:srcRect/>
          <a:stretch>
            <a:fillRect/>
          </a:stretch>
        </p:blipFill>
        <p:spPr bwMode="auto">
          <a:xfrm>
            <a:off x="1142976" y="4429132"/>
            <a:ext cx="1285884" cy="1169984"/>
          </a:xfrm>
          <a:prstGeom prst="rect">
            <a:avLst/>
          </a:prstGeom>
          <a:noFill/>
        </p:spPr>
      </p:pic>
      <p:pic>
        <p:nvPicPr>
          <p:cNvPr id="28680" name="Picture 8" descr="C:\Users\LIFEBOOK\CETEF\Séminaire eff energ CETEF_projet\présentations sem EE01\images presentation willy\semi_hermetico_tornillo_handbel_070312_1331135725_85_.jpg"/>
          <p:cNvPicPr>
            <a:picLocks noChangeAspect="1" noChangeArrowheads="1"/>
          </p:cNvPicPr>
          <p:nvPr/>
        </p:nvPicPr>
        <p:blipFill>
          <a:blip r:embed="rId7"/>
          <a:srcRect t="16741" b="19642"/>
          <a:stretch>
            <a:fillRect/>
          </a:stretch>
        </p:blipFill>
        <p:spPr bwMode="auto">
          <a:xfrm>
            <a:off x="6715140" y="4487496"/>
            <a:ext cx="1704972" cy="1084644"/>
          </a:xfrm>
          <a:prstGeom prst="rect">
            <a:avLst/>
          </a:prstGeom>
          <a:noFill/>
        </p:spPr>
      </p:pic>
      <p:sp>
        <p:nvSpPr>
          <p:cNvPr id="53" name="Multiplier 52"/>
          <p:cNvSpPr/>
          <p:nvPr/>
        </p:nvSpPr>
        <p:spPr>
          <a:xfrm>
            <a:off x="3214678" y="4500570"/>
            <a:ext cx="1071570" cy="928694"/>
          </a:xfrm>
          <a:prstGeom prst="mathMultiply">
            <a:avLst>
              <a:gd name="adj1" fmla="val 1840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54" name="Multiplier 53"/>
          <p:cNvSpPr/>
          <p:nvPr/>
        </p:nvSpPr>
        <p:spPr>
          <a:xfrm>
            <a:off x="5000628" y="4500570"/>
            <a:ext cx="1071570" cy="928694"/>
          </a:xfrm>
          <a:prstGeom prst="mathMultiply">
            <a:avLst>
              <a:gd name="adj1" fmla="val 1840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55" name="Multiplier 54"/>
          <p:cNvSpPr/>
          <p:nvPr/>
        </p:nvSpPr>
        <p:spPr>
          <a:xfrm>
            <a:off x="6929454" y="3071810"/>
            <a:ext cx="1071570" cy="928694"/>
          </a:xfrm>
          <a:prstGeom prst="mathMultiply">
            <a:avLst>
              <a:gd name="adj1" fmla="val 1840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56" name="Multiplier 55"/>
          <p:cNvSpPr/>
          <p:nvPr/>
        </p:nvSpPr>
        <p:spPr>
          <a:xfrm>
            <a:off x="3214678" y="5715016"/>
            <a:ext cx="1071570" cy="928694"/>
          </a:xfrm>
          <a:prstGeom prst="mathMultiply">
            <a:avLst>
              <a:gd name="adj1" fmla="val 1840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57" name="Multiplier 56"/>
          <p:cNvSpPr/>
          <p:nvPr/>
        </p:nvSpPr>
        <p:spPr>
          <a:xfrm>
            <a:off x="5072066" y="5786454"/>
            <a:ext cx="1071570" cy="928694"/>
          </a:xfrm>
          <a:prstGeom prst="mathMultiply">
            <a:avLst>
              <a:gd name="adj1" fmla="val 1840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58" name="Multiplier 57"/>
          <p:cNvSpPr/>
          <p:nvPr/>
        </p:nvSpPr>
        <p:spPr>
          <a:xfrm>
            <a:off x="7000892" y="5715016"/>
            <a:ext cx="1071570" cy="928694"/>
          </a:xfrm>
          <a:prstGeom prst="mathMultiply">
            <a:avLst>
              <a:gd name="adj1" fmla="val 1840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59" name="Rectangle 58"/>
          <p:cNvSpPr/>
          <p:nvPr/>
        </p:nvSpPr>
        <p:spPr>
          <a:xfrm>
            <a:off x="3214678" y="2143116"/>
            <a:ext cx="2714645" cy="307777"/>
          </a:xfrm>
          <a:prstGeom prst="rect">
            <a:avLst/>
          </a:prstGeom>
          <a:ln w="9525">
            <a:solidFill>
              <a:schemeClr val="tx1"/>
            </a:solidFill>
          </a:ln>
        </p:spPr>
        <p:txBody>
          <a:bodyPr wrap="square">
            <a:spAutoFit/>
          </a:bodyPr>
          <a:lstStyle/>
          <a:p>
            <a:pPr algn="ctr"/>
            <a:r>
              <a:rPr lang="fr-FR" sz="1400" i="1" dirty="0" smtClean="0"/>
              <a:t>Type de compression</a:t>
            </a:r>
            <a:endParaRPr lang="fr-FR" sz="1400" dirty="0"/>
          </a:p>
        </p:txBody>
      </p:sp>
      <p:sp>
        <p:nvSpPr>
          <p:cNvPr id="36" name="Espace réservé du numéro de diapositive 35"/>
          <p:cNvSpPr>
            <a:spLocks noGrp="1"/>
          </p:cNvSpPr>
          <p:nvPr>
            <p:ph type="sldNum" sz="quarter" idx="12"/>
          </p:nvPr>
        </p:nvSpPr>
        <p:spPr/>
        <p:txBody>
          <a:bodyPr/>
          <a:lstStyle/>
          <a:p>
            <a:fld id="{24D0FAF6-4545-4324-921F-C8D6D908E976}" type="slidenum">
              <a:rPr lang="fr-FR" smtClean="0"/>
              <a:pPr/>
              <a:t>37</a:t>
            </a:fld>
            <a:endParaRPr lang="fr-FR"/>
          </a:p>
        </p:txBody>
      </p:sp>
    </p:spTree>
    <p:extLst>
      <p:ext uri="{BB962C8B-B14F-4D97-AF65-F5344CB8AC3E}">
        <p14:creationId xmlns:p14="http://schemas.microsoft.com/office/powerpoint/2010/main" val="662657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C:\Users\LIFEBOOK\CETEF\Séminaire eff energ CETEF_projet\présentations sem EE01\images presentation willy\cutaway_gas_flow.jpg"/>
          <p:cNvPicPr>
            <a:picLocks noChangeAspect="1" noChangeArrowheads="1"/>
          </p:cNvPicPr>
          <p:nvPr/>
        </p:nvPicPr>
        <p:blipFill>
          <a:blip r:embed="rId2"/>
          <a:srcRect b="4839"/>
          <a:stretch>
            <a:fillRect/>
          </a:stretch>
        </p:blipFill>
        <p:spPr bwMode="auto">
          <a:xfrm>
            <a:off x="714348" y="4048131"/>
            <a:ext cx="2214578" cy="2809893"/>
          </a:xfrm>
          <a:prstGeom prst="rect">
            <a:avLst/>
          </a:prstGeom>
          <a:noFill/>
        </p:spPr>
      </p:pic>
      <p:pic>
        <p:nvPicPr>
          <p:cNvPr id="29698" name="Picture 2" descr="C:\Users\LIFEBOOK\CETEF\Séminaire eff energ CETEF_projet\présentations sem EE01\images presentation willy\Rotary-Compressor-R407C-.jpg"/>
          <p:cNvPicPr>
            <a:picLocks noChangeAspect="1" noChangeArrowheads="1"/>
          </p:cNvPicPr>
          <p:nvPr/>
        </p:nvPicPr>
        <p:blipFill>
          <a:blip r:embed="rId3"/>
          <a:srcRect l="49035" t="3409" r="8617" b="4559"/>
          <a:stretch>
            <a:fillRect/>
          </a:stretch>
        </p:blipFill>
        <p:spPr bwMode="auto">
          <a:xfrm>
            <a:off x="1000100" y="1428736"/>
            <a:ext cx="1714512" cy="2436410"/>
          </a:xfrm>
          <a:prstGeom prst="rect">
            <a:avLst/>
          </a:prstGeom>
          <a:noFill/>
        </p:spPr>
      </p:pic>
      <p:sp>
        <p:nvSpPr>
          <p:cNvPr id="2" name="Titre 1"/>
          <p:cNvSpPr>
            <a:spLocks noGrp="1"/>
          </p:cNvSpPr>
          <p:nvPr>
            <p:ph type="title"/>
          </p:nvPr>
        </p:nvSpPr>
        <p:spPr>
          <a:xfrm>
            <a:off x="457200" y="116632"/>
            <a:ext cx="7620000" cy="432048"/>
          </a:xfrm>
        </p:spPr>
        <p:style>
          <a:lnRef idx="2">
            <a:schemeClr val="accent5"/>
          </a:lnRef>
          <a:fillRef idx="1">
            <a:schemeClr val="lt1"/>
          </a:fillRef>
          <a:effectRef idx="0">
            <a:schemeClr val="accent5"/>
          </a:effectRef>
          <a:fontRef idx="minor">
            <a:schemeClr val="dk1"/>
          </a:fontRef>
        </p:style>
        <p:txBody>
          <a:bodyPr>
            <a:normAutofit fontScale="90000"/>
          </a:bodyPr>
          <a:lstStyle/>
          <a:p>
            <a:pPr>
              <a:spcBef>
                <a:spcPts val="600"/>
              </a:spcBef>
              <a:spcAft>
                <a:spcPts val="1000"/>
              </a:spcAft>
            </a:pPr>
            <a:r>
              <a:rPr lang="de-CH" sz="2000" b="1" dirty="0" smtClean="0"/>
              <a:t>ELEMENTS DE TECHNOLOGIE DU FROID  : </a:t>
            </a:r>
            <a:r>
              <a:rPr lang="fr-FR" sz="2000" b="1" dirty="0" smtClean="0">
                <a:solidFill>
                  <a:schemeClr val="accent3">
                    <a:lumMod val="75000"/>
                  </a:schemeClr>
                </a:solidFill>
              </a:rPr>
              <a:t>COMPRESSEURS (Volumétriques) </a:t>
            </a:r>
            <a:endParaRPr lang="de-CH" sz="2000" b="1" dirty="0" smtClean="0">
              <a:solidFill>
                <a:schemeClr val="accent3">
                  <a:lumMod val="75000"/>
                </a:schemeClr>
              </a:solidFill>
            </a:endParaRPr>
          </a:p>
        </p:txBody>
      </p:sp>
      <p:graphicFrame>
        <p:nvGraphicFramePr>
          <p:cNvPr id="35" name="Tableau 34"/>
          <p:cNvGraphicFramePr>
            <a:graphicFrameLocks noGrp="1"/>
          </p:cNvGraphicFramePr>
          <p:nvPr/>
        </p:nvGraphicFramePr>
        <p:xfrm>
          <a:off x="142844" y="714356"/>
          <a:ext cx="8143931" cy="6342999"/>
        </p:xfrm>
        <a:graphic>
          <a:graphicData uri="http://schemas.openxmlformats.org/drawingml/2006/table">
            <a:tbl>
              <a:tblPr>
                <a:tableStyleId>{5940675A-B579-460E-94D1-54222C63F5DA}</a:tableStyleId>
              </a:tblPr>
              <a:tblGrid>
                <a:gridCol w="3143272">
                  <a:extLst>
                    <a:ext uri="{9D8B030D-6E8A-4147-A177-3AD203B41FA5}">
                      <a16:colId xmlns:a16="http://schemas.microsoft.com/office/drawing/2014/main" val="20000"/>
                    </a:ext>
                  </a:extLst>
                </a:gridCol>
                <a:gridCol w="2286016">
                  <a:extLst>
                    <a:ext uri="{9D8B030D-6E8A-4147-A177-3AD203B41FA5}">
                      <a16:colId xmlns:a16="http://schemas.microsoft.com/office/drawing/2014/main" val="20001"/>
                    </a:ext>
                  </a:extLst>
                </a:gridCol>
                <a:gridCol w="2714643">
                  <a:extLst>
                    <a:ext uri="{9D8B030D-6E8A-4147-A177-3AD203B41FA5}">
                      <a16:colId xmlns:a16="http://schemas.microsoft.com/office/drawing/2014/main" val="20002"/>
                    </a:ext>
                  </a:extLst>
                </a:gridCol>
              </a:tblGrid>
              <a:tr h="562873">
                <a:tc>
                  <a:txBody>
                    <a:bodyPr/>
                    <a:lstStyle/>
                    <a:p>
                      <a:pPr algn="ctr">
                        <a:lnSpc>
                          <a:spcPct val="115000"/>
                        </a:lnSpc>
                        <a:spcAft>
                          <a:spcPts val="1000"/>
                        </a:spcAft>
                      </a:pPr>
                      <a:r>
                        <a:rPr lang="fr-FR" sz="1600" b="1" dirty="0"/>
                        <a:t>Type de compresseur </a:t>
                      </a:r>
                      <a:endParaRPr lang="fr-FR" sz="1600" b="1" dirty="0">
                        <a:latin typeface="Calibri"/>
                        <a:ea typeface="Calibri"/>
                        <a:cs typeface="Times New Roman"/>
                      </a:endParaRPr>
                    </a:p>
                  </a:txBody>
                  <a:tcPr marL="9349" marR="9349" marT="9349" marB="9349" anchor="ctr"/>
                </a:tc>
                <a:tc>
                  <a:txBody>
                    <a:bodyPr/>
                    <a:lstStyle/>
                    <a:p>
                      <a:pPr algn="ctr">
                        <a:lnSpc>
                          <a:spcPct val="115000"/>
                        </a:lnSpc>
                        <a:spcAft>
                          <a:spcPts val="1000"/>
                        </a:spcAft>
                      </a:pPr>
                      <a:r>
                        <a:rPr lang="fr-FR" sz="1600" b="1" dirty="0"/>
                        <a:t>Plages de puissance </a:t>
                      </a:r>
                      <a:br>
                        <a:rPr lang="fr-FR" sz="1600" b="1" dirty="0"/>
                      </a:br>
                      <a:r>
                        <a:rPr lang="fr-FR" sz="1600" b="1" dirty="0"/>
                        <a:t>(kW frigorifiques) </a:t>
                      </a:r>
                      <a:endParaRPr lang="fr-FR" sz="1600" b="1" dirty="0">
                        <a:latin typeface="Calibri"/>
                        <a:ea typeface="Calibri"/>
                        <a:cs typeface="Times New Roman"/>
                      </a:endParaRPr>
                    </a:p>
                  </a:txBody>
                  <a:tcPr marL="9349" marR="9349" marT="9349" marB="9349" anchor="ctr"/>
                </a:tc>
                <a:tc>
                  <a:txBody>
                    <a:bodyPr/>
                    <a:lstStyle/>
                    <a:p>
                      <a:pPr algn="ctr">
                        <a:lnSpc>
                          <a:spcPct val="115000"/>
                        </a:lnSpc>
                        <a:spcAft>
                          <a:spcPts val="1000"/>
                        </a:spcAft>
                      </a:pPr>
                      <a:r>
                        <a:rPr lang="fr-FR" sz="1600" b="1" dirty="0"/>
                        <a:t>Régulation adaptée </a:t>
                      </a:r>
                      <a:endParaRPr lang="fr-FR" sz="1600" b="1" dirty="0">
                        <a:latin typeface="Calibri"/>
                        <a:ea typeface="Calibri"/>
                        <a:cs typeface="Times New Roman"/>
                      </a:endParaRPr>
                    </a:p>
                  </a:txBody>
                  <a:tcPr marL="9349" marR="9349" marT="9349" marB="9349" anchor="ctr"/>
                </a:tc>
                <a:extLst>
                  <a:ext uri="{0D108BD9-81ED-4DB2-BD59-A6C34878D82A}">
                    <a16:rowId xmlns:a16="http://schemas.microsoft.com/office/drawing/2014/main" val="10000"/>
                  </a:ext>
                </a:extLst>
              </a:tr>
              <a:tr h="2514224">
                <a:tc>
                  <a:txBody>
                    <a:bodyPr/>
                    <a:lstStyle/>
                    <a:p>
                      <a:pPr>
                        <a:lnSpc>
                          <a:spcPct val="115000"/>
                        </a:lnSpc>
                        <a:spcAft>
                          <a:spcPts val="1000"/>
                        </a:spcAft>
                      </a:pPr>
                      <a:r>
                        <a:rPr lang="fr-FR" sz="1800" dirty="0"/>
                        <a:t> </a:t>
                      </a:r>
                      <a:r>
                        <a:rPr lang="fr-FR" sz="1800" b="1" dirty="0" smtClean="0"/>
                        <a:t>Compresseur </a:t>
                      </a:r>
                      <a:r>
                        <a:rPr lang="fr-FR" sz="1800" b="1" dirty="0"/>
                        <a:t>rotatif</a:t>
                      </a:r>
                      <a:endParaRPr lang="fr-FR" sz="1800" b="1" dirty="0">
                        <a:latin typeface="Calibri"/>
                        <a:ea typeface="Calibri"/>
                        <a:cs typeface="Times New Roman"/>
                      </a:endParaRPr>
                    </a:p>
                  </a:txBody>
                  <a:tcPr marL="9349" marR="9349" marT="9349" marB="9349"/>
                </a:tc>
                <a:tc>
                  <a:txBody>
                    <a:bodyPr/>
                    <a:lstStyle/>
                    <a:p>
                      <a:pPr>
                        <a:lnSpc>
                          <a:spcPct val="115000"/>
                        </a:lnSpc>
                        <a:spcAft>
                          <a:spcPts val="1000"/>
                        </a:spcAft>
                      </a:pPr>
                      <a:r>
                        <a:rPr lang="fr-FR" sz="1800" dirty="0"/>
                        <a:t>10 </a:t>
                      </a:r>
                      <a:r>
                        <a:rPr lang="fr-FR" sz="1800" dirty="0" smtClean="0"/>
                        <a:t>kW </a:t>
                      </a:r>
                      <a:r>
                        <a:rPr lang="fr-FR" sz="1800" dirty="0"/>
                        <a:t>maximum </a:t>
                      </a:r>
                      <a:br>
                        <a:rPr lang="fr-FR" sz="1800" dirty="0"/>
                      </a:br>
                      <a:r>
                        <a:rPr lang="fr-FR" sz="1800" dirty="0"/>
                        <a:t>(climatiseurs individuels,</a:t>
                      </a:r>
                      <a:br>
                        <a:rPr lang="fr-FR" sz="1800" dirty="0"/>
                      </a:br>
                      <a:r>
                        <a:rPr lang="fr-FR" sz="1800" dirty="0"/>
                        <a:t>petits refroidisseurs d'eau)</a:t>
                      </a:r>
                      <a:endParaRPr lang="fr-FR" sz="1800" dirty="0">
                        <a:latin typeface="Calibri"/>
                        <a:ea typeface="Calibri"/>
                        <a:cs typeface="Times New Roman"/>
                      </a:endParaRPr>
                    </a:p>
                  </a:txBody>
                  <a:tcPr marL="72000" marR="72000" marT="36000" marB="36000"/>
                </a:tc>
                <a:tc>
                  <a:txBody>
                    <a:bodyPr/>
                    <a:lstStyle/>
                    <a:p>
                      <a:pPr marL="288000" lvl="0" indent="-288000">
                        <a:lnSpc>
                          <a:spcPct val="115000"/>
                        </a:lnSpc>
                        <a:spcAft>
                          <a:spcPts val="0"/>
                        </a:spcAft>
                        <a:buSzPts val="1000"/>
                        <a:buFont typeface="Symbol"/>
                        <a:buChar char=""/>
                        <a:tabLst>
                          <a:tab pos="457200" algn="l"/>
                        </a:tabLst>
                      </a:pPr>
                      <a:r>
                        <a:rPr lang="fr-FR" sz="1800" dirty="0" smtClean="0"/>
                        <a:t>Variation  vitesse de rotation</a:t>
                      </a:r>
                    </a:p>
                    <a:p>
                      <a:pPr marL="288000" lvl="0" indent="-288000">
                        <a:lnSpc>
                          <a:spcPct val="115000"/>
                        </a:lnSpc>
                        <a:spcAft>
                          <a:spcPts val="0"/>
                        </a:spcAft>
                        <a:buSzPts val="1000"/>
                        <a:buFont typeface="Symbol"/>
                        <a:buChar char=""/>
                        <a:tabLst>
                          <a:tab pos="457200" algn="l"/>
                        </a:tabLst>
                      </a:pPr>
                      <a:r>
                        <a:rPr lang="fr-FR" sz="1800" dirty="0" smtClean="0"/>
                        <a:t>Régulation </a:t>
                      </a:r>
                      <a:r>
                        <a:rPr lang="fr-FR" sz="1800" dirty="0"/>
                        <a:t>admission gaz à l'aspiration </a:t>
                      </a:r>
                    </a:p>
                    <a:p>
                      <a:pPr marL="288000" lvl="0" indent="-288000">
                        <a:lnSpc>
                          <a:spcPct val="115000"/>
                        </a:lnSpc>
                        <a:spcAft>
                          <a:spcPts val="0"/>
                        </a:spcAft>
                        <a:buSzPts val="1000"/>
                        <a:buFont typeface="Symbol"/>
                        <a:buChar char=""/>
                        <a:tabLst>
                          <a:tab pos="457200" algn="l"/>
                        </a:tabLst>
                      </a:pPr>
                      <a:r>
                        <a:rPr lang="fr-FR" sz="1800" dirty="0" smtClean="0"/>
                        <a:t>Association de plusieurs</a:t>
                      </a:r>
                      <a:r>
                        <a:rPr lang="fr-FR" sz="1800" baseline="0" dirty="0" smtClean="0"/>
                        <a:t> </a:t>
                      </a:r>
                      <a:r>
                        <a:rPr lang="fr-FR" sz="1800" dirty="0" smtClean="0"/>
                        <a:t>compresseurs</a:t>
                      </a:r>
                    </a:p>
                    <a:p>
                      <a:pPr marL="288000" lvl="0" indent="-288000">
                        <a:lnSpc>
                          <a:spcPct val="115000"/>
                        </a:lnSpc>
                        <a:spcAft>
                          <a:spcPts val="0"/>
                        </a:spcAft>
                        <a:buSzPts val="1000"/>
                        <a:buFont typeface="Symbol"/>
                        <a:buChar char=""/>
                        <a:tabLst>
                          <a:tab pos="457200" algn="l"/>
                        </a:tabLst>
                      </a:pPr>
                      <a:endParaRPr lang="fr-FR" sz="1800" dirty="0" smtClean="0"/>
                    </a:p>
                    <a:p>
                      <a:pPr marL="288000" lvl="0" indent="-288000">
                        <a:lnSpc>
                          <a:spcPct val="115000"/>
                        </a:lnSpc>
                        <a:spcAft>
                          <a:spcPts val="0"/>
                        </a:spcAft>
                        <a:buSzPts val="1000"/>
                        <a:buFont typeface="Symbol"/>
                        <a:buChar char=""/>
                        <a:tabLst>
                          <a:tab pos="457200" algn="l"/>
                        </a:tabLst>
                      </a:pPr>
                      <a:endParaRPr lang="fr-FR" sz="1800" dirty="0"/>
                    </a:p>
                  </a:txBody>
                  <a:tcPr marL="72000" marR="72000" marT="36000" marB="36000"/>
                </a:tc>
                <a:extLst>
                  <a:ext uri="{0D108BD9-81ED-4DB2-BD59-A6C34878D82A}">
                    <a16:rowId xmlns:a16="http://schemas.microsoft.com/office/drawing/2014/main" val="10001"/>
                  </a:ext>
                </a:extLst>
              </a:tr>
              <a:tr h="2852257">
                <a:tc>
                  <a:txBody>
                    <a:bodyPr/>
                    <a:lstStyle/>
                    <a:p>
                      <a:pPr>
                        <a:lnSpc>
                          <a:spcPct val="115000"/>
                        </a:lnSpc>
                        <a:spcAft>
                          <a:spcPts val="1000"/>
                        </a:spcAft>
                      </a:pPr>
                      <a:r>
                        <a:rPr lang="fr-FR" sz="1800" dirty="0"/>
                        <a:t> </a:t>
                      </a:r>
                      <a:r>
                        <a:rPr lang="fr-FR" sz="1800" b="1" dirty="0" smtClean="0"/>
                        <a:t>Compresseur </a:t>
                      </a:r>
                      <a:r>
                        <a:rPr lang="fr-FR" sz="1800" b="1" dirty="0"/>
                        <a:t>scroll </a:t>
                      </a:r>
                      <a:endParaRPr lang="fr-FR" sz="1800" b="1" dirty="0">
                        <a:latin typeface="Calibri"/>
                        <a:ea typeface="Calibri"/>
                        <a:cs typeface="Times New Roman"/>
                      </a:endParaRPr>
                    </a:p>
                  </a:txBody>
                  <a:tcPr marL="9349" marR="9349" marT="9349" marB="9349"/>
                </a:tc>
                <a:tc>
                  <a:txBody>
                    <a:bodyPr/>
                    <a:lstStyle/>
                    <a:p>
                      <a:pPr>
                        <a:lnSpc>
                          <a:spcPct val="115000"/>
                        </a:lnSpc>
                        <a:spcAft>
                          <a:spcPts val="1000"/>
                        </a:spcAft>
                      </a:pPr>
                      <a:r>
                        <a:rPr lang="fr-FR" sz="1800" dirty="0"/>
                        <a:t>de 3 à 40 kW par compresseur</a:t>
                      </a:r>
                      <a:br>
                        <a:rPr lang="fr-FR" sz="1800" dirty="0"/>
                      </a:br>
                      <a:r>
                        <a:rPr lang="fr-FR" sz="1800" dirty="0"/>
                        <a:t>(mais possibilité de puissance supérieure par mise en parallèle de compresseurs) </a:t>
                      </a:r>
                      <a:endParaRPr lang="fr-FR" sz="1800" dirty="0" smtClean="0"/>
                    </a:p>
                    <a:p>
                      <a:pPr>
                        <a:lnSpc>
                          <a:spcPct val="115000"/>
                        </a:lnSpc>
                        <a:spcAft>
                          <a:spcPts val="1000"/>
                        </a:spcAft>
                      </a:pPr>
                      <a:endParaRPr lang="fr-FR" sz="1800" dirty="0" smtClean="0">
                        <a:latin typeface="Calibri"/>
                        <a:ea typeface="Calibri"/>
                        <a:cs typeface="Times New Roman"/>
                      </a:endParaRPr>
                    </a:p>
                  </a:txBody>
                  <a:tcPr marL="72000" marR="72000" marT="36000" marB="36000"/>
                </a:tc>
                <a:tc>
                  <a:txBody>
                    <a:bodyPr/>
                    <a:lstStyle/>
                    <a:p>
                      <a:pPr>
                        <a:lnSpc>
                          <a:spcPct val="115000"/>
                        </a:lnSpc>
                        <a:spcAft>
                          <a:spcPts val="1000"/>
                        </a:spcAft>
                      </a:pPr>
                      <a:r>
                        <a:rPr lang="fr-FR" sz="1800" dirty="0"/>
                        <a:t>Modulation de puissance optimale, par variation de la vitesse de rotation ou par mise en "</a:t>
                      </a:r>
                      <a:r>
                        <a:rPr lang="fr-FR" sz="1800" dirty="0" smtClean="0"/>
                        <a:t>centrale" . </a:t>
                      </a:r>
                    </a:p>
                    <a:p>
                      <a:pPr>
                        <a:lnSpc>
                          <a:spcPct val="115000"/>
                        </a:lnSpc>
                        <a:spcAft>
                          <a:spcPts val="1000"/>
                        </a:spcAft>
                      </a:pPr>
                      <a:endParaRPr lang="fr-FR" sz="1800" dirty="0">
                        <a:latin typeface="Calibri"/>
                        <a:ea typeface="Calibri"/>
                        <a:cs typeface="Times New Roman"/>
                      </a:endParaRPr>
                    </a:p>
                  </a:txBody>
                  <a:tcPr marL="72000" marR="72000" marT="36000" marB="36000"/>
                </a:tc>
                <a:extLst>
                  <a:ext uri="{0D108BD9-81ED-4DB2-BD59-A6C34878D82A}">
                    <a16:rowId xmlns:a16="http://schemas.microsoft.com/office/drawing/2014/main" val="10002"/>
                  </a:ext>
                </a:extLst>
              </a:tr>
            </a:tbl>
          </a:graphicData>
        </a:graphic>
      </p:graphicFrame>
      <p:sp>
        <p:nvSpPr>
          <p:cNvPr id="6" name="Espace réservé du numéro de diapositive 5"/>
          <p:cNvSpPr>
            <a:spLocks noGrp="1"/>
          </p:cNvSpPr>
          <p:nvPr>
            <p:ph type="sldNum" sz="quarter" idx="12"/>
          </p:nvPr>
        </p:nvSpPr>
        <p:spPr/>
        <p:txBody>
          <a:bodyPr/>
          <a:lstStyle/>
          <a:p>
            <a:fld id="{24D0FAF6-4545-4324-921F-C8D6D908E976}" type="slidenum">
              <a:rPr lang="fr-FR" smtClean="0"/>
              <a:pPr/>
              <a:t>38</a:t>
            </a:fld>
            <a:endParaRPr lang="fr-FR"/>
          </a:p>
        </p:txBody>
      </p:sp>
    </p:spTree>
    <p:extLst>
      <p:ext uri="{BB962C8B-B14F-4D97-AF65-F5344CB8AC3E}">
        <p14:creationId xmlns:p14="http://schemas.microsoft.com/office/powerpoint/2010/main" val="3745707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620000" cy="432048"/>
          </a:xfrm>
        </p:spPr>
        <p:style>
          <a:lnRef idx="2">
            <a:schemeClr val="accent5"/>
          </a:lnRef>
          <a:fillRef idx="1">
            <a:schemeClr val="lt1"/>
          </a:fillRef>
          <a:effectRef idx="0">
            <a:schemeClr val="accent5"/>
          </a:effectRef>
          <a:fontRef idx="minor">
            <a:schemeClr val="dk1"/>
          </a:fontRef>
        </p:style>
        <p:txBody>
          <a:bodyPr>
            <a:normAutofit fontScale="90000"/>
          </a:bodyPr>
          <a:lstStyle/>
          <a:p>
            <a:pPr>
              <a:spcBef>
                <a:spcPts val="600"/>
              </a:spcBef>
              <a:spcAft>
                <a:spcPts val="1000"/>
              </a:spcAft>
            </a:pPr>
            <a:r>
              <a:rPr lang="de-CH" sz="2000" b="1" dirty="0" smtClean="0"/>
              <a:t>ELEMENTS DE TECHNOLOGIE DU FROID: </a:t>
            </a:r>
            <a:r>
              <a:rPr lang="fr-FR" sz="2000" b="1" dirty="0" smtClean="0">
                <a:solidFill>
                  <a:schemeClr val="accent3">
                    <a:lumMod val="75000"/>
                  </a:schemeClr>
                </a:solidFill>
              </a:rPr>
              <a:t>COMPRESSEURS (Volumétriques) </a:t>
            </a:r>
            <a:r>
              <a:rPr lang="de-CH" sz="2000" b="1" dirty="0" smtClean="0"/>
              <a:t>  </a:t>
            </a:r>
          </a:p>
        </p:txBody>
      </p:sp>
      <p:pic>
        <p:nvPicPr>
          <p:cNvPr id="32770" name="Picture 2" descr="C:\Users\LIFEBOOK\CETEF\Séminaire eff energ CETEF_projet\présentations sem EE01\images presentation willy\07-Compresseur_semi_hermetique.jpg"/>
          <p:cNvPicPr>
            <a:picLocks noChangeAspect="1" noChangeArrowheads="1"/>
          </p:cNvPicPr>
          <p:nvPr/>
        </p:nvPicPr>
        <p:blipFill>
          <a:blip r:embed="rId2"/>
          <a:srcRect/>
          <a:stretch>
            <a:fillRect/>
          </a:stretch>
        </p:blipFill>
        <p:spPr bwMode="auto">
          <a:xfrm>
            <a:off x="875682" y="3357562"/>
            <a:ext cx="2196093" cy="1745162"/>
          </a:xfrm>
          <a:prstGeom prst="rect">
            <a:avLst/>
          </a:prstGeom>
          <a:noFill/>
        </p:spPr>
      </p:pic>
      <p:pic>
        <p:nvPicPr>
          <p:cNvPr id="32771" name="Picture 3" descr="C:\Users\LIFEBOOK\CETEF\Séminaire eff energ CETEF_projet\présentations sem EE01\images presentation willy\abierto_piston_bock_070312_1331135975_20_.jpg"/>
          <p:cNvPicPr>
            <a:picLocks noChangeAspect="1" noChangeArrowheads="1"/>
          </p:cNvPicPr>
          <p:nvPr/>
        </p:nvPicPr>
        <p:blipFill>
          <a:blip r:embed="rId3"/>
          <a:srcRect l="6473" t="3125" r="13169" b="6473"/>
          <a:stretch>
            <a:fillRect/>
          </a:stretch>
        </p:blipFill>
        <p:spPr bwMode="auto">
          <a:xfrm>
            <a:off x="1500166" y="1785926"/>
            <a:ext cx="1397010" cy="1571636"/>
          </a:xfrm>
          <a:prstGeom prst="rect">
            <a:avLst/>
          </a:prstGeom>
          <a:noFill/>
        </p:spPr>
      </p:pic>
      <p:pic>
        <p:nvPicPr>
          <p:cNvPr id="32772" name="Picture 4" descr="C:\Users\LIFEBOOK\CETEF\Séminaire eff energ CETEF_projet\présentations sem EE01\images presentation willy\maneurop.jpg"/>
          <p:cNvPicPr>
            <a:picLocks noChangeAspect="1" noChangeArrowheads="1"/>
          </p:cNvPicPr>
          <p:nvPr/>
        </p:nvPicPr>
        <p:blipFill>
          <a:blip r:embed="rId4"/>
          <a:srcRect/>
          <a:stretch>
            <a:fillRect/>
          </a:stretch>
        </p:blipFill>
        <p:spPr bwMode="auto">
          <a:xfrm>
            <a:off x="714348" y="5105420"/>
            <a:ext cx="1976966" cy="1609728"/>
          </a:xfrm>
          <a:prstGeom prst="rect">
            <a:avLst/>
          </a:prstGeom>
          <a:noFill/>
        </p:spPr>
      </p:pic>
      <p:graphicFrame>
        <p:nvGraphicFramePr>
          <p:cNvPr id="35" name="Tableau 34"/>
          <p:cNvGraphicFramePr>
            <a:graphicFrameLocks noGrp="1"/>
          </p:cNvGraphicFramePr>
          <p:nvPr/>
        </p:nvGraphicFramePr>
        <p:xfrm>
          <a:off x="142845" y="714356"/>
          <a:ext cx="7858180" cy="6309146"/>
        </p:xfrm>
        <a:graphic>
          <a:graphicData uri="http://schemas.openxmlformats.org/drawingml/2006/table">
            <a:tbl>
              <a:tblPr>
                <a:tableStyleId>{5940675A-B579-460E-94D1-54222C63F5DA}</a:tableStyleId>
              </a:tblPr>
              <a:tblGrid>
                <a:gridCol w="2786081">
                  <a:extLst>
                    <a:ext uri="{9D8B030D-6E8A-4147-A177-3AD203B41FA5}">
                      <a16:colId xmlns:a16="http://schemas.microsoft.com/office/drawing/2014/main" val="20000"/>
                    </a:ext>
                  </a:extLst>
                </a:gridCol>
                <a:gridCol w="2214578">
                  <a:extLst>
                    <a:ext uri="{9D8B030D-6E8A-4147-A177-3AD203B41FA5}">
                      <a16:colId xmlns:a16="http://schemas.microsoft.com/office/drawing/2014/main" val="20001"/>
                    </a:ext>
                  </a:extLst>
                </a:gridCol>
                <a:gridCol w="2857521">
                  <a:extLst>
                    <a:ext uri="{9D8B030D-6E8A-4147-A177-3AD203B41FA5}">
                      <a16:colId xmlns:a16="http://schemas.microsoft.com/office/drawing/2014/main" val="20002"/>
                    </a:ext>
                  </a:extLst>
                </a:gridCol>
              </a:tblGrid>
              <a:tr h="550957">
                <a:tc>
                  <a:txBody>
                    <a:bodyPr/>
                    <a:lstStyle/>
                    <a:p>
                      <a:pPr algn="ctr">
                        <a:lnSpc>
                          <a:spcPct val="115000"/>
                        </a:lnSpc>
                        <a:spcAft>
                          <a:spcPts val="1000"/>
                        </a:spcAft>
                      </a:pPr>
                      <a:r>
                        <a:rPr lang="fr-FR" sz="1600" b="1" dirty="0"/>
                        <a:t>Type de compresseur </a:t>
                      </a:r>
                      <a:endParaRPr lang="fr-FR" sz="1600" b="1" dirty="0">
                        <a:latin typeface="Calibri"/>
                        <a:ea typeface="Calibri"/>
                        <a:cs typeface="Times New Roman"/>
                      </a:endParaRPr>
                    </a:p>
                  </a:txBody>
                  <a:tcPr marL="9349" marR="9349" marT="9349" marB="9349" anchor="ctr"/>
                </a:tc>
                <a:tc>
                  <a:txBody>
                    <a:bodyPr/>
                    <a:lstStyle/>
                    <a:p>
                      <a:pPr algn="ctr">
                        <a:lnSpc>
                          <a:spcPct val="115000"/>
                        </a:lnSpc>
                        <a:spcAft>
                          <a:spcPts val="1000"/>
                        </a:spcAft>
                      </a:pPr>
                      <a:r>
                        <a:rPr lang="fr-FR" sz="1600" b="1" dirty="0"/>
                        <a:t>Plages de puissance </a:t>
                      </a:r>
                      <a:br>
                        <a:rPr lang="fr-FR" sz="1600" b="1" dirty="0"/>
                      </a:br>
                      <a:r>
                        <a:rPr lang="fr-FR" sz="1600" b="1" dirty="0"/>
                        <a:t>(kW frigorifiques) </a:t>
                      </a:r>
                      <a:endParaRPr lang="fr-FR" sz="1600" b="1" dirty="0">
                        <a:latin typeface="Calibri"/>
                        <a:ea typeface="Calibri"/>
                        <a:cs typeface="Times New Roman"/>
                      </a:endParaRPr>
                    </a:p>
                  </a:txBody>
                  <a:tcPr marL="9349" marR="9349" marT="9349" marB="9349" anchor="ctr"/>
                </a:tc>
                <a:tc>
                  <a:txBody>
                    <a:bodyPr/>
                    <a:lstStyle/>
                    <a:p>
                      <a:pPr algn="ctr">
                        <a:lnSpc>
                          <a:spcPct val="115000"/>
                        </a:lnSpc>
                        <a:spcAft>
                          <a:spcPts val="1000"/>
                        </a:spcAft>
                      </a:pPr>
                      <a:r>
                        <a:rPr lang="fr-FR" sz="1600" b="1" dirty="0"/>
                        <a:t>Régulation adaptée </a:t>
                      </a:r>
                      <a:endParaRPr lang="fr-FR" sz="1600" b="1" dirty="0">
                        <a:latin typeface="Calibri"/>
                        <a:ea typeface="Calibri"/>
                        <a:cs typeface="Times New Roman"/>
                      </a:endParaRPr>
                    </a:p>
                  </a:txBody>
                  <a:tcPr marL="9349" marR="9349" marT="9349" marB="9349" anchor="ctr"/>
                </a:tc>
                <a:extLst>
                  <a:ext uri="{0D108BD9-81ED-4DB2-BD59-A6C34878D82A}">
                    <a16:rowId xmlns:a16="http://schemas.microsoft.com/office/drawing/2014/main" val="10000"/>
                  </a:ext>
                </a:extLst>
              </a:tr>
              <a:tr h="1243962">
                <a:tc>
                  <a:txBody>
                    <a:bodyPr/>
                    <a:lstStyle/>
                    <a:p>
                      <a:pPr>
                        <a:lnSpc>
                          <a:spcPct val="115000"/>
                        </a:lnSpc>
                        <a:spcAft>
                          <a:spcPts val="1000"/>
                        </a:spcAft>
                      </a:pPr>
                      <a:r>
                        <a:rPr lang="fr-FR" sz="1800" b="1" dirty="0" smtClean="0">
                          <a:latin typeface="+mn-lt"/>
                          <a:ea typeface="Times New Roman"/>
                          <a:cs typeface="Times New Roman"/>
                        </a:rPr>
                        <a:t>À piston Ouvert</a:t>
                      </a:r>
                      <a:endParaRPr lang="fr-FR" sz="1800" b="1" dirty="0">
                        <a:latin typeface="+mn-lt"/>
                        <a:ea typeface="Calibri"/>
                        <a:cs typeface="Times New Roman"/>
                      </a:endParaRPr>
                    </a:p>
                  </a:txBody>
                  <a:tcPr marL="72000" marR="72000" marT="36000" marB="36000"/>
                </a:tc>
                <a:tc>
                  <a:txBody>
                    <a:bodyPr/>
                    <a:lstStyle/>
                    <a:p>
                      <a:pPr>
                        <a:lnSpc>
                          <a:spcPct val="115000"/>
                        </a:lnSpc>
                        <a:spcAft>
                          <a:spcPts val="1000"/>
                        </a:spcAft>
                      </a:pPr>
                      <a:r>
                        <a:rPr lang="fr-FR" sz="1800" dirty="0">
                          <a:latin typeface="+mn-lt"/>
                          <a:ea typeface="Times New Roman"/>
                          <a:cs typeface="Times New Roman"/>
                        </a:rPr>
                        <a:t>quelques dizaines de kW à plus de 1 000 kW </a:t>
                      </a:r>
                      <a:endParaRPr lang="fr-FR" sz="1800" dirty="0">
                        <a:latin typeface="+mn-lt"/>
                        <a:ea typeface="Calibri"/>
                        <a:cs typeface="Times New Roman"/>
                      </a:endParaRPr>
                    </a:p>
                  </a:txBody>
                  <a:tcPr marL="72000" marR="72000" marT="36000" marB="36000"/>
                </a:tc>
                <a:tc>
                  <a:txBody>
                    <a:bodyPr/>
                    <a:lstStyle/>
                    <a:p>
                      <a:pPr>
                        <a:lnSpc>
                          <a:spcPct val="115000"/>
                        </a:lnSpc>
                        <a:spcAft>
                          <a:spcPts val="0"/>
                        </a:spcAft>
                      </a:pPr>
                      <a:r>
                        <a:rPr lang="fr-FR" sz="1800" dirty="0">
                          <a:latin typeface="+mn-lt"/>
                          <a:ea typeface="Times New Roman"/>
                          <a:cs typeface="Times New Roman"/>
                        </a:rPr>
                        <a:t>Etanchéité aux fluides frigorigènes insuffisante aujourd'hui </a:t>
                      </a:r>
                      <a:endParaRPr lang="fr-FR" sz="1800" dirty="0" smtClean="0">
                        <a:latin typeface="+mn-lt"/>
                        <a:ea typeface="Times New Roman"/>
                        <a:cs typeface="Times New Roman"/>
                      </a:endParaRPr>
                    </a:p>
                    <a:p>
                      <a:pPr>
                        <a:lnSpc>
                          <a:spcPct val="115000"/>
                        </a:lnSpc>
                        <a:spcAft>
                          <a:spcPts val="0"/>
                        </a:spcAft>
                      </a:pPr>
                      <a:endParaRPr lang="fr-FR" sz="1800" dirty="0" smtClean="0">
                        <a:latin typeface="+mn-lt"/>
                        <a:ea typeface="Calibri"/>
                        <a:cs typeface="Times New Roman"/>
                      </a:endParaRPr>
                    </a:p>
                    <a:p>
                      <a:pPr>
                        <a:lnSpc>
                          <a:spcPct val="115000"/>
                        </a:lnSpc>
                        <a:spcAft>
                          <a:spcPts val="0"/>
                        </a:spcAft>
                      </a:pPr>
                      <a:endParaRPr lang="fr-FR" sz="1800" dirty="0" smtClean="0">
                        <a:latin typeface="+mn-lt"/>
                        <a:ea typeface="Calibri"/>
                        <a:cs typeface="Times New Roman"/>
                      </a:endParaRPr>
                    </a:p>
                  </a:txBody>
                  <a:tcPr marL="72000" marR="72000" marT="36000" marB="36000"/>
                </a:tc>
                <a:extLst>
                  <a:ext uri="{0D108BD9-81ED-4DB2-BD59-A6C34878D82A}">
                    <a16:rowId xmlns:a16="http://schemas.microsoft.com/office/drawing/2014/main" val="10001"/>
                  </a:ext>
                </a:extLst>
              </a:tr>
              <a:tr h="1700748">
                <a:tc>
                  <a:txBody>
                    <a:bodyPr/>
                    <a:lstStyle/>
                    <a:p>
                      <a:pPr>
                        <a:lnSpc>
                          <a:spcPct val="115000"/>
                        </a:lnSpc>
                        <a:spcAft>
                          <a:spcPts val="0"/>
                        </a:spcAft>
                      </a:pPr>
                      <a:r>
                        <a:rPr lang="fr-FR" sz="1800" b="1" dirty="0" smtClean="0">
                          <a:latin typeface="+mn-lt"/>
                          <a:ea typeface="Times New Roman"/>
                          <a:cs typeface="Times New Roman"/>
                        </a:rPr>
                        <a:t>À piston </a:t>
                      </a:r>
                    </a:p>
                    <a:p>
                      <a:pPr>
                        <a:lnSpc>
                          <a:spcPct val="115000"/>
                        </a:lnSpc>
                        <a:spcAft>
                          <a:spcPts val="0"/>
                        </a:spcAft>
                      </a:pPr>
                      <a:r>
                        <a:rPr lang="fr-FR" sz="1800" b="1" dirty="0" smtClean="0">
                          <a:latin typeface="+mn-lt"/>
                          <a:ea typeface="Times New Roman"/>
                          <a:cs typeface="Times New Roman"/>
                        </a:rPr>
                        <a:t>Semi-hermétique</a:t>
                      </a:r>
                      <a:endParaRPr lang="fr-FR" sz="1800" b="1" dirty="0">
                        <a:latin typeface="+mn-lt"/>
                        <a:ea typeface="Calibri"/>
                        <a:cs typeface="Times New Roman"/>
                      </a:endParaRPr>
                    </a:p>
                  </a:txBody>
                  <a:tcPr marL="72000" marR="72000" marT="36000" marB="36000"/>
                </a:tc>
                <a:tc>
                  <a:txBody>
                    <a:bodyPr/>
                    <a:lstStyle/>
                    <a:p>
                      <a:pPr>
                        <a:lnSpc>
                          <a:spcPct val="115000"/>
                        </a:lnSpc>
                        <a:spcAft>
                          <a:spcPts val="1000"/>
                        </a:spcAft>
                      </a:pPr>
                      <a:r>
                        <a:rPr lang="fr-FR" sz="1800" dirty="0" smtClean="0">
                          <a:latin typeface="+mn-lt"/>
                          <a:ea typeface="Times New Roman"/>
                          <a:cs typeface="Times New Roman"/>
                        </a:rPr>
                        <a:t>De quelques </a:t>
                      </a:r>
                      <a:r>
                        <a:rPr lang="fr-FR" sz="1800" dirty="0">
                          <a:latin typeface="+mn-lt"/>
                          <a:ea typeface="Times New Roman"/>
                          <a:cs typeface="Times New Roman"/>
                        </a:rPr>
                        <a:t>dizaines de kW à quelques centaines de kW </a:t>
                      </a:r>
                      <a:endParaRPr lang="fr-FR" sz="1800" dirty="0">
                        <a:latin typeface="+mn-lt"/>
                        <a:ea typeface="Calibri"/>
                        <a:cs typeface="Times New Roman"/>
                      </a:endParaRPr>
                    </a:p>
                  </a:txBody>
                  <a:tcPr marL="72000" marR="72000" marT="36000" marB="36000"/>
                </a:tc>
                <a:tc>
                  <a:txBody>
                    <a:bodyPr/>
                    <a:lstStyle/>
                    <a:p>
                      <a:pPr marL="342900" lvl="0" indent="-342900">
                        <a:lnSpc>
                          <a:spcPct val="115000"/>
                        </a:lnSpc>
                        <a:spcAft>
                          <a:spcPts val="0"/>
                        </a:spcAft>
                        <a:buSzPts val="1000"/>
                        <a:buFont typeface="Symbol"/>
                        <a:buChar char=""/>
                        <a:tabLst>
                          <a:tab pos="457200" algn="l"/>
                        </a:tabLst>
                      </a:pPr>
                      <a:r>
                        <a:rPr lang="fr-FR" sz="1800" dirty="0" smtClean="0">
                          <a:latin typeface="+mn-lt"/>
                          <a:ea typeface="Times New Roman"/>
                          <a:cs typeface="Times New Roman"/>
                        </a:rPr>
                        <a:t>compresseur </a:t>
                      </a:r>
                      <a:r>
                        <a:rPr lang="fr-FR" sz="1800" dirty="0">
                          <a:latin typeface="+mn-lt"/>
                          <a:ea typeface="Times New Roman"/>
                          <a:cs typeface="Times New Roman"/>
                        </a:rPr>
                        <a:t>à plusieurs </a:t>
                      </a:r>
                      <a:r>
                        <a:rPr lang="fr-FR" sz="1800" dirty="0" smtClean="0">
                          <a:latin typeface="+mn-lt"/>
                          <a:ea typeface="Times New Roman"/>
                          <a:cs typeface="Times New Roman"/>
                        </a:rPr>
                        <a:t>étages ou </a:t>
                      </a:r>
                      <a:r>
                        <a:rPr lang="fr-FR" sz="1800" dirty="0">
                          <a:latin typeface="+mn-lt"/>
                          <a:ea typeface="Times New Roman"/>
                          <a:cs typeface="Times New Roman"/>
                        </a:rPr>
                        <a:t>plusieurs compresseurs en cascade </a:t>
                      </a:r>
                      <a:endParaRPr lang="fr-FR" sz="1800" dirty="0">
                        <a:latin typeface="+mn-lt"/>
                        <a:ea typeface="Calibri"/>
                        <a:cs typeface="Times New Roman"/>
                      </a:endParaRPr>
                    </a:p>
                    <a:p>
                      <a:pPr marL="342900" lvl="0" indent="-342900">
                        <a:lnSpc>
                          <a:spcPct val="115000"/>
                        </a:lnSpc>
                        <a:spcAft>
                          <a:spcPts val="0"/>
                        </a:spcAft>
                        <a:buSzPts val="1000"/>
                        <a:buFont typeface="Symbol"/>
                        <a:buChar char=""/>
                        <a:tabLst>
                          <a:tab pos="457200" algn="l"/>
                        </a:tabLst>
                      </a:pPr>
                      <a:r>
                        <a:rPr lang="fr-FR" sz="1800" dirty="0">
                          <a:latin typeface="+mn-lt"/>
                          <a:ea typeface="Times New Roman"/>
                          <a:cs typeface="Times New Roman"/>
                        </a:rPr>
                        <a:t>Variation de la vitesse de rotation </a:t>
                      </a:r>
                      <a:endParaRPr lang="fr-FR" sz="1800" dirty="0" smtClean="0">
                        <a:latin typeface="+mn-lt"/>
                        <a:ea typeface="Times New Roman"/>
                        <a:cs typeface="Times New Roman"/>
                      </a:endParaRPr>
                    </a:p>
                    <a:p>
                      <a:pPr marL="342900" lvl="0" indent="-342900">
                        <a:lnSpc>
                          <a:spcPct val="115000"/>
                        </a:lnSpc>
                        <a:spcAft>
                          <a:spcPts val="0"/>
                        </a:spcAft>
                        <a:buSzPts val="1000"/>
                        <a:buFont typeface="Symbol"/>
                        <a:buChar char=""/>
                        <a:tabLst>
                          <a:tab pos="457200" algn="l"/>
                        </a:tabLst>
                      </a:pPr>
                      <a:endParaRPr lang="fr-FR" sz="1800" dirty="0">
                        <a:latin typeface="+mn-lt"/>
                        <a:ea typeface="Calibri"/>
                        <a:cs typeface="Times New Roman"/>
                      </a:endParaRPr>
                    </a:p>
                  </a:txBody>
                  <a:tcPr marL="72000" marR="72000" marT="36000" marB="36000"/>
                </a:tc>
                <a:extLst>
                  <a:ext uri="{0D108BD9-81ED-4DB2-BD59-A6C34878D82A}">
                    <a16:rowId xmlns:a16="http://schemas.microsoft.com/office/drawing/2014/main" val="10002"/>
                  </a:ext>
                </a:extLst>
              </a:tr>
              <a:tr h="1800000">
                <a:tc>
                  <a:txBody>
                    <a:bodyPr/>
                    <a:lstStyle/>
                    <a:p>
                      <a:pPr>
                        <a:lnSpc>
                          <a:spcPct val="115000"/>
                        </a:lnSpc>
                        <a:spcAft>
                          <a:spcPts val="0"/>
                        </a:spcAft>
                      </a:pPr>
                      <a:r>
                        <a:rPr lang="fr-FR" sz="1800" b="1" dirty="0" smtClean="0">
                          <a:latin typeface="+mn-lt"/>
                          <a:ea typeface="Times New Roman"/>
                          <a:cs typeface="Times New Roman"/>
                        </a:rPr>
                        <a:t>À piston Hermétique </a:t>
                      </a:r>
                      <a:endParaRPr lang="fr-FR" sz="1800" b="1" dirty="0">
                        <a:latin typeface="+mn-lt"/>
                        <a:ea typeface="Calibri"/>
                        <a:cs typeface="Times New Roman"/>
                      </a:endParaRPr>
                    </a:p>
                  </a:txBody>
                  <a:tcPr marL="72000" marR="72000" marT="36000" marB="36000"/>
                </a:tc>
                <a:tc>
                  <a:txBody>
                    <a:bodyPr/>
                    <a:lstStyle/>
                    <a:p>
                      <a:pPr>
                        <a:lnSpc>
                          <a:spcPct val="115000"/>
                        </a:lnSpc>
                        <a:spcAft>
                          <a:spcPts val="0"/>
                        </a:spcAft>
                      </a:pPr>
                      <a:r>
                        <a:rPr lang="fr-FR" sz="1800" dirty="0">
                          <a:latin typeface="+mn-lt"/>
                          <a:ea typeface="Times New Roman"/>
                          <a:cs typeface="Times New Roman"/>
                        </a:rPr>
                        <a:t>de quelques kW à plusieurs dizaines de kW</a:t>
                      </a:r>
                      <a:endParaRPr lang="fr-FR" sz="1800" dirty="0">
                        <a:latin typeface="+mn-lt"/>
                        <a:ea typeface="Calibri"/>
                        <a:cs typeface="Times New Roman"/>
                      </a:endParaRPr>
                    </a:p>
                  </a:txBody>
                  <a:tcPr marL="72000" marR="72000" marT="36000" marB="36000"/>
                </a:tc>
                <a:tc>
                  <a:txBody>
                    <a:bodyPr/>
                    <a:lstStyle/>
                    <a:p>
                      <a:pPr>
                        <a:lnSpc>
                          <a:spcPct val="115000"/>
                        </a:lnSpc>
                        <a:spcAft>
                          <a:spcPts val="0"/>
                        </a:spcAft>
                      </a:pPr>
                      <a:r>
                        <a:rPr lang="fr-FR" sz="1800" dirty="0" smtClean="0">
                          <a:latin typeface="+mn-lt"/>
                          <a:ea typeface="Times New Roman"/>
                          <a:cs typeface="Times New Roman"/>
                        </a:rPr>
                        <a:t>TOR thermostatique.</a:t>
                      </a:r>
                      <a:endParaRPr lang="fr-FR" sz="1800" dirty="0">
                        <a:latin typeface="+mn-lt"/>
                        <a:ea typeface="Calibri"/>
                        <a:cs typeface="Times New Roman"/>
                      </a:endParaRPr>
                    </a:p>
                    <a:p>
                      <a:pPr>
                        <a:lnSpc>
                          <a:spcPct val="115000"/>
                        </a:lnSpc>
                        <a:spcAft>
                          <a:spcPts val="0"/>
                        </a:spcAft>
                      </a:pPr>
                      <a:r>
                        <a:rPr lang="fr-FR" sz="1800" dirty="0">
                          <a:latin typeface="+mn-lt"/>
                          <a:ea typeface="Times New Roman"/>
                          <a:cs typeface="Times New Roman"/>
                        </a:rPr>
                        <a:t>Tendance actuelle : plusieurs compresseurs en </a:t>
                      </a:r>
                      <a:r>
                        <a:rPr lang="fr-FR" sz="1800" dirty="0" smtClean="0">
                          <a:latin typeface="+mn-lt"/>
                          <a:ea typeface="Times New Roman"/>
                          <a:cs typeface="Times New Roman"/>
                        </a:rPr>
                        <a:t>cascade</a:t>
                      </a:r>
                      <a:endParaRPr lang="fr-FR" sz="1800" dirty="0">
                        <a:latin typeface="+mn-lt"/>
                        <a:ea typeface="Calibri"/>
                        <a:cs typeface="Times New Roman"/>
                      </a:endParaRPr>
                    </a:p>
                  </a:txBody>
                  <a:tcPr marL="72000" marR="72000" marT="36000" marB="36000"/>
                </a:tc>
                <a:extLst>
                  <a:ext uri="{0D108BD9-81ED-4DB2-BD59-A6C34878D82A}">
                    <a16:rowId xmlns:a16="http://schemas.microsoft.com/office/drawing/2014/main" val="10003"/>
                  </a:ext>
                </a:extLst>
              </a:tr>
            </a:tbl>
          </a:graphicData>
        </a:graphic>
      </p:graphicFrame>
      <p:sp>
        <p:nvSpPr>
          <p:cNvPr id="7" name="Espace réservé du numéro de diapositive 6"/>
          <p:cNvSpPr>
            <a:spLocks noGrp="1"/>
          </p:cNvSpPr>
          <p:nvPr>
            <p:ph type="sldNum" sz="quarter" idx="12"/>
          </p:nvPr>
        </p:nvSpPr>
        <p:spPr/>
        <p:txBody>
          <a:bodyPr/>
          <a:lstStyle/>
          <a:p>
            <a:fld id="{24D0FAF6-4545-4324-921F-C8D6D908E976}" type="slidenum">
              <a:rPr lang="fr-FR" smtClean="0"/>
              <a:pPr/>
              <a:t>39</a:t>
            </a:fld>
            <a:endParaRPr lang="fr-FR"/>
          </a:p>
        </p:txBody>
      </p:sp>
    </p:spTree>
    <p:extLst>
      <p:ext uri="{BB962C8B-B14F-4D97-AF65-F5344CB8AC3E}">
        <p14:creationId xmlns:p14="http://schemas.microsoft.com/office/powerpoint/2010/main" val="286753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Différents types </a:t>
            </a:r>
            <a:endParaRPr lang="fr-FR" dirty="0"/>
          </a:p>
        </p:txBody>
      </p:sp>
      <p:sp>
        <p:nvSpPr>
          <p:cNvPr id="3" name="Espace réservé du contenu 2"/>
          <p:cNvSpPr>
            <a:spLocks noGrp="1"/>
          </p:cNvSpPr>
          <p:nvPr>
            <p:ph idx="1"/>
          </p:nvPr>
        </p:nvSpPr>
        <p:spPr/>
        <p:txBody>
          <a:bodyPr>
            <a:normAutofit/>
          </a:bodyPr>
          <a:lstStyle/>
          <a:p>
            <a:pPr marL="0" indent="0">
              <a:buNone/>
            </a:pPr>
            <a:r>
              <a:rPr lang="fr-FR" sz="2000" dirty="0">
                <a:latin typeface="Times New Roman" panose="02020603050405020304" pitchFamily="18" charset="0"/>
                <a:cs typeface="Times New Roman" panose="02020603050405020304" pitchFamily="18" charset="0"/>
              </a:rPr>
              <a:t>Différents types de la production du </a:t>
            </a:r>
            <a:r>
              <a:rPr lang="fr-FR" sz="2000" dirty="0" smtClean="0">
                <a:latin typeface="Times New Roman" panose="02020603050405020304" pitchFamily="18" charset="0"/>
                <a:cs typeface="Times New Roman" panose="02020603050405020304" pitchFamily="18" charset="0"/>
              </a:rPr>
              <a:t>froid</a:t>
            </a:r>
          </a:p>
          <a:p>
            <a:pPr marL="0" indent="0">
              <a:buNone/>
            </a:pPr>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Installation </a:t>
            </a:r>
            <a:r>
              <a:rPr lang="fr-FR" sz="2000" dirty="0">
                <a:latin typeface="Times New Roman" panose="02020603050405020304" pitchFamily="18" charset="0"/>
                <a:cs typeface="Times New Roman" panose="02020603050405020304" pitchFamily="18" charset="0"/>
              </a:rPr>
              <a:t>frigorifique à compression</a:t>
            </a:r>
          </a:p>
          <a:p>
            <a:r>
              <a:rPr lang="fr-FR" sz="2000" dirty="0" smtClean="0">
                <a:latin typeface="Times New Roman" panose="02020603050405020304" pitchFamily="18" charset="0"/>
                <a:cs typeface="Times New Roman" panose="02020603050405020304" pitchFamily="18" charset="0"/>
              </a:rPr>
              <a:t>Installation </a:t>
            </a:r>
            <a:r>
              <a:rPr lang="fr-FR" sz="2000" dirty="0">
                <a:latin typeface="Times New Roman" panose="02020603050405020304" pitchFamily="18" charset="0"/>
                <a:cs typeface="Times New Roman" panose="02020603050405020304" pitchFamily="18" charset="0"/>
              </a:rPr>
              <a:t>frigorifique à gaz </a:t>
            </a:r>
            <a:r>
              <a:rPr lang="fr-FR" sz="2000" dirty="0" smtClean="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Installation </a:t>
            </a:r>
            <a:r>
              <a:rPr lang="fr-FR" sz="2000" dirty="0">
                <a:latin typeface="Times New Roman" panose="02020603050405020304" pitchFamily="18" charset="0"/>
                <a:cs typeface="Times New Roman" panose="02020603050405020304" pitchFamily="18" charset="0"/>
              </a:rPr>
              <a:t>frigorifique à absorption</a:t>
            </a:r>
          </a:p>
          <a:p>
            <a:r>
              <a:rPr lang="fr-FR" sz="2000" dirty="0" smtClean="0">
                <a:latin typeface="Times New Roman" panose="02020603050405020304" pitchFamily="18" charset="0"/>
                <a:cs typeface="Times New Roman" panose="02020603050405020304" pitchFamily="18" charset="0"/>
              </a:rPr>
              <a:t>Production </a:t>
            </a:r>
            <a:r>
              <a:rPr lang="fr-FR" sz="2000" dirty="0">
                <a:latin typeface="Times New Roman" panose="02020603050405020304" pitchFamily="18" charset="0"/>
                <a:cs typeface="Times New Roman" panose="02020603050405020304" pitchFamily="18" charset="0"/>
              </a:rPr>
              <a:t>du froid thermoélectrique </a:t>
            </a:r>
          </a:p>
          <a:p>
            <a:r>
              <a:rPr lang="fr-FR" sz="2000" dirty="0" smtClean="0">
                <a:latin typeface="Times New Roman" panose="02020603050405020304" pitchFamily="18" charset="0"/>
                <a:cs typeface="Times New Roman" panose="02020603050405020304" pitchFamily="18" charset="0"/>
              </a:rPr>
              <a:t>Générateur </a:t>
            </a:r>
            <a:r>
              <a:rPr lang="fr-FR" sz="2000" dirty="0">
                <a:latin typeface="Times New Roman" panose="02020603050405020304" pitchFamily="18" charset="0"/>
                <a:cs typeface="Times New Roman" panose="02020603050405020304" pitchFamily="18" charset="0"/>
              </a:rPr>
              <a:t>de froid à Vortex</a:t>
            </a:r>
          </a:p>
          <a:p>
            <a:endParaRPr lang="fr-FR" sz="20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4</a:t>
            </a:fld>
            <a:endParaRPr lang="fr-FR"/>
          </a:p>
        </p:txBody>
      </p:sp>
    </p:spTree>
    <p:extLst>
      <p:ext uri="{BB962C8B-B14F-4D97-AF65-F5344CB8AC3E}">
        <p14:creationId xmlns:p14="http://schemas.microsoft.com/office/powerpoint/2010/main" val="4006203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620000" cy="432048"/>
          </a:xfrm>
        </p:spPr>
        <p:style>
          <a:lnRef idx="2">
            <a:schemeClr val="accent5"/>
          </a:lnRef>
          <a:fillRef idx="1">
            <a:schemeClr val="lt1"/>
          </a:fillRef>
          <a:effectRef idx="0">
            <a:schemeClr val="accent5"/>
          </a:effectRef>
          <a:fontRef idx="minor">
            <a:schemeClr val="dk1"/>
          </a:fontRef>
        </p:style>
        <p:txBody>
          <a:bodyPr/>
          <a:lstStyle/>
          <a:p>
            <a:pPr>
              <a:spcBef>
                <a:spcPts val="600"/>
              </a:spcBef>
              <a:spcAft>
                <a:spcPts val="1000"/>
              </a:spcAft>
            </a:pPr>
            <a:r>
              <a:rPr lang="de-CH" sz="2000" b="1" dirty="0" smtClean="0"/>
              <a:t>ELEMENTS DE TECHNOLOGIE DU FROID: </a:t>
            </a:r>
            <a:r>
              <a:rPr lang="fr-FR" sz="2000" b="1" dirty="0" smtClean="0">
                <a:solidFill>
                  <a:schemeClr val="accent3">
                    <a:lumMod val="75000"/>
                  </a:schemeClr>
                </a:solidFill>
              </a:rPr>
              <a:t>COMPRESSEURS </a:t>
            </a:r>
            <a:endParaRPr lang="de-CH" sz="2000" b="1" dirty="0" smtClean="0"/>
          </a:p>
        </p:txBody>
      </p:sp>
      <p:graphicFrame>
        <p:nvGraphicFramePr>
          <p:cNvPr id="35" name="Tableau 34"/>
          <p:cNvGraphicFramePr>
            <a:graphicFrameLocks noGrp="1"/>
          </p:cNvGraphicFramePr>
          <p:nvPr/>
        </p:nvGraphicFramePr>
        <p:xfrm>
          <a:off x="142844" y="928670"/>
          <a:ext cx="8143931" cy="5771018"/>
        </p:xfrm>
        <a:graphic>
          <a:graphicData uri="http://schemas.openxmlformats.org/drawingml/2006/table">
            <a:tbl>
              <a:tblPr>
                <a:tableStyleId>{5940675A-B579-460E-94D1-54222C63F5DA}</a:tableStyleId>
              </a:tblPr>
              <a:tblGrid>
                <a:gridCol w="2887393">
                  <a:extLst>
                    <a:ext uri="{9D8B030D-6E8A-4147-A177-3AD203B41FA5}">
                      <a16:colId xmlns:a16="http://schemas.microsoft.com/office/drawing/2014/main" val="20000"/>
                    </a:ext>
                  </a:extLst>
                </a:gridCol>
                <a:gridCol w="2295108">
                  <a:extLst>
                    <a:ext uri="{9D8B030D-6E8A-4147-A177-3AD203B41FA5}">
                      <a16:colId xmlns:a16="http://schemas.microsoft.com/office/drawing/2014/main" val="20001"/>
                    </a:ext>
                  </a:extLst>
                </a:gridCol>
                <a:gridCol w="2961430">
                  <a:extLst>
                    <a:ext uri="{9D8B030D-6E8A-4147-A177-3AD203B41FA5}">
                      <a16:colId xmlns:a16="http://schemas.microsoft.com/office/drawing/2014/main" val="20002"/>
                    </a:ext>
                  </a:extLst>
                </a:gridCol>
              </a:tblGrid>
              <a:tr h="550957">
                <a:tc>
                  <a:txBody>
                    <a:bodyPr/>
                    <a:lstStyle/>
                    <a:p>
                      <a:pPr algn="ctr">
                        <a:lnSpc>
                          <a:spcPct val="115000"/>
                        </a:lnSpc>
                        <a:spcAft>
                          <a:spcPts val="1000"/>
                        </a:spcAft>
                      </a:pPr>
                      <a:r>
                        <a:rPr lang="fr-FR" sz="1600" b="1" dirty="0"/>
                        <a:t>Type de compresseur </a:t>
                      </a:r>
                      <a:endParaRPr lang="fr-FR" sz="1600" b="1" dirty="0">
                        <a:latin typeface="Calibri"/>
                        <a:ea typeface="Calibri"/>
                        <a:cs typeface="Times New Roman"/>
                      </a:endParaRPr>
                    </a:p>
                  </a:txBody>
                  <a:tcPr marL="9349" marR="9349" marT="9349" marB="9349" anchor="ctr"/>
                </a:tc>
                <a:tc>
                  <a:txBody>
                    <a:bodyPr/>
                    <a:lstStyle/>
                    <a:p>
                      <a:pPr algn="ctr">
                        <a:lnSpc>
                          <a:spcPct val="115000"/>
                        </a:lnSpc>
                        <a:spcAft>
                          <a:spcPts val="1000"/>
                        </a:spcAft>
                      </a:pPr>
                      <a:r>
                        <a:rPr lang="fr-FR" sz="1600" b="1" dirty="0"/>
                        <a:t>Plages de puissance </a:t>
                      </a:r>
                      <a:br>
                        <a:rPr lang="fr-FR" sz="1600" b="1" dirty="0"/>
                      </a:br>
                      <a:r>
                        <a:rPr lang="fr-FR" sz="1600" b="1" dirty="0"/>
                        <a:t>(kW frigorifiques) </a:t>
                      </a:r>
                      <a:endParaRPr lang="fr-FR" sz="1600" b="1" dirty="0">
                        <a:latin typeface="Calibri"/>
                        <a:ea typeface="Calibri"/>
                        <a:cs typeface="Times New Roman"/>
                      </a:endParaRPr>
                    </a:p>
                  </a:txBody>
                  <a:tcPr marL="9349" marR="9349" marT="9349" marB="9349" anchor="ctr"/>
                </a:tc>
                <a:tc>
                  <a:txBody>
                    <a:bodyPr/>
                    <a:lstStyle/>
                    <a:p>
                      <a:pPr algn="ctr">
                        <a:lnSpc>
                          <a:spcPct val="115000"/>
                        </a:lnSpc>
                        <a:spcAft>
                          <a:spcPts val="1000"/>
                        </a:spcAft>
                      </a:pPr>
                      <a:r>
                        <a:rPr lang="fr-FR" sz="1600" b="1" dirty="0"/>
                        <a:t>Régulation adaptée </a:t>
                      </a:r>
                      <a:endParaRPr lang="fr-FR" sz="1600" b="1" dirty="0">
                        <a:latin typeface="Calibri"/>
                        <a:ea typeface="Calibri"/>
                        <a:cs typeface="Times New Roman"/>
                      </a:endParaRPr>
                    </a:p>
                  </a:txBody>
                  <a:tcPr marL="9349" marR="9349" marT="9349" marB="9349" anchor="ctr"/>
                </a:tc>
                <a:extLst>
                  <a:ext uri="{0D108BD9-81ED-4DB2-BD59-A6C34878D82A}">
                    <a16:rowId xmlns:a16="http://schemas.microsoft.com/office/drawing/2014/main" val="10000"/>
                  </a:ext>
                </a:extLst>
              </a:tr>
              <a:tr h="1243962">
                <a:tc>
                  <a:txBody>
                    <a:bodyPr/>
                    <a:lstStyle/>
                    <a:p>
                      <a:pPr>
                        <a:lnSpc>
                          <a:spcPct val="115000"/>
                        </a:lnSpc>
                        <a:spcAft>
                          <a:spcPts val="0"/>
                        </a:spcAft>
                      </a:pPr>
                      <a:r>
                        <a:rPr lang="fr-FR" sz="1800" b="1" dirty="0">
                          <a:latin typeface="+mn-lt"/>
                          <a:ea typeface="Times New Roman"/>
                          <a:cs typeface="Times New Roman"/>
                        </a:rPr>
                        <a:t>Compresseur à vis</a:t>
                      </a:r>
                      <a:r>
                        <a:rPr lang="fr-FR" sz="1800" dirty="0">
                          <a:latin typeface="+mn-lt"/>
                          <a:ea typeface="Times New Roman"/>
                          <a:cs typeface="Times New Roman"/>
                        </a:rPr>
                        <a:t> </a:t>
                      </a:r>
                      <a:endParaRPr lang="fr-FR" sz="1800" dirty="0">
                        <a:latin typeface="+mn-lt"/>
                        <a:ea typeface="Calibri"/>
                        <a:cs typeface="Times New Roman"/>
                      </a:endParaRPr>
                    </a:p>
                  </a:txBody>
                  <a:tcPr marL="72000" marR="72000" marT="36000" marB="36000"/>
                </a:tc>
                <a:tc>
                  <a:txBody>
                    <a:bodyPr/>
                    <a:lstStyle/>
                    <a:p>
                      <a:pPr>
                        <a:lnSpc>
                          <a:spcPct val="115000"/>
                        </a:lnSpc>
                        <a:spcAft>
                          <a:spcPts val="0"/>
                        </a:spcAft>
                      </a:pPr>
                      <a:r>
                        <a:rPr lang="fr-FR" sz="1800" dirty="0">
                          <a:latin typeface="+mn-lt"/>
                          <a:ea typeface="Times New Roman"/>
                          <a:cs typeface="Times New Roman"/>
                        </a:rPr>
                        <a:t>de (20) 100 à 1 200 kW </a:t>
                      </a:r>
                      <a:endParaRPr lang="fr-FR" sz="1800" dirty="0">
                        <a:latin typeface="+mn-lt"/>
                        <a:ea typeface="Calibri"/>
                        <a:cs typeface="Times New Roman"/>
                      </a:endParaRPr>
                    </a:p>
                  </a:txBody>
                  <a:tcPr marL="72000" marR="72000" marT="36000" marB="36000"/>
                </a:tc>
                <a:tc>
                  <a:txBody>
                    <a:bodyPr/>
                    <a:lstStyle/>
                    <a:p>
                      <a:pPr>
                        <a:lnSpc>
                          <a:spcPct val="115000"/>
                        </a:lnSpc>
                        <a:spcAft>
                          <a:spcPts val="0"/>
                        </a:spcAft>
                      </a:pPr>
                      <a:r>
                        <a:rPr lang="fr-FR" sz="1800" dirty="0">
                          <a:latin typeface="+mn-lt"/>
                          <a:ea typeface="Times New Roman"/>
                          <a:cs typeface="Times New Roman"/>
                        </a:rPr>
                        <a:t>Excellente fiabilité et longévité </a:t>
                      </a:r>
                      <a:endParaRPr lang="fr-FR" sz="1800" dirty="0">
                        <a:latin typeface="+mn-lt"/>
                        <a:ea typeface="Calibri"/>
                        <a:cs typeface="Times New Roman"/>
                      </a:endParaRPr>
                    </a:p>
                    <a:p>
                      <a:pPr>
                        <a:lnSpc>
                          <a:spcPct val="115000"/>
                        </a:lnSpc>
                        <a:spcAft>
                          <a:spcPts val="0"/>
                        </a:spcAft>
                      </a:pPr>
                      <a:r>
                        <a:rPr lang="fr-FR" sz="1800" dirty="0">
                          <a:latin typeface="+mn-lt"/>
                          <a:ea typeface="Times New Roman"/>
                          <a:cs typeface="Times New Roman"/>
                        </a:rPr>
                        <a:t>Modulation de puissance par "tiroirs" très souple, de 100 à 10 %, avec une très faible dégradation du COP </a:t>
                      </a:r>
                      <a:r>
                        <a:rPr lang="fr-FR" sz="1800" dirty="0" smtClean="0">
                          <a:latin typeface="+mn-lt"/>
                          <a:ea typeface="Times New Roman"/>
                          <a:cs typeface="Times New Roman"/>
                        </a:rPr>
                        <a:t>(au-dessus </a:t>
                      </a:r>
                      <a:r>
                        <a:rPr lang="fr-FR" sz="1800" dirty="0">
                          <a:latin typeface="+mn-lt"/>
                          <a:ea typeface="Times New Roman"/>
                          <a:cs typeface="Times New Roman"/>
                        </a:rPr>
                        <a:t>de 50 </a:t>
                      </a:r>
                      <a:r>
                        <a:rPr lang="fr-FR" sz="1800" dirty="0" smtClean="0">
                          <a:latin typeface="+mn-lt"/>
                          <a:ea typeface="Times New Roman"/>
                          <a:cs typeface="Times New Roman"/>
                        </a:rPr>
                        <a:t>%). </a:t>
                      </a:r>
                    </a:p>
                    <a:p>
                      <a:pPr>
                        <a:lnSpc>
                          <a:spcPct val="115000"/>
                        </a:lnSpc>
                        <a:spcAft>
                          <a:spcPts val="0"/>
                        </a:spcAft>
                      </a:pPr>
                      <a:endParaRPr lang="fr-FR" sz="1800" dirty="0" smtClean="0">
                        <a:latin typeface="+mn-lt"/>
                        <a:ea typeface="Calibri"/>
                        <a:cs typeface="Times New Roman"/>
                      </a:endParaRPr>
                    </a:p>
                  </a:txBody>
                  <a:tcPr marL="72000" marR="72000" marT="36000" marB="36000"/>
                </a:tc>
                <a:extLst>
                  <a:ext uri="{0D108BD9-81ED-4DB2-BD59-A6C34878D82A}">
                    <a16:rowId xmlns:a16="http://schemas.microsoft.com/office/drawing/2014/main" val="10001"/>
                  </a:ext>
                </a:extLst>
              </a:tr>
              <a:tr h="1800000">
                <a:tc>
                  <a:txBody>
                    <a:bodyPr/>
                    <a:lstStyle/>
                    <a:p>
                      <a:pPr>
                        <a:lnSpc>
                          <a:spcPct val="115000"/>
                        </a:lnSpc>
                        <a:spcAft>
                          <a:spcPts val="0"/>
                        </a:spcAft>
                      </a:pPr>
                      <a:r>
                        <a:rPr lang="fr-FR" sz="1800" b="1" dirty="0">
                          <a:latin typeface="+mn-lt"/>
                          <a:ea typeface="Times New Roman"/>
                          <a:cs typeface="Times New Roman"/>
                        </a:rPr>
                        <a:t>Compresseur centrifuge</a:t>
                      </a:r>
                      <a:r>
                        <a:rPr lang="fr-FR" sz="1800" dirty="0">
                          <a:latin typeface="+mn-lt"/>
                          <a:ea typeface="Times New Roman"/>
                          <a:cs typeface="Times New Roman"/>
                        </a:rPr>
                        <a:t> </a:t>
                      </a:r>
                      <a:r>
                        <a:rPr lang="fr-FR" sz="1800" b="1" dirty="0">
                          <a:latin typeface="+mn-lt"/>
                          <a:ea typeface="Times New Roman"/>
                          <a:cs typeface="Times New Roman"/>
                        </a:rPr>
                        <a:t>(ou </a:t>
                      </a:r>
                      <a:r>
                        <a:rPr lang="fr-FR" sz="1800" b="1" dirty="0" err="1">
                          <a:latin typeface="+mn-lt"/>
                          <a:ea typeface="Times New Roman"/>
                          <a:cs typeface="Times New Roman"/>
                        </a:rPr>
                        <a:t>turbo-compresseur</a:t>
                      </a:r>
                      <a:r>
                        <a:rPr lang="fr-FR" sz="1800" b="1" dirty="0">
                          <a:latin typeface="+mn-lt"/>
                          <a:ea typeface="Times New Roman"/>
                          <a:cs typeface="Times New Roman"/>
                        </a:rPr>
                        <a:t>)</a:t>
                      </a:r>
                      <a:endParaRPr lang="fr-FR" sz="1800" dirty="0">
                        <a:latin typeface="+mn-lt"/>
                        <a:ea typeface="Calibri"/>
                        <a:cs typeface="Times New Roman"/>
                      </a:endParaRPr>
                    </a:p>
                  </a:txBody>
                  <a:tcPr marL="72000" marR="72000" marT="36000" marB="36000"/>
                </a:tc>
                <a:tc>
                  <a:txBody>
                    <a:bodyPr/>
                    <a:lstStyle/>
                    <a:p>
                      <a:pPr>
                        <a:lnSpc>
                          <a:spcPct val="115000"/>
                        </a:lnSpc>
                        <a:spcAft>
                          <a:spcPts val="0"/>
                        </a:spcAft>
                      </a:pPr>
                      <a:r>
                        <a:rPr lang="fr-FR" sz="1800" dirty="0">
                          <a:latin typeface="+mn-lt"/>
                          <a:ea typeface="Times New Roman"/>
                          <a:cs typeface="Times New Roman"/>
                        </a:rPr>
                        <a:t>de (600) 1 000 à 4 000 kW </a:t>
                      </a:r>
                      <a:endParaRPr lang="fr-FR" sz="1800" dirty="0">
                        <a:latin typeface="+mn-lt"/>
                        <a:ea typeface="Calibri"/>
                        <a:cs typeface="Times New Roman"/>
                      </a:endParaRPr>
                    </a:p>
                  </a:txBody>
                  <a:tcPr marL="72000" marR="72000" marT="36000" marB="36000"/>
                </a:tc>
                <a:tc>
                  <a:txBody>
                    <a:bodyPr/>
                    <a:lstStyle/>
                    <a:p>
                      <a:pPr>
                        <a:lnSpc>
                          <a:spcPct val="115000"/>
                        </a:lnSpc>
                        <a:spcAft>
                          <a:spcPts val="0"/>
                        </a:spcAft>
                      </a:pPr>
                      <a:r>
                        <a:rPr lang="fr-FR" sz="1800" dirty="0">
                          <a:latin typeface="+mn-lt"/>
                          <a:ea typeface="Times New Roman"/>
                          <a:cs typeface="Times New Roman"/>
                        </a:rPr>
                        <a:t>Modulation de puissance optimale limitée à 35 %, par </a:t>
                      </a:r>
                      <a:r>
                        <a:rPr lang="fr-FR" sz="1800" dirty="0" smtClean="0">
                          <a:latin typeface="+mn-lt"/>
                          <a:ea typeface="Times New Roman"/>
                          <a:cs typeface="Times New Roman"/>
                        </a:rPr>
                        <a:t>pré rotation </a:t>
                      </a:r>
                      <a:r>
                        <a:rPr lang="fr-FR" sz="1800" dirty="0">
                          <a:latin typeface="+mn-lt"/>
                          <a:ea typeface="Times New Roman"/>
                          <a:cs typeface="Times New Roman"/>
                        </a:rPr>
                        <a:t>du fluide frigorigène à </a:t>
                      </a:r>
                      <a:r>
                        <a:rPr lang="fr-FR" sz="1800" dirty="0" smtClean="0">
                          <a:latin typeface="+mn-lt"/>
                          <a:ea typeface="Times New Roman"/>
                          <a:cs typeface="Times New Roman"/>
                        </a:rPr>
                        <a:t>l'entrée </a:t>
                      </a:r>
                      <a:r>
                        <a:rPr lang="fr-FR" sz="1800" dirty="0">
                          <a:latin typeface="+mn-lt"/>
                          <a:ea typeface="Times New Roman"/>
                          <a:cs typeface="Times New Roman"/>
                        </a:rPr>
                        <a:t>de la roue. </a:t>
                      </a:r>
                      <a:endParaRPr lang="fr-FR" sz="1800" dirty="0" smtClean="0">
                        <a:latin typeface="+mn-lt"/>
                        <a:ea typeface="Times New Roman"/>
                        <a:cs typeface="Times New Roman"/>
                      </a:endParaRPr>
                    </a:p>
                    <a:p>
                      <a:pPr>
                        <a:lnSpc>
                          <a:spcPct val="115000"/>
                        </a:lnSpc>
                        <a:spcAft>
                          <a:spcPts val="0"/>
                        </a:spcAft>
                      </a:pPr>
                      <a:endParaRPr lang="fr-FR" sz="1800" dirty="0" smtClean="0">
                        <a:latin typeface="+mn-lt"/>
                        <a:ea typeface="Calibri"/>
                        <a:cs typeface="Times New Roman"/>
                      </a:endParaRPr>
                    </a:p>
                    <a:p>
                      <a:pPr>
                        <a:lnSpc>
                          <a:spcPct val="115000"/>
                        </a:lnSpc>
                        <a:spcAft>
                          <a:spcPts val="0"/>
                        </a:spcAft>
                      </a:pPr>
                      <a:endParaRPr lang="fr-FR" sz="1800" dirty="0" smtClean="0">
                        <a:latin typeface="+mn-lt"/>
                        <a:ea typeface="Calibri"/>
                        <a:cs typeface="Times New Roman"/>
                      </a:endParaRPr>
                    </a:p>
                    <a:p>
                      <a:pPr>
                        <a:lnSpc>
                          <a:spcPct val="115000"/>
                        </a:lnSpc>
                        <a:spcAft>
                          <a:spcPts val="0"/>
                        </a:spcAft>
                      </a:pPr>
                      <a:endParaRPr lang="fr-FR" sz="1800" dirty="0" smtClean="0">
                        <a:latin typeface="+mn-lt"/>
                        <a:ea typeface="Calibri"/>
                        <a:cs typeface="Times New Roman"/>
                      </a:endParaRPr>
                    </a:p>
                  </a:txBody>
                  <a:tcPr marL="72000" marR="72000" marT="36000" marB="36000"/>
                </a:tc>
                <a:extLst>
                  <a:ext uri="{0D108BD9-81ED-4DB2-BD59-A6C34878D82A}">
                    <a16:rowId xmlns:a16="http://schemas.microsoft.com/office/drawing/2014/main" val="10002"/>
                  </a:ext>
                </a:extLst>
              </a:tr>
            </a:tbl>
          </a:graphicData>
        </a:graphic>
      </p:graphicFrame>
      <p:pic>
        <p:nvPicPr>
          <p:cNvPr id="33794" name="Picture 2" descr="C:\Users\LIFEBOOK\CETEF\Séminaire eff energ CETEF_projet\présentations sem EE01\images presentation willy\Bitzer-Screw-Compressor-CSH-SeriesCSH6551-50Y-.jpg"/>
          <p:cNvPicPr>
            <a:picLocks noChangeAspect="1" noChangeArrowheads="1"/>
          </p:cNvPicPr>
          <p:nvPr/>
        </p:nvPicPr>
        <p:blipFill>
          <a:blip r:embed="rId2" cstate="print"/>
          <a:srcRect l="3209" t="9626" r="3743" b="29411"/>
          <a:stretch>
            <a:fillRect/>
          </a:stretch>
        </p:blipFill>
        <p:spPr bwMode="auto">
          <a:xfrm>
            <a:off x="714348" y="2000240"/>
            <a:ext cx="3071834" cy="2012581"/>
          </a:xfrm>
          <a:prstGeom prst="rect">
            <a:avLst/>
          </a:prstGeom>
          <a:noFill/>
        </p:spPr>
      </p:pic>
      <p:pic>
        <p:nvPicPr>
          <p:cNvPr id="33795" name="Picture 3" descr="C:\Users\LIFEBOOK\CETEF\Séminaire eff energ CETEF_projet\présentations sem EE01\images presentation willy\19XR_chiller.jpeg"/>
          <p:cNvPicPr>
            <a:picLocks noChangeAspect="1" noChangeArrowheads="1"/>
          </p:cNvPicPr>
          <p:nvPr/>
        </p:nvPicPr>
        <p:blipFill>
          <a:blip r:embed="rId3"/>
          <a:srcRect t="7150" b="7045"/>
          <a:stretch>
            <a:fillRect/>
          </a:stretch>
        </p:blipFill>
        <p:spPr bwMode="auto">
          <a:xfrm>
            <a:off x="1357290" y="4857760"/>
            <a:ext cx="3065454" cy="1841997"/>
          </a:xfrm>
          <a:prstGeom prst="rect">
            <a:avLst/>
          </a:prstGeom>
          <a:noFill/>
        </p:spPr>
      </p:pic>
      <p:sp>
        <p:nvSpPr>
          <p:cNvPr id="6" name="Espace réservé du numéro de diapositive 5"/>
          <p:cNvSpPr>
            <a:spLocks noGrp="1"/>
          </p:cNvSpPr>
          <p:nvPr>
            <p:ph type="sldNum" sz="quarter" idx="12"/>
          </p:nvPr>
        </p:nvSpPr>
        <p:spPr/>
        <p:txBody>
          <a:bodyPr/>
          <a:lstStyle/>
          <a:p>
            <a:fld id="{24D0FAF6-4545-4324-921F-C8D6D908E976}" type="slidenum">
              <a:rPr lang="fr-FR" smtClean="0"/>
              <a:pPr/>
              <a:t>40</a:t>
            </a:fld>
            <a:endParaRPr lang="fr-FR"/>
          </a:p>
        </p:txBody>
      </p:sp>
    </p:spTree>
    <p:extLst>
      <p:ext uri="{BB962C8B-B14F-4D97-AF65-F5344CB8AC3E}">
        <p14:creationId xmlns:p14="http://schemas.microsoft.com/office/powerpoint/2010/main" val="1355769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116632"/>
            <a:ext cx="8677628" cy="432048"/>
          </a:xfrm>
        </p:spPr>
        <p:style>
          <a:lnRef idx="2">
            <a:schemeClr val="accent5"/>
          </a:lnRef>
          <a:fillRef idx="1">
            <a:schemeClr val="lt1"/>
          </a:fillRef>
          <a:effectRef idx="0">
            <a:schemeClr val="accent5"/>
          </a:effectRef>
          <a:fontRef idx="minor">
            <a:schemeClr val="dk1"/>
          </a:fontRef>
        </p:style>
        <p:txBody>
          <a:bodyPr>
            <a:normAutofit fontScale="90000"/>
          </a:bodyPr>
          <a:lstStyle/>
          <a:p>
            <a:pPr>
              <a:spcBef>
                <a:spcPts val="600"/>
              </a:spcBef>
              <a:spcAft>
                <a:spcPts val="1000"/>
              </a:spcAft>
            </a:pPr>
            <a:r>
              <a:rPr lang="de-CH" sz="2000" b="1" dirty="0" smtClean="0"/>
              <a:t>ELEMENTS DE TECHNOLOGIE DU FROID  : </a:t>
            </a:r>
            <a:r>
              <a:rPr lang="de-CH" sz="2000" b="1" dirty="0" smtClean="0">
                <a:solidFill>
                  <a:schemeClr val="accent3">
                    <a:lumMod val="75000"/>
                  </a:schemeClr>
                </a:solidFill>
              </a:rPr>
              <a:t>CONDENSEURS ET EVAPORATEURS  </a:t>
            </a:r>
          </a:p>
        </p:txBody>
      </p:sp>
      <p:sp>
        <p:nvSpPr>
          <p:cNvPr id="35" name="Rectangle à coins arrondis 34"/>
          <p:cNvSpPr/>
          <p:nvPr/>
        </p:nvSpPr>
        <p:spPr>
          <a:xfrm>
            <a:off x="142844" y="642918"/>
            <a:ext cx="8215370" cy="3571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Comprendre les échangeurs utilisés dans la machine frigorifique</a:t>
            </a:r>
          </a:p>
        </p:txBody>
      </p:sp>
      <p:sp>
        <p:nvSpPr>
          <p:cNvPr id="36" name="Rectangle 5"/>
          <p:cNvSpPr>
            <a:spLocks noChangeArrowheads="1"/>
          </p:cNvSpPr>
          <p:nvPr/>
        </p:nvSpPr>
        <p:spPr bwMode="auto">
          <a:xfrm>
            <a:off x="0" y="1214422"/>
            <a:ext cx="8429652"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pPr>
            <a:r>
              <a:rPr lang="fr-FR" dirty="0" smtClean="0">
                <a:solidFill>
                  <a:srgbClr val="000000"/>
                </a:solidFill>
                <a:ea typeface="Times New Roman" pitchFamily="18" charset="0"/>
                <a:cs typeface="Times New Roman" pitchFamily="18" charset="0"/>
              </a:rPr>
              <a:t>Echanger au maximum la chaleur avec son milieu </a:t>
            </a:r>
            <a:r>
              <a:rPr kumimoji="0" lang="fr-FR" b="0" i="0" u="none" strike="noStrike" cap="none" normalizeH="0" baseline="0" dirty="0" smtClean="0">
                <a:ln>
                  <a:noFill/>
                </a:ln>
                <a:solidFill>
                  <a:srgbClr val="000000"/>
                </a:solidFill>
                <a:effectLst/>
                <a:ea typeface="Times New Roman" pitchFamily="18" charset="0"/>
                <a:cs typeface="Times New Roman" pitchFamily="18" charset="0"/>
              </a:rPr>
              <a:t>: </a:t>
            </a:r>
            <a:r>
              <a:rPr lang="fr-FR" dirty="0" smtClean="0"/>
              <a:t>q = (K.S.∆</a:t>
            </a:r>
            <a:r>
              <a:rPr lang="el-GR" dirty="0" smtClean="0"/>
              <a:t>θ</a:t>
            </a:r>
            <a:r>
              <a:rPr lang="fr-FR" dirty="0" smtClean="0"/>
              <a:t>)</a:t>
            </a:r>
            <a:r>
              <a:rPr lang="fr-FR" baseline="-25000" dirty="0" smtClean="0"/>
              <a:t>échangeur</a:t>
            </a:r>
            <a:r>
              <a:rPr lang="fr-FR" dirty="0" smtClean="0"/>
              <a:t> = </a:t>
            </a:r>
            <a:r>
              <a:rPr lang="fr-FR" dirty="0" smtClean="0">
                <a:solidFill>
                  <a:srgbClr val="FF0000"/>
                </a:solidFill>
              </a:rPr>
              <a:t>(</a:t>
            </a:r>
            <a:r>
              <a:rPr lang="fr-FR" dirty="0" err="1" smtClean="0">
                <a:solidFill>
                  <a:srgbClr val="FF0000"/>
                </a:solidFill>
              </a:rPr>
              <a:t>q</a:t>
            </a:r>
            <a:r>
              <a:rPr lang="fr-FR" baseline="-25000" dirty="0" err="1" smtClean="0">
                <a:solidFill>
                  <a:srgbClr val="FF0000"/>
                </a:solidFill>
              </a:rPr>
              <a:t>m</a:t>
            </a:r>
            <a:r>
              <a:rPr lang="fr-FR" dirty="0" err="1" smtClean="0">
                <a:solidFill>
                  <a:srgbClr val="FF0000"/>
                </a:solidFill>
              </a:rPr>
              <a:t>.C</a:t>
            </a:r>
            <a:r>
              <a:rPr lang="fr-FR" dirty="0" smtClean="0">
                <a:solidFill>
                  <a:srgbClr val="FF0000"/>
                </a:solidFill>
              </a:rPr>
              <a:t>. ∆</a:t>
            </a:r>
            <a:r>
              <a:rPr lang="el-GR" dirty="0" smtClean="0">
                <a:solidFill>
                  <a:srgbClr val="FF0000"/>
                </a:solidFill>
              </a:rPr>
              <a:t>θ</a:t>
            </a:r>
            <a:r>
              <a:rPr lang="fr-FR" dirty="0" smtClean="0">
                <a:solidFill>
                  <a:srgbClr val="FF0000"/>
                </a:solidFill>
              </a:rPr>
              <a:t>)</a:t>
            </a:r>
            <a:r>
              <a:rPr lang="fr-FR" baseline="-25000" dirty="0" smtClean="0">
                <a:solidFill>
                  <a:srgbClr val="FF0000"/>
                </a:solidFill>
              </a:rPr>
              <a:t>fluide milieu environnant </a:t>
            </a:r>
            <a:r>
              <a:rPr lang="fr-FR" dirty="0" smtClean="0"/>
              <a:t>. Cela suppose: </a:t>
            </a:r>
            <a:endParaRPr kumimoji="0" lang="fr-FR" b="0" i="0" u="none" strike="noStrike" cap="none" normalizeH="0" dirty="0" smtClean="0">
              <a:ln>
                <a:noFill/>
              </a:ln>
              <a:solidFill>
                <a:schemeClr val="tx1"/>
              </a:solidFill>
              <a:effectLst/>
              <a:cs typeface="Arial" pitchFamily="34" charset="0"/>
            </a:endParaRPr>
          </a:p>
          <a:p>
            <a:pPr marL="360000" marR="0" lvl="0" indent="-360000" algn="l" defTabSz="914400" rtl="0" eaLnBrk="0" fontAlgn="base" latinLnBrk="0" hangingPunct="0">
              <a:lnSpc>
                <a:spcPct val="100000"/>
              </a:lnSpc>
              <a:spcBef>
                <a:spcPct val="0"/>
              </a:spcBef>
              <a:spcAft>
                <a:spcPts val="600"/>
              </a:spcAft>
              <a:buClr>
                <a:schemeClr val="accent3">
                  <a:lumMod val="75000"/>
                </a:schemeClr>
              </a:buClr>
              <a:buSzTx/>
              <a:buFont typeface="Wingdings" pitchFamily="2" charset="2"/>
              <a:buChar char="q"/>
              <a:tabLst/>
            </a:pPr>
            <a:r>
              <a:rPr kumimoji="0" lang="fr-FR" b="1" i="0" u="none" strike="noStrike" cap="none" normalizeH="0" baseline="0" dirty="0" err="1" smtClean="0">
                <a:ln>
                  <a:noFill/>
                </a:ln>
                <a:solidFill>
                  <a:srgbClr val="000000"/>
                </a:solidFill>
                <a:effectLst/>
                <a:ea typeface="Times New Roman" pitchFamily="18" charset="0"/>
                <a:cs typeface="Times New Roman" pitchFamily="18" charset="0"/>
              </a:rPr>
              <a:t>Coef</a:t>
            </a:r>
            <a:r>
              <a:rPr kumimoji="0" lang="fr-FR" b="1" i="0" u="none" strike="noStrike" cap="none" normalizeH="0" baseline="0" dirty="0" smtClean="0">
                <a:ln>
                  <a:noFill/>
                </a:ln>
                <a:solidFill>
                  <a:srgbClr val="000000"/>
                </a:solidFill>
                <a:effectLst/>
                <a:ea typeface="Times New Roman" pitchFamily="18" charset="0"/>
                <a:cs typeface="Times New Roman" pitchFamily="18" charset="0"/>
              </a:rPr>
              <a:t>. </a:t>
            </a:r>
            <a:r>
              <a:rPr lang="fr-FR" b="1" dirty="0" smtClean="0">
                <a:solidFill>
                  <a:srgbClr val="000000"/>
                </a:solidFill>
                <a:ea typeface="Times New Roman" pitchFamily="18" charset="0"/>
                <a:cs typeface="Times New Roman" pitchFamily="18" charset="0"/>
              </a:rPr>
              <a:t>d’échange global </a:t>
            </a:r>
            <a:r>
              <a:rPr kumimoji="0" lang="fr-FR" b="1" i="0" u="none" strike="noStrike" cap="none" normalizeH="0" baseline="0" dirty="0" smtClean="0">
                <a:ln>
                  <a:noFill/>
                </a:ln>
                <a:solidFill>
                  <a:srgbClr val="000000"/>
                </a:solidFill>
                <a:effectLst/>
                <a:ea typeface="Times New Roman" pitchFamily="18" charset="0"/>
                <a:cs typeface="Times New Roman" pitchFamily="18" charset="0"/>
              </a:rPr>
              <a:t>K</a:t>
            </a:r>
            <a:r>
              <a:rPr kumimoji="0" lang="fr-FR" b="0" i="0" u="none" strike="noStrike" cap="none" normalizeH="0" baseline="0" dirty="0" smtClean="0">
                <a:ln>
                  <a:noFill/>
                </a:ln>
                <a:solidFill>
                  <a:srgbClr val="000000"/>
                </a:solidFill>
                <a:effectLst/>
                <a:ea typeface="Times New Roman" pitchFamily="18" charset="0"/>
                <a:cs typeface="Times New Roman" pitchFamily="18" charset="0"/>
              </a:rPr>
              <a:t>: type d’échangeur, configuration</a:t>
            </a:r>
            <a:r>
              <a:rPr kumimoji="0" lang="fr-FR" b="0" i="0" u="none" strike="noStrike" cap="none" normalizeH="0" dirty="0" smtClean="0">
                <a:ln>
                  <a:noFill/>
                </a:ln>
                <a:solidFill>
                  <a:srgbClr val="000000"/>
                </a:solidFill>
                <a:effectLst/>
                <a:ea typeface="Times New Roman" pitchFamily="18" charset="0"/>
                <a:cs typeface="Times New Roman" pitchFamily="18" charset="0"/>
              </a:rPr>
              <a:t> géométrique, matériaux utilisés, vitesse de circulation des fluides, nature des fluides. </a:t>
            </a:r>
            <a:r>
              <a:rPr kumimoji="0" lang="fr-FR" b="1" i="0" u="none" strike="noStrike" cap="none" normalizeH="0" dirty="0" smtClean="0">
                <a:ln>
                  <a:noFill/>
                </a:ln>
                <a:solidFill>
                  <a:srgbClr val="3333CC"/>
                </a:solidFill>
                <a:effectLst/>
                <a:ea typeface="Times New Roman" pitchFamily="18" charset="0"/>
                <a:cs typeface="Times New Roman" pitchFamily="18" charset="0"/>
              </a:rPr>
              <a:t>C’est l’affaire des constructeurs !!</a:t>
            </a:r>
            <a:r>
              <a:rPr kumimoji="0" lang="fr-FR" b="1" i="0" u="none" strike="noStrike" cap="none" normalizeH="0" baseline="0" dirty="0" smtClean="0">
                <a:ln>
                  <a:noFill/>
                </a:ln>
                <a:solidFill>
                  <a:srgbClr val="3333CC"/>
                </a:solidFill>
                <a:effectLst/>
                <a:ea typeface="Times New Roman" pitchFamily="18" charset="0"/>
                <a:cs typeface="Times New Roman" pitchFamily="18" charset="0"/>
              </a:rPr>
              <a:t> </a:t>
            </a:r>
          </a:p>
          <a:p>
            <a:pPr marL="360000" marR="0" lvl="0" indent="-360000" algn="l" defTabSz="914400" rtl="0" eaLnBrk="0" fontAlgn="base" latinLnBrk="0" hangingPunct="0">
              <a:lnSpc>
                <a:spcPct val="100000"/>
              </a:lnSpc>
              <a:spcBef>
                <a:spcPct val="0"/>
              </a:spcBef>
              <a:spcAft>
                <a:spcPct val="0"/>
              </a:spcAft>
              <a:buClr>
                <a:schemeClr val="accent3">
                  <a:lumMod val="75000"/>
                </a:schemeClr>
              </a:buClr>
              <a:buSzTx/>
              <a:buFont typeface="Wingdings" pitchFamily="2" charset="2"/>
              <a:buChar char="q"/>
              <a:tabLst/>
            </a:pPr>
            <a:r>
              <a:rPr kumimoji="0" lang="fr-FR" b="1" i="0" u="none" strike="noStrike" cap="none" normalizeH="0" baseline="0" dirty="0" smtClean="0">
                <a:ln>
                  <a:noFill/>
                </a:ln>
                <a:solidFill>
                  <a:srgbClr val="000000"/>
                </a:solidFill>
                <a:effectLst/>
                <a:ea typeface="Times New Roman" pitchFamily="18" charset="0"/>
                <a:cs typeface="Times New Roman" pitchFamily="18" charset="0"/>
              </a:rPr>
              <a:t>Surface d’échange S</a:t>
            </a:r>
            <a:r>
              <a:rPr kumimoji="0" lang="fr-FR" b="0" i="0" u="none" strike="noStrike" cap="none" normalizeH="0" baseline="0" dirty="0" smtClean="0">
                <a:ln>
                  <a:noFill/>
                </a:ln>
                <a:solidFill>
                  <a:srgbClr val="000000"/>
                </a:solidFill>
                <a:effectLst/>
                <a:ea typeface="Times New Roman" pitchFamily="18" charset="0"/>
                <a:cs typeface="Times New Roman" pitchFamily="18" charset="0"/>
              </a:rPr>
              <a:t>: taille de l’échangeur. </a:t>
            </a:r>
            <a:r>
              <a:rPr lang="fr-FR" b="1" dirty="0" smtClean="0">
                <a:solidFill>
                  <a:srgbClr val="3333CC"/>
                </a:solidFill>
                <a:ea typeface="Times New Roman" pitchFamily="18" charset="0"/>
                <a:cs typeface="Times New Roman" pitchFamily="18" charset="0"/>
              </a:rPr>
              <a:t>Sélectionné par le concepteur</a:t>
            </a:r>
            <a:r>
              <a:rPr kumimoji="0" lang="fr-FR" b="0" i="0" u="none" strike="noStrike" cap="none" normalizeH="0" baseline="0" dirty="0" smtClean="0">
                <a:ln>
                  <a:noFill/>
                </a:ln>
                <a:solidFill>
                  <a:srgbClr val="000000"/>
                </a:solidFill>
                <a:effectLst/>
                <a:ea typeface="Times New Roman" pitchFamily="18" charset="0"/>
                <a:cs typeface="Times New Roman" pitchFamily="18" charset="0"/>
              </a:rPr>
              <a:t>.</a:t>
            </a:r>
            <a:r>
              <a:rPr kumimoji="0" lang="fr-FR" b="0" i="0" u="none" strike="noStrike" cap="none" normalizeH="0" dirty="0" smtClean="0">
                <a:ln>
                  <a:noFill/>
                </a:ln>
                <a:solidFill>
                  <a:srgbClr val="000000"/>
                </a:solidFill>
                <a:effectLst/>
                <a:ea typeface="Times New Roman" pitchFamily="18" charset="0"/>
                <a:cs typeface="Times New Roman" pitchFamily="18" charset="0"/>
              </a:rPr>
              <a:t> Attention à la mise en œuvre et installation!! </a:t>
            </a:r>
          </a:p>
          <a:p>
            <a:pPr marL="360000" lvl="0" indent="-360000" eaLnBrk="0" fontAlgn="base" hangingPunct="0">
              <a:spcBef>
                <a:spcPct val="0"/>
              </a:spcBef>
              <a:spcAft>
                <a:spcPct val="0"/>
              </a:spcAft>
              <a:buClr>
                <a:schemeClr val="accent3">
                  <a:lumMod val="75000"/>
                </a:schemeClr>
              </a:buClr>
              <a:buFont typeface="Wingdings" pitchFamily="2" charset="2"/>
              <a:buChar char="q"/>
            </a:pPr>
            <a:r>
              <a:rPr lang="fr-FR" b="1" baseline="0" dirty="0" smtClean="0">
                <a:solidFill>
                  <a:srgbClr val="000000"/>
                </a:solidFill>
                <a:ea typeface="Times New Roman" pitchFamily="18" charset="0"/>
                <a:cs typeface="Times New Roman" pitchFamily="18" charset="0"/>
              </a:rPr>
              <a:t>Écarts de température </a:t>
            </a:r>
            <a:r>
              <a:rPr lang="fr-FR" b="1" dirty="0" smtClean="0"/>
              <a:t>∆</a:t>
            </a:r>
            <a:r>
              <a:rPr lang="el-GR" b="1" dirty="0" smtClean="0"/>
              <a:t>θ</a:t>
            </a:r>
            <a:r>
              <a:rPr lang="fr-FR" dirty="0" smtClean="0"/>
              <a:t>: entrée/sortie fluide environnant ou réfrigérant/fluide environnant. </a:t>
            </a:r>
            <a:r>
              <a:rPr lang="fr-FR" b="1" dirty="0" smtClean="0">
                <a:solidFill>
                  <a:srgbClr val="3333CC"/>
                </a:solidFill>
                <a:ea typeface="Times New Roman" pitchFamily="18" charset="0"/>
                <a:cs typeface="Times New Roman" pitchFamily="18" charset="0"/>
              </a:rPr>
              <a:t>Prévu à la conception, vérifié et réglé à l’exploitation</a:t>
            </a:r>
            <a:r>
              <a:rPr lang="fr-FR" dirty="0" smtClean="0"/>
              <a:t>.</a:t>
            </a:r>
          </a:p>
          <a:p>
            <a:pPr marL="360000" lvl="0" indent="-360000" eaLnBrk="0" fontAlgn="base" hangingPunct="0">
              <a:spcBef>
                <a:spcPct val="0"/>
              </a:spcBef>
              <a:spcAft>
                <a:spcPct val="0"/>
              </a:spcAft>
              <a:buClr>
                <a:schemeClr val="accent3">
                  <a:lumMod val="75000"/>
                </a:schemeClr>
              </a:buClr>
              <a:buFont typeface="Wingdings" pitchFamily="2" charset="2"/>
              <a:buChar char="q"/>
            </a:pPr>
            <a:r>
              <a:rPr kumimoji="0" lang="fr-FR" b="1" i="0" u="none" strike="noStrike" cap="none" normalizeH="0" baseline="0" dirty="0" smtClean="0">
                <a:ln>
                  <a:noFill/>
                </a:ln>
                <a:solidFill>
                  <a:srgbClr val="000000"/>
                </a:solidFill>
                <a:effectLst/>
                <a:ea typeface="Times New Roman" pitchFamily="18" charset="0"/>
                <a:cs typeface="Times New Roman" pitchFamily="18" charset="0"/>
              </a:rPr>
              <a:t>Débit du fluide milieu </a:t>
            </a:r>
            <a:r>
              <a:rPr lang="fr-FR" b="1" dirty="0" smtClean="0">
                <a:solidFill>
                  <a:srgbClr val="000000"/>
                </a:solidFill>
                <a:ea typeface="Times New Roman" pitchFamily="18" charset="0"/>
                <a:cs typeface="Times New Roman" pitchFamily="18" charset="0"/>
              </a:rPr>
              <a:t>environnant </a:t>
            </a:r>
            <a:r>
              <a:rPr lang="fr-FR" b="1" dirty="0" err="1" smtClean="0">
                <a:solidFill>
                  <a:srgbClr val="000000"/>
                </a:solidFill>
                <a:ea typeface="Times New Roman" pitchFamily="18" charset="0"/>
                <a:cs typeface="Times New Roman" pitchFamily="18" charset="0"/>
              </a:rPr>
              <a:t>q</a:t>
            </a:r>
            <a:r>
              <a:rPr lang="fr-FR" b="1" baseline="-25000" dirty="0" err="1" smtClean="0">
                <a:solidFill>
                  <a:srgbClr val="000000"/>
                </a:solidFill>
                <a:ea typeface="Times New Roman" pitchFamily="18" charset="0"/>
                <a:cs typeface="Times New Roman" pitchFamily="18" charset="0"/>
              </a:rPr>
              <a:t>m</a:t>
            </a:r>
            <a:r>
              <a:rPr lang="fr-FR" b="1" dirty="0" smtClean="0">
                <a:solidFill>
                  <a:srgbClr val="000000"/>
                </a:solidFill>
                <a:ea typeface="Times New Roman" pitchFamily="18" charset="0"/>
                <a:cs typeface="Times New Roman" pitchFamily="18" charset="0"/>
              </a:rPr>
              <a:t> </a:t>
            </a:r>
            <a:r>
              <a:rPr lang="fr-FR" dirty="0" smtClean="0">
                <a:solidFill>
                  <a:srgbClr val="000000"/>
                </a:solidFill>
                <a:ea typeface="Times New Roman" pitchFamily="18" charset="0"/>
                <a:cs typeface="Times New Roman" pitchFamily="18" charset="0"/>
              </a:rPr>
              <a:t>: assuré à l’exploitation; vitesse ventilateur, puissance pompe, conduites de fluide (tuyauterie, gaine), encombrement du voisinage de l’équipement. </a:t>
            </a:r>
          </a:p>
          <a:p>
            <a:pPr marL="360000" lvl="0" indent="-360000" eaLnBrk="0" fontAlgn="base" hangingPunct="0">
              <a:spcBef>
                <a:spcPct val="0"/>
              </a:spcBef>
              <a:spcAft>
                <a:spcPct val="0"/>
              </a:spcAft>
              <a:buClr>
                <a:schemeClr val="accent3">
                  <a:lumMod val="75000"/>
                </a:schemeClr>
              </a:buClr>
              <a:buFont typeface="Wingdings" pitchFamily="2" charset="2"/>
              <a:buChar char="q"/>
            </a:pPr>
            <a:r>
              <a:rPr lang="fr-FR" dirty="0" smtClean="0">
                <a:solidFill>
                  <a:srgbClr val="000000"/>
                </a:solidFill>
                <a:ea typeface="Times New Roman" pitchFamily="18" charset="0"/>
                <a:cs typeface="Times New Roman" pitchFamily="18" charset="0"/>
              </a:rPr>
              <a:t>Nature du fluide environnant (Cp, </a:t>
            </a:r>
            <a:r>
              <a:rPr lang="el-GR" dirty="0" smtClean="0">
                <a:solidFill>
                  <a:srgbClr val="000000"/>
                </a:solidFill>
                <a:ea typeface="Times New Roman" pitchFamily="18" charset="0"/>
                <a:cs typeface="Times New Roman" pitchFamily="18" charset="0"/>
              </a:rPr>
              <a:t>ρ</a:t>
            </a:r>
            <a:r>
              <a:rPr lang="fr-FR" dirty="0" smtClean="0">
                <a:solidFill>
                  <a:srgbClr val="000000"/>
                </a:solidFill>
                <a:ea typeface="Times New Roman" pitchFamily="18" charset="0"/>
                <a:cs typeface="Times New Roman" pitchFamily="18" charset="0"/>
              </a:rPr>
              <a:t>, </a:t>
            </a:r>
            <a:r>
              <a:rPr lang="el-GR" dirty="0" smtClean="0">
                <a:solidFill>
                  <a:srgbClr val="000000"/>
                </a:solidFill>
                <a:ea typeface="Times New Roman" pitchFamily="18" charset="0"/>
                <a:cs typeface="Times New Roman" pitchFamily="18" charset="0"/>
              </a:rPr>
              <a:t>λ</a:t>
            </a:r>
            <a:r>
              <a:rPr lang="fr-FR" dirty="0" smtClean="0">
                <a:solidFill>
                  <a:srgbClr val="000000"/>
                </a:solidFill>
                <a:ea typeface="Times New Roman" pitchFamily="18" charset="0"/>
                <a:cs typeface="Times New Roman" pitchFamily="18" charset="0"/>
              </a:rPr>
              <a:t> ): </a:t>
            </a:r>
          </a:p>
          <a:p>
            <a:pPr marL="817200" lvl="1" indent="-360000" eaLnBrk="0" fontAlgn="base" hangingPunct="0">
              <a:spcBef>
                <a:spcPct val="0"/>
              </a:spcBef>
              <a:spcAft>
                <a:spcPct val="0"/>
              </a:spcAft>
              <a:buClr>
                <a:schemeClr val="accent3">
                  <a:lumMod val="75000"/>
                </a:schemeClr>
              </a:buClr>
              <a:buFont typeface="Arial" pitchFamily="34" charset="0"/>
              <a:buChar char="•"/>
            </a:pPr>
            <a:r>
              <a:rPr lang="fr-FR" dirty="0" smtClean="0">
                <a:solidFill>
                  <a:srgbClr val="000000"/>
                </a:solidFill>
                <a:ea typeface="Times New Roman" pitchFamily="18" charset="0"/>
                <a:cs typeface="Times New Roman" pitchFamily="18" charset="0"/>
              </a:rPr>
              <a:t>air: abondant et gratuit, peu performant dans l’échange → grandes surfaces et encombrement ou fortes vitesses de circulation </a:t>
            </a:r>
          </a:p>
          <a:p>
            <a:pPr marL="817200" lvl="1" indent="-360000" eaLnBrk="0" fontAlgn="base" hangingPunct="0">
              <a:spcBef>
                <a:spcPct val="0"/>
              </a:spcBef>
              <a:spcAft>
                <a:spcPct val="0"/>
              </a:spcAft>
              <a:buClr>
                <a:schemeClr val="accent3">
                  <a:lumMod val="75000"/>
                </a:schemeClr>
              </a:buClr>
              <a:buFont typeface="Arial" pitchFamily="34" charset="0"/>
              <a:buChar char="•"/>
            </a:pPr>
            <a:r>
              <a:rPr lang="fr-FR" dirty="0" smtClean="0">
                <a:solidFill>
                  <a:srgbClr val="000000"/>
                </a:solidFill>
                <a:ea typeface="Times New Roman" pitchFamily="18" charset="0"/>
                <a:cs typeface="Times New Roman" pitchFamily="18" charset="0"/>
              </a:rPr>
              <a:t>Eau (ou liquides): bonnes performances mais son utilisation a un cout </a:t>
            </a:r>
          </a:p>
          <a:p>
            <a:pPr marL="0" lvl="1" eaLnBrk="0" fontAlgn="base" hangingPunct="0">
              <a:spcBef>
                <a:spcPct val="0"/>
              </a:spcBef>
              <a:spcAft>
                <a:spcPct val="0"/>
              </a:spcAft>
              <a:buClr>
                <a:schemeClr val="accent3">
                  <a:lumMod val="75000"/>
                </a:schemeClr>
              </a:buClr>
            </a:pPr>
            <a:r>
              <a:rPr lang="fr-FR" dirty="0" smtClean="0">
                <a:solidFill>
                  <a:srgbClr val="000000"/>
                </a:solidFill>
                <a:ea typeface="Times New Roman" pitchFamily="18" charset="0"/>
                <a:cs typeface="Times New Roman" pitchFamily="18" charset="0"/>
              </a:rPr>
              <a:t>Il est possible de </a:t>
            </a:r>
            <a:r>
              <a:rPr lang="fr-FR" b="1" dirty="0" smtClean="0">
                <a:solidFill>
                  <a:schemeClr val="accent3">
                    <a:lumMod val="75000"/>
                  </a:schemeClr>
                </a:solidFill>
                <a:ea typeface="Times New Roman" pitchFamily="18" charset="0"/>
                <a:cs typeface="Times New Roman" pitchFamily="18" charset="0"/>
              </a:rPr>
              <a:t>jouer</a:t>
            </a:r>
            <a:r>
              <a:rPr lang="fr-FR" dirty="0" smtClean="0">
                <a:solidFill>
                  <a:srgbClr val="000000"/>
                </a:solidFill>
                <a:ea typeface="Times New Roman" pitchFamily="18" charset="0"/>
                <a:cs typeface="Times New Roman" pitchFamily="18" charset="0"/>
              </a:rPr>
              <a:t> avec ces paramètres, </a:t>
            </a:r>
            <a:r>
              <a:rPr lang="fr-FR" b="1" dirty="0" smtClean="0">
                <a:solidFill>
                  <a:srgbClr val="000000"/>
                </a:solidFill>
                <a:ea typeface="Times New Roman" pitchFamily="18" charset="0"/>
                <a:cs typeface="Times New Roman" pitchFamily="18" charset="0"/>
              </a:rPr>
              <a:t>S, </a:t>
            </a:r>
            <a:r>
              <a:rPr lang="fr-FR" b="1" dirty="0" smtClean="0"/>
              <a:t>∆</a:t>
            </a:r>
            <a:r>
              <a:rPr lang="el-GR" b="1" dirty="0" smtClean="0"/>
              <a:t>θ</a:t>
            </a:r>
            <a:r>
              <a:rPr lang="fr-FR" b="1" dirty="0" smtClean="0"/>
              <a:t> et </a:t>
            </a:r>
            <a:r>
              <a:rPr lang="fr-FR" b="1" dirty="0" err="1" smtClean="0">
                <a:solidFill>
                  <a:srgbClr val="000000"/>
                </a:solidFill>
                <a:ea typeface="Times New Roman" pitchFamily="18" charset="0"/>
                <a:cs typeface="Times New Roman" pitchFamily="18" charset="0"/>
              </a:rPr>
              <a:t>q</a:t>
            </a:r>
            <a:r>
              <a:rPr lang="fr-FR" b="1" baseline="-25000" dirty="0" err="1" smtClean="0">
                <a:solidFill>
                  <a:srgbClr val="000000"/>
                </a:solidFill>
                <a:ea typeface="Times New Roman" pitchFamily="18" charset="0"/>
                <a:cs typeface="Times New Roman" pitchFamily="18" charset="0"/>
              </a:rPr>
              <a:t>m</a:t>
            </a:r>
            <a:r>
              <a:rPr lang="fr-FR" dirty="0" smtClean="0">
                <a:solidFill>
                  <a:srgbClr val="000000"/>
                </a:solidFill>
                <a:ea typeface="Times New Roman" pitchFamily="18" charset="0"/>
                <a:cs typeface="Times New Roman" pitchFamily="18" charset="0"/>
              </a:rPr>
              <a:t> surtout. </a:t>
            </a:r>
            <a:r>
              <a:rPr lang="fr-FR" b="1" dirty="0" smtClean="0">
                <a:solidFill>
                  <a:srgbClr val="FF0000"/>
                </a:solidFill>
                <a:ea typeface="Times New Roman" pitchFamily="18" charset="0"/>
                <a:cs typeface="Times New Roman" pitchFamily="18" charset="0"/>
              </a:rPr>
              <a:t>À condition de rester dans les limites prévues par le constructeur!!!</a:t>
            </a:r>
          </a:p>
        </p:txBody>
      </p:sp>
      <p:sp>
        <p:nvSpPr>
          <p:cNvPr id="5" name="Espace réservé du numéro de diapositive 4"/>
          <p:cNvSpPr>
            <a:spLocks noGrp="1"/>
          </p:cNvSpPr>
          <p:nvPr>
            <p:ph type="sldNum" sz="quarter" idx="12"/>
          </p:nvPr>
        </p:nvSpPr>
        <p:spPr/>
        <p:txBody>
          <a:bodyPr/>
          <a:lstStyle/>
          <a:p>
            <a:fld id="{24D0FAF6-4545-4324-921F-C8D6D908E976}" type="slidenum">
              <a:rPr lang="fr-FR" smtClean="0"/>
              <a:pPr/>
              <a:t>41</a:t>
            </a:fld>
            <a:endParaRPr lang="fr-FR"/>
          </a:p>
        </p:txBody>
      </p:sp>
    </p:spTree>
    <p:extLst>
      <p:ext uri="{BB962C8B-B14F-4D97-AF65-F5344CB8AC3E}">
        <p14:creationId xmlns:p14="http://schemas.microsoft.com/office/powerpoint/2010/main" val="3711350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C:\Users\LIFEBOOK\CETEF\Séminaire eff energ CETEF_projet\présentations sem EE01\images presentation willy\evaporateur-chambre-froide.JPG"/>
          <p:cNvPicPr>
            <a:picLocks noChangeAspect="1" noChangeArrowheads="1"/>
          </p:cNvPicPr>
          <p:nvPr/>
        </p:nvPicPr>
        <p:blipFill>
          <a:blip r:embed="rId2" cstate="print"/>
          <a:srcRect l="28185" t="16303" r="13224" b="27025"/>
          <a:stretch>
            <a:fillRect/>
          </a:stretch>
        </p:blipFill>
        <p:spPr bwMode="auto">
          <a:xfrm>
            <a:off x="4286248" y="1290062"/>
            <a:ext cx="2357454" cy="1710310"/>
          </a:xfrm>
          <a:prstGeom prst="rect">
            <a:avLst/>
          </a:prstGeom>
          <a:noFill/>
        </p:spPr>
      </p:pic>
      <p:sp>
        <p:nvSpPr>
          <p:cNvPr id="2" name="Titre 1"/>
          <p:cNvSpPr>
            <a:spLocks noGrp="1"/>
          </p:cNvSpPr>
          <p:nvPr>
            <p:ph type="title"/>
          </p:nvPr>
        </p:nvSpPr>
        <p:spPr>
          <a:xfrm>
            <a:off x="214282" y="116632"/>
            <a:ext cx="8606190" cy="432048"/>
          </a:xfrm>
        </p:spPr>
        <p:style>
          <a:lnRef idx="2">
            <a:schemeClr val="accent5"/>
          </a:lnRef>
          <a:fillRef idx="1">
            <a:schemeClr val="lt1"/>
          </a:fillRef>
          <a:effectRef idx="0">
            <a:schemeClr val="accent5"/>
          </a:effectRef>
          <a:fontRef idx="minor">
            <a:schemeClr val="dk1"/>
          </a:fontRef>
        </p:style>
        <p:txBody>
          <a:bodyPr>
            <a:normAutofit fontScale="90000"/>
          </a:bodyPr>
          <a:lstStyle/>
          <a:p>
            <a:pPr>
              <a:spcBef>
                <a:spcPts val="600"/>
              </a:spcBef>
              <a:spcAft>
                <a:spcPts val="1000"/>
              </a:spcAft>
            </a:pPr>
            <a:r>
              <a:rPr lang="de-CH" sz="2000" b="1" dirty="0" smtClean="0"/>
              <a:t>ELEMENTS DE TECHNOLOGIE DU FROID: </a:t>
            </a:r>
            <a:r>
              <a:rPr lang="de-CH" sz="2000" b="1" dirty="0" smtClean="0">
                <a:solidFill>
                  <a:schemeClr val="accent3">
                    <a:lumMod val="75000"/>
                  </a:schemeClr>
                </a:solidFill>
              </a:rPr>
              <a:t>CONDENSEURS ET EVAPORATEURS</a:t>
            </a:r>
            <a:r>
              <a:rPr lang="de-CH" sz="2000" b="1" dirty="0" smtClean="0"/>
              <a:t>  </a:t>
            </a:r>
          </a:p>
        </p:txBody>
      </p:sp>
      <p:sp>
        <p:nvSpPr>
          <p:cNvPr id="12" name="Rectangle 11"/>
          <p:cNvSpPr/>
          <p:nvPr/>
        </p:nvSpPr>
        <p:spPr>
          <a:xfrm>
            <a:off x="4714876" y="5000636"/>
            <a:ext cx="928694" cy="276999"/>
          </a:xfrm>
          <a:prstGeom prst="rect">
            <a:avLst/>
          </a:prstGeom>
          <a:ln w="9525">
            <a:noFill/>
          </a:ln>
        </p:spPr>
        <p:txBody>
          <a:bodyPr wrap="square">
            <a:spAutoFit/>
          </a:bodyPr>
          <a:lstStyle/>
          <a:p>
            <a:r>
              <a:rPr lang="fr-FR" sz="1200" i="1" dirty="0" smtClean="0"/>
              <a:t>À plaques </a:t>
            </a:r>
            <a:endParaRPr lang="fr-FR" sz="1200" dirty="0"/>
          </a:p>
        </p:txBody>
      </p:sp>
      <p:cxnSp>
        <p:nvCxnSpPr>
          <p:cNvPr id="19" name="Connecteur droit 18"/>
          <p:cNvCxnSpPr/>
          <p:nvPr/>
        </p:nvCxnSpPr>
        <p:spPr>
          <a:xfrm rot="5400000">
            <a:off x="-2322561" y="3750471"/>
            <a:ext cx="5930148" cy="794"/>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1500960" y="3714752"/>
            <a:ext cx="5857122" cy="794"/>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14282" y="1214422"/>
            <a:ext cx="8072494"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14282" y="3429000"/>
            <a:ext cx="8072494"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14282" y="5357826"/>
            <a:ext cx="8072494"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rot="16200000">
            <a:off x="-47328" y="2029889"/>
            <a:ext cx="714380" cy="369332"/>
          </a:xfrm>
          <a:prstGeom prst="rect">
            <a:avLst/>
          </a:prstGeom>
          <a:ln w="9525">
            <a:noFill/>
          </a:ln>
        </p:spPr>
        <p:txBody>
          <a:bodyPr wrap="square">
            <a:spAutoFit/>
          </a:bodyPr>
          <a:lstStyle/>
          <a:p>
            <a:r>
              <a:rPr lang="fr-FR" b="1" i="1" dirty="0" smtClean="0"/>
              <a:t>À air </a:t>
            </a:r>
            <a:endParaRPr lang="fr-FR" b="1" dirty="0"/>
          </a:p>
        </p:txBody>
      </p:sp>
      <p:sp>
        <p:nvSpPr>
          <p:cNvPr id="44" name="Rectangle 43"/>
          <p:cNvSpPr/>
          <p:nvPr/>
        </p:nvSpPr>
        <p:spPr>
          <a:xfrm rot="16200000">
            <a:off x="-225924" y="4137308"/>
            <a:ext cx="1071571" cy="369332"/>
          </a:xfrm>
          <a:prstGeom prst="rect">
            <a:avLst/>
          </a:prstGeom>
          <a:ln w="9525">
            <a:noFill/>
          </a:ln>
        </p:spPr>
        <p:txBody>
          <a:bodyPr wrap="square">
            <a:spAutoFit/>
          </a:bodyPr>
          <a:lstStyle/>
          <a:p>
            <a:r>
              <a:rPr lang="fr-FR" b="1" i="1" dirty="0" smtClean="0"/>
              <a:t>À eau</a:t>
            </a:r>
            <a:endParaRPr lang="fr-FR" b="1" dirty="0"/>
          </a:p>
        </p:txBody>
      </p:sp>
      <p:sp>
        <p:nvSpPr>
          <p:cNvPr id="45" name="Rectangle 44"/>
          <p:cNvSpPr/>
          <p:nvPr/>
        </p:nvSpPr>
        <p:spPr>
          <a:xfrm rot="16200000">
            <a:off x="-167602" y="5867221"/>
            <a:ext cx="1071548" cy="338554"/>
          </a:xfrm>
          <a:prstGeom prst="rect">
            <a:avLst/>
          </a:prstGeom>
          <a:ln w="9525">
            <a:noFill/>
          </a:ln>
        </p:spPr>
        <p:txBody>
          <a:bodyPr wrap="square">
            <a:spAutoFit/>
          </a:bodyPr>
          <a:lstStyle/>
          <a:p>
            <a:r>
              <a:rPr lang="fr-FR" sz="1600" b="1" i="1" dirty="0" smtClean="0"/>
              <a:t>Évaporatif </a:t>
            </a:r>
            <a:endParaRPr lang="fr-FR" sz="1600" b="1" dirty="0"/>
          </a:p>
        </p:txBody>
      </p:sp>
      <p:sp>
        <p:nvSpPr>
          <p:cNvPr id="37" name="Rectangle 36"/>
          <p:cNvSpPr/>
          <p:nvPr/>
        </p:nvSpPr>
        <p:spPr>
          <a:xfrm>
            <a:off x="1357290" y="642918"/>
            <a:ext cx="271464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b="1" i="1" dirty="0" smtClean="0"/>
              <a:t>CONDENSEURS</a:t>
            </a:r>
            <a:endParaRPr lang="fr-FR" b="1" dirty="0"/>
          </a:p>
        </p:txBody>
      </p:sp>
      <p:sp>
        <p:nvSpPr>
          <p:cNvPr id="38" name="Rectangle 37"/>
          <p:cNvSpPr/>
          <p:nvPr/>
        </p:nvSpPr>
        <p:spPr>
          <a:xfrm>
            <a:off x="5143504" y="642918"/>
            <a:ext cx="271464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b="1" i="1" dirty="0" smtClean="0"/>
              <a:t>EVAPORATEURS</a:t>
            </a:r>
            <a:endParaRPr lang="fr-FR" b="1" dirty="0"/>
          </a:p>
        </p:txBody>
      </p:sp>
      <p:pic>
        <p:nvPicPr>
          <p:cNvPr id="28674" name="Picture 2" descr="C:\Users\LIFEBOOK\CETEF\Séminaire eff energ CETEF_projet\présentations sem EE01\images presentation willy\36-12.gif"/>
          <p:cNvPicPr>
            <a:picLocks noChangeAspect="1" noChangeArrowheads="1"/>
          </p:cNvPicPr>
          <p:nvPr/>
        </p:nvPicPr>
        <p:blipFill>
          <a:blip r:embed="rId3"/>
          <a:srcRect l="4522" r="5033" b="3612"/>
          <a:stretch>
            <a:fillRect/>
          </a:stretch>
        </p:blipFill>
        <p:spPr bwMode="auto">
          <a:xfrm>
            <a:off x="2786050" y="1357298"/>
            <a:ext cx="1428760" cy="1643074"/>
          </a:xfrm>
          <a:prstGeom prst="rect">
            <a:avLst/>
          </a:prstGeom>
          <a:noFill/>
        </p:spPr>
      </p:pic>
      <p:pic>
        <p:nvPicPr>
          <p:cNvPr id="28675" name="Picture 3" descr="C:\Users\LIFEBOOK\CETEF\Séminaire eff energ CETEF_projet\présentations sem EE01\images presentation willy\09-condenseur-à-air-ventilé.jpg"/>
          <p:cNvPicPr>
            <a:picLocks noChangeAspect="1" noChangeArrowheads="1"/>
          </p:cNvPicPr>
          <p:nvPr/>
        </p:nvPicPr>
        <p:blipFill>
          <a:blip r:embed="rId4"/>
          <a:srcRect l="21951" t="8271" r="34146" b="14536"/>
          <a:stretch>
            <a:fillRect/>
          </a:stretch>
        </p:blipFill>
        <p:spPr bwMode="auto">
          <a:xfrm>
            <a:off x="714348" y="1071546"/>
            <a:ext cx="1969648" cy="2297922"/>
          </a:xfrm>
          <a:prstGeom prst="rect">
            <a:avLst/>
          </a:prstGeom>
          <a:noFill/>
        </p:spPr>
      </p:pic>
      <p:pic>
        <p:nvPicPr>
          <p:cNvPr id="28677" name="Picture 5" descr="C:\Users\LIFEBOOK\CETEF\Séminaire eff energ CETEF_projet\présentations sem EE01\images presentation willy\evaporateur-gti-et-gt2i-13875.jpg"/>
          <p:cNvPicPr>
            <a:picLocks noChangeAspect="1" noChangeArrowheads="1"/>
          </p:cNvPicPr>
          <p:nvPr/>
        </p:nvPicPr>
        <p:blipFill>
          <a:blip r:embed="rId5" cstate="print"/>
          <a:srcRect/>
          <a:stretch>
            <a:fillRect/>
          </a:stretch>
        </p:blipFill>
        <p:spPr bwMode="auto">
          <a:xfrm>
            <a:off x="6643702" y="1928802"/>
            <a:ext cx="1989130" cy="1427882"/>
          </a:xfrm>
          <a:prstGeom prst="rect">
            <a:avLst/>
          </a:prstGeom>
          <a:noFill/>
        </p:spPr>
      </p:pic>
      <p:pic>
        <p:nvPicPr>
          <p:cNvPr id="28680" name="Picture 8" descr="C:\Users\LIFEBOOK\CETEF\Séminaire eff energ CETEF_projet\présentations sem EE01\images presentation willy\10-Condenseur-à-eau.gif"/>
          <p:cNvPicPr>
            <a:picLocks noChangeAspect="1" noChangeArrowheads="1"/>
          </p:cNvPicPr>
          <p:nvPr/>
        </p:nvPicPr>
        <p:blipFill>
          <a:blip r:embed="rId6"/>
          <a:srcRect/>
          <a:stretch>
            <a:fillRect/>
          </a:stretch>
        </p:blipFill>
        <p:spPr bwMode="auto">
          <a:xfrm>
            <a:off x="3529754" y="3286124"/>
            <a:ext cx="872019" cy="2428892"/>
          </a:xfrm>
          <a:prstGeom prst="rect">
            <a:avLst/>
          </a:prstGeom>
          <a:noFill/>
        </p:spPr>
      </p:pic>
      <p:pic>
        <p:nvPicPr>
          <p:cNvPr id="28681" name="Picture 9" descr="C:\Users\LIFEBOOK\CETEF\Séminaire eff energ CETEF_projet\présentations sem EE01\images presentation willy\01_refroidisseurs_image_01.jpg"/>
          <p:cNvPicPr>
            <a:picLocks noChangeAspect="1" noChangeArrowheads="1"/>
          </p:cNvPicPr>
          <p:nvPr/>
        </p:nvPicPr>
        <p:blipFill>
          <a:blip r:embed="rId7"/>
          <a:srcRect l="54436"/>
          <a:stretch>
            <a:fillRect/>
          </a:stretch>
        </p:blipFill>
        <p:spPr bwMode="auto">
          <a:xfrm>
            <a:off x="4786314" y="3500438"/>
            <a:ext cx="863292" cy="1571620"/>
          </a:xfrm>
          <a:prstGeom prst="rect">
            <a:avLst/>
          </a:prstGeom>
          <a:noFill/>
        </p:spPr>
      </p:pic>
      <p:pic>
        <p:nvPicPr>
          <p:cNvPr id="28682" name="Picture 10" descr="C:\Users\LIFEBOOK\CETEF\Séminaire eff energ CETEF_projet\présentations sem EE01\images presentation willy\alfalaval-les-condenseurs-l-eau-rafraichis.jpg"/>
          <p:cNvPicPr>
            <a:picLocks noChangeAspect="1" noChangeArrowheads="1"/>
          </p:cNvPicPr>
          <p:nvPr/>
        </p:nvPicPr>
        <p:blipFill>
          <a:blip r:embed="rId8"/>
          <a:srcRect l="29000" t="15000" r="29000" b="15000"/>
          <a:stretch>
            <a:fillRect/>
          </a:stretch>
        </p:blipFill>
        <p:spPr bwMode="auto">
          <a:xfrm>
            <a:off x="714348" y="4214818"/>
            <a:ext cx="2143140" cy="1071570"/>
          </a:xfrm>
          <a:prstGeom prst="rect">
            <a:avLst/>
          </a:prstGeom>
          <a:noFill/>
        </p:spPr>
      </p:pic>
      <p:pic>
        <p:nvPicPr>
          <p:cNvPr id="28683" name="Picture 11" descr="C:\Users\LIFEBOOK\CETEF\Séminaire eff energ CETEF_projet\présentations sem EE01\images presentation willy\07_refroidisseurs_image_02.jpg"/>
          <p:cNvPicPr>
            <a:picLocks noChangeAspect="1" noChangeArrowheads="1"/>
          </p:cNvPicPr>
          <p:nvPr/>
        </p:nvPicPr>
        <p:blipFill>
          <a:blip r:embed="rId9"/>
          <a:srcRect l="9221" t="15625" r="10092" b="15624"/>
          <a:stretch>
            <a:fillRect/>
          </a:stretch>
        </p:blipFill>
        <p:spPr bwMode="auto">
          <a:xfrm>
            <a:off x="6055962" y="3571876"/>
            <a:ext cx="2159376" cy="1357322"/>
          </a:xfrm>
          <a:prstGeom prst="rect">
            <a:avLst/>
          </a:prstGeom>
          <a:noFill/>
        </p:spPr>
      </p:pic>
      <p:pic>
        <p:nvPicPr>
          <p:cNvPr id="28684" name="Picture 12" descr="C:\Users\LIFEBOOK\CETEF\Séminaire eff energ CETEF_projet\présentations sem EE01\images presentation willy\condenseur-eau.jpg"/>
          <p:cNvPicPr>
            <a:picLocks noChangeAspect="1" noChangeArrowheads="1"/>
          </p:cNvPicPr>
          <p:nvPr/>
        </p:nvPicPr>
        <p:blipFill>
          <a:blip r:embed="rId10"/>
          <a:srcRect/>
          <a:stretch>
            <a:fillRect/>
          </a:stretch>
        </p:blipFill>
        <p:spPr bwMode="auto">
          <a:xfrm>
            <a:off x="1928794" y="3500438"/>
            <a:ext cx="1536700" cy="1079500"/>
          </a:xfrm>
          <a:prstGeom prst="rect">
            <a:avLst/>
          </a:prstGeom>
          <a:noFill/>
        </p:spPr>
      </p:pic>
      <p:sp>
        <p:nvSpPr>
          <p:cNvPr id="46" name="Rectangle 45"/>
          <p:cNvSpPr/>
          <p:nvPr/>
        </p:nvSpPr>
        <p:spPr>
          <a:xfrm>
            <a:off x="6858016" y="4866513"/>
            <a:ext cx="1214446" cy="276999"/>
          </a:xfrm>
          <a:prstGeom prst="rect">
            <a:avLst/>
          </a:prstGeom>
          <a:ln w="9525">
            <a:noFill/>
          </a:ln>
        </p:spPr>
        <p:txBody>
          <a:bodyPr wrap="square">
            <a:spAutoFit/>
          </a:bodyPr>
          <a:lstStyle/>
          <a:p>
            <a:r>
              <a:rPr lang="fr-FR" sz="1200" i="1" dirty="0" smtClean="0"/>
              <a:t>Multitubulaire </a:t>
            </a:r>
            <a:endParaRPr lang="fr-FR" sz="1200" dirty="0"/>
          </a:p>
        </p:txBody>
      </p:sp>
      <p:sp>
        <p:nvSpPr>
          <p:cNvPr id="47" name="Rectangle 46"/>
          <p:cNvSpPr/>
          <p:nvPr/>
        </p:nvSpPr>
        <p:spPr>
          <a:xfrm>
            <a:off x="785786" y="4786322"/>
            <a:ext cx="1214446" cy="276999"/>
          </a:xfrm>
          <a:prstGeom prst="rect">
            <a:avLst/>
          </a:prstGeom>
          <a:ln w="9525">
            <a:noFill/>
          </a:ln>
        </p:spPr>
        <p:txBody>
          <a:bodyPr wrap="square">
            <a:spAutoFit/>
          </a:bodyPr>
          <a:lstStyle/>
          <a:p>
            <a:r>
              <a:rPr lang="fr-FR" sz="1200" i="1" dirty="0" smtClean="0"/>
              <a:t>Multitubulaire </a:t>
            </a:r>
            <a:endParaRPr lang="fr-FR" sz="1200" dirty="0"/>
          </a:p>
        </p:txBody>
      </p:sp>
      <p:sp>
        <p:nvSpPr>
          <p:cNvPr id="48" name="Rectangle 47"/>
          <p:cNvSpPr/>
          <p:nvPr/>
        </p:nvSpPr>
        <p:spPr>
          <a:xfrm>
            <a:off x="1071538" y="3714752"/>
            <a:ext cx="1214446" cy="461665"/>
          </a:xfrm>
          <a:prstGeom prst="rect">
            <a:avLst/>
          </a:prstGeom>
          <a:ln w="9525">
            <a:noFill/>
          </a:ln>
        </p:spPr>
        <p:txBody>
          <a:bodyPr wrap="square">
            <a:spAutoFit/>
          </a:bodyPr>
          <a:lstStyle/>
          <a:p>
            <a:r>
              <a:rPr lang="fr-FR" sz="1200" i="1" dirty="0" smtClean="0"/>
              <a:t>Contre courant spiralé </a:t>
            </a:r>
            <a:endParaRPr lang="fr-FR" sz="1200" dirty="0"/>
          </a:p>
        </p:txBody>
      </p:sp>
      <p:pic>
        <p:nvPicPr>
          <p:cNvPr id="28685" name="Picture 13" descr="C:\Users\LIFEBOOK\CETEF\Séminaire eff energ CETEF_projet\présentations sem EE01\images presentation willy\lsc-e_0.jpg"/>
          <p:cNvPicPr>
            <a:picLocks noChangeAspect="1" noChangeArrowheads="1"/>
          </p:cNvPicPr>
          <p:nvPr/>
        </p:nvPicPr>
        <p:blipFill>
          <a:blip r:embed="rId11"/>
          <a:srcRect/>
          <a:stretch>
            <a:fillRect/>
          </a:stretch>
        </p:blipFill>
        <p:spPr bwMode="auto">
          <a:xfrm>
            <a:off x="1071538" y="5355772"/>
            <a:ext cx="1285884" cy="1502228"/>
          </a:xfrm>
          <a:prstGeom prst="rect">
            <a:avLst/>
          </a:prstGeom>
          <a:noFill/>
        </p:spPr>
      </p:pic>
      <p:sp>
        <p:nvSpPr>
          <p:cNvPr id="50" name="Multiplier 49"/>
          <p:cNvSpPr/>
          <p:nvPr/>
        </p:nvSpPr>
        <p:spPr>
          <a:xfrm>
            <a:off x="6000760" y="5500702"/>
            <a:ext cx="1071570" cy="928694"/>
          </a:xfrm>
          <a:prstGeom prst="mathMultiply">
            <a:avLst>
              <a:gd name="adj1" fmla="val 18406"/>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8" name="Espace réservé du numéro de diapositive 27"/>
          <p:cNvSpPr>
            <a:spLocks noGrp="1"/>
          </p:cNvSpPr>
          <p:nvPr>
            <p:ph type="sldNum" sz="quarter" idx="12"/>
          </p:nvPr>
        </p:nvSpPr>
        <p:spPr/>
        <p:txBody>
          <a:bodyPr/>
          <a:lstStyle/>
          <a:p>
            <a:fld id="{24D0FAF6-4545-4324-921F-C8D6D908E976}" type="slidenum">
              <a:rPr lang="fr-FR" smtClean="0"/>
              <a:pPr/>
              <a:t>42</a:t>
            </a:fld>
            <a:endParaRPr lang="fr-FR"/>
          </a:p>
        </p:txBody>
      </p:sp>
    </p:spTree>
    <p:extLst>
      <p:ext uri="{BB962C8B-B14F-4D97-AF65-F5344CB8AC3E}">
        <p14:creationId xmlns:p14="http://schemas.microsoft.com/office/powerpoint/2010/main" val="3091024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p:cNvPicPr>
            <a:picLocks noChangeAspect="1" noChangeArrowheads="1"/>
          </p:cNvPicPr>
          <p:nvPr/>
        </p:nvPicPr>
        <p:blipFill>
          <a:blip r:embed="rId2"/>
          <a:srcRect l="17920"/>
          <a:stretch>
            <a:fillRect/>
          </a:stretch>
        </p:blipFill>
        <p:spPr bwMode="auto">
          <a:xfrm>
            <a:off x="0" y="3214686"/>
            <a:ext cx="2857520" cy="1962830"/>
          </a:xfrm>
          <a:prstGeom prst="rect">
            <a:avLst/>
          </a:prstGeom>
          <a:noFill/>
          <a:ln w="9525">
            <a:noFill/>
            <a:miter lim="800000"/>
            <a:headEnd/>
            <a:tailEnd/>
          </a:ln>
          <a:effectLst/>
        </p:spPr>
      </p:pic>
      <p:sp>
        <p:nvSpPr>
          <p:cNvPr id="2" name="Titre 1"/>
          <p:cNvSpPr>
            <a:spLocks noGrp="1"/>
          </p:cNvSpPr>
          <p:nvPr>
            <p:ph type="title"/>
          </p:nvPr>
        </p:nvSpPr>
        <p:spPr>
          <a:xfrm>
            <a:off x="457200" y="116632"/>
            <a:ext cx="7620000" cy="432048"/>
          </a:xfrm>
        </p:spPr>
        <p:style>
          <a:lnRef idx="2">
            <a:schemeClr val="accent5"/>
          </a:lnRef>
          <a:fillRef idx="1">
            <a:schemeClr val="lt1"/>
          </a:fillRef>
          <a:effectRef idx="0">
            <a:schemeClr val="accent5"/>
          </a:effectRef>
          <a:fontRef idx="minor">
            <a:schemeClr val="dk1"/>
          </a:fontRef>
        </p:style>
        <p:txBody>
          <a:bodyPr/>
          <a:lstStyle/>
          <a:p>
            <a:pPr>
              <a:spcBef>
                <a:spcPts val="600"/>
              </a:spcBef>
              <a:spcAft>
                <a:spcPts val="1000"/>
              </a:spcAft>
            </a:pPr>
            <a:r>
              <a:rPr lang="de-CH" sz="2000" b="1" dirty="0" smtClean="0"/>
              <a:t>ELEMENTS DE TECHNOLOGIE DU FROID: </a:t>
            </a:r>
            <a:r>
              <a:rPr lang="de-CH" sz="2000" b="1" dirty="0" smtClean="0">
                <a:solidFill>
                  <a:schemeClr val="accent3">
                    <a:lumMod val="75000"/>
                  </a:schemeClr>
                </a:solidFill>
              </a:rPr>
              <a:t>DETENDEURS </a:t>
            </a:r>
            <a:endParaRPr lang="de-CH" sz="2000" b="1" dirty="0" smtClean="0"/>
          </a:p>
        </p:txBody>
      </p:sp>
      <p:cxnSp>
        <p:nvCxnSpPr>
          <p:cNvPr id="21" name="Connecteur droit 20"/>
          <p:cNvCxnSpPr/>
          <p:nvPr/>
        </p:nvCxnSpPr>
        <p:spPr>
          <a:xfrm rot="5400000">
            <a:off x="-500099" y="3714752"/>
            <a:ext cx="5857122" cy="794"/>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14282" y="642918"/>
            <a:ext cx="1643074"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b="1" i="1" dirty="0" smtClean="0"/>
              <a:t>CAPILLAIRE </a:t>
            </a:r>
            <a:endParaRPr lang="fr-FR" b="1" dirty="0"/>
          </a:p>
        </p:txBody>
      </p:sp>
      <p:sp>
        <p:nvSpPr>
          <p:cNvPr id="38" name="Rectangle 37"/>
          <p:cNvSpPr/>
          <p:nvPr/>
        </p:nvSpPr>
        <p:spPr>
          <a:xfrm>
            <a:off x="2786050" y="642918"/>
            <a:ext cx="250033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b="1" i="1" dirty="0" smtClean="0"/>
              <a:t>THERMOSTATIQUE</a:t>
            </a:r>
            <a:endParaRPr lang="fr-FR" b="1" dirty="0"/>
          </a:p>
        </p:txBody>
      </p:sp>
      <p:sp>
        <p:nvSpPr>
          <p:cNvPr id="47" name="Rectangle 46"/>
          <p:cNvSpPr/>
          <p:nvPr/>
        </p:nvSpPr>
        <p:spPr>
          <a:xfrm>
            <a:off x="214282" y="1214422"/>
            <a:ext cx="1357290" cy="1815882"/>
          </a:xfrm>
          <a:prstGeom prst="rect">
            <a:avLst/>
          </a:prstGeom>
          <a:ln w="9525">
            <a:noFill/>
          </a:ln>
        </p:spPr>
        <p:txBody>
          <a:bodyPr wrap="square">
            <a:spAutoFit/>
          </a:bodyPr>
          <a:lstStyle/>
          <a:p>
            <a:r>
              <a:rPr lang="fr-FR" sz="1600" i="1" dirty="0" smtClean="0"/>
              <a:t>Pour installations à faible puissance (max. 40 kW froid) et peu variables </a:t>
            </a:r>
            <a:endParaRPr lang="fr-FR" sz="1600" dirty="0"/>
          </a:p>
        </p:txBody>
      </p:sp>
      <p:sp>
        <p:nvSpPr>
          <p:cNvPr id="28" name="Rectangle 27"/>
          <p:cNvSpPr/>
          <p:nvPr/>
        </p:nvSpPr>
        <p:spPr>
          <a:xfrm>
            <a:off x="5929322" y="642918"/>
            <a:ext cx="2357454"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b="1" i="1" dirty="0" smtClean="0"/>
              <a:t>ELECTRONIQUE</a:t>
            </a:r>
            <a:endParaRPr lang="fr-FR" b="1" dirty="0"/>
          </a:p>
        </p:txBody>
      </p:sp>
      <p:cxnSp>
        <p:nvCxnSpPr>
          <p:cNvPr id="29" name="Connecteur droit 28"/>
          <p:cNvCxnSpPr/>
          <p:nvPr/>
        </p:nvCxnSpPr>
        <p:spPr>
          <a:xfrm rot="5400000">
            <a:off x="2715418" y="3786178"/>
            <a:ext cx="6143644" cy="158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31" name="Image 30" descr="http://www.energieplus-lesite.be/fileadmin/resources/04_technique/06_climatisation/images/detendeur.gif"/>
          <p:cNvPicPr/>
          <p:nvPr/>
        </p:nvPicPr>
        <p:blipFill>
          <a:blip r:embed="rId3"/>
          <a:srcRect/>
          <a:stretch>
            <a:fillRect/>
          </a:stretch>
        </p:blipFill>
        <p:spPr bwMode="auto">
          <a:xfrm>
            <a:off x="2500298" y="1142984"/>
            <a:ext cx="2071702" cy="2366963"/>
          </a:xfrm>
          <a:prstGeom prst="rect">
            <a:avLst/>
          </a:prstGeom>
          <a:noFill/>
          <a:ln w="9525">
            <a:noFill/>
            <a:miter lim="800000"/>
            <a:headEnd/>
            <a:tailEnd/>
          </a:ln>
        </p:spPr>
      </p:pic>
      <p:pic>
        <p:nvPicPr>
          <p:cNvPr id="40962" name="Picture 2" descr="C:\Users\LIFEBOOK\CETEF\Séminaire eff energ CETEF_projet\présentations sem EE01\images presentation willy\vannes-expansion-thermostatiques-35691-5577909.jpg"/>
          <p:cNvPicPr>
            <a:picLocks noChangeAspect="1" noChangeArrowheads="1"/>
          </p:cNvPicPr>
          <p:nvPr/>
        </p:nvPicPr>
        <p:blipFill>
          <a:blip r:embed="rId4"/>
          <a:srcRect l="9091" t="6790" r="18182" b="10372"/>
          <a:stretch>
            <a:fillRect/>
          </a:stretch>
        </p:blipFill>
        <p:spPr bwMode="auto">
          <a:xfrm>
            <a:off x="3357554" y="3143248"/>
            <a:ext cx="1143008" cy="1743086"/>
          </a:xfrm>
          <a:prstGeom prst="rect">
            <a:avLst/>
          </a:prstGeom>
          <a:noFill/>
        </p:spPr>
      </p:pic>
      <p:pic>
        <p:nvPicPr>
          <p:cNvPr id="40963" name="Picture 3" descr="C:\Users\LIFEBOOK\CETEF\Séminaire eff energ CETEF_projet\présentations sem EE01\images presentation willy\vannes-expansion-thermostatiques-acier-inoxydable-35691-5545473.jpg"/>
          <p:cNvPicPr>
            <a:picLocks noChangeAspect="1" noChangeArrowheads="1"/>
          </p:cNvPicPr>
          <p:nvPr/>
        </p:nvPicPr>
        <p:blipFill>
          <a:blip r:embed="rId5"/>
          <a:srcRect/>
          <a:stretch>
            <a:fillRect/>
          </a:stretch>
        </p:blipFill>
        <p:spPr bwMode="auto">
          <a:xfrm>
            <a:off x="2786050" y="4833593"/>
            <a:ext cx="1571636" cy="1707195"/>
          </a:xfrm>
          <a:prstGeom prst="rect">
            <a:avLst/>
          </a:prstGeom>
          <a:noFill/>
        </p:spPr>
      </p:pic>
      <p:pic>
        <p:nvPicPr>
          <p:cNvPr id="40964" name="Picture 4" descr="C:\Users\LIFEBOOK\CETEF\Séminaire eff energ CETEF_projet\présentations sem EE01\images presentation willy\vannes-thermostatiques-35691-5577949.jpg"/>
          <p:cNvPicPr>
            <a:picLocks noChangeAspect="1" noChangeArrowheads="1"/>
          </p:cNvPicPr>
          <p:nvPr/>
        </p:nvPicPr>
        <p:blipFill>
          <a:blip r:embed="rId6"/>
          <a:srcRect r="11765"/>
          <a:stretch>
            <a:fillRect/>
          </a:stretch>
        </p:blipFill>
        <p:spPr bwMode="auto">
          <a:xfrm>
            <a:off x="4643438" y="1231507"/>
            <a:ext cx="1071570" cy="1625989"/>
          </a:xfrm>
          <a:prstGeom prst="rect">
            <a:avLst/>
          </a:prstGeom>
          <a:noFill/>
        </p:spPr>
      </p:pic>
      <p:pic>
        <p:nvPicPr>
          <p:cNvPr id="36" name="Image 35" descr="http://www.energieplus-lesite.be/fileadmin/resources/04_technique/14_froid_alimentaire/images/regul_sch_refroid_air_3.jpg"/>
          <p:cNvPicPr/>
          <p:nvPr/>
        </p:nvPicPr>
        <p:blipFill>
          <a:blip r:embed="rId7"/>
          <a:srcRect/>
          <a:stretch>
            <a:fillRect/>
          </a:stretch>
        </p:blipFill>
        <p:spPr bwMode="auto">
          <a:xfrm>
            <a:off x="4500562" y="3714752"/>
            <a:ext cx="4191000" cy="2800350"/>
          </a:xfrm>
          <a:prstGeom prst="rect">
            <a:avLst/>
          </a:prstGeom>
          <a:noFill/>
          <a:ln w="9525">
            <a:noFill/>
            <a:miter lim="800000"/>
            <a:headEnd/>
            <a:tailEnd/>
          </a:ln>
        </p:spPr>
      </p:pic>
      <p:pic>
        <p:nvPicPr>
          <p:cNvPr id="35" name="Image 34" descr="http://www.energieplus-lesite.be/fileadmin/resources/04_technique/14_froid_alimentaire/images/detendeur_electronique.jpg"/>
          <p:cNvPicPr/>
          <p:nvPr/>
        </p:nvPicPr>
        <p:blipFill>
          <a:blip r:embed="rId8"/>
          <a:srcRect r="19999"/>
          <a:stretch>
            <a:fillRect/>
          </a:stretch>
        </p:blipFill>
        <p:spPr bwMode="auto">
          <a:xfrm>
            <a:off x="6500826" y="1071566"/>
            <a:ext cx="1714512" cy="2857500"/>
          </a:xfrm>
          <a:prstGeom prst="rect">
            <a:avLst/>
          </a:prstGeom>
          <a:noFill/>
          <a:ln w="9525">
            <a:noFill/>
            <a:miter lim="800000"/>
            <a:headEnd/>
            <a:tailEnd/>
          </a:ln>
        </p:spPr>
      </p:pic>
      <p:sp>
        <p:nvSpPr>
          <p:cNvPr id="16" name="Espace réservé du numéro de diapositive 15"/>
          <p:cNvSpPr>
            <a:spLocks noGrp="1"/>
          </p:cNvSpPr>
          <p:nvPr>
            <p:ph type="sldNum" sz="quarter" idx="12"/>
          </p:nvPr>
        </p:nvSpPr>
        <p:spPr/>
        <p:txBody>
          <a:bodyPr/>
          <a:lstStyle/>
          <a:p>
            <a:fld id="{24D0FAF6-4545-4324-921F-C8D6D908E976}" type="slidenum">
              <a:rPr lang="fr-FR" smtClean="0"/>
              <a:pPr/>
              <a:t>43</a:t>
            </a:fld>
            <a:endParaRPr lang="fr-FR"/>
          </a:p>
        </p:txBody>
      </p:sp>
    </p:spTree>
    <p:extLst>
      <p:ext uri="{BB962C8B-B14F-4D97-AF65-F5344CB8AC3E}">
        <p14:creationId xmlns:p14="http://schemas.microsoft.com/office/powerpoint/2010/main" val="3704114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620000" cy="432048"/>
          </a:xfrm>
        </p:spPr>
        <p:style>
          <a:lnRef idx="2">
            <a:schemeClr val="accent5"/>
          </a:lnRef>
          <a:fillRef idx="1">
            <a:schemeClr val="lt1"/>
          </a:fillRef>
          <a:effectRef idx="0">
            <a:schemeClr val="accent5"/>
          </a:effectRef>
          <a:fontRef idx="minor">
            <a:schemeClr val="dk1"/>
          </a:fontRef>
        </p:style>
        <p:txBody>
          <a:bodyPr/>
          <a:lstStyle/>
          <a:p>
            <a:pPr>
              <a:spcBef>
                <a:spcPts val="600"/>
              </a:spcBef>
              <a:spcAft>
                <a:spcPts val="1000"/>
              </a:spcAft>
            </a:pPr>
            <a:r>
              <a:rPr lang="de-CH" sz="2000" b="1" dirty="0" smtClean="0"/>
              <a:t>ELEMENTS DE TECHNOLOGIE DU FROID: </a:t>
            </a:r>
            <a:r>
              <a:rPr lang="fr-FR" sz="2000" b="1" dirty="0" smtClean="0">
                <a:solidFill>
                  <a:schemeClr val="accent3">
                    <a:lumMod val="75000"/>
                  </a:schemeClr>
                </a:solidFill>
              </a:rPr>
              <a:t>ORGANES ANNEXES</a:t>
            </a:r>
            <a:endParaRPr lang="de-CH" sz="2000" b="1" dirty="0" smtClean="0"/>
          </a:p>
        </p:txBody>
      </p:sp>
      <p:sp>
        <p:nvSpPr>
          <p:cNvPr id="20" name="ZoneTexte 19"/>
          <p:cNvSpPr txBox="1"/>
          <p:nvPr/>
        </p:nvSpPr>
        <p:spPr>
          <a:xfrm>
            <a:off x="714348" y="2714620"/>
            <a:ext cx="5857916" cy="3754874"/>
          </a:xfrm>
          <a:prstGeom prst="rect">
            <a:avLst/>
          </a:prstGeom>
          <a:noFill/>
        </p:spPr>
        <p:txBody>
          <a:bodyPr wrap="square" rtlCol="0">
            <a:spAutoFit/>
          </a:bodyPr>
          <a:lstStyle/>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 Bouteille de liquide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Filtre </a:t>
            </a:r>
            <a:r>
              <a:rPr lang="fr-FR" sz="1600" dirty="0" err="1" smtClean="0">
                <a:latin typeface="Times New Roman" panose="02020603050405020304" pitchFamily="18" charset="0"/>
                <a:cs typeface="Times New Roman" panose="02020603050405020304" pitchFamily="18" charset="0"/>
              </a:rPr>
              <a:t>deshydrateur</a:t>
            </a:r>
            <a:r>
              <a:rPr lang="fr-FR" sz="1600" dirty="0" smtClean="0">
                <a:latin typeface="Times New Roman" panose="02020603050405020304" pitchFamily="18" charset="0"/>
                <a:cs typeface="Times New Roman" panose="02020603050405020304" pitchFamily="18" charset="0"/>
              </a:rPr>
              <a:t>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Séparateur d’huile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Bouteille d’aspiration (anti coup de liquide)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Voyant de liquide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Électrovanne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Robinets d’arrêt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Pressostat (HP, BP, huile)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Prises de charge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Voyant d’huile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Régulateurs de pression (vanne à pression constantes )</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Capet anti retour</a:t>
            </a:r>
          </a:p>
          <a:p>
            <a:pPr>
              <a:spcAft>
                <a:spcPts val="300"/>
              </a:spcAft>
              <a:buClr>
                <a:schemeClr val="accent3">
                  <a:lumMod val="75000"/>
                </a:schemeClr>
              </a:buClr>
              <a:buFont typeface="Wingdings" pitchFamily="2" charset="2"/>
              <a:buChar char="§"/>
            </a:pPr>
            <a:r>
              <a:rPr lang="fr-FR" sz="1600" dirty="0" smtClean="0">
                <a:latin typeface="Times New Roman" panose="02020603050405020304" pitchFamily="18" charset="0"/>
                <a:cs typeface="Times New Roman" panose="02020603050405020304" pitchFamily="18" charset="0"/>
              </a:rPr>
              <a:t>Etc. </a:t>
            </a:r>
            <a:endParaRPr lang="fr-FR" sz="1600" dirty="0">
              <a:latin typeface="Times New Roman" panose="02020603050405020304" pitchFamily="18" charset="0"/>
              <a:cs typeface="Times New Roman" panose="02020603050405020304" pitchFamily="18" charset="0"/>
            </a:endParaRPr>
          </a:p>
        </p:txBody>
      </p:sp>
      <p:sp>
        <p:nvSpPr>
          <p:cNvPr id="21" name="ZoneTexte 20"/>
          <p:cNvSpPr txBox="1"/>
          <p:nvPr/>
        </p:nvSpPr>
        <p:spPr>
          <a:xfrm>
            <a:off x="142844" y="795769"/>
            <a:ext cx="3999190" cy="1985159"/>
          </a:xfrm>
          <a:prstGeom prst="rect">
            <a:avLst/>
          </a:prstGeom>
          <a:noFill/>
        </p:spPr>
        <p:txBody>
          <a:bodyPr wrap="square" rtlCol="0">
            <a:spAutoFit/>
          </a:bodyPr>
          <a:lstStyle/>
          <a:p>
            <a:pPr>
              <a:spcAft>
                <a:spcPts val="600"/>
              </a:spcAft>
              <a:buClr>
                <a:srgbClr val="008000"/>
              </a:buClr>
            </a:pPr>
            <a:r>
              <a:rPr lang="fr-FR" dirty="0" smtClean="0"/>
              <a:t>Assurent:  </a:t>
            </a:r>
          </a:p>
          <a:p>
            <a:pPr>
              <a:spcAft>
                <a:spcPts val="300"/>
              </a:spcAft>
              <a:buClr>
                <a:srgbClr val="008000"/>
              </a:buClr>
              <a:buFont typeface="Wingdings" pitchFamily="2" charset="2"/>
              <a:buChar char="ü"/>
            </a:pPr>
            <a:r>
              <a:rPr lang="fr-FR" b="1" dirty="0" smtClean="0"/>
              <a:t>bonne circulation du réfrigérant </a:t>
            </a:r>
          </a:p>
          <a:p>
            <a:pPr>
              <a:spcAft>
                <a:spcPts val="300"/>
              </a:spcAft>
              <a:buClr>
                <a:srgbClr val="008000"/>
              </a:buClr>
              <a:buFont typeface="Wingdings" pitchFamily="2" charset="2"/>
              <a:buChar char="ü"/>
            </a:pPr>
            <a:r>
              <a:rPr lang="fr-FR" b="1" dirty="0" smtClean="0"/>
              <a:t>Bonne circulation d’huile </a:t>
            </a:r>
          </a:p>
          <a:p>
            <a:pPr>
              <a:spcAft>
                <a:spcPts val="300"/>
              </a:spcAft>
              <a:buClr>
                <a:srgbClr val="008000"/>
              </a:buClr>
              <a:buFont typeface="Wingdings" pitchFamily="2" charset="2"/>
              <a:buChar char="ü"/>
            </a:pPr>
            <a:r>
              <a:rPr lang="fr-FR" b="1" dirty="0" smtClean="0"/>
              <a:t>Sécurité de fonctionnement </a:t>
            </a:r>
          </a:p>
          <a:p>
            <a:pPr>
              <a:spcAft>
                <a:spcPts val="300"/>
              </a:spcAft>
              <a:buClr>
                <a:srgbClr val="008000"/>
              </a:buClr>
              <a:buFont typeface="Wingdings" pitchFamily="2" charset="2"/>
              <a:buChar char="ü"/>
            </a:pPr>
            <a:r>
              <a:rPr lang="fr-FR" b="1" dirty="0" smtClean="0"/>
              <a:t>Régulation </a:t>
            </a:r>
          </a:p>
          <a:p>
            <a:pPr>
              <a:spcAft>
                <a:spcPts val="300"/>
              </a:spcAft>
              <a:buClr>
                <a:srgbClr val="008000"/>
              </a:buClr>
              <a:buFont typeface="Wingdings" pitchFamily="2" charset="2"/>
              <a:buChar char="ü"/>
            </a:pPr>
            <a:r>
              <a:rPr lang="fr-FR" b="1" dirty="0" smtClean="0"/>
              <a:t>Exploitation et maintenance</a:t>
            </a:r>
            <a:endParaRPr lang="fr-FR" b="1" dirty="0"/>
          </a:p>
        </p:txBody>
      </p:sp>
      <p:pic>
        <p:nvPicPr>
          <p:cNvPr id="41986" name="Picture 2" descr="C:\Users\LIFEBOOK\CETEF\Séminaire eff energ CETEF_projet\présentations sem EE01\images presentation willy\filtres-secheurs-35691-5559681.jpg"/>
          <p:cNvPicPr>
            <a:picLocks noChangeAspect="1" noChangeArrowheads="1"/>
          </p:cNvPicPr>
          <p:nvPr/>
        </p:nvPicPr>
        <p:blipFill>
          <a:blip r:embed="rId2"/>
          <a:srcRect/>
          <a:stretch>
            <a:fillRect/>
          </a:stretch>
        </p:blipFill>
        <p:spPr bwMode="auto">
          <a:xfrm>
            <a:off x="5357818" y="857232"/>
            <a:ext cx="2667000" cy="1765300"/>
          </a:xfrm>
          <a:prstGeom prst="rect">
            <a:avLst/>
          </a:prstGeom>
          <a:noFill/>
        </p:spPr>
      </p:pic>
      <p:pic>
        <p:nvPicPr>
          <p:cNvPr id="41987" name="Picture 3" descr="C:\Users\LIFEBOOK\CETEF\Séminaire eff energ CETEF_projet\présentations sem EE01\images presentation willy\electrovannes-2-2-voies-commande-assistee-35691-5546873.jpg"/>
          <p:cNvPicPr>
            <a:picLocks noChangeAspect="1" noChangeArrowheads="1"/>
          </p:cNvPicPr>
          <p:nvPr/>
        </p:nvPicPr>
        <p:blipFill>
          <a:blip r:embed="rId3"/>
          <a:srcRect/>
          <a:stretch>
            <a:fillRect/>
          </a:stretch>
        </p:blipFill>
        <p:spPr bwMode="auto">
          <a:xfrm>
            <a:off x="3643306" y="1285860"/>
            <a:ext cx="1408510" cy="1341438"/>
          </a:xfrm>
          <a:prstGeom prst="rect">
            <a:avLst/>
          </a:prstGeom>
          <a:noFill/>
        </p:spPr>
      </p:pic>
      <p:pic>
        <p:nvPicPr>
          <p:cNvPr id="41988" name="Picture 4" descr="C:\Users\LIFEBOOK\CETEF\Séminaire eff energ CETEF_projet\présentations sem EE01\images presentation willy\indicateurs-circulation-verre-35691-5560029.jpg"/>
          <p:cNvPicPr>
            <a:picLocks noChangeAspect="1" noChangeArrowheads="1"/>
          </p:cNvPicPr>
          <p:nvPr/>
        </p:nvPicPr>
        <p:blipFill>
          <a:blip r:embed="rId4"/>
          <a:srcRect r="39353"/>
          <a:stretch>
            <a:fillRect/>
          </a:stretch>
        </p:blipFill>
        <p:spPr bwMode="auto">
          <a:xfrm>
            <a:off x="7286644" y="1750278"/>
            <a:ext cx="1000132" cy="1374934"/>
          </a:xfrm>
          <a:prstGeom prst="rect">
            <a:avLst/>
          </a:prstGeom>
          <a:noFill/>
        </p:spPr>
      </p:pic>
      <p:pic>
        <p:nvPicPr>
          <p:cNvPr id="41989" name="Picture 5" descr="C:\Users\LIFEBOOK\CETEF\Séminaire eff energ CETEF_projet\présentations sem EE01\images presentation willy\pressostats-differentiels-35691-5558237.jpg"/>
          <p:cNvPicPr>
            <a:picLocks noChangeAspect="1" noChangeArrowheads="1"/>
          </p:cNvPicPr>
          <p:nvPr/>
        </p:nvPicPr>
        <p:blipFill>
          <a:blip r:embed="rId5"/>
          <a:srcRect/>
          <a:stretch>
            <a:fillRect/>
          </a:stretch>
        </p:blipFill>
        <p:spPr bwMode="auto">
          <a:xfrm>
            <a:off x="5143504" y="2643182"/>
            <a:ext cx="944563" cy="1279525"/>
          </a:xfrm>
          <a:prstGeom prst="rect">
            <a:avLst/>
          </a:prstGeom>
          <a:noFill/>
        </p:spPr>
      </p:pic>
      <p:pic>
        <p:nvPicPr>
          <p:cNvPr id="41990" name="Picture 6" descr="C:\Users\LIFEBOOK\CETEF\Séminaire eff energ CETEF_projet\présentations sem EE01\images presentation willy\pressostats-35691-5557345.jpg"/>
          <p:cNvPicPr>
            <a:picLocks noChangeAspect="1" noChangeArrowheads="1"/>
          </p:cNvPicPr>
          <p:nvPr/>
        </p:nvPicPr>
        <p:blipFill>
          <a:blip r:embed="rId6"/>
          <a:srcRect/>
          <a:stretch>
            <a:fillRect/>
          </a:stretch>
        </p:blipFill>
        <p:spPr bwMode="auto">
          <a:xfrm>
            <a:off x="3643306" y="2857496"/>
            <a:ext cx="1342090" cy="749304"/>
          </a:xfrm>
          <a:prstGeom prst="rect">
            <a:avLst/>
          </a:prstGeom>
          <a:noFill/>
        </p:spPr>
      </p:pic>
      <p:pic>
        <p:nvPicPr>
          <p:cNvPr id="41991" name="Picture 7" descr="C:\Users\LIFEBOOK\CETEF\Séminaire eff energ CETEF_projet\présentations sem EE01\images presentation willy\regulateurs-pression-systemes-refrigeration-35691-5547981.jpg"/>
          <p:cNvPicPr>
            <a:picLocks noChangeAspect="1" noChangeArrowheads="1"/>
          </p:cNvPicPr>
          <p:nvPr/>
        </p:nvPicPr>
        <p:blipFill>
          <a:blip r:embed="rId7"/>
          <a:srcRect/>
          <a:stretch>
            <a:fillRect/>
          </a:stretch>
        </p:blipFill>
        <p:spPr bwMode="auto">
          <a:xfrm>
            <a:off x="3786182" y="4286256"/>
            <a:ext cx="981075" cy="1279525"/>
          </a:xfrm>
          <a:prstGeom prst="rect">
            <a:avLst/>
          </a:prstGeom>
          <a:noFill/>
        </p:spPr>
      </p:pic>
      <p:pic>
        <p:nvPicPr>
          <p:cNvPr id="41992" name="Picture 8" descr="C:\Users\LIFEBOOK\CETEF\Séminaire eff energ CETEF_projet\présentations sem EE01\images presentation willy\separateurs-huile-gaz-circuit-frigorifique-35691-5549187.jpg"/>
          <p:cNvPicPr>
            <a:picLocks noChangeAspect="1" noChangeArrowheads="1"/>
          </p:cNvPicPr>
          <p:nvPr/>
        </p:nvPicPr>
        <p:blipFill>
          <a:blip r:embed="rId8"/>
          <a:srcRect/>
          <a:stretch>
            <a:fillRect/>
          </a:stretch>
        </p:blipFill>
        <p:spPr bwMode="auto">
          <a:xfrm>
            <a:off x="5286380" y="4143380"/>
            <a:ext cx="1017587" cy="1279525"/>
          </a:xfrm>
          <a:prstGeom prst="rect">
            <a:avLst/>
          </a:prstGeom>
          <a:noFill/>
        </p:spPr>
      </p:pic>
      <p:pic>
        <p:nvPicPr>
          <p:cNvPr id="41994" name="Picture 10" descr="C:\Users\LIFEBOOK\CETEF\Séminaire eff energ CETEF_projet\présentations sem EE01\images presentation willy\vannes-arret-manuelles-35691-5549131.jpg"/>
          <p:cNvPicPr>
            <a:picLocks noChangeAspect="1" noChangeArrowheads="1"/>
          </p:cNvPicPr>
          <p:nvPr/>
        </p:nvPicPr>
        <p:blipFill>
          <a:blip r:embed="rId9"/>
          <a:srcRect/>
          <a:stretch>
            <a:fillRect/>
          </a:stretch>
        </p:blipFill>
        <p:spPr bwMode="auto">
          <a:xfrm>
            <a:off x="6286512" y="3071810"/>
            <a:ext cx="1287222" cy="852825"/>
          </a:xfrm>
          <a:prstGeom prst="rect">
            <a:avLst/>
          </a:prstGeom>
          <a:noFill/>
        </p:spPr>
      </p:pic>
      <p:pic>
        <p:nvPicPr>
          <p:cNvPr id="41995" name="Picture 11" descr="C:\Users\LIFEBOOK\CETEF\Séminaire eff energ CETEF_projet\présentations sem EE01\images presentation willy\clapets-anti-retour-circuits-frigorifiques-35691-2724237.jpg"/>
          <p:cNvPicPr>
            <a:picLocks noChangeAspect="1" noChangeArrowheads="1"/>
          </p:cNvPicPr>
          <p:nvPr/>
        </p:nvPicPr>
        <p:blipFill>
          <a:blip r:embed="rId10"/>
          <a:srcRect t="30278" r="44056" b="12951"/>
          <a:stretch>
            <a:fillRect/>
          </a:stretch>
        </p:blipFill>
        <p:spPr bwMode="auto">
          <a:xfrm>
            <a:off x="6786578" y="4143380"/>
            <a:ext cx="1357322" cy="1272489"/>
          </a:xfrm>
          <a:prstGeom prst="rect">
            <a:avLst/>
          </a:prstGeom>
          <a:noFill/>
        </p:spPr>
      </p:pic>
      <p:pic>
        <p:nvPicPr>
          <p:cNvPr id="41996" name="Picture 12"/>
          <p:cNvPicPr>
            <a:picLocks noChangeAspect="1" noChangeArrowheads="1"/>
          </p:cNvPicPr>
          <p:nvPr/>
        </p:nvPicPr>
        <p:blipFill>
          <a:blip r:embed="rId11"/>
          <a:srcRect/>
          <a:stretch>
            <a:fillRect/>
          </a:stretch>
        </p:blipFill>
        <p:spPr bwMode="auto">
          <a:xfrm>
            <a:off x="6000760" y="5786454"/>
            <a:ext cx="1885950" cy="838200"/>
          </a:xfrm>
          <a:prstGeom prst="rect">
            <a:avLst/>
          </a:prstGeom>
          <a:noFill/>
          <a:ln w="9525">
            <a:noFill/>
            <a:miter lim="800000"/>
            <a:headEnd/>
            <a:tailEnd/>
          </a:ln>
          <a:effectLst/>
        </p:spPr>
      </p:pic>
      <p:sp>
        <p:nvSpPr>
          <p:cNvPr id="15" name="Espace réservé du numéro de diapositive 14"/>
          <p:cNvSpPr>
            <a:spLocks noGrp="1"/>
          </p:cNvSpPr>
          <p:nvPr>
            <p:ph type="sldNum" sz="quarter" idx="12"/>
          </p:nvPr>
        </p:nvSpPr>
        <p:spPr/>
        <p:txBody>
          <a:bodyPr/>
          <a:lstStyle/>
          <a:p>
            <a:fld id="{24D0FAF6-4545-4324-921F-C8D6D908E976}" type="slidenum">
              <a:rPr lang="fr-FR" smtClean="0"/>
              <a:pPr/>
              <a:t>44</a:t>
            </a:fld>
            <a:endParaRPr lang="fr-FR"/>
          </a:p>
        </p:txBody>
      </p:sp>
    </p:spTree>
    <p:extLst>
      <p:ext uri="{BB962C8B-B14F-4D97-AF65-F5344CB8AC3E}">
        <p14:creationId xmlns:p14="http://schemas.microsoft.com/office/powerpoint/2010/main" val="1033941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dirty="0" smtClean="0"/>
              <a:t>Tour de refroidissement</a:t>
            </a:r>
            <a:endParaRPr lang="fr-FR" sz="4000" dirty="0"/>
          </a:p>
        </p:txBody>
      </p:sp>
      <p:sp>
        <p:nvSpPr>
          <p:cNvPr id="3" name="Espace réservé du contenu 2"/>
          <p:cNvSpPr>
            <a:spLocks noGrp="1"/>
          </p:cNvSpPr>
          <p:nvPr>
            <p:ph idx="1"/>
          </p:nvPr>
        </p:nvSpPr>
        <p:spPr>
          <a:xfrm>
            <a:off x="457200" y="1935480"/>
            <a:ext cx="4762872" cy="4389120"/>
          </a:xfrm>
        </p:spPr>
        <p:txBody>
          <a:bodyPr>
            <a:normAutofit lnSpcReduction="10000"/>
          </a:bodyPr>
          <a:lstStyle/>
          <a:p>
            <a:pPr marL="0" indent="0">
              <a:buNone/>
            </a:pPr>
            <a:r>
              <a:rPr lang="fr-FR" sz="2000" dirty="0">
                <a:latin typeface="Times New Roman" panose="02020603050405020304" pitchFamily="18" charset="0"/>
                <a:cs typeface="Times New Roman" panose="02020603050405020304" pitchFamily="18" charset="0"/>
              </a:rPr>
              <a:t> Un échangeur de chaleur spécialisé dans lequel deux fluides (air et eau) sont mis en contact direct pour favoriser le transfert de chaleur. </a:t>
            </a:r>
          </a:p>
          <a:p>
            <a:pPr marL="0" indent="0">
              <a:buNone/>
            </a:pPr>
            <a:r>
              <a:rPr lang="fr-FR" sz="2000" dirty="0">
                <a:latin typeface="Times New Roman" panose="02020603050405020304" pitchFamily="18" charset="0"/>
                <a:cs typeface="Times New Roman" panose="02020603050405020304" pitchFamily="18" charset="0"/>
              </a:rPr>
              <a:t>On refroidie de l’eau en recirculation à laquelle de la chaleur a été ajouté par le procédé qu’il dessert. </a:t>
            </a:r>
          </a:p>
          <a:p>
            <a:pPr marL="0" indent="0">
              <a:buNone/>
            </a:pPr>
            <a:r>
              <a:rPr lang="fr-FR" sz="2000" dirty="0">
                <a:latin typeface="Times New Roman" panose="02020603050405020304" pitchFamily="18" charset="0"/>
                <a:cs typeface="Times New Roman" panose="02020603050405020304" pitchFamily="18" charset="0"/>
              </a:rPr>
              <a:t>La chaleur est dissipé principalement par l’évaporation d’un petit pourcentage de l’eau en circulation (environ 1% du débit en circulation pour chaque abaissement de 10°C); </a:t>
            </a:r>
          </a:p>
          <a:p>
            <a:pPr marL="0" indent="0">
              <a:buNone/>
            </a:pPr>
            <a:r>
              <a:rPr lang="fr-FR" sz="2000" dirty="0">
                <a:latin typeface="Times New Roman" panose="02020603050405020304" pitchFamily="18" charset="0"/>
                <a:cs typeface="Times New Roman" panose="02020603050405020304" pitchFamily="18" charset="0"/>
              </a:rPr>
              <a:t>Réduit les coûts relié à la consommation d’eau et surtout l’énergie.</a:t>
            </a: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45</a:t>
            </a:fld>
            <a:endParaRPr lang="fr-FR"/>
          </a:p>
        </p:txBody>
      </p:sp>
      <p:pic>
        <p:nvPicPr>
          <p:cNvPr id="5" name="Image 4"/>
          <p:cNvPicPr>
            <a:picLocks noChangeAspect="1"/>
          </p:cNvPicPr>
          <p:nvPr/>
        </p:nvPicPr>
        <p:blipFill>
          <a:blip r:embed="rId2"/>
          <a:stretch>
            <a:fillRect/>
          </a:stretch>
        </p:blipFill>
        <p:spPr>
          <a:xfrm>
            <a:off x="5409842" y="2036350"/>
            <a:ext cx="3276958" cy="4320000"/>
          </a:xfrm>
          <a:prstGeom prst="rect">
            <a:avLst/>
          </a:prstGeom>
        </p:spPr>
      </p:pic>
    </p:spTree>
    <p:extLst>
      <p:ext uri="{BB962C8B-B14F-4D97-AF65-F5344CB8AC3E}">
        <p14:creationId xmlns:p14="http://schemas.microsoft.com/office/powerpoint/2010/main" val="1691546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Différents types </a:t>
            </a:r>
            <a:endParaRPr lang="fr-FR" dirty="0"/>
          </a:p>
        </p:txBody>
      </p:sp>
      <p:sp>
        <p:nvSpPr>
          <p:cNvPr id="3" name="Espace réservé du contenu 2"/>
          <p:cNvSpPr>
            <a:spLocks noGrp="1"/>
          </p:cNvSpPr>
          <p:nvPr>
            <p:ph idx="1"/>
          </p:nvPr>
        </p:nvSpPr>
        <p:spPr/>
        <p:txBody>
          <a:bodyPr>
            <a:normAutofit/>
          </a:bodyPr>
          <a:lstStyle/>
          <a:p>
            <a:pPr marL="0" indent="0">
              <a:buNone/>
            </a:pPr>
            <a:r>
              <a:rPr lang="fr-FR" sz="2000" dirty="0">
                <a:latin typeface="Times New Roman" panose="02020603050405020304" pitchFamily="18" charset="0"/>
                <a:cs typeface="Times New Roman" panose="02020603050405020304" pitchFamily="18" charset="0"/>
              </a:rPr>
              <a:t>Différents types de </a:t>
            </a:r>
            <a:r>
              <a:rPr lang="fr-FR" sz="2000" dirty="0" smtClean="0">
                <a:latin typeface="Times New Roman" panose="02020603050405020304" pitchFamily="18" charset="0"/>
                <a:cs typeface="Times New Roman" panose="02020603050405020304" pitchFamily="18" charset="0"/>
              </a:rPr>
              <a:t>tours de refroidissement</a:t>
            </a:r>
          </a:p>
          <a:p>
            <a:pPr marL="0" indent="0">
              <a:buNone/>
            </a:pP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Tour de refroidissement </a:t>
            </a:r>
            <a:r>
              <a:rPr lang="fr-FR" sz="2000" dirty="0" smtClean="0">
                <a:latin typeface="Times New Roman" panose="02020603050405020304" pitchFamily="18" charset="0"/>
                <a:cs typeface="Times New Roman" panose="02020603050405020304" pitchFamily="18" charset="0"/>
              </a:rPr>
              <a:t>ouverte</a:t>
            </a:r>
          </a:p>
          <a:p>
            <a:r>
              <a:rPr lang="fr-FR" sz="2000" dirty="0">
                <a:latin typeface="Times New Roman" panose="02020603050405020304" pitchFamily="18" charset="0"/>
                <a:cs typeface="Times New Roman" panose="02020603050405020304" pitchFamily="18" charset="0"/>
              </a:rPr>
              <a:t>Tour de refroidissement à circuit </a:t>
            </a:r>
            <a:r>
              <a:rPr lang="fr-FR" sz="2000" dirty="0" smtClean="0">
                <a:latin typeface="Times New Roman" panose="02020603050405020304" pitchFamily="18" charset="0"/>
                <a:cs typeface="Times New Roman" panose="02020603050405020304" pitchFamily="18" charset="0"/>
              </a:rPr>
              <a:t>fermé</a:t>
            </a:r>
          </a:p>
          <a:p>
            <a:r>
              <a:rPr lang="fr-FR" sz="2000" dirty="0">
                <a:latin typeface="Times New Roman" panose="02020603050405020304" pitchFamily="18" charset="0"/>
                <a:cs typeface="Times New Roman" panose="02020603050405020304" pitchFamily="18" charset="0"/>
              </a:rPr>
              <a:t>Tour de refroidissement à circuit fermé hybride</a:t>
            </a:r>
          </a:p>
          <a:p>
            <a:r>
              <a:rPr lang="fr-FR" sz="2000" dirty="0" smtClean="0">
                <a:latin typeface="Times New Roman" panose="02020603050405020304" pitchFamily="18" charset="0"/>
                <a:cs typeface="Times New Roman" panose="02020603050405020304" pitchFamily="18" charset="0"/>
              </a:rPr>
              <a:t>Condenseur évaporatif</a:t>
            </a:r>
          </a:p>
          <a:p>
            <a:pPr marL="0" indent="0">
              <a:buNone/>
            </a:pPr>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46</a:t>
            </a:fld>
            <a:endParaRPr lang="fr-FR"/>
          </a:p>
        </p:txBody>
      </p:sp>
    </p:spTree>
    <p:extLst>
      <p:ext uri="{BB962C8B-B14F-4D97-AF65-F5344CB8AC3E}">
        <p14:creationId xmlns:p14="http://schemas.microsoft.com/office/powerpoint/2010/main" val="1485787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a:t>Tour de refroidissement </a:t>
            </a:r>
            <a:r>
              <a:rPr lang="fr-FR" b="1" dirty="0" smtClean="0"/>
              <a:t>ouverte</a:t>
            </a:r>
            <a:endParaRPr lang="fr-FR" dirty="0"/>
          </a:p>
        </p:txBody>
      </p:sp>
      <p:sp>
        <p:nvSpPr>
          <p:cNvPr id="3" name="Espace réservé du contenu 2"/>
          <p:cNvSpPr>
            <a:spLocks noGrp="1"/>
          </p:cNvSpPr>
          <p:nvPr>
            <p:ph idx="1"/>
          </p:nvPr>
        </p:nvSpPr>
        <p:spPr>
          <a:xfrm>
            <a:off x="457200" y="1935480"/>
            <a:ext cx="4042792" cy="4389120"/>
          </a:xfrm>
        </p:spPr>
        <p:txBody>
          <a:bodyPr>
            <a:normAutofit/>
          </a:bodyPr>
          <a:lstStyle/>
          <a:p>
            <a:r>
              <a:rPr lang="fr-FR" sz="2000" dirty="0">
                <a:latin typeface="Times New Roman" panose="02020603050405020304" pitchFamily="18" charset="0"/>
                <a:cs typeface="Times New Roman" panose="02020603050405020304" pitchFamily="18" charset="0"/>
              </a:rPr>
              <a:t>La tour ouverte est l'équipement </a:t>
            </a:r>
            <a:r>
              <a:rPr lang="fr-FR" sz="2000" dirty="0" smtClean="0">
                <a:latin typeface="Times New Roman" panose="02020603050405020304" pitchFamily="18" charset="0"/>
                <a:cs typeface="Times New Roman" panose="02020603050405020304" pitchFamily="18" charset="0"/>
              </a:rPr>
              <a:t>évaporatif qui </a:t>
            </a:r>
            <a:r>
              <a:rPr lang="fr-FR" sz="2000" dirty="0">
                <a:latin typeface="Times New Roman" panose="02020603050405020304" pitchFamily="18" charset="0"/>
                <a:cs typeface="Times New Roman" panose="02020603050405020304" pitchFamily="18" charset="0"/>
              </a:rPr>
              <a:t>offre les plus grands avantages en matière de rendement, d'encombrement, de coût unitaire et de </a:t>
            </a:r>
            <a:r>
              <a:rPr lang="fr-FR" sz="2000" b="1" dirty="0">
                <a:latin typeface="Times New Roman" panose="02020603050405020304" pitchFamily="18" charset="0"/>
                <a:cs typeface="Times New Roman" panose="02020603050405020304" pitchFamily="18" charset="0"/>
              </a:rPr>
              <a:t>consommation énergétique</a:t>
            </a:r>
            <a:r>
              <a:rPr lang="fr-FR" sz="2000" dirty="0">
                <a:latin typeface="Times New Roman" panose="02020603050405020304" pitchFamily="18" charset="0"/>
                <a:cs typeface="Times New Roman" panose="02020603050405020304" pitchFamily="18" charset="0"/>
              </a:rPr>
              <a:t>, présentant également le poids d'installation le plus faible.</a:t>
            </a:r>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47</a:t>
            </a:fld>
            <a:endParaRPr lang="fr-FR"/>
          </a:p>
        </p:txBody>
      </p:sp>
      <p:pic>
        <p:nvPicPr>
          <p:cNvPr id="5" name="Image 4"/>
          <p:cNvPicPr>
            <a:picLocks noChangeAspect="1"/>
          </p:cNvPicPr>
          <p:nvPr/>
        </p:nvPicPr>
        <p:blipFill>
          <a:blip r:embed="rId2"/>
          <a:stretch>
            <a:fillRect/>
          </a:stretch>
        </p:blipFill>
        <p:spPr>
          <a:xfrm>
            <a:off x="4675799" y="1935480"/>
            <a:ext cx="4468201" cy="4521200"/>
          </a:xfrm>
          <a:prstGeom prst="rect">
            <a:avLst/>
          </a:prstGeom>
        </p:spPr>
      </p:pic>
    </p:spTree>
    <p:extLst>
      <p:ext uri="{BB962C8B-B14F-4D97-AF65-F5344CB8AC3E}">
        <p14:creationId xmlns:p14="http://schemas.microsoft.com/office/powerpoint/2010/main" val="4129913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3746659" y="2301719"/>
            <a:ext cx="5397341" cy="3600000"/>
          </a:xfrm>
          <a:prstGeom prst="rect">
            <a:avLst/>
          </a:prstGeom>
        </p:spPr>
      </p:pic>
      <p:sp>
        <p:nvSpPr>
          <p:cNvPr id="4" name="Espace réservé du numéro de diapositive 3"/>
          <p:cNvSpPr>
            <a:spLocks noGrp="1"/>
          </p:cNvSpPr>
          <p:nvPr>
            <p:ph type="sldNum" sz="quarter" idx="12"/>
          </p:nvPr>
        </p:nvSpPr>
        <p:spPr/>
        <p:txBody>
          <a:bodyPr/>
          <a:lstStyle/>
          <a:p>
            <a:fld id="{4B63DBA2-E642-4D1C-A077-BB3922FBC190}" type="slidenum">
              <a:rPr lang="fr-FR" smtClean="0"/>
              <a:pPr/>
              <a:t>48</a:t>
            </a:fld>
            <a:endParaRPr lang="fr-FR"/>
          </a:p>
        </p:txBody>
      </p:sp>
      <p:sp>
        <p:nvSpPr>
          <p:cNvPr id="6" name="Rectangle 5"/>
          <p:cNvSpPr/>
          <p:nvPr/>
        </p:nvSpPr>
        <p:spPr>
          <a:xfrm>
            <a:off x="179512" y="1700808"/>
            <a:ext cx="3456384" cy="3539430"/>
          </a:xfrm>
          <a:prstGeom prst="rect">
            <a:avLst/>
          </a:prstGeom>
        </p:spPr>
        <p:txBody>
          <a:bodyPr wrap="square">
            <a:spAutoFit/>
          </a:bodyPr>
          <a:lstStyle/>
          <a:p>
            <a:r>
              <a:rPr lang="fr-FR" sz="1600" b="1" dirty="0">
                <a:solidFill>
                  <a:srgbClr val="000000"/>
                </a:solidFill>
                <a:latin typeface="Times New Roman" panose="02020603050405020304" pitchFamily="18" charset="0"/>
                <a:cs typeface="Times New Roman" panose="02020603050405020304" pitchFamily="18" charset="0"/>
              </a:rPr>
              <a:t>Avantages :</a:t>
            </a:r>
            <a:endParaRPr lang="fr-FR" sz="1600" dirty="0">
              <a:solidFill>
                <a:srgbClr val="000000"/>
              </a:solidFill>
              <a:latin typeface="Times New Roman" panose="02020603050405020304" pitchFamily="18" charset="0"/>
              <a:cs typeface="Times New Roman" panose="02020603050405020304" pitchFamily="18" charset="0"/>
            </a:endParaRPr>
          </a:p>
          <a:p>
            <a:r>
              <a:rPr lang="fr-FR" sz="1600" dirty="0">
                <a:solidFill>
                  <a:srgbClr val="000000"/>
                </a:solidFill>
                <a:latin typeface="Times New Roman" panose="02020603050405020304" pitchFamily="18" charset="0"/>
                <a:cs typeface="Times New Roman" panose="02020603050405020304" pitchFamily="18" charset="0"/>
              </a:rPr>
              <a:t>•Coût</a:t>
            </a:r>
          </a:p>
          <a:p>
            <a:r>
              <a:rPr lang="fr-FR" sz="1600" dirty="0">
                <a:solidFill>
                  <a:srgbClr val="000000"/>
                </a:solidFill>
                <a:latin typeface="Times New Roman" panose="02020603050405020304" pitchFamily="18" charset="0"/>
                <a:cs typeface="Times New Roman" panose="02020603050405020304" pitchFamily="18" charset="0"/>
              </a:rPr>
              <a:t>•Rendement (échange direct)</a:t>
            </a:r>
          </a:p>
          <a:p>
            <a:r>
              <a:rPr lang="fr-FR" sz="1600" dirty="0">
                <a:solidFill>
                  <a:srgbClr val="000000"/>
                </a:solidFill>
                <a:latin typeface="Times New Roman" panose="02020603050405020304" pitchFamily="18" charset="0"/>
                <a:cs typeface="Times New Roman" panose="02020603050405020304" pitchFamily="18" charset="0"/>
              </a:rPr>
              <a:t>•Encombrement</a:t>
            </a:r>
          </a:p>
          <a:p>
            <a:r>
              <a:rPr lang="fr-FR" sz="1600" dirty="0">
                <a:solidFill>
                  <a:srgbClr val="000000"/>
                </a:solidFill>
                <a:latin typeface="Times New Roman" panose="02020603050405020304" pitchFamily="18" charset="0"/>
                <a:cs typeface="Times New Roman" panose="02020603050405020304" pitchFamily="18" charset="0"/>
              </a:rPr>
              <a:t>•Poids </a:t>
            </a:r>
          </a:p>
          <a:p>
            <a:endParaRPr lang="fr-FR" sz="1600" dirty="0">
              <a:solidFill>
                <a:srgbClr val="000000"/>
              </a:solidFill>
              <a:latin typeface="Times New Roman" panose="02020603050405020304" pitchFamily="18" charset="0"/>
              <a:cs typeface="Times New Roman" panose="02020603050405020304" pitchFamily="18" charset="0"/>
            </a:endParaRPr>
          </a:p>
          <a:p>
            <a:r>
              <a:rPr lang="fr-FR" sz="1600" b="1" dirty="0">
                <a:solidFill>
                  <a:srgbClr val="000000"/>
                </a:solidFill>
                <a:latin typeface="Times New Roman" panose="02020603050405020304" pitchFamily="18" charset="0"/>
                <a:cs typeface="Times New Roman" panose="02020603050405020304" pitchFamily="18" charset="0"/>
              </a:rPr>
              <a:t>Inconvénients :</a:t>
            </a:r>
            <a:endParaRPr lang="fr-FR" sz="1600" dirty="0">
              <a:solidFill>
                <a:srgbClr val="000000"/>
              </a:solidFill>
              <a:latin typeface="Times New Roman" panose="02020603050405020304" pitchFamily="18" charset="0"/>
              <a:cs typeface="Times New Roman" panose="02020603050405020304" pitchFamily="18" charset="0"/>
            </a:endParaRPr>
          </a:p>
          <a:p>
            <a:r>
              <a:rPr lang="fr-FR" sz="1600" dirty="0">
                <a:solidFill>
                  <a:srgbClr val="000000"/>
                </a:solidFill>
                <a:latin typeface="Times New Roman" panose="02020603050405020304" pitchFamily="18" charset="0"/>
                <a:cs typeface="Times New Roman" panose="02020603050405020304" pitchFamily="18" charset="0"/>
              </a:rPr>
              <a:t>•Volume du circuit d’eau plus important à traiter</a:t>
            </a:r>
          </a:p>
          <a:p>
            <a:r>
              <a:rPr lang="fr-FR" sz="1600" dirty="0">
                <a:solidFill>
                  <a:srgbClr val="000000"/>
                </a:solidFill>
                <a:latin typeface="Times New Roman" panose="02020603050405020304" pitchFamily="18" charset="0"/>
                <a:cs typeface="Times New Roman" panose="02020603050405020304" pitchFamily="18" charset="0"/>
              </a:rPr>
              <a:t>•Développement du tartre et des bactéries dans le circuit primaire</a:t>
            </a:r>
          </a:p>
          <a:p>
            <a:r>
              <a:rPr lang="fr-FR" sz="1600" dirty="0">
                <a:solidFill>
                  <a:srgbClr val="000000"/>
                </a:solidFill>
                <a:latin typeface="Times New Roman" panose="02020603050405020304" pitchFamily="18" charset="0"/>
                <a:cs typeface="Times New Roman" panose="02020603050405020304" pitchFamily="18" charset="0"/>
              </a:rPr>
              <a:t>•Difficulté de nettoyage et de désinfection du système</a:t>
            </a:r>
          </a:p>
          <a:p>
            <a:r>
              <a:rPr lang="fr-FR" sz="1600" dirty="0">
                <a:solidFill>
                  <a:srgbClr val="000000"/>
                </a:solidFill>
                <a:latin typeface="Times New Roman" panose="02020603050405020304" pitchFamily="18" charset="0"/>
                <a:cs typeface="Times New Roman" panose="02020603050405020304" pitchFamily="18" charset="0"/>
              </a:rPr>
              <a:t>•Pollution possible du process</a:t>
            </a:r>
          </a:p>
        </p:txBody>
      </p:sp>
      <p:sp>
        <p:nvSpPr>
          <p:cNvPr id="8" name="Titre 1"/>
          <p:cNvSpPr>
            <a:spLocks noGrp="1"/>
          </p:cNvSpPr>
          <p:nvPr>
            <p:ph type="title"/>
          </p:nvPr>
        </p:nvSpPr>
        <p:spPr/>
        <p:txBody>
          <a:bodyPr>
            <a:normAutofit fontScale="90000"/>
          </a:bodyPr>
          <a:lstStyle/>
          <a:p>
            <a:pPr algn="ctr"/>
            <a:r>
              <a:rPr lang="fr-FR" b="1" dirty="0"/>
              <a:t>Tour de refroidissement </a:t>
            </a:r>
            <a:r>
              <a:rPr lang="fr-FR" b="1" dirty="0" smtClean="0"/>
              <a:t>ouverte</a:t>
            </a:r>
            <a:endParaRPr lang="fr-FR" dirty="0"/>
          </a:p>
        </p:txBody>
      </p:sp>
    </p:spTree>
    <p:extLst>
      <p:ext uri="{BB962C8B-B14F-4D97-AF65-F5344CB8AC3E}">
        <p14:creationId xmlns:p14="http://schemas.microsoft.com/office/powerpoint/2010/main" val="572524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t>Tour de refroidissement à circuit </a:t>
            </a:r>
            <a:r>
              <a:rPr lang="fr-FR" sz="4000" b="1" dirty="0" smtClean="0"/>
              <a:t>fermé</a:t>
            </a:r>
            <a:endParaRPr lang="fr-FR" sz="4000" dirty="0"/>
          </a:p>
        </p:txBody>
      </p:sp>
      <p:pic>
        <p:nvPicPr>
          <p:cNvPr id="5" name="Espace réservé du contenu 4"/>
          <p:cNvPicPr>
            <a:picLocks noGrp="1" noChangeAspect="1"/>
          </p:cNvPicPr>
          <p:nvPr>
            <p:ph idx="1"/>
          </p:nvPr>
        </p:nvPicPr>
        <p:blipFill>
          <a:blip r:embed="rId2"/>
          <a:stretch>
            <a:fillRect/>
          </a:stretch>
        </p:blipFill>
        <p:spPr>
          <a:xfrm>
            <a:off x="4889670" y="1858274"/>
            <a:ext cx="4254330" cy="4389437"/>
          </a:xfrm>
          <a:prstGeom prst="rect">
            <a:avLst/>
          </a:prstGeom>
        </p:spPr>
      </p:pic>
      <p:sp>
        <p:nvSpPr>
          <p:cNvPr id="4" name="Espace réservé du numéro de diapositive 3"/>
          <p:cNvSpPr>
            <a:spLocks noGrp="1"/>
          </p:cNvSpPr>
          <p:nvPr>
            <p:ph type="sldNum" sz="quarter" idx="12"/>
          </p:nvPr>
        </p:nvSpPr>
        <p:spPr/>
        <p:txBody>
          <a:bodyPr/>
          <a:lstStyle/>
          <a:p>
            <a:fld id="{4B63DBA2-E642-4D1C-A077-BB3922FBC190}" type="slidenum">
              <a:rPr lang="fr-FR" smtClean="0"/>
              <a:pPr/>
              <a:t>49</a:t>
            </a:fld>
            <a:endParaRPr lang="fr-FR"/>
          </a:p>
        </p:txBody>
      </p:sp>
      <p:sp>
        <p:nvSpPr>
          <p:cNvPr id="6" name="Rectangle 5"/>
          <p:cNvSpPr/>
          <p:nvPr/>
        </p:nvSpPr>
        <p:spPr>
          <a:xfrm>
            <a:off x="313554" y="1846727"/>
            <a:ext cx="4572000" cy="3308598"/>
          </a:xfrm>
          <a:prstGeom prst="rect">
            <a:avLst/>
          </a:prstGeom>
        </p:spPr>
        <p:txBody>
          <a:bodyPr>
            <a:spAutoFit/>
          </a:bodyPr>
          <a:lstStyle/>
          <a:p>
            <a:endParaRPr lang="fr-FR" sz="1100" dirty="0">
              <a:solidFill>
                <a:srgbClr val="000000"/>
              </a:solidFill>
              <a:latin typeface="Times New Roman" panose="02020603050405020304" pitchFamily="18" charset="0"/>
              <a:cs typeface="Times New Roman" panose="02020603050405020304" pitchFamily="18" charset="0"/>
            </a:endParaRPr>
          </a:p>
          <a:p>
            <a:r>
              <a:rPr lang="fr-FR" dirty="0">
                <a:solidFill>
                  <a:srgbClr val="000000"/>
                </a:solidFill>
                <a:latin typeface="Times New Roman" panose="02020603050405020304" pitchFamily="18" charset="0"/>
                <a:cs typeface="Times New Roman" panose="02020603050405020304" pitchFamily="18" charset="0"/>
              </a:rPr>
              <a:t>En matière de gestion du risque, la tour fermée avec échangeur arrosé offre donc de nombreux avantages. </a:t>
            </a:r>
            <a:endParaRPr lang="fr-FR" dirty="0" smtClean="0">
              <a:solidFill>
                <a:srgbClr val="000000"/>
              </a:solidFill>
              <a:latin typeface="Times New Roman" panose="02020603050405020304" pitchFamily="18" charset="0"/>
              <a:cs typeface="Times New Roman" panose="02020603050405020304" pitchFamily="18" charset="0"/>
            </a:endParaRPr>
          </a:p>
          <a:p>
            <a:r>
              <a:rPr lang="fr-FR" dirty="0" smtClean="0">
                <a:solidFill>
                  <a:srgbClr val="000000"/>
                </a:solidFill>
                <a:latin typeface="Times New Roman" panose="02020603050405020304" pitchFamily="18" charset="0"/>
                <a:cs typeface="Times New Roman" panose="02020603050405020304" pitchFamily="18" charset="0"/>
              </a:rPr>
              <a:t>Ce </a:t>
            </a:r>
            <a:r>
              <a:rPr lang="fr-FR" dirty="0">
                <a:solidFill>
                  <a:srgbClr val="000000"/>
                </a:solidFill>
                <a:latin typeface="Times New Roman" panose="02020603050405020304" pitchFamily="18" charset="0"/>
                <a:cs typeface="Times New Roman" panose="02020603050405020304" pitchFamily="18" charset="0"/>
              </a:rPr>
              <a:t>principe permet ainsi de confiner l'eau de pulvérisation à la seule tour de refroidissement. </a:t>
            </a:r>
            <a:endParaRPr lang="fr-FR" dirty="0" smtClean="0">
              <a:solidFill>
                <a:srgbClr val="000000"/>
              </a:solidFill>
              <a:latin typeface="Times New Roman" panose="02020603050405020304" pitchFamily="18" charset="0"/>
              <a:cs typeface="Times New Roman" panose="02020603050405020304" pitchFamily="18" charset="0"/>
            </a:endParaRPr>
          </a:p>
          <a:p>
            <a:r>
              <a:rPr lang="fr-FR" dirty="0" smtClean="0">
                <a:solidFill>
                  <a:srgbClr val="000000"/>
                </a:solidFill>
                <a:latin typeface="Times New Roman" panose="02020603050405020304" pitchFamily="18" charset="0"/>
                <a:cs typeface="Times New Roman" panose="02020603050405020304" pitchFamily="18" charset="0"/>
              </a:rPr>
              <a:t>Le </a:t>
            </a:r>
            <a:r>
              <a:rPr lang="fr-FR" dirty="0">
                <a:solidFill>
                  <a:srgbClr val="000000"/>
                </a:solidFill>
                <a:latin typeface="Times New Roman" panose="02020603050405020304" pitchFamily="18" charset="0"/>
                <a:cs typeface="Times New Roman" panose="02020603050405020304" pitchFamily="18" charset="0"/>
              </a:rPr>
              <a:t>circuit primaire est fermé et totalement confiné, sans entrer en contact avec l'air. L'eau de pulvérisation ne peut donc pas être contaminée par les bactéries qui se développent dans les bras morts des tuyauteries ou dans les autres équipements externes </a:t>
            </a:r>
            <a:r>
              <a:rPr lang="fr-FR" dirty="0" smtClean="0">
                <a:solidFill>
                  <a:srgbClr val="000000"/>
                </a:solidFill>
                <a:latin typeface="Times New Roman" panose="02020603050405020304" pitchFamily="18" charset="0"/>
                <a:cs typeface="Times New Roman" panose="02020603050405020304" pitchFamily="18" charset="0"/>
              </a:rPr>
              <a:t> </a:t>
            </a:r>
            <a:endParaRPr lang="fr-FR"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215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Historique</a:t>
            </a:r>
          </a:p>
        </p:txBody>
      </p:sp>
      <p:sp>
        <p:nvSpPr>
          <p:cNvPr id="3" name="Espace réservé du contenu 2"/>
          <p:cNvSpPr>
            <a:spLocks noGrp="1"/>
          </p:cNvSpPr>
          <p:nvPr>
            <p:ph idx="1"/>
          </p:nvPr>
        </p:nvSpPr>
        <p:spPr/>
        <p:txBody>
          <a:bodyPr>
            <a:normAutofit lnSpcReduction="10000"/>
          </a:bodyPr>
          <a:lstStyle/>
          <a:p>
            <a:pPr algn="just">
              <a:defRPr/>
            </a:pPr>
            <a:r>
              <a:rPr lang="fr-FR" sz="2000" dirty="0">
                <a:solidFill>
                  <a:srgbClr val="002060"/>
                </a:solidFill>
                <a:latin typeface="Times New Roman" pitchFamily="18" charset="0"/>
                <a:cs typeface="Times New Roman" pitchFamily="18" charset="0"/>
              </a:rPr>
              <a:t>William Cullen En 1748 avait évaporé de l’éther éthylique en vide et en 1755 avait refroidi de l’eau en réalisant du </a:t>
            </a:r>
            <a:r>
              <a:rPr lang="fr-FR" sz="2000" dirty="0" smtClean="0">
                <a:solidFill>
                  <a:srgbClr val="002060"/>
                </a:solidFill>
                <a:latin typeface="Times New Roman" pitchFamily="18" charset="0"/>
                <a:cs typeface="Times New Roman" pitchFamily="18" charset="0"/>
              </a:rPr>
              <a:t>vide</a:t>
            </a:r>
          </a:p>
          <a:p>
            <a:pPr algn="just">
              <a:defRPr/>
            </a:pPr>
            <a:endParaRPr lang="fr-FR" sz="2000" dirty="0">
              <a:solidFill>
                <a:srgbClr val="002060"/>
              </a:solidFill>
              <a:latin typeface="Times New Roman" pitchFamily="18" charset="0"/>
              <a:cs typeface="Times New Roman" pitchFamily="18" charset="0"/>
            </a:endParaRPr>
          </a:p>
          <a:p>
            <a:pPr algn="just"/>
            <a:r>
              <a:rPr lang="fr-FR" sz="2000" dirty="0">
                <a:solidFill>
                  <a:srgbClr val="002060"/>
                </a:solidFill>
                <a:latin typeface="Times New Roman" pitchFamily="18" charset="0"/>
                <a:cs typeface="Times New Roman" pitchFamily="18" charset="0"/>
              </a:rPr>
              <a:t>Oliver Evans fût le premier à proposer un cycle de réfrigération par compression et évaporation d’éther éthylique. </a:t>
            </a:r>
            <a:endParaRPr lang="fr-FR" sz="2000" dirty="0" smtClean="0">
              <a:solidFill>
                <a:srgbClr val="002060"/>
              </a:solidFill>
              <a:latin typeface="Times New Roman" pitchFamily="18" charset="0"/>
              <a:cs typeface="Times New Roman" pitchFamily="18" charset="0"/>
            </a:endParaRPr>
          </a:p>
          <a:p>
            <a:pPr algn="just"/>
            <a:endParaRPr lang="fr-FR" sz="2000" dirty="0">
              <a:solidFill>
                <a:srgbClr val="002060"/>
              </a:solidFill>
              <a:latin typeface="Times New Roman" pitchFamily="18" charset="0"/>
              <a:cs typeface="Times New Roman" pitchFamily="18" charset="0"/>
            </a:endParaRPr>
          </a:p>
          <a:p>
            <a:pPr algn="just"/>
            <a:r>
              <a:rPr lang="fr-FR" sz="2000" dirty="0">
                <a:solidFill>
                  <a:srgbClr val="002060"/>
                </a:solidFill>
                <a:latin typeface="Times New Roman" pitchFamily="18" charset="0"/>
                <a:cs typeface="Times New Roman" pitchFamily="18" charset="0"/>
              </a:rPr>
              <a:t>En 1834, Jean-Charles-Athanase PELTIER montre l’effet Peltier </a:t>
            </a:r>
            <a:endParaRPr lang="fr-FR" sz="2000" dirty="0" smtClean="0">
              <a:solidFill>
                <a:srgbClr val="002060"/>
              </a:solidFill>
              <a:latin typeface="Times New Roman" pitchFamily="18" charset="0"/>
              <a:cs typeface="Times New Roman" pitchFamily="18" charset="0"/>
            </a:endParaRPr>
          </a:p>
          <a:p>
            <a:pPr algn="just"/>
            <a:endParaRPr lang="fr-FR" sz="2000" dirty="0">
              <a:solidFill>
                <a:srgbClr val="002060"/>
              </a:solidFill>
              <a:latin typeface="Times New Roman" pitchFamily="18" charset="0"/>
              <a:cs typeface="Times New Roman" pitchFamily="18" charset="0"/>
            </a:endParaRPr>
          </a:p>
          <a:p>
            <a:pPr algn="just">
              <a:defRPr/>
            </a:pPr>
            <a:r>
              <a:rPr lang="fr-FR" sz="2000" dirty="0">
                <a:solidFill>
                  <a:srgbClr val="002060"/>
                </a:solidFill>
                <a:latin typeface="Times New Roman" pitchFamily="18" charset="0"/>
                <a:cs typeface="Times New Roman" pitchFamily="18" charset="0"/>
              </a:rPr>
              <a:t>John LESLIE avait développé En </a:t>
            </a:r>
            <a:r>
              <a:rPr lang="fr-FR" sz="2000" dirty="0" smtClean="0">
                <a:solidFill>
                  <a:srgbClr val="002060"/>
                </a:solidFill>
                <a:latin typeface="Times New Roman" pitchFamily="18" charset="0"/>
                <a:cs typeface="Times New Roman" pitchFamily="18" charset="0"/>
              </a:rPr>
              <a:t>1823 une </a:t>
            </a:r>
            <a:r>
              <a:rPr lang="fr-FR" sz="2000" dirty="0">
                <a:solidFill>
                  <a:srgbClr val="002060"/>
                </a:solidFill>
                <a:latin typeface="Times New Roman" pitchFamily="18" charset="0"/>
                <a:cs typeface="Times New Roman" pitchFamily="18" charset="0"/>
              </a:rPr>
              <a:t>méthode pour obtenir de la glace </a:t>
            </a:r>
            <a:r>
              <a:rPr lang="fr-FR" sz="2000" dirty="0" smtClean="0">
                <a:solidFill>
                  <a:srgbClr val="002060"/>
                </a:solidFill>
                <a:latin typeface="Times New Roman" pitchFamily="18" charset="0"/>
                <a:cs typeface="Times New Roman" pitchFamily="18" charset="0"/>
              </a:rPr>
              <a:t>artificielle</a:t>
            </a:r>
          </a:p>
          <a:p>
            <a:pPr marL="0" indent="0" algn="just">
              <a:buNone/>
              <a:defRPr/>
            </a:pPr>
            <a:endParaRPr lang="fr-FR" sz="2000" dirty="0">
              <a:solidFill>
                <a:srgbClr val="002060"/>
              </a:solidFill>
              <a:latin typeface="Times New Roman" pitchFamily="18" charset="0"/>
              <a:cs typeface="Times New Roman" pitchFamily="18" charset="0"/>
            </a:endParaRPr>
          </a:p>
          <a:p>
            <a:pPr algn="just">
              <a:spcBef>
                <a:spcPts val="1200"/>
              </a:spcBef>
              <a:spcAft>
                <a:spcPts val="1200"/>
              </a:spcAft>
            </a:pPr>
            <a:r>
              <a:rPr lang="fr-FR" sz="2000" dirty="0">
                <a:solidFill>
                  <a:srgbClr val="002060"/>
                </a:solidFill>
                <a:latin typeface="Times New Roman" pitchFamily="18" charset="0"/>
                <a:cs typeface="Times New Roman" pitchFamily="18" charset="0"/>
              </a:rPr>
              <a:t>Michael FARADAY, découvrait qu’en comprimant et dilatant l’ammoniac, on pourrait refroidir l’air   </a:t>
            </a:r>
          </a:p>
          <a:p>
            <a:endParaRPr lang="fr-FR" sz="2000" dirty="0"/>
          </a:p>
        </p:txBody>
      </p:sp>
      <p:sp>
        <p:nvSpPr>
          <p:cNvPr id="4" name="Espace réservé du numéro de diapositive 3"/>
          <p:cNvSpPr>
            <a:spLocks noGrp="1"/>
          </p:cNvSpPr>
          <p:nvPr>
            <p:ph type="sldNum" sz="quarter" idx="12"/>
          </p:nvPr>
        </p:nvSpPr>
        <p:spPr/>
        <p:txBody>
          <a:bodyPr/>
          <a:lstStyle/>
          <a:p>
            <a:fld id="{4B63DBA2-E642-4D1C-A077-BB3922FBC190}" type="slidenum">
              <a:rPr lang="fr-FR" smtClean="0"/>
              <a:pPr/>
              <a:t>5</a:t>
            </a:fld>
            <a:endParaRPr lang="fr-FR"/>
          </a:p>
        </p:txBody>
      </p:sp>
    </p:spTree>
    <p:extLst>
      <p:ext uri="{BB962C8B-B14F-4D97-AF65-F5344CB8AC3E}">
        <p14:creationId xmlns:p14="http://schemas.microsoft.com/office/powerpoint/2010/main" val="1287928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stretch>
            <a:fillRect/>
          </a:stretch>
        </p:blipFill>
        <p:spPr>
          <a:xfrm>
            <a:off x="1130215" y="1122374"/>
            <a:ext cx="6883569" cy="5400000"/>
          </a:xfrm>
          <a:prstGeom prst="rect">
            <a:avLst/>
          </a:prstGeom>
        </p:spPr>
      </p:pic>
      <p:sp>
        <p:nvSpPr>
          <p:cNvPr id="4" name="Espace réservé du numéro de diapositive 3"/>
          <p:cNvSpPr>
            <a:spLocks noGrp="1"/>
          </p:cNvSpPr>
          <p:nvPr>
            <p:ph type="sldNum" sz="quarter" idx="12"/>
          </p:nvPr>
        </p:nvSpPr>
        <p:spPr/>
        <p:txBody>
          <a:bodyPr/>
          <a:lstStyle/>
          <a:p>
            <a:fld id="{4B63DBA2-E642-4D1C-A077-BB3922FBC190}" type="slidenum">
              <a:rPr lang="fr-FR" smtClean="0"/>
              <a:pPr/>
              <a:t>50</a:t>
            </a:fld>
            <a:endParaRPr lang="fr-FR"/>
          </a:p>
        </p:txBody>
      </p:sp>
    </p:spTree>
    <p:extLst>
      <p:ext uri="{BB962C8B-B14F-4D97-AF65-F5344CB8AC3E}">
        <p14:creationId xmlns:p14="http://schemas.microsoft.com/office/powerpoint/2010/main" val="419378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3563888" y="2301719"/>
            <a:ext cx="5438128" cy="3600000"/>
          </a:xfrm>
          <a:prstGeom prst="rect">
            <a:avLst/>
          </a:prstGeom>
        </p:spPr>
      </p:pic>
      <p:sp>
        <p:nvSpPr>
          <p:cNvPr id="4" name="Espace réservé du numéro de diapositive 3"/>
          <p:cNvSpPr>
            <a:spLocks noGrp="1"/>
          </p:cNvSpPr>
          <p:nvPr>
            <p:ph type="sldNum" sz="quarter" idx="12"/>
          </p:nvPr>
        </p:nvSpPr>
        <p:spPr/>
        <p:txBody>
          <a:bodyPr/>
          <a:lstStyle/>
          <a:p>
            <a:fld id="{4B63DBA2-E642-4D1C-A077-BB3922FBC190}" type="slidenum">
              <a:rPr lang="fr-FR" smtClean="0"/>
              <a:pPr/>
              <a:t>51</a:t>
            </a:fld>
            <a:endParaRPr lang="fr-FR"/>
          </a:p>
        </p:txBody>
      </p:sp>
      <p:sp>
        <p:nvSpPr>
          <p:cNvPr id="6" name="Rectangle 5"/>
          <p:cNvSpPr/>
          <p:nvPr/>
        </p:nvSpPr>
        <p:spPr>
          <a:xfrm>
            <a:off x="323528" y="1847088"/>
            <a:ext cx="3168352" cy="4524315"/>
          </a:xfrm>
          <a:prstGeom prst="rect">
            <a:avLst/>
          </a:prstGeom>
        </p:spPr>
        <p:txBody>
          <a:bodyPr wrap="square">
            <a:spAutoFit/>
          </a:bodyPr>
          <a:lstStyle/>
          <a:p>
            <a:r>
              <a:rPr lang="fr-FR" sz="1600" b="1" dirty="0">
                <a:solidFill>
                  <a:srgbClr val="000000"/>
                </a:solidFill>
                <a:latin typeface="Times New Roman" panose="02020603050405020304" pitchFamily="18" charset="0"/>
                <a:cs typeface="Times New Roman" panose="02020603050405020304" pitchFamily="18" charset="0"/>
              </a:rPr>
              <a:t>Avantages :</a:t>
            </a:r>
            <a:endParaRPr lang="fr-FR" sz="1600" dirty="0">
              <a:solidFill>
                <a:srgbClr val="000000"/>
              </a:solidFill>
              <a:latin typeface="Times New Roman" panose="02020603050405020304" pitchFamily="18" charset="0"/>
              <a:cs typeface="Times New Roman" panose="02020603050405020304" pitchFamily="18" charset="0"/>
            </a:endParaRPr>
          </a:p>
          <a:p>
            <a:r>
              <a:rPr lang="fr-FR" sz="1600" dirty="0">
                <a:solidFill>
                  <a:srgbClr val="000000"/>
                </a:solidFill>
                <a:latin typeface="Times New Roman" panose="02020603050405020304" pitchFamily="18" charset="0"/>
                <a:cs typeface="Times New Roman" panose="02020603050405020304" pitchFamily="18" charset="0"/>
              </a:rPr>
              <a:t>•Un seul appareil (pas d’échangeur externe)</a:t>
            </a:r>
          </a:p>
          <a:p>
            <a:r>
              <a:rPr lang="fr-FR" sz="1600" dirty="0">
                <a:solidFill>
                  <a:srgbClr val="000000"/>
                </a:solidFill>
                <a:latin typeface="Times New Roman" panose="02020603050405020304" pitchFamily="18" charset="0"/>
                <a:cs typeface="Times New Roman" panose="02020603050405020304" pitchFamily="18" charset="0"/>
              </a:rPr>
              <a:t>•Grand débit d’eau constant sur échangeur</a:t>
            </a:r>
          </a:p>
          <a:p>
            <a:r>
              <a:rPr lang="fr-FR" sz="1600" dirty="0">
                <a:solidFill>
                  <a:srgbClr val="000000"/>
                </a:solidFill>
                <a:latin typeface="Times New Roman" panose="02020603050405020304" pitchFamily="18" charset="0"/>
                <a:cs typeface="Times New Roman" panose="02020603050405020304" pitchFamily="18" charset="0"/>
              </a:rPr>
              <a:t>•Pas de pollution du process(circuit </a:t>
            </a:r>
            <a:r>
              <a:rPr lang="fr-FR" sz="1600" dirty="0" smtClean="0">
                <a:solidFill>
                  <a:srgbClr val="000000"/>
                </a:solidFill>
                <a:latin typeface="Times New Roman" panose="02020603050405020304" pitchFamily="18" charset="0"/>
                <a:cs typeface="Times New Roman" panose="02020603050405020304" pitchFamily="18" charset="0"/>
              </a:rPr>
              <a:t>primaire fermé </a:t>
            </a:r>
            <a:r>
              <a:rPr lang="fr-FR" sz="1600" dirty="0">
                <a:solidFill>
                  <a:srgbClr val="000000"/>
                </a:solidFill>
                <a:latin typeface="Times New Roman" panose="02020603050405020304" pitchFamily="18" charset="0"/>
                <a:cs typeface="Times New Roman" panose="02020603050405020304" pitchFamily="18" charset="0"/>
              </a:rPr>
              <a:t>et propre)</a:t>
            </a:r>
          </a:p>
          <a:p>
            <a:r>
              <a:rPr lang="fr-FR" sz="1600" dirty="0">
                <a:solidFill>
                  <a:srgbClr val="000000"/>
                </a:solidFill>
                <a:latin typeface="Times New Roman" panose="02020603050405020304" pitchFamily="18" charset="0"/>
                <a:cs typeface="Times New Roman" panose="02020603050405020304" pitchFamily="18" charset="0"/>
              </a:rPr>
              <a:t>•Température d’eau de pulvérisation basse</a:t>
            </a:r>
          </a:p>
          <a:p>
            <a:r>
              <a:rPr lang="fr-FR" sz="1600" dirty="0">
                <a:solidFill>
                  <a:srgbClr val="000000"/>
                </a:solidFill>
                <a:latin typeface="Times New Roman" panose="02020603050405020304" pitchFamily="18" charset="0"/>
                <a:cs typeface="Times New Roman" panose="02020603050405020304" pitchFamily="18" charset="0"/>
              </a:rPr>
              <a:t>•Surface échangeur lisse et accessible </a:t>
            </a:r>
            <a:r>
              <a:rPr lang="fr-FR" sz="1600" dirty="0" smtClean="0">
                <a:solidFill>
                  <a:srgbClr val="000000"/>
                </a:solidFill>
                <a:latin typeface="Times New Roman" panose="02020603050405020304" pitchFamily="18" charset="0"/>
                <a:cs typeface="Times New Roman" panose="02020603050405020304" pitchFamily="18" charset="0"/>
              </a:rPr>
              <a:t>pour nettoyage</a:t>
            </a:r>
            <a:endParaRPr lang="fr-FR" sz="1600" dirty="0">
              <a:solidFill>
                <a:srgbClr val="000000"/>
              </a:solidFill>
              <a:latin typeface="Times New Roman" panose="02020603050405020304" pitchFamily="18" charset="0"/>
              <a:cs typeface="Times New Roman" panose="02020603050405020304" pitchFamily="18" charset="0"/>
            </a:endParaRPr>
          </a:p>
          <a:p>
            <a:r>
              <a:rPr lang="fr-FR" sz="1600" dirty="0">
                <a:solidFill>
                  <a:srgbClr val="000000"/>
                </a:solidFill>
                <a:latin typeface="Times New Roman" panose="02020603050405020304" pitchFamily="18" charset="0"/>
                <a:cs typeface="Times New Roman" panose="02020603050405020304" pitchFamily="18" charset="0"/>
              </a:rPr>
              <a:t>•Volume d’eau à traiter très limité </a:t>
            </a:r>
            <a:r>
              <a:rPr lang="fr-FR" sz="1600" dirty="0" smtClean="0">
                <a:solidFill>
                  <a:srgbClr val="000000"/>
                </a:solidFill>
                <a:latin typeface="Times New Roman" panose="02020603050405020304" pitchFamily="18" charset="0"/>
                <a:cs typeface="Times New Roman" panose="02020603050405020304" pitchFamily="18" charset="0"/>
              </a:rPr>
              <a:t>et confinement </a:t>
            </a:r>
            <a:r>
              <a:rPr lang="fr-FR" sz="1600" dirty="0">
                <a:solidFill>
                  <a:srgbClr val="000000"/>
                </a:solidFill>
                <a:latin typeface="Times New Roman" panose="02020603050405020304" pitchFamily="18" charset="0"/>
                <a:cs typeface="Times New Roman" panose="02020603050405020304" pitchFamily="18" charset="0"/>
              </a:rPr>
              <a:t>sanitaire au </a:t>
            </a:r>
            <a:r>
              <a:rPr lang="fr-FR" sz="1600" dirty="0" smtClean="0">
                <a:solidFill>
                  <a:srgbClr val="000000"/>
                </a:solidFill>
                <a:latin typeface="Times New Roman" panose="02020603050405020304" pitchFamily="18" charset="0"/>
                <a:cs typeface="Times New Roman" panose="02020603050405020304" pitchFamily="18" charset="0"/>
              </a:rPr>
              <a:t>bassin</a:t>
            </a:r>
          </a:p>
          <a:p>
            <a:r>
              <a:rPr lang="fr-FR" sz="1600" b="1" dirty="0" smtClean="0">
                <a:solidFill>
                  <a:srgbClr val="000000"/>
                </a:solidFill>
                <a:latin typeface="Times New Roman" panose="02020603050405020304" pitchFamily="18" charset="0"/>
                <a:cs typeface="Times New Roman" panose="02020603050405020304" pitchFamily="18" charset="0"/>
              </a:rPr>
              <a:t>Inconvénients </a:t>
            </a:r>
            <a:r>
              <a:rPr lang="fr-FR" sz="1600" b="1" dirty="0">
                <a:solidFill>
                  <a:srgbClr val="000000"/>
                </a:solidFill>
                <a:latin typeface="Times New Roman" panose="02020603050405020304" pitchFamily="18" charset="0"/>
                <a:cs typeface="Times New Roman" panose="02020603050405020304" pitchFamily="18" charset="0"/>
              </a:rPr>
              <a:t>(par rapport à une tour ouverte) </a:t>
            </a:r>
            <a:r>
              <a:rPr lang="fr-FR" sz="1600" dirty="0">
                <a:solidFill>
                  <a:srgbClr val="000000"/>
                </a:solidFill>
                <a:latin typeface="Times New Roman" panose="02020603050405020304" pitchFamily="18" charset="0"/>
                <a:cs typeface="Times New Roman" panose="02020603050405020304" pitchFamily="18" charset="0"/>
              </a:rPr>
              <a:t>:</a:t>
            </a:r>
          </a:p>
          <a:p>
            <a:r>
              <a:rPr lang="fr-FR" sz="1600" dirty="0">
                <a:solidFill>
                  <a:srgbClr val="000000"/>
                </a:solidFill>
                <a:latin typeface="Times New Roman" panose="02020603050405020304" pitchFamily="18" charset="0"/>
                <a:cs typeface="Times New Roman" panose="02020603050405020304" pitchFamily="18" charset="0"/>
              </a:rPr>
              <a:t>•Encombrement</a:t>
            </a:r>
          </a:p>
          <a:p>
            <a:r>
              <a:rPr lang="fr-FR" sz="1600" dirty="0">
                <a:solidFill>
                  <a:srgbClr val="000000"/>
                </a:solidFill>
                <a:latin typeface="Times New Roman" panose="02020603050405020304" pitchFamily="18" charset="0"/>
                <a:cs typeface="Times New Roman" panose="02020603050405020304" pitchFamily="18" charset="0"/>
              </a:rPr>
              <a:t>•Poids</a:t>
            </a:r>
          </a:p>
          <a:p>
            <a:r>
              <a:rPr lang="fr-FR" sz="1600" dirty="0">
                <a:solidFill>
                  <a:srgbClr val="000000"/>
                </a:solidFill>
                <a:latin typeface="Times New Roman" panose="02020603050405020304" pitchFamily="18" charset="0"/>
                <a:cs typeface="Times New Roman" panose="02020603050405020304" pitchFamily="18" charset="0"/>
              </a:rPr>
              <a:t>•Prix</a:t>
            </a:r>
          </a:p>
        </p:txBody>
      </p:sp>
      <p:sp>
        <p:nvSpPr>
          <p:cNvPr id="7" name="Titre 1"/>
          <p:cNvSpPr>
            <a:spLocks noGrp="1"/>
          </p:cNvSpPr>
          <p:nvPr>
            <p:ph type="title"/>
          </p:nvPr>
        </p:nvSpPr>
        <p:spPr/>
        <p:txBody>
          <a:bodyPr>
            <a:normAutofit/>
          </a:bodyPr>
          <a:lstStyle/>
          <a:p>
            <a:pPr algn="ctr"/>
            <a:r>
              <a:rPr lang="fr-FR" sz="4000" b="1" dirty="0"/>
              <a:t>Tour de refroidissement à circuit </a:t>
            </a:r>
            <a:r>
              <a:rPr lang="fr-FR" sz="4000" b="1" dirty="0" smtClean="0"/>
              <a:t>fermé</a:t>
            </a:r>
            <a:endParaRPr lang="fr-FR" sz="4000" dirty="0"/>
          </a:p>
        </p:txBody>
      </p:sp>
    </p:spTree>
    <p:extLst>
      <p:ext uri="{BB962C8B-B14F-4D97-AF65-F5344CB8AC3E}">
        <p14:creationId xmlns:p14="http://schemas.microsoft.com/office/powerpoint/2010/main" val="33615381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Tour de refroidissement à circuit fermé hybride</a:t>
            </a:r>
            <a:endParaRPr lang="fr-FR" sz="3200" dirty="0"/>
          </a:p>
        </p:txBody>
      </p:sp>
      <p:pic>
        <p:nvPicPr>
          <p:cNvPr id="5" name="Espace réservé du contenu 4"/>
          <p:cNvPicPr>
            <a:picLocks noGrp="1" noChangeAspect="1"/>
          </p:cNvPicPr>
          <p:nvPr>
            <p:ph idx="1"/>
          </p:nvPr>
        </p:nvPicPr>
        <p:blipFill>
          <a:blip r:embed="rId2"/>
          <a:stretch>
            <a:fillRect/>
          </a:stretch>
        </p:blipFill>
        <p:spPr>
          <a:xfrm>
            <a:off x="4788024" y="1907000"/>
            <a:ext cx="4254330" cy="4389437"/>
          </a:xfrm>
          <a:prstGeom prst="rect">
            <a:avLst/>
          </a:prstGeom>
        </p:spPr>
      </p:pic>
      <p:sp>
        <p:nvSpPr>
          <p:cNvPr id="4" name="Espace réservé du numéro de diapositive 3"/>
          <p:cNvSpPr>
            <a:spLocks noGrp="1"/>
          </p:cNvSpPr>
          <p:nvPr>
            <p:ph type="sldNum" sz="quarter" idx="12"/>
          </p:nvPr>
        </p:nvSpPr>
        <p:spPr/>
        <p:txBody>
          <a:bodyPr/>
          <a:lstStyle/>
          <a:p>
            <a:fld id="{4B63DBA2-E642-4D1C-A077-BB3922FBC190}" type="slidenum">
              <a:rPr lang="fr-FR" smtClean="0"/>
              <a:pPr/>
              <a:t>52</a:t>
            </a:fld>
            <a:endParaRPr lang="fr-FR"/>
          </a:p>
        </p:txBody>
      </p:sp>
      <p:sp>
        <p:nvSpPr>
          <p:cNvPr id="6" name="Rectangle 5"/>
          <p:cNvSpPr/>
          <p:nvPr/>
        </p:nvSpPr>
        <p:spPr>
          <a:xfrm>
            <a:off x="431853" y="2420888"/>
            <a:ext cx="3528392" cy="2585323"/>
          </a:xfrm>
          <a:prstGeom prst="rect">
            <a:avLst/>
          </a:prstGeom>
        </p:spPr>
        <p:txBody>
          <a:bodyPr wrap="square">
            <a:spAutoFit/>
          </a:bodyPr>
          <a:lstStyle/>
          <a:p>
            <a:endParaRPr lang="fr-FR" dirty="0">
              <a:solidFill>
                <a:srgbClr val="000000"/>
              </a:solidFill>
              <a:latin typeface="Times New Roman" panose="02020603050405020304" pitchFamily="18" charset="0"/>
              <a:cs typeface="Times New Roman" panose="02020603050405020304" pitchFamily="18" charset="0"/>
            </a:endParaRPr>
          </a:p>
          <a:p>
            <a:r>
              <a:rPr lang="fr-FR" dirty="0">
                <a:solidFill>
                  <a:srgbClr val="000000"/>
                </a:solidFill>
                <a:latin typeface="Times New Roman" panose="02020603050405020304" pitchFamily="18" charset="0"/>
                <a:cs typeface="Times New Roman" panose="02020603050405020304" pitchFamily="18" charset="0"/>
              </a:rPr>
              <a:t>Les systèmes de refroidissement hybrides conjuguent le meilleur des deux systèmes: le refroidissement </a:t>
            </a:r>
            <a:r>
              <a:rPr lang="fr-FR" dirty="0" smtClean="0">
                <a:solidFill>
                  <a:srgbClr val="000000"/>
                </a:solidFill>
                <a:latin typeface="Times New Roman" panose="02020603050405020304" pitchFamily="18" charset="0"/>
                <a:cs typeface="Times New Roman" panose="02020603050405020304" pitchFamily="18" charset="0"/>
              </a:rPr>
              <a:t>évaporatif en </a:t>
            </a:r>
            <a:r>
              <a:rPr lang="fr-FR" dirty="0">
                <a:solidFill>
                  <a:srgbClr val="000000"/>
                </a:solidFill>
                <a:latin typeface="Times New Roman" panose="02020603050405020304" pitchFamily="18" charset="0"/>
                <a:cs typeface="Times New Roman" panose="02020603050405020304" pitchFamily="18" charset="0"/>
              </a:rPr>
              <a:t>été, alliant température basse et consommation d'énergie inférieure et le refroidissement sec dans les saisons plus fraîches.</a:t>
            </a:r>
          </a:p>
        </p:txBody>
      </p:sp>
    </p:spTree>
    <p:extLst>
      <p:ext uri="{BB962C8B-B14F-4D97-AF65-F5344CB8AC3E}">
        <p14:creationId xmlns:p14="http://schemas.microsoft.com/office/powerpoint/2010/main" val="14437892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stretch>
            <a:fillRect/>
          </a:stretch>
        </p:blipFill>
        <p:spPr>
          <a:xfrm>
            <a:off x="987349" y="956350"/>
            <a:ext cx="7169302" cy="5400000"/>
          </a:xfrm>
          <a:prstGeom prst="rect">
            <a:avLst/>
          </a:prstGeom>
        </p:spPr>
      </p:pic>
      <p:sp>
        <p:nvSpPr>
          <p:cNvPr id="4" name="Espace réservé du numéro de diapositive 3"/>
          <p:cNvSpPr>
            <a:spLocks noGrp="1"/>
          </p:cNvSpPr>
          <p:nvPr>
            <p:ph type="sldNum" sz="quarter" idx="12"/>
          </p:nvPr>
        </p:nvSpPr>
        <p:spPr/>
        <p:txBody>
          <a:bodyPr/>
          <a:lstStyle/>
          <a:p>
            <a:fld id="{4B63DBA2-E642-4D1C-A077-BB3922FBC190}" type="slidenum">
              <a:rPr lang="fr-FR" smtClean="0"/>
              <a:pPr/>
              <a:t>53</a:t>
            </a:fld>
            <a:endParaRPr lang="fr-FR"/>
          </a:p>
        </p:txBody>
      </p:sp>
    </p:spTree>
    <p:extLst>
      <p:ext uri="{BB962C8B-B14F-4D97-AF65-F5344CB8AC3E}">
        <p14:creationId xmlns:p14="http://schemas.microsoft.com/office/powerpoint/2010/main" val="2516325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stretch>
            <a:fillRect/>
          </a:stretch>
        </p:blipFill>
        <p:spPr>
          <a:xfrm>
            <a:off x="1223269" y="1369733"/>
            <a:ext cx="6674752" cy="5400000"/>
          </a:xfrm>
          <a:prstGeom prst="rect">
            <a:avLst/>
          </a:prstGeom>
        </p:spPr>
      </p:pic>
      <p:sp>
        <p:nvSpPr>
          <p:cNvPr id="4" name="Espace réservé du numéro de diapositive 3"/>
          <p:cNvSpPr>
            <a:spLocks noGrp="1"/>
          </p:cNvSpPr>
          <p:nvPr>
            <p:ph type="sldNum" sz="quarter" idx="12"/>
          </p:nvPr>
        </p:nvSpPr>
        <p:spPr/>
        <p:txBody>
          <a:bodyPr/>
          <a:lstStyle/>
          <a:p>
            <a:fld id="{4B63DBA2-E642-4D1C-A077-BB3922FBC190}" type="slidenum">
              <a:rPr lang="fr-FR" smtClean="0"/>
              <a:pPr/>
              <a:t>54</a:t>
            </a:fld>
            <a:endParaRPr lang="fr-FR"/>
          </a:p>
        </p:txBody>
      </p:sp>
    </p:spTree>
    <p:extLst>
      <p:ext uri="{BB962C8B-B14F-4D97-AF65-F5344CB8AC3E}">
        <p14:creationId xmlns:p14="http://schemas.microsoft.com/office/powerpoint/2010/main" val="2991790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Condenseurs évaporatifs</a:t>
            </a:r>
            <a:endParaRPr lang="fr-FR" dirty="0"/>
          </a:p>
        </p:txBody>
      </p:sp>
      <p:pic>
        <p:nvPicPr>
          <p:cNvPr id="5" name="Espace réservé du contenu 4"/>
          <p:cNvPicPr>
            <a:picLocks noGrp="1" noChangeAspect="1"/>
          </p:cNvPicPr>
          <p:nvPr>
            <p:ph idx="1"/>
          </p:nvPr>
        </p:nvPicPr>
        <p:blipFill>
          <a:blip r:embed="rId2"/>
          <a:stretch>
            <a:fillRect/>
          </a:stretch>
        </p:blipFill>
        <p:spPr>
          <a:xfrm>
            <a:off x="4914780" y="1907000"/>
            <a:ext cx="4254330" cy="4389437"/>
          </a:xfrm>
          <a:prstGeom prst="rect">
            <a:avLst/>
          </a:prstGeom>
        </p:spPr>
      </p:pic>
      <p:sp>
        <p:nvSpPr>
          <p:cNvPr id="4" name="Espace réservé du numéro de diapositive 3"/>
          <p:cNvSpPr>
            <a:spLocks noGrp="1"/>
          </p:cNvSpPr>
          <p:nvPr>
            <p:ph type="sldNum" sz="quarter" idx="12"/>
          </p:nvPr>
        </p:nvSpPr>
        <p:spPr/>
        <p:txBody>
          <a:bodyPr/>
          <a:lstStyle/>
          <a:p>
            <a:fld id="{4B63DBA2-E642-4D1C-A077-BB3922FBC190}" type="slidenum">
              <a:rPr lang="fr-FR" smtClean="0"/>
              <a:pPr/>
              <a:t>55</a:t>
            </a:fld>
            <a:endParaRPr lang="fr-FR"/>
          </a:p>
        </p:txBody>
      </p:sp>
      <p:sp>
        <p:nvSpPr>
          <p:cNvPr id="6" name="Rectangle 5"/>
          <p:cNvSpPr/>
          <p:nvPr/>
        </p:nvSpPr>
        <p:spPr>
          <a:xfrm>
            <a:off x="457200" y="2348880"/>
            <a:ext cx="3909109" cy="3170099"/>
          </a:xfrm>
          <a:prstGeom prst="rect">
            <a:avLst/>
          </a:prstGeom>
        </p:spPr>
        <p:txBody>
          <a:bodyPr wrap="square">
            <a:spAutoFit/>
          </a:bodyPr>
          <a:lstStyle/>
          <a:p>
            <a:endParaRPr lang="fr-FR" sz="2000" dirty="0">
              <a:solidFill>
                <a:srgbClr val="000000"/>
              </a:solidFill>
              <a:latin typeface="Times New Roman" panose="02020603050405020304" pitchFamily="18" charset="0"/>
              <a:cs typeface="Times New Roman" panose="02020603050405020304" pitchFamily="18" charset="0"/>
            </a:endParaRPr>
          </a:p>
          <a:p>
            <a:r>
              <a:rPr lang="fr-FR" sz="2000" dirty="0">
                <a:solidFill>
                  <a:srgbClr val="000000"/>
                </a:solidFill>
                <a:latin typeface="Times New Roman" panose="02020603050405020304" pitchFamily="18" charset="0"/>
                <a:cs typeface="Times New Roman" panose="02020603050405020304" pitchFamily="18" charset="0"/>
              </a:rPr>
              <a:t>Les condenseurs </a:t>
            </a:r>
            <a:r>
              <a:rPr lang="fr-FR" sz="2000" dirty="0" smtClean="0">
                <a:solidFill>
                  <a:srgbClr val="000000"/>
                </a:solidFill>
                <a:latin typeface="Times New Roman" panose="02020603050405020304" pitchFamily="18" charset="0"/>
                <a:cs typeface="Times New Roman" panose="02020603050405020304" pitchFamily="18" charset="0"/>
              </a:rPr>
              <a:t>évaporatifs sont </a:t>
            </a:r>
            <a:r>
              <a:rPr lang="fr-FR" sz="2000" dirty="0">
                <a:solidFill>
                  <a:srgbClr val="000000"/>
                </a:solidFill>
                <a:latin typeface="Times New Roman" panose="02020603050405020304" pitchFamily="18" charset="0"/>
                <a:cs typeface="Times New Roman" panose="02020603050405020304" pitchFamily="18" charset="0"/>
              </a:rPr>
              <a:t>de construction équivalente à celle des tours de refroidissement à circuit fermé. </a:t>
            </a:r>
            <a:endParaRPr lang="fr-FR" sz="2000" dirty="0" smtClean="0">
              <a:solidFill>
                <a:srgbClr val="000000"/>
              </a:solidFill>
              <a:latin typeface="Times New Roman" panose="02020603050405020304" pitchFamily="18" charset="0"/>
              <a:cs typeface="Times New Roman" panose="02020603050405020304" pitchFamily="18" charset="0"/>
            </a:endParaRPr>
          </a:p>
          <a:p>
            <a:r>
              <a:rPr lang="fr-FR" sz="2000" dirty="0" smtClean="0">
                <a:solidFill>
                  <a:srgbClr val="000000"/>
                </a:solidFill>
                <a:latin typeface="Times New Roman" panose="02020603050405020304" pitchFamily="18" charset="0"/>
                <a:cs typeface="Times New Roman" panose="02020603050405020304" pitchFamily="18" charset="0"/>
              </a:rPr>
              <a:t>En </a:t>
            </a:r>
            <a:r>
              <a:rPr lang="fr-FR" sz="2000" dirty="0">
                <a:solidFill>
                  <a:srgbClr val="000000"/>
                </a:solidFill>
                <a:latin typeface="Times New Roman" panose="02020603050405020304" pitchFamily="18" charset="0"/>
                <a:cs typeface="Times New Roman" panose="02020603050405020304" pitchFamily="18" charset="0"/>
              </a:rPr>
              <a:t>lieu et place d'une surface d'échange dans une tour de refroidissement conventionnelle, on trouve une batterie de condensation dans laquelle circule le frigorigène</a:t>
            </a:r>
          </a:p>
        </p:txBody>
      </p:sp>
    </p:spTree>
    <p:extLst>
      <p:ext uri="{BB962C8B-B14F-4D97-AF65-F5344CB8AC3E}">
        <p14:creationId xmlns:p14="http://schemas.microsoft.com/office/powerpoint/2010/main" val="30665098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712968" cy="432048"/>
          </a:xfrm>
        </p:spPr>
        <p:style>
          <a:lnRef idx="2">
            <a:schemeClr val="accent5"/>
          </a:lnRef>
          <a:fillRef idx="1">
            <a:schemeClr val="lt1"/>
          </a:fillRef>
          <a:effectRef idx="0">
            <a:schemeClr val="accent5"/>
          </a:effectRef>
          <a:fontRef idx="minor">
            <a:schemeClr val="dk1"/>
          </a:fontRef>
        </p:style>
        <p:txBody>
          <a:bodyPr>
            <a:normAutofit fontScale="90000"/>
          </a:bodyPr>
          <a:lstStyle/>
          <a:p>
            <a:pPr>
              <a:spcBef>
                <a:spcPts val="600"/>
              </a:spcBef>
              <a:spcAft>
                <a:spcPts val="1000"/>
              </a:spcAft>
            </a:pPr>
            <a:r>
              <a:rPr lang="de-CH" sz="2000" b="1" dirty="0" smtClean="0"/>
              <a:t>OPTIMISATION DES PARAMETRES DES SYSTEMES DE PRODUCTION DE FROID</a:t>
            </a:r>
          </a:p>
        </p:txBody>
      </p:sp>
      <p:sp>
        <p:nvSpPr>
          <p:cNvPr id="16" name="Rectangle 15"/>
          <p:cNvSpPr/>
          <p:nvPr/>
        </p:nvSpPr>
        <p:spPr>
          <a:xfrm>
            <a:off x="357158" y="714356"/>
            <a:ext cx="8072494" cy="5632311"/>
          </a:xfrm>
          <a:prstGeom prst="rect">
            <a:avLst/>
          </a:prstGeom>
        </p:spPr>
        <p:txBody>
          <a:bodyPr wrap="square">
            <a:spAutoFit/>
          </a:bodyPr>
          <a:lstStyle/>
          <a:p>
            <a:r>
              <a:rPr lang="fr-FR" sz="2000" b="1" dirty="0" smtClean="0"/>
              <a:t>Amélioration du rendement de la production  frigorifique: </a:t>
            </a:r>
          </a:p>
          <a:p>
            <a:endParaRPr lang="fr-FR" sz="2000" dirty="0" smtClean="0"/>
          </a:p>
          <a:p>
            <a:r>
              <a:rPr lang="fr-FR" sz="2000" b="1" dirty="0" smtClean="0">
                <a:solidFill>
                  <a:schemeClr val="accent3">
                    <a:lumMod val="75000"/>
                  </a:schemeClr>
                </a:solidFill>
              </a:rPr>
              <a:t>Condenseur </a:t>
            </a:r>
          </a:p>
          <a:p>
            <a:pPr>
              <a:buBlip>
                <a:blip r:embed="rId2"/>
              </a:buBlip>
            </a:pPr>
            <a:r>
              <a:rPr lang="fr-FR" sz="2000" dirty="0" smtClean="0"/>
              <a:t>  Abaisser la température de condensation  </a:t>
            </a:r>
          </a:p>
          <a:p>
            <a:pPr>
              <a:buBlip>
                <a:blip r:embed="rId2"/>
              </a:buBlip>
            </a:pPr>
            <a:r>
              <a:rPr lang="fr-FR" sz="2000" dirty="0" smtClean="0"/>
              <a:t>  Améliorer la régulation du détendeur  </a:t>
            </a:r>
          </a:p>
          <a:p>
            <a:pPr>
              <a:buBlip>
                <a:blip r:embed="rId2"/>
              </a:buBlip>
            </a:pPr>
            <a:r>
              <a:rPr lang="fr-FR" sz="2000" dirty="0" smtClean="0"/>
              <a:t>  Diminuer la consommation des ventilateurs des tours de refroidissement </a:t>
            </a:r>
          </a:p>
          <a:p>
            <a:endParaRPr lang="fr-FR" sz="2000" dirty="0" smtClean="0"/>
          </a:p>
          <a:p>
            <a:r>
              <a:rPr lang="fr-FR" sz="2000" b="1" dirty="0" smtClean="0">
                <a:solidFill>
                  <a:schemeClr val="accent3">
                    <a:lumMod val="75000"/>
                  </a:schemeClr>
                </a:solidFill>
              </a:rPr>
              <a:t>Evaporateur </a:t>
            </a:r>
          </a:p>
          <a:p>
            <a:pPr>
              <a:buBlip>
                <a:blip r:embed="rId2"/>
              </a:buBlip>
            </a:pPr>
            <a:r>
              <a:rPr lang="fr-FR" sz="2000" dirty="0" smtClean="0"/>
              <a:t>  Rehausser la température d'évaporation </a:t>
            </a:r>
          </a:p>
          <a:p>
            <a:endParaRPr lang="fr-FR" sz="2000" dirty="0" smtClean="0"/>
          </a:p>
          <a:p>
            <a:r>
              <a:rPr lang="fr-FR" sz="2000" b="1" dirty="0" smtClean="0">
                <a:solidFill>
                  <a:schemeClr val="accent3">
                    <a:lumMod val="75000"/>
                  </a:schemeClr>
                </a:solidFill>
              </a:rPr>
              <a:t>Compresseur</a:t>
            </a:r>
            <a:r>
              <a:rPr lang="fr-FR" sz="2000" dirty="0" smtClean="0"/>
              <a:t> </a:t>
            </a:r>
          </a:p>
          <a:p>
            <a:pPr>
              <a:buBlip>
                <a:blip r:embed="rId2"/>
              </a:buBlip>
            </a:pPr>
            <a:r>
              <a:rPr lang="fr-FR" sz="2000" dirty="0" smtClean="0"/>
              <a:t>  Adapter la puissance de la machine frigo aux besoins réels </a:t>
            </a:r>
          </a:p>
          <a:p>
            <a:pPr>
              <a:buBlip>
                <a:blip r:embed="rId2"/>
              </a:buBlip>
            </a:pPr>
            <a:r>
              <a:rPr lang="fr-FR" sz="2000" dirty="0" smtClean="0"/>
              <a:t>  Supprimer la régulation par injection des gaz chauds </a:t>
            </a:r>
          </a:p>
          <a:p>
            <a:pPr>
              <a:buBlip>
                <a:blip r:embed="rId2"/>
              </a:buBlip>
            </a:pPr>
            <a:r>
              <a:rPr lang="fr-FR" sz="2000" dirty="0" smtClean="0"/>
              <a:t>  Augmenter le seuil de pression de déclenchement du compresseur </a:t>
            </a:r>
          </a:p>
          <a:p>
            <a:pPr>
              <a:buBlip>
                <a:blip r:embed="rId2"/>
              </a:buBlip>
            </a:pPr>
            <a:r>
              <a:rPr lang="fr-FR" sz="2000" dirty="0" smtClean="0"/>
              <a:t>  Améliorer la régulation de la machine frigorifique </a:t>
            </a:r>
          </a:p>
          <a:p>
            <a:endParaRPr lang="fr-FR" sz="2000" dirty="0" smtClean="0"/>
          </a:p>
          <a:p>
            <a:r>
              <a:rPr lang="fr-FR" sz="2000" b="1" dirty="0" smtClean="0">
                <a:solidFill>
                  <a:schemeClr val="accent3">
                    <a:lumMod val="75000"/>
                  </a:schemeClr>
                </a:solidFill>
              </a:rPr>
              <a:t>Remplacement</a:t>
            </a:r>
            <a:r>
              <a:rPr lang="fr-FR" sz="2000" dirty="0" smtClean="0"/>
              <a:t> </a:t>
            </a:r>
          </a:p>
          <a:p>
            <a:pPr>
              <a:buBlip>
                <a:blip r:embed="rId2"/>
              </a:buBlip>
            </a:pPr>
            <a:r>
              <a:rPr lang="fr-FR" sz="2000" dirty="0" smtClean="0"/>
              <a:t>  Préparer le remplacement futur de la machine frigorifique</a:t>
            </a:r>
          </a:p>
        </p:txBody>
      </p:sp>
      <p:sp>
        <p:nvSpPr>
          <p:cNvPr id="4" name="Espace réservé du numéro de diapositive 3"/>
          <p:cNvSpPr>
            <a:spLocks noGrp="1"/>
          </p:cNvSpPr>
          <p:nvPr>
            <p:ph type="sldNum" sz="quarter" idx="12"/>
          </p:nvPr>
        </p:nvSpPr>
        <p:spPr/>
        <p:txBody>
          <a:bodyPr/>
          <a:lstStyle/>
          <a:p>
            <a:fld id="{24D0FAF6-4545-4324-921F-C8D6D908E976}" type="slidenum">
              <a:rPr lang="fr-FR" smtClean="0"/>
              <a:pPr/>
              <a:t>56</a:t>
            </a:fld>
            <a:endParaRPr lang="fr-FR"/>
          </a:p>
        </p:txBody>
      </p:sp>
    </p:spTree>
    <p:extLst>
      <p:ext uri="{BB962C8B-B14F-4D97-AF65-F5344CB8AC3E}">
        <p14:creationId xmlns:p14="http://schemas.microsoft.com/office/powerpoint/2010/main" val="35433354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12968" cy="432048"/>
          </a:xfrm>
        </p:spPr>
        <p:style>
          <a:lnRef idx="2">
            <a:schemeClr val="accent5"/>
          </a:lnRef>
          <a:fillRef idx="1">
            <a:schemeClr val="lt1"/>
          </a:fillRef>
          <a:effectRef idx="0">
            <a:schemeClr val="accent5"/>
          </a:effectRef>
          <a:fontRef idx="minor">
            <a:schemeClr val="dk1"/>
          </a:fontRef>
        </p:style>
        <p:txBody>
          <a:bodyPr>
            <a:normAutofit fontScale="90000"/>
          </a:bodyPr>
          <a:lstStyle/>
          <a:p>
            <a:pPr>
              <a:spcBef>
                <a:spcPts val="600"/>
              </a:spcBef>
              <a:spcAft>
                <a:spcPts val="1000"/>
              </a:spcAft>
            </a:pPr>
            <a:r>
              <a:rPr lang="de-CH" sz="2000" b="1" dirty="0" smtClean="0"/>
              <a:t>OPTIMISATION DES PARAMETRES DES SYSTEMES DE PRODUCTION DE FROID</a:t>
            </a:r>
          </a:p>
        </p:txBody>
      </p:sp>
      <p:sp>
        <p:nvSpPr>
          <p:cNvPr id="16" name="Rectangle 15"/>
          <p:cNvSpPr/>
          <p:nvPr/>
        </p:nvSpPr>
        <p:spPr>
          <a:xfrm>
            <a:off x="357158" y="714356"/>
            <a:ext cx="8072494" cy="4708981"/>
          </a:xfrm>
          <a:prstGeom prst="rect">
            <a:avLst/>
          </a:prstGeom>
        </p:spPr>
        <p:txBody>
          <a:bodyPr wrap="square">
            <a:spAutoFit/>
          </a:bodyPr>
          <a:lstStyle/>
          <a:p>
            <a:r>
              <a:rPr lang="fr-FR" sz="2000" b="1" dirty="0" smtClean="0">
                <a:solidFill>
                  <a:schemeClr val="accent3">
                    <a:lumMod val="75000"/>
                  </a:schemeClr>
                </a:solidFill>
              </a:rPr>
              <a:t>Condenseur : </a:t>
            </a:r>
            <a:r>
              <a:rPr lang="fr-FR" sz="2000" b="1" dirty="0" smtClean="0"/>
              <a:t>Abaisser la température de condensation : </a:t>
            </a:r>
          </a:p>
          <a:p>
            <a:pPr>
              <a:buBlip>
                <a:blip r:embed="rId2"/>
              </a:buBlip>
            </a:pPr>
            <a:r>
              <a:rPr lang="fr-FR" sz="2000" dirty="0" smtClean="0"/>
              <a:t> Nettoyer les condenseurs à air </a:t>
            </a:r>
          </a:p>
          <a:p>
            <a:pPr>
              <a:buBlip>
                <a:blip r:embed="rId2"/>
              </a:buBlip>
            </a:pPr>
            <a:r>
              <a:rPr lang="fr-FR" sz="2000" dirty="0" smtClean="0"/>
              <a:t> Décalcariser les condenseurs à eau </a:t>
            </a:r>
          </a:p>
          <a:p>
            <a:pPr>
              <a:buBlip>
                <a:blip r:embed="rId2"/>
              </a:buBlip>
            </a:pPr>
            <a:r>
              <a:rPr lang="fr-FR" sz="2000" dirty="0" smtClean="0"/>
              <a:t> Améliorer l’environnement du condenseur (encombrement, aération) </a:t>
            </a:r>
          </a:p>
          <a:p>
            <a:endParaRPr lang="fr-FR" sz="2000" dirty="0" smtClean="0"/>
          </a:p>
          <a:p>
            <a:r>
              <a:rPr lang="fr-FR" sz="2000" b="1" dirty="0" smtClean="0">
                <a:solidFill>
                  <a:schemeClr val="accent3">
                    <a:lumMod val="75000"/>
                  </a:schemeClr>
                </a:solidFill>
              </a:rPr>
              <a:t>Condenseur : </a:t>
            </a:r>
            <a:r>
              <a:rPr lang="fr-FR" sz="2000" b="1" dirty="0" smtClean="0"/>
              <a:t>Améliorer la régulation du détendeur</a:t>
            </a:r>
            <a:r>
              <a:rPr lang="fr-FR" sz="2000" dirty="0" smtClean="0"/>
              <a:t>:</a:t>
            </a:r>
          </a:p>
          <a:p>
            <a:r>
              <a:rPr lang="fr-FR" sz="2000" dirty="0" smtClean="0"/>
              <a:t>Si le détendeur est de type thermostatique :</a:t>
            </a:r>
          </a:p>
          <a:p>
            <a:pPr>
              <a:buBlip>
                <a:blip r:embed="rId2"/>
              </a:buBlip>
            </a:pPr>
            <a:r>
              <a:rPr lang="fr-FR" sz="2000" dirty="0" smtClean="0"/>
              <a:t> le remplacer par un détendeur électronique  </a:t>
            </a:r>
          </a:p>
          <a:p>
            <a:pPr>
              <a:buBlip>
                <a:blip r:embed="rId2"/>
              </a:buBlip>
            </a:pPr>
            <a:r>
              <a:rPr lang="fr-FR" sz="2000" dirty="0" smtClean="0"/>
              <a:t> ou, à défaut, travailler avec un ventilateur à vitesse variable ou une cascade de ventilateurs </a:t>
            </a:r>
          </a:p>
          <a:p>
            <a:endParaRPr lang="fr-FR" sz="2000" dirty="0" smtClean="0"/>
          </a:p>
          <a:p>
            <a:r>
              <a:rPr lang="fr-FR" sz="2000" b="1" dirty="0" smtClean="0">
                <a:solidFill>
                  <a:schemeClr val="accent3">
                    <a:lumMod val="75000"/>
                  </a:schemeClr>
                </a:solidFill>
              </a:rPr>
              <a:t>Condenseur : </a:t>
            </a:r>
            <a:r>
              <a:rPr lang="fr-FR" sz="2000" b="1" dirty="0" smtClean="0"/>
              <a:t>Diminuer la consommation des ventilateurs des tours de refroidissement </a:t>
            </a:r>
            <a:r>
              <a:rPr lang="fr-FR" sz="2000" dirty="0" smtClean="0"/>
              <a:t>: Modifier la régulation de la tour de refroidissement en arrêtant prioritairement les ventilateurs. </a:t>
            </a:r>
          </a:p>
          <a:p>
            <a:endParaRPr lang="fr-FR" sz="2000" dirty="0" smtClean="0"/>
          </a:p>
        </p:txBody>
      </p:sp>
      <p:sp>
        <p:nvSpPr>
          <p:cNvPr id="5" name="Rectangle à coins arrondis 4"/>
          <p:cNvSpPr/>
          <p:nvPr/>
        </p:nvSpPr>
        <p:spPr>
          <a:xfrm>
            <a:off x="5500694" y="1071546"/>
            <a:ext cx="2643206"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t>1° de baisse de </a:t>
            </a:r>
            <a:r>
              <a:rPr lang="fr-FR" b="1" dirty="0" err="1" smtClean="0"/>
              <a:t>Tcond</a:t>
            </a:r>
            <a:r>
              <a:rPr lang="fr-FR" b="1" dirty="0" smtClean="0"/>
              <a:t> → 3% d’économie </a:t>
            </a:r>
            <a:endParaRPr lang="fr-FR" b="1" dirty="0"/>
          </a:p>
        </p:txBody>
      </p:sp>
      <p:sp>
        <p:nvSpPr>
          <p:cNvPr id="10" name="Rectangle à coins arrondis 9"/>
          <p:cNvSpPr/>
          <p:nvPr/>
        </p:nvSpPr>
        <p:spPr>
          <a:xfrm>
            <a:off x="3286116" y="5143512"/>
            <a:ext cx="4643470" cy="15001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dirty="0" smtClean="0"/>
              <a:t>La puissance d'un ventilateur est proportionnelle au cube de sa vitesse. </a:t>
            </a:r>
          </a:p>
          <a:p>
            <a:r>
              <a:rPr lang="fr-FR" b="1" dirty="0" smtClean="0"/>
              <a:t>Réduire la vitesse du ventilateur de moitié, c'est diviser sa consommation par 8 ! </a:t>
            </a:r>
          </a:p>
        </p:txBody>
      </p:sp>
      <p:sp>
        <p:nvSpPr>
          <p:cNvPr id="6" name="Espace réservé du numéro de diapositive 5"/>
          <p:cNvSpPr>
            <a:spLocks noGrp="1"/>
          </p:cNvSpPr>
          <p:nvPr>
            <p:ph type="sldNum" sz="quarter" idx="12"/>
          </p:nvPr>
        </p:nvSpPr>
        <p:spPr/>
        <p:txBody>
          <a:bodyPr/>
          <a:lstStyle/>
          <a:p>
            <a:fld id="{24D0FAF6-4545-4324-921F-C8D6D908E976}" type="slidenum">
              <a:rPr lang="fr-FR" smtClean="0"/>
              <a:pPr/>
              <a:t>57</a:t>
            </a:fld>
            <a:endParaRPr lang="fr-FR"/>
          </a:p>
        </p:txBody>
      </p:sp>
    </p:spTree>
    <p:extLst>
      <p:ext uri="{BB962C8B-B14F-4D97-AF65-F5344CB8AC3E}">
        <p14:creationId xmlns:p14="http://schemas.microsoft.com/office/powerpoint/2010/main" val="28605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5">
                                            <p:txEl>
                                              <p:pRg st="0" end="0"/>
                                            </p:txEl>
                                          </p:spTgt>
                                        </p:tgtEl>
                                        <p:attrNameLst>
                                          <p:attrName>style.color</p:attrName>
                                        </p:attrNameLst>
                                      </p:cBhvr>
                                      <p:to>
                                        <a:schemeClr val="accent2"/>
                                      </p:to>
                                    </p:animClr>
                                    <p:animClr clrSpc="rgb" dir="cw">
                                      <p:cBhvr>
                                        <p:cTn id="7" dur="100" fill="hold"/>
                                        <p:tgtEl>
                                          <p:spTgt spid="5">
                                            <p:txEl>
                                              <p:pRg st="0" end="0"/>
                                            </p:txEl>
                                          </p:spTgt>
                                        </p:tgtEl>
                                        <p:attrNameLst>
                                          <p:attrName>fillcolor</p:attrName>
                                        </p:attrNameLst>
                                      </p:cBhvr>
                                      <p:to>
                                        <a:schemeClr val="accent2"/>
                                      </p:to>
                                    </p:animClr>
                                    <p:set>
                                      <p:cBhvr>
                                        <p:cTn id="8" dur="100" fill="hold"/>
                                        <p:tgtEl>
                                          <p:spTgt spid="5">
                                            <p:txEl>
                                              <p:pRg st="0" end="0"/>
                                            </p:txEl>
                                          </p:spTgt>
                                        </p:tgtEl>
                                        <p:attrNameLst>
                                          <p:attrName>fill.type</p:attrName>
                                        </p:attrNameLst>
                                      </p:cBhvr>
                                      <p:to>
                                        <p:strVal val="solid"/>
                                      </p:to>
                                    </p:set>
                                    <p:set>
                                      <p:cBhvr>
                                        <p:cTn id="9" dur="100" fill="hold"/>
                                        <p:tgtEl>
                                          <p:spTgt spid="5">
                                            <p:txEl>
                                              <p:pRg st="0" end="0"/>
                                            </p:txEl>
                                          </p:spTgt>
                                        </p:tgtEl>
                                        <p:attrNameLst>
                                          <p:attrName>fill.on</p:attrName>
                                        </p:attrNameLst>
                                      </p:cBhvr>
                                      <p:to>
                                        <p:strVal val="true"/>
                                      </p:to>
                                    </p:set>
                                    <p:animRot by="120000">
                                      <p:cBhvr>
                                        <p:cTn id="10" dur="100" fill="hold">
                                          <p:stCondLst>
                                            <p:cond delay="0"/>
                                          </p:stCondLst>
                                        </p:cTn>
                                        <p:tgtEl>
                                          <p:spTgt spid="5">
                                            <p:txEl>
                                              <p:pRg st="0" end="0"/>
                                            </p:txEl>
                                          </p:spTgt>
                                        </p:tgtEl>
                                        <p:attrNameLst>
                                          <p:attrName>r</p:attrName>
                                        </p:attrNameLst>
                                      </p:cBhvr>
                                    </p:animRot>
                                    <p:animRot by="-240000">
                                      <p:cBhvr>
                                        <p:cTn id="11" dur="200" fill="hold">
                                          <p:stCondLst>
                                            <p:cond delay="200"/>
                                          </p:stCondLst>
                                        </p:cTn>
                                        <p:tgtEl>
                                          <p:spTgt spid="5">
                                            <p:txEl>
                                              <p:pRg st="0" end="0"/>
                                            </p:txEl>
                                          </p:spTgt>
                                        </p:tgtEl>
                                        <p:attrNameLst>
                                          <p:attrName>r</p:attrName>
                                        </p:attrNameLst>
                                      </p:cBhvr>
                                    </p:animRot>
                                    <p:animRot by="240000">
                                      <p:cBhvr>
                                        <p:cTn id="12" dur="200" fill="hold">
                                          <p:stCondLst>
                                            <p:cond delay="400"/>
                                          </p:stCondLst>
                                        </p:cTn>
                                        <p:tgtEl>
                                          <p:spTgt spid="5">
                                            <p:txEl>
                                              <p:pRg st="0" end="0"/>
                                            </p:txEl>
                                          </p:spTgt>
                                        </p:tgtEl>
                                        <p:attrNameLst>
                                          <p:attrName>r</p:attrName>
                                        </p:attrNameLst>
                                      </p:cBhvr>
                                    </p:animRot>
                                    <p:animRot by="-240000">
                                      <p:cBhvr>
                                        <p:cTn id="13" dur="200" fill="hold">
                                          <p:stCondLst>
                                            <p:cond delay="600"/>
                                          </p:stCondLst>
                                        </p:cTn>
                                        <p:tgtEl>
                                          <p:spTgt spid="5">
                                            <p:txEl>
                                              <p:pRg st="0" end="0"/>
                                            </p:txEl>
                                          </p:spTgt>
                                        </p:tgtEl>
                                        <p:attrNameLst>
                                          <p:attrName>r</p:attrName>
                                        </p:attrNameLst>
                                      </p:cBhvr>
                                    </p:animRot>
                                    <p:animRot by="120000">
                                      <p:cBhvr>
                                        <p:cTn id="14" dur="200" fill="hold">
                                          <p:stCondLst>
                                            <p:cond delay="800"/>
                                          </p:stCondLst>
                                        </p:cTn>
                                        <p:tgtEl>
                                          <p:spTgt spid="5">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Clr clrSpc="rgb" dir="cw">
                                      <p:cBhvr override="childStyle">
                                        <p:cTn id="18" dur="100" fill="hold"/>
                                        <p:tgtEl>
                                          <p:spTgt spid="10">
                                            <p:txEl>
                                              <p:pRg st="1" end="1"/>
                                            </p:txEl>
                                          </p:spTgt>
                                        </p:tgtEl>
                                        <p:attrNameLst>
                                          <p:attrName>style.color</p:attrName>
                                        </p:attrNameLst>
                                      </p:cBhvr>
                                      <p:to>
                                        <a:schemeClr val="accent2"/>
                                      </p:to>
                                    </p:animClr>
                                    <p:animClr clrSpc="rgb" dir="cw">
                                      <p:cBhvr>
                                        <p:cTn id="19" dur="100" fill="hold"/>
                                        <p:tgtEl>
                                          <p:spTgt spid="10">
                                            <p:txEl>
                                              <p:pRg st="1" end="1"/>
                                            </p:txEl>
                                          </p:spTgt>
                                        </p:tgtEl>
                                        <p:attrNameLst>
                                          <p:attrName>fillcolor</p:attrName>
                                        </p:attrNameLst>
                                      </p:cBhvr>
                                      <p:to>
                                        <a:schemeClr val="accent2"/>
                                      </p:to>
                                    </p:animClr>
                                    <p:set>
                                      <p:cBhvr>
                                        <p:cTn id="20" dur="100" fill="hold"/>
                                        <p:tgtEl>
                                          <p:spTgt spid="10">
                                            <p:txEl>
                                              <p:pRg st="1" end="1"/>
                                            </p:txEl>
                                          </p:spTgt>
                                        </p:tgtEl>
                                        <p:attrNameLst>
                                          <p:attrName>fill.type</p:attrName>
                                        </p:attrNameLst>
                                      </p:cBhvr>
                                      <p:to>
                                        <p:strVal val="solid"/>
                                      </p:to>
                                    </p:set>
                                    <p:set>
                                      <p:cBhvr>
                                        <p:cTn id="21" dur="100" fill="hold"/>
                                        <p:tgtEl>
                                          <p:spTgt spid="10">
                                            <p:txEl>
                                              <p:pRg st="1" end="1"/>
                                            </p:txEl>
                                          </p:spTgt>
                                        </p:tgtEl>
                                        <p:attrNameLst>
                                          <p:attrName>fill.on</p:attrName>
                                        </p:attrNameLst>
                                      </p:cBhvr>
                                      <p:to>
                                        <p:strVal val="true"/>
                                      </p:to>
                                    </p:set>
                                    <p:animRot by="120000">
                                      <p:cBhvr>
                                        <p:cTn id="22" dur="100" fill="hold">
                                          <p:stCondLst>
                                            <p:cond delay="0"/>
                                          </p:stCondLst>
                                        </p:cTn>
                                        <p:tgtEl>
                                          <p:spTgt spid="10">
                                            <p:txEl>
                                              <p:pRg st="1" end="1"/>
                                            </p:txEl>
                                          </p:spTgt>
                                        </p:tgtEl>
                                        <p:attrNameLst>
                                          <p:attrName>r</p:attrName>
                                        </p:attrNameLst>
                                      </p:cBhvr>
                                    </p:animRot>
                                    <p:animRot by="-240000">
                                      <p:cBhvr>
                                        <p:cTn id="23" dur="200" fill="hold">
                                          <p:stCondLst>
                                            <p:cond delay="200"/>
                                          </p:stCondLst>
                                        </p:cTn>
                                        <p:tgtEl>
                                          <p:spTgt spid="10">
                                            <p:txEl>
                                              <p:pRg st="1" end="1"/>
                                            </p:txEl>
                                          </p:spTgt>
                                        </p:tgtEl>
                                        <p:attrNameLst>
                                          <p:attrName>r</p:attrName>
                                        </p:attrNameLst>
                                      </p:cBhvr>
                                    </p:animRot>
                                    <p:animRot by="240000">
                                      <p:cBhvr>
                                        <p:cTn id="24" dur="200" fill="hold">
                                          <p:stCondLst>
                                            <p:cond delay="400"/>
                                          </p:stCondLst>
                                        </p:cTn>
                                        <p:tgtEl>
                                          <p:spTgt spid="10">
                                            <p:txEl>
                                              <p:pRg st="1" end="1"/>
                                            </p:txEl>
                                          </p:spTgt>
                                        </p:tgtEl>
                                        <p:attrNameLst>
                                          <p:attrName>r</p:attrName>
                                        </p:attrNameLst>
                                      </p:cBhvr>
                                    </p:animRot>
                                    <p:animRot by="-240000">
                                      <p:cBhvr>
                                        <p:cTn id="25" dur="200" fill="hold">
                                          <p:stCondLst>
                                            <p:cond delay="600"/>
                                          </p:stCondLst>
                                        </p:cTn>
                                        <p:tgtEl>
                                          <p:spTgt spid="10">
                                            <p:txEl>
                                              <p:pRg st="1" end="1"/>
                                            </p:txEl>
                                          </p:spTgt>
                                        </p:tgtEl>
                                        <p:attrNameLst>
                                          <p:attrName>r</p:attrName>
                                        </p:attrNameLst>
                                      </p:cBhvr>
                                    </p:animRot>
                                    <p:animRot by="120000">
                                      <p:cBhvr>
                                        <p:cTn id="26" dur="200" fill="hold">
                                          <p:stCondLst>
                                            <p:cond delay="800"/>
                                          </p:stCondLst>
                                        </p:cTn>
                                        <p:tgtEl>
                                          <p:spTgt spid="10">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6632"/>
            <a:ext cx="8856984" cy="432048"/>
          </a:xfrm>
        </p:spPr>
        <p:style>
          <a:lnRef idx="2">
            <a:schemeClr val="accent5"/>
          </a:lnRef>
          <a:fillRef idx="1">
            <a:schemeClr val="lt1"/>
          </a:fillRef>
          <a:effectRef idx="0">
            <a:schemeClr val="accent5"/>
          </a:effectRef>
          <a:fontRef idx="minor">
            <a:schemeClr val="dk1"/>
          </a:fontRef>
        </p:style>
        <p:txBody>
          <a:bodyPr>
            <a:normAutofit fontScale="90000"/>
          </a:bodyPr>
          <a:lstStyle/>
          <a:p>
            <a:pPr>
              <a:spcBef>
                <a:spcPts val="600"/>
              </a:spcBef>
              <a:spcAft>
                <a:spcPts val="1000"/>
              </a:spcAft>
            </a:pPr>
            <a:r>
              <a:rPr lang="de-CH" sz="2000" b="1" dirty="0" smtClean="0"/>
              <a:t>OPTIMISATION DES PARAMETRES DES SYSTEMES DE PRODUCTION DE FROID</a:t>
            </a:r>
          </a:p>
        </p:txBody>
      </p:sp>
      <p:sp>
        <p:nvSpPr>
          <p:cNvPr id="16" name="Rectangle 15"/>
          <p:cNvSpPr/>
          <p:nvPr/>
        </p:nvSpPr>
        <p:spPr>
          <a:xfrm>
            <a:off x="357158" y="714356"/>
            <a:ext cx="8072494" cy="4339650"/>
          </a:xfrm>
          <a:prstGeom prst="rect">
            <a:avLst/>
          </a:prstGeom>
        </p:spPr>
        <p:txBody>
          <a:bodyPr wrap="square">
            <a:spAutoFit/>
          </a:bodyPr>
          <a:lstStyle/>
          <a:p>
            <a:r>
              <a:rPr lang="fr-FR" sz="2000" b="1" dirty="0" smtClean="0">
                <a:solidFill>
                  <a:schemeClr val="accent3">
                    <a:lumMod val="75000"/>
                  </a:schemeClr>
                </a:solidFill>
              </a:rPr>
              <a:t>Evaporateur : </a:t>
            </a:r>
            <a:r>
              <a:rPr lang="fr-FR" sz="2000" b="1" dirty="0" smtClean="0"/>
              <a:t>Rehausser la température d'évaporation </a:t>
            </a:r>
          </a:p>
          <a:p>
            <a:pPr marL="360000" indent="-360000">
              <a:buBlip>
                <a:blip r:embed="rId2"/>
              </a:buBlip>
            </a:pPr>
            <a:r>
              <a:rPr lang="fr-FR" sz="2000" dirty="0" smtClean="0"/>
              <a:t> Vérifier la qualité de l'échange thermique au niveau de l'évaporateur (encrassement)  </a:t>
            </a:r>
          </a:p>
          <a:p>
            <a:pPr marL="360000" indent="-360000">
              <a:buBlip>
                <a:blip r:embed="rId2"/>
              </a:buBlip>
            </a:pPr>
            <a:r>
              <a:rPr lang="fr-FR" sz="2000" dirty="0" smtClean="0"/>
              <a:t> Utiliser de l’eau glacée moins froide lorsque les besoins du bâtiment le permettent (</a:t>
            </a:r>
            <a:r>
              <a:rPr lang="fr-FR" sz="2000" b="1" dirty="0" smtClean="0"/>
              <a:t>jusqu’à 15% EE!!</a:t>
            </a:r>
            <a:r>
              <a:rPr lang="fr-FR" sz="2000" dirty="0" smtClean="0"/>
              <a:t>)</a:t>
            </a:r>
          </a:p>
          <a:p>
            <a:endParaRPr lang="fr-FR" sz="2000" dirty="0" smtClean="0"/>
          </a:p>
          <a:p>
            <a:endParaRPr lang="fr-FR" sz="1600" dirty="0" smtClean="0"/>
          </a:p>
          <a:p>
            <a:r>
              <a:rPr lang="fr-FR" sz="2000" b="1" dirty="0" smtClean="0">
                <a:solidFill>
                  <a:schemeClr val="accent3">
                    <a:lumMod val="75000"/>
                  </a:schemeClr>
                </a:solidFill>
              </a:rPr>
              <a:t>Compresseur</a:t>
            </a:r>
            <a:r>
              <a:rPr lang="fr-FR" sz="2000" dirty="0" smtClean="0"/>
              <a:t> : </a:t>
            </a:r>
            <a:r>
              <a:rPr lang="fr-FR" sz="2000" b="1" dirty="0" smtClean="0"/>
              <a:t>Adapter la puissance de la machine frigo aux besoins réels </a:t>
            </a:r>
          </a:p>
          <a:p>
            <a:r>
              <a:rPr lang="fr-FR" sz="2000" dirty="0" smtClean="0"/>
              <a:t>Fractionner la puissance installée pour adapter la puissance nominale aux besoins du bâtiment: </a:t>
            </a:r>
          </a:p>
          <a:p>
            <a:pPr marL="360000" indent="-360000">
              <a:buBlip>
                <a:blip r:embed="rId2"/>
              </a:buBlip>
            </a:pPr>
            <a:r>
              <a:rPr lang="fr-FR" sz="2000" dirty="0" smtClean="0"/>
              <a:t>multiplication du zonage par équipement, </a:t>
            </a:r>
          </a:p>
          <a:p>
            <a:pPr marL="360000" indent="-360000">
              <a:buBlip>
                <a:blip r:embed="rId2"/>
              </a:buBlip>
            </a:pPr>
            <a:r>
              <a:rPr lang="fr-FR" sz="2000" dirty="0" smtClean="0"/>
              <a:t>bilan thermique judicieux, </a:t>
            </a:r>
          </a:p>
          <a:p>
            <a:pPr marL="360000" indent="-360000">
              <a:buBlip>
                <a:blip r:embed="rId2"/>
              </a:buBlip>
            </a:pPr>
            <a:r>
              <a:rPr lang="fr-FR" sz="2000" dirty="0" smtClean="0"/>
              <a:t>Équipements à compresseurs multiples </a:t>
            </a:r>
          </a:p>
          <a:p>
            <a:endParaRPr lang="fr-FR" sz="2000" dirty="0" smtClean="0"/>
          </a:p>
        </p:txBody>
      </p:sp>
      <p:sp>
        <p:nvSpPr>
          <p:cNvPr id="4" name="Rectangle à coins arrondis 3"/>
          <p:cNvSpPr/>
          <p:nvPr/>
        </p:nvSpPr>
        <p:spPr>
          <a:xfrm>
            <a:off x="5286380" y="2071678"/>
            <a:ext cx="2643206"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t>1° d’augmentation de </a:t>
            </a:r>
            <a:r>
              <a:rPr lang="fr-FR" b="1" dirty="0" err="1" smtClean="0"/>
              <a:t>Tevap</a:t>
            </a:r>
            <a:r>
              <a:rPr lang="fr-FR" b="1" dirty="0" smtClean="0"/>
              <a:t> → 3% d’économie </a:t>
            </a:r>
            <a:endParaRPr lang="fr-FR" b="1" dirty="0"/>
          </a:p>
        </p:txBody>
      </p:sp>
      <p:pic>
        <p:nvPicPr>
          <p:cNvPr id="43010" name="Picture 2"/>
          <p:cNvPicPr>
            <a:picLocks noChangeAspect="1" noChangeArrowheads="1"/>
          </p:cNvPicPr>
          <p:nvPr/>
        </p:nvPicPr>
        <p:blipFill>
          <a:blip r:embed="rId3"/>
          <a:srcRect/>
          <a:stretch>
            <a:fillRect/>
          </a:stretch>
        </p:blipFill>
        <p:spPr bwMode="auto">
          <a:xfrm>
            <a:off x="5536497" y="3792517"/>
            <a:ext cx="3078277" cy="2928958"/>
          </a:xfrm>
          <a:prstGeom prst="rect">
            <a:avLst/>
          </a:prstGeom>
          <a:noFill/>
          <a:ln w="9525">
            <a:noFill/>
            <a:miter lim="800000"/>
            <a:headEnd/>
            <a:tailEnd/>
          </a:ln>
          <a:effectLst/>
        </p:spPr>
      </p:pic>
      <p:sp>
        <p:nvSpPr>
          <p:cNvPr id="6" name="Rectangle 5"/>
          <p:cNvSpPr/>
          <p:nvPr/>
        </p:nvSpPr>
        <p:spPr>
          <a:xfrm>
            <a:off x="357158" y="4857760"/>
            <a:ext cx="4572000" cy="1323439"/>
          </a:xfrm>
          <a:prstGeom prst="rect">
            <a:avLst/>
          </a:prstGeom>
        </p:spPr>
        <p:txBody>
          <a:bodyPr>
            <a:spAutoFit/>
          </a:bodyPr>
          <a:lstStyle/>
          <a:p>
            <a:r>
              <a:rPr lang="fr-FR" sz="2000" b="1" dirty="0" smtClean="0">
                <a:solidFill>
                  <a:schemeClr val="accent3">
                    <a:lumMod val="75000"/>
                  </a:schemeClr>
                </a:solidFill>
              </a:rPr>
              <a:t>Compresseur</a:t>
            </a:r>
            <a:r>
              <a:rPr lang="fr-FR" sz="2000" dirty="0" smtClean="0"/>
              <a:t> : </a:t>
            </a:r>
            <a:r>
              <a:rPr lang="fr-FR" sz="2000" b="1" dirty="0" smtClean="0"/>
              <a:t>Supprimer la régulation par injection des gaz chaud</a:t>
            </a:r>
          </a:p>
          <a:p>
            <a:r>
              <a:rPr lang="fr-FR" sz="2000" dirty="0" smtClean="0"/>
              <a:t>C’est une destruction inutile d’énergie qui est évitée </a:t>
            </a:r>
          </a:p>
        </p:txBody>
      </p:sp>
      <p:sp>
        <p:nvSpPr>
          <p:cNvPr id="7" name="Espace réservé du numéro de diapositive 6"/>
          <p:cNvSpPr>
            <a:spLocks noGrp="1"/>
          </p:cNvSpPr>
          <p:nvPr>
            <p:ph type="sldNum" sz="quarter" idx="12"/>
          </p:nvPr>
        </p:nvSpPr>
        <p:spPr/>
        <p:txBody>
          <a:bodyPr/>
          <a:lstStyle/>
          <a:p>
            <a:fld id="{24D0FAF6-4545-4324-921F-C8D6D908E976}" type="slidenum">
              <a:rPr lang="fr-FR" smtClean="0"/>
              <a:pPr/>
              <a:t>58</a:t>
            </a:fld>
            <a:endParaRPr lang="fr-FR"/>
          </a:p>
        </p:txBody>
      </p:sp>
    </p:spTree>
    <p:extLst>
      <p:ext uri="{BB962C8B-B14F-4D97-AF65-F5344CB8AC3E}">
        <p14:creationId xmlns:p14="http://schemas.microsoft.com/office/powerpoint/2010/main" val="157021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4">
                                            <p:txEl>
                                              <p:pRg st="0" end="0"/>
                                            </p:txEl>
                                          </p:spTgt>
                                        </p:tgtEl>
                                        <p:attrNameLst>
                                          <p:attrName>style.color</p:attrName>
                                        </p:attrNameLst>
                                      </p:cBhvr>
                                      <p:to>
                                        <a:schemeClr val="accent2"/>
                                      </p:to>
                                    </p:animClr>
                                    <p:animClr clrSpc="rgb" dir="cw">
                                      <p:cBhvr>
                                        <p:cTn id="7" dur="100" fill="hold"/>
                                        <p:tgtEl>
                                          <p:spTgt spid="4">
                                            <p:txEl>
                                              <p:pRg st="0" end="0"/>
                                            </p:txEl>
                                          </p:spTgt>
                                        </p:tgtEl>
                                        <p:attrNameLst>
                                          <p:attrName>fillcolor</p:attrName>
                                        </p:attrNameLst>
                                      </p:cBhvr>
                                      <p:to>
                                        <a:schemeClr val="accent2"/>
                                      </p:to>
                                    </p:animClr>
                                    <p:set>
                                      <p:cBhvr>
                                        <p:cTn id="8" dur="100" fill="hold"/>
                                        <p:tgtEl>
                                          <p:spTgt spid="4">
                                            <p:txEl>
                                              <p:pRg st="0" end="0"/>
                                            </p:txEl>
                                          </p:spTgt>
                                        </p:tgtEl>
                                        <p:attrNameLst>
                                          <p:attrName>fill.type</p:attrName>
                                        </p:attrNameLst>
                                      </p:cBhvr>
                                      <p:to>
                                        <p:strVal val="solid"/>
                                      </p:to>
                                    </p:set>
                                    <p:set>
                                      <p:cBhvr>
                                        <p:cTn id="9" dur="100" fill="hold"/>
                                        <p:tgtEl>
                                          <p:spTgt spid="4">
                                            <p:txEl>
                                              <p:pRg st="0" end="0"/>
                                            </p:txEl>
                                          </p:spTgt>
                                        </p:tgtEl>
                                        <p:attrNameLst>
                                          <p:attrName>fill.on</p:attrName>
                                        </p:attrNameLst>
                                      </p:cBhvr>
                                      <p:to>
                                        <p:strVal val="true"/>
                                      </p:to>
                                    </p:set>
                                    <p:animRot by="120000">
                                      <p:cBhvr>
                                        <p:cTn id="10" dur="100" fill="hold">
                                          <p:stCondLst>
                                            <p:cond delay="0"/>
                                          </p:stCondLst>
                                        </p:cTn>
                                        <p:tgtEl>
                                          <p:spTgt spid="4">
                                            <p:txEl>
                                              <p:pRg st="0" end="0"/>
                                            </p:txEl>
                                          </p:spTgt>
                                        </p:tgtEl>
                                        <p:attrNameLst>
                                          <p:attrName>r</p:attrName>
                                        </p:attrNameLst>
                                      </p:cBhvr>
                                    </p:animRot>
                                    <p:animRot by="-240000">
                                      <p:cBhvr>
                                        <p:cTn id="11" dur="200" fill="hold">
                                          <p:stCondLst>
                                            <p:cond delay="200"/>
                                          </p:stCondLst>
                                        </p:cTn>
                                        <p:tgtEl>
                                          <p:spTgt spid="4">
                                            <p:txEl>
                                              <p:pRg st="0" end="0"/>
                                            </p:txEl>
                                          </p:spTgt>
                                        </p:tgtEl>
                                        <p:attrNameLst>
                                          <p:attrName>r</p:attrName>
                                        </p:attrNameLst>
                                      </p:cBhvr>
                                    </p:animRot>
                                    <p:animRot by="240000">
                                      <p:cBhvr>
                                        <p:cTn id="12" dur="200" fill="hold">
                                          <p:stCondLst>
                                            <p:cond delay="400"/>
                                          </p:stCondLst>
                                        </p:cTn>
                                        <p:tgtEl>
                                          <p:spTgt spid="4">
                                            <p:txEl>
                                              <p:pRg st="0" end="0"/>
                                            </p:txEl>
                                          </p:spTgt>
                                        </p:tgtEl>
                                        <p:attrNameLst>
                                          <p:attrName>r</p:attrName>
                                        </p:attrNameLst>
                                      </p:cBhvr>
                                    </p:animRot>
                                    <p:animRot by="-240000">
                                      <p:cBhvr>
                                        <p:cTn id="13" dur="200" fill="hold">
                                          <p:stCondLst>
                                            <p:cond delay="600"/>
                                          </p:stCondLst>
                                        </p:cTn>
                                        <p:tgtEl>
                                          <p:spTgt spid="4">
                                            <p:txEl>
                                              <p:pRg st="0" end="0"/>
                                            </p:txEl>
                                          </p:spTgt>
                                        </p:tgtEl>
                                        <p:attrNameLst>
                                          <p:attrName>r</p:attrName>
                                        </p:attrNameLst>
                                      </p:cBhvr>
                                    </p:animRot>
                                    <p:animRot by="120000">
                                      <p:cBhvr>
                                        <p:cTn id="14"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16632"/>
            <a:ext cx="8750206" cy="432048"/>
          </a:xfrm>
        </p:spPr>
        <p:style>
          <a:lnRef idx="2">
            <a:schemeClr val="accent5"/>
          </a:lnRef>
          <a:fillRef idx="1">
            <a:schemeClr val="lt1"/>
          </a:fillRef>
          <a:effectRef idx="0">
            <a:schemeClr val="accent5"/>
          </a:effectRef>
          <a:fontRef idx="minor">
            <a:schemeClr val="dk1"/>
          </a:fontRef>
        </p:style>
        <p:txBody>
          <a:bodyPr>
            <a:normAutofit fontScale="90000"/>
          </a:bodyPr>
          <a:lstStyle/>
          <a:p>
            <a:pPr>
              <a:spcBef>
                <a:spcPts val="600"/>
              </a:spcBef>
              <a:spcAft>
                <a:spcPts val="1000"/>
              </a:spcAft>
            </a:pPr>
            <a:r>
              <a:rPr lang="de-CH" sz="2000" b="1" dirty="0" smtClean="0"/>
              <a:t>OPTIMISATION DES PARAMETRES DES SYSTEMES DE PRODUCTION DE FROID</a:t>
            </a:r>
          </a:p>
        </p:txBody>
      </p:sp>
      <p:sp>
        <p:nvSpPr>
          <p:cNvPr id="16" name="Rectangle 15"/>
          <p:cNvSpPr/>
          <p:nvPr/>
        </p:nvSpPr>
        <p:spPr>
          <a:xfrm>
            <a:off x="357158" y="714356"/>
            <a:ext cx="8072494" cy="2246769"/>
          </a:xfrm>
          <a:prstGeom prst="rect">
            <a:avLst/>
          </a:prstGeom>
        </p:spPr>
        <p:txBody>
          <a:bodyPr wrap="square">
            <a:spAutoFit/>
          </a:bodyPr>
          <a:lstStyle/>
          <a:p>
            <a:r>
              <a:rPr lang="fr-FR" sz="2000" b="1" dirty="0" smtClean="0">
                <a:solidFill>
                  <a:schemeClr val="accent3">
                    <a:lumMod val="75000"/>
                  </a:schemeClr>
                </a:solidFill>
              </a:rPr>
              <a:t>Compresseur</a:t>
            </a:r>
            <a:r>
              <a:rPr lang="fr-FR" sz="2000" dirty="0" smtClean="0"/>
              <a:t> : </a:t>
            </a:r>
            <a:r>
              <a:rPr lang="fr-FR" sz="2000" b="1" dirty="0" smtClean="0"/>
              <a:t>Augmenter le seuil de pression de déclenchement du compresseur</a:t>
            </a:r>
          </a:p>
          <a:p>
            <a:r>
              <a:rPr lang="fr-FR" sz="2000" dirty="0" smtClean="0"/>
              <a:t>Si le compresseur déclenche régulièrement par période de forte chaleur, augmenter le seuil de pression de déclenchement du compresseur plutôt que d'augmenter la puissance installée du compresseur : </a:t>
            </a:r>
          </a:p>
          <a:p>
            <a:pPr marL="360000" indent="-360000">
              <a:buBlip>
                <a:blip r:embed="rId2"/>
              </a:buBlip>
            </a:pPr>
            <a:r>
              <a:rPr lang="fr-FR" sz="2000" b="1" i="1" dirty="0" smtClean="0"/>
              <a:t>A mettre en place uniquement si le fabricant l'autorise !! </a:t>
            </a:r>
          </a:p>
          <a:p>
            <a:endParaRPr lang="fr-FR" sz="2000" dirty="0" smtClean="0"/>
          </a:p>
        </p:txBody>
      </p:sp>
      <p:sp>
        <p:nvSpPr>
          <p:cNvPr id="4" name="Rectangle à coins arrondis 3"/>
          <p:cNvSpPr/>
          <p:nvPr/>
        </p:nvSpPr>
        <p:spPr>
          <a:xfrm>
            <a:off x="214282" y="3000372"/>
            <a:ext cx="2714612"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t>Aucun cout d’investissement !!!</a:t>
            </a:r>
            <a:endParaRPr lang="fr-FR" b="1" dirty="0"/>
          </a:p>
        </p:txBody>
      </p:sp>
      <p:pic>
        <p:nvPicPr>
          <p:cNvPr id="44034" name="Picture 2"/>
          <p:cNvPicPr>
            <a:picLocks noChangeAspect="1" noChangeArrowheads="1"/>
          </p:cNvPicPr>
          <p:nvPr/>
        </p:nvPicPr>
        <p:blipFill>
          <a:blip r:embed="rId3"/>
          <a:srcRect/>
          <a:stretch>
            <a:fillRect/>
          </a:stretch>
        </p:blipFill>
        <p:spPr bwMode="auto">
          <a:xfrm>
            <a:off x="3023074" y="2643182"/>
            <a:ext cx="4981736" cy="3714776"/>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24D0FAF6-4545-4324-921F-C8D6D908E976}" type="slidenum">
              <a:rPr lang="fr-FR" smtClean="0"/>
              <a:pPr/>
              <a:t>59</a:t>
            </a:fld>
            <a:endParaRPr lang="fr-FR"/>
          </a:p>
        </p:txBody>
      </p:sp>
    </p:spTree>
    <p:extLst>
      <p:ext uri="{BB962C8B-B14F-4D97-AF65-F5344CB8AC3E}">
        <p14:creationId xmlns:p14="http://schemas.microsoft.com/office/powerpoint/2010/main" val="32872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4">
                                            <p:txEl>
                                              <p:pRg st="0" end="0"/>
                                            </p:txEl>
                                          </p:spTgt>
                                        </p:tgtEl>
                                        <p:attrNameLst>
                                          <p:attrName>style.color</p:attrName>
                                        </p:attrNameLst>
                                      </p:cBhvr>
                                      <p:to>
                                        <a:schemeClr val="accent2"/>
                                      </p:to>
                                    </p:animClr>
                                    <p:animClr clrSpc="rgb" dir="cw">
                                      <p:cBhvr>
                                        <p:cTn id="7" dur="100" fill="hold"/>
                                        <p:tgtEl>
                                          <p:spTgt spid="4">
                                            <p:txEl>
                                              <p:pRg st="0" end="0"/>
                                            </p:txEl>
                                          </p:spTgt>
                                        </p:tgtEl>
                                        <p:attrNameLst>
                                          <p:attrName>fillcolor</p:attrName>
                                        </p:attrNameLst>
                                      </p:cBhvr>
                                      <p:to>
                                        <a:schemeClr val="accent2"/>
                                      </p:to>
                                    </p:animClr>
                                    <p:set>
                                      <p:cBhvr>
                                        <p:cTn id="8" dur="100" fill="hold"/>
                                        <p:tgtEl>
                                          <p:spTgt spid="4">
                                            <p:txEl>
                                              <p:pRg st="0" end="0"/>
                                            </p:txEl>
                                          </p:spTgt>
                                        </p:tgtEl>
                                        <p:attrNameLst>
                                          <p:attrName>fill.type</p:attrName>
                                        </p:attrNameLst>
                                      </p:cBhvr>
                                      <p:to>
                                        <p:strVal val="solid"/>
                                      </p:to>
                                    </p:set>
                                    <p:set>
                                      <p:cBhvr>
                                        <p:cTn id="9" dur="100" fill="hold"/>
                                        <p:tgtEl>
                                          <p:spTgt spid="4">
                                            <p:txEl>
                                              <p:pRg st="0" end="0"/>
                                            </p:txEl>
                                          </p:spTgt>
                                        </p:tgtEl>
                                        <p:attrNameLst>
                                          <p:attrName>fill.on</p:attrName>
                                        </p:attrNameLst>
                                      </p:cBhvr>
                                      <p:to>
                                        <p:strVal val="true"/>
                                      </p:to>
                                    </p:set>
                                    <p:animRot by="120000">
                                      <p:cBhvr>
                                        <p:cTn id="10" dur="100" fill="hold">
                                          <p:stCondLst>
                                            <p:cond delay="0"/>
                                          </p:stCondLst>
                                        </p:cTn>
                                        <p:tgtEl>
                                          <p:spTgt spid="4">
                                            <p:txEl>
                                              <p:pRg st="0" end="0"/>
                                            </p:txEl>
                                          </p:spTgt>
                                        </p:tgtEl>
                                        <p:attrNameLst>
                                          <p:attrName>r</p:attrName>
                                        </p:attrNameLst>
                                      </p:cBhvr>
                                    </p:animRot>
                                    <p:animRot by="-240000">
                                      <p:cBhvr>
                                        <p:cTn id="11" dur="200" fill="hold">
                                          <p:stCondLst>
                                            <p:cond delay="200"/>
                                          </p:stCondLst>
                                        </p:cTn>
                                        <p:tgtEl>
                                          <p:spTgt spid="4">
                                            <p:txEl>
                                              <p:pRg st="0" end="0"/>
                                            </p:txEl>
                                          </p:spTgt>
                                        </p:tgtEl>
                                        <p:attrNameLst>
                                          <p:attrName>r</p:attrName>
                                        </p:attrNameLst>
                                      </p:cBhvr>
                                    </p:animRot>
                                    <p:animRot by="240000">
                                      <p:cBhvr>
                                        <p:cTn id="12" dur="200" fill="hold">
                                          <p:stCondLst>
                                            <p:cond delay="400"/>
                                          </p:stCondLst>
                                        </p:cTn>
                                        <p:tgtEl>
                                          <p:spTgt spid="4">
                                            <p:txEl>
                                              <p:pRg st="0" end="0"/>
                                            </p:txEl>
                                          </p:spTgt>
                                        </p:tgtEl>
                                        <p:attrNameLst>
                                          <p:attrName>r</p:attrName>
                                        </p:attrNameLst>
                                      </p:cBhvr>
                                    </p:animRot>
                                    <p:animRot by="-240000">
                                      <p:cBhvr>
                                        <p:cTn id="13" dur="200" fill="hold">
                                          <p:stCondLst>
                                            <p:cond delay="600"/>
                                          </p:stCondLst>
                                        </p:cTn>
                                        <p:tgtEl>
                                          <p:spTgt spid="4">
                                            <p:txEl>
                                              <p:pRg st="0" end="0"/>
                                            </p:txEl>
                                          </p:spTgt>
                                        </p:tgtEl>
                                        <p:attrNameLst>
                                          <p:attrName>r</p:attrName>
                                        </p:attrNameLst>
                                      </p:cBhvr>
                                    </p:animRot>
                                    <p:animRot by="120000">
                                      <p:cBhvr>
                                        <p:cTn id="14"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0" y="3714752"/>
            <a:ext cx="8215338"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7" name="Rectangle à coins arrondis 6"/>
          <p:cNvSpPr/>
          <p:nvPr/>
        </p:nvSpPr>
        <p:spPr>
          <a:xfrm>
            <a:off x="285720" y="3550496"/>
            <a:ext cx="928694" cy="35719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ahoma" pitchFamily="34" charset="0"/>
                <a:cs typeface="Tahoma" pitchFamily="34" charset="0"/>
              </a:rPr>
              <a:t>1800</a:t>
            </a:r>
            <a:endParaRPr lang="fr-FR" sz="2000" b="1" dirty="0">
              <a:solidFill>
                <a:schemeClr val="tx1"/>
              </a:solidFill>
              <a:latin typeface="Tahoma" pitchFamily="34" charset="0"/>
              <a:cs typeface="Tahoma" pitchFamily="34" charset="0"/>
            </a:endParaRPr>
          </a:p>
        </p:txBody>
      </p:sp>
      <p:cxnSp>
        <p:nvCxnSpPr>
          <p:cNvPr id="8" name="Connecteur droit 7"/>
          <p:cNvCxnSpPr/>
          <p:nvPr/>
        </p:nvCxnSpPr>
        <p:spPr>
          <a:xfrm rot="5400000">
            <a:off x="463521" y="2749545"/>
            <a:ext cx="1928826"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142844" y="1357298"/>
            <a:ext cx="2571768" cy="428628"/>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Tahoma" pitchFamily="34" charset="0"/>
                <a:cs typeface="Tahoma" pitchFamily="34" charset="0"/>
              </a:rPr>
              <a:t>Ligne de temps</a:t>
            </a:r>
            <a:endParaRPr lang="fr-FR" sz="2400" b="1" dirty="0">
              <a:solidFill>
                <a:schemeClr val="tx1"/>
              </a:solidFill>
              <a:latin typeface="Tahoma" pitchFamily="34" charset="0"/>
              <a:cs typeface="Tahoma" pitchFamily="34" charset="0"/>
            </a:endParaRPr>
          </a:p>
        </p:txBody>
      </p:sp>
      <p:cxnSp>
        <p:nvCxnSpPr>
          <p:cNvPr id="12" name="Connecteur droit 11"/>
          <p:cNvCxnSpPr/>
          <p:nvPr/>
        </p:nvCxnSpPr>
        <p:spPr>
          <a:xfrm rot="5400000">
            <a:off x="1358084" y="4071148"/>
            <a:ext cx="714380"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285720" y="4248000"/>
            <a:ext cx="2714644" cy="132414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Michael Faraday découvert que certains gaz sous pression constante se condensent lorsqu’ils se refroidissent.</a:t>
            </a:r>
            <a:endParaRPr lang="fr-FR" sz="1600" b="1" dirty="0">
              <a:solidFill>
                <a:schemeClr val="tx1"/>
              </a:solidFill>
              <a:latin typeface="Times New Roman" pitchFamily="18" charset="0"/>
              <a:cs typeface="Times New Roman" pitchFamily="18" charset="0"/>
            </a:endParaRPr>
          </a:p>
        </p:txBody>
      </p:sp>
      <p:sp>
        <p:nvSpPr>
          <p:cNvPr id="15" name="Rectangle à coins arrondis 14"/>
          <p:cNvSpPr/>
          <p:nvPr/>
        </p:nvSpPr>
        <p:spPr>
          <a:xfrm>
            <a:off x="2357422" y="5357826"/>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1823</a:t>
            </a:r>
            <a:endParaRPr lang="fr-FR" sz="1600" b="1" dirty="0">
              <a:solidFill>
                <a:schemeClr val="tx1"/>
              </a:solidFill>
              <a:latin typeface="Times New Roman" pitchFamily="18" charset="0"/>
              <a:cs typeface="Times New Roman" pitchFamily="18" charset="0"/>
            </a:endParaRPr>
          </a:p>
        </p:txBody>
      </p:sp>
      <p:cxnSp>
        <p:nvCxnSpPr>
          <p:cNvPr id="16" name="Connecteur droit 15"/>
          <p:cNvCxnSpPr/>
          <p:nvPr/>
        </p:nvCxnSpPr>
        <p:spPr>
          <a:xfrm rot="5400000">
            <a:off x="3465505" y="3963991"/>
            <a:ext cx="500066"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3286116" y="4143380"/>
            <a:ext cx="4714908" cy="214314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L. W. Wright produisait de la glace par expansion de l’air comprimé. </a:t>
            </a:r>
          </a:p>
          <a:p>
            <a:pPr algn="ctr"/>
            <a:r>
              <a:rPr lang="fr-FR" sz="1600" b="1" dirty="0" smtClean="0">
                <a:solidFill>
                  <a:schemeClr val="tx1"/>
                </a:solidFill>
                <a:latin typeface="Times New Roman" pitchFamily="18" charset="0"/>
                <a:cs typeface="Times New Roman" pitchFamily="18" charset="0"/>
              </a:rPr>
              <a:t>Jacob </a:t>
            </a:r>
            <a:r>
              <a:rPr lang="fr-FR" sz="1600" b="1" dirty="0" err="1" smtClean="0">
                <a:solidFill>
                  <a:schemeClr val="tx1"/>
                </a:solidFill>
                <a:latin typeface="Times New Roman" pitchFamily="18" charset="0"/>
                <a:cs typeface="Times New Roman" pitchFamily="18" charset="0"/>
              </a:rPr>
              <a:t>Perkins</a:t>
            </a:r>
            <a:r>
              <a:rPr lang="fr-FR" sz="1600" b="1" dirty="0" smtClean="0">
                <a:solidFill>
                  <a:schemeClr val="tx1"/>
                </a:solidFill>
                <a:latin typeface="Times New Roman" pitchFamily="18" charset="0"/>
                <a:cs typeface="Times New Roman" pitchFamily="18" charset="0"/>
              </a:rPr>
              <a:t> développa un système de réfrigération fermé en utilisant l’expansion et la compression d’un liquide pour produire du froid. </a:t>
            </a:r>
          </a:p>
          <a:p>
            <a:pPr algn="ctr"/>
            <a:r>
              <a:rPr lang="fr-FR" sz="1600" b="1" dirty="0" smtClean="0">
                <a:solidFill>
                  <a:schemeClr val="tx1"/>
                </a:solidFill>
                <a:latin typeface="Times New Roman" pitchFamily="18" charset="0"/>
                <a:cs typeface="Times New Roman" pitchFamily="18" charset="0"/>
              </a:rPr>
              <a:t>David </a:t>
            </a:r>
            <a:r>
              <a:rPr lang="fr-FR" sz="1600" b="1" dirty="0" err="1" smtClean="0">
                <a:solidFill>
                  <a:schemeClr val="tx1"/>
                </a:solidFill>
                <a:latin typeface="Times New Roman" pitchFamily="18" charset="0"/>
                <a:cs typeface="Times New Roman" pitchFamily="18" charset="0"/>
              </a:rPr>
              <a:t>Perkins</a:t>
            </a:r>
            <a:r>
              <a:rPr lang="fr-FR" sz="1600" b="1" dirty="0" smtClean="0">
                <a:solidFill>
                  <a:schemeClr val="tx1"/>
                </a:solidFill>
                <a:latin typeface="Times New Roman" pitchFamily="18" charset="0"/>
                <a:cs typeface="Times New Roman" pitchFamily="18" charset="0"/>
              </a:rPr>
              <a:t> développa un système de réfrigération fermé en se basant sur l’expansion et la compression de l’éther.</a:t>
            </a:r>
            <a:endParaRPr lang="fr-FR" sz="1600" b="1" dirty="0">
              <a:solidFill>
                <a:schemeClr val="tx1"/>
              </a:solidFill>
              <a:latin typeface="Times New Roman" pitchFamily="18" charset="0"/>
              <a:cs typeface="Times New Roman" pitchFamily="18" charset="0"/>
            </a:endParaRPr>
          </a:p>
        </p:txBody>
      </p:sp>
      <p:cxnSp>
        <p:nvCxnSpPr>
          <p:cNvPr id="21" name="Connecteur droit 20"/>
          <p:cNvCxnSpPr/>
          <p:nvPr/>
        </p:nvCxnSpPr>
        <p:spPr>
          <a:xfrm rot="5400000">
            <a:off x="3751257" y="3463925"/>
            <a:ext cx="500066"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2071670" y="2428868"/>
            <a:ext cx="2357454" cy="824074"/>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John </a:t>
            </a:r>
            <a:r>
              <a:rPr lang="fr-FR" sz="1600" b="1" dirty="0" err="1" smtClean="0">
                <a:solidFill>
                  <a:schemeClr val="tx1"/>
                </a:solidFill>
                <a:latin typeface="Times New Roman" pitchFamily="18" charset="0"/>
                <a:cs typeface="Times New Roman" pitchFamily="18" charset="0"/>
              </a:rPr>
              <a:t>Gorrie</a:t>
            </a:r>
            <a:r>
              <a:rPr lang="fr-FR" sz="1600" b="1" dirty="0" smtClean="0">
                <a:solidFill>
                  <a:schemeClr val="tx1"/>
                </a:solidFill>
                <a:latin typeface="Times New Roman" pitchFamily="18" charset="0"/>
                <a:cs typeface="Times New Roman" pitchFamily="18" charset="0"/>
              </a:rPr>
              <a:t> utilisa de l’ammoniac évaporé pour produire du froid.</a:t>
            </a:r>
            <a:endParaRPr lang="fr-FR" sz="1600" b="1" dirty="0">
              <a:solidFill>
                <a:schemeClr val="tx1"/>
              </a:solidFill>
              <a:latin typeface="Times New Roman" pitchFamily="18" charset="0"/>
              <a:cs typeface="Times New Roman" pitchFamily="18" charset="0"/>
            </a:endParaRPr>
          </a:p>
        </p:txBody>
      </p:sp>
      <p:sp>
        <p:nvSpPr>
          <p:cNvPr id="23" name="Rectangle à coins arrondis 22"/>
          <p:cNvSpPr/>
          <p:nvPr/>
        </p:nvSpPr>
        <p:spPr>
          <a:xfrm>
            <a:off x="7358082" y="6072206"/>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1834</a:t>
            </a:r>
            <a:endParaRPr lang="fr-FR" sz="1600" b="1" dirty="0">
              <a:solidFill>
                <a:schemeClr val="tx1"/>
              </a:solidFill>
              <a:latin typeface="Times New Roman" pitchFamily="18" charset="0"/>
              <a:cs typeface="Times New Roman" pitchFamily="18" charset="0"/>
            </a:endParaRPr>
          </a:p>
        </p:txBody>
      </p:sp>
      <p:sp>
        <p:nvSpPr>
          <p:cNvPr id="24" name="Rectangle à coins arrondis 23"/>
          <p:cNvSpPr/>
          <p:nvPr/>
        </p:nvSpPr>
        <p:spPr>
          <a:xfrm>
            <a:off x="1928794" y="2214554"/>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1842</a:t>
            </a:r>
            <a:endParaRPr lang="fr-FR" sz="1600" b="1" dirty="0">
              <a:solidFill>
                <a:schemeClr val="tx1"/>
              </a:solidFill>
              <a:latin typeface="Times New Roman" pitchFamily="18" charset="0"/>
              <a:cs typeface="Times New Roman" pitchFamily="18" charset="0"/>
            </a:endParaRPr>
          </a:p>
        </p:txBody>
      </p:sp>
      <p:sp>
        <p:nvSpPr>
          <p:cNvPr id="25" name="Rectangle à coins arrondis 24"/>
          <p:cNvSpPr/>
          <p:nvPr/>
        </p:nvSpPr>
        <p:spPr>
          <a:xfrm>
            <a:off x="4500562" y="3564000"/>
            <a:ext cx="928694" cy="35719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ahoma" pitchFamily="34" charset="0"/>
                <a:cs typeface="Tahoma" pitchFamily="34" charset="0"/>
              </a:rPr>
              <a:t>1850</a:t>
            </a:r>
            <a:endParaRPr lang="fr-FR" sz="2000" b="1" dirty="0">
              <a:solidFill>
                <a:schemeClr val="tx1"/>
              </a:solidFill>
              <a:latin typeface="Tahoma" pitchFamily="34" charset="0"/>
              <a:cs typeface="Tahoma" pitchFamily="34" charset="0"/>
            </a:endParaRPr>
          </a:p>
        </p:txBody>
      </p:sp>
      <p:cxnSp>
        <p:nvCxnSpPr>
          <p:cNvPr id="26" name="Connecteur droit 25"/>
          <p:cNvCxnSpPr/>
          <p:nvPr/>
        </p:nvCxnSpPr>
        <p:spPr>
          <a:xfrm rot="5400000">
            <a:off x="4965703" y="2964653"/>
            <a:ext cx="1500198"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27" name="Rectangle à coins arrondis 26"/>
          <p:cNvSpPr/>
          <p:nvPr/>
        </p:nvSpPr>
        <p:spPr>
          <a:xfrm>
            <a:off x="3357554" y="1142984"/>
            <a:ext cx="3214710" cy="1109826"/>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Ferdinand Carré développa un réfrigérateur mécanique fonctionnant avec l’ammoniac. Il produisait des bloques de glace.</a:t>
            </a:r>
            <a:endParaRPr lang="fr-FR" sz="1600" b="1" dirty="0">
              <a:solidFill>
                <a:schemeClr val="tx1"/>
              </a:solidFill>
              <a:latin typeface="Times New Roman" pitchFamily="18" charset="0"/>
              <a:cs typeface="Times New Roman" pitchFamily="18" charset="0"/>
            </a:endParaRPr>
          </a:p>
        </p:txBody>
      </p:sp>
      <p:sp>
        <p:nvSpPr>
          <p:cNvPr id="28" name="Rectangle à coins arrondis 27"/>
          <p:cNvSpPr/>
          <p:nvPr/>
        </p:nvSpPr>
        <p:spPr>
          <a:xfrm>
            <a:off x="4572000" y="928670"/>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1858</a:t>
            </a:r>
            <a:endParaRPr lang="fr-FR" sz="1600" b="1" dirty="0">
              <a:solidFill>
                <a:schemeClr val="tx1"/>
              </a:solidFill>
              <a:latin typeface="Times New Roman" pitchFamily="18" charset="0"/>
              <a:cs typeface="Times New Roman" pitchFamily="18" charset="0"/>
            </a:endParaRPr>
          </a:p>
        </p:txBody>
      </p:sp>
      <p:cxnSp>
        <p:nvCxnSpPr>
          <p:cNvPr id="30" name="Connecteur droit 29"/>
          <p:cNvCxnSpPr/>
          <p:nvPr/>
        </p:nvCxnSpPr>
        <p:spPr>
          <a:xfrm rot="5400000">
            <a:off x="6751653" y="3463925"/>
            <a:ext cx="500066"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31" name="Rectangle à coins arrondis 30"/>
          <p:cNvSpPr/>
          <p:nvPr/>
        </p:nvSpPr>
        <p:spPr>
          <a:xfrm>
            <a:off x="5929322" y="2428868"/>
            <a:ext cx="2143140" cy="824074"/>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Raoul Pictet utilisa le dioxyde de Sulfure comme réfrigérant.</a:t>
            </a:r>
            <a:endParaRPr lang="fr-FR" sz="1600" b="1" dirty="0">
              <a:solidFill>
                <a:schemeClr val="tx1"/>
              </a:solidFill>
              <a:latin typeface="Times New Roman" pitchFamily="18" charset="0"/>
              <a:cs typeface="Times New Roman" pitchFamily="18" charset="0"/>
            </a:endParaRPr>
          </a:p>
        </p:txBody>
      </p:sp>
      <p:sp>
        <p:nvSpPr>
          <p:cNvPr id="32" name="Rectangle à coins arrondis 31"/>
          <p:cNvSpPr/>
          <p:nvPr/>
        </p:nvSpPr>
        <p:spPr>
          <a:xfrm>
            <a:off x="6786578" y="2196000"/>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1875</a:t>
            </a:r>
            <a:endParaRPr lang="fr-FR" sz="1600" b="1" dirty="0">
              <a:solidFill>
                <a:schemeClr val="tx1"/>
              </a:solidFill>
              <a:latin typeface="Times New Roman" pitchFamily="18" charset="0"/>
              <a:cs typeface="Times New Roman" pitchFamily="18" charset="0"/>
            </a:endParaRPr>
          </a:p>
        </p:txBody>
      </p:sp>
      <p:sp>
        <p:nvSpPr>
          <p:cNvPr id="35" name="Rectangle à coins arrondis 34"/>
          <p:cNvSpPr/>
          <p:nvPr/>
        </p:nvSpPr>
        <p:spPr>
          <a:xfrm>
            <a:off x="8215338" y="3546000"/>
            <a:ext cx="642942" cy="35719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Tahoma" pitchFamily="34" charset="0"/>
              <a:cs typeface="Tahoma" pitchFamily="34" charset="0"/>
            </a:endParaRPr>
          </a:p>
        </p:txBody>
      </p:sp>
      <p:cxnSp>
        <p:nvCxnSpPr>
          <p:cNvPr id="37" name="Connecteur droit avec flèche 36"/>
          <p:cNvCxnSpPr/>
          <p:nvPr/>
        </p:nvCxnSpPr>
        <p:spPr>
          <a:xfrm>
            <a:off x="8316000" y="3714752"/>
            <a:ext cx="504000" cy="1588"/>
          </a:xfrm>
          <a:prstGeom prst="straightConnector1">
            <a:avLst/>
          </a:prstGeom>
          <a:ln w="34925">
            <a:solidFill>
              <a:schemeClr val="tx1"/>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4893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500"/>
                            </p:stCondLst>
                            <p:childTnLst>
                              <p:par>
                                <p:cTn id="13" presetID="55"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par>
                          <p:cTn id="18" fill="hold">
                            <p:stCondLst>
                              <p:cond delay="2500"/>
                            </p:stCondLst>
                            <p:childTnLst>
                              <p:par>
                                <p:cTn id="19" presetID="55"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500"/>
                            </p:stCondLst>
                            <p:childTnLst>
                              <p:par>
                                <p:cTn id="30" presetID="45" presetClass="entr" presetSubtype="0"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ppt_w</p:attrName>
                                        </p:attrNameLst>
                                      </p:cBhvr>
                                      <p:tavLst>
                                        <p:tav tm="0" fmla="#ppt_w*sin(2.5*pi*$)">
                                          <p:val>
                                            <p:fltVal val="0"/>
                                          </p:val>
                                        </p:tav>
                                        <p:tav tm="100000">
                                          <p:val>
                                            <p:fltVal val="1"/>
                                          </p:val>
                                        </p:tav>
                                      </p:tavLst>
                                    </p:anim>
                                    <p:anim calcmode="lin" valueType="num">
                                      <p:cBhvr>
                                        <p:cTn id="34" dur="500" fill="hold"/>
                                        <p:tgtEl>
                                          <p:spTgt spid="14"/>
                                        </p:tgtEl>
                                        <p:attrNameLst>
                                          <p:attrName>ppt_h</p:attrName>
                                        </p:attrNameLst>
                                      </p:cBhvr>
                                      <p:tavLst>
                                        <p:tav tm="0">
                                          <p:val>
                                            <p:strVal val="#ppt_h"/>
                                          </p:val>
                                        </p:tav>
                                        <p:tav tm="100000">
                                          <p:val>
                                            <p:strVal val="#ppt_h"/>
                                          </p:val>
                                        </p:tav>
                                      </p:tavLst>
                                    </p:anim>
                                  </p:childTnLst>
                                </p:cTn>
                              </p:par>
                            </p:childTnLst>
                          </p:cTn>
                        </p:par>
                        <p:par>
                          <p:cTn id="35" fill="hold">
                            <p:stCondLst>
                              <p:cond delay="5750"/>
                            </p:stCondLst>
                            <p:childTnLst>
                              <p:par>
                                <p:cTn id="36" presetID="55"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strVal val="#ppt_w*0.70"/>
                                          </p:val>
                                        </p:tav>
                                        <p:tav tm="100000">
                                          <p:val>
                                            <p:strVal val="#ppt_w"/>
                                          </p:val>
                                        </p:tav>
                                      </p:tavLst>
                                    </p:anim>
                                    <p:anim calcmode="lin" valueType="num">
                                      <p:cBhvr>
                                        <p:cTn id="39" dur="500" fill="hold"/>
                                        <p:tgtEl>
                                          <p:spTgt spid="15"/>
                                        </p:tgtEl>
                                        <p:attrNameLst>
                                          <p:attrName>ppt_h</p:attrName>
                                        </p:attrNameLst>
                                      </p:cBhvr>
                                      <p:tavLst>
                                        <p:tav tm="0">
                                          <p:val>
                                            <p:strVal val="#ppt_h"/>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par>
                          <p:cTn id="46" fill="hold">
                            <p:stCondLst>
                              <p:cond delay="5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anim calcmode="lin" valueType="num">
                                      <p:cBhvr>
                                        <p:cTn id="50" dur="500" fill="hold"/>
                                        <p:tgtEl>
                                          <p:spTgt spid="22"/>
                                        </p:tgtEl>
                                        <p:attrNameLst>
                                          <p:attrName>ppt_w</p:attrName>
                                        </p:attrNameLst>
                                      </p:cBhvr>
                                      <p:tavLst>
                                        <p:tav tm="0" fmla="#ppt_w*sin(2.5*pi*$)">
                                          <p:val>
                                            <p:fltVal val="0"/>
                                          </p:val>
                                        </p:tav>
                                        <p:tav tm="100000">
                                          <p:val>
                                            <p:fltVal val="1"/>
                                          </p:val>
                                        </p:tav>
                                      </p:tavLst>
                                    </p:anim>
                                    <p:anim calcmode="lin" valueType="num">
                                      <p:cBhvr>
                                        <p:cTn id="51" dur="500" fill="hold"/>
                                        <p:tgtEl>
                                          <p:spTgt spid="22"/>
                                        </p:tgtEl>
                                        <p:attrNameLst>
                                          <p:attrName>ppt_h</p:attrName>
                                        </p:attrNameLst>
                                      </p:cBhvr>
                                      <p:tavLst>
                                        <p:tav tm="0">
                                          <p:val>
                                            <p:strVal val="#ppt_h"/>
                                          </p:val>
                                        </p:tav>
                                        <p:tav tm="100000">
                                          <p:val>
                                            <p:strVal val="#ppt_h"/>
                                          </p:val>
                                        </p:tav>
                                      </p:tavLst>
                                    </p:anim>
                                  </p:childTnLst>
                                </p:cTn>
                              </p:par>
                            </p:childTnLst>
                          </p:cTn>
                        </p:par>
                        <p:par>
                          <p:cTn id="52" fill="hold">
                            <p:stCondLst>
                              <p:cond delay="3750"/>
                            </p:stCondLst>
                            <p:childTnLst>
                              <p:par>
                                <p:cTn id="53" presetID="55"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strVal val="#ppt_w*0.70"/>
                                          </p:val>
                                        </p:tav>
                                        <p:tav tm="100000">
                                          <p:val>
                                            <p:strVal val="#ppt_w"/>
                                          </p:val>
                                        </p:tav>
                                      </p:tavLst>
                                    </p:anim>
                                    <p:anim calcmode="lin" valueType="num">
                                      <p:cBhvr>
                                        <p:cTn id="56" dur="500" fill="hold"/>
                                        <p:tgtEl>
                                          <p:spTgt spid="24"/>
                                        </p:tgtEl>
                                        <p:attrNameLst>
                                          <p:attrName>ppt_h</p:attrName>
                                        </p:attrNameLst>
                                      </p:cBhvr>
                                      <p:tavLst>
                                        <p:tav tm="0">
                                          <p:val>
                                            <p:strVal val="#ppt_h"/>
                                          </p:val>
                                        </p:tav>
                                        <p:tav tm="100000">
                                          <p:val>
                                            <p:strVal val="#ppt_h"/>
                                          </p:val>
                                        </p:tav>
                                      </p:tavLst>
                                    </p:anim>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500"/>
                            </p:stCondLst>
                            <p:childTnLst>
                              <p:par>
                                <p:cTn id="64" presetID="45" presetClass="entr" presetSubtype="0" fill="hold" grpId="0" nodeType="afterEffect">
                                  <p:stCondLst>
                                    <p:cond delay="0"/>
                                  </p:stCondLst>
                                  <p:iterate type="lt">
                                    <p:tmPct val="10000"/>
                                  </p:iterate>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ppt_w</p:attrName>
                                        </p:attrNameLst>
                                      </p:cBhvr>
                                      <p:tavLst>
                                        <p:tav tm="0" fmla="#ppt_w*sin(2.5*pi*$)">
                                          <p:val>
                                            <p:fltVal val="0"/>
                                          </p:val>
                                        </p:tav>
                                        <p:tav tm="100000">
                                          <p:val>
                                            <p:fltVal val="1"/>
                                          </p:val>
                                        </p:tav>
                                      </p:tavLst>
                                    </p:anim>
                                    <p:anim calcmode="lin" valueType="num">
                                      <p:cBhvr>
                                        <p:cTn id="68" dur="500" fill="hold"/>
                                        <p:tgtEl>
                                          <p:spTgt spid="17"/>
                                        </p:tgtEl>
                                        <p:attrNameLst>
                                          <p:attrName>ppt_h</p:attrName>
                                        </p:attrNameLst>
                                      </p:cBhvr>
                                      <p:tavLst>
                                        <p:tav tm="0">
                                          <p:val>
                                            <p:strVal val="#ppt_h"/>
                                          </p:val>
                                        </p:tav>
                                        <p:tav tm="100000">
                                          <p:val>
                                            <p:strVal val="#ppt_h"/>
                                          </p:val>
                                        </p:tav>
                                      </p:tavLst>
                                    </p:anim>
                                  </p:childTnLst>
                                </p:cTn>
                              </p:par>
                            </p:childTnLst>
                          </p:cTn>
                        </p:par>
                        <p:par>
                          <p:cTn id="69" fill="hold">
                            <p:stCondLst>
                              <p:cond delay="14650"/>
                            </p:stCondLst>
                            <p:childTnLst>
                              <p:par>
                                <p:cTn id="70" presetID="55"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strVal val="#ppt_w*0.70"/>
                                          </p:val>
                                        </p:tav>
                                        <p:tav tm="100000">
                                          <p:val>
                                            <p:strVal val="#ppt_w"/>
                                          </p:val>
                                        </p:tav>
                                      </p:tavLst>
                                    </p:anim>
                                    <p:anim calcmode="lin" valueType="num">
                                      <p:cBhvr>
                                        <p:cTn id="73" dur="500" fill="hold"/>
                                        <p:tgtEl>
                                          <p:spTgt spid="23"/>
                                        </p:tgtEl>
                                        <p:attrNameLst>
                                          <p:attrName>ppt_h</p:attrName>
                                        </p:attrNameLst>
                                      </p:cBhvr>
                                      <p:tavLst>
                                        <p:tav tm="0">
                                          <p:val>
                                            <p:strVal val="#ppt_h"/>
                                          </p:val>
                                        </p:tav>
                                        <p:tav tm="100000">
                                          <p:val>
                                            <p:strVal val="#ppt_h"/>
                                          </p:val>
                                        </p:tav>
                                      </p:tavLst>
                                    </p:anim>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dissolv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down)">
                                      <p:cBhvr>
                                        <p:cTn id="84" dur="500"/>
                                        <p:tgtEl>
                                          <p:spTgt spid="26"/>
                                        </p:tgtEl>
                                      </p:cBhvr>
                                    </p:animEffect>
                                  </p:childTnLst>
                                </p:cTn>
                              </p:par>
                            </p:childTnLst>
                          </p:cTn>
                        </p:par>
                        <p:par>
                          <p:cTn id="85" fill="hold">
                            <p:stCondLst>
                              <p:cond delay="500"/>
                            </p:stCondLst>
                            <p:childTnLst>
                              <p:par>
                                <p:cTn id="86" presetID="45" presetClass="entr" presetSubtype="0" fill="hold" grpId="0" nodeType="afterEffect">
                                  <p:stCondLst>
                                    <p:cond delay="0"/>
                                  </p:stCondLst>
                                  <p:iterate type="lt">
                                    <p:tmPct val="10000"/>
                                  </p:iterate>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anim calcmode="lin" valueType="num">
                                      <p:cBhvr>
                                        <p:cTn id="89" dur="500" fill="hold"/>
                                        <p:tgtEl>
                                          <p:spTgt spid="27"/>
                                        </p:tgtEl>
                                        <p:attrNameLst>
                                          <p:attrName>ppt_w</p:attrName>
                                        </p:attrNameLst>
                                      </p:cBhvr>
                                      <p:tavLst>
                                        <p:tav tm="0" fmla="#ppt_w*sin(2.5*pi*$)">
                                          <p:val>
                                            <p:fltVal val="0"/>
                                          </p:val>
                                        </p:tav>
                                        <p:tav tm="100000">
                                          <p:val>
                                            <p:fltVal val="1"/>
                                          </p:val>
                                        </p:tav>
                                      </p:tavLst>
                                    </p:anim>
                                    <p:anim calcmode="lin" valueType="num">
                                      <p:cBhvr>
                                        <p:cTn id="90" dur="500" fill="hold"/>
                                        <p:tgtEl>
                                          <p:spTgt spid="27"/>
                                        </p:tgtEl>
                                        <p:attrNameLst>
                                          <p:attrName>ppt_h</p:attrName>
                                        </p:attrNameLst>
                                      </p:cBhvr>
                                      <p:tavLst>
                                        <p:tav tm="0">
                                          <p:val>
                                            <p:strVal val="#ppt_h"/>
                                          </p:val>
                                        </p:tav>
                                        <p:tav tm="100000">
                                          <p:val>
                                            <p:strVal val="#ppt_h"/>
                                          </p:val>
                                        </p:tav>
                                      </p:tavLst>
                                    </p:anim>
                                  </p:childTnLst>
                                </p:cTn>
                              </p:par>
                            </p:childTnLst>
                          </p:cTn>
                        </p:par>
                        <p:par>
                          <p:cTn id="91" fill="hold">
                            <p:stCondLst>
                              <p:cond delay="6150"/>
                            </p:stCondLst>
                            <p:childTnLst>
                              <p:par>
                                <p:cTn id="92" presetID="55"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500" fill="hold"/>
                                        <p:tgtEl>
                                          <p:spTgt spid="28"/>
                                        </p:tgtEl>
                                        <p:attrNameLst>
                                          <p:attrName>ppt_w</p:attrName>
                                        </p:attrNameLst>
                                      </p:cBhvr>
                                      <p:tavLst>
                                        <p:tav tm="0">
                                          <p:val>
                                            <p:strVal val="#ppt_w*0.70"/>
                                          </p:val>
                                        </p:tav>
                                        <p:tav tm="100000">
                                          <p:val>
                                            <p:strVal val="#ppt_w"/>
                                          </p:val>
                                        </p:tav>
                                      </p:tavLst>
                                    </p:anim>
                                    <p:anim calcmode="lin" valueType="num">
                                      <p:cBhvr>
                                        <p:cTn id="95" dur="500" fill="hold"/>
                                        <p:tgtEl>
                                          <p:spTgt spid="28"/>
                                        </p:tgtEl>
                                        <p:attrNameLst>
                                          <p:attrName>ppt_h</p:attrName>
                                        </p:attrNameLst>
                                      </p:cBhvr>
                                      <p:tavLst>
                                        <p:tav tm="0">
                                          <p:val>
                                            <p:strVal val="#ppt_h"/>
                                          </p:val>
                                        </p:tav>
                                        <p:tav tm="100000">
                                          <p:val>
                                            <p:strVal val="#ppt_h"/>
                                          </p:val>
                                        </p:tav>
                                      </p:tavLst>
                                    </p:anim>
                                    <p:animEffect transition="in" filter="fade">
                                      <p:cBhvr>
                                        <p:cTn id="96" dur="5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childTnLst>
                          </p:cTn>
                        </p:par>
                        <p:par>
                          <p:cTn id="102" fill="hold">
                            <p:stCondLst>
                              <p:cond delay="500"/>
                            </p:stCondLst>
                            <p:childTnLst>
                              <p:par>
                                <p:cTn id="103" presetID="45" presetClass="entr" presetSubtype="0" fill="hold" grpId="0" nodeType="afterEffect">
                                  <p:stCondLst>
                                    <p:cond delay="0"/>
                                  </p:stCondLst>
                                  <p:iterate type="lt">
                                    <p:tmPct val="10000"/>
                                  </p:iterate>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anim calcmode="lin" valueType="num">
                                      <p:cBhvr>
                                        <p:cTn id="106" dur="500" fill="hold"/>
                                        <p:tgtEl>
                                          <p:spTgt spid="31"/>
                                        </p:tgtEl>
                                        <p:attrNameLst>
                                          <p:attrName>ppt_w</p:attrName>
                                        </p:attrNameLst>
                                      </p:cBhvr>
                                      <p:tavLst>
                                        <p:tav tm="0" fmla="#ppt_w*sin(2.5*pi*$)">
                                          <p:val>
                                            <p:fltVal val="0"/>
                                          </p:val>
                                        </p:tav>
                                        <p:tav tm="100000">
                                          <p:val>
                                            <p:fltVal val="1"/>
                                          </p:val>
                                        </p:tav>
                                      </p:tavLst>
                                    </p:anim>
                                    <p:anim calcmode="lin" valueType="num">
                                      <p:cBhvr>
                                        <p:cTn id="107" dur="500" fill="hold"/>
                                        <p:tgtEl>
                                          <p:spTgt spid="31"/>
                                        </p:tgtEl>
                                        <p:attrNameLst>
                                          <p:attrName>ppt_h</p:attrName>
                                        </p:attrNameLst>
                                      </p:cBhvr>
                                      <p:tavLst>
                                        <p:tav tm="0">
                                          <p:val>
                                            <p:strVal val="#ppt_h"/>
                                          </p:val>
                                        </p:tav>
                                        <p:tav tm="100000">
                                          <p:val>
                                            <p:strVal val="#ppt_h"/>
                                          </p:val>
                                        </p:tav>
                                      </p:tavLst>
                                    </p:anim>
                                  </p:childTnLst>
                                </p:cTn>
                              </p:par>
                            </p:childTnLst>
                          </p:cTn>
                        </p:par>
                        <p:par>
                          <p:cTn id="108" fill="hold">
                            <p:stCondLst>
                              <p:cond delay="3600"/>
                            </p:stCondLst>
                            <p:childTnLst>
                              <p:par>
                                <p:cTn id="109" presetID="55" presetClass="entr" presetSubtype="0"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ppt_w</p:attrName>
                                        </p:attrNameLst>
                                      </p:cBhvr>
                                      <p:tavLst>
                                        <p:tav tm="0">
                                          <p:val>
                                            <p:strVal val="#ppt_w*0.70"/>
                                          </p:val>
                                        </p:tav>
                                        <p:tav tm="100000">
                                          <p:val>
                                            <p:strVal val="#ppt_w"/>
                                          </p:val>
                                        </p:tav>
                                      </p:tavLst>
                                    </p:anim>
                                    <p:anim calcmode="lin" valueType="num">
                                      <p:cBhvr>
                                        <p:cTn id="112" dur="500" fill="hold"/>
                                        <p:tgtEl>
                                          <p:spTgt spid="32"/>
                                        </p:tgtEl>
                                        <p:attrNameLst>
                                          <p:attrName>ppt_h</p:attrName>
                                        </p:attrNameLst>
                                      </p:cBhvr>
                                      <p:tavLst>
                                        <p:tav tm="0">
                                          <p:val>
                                            <p:strVal val="#ppt_h"/>
                                          </p:val>
                                        </p:tav>
                                        <p:tav tm="100000">
                                          <p:val>
                                            <p:strVal val="#ppt_h"/>
                                          </p:val>
                                        </p:tav>
                                      </p:tavLst>
                                    </p:anim>
                                    <p:animEffect transition="in" filter="fade">
                                      <p:cBhvr>
                                        <p:cTn id="113" dur="50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left)">
                                      <p:cBhvr>
                                        <p:cTn id="118" dur="500"/>
                                        <p:tgtEl>
                                          <p:spTgt spid="35"/>
                                        </p:tgtEl>
                                      </p:cBhvr>
                                    </p:animEffect>
                                  </p:childTnLst>
                                </p:cTn>
                              </p:par>
                              <p:par>
                                <p:cTn id="119" presetID="22" presetClass="entr" presetSubtype="8" repeatCount="indefinite" fill="hold"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left)">
                                      <p:cBhvr>
                                        <p:cTn id="12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P spid="15" grpId="0" animBg="1"/>
      <p:bldP spid="17" grpId="0" animBg="1"/>
      <p:bldP spid="22" grpId="0" animBg="1"/>
      <p:bldP spid="23" grpId="0" animBg="1"/>
      <p:bldP spid="24" grpId="0" animBg="1"/>
      <p:bldP spid="25" grpId="0" animBg="1"/>
      <p:bldP spid="27" grpId="0" animBg="1"/>
      <p:bldP spid="28" grpId="0" animBg="1"/>
      <p:bldP spid="31" grpId="0" animBg="1"/>
      <p:bldP spid="32" grpId="0" animBg="1"/>
      <p:bldP spid="3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16632"/>
            <a:ext cx="8750776" cy="432048"/>
          </a:xfrm>
        </p:spPr>
        <p:style>
          <a:lnRef idx="2">
            <a:schemeClr val="accent5"/>
          </a:lnRef>
          <a:fillRef idx="1">
            <a:schemeClr val="lt1"/>
          </a:fillRef>
          <a:effectRef idx="0">
            <a:schemeClr val="accent5"/>
          </a:effectRef>
          <a:fontRef idx="minor">
            <a:schemeClr val="dk1"/>
          </a:fontRef>
        </p:style>
        <p:txBody>
          <a:bodyPr>
            <a:normAutofit fontScale="90000"/>
          </a:bodyPr>
          <a:lstStyle/>
          <a:p>
            <a:pPr>
              <a:spcBef>
                <a:spcPts val="600"/>
              </a:spcBef>
              <a:spcAft>
                <a:spcPts val="1000"/>
              </a:spcAft>
            </a:pPr>
            <a:r>
              <a:rPr lang="de-CH" sz="2000" b="1" dirty="0" smtClean="0"/>
              <a:t>OPTIMISATION DES PARAMETRES DES SYSTEMES DE PRODUCTION DE FROID</a:t>
            </a:r>
          </a:p>
        </p:txBody>
      </p:sp>
      <p:sp>
        <p:nvSpPr>
          <p:cNvPr id="16" name="Rectangle 15"/>
          <p:cNvSpPr/>
          <p:nvPr/>
        </p:nvSpPr>
        <p:spPr>
          <a:xfrm>
            <a:off x="357158" y="714357"/>
            <a:ext cx="8072494" cy="4401205"/>
          </a:xfrm>
          <a:prstGeom prst="rect">
            <a:avLst/>
          </a:prstGeom>
        </p:spPr>
        <p:txBody>
          <a:bodyPr wrap="square">
            <a:spAutoFit/>
          </a:bodyPr>
          <a:lstStyle/>
          <a:p>
            <a:r>
              <a:rPr lang="fr-FR" sz="2000" b="1" dirty="0" smtClean="0">
                <a:solidFill>
                  <a:schemeClr val="accent3">
                    <a:lumMod val="75000"/>
                  </a:schemeClr>
                </a:solidFill>
              </a:rPr>
              <a:t>Compresseur</a:t>
            </a:r>
            <a:r>
              <a:rPr lang="fr-FR" sz="2000" dirty="0" smtClean="0"/>
              <a:t> : </a:t>
            </a:r>
            <a:r>
              <a:rPr lang="fr-FR" sz="2000" b="1" dirty="0" smtClean="0"/>
              <a:t>Améliorer la régulation de la machine frigorifique </a:t>
            </a:r>
          </a:p>
          <a:p>
            <a:pPr marL="360000" indent="-360000">
              <a:buBlip>
                <a:blip r:embed="rId2"/>
              </a:buBlip>
            </a:pPr>
            <a:r>
              <a:rPr lang="fr-FR" sz="2000" dirty="0" smtClean="0"/>
              <a:t>Limiter les heures de fonctionnement </a:t>
            </a:r>
          </a:p>
          <a:p>
            <a:pPr marL="360000" indent="-360000">
              <a:buBlip>
                <a:blip r:embed="rId2"/>
              </a:buBlip>
            </a:pPr>
            <a:r>
              <a:rPr lang="fr-FR" sz="2000" dirty="0" smtClean="0"/>
              <a:t>N’enclencher le groupe de froid que sous un certain seuil de température extérieure </a:t>
            </a:r>
          </a:p>
          <a:p>
            <a:pPr marL="360000" indent="-360000">
              <a:buBlip>
                <a:blip r:embed="rId2"/>
              </a:buBlip>
            </a:pPr>
            <a:r>
              <a:rPr lang="fr-FR" sz="2000" dirty="0" smtClean="0"/>
              <a:t>Veiller à l'emplacement correct de la sonde extérieure </a:t>
            </a:r>
          </a:p>
          <a:p>
            <a:pPr marL="360000" indent="-360000">
              <a:buBlip>
                <a:blip r:embed="rId2"/>
              </a:buBlip>
            </a:pPr>
            <a:r>
              <a:rPr lang="fr-FR" sz="2000" dirty="0" smtClean="0"/>
              <a:t>Couper l'alimentation du chauffage des carters pendant la période d'arrêt de la réfrigération </a:t>
            </a:r>
          </a:p>
          <a:p>
            <a:endParaRPr lang="fr-FR" sz="2000" b="1" dirty="0" smtClean="0"/>
          </a:p>
          <a:p>
            <a:r>
              <a:rPr lang="fr-FR" sz="2000" b="1" dirty="0" smtClean="0">
                <a:solidFill>
                  <a:schemeClr val="accent3">
                    <a:lumMod val="75000"/>
                  </a:schemeClr>
                </a:solidFill>
              </a:rPr>
              <a:t>Remplacement</a:t>
            </a:r>
            <a:r>
              <a:rPr lang="fr-FR" sz="2000" dirty="0" smtClean="0"/>
              <a:t> : </a:t>
            </a:r>
            <a:r>
              <a:rPr lang="fr-FR" sz="2000" b="1" dirty="0" smtClean="0"/>
              <a:t>Préparer le remplacement futur de la machine frigorifique</a:t>
            </a:r>
          </a:p>
          <a:p>
            <a:r>
              <a:rPr lang="fr-FR" sz="2000" dirty="0" smtClean="0"/>
              <a:t>Compter les heures de fonctionnement de la machine ou des démarrage des compresseurs (placer les compteurs dans les coffrets électriques d’alimentation). </a:t>
            </a:r>
          </a:p>
          <a:p>
            <a:endParaRPr lang="fr-FR" sz="2000" dirty="0" smtClean="0"/>
          </a:p>
        </p:txBody>
      </p:sp>
      <p:sp>
        <p:nvSpPr>
          <p:cNvPr id="7" name="Rectangle à coins arrondis 6"/>
          <p:cNvSpPr/>
          <p:nvPr/>
        </p:nvSpPr>
        <p:spPr>
          <a:xfrm>
            <a:off x="5072066" y="2571744"/>
            <a:ext cx="2714612"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t>Aucun cout d’investissement !!!</a:t>
            </a:r>
            <a:endParaRPr lang="fr-FR" b="1" dirty="0"/>
          </a:p>
        </p:txBody>
      </p:sp>
      <p:pic>
        <p:nvPicPr>
          <p:cNvPr id="45058" name="Picture 2"/>
          <p:cNvPicPr>
            <a:picLocks noChangeAspect="1" noChangeArrowheads="1"/>
          </p:cNvPicPr>
          <p:nvPr/>
        </p:nvPicPr>
        <p:blipFill>
          <a:blip r:embed="rId3"/>
          <a:srcRect/>
          <a:stretch>
            <a:fillRect/>
          </a:stretch>
        </p:blipFill>
        <p:spPr bwMode="auto">
          <a:xfrm>
            <a:off x="2357421" y="5286388"/>
            <a:ext cx="5698231" cy="571504"/>
          </a:xfrm>
          <a:prstGeom prst="rect">
            <a:avLst/>
          </a:prstGeom>
          <a:noFill/>
          <a:ln w="9525">
            <a:noFill/>
            <a:miter lim="800000"/>
            <a:headEnd/>
            <a:tailEnd/>
          </a:ln>
          <a:effectLst/>
        </p:spPr>
      </p:pic>
      <p:sp>
        <p:nvSpPr>
          <p:cNvPr id="9" name="Rectangle 8"/>
          <p:cNvSpPr/>
          <p:nvPr/>
        </p:nvSpPr>
        <p:spPr>
          <a:xfrm>
            <a:off x="285720" y="4934562"/>
            <a:ext cx="2500330" cy="923330"/>
          </a:xfrm>
          <a:prstGeom prst="rect">
            <a:avLst/>
          </a:prstGeom>
        </p:spPr>
        <p:txBody>
          <a:bodyPr wrap="square">
            <a:spAutoFit/>
          </a:bodyPr>
          <a:lstStyle/>
          <a:p>
            <a:r>
              <a:rPr lang="fr-FR" dirty="0" smtClean="0"/>
              <a:t>Calculer la période de fonctionnement annuelle moyenne : </a:t>
            </a:r>
          </a:p>
        </p:txBody>
      </p:sp>
      <p:sp>
        <p:nvSpPr>
          <p:cNvPr id="11" name="Rectangle à coins arrondis 10"/>
          <p:cNvSpPr/>
          <p:nvPr/>
        </p:nvSpPr>
        <p:spPr>
          <a:xfrm>
            <a:off x="1500166" y="6072206"/>
            <a:ext cx="6000792"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t>Si cette valeur n'est pas d'au moins 15 à 20 minutes, la machine frigorifique est largement surdimensionnée !!!</a:t>
            </a:r>
            <a:endParaRPr lang="fr-FR" b="1" dirty="0"/>
          </a:p>
        </p:txBody>
      </p:sp>
      <p:sp>
        <p:nvSpPr>
          <p:cNvPr id="8" name="Espace réservé du numéro de diapositive 7"/>
          <p:cNvSpPr>
            <a:spLocks noGrp="1"/>
          </p:cNvSpPr>
          <p:nvPr>
            <p:ph type="sldNum" sz="quarter" idx="12"/>
          </p:nvPr>
        </p:nvSpPr>
        <p:spPr/>
        <p:txBody>
          <a:bodyPr/>
          <a:lstStyle/>
          <a:p>
            <a:fld id="{24D0FAF6-4545-4324-921F-C8D6D908E976}" type="slidenum">
              <a:rPr lang="fr-FR" smtClean="0"/>
              <a:pPr/>
              <a:t>60</a:t>
            </a:fld>
            <a:endParaRPr lang="fr-FR"/>
          </a:p>
        </p:txBody>
      </p:sp>
    </p:spTree>
    <p:extLst>
      <p:ext uri="{BB962C8B-B14F-4D97-AF65-F5344CB8AC3E}">
        <p14:creationId xmlns:p14="http://schemas.microsoft.com/office/powerpoint/2010/main" val="294918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7">
                                            <p:txEl>
                                              <p:pRg st="0" end="0"/>
                                            </p:txEl>
                                          </p:spTgt>
                                        </p:tgtEl>
                                        <p:attrNameLst>
                                          <p:attrName>style.color</p:attrName>
                                        </p:attrNameLst>
                                      </p:cBhvr>
                                      <p:to>
                                        <a:schemeClr val="accent2"/>
                                      </p:to>
                                    </p:animClr>
                                    <p:animClr clrSpc="rgb" dir="cw">
                                      <p:cBhvr>
                                        <p:cTn id="7" dur="100" fill="hold"/>
                                        <p:tgtEl>
                                          <p:spTgt spid="7">
                                            <p:txEl>
                                              <p:pRg st="0" end="0"/>
                                            </p:txEl>
                                          </p:spTgt>
                                        </p:tgtEl>
                                        <p:attrNameLst>
                                          <p:attrName>fillcolor</p:attrName>
                                        </p:attrNameLst>
                                      </p:cBhvr>
                                      <p:to>
                                        <a:schemeClr val="accent2"/>
                                      </p:to>
                                    </p:animClr>
                                    <p:set>
                                      <p:cBhvr>
                                        <p:cTn id="8" dur="100" fill="hold"/>
                                        <p:tgtEl>
                                          <p:spTgt spid="7">
                                            <p:txEl>
                                              <p:pRg st="0" end="0"/>
                                            </p:txEl>
                                          </p:spTgt>
                                        </p:tgtEl>
                                        <p:attrNameLst>
                                          <p:attrName>fill.type</p:attrName>
                                        </p:attrNameLst>
                                      </p:cBhvr>
                                      <p:to>
                                        <p:strVal val="solid"/>
                                      </p:to>
                                    </p:set>
                                    <p:set>
                                      <p:cBhvr>
                                        <p:cTn id="9" dur="100" fill="hold"/>
                                        <p:tgtEl>
                                          <p:spTgt spid="7">
                                            <p:txEl>
                                              <p:pRg st="0" end="0"/>
                                            </p:txEl>
                                          </p:spTgt>
                                        </p:tgtEl>
                                        <p:attrNameLst>
                                          <p:attrName>fill.on</p:attrName>
                                        </p:attrNameLst>
                                      </p:cBhvr>
                                      <p:to>
                                        <p:strVal val="true"/>
                                      </p:to>
                                    </p:set>
                                    <p:animRot by="120000">
                                      <p:cBhvr>
                                        <p:cTn id="10" dur="100" fill="hold">
                                          <p:stCondLst>
                                            <p:cond delay="0"/>
                                          </p:stCondLst>
                                        </p:cTn>
                                        <p:tgtEl>
                                          <p:spTgt spid="7">
                                            <p:txEl>
                                              <p:pRg st="0" end="0"/>
                                            </p:txEl>
                                          </p:spTgt>
                                        </p:tgtEl>
                                        <p:attrNameLst>
                                          <p:attrName>r</p:attrName>
                                        </p:attrNameLst>
                                      </p:cBhvr>
                                    </p:animRot>
                                    <p:animRot by="-240000">
                                      <p:cBhvr>
                                        <p:cTn id="11" dur="200" fill="hold">
                                          <p:stCondLst>
                                            <p:cond delay="200"/>
                                          </p:stCondLst>
                                        </p:cTn>
                                        <p:tgtEl>
                                          <p:spTgt spid="7">
                                            <p:txEl>
                                              <p:pRg st="0" end="0"/>
                                            </p:txEl>
                                          </p:spTgt>
                                        </p:tgtEl>
                                        <p:attrNameLst>
                                          <p:attrName>r</p:attrName>
                                        </p:attrNameLst>
                                      </p:cBhvr>
                                    </p:animRot>
                                    <p:animRot by="240000">
                                      <p:cBhvr>
                                        <p:cTn id="12" dur="200" fill="hold">
                                          <p:stCondLst>
                                            <p:cond delay="400"/>
                                          </p:stCondLst>
                                        </p:cTn>
                                        <p:tgtEl>
                                          <p:spTgt spid="7">
                                            <p:txEl>
                                              <p:pRg st="0" end="0"/>
                                            </p:txEl>
                                          </p:spTgt>
                                        </p:tgtEl>
                                        <p:attrNameLst>
                                          <p:attrName>r</p:attrName>
                                        </p:attrNameLst>
                                      </p:cBhvr>
                                    </p:animRot>
                                    <p:animRot by="-240000">
                                      <p:cBhvr>
                                        <p:cTn id="13" dur="200" fill="hold">
                                          <p:stCondLst>
                                            <p:cond delay="600"/>
                                          </p:stCondLst>
                                        </p:cTn>
                                        <p:tgtEl>
                                          <p:spTgt spid="7">
                                            <p:txEl>
                                              <p:pRg st="0" end="0"/>
                                            </p:txEl>
                                          </p:spTgt>
                                        </p:tgtEl>
                                        <p:attrNameLst>
                                          <p:attrName>r</p:attrName>
                                        </p:attrNameLst>
                                      </p:cBhvr>
                                    </p:animRot>
                                    <p:animRot by="120000">
                                      <p:cBhvr>
                                        <p:cTn id="14" dur="200" fill="hold">
                                          <p:stCondLst>
                                            <p:cond delay="80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pPr algn="ctr">
              <a:buNone/>
            </a:pPr>
            <a:r>
              <a:rPr lang="fr-FR" sz="5400" dirty="0" smtClean="0"/>
              <a:t>Merci de votre attention </a:t>
            </a:r>
            <a:endParaRPr lang="fr-FR" sz="5400" dirty="0"/>
          </a:p>
        </p:txBody>
      </p:sp>
      <p:sp>
        <p:nvSpPr>
          <p:cNvPr id="3" name="Espace réservé du numéro de diapositive 2"/>
          <p:cNvSpPr>
            <a:spLocks noGrp="1"/>
          </p:cNvSpPr>
          <p:nvPr>
            <p:ph type="sldNum" sz="quarter" idx="12"/>
          </p:nvPr>
        </p:nvSpPr>
        <p:spPr/>
        <p:txBody>
          <a:bodyPr/>
          <a:lstStyle/>
          <a:p>
            <a:fld id="{4B63DBA2-E642-4D1C-A077-BB3922FBC190}" type="slidenum">
              <a:rPr lang="fr-FR" smtClean="0"/>
              <a:pPr/>
              <a:t>61</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0" y="3714752"/>
            <a:ext cx="9144000"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1358084" y="4071148"/>
            <a:ext cx="714380"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285720" y="4248000"/>
            <a:ext cx="1928826" cy="1038388"/>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Michael </a:t>
            </a:r>
            <a:r>
              <a:rPr lang="fr-FR" sz="1600" b="1" dirty="0" err="1" smtClean="0">
                <a:solidFill>
                  <a:schemeClr val="tx1"/>
                </a:solidFill>
                <a:latin typeface="Times New Roman" pitchFamily="18" charset="0"/>
                <a:cs typeface="Times New Roman" pitchFamily="18" charset="0"/>
              </a:rPr>
              <a:t>Cudahy</a:t>
            </a:r>
            <a:r>
              <a:rPr lang="fr-FR" sz="1600" b="1" dirty="0" smtClean="0">
                <a:solidFill>
                  <a:schemeClr val="tx1"/>
                </a:solidFill>
                <a:latin typeface="Times New Roman" pitchFamily="18" charset="0"/>
                <a:cs typeface="Times New Roman" pitchFamily="18" charset="0"/>
              </a:rPr>
              <a:t> améliora la réfrigération autorail.</a:t>
            </a:r>
            <a:endParaRPr lang="fr-FR" sz="1600" b="1" dirty="0">
              <a:solidFill>
                <a:schemeClr val="tx1"/>
              </a:solidFill>
              <a:latin typeface="Times New Roman" pitchFamily="18" charset="0"/>
              <a:cs typeface="Times New Roman" pitchFamily="18" charset="0"/>
            </a:endParaRPr>
          </a:p>
        </p:txBody>
      </p:sp>
      <p:sp>
        <p:nvSpPr>
          <p:cNvPr id="15" name="Rectangle à coins arrondis 14"/>
          <p:cNvSpPr/>
          <p:nvPr/>
        </p:nvSpPr>
        <p:spPr>
          <a:xfrm>
            <a:off x="1643042" y="5072074"/>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1890</a:t>
            </a:r>
            <a:endParaRPr lang="fr-FR" sz="1600" b="1" dirty="0">
              <a:solidFill>
                <a:schemeClr val="tx1"/>
              </a:solidFill>
              <a:latin typeface="Times New Roman" pitchFamily="18" charset="0"/>
              <a:cs typeface="Times New Roman" pitchFamily="18" charset="0"/>
            </a:endParaRPr>
          </a:p>
        </p:txBody>
      </p:sp>
      <p:cxnSp>
        <p:nvCxnSpPr>
          <p:cNvPr id="16" name="Connecteur droit 15"/>
          <p:cNvCxnSpPr/>
          <p:nvPr/>
        </p:nvCxnSpPr>
        <p:spPr>
          <a:xfrm rot="5400000">
            <a:off x="5535619" y="3963991"/>
            <a:ext cx="500066"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3428992" y="4143380"/>
            <a:ext cx="5214974" cy="1571636"/>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solidFill>
                  <a:schemeClr val="tx1"/>
                </a:solidFill>
                <a:latin typeface="Times New Roman" pitchFamily="18" charset="0"/>
                <a:cs typeface="Times New Roman" pitchFamily="18" charset="0"/>
              </a:rPr>
              <a:t>Wilis</a:t>
            </a:r>
            <a:r>
              <a:rPr lang="fr-FR" sz="1600" b="1" dirty="0" smtClean="0">
                <a:solidFill>
                  <a:schemeClr val="tx1"/>
                </a:solidFill>
                <a:latin typeface="Times New Roman" pitchFamily="18" charset="0"/>
                <a:cs typeface="Times New Roman" pitchFamily="18" charset="0"/>
              </a:rPr>
              <a:t> Carrier concevait le contrôle de l’humidité pour un nouveau système de climatisation et poigna la climatisation moderne. </a:t>
            </a:r>
            <a:r>
              <a:rPr lang="fr-FR" sz="1600" b="1" dirty="0" err="1" smtClean="0">
                <a:solidFill>
                  <a:schemeClr val="tx1"/>
                </a:solidFill>
                <a:latin typeface="Times New Roman" pitchFamily="18" charset="0"/>
                <a:cs typeface="Times New Roman" pitchFamily="18" charset="0"/>
              </a:rPr>
              <a:t>Wilis</a:t>
            </a:r>
            <a:r>
              <a:rPr lang="fr-FR" sz="1600" b="1" dirty="0" smtClean="0">
                <a:solidFill>
                  <a:schemeClr val="tx1"/>
                </a:solidFill>
                <a:latin typeface="Times New Roman" pitchFamily="18" charset="0"/>
                <a:cs typeface="Times New Roman" pitchFamily="18" charset="0"/>
              </a:rPr>
              <a:t> Carrier est également à l’origine de l’équation de Carrier sur laquelle la charte psychométrique et toute la climatisation sont basées.</a:t>
            </a:r>
            <a:endParaRPr lang="fr-FR" sz="1600" b="1" dirty="0">
              <a:solidFill>
                <a:schemeClr val="tx1"/>
              </a:solidFill>
              <a:latin typeface="Times New Roman" pitchFamily="18" charset="0"/>
              <a:cs typeface="Times New Roman" pitchFamily="18" charset="0"/>
            </a:endParaRPr>
          </a:p>
        </p:txBody>
      </p:sp>
      <p:cxnSp>
        <p:nvCxnSpPr>
          <p:cNvPr id="21" name="Connecteur droit 20"/>
          <p:cNvCxnSpPr/>
          <p:nvPr/>
        </p:nvCxnSpPr>
        <p:spPr>
          <a:xfrm rot="5400000">
            <a:off x="893737" y="3463925"/>
            <a:ext cx="500066"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142844" y="2214554"/>
            <a:ext cx="2000264" cy="1038388"/>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solidFill>
                  <a:schemeClr val="tx1"/>
                </a:solidFill>
                <a:latin typeface="Times New Roman" pitchFamily="18" charset="0"/>
                <a:cs typeface="Times New Roman" pitchFamily="18" charset="0"/>
              </a:rPr>
              <a:t>Gustavus</a:t>
            </a:r>
            <a:r>
              <a:rPr lang="fr-FR" sz="1600" b="1" dirty="0" smtClean="0">
                <a:solidFill>
                  <a:schemeClr val="tx1"/>
                </a:solidFill>
                <a:latin typeface="Times New Roman" pitchFamily="18" charset="0"/>
                <a:cs typeface="Times New Roman" pitchFamily="18" charset="0"/>
              </a:rPr>
              <a:t> Swift développa des wagons réfrigérés (chemin de fer)</a:t>
            </a:r>
            <a:endParaRPr lang="fr-FR" sz="1600" b="1" dirty="0">
              <a:solidFill>
                <a:schemeClr val="tx1"/>
              </a:solidFill>
              <a:latin typeface="Times New Roman" pitchFamily="18" charset="0"/>
              <a:cs typeface="Times New Roman" pitchFamily="18" charset="0"/>
            </a:endParaRPr>
          </a:p>
        </p:txBody>
      </p:sp>
      <p:sp>
        <p:nvSpPr>
          <p:cNvPr id="23" name="Rectangle à coins arrondis 22"/>
          <p:cNvSpPr/>
          <p:nvPr/>
        </p:nvSpPr>
        <p:spPr>
          <a:xfrm>
            <a:off x="8215338" y="5572140"/>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1902</a:t>
            </a:r>
            <a:endParaRPr lang="fr-FR" sz="1600" b="1" dirty="0">
              <a:solidFill>
                <a:schemeClr val="tx1"/>
              </a:solidFill>
              <a:latin typeface="Times New Roman" pitchFamily="18" charset="0"/>
              <a:cs typeface="Times New Roman" pitchFamily="18" charset="0"/>
            </a:endParaRPr>
          </a:p>
        </p:txBody>
      </p:sp>
      <p:sp>
        <p:nvSpPr>
          <p:cNvPr id="24" name="Rectangle à coins arrondis 23"/>
          <p:cNvSpPr/>
          <p:nvPr/>
        </p:nvSpPr>
        <p:spPr>
          <a:xfrm>
            <a:off x="756000" y="1980000"/>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1881</a:t>
            </a:r>
            <a:endParaRPr lang="fr-FR" sz="1600" b="1" dirty="0">
              <a:solidFill>
                <a:schemeClr val="tx1"/>
              </a:solidFill>
              <a:latin typeface="Times New Roman" pitchFamily="18" charset="0"/>
              <a:cs typeface="Times New Roman" pitchFamily="18" charset="0"/>
            </a:endParaRPr>
          </a:p>
        </p:txBody>
      </p:sp>
      <p:sp>
        <p:nvSpPr>
          <p:cNvPr id="25" name="Rectangle à coins arrondis 24"/>
          <p:cNvSpPr/>
          <p:nvPr/>
        </p:nvSpPr>
        <p:spPr>
          <a:xfrm>
            <a:off x="4500562" y="3564000"/>
            <a:ext cx="928694" cy="35719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ahoma" pitchFamily="34" charset="0"/>
                <a:cs typeface="Tahoma" pitchFamily="34" charset="0"/>
              </a:rPr>
              <a:t>1900</a:t>
            </a:r>
            <a:endParaRPr lang="fr-FR" sz="2000" b="1" dirty="0">
              <a:solidFill>
                <a:schemeClr val="tx1"/>
              </a:solidFill>
              <a:latin typeface="Tahoma" pitchFamily="34" charset="0"/>
              <a:cs typeface="Tahoma" pitchFamily="34" charset="0"/>
            </a:endParaRPr>
          </a:p>
        </p:txBody>
      </p:sp>
      <p:cxnSp>
        <p:nvCxnSpPr>
          <p:cNvPr id="30" name="Connecteur droit 29"/>
          <p:cNvCxnSpPr/>
          <p:nvPr/>
        </p:nvCxnSpPr>
        <p:spPr>
          <a:xfrm rot="5400000">
            <a:off x="5965835" y="3036091"/>
            <a:ext cx="1357322"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31" name="Rectangle à coins arrondis 30"/>
          <p:cNvSpPr/>
          <p:nvPr/>
        </p:nvSpPr>
        <p:spPr>
          <a:xfrm>
            <a:off x="6143636" y="1714488"/>
            <a:ext cx="2571768" cy="681198"/>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Introduction de l’Unité de réfrigération </a:t>
            </a:r>
            <a:r>
              <a:rPr lang="fr-FR" sz="1600" b="1" dirty="0" err="1" smtClean="0">
                <a:solidFill>
                  <a:schemeClr val="tx1"/>
                </a:solidFill>
                <a:latin typeface="Times New Roman" pitchFamily="18" charset="0"/>
                <a:cs typeface="Times New Roman" pitchFamily="18" charset="0"/>
              </a:rPr>
              <a:t>Kelvinator</a:t>
            </a:r>
            <a:r>
              <a:rPr lang="fr-FR" sz="1600" b="1" dirty="0" smtClean="0">
                <a:solidFill>
                  <a:schemeClr val="tx1"/>
                </a:solidFill>
                <a:latin typeface="Times New Roman" pitchFamily="18" charset="0"/>
                <a:cs typeface="Times New Roman" pitchFamily="18" charset="0"/>
              </a:rPr>
              <a:t> </a:t>
            </a:r>
            <a:endParaRPr lang="fr-FR" sz="1600" b="1" dirty="0">
              <a:solidFill>
                <a:schemeClr val="tx1"/>
              </a:solidFill>
              <a:latin typeface="Times New Roman" pitchFamily="18" charset="0"/>
              <a:cs typeface="Times New Roman" pitchFamily="18" charset="0"/>
            </a:endParaRPr>
          </a:p>
        </p:txBody>
      </p:sp>
      <p:sp>
        <p:nvSpPr>
          <p:cNvPr id="32" name="Rectangle à coins arrondis 31"/>
          <p:cNvSpPr/>
          <p:nvPr/>
        </p:nvSpPr>
        <p:spPr>
          <a:xfrm>
            <a:off x="7072330" y="1500174"/>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1918</a:t>
            </a:r>
            <a:endParaRPr lang="fr-FR" sz="1600" b="1" dirty="0">
              <a:solidFill>
                <a:schemeClr val="tx1"/>
              </a:solidFill>
              <a:latin typeface="Times New Roman" pitchFamily="18" charset="0"/>
              <a:cs typeface="Times New Roman" pitchFamily="18" charset="0"/>
            </a:endParaRPr>
          </a:p>
        </p:txBody>
      </p:sp>
      <p:cxnSp>
        <p:nvCxnSpPr>
          <p:cNvPr id="33" name="Connecteur droit 32"/>
          <p:cNvCxnSpPr/>
          <p:nvPr/>
        </p:nvCxnSpPr>
        <p:spPr>
          <a:xfrm rot="5400000">
            <a:off x="2321703" y="3250405"/>
            <a:ext cx="928694"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2214546" y="1643050"/>
            <a:ext cx="2571768" cy="1122768"/>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Machine frigorifique </a:t>
            </a:r>
            <a:r>
              <a:rPr lang="fr-FR" sz="1600" b="1" dirty="0" err="1" smtClean="0">
                <a:solidFill>
                  <a:schemeClr val="tx1"/>
                </a:solidFill>
                <a:latin typeface="Times New Roman" pitchFamily="18" charset="0"/>
                <a:cs typeface="Times New Roman" pitchFamily="18" charset="0"/>
              </a:rPr>
              <a:t>Audiffren</a:t>
            </a:r>
            <a:r>
              <a:rPr lang="fr-FR" sz="1600" b="1" dirty="0" smtClean="0">
                <a:solidFill>
                  <a:schemeClr val="tx1"/>
                </a:solidFill>
                <a:latin typeface="Times New Roman" pitchFamily="18" charset="0"/>
                <a:cs typeface="Times New Roman" pitchFamily="18" charset="0"/>
              </a:rPr>
              <a:t>-</a:t>
            </a:r>
            <a:r>
              <a:rPr lang="fr-FR" sz="1600" b="1" dirty="0" err="1" smtClean="0">
                <a:solidFill>
                  <a:schemeClr val="tx1"/>
                </a:solidFill>
                <a:latin typeface="Times New Roman" pitchFamily="18" charset="0"/>
                <a:cs typeface="Times New Roman" pitchFamily="18" charset="0"/>
              </a:rPr>
              <a:t>Singrün</a:t>
            </a:r>
            <a:r>
              <a:rPr lang="fr-FR" sz="1600" b="1" dirty="0" smtClean="0">
                <a:solidFill>
                  <a:schemeClr val="tx1"/>
                </a:solidFill>
                <a:latin typeface="Times New Roman" pitchFamily="18" charset="0"/>
                <a:cs typeface="Times New Roman" pitchFamily="18" charset="0"/>
              </a:rPr>
              <a:t>. Système hermétiquement enfermé.</a:t>
            </a:r>
            <a:endParaRPr lang="fr-FR" sz="1600" b="1" dirty="0">
              <a:solidFill>
                <a:schemeClr val="tx1"/>
              </a:solidFill>
              <a:latin typeface="Times New Roman" pitchFamily="18" charset="0"/>
              <a:cs typeface="Times New Roman" pitchFamily="18" charset="0"/>
            </a:endParaRPr>
          </a:p>
        </p:txBody>
      </p:sp>
      <p:sp>
        <p:nvSpPr>
          <p:cNvPr id="36" name="Rectangle à coins arrondis 35"/>
          <p:cNvSpPr/>
          <p:nvPr/>
        </p:nvSpPr>
        <p:spPr>
          <a:xfrm>
            <a:off x="3071802" y="1428736"/>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1894</a:t>
            </a:r>
            <a:endParaRPr lang="fr-FR" sz="1600" b="1" dirty="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srcRect/>
          <a:stretch>
            <a:fillRect/>
          </a:stretch>
        </p:blipFill>
        <p:spPr bwMode="auto">
          <a:xfrm>
            <a:off x="2928926" y="2786058"/>
            <a:ext cx="1504950" cy="7143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6786578" y="2428868"/>
            <a:ext cx="1581150" cy="1047750"/>
          </a:xfrm>
          <a:prstGeom prst="rect">
            <a:avLst/>
          </a:prstGeom>
          <a:noFill/>
          <a:ln w="9525">
            <a:noFill/>
            <a:miter lim="800000"/>
            <a:headEnd/>
            <a:tailEnd/>
          </a:ln>
          <a:effectLst/>
        </p:spPr>
      </p:pic>
    </p:spTree>
    <p:extLst>
      <p:ext uri="{BB962C8B-B14F-4D97-AF65-F5344CB8AC3E}">
        <p14:creationId xmlns:p14="http://schemas.microsoft.com/office/powerpoint/2010/main" val="152084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500"/>
                            </p:stCondLst>
                            <p:childTnLst>
                              <p:par>
                                <p:cTn id="13" presetID="45" presetClass="entr" presetSubtype="0" fill="hold" grpId="0" nodeType="after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anim calcmode="lin" valueType="num">
                                      <p:cBhvr>
                                        <p:cTn id="16" dur="500" fill="hold"/>
                                        <p:tgtEl>
                                          <p:spTgt spid="22"/>
                                        </p:tgtEl>
                                        <p:attrNameLst>
                                          <p:attrName>ppt_w</p:attrName>
                                        </p:attrNameLst>
                                      </p:cBhvr>
                                      <p:tavLst>
                                        <p:tav tm="0" fmla="#ppt_w*sin(2.5*pi*$)">
                                          <p:val>
                                            <p:fltVal val="0"/>
                                          </p:val>
                                        </p:tav>
                                        <p:tav tm="100000">
                                          <p:val>
                                            <p:fltVal val="1"/>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par>
                          <p:cTn id="18" fill="hold">
                            <p:stCondLst>
                              <p:cond delay="4650"/>
                            </p:stCondLst>
                            <p:childTnLst>
                              <p:par>
                                <p:cTn id="19" presetID="55"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strVal val="#ppt_w*0.70"/>
                                          </p:val>
                                        </p:tav>
                                        <p:tav tm="100000">
                                          <p:val>
                                            <p:strVal val="#ppt_w"/>
                                          </p:val>
                                        </p:tav>
                                      </p:tavLst>
                                    </p:anim>
                                    <p:anim calcmode="lin" valueType="num">
                                      <p:cBhvr>
                                        <p:cTn id="22" dur="500" fill="hold"/>
                                        <p:tgtEl>
                                          <p:spTgt spid="24"/>
                                        </p:tgtEl>
                                        <p:attrNameLst>
                                          <p:attrName>ppt_h</p:attrName>
                                        </p:attrNameLst>
                                      </p:cBhvr>
                                      <p:tavLst>
                                        <p:tav tm="0">
                                          <p:val>
                                            <p:strVal val="#ppt_h"/>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500"/>
                            </p:stCondLst>
                            <p:childTnLst>
                              <p:par>
                                <p:cTn id="30" presetID="45" presetClass="entr" presetSubtype="0"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ppt_w</p:attrName>
                                        </p:attrNameLst>
                                      </p:cBhvr>
                                      <p:tavLst>
                                        <p:tav tm="0" fmla="#ppt_w*sin(2.5*pi*$)">
                                          <p:val>
                                            <p:fltVal val="0"/>
                                          </p:val>
                                        </p:tav>
                                        <p:tav tm="100000">
                                          <p:val>
                                            <p:fltVal val="1"/>
                                          </p:val>
                                        </p:tav>
                                      </p:tavLst>
                                    </p:anim>
                                    <p:anim calcmode="lin" valueType="num">
                                      <p:cBhvr>
                                        <p:cTn id="34" dur="500" fill="hold"/>
                                        <p:tgtEl>
                                          <p:spTgt spid="14"/>
                                        </p:tgtEl>
                                        <p:attrNameLst>
                                          <p:attrName>ppt_h</p:attrName>
                                        </p:attrNameLst>
                                      </p:cBhvr>
                                      <p:tavLst>
                                        <p:tav tm="0">
                                          <p:val>
                                            <p:strVal val="#ppt_h"/>
                                          </p:val>
                                        </p:tav>
                                        <p:tav tm="100000">
                                          <p:val>
                                            <p:strVal val="#ppt_h"/>
                                          </p:val>
                                        </p:tav>
                                      </p:tavLst>
                                    </p:anim>
                                  </p:childTnLst>
                                </p:cTn>
                              </p:par>
                            </p:childTnLst>
                          </p:cTn>
                        </p:par>
                        <p:par>
                          <p:cTn id="35" fill="hold">
                            <p:stCondLst>
                              <p:cond delay="3200"/>
                            </p:stCondLst>
                            <p:childTnLst>
                              <p:par>
                                <p:cTn id="36" presetID="55"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strVal val="#ppt_w*0.70"/>
                                          </p:val>
                                        </p:tav>
                                        <p:tav tm="100000">
                                          <p:val>
                                            <p:strVal val="#ppt_w"/>
                                          </p:val>
                                        </p:tav>
                                      </p:tavLst>
                                    </p:anim>
                                    <p:anim calcmode="lin" valueType="num">
                                      <p:cBhvr>
                                        <p:cTn id="39" dur="500" fill="hold"/>
                                        <p:tgtEl>
                                          <p:spTgt spid="15"/>
                                        </p:tgtEl>
                                        <p:attrNameLst>
                                          <p:attrName>ppt_h</p:attrName>
                                        </p:attrNameLst>
                                      </p:cBhvr>
                                      <p:tavLst>
                                        <p:tav tm="0">
                                          <p:val>
                                            <p:strVal val="#ppt_h"/>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par>
                          <p:cTn id="46" fill="hold">
                            <p:stCondLst>
                              <p:cond delay="5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anim calcmode="lin" valueType="num">
                                      <p:cBhvr>
                                        <p:cTn id="50" dur="500" fill="hold"/>
                                        <p:tgtEl>
                                          <p:spTgt spid="34"/>
                                        </p:tgtEl>
                                        <p:attrNameLst>
                                          <p:attrName>ppt_w</p:attrName>
                                        </p:attrNameLst>
                                      </p:cBhvr>
                                      <p:tavLst>
                                        <p:tav tm="0" fmla="#ppt_w*sin(2.5*pi*$)">
                                          <p:val>
                                            <p:fltVal val="0"/>
                                          </p:val>
                                        </p:tav>
                                        <p:tav tm="100000">
                                          <p:val>
                                            <p:fltVal val="1"/>
                                          </p:val>
                                        </p:tav>
                                      </p:tavLst>
                                    </p:anim>
                                    <p:anim calcmode="lin" valueType="num">
                                      <p:cBhvr>
                                        <p:cTn id="51" dur="500" fill="hold"/>
                                        <p:tgtEl>
                                          <p:spTgt spid="34"/>
                                        </p:tgtEl>
                                        <p:attrNameLst>
                                          <p:attrName>ppt_h</p:attrName>
                                        </p:attrNameLst>
                                      </p:cBhvr>
                                      <p:tavLst>
                                        <p:tav tm="0">
                                          <p:val>
                                            <p:strVal val="#ppt_h"/>
                                          </p:val>
                                        </p:tav>
                                        <p:tav tm="100000">
                                          <p:val>
                                            <p:strVal val="#ppt_h"/>
                                          </p:val>
                                        </p:tav>
                                      </p:tavLst>
                                    </p:anim>
                                  </p:childTnLst>
                                </p:cTn>
                              </p:par>
                            </p:childTnLst>
                          </p:cTn>
                        </p:par>
                        <p:par>
                          <p:cTn id="52" fill="hold">
                            <p:stCondLst>
                              <p:cond delay="4250"/>
                            </p:stCondLst>
                            <p:childTnLst>
                              <p:par>
                                <p:cTn id="53" presetID="55"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strVal val="#ppt_w*0.70"/>
                                          </p:val>
                                        </p:tav>
                                        <p:tav tm="100000">
                                          <p:val>
                                            <p:strVal val="#ppt_w"/>
                                          </p:val>
                                        </p:tav>
                                      </p:tavLst>
                                    </p:anim>
                                    <p:anim calcmode="lin" valueType="num">
                                      <p:cBhvr>
                                        <p:cTn id="56" dur="500" fill="hold"/>
                                        <p:tgtEl>
                                          <p:spTgt spid="36"/>
                                        </p:tgtEl>
                                        <p:attrNameLst>
                                          <p:attrName>ppt_h</p:attrName>
                                        </p:attrNameLst>
                                      </p:cBhvr>
                                      <p:tavLst>
                                        <p:tav tm="0">
                                          <p:val>
                                            <p:strVal val="#ppt_h"/>
                                          </p:val>
                                        </p:tav>
                                        <p:tav tm="100000">
                                          <p:val>
                                            <p:strVal val="#ppt_h"/>
                                          </p:val>
                                        </p:tav>
                                      </p:tavLst>
                                    </p:anim>
                                    <p:animEffect transition="in" filter="fade">
                                      <p:cBhvr>
                                        <p:cTn id="57" dur="500"/>
                                        <p:tgtEl>
                                          <p:spTgt spid="36"/>
                                        </p:tgtEl>
                                      </p:cBhvr>
                                    </p:animEffect>
                                  </p:childTnLst>
                                </p:cTn>
                              </p:par>
                              <p:par>
                                <p:cTn id="58" presetID="9" presetClass="entr" presetSubtype="0" fill="hold" nodeType="withEffect">
                                  <p:stCondLst>
                                    <p:cond delay="0"/>
                                  </p:stCondLst>
                                  <p:childTnLst>
                                    <p:set>
                                      <p:cBhvr>
                                        <p:cTn id="59" dur="1" fill="hold">
                                          <p:stCondLst>
                                            <p:cond delay="0"/>
                                          </p:stCondLst>
                                        </p:cTn>
                                        <p:tgtEl>
                                          <p:spTgt spid="7170"/>
                                        </p:tgtEl>
                                        <p:attrNameLst>
                                          <p:attrName>style.visibility</p:attrName>
                                        </p:attrNameLst>
                                      </p:cBhvr>
                                      <p:to>
                                        <p:strVal val="visible"/>
                                      </p:to>
                                    </p:set>
                                    <p:animEffect transition="in" filter="dissolve">
                                      <p:cBhvr>
                                        <p:cTn id="60" dur="500"/>
                                        <p:tgtEl>
                                          <p:spTgt spid="717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25">
                                            <p:txEl>
                                              <p:pRg st="0" end="0"/>
                                            </p:txEl>
                                          </p:spTgt>
                                        </p:tgtEl>
                                        <p:attrNameLst>
                                          <p:attrName>style.visibility</p:attrName>
                                        </p:attrNameLst>
                                      </p:cBhvr>
                                      <p:to>
                                        <p:strVal val="visible"/>
                                      </p:to>
                                    </p:set>
                                    <p:animEffect transition="in" filter="dissolve">
                                      <p:cBhvr>
                                        <p:cTn id="65" dur="500"/>
                                        <p:tgtEl>
                                          <p:spTgt spid="2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up)">
                                      <p:cBhvr>
                                        <p:cTn id="70" dur="500"/>
                                        <p:tgtEl>
                                          <p:spTgt spid="16"/>
                                        </p:tgtEl>
                                      </p:cBhvr>
                                    </p:animEffect>
                                  </p:childTnLst>
                                </p:cTn>
                              </p:par>
                            </p:childTnLst>
                          </p:cTn>
                        </p:par>
                        <p:par>
                          <p:cTn id="71" fill="hold">
                            <p:stCondLst>
                              <p:cond delay="500"/>
                            </p:stCondLst>
                            <p:childTnLst>
                              <p:par>
                                <p:cTn id="72" presetID="45" presetClass="entr" presetSubtype="0" fill="hold" grpId="0" nodeType="afterEffect">
                                  <p:stCondLst>
                                    <p:cond delay="0"/>
                                  </p:stCondLst>
                                  <p:iterate type="lt">
                                    <p:tmPct val="10000"/>
                                  </p:iterate>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anim calcmode="lin" valueType="num">
                                      <p:cBhvr>
                                        <p:cTn id="75" dur="500" fill="hold"/>
                                        <p:tgtEl>
                                          <p:spTgt spid="17"/>
                                        </p:tgtEl>
                                        <p:attrNameLst>
                                          <p:attrName>ppt_w</p:attrName>
                                        </p:attrNameLst>
                                      </p:cBhvr>
                                      <p:tavLst>
                                        <p:tav tm="0" fmla="#ppt_w*sin(2.5*pi*$)">
                                          <p:val>
                                            <p:fltVal val="0"/>
                                          </p:val>
                                        </p:tav>
                                        <p:tav tm="100000">
                                          <p:val>
                                            <p:fltVal val="1"/>
                                          </p:val>
                                        </p:tav>
                                      </p:tavLst>
                                    </p:anim>
                                    <p:anim calcmode="lin" valueType="num">
                                      <p:cBhvr>
                                        <p:cTn id="76" dur="500" fill="hold"/>
                                        <p:tgtEl>
                                          <p:spTgt spid="17"/>
                                        </p:tgtEl>
                                        <p:attrNameLst>
                                          <p:attrName>ppt_h</p:attrName>
                                        </p:attrNameLst>
                                      </p:cBhvr>
                                      <p:tavLst>
                                        <p:tav tm="0">
                                          <p:val>
                                            <p:strVal val="#ppt_h"/>
                                          </p:val>
                                        </p:tav>
                                        <p:tav tm="100000">
                                          <p:val>
                                            <p:strVal val="#ppt_h"/>
                                          </p:val>
                                        </p:tav>
                                      </p:tavLst>
                                    </p:anim>
                                  </p:childTnLst>
                                </p:cTn>
                              </p:par>
                            </p:childTnLst>
                          </p:cTn>
                        </p:par>
                        <p:par>
                          <p:cTn id="77" fill="hold">
                            <p:stCondLst>
                              <p:cond delay="12450"/>
                            </p:stCondLst>
                            <p:childTnLst>
                              <p:par>
                                <p:cTn id="78" presetID="55"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strVal val="#ppt_w*0.7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par>
                          <p:cTn id="88" fill="hold">
                            <p:stCondLst>
                              <p:cond delay="500"/>
                            </p:stCondLst>
                            <p:childTnLst>
                              <p:par>
                                <p:cTn id="89" presetID="45" presetClass="entr" presetSubtype="0" fill="hold" grpId="0" nodeType="afterEffect">
                                  <p:stCondLst>
                                    <p:cond delay="0"/>
                                  </p:stCondLst>
                                  <p:iterate type="lt">
                                    <p:tmPct val="10000"/>
                                  </p:iterate>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anim calcmode="lin" valueType="num">
                                      <p:cBhvr>
                                        <p:cTn id="92" dur="500" fill="hold"/>
                                        <p:tgtEl>
                                          <p:spTgt spid="31"/>
                                        </p:tgtEl>
                                        <p:attrNameLst>
                                          <p:attrName>ppt_w</p:attrName>
                                        </p:attrNameLst>
                                      </p:cBhvr>
                                      <p:tavLst>
                                        <p:tav tm="0" fmla="#ppt_w*sin(2.5*pi*$)">
                                          <p:val>
                                            <p:fltVal val="0"/>
                                          </p:val>
                                        </p:tav>
                                        <p:tav tm="100000">
                                          <p:val>
                                            <p:fltVal val="1"/>
                                          </p:val>
                                        </p:tav>
                                      </p:tavLst>
                                    </p:anim>
                                    <p:anim calcmode="lin" valueType="num">
                                      <p:cBhvr>
                                        <p:cTn id="93" dur="500" fill="hold"/>
                                        <p:tgtEl>
                                          <p:spTgt spid="31"/>
                                        </p:tgtEl>
                                        <p:attrNameLst>
                                          <p:attrName>ppt_h</p:attrName>
                                        </p:attrNameLst>
                                      </p:cBhvr>
                                      <p:tavLst>
                                        <p:tav tm="0">
                                          <p:val>
                                            <p:strVal val="#ppt_h"/>
                                          </p:val>
                                        </p:tav>
                                        <p:tav tm="100000">
                                          <p:val>
                                            <p:strVal val="#ppt_h"/>
                                          </p:val>
                                        </p:tav>
                                      </p:tavLst>
                                    </p:anim>
                                  </p:childTnLst>
                                </p:cTn>
                              </p:par>
                            </p:childTnLst>
                          </p:cTn>
                        </p:par>
                        <p:par>
                          <p:cTn id="94" fill="hold">
                            <p:stCondLst>
                              <p:cond delay="3250"/>
                            </p:stCondLst>
                            <p:childTnLst>
                              <p:par>
                                <p:cTn id="95" presetID="55"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500" fill="hold"/>
                                        <p:tgtEl>
                                          <p:spTgt spid="32"/>
                                        </p:tgtEl>
                                        <p:attrNameLst>
                                          <p:attrName>ppt_w</p:attrName>
                                        </p:attrNameLst>
                                      </p:cBhvr>
                                      <p:tavLst>
                                        <p:tav tm="0">
                                          <p:val>
                                            <p:strVal val="#ppt_w*0.70"/>
                                          </p:val>
                                        </p:tav>
                                        <p:tav tm="100000">
                                          <p:val>
                                            <p:strVal val="#ppt_w"/>
                                          </p:val>
                                        </p:tav>
                                      </p:tavLst>
                                    </p:anim>
                                    <p:anim calcmode="lin" valueType="num">
                                      <p:cBhvr>
                                        <p:cTn id="98" dur="500" fill="hold"/>
                                        <p:tgtEl>
                                          <p:spTgt spid="32"/>
                                        </p:tgtEl>
                                        <p:attrNameLst>
                                          <p:attrName>ppt_h</p:attrName>
                                        </p:attrNameLst>
                                      </p:cBhvr>
                                      <p:tavLst>
                                        <p:tav tm="0">
                                          <p:val>
                                            <p:strVal val="#ppt_h"/>
                                          </p:val>
                                        </p:tav>
                                        <p:tav tm="100000">
                                          <p:val>
                                            <p:strVal val="#ppt_h"/>
                                          </p:val>
                                        </p:tav>
                                      </p:tavLst>
                                    </p:anim>
                                    <p:animEffect transition="in" filter="fade">
                                      <p:cBhvr>
                                        <p:cTn id="99" dur="500"/>
                                        <p:tgtEl>
                                          <p:spTgt spid="32"/>
                                        </p:tgtEl>
                                      </p:cBhvr>
                                    </p:animEffect>
                                  </p:childTnLst>
                                </p:cTn>
                              </p:par>
                              <p:par>
                                <p:cTn id="100" presetID="9" presetClass="entr" presetSubtype="0" fill="hold" nodeType="withEffect">
                                  <p:stCondLst>
                                    <p:cond delay="0"/>
                                  </p:stCondLst>
                                  <p:childTnLst>
                                    <p:set>
                                      <p:cBhvr>
                                        <p:cTn id="101" dur="1" fill="hold">
                                          <p:stCondLst>
                                            <p:cond delay="0"/>
                                          </p:stCondLst>
                                        </p:cTn>
                                        <p:tgtEl>
                                          <p:spTgt spid="7171"/>
                                        </p:tgtEl>
                                        <p:attrNameLst>
                                          <p:attrName>style.visibility</p:attrName>
                                        </p:attrNameLst>
                                      </p:cBhvr>
                                      <p:to>
                                        <p:strVal val="visible"/>
                                      </p:to>
                                    </p:set>
                                    <p:animEffect transition="in" filter="dissolve">
                                      <p:cBhvr>
                                        <p:cTn id="10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2" grpId="0" animBg="1"/>
      <p:bldP spid="23" grpId="0" animBg="1"/>
      <p:bldP spid="24" grpId="0" animBg="1"/>
      <p:bldP spid="31" grpId="0" animBg="1"/>
      <p:bldP spid="32" grpId="0" animBg="1"/>
      <p:bldP spid="34"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0" y="3714752"/>
            <a:ext cx="9144000"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1358084" y="4071148"/>
            <a:ext cx="714380"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285720" y="4248000"/>
            <a:ext cx="3857652" cy="132414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Compresseur </a:t>
            </a:r>
            <a:r>
              <a:rPr lang="fr-FR" sz="1600" b="1" dirty="0" err="1" smtClean="0">
                <a:solidFill>
                  <a:schemeClr val="tx1"/>
                </a:solidFill>
                <a:latin typeface="Times New Roman" pitchFamily="18" charset="0"/>
                <a:cs typeface="Times New Roman" pitchFamily="18" charset="0"/>
              </a:rPr>
              <a:t>Nizer</a:t>
            </a:r>
            <a:r>
              <a:rPr lang="fr-FR" sz="1600" b="1" dirty="0" smtClean="0">
                <a:solidFill>
                  <a:schemeClr val="tx1"/>
                </a:solidFill>
                <a:latin typeface="Times New Roman" pitchFamily="18" charset="0"/>
                <a:cs typeface="Times New Roman" pitchFamily="18" charset="0"/>
              </a:rPr>
              <a:t> eau-refroidi et condenseur pour les cabinets de crème glacé. </a:t>
            </a:r>
            <a:r>
              <a:rPr lang="fr-FR" sz="1600" b="1" dirty="0" err="1" smtClean="0">
                <a:solidFill>
                  <a:schemeClr val="tx1"/>
                </a:solidFill>
                <a:latin typeface="Times New Roman" pitchFamily="18" charset="0"/>
                <a:cs typeface="Times New Roman" pitchFamily="18" charset="0"/>
              </a:rPr>
              <a:t>Nizer</a:t>
            </a:r>
            <a:r>
              <a:rPr lang="fr-FR" sz="1600" b="1" dirty="0" smtClean="0">
                <a:solidFill>
                  <a:schemeClr val="tx1"/>
                </a:solidFill>
                <a:latin typeface="Times New Roman" pitchFamily="18" charset="0"/>
                <a:cs typeface="Times New Roman" pitchFamily="18" charset="0"/>
              </a:rPr>
              <a:t> produisait la première unité de crème glacé pour le marché. </a:t>
            </a:r>
            <a:r>
              <a:rPr lang="fr-FR" sz="1600" b="1" dirty="0" err="1" smtClean="0">
                <a:solidFill>
                  <a:schemeClr val="tx1"/>
                </a:solidFill>
                <a:latin typeface="Times New Roman" pitchFamily="18" charset="0"/>
                <a:cs typeface="Times New Roman" pitchFamily="18" charset="0"/>
              </a:rPr>
              <a:t>Nizer</a:t>
            </a:r>
            <a:r>
              <a:rPr lang="fr-FR" sz="1600" b="1" dirty="0" smtClean="0">
                <a:solidFill>
                  <a:schemeClr val="tx1"/>
                </a:solidFill>
                <a:latin typeface="Times New Roman" pitchFamily="18" charset="0"/>
                <a:cs typeface="Times New Roman" pitchFamily="18" charset="0"/>
              </a:rPr>
              <a:t> bientôt fusionna avec </a:t>
            </a:r>
            <a:r>
              <a:rPr lang="fr-FR" sz="1600" b="1" dirty="0" err="1" smtClean="0">
                <a:solidFill>
                  <a:schemeClr val="tx1"/>
                </a:solidFill>
                <a:latin typeface="Times New Roman" pitchFamily="18" charset="0"/>
                <a:cs typeface="Times New Roman" pitchFamily="18" charset="0"/>
              </a:rPr>
              <a:t>Kelvinator</a:t>
            </a:r>
            <a:r>
              <a:rPr lang="fr-FR" sz="1600" b="1" dirty="0" smtClean="0">
                <a:solidFill>
                  <a:schemeClr val="tx1"/>
                </a:solidFill>
                <a:latin typeface="Times New Roman" pitchFamily="18" charset="0"/>
                <a:cs typeface="Times New Roman" pitchFamily="18" charset="0"/>
              </a:rPr>
              <a:t>.</a:t>
            </a:r>
            <a:endParaRPr lang="fr-FR" sz="1600" b="1" dirty="0">
              <a:solidFill>
                <a:schemeClr val="tx1"/>
              </a:solidFill>
              <a:latin typeface="Times New Roman" pitchFamily="18" charset="0"/>
              <a:cs typeface="Times New Roman" pitchFamily="18" charset="0"/>
            </a:endParaRPr>
          </a:p>
        </p:txBody>
      </p:sp>
      <p:sp>
        <p:nvSpPr>
          <p:cNvPr id="15" name="Rectangle à coins arrondis 14"/>
          <p:cNvSpPr/>
          <p:nvPr/>
        </p:nvSpPr>
        <p:spPr>
          <a:xfrm>
            <a:off x="1785918" y="4000504"/>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1923</a:t>
            </a:r>
            <a:endParaRPr lang="fr-FR" sz="1600" b="1" dirty="0">
              <a:solidFill>
                <a:schemeClr val="tx1"/>
              </a:solidFill>
              <a:latin typeface="Times New Roman" pitchFamily="18" charset="0"/>
              <a:cs typeface="Times New Roman" pitchFamily="18" charset="0"/>
            </a:endParaRPr>
          </a:p>
        </p:txBody>
      </p:sp>
      <p:cxnSp>
        <p:nvCxnSpPr>
          <p:cNvPr id="16" name="Connecteur droit 15"/>
          <p:cNvCxnSpPr/>
          <p:nvPr/>
        </p:nvCxnSpPr>
        <p:spPr>
          <a:xfrm rot="5400000">
            <a:off x="5535619" y="3963991"/>
            <a:ext cx="500066"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5000628" y="4143380"/>
            <a:ext cx="3571900" cy="142876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Unité de crème glacé Savage </a:t>
            </a:r>
            <a:r>
              <a:rPr lang="fr-FR" sz="1600" b="1" dirty="0" err="1" smtClean="0">
                <a:solidFill>
                  <a:schemeClr val="tx1"/>
                </a:solidFill>
                <a:latin typeface="Times New Roman" pitchFamily="18" charset="0"/>
                <a:cs typeface="Times New Roman" pitchFamily="18" charset="0"/>
              </a:rPr>
              <a:t>Arms</a:t>
            </a:r>
            <a:r>
              <a:rPr lang="fr-FR" sz="1600" b="1" dirty="0" smtClean="0">
                <a:solidFill>
                  <a:schemeClr val="tx1"/>
                </a:solidFill>
                <a:latin typeface="Times New Roman" pitchFamily="18" charset="0"/>
                <a:cs typeface="Times New Roman" pitchFamily="18" charset="0"/>
              </a:rPr>
              <a:t> introduite. Elle comprenait un compresseur à colonne unique de mercure sans joints, pistons ou lubrification.</a:t>
            </a:r>
            <a:endParaRPr lang="fr-FR" sz="1600" b="1" dirty="0">
              <a:solidFill>
                <a:schemeClr val="tx1"/>
              </a:solidFill>
              <a:latin typeface="Times New Roman" pitchFamily="18" charset="0"/>
              <a:cs typeface="Times New Roman" pitchFamily="18" charset="0"/>
            </a:endParaRPr>
          </a:p>
        </p:txBody>
      </p:sp>
      <p:sp>
        <p:nvSpPr>
          <p:cNvPr id="23" name="Rectangle à coins arrondis 22"/>
          <p:cNvSpPr/>
          <p:nvPr/>
        </p:nvSpPr>
        <p:spPr>
          <a:xfrm>
            <a:off x="6286512" y="3929066"/>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1926</a:t>
            </a:r>
            <a:endParaRPr lang="fr-FR" sz="1600" b="1" dirty="0">
              <a:solidFill>
                <a:schemeClr val="tx1"/>
              </a:solidFill>
              <a:latin typeface="Times New Roman" pitchFamily="18" charset="0"/>
              <a:cs typeface="Times New Roman" pitchFamily="18" charset="0"/>
            </a:endParaRPr>
          </a:p>
        </p:txBody>
      </p:sp>
      <p:cxnSp>
        <p:nvCxnSpPr>
          <p:cNvPr id="30" name="Connecteur droit 29"/>
          <p:cNvCxnSpPr/>
          <p:nvPr/>
        </p:nvCxnSpPr>
        <p:spPr>
          <a:xfrm rot="5400000">
            <a:off x="5965835" y="3036091"/>
            <a:ext cx="1357322"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31" name="Rectangle à coins arrondis 30"/>
          <p:cNvSpPr/>
          <p:nvPr/>
        </p:nvSpPr>
        <p:spPr>
          <a:xfrm>
            <a:off x="5143504" y="1357298"/>
            <a:ext cx="3429024" cy="1038388"/>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solidFill>
                  <a:schemeClr val="tx1"/>
                </a:solidFill>
                <a:latin typeface="Times New Roman" pitchFamily="18" charset="0"/>
                <a:cs typeface="Times New Roman" pitchFamily="18" charset="0"/>
              </a:rPr>
              <a:t>Crosley</a:t>
            </a:r>
            <a:r>
              <a:rPr lang="fr-FR" sz="1600" b="1" dirty="0" smtClean="0">
                <a:solidFill>
                  <a:schemeClr val="tx1"/>
                </a:solidFill>
                <a:latin typeface="Times New Roman" pitchFamily="18" charset="0"/>
                <a:cs typeface="Times New Roman" pitchFamily="18" charset="0"/>
              </a:rPr>
              <a:t> </a:t>
            </a:r>
            <a:r>
              <a:rPr lang="fr-FR" sz="1600" b="1" dirty="0" err="1" smtClean="0">
                <a:solidFill>
                  <a:schemeClr val="tx1"/>
                </a:solidFill>
                <a:latin typeface="Times New Roman" pitchFamily="18" charset="0"/>
                <a:cs typeface="Times New Roman" pitchFamily="18" charset="0"/>
              </a:rPr>
              <a:t>Icy</a:t>
            </a:r>
            <a:r>
              <a:rPr lang="fr-FR" sz="1600" b="1" dirty="0" smtClean="0">
                <a:solidFill>
                  <a:schemeClr val="tx1"/>
                </a:solidFill>
                <a:latin typeface="Times New Roman" pitchFamily="18" charset="0"/>
                <a:cs typeface="Times New Roman" pitchFamily="18" charset="0"/>
              </a:rPr>
              <a:t> Ball – une machine frigorifique à absorption fournissait du froid dans des aires rurales sans électricité.</a:t>
            </a:r>
            <a:endParaRPr lang="fr-FR" sz="1600" b="1" dirty="0">
              <a:solidFill>
                <a:schemeClr val="tx1"/>
              </a:solidFill>
              <a:latin typeface="Times New Roman" pitchFamily="18" charset="0"/>
              <a:cs typeface="Times New Roman" pitchFamily="18" charset="0"/>
            </a:endParaRPr>
          </a:p>
        </p:txBody>
      </p:sp>
      <p:sp>
        <p:nvSpPr>
          <p:cNvPr id="32" name="Rectangle à coins arrondis 31"/>
          <p:cNvSpPr/>
          <p:nvPr/>
        </p:nvSpPr>
        <p:spPr>
          <a:xfrm>
            <a:off x="6357950" y="1116000"/>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1928</a:t>
            </a:r>
            <a:endParaRPr lang="fr-FR" sz="1600" b="1" dirty="0">
              <a:solidFill>
                <a:schemeClr val="tx1"/>
              </a:solidFill>
              <a:latin typeface="Times New Roman" pitchFamily="18" charset="0"/>
              <a:cs typeface="Times New Roman" pitchFamily="18" charset="0"/>
            </a:endParaRPr>
          </a:p>
        </p:txBody>
      </p:sp>
      <p:cxnSp>
        <p:nvCxnSpPr>
          <p:cNvPr id="33" name="Connecteur droit 32"/>
          <p:cNvCxnSpPr/>
          <p:nvPr/>
        </p:nvCxnSpPr>
        <p:spPr>
          <a:xfrm rot="5400000">
            <a:off x="2321703" y="3250405"/>
            <a:ext cx="928694"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785786" y="1428736"/>
            <a:ext cx="3571900" cy="133708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La </a:t>
            </a:r>
            <a:r>
              <a:rPr lang="fr-FR" sz="1600" b="1" dirty="0" err="1" smtClean="0">
                <a:solidFill>
                  <a:schemeClr val="tx1"/>
                </a:solidFill>
                <a:latin typeface="Times New Roman" pitchFamily="18" charset="0"/>
                <a:cs typeface="Times New Roman" pitchFamily="18" charset="0"/>
              </a:rPr>
              <a:t>company</a:t>
            </a:r>
            <a:r>
              <a:rPr lang="fr-FR" sz="1600" b="1" dirty="0" smtClean="0">
                <a:solidFill>
                  <a:schemeClr val="tx1"/>
                </a:solidFill>
                <a:latin typeface="Times New Roman" pitchFamily="18" charset="0"/>
                <a:cs typeface="Times New Roman" pitchFamily="18" charset="0"/>
              </a:rPr>
              <a:t> Guardian </a:t>
            </a:r>
            <a:r>
              <a:rPr lang="fr-FR" sz="1600" b="1" dirty="0" err="1" smtClean="0">
                <a:solidFill>
                  <a:schemeClr val="tx1"/>
                </a:solidFill>
                <a:latin typeface="Times New Roman" pitchFamily="18" charset="0"/>
                <a:cs typeface="Times New Roman" pitchFamily="18" charset="0"/>
              </a:rPr>
              <a:t>Refrigerator</a:t>
            </a:r>
            <a:r>
              <a:rPr lang="fr-FR" sz="1600" b="1" dirty="0" smtClean="0">
                <a:solidFill>
                  <a:schemeClr val="tx1"/>
                </a:solidFill>
                <a:latin typeface="Times New Roman" pitchFamily="18" charset="0"/>
                <a:cs typeface="Times New Roman" pitchFamily="18" charset="0"/>
              </a:rPr>
              <a:t> développa un </a:t>
            </a:r>
            <a:r>
              <a:rPr lang="fr-FR" sz="1600" b="1" dirty="0" err="1" smtClean="0">
                <a:solidFill>
                  <a:schemeClr val="tx1"/>
                </a:solidFill>
                <a:latin typeface="Times New Roman" pitchFamily="18" charset="0"/>
                <a:cs typeface="Times New Roman" pitchFamily="18" charset="0"/>
              </a:rPr>
              <a:t>réfrigerateur</a:t>
            </a:r>
            <a:r>
              <a:rPr lang="fr-FR" sz="1600" b="1" dirty="0" smtClean="0">
                <a:solidFill>
                  <a:schemeClr val="tx1"/>
                </a:solidFill>
                <a:latin typeface="Times New Roman" pitchFamily="18" charset="0"/>
                <a:cs typeface="Times New Roman" pitchFamily="18" charset="0"/>
              </a:rPr>
              <a:t> qui est appelé "the Guardian". General Motors acheta Guardian en 1918 et le nom avait changé au Frigidaire.</a:t>
            </a:r>
            <a:endParaRPr lang="fr-FR" sz="1600" b="1" dirty="0">
              <a:solidFill>
                <a:schemeClr val="tx1"/>
              </a:solidFill>
              <a:latin typeface="Times New Roman" pitchFamily="18" charset="0"/>
              <a:cs typeface="Times New Roman" pitchFamily="18" charset="0"/>
            </a:endParaRPr>
          </a:p>
        </p:txBody>
      </p:sp>
      <p:sp>
        <p:nvSpPr>
          <p:cNvPr id="36" name="Rectangle à coins arrondis 35"/>
          <p:cNvSpPr/>
          <p:nvPr/>
        </p:nvSpPr>
        <p:spPr>
          <a:xfrm>
            <a:off x="2143108" y="1214422"/>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1919</a:t>
            </a:r>
            <a:endParaRPr lang="fr-FR" sz="1600" b="1" dirty="0">
              <a:solidFill>
                <a:schemeClr val="tx1"/>
              </a:solidFill>
              <a:latin typeface="Times New Roman" pitchFamily="18" charset="0"/>
              <a:cs typeface="Times New Roman" pitchFamily="18" charset="0"/>
            </a:endParaRPr>
          </a:p>
        </p:txBody>
      </p:sp>
      <p:sp>
        <p:nvSpPr>
          <p:cNvPr id="28" name="Rectangle à coins arrondis 27"/>
          <p:cNvSpPr/>
          <p:nvPr/>
        </p:nvSpPr>
        <p:spPr>
          <a:xfrm>
            <a:off x="500034" y="3546000"/>
            <a:ext cx="928694" cy="35719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ahoma" pitchFamily="34" charset="0"/>
                <a:cs typeface="Tahoma" pitchFamily="34" charset="0"/>
              </a:rPr>
              <a:t>1910</a:t>
            </a:r>
            <a:endParaRPr lang="fr-FR" sz="2000" b="1" dirty="0">
              <a:solidFill>
                <a:schemeClr val="tx1"/>
              </a:solidFill>
              <a:latin typeface="Tahoma" pitchFamily="34" charset="0"/>
              <a:cs typeface="Tahoma" pitchFamily="34" charset="0"/>
            </a:endParaRPr>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30651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dissolv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500"/>
                            </p:stCondLst>
                            <p:childTnLst>
                              <p:par>
                                <p:cTn id="18" presetID="45"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ppt_w</p:attrName>
                                        </p:attrNameLst>
                                      </p:cBhvr>
                                      <p:tavLst>
                                        <p:tav tm="0" fmla="#ppt_w*sin(2.5*pi*$)">
                                          <p:val>
                                            <p:fltVal val="0"/>
                                          </p:val>
                                        </p:tav>
                                        <p:tav tm="100000">
                                          <p:val>
                                            <p:fltVal val="1"/>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childTnLst>
                                </p:cTn>
                              </p:par>
                            </p:childTnLst>
                          </p:cTn>
                        </p:par>
                        <p:par>
                          <p:cTn id="23" fill="hold">
                            <p:stCondLst>
                              <p:cond delay="8850"/>
                            </p:stCondLst>
                            <p:childTnLst>
                              <p:par>
                                <p:cTn id="24" presetID="55"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strVal val="#ppt_w*0.7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par>
                          <p:cTn id="34" fill="hold">
                            <p:stCondLst>
                              <p:cond delay="5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ppt_w</p:attrName>
                                        </p:attrNameLst>
                                      </p:cBhvr>
                                      <p:tavLst>
                                        <p:tav tm="0" fmla="#ppt_w*sin(2.5*pi*$)">
                                          <p:val>
                                            <p:fltVal val="0"/>
                                          </p:val>
                                        </p:tav>
                                        <p:tav tm="100000">
                                          <p:val>
                                            <p:fltVal val="1"/>
                                          </p:val>
                                        </p:tav>
                                      </p:tavLst>
                                    </p:anim>
                                    <p:anim calcmode="lin" valueType="num">
                                      <p:cBhvr>
                                        <p:cTn id="39" dur="500" fill="hold"/>
                                        <p:tgtEl>
                                          <p:spTgt spid="34"/>
                                        </p:tgtEl>
                                        <p:attrNameLst>
                                          <p:attrName>ppt_h</p:attrName>
                                        </p:attrNameLst>
                                      </p:cBhvr>
                                      <p:tavLst>
                                        <p:tav tm="0">
                                          <p:val>
                                            <p:strVal val="#ppt_h"/>
                                          </p:val>
                                        </p:tav>
                                        <p:tav tm="100000">
                                          <p:val>
                                            <p:strVal val="#ppt_h"/>
                                          </p:val>
                                        </p:tav>
                                      </p:tavLst>
                                    </p:anim>
                                  </p:childTnLst>
                                </p:cTn>
                              </p:par>
                            </p:childTnLst>
                          </p:cTn>
                        </p:par>
                        <p:par>
                          <p:cTn id="40" fill="hold">
                            <p:stCondLst>
                              <p:cond delay="8100"/>
                            </p:stCondLst>
                            <p:childTnLst>
                              <p:par>
                                <p:cTn id="41" presetID="55"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strVal val="#ppt_w*0.70"/>
                                          </p:val>
                                        </p:tav>
                                        <p:tav tm="100000">
                                          <p:val>
                                            <p:strVal val="#ppt_w"/>
                                          </p:val>
                                        </p:tav>
                                      </p:tavLst>
                                    </p:anim>
                                    <p:anim calcmode="lin" valueType="num">
                                      <p:cBhvr>
                                        <p:cTn id="44" dur="500" fill="hold"/>
                                        <p:tgtEl>
                                          <p:spTgt spid="36"/>
                                        </p:tgtEl>
                                        <p:attrNameLst>
                                          <p:attrName>ppt_h</p:attrName>
                                        </p:attrNameLst>
                                      </p:cBhvr>
                                      <p:tavLst>
                                        <p:tav tm="0">
                                          <p:val>
                                            <p:strVal val="#ppt_h"/>
                                          </p:val>
                                        </p:tav>
                                        <p:tav tm="100000">
                                          <p:val>
                                            <p:strVal val="#ppt_h"/>
                                          </p:val>
                                        </p:tav>
                                      </p:tavLst>
                                    </p:anim>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par>
                          <p:cTn id="51" fill="hold">
                            <p:stCondLst>
                              <p:cond delay="500"/>
                            </p:stCondLst>
                            <p:childTnLst>
                              <p:par>
                                <p:cTn id="52" presetID="45" presetClass="entr" presetSubtype="0" fill="hold" grpId="0" nodeType="afterEffect">
                                  <p:stCondLst>
                                    <p:cond delay="0"/>
                                  </p:stCondLst>
                                  <p:iterate type="lt">
                                    <p:tmPct val="10000"/>
                                  </p:iterate>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ppt_w</p:attrName>
                                        </p:attrNameLst>
                                      </p:cBhvr>
                                      <p:tavLst>
                                        <p:tav tm="0" fmla="#ppt_w*sin(2.5*pi*$)">
                                          <p:val>
                                            <p:fltVal val="0"/>
                                          </p:val>
                                        </p:tav>
                                        <p:tav tm="100000">
                                          <p:val>
                                            <p:fltVal val="1"/>
                                          </p:val>
                                        </p:tav>
                                      </p:tavLst>
                                    </p:anim>
                                    <p:anim calcmode="lin" valueType="num">
                                      <p:cBhvr>
                                        <p:cTn id="56" dur="500" fill="hold"/>
                                        <p:tgtEl>
                                          <p:spTgt spid="17"/>
                                        </p:tgtEl>
                                        <p:attrNameLst>
                                          <p:attrName>ppt_h</p:attrName>
                                        </p:attrNameLst>
                                      </p:cBhvr>
                                      <p:tavLst>
                                        <p:tav tm="0">
                                          <p:val>
                                            <p:strVal val="#ppt_h"/>
                                          </p:val>
                                        </p:tav>
                                        <p:tav tm="100000">
                                          <p:val>
                                            <p:strVal val="#ppt_h"/>
                                          </p:val>
                                        </p:tav>
                                      </p:tavLst>
                                    </p:anim>
                                  </p:childTnLst>
                                </p:cTn>
                              </p:par>
                            </p:childTnLst>
                          </p:cTn>
                        </p:par>
                        <p:par>
                          <p:cTn id="57" fill="hold">
                            <p:stCondLst>
                              <p:cond delay="7050"/>
                            </p:stCondLst>
                            <p:childTnLst>
                              <p:par>
                                <p:cTn id="58" presetID="55"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strVal val="#ppt_w*0.70"/>
                                          </p:val>
                                        </p:tav>
                                        <p:tav tm="100000">
                                          <p:val>
                                            <p:strVal val="#ppt_w"/>
                                          </p:val>
                                        </p:tav>
                                      </p:tavLst>
                                    </p:anim>
                                    <p:anim calcmode="lin" valueType="num">
                                      <p:cBhvr>
                                        <p:cTn id="61" dur="500" fill="hold"/>
                                        <p:tgtEl>
                                          <p:spTgt spid="23"/>
                                        </p:tgtEl>
                                        <p:attrNameLst>
                                          <p:attrName>ppt_h</p:attrName>
                                        </p:attrNameLst>
                                      </p:cBhvr>
                                      <p:tavLst>
                                        <p:tav tm="0">
                                          <p:val>
                                            <p:strVal val="#ppt_h"/>
                                          </p:val>
                                        </p:tav>
                                        <p:tav tm="100000">
                                          <p:val>
                                            <p:strVal val="#ppt_h"/>
                                          </p:val>
                                        </p:tav>
                                      </p:tavLst>
                                    </p:anim>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childTnLst>
                          </p:cTn>
                        </p:par>
                        <p:par>
                          <p:cTn id="68" fill="hold">
                            <p:stCondLst>
                              <p:cond delay="500"/>
                            </p:stCondLst>
                            <p:childTnLst>
                              <p:par>
                                <p:cTn id="69" presetID="45" presetClass="entr" presetSubtype="0" fill="hold" grpId="0" nodeType="afterEffect">
                                  <p:stCondLst>
                                    <p:cond delay="0"/>
                                  </p:stCondLst>
                                  <p:iterate type="lt">
                                    <p:tmPct val="10000"/>
                                  </p:iterate>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anim calcmode="lin" valueType="num">
                                      <p:cBhvr>
                                        <p:cTn id="72" dur="500" fill="hold"/>
                                        <p:tgtEl>
                                          <p:spTgt spid="31"/>
                                        </p:tgtEl>
                                        <p:attrNameLst>
                                          <p:attrName>ppt_w</p:attrName>
                                        </p:attrNameLst>
                                      </p:cBhvr>
                                      <p:tavLst>
                                        <p:tav tm="0" fmla="#ppt_w*sin(2.5*pi*$)">
                                          <p:val>
                                            <p:fltVal val="0"/>
                                          </p:val>
                                        </p:tav>
                                        <p:tav tm="100000">
                                          <p:val>
                                            <p:fltVal val="1"/>
                                          </p:val>
                                        </p:tav>
                                      </p:tavLst>
                                    </p:anim>
                                    <p:anim calcmode="lin" valueType="num">
                                      <p:cBhvr>
                                        <p:cTn id="73" dur="500" fill="hold"/>
                                        <p:tgtEl>
                                          <p:spTgt spid="31"/>
                                        </p:tgtEl>
                                        <p:attrNameLst>
                                          <p:attrName>ppt_h</p:attrName>
                                        </p:attrNameLst>
                                      </p:cBhvr>
                                      <p:tavLst>
                                        <p:tav tm="0">
                                          <p:val>
                                            <p:strVal val="#ppt_h"/>
                                          </p:val>
                                        </p:tav>
                                        <p:tav tm="100000">
                                          <p:val>
                                            <p:strVal val="#ppt_h"/>
                                          </p:val>
                                        </p:tav>
                                      </p:tavLst>
                                    </p:anim>
                                  </p:childTnLst>
                                </p:cTn>
                              </p:par>
                            </p:childTnLst>
                          </p:cTn>
                        </p:par>
                        <p:par>
                          <p:cTn id="74" fill="hold">
                            <p:stCondLst>
                              <p:cond delay="6000"/>
                            </p:stCondLst>
                            <p:childTnLst>
                              <p:par>
                                <p:cTn id="75" presetID="55"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strVal val="#ppt_w*0.70"/>
                                          </p:val>
                                        </p:tav>
                                        <p:tav tm="100000">
                                          <p:val>
                                            <p:strVal val="#ppt_w"/>
                                          </p:val>
                                        </p:tav>
                                      </p:tavLst>
                                    </p:anim>
                                    <p:anim calcmode="lin" valueType="num">
                                      <p:cBhvr>
                                        <p:cTn id="78" dur="500" fill="hold"/>
                                        <p:tgtEl>
                                          <p:spTgt spid="32"/>
                                        </p:tgtEl>
                                        <p:attrNameLst>
                                          <p:attrName>ppt_h</p:attrName>
                                        </p:attrNameLst>
                                      </p:cBhvr>
                                      <p:tavLst>
                                        <p:tav tm="0">
                                          <p:val>
                                            <p:strVal val="#ppt_h"/>
                                          </p:val>
                                        </p:tav>
                                        <p:tav tm="100000">
                                          <p:val>
                                            <p:strVal val="#ppt_h"/>
                                          </p:val>
                                        </p:tav>
                                      </p:tavLst>
                                    </p:anim>
                                    <p:animEffect transition="in" filter="fade">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3" grpId="0" animBg="1"/>
      <p:bldP spid="31" grpId="0" animBg="1"/>
      <p:bldP spid="32" grpId="0" animBg="1"/>
      <p:bldP spid="34" grpId="0" animBg="1"/>
      <p:bldP spid="3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0" y="3526298"/>
            <a:ext cx="9144000"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2001026" y="3882694"/>
            <a:ext cx="714380"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571472" y="4240678"/>
            <a:ext cx="2071702" cy="107157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Le réfrigérant R-12 a été développé par Thomas </a:t>
            </a:r>
            <a:r>
              <a:rPr lang="fr-FR" sz="1600" b="1" dirty="0" err="1" smtClean="0">
                <a:solidFill>
                  <a:schemeClr val="tx1"/>
                </a:solidFill>
                <a:latin typeface="Times New Roman" pitchFamily="18" charset="0"/>
                <a:cs typeface="Times New Roman" pitchFamily="18" charset="0"/>
              </a:rPr>
              <a:t>Midgley</a:t>
            </a:r>
            <a:r>
              <a:rPr lang="fr-FR" sz="1600" b="1" dirty="0" smtClean="0">
                <a:solidFill>
                  <a:schemeClr val="tx1"/>
                </a:solidFill>
                <a:latin typeface="Times New Roman" pitchFamily="18" charset="0"/>
                <a:cs typeface="Times New Roman" pitchFamily="18" charset="0"/>
              </a:rPr>
              <a:t> et C. F. </a:t>
            </a:r>
            <a:r>
              <a:rPr lang="fr-FR" sz="1600" b="1" dirty="0" err="1" smtClean="0">
                <a:solidFill>
                  <a:schemeClr val="tx1"/>
                </a:solidFill>
                <a:latin typeface="Times New Roman" pitchFamily="18" charset="0"/>
                <a:cs typeface="Times New Roman" pitchFamily="18" charset="0"/>
              </a:rPr>
              <a:t>Kettering</a:t>
            </a:r>
            <a:r>
              <a:rPr lang="fr-FR" sz="1600" b="1" dirty="0" smtClean="0">
                <a:solidFill>
                  <a:schemeClr val="tx1"/>
                </a:solidFill>
                <a:latin typeface="Times New Roman" pitchFamily="18" charset="0"/>
                <a:cs typeface="Times New Roman" pitchFamily="18" charset="0"/>
              </a:rPr>
              <a:t>.</a:t>
            </a:r>
            <a:endParaRPr lang="fr-FR" sz="1600" b="1" dirty="0">
              <a:solidFill>
                <a:schemeClr val="tx1"/>
              </a:solidFill>
              <a:latin typeface="Times New Roman" pitchFamily="18" charset="0"/>
              <a:cs typeface="Times New Roman" pitchFamily="18" charset="0"/>
            </a:endParaRPr>
          </a:p>
        </p:txBody>
      </p:sp>
      <p:sp>
        <p:nvSpPr>
          <p:cNvPr id="15" name="Rectangle à coins arrondis 14"/>
          <p:cNvSpPr/>
          <p:nvPr/>
        </p:nvSpPr>
        <p:spPr>
          <a:xfrm>
            <a:off x="1214414" y="4026364"/>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1931</a:t>
            </a:r>
            <a:endParaRPr lang="fr-FR" sz="1600" b="1" dirty="0">
              <a:solidFill>
                <a:schemeClr val="tx1"/>
              </a:solidFill>
              <a:latin typeface="Times New Roman" pitchFamily="18" charset="0"/>
              <a:cs typeface="Times New Roman" pitchFamily="18" charset="0"/>
            </a:endParaRPr>
          </a:p>
        </p:txBody>
      </p:sp>
      <p:cxnSp>
        <p:nvCxnSpPr>
          <p:cNvPr id="16" name="Connecteur droit 15"/>
          <p:cNvCxnSpPr/>
          <p:nvPr/>
        </p:nvCxnSpPr>
        <p:spPr>
          <a:xfrm rot="5400000">
            <a:off x="4608513" y="3846975"/>
            <a:ext cx="642942"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4000496" y="4097802"/>
            <a:ext cx="3571900" cy="857256"/>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Un nombre de </a:t>
            </a:r>
            <a:r>
              <a:rPr lang="fr-FR" sz="1600" b="1" dirty="0" err="1" smtClean="0">
                <a:solidFill>
                  <a:schemeClr val="tx1"/>
                </a:solidFill>
                <a:latin typeface="Times New Roman" pitchFamily="18" charset="0"/>
                <a:cs typeface="Times New Roman" pitchFamily="18" charset="0"/>
              </a:rPr>
              <a:t>Chlorofluocarbons</a:t>
            </a:r>
            <a:r>
              <a:rPr lang="fr-FR" sz="1600" b="1" dirty="0" smtClean="0">
                <a:solidFill>
                  <a:schemeClr val="tx1"/>
                </a:solidFill>
                <a:latin typeface="Times New Roman" pitchFamily="18" charset="0"/>
                <a:cs typeface="Times New Roman" pitchFamily="18" charset="0"/>
              </a:rPr>
              <a:t> (</a:t>
            </a:r>
            <a:r>
              <a:rPr lang="fr-FR" sz="1600" b="1" dirty="0" err="1" smtClean="0">
                <a:solidFill>
                  <a:schemeClr val="tx1"/>
                </a:solidFill>
                <a:latin typeface="Times New Roman" pitchFamily="18" charset="0"/>
                <a:cs typeface="Times New Roman" pitchFamily="18" charset="0"/>
              </a:rPr>
              <a:t>CFCs</a:t>
            </a:r>
            <a:r>
              <a:rPr lang="fr-FR" sz="1600" b="1" dirty="0" smtClean="0">
                <a:solidFill>
                  <a:schemeClr val="tx1"/>
                </a:solidFill>
                <a:latin typeface="Times New Roman" pitchFamily="18" charset="0"/>
                <a:cs typeface="Times New Roman" pitchFamily="18" charset="0"/>
              </a:rPr>
              <a:t>) ont été développés durant cette période.</a:t>
            </a:r>
            <a:endParaRPr lang="fr-FR" sz="1600" b="1" dirty="0">
              <a:solidFill>
                <a:schemeClr val="tx1"/>
              </a:solidFill>
              <a:latin typeface="Times New Roman" pitchFamily="18" charset="0"/>
              <a:cs typeface="Times New Roman" pitchFamily="18" charset="0"/>
            </a:endParaRPr>
          </a:p>
        </p:txBody>
      </p:sp>
      <p:sp>
        <p:nvSpPr>
          <p:cNvPr id="23" name="Rectangle à coins arrondis 22"/>
          <p:cNvSpPr/>
          <p:nvPr/>
        </p:nvSpPr>
        <p:spPr>
          <a:xfrm>
            <a:off x="5286380" y="3883488"/>
            <a:ext cx="1000132"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1935 - 65</a:t>
            </a:r>
            <a:endParaRPr lang="fr-FR" sz="1600" b="1" dirty="0">
              <a:solidFill>
                <a:schemeClr val="tx1"/>
              </a:solidFill>
              <a:latin typeface="Times New Roman" pitchFamily="18" charset="0"/>
              <a:cs typeface="Times New Roman" pitchFamily="18" charset="0"/>
            </a:endParaRPr>
          </a:p>
        </p:txBody>
      </p:sp>
      <p:cxnSp>
        <p:nvCxnSpPr>
          <p:cNvPr id="30" name="Connecteur droit 29"/>
          <p:cNvCxnSpPr/>
          <p:nvPr/>
        </p:nvCxnSpPr>
        <p:spPr>
          <a:xfrm rot="5400000">
            <a:off x="6607189" y="2847637"/>
            <a:ext cx="1357322"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31" name="Rectangle à coins arrondis 30"/>
          <p:cNvSpPr/>
          <p:nvPr/>
        </p:nvSpPr>
        <p:spPr>
          <a:xfrm>
            <a:off x="5929322" y="1311720"/>
            <a:ext cx="2786082" cy="1285884"/>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Les professeurs Rowland et Molina présentaient la "théorie d’ozone" : les </a:t>
            </a:r>
            <a:r>
              <a:rPr lang="fr-FR" sz="1600" b="1" dirty="0" err="1" smtClean="0">
                <a:solidFill>
                  <a:schemeClr val="tx1"/>
                </a:solidFill>
                <a:latin typeface="Times New Roman" pitchFamily="18" charset="0"/>
                <a:cs typeface="Times New Roman" pitchFamily="18" charset="0"/>
              </a:rPr>
              <a:t>CFCs</a:t>
            </a:r>
            <a:r>
              <a:rPr lang="fr-FR" sz="1600" b="1" dirty="0" smtClean="0">
                <a:solidFill>
                  <a:schemeClr val="tx1"/>
                </a:solidFill>
                <a:latin typeface="Times New Roman" pitchFamily="18" charset="0"/>
                <a:cs typeface="Times New Roman" pitchFamily="18" charset="0"/>
              </a:rPr>
              <a:t> détruisent la couche d’ozone.</a:t>
            </a:r>
            <a:endParaRPr lang="fr-FR" sz="1600" b="1" dirty="0">
              <a:solidFill>
                <a:schemeClr val="tx1"/>
              </a:solidFill>
              <a:latin typeface="Times New Roman" pitchFamily="18" charset="0"/>
              <a:cs typeface="Times New Roman" pitchFamily="18" charset="0"/>
            </a:endParaRPr>
          </a:p>
        </p:txBody>
      </p:sp>
      <p:sp>
        <p:nvSpPr>
          <p:cNvPr id="32" name="Rectangle à coins arrondis 31"/>
          <p:cNvSpPr/>
          <p:nvPr/>
        </p:nvSpPr>
        <p:spPr>
          <a:xfrm>
            <a:off x="6929454" y="1071546"/>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1974</a:t>
            </a:r>
            <a:endParaRPr lang="fr-FR" sz="1600" b="1" dirty="0">
              <a:solidFill>
                <a:schemeClr val="tx1"/>
              </a:solidFill>
              <a:latin typeface="Times New Roman" pitchFamily="18" charset="0"/>
              <a:cs typeface="Times New Roman" pitchFamily="18" charset="0"/>
            </a:endParaRPr>
          </a:p>
        </p:txBody>
      </p:sp>
      <p:cxnSp>
        <p:nvCxnSpPr>
          <p:cNvPr id="33" name="Connecteur droit 32"/>
          <p:cNvCxnSpPr/>
          <p:nvPr/>
        </p:nvCxnSpPr>
        <p:spPr>
          <a:xfrm rot="5400000">
            <a:off x="576000" y="3061951"/>
            <a:ext cx="928694"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108000" y="1454596"/>
            <a:ext cx="1857388" cy="1122768"/>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Nombre de réfrigérateurs ménagers vendus dépasse 800000.</a:t>
            </a:r>
            <a:endParaRPr lang="fr-FR" sz="1600" b="1" dirty="0">
              <a:solidFill>
                <a:schemeClr val="tx1"/>
              </a:solidFill>
              <a:latin typeface="Times New Roman" pitchFamily="18" charset="0"/>
              <a:cs typeface="Times New Roman" pitchFamily="18" charset="0"/>
            </a:endParaRPr>
          </a:p>
        </p:txBody>
      </p:sp>
      <p:sp>
        <p:nvSpPr>
          <p:cNvPr id="36" name="Rectangle à coins arrondis 35"/>
          <p:cNvSpPr/>
          <p:nvPr/>
        </p:nvSpPr>
        <p:spPr>
          <a:xfrm>
            <a:off x="642910" y="1240282"/>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1929</a:t>
            </a:r>
            <a:endParaRPr lang="fr-FR" sz="1600" b="1" dirty="0">
              <a:solidFill>
                <a:schemeClr val="tx1"/>
              </a:solidFill>
              <a:latin typeface="Times New Roman" pitchFamily="18" charset="0"/>
              <a:cs typeface="Times New Roman" pitchFamily="18" charset="0"/>
            </a:endParaRPr>
          </a:p>
        </p:txBody>
      </p:sp>
      <p:sp>
        <p:nvSpPr>
          <p:cNvPr id="28" name="Rectangle à coins arrondis 27"/>
          <p:cNvSpPr/>
          <p:nvPr/>
        </p:nvSpPr>
        <p:spPr>
          <a:xfrm>
            <a:off x="1285852" y="3357546"/>
            <a:ext cx="928694" cy="35719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ahoma" pitchFamily="34" charset="0"/>
                <a:cs typeface="Tahoma" pitchFamily="34" charset="0"/>
              </a:rPr>
              <a:t>1930</a:t>
            </a:r>
            <a:endParaRPr lang="fr-FR" sz="2000" b="1" dirty="0">
              <a:solidFill>
                <a:schemeClr val="tx1"/>
              </a:solidFill>
              <a:latin typeface="Tahoma" pitchFamily="34" charset="0"/>
              <a:cs typeface="Tahoma" pitchFamily="34" charset="0"/>
            </a:endParaRPr>
          </a:p>
        </p:txBody>
      </p:sp>
      <p:cxnSp>
        <p:nvCxnSpPr>
          <p:cNvPr id="19" name="Connecteur droit 18"/>
          <p:cNvCxnSpPr/>
          <p:nvPr/>
        </p:nvCxnSpPr>
        <p:spPr>
          <a:xfrm rot="5400000">
            <a:off x="2753984" y="3061157"/>
            <a:ext cx="928694" cy="1588"/>
          </a:xfrm>
          <a:prstGeom prst="line">
            <a:avLst/>
          </a:prstGeom>
          <a:ln w="47625">
            <a:solidFill>
              <a:srgbClr val="CC3300"/>
            </a:solidFill>
          </a:ln>
        </p:spPr>
        <p:style>
          <a:lnRef idx="1">
            <a:schemeClr val="accent1"/>
          </a:lnRef>
          <a:fillRef idx="0">
            <a:schemeClr val="accent1"/>
          </a:fillRef>
          <a:effectRef idx="0">
            <a:schemeClr val="accent1"/>
          </a:effectRef>
          <a:fontRef idx="minor">
            <a:schemeClr val="tx1"/>
          </a:fontRef>
        </p:style>
      </p:cxnSp>
      <p:sp>
        <p:nvSpPr>
          <p:cNvPr id="20" name="Rectangle à coins arrondis 19"/>
          <p:cNvSpPr/>
          <p:nvPr/>
        </p:nvSpPr>
        <p:spPr>
          <a:xfrm>
            <a:off x="2571736" y="1311720"/>
            <a:ext cx="3143272" cy="126485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Premier compresseur semi-hermétique réussi  (</a:t>
            </a:r>
            <a:r>
              <a:rPr lang="fr-FR" sz="1600" b="1" dirty="0" err="1" smtClean="0">
                <a:solidFill>
                  <a:schemeClr val="tx1"/>
                </a:solidFill>
                <a:latin typeface="Times New Roman" pitchFamily="18" charset="0"/>
                <a:cs typeface="Times New Roman" pitchFamily="18" charset="0"/>
              </a:rPr>
              <a:t>Copelametic</a:t>
            </a:r>
            <a:r>
              <a:rPr lang="fr-FR" sz="1600" b="1" dirty="0" smtClean="0">
                <a:solidFill>
                  <a:schemeClr val="tx1"/>
                </a:solidFill>
                <a:latin typeface="Times New Roman" pitchFamily="18" charset="0"/>
                <a:cs typeface="Times New Roman" pitchFamily="18" charset="0"/>
              </a:rPr>
              <a:t>) introduit par la compagnie </a:t>
            </a:r>
            <a:r>
              <a:rPr lang="fr-FR" sz="1600" b="1" dirty="0" err="1" smtClean="0">
                <a:solidFill>
                  <a:schemeClr val="tx1"/>
                </a:solidFill>
                <a:latin typeface="Times New Roman" pitchFamily="18" charset="0"/>
                <a:cs typeface="Times New Roman" pitchFamily="18" charset="0"/>
              </a:rPr>
              <a:t>Copeland</a:t>
            </a:r>
            <a:r>
              <a:rPr lang="fr-FR" sz="1600" b="1" dirty="0" smtClean="0">
                <a:solidFill>
                  <a:schemeClr val="tx1"/>
                </a:solidFill>
                <a:latin typeface="Times New Roman" pitchFamily="18" charset="0"/>
                <a:cs typeface="Times New Roman" pitchFamily="18" charset="0"/>
              </a:rPr>
              <a:t>. Les ventes ont commencé en 1939.</a:t>
            </a:r>
            <a:endParaRPr lang="fr-FR" sz="1600" b="1" dirty="0">
              <a:solidFill>
                <a:schemeClr val="tx1"/>
              </a:solidFill>
              <a:latin typeface="Times New Roman" pitchFamily="18" charset="0"/>
              <a:cs typeface="Times New Roman" pitchFamily="18" charset="0"/>
            </a:endParaRPr>
          </a:p>
        </p:txBody>
      </p:sp>
      <p:sp>
        <p:nvSpPr>
          <p:cNvPr id="21" name="Rectangle à coins arrondis 20"/>
          <p:cNvSpPr/>
          <p:nvPr/>
        </p:nvSpPr>
        <p:spPr>
          <a:xfrm>
            <a:off x="3500430" y="1097406"/>
            <a:ext cx="785818" cy="285752"/>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Times New Roman" pitchFamily="18" charset="0"/>
                <a:cs typeface="Times New Roman" pitchFamily="18" charset="0"/>
              </a:rPr>
              <a:t>1929</a:t>
            </a:r>
            <a:endParaRPr lang="fr-FR" sz="1600" b="1" dirty="0">
              <a:solidFill>
                <a:schemeClr val="tx1"/>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srcRect/>
          <a:stretch>
            <a:fillRect/>
          </a:stretch>
        </p:blipFill>
        <p:spPr bwMode="auto">
          <a:xfrm>
            <a:off x="3571868" y="2649998"/>
            <a:ext cx="1019175" cy="876300"/>
          </a:xfrm>
          <a:prstGeom prst="rect">
            <a:avLst/>
          </a:prstGeom>
          <a:noFill/>
          <a:ln w="9525">
            <a:noFill/>
            <a:miter lim="800000"/>
            <a:headEnd/>
            <a:tailEnd/>
          </a:ln>
          <a:effectLst/>
        </p:spPr>
      </p:pic>
      <p:sp>
        <p:nvSpPr>
          <p:cNvPr id="22" name="Rectangle à coins arrondis 21"/>
          <p:cNvSpPr/>
          <p:nvPr/>
        </p:nvSpPr>
        <p:spPr>
          <a:xfrm>
            <a:off x="5929322" y="3375546"/>
            <a:ext cx="928694" cy="357190"/>
          </a:xfrm>
          <a:prstGeom prst="roundRect">
            <a:avLst/>
          </a:prstGeom>
          <a:blipFill>
            <a:blip r:embed="rId2"/>
            <a:tile tx="0" ty="0" sx="100000" sy="100000" flip="none" algn="tl"/>
          </a:blip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Tahoma" pitchFamily="34" charset="0"/>
                <a:cs typeface="Tahoma" pitchFamily="34" charset="0"/>
              </a:rPr>
              <a:t>1970</a:t>
            </a:r>
            <a:endParaRPr lang="fr-FR" sz="2000" b="1" dirty="0">
              <a:solidFill>
                <a:schemeClr val="tx1"/>
              </a:solidFill>
              <a:latin typeface="Tahoma" pitchFamily="34" charset="0"/>
              <a:cs typeface="Tahoma" pitchFamily="34" charset="0"/>
            </a:endParaRPr>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571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000"/>
                            </p:stCondLst>
                            <p:childTnLst>
                              <p:par>
                                <p:cTn id="13" presetID="45" presetClass="entr" presetSubtype="0" fill="hold" grpId="0" nodeType="afterEffect">
                                  <p:stCondLst>
                                    <p:cond delay="0"/>
                                  </p:stCondLst>
                                  <p:iterate type="lt">
                                    <p:tmPct val="10000"/>
                                  </p:iterate>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anim calcmode="lin" valueType="num">
                                      <p:cBhvr>
                                        <p:cTn id="16" dur="500" fill="hold"/>
                                        <p:tgtEl>
                                          <p:spTgt spid="34"/>
                                        </p:tgtEl>
                                        <p:attrNameLst>
                                          <p:attrName>ppt_w</p:attrName>
                                        </p:attrNameLst>
                                      </p:cBhvr>
                                      <p:tavLst>
                                        <p:tav tm="0" fmla="#ppt_w*sin(2.5*pi*$)">
                                          <p:val>
                                            <p:fltVal val="0"/>
                                          </p:val>
                                        </p:tav>
                                        <p:tav tm="100000">
                                          <p:val>
                                            <p:fltVal val="1"/>
                                          </p:val>
                                        </p:tav>
                                      </p:tavLst>
                                    </p:anim>
                                    <p:anim calcmode="lin" valueType="num">
                                      <p:cBhvr>
                                        <p:cTn id="17" dur="500" fill="hold"/>
                                        <p:tgtEl>
                                          <p:spTgt spid="34"/>
                                        </p:tgtEl>
                                        <p:attrNameLst>
                                          <p:attrName>ppt_h</p:attrName>
                                        </p:attrNameLst>
                                      </p:cBhvr>
                                      <p:tavLst>
                                        <p:tav tm="0">
                                          <p:val>
                                            <p:strVal val="#ppt_h"/>
                                          </p:val>
                                        </p:tav>
                                        <p:tav tm="100000">
                                          <p:val>
                                            <p:strVal val="#ppt_h"/>
                                          </p:val>
                                        </p:tav>
                                      </p:tavLst>
                                    </p:anim>
                                  </p:childTnLst>
                                </p:cTn>
                              </p:par>
                            </p:childTnLst>
                          </p:cTn>
                        </p:par>
                        <p:par>
                          <p:cTn id="18" fill="hold">
                            <p:stCondLst>
                              <p:cond delay="3950"/>
                            </p:stCondLst>
                            <p:childTnLst>
                              <p:par>
                                <p:cTn id="19" presetID="55"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strVal val="#ppt_w*0.70"/>
                                          </p:val>
                                        </p:tav>
                                        <p:tav tm="100000">
                                          <p:val>
                                            <p:strVal val="#ppt_w"/>
                                          </p:val>
                                        </p:tav>
                                      </p:tavLst>
                                    </p:anim>
                                    <p:anim calcmode="lin" valueType="num">
                                      <p:cBhvr>
                                        <p:cTn id="22" dur="500" fill="hold"/>
                                        <p:tgtEl>
                                          <p:spTgt spid="36"/>
                                        </p:tgtEl>
                                        <p:attrNameLst>
                                          <p:attrName>ppt_h</p:attrName>
                                        </p:attrNameLst>
                                      </p:cBhvr>
                                      <p:tavLst>
                                        <p:tav tm="0">
                                          <p:val>
                                            <p:strVal val="#ppt_h"/>
                                          </p:val>
                                        </p:tav>
                                        <p:tav tm="100000">
                                          <p:val>
                                            <p:strVal val="#ppt_h"/>
                                          </p:val>
                                        </p:tav>
                                      </p:tavLst>
                                    </p:anim>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5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ppt_w</p:attrName>
                                        </p:attrNameLst>
                                      </p:cBhvr>
                                      <p:tavLst>
                                        <p:tav tm="0" fmla="#ppt_w*sin(2.5*pi*$)">
                                          <p:val>
                                            <p:fltVal val="0"/>
                                          </p:val>
                                        </p:tav>
                                        <p:tav tm="100000">
                                          <p:val>
                                            <p:fltVal val="1"/>
                                          </p:val>
                                        </p:tav>
                                      </p:tavLst>
                                    </p:anim>
                                    <p:anim calcmode="lin" valueType="num">
                                      <p:cBhvr>
                                        <p:cTn id="39" dur="500" fill="hold"/>
                                        <p:tgtEl>
                                          <p:spTgt spid="14"/>
                                        </p:tgtEl>
                                        <p:attrNameLst>
                                          <p:attrName>ppt_h</p:attrName>
                                        </p:attrNameLst>
                                      </p:cBhvr>
                                      <p:tavLst>
                                        <p:tav tm="0">
                                          <p:val>
                                            <p:strVal val="#ppt_h"/>
                                          </p:val>
                                        </p:tav>
                                        <p:tav tm="100000">
                                          <p:val>
                                            <p:strVal val="#ppt_h"/>
                                          </p:val>
                                        </p:tav>
                                      </p:tavLst>
                                    </p:anim>
                                  </p:childTnLst>
                                </p:cTn>
                              </p:par>
                            </p:childTnLst>
                          </p:cTn>
                        </p:par>
                        <p:par>
                          <p:cTn id="40" fill="hold">
                            <p:stCondLst>
                              <p:cond delay="4050"/>
                            </p:stCondLst>
                            <p:childTnLst>
                              <p:par>
                                <p:cTn id="41" presetID="55"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0.7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par>
                          <p:cTn id="51" fill="hold">
                            <p:stCondLst>
                              <p:cond delay="500"/>
                            </p:stCondLst>
                            <p:childTnLst>
                              <p:par>
                                <p:cTn id="52" presetID="45" presetClass="entr" presetSubtype="0" fill="hold" grpId="0" nodeType="afterEffect">
                                  <p:stCondLst>
                                    <p:cond delay="0"/>
                                  </p:stCondLst>
                                  <p:iterate type="lt">
                                    <p:tmPct val="10000"/>
                                  </p:iterate>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anim calcmode="lin" valueType="num">
                                      <p:cBhvr>
                                        <p:cTn id="55" dur="500" fill="hold"/>
                                        <p:tgtEl>
                                          <p:spTgt spid="20"/>
                                        </p:tgtEl>
                                        <p:attrNameLst>
                                          <p:attrName>ppt_w</p:attrName>
                                        </p:attrNameLst>
                                      </p:cBhvr>
                                      <p:tavLst>
                                        <p:tav tm="0" fmla="#ppt_w*sin(2.5*pi*$)">
                                          <p:val>
                                            <p:fltVal val="0"/>
                                          </p:val>
                                        </p:tav>
                                        <p:tav tm="100000">
                                          <p:val>
                                            <p:fltVal val="1"/>
                                          </p:val>
                                        </p:tav>
                                      </p:tavLst>
                                    </p:anim>
                                    <p:anim calcmode="lin" valueType="num">
                                      <p:cBhvr>
                                        <p:cTn id="56" dur="500" fill="hold"/>
                                        <p:tgtEl>
                                          <p:spTgt spid="20"/>
                                        </p:tgtEl>
                                        <p:attrNameLst>
                                          <p:attrName>ppt_h</p:attrName>
                                        </p:attrNameLst>
                                      </p:cBhvr>
                                      <p:tavLst>
                                        <p:tav tm="0">
                                          <p:val>
                                            <p:strVal val="#ppt_h"/>
                                          </p:val>
                                        </p:tav>
                                        <p:tav tm="100000">
                                          <p:val>
                                            <p:strVal val="#ppt_h"/>
                                          </p:val>
                                        </p:tav>
                                      </p:tavLst>
                                    </p:anim>
                                  </p:childTnLst>
                                </p:cTn>
                              </p:par>
                            </p:childTnLst>
                          </p:cTn>
                        </p:par>
                        <p:par>
                          <p:cTn id="57" fill="hold">
                            <p:stCondLst>
                              <p:cond delay="6500"/>
                            </p:stCondLst>
                            <p:childTnLst>
                              <p:par>
                                <p:cTn id="58" presetID="55"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strVal val="#ppt_w*0.70"/>
                                          </p:val>
                                        </p:tav>
                                        <p:tav tm="100000">
                                          <p:val>
                                            <p:strVal val="#ppt_w"/>
                                          </p:val>
                                        </p:tav>
                                      </p:tavLst>
                                    </p:anim>
                                    <p:anim calcmode="lin" valueType="num">
                                      <p:cBhvr>
                                        <p:cTn id="61" dur="500" fill="hold"/>
                                        <p:tgtEl>
                                          <p:spTgt spid="21"/>
                                        </p:tgtEl>
                                        <p:attrNameLst>
                                          <p:attrName>ppt_h</p:attrName>
                                        </p:attrNameLst>
                                      </p:cBhvr>
                                      <p:tavLst>
                                        <p:tav tm="0">
                                          <p:val>
                                            <p:strVal val="#ppt_h"/>
                                          </p:val>
                                        </p:tav>
                                        <p:tav tm="100000">
                                          <p:val>
                                            <p:strVal val="#ppt_h"/>
                                          </p:val>
                                        </p:tav>
                                      </p:tavLst>
                                    </p:anim>
                                    <p:animEffect transition="in" filter="fade">
                                      <p:cBhvr>
                                        <p:cTn id="62" dur="500"/>
                                        <p:tgtEl>
                                          <p:spTgt spid="21"/>
                                        </p:tgtEl>
                                      </p:cBhvr>
                                    </p:animEffect>
                                  </p:childTnLst>
                                </p:cTn>
                              </p:par>
                              <p:par>
                                <p:cTn id="63" presetID="9" presetClass="entr" presetSubtype="0" fill="hold" nodeType="withEffect">
                                  <p:stCondLst>
                                    <p:cond delay="0"/>
                                  </p:stCondLst>
                                  <p:childTnLst>
                                    <p:set>
                                      <p:cBhvr>
                                        <p:cTn id="64" dur="1" fill="hold">
                                          <p:stCondLst>
                                            <p:cond delay="0"/>
                                          </p:stCondLst>
                                        </p:cTn>
                                        <p:tgtEl>
                                          <p:spTgt spid="8194"/>
                                        </p:tgtEl>
                                        <p:attrNameLst>
                                          <p:attrName>style.visibility</p:attrName>
                                        </p:attrNameLst>
                                      </p:cBhvr>
                                      <p:to>
                                        <p:strVal val="visible"/>
                                      </p:to>
                                    </p:set>
                                    <p:animEffect transition="in" filter="dissolve">
                                      <p:cBhvr>
                                        <p:cTn id="65" dur="500"/>
                                        <p:tgtEl>
                                          <p:spTgt spid="819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up)">
                                      <p:cBhvr>
                                        <p:cTn id="70" dur="500"/>
                                        <p:tgtEl>
                                          <p:spTgt spid="16"/>
                                        </p:tgtEl>
                                      </p:cBhvr>
                                    </p:animEffect>
                                  </p:childTnLst>
                                </p:cTn>
                              </p:par>
                            </p:childTnLst>
                          </p:cTn>
                        </p:par>
                        <p:par>
                          <p:cTn id="71" fill="hold">
                            <p:stCondLst>
                              <p:cond delay="500"/>
                            </p:stCondLst>
                            <p:childTnLst>
                              <p:par>
                                <p:cTn id="72" presetID="45" presetClass="entr" presetSubtype="0" fill="hold" grpId="0" nodeType="afterEffect">
                                  <p:stCondLst>
                                    <p:cond delay="0"/>
                                  </p:stCondLst>
                                  <p:iterate type="lt">
                                    <p:tmPct val="10000"/>
                                  </p:iterate>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anim calcmode="lin" valueType="num">
                                      <p:cBhvr>
                                        <p:cTn id="75" dur="500" fill="hold"/>
                                        <p:tgtEl>
                                          <p:spTgt spid="17"/>
                                        </p:tgtEl>
                                        <p:attrNameLst>
                                          <p:attrName>ppt_w</p:attrName>
                                        </p:attrNameLst>
                                      </p:cBhvr>
                                      <p:tavLst>
                                        <p:tav tm="0" fmla="#ppt_w*sin(2.5*pi*$)">
                                          <p:val>
                                            <p:fltVal val="0"/>
                                          </p:val>
                                        </p:tav>
                                        <p:tav tm="100000">
                                          <p:val>
                                            <p:fltVal val="1"/>
                                          </p:val>
                                        </p:tav>
                                      </p:tavLst>
                                    </p:anim>
                                    <p:anim calcmode="lin" valueType="num">
                                      <p:cBhvr>
                                        <p:cTn id="76" dur="500" fill="hold"/>
                                        <p:tgtEl>
                                          <p:spTgt spid="17"/>
                                        </p:tgtEl>
                                        <p:attrNameLst>
                                          <p:attrName>ppt_h</p:attrName>
                                        </p:attrNameLst>
                                      </p:cBhvr>
                                      <p:tavLst>
                                        <p:tav tm="0">
                                          <p:val>
                                            <p:strVal val="#ppt_h"/>
                                          </p:val>
                                        </p:tav>
                                        <p:tav tm="100000">
                                          <p:val>
                                            <p:strVal val="#ppt_h"/>
                                          </p:val>
                                        </p:tav>
                                      </p:tavLst>
                                    </p:anim>
                                  </p:childTnLst>
                                </p:cTn>
                              </p:par>
                            </p:childTnLst>
                          </p:cTn>
                        </p:par>
                        <p:par>
                          <p:cTn id="77" fill="hold">
                            <p:stCondLst>
                              <p:cond delay="4350"/>
                            </p:stCondLst>
                            <p:childTnLst>
                              <p:par>
                                <p:cTn id="78" presetID="55"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strVal val="#ppt_w*0.7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dissolv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500"/>
                            </p:stCondLst>
                            <p:childTnLst>
                              <p:par>
                                <p:cTn id="94" presetID="45" presetClass="entr" presetSubtype="0" fill="hold" grpId="0" nodeType="afterEffect">
                                  <p:stCondLst>
                                    <p:cond delay="0"/>
                                  </p:stCondLst>
                                  <p:iterate type="lt">
                                    <p:tmPct val="10000"/>
                                  </p:iterate>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anim calcmode="lin" valueType="num">
                                      <p:cBhvr>
                                        <p:cTn id="97" dur="500" fill="hold"/>
                                        <p:tgtEl>
                                          <p:spTgt spid="31"/>
                                        </p:tgtEl>
                                        <p:attrNameLst>
                                          <p:attrName>ppt_w</p:attrName>
                                        </p:attrNameLst>
                                      </p:cBhvr>
                                      <p:tavLst>
                                        <p:tav tm="0" fmla="#ppt_w*sin(2.5*pi*$)">
                                          <p:val>
                                            <p:fltVal val="0"/>
                                          </p:val>
                                        </p:tav>
                                        <p:tav tm="100000">
                                          <p:val>
                                            <p:fltVal val="1"/>
                                          </p:val>
                                        </p:tav>
                                      </p:tavLst>
                                    </p:anim>
                                    <p:anim calcmode="lin" valueType="num">
                                      <p:cBhvr>
                                        <p:cTn id="98" dur="500" fill="hold"/>
                                        <p:tgtEl>
                                          <p:spTgt spid="31"/>
                                        </p:tgtEl>
                                        <p:attrNameLst>
                                          <p:attrName>ppt_h</p:attrName>
                                        </p:attrNameLst>
                                      </p:cBhvr>
                                      <p:tavLst>
                                        <p:tav tm="0">
                                          <p:val>
                                            <p:strVal val="#ppt_h"/>
                                          </p:val>
                                        </p:tav>
                                        <p:tav tm="100000">
                                          <p:val>
                                            <p:strVal val="#ppt_h"/>
                                          </p:val>
                                        </p:tav>
                                      </p:tavLst>
                                    </p:anim>
                                  </p:childTnLst>
                                </p:cTn>
                              </p:par>
                            </p:childTnLst>
                          </p:cTn>
                        </p:par>
                        <p:par>
                          <p:cTn id="99" fill="hold">
                            <p:stCondLst>
                              <p:cond delay="5600"/>
                            </p:stCondLst>
                            <p:childTnLst>
                              <p:par>
                                <p:cTn id="100" presetID="55" presetClass="entr" presetSubtype="0"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strVal val="#ppt_w*0.70"/>
                                          </p:val>
                                        </p:tav>
                                        <p:tav tm="100000">
                                          <p:val>
                                            <p:strVal val="#ppt_w"/>
                                          </p:val>
                                        </p:tav>
                                      </p:tavLst>
                                    </p:anim>
                                    <p:anim calcmode="lin" valueType="num">
                                      <p:cBhvr>
                                        <p:cTn id="103" dur="500" fill="hold"/>
                                        <p:tgtEl>
                                          <p:spTgt spid="32"/>
                                        </p:tgtEl>
                                        <p:attrNameLst>
                                          <p:attrName>ppt_h</p:attrName>
                                        </p:attrNameLst>
                                      </p:cBhvr>
                                      <p:tavLst>
                                        <p:tav tm="0">
                                          <p:val>
                                            <p:strVal val="#ppt_h"/>
                                          </p:val>
                                        </p:tav>
                                        <p:tav tm="100000">
                                          <p:val>
                                            <p:strVal val="#ppt_h"/>
                                          </p:val>
                                        </p:tav>
                                      </p:tavLst>
                                    </p:anim>
                                    <p:animEffect transition="in" filter="fade">
                                      <p:cBhvr>
                                        <p:cTn id="10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3" grpId="0" animBg="1"/>
      <p:bldP spid="31" grpId="0" animBg="1"/>
      <p:bldP spid="32" grpId="0" animBg="1"/>
      <p:bldP spid="34" grpId="0" animBg="1"/>
      <p:bldP spid="36" grpId="0" animBg="1"/>
      <p:bldP spid="28" grpId="0" animBg="1"/>
      <p:bldP spid="20" grpId="0" animBg="1"/>
      <p:bldP spid="21" grpId="0" animBg="1"/>
      <p:bldP spid="2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29974</TotalTime>
  <Words>3355</Words>
  <Application>Microsoft Office PowerPoint</Application>
  <PresentationFormat>Affichage à l'écran (4:3)</PresentationFormat>
  <Paragraphs>598</Paragraphs>
  <Slides>61</Slides>
  <Notes>8</Notes>
  <HiddenSlides>0</HiddenSlides>
  <MMClips>0</MMClips>
  <ScaleCrop>false</ScaleCrop>
  <HeadingPairs>
    <vt:vector size="8" baseType="variant">
      <vt:variant>
        <vt:lpstr>Polices utilisées</vt:lpstr>
      </vt:variant>
      <vt:variant>
        <vt:i4>13</vt:i4>
      </vt:variant>
      <vt:variant>
        <vt:lpstr>Thème</vt:lpstr>
      </vt:variant>
      <vt:variant>
        <vt:i4>1</vt:i4>
      </vt:variant>
      <vt:variant>
        <vt:lpstr>Serveurs OLE incorporés</vt:lpstr>
      </vt:variant>
      <vt:variant>
        <vt:i4>2</vt:i4>
      </vt:variant>
      <vt:variant>
        <vt:lpstr>Titres des diapositives</vt:lpstr>
      </vt:variant>
      <vt:variant>
        <vt:i4>61</vt:i4>
      </vt:variant>
    </vt:vector>
  </HeadingPairs>
  <TitlesOfParts>
    <vt:vector size="77" baseType="lpstr">
      <vt:lpstr>Arial</vt:lpstr>
      <vt:lpstr>Arial Bold Italic</vt:lpstr>
      <vt:lpstr>Calibri</vt:lpstr>
      <vt:lpstr>CG Times (WN)</vt:lpstr>
      <vt:lpstr>Constantia</vt:lpstr>
      <vt:lpstr>GillSans</vt:lpstr>
      <vt:lpstr>LucidaGrande</vt:lpstr>
      <vt:lpstr>Symbol</vt:lpstr>
      <vt:lpstr>Tahoma</vt:lpstr>
      <vt:lpstr>Times New Roman</vt:lpstr>
      <vt:lpstr>Wingdings</vt:lpstr>
      <vt:lpstr>Wingdings 2</vt:lpstr>
      <vt:lpstr>ヒラギノ角ゴ Pro W3</vt:lpstr>
      <vt:lpstr>Débit</vt:lpstr>
      <vt:lpstr>Équation</vt:lpstr>
      <vt:lpstr>Equation</vt:lpstr>
      <vt:lpstr>La réfrigération </vt:lpstr>
      <vt:lpstr>Définition </vt:lpstr>
      <vt:lpstr>Classement des machines frigorifiques</vt:lpstr>
      <vt:lpstr>Différents types </vt:lpstr>
      <vt:lpstr>Historique</vt:lpstr>
      <vt:lpstr>Présentation PowerPoint</vt:lpstr>
      <vt:lpstr>Présentation PowerPoint</vt:lpstr>
      <vt:lpstr>Présentation PowerPoint</vt:lpstr>
      <vt:lpstr>Présentation PowerPoint</vt:lpstr>
      <vt:lpstr>Cycles frigorifiques</vt:lpstr>
      <vt:lpstr>Cycle de Carnot inverse</vt:lpstr>
      <vt:lpstr>Cycle de réfrigération à compression de vapeur</vt:lpstr>
      <vt:lpstr>Présentation PowerPoint</vt:lpstr>
      <vt:lpstr>Cycle de réfrigération à compression de vapeur</vt:lpstr>
      <vt:lpstr>Présentation PowerPoint</vt:lpstr>
      <vt:lpstr>Cycle de base </vt:lpstr>
      <vt:lpstr>Présentation PowerPoint</vt:lpstr>
      <vt:lpstr>Présentation PowerPoint</vt:lpstr>
      <vt:lpstr>Cycle réel</vt:lpstr>
      <vt:lpstr>Diagramme P h R134a</vt:lpstr>
      <vt:lpstr>Présentation PowerPoint</vt:lpstr>
      <vt:lpstr>Amélioration du cycle de base</vt:lpstr>
      <vt:lpstr>Amélioration du cycle de base</vt:lpstr>
      <vt:lpstr>Amélioration du cycle de base</vt:lpstr>
      <vt:lpstr>Cycle frigorifique à air</vt:lpstr>
      <vt:lpstr>Machine frigorifique à absorption</vt:lpstr>
      <vt:lpstr>Histoire des réfrigérants</vt:lpstr>
      <vt:lpstr>Les CFC</vt:lpstr>
      <vt:lpstr>Les CFC</vt:lpstr>
      <vt:lpstr>Désignation des frigorigènes</vt:lpstr>
      <vt:lpstr>Désignation des Frigorigènes</vt:lpstr>
      <vt:lpstr>Désignation des Frigorigènes</vt:lpstr>
      <vt:lpstr>Présentation PowerPoint</vt:lpstr>
      <vt:lpstr>Schéma d’une machine frigorifique</vt:lpstr>
      <vt:lpstr>Schéma d’une machine frigorifique</vt:lpstr>
      <vt:lpstr>Présentation PowerPoint</vt:lpstr>
      <vt:lpstr>ELEMENTS DE TECHNOLOGIE DU FROID  </vt:lpstr>
      <vt:lpstr>ELEMENTS DE TECHNOLOGIE DU FROID  : COMPRESSEURS (Volumétriques) </vt:lpstr>
      <vt:lpstr>ELEMENTS DE TECHNOLOGIE DU FROID: COMPRESSEURS (Volumétriques)   </vt:lpstr>
      <vt:lpstr>ELEMENTS DE TECHNOLOGIE DU FROID: COMPRESSEURS </vt:lpstr>
      <vt:lpstr>ELEMENTS DE TECHNOLOGIE DU FROID  : CONDENSEURS ET EVAPORATEURS  </vt:lpstr>
      <vt:lpstr>ELEMENTS DE TECHNOLOGIE DU FROID: CONDENSEURS ET EVAPORATEURS  </vt:lpstr>
      <vt:lpstr>ELEMENTS DE TECHNOLOGIE DU FROID: DETENDEURS </vt:lpstr>
      <vt:lpstr>ELEMENTS DE TECHNOLOGIE DU FROID: ORGANES ANNEXES</vt:lpstr>
      <vt:lpstr>Tour de refroidissement</vt:lpstr>
      <vt:lpstr>Différents types </vt:lpstr>
      <vt:lpstr>Tour de refroidissement ouverte</vt:lpstr>
      <vt:lpstr>Tour de refroidissement ouverte</vt:lpstr>
      <vt:lpstr>Tour de refroidissement à circuit fermé</vt:lpstr>
      <vt:lpstr>Présentation PowerPoint</vt:lpstr>
      <vt:lpstr>Tour de refroidissement à circuit fermé</vt:lpstr>
      <vt:lpstr>Tour de refroidissement à circuit fermé hybride</vt:lpstr>
      <vt:lpstr>Présentation PowerPoint</vt:lpstr>
      <vt:lpstr>Présentation PowerPoint</vt:lpstr>
      <vt:lpstr>Condenseurs évaporatifs</vt:lpstr>
      <vt:lpstr>OPTIMISATION DES PARAMETRES DES SYSTEMES DE PRODUCTION DE FROID</vt:lpstr>
      <vt:lpstr>OPTIMISATION DES PARAMETRES DES SYSTEMES DE PRODUCTION DE FROID</vt:lpstr>
      <vt:lpstr>OPTIMISATION DES PARAMETRES DES SYSTEMES DE PRODUCTION DE FROID</vt:lpstr>
      <vt:lpstr>OPTIMISATION DES PARAMETRES DES SYSTEMES DE PRODUCTION DE FROID</vt:lpstr>
      <vt:lpstr>OPTIMISATION DES PARAMETRES DES SYSTEMES DE PRODUCTION DE FROID</vt:lpstr>
      <vt:lpstr>Présentation PowerPoint</vt:lpstr>
    </vt:vector>
  </TitlesOfParts>
  <Company>Sweet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Contribution à l’étude de l’ébullition à l’extérieur de la surface  d’un tube noyé dans un liquide pur   Application à la production de vapeur dans les chaudières industrielles</dc:title>
  <dc:creator>SWEET</dc:creator>
  <cp:lastModifiedBy>BAKI Touhami</cp:lastModifiedBy>
  <cp:revision>312</cp:revision>
  <dcterms:created xsi:type="dcterms:W3CDTF">2011-03-27T21:03:18Z</dcterms:created>
  <dcterms:modified xsi:type="dcterms:W3CDTF">2019-07-14T15:32:01Z</dcterms:modified>
</cp:coreProperties>
</file>