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8" r:id="rId3"/>
    <p:sldId id="273" r:id="rId4"/>
    <p:sldId id="274" r:id="rId5"/>
    <p:sldId id="275" r:id="rId6"/>
    <p:sldId id="257" r:id="rId7"/>
    <p:sldId id="259" r:id="rId8"/>
    <p:sldId id="279" r:id="rId9"/>
    <p:sldId id="260" r:id="rId10"/>
    <p:sldId id="280" r:id="rId11"/>
    <p:sldId id="261" r:id="rId12"/>
    <p:sldId id="281" r:id="rId13"/>
    <p:sldId id="276" r:id="rId14"/>
    <p:sldId id="277" r:id="rId15"/>
    <p:sldId id="278" r:id="rId16"/>
    <p:sldId id="262" r:id="rId17"/>
    <p:sldId id="263" r:id="rId18"/>
    <p:sldId id="264" r:id="rId19"/>
    <p:sldId id="266" r:id="rId20"/>
    <p:sldId id="282" r:id="rId21"/>
    <p:sldId id="265" r:id="rId22"/>
    <p:sldId id="284" r:id="rId23"/>
    <p:sldId id="283" r:id="rId24"/>
    <p:sldId id="267" r:id="rId25"/>
    <p:sldId id="285" r:id="rId2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A8A9DA-D1CF-4F23-B4F4-2B8777753EBF}" type="datetimeFigureOut">
              <a:rPr lang="fr-FR" smtClean="0"/>
              <a:pPr/>
              <a:t>20/05/2020</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C23A10-7D5D-4619-817A-70CBE28969EE}" type="slidenum">
              <a:rPr lang="fr-FR" smtClean="0"/>
              <a:pPr/>
              <a:t>‹N°›</a:t>
            </a:fld>
            <a:endParaRPr lang="fr-FR"/>
          </a:p>
        </p:txBody>
      </p:sp>
    </p:spTree>
    <p:extLst>
      <p:ext uri="{BB962C8B-B14F-4D97-AF65-F5344CB8AC3E}">
        <p14:creationId xmlns:p14="http://schemas.microsoft.com/office/powerpoint/2010/main" xmlns="" val="84764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Brutalisme : style architectural issu du modernisme entre 50 et 70, avant de décliner.</a:t>
            </a:r>
            <a:r>
              <a:rPr lang="fr-FR" baseline="0" dirty="0" smtClean="0"/>
              <a:t> Il se distingue par la </a:t>
            </a:r>
            <a:r>
              <a:rPr lang="fr-FR" baseline="0" dirty="0" err="1" smtClean="0"/>
              <a:t>ré</a:t>
            </a:r>
            <a:r>
              <a:rPr lang="fr-FR" dirty="0" err="1" smtClean="0"/>
              <a:t>pitition</a:t>
            </a:r>
            <a:r>
              <a:rPr lang="fr-FR" dirty="0" smtClean="0"/>
              <a:t> de certains éléments comme les </a:t>
            </a:r>
            <a:r>
              <a:rPr lang="fr-FR" dirty="0" err="1" smtClean="0"/>
              <a:t>fenetres</a:t>
            </a:r>
            <a:r>
              <a:rPr lang="fr-FR" dirty="0" smtClean="0"/>
              <a:t>,</a:t>
            </a:r>
            <a:r>
              <a:rPr lang="fr-FR" baseline="0" dirty="0" smtClean="0"/>
              <a:t> par l’absence d’ornementation et le caractère brut du béton. Mettre en avant la verticalité, l’imposition et la rudesse du béton (Marcel Breuer, </a:t>
            </a:r>
            <a:r>
              <a:rPr lang="fr-FR" baseline="0" dirty="0" err="1" smtClean="0"/>
              <a:t>fernand</a:t>
            </a:r>
            <a:r>
              <a:rPr lang="fr-FR" baseline="0" dirty="0" smtClean="0"/>
              <a:t> </a:t>
            </a:r>
            <a:r>
              <a:rPr lang="fr-FR" baseline="0" dirty="0" err="1" smtClean="0"/>
              <a:t>Boukobza</a:t>
            </a:r>
            <a:r>
              <a:rPr lang="fr-FR" baseline="0" dirty="0" smtClean="0"/>
              <a:t>)</a:t>
            </a:r>
            <a:r>
              <a:rPr lang="fr-FR" dirty="0" smtClean="0"/>
              <a:t> </a:t>
            </a:r>
            <a:endParaRPr lang="fr-FR" dirty="0"/>
          </a:p>
        </p:txBody>
      </p:sp>
      <p:sp>
        <p:nvSpPr>
          <p:cNvPr id="4" name="Espace réservé du numéro de diapositive 3"/>
          <p:cNvSpPr>
            <a:spLocks noGrp="1"/>
          </p:cNvSpPr>
          <p:nvPr>
            <p:ph type="sldNum" sz="quarter" idx="10"/>
          </p:nvPr>
        </p:nvSpPr>
        <p:spPr/>
        <p:txBody>
          <a:bodyPr/>
          <a:lstStyle/>
          <a:p>
            <a:fld id="{A6C23A10-7D5D-4619-817A-70CBE28969EE}" type="slidenum">
              <a:rPr lang="fr-FR" smtClean="0"/>
              <a:pPr/>
              <a:t>6</a:t>
            </a:fld>
            <a:endParaRPr lang="fr-FR"/>
          </a:p>
        </p:txBody>
      </p:sp>
    </p:spTree>
    <p:extLst>
      <p:ext uri="{BB962C8B-B14F-4D97-AF65-F5344CB8AC3E}">
        <p14:creationId xmlns:p14="http://schemas.microsoft.com/office/powerpoint/2010/main" xmlns="" val="4156456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Richard George Rogers est né en 1933 à Florence, en Italie. Ayant grandi en Angleterre, il sert dans l’armée britannique de 1951 à 1953, pour ensuite intégrer, en 1954 l’Architectural Association </a:t>
            </a:r>
            <a:r>
              <a:rPr lang="fr-FR" dirty="0" err="1" smtClean="0"/>
              <a:t>School</a:t>
            </a:r>
            <a:r>
              <a:rPr lang="fr-FR" dirty="0" smtClean="0"/>
              <a:t> de Londres, alors reconnue pour son mouvement moderne en architecture. Par la suite, il déménage aux États-Unis et achève ses études à la prestigieuse Université de Yale en 1962. Pendant cette période, Rogers se lie d’amitié avec Norman Foster, son homologue britannique. En 1964, à leurs retours en Angleterre, ils fondent, en association avec leurs épouses architectes, l’agence d’architecture Team 4. Cette firme, située à Londres, est alors reconnue pour la conception architecturale inspirée des technologies</a:t>
            </a:r>
            <a:endParaRPr lang="fr-FR" dirty="0"/>
          </a:p>
        </p:txBody>
      </p:sp>
      <p:sp>
        <p:nvSpPr>
          <p:cNvPr id="4" name="Espace réservé du numéro de diapositive 3"/>
          <p:cNvSpPr>
            <a:spLocks noGrp="1"/>
          </p:cNvSpPr>
          <p:nvPr>
            <p:ph type="sldNum" sz="quarter" idx="10"/>
          </p:nvPr>
        </p:nvSpPr>
        <p:spPr/>
        <p:txBody>
          <a:bodyPr/>
          <a:lstStyle/>
          <a:p>
            <a:fld id="{A6C23A10-7D5D-4619-817A-70CBE28969EE}" type="slidenum">
              <a:rPr lang="fr-FR" smtClean="0"/>
              <a:pPr/>
              <a:t>19</a:t>
            </a:fld>
            <a:endParaRPr lang="fr-FR"/>
          </a:p>
        </p:txBody>
      </p:sp>
    </p:spTree>
    <p:extLst>
      <p:ext uri="{BB962C8B-B14F-4D97-AF65-F5344CB8AC3E}">
        <p14:creationId xmlns:p14="http://schemas.microsoft.com/office/powerpoint/2010/main" xmlns="" val="3428272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C5A72F3D-0D9A-4756-A7CC-49D93522D7A1}" type="datetimeFigureOut">
              <a:rPr lang="fr-FR" smtClean="0"/>
              <a:pPr/>
              <a:t>20/05/2020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1A4DC00-3386-47DC-9C82-339555D84736}" type="slidenum">
              <a:rPr lang="fr-FR" smtClean="0"/>
              <a:pPr/>
              <a:t>‹N°›</a:t>
            </a:fld>
            <a:endParaRPr lang="fr-F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fr-FR" smtClean="0"/>
              <a:t>Modifiez le style du titre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C5A72F3D-0D9A-4756-A7CC-49D93522D7A1}" type="datetimeFigureOut">
              <a:rPr lang="fr-FR" smtClean="0"/>
              <a:pPr/>
              <a:t>20/05/2020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1A4DC00-3386-47DC-9C82-339555D84736}" type="slidenum">
              <a:rPr lang="fr-FR" smtClean="0"/>
              <a:pPr/>
              <a:t>‹N°›</a:t>
            </a:fld>
            <a:endParaRPr lang="fr-F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fr-FR" smtClean="0"/>
              <a:t>Modifiez le style du titre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C5A72F3D-0D9A-4756-A7CC-49D93522D7A1}" type="datetimeFigureOut">
              <a:rPr lang="fr-FR" smtClean="0"/>
              <a:pPr/>
              <a:t>20/05/2020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1A4DC00-3386-47DC-9C82-339555D84736}" type="slidenum">
              <a:rPr lang="fr-FR" smtClean="0"/>
              <a:pPr/>
              <a:t>‹N°›</a:t>
            </a:fld>
            <a:endParaRPr lang="fr-F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5A72F3D-0D9A-4756-A7CC-49D93522D7A1}" type="datetimeFigureOut">
              <a:rPr lang="fr-FR" smtClean="0"/>
              <a:pPr/>
              <a:t>20/05/2020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1A4DC00-3386-47DC-9C82-339555D84736}" type="slidenum">
              <a:rPr lang="fr-FR" smtClean="0"/>
              <a:pPr/>
              <a:t>‹N°›</a:t>
            </a:fld>
            <a:endParaRPr lang="fr-FR"/>
          </a:p>
        </p:txBody>
      </p:sp>
      <p:sp>
        <p:nvSpPr>
          <p:cNvPr id="8" name="Title 7"/>
          <p:cNvSpPr>
            <a:spLocks noGrp="1"/>
          </p:cNvSpPr>
          <p:nvPr>
            <p:ph type="title"/>
          </p:nvPr>
        </p:nvSpPr>
        <p:spPr/>
        <p:txBody>
          <a:bodyPr/>
          <a:lstStyle/>
          <a:p>
            <a:r>
              <a:rPr lang="fr-FR" smtClean="0"/>
              <a:t>Modifiez le style du titre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fr-FR" smtClean="0"/>
              <a:t>Modifiez le style du titre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C5A72F3D-0D9A-4756-A7CC-49D93522D7A1}" type="datetimeFigureOut">
              <a:rPr lang="fr-FR" smtClean="0"/>
              <a:pPr/>
              <a:t>20/05/2020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1A4DC00-3386-47DC-9C82-339555D84736}" type="slidenum">
              <a:rPr lang="fr-FR" smtClean="0"/>
              <a:pPr/>
              <a:t>‹N°›</a:t>
            </a:fld>
            <a:endParaRPr lang="fr-F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5A72F3D-0D9A-4756-A7CC-49D93522D7A1}" type="datetimeFigureOut">
              <a:rPr lang="fr-FR" smtClean="0"/>
              <a:pPr/>
              <a:t>20/05/2020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1A4DC00-3386-47DC-9C82-339555D84736}" type="slidenum">
              <a:rPr lang="fr-FR" smtClean="0"/>
              <a:pPr/>
              <a:t>‹N°›</a:t>
            </a:fld>
            <a:endParaRPr lang="fr-FR"/>
          </a:p>
        </p:txBody>
      </p:sp>
      <p:sp>
        <p:nvSpPr>
          <p:cNvPr id="8" name="Title 7"/>
          <p:cNvSpPr>
            <a:spLocks noGrp="1"/>
          </p:cNvSpPr>
          <p:nvPr>
            <p:ph type="title"/>
          </p:nvPr>
        </p:nvSpPr>
        <p:spPr/>
        <p:txBody>
          <a:bodyPr/>
          <a:lstStyle/>
          <a:p>
            <a:r>
              <a:rPr lang="fr-FR" smtClean="0"/>
              <a:t>Modifiez le style du titre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fr-FR" smtClean="0"/>
              <a:t>Modifiez les styles du texte du masque</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C5A72F3D-0D9A-4756-A7CC-49D93522D7A1}" type="datetimeFigureOut">
              <a:rPr lang="fr-FR" smtClean="0"/>
              <a:pPr/>
              <a:t>20/05/2020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71A4DC00-3386-47DC-9C82-339555D84736}" type="slidenum">
              <a:rPr lang="fr-FR" smtClean="0"/>
              <a:pPr/>
              <a:t>‹N°›</a:t>
            </a:fld>
            <a:endParaRPr lang="fr-FR"/>
          </a:p>
        </p:txBody>
      </p:sp>
      <p:sp>
        <p:nvSpPr>
          <p:cNvPr id="10" name="Title 9"/>
          <p:cNvSpPr>
            <a:spLocks noGrp="1"/>
          </p:cNvSpPr>
          <p:nvPr>
            <p:ph type="title"/>
          </p:nvPr>
        </p:nvSpPr>
        <p:spPr/>
        <p:txBody>
          <a:bodyPr/>
          <a:lstStyle/>
          <a:p>
            <a:r>
              <a:rPr lang="fr-FR" smtClean="0"/>
              <a:t>Modifiez le style du titre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C5A72F3D-0D9A-4756-A7CC-49D93522D7A1}" type="datetimeFigureOut">
              <a:rPr lang="fr-FR" smtClean="0"/>
              <a:pPr/>
              <a:t>20/05/2020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1A4DC00-3386-47DC-9C82-339555D84736}" type="slidenum">
              <a:rPr lang="fr-FR" smtClean="0"/>
              <a:pPr/>
              <a:t>‹N°›</a:t>
            </a:fld>
            <a:endParaRPr lang="fr-F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A72F3D-0D9A-4756-A7CC-49D93522D7A1}" type="datetimeFigureOut">
              <a:rPr lang="fr-FR" smtClean="0"/>
              <a:pPr/>
              <a:t>20/05/2020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71A4DC00-3386-47DC-9C82-339555D84736}" type="slidenum">
              <a:rPr lang="fr-FR" smtClean="0"/>
              <a:pPr/>
              <a:t>‹N°›</a:t>
            </a:fld>
            <a:endParaRPr lang="fr-F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fr-FR" smtClean="0"/>
              <a:t>Modifiez le style du titre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C5A72F3D-0D9A-4756-A7CC-49D93522D7A1}" type="datetimeFigureOut">
              <a:rPr lang="fr-FR" smtClean="0"/>
              <a:pPr/>
              <a:t>20/05/2020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1A4DC00-3386-47DC-9C82-339555D84736}" type="slidenum">
              <a:rPr lang="fr-FR" smtClean="0"/>
              <a:pPr/>
              <a:t>‹N°›</a:t>
            </a:fld>
            <a:endParaRPr lang="fr-F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C5A72F3D-0D9A-4756-A7CC-49D93522D7A1}" type="datetimeFigureOut">
              <a:rPr lang="fr-FR" smtClean="0"/>
              <a:pPr/>
              <a:t>20/05/2020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1A4DC00-3386-47DC-9C82-339555D84736}" type="slidenum">
              <a:rPr lang="fr-FR" smtClean="0"/>
              <a:pPr/>
              <a:t>‹N°›</a:t>
            </a:fld>
            <a:endParaRPr lang="fr-F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fr-FR" smtClean="0"/>
              <a:t>Modifiez le style du titre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fr-FR" smtClean="0"/>
              <a:t>Modifiez le style du titre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C5A72F3D-0D9A-4756-A7CC-49D93522D7A1}" type="datetimeFigureOut">
              <a:rPr lang="fr-FR" smtClean="0"/>
              <a:pPr/>
              <a:t>20/05/2020</a:t>
            </a:fld>
            <a:endParaRPr lang="fr-F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fr-F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71A4DC00-3386-47DC-9C82-339555D84736}"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11560" y="188641"/>
            <a:ext cx="7772400" cy="648071"/>
          </a:xfrm>
        </p:spPr>
        <p:txBody>
          <a:bodyPr>
            <a:normAutofit/>
          </a:bodyPr>
          <a:lstStyle/>
          <a:p>
            <a:pPr marL="182880" indent="0" algn="ctr">
              <a:buNone/>
            </a:pPr>
            <a:r>
              <a:rPr lang="fr-FR" sz="3200" b="1" dirty="0" smtClean="0">
                <a:solidFill>
                  <a:schemeClr val="accent6">
                    <a:lumMod val="75000"/>
                  </a:schemeClr>
                </a:solidFill>
              </a:rPr>
              <a:t>ARCHITECTURE HIGH TECH</a:t>
            </a:r>
            <a:endParaRPr lang="fr-FR" sz="3200" b="1" dirty="0">
              <a:solidFill>
                <a:schemeClr val="accent6">
                  <a:lumMod val="75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786314" y="1000108"/>
            <a:ext cx="4071396" cy="55615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9933811">
            <a:off x="716888" y="1402791"/>
            <a:ext cx="3617292" cy="24127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1545982">
            <a:off x="1794617" y="3158529"/>
            <a:ext cx="2415713" cy="32219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Sous-titre 2"/>
          <p:cNvSpPr>
            <a:spLocks noGrp="1"/>
          </p:cNvSpPr>
          <p:nvPr>
            <p:ph type="subTitle" idx="1"/>
          </p:nvPr>
        </p:nvSpPr>
        <p:spPr>
          <a:xfrm>
            <a:off x="611560" y="980728"/>
            <a:ext cx="7992888" cy="5378152"/>
          </a:xfrm>
        </p:spPr>
        <p:txBody>
          <a:bodyPr/>
          <a:lstStyle/>
          <a:p>
            <a:pPr algn="just"/>
            <a:endParaRPr lang="fr-FR" dirty="0">
              <a:solidFill>
                <a:schemeClr val="accent2">
                  <a:lumMod val="75000"/>
                </a:schemeClr>
              </a:solidFill>
              <a:latin typeface="AcadEref" pitchFamily="2" charset="0"/>
            </a:endParaRPr>
          </a:p>
          <a:p>
            <a:pPr algn="just"/>
            <a:endParaRPr lang="fr-FR" sz="3600" b="1" dirty="0" smtClean="0">
              <a:solidFill>
                <a:srgbClr val="FFC000"/>
              </a:solidFill>
              <a:latin typeface="Bauhaus 93" pitchFamily="82" charset="0"/>
            </a:endParaRPr>
          </a:p>
          <a:p>
            <a:pPr algn="just"/>
            <a:endParaRPr lang="fr-FR" sz="3600" b="1" dirty="0" smtClean="0">
              <a:solidFill>
                <a:srgbClr val="FFC000"/>
              </a:solidFill>
              <a:latin typeface="Bauhaus 93" pitchFamily="82" charset="0"/>
            </a:endParaRPr>
          </a:p>
          <a:p>
            <a:pPr algn="just"/>
            <a:endParaRPr lang="fr-FR" sz="3600" b="1" dirty="0" smtClean="0">
              <a:solidFill>
                <a:srgbClr val="FFC000"/>
              </a:solidFill>
              <a:latin typeface="Bauhaus 93" pitchFamily="82" charset="0"/>
            </a:endParaRPr>
          </a:p>
          <a:p>
            <a:pPr algn="just"/>
            <a:r>
              <a:rPr lang="fr-FR" sz="4400" b="1" dirty="0" smtClean="0">
                <a:solidFill>
                  <a:srgbClr val="FFC000"/>
                </a:solidFill>
                <a:latin typeface="Bauhaus 93" pitchFamily="82" charset="0"/>
              </a:rPr>
              <a:t>HIGH TECH et ARCHITECTURE</a:t>
            </a:r>
            <a:endParaRPr lang="fr-FR" sz="4400" b="1" dirty="0">
              <a:solidFill>
                <a:srgbClr val="FFC000"/>
              </a:solidFill>
              <a:latin typeface="Bauhaus 93" pitchFamily="82" charset="0"/>
            </a:endParaRPr>
          </a:p>
        </p:txBody>
      </p:sp>
    </p:spTree>
    <p:extLst>
      <p:ext uri="{BB962C8B-B14F-4D97-AF65-F5344CB8AC3E}">
        <p14:creationId xmlns:p14="http://schemas.microsoft.com/office/powerpoint/2010/main" xmlns="" val="32307800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500034" y="731520"/>
            <a:ext cx="8215370" cy="5412124"/>
          </a:xfrm>
        </p:spPr>
        <p:txBody>
          <a:bodyPr>
            <a:normAutofit lnSpcReduction="10000"/>
          </a:bodyPr>
          <a:lstStyle/>
          <a:p>
            <a:pPr marL="0" indent="504000" algn="just">
              <a:spcBef>
                <a:spcPts val="600"/>
              </a:spcBef>
              <a:spcAft>
                <a:spcPts val="600"/>
              </a:spcAft>
              <a:buNone/>
            </a:pPr>
            <a:r>
              <a:rPr lang="fr-FR" sz="2600" dirty="0" smtClean="0">
                <a:solidFill>
                  <a:schemeClr val="tx1"/>
                </a:solidFill>
                <a:latin typeface="Calibri" pitchFamily="34" charset="0"/>
                <a:cs typeface="Calibri" pitchFamily="34" charset="0"/>
              </a:rPr>
              <a:t>Ce style décoratif, grâce au succès public du livre, fut appelé « </a:t>
            </a:r>
            <a:r>
              <a:rPr lang="fr-FR" sz="2600" b="1" dirty="0" smtClean="0">
                <a:solidFill>
                  <a:srgbClr val="FF0000"/>
                </a:solidFill>
                <a:latin typeface="Calibri" pitchFamily="34" charset="0"/>
                <a:cs typeface="Calibri" pitchFamily="34" charset="0"/>
              </a:rPr>
              <a:t>high-tech</a:t>
            </a:r>
            <a:r>
              <a:rPr lang="fr-FR" sz="2600" dirty="0" smtClean="0">
                <a:solidFill>
                  <a:schemeClr val="tx1"/>
                </a:solidFill>
                <a:latin typeface="Calibri" pitchFamily="34" charset="0"/>
                <a:cs typeface="Calibri" pitchFamily="34" charset="0"/>
              </a:rPr>
              <a:t> ». </a:t>
            </a:r>
          </a:p>
          <a:p>
            <a:pPr marL="0" indent="504000" algn="just">
              <a:spcBef>
                <a:spcPts val="600"/>
              </a:spcBef>
              <a:spcAft>
                <a:spcPts val="600"/>
              </a:spcAft>
              <a:buNone/>
            </a:pPr>
            <a:r>
              <a:rPr lang="fr-FR" sz="2600" dirty="0" smtClean="0">
                <a:solidFill>
                  <a:schemeClr val="tx1"/>
                </a:solidFill>
                <a:latin typeface="Calibri" pitchFamily="34" charset="0"/>
                <a:cs typeface="Calibri" pitchFamily="34" charset="0"/>
              </a:rPr>
              <a:t>Après que Esquire publia par six fois des extraits du livre de Kron et </a:t>
            </a:r>
            <a:r>
              <a:rPr lang="fr-FR" sz="2600" dirty="0" err="1" smtClean="0">
                <a:solidFill>
                  <a:schemeClr val="tx1"/>
                </a:solidFill>
                <a:latin typeface="Calibri" pitchFamily="34" charset="0"/>
                <a:cs typeface="Calibri" pitchFamily="34" charset="0"/>
              </a:rPr>
              <a:t>Slesin</a:t>
            </a:r>
            <a:r>
              <a:rPr lang="fr-FR" sz="2600" dirty="0" smtClean="0">
                <a:solidFill>
                  <a:schemeClr val="tx1"/>
                </a:solidFill>
                <a:latin typeface="Calibri" pitchFamily="34" charset="0"/>
                <a:cs typeface="Calibri" pitchFamily="34" charset="0"/>
              </a:rPr>
              <a:t>, les plus gros distributeurs, à commencer par </a:t>
            </a:r>
            <a:r>
              <a:rPr lang="fr-FR" sz="2600" dirty="0" err="1" smtClean="0">
                <a:solidFill>
                  <a:schemeClr val="tx1"/>
                </a:solidFill>
                <a:latin typeface="Calibri" pitchFamily="34" charset="0"/>
                <a:cs typeface="Calibri" pitchFamily="34" charset="0"/>
              </a:rPr>
              <a:t>Macy's</a:t>
            </a:r>
            <a:r>
              <a:rPr lang="fr-FR" sz="2600" dirty="0" smtClean="0">
                <a:solidFill>
                  <a:schemeClr val="tx1"/>
                </a:solidFill>
                <a:latin typeface="Calibri" pitchFamily="34" charset="0"/>
                <a:cs typeface="Calibri" pitchFamily="34" charset="0"/>
              </a:rPr>
              <a:t> New York, commencèrent à décorer leur vitrine et leurs rayons de meubles en style high-tech.</a:t>
            </a:r>
          </a:p>
          <a:p>
            <a:pPr marL="0" indent="504000" algn="ctr">
              <a:spcBef>
                <a:spcPts val="600"/>
              </a:spcBef>
              <a:spcAft>
                <a:spcPts val="600"/>
              </a:spcAft>
              <a:buNone/>
            </a:pPr>
            <a:r>
              <a:rPr lang="fr-FR" sz="2600" b="1" dirty="0" smtClean="0">
                <a:solidFill>
                  <a:schemeClr val="accent6">
                    <a:lumMod val="75000"/>
                  </a:schemeClr>
                </a:solidFill>
                <a:latin typeface="Calibri" pitchFamily="34" charset="0"/>
                <a:cs typeface="Calibri" pitchFamily="34" charset="0"/>
              </a:rPr>
              <a:t>Et c’est ainsi que le mouvement commençait à se frayer un chemin parmi les styles architecturaux déjà existants.</a:t>
            </a:r>
          </a:p>
          <a:p>
            <a:pPr marL="0" indent="504000" algn="just">
              <a:spcBef>
                <a:spcPts val="600"/>
              </a:spcBef>
              <a:spcAft>
                <a:spcPts val="600"/>
              </a:spcAft>
              <a:buNone/>
            </a:pPr>
            <a:r>
              <a:rPr lang="fr-FR" sz="2600" dirty="0" smtClean="0">
                <a:solidFill>
                  <a:schemeClr val="tx1"/>
                </a:solidFill>
                <a:latin typeface="Calibri" pitchFamily="34" charset="0"/>
                <a:cs typeface="Calibri" pitchFamily="34" charset="0"/>
              </a:rPr>
              <a:t>Il est vrai que ce nouveau mouvement va profiter de la situation qui prévalait durant les années 70, avec les conflits naissants </a:t>
            </a:r>
            <a:r>
              <a:rPr lang="fr-FR" sz="2600" dirty="0" smtClean="0">
                <a:solidFill>
                  <a:schemeClr val="tx1"/>
                </a:solidFill>
                <a:latin typeface="Calibri" pitchFamily="34" charset="0"/>
                <a:cs typeface="Calibri" pitchFamily="34" charset="0"/>
              </a:rPr>
              <a:t>entre les </a:t>
            </a:r>
            <a:r>
              <a:rPr lang="fr-FR" sz="2600" dirty="0" smtClean="0">
                <a:solidFill>
                  <a:schemeClr val="tx1"/>
                </a:solidFill>
                <a:latin typeface="Calibri" pitchFamily="34" charset="0"/>
                <a:cs typeface="Calibri" pitchFamily="34" charset="0"/>
              </a:rPr>
              <a:t>deux mouvements, à savoir le modernisme et le post modernisme.</a:t>
            </a:r>
          </a:p>
          <a:p>
            <a:pPr>
              <a:buNone/>
            </a:pPr>
            <a:endParaRPr lang="fr-F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87144" y="160020"/>
            <a:ext cx="6512511" cy="604684"/>
          </a:xfrm>
        </p:spPr>
        <p:txBody>
          <a:bodyPr/>
          <a:lstStyle/>
          <a:p>
            <a:pPr marL="0" indent="0" algn="ctr">
              <a:buNone/>
            </a:pPr>
            <a:r>
              <a:rPr lang="fr-FR" sz="3200" dirty="0">
                <a:solidFill>
                  <a:srgbClr val="F14124">
                    <a:lumMod val="75000"/>
                  </a:srgbClr>
                </a:solidFill>
              </a:rPr>
              <a:t>ARCHITECTURE HIGH TECH</a:t>
            </a:r>
            <a:endParaRPr lang="fr-FR" dirty="0"/>
          </a:p>
        </p:txBody>
      </p:sp>
      <p:sp>
        <p:nvSpPr>
          <p:cNvPr id="3" name="Espace réservé du contenu 2"/>
          <p:cNvSpPr>
            <a:spLocks noGrp="1"/>
          </p:cNvSpPr>
          <p:nvPr>
            <p:ph sz="quarter" idx="13"/>
          </p:nvPr>
        </p:nvSpPr>
        <p:spPr>
          <a:xfrm>
            <a:off x="395536" y="1214422"/>
            <a:ext cx="8352928" cy="5140530"/>
          </a:xfrm>
        </p:spPr>
        <p:txBody>
          <a:bodyPr>
            <a:normAutofit/>
          </a:bodyPr>
          <a:lstStyle/>
          <a:p>
            <a:pPr marL="0" indent="504000" algn="just">
              <a:lnSpc>
                <a:spcPct val="110000"/>
              </a:lnSpc>
              <a:spcBef>
                <a:spcPts val="600"/>
              </a:spcBef>
              <a:spcAft>
                <a:spcPts val="600"/>
              </a:spcAft>
              <a:buNone/>
            </a:pPr>
            <a:r>
              <a:rPr lang="fr-FR" sz="3000" b="1" dirty="0">
                <a:solidFill>
                  <a:srgbClr val="FF0000"/>
                </a:solidFill>
                <a:latin typeface="Calibri" pitchFamily="34" charset="0"/>
                <a:cs typeface="Calibri" pitchFamily="34" charset="0"/>
              </a:rPr>
              <a:t>Les ambitions du high-tech</a:t>
            </a:r>
          </a:p>
          <a:p>
            <a:pPr marL="0" indent="504000" algn="just">
              <a:lnSpc>
                <a:spcPct val="110000"/>
              </a:lnSpc>
              <a:spcBef>
                <a:spcPts val="600"/>
              </a:spcBef>
              <a:spcAft>
                <a:spcPts val="600"/>
              </a:spcAft>
              <a:buNone/>
            </a:pPr>
            <a:r>
              <a:rPr lang="fr-FR" sz="2600" dirty="0">
                <a:solidFill>
                  <a:schemeClr val="tx1"/>
                </a:solidFill>
                <a:latin typeface="Calibri" pitchFamily="34" charset="0"/>
                <a:cs typeface="Calibri" pitchFamily="34" charset="0"/>
              </a:rPr>
              <a:t>L'architecture high-tech applique cet esprit aux constructions. C'est aussi une réponse à la désillusion croissante envers l'architecture moderne. </a:t>
            </a:r>
            <a:endParaRPr lang="fr-FR" sz="2600" dirty="0" smtClean="0">
              <a:solidFill>
                <a:schemeClr val="tx1"/>
              </a:solidFill>
              <a:latin typeface="Calibri" pitchFamily="34" charset="0"/>
              <a:cs typeface="Calibri" pitchFamily="34" charset="0"/>
            </a:endParaRPr>
          </a:p>
          <a:p>
            <a:pPr marL="0" indent="504000" algn="just">
              <a:lnSpc>
                <a:spcPct val="110000"/>
              </a:lnSpc>
              <a:spcBef>
                <a:spcPts val="600"/>
              </a:spcBef>
              <a:spcAft>
                <a:spcPts val="600"/>
              </a:spcAft>
              <a:buNone/>
            </a:pPr>
            <a:r>
              <a:rPr lang="fr-FR" sz="2600" dirty="0" smtClean="0">
                <a:solidFill>
                  <a:schemeClr val="tx1"/>
                </a:solidFill>
                <a:latin typeface="Calibri" pitchFamily="34" charset="0"/>
                <a:cs typeface="Calibri" pitchFamily="34" charset="0"/>
              </a:rPr>
              <a:t>La </a:t>
            </a:r>
            <a:r>
              <a:rPr lang="fr-FR" sz="2600" dirty="0">
                <a:solidFill>
                  <a:schemeClr val="tx1"/>
                </a:solidFill>
                <a:latin typeface="Calibri" pitchFamily="34" charset="0"/>
                <a:cs typeface="Calibri" pitchFamily="34" charset="0"/>
              </a:rPr>
              <a:t>réalisation des plans d'urbanisme de Le Corbusier avait conduit les villes à se couvrir de bâtiments monotones et standardisés</a:t>
            </a:r>
            <a:r>
              <a:rPr lang="fr-FR" sz="2600" dirty="0" smtClean="0">
                <a:solidFill>
                  <a:schemeClr val="tx1"/>
                </a:solidFill>
                <a:latin typeface="Calibri" pitchFamily="34" charset="0"/>
                <a:cs typeface="Calibri" pitchFamily="34" charset="0"/>
              </a:rPr>
              <a:t>.</a:t>
            </a:r>
          </a:p>
          <a:p>
            <a:pPr marL="0" indent="504000" algn="just">
              <a:lnSpc>
                <a:spcPct val="110000"/>
              </a:lnSpc>
              <a:spcBef>
                <a:spcPts val="600"/>
              </a:spcBef>
              <a:spcAft>
                <a:spcPts val="600"/>
              </a:spcAft>
              <a:buNone/>
            </a:pPr>
            <a:r>
              <a:rPr lang="fr-FR" sz="2600" dirty="0" smtClean="0">
                <a:solidFill>
                  <a:schemeClr val="tx1"/>
                </a:solidFill>
                <a:latin typeface="Calibri" pitchFamily="34" charset="0"/>
                <a:cs typeface="Calibri" pitchFamily="34" charset="0"/>
              </a:rPr>
              <a:t>L'architecture </a:t>
            </a:r>
            <a:r>
              <a:rPr lang="fr-FR" sz="2600" dirty="0">
                <a:solidFill>
                  <a:schemeClr val="tx1"/>
                </a:solidFill>
                <a:latin typeface="Calibri" pitchFamily="34" charset="0"/>
                <a:cs typeface="Calibri" pitchFamily="34" charset="0"/>
              </a:rPr>
              <a:t>high-tech crée une nouvelle esthétique en contraste avec l'architecture moderne usuelle. </a:t>
            </a:r>
            <a:endParaRPr lang="fr-FR" sz="2600" dirty="0" smtClean="0">
              <a:solidFill>
                <a:schemeClr val="tx1"/>
              </a:solidFill>
              <a:latin typeface="Calibri" pitchFamily="34" charset="0"/>
              <a:cs typeface="Calibri" pitchFamily="34" charset="0"/>
            </a:endParaRPr>
          </a:p>
          <a:p>
            <a:pPr marL="45720" indent="0">
              <a:buNone/>
            </a:pPr>
            <a:endParaRPr lang="fr-FR" dirty="0"/>
          </a:p>
        </p:txBody>
      </p:sp>
    </p:spTree>
    <p:extLst>
      <p:ext uri="{BB962C8B-B14F-4D97-AF65-F5344CB8AC3E}">
        <p14:creationId xmlns:p14="http://schemas.microsoft.com/office/powerpoint/2010/main" xmlns="" val="2873842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428596" y="731520"/>
            <a:ext cx="8143932" cy="5483562"/>
          </a:xfrm>
        </p:spPr>
        <p:txBody>
          <a:bodyPr>
            <a:normAutofit lnSpcReduction="10000"/>
          </a:bodyPr>
          <a:lstStyle/>
          <a:p>
            <a:pPr marL="0" indent="504000" algn="just">
              <a:lnSpc>
                <a:spcPct val="110000"/>
              </a:lnSpc>
              <a:spcBef>
                <a:spcPts val="600"/>
              </a:spcBef>
              <a:spcAft>
                <a:spcPts val="600"/>
              </a:spcAft>
              <a:buNone/>
            </a:pPr>
            <a:r>
              <a:rPr lang="fr-FR" sz="2600" dirty="0" smtClean="0">
                <a:solidFill>
                  <a:schemeClr val="tx1"/>
                </a:solidFill>
                <a:latin typeface="Calibri" pitchFamily="34" charset="0"/>
                <a:cs typeface="Calibri" pitchFamily="34" charset="0"/>
              </a:rPr>
              <a:t>Kron et </a:t>
            </a:r>
            <a:r>
              <a:rPr lang="fr-FR" sz="2600" dirty="0" err="1" smtClean="0">
                <a:solidFill>
                  <a:schemeClr val="tx1"/>
                </a:solidFill>
                <a:latin typeface="Calibri" pitchFamily="34" charset="0"/>
                <a:cs typeface="Calibri" pitchFamily="34" charset="0"/>
              </a:rPr>
              <a:t>Slesin</a:t>
            </a:r>
            <a:r>
              <a:rPr lang="fr-FR" sz="2600" dirty="0" smtClean="0">
                <a:solidFill>
                  <a:schemeClr val="tx1"/>
                </a:solidFill>
                <a:latin typeface="Calibri" pitchFamily="34" charset="0"/>
                <a:cs typeface="Calibri" pitchFamily="34" charset="0"/>
              </a:rPr>
              <a:t> expliquent déjà dans leur livre que le terme « high-tech » est utilisé par les architectes pour décrire le nombre croissant de bâtiments publics ou de logements qui avaient </a:t>
            </a:r>
            <a:r>
              <a:rPr lang="fr-FR" sz="2600" b="1" dirty="0" smtClean="0">
                <a:solidFill>
                  <a:schemeClr val="tx1"/>
                </a:solidFill>
                <a:latin typeface="Calibri" pitchFamily="34" charset="0"/>
                <a:cs typeface="Calibri" pitchFamily="34" charset="0"/>
              </a:rPr>
              <a:t>un air technologique grâce à la disposition ostensible de tuyaux, de boulons et d'écrous</a:t>
            </a:r>
            <a:r>
              <a:rPr lang="fr-FR" sz="2600" dirty="0" smtClean="0">
                <a:latin typeface="Calibri" pitchFamily="34" charset="0"/>
                <a:cs typeface="Calibri" pitchFamily="34" charset="0"/>
              </a:rPr>
              <a:t>. </a:t>
            </a:r>
          </a:p>
          <a:p>
            <a:pPr marL="0" indent="504000" algn="just">
              <a:lnSpc>
                <a:spcPct val="110000"/>
              </a:lnSpc>
              <a:spcBef>
                <a:spcPts val="600"/>
              </a:spcBef>
              <a:spcAft>
                <a:spcPts val="600"/>
              </a:spcAft>
              <a:buNone/>
            </a:pPr>
            <a:r>
              <a:rPr lang="fr-FR" sz="2600" b="1" dirty="0" smtClean="0">
                <a:solidFill>
                  <a:srgbClr val="FF0000"/>
                </a:solidFill>
                <a:latin typeface="Calibri" pitchFamily="34" charset="0"/>
                <a:cs typeface="Calibri" pitchFamily="34" charset="0"/>
              </a:rPr>
              <a:t>Le Centre Pompidou</a:t>
            </a:r>
            <a:r>
              <a:rPr lang="fr-FR" sz="2600" dirty="0" smtClean="0">
                <a:latin typeface="Calibri" pitchFamily="34" charset="0"/>
                <a:cs typeface="Calibri" pitchFamily="34" charset="0"/>
              </a:rPr>
              <a:t> </a:t>
            </a:r>
            <a:r>
              <a:rPr lang="fr-FR" sz="2600" dirty="0" smtClean="0">
                <a:solidFill>
                  <a:schemeClr val="tx1"/>
                </a:solidFill>
                <a:latin typeface="Calibri" pitchFamily="34" charset="0"/>
                <a:cs typeface="Calibri" pitchFamily="34" charset="0"/>
              </a:rPr>
              <a:t>de Rogers et Piano en est un exemple. </a:t>
            </a:r>
            <a:endParaRPr lang="fr-FR" sz="2600" dirty="0" smtClean="0">
              <a:solidFill>
                <a:schemeClr val="tx1"/>
              </a:solidFill>
              <a:latin typeface="Calibri" pitchFamily="34" charset="0"/>
              <a:cs typeface="Calibri" pitchFamily="34" charset="0"/>
            </a:endParaRPr>
          </a:p>
          <a:p>
            <a:pPr marL="0" indent="504000" algn="ctr">
              <a:lnSpc>
                <a:spcPct val="110000"/>
              </a:lnSpc>
              <a:spcBef>
                <a:spcPts val="600"/>
              </a:spcBef>
              <a:spcAft>
                <a:spcPts val="600"/>
              </a:spcAft>
              <a:buNone/>
            </a:pPr>
            <a:r>
              <a:rPr lang="fr-FR" sz="2600" b="1" dirty="0" smtClean="0">
                <a:solidFill>
                  <a:schemeClr val="accent6">
                    <a:lumMod val="75000"/>
                  </a:schemeClr>
                </a:solidFill>
                <a:latin typeface="Calibri" pitchFamily="34" charset="0"/>
                <a:cs typeface="Calibri" pitchFamily="34" charset="0"/>
              </a:rPr>
              <a:t>Ceci </a:t>
            </a:r>
            <a:r>
              <a:rPr lang="fr-FR" sz="2600" b="1" dirty="0" smtClean="0">
                <a:solidFill>
                  <a:schemeClr val="accent6">
                    <a:lumMod val="75000"/>
                  </a:schemeClr>
                </a:solidFill>
                <a:latin typeface="Calibri" pitchFamily="34" charset="0"/>
                <a:cs typeface="Calibri" pitchFamily="34" charset="0"/>
              </a:rPr>
              <a:t>met en lumière l'un des objectifs de l'architecture high-tech, la glorification des « tripes » d'un bâtiment en les exposant.</a:t>
            </a:r>
            <a:r>
              <a:rPr lang="fr-FR" sz="2600" dirty="0" smtClean="0">
                <a:solidFill>
                  <a:schemeClr val="accent6">
                    <a:lumMod val="75000"/>
                  </a:schemeClr>
                </a:solidFill>
                <a:latin typeface="Calibri" pitchFamily="34" charset="0"/>
                <a:cs typeface="Calibri" pitchFamily="34" charset="0"/>
              </a:rPr>
              <a:t> </a:t>
            </a:r>
          </a:p>
          <a:p>
            <a:pPr marL="0" indent="504000" algn="just">
              <a:lnSpc>
                <a:spcPct val="110000"/>
              </a:lnSpc>
              <a:spcBef>
                <a:spcPts val="600"/>
              </a:spcBef>
              <a:spcAft>
                <a:spcPts val="600"/>
              </a:spcAft>
              <a:buNone/>
            </a:pPr>
            <a:r>
              <a:rPr lang="fr-FR" sz="2600" dirty="0" smtClean="0">
                <a:solidFill>
                  <a:schemeClr val="tx1"/>
                </a:solidFill>
                <a:latin typeface="Calibri" pitchFamily="34" charset="0"/>
                <a:cs typeface="Calibri" pitchFamily="34" charset="0"/>
              </a:rPr>
              <a:t>L'esthétique high-tech naît de cette mise en scène d'éléments techniques et structurels.</a:t>
            </a:r>
          </a:p>
          <a:p>
            <a:pPr>
              <a:buNone/>
            </a:pPr>
            <a:endParaRPr lang="fr-F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l Centro Árabe de París. ARCHITECTURE HIGH TECH."/>
          <p:cNvPicPr>
            <a:picLocks noChangeAspect="1" noChangeArrowheads="1"/>
          </p:cNvPicPr>
          <p:nvPr/>
        </p:nvPicPr>
        <p:blipFill>
          <a:blip r:embed="rId2"/>
          <a:srcRect/>
          <a:stretch>
            <a:fillRect/>
          </a:stretch>
        </p:blipFill>
        <p:spPr bwMode="auto">
          <a:xfrm>
            <a:off x="642910" y="428604"/>
            <a:ext cx="7905806" cy="5929354"/>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George Pompidou Center, París. ARCHITECTURE HIGH TECH"/>
          <p:cNvPicPr>
            <a:picLocks noChangeAspect="1" noChangeArrowheads="1"/>
          </p:cNvPicPr>
          <p:nvPr/>
        </p:nvPicPr>
        <p:blipFill>
          <a:blip r:embed="rId2" cstate="print"/>
          <a:srcRect/>
          <a:stretch>
            <a:fillRect/>
          </a:stretch>
        </p:blipFill>
        <p:spPr bwMode="auto">
          <a:xfrm>
            <a:off x="1214414" y="285728"/>
            <a:ext cx="6143668" cy="6143669"/>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ARCHITECTURE HIGH TECH. El museo del mañana de Brasil."/>
          <p:cNvPicPr>
            <a:picLocks noChangeAspect="1" noChangeArrowheads="1"/>
          </p:cNvPicPr>
          <p:nvPr/>
        </p:nvPicPr>
        <p:blipFill>
          <a:blip r:embed="rId2"/>
          <a:srcRect/>
          <a:stretch>
            <a:fillRect/>
          </a:stretch>
        </p:blipFill>
        <p:spPr bwMode="auto">
          <a:xfrm>
            <a:off x="428596" y="428604"/>
            <a:ext cx="8072462" cy="6054347"/>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87144" y="160020"/>
            <a:ext cx="6512511" cy="532676"/>
          </a:xfrm>
        </p:spPr>
        <p:txBody>
          <a:bodyPr/>
          <a:lstStyle/>
          <a:p>
            <a:pPr marL="0" indent="0" algn="ctr">
              <a:buNone/>
            </a:pPr>
            <a:r>
              <a:rPr lang="fr-FR" sz="3200" dirty="0">
                <a:solidFill>
                  <a:srgbClr val="F14124">
                    <a:lumMod val="75000"/>
                  </a:srgbClr>
                </a:solidFill>
              </a:rPr>
              <a:t>ARCHITECTURE HIGH TECH</a:t>
            </a:r>
            <a:endParaRPr lang="fr-FR" dirty="0"/>
          </a:p>
        </p:txBody>
      </p:sp>
      <p:sp>
        <p:nvSpPr>
          <p:cNvPr id="3" name="Espace réservé du contenu 2"/>
          <p:cNvSpPr>
            <a:spLocks noGrp="1"/>
          </p:cNvSpPr>
          <p:nvPr>
            <p:ph sz="quarter" idx="13"/>
          </p:nvPr>
        </p:nvSpPr>
        <p:spPr>
          <a:xfrm>
            <a:off x="467544" y="1052736"/>
            <a:ext cx="8280920" cy="5274920"/>
          </a:xfrm>
        </p:spPr>
        <p:txBody>
          <a:bodyPr>
            <a:normAutofit fontScale="92500" lnSpcReduction="20000"/>
          </a:bodyPr>
          <a:lstStyle/>
          <a:p>
            <a:pPr marL="45720" indent="0" algn="just">
              <a:buNone/>
            </a:pPr>
            <a:r>
              <a:rPr lang="fr-FR" dirty="0" smtClean="0">
                <a:solidFill>
                  <a:schemeClr val="tx1"/>
                </a:solidFill>
                <a:latin typeface="Calibri" pitchFamily="34" charset="0"/>
                <a:cs typeface="Calibri" pitchFamily="34" charset="0"/>
              </a:rPr>
              <a:t>Le High Tech va utiliser la  </a:t>
            </a:r>
            <a:r>
              <a:rPr lang="fr-FR" dirty="0">
                <a:solidFill>
                  <a:schemeClr val="tx1"/>
                </a:solidFill>
                <a:latin typeface="Calibri" pitchFamily="34" charset="0"/>
                <a:cs typeface="Calibri" pitchFamily="34" charset="0"/>
              </a:rPr>
              <a:t>tendance, </a:t>
            </a:r>
            <a:endParaRPr lang="fr-FR" dirty="0" smtClean="0">
              <a:solidFill>
                <a:schemeClr val="tx1"/>
              </a:solidFill>
              <a:latin typeface="Calibri" pitchFamily="34" charset="0"/>
              <a:cs typeface="Calibri" pitchFamily="34" charset="0"/>
            </a:endParaRPr>
          </a:p>
          <a:p>
            <a:pPr marL="45720" indent="0" algn="ctr">
              <a:buNone/>
            </a:pPr>
            <a:r>
              <a:rPr lang="fr-FR" dirty="0" smtClean="0">
                <a:latin typeface="Calibri" pitchFamily="34" charset="0"/>
                <a:cs typeface="Calibri" pitchFamily="34" charset="0"/>
              </a:rPr>
              <a:t>«</a:t>
            </a:r>
            <a:r>
              <a:rPr lang="fr-FR" dirty="0">
                <a:latin typeface="Calibri" pitchFamily="34" charset="0"/>
                <a:cs typeface="Calibri" pitchFamily="34" charset="0"/>
              </a:rPr>
              <a:t> </a:t>
            </a:r>
            <a:r>
              <a:rPr lang="fr-FR" b="1" dirty="0">
                <a:solidFill>
                  <a:schemeClr val="accent6">
                    <a:lumMod val="75000"/>
                  </a:schemeClr>
                </a:solidFill>
                <a:latin typeface="Calibri" pitchFamily="34" charset="0"/>
                <a:cs typeface="Calibri" pitchFamily="34" charset="0"/>
              </a:rPr>
              <a:t>ce qui est utile est beau par forme fonctionnelle</a:t>
            </a:r>
            <a:r>
              <a:rPr lang="fr-FR" dirty="0">
                <a:latin typeface="Calibri" pitchFamily="34" charset="0"/>
                <a:cs typeface="Calibri" pitchFamily="34" charset="0"/>
              </a:rPr>
              <a:t> », </a:t>
            </a:r>
            <a:endParaRPr lang="fr-FR" dirty="0" smtClean="0">
              <a:latin typeface="Calibri" pitchFamily="34" charset="0"/>
              <a:cs typeface="Calibri" pitchFamily="34" charset="0"/>
            </a:endParaRPr>
          </a:p>
          <a:p>
            <a:pPr marL="45720" indent="0" algn="just">
              <a:buNone/>
            </a:pPr>
            <a:r>
              <a:rPr lang="fr-FR" dirty="0" smtClean="0">
                <a:solidFill>
                  <a:schemeClr val="tx1"/>
                </a:solidFill>
                <a:latin typeface="Calibri" pitchFamily="34" charset="0"/>
                <a:cs typeface="Calibri" pitchFamily="34" charset="0"/>
              </a:rPr>
              <a:t>Et qui allait </a:t>
            </a:r>
            <a:r>
              <a:rPr lang="fr-FR" dirty="0" smtClean="0">
                <a:solidFill>
                  <a:schemeClr val="tx1"/>
                </a:solidFill>
                <a:latin typeface="Calibri" pitchFamily="34" charset="0"/>
                <a:cs typeface="Calibri" pitchFamily="34" charset="0"/>
              </a:rPr>
              <a:t> </a:t>
            </a:r>
            <a:r>
              <a:rPr lang="fr-FR" dirty="0">
                <a:solidFill>
                  <a:schemeClr val="tx1"/>
                </a:solidFill>
                <a:latin typeface="Calibri" pitchFamily="34" charset="0"/>
                <a:cs typeface="Calibri" pitchFamily="34" charset="0"/>
              </a:rPr>
              <a:t>en parallèle avec le mouvement artistique du </a:t>
            </a:r>
            <a:endParaRPr lang="fr-FR" dirty="0" smtClean="0">
              <a:solidFill>
                <a:schemeClr val="tx1"/>
              </a:solidFill>
              <a:latin typeface="Calibri" pitchFamily="34" charset="0"/>
              <a:cs typeface="Calibri" pitchFamily="34" charset="0"/>
            </a:endParaRPr>
          </a:p>
          <a:p>
            <a:pPr marL="45720" indent="0" algn="ctr">
              <a:buNone/>
            </a:pPr>
            <a:r>
              <a:rPr lang="fr-FR" dirty="0" smtClean="0">
                <a:latin typeface="Calibri" pitchFamily="34" charset="0"/>
                <a:cs typeface="Calibri" pitchFamily="34" charset="0"/>
              </a:rPr>
              <a:t>«</a:t>
            </a:r>
            <a:r>
              <a:rPr lang="fr-FR" dirty="0">
                <a:latin typeface="Calibri" pitchFamily="34" charset="0"/>
                <a:cs typeface="Calibri" pitchFamily="34" charset="0"/>
              </a:rPr>
              <a:t> </a:t>
            </a:r>
            <a:r>
              <a:rPr lang="fr-FR" b="1" dirty="0">
                <a:solidFill>
                  <a:schemeClr val="accent6">
                    <a:lumMod val="75000"/>
                  </a:schemeClr>
                </a:solidFill>
                <a:latin typeface="Calibri" pitchFamily="34" charset="0"/>
                <a:cs typeface="Calibri" pitchFamily="34" charset="0"/>
              </a:rPr>
              <a:t>faire toucher l'art à tous</a:t>
            </a:r>
            <a:r>
              <a:rPr lang="fr-FR" dirty="0">
                <a:latin typeface="Calibri" pitchFamily="34" charset="0"/>
                <a:cs typeface="Calibri" pitchFamily="34" charset="0"/>
              </a:rPr>
              <a:t> </a:t>
            </a:r>
            <a:r>
              <a:rPr lang="fr-FR" dirty="0" smtClean="0">
                <a:latin typeface="Calibri" pitchFamily="34" charset="0"/>
                <a:cs typeface="Calibri" pitchFamily="34" charset="0"/>
              </a:rPr>
              <a:t>»</a:t>
            </a:r>
          </a:p>
          <a:p>
            <a:pPr marL="0" indent="504000" algn="just">
              <a:lnSpc>
                <a:spcPct val="120000"/>
              </a:lnSpc>
              <a:spcBef>
                <a:spcPts val="600"/>
              </a:spcBef>
              <a:spcAft>
                <a:spcPts val="600"/>
              </a:spcAft>
              <a:buNone/>
            </a:pPr>
            <a:r>
              <a:rPr lang="fr-FR" dirty="0" smtClean="0">
                <a:solidFill>
                  <a:schemeClr val="tx1"/>
                </a:solidFill>
                <a:latin typeface="Calibri" pitchFamily="34" charset="0"/>
                <a:cs typeface="Calibri" pitchFamily="34" charset="0"/>
              </a:rPr>
              <a:t>Au </a:t>
            </a:r>
            <a:r>
              <a:rPr lang="fr-FR" dirty="0">
                <a:solidFill>
                  <a:schemeClr val="tx1"/>
                </a:solidFill>
                <a:latin typeface="Calibri" pitchFamily="34" charset="0"/>
                <a:cs typeface="Calibri" pitchFamily="34" charset="0"/>
              </a:rPr>
              <a:t>départ c'est le pragmatisme économique aux États-Unis, qui veut réhabiliter les centres-villes, zones délaissées, mal fréquentées et peu chères. </a:t>
            </a:r>
            <a:endParaRPr lang="fr-FR" dirty="0" smtClean="0">
              <a:solidFill>
                <a:schemeClr val="tx1"/>
              </a:solidFill>
              <a:latin typeface="Calibri" pitchFamily="34" charset="0"/>
              <a:cs typeface="Calibri" pitchFamily="34" charset="0"/>
            </a:endParaRPr>
          </a:p>
          <a:p>
            <a:pPr marL="0" indent="504000" algn="just">
              <a:lnSpc>
                <a:spcPct val="120000"/>
              </a:lnSpc>
              <a:spcBef>
                <a:spcPts val="600"/>
              </a:spcBef>
              <a:spcAft>
                <a:spcPts val="600"/>
              </a:spcAft>
              <a:buNone/>
            </a:pPr>
            <a:r>
              <a:rPr lang="fr-FR" dirty="0" smtClean="0">
                <a:solidFill>
                  <a:schemeClr val="tx1"/>
                </a:solidFill>
                <a:latin typeface="Calibri" pitchFamily="34" charset="0"/>
                <a:cs typeface="Calibri" pitchFamily="34" charset="0"/>
              </a:rPr>
              <a:t>En </a:t>
            </a:r>
            <a:r>
              <a:rPr lang="fr-FR" dirty="0">
                <a:solidFill>
                  <a:schemeClr val="tx1"/>
                </a:solidFill>
                <a:latin typeface="Calibri" pitchFamily="34" charset="0"/>
                <a:cs typeface="Calibri" pitchFamily="34" charset="0"/>
              </a:rPr>
              <a:t>Europe, le centre au contraire est une zone privilégiée, donc chère, et la motivation est plutôt le sens patrimonial : effectuer une restauration curative, faire revivre, en le respectant, le passé.</a:t>
            </a:r>
          </a:p>
          <a:p>
            <a:pPr marL="0" indent="504000" algn="just">
              <a:lnSpc>
                <a:spcPct val="120000"/>
              </a:lnSpc>
              <a:spcBef>
                <a:spcPts val="600"/>
              </a:spcBef>
              <a:spcAft>
                <a:spcPts val="600"/>
              </a:spcAft>
              <a:buNone/>
            </a:pPr>
            <a:r>
              <a:rPr lang="fr-FR" dirty="0" smtClean="0">
                <a:solidFill>
                  <a:schemeClr val="tx1"/>
                </a:solidFill>
                <a:latin typeface="Calibri" pitchFamily="34" charset="0"/>
                <a:cs typeface="Calibri" pitchFamily="34" charset="0"/>
              </a:rPr>
              <a:t>Ainsi, un </a:t>
            </a:r>
            <a:r>
              <a:rPr lang="fr-FR" dirty="0">
                <a:solidFill>
                  <a:schemeClr val="tx1"/>
                </a:solidFill>
                <a:latin typeface="Calibri" pitchFamily="34" charset="0"/>
                <a:cs typeface="Calibri" pitchFamily="34" charset="0"/>
              </a:rPr>
              <a:t>des objectifs du high-tech est de réactiver les espérances d'améliorer le monde avec une technologie</a:t>
            </a:r>
            <a:r>
              <a:rPr lang="fr-FR" dirty="0" smtClean="0">
                <a:solidFill>
                  <a:schemeClr val="tx1"/>
                </a:solidFill>
                <a:latin typeface="Calibri" pitchFamily="34" charset="0"/>
                <a:cs typeface="Calibri" pitchFamily="34" charset="0"/>
              </a:rPr>
              <a:t>. </a:t>
            </a:r>
          </a:p>
          <a:p>
            <a:pPr marL="0" indent="504000" algn="just">
              <a:lnSpc>
                <a:spcPct val="120000"/>
              </a:lnSpc>
              <a:spcBef>
                <a:spcPts val="600"/>
              </a:spcBef>
              <a:spcAft>
                <a:spcPts val="600"/>
              </a:spcAft>
              <a:buNone/>
            </a:pPr>
            <a:r>
              <a:rPr lang="fr-FR" dirty="0" smtClean="0">
                <a:solidFill>
                  <a:schemeClr val="tx1"/>
                </a:solidFill>
                <a:latin typeface="Calibri" pitchFamily="34" charset="0"/>
                <a:cs typeface="Calibri" pitchFamily="34" charset="0"/>
              </a:rPr>
              <a:t>Un </a:t>
            </a:r>
            <a:r>
              <a:rPr lang="fr-FR" dirty="0">
                <a:solidFill>
                  <a:schemeClr val="tx1"/>
                </a:solidFill>
                <a:latin typeface="Calibri" pitchFamily="34" charset="0"/>
                <a:cs typeface="Calibri" pitchFamily="34" charset="0"/>
              </a:rPr>
              <a:t>autre est de donner à tout objet ou espace une apparence qui concorde avec l'époque industrielle intégrée par tous via le vécu dans d'autres espaces que l'habitat </a:t>
            </a:r>
            <a:r>
              <a:rPr lang="fr-FR" dirty="0" smtClean="0">
                <a:solidFill>
                  <a:schemeClr val="tx1"/>
                </a:solidFill>
                <a:latin typeface="Calibri" pitchFamily="34" charset="0"/>
                <a:cs typeface="Calibri" pitchFamily="34" charset="0"/>
              </a:rPr>
              <a:t>ordinaire.</a:t>
            </a:r>
            <a:endParaRPr lang="fr-FR" dirty="0">
              <a:solidFill>
                <a:schemeClr val="tx1"/>
              </a:solidFill>
              <a:latin typeface="Calibri" pitchFamily="34" charset="0"/>
              <a:cs typeface="Calibri" pitchFamily="34" charset="0"/>
            </a:endParaRPr>
          </a:p>
          <a:p>
            <a:pPr marL="45720" indent="0">
              <a:buNone/>
            </a:pPr>
            <a:endParaRPr lang="fr-FR" dirty="0"/>
          </a:p>
        </p:txBody>
      </p:sp>
    </p:spTree>
    <p:extLst>
      <p:ext uri="{BB962C8B-B14F-4D97-AF65-F5344CB8AC3E}">
        <p14:creationId xmlns:p14="http://schemas.microsoft.com/office/powerpoint/2010/main" xmlns="" val="354462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87144" y="160020"/>
            <a:ext cx="6512511" cy="604684"/>
          </a:xfrm>
        </p:spPr>
        <p:txBody>
          <a:bodyPr/>
          <a:lstStyle/>
          <a:p>
            <a:pPr marL="0" indent="0" algn="ctr">
              <a:buNone/>
            </a:pPr>
            <a:r>
              <a:rPr lang="fr-FR" sz="3200" dirty="0">
                <a:solidFill>
                  <a:srgbClr val="F14124">
                    <a:lumMod val="75000"/>
                  </a:srgbClr>
                </a:solidFill>
              </a:rPr>
              <a:t>ARCHITECTURE HIGH TECH</a:t>
            </a:r>
            <a:endParaRPr lang="fr-FR" dirty="0"/>
          </a:p>
        </p:txBody>
      </p:sp>
      <p:sp>
        <p:nvSpPr>
          <p:cNvPr id="3" name="Espace réservé du contenu 2"/>
          <p:cNvSpPr>
            <a:spLocks noGrp="1"/>
          </p:cNvSpPr>
          <p:nvPr>
            <p:ph sz="quarter" idx="13"/>
          </p:nvPr>
        </p:nvSpPr>
        <p:spPr>
          <a:xfrm>
            <a:off x="395536" y="1052736"/>
            <a:ext cx="8352928" cy="5202912"/>
          </a:xfrm>
        </p:spPr>
        <p:txBody>
          <a:bodyPr/>
          <a:lstStyle/>
          <a:p>
            <a:pPr marL="45720" indent="0">
              <a:buNone/>
            </a:pPr>
            <a:r>
              <a:rPr lang="fr-FR" b="1" dirty="0">
                <a:solidFill>
                  <a:srgbClr val="FF0000"/>
                </a:solidFill>
              </a:rPr>
              <a:t>Les éléments significatifs </a:t>
            </a:r>
          </a:p>
          <a:p>
            <a:pPr marL="0" indent="504000" algn="just">
              <a:spcBef>
                <a:spcPts val="600"/>
              </a:spcBef>
              <a:spcAft>
                <a:spcPts val="600"/>
              </a:spcAft>
              <a:buNone/>
            </a:pPr>
            <a:r>
              <a:rPr lang="fr-FR" dirty="0">
                <a:solidFill>
                  <a:schemeClr val="tx1"/>
                </a:solidFill>
                <a:latin typeface="Calibri" pitchFamily="34" charset="0"/>
                <a:cs typeface="Calibri" pitchFamily="34" charset="0"/>
              </a:rPr>
              <a:t>La typologie de l'architecture high-tech a quelque peu varié, mais toutes les architectures high-tech avaient en commun la glorification des éléments techniques, avec une présentation ostentatoire des composants techniques et fonctionnels des bâtiments, ainsi que l'utilisation avec un jeu de composition ordonné d'éléments préfabriqués.</a:t>
            </a:r>
            <a:endParaRPr lang="fr-FR" dirty="0" smtClean="0">
              <a:solidFill>
                <a:schemeClr val="tx1"/>
              </a:solidFill>
              <a:latin typeface="Calibri" pitchFamily="34" charset="0"/>
              <a:cs typeface="Calibri" pitchFamily="34" charset="0"/>
            </a:endParaRPr>
          </a:p>
          <a:p>
            <a:pPr marL="0" indent="504000" algn="just">
              <a:spcBef>
                <a:spcPts val="600"/>
              </a:spcBef>
              <a:spcAft>
                <a:spcPts val="600"/>
              </a:spcAft>
              <a:buNone/>
            </a:pPr>
            <a:r>
              <a:rPr lang="fr-FR" dirty="0" smtClean="0">
                <a:solidFill>
                  <a:schemeClr val="tx1"/>
                </a:solidFill>
                <a:latin typeface="Calibri" pitchFamily="34" charset="0"/>
                <a:cs typeface="Calibri" pitchFamily="34" charset="0"/>
              </a:rPr>
              <a:t>Les </a:t>
            </a:r>
            <a:r>
              <a:rPr lang="fr-FR" dirty="0">
                <a:solidFill>
                  <a:schemeClr val="tx1"/>
                </a:solidFill>
                <a:latin typeface="Calibri" pitchFamily="34" charset="0"/>
                <a:cs typeface="Calibri" pitchFamily="34" charset="0"/>
              </a:rPr>
              <a:t>murs de verre et les structures en acier sont très prisés chez les architectes du high-tech. Les éléments techniques sont placés à l'extérieur, allant souvent de pair avec la structure porteuse bien apparente. </a:t>
            </a:r>
            <a:endParaRPr lang="fr-FR" dirty="0" smtClean="0">
              <a:solidFill>
                <a:schemeClr val="tx1"/>
              </a:solidFill>
              <a:latin typeface="Calibri" pitchFamily="34" charset="0"/>
              <a:cs typeface="Calibri" pitchFamily="34" charset="0"/>
            </a:endParaRPr>
          </a:p>
          <a:p>
            <a:pPr marL="45720" indent="0" algn="ctr">
              <a:spcBef>
                <a:spcPts val="600"/>
              </a:spcBef>
              <a:spcAft>
                <a:spcPts val="1200"/>
              </a:spcAft>
              <a:buNone/>
            </a:pPr>
            <a:r>
              <a:rPr lang="fr-FR" b="1" dirty="0" smtClean="0">
                <a:solidFill>
                  <a:schemeClr val="accent6">
                    <a:lumMod val="75000"/>
                  </a:schemeClr>
                </a:solidFill>
              </a:rPr>
              <a:t>La </a:t>
            </a:r>
            <a:r>
              <a:rPr lang="fr-FR" b="1" dirty="0">
                <a:solidFill>
                  <a:schemeClr val="accent6">
                    <a:lumMod val="75000"/>
                  </a:schemeClr>
                </a:solidFill>
              </a:rPr>
              <a:t>façade high-tech n'est pas une paroi lisse opaque, mais elle est animée par les éléments constructifs.</a:t>
            </a:r>
          </a:p>
        </p:txBody>
      </p:sp>
    </p:spTree>
    <p:extLst>
      <p:ext uri="{BB962C8B-B14F-4D97-AF65-F5344CB8AC3E}">
        <p14:creationId xmlns:p14="http://schemas.microsoft.com/office/powerpoint/2010/main" xmlns="" val="3558571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31289" y="45828"/>
            <a:ext cx="6512511" cy="646868"/>
          </a:xfrm>
        </p:spPr>
        <p:txBody>
          <a:bodyPr/>
          <a:lstStyle/>
          <a:p>
            <a:pPr marL="0" indent="0" algn="ctr">
              <a:buNone/>
            </a:pPr>
            <a:r>
              <a:rPr lang="fr-FR" sz="3200" dirty="0">
                <a:solidFill>
                  <a:srgbClr val="F14124">
                    <a:lumMod val="75000"/>
                  </a:srgbClr>
                </a:solidFill>
              </a:rPr>
              <a:t>ARCHITECTURE HIGH TECH</a:t>
            </a:r>
            <a:endParaRPr lang="fr-FR" dirty="0"/>
          </a:p>
        </p:txBody>
      </p:sp>
      <p:sp>
        <p:nvSpPr>
          <p:cNvPr id="3" name="Espace réservé du contenu 2"/>
          <p:cNvSpPr>
            <a:spLocks noGrp="1"/>
          </p:cNvSpPr>
          <p:nvPr>
            <p:ph sz="quarter" idx="13"/>
          </p:nvPr>
        </p:nvSpPr>
        <p:spPr>
          <a:xfrm>
            <a:off x="323528" y="1188828"/>
            <a:ext cx="5184576" cy="5210836"/>
          </a:xfrm>
        </p:spPr>
        <p:txBody>
          <a:bodyPr>
            <a:normAutofit lnSpcReduction="10000"/>
          </a:bodyPr>
          <a:lstStyle/>
          <a:p>
            <a:pPr marL="0" indent="457200" algn="just">
              <a:lnSpc>
                <a:spcPct val="110000"/>
              </a:lnSpc>
              <a:spcBef>
                <a:spcPts val="600"/>
              </a:spcBef>
              <a:spcAft>
                <a:spcPts val="600"/>
              </a:spcAft>
              <a:buNone/>
            </a:pPr>
            <a:r>
              <a:rPr lang="fr-FR" dirty="0">
                <a:solidFill>
                  <a:schemeClr val="tx1"/>
                </a:solidFill>
                <a:latin typeface="Calibri" pitchFamily="34" charset="0"/>
                <a:cs typeface="Calibri" pitchFamily="34" charset="0"/>
              </a:rPr>
              <a:t>La façon ordonnée et rationnelle avec laquelle les bâtiments de style high-tech sont dessinés pour garder leur essence fonctionnelle est brillamment démontrée avec la tour HSBC de Hong Kong de Norman Foster. </a:t>
            </a:r>
            <a:endParaRPr lang="fr-FR" dirty="0" smtClean="0">
              <a:solidFill>
                <a:schemeClr val="tx1"/>
              </a:solidFill>
              <a:latin typeface="Calibri" pitchFamily="34" charset="0"/>
              <a:cs typeface="Calibri" pitchFamily="34" charset="0"/>
            </a:endParaRPr>
          </a:p>
          <a:p>
            <a:pPr marL="0" indent="457200" algn="just">
              <a:lnSpc>
                <a:spcPct val="110000"/>
              </a:lnSpc>
              <a:spcBef>
                <a:spcPts val="600"/>
              </a:spcBef>
              <a:spcAft>
                <a:spcPts val="600"/>
              </a:spcAft>
              <a:buNone/>
            </a:pPr>
            <a:r>
              <a:rPr lang="fr-FR" dirty="0" smtClean="0">
                <a:solidFill>
                  <a:schemeClr val="tx1"/>
                </a:solidFill>
                <a:latin typeface="Calibri" pitchFamily="34" charset="0"/>
                <a:cs typeface="Calibri" pitchFamily="34" charset="0"/>
              </a:rPr>
              <a:t>En </a:t>
            </a:r>
            <a:r>
              <a:rPr lang="fr-FR" dirty="0">
                <a:solidFill>
                  <a:schemeClr val="tx1"/>
                </a:solidFill>
                <a:latin typeface="Calibri" pitchFamily="34" charset="0"/>
                <a:cs typeface="Calibri" pitchFamily="34" charset="0"/>
              </a:rPr>
              <a:t>plus de la technologie, caractéristique primordiale de ce bâtiment, son architecture est très tournée vers le fonctionnalisme. </a:t>
            </a:r>
            <a:endParaRPr lang="fr-FR" dirty="0" smtClean="0">
              <a:solidFill>
                <a:schemeClr val="tx1"/>
              </a:solidFill>
              <a:latin typeface="Calibri" pitchFamily="34" charset="0"/>
              <a:cs typeface="Calibri" pitchFamily="34" charset="0"/>
            </a:endParaRPr>
          </a:p>
          <a:p>
            <a:pPr marL="0" indent="457200" algn="just">
              <a:lnSpc>
                <a:spcPct val="110000"/>
              </a:lnSpc>
              <a:spcBef>
                <a:spcPts val="600"/>
              </a:spcBef>
              <a:spcAft>
                <a:spcPts val="600"/>
              </a:spcAft>
              <a:buNone/>
            </a:pPr>
            <a:r>
              <a:rPr lang="fr-FR" dirty="0" smtClean="0">
                <a:solidFill>
                  <a:schemeClr val="tx1"/>
                </a:solidFill>
                <a:latin typeface="Calibri" pitchFamily="34" charset="0"/>
                <a:cs typeface="Calibri" pitchFamily="34" charset="0"/>
              </a:rPr>
              <a:t>Les </a:t>
            </a:r>
            <a:r>
              <a:rPr lang="fr-FR" dirty="0">
                <a:solidFill>
                  <a:schemeClr val="tx1"/>
                </a:solidFill>
                <a:latin typeface="Calibri" pitchFamily="34" charset="0"/>
                <a:cs typeface="Calibri" pitchFamily="34" charset="0"/>
              </a:rPr>
              <a:t>espaces intérieurs ouverts et spacieux et les accès faciles à tous les niveaux accentuent sa fonction qui est d'être une banque.</a:t>
            </a:r>
          </a:p>
        </p:txBody>
      </p:sp>
      <p:pic>
        <p:nvPicPr>
          <p:cNvPr id="4" name="Image 3"/>
          <p:cNvPicPr>
            <a:picLocks noChangeAspect="1"/>
          </p:cNvPicPr>
          <p:nvPr/>
        </p:nvPicPr>
        <p:blipFill>
          <a:blip r:embed="rId2"/>
          <a:stretch>
            <a:fillRect/>
          </a:stretch>
        </p:blipFill>
        <p:spPr>
          <a:xfrm>
            <a:off x="5652120" y="1340768"/>
            <a:ext cx="3140695" cy="4183406"/>
          </a:xfrm>
          <a:prstGeom prst="rect">
            <a:avLst/>
          </a:prstGeom>
        </p:spPr>
      </p:pic>
    </p:spTree>
    <p:extLst>
      <p:ext uri="{BB962C8B-B14F-4D97-AF65-F5344CB8AC3E}">
        <p14:creationId xmlns:p14="http://schemas.microsoft.com/office/powerpoint/2010/main" xmlns="" val="318269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251520" y="357166"/>
            <a:ext cx="8568952" cy="6168178"/>
          </a:xfrm>
        </p:spPr>
        <p:txBody>
          <a:bodyPr>
            <a:normAutofit fontScale="92500"/>
          </a:bodyPr>
          <a:lstStyle/>
          <a:p>
            <a:pPr marL="45720" indent="0">
              <a:buNone/>
            </a:pPr>
            <a:r>
              <a:rPr lang="fr-FR" sz="3000" dirty="0" smtClean="0">
                <a:solidFill>
                  <a:srgbClr val="FF0000"/>
                </a:solidFill>
              </a:rPr>
              <a:t>Particularités du mouvement </a:t>
            </a:r>
            <a:r>
              <a:rPr lang="fr-FR" sz="3000" dirty="0" smtClean="0">
                <a:solidFill>
                  <a:srgbClr val="FF0000"/>
                </a:solidFill>
              </a:rPr>
              <a:t>:</a:t>
            </a:r>
          </a:p>
          <a:p>
            <a:pPr>
              <a:lnSpc>
                <a:spcPct val="110000"/>
              </a:lnSpc>
              <a:spcBef>
                <a:spcPts val="600"/>
              </a:spcBef>
              <a:spcAft>
                <a:spcPts val="600"/>
              </a:spcAft>
            </a:pPr>
            <a:r>
              <a:rPr lang="fr-FR" sz="2800" dirty="0" smtClean="0">
                <a:solidFill>
                  <a:schemeClr val="tx1"/>
                </a:solidFill>
                <a:latin typeface="Calibri" pitchFamily="34" charset="0"/>
                <a:cs typeface="Calibri" pitchFamily="34" charset="0"/>
              </a:rPr>
              <a:t>Innovation dan les formes architecturales</a:t>
            </a:r>
          </a:p>
          <a:p>
            <a:pPr>
              <a:lnSpc>
                <a:spcPct val="110000"/>
              </a:lnSpc>
              <a:spcBef>
                <a:spcPts val="600"/>
              </a:spcBef>
              <a:spcAft>
                <a:spcPts val="600"/>
              </a:spcAft>
            </a:pPr>
            <a:r>
              <a:rPr lang="fr-FR" sz="2800" dirty="0" smtClean="0">
                <a:solidFill>
                  <a:schemeClr val="tx1"/>
                </a:solidFill>
                <a:latin typeface="Calibri" pitchFamily="34" charset="0"/>
                <a:cs typeface="Calibri" pitchFamily="34" charset="0"/>
              </a:rPr>
              <a:t>Portées de plus en plus grandes</a:t>
            </a:r>
          </a:p>
          <a:p>
            <a:pPr>
              <a:lnSpc>
                <a:spcPct val="110000"/>
              </a:lnSpc>
              <a:spcBef>
                <a:spcPts val="600"/>
              </a:spcBef>
              <a:spcAft>
                <a:spcPts val="600"/>
              </a:spcAft>
            </a:pPr>
            <a:r>
              <a:rPr lang="fr-FR" sz="2800" dirty="0" smtClean="0">
                <a:solidFill>
                  <a:schemeClr val="tx1"/>
                </a:solidFill>
                <a:latin typeface="Calibri" pitchFamily="34" charset="0"/>
                <a:cs typeface="Calibri" pitchFamily="34" charset="0"/>
              </a:rPr>
              <a:t>Des surfaces sans points porteurs </a:t>
            </a:r>
            <a:r>
              <a:rPr lang="fr-FR" sz="2800" dirty="0" smtClean="0">
                <a:solidFill>
                  <a:schemeClr val="tx1"/>
                </a:solidFill>
                <a:latin typeface="Calibri" pitchFamily="34" charset="0"/>
                <a:cs typeface="Calibri" pitchFamily="34" charset="0"/>
              </a:rPr>
              <a:t>imaginables</a:t>
            </a:r>
            <a:endParaRPr lang="fr-FR" sz="2800" dirty="0" smtClean="0">
              <a:solidFill>
                <a:schemeClr val="tx1"/>
              </a:solidFill>
              <a:latin typeface="Calibri" pitchFamily="34" charset="0"/>
              <a:cs typeface="Calibri" pitchFamily="34" charset="0"/>
            </a:endParaRPr>
          </a:p>
          <a:p>
            <a:pPr>
              <a:lnSpc>
                <a:spcPct val="110000"/>
              </a:lnSpc>
              <a:spcBef>
                <a:spcPts val="600"/>
              </a:spcBef>
              <a:spcAft>
                <a:spcPts val="600"/>
              </a:spcAft>
            </a:pPr>
            <a:r>
              <a:rPr lang="fr-FR" sz="2800" dirty="0" smtClean="0">
                <a:solidFill>
                  <a:schemeClr val="tx1"/>
                </a:solidFill>
                <a:latin typeface="Calibri" pitchFamily="34" charset="0"/>
                <a:cs typeface="Calibri" pitchFamily="34" charset="0"/>
              </a:rPr>
              <a:t>Des surfaces fluides</a:t>
            </a:r>
          </a:p>
          <a:p>
            <a:pPr>
              <a:lnSpc>
                <a:spcPct val="110000"/>
              </a:lnSpc>
              <a:spcBef>
                <a:spcPts val="600"/>
              </a:spcBef>
              <a:spcAft>
                <a:spcPts val="600"/>
              </a:spcAft>
            </a:pPr>
            <a:r>
              <a:rPr lang="fr-FR" sz="2800" dirty="0" smtClean="0">
                <a:solidFill>
                  <a:schemeClr val="tx1"/>
                </a:solidFill>
                <a:latin typeface="Calibri" pitchFamily="34" charset="0"/>
                <a:cs typeface="Calibri" pitchFamily="34" charset="0"/>
              </a:rPr>
              <a:t>Des hauteurs assez grandes</a:t>
            </a:r>
          </a:p>
          <a:p>
            <a:pPr>
              <a:lnSpc>
                <a:spcPct val="110000"/>
              </a:lnSpc>
              <a:spcBef>
                <a:spcPts val="600"/>
              </a:spcBef>
              <a:spcAft>
                <a:spcPts val="600"/>
              </a:spcAft>
            </a:pPr>
            <a:r>
              <a:rPr lang="fr-FR" sz="2800" dirty="0" smtClean="0">
                <a:solidFill>
                  <a:schemeClr val="tx1"/>
                </a:solidFill>
                <a:latin typeface="Calibri" pitchFamily="34" charset="0"/>
                <a:cs typeface="Calibri" pitchFamily="34" charset="0"/>
              </a:rPr>
              <a:t>Utilisations des matériaux traditionnels et le béton en intervenant sur leurs propriétés physiques et mécaniques</a:t>
            </a:r>
          </a:p>
          <a:p>
            <a:pPr>
              <a:lnSpc>
                <a:spcPct val="110000"/>
              </a:lnSpc>
              <a:spcBef>
                <a:spcPts val="600"/>
              </a:spcBef>
              <a:spcAft>
                <a:spcPts val="600"/>
              </a:spcAft>
            </a:pPr>
            <a:r>
              <a:rPr lang="fr-FR" sz="2800" dirty="0" smtClean="0">
                <a:solidFill>
                  <a:schemeClr val="tx1"/>
                </a:solidFill>
                <a:latin typeface="Calibri" pitchFamily="34" charset="0"/>
                <a:cs typeface="Calibri" pitchFamily="34" charset="0"/>
              </a:rPr>
              <a:t>Mise en valeur des structures porteuses sophistiquées</a:t>
            </a:r>
          </a:p>
          <a:p>
            <a:pPr>
              <a:lnSpc>
                <a:spcPct val="110000"/>
              </a:lnSpc>
              <a:spcBef>
                <a:spcPts val="600"/>
              </a:spcBef>
              <a:spcAft>
                <a:spcPts val="600"/>
              </a:spcAft>
            </a:pPr>
            <a:r>
              <a:rPr lang="fr-FR" sz="2800" dirty="0" smtClean="0">
                <a:solidFill>
                  <a:schemeClr val="tx1"/>
                </a:solidFill>
                <a:latin typeface="Calibri" pitchFamily="34" charset="0"/>
                <a:cs typeface="Calibri" pitchFamily="34" charset="0"/>
              </a:rPr>
              <a:t>Mise en valeur des systèmes de distribution, intégrés en façade</a:t>
            </a:r>
          </a:p>
          <a:p>
            <a:endParaRPr lang="fr-FR" dirty="0" smtClean="0"/>
          </a:p>
          <a:p>
            <a:endParaRPr lang="fr-FR" dirty="0"/>
          </a:p>
        </p:txBody>
      </p:sp>
    </p:spTree>
    <p:extLst>
      <p:ext uri="{BB962C8B-B14F-4D97-AF65-F5344CB8AC3E}">
        <p14:creationId xmlns:p14="http://schemas.microsoft.com/office/powerpoint/2010/main" xmlns="" val="246820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85852" y="214290"/>
            <a:ext cx="6512511" cy="692696"/>
          </a:xfrm>
        </p:spPr>
        <p:txBody>
          <a:bodyPr/>
          <a:lstStyle/>
          <a:p>
            <a:pPr marL="0" indent="0" algn="ctr">
              <a:buNone/>
            </a:pPr>
            <a:r>
              <a:rPr lang="fr-FR" sz="3200" dirty="0">
                <a:solidFill>
                  <a:srgbClr val="F14124">
                    <a:lumMod val="75000"/>
                  </a:srgbClr>
                </a:solidFill>
              </a:rPr>
              <a:t>ARCHITECTURE HIGH TECH</a:t>
            </a:r>
            <a:endParaRPr lang="fr-FR" dirty="0"/>
          </a:p>
        </p:txBody>
      </p:sp>
      <p:sp>
        <p:nvSpPr>
          <p:cNvPr id="3" name="Espace réservé du contenu 2"/>
          <p:cNvSpPr>
            <a:spLocks noGrp="1"/>
          </p:cNvSpPr>
          <p:nvPr>
            <p:ph sz="quarter" idx="13"/>
          </p:nvPr>
        </p:nvSpPr>
        <p:spPr>
          <a:xfrm>
            <a:off x="395536" y="908720"/>
            <a:ext cx="8424936" cy="5490944"/>
          </a:xfrm>
        </p:spPr>
        <p:txBody>
          <a:bodyPr>
            <a:noAutofit/>
          </a:bodyPr>
          <a:lstStyle/>
          <a:p>
            <a:pPr marL="0" indent="504000" algn="just">
              <a:spcBef>
                <a:spcPts val="600"/>
              </a:spcBef>
              <a:spcAft>
                <a:spcPts val="600"/>
              </a:spcAft>
              <a:buNone/>
            </a:pPr>
            <a:r>
              <a:rPr lang="fr-FR" sz="3200" b="1" dirty="0" smtClean="0">
                <a:solidFill>
                  <a:schemeClr val="accent5">
                    <a:lumMod val="75000"/>
                  </a:schemeClr>
                </a:solidFill>
                <a:latin typeface="Calibri" pitchFamily="34" charset="0"/>
                <a:cs typeface="Calibri" pitchFamily="34" charset="0"/>
              </a:rPr>
              <a:t>Introduction</a:t>
            </a:r>
          </a:p>
          <a:p>
            <a:pPr marL="0" indent="504000" algn="just">
              <a:spcBef>
                <a:spcPts val="600"/>
              </a:spcBef>
              <a:spcAft>
                <a:spcPts val="600"/>
              </a:spcAft>
              <a:buNone/>
            </a:pPr>
            <a:r>
              <a:rPr lang="fr-FR" sz="2600" dirty="0" smtClean="0">
                <a:solidFill>
                  <a:schemeClr val="tx1"/>
                </a:solidFill>
                <a:latin typeface="Calibri" pitchFamily="34" charset="0"/>
                <a:cs typeface="Calibri" pitchFamily="34" charset="0"/>
              </a:rPr>
              <a:t>Depuis la fin de la première grande guerre, les architectes du mouvement moderne qui a révolutionné la vision sociale et les formes architecturales, ont tenté de réconcilier industrialisme, société et nature en proposant des prototypes d'habitats collectifs et des plans idéaux de villes entières. </a:t>
            </a:r>
          </a:p>
          <a:p>
            <a:pPr marL="0" indent="504000" algn="just">
              <a:spcBef>
                <a:spcPts val="600"/>
              </a:spcBef>
              <a:spcAft>
                <a:spcPts val="600"/>
              </a:spcAft>
              <a:buNone/>
            </a:pPr>
            <a:r>
              <a:rPr lang="fr-FR" sz="2600" dirty="0" smtClean="0">
                <a:solidFill>
                  <a:schemeClr val="tx1"/>
                </a:solidFill>
                <a:latin typeface="Calibri" pitchFamily="34" charset="0"/>
                <a:cs typeface="Calibri" pitchFamily="34" charset="0"/>
              </a:rPr>
              <a:t>Dans </a:t>
            </a:r>
            <a:r>
              <a:rPr lang="fr-FR" sz="2600" dirty="0">
                <a:solidFill>
                  <a:schemeClr val="tx1"/>
                </a:solidFill>
                <a:latin typeface="Calibri" pitchFamily="34" charset="0"/>
                <a:cs typeface="Calibri" pitchFamily="34" charset="0"/>
              </a:rPr>
              <a:t>l’immédiat après-guerre, l’architecture moderne en Europe est surtout un instrument pour résoudre des problèmes très concrets comme la reconstruction des villes endommagées par la guerre ou la reconstruction de logements fonctionnels et économiques pour les nouvelles masses de travailleurs. </a:t>
            </a:r>
          </a:p>
        </p:txBody>
      </p:sp>
    </p:spTree>
    <p:extLst>
      <p:ext uri="{BB962C8B-B14F-4D97-AF65-F5344CB8AC3E}">
        <p14:creationId xmlns:p14="http://schemas.microsoft.com/office/powerpoint/2010/main" xmlns="" val="298851315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500034" y="731520"/>
            <a:ext cx="8215370" cy="5555000"/>
          </a:xfrm>
        </p:spPr>
        <p:txBody>
          <a:bodyPr>
            <a:normAutofit/>
          </a:bodyPr>
          <a:lstStyle/>
          <a:p>
            <a:pPr>
              <a:spcBef>
                <a:spcPts val="600"/>
              </a:spcBef>
              <a:spcAft>
                <a:spcPts val="600"/>
              </a:spcAft>
            </a:pPr>
            <a:r>
              <a:rPr lang="fr-FR" sz="2400" dirty="0" smtClean="0">
                <a:solidFill>
                  <a:schemeClr val="tx1"/>
                </a:solidFill>
                <a:latin typeface="Calibri" pitchFamily="34" charset="0"/>
                <a:cs typeface="Calibri" pitchFamily="34" charset="0"/>
              </a:rPr>
              <a:t>Espaces flexibles par la suppression des points porteurs intermédiaires et la disposition des réseaux de distribution en périphérie</a:t>
            </a:r>
          </a:p>
          <a:p>
            <a:pPr>
              <a:spcBef>
                <a:spcPts val="600"/>
              </a:spcBef>
              <a:spcAft>
                <a:spcPts val="600"/>
              </a:spcAft>
            </a:pPr>
            <a:r>
              <a:rPr lang="fr-FR" sz="2400" dirty="0" smtClean="0">
                <a:solidFill>
                  <a:schemeClr val="tx1"/>
                </a:solidFill>
                <a:latin typeface="Calibri" pitchFamily="34" charset="0"/>
                <a:cs typeface="Calibri" pitchFamily="34" charset="0"/>
              </a:rPr>
              <a:t>Utilisation des matériaux empruntés aux industries lourdes ‘fibre de ver, fibre de carbone, </a:t>
            </a:r>
            <a:r>
              <a:rPr lang="fr-FR" sz="2400" dirty="0" err="1" smtClean="0">
                <a:solidFill>
                  <a:schemeClr val="tx1"/>
                </a:solidFill>
                <a:latin typeface="Calibri" pitchFamily="34" charset="0"/>
                <a:cs typeface="Calibri" pitchFamily="34" charset="0"/>
              </a:rPr>
              <a:t>alum</a:t>
            </a:r>
            <a:r>
              <a:rPr lang="fr-FR" sz="2400" dirty="0" smtClean="0">
                <a:solidFill>
                  <a:schemeClr val="tx1"/>
                </a:solidFill>
                <a:latin typeface="Calibri" pitchFamily="34" charset="0"/>
                <a:cs typeface="Calibri" pitchFamily="34" charset="0"/>
              </a:rPr>
              <a:t>, titane…)</a:t>
            </a:r>
          </a:p>
          <a:p>
            <a:pPr>
              <a:spcBef>
                <a:spcPts val="600"/>
              </a:spcBef>
              <a:spcAft>
                <a:spcPts val="600"/>
              </a:spcAft>
            </a:pPr>
            <a:r>
              <a:rPr lang="fr-FR" sz="2400" dirty="0" smtClean="0">
                <a:solidFill>
                  <a:schemeClr val="tx1"/>
                </a:solidFill>
                <a:latin typeface="Calibri" pitchFamily="34" charset="0"/>
                <a:cs typeface="Calibri" pitchFamily="34" charset="0"/>
              </a:rPr>
              <a:t>La transparence maximum</a:t>
            </a:r>
          </a:p>
          <a:p>
            <a:pPr>
              <a:spcBef>
                <a:spcPts val="600"/>
              </a:spcBef>
              <a:spcAft>
                <a:spcPts val="600"/>
              </a:spcAft>
            </a:pPr>
            <a:r>
              <a:rPr lang="fr-FR" sz="2400" dirty="0" smtClean="0">
                <a:solidFill>
                  <a:schemeClr val="tx1"/>
                </a:solidFill>
                <a:latin typeface="Calibri" pitchFamily="34" charset="0"/>
                <a:cs typeface="Calibri" pitchFamily="34" charset="0"/>
              </a:rPr>
              <a:t>Le ver et le métal, deux éléments de prédilection</a:t>
            </a:r>
          </a:p>
          <a:p>
            <a:pPr>
              <a:spcBef>
                <a:spcPts val="600"/>
              </a:spcBef>
              <a:spcAft>
                <a:spcPts val="600"/>
              </a:spcAft>
            </a:pPr>
            <a:r>
              <a:rPr lang="fr-FR" sz="2400" dirty="0" smtClean="0">
                <a:solidFill>
                  <a:schemeClr val="tx1"/>
                </a:solidFill>
                <a:latin typeface="Calibri" pitchFamily="34" charset="0"/>
                <a:cs typeface="Calibri" pitchFamily="34" charset="0"/>
              </a:rPr>
              <a:t>Aucun manifeste ne dicte les règles de cette architecture</a:t>
            </a:r>
          </a:p>
          <a:p>
            <a:pPr>
              <a:spcBef>
                <a:spcPts val="600"/>
              </a:spcBef>
              <a:spcAft>
                <a:spcPts val="600"/>
              </a:spcAft>
            </a:pPr>
            <a:r>
              <a:rPr lang="fr-FR" sz="2400" dirty="0" smtClean="0">
                <a:solidFill>
                  <a:schemeClr val="tx1"/>
                </a:solidFill>
                <a:latin typeface="Calibri" pitchFamily="34" charset="0"/>
                <a:cs typeface="Calibri" pitchFamily="34" charset="0"/>
              </a:rPr>
              <a:t>Utilisation des couleurs pour exprimer les fonctions</a:t>
            </a:r>
          </a:p>
          <a:p>
            <a:pPr>
              <a:spcBef>
                <a:spcPts val="600"/>
              </a:spcBef>
              <a:spcAft>
                <a:spcPts val="600"/>
              </a:spcAft>
            </a:pPr>
            <a:r>
              <a:rPr lang="fr-FR" sz="2400" dirty="0" smtClean="0">
                <a:solidFill>
                  <a:schemeClr val="tx1"/>
                </a:solidFill>
                <a:latin typeface="Calibri" pitchFamily="34" charset="0"/>
                <a:cs typeface="Calibri" pitchFamily="34" charset="0"/>
              </a:rPr>
              <a:t>Pour Rogers « la beauté est inhérente à une structure bien pensée »,</a:t>
            </a:r>
          </a:p>
          <a:p>
            <a:pPr>
              <a:buNone/>
            </a:pPr>
            <a:endParaRPr lang="fr-F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9860" y="160020"/>
            <a:ext cx="6512511" cy="571500"/>
          </a:xfrm>
        </p:spPr>
        <p:txBody>
          <a:bodyPr/>
          <a:lstStyle/>
          <a:p>
            <a:pPr marL="0" indent="0" algn="ctr">
              <a:buNone/>
            </a:pPr>
            <a:r>
              <a:rPr lang="fr-FR" sz="3200" dirty="0">
                <a:solidFill>
                  <a:srgbClr val="F14124">
                    <a:lumMod val="75000"/>
                  </a:srgbClr>
                </a:solidFill>
              </a:rPr>
              <a:t>ARCHITECTURE HIGH TECH</a:t>
            </a:r>
            <a:endParaRPr lang="fr-FR" dirty="0"/>
          </a:p>
        </p:txBody>
      </p:sp>
      <p:sp>
        <p:nvSpPr>
          <p:cNvPr id="3" name="Espace réservé du contenu 2"/>
          <p:cNvSpPr>
            <a:spLocks noGrp="1"/>
          </p:cNvSpPr>
          <p:nvPr>
            <p:ph sz="quarter" idx="13"/>
          </p:nvPr>
        </p:nvSpPr>
        <p:spPr>
          <a:xfrm>
            <a:off x="323528" y="980728"/>
            <a:ext cx="8280920" cy="5418936"/>
          </a:xfrm>
        </p:spPr>
        <p:txBody>
          <a:bodyPr>
            <a:normAutofit/>
          </a:bodyPr>
          <a:lstStyle/>
          <a:p>
            <a:pPr marL="45720" indent="0" algn="just">
              <a:spcBef>
                <a:spcPts val="600"/>
              </a:spcBef>
              <a:spcAft>
                <a:spcPts val="1200"/>
              </a:spcAft>
              <a:buNone/>
            </a:pPr>
            <a:r>
              <a:rPr lang="fr-FR" sz="2900" b="1" dirty="0" smtClean="0">
                <a:solidFill>
                  <a:schemeClr val="accent6"/>
                </a:solidFill>
              </a:rPr>
              <a:t>Conclusion :</a:t>
            </a:r>
            <a:endParaRPr lang="fr-FR" sz="2900" b="1" dirty="0">
              <a:solidFill>
                <a:schemeClr val="accent6"/>
              </a:solidFill>
            </a:endParaRPr>
          </a:p>
          <a:p>
            <a:pPr marL="0" indent="504000" algn="just">
              <a:lnSpc>
                <a:spcPct val="110000"/>
              </a:lnSpc>
              <a:spcBef>
                <a:spcPts val="600"/>
              </a:spcBef>
              <a:spcAft>
                <a:spcPts val="600"/>
              </a:spcAft>
              <a:buNone/>
            </a:pPr>
            <a:r>
              <a:rPr lang="fr-FR" sz="2800" dirty="0" smtClean="0">
                <a:solidFill>
                  <a:schemeClr val="tx1"/>
                </a:solidFill>
                <a:latin typeface="Calibri" pitchFamily="34" charset="0"/>
                <a:cs typeface="Calibri" pitchFamily="34" charset="0"/>
              </a:rPr>
              <a:t>La </a:t>
            </a:r>
            <a:r>
              <a:rPr lang="fr-FR" sz="2800" dirty="0">
                <a:solidFill>
                  <a:schemeClr val="tx1"/>
                </a:solidFill>
                <a:latin typeface="Calibri" pitchFamily="34" charset="0"/>
                <a:cs typeface="Calibri" pitchFamily="34" charset="0"/>
              </a:rPr>
              <a:t>particularité de ce type d'architecture "high-tech" n'est pourtant pas de chercher à magnifier la beauté de la structure (comme la tour HSBC) ou encore à interloquer en renversant les valeurs du laid et du beau (comme à Beaubourg), mais plutôt à atteindre à un minimalisme et un dépouillement par la transparence </a:t>
            </a:r>
            <a:r>
              <a:rPr lang="fr-FR" sz="2800" dirty="0" smtClean="0">
                <a:solidFill>
                  <a:schemeClr val="tx1"/>
                </a:solidFill>
                <a:latin typeface="Calibri" pitchFamily="34" charset="0"/>
                <a:cs typeface="Calibri" pitchFamily="34" charset="0"/>
              </a:rPr>
              <a:t>(l'hôtel industriel Berliet de Perrault en 1990). </a:t>
            </a:r>
            <a:endParaRPr lang="fr-FR" sz="2800" dirty="0" smtClean="0">
              <a:solidFill>
                <a:schemeClr val="tx1"/>
              </a:solidFill>
              <a:latin typeface="Calibri" pitchFamily="34" charset="0"/>
              <a:cs typeface="Calibri" pitchFamily="34" charset="0"/>
            </a:endParaRPr>
          </a:p>
          <a:p>
            <a:pPr marL="0" indent="504000" algn="ctr">
              <a:lnSpc>
                <a:spcPct val="120000"/>
              </a:lnSpc>
              <a:spcBef>
                <a:spcPts val="0"/>
              </a:spcBef>
              <a:spcAft>
                <a:spcPts val="0"/>
              </a:spcAft>
              <a:buNone/>
            </a:pPr>
            <a:r>
              <a:rPr lang="fr-FR" sz="2800" b="1" dirty="0" smtClean="0">
                <a:solidFill>
                  <a:schemeClr val="accent6">
                    <a:lumMod val="75000"/>
                  </a:schemeClr>
                </a:solidFill>
                <a:latin typeface="Calibri" pitchFamily="34" charset="0"/>
                <a:cs typeface="Calibri" pitchFamily="34" charset="0"/>
              </a:rPr>
              <a:t>Donc, quelle relation peut-on nouer entre,</a:t>
            </a:r>
          </a:p>
          <a:p>
            <a:pPr marL="0" indent="504000" algn="ctr">
              <a:lnSpc>
                <a:spcPct val="120000"/>
              </a:lnSpc>
              <a:spcBef>
                <a:spcPts val="0"/>
              </a:spcBef>
              <a:spcAft>
                <a:spcPts val="0"/>
              </a:spcAft>
              <a:buNone/>
            </a:pPr>
            <a:r>
              <a:rPr lang="fr-FR" sz="3300" b="1" dirty="0" smtClean="0">
                <a:solidFill>
                  <a:schemeClr val="accent6">
                    <a:lumMod val="75000"/>
                  </a:schemeClr>
                </a:solidFill>
                <a:latin typeface="Calibri" pitchFamily="34" charset="0"/>
                <a:cs typeface="Calibri" pitchFamily="34" charset="0"/>
              </a:rPr>
              <a:t>Le Modernisme et le High Tech?</a:t>
            </a:r>
            <a:endParaRPr lang="fr-FR" sz="3300" b="1" dirty="0" smtClean="0">
              <a:solidFill>
                <a:schemeClr val="accent6">
                  <a:lumMod val="75000"/>
                </a:schemeClr>
              </a:solidFill>
              <a:latin typeface="Calibri" pitchFamily="34" charset="0"/>
              <a:cs typeface="Calibri" pitchFamily="34" charset="0"/>
            </a:endParaRPr>
          </a:p>
        </p:txBody>
      </p:sp>
    </p:spTree>
    <p:extLst>
      <p:ext uri="{BB962C8B-B14F-4D97-AF65-F5344CB8AC3E}">
        <p14:creationId xmlns:p14="http://schemas.microsoft.com/office/powerpoint/2010/main" xmlns="" val="3683177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571472" y="731520"/>
            <a:ext cx="8072494" cy="5412124"/>
          </a:xfrm>
        </p:spPr>
        <p:txBody>
          <a:bodyPr>
            <a:normAutofit fontScale="92500" lnSpcReduction="10000"/>
          </a:bodyPr>
          <a:lstStyle/>
          <a:p>
            <a:pPr marL="0" indent="504000" algn="just">
              <a:spcBef>
                <a:spcPts val="600"/>
              </a:spcBef>
              <a:spcAft>
                <a:spcPts val="600"/>
              </a:spcAft>
              <a:buNone/>
            </a:pPr>
            <a:r>
              <a:rPr lang="fr-FR" sz="2800" dirty="0" smtClean="0">
                <a:solidFill>
                  <a:schemeClr val="tx1"/>
                </a:solidFill>
                <a:latin typeface="Calibri" pitchFamily="34" charset="0"/>
                <a:cs typeface="Calibri" pitchFamily="34" charset="0"/>
              </a:rPr>
              <a:t>Mais il reste, dans certaines des premières productions de Nouvel, la croyance dans la technique — même gadgétisée — capable de bénéficier à l'architecture, comme avec les moucharabiehs de l'Institut du monde arabe ou les volets rouillés de l'hôtel Belle Rive à </a:t>
            </a:r>
            <a:r>
              <a:rPr lang="fr-FR" sz="2800" dirty="0" smtClean="0">
                <a:solidFill>
                  <a:schemeClr val="tx1"/>
                </a:solidFill>
                <a:latin typeface="Calibri" pitchFamily="34" charset="0"/>
                <a:cs typeface="Calibri" pitchFamily="34" charset="0"/>
              </a:rPr>
              <a:t>Bordeaux.</a:t>
            </a:r>
          </a:p>
          <a:p>
            <a:pPr marL="0" indent="504000" algn="just">
              <a:spcBef>
                <a:spcPts val="600"/>
              </a:spcBef>
              <a:spcAft>
                <a:spcPts val="600"/>
              </a:spcAft>
              <a:buNone/>
            </a:pPr>
            <a:r>
              <a:rPr lang="fr-FR" sz="2800" dirty="0" smtClean="0">
                <a:solidFill>
                  <a:schemeClr val="tx1"/>
                </a:solidFill>
                <a:latin typeface="Calibri" pitchFamily="34" charset="0"/>
                <a:cs typeface="Calibri" pitchFamily="34" charset="0"/>
              </a:rPr>
              <a:t>Alors </a:t>
            </a:r>
            <a:r>
              <a:rPr lang="fr-FR" sz="2800" dirty="0" smtClean="0">
                <a:solidFill>
                  <a:schemeClr val="tx1"/>
                </a:solidFill>
                <a:latin typeface="Calibri" pitchFamily="34" charset="0"/>
                <a:cs typeface="Calibri" pitchFamily="34" charset="0"/>
              </a:rPr>
              <a:t>que l'hôtel industriel Berliet ouvrait plutôt une nouvelle page néo-moderne et minimaliste, dans une filiation plus apparente à Mies van der </a:t>
            </a:r>
            <a:r>
              <a:rPr lang="fr-FR" sz="2800" dirty="0" err="1" smtClean="0">
                <a:solidFill>
                  <a:schemeClr val="tx1"/>
                </a:solidFill>
                <a:latin typeface="Calibri" pitchFamily="34" charset="0"/>
                <a:cs typeface="Calibri" pitchFamily="34" charset="0"/>
              </a:rPr>
              <a:t>Rohe</a:t>
            </a:r>
            <a:r>
              <a:rPr lang="fr-FR" sz="2800" dirty="0" smtClean="0">
                <a:solidFill>
                  <a:schemeClr val="tx1"/>
                </a:solidFill>
                <a:latin typeface="Calibri" pitchFamily="34" charset="0"/>
                <a:cs typeface="Calibri" pitchFamily="34" charset="0"/>
              </a:rPr>
              <a:t>, en résonance avec certaines créations contemporaines au Japon ou au </a:t>
            </a:r>
            <a:r>
              <a:rPr lang="fr-FR" sz="2800" dirty="0" err="1" smtClean="0">
                <a:solidFill>
                  <a:schemeClr val="tx1"/>
                </a:solidFill>
                <a:latin typeface="Calibri" pitchFamily="34" charset="0"/>
                <a:cs typeface="Calibri" pitchFamily="34" charset="0"/>
              </a:rPr>
              <a:t>Voralberg</a:t>
            </a:r>
            <a:r>
              <a:rPr lang="fr-FR" sz="2800" dirty="0" smtClean="0">
                <a:solidFill>
                  <a:schemeClr val="tx1"/>
                </a:solidFill>
                <a:latin typeface="Calibri" pitchFamily="34" charset="0"/>
                <a:cs typeface="Calibri" pitchFamily="34" charset="0"/>
              </a:rPr>
              <a:t> (qui elles revendiquent plutôt l'appellation "</a:t>
            </a:r>
            <a:r>
              <a:rPr lang="fr-FR" sz="2800" dirty="0" err="1" smtClean="0">
                <a:solidFill>
                  <a:schemeClr val="tx1"/>
                </a:solidFill>
                <a:latin typeface="Calibri" pitchFamily="34" charset="0"/>
                <a:cs typeface="Calibri" pitchFamily="34" charset="0"/>
              </a:rPr>
              <a:t>low</a:t>
            </a:r>
            <a:r>
              <a:rPr lang="fr-FR" sz="2800" dirty="0" smtClean="0">
                <a:solidFill>
                  <a:schemeClr val="tx1"/>
                </a:solidFill>
                <a:latin typeface="Calibri" pitchFamily="34" charset="0"/>
                <a:cs typeface="Calibri" pitchFamily="34" charset="0"/>
              </a:rPr>
              <a:t> </a:t>
            </a:r>
            <a:r>
              <a:rPr lang="fr-FR" sz="2800" dirty="0" err="1" smtClean="0">
                <a:solidFill>
                  <a:schemeClr val="tx1"/>
                </a:solidFill>
                <a:latin typeface="Calibri" pitchFamily="34" charset="0"/>
                <a:cs typeface="Calibri" pitchFamily="34" charset="0"/>
              </a:rPr>
              <a:t>tech</a:t>
            </a:r>
            <a:r>
              <a:rPr lang="fr-FR" sz="2800" dirty="0" smtClean="0">
                <a:solidFill>
                  <a:schemeClr val="tx1"/>
                </a:solidFill>
                <a:latin typeface="Calibri" pitchFamily="34" charset="0"/>
                <a:cs typeface="Calibri" pitchFamily="34" charset="0"/>
              </a:rPr>
              <a:t>"), et en rupture avec l'ironie de l'architecture </a:t>
            </a:r>
            <a:r>
              <a:rPr lang="fr-FR" sz="2800" dirty="0" err="1" smtClean="0">
                <a:solidFill>
                  <a:schemeClr val="tx1"/>
                </a:solidFill>
                <a:latin typeface="Calibri" pitchFamily="34" charset="0"/>
                <a:cs typeface="Calibri" pitchFamily="34" charset="0"/>
              </a:rPr>
              <a:t>post-moderne</a:t>
            </a:r>
            <a:r>
              <a:rPr lang="fr-FR" sz="2800" dirty="0" smtClean="0">
                <a:solidFill>
                  <a:schemeClr val="tx1"/>
                </a:solidFill>
                <a:latin typeface="Calibri" pitchFamily="34" charset="0"/>
                <a:cs typeface="Calibri" pitchFamily="34" charset="0"/>
              </a:rPr>
              <a:t> ou de l'« héroïsme high-tech » originel.</a:t>
            </a:r>
          </a:p>
          <a:p>
            <a:pPr>
              <a:buNone/>
            </a:pPr>
            <a:endParaRPr lang="fr-F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500034" y="731520"/>
            <a:ext cx="8215370" cy="5269248"/>
          </a:xfrm>
        </p:spPr>
        <p:txBody>
          <a:bodyPr>
            <a:normAutofit/>
          </a:bodyPr>
          <a:lstStyle/>
          <a:p>
            <a:pPr marL="0" indent="504000" algn="just">
              <a:spcBef>
                <a:spcPts val="600"/>
              </a:spcBef>
              <a:spcAft>
                <a:spcPts val="600"/>
              </a:spcAft>
              <a:buNone/>
            </a:pPr>
            <a:r>
              <a:rPr lang="fr-FR" sz="2400" dirty="0" smtClean="0">
                <a:latin typeface="Calibri" pitchFamily="34" charset="0"/>
                <a:cs typeface="Calibri" pitchFamily="34" charset="0"/>
              </a:rPr>
              <a:t>Enfin, elle résulte aussi d'une poussée des techniques de construction en métal et en verre vers toujours plus de transparence, avec l'apport d'ingénieur comme Peter </a:t>
            </a:r>
            <a:r>
              <a:rPr lang="fr-FR" sz="2400" dirty="0" err="1" smtClean="0">
                <a:latin typeface="Calibri" pitchFamily="34" charset="0"/>
                <a:cs typeface="Calibri" pitchFamily="34" charset="0"/>
              </a:rPr>
              <a:t>Rice</a:t>
            </a:r>
            <a:r>
              <a:rPr lang="fr-FR" sz="2400" dirty="0" smtClean="0">
                <a:latin typeface="Calibri" pitchFamily="34" charset="0"/>
                <a:cs typeface="Calibri" pitchFamily="34" charset="0"/>
              </a:rPr>
              <a:t>, intervenant tant sur le centre Pompidou que sur la pyramide inversée du Louvre, les serres du musée de la Villette et la Banque Populaire de l'Ouest de </a:t>
            </a:r>
            <a:r>
              <a:rPr lang="fr-FR" sz="2400" dirty="0" err="1" smtClean="0">
                <a:latin typeface="Calibri" pitchFamily="34" charset="0"/>
                <a:cs typeface="Calibri" pitchFamily="34" charset="0"/>
              </a:rPr>
              <a:t>Decq</a:t>
            </a:r>
            <a:r>
              <a:rPr lang="fr-FR" sz="2400" dirty="0" smtClean="0">
                <a:latin typeface="Calibri" pitchFamily="34" charset="0"/>
                <a:cs typeface="Calibri" pitchFamily="34" charset="0"/>
              </a:rPr>
              <a:t> et Cornette.</a:t>
            </a:r>
          </a:p>
          <a:p>
            <a:pPr marL="0" indent="504000" algn="just">
              <a:spcBef>
                <a:spcPts val="600"/>
              </a:spcBef>
              <a:spcAft>
                <a:spcPts val="600"/>
              </a:spcAft>
              <a:buNone/>
            </a:pPr>
            <a:r>
              <a:rPr lang="fr-FR" sz="2400" dirty="0" smtClean="0">
                <a:latin typeface="Calibri" pitchFamily="34" charset="0"/>
                <a:cs typeface="Calibri" pitchFamily="34" charset="0"/>
              </a:rPr>
              <a:t>Ainsi, même s'ils sont plutôt associés au </a:t>
            </a:r>
            <a:r>
              <a:rPr lang="fr-FR" sz="2400" dirty="0" err="1" smtClean="0">
                <a:latin typeface="Calibri" pitchFamily="34" charset="0"/>
                <a:cs typeface="Calibri" pitchFamily="34" charset="0"/>
              </a:rPr>
              <a:t>déconstructivisme</a:t>
            </a:r>
            <a:r>
              <a:rPr lang="fr-FR" sz="2400" dirty="0" smtClean="0">
                <a:latin typeface="Calibri" pitchFamily="34" charset="0"/>
                <a:cs typeface="Calibri" pitchFamily="34" charset="0"/>
              </a:rPr>
              <a:t>, les productions des années 1980 d'architectes comme Bernard Tschumi ou Odile </a:t>
            </a:r>
            <a:r>
              <a:rPr lang="fr-FR" sz="2400" dirty="0" err="1" smtClean="0">
                <a:latin typeface="Calibri" pitchFamily="34" charset="0"/>
                <a:cs typeface="Calibri" pitchFamily="34" charset="0"/>
              </a:rPr>
              <a:t>Decq</a:t>
            </a:r>
            <a:r>
              <a:rPr lang="fr-FR" sz="2400" dirty="0" smtClean="0">
                <a:latin typeface="Calibri" pitchFamily="34" charset="0"/>
                <a:cs typeface="Calibri" pitchFamily="34" charset="0"/>
              </a:rPr>
              <a:t> et Benoît Cornette ont adopté une expression architecturale qui emprunte au high-tech (par exemple les passerelles dans le parc de la Villette ou le centre d’exploitation de l’autoroute A14 à Nanterre).</a:t>
            </a:r>
          </a:p>
          <a:p>
            <a:pPr>
              <a:buNone/>
            </a:pPr>
            <a:endParaRPr lang="fr-F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sz="quarter" idx="13"/>
          </p:nvPr>
        </p:nvPicPr>
        <p:blipFill rotWithShape="1">
          <a:blip r:embed="rId2"/>
          <a:srcRect l="6909" t="36173" r="69688" b="14096"/>
          <a:stretch/>
        </p:blipFill>
        <p:spPr>
          <a:xfrm>
            <a:off x="142844" y="714356"/>
            <a:ext cx="4643470" cy="5572161"/>
          </a:xfrm>
          <a:prstGeom prst="rect">
            <a:avLst/>
          </a:prstGeom>
        </p:spPr>
      </p:pic>
      <p:pic>
        <p:nvPicPr>
          <p:cNvPr id="6" name="Image 5"/>
          <p:cNvPicPr>
            <a:picLocks noChangeAspect="1"/>
          </p:cNvPicPr>
          <p:nvPr/>
        </p:nvPicPr>
        <p:blipFill rotWithShape="1">
          <a:blip r:embed="rId3"/>
          <a:srcRect l="42774" t="26375" r="36103" b="37203"/>
          <a:stretch/>
        </p:blipFill>
        <p:spPr>
          <a:xfrm>
            <a:off x="4857752" y="785794"/>
            <a:ext cx="4077072" cy="3969781"/>
          </a:xfrm>
          <a:prstGeom prst="rect">
            <a:avLst/>
          </a:prstGeom>
        </p:spPr>
      </p:pic>
      <p:sp>
        <p:nvSpPr>
          <p:cNvPr id="7" name="ZoneTexte 6"/>
          <p:cNvSpPr txBox="1"/>
          <p:nvPr/>
        </p:nvSpPr>
        <p:spPr>
          <a:xfrm>
            <a:off x="4857752" y="4929198"/>
            <a:ext cx="4071966" cy="1477328"/>
          </a:xfrm>
          <a:prstGeom prst="rect">
            <a:avLst/>
          </a:prstGeom>
          <a:noFill/>
        </p:spPr>
        <p:txBody>
          <a:bodyPr wrap="square" rtlCol="0">
            <a:spAutoFit/>
          </a:bodyPr>
          <a:lstStyle/>
          <a:p>
            <a:r>
              <a:rPr lang="fr-FR" dirty="0" smtClean="0"/>
              <a:t>La dalle à caisson et ses systèmes C’est à l’échelle de la coupe plus spécifique qu’il est possible de bien saisir toute l’ampleur du travail de Rogers dans les moindres détails.</a:t>
            </a:r>
            <a:endParaRPr lang="fr-FR" dirty="0"/>
          </a:p>
        </p:txBody>
      </p:sp>
    </p:spTree>
    <p:extLst>
      <p:ext uri="{BB962C8B-B14F-4D97-AF65-F5344CB8AC3E}">
        <p14:creationId xmlns:p14="http://schemas.microsoft.com/office/powerpoint/2010/main" xmlns="" val="14529867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a:srcRect l="36491" t="39375" r="37743" b="31095"/>
          <a:stretch/>
        </p:blipFill>
        <p:spPr>
          <a:xfrm>
            <a:off x="428596" y="642918"/>
            <a:ext cx="8203104" cy="530921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357158" y="731520"/>
            <a:ext cx="8429684" cy="5697876"/>
          </a:xfrm>
        </p:spPr>
        <p:txBody>
          <a:bodyPr>
            <a:normAutofit lnSpcReduction="10000"/>
          </a:bodyPr>
          <a:lstStyle/>
          <a:p>
            <a:pPr marL="0" indent="504000" algn="just">
              <a:spcBef>
                <a:spcPts val="600"/>
              </a:spcBef>
              <a:spcAft>
                <a:spcPts val="600"/>
              </a:spcAft>
              <a:buNone/>
            </a:pPr>
            <a:r>
              <a:rPr lang="fr-FR" sz="2600" dirty="0" smtClean="0">
                <a:solidFill>
                  <a:schemeClr val="tx1"/>
                </a:solidFill>
                <a:latin typeface="Calibri" pitchFamily="34" charset="0"/>
                <a:cs typeface="Calibri" pitchFamily="34" charset="0"/>
              </a:rPr>
              <a:t>Ainsi, Le Corbusier, notamment avec sa Cité radieuse (1952) ou ses bâtiments ministériels de Chandigarh, en Inde (1953) et Auguste PERRET avec la reconstruction du HAVRE (1956), vont développer des bâtiments aux formes géométriques anguleuses, qui frappent par leur régularité et qui gardent souvent l’empreinte du coffrage, sans revêtement ni fioriture. </a:t>
            </a:r>
          </a:p>
          <a:p>
            <a:pPr marL="0" indent="504000" algn="just">
              <a:spcBef>
                <a:spcPts val="600"/>
              </a:spcBef>
              <a:spcAft>
                <a:spcPts val="600"/>
              </a:spcAft>
              <a:buNone/>
            </a:pPr>
            <a:r>
              <a:rPr lang="fr-FR" sz="2600" dirty="0" smtClean="0">
                <a:solidFill>
                  <a:schemeClr val="tx1"/>
                </a:solidFill>
                <a:latin typeface="Calibri" pitchFamily="34" charset="0"/>
                <a:cs typeface="Calibri" pitchFamily="34" charset="0"/>
              </a:rPr>
              <a:t>Durant la période des 25 glorieuses, le mouvement moderne a essayé de se diffuser dans le monde entier mais en perdant ses caractéristiques et en suscitant de plus en plus de contestations.</a:t>
            </a:r>
          </a:p>
          <a:p>
            <a:pPr marL="0" indent="504000" algn="just">
              <a:spcBef>
                <a:spcPts val="600"/>
              </a:spcBef>
              <a:spcAft>
                <a:spcPts val="600"/>
              </a:spcAft>
              <a:buNone/>
            </a:pPr>
            <a:r>
              <a:rPr lang="fr-FR" sz="2600" dirty="0" smtClean="0">
                <a:solidFill>
                  <a:schemeClr val="tx1"/>
                </a:solidFill>
                <a:latin typeface="Calibri" pitchFamily="34" charset="0"/>
                <a:cs typeface="Calibri" pitchFamily="34" charset="0"/>
              </a:rPr>
              <a:t>L’histoire de l’architecture et de l’urbanisme s’est alors, accélérée au cours des dernières décennies et a connu des transformations radicales. </a:t>
            </a:r>
          </a:p>
          <a:p>
            <a:pPr>
              <a:buNone/>
            </a:pPr>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357158" y="571480"/>
            <a:ext cx="8429684" cy="5715040"/>
          </a:xfrm>
        </p:spPr>
        <p:txBody>
          <a:bodyPr>
            <a:normAutofit/>
          </a:bodyPr>
          <a:lstStyle/>
          <a:p>
            <a:pPr marL="0" indent="504000" algn="just">
              <a:spcBef>
                <a:spcPts val="600"/>
              </a:spcBef>
              <a:spcAft>
                <a:spcPts val="600"/>
              </a:spcAft>
              <a:buNone/>
            </a:pPr>
            <a:r>
              <a:rPr lang="fr-FR" sz="2800" b="1" dirty="0" smtClean="0">
                <a:solidFill>
                  <a:schemeClr val="accent5">
                    <a:lumMod val="75000"/>
                  </a:schemeClr>
                </a:solidFill>
                <a:latin typeface="Calibri" pitchFamily="34" charset="0"/>
                <a:cs typeface="Calibri" pitchFamily="34" charset="0"/>
              </a:rPr>
              <a:t>Naissance du High-tech</a:t>
            </a:r>
          </a:p>
          <a:p>
            <a:pPr marL="0" indent="504000" algn="just">
              <a:spcBef>
                <a:spcPts val="600"/>
              </a:spcBef>
              <a:spcAft>
                <a:spcPts val="600"/>
              </a:spcAft>
              <a:buNone/>
            </a:pPr>
            <a:r>
              <a:rPr lang="fr-FR" sz="2600" dirty="0" smtClean="0">
                <a:solidFill>
                  <a:schemeClr val="tx1"/>
                </a:solidFill>
                <a:latin typeface="Calibri" pitchFamily="34" charset="0"/>
                <a:cs typeface="Calibri" pitchFamily="34" charset="0"/>
              </a:rPr>
              <a:t>A partir des années 70, les évolutions technologiques et numériques ont transformé la société. </a:t>
            </a:r>
          </a:p>
          <a:p>
            <a:pPr marL="0" indent="504000" algn="just">
              <a:spcBef>
                <a:spcPts val="600"/>
              </a:spcBef>
              <a:spcAft>
                <a:spcPts val="600"/>
              </a:spcAft>
              <a:buNone/>
            </a:pPr>
            <a:r>
              <a:rPr lang="fr-FR" sz="2600" dirty="0" smtClean="0">
                <a:solidFill>
                  <a:schemeClr val="tx1"/>
                </a:solidFill>
                <a:latin typeface="Calibri" pitchFamily="34" charset="0"/>
                <a:cs typeface="Calibri" pitchFamily="34" charset="0"/>
              </a:rPr>
              <a:t>Cette évolution couvre tous les domaines: santé, éducation, industrie et alimentation, et architecture entre autre. </a:t>
            </a:r>
          </a:p>
          <a:p>
            <a:pPr marL="0" indent="504000" algn="just">
              <a:lnSpc>
                <a:spcPct val="110000"/>
              </a:lnSpc>
              <a:spcBef>
                <a:spcPts val="600"/>
              </a:spcBef>
              <a:spcAft>
                <a:spcPts val="600"/>
              </a:spcAft>
              <a:buNone/>
            </a:pPr>
            <a:r>
              <a:rPr lang="fr-FR" sz="2600" dirty="0" smtClean="0">
                <a:solidFill>
                  <a:schemeClr val="tx1"/>
                </a:solidFill>
                <a:latin typeface="Calibri" pitchFamily="34" charset="0"/>
                <a:cs typeface="Calibri" pitchFamily="34" charset="0"/>
              </a:rPr>
              <a:t>En raison de cette évolution et de cette idée, un nouveau style architectural est apparu qui combine l’architecture avec une technologie de haute qualité, appelée </a:t>
            </a:r>
            <a:r>
              <a:rPr lang="fr-FR" sz="2600" b="1" dirty="0" smtClean="0">
                <a:solidFill>
                  <a:schemeClr val="tx1"/>
                </a:solidFill>
                <a:latin typeface="Calibri" pitchFamily="34" charset="0"/>
                <a:cs typeface="Calibri" pitchFamily="34" charset="0"/>
              </a:rPr>
              <a:t>High Tech</a:t>
            </a:r>
            <a:r>
              <a:rPr lang="fr-FR" sz="2600" dirty="0" smtClean="0">
                <a:solidFill>
                  <a:schemeClr val="tx1"/>
                </a:solidFill>
                <a:latin typeface="Calibri" pitchFamily="34" charset="0"/>
                <a:cs typeface="Calibri" pitchFamily="34" charset="0"/>
              </a:rPr>
              <a:t>, qui a pour but de capturer dans toutes les conceptions et fabrications un aspect industriel, en utilisant à cette fin les ressources propres de l’industrie.</a:t>
            </a:r>
          </a:p>
          <a:p>
            <a:pPr marL="0" indent="504000" algn="just">
              <a:spcBef>
                <a:spcPts val="600"/>
              </a:spcBef>
              <a:spcAft>
                <a:spcPts val="600"/>
              </a:spcAft>
              <a:buNone/>
            </a:pPr>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428596" y="928670"/>
            <a:ext cx="8215370" cy="5429288"/>
          </a:xfrm>
        </p:spPr>
        <p:txBody>
          <a:bodyPr>
            <a:normAutofit/>
          </a:bodyPr>
          <a:lstStyle/>
          <a:p>
            <a:pPr marL="0" indent="504000" algn="just">
              <a:spcBef>
                <a:spcPts val="600"/>
              </a:spcBef>
              <a:spcAft>
                <a:spcPts val="600"/>
              </a:spcAft>
              <a:buNone/>
            </a:pPr>
            <a:r>
              <a:rPr lang="fr-FR" sz="2800" b="1" dirty="0" smtClean="0">
                <a:solidFill>
                  <a:schemeClr val="accent5">
                    <a:lumMod val="75000"/>
                  </a:schemeClr>
                </a:solidFill>
                <a:latin typeface="Calibri" pitchFamily="34" charset="0"/>
                <a:cs typeface="Calibri" pitchFamily="34" charset="0"/>
              </a:rPr>
              <a:t>Orientation </a:t>
            </a:r>
            <a:r>
              <a:rPr lang="fr-FR" sz="2800" b="1" dirty="0" smtClean="0">
                <a:solidFill>
                  <a:schemeClr val="accent5">
                    <a:lumMod val="75000"/>
                  </a:schemeClr>
                </a:solidFill>
                <a:latin typeface="Calibri" pitchFamily="34" charset="0"/>
                <a:cs typeface="Calibri" pitchFamily="34" charset="0"/>
              </a:rPr>
              <a:t>principale du mouvement </a:t>
            </a:r>
            <a:r>
              <a:rPr lang="fr-FR" sz="2800" b="1" dirty="0" smtClean="0">
                <a:solidFill>
                  <a:schemeClr val="accent5">
                    <a:lumMod val="75000"/>
                  </a:schemeClr>
                </a:solidFill>
                <a:latin typeface="Calibri" pitchFamily="34" charset="0"/>
                <a:cs typeface="Calibri" pitchFamily="34" charset="0"/>
              </a:rPr>
              <a:t>:</a:t>
            </a:r>
          </a:p>
          <a:p>
            <a:pPr marL="0" indent="504000" algn="just">
              <a:spcBef>
                <a:spcPts val="600"/>
              </a:spcBef>
              <a:spcAft>
                <a:spcPts val="600"/>
              </a:spcAft>
              <a:buNone/>
            </a:pPr>
            <a:r>
              <a:rPr lang="fr-FR" sz="2600" dirty="0" smtClean="0">
                <a:solidFill>
                  <a:schemeClr val="tx1"/>
                </a:solidFill>
                <a:latin typeface="Calibri" pitchFamily="34" charset="0"/>
                <a:cs typeface="Calibri" pitchFamily="34" charset="0"/>
              </a:rPr>
              <a:t>La base principale de l’architecture High Tech est que la structure et les détails du processus de construction sont faits de matériaux technologiques, intégrant le verre, l’acier inoxydable, entre autres, avec les installations, car il prend en compte l’éclairage, les murs, le toit, les plantes, etc.</a:t>
            </a:r>
          </a:p>
          <a:p>
            <a:pPr marL="0" indent="504000" algn="just">
              <a:spcBef>
                <a:spcPts val="600"/>
              </a:spcBef>
              <a:spcAft>
                <a:spcPts val="600"/>
              </a:spcAft>
              <a:buNone/>
            </a:pPr>
            <a:r>
              <a:rPr lang="fr-FR" sz="2600" dirty="0" smtClean="0">
                <a:solidFill>
                  <a:schemeClr val="tx1"/>
                </a:solidFill>
                <a:latin typeface="Calibri" pitchFamily="34" charset="0"/>
                <a:cs typeface="Calibri" pitchFamily="34" charset="0"/>
              </a:rPr>
              <a:t>L’évolution technologique nous permet d’être dans une recherche constante de nouveaux matériaux (acier, polycarbonate, aluminium, verre, etc.) et des utilisations qui peuvent lui être données, ce qui permet de favoriser le développement technologique.</a:t>
            </a:r>
          </a:p>
          <a:p>
            <a:pPr>
              <a:buNone/>
            </a:pPr>
            <a:endParaRPr lang="fr-FR" dirty="0"/>
          </a:p>
        </p:txBody>
      </p:sp>
      <p:sp>
        <p:nvSpPr>
          <p:cNvPr id="4" name="Titre 1"/>
          <p:cNvSpPr>
            <a:spLocks noGrp="1"/>
          </p:cNvSpPr>
          <p:nvPr>
            <p:ph type="title"/>
          </p:nvPr>
        </p:nvSpPr>
        <p:spPr>
          <a:xfrm>
            <a:off x="1259632" y="116632"/>
            <a:ext cx="6512511" cy="648072"/>
          </a:xfrm>
        </p:spPr>
        <p:txBody>
          <a:bodyPr/>
          <a:lstStyle/>
          <a:p>
            <a:pPr marL="0" indent="0" algn="ctr">
              <a:buNone/>
            </a:pPr>
            <a:r>
              <a:rPr lang="fr-FR" sz="3200" dirty="0">
                <a:solidFill>
                  <a:schemeClr val="accent6">
                    <a:lumMod val="75000"/>
                  </a:schemeClr>
                </a:solidFill>
              </a:rPr>
              <a:t>ARCHITECTURE HIGH TECH</a:t>
            </a:r>
            <a:endParaRPr lang="fr-FR" sz="3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59632" y="116632"/>
            <a:ext cx="6512511" cy="648072"/>
          </a:xfrm>
        </p:spPr>
        <p:txBody>
          <a:bodyPr/>
          <a:lstStyle/>
          <a:p>
            <a:pPr marL="0" indent="0" algn="ctr">
              <a:buNone/>
            </a:pPr>
            <a:r>
              <a:rPr lang="fr-FR" sz="3200" dirty="0">
                <a:solidFill>
                  <a:schemeClr val="accent6">
                    <a:lumMod val="75000"/>
                  </a:schemeClr>
                </a:solidFill>
              </a:rPr>
              <a:t>ARCHITECTURE HIGH TECH</a:t>
            </a:r>
            <a:endParaRPr lang="fr-FR" sz="3200" dirty="0"/>
          </a:p>
        </p:txBody>
      </p:sp>
      <p:sp>
        <p:nvSpPr>
          <p:cNvPr id="3" name="Espace réservé du contenu 2"/>
          <p:cNvSpPr>
            <a:spLocks noGrp="1"/>
          </p:cNvSpPr>
          <p:nvPr>
            <p:ph sz="quarter" idx="13"/>
          </p:nvPr>
        </p:nvSpPr>
        <p:spPr>
          <a:xfrm>
            <a:off x="539552" y="770332"/>
            <a:ext cx="8208912" cy="5516188"/>
          </a:xfrm>
        </p:spPr>
        <p:txBody>
          <a:bodyPr>
            <a:noAutofit/>
          </a:bodyPr>
          <a:lstStyle/>
          <a:p>
            <a:pPr marL="45720" indent="0">
              <a:buNone/>
            </a:pPr>
            <a:r>
              <a:rPr lang="fr-FR" sz="2800" b="1" dirty="0" smtClean="0">
                <a:solidFill>
                  <a:schemeClr val="accent5">
                    <a:lumMod val="75000"/>
                  </a:schemeClr>
                </a:solidFill>
              </a:rPr>
              <a:t>Définitions :</a:t>
            </a:r>
          </a:p>
          <a:p>
            <a:pPr marL="0" indent="504000" algn="just">
              <a:spcBef>
                <a:spcPts val="600"/>
              </a:spcBef>
              <a:spcAft>
                <a:spcPts val="600"/>
              </a:spcAft>
              <a:buNone/>
            </a:pPr>
            <a:r>
              <a:rPr lang="fr-FR" sz="2600" dirty="0">
                <a:solidFill>
                  <a:schemeClr val="tx1"/>
                </a:solidFill>
                <a:latin typeface="Calibri" pitchFamily="34" charset="0"/>
                <a:cs typeface="Calibri" pitchFamily="34" charset="0"/>
              </a:rPr>
              <a:t>L'architecture </a:t>
            </a:r>
            <a:r>
              <a:rPr lang="fr-FR" sz="2600" dirty="0" smtClean="0">
                <a:solidFill>
                  <a:schemeClr val="tx1"/>
                </a:solidFill>
                <a:latin typeface="Calibri" pitchFamily="34" charset="0"/>
                <a:cs typeface="Calibri" pitchFamily="34" charset="0"/>
              </a:rPr>
              <a:t>high-tech, </a:t>
            </a:r>
            <a:r>
              <a:rPr lang="fr-FR" sz="2600" dirty="0">
                <a:solidFill>
                  <a:schemeClr val="tx1"/>
                </a:solidFill>
                <a:latin typeface="Calibri" pitchFamily="34" charset="0"/>
                <a:cs typeface="Calibri" pitchFamily="34" charset="0"/>
              </a:rPr>
              <a:t>est un mouvement architectural qui émergea dans les années 1970, incorporant des éléments industriels hautement technologiques dans la conception de toute sorte de bâtiments, logements, bureaux, musées, </a:t>
            </a:r>
            <a:r>
              <a:rPr lang="fr-FR" sz="2600" dirty="0" smtClean="0">
                <a:solidFill>
                  <a:schemeClr val="tx1"/>
                </a:solidFill>
                <a:latin typeface="Calibri" pitchFamily="34" charset="0"/>
                <a:cs typeface="Calibri" pitchFamily="34" charset="0"/>
              </a:rPr>
              <a:t>usines…</a:t>
            </a:r>
            <a:r>
              <a:rPr lang="fr-FR" sz="2600" dirty="0" err="1" smtClean="0">
                <a:solidFill>
                  <a:schemeClr val="tx1"/>
                </a:solidFill>
                <a:latin typeface="Calibri" pitchFamily="34" charset="0"/>
                <a:cs typeface="Calibri" pitchFamily="34" charset="0"/>
              </a:rPr>
              <a:t>etc</a:t>
            </a:r>
            <a:r>
              <a:rPr lang="fr-FR" sz="2600" dirty="0" smtClean="0">
                <a:solidFill>
                  <a:schemeClr val="tx1"/>
                </a:solidFill>
                <a:latin typeface="Calibri" pitchFamily="34" charset="0"/>
                <a:cs typeface="Calibri" pitchFamily="34" charset="0"/>
              </a:rPr>
              <a:t> </a:t>
            </a:r>
          </a:p>
          <a:p>
            <a:pPr marL="0" indent="504000" algn="just">
              <a:spcBef>
                <a:spcPts val="600"/>
              </a:spcBef>
              <a:spcAft>
                <a:spcPts val="600"/>
              </a:spcAft>
              <a:buNone/>
            </a:pPr>
            <a:r>
              <a:rPr lang="fr-FR" sz="2600" dirty="0" smtClean="0">
                <a:solidFill>
                  <a:schemeClr val="tx1"/>
                </a:solidFill>
                <a:latin typeface="Calibri" pitchFamily="34" charset="0"/>
                <a:cs typeface="Calibri" pitchFamily="34" charset="0"/>
              </a:rPr>
              <a:t>Ce </a:t>
            </a:r>
            <a:r>
              <a:rPr lang="fr-FR" sz="2600" dirty="0">
                <a:solidFill>
                  <a:schemeClr val="tx1"/>
                </a:solidFill>
                <a:latin typeface="Calibri" pitchFamily="34" charset="0"/>
                <a:cs typeface="Calibri" pitchFamily="34" charset="0"/>
              </a:rPr>
              <a:t>style high-tech est apparu comme un prolongement du Mouvement moderne</a:t>
            </a:r>
            <a:r>
              <a:rPr lang="fr-FR" sz="2600" dirty="0" smtClean="0">
                <a:solidFill>
                  <a:schemeClr val="tx1"/>
                </a:solidFill>
                <a:latin typeface="Calibri" pitchFamily="34" charset="0"/>
                <a:cs typeface="Calibri" pitchFamily="34" charset="0"/>
              </a:rPr>
              <a:t>, </a:t>
            </a:r>
            <a:r>
              <a:rPr lang="fr-FR" sz="2600" dirty="0">
                <a:solidFill>
                  <a:schemeClr val="tx1"/>
                </a:solidFill>
                <a:latin typeface="Calibri" pitchFamily="34" charset="0"/>
                <a:cs typeface="Calibri" pitchFamily="34" charset="0"/>
              </a:rPr>
              <a:t>en utilisant tout ce qui était rendu possible par les avancées </a:t>
            </a:r>
            <a:r>
              <a:rPr lang="fr-FR" sz="2600" dirty="0" smtClean="0">
                <a:solidFill>
                  <a:schemeClr val="tx1"/>
                </a:solidFill>
                <a:latin typeface="Calibri" pitchFamily="34" charset="0"/>
                <a:cs typeface="Calibri" pitchFamily="34" charset="0"/>
              </a:rPr>
              <a:t>technologiques</a:t>
            </a:r>
            <a:r>
              <a:rPr lang="fr-FR" sz="2600" dirty="0">
                <a:solidFill>
                  <a:schemeClr val="tx1"/>
                </a:solidFill>
                <a:latin typeface="Calibri" pitchFamily="34" charset="0"/>
                <a:cs typeface="Calibri" pitchFamily="34" charset="0"/>
              </a:rPr>
              <a:t>.</a:t>
            </a:r>
            <a:r>
              <a:rPr lang="fr-FR" sz="2600" dirty="0" smtClean="0">
                <a:solidFill>
                  <a:schemeClr val="tx1"/>
                </a:solidFill>
                <a:latin typeface="Calibri" pitchFamily="34" charset="0"/>
                <a:cs typeface="Calibri" pitchFamily="34" charset="0"/>
              </a:rPr>
              <a:t> </a:t>
            </a:r>
          </a:p>
          <a:p>
            <a:pPr marL="0" indent="504000" algn="just">
              <a:spcBef>
                <a:spcPts val="600"/>
              </a:spcBef>
              <a:spcAft>
                <a:spcPts val="600"/>
              </a:spcAft>
              <a:buNone/>
            </a:pPr>
            <a:r>
              <a:rPr lang="fr-FR" sz="2600" dirty="0" smtClean="0">
                <a:solidFill>
                  <a:schemeClr val="tx1"/>
                </a:solidFill>
                <a:latin typeface="Calibri" pitchFamily="34" charset="0"/>
                <a:cs typeface="Calibri" pitchFamily="34" charset="0"/>
              </a:rPr>
              <a:t>Ce </a:t>
            </a:r>
            <a:r>
              <a:rPr lang="fr-FR" sz="2600" dirty="0">
                <a:solidFill>
                  <a:schemeClr val="tx1"/>
                </a:solidFill>
                <a:latin typeface="Calibri" pitchFamily="34" charset="0"/>
                <a:cs typeface="Calibri" pitchFamily="34" charset="0"/>
              </a:rPr>
              <a:t>style apparaît durant la période où le Modernisme est déjà remis en cause, surtout en Angleterre et aux États-Unis, par le postmodernisme. </a:t>
            </a:r>
            <a:endParaRPr lang="fr-FR" sz="2600" dirty="0" smtClean="0">
              <a:solidFill>
                <a:schemeClr val="tx1"/>
              </a:solidFill>
              <a:latin typeface="Calibri" pitchFamily="34" charset="0"/>
              <a:cs typeface="Calibri" pitchFamily="34" charset="0"/>
            </a:endParaRPr>
          </a:p>
        </p:txBody>
      </p:sp>
    </p:spTree>
    <p:extLst>
      <p:ext uri="{BB962C8B-B14F-4D97-AF65-F5344CB8AC3E}">
        <p14:creationId xmlns:p14="http://schemas.microsoft.com/office/powerpoint/2010/main" xmlns="" val="27243407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5616" y="188640"/>
            <a:ext cx="6512511" cy="576064"/>
          </a:xfrm>
        </p:spPr>
        <p:txBody>
          <a:bodyPr/>
          <a:lstStyle/>
          <a:p>
            <a:pPr marL="0" indent="0" algn="ctr">
              <a:buNone/>
            </a:pPr>
            <a:r>
              <a:rPr lang="fr-FR" sz="3200" dirty="0">
                <a:solidFill>
                  <a:srgbClr val="F14124">
                    <a:lumMod val="75000"/>
                  </a:srgbClr>
                </a:solidFill>
              </a:rPr>
              <a:t>ARCHITECTURE HIGH TECH</a:t>
            </a:r>
            <a:endParaRPr lang="fr-FR" dirty="0"/>
          </a:p>
        </p:txBody>
      </p:sp>
      <p:sp>
        <p:nvSpPr>
          <p:cNvPr id="3" name="Espace réservé du contenu 2"/>
          <p:cNvSpPr>
            <a:spLocks noGrp="1"/>
          </p:cNvSpPr>
          <p:nvPr>
            <p:ph sz="quarter" idx="13"/>
          </p:nvPr>
        </p:nvSpPr>
        <p:spPr>
          <a:xfrm>
            <a:off x="395536" y="1142984"/>
            <a:ext cx="8208912" cy="5256680"/>
          </a:xfrm>
        </p:spPr>
        <p:txBody>
          <a:bodyPr>
            <a:normAutofit fontScale="70000" lnSpcReduction="20000"/>
          </a:bodyPr>
          <a:lstStyle/>
          <a:p>
            <a:pPr marL="45720" indent="0">
              <a:buNone/>
            </a:pPr>
            <a:r>
              <a:rPr lang="fr-FR" sz="3300" b="1" dirty="0" smtClean="0">
                <a:solidFill>
                  <a:schemeClr val="accent5">
                    <a:lumMod val="75000"/>
                  </a:schemeClr>
                </a:solidFill>
                <a:latin typeface="Calibri" pitchFamily="34" charset="0"/>
                <a:cs typeface="Calibri" pitchFamily="34" charset="0"/>
              </a:rPr>
              <a:t>Origines du mouvement :</a:t>
            </a:r>
            <a:endParaRPr lang="fr-FR" sz="3300" b="1" dirty="0">
              <a:solidFill>
                <a:schemeClr val="accent5">
                  <a:lumMod val="75000"/>
                </a:schemeClr>
              </a:solidFill>
              <a:latin typeface="Calibri" pitchFamily="34" charset="0"/>
              <a:cs typeface="Calibri" pitchFamily="34" charset="0"/>
            </a:endParaRPr>
          </a:p>
          <a:p>
            <a:pPr marL="0" indent="504000" algn="just">
              <a:lnSpc>
                <a:spcPct val="110000"/>
              </a:lnSpc>
              <a:spcBef>
                <a:spcPts val="600"/>
              </a:spcBef>
              <a:spcAft>
                <a:spcPts val="600"/>
              </a:spcAft>
              <a:buNone/>
            </a:pPr>
            <a:r>
              <a:rPr lang="fr-FR" sz="3400" dirty="0">
                <a:solidFill>
                  <a:schemeClr val="tx1"/>
                </a:solidFill>
                <a:latin typeface="Calibri" pitchFamily="34" charset="0"/>
                <a:cs typeface="Calibri" pitchFamily="34" charset="0"/>
              </a:rPr>
              <a:t>Les avancées scientifiques et technologiques ont marqué la société des années </a:t>
            </a:r>
            <a:r>
              <a:rPr lang="fr-FR" sz="3400" dirty="0" smtClean="0">
                <a:solidFill>
                  <a:schemeClr val="tx1"/>
                </a:solidFill>
                <a:latin typeface="Calibri" pitchFamily="34" charset="0"/>
                <a:cs typeface="Calibri" pitchFamily="34" charset="0"/>
              </a:rPr>
              <a:t>1970 et </a:t>
            </a:r>
            <a:r>
              <a:rPr lang="fr-FR" sz="3400" dirty="0">
                <a:solidFill>
                  <a:schemeClr val="tx1"/>
                </a:solidFill>
                <a:latin typeface="Calibri" pitchFamily="34" charset="0"/>
                <a:cs typeface="Calibri" pitchFamily="34" charset="0"/>
              </a:rPr>
              <a:t>s'est accompagné avec du développement important en matière </a:t>
            </a:r>
            <a:r>
              <a:rPr lang="fr-FR" sz="3400" dirty="0" smtClean="0">
                <a:solidFill>
                  <a:schemeClr val="tx1"/>
                </a:solidFill>
                <a:latin typeface="Calibri" pitchFamily="34" charset="0"/>
                <a:cs typeface="Calibri" pitchFamily="34" charset="0"/>
              </a:rPr>
              <a:t>militaire des </a:t>
            </a:r>
            <a:r>
              <a:rPr lang="fr-FR" sz="3400" dirty="0">
                <a:solidFill>
                  <a:schemeClr val="tx1"/>
                </a:solidFill>
                <a:latin typeface="Calibri" pitchFamily="34" charset="0"/>
                <a:cs typeface="Calibri" pitchFamily="34" charset="0"/>
              </a:rPr>
              <a:t>nouvelles technologies (ordinateurs, automates, nouveaux matériaux). </a:t>
            </a:r>
            <a:endParaRPr lang="fr-FR" sz="3400" dirty="0" smtClean="0">
              <a:solidFill>
                <a:schemeClr val="tx1"/>
              </a:solidFill>
              <a:latin typeface="Calibri" pitchFamily="34" charset="0"/>
              <a:cs typeface="Calibri" pitchFamily="34" charset="0"/>
            </a:endParaRPr>
          </a:p>
          <a:p>
            <a:pPr marL="0" indent="504000" algn="just">
              <a:lnSpc>
                <a:spcPct val="110000"/>
              </a:lnSpc>
              <a:spcBef>
                <a:spcPts val="600"/>
              </a:spcBef>
              <a:spcAft>
                <a:spcPts val="600"/>
              </a:spcAft>
              <a:buNone/>
            </a:pPr>
            <a:r>
              <a:rPr lang="fr-FR" sz="3400" dirty="0" smtClean="0">
                <a:solidFill>
                  <a:schemeClr val="tx1"/>
                </a:solidFill>
                <a:latin typeface="Calibri" pitchFamily="34" charset="0"/>
                <a:cs typeface="Calibri" pitchFamily="34" charset="0"/>
              </a:rPr>
              <a:t>Ces </a:t>
            </a:r>
            <a:r>
              <a:rPr lang="fr-FR" sz="3400" dirty="0">
                <a:solidFill>
                  <a:schemeClr val="tx1"/>
                </a:solidFill>
                <a:latin typeface="Calibri" pitchFamily="34" charset="0"/>
                <a:cs typeface="Calibri" pitchFamily="34" charset="0"/>
              </a:rPr>
              <a:t>avancées ont permis de penser qu'un </a:t>
            </a:r>
            <a:r>
              <a:rPr lang="fr-FR" sz="3400" b="1" u="sng" dirty="0">
                <a:solidFill>
                  <a:schemeClr val="tx1"/>
                </a:solidFill>
                <a:latin typeface="Calibri" pitchFamily="34" charset="0"/>
                <a:cs typeface="Calibri" pitchFamily="34" charset="0"/>
              </a:rPr>
              <a:t>standard de vie très haut </a:t>
            </a:r>
            <a:r>
              <a:rPr lang="fr-FR" sz="3400" dirty="0">
                <a:solidFill>
                  <a:schemeClr val="tx1"/>
                </a:solidFill>
                <a:latin typeface="Calibri" pitchFamily="34" charset="0"/>
                <a:cs typeface="Calibri" pitchFamily="34" charset="0"/>
              </a:rPr>
              <a:t>pouvait être atteint grâce à la technologie de </a:t>
            </a:r>
            <a:r>
              <a:rPr lang="fr-FR" sz="3400" dirty="0" smtClean="0">
                <a:solidFill>
                  <a:schemeClr val="tx1"/>
                </a:solidFill>
                <a:latin typeface="Calibri" pitchFamily="34" charset="0"/>
                <a:cs typeface="Calibri" pitchFamily="34" charset="0"/>
              </a:rPr>
              <a:t>pointe. </a:t>
            </a:r>
          </a:p>
          <a:p>
            <a:pPr marL="0" indent="504000" algn="just">
              <a:lnSpc>
                <a:spcPct val="110000"/>
              </a:lnSpc>
              <a:spcBef>
                <a:spcPts val="600"/>
              </a:spcBef>
              <a:spcAft>
                <a:spcPts val="600"/>
              </a:spcAft>
              <a:buNone/>
            </a:pPr>
            <a:r>
              <a:rPr lang="fr-FR" sz="3400" dirty="0" smtClean="0">
                <a:solidFill>
                  <a:schemeClr val="tx1"/>
                </a:solidFill>
                <a:latin typeface="Calibri" pitchFamily="34" charset="0"/>
                <a:cs typeface="Calibri" pitchFamily="34" charset="0"/>
              </a:rPr>
              <a:t>Les </a:t>
            </a:r>
            <a:r>
              <a:rPr lang="fr-FR" sz="3400" dirty="0">
                <a:solidFill>
                  <a:schemeClr val="tx1"/>
                </a:solidFill>
                <a:latin typeface="Calibri" pitchFamily="34" charset="0"/>
                <a:cs typeface="Calibri" pitchFamily="34" charset="0"/>
              </a:rPr>
              <a:t>éléments technologiques devinrent des objets de tous les jours pour les gens ordinaires de cette époque avec l'introduction dans la vie courante de la télévision, de chaînes hi-fi audio, très distinguables d'éléments standardisés de l'époque passée qui était déjà « électrique », mais pas encore « électronique ».</a:t>
            </a:r>
          </a:p>
          <a:p>
            <a:pPr marL="0" indent="504000" algn="just">
              <a:lnSpc>
                <a:spcPct val="110000"/>
              </a:lnSpc>
              <a:spcBef>
                <a:spcPts val="600"/>
              </a:spcBef>
              <a:spcAft>
                <a:spcPts val="600"/>
              </a:spcAft>
              <a:buNone/>
            </a:pPr>
            <a:r>
              <a:rPr lang="fr-FR" sz="2400" dirty="0">
                <a:solidFill>
                  <a:schemeClr val="tx1"/>
                </a:solidFill>
                <a:latin typeface="Calibri" pitchFamily="34" charset="0"/>
                <a:cs typeface="Calibri" pitchFamily="34" charset="0"/>
              </a:rPr>
              <a:t> </a:t>
            </a:r>
          </a:p>
          <a:p>
            <a:pPr marL="45720" indent="0">
              <a:buNone/>
            </a:pPr>
            <a:endParaRPr lang="fr-FR" dirty="0"/>
          </a:p>
        </p:txBody>
      </p:sp>
    </p:spTree>
    <p:extLst>
      <p:ext uri="{BB962C8B-B14F-4D97-AF65-F5344CB8AC3E}">
        <p14:creationId xmlns:p14="http://schemas.microsoft.com/office/powerpoint/2010/main" xmlns="" val="8334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à coins arrondis 7"/>
          <p:cNvSpPr/>
          <p:nvPr/>
        </p:nvSpPr>
        <p:spPr>
          <a:xfrm>
            <a:off x="714348" y="1928802"/>
            <a:ext cx="7786742" cy="9286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à coins arrondis 4"/>
          <p:cNvSpPr/>
          <p:nvPr/>
        </p:nvSpPr>
        <p:spPr>
          <a:xfrm>
            <a:off x="642910" y="571480"/>
            <a:ext cx="7786742"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p:cNvSpPr>
            <a:spLocks noGrp="1"/>
          </p:cNvSpPr>
          <p:nvPr>
            <p:ph sz="quarter" idx="13"/>
          </p:nvPr>
        </p:nvSpPr>
        <p:spPr>
          <a:xfrm>
            <a:off x="428596" y="731520"/>
            <a:ext cx="8286808" cy="5555000"/>
          </a:xfrm>
        </p:spPr>
        <p:txBody>
          <a:bodyPr/>
          <a:lstStyle/>
          <a:p>
            <a:pPr marL="0" indent="180000" algn="just">
              <a:spcBef>
                <a:spcPts val="600"/>
              </a:spcBef>
              <a:spcAft>
                <a:spcPts val="600"/>
              </a:spcAft>
              <a:buNone/>
            </a:pPr>
            <a:r>
              <a:rPr lang="fr-FR" b="1" dirty="0" smtClean="0">
                <a:solidFill>
                  <a:schemeClr val="accent3">
                    <a:lumMod val="60000"/>
                    <a:lumOff val="40000"/>
                  </a:schemeClr>
                </a:solidFill>
              </a:rPr>
              <a:t>Avancées technologiques</a:t>
            </a:r>
            <a:r>
              <a:rPr lang="fr-FR" b="1" dirty="0" smtClean="0"/>
              <a:t>            </a:t>
            </a:r>
            <a:r>
              <a:rPr lang="fr-FR" b="1" dirty="0" smtClean="0">
                <a:solidFill>
                  <a:schemeClr val="accent3">
                    <a:lumMod val="60000"/>
                    <a:lumOff val="40000"/>
                  </a:schemeClr>
                </a:solidFill>
              </a:rPr>
              <a:t>Standard de vie très haut </a:t>
            </a:r>
            <a:endParaRPr lang="fr-FR" dirty="0" smtClean="0"/>
          </a:p>
          <a:p>
            <a:pPr marL="0" indent="180000" algn="just">
              <a:spcBef>
                <a:spcPts val="600"/>
              </a:spcBef>
              <a:spcAft>
                <a:spcPts val="600"/>
              </a:spcAft>
              <a:buNone/>
            </a:pPr>
            <a:endParaRPr lang="fr-FR" b="1" dirty="0" smtClean="0">
              <a:solidFill>
                <a:schemeClr val="accent3">
                  <a:lumMod val="60000"/>
                  <a:lumOff val="40000"/>
                </a:schemeClr>
              </a:solidFill>
            </a:endParaRPr>
          </a:p>
          <a:p>
            <a:pPr marL="0" indent="0" algn="just">
              <a:spcBef>
                <a:spcPts val="0"/>
              </a:spcBef>
              <a:spcAft>
                <a:spcPts val="600"/>
              </a:spcAft>
              <a:buNone/>
            </a:pPr>
            <a:endParaRPr lang="fr-FR" dirty="0" smtClean="0"/>
          </a:p>
          <a:p>
            <a:pPr marL="0" indent="180000" algn="just">
              <a:spcBef>
                <a:spcPts val="0"/>
              </a:spcBef>
              <a:spcAft>
                <a:spcPts val="600"/>
              </a:spcAft>
              <a:buNone/>
            </a:pPr>
            <a:r>
              <a:rPr lang="fr-FR" dirty="0" smtClean="0"/>
              <a:t> </a:t>
            </a:r>
            <a:r>
              <a:rPr lang="fr-FR" b="1" dirty="0" smtClean="0">
                <a:solidFill>
                  <a:schemeClr val="accent3">
                    <a:lumMod val="60000"/>
                    <a:lumOff val="40000"/>
                  </a:schemeClr>
                </a:solidFill>
              </a:rPr>
              <a:t>Standard de vie très haut             Intégrer la Technologie</a:t>
            </a:r>
          </a:p>
          <a:p>
            <a:pPr marL="0" indent="180000" algn="just">
              <a:spcBef>
                <a:spcPts val="0"/>
              </a:spcBef>
              <a:spcAft>
                <a:spcPts val="600"/>
              </a:spcAft>
              <a:buNone/>
            </a:pPr>
            <a:r>
              <a:rPr lang="fr-FR" b="1" dirty="0" smtClean="0">
                <a:solidFill>
                  <a:schemeClr val="accent3">
                    <a:lumMod val="60000"/>
                    <a:lumOff val="40000"/>
                  </a:schemeClr>
                </a:solidFill>
              </a:rPr>
              <a:t>                                                          dans le bâtiment</a:t>
            </a:r>
          </a:p>
          <a:p>
            <a:pPr marL="0" indent="504000" algn="just">
              <a:spcBef>
                <a:spcPts val="600"/>
              </a:spcBef>
              <a:spcAft>
                <a:spcPts val="600"/>
              </a:spcAft>
              <a:buNone/>
            </a:pPr>
            <a:endParaRPr lang="fr-FR" dirty="0" smtClean="0"/>
          </a:p>
          <a:p>
            <a:pPr marL="0" indent="504000" algn="just">
              <a:spcBef>
                <a:spcPts val="600"/>
              </a:spcBef>
              <a:spcAft>
                <a:spcPts val="600"/>
              </a:spcAft>
              <a:buNone/>
            </a:pPr>
            <a:r>
              <a:rPr lang="fr-FR" dirty="0" smtClean="0">
                <a:solidFill>
                  <a:schemeClr val="tx1"/>
                </a:solidFill>
              </a:rPr>
              <a:t>L'architecture high-tech est une protestation contre l'enlisement historiciste des structures modernes qui n'utilisent que la modélisation faite avant-guerre. </a:t>
            </a:r>
          </a:p>
          <a:p>
            <a:pPr marL="0" indent="504000" algn="just">
              <a:spcBef>
                <a:spcPts val="600"/>
              </a:spcBef>
              <a:spcAft>
                <a:spcPts val="600"/>
              </a:spcAft>
              <a:buNone/>
            </a:pPr>
            <a:r>
              <a:rPr lang="fr-FR" dirty="0" smtClean="0">
                <a:solidFill>
                  <a:schemeClr val="tx1"/>
                </a:solidFill>
              </a:rPr>
              <a:t>Elle apparaît surtout comme un mouvement esthétique non structurel dans la mesure où elle reste proche dans son résultat des formes cubiques des ouvrages des prédécesseurs.</a:t>
            </a:r>
            <a:endParaRPr lang="fr-FR" dirty="0">
              <a:solidFill>
                <a:schemeClr val="tx1"/>
              </a:solidFill>
            </a:endParaRPr>
          </a:p>
        </p:txBody>
      </p:sp>
      <p:sp>
        <p:nvSpPr>
          <p:cNvPr id="4" name="Flèche droite rayée 3"/>
          <p:cNvSpPr/>
          <p:nvPr/>
        </p:nvSpPr>
        <p:spPr>
          <a:xfrm>
            <a:off x="4071934" y="714356"/>
            <a:ext cx="857256" cy="484632"/>
          </a:xfrm>
          <a:prstGeom prst="striped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droite rayée 6"/>
          <p:cNvSpPr/>
          <p:nvPr/>
        </p:nvSpPr>
        <p:spPr>
          <a:xfrm>
            <a:off x="4214810" y="2000240"/>
            <a:ext cx="857256" cy="484632"/>
          </a:xfrm>
          <a:prstGeom prst="striped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29048"/>
            <a:ext cx="6512511" cy="676692"/>
          </a:xfrm>
        </p:spPr>
        <p:txBody>
          <a:bodyPr/>
          <a:lstStyle/>
          <a:p>
            <a:pPr marL="0" indent="0" algn="ctr">
              <a:buNone/>
            </a:pPr>
            <a:r>
              <a:rPr lang="fr-FR" sz="3200" dirty="0">
                <a:solidFill>
                  <a:srgbClr val="F14124">
                    <a:lumMod val="75000"/>
                  </a:srgbClr>
                </a:solidFill>
              </a:rPr>
              <a:t>ARCHITECTURE HIGH TECH</a:t>
            </a:r>
            <a:endParaRPr lang="fr-FR" dirty="0"/>
          </a:p>
        </p:txBody>
      </p:sp>
      <p:sp>
        <p:nvSpPr>
          <p:cNvPr id="3" name="Espace réservé du contenu 2"/>
          <p:cNvSpPr>
            <a:spLocks noGrp="1"/>
          </p:cNvSpPr>
          <p:nvPr>
            <p:ph sz="quarter" idx="13"/>
          </p:nvPr>
        </p:nvSpPr>
        <p:spPr>
          <a:xfrm>
            <a:off x="395536" y="705740"/>
            <a:ext cx="8568952" cy="5891612"/>
          </a:xfrm>
        </p:spPr>
        <p:txBody>
          <a:bodyPr>
            <a:normAutofit/>
          </a:bodyPr>
          <a:lstStyle/>
          <a:p>
            <a:pPr marL="45720" indent="0">
              <a:buNone/>
            </a:pPr>
            <a:r>
              <a:rPr lang="fr-FR" sz="2400" b="1" dirty="0">
                <a:solidFill>
                  <a:srgbClr val="FF0000"/>
                </a:solidFill>
              </a:rPr>
              <a:t>L’origine du nom</a:t>
            </a:r>
          </a:p>
          <a:p>
            <a:pPr marL="45720" indent="0" algn="just">
              <a:spcBef>
                <a:spcPts val="600"/>
              </a:spcBef>
              <a:spcAft>
                <a:spcPts val="1200"/>
              </a:spcAft>
              <a:buNone/>
            </a:pPr>
            <a:endParaRPr lang="fr-FR" dirty="0" smtClean="0"/>
          </a:p>
          <a:p>
            <a:pPr marL="45720" indent="0" algn="just">
              <a:spcBef>
                <a:spcPts val="600"/>
              </a:spcBef>
              <a:spcAft>
                <a:spcPts val="1200"/>
              </a:spcAft>
              <a:buNone/>
            </a:pPr>
            <a:endParaRPr lang="fr-FR" dirty="0"/>
          </a:p>
          <a:p>
            <a:pPr marL="45720" indent="0" algn="just">
              <a:spcBef>
                <a:spcPts val="600"/>
              </a:spcBef>
              <a:spcAft>
                <a:spcPts val="1200"/>
              </a:spcAft>
              <a:buNone/>
            </a:pPr>
            <a:endParaRPr lang="fr-FR" dirty="0" smtClean="0"/>
          </a:p>
          <a:p>
            <a:pPr marL="45720" indent="0" algn="just">
              <a:spcBef>
                <a:spcPts val="600"/>
              </a:spcBef>
              <a:spcAft>
                <a:spcPts val="1200"/>
              </a:spcAft>
              <a:buNone/>
            </a:pPr>
            <a:endParaRPr lang="fr-FR" dirty="0"/>
          </a:p>
          <a:p>
            <a:pPr marL="45720" indent="0" algn="just">
              <a:spcBef>
                <a:spcPts val="600"/>
              </a:spcBef>
              <a:spcAft>
                <a:spcPts val="1200"/>
              </a:spcAft>
              <a:buNone/>
            </a:pPr>
            <a:endParaRPr lang="fr-FR" dirty="0" smtClean="0"/>
          </a:p>
          <a:p>
            <a:pPr marL="45720" indent="0" algn="just">
              <a:spcBef>
                <a:spcPts val="600"/>
              </a:spcBef>
              <a:spcAft>
                <a:spcPts val="1200"/>
              </a:spcAft>
              <a:buNone/>
            </a:pPr>
            <a:endParaRPr lang="fr-FR" sz="1800" dirty="0" smtClean="0"/>
          </a:p>
          <a:p>
            <a:pPr marL="45720" indent="0" algn="just">
              <a:spcBef>
                <a:spcPts val="600"/>
              </a:spcBef>
              <a:spcAft>
                <a:spcPts val="1200"/>
              </a:spcAft>
              <a:buNone/>
            </a:pPr>
            <a:endParaRPr lang="fr-FR" sz="1800" dirty="0"/>
          </a:p>
          <a:p>
            <a:pPr marL="45720" indent="0" algn="just">
              <a:spcBef>
                <a:spcPts val="600"/>
              </a:spcBef>
              <a:spcAft>
                <a:spcPts val="1200"/>
              </a:spcAft>
              <a:buNone/>
            </a:pPr>
            <a:endParaRPr lang="fr-FR" sz="1800" dirty="0" smtClean="0"/>
          </a:p>
          <a:p>
            <a:pPr marL="45720" indent="0" algn="just">
              <a:spcBef>
                <a:spcPts val="600"/>
              </a:spcBef>
              <a:spcAft>
                <a:spcPts val="1200"/>
              </a:spcAft>
              <a:buNone/>
            </a:pPr>
            <a:endParaRPr lang="fr-FR" sz="2000" dirty="0" smtClean="0">
              <a:solidFill>
                <a:schemeClr val="tx1"/>
              </a:solidFill>
            </a:endParaRPr>
          </a:p>
        </p:txBody>
      </p:sp>
      <p:pic>
        <p:nvPicPr>
          <p:cNvPr id="6" name="Image 5"/>
          <p:cNvPicPr>
            <a:picLocks noChangeAspect="1"/>
          </p:cNvPicPr>
          <p:nvPr/>
        </p:nvPicPr>
        <p:blipFill>
          <a:blip r:embed="rId2"/>
          <a:stretch>
            <a:fillRect/>
          </a:stretch>
        </p:blipFill>
        <p:spPr>
          <a:xfrm>
            <a:off x="5715007" y="1214422"/>
            <a:ext cx="3286845" cy="2465134"/>
          </a:xfrm>
          <a:prstGeom prst="rect">
            <a:avLst/>
          </a:prstGeom>
        </p:spPr>
      </p:pic>
      <p:sp>
        <p:nvSpPr>
          <p:cNvPr id="7" name="ZoneTexte 6"/>
          <p:cNvSpPr txBox="1"/>
          <p:nvPr/>
        </p:nvSpPr>
        <p:spPr>
          <a:xfrm>
            <a:off x="387873" y="1052736"/>
            <a:ext cx="5255697" cy="5416868"/>
          </a:xfrm>
          <a:prstGeom prst="rect">
            <a:avLst/>
          </a:prstGeom>
          <a:noFill/>
        </p:spPr>
        <p:txBody>
          <a:bodyPr wrap="square" rtlCol="0">
            <a:spAutoFit/>
          </a:bodyPr>
          <a:lstStyle/>
          <a:p>
            <a:pPr indent="457200" algn="just">
              <a:spcBef>
                <a:spcPts val="600"/>
              </a:spcBef>
              <a:spcAft>
                <a:spcPts val="600"/>
              </a:spcAft>
              <a:buNone/>
            </a:pPr>
            <a:r>
              <a:rPr lang="fr-FR" sz="2400" dirty="0">
                <a:latin typeface="Calibri" pitchFamily="34" charset="0"/>
                <a:cs typeface="Calibri" pitchFamily="34" charset="0"/>
              </a:rPr>
              <a:t>Ce style doit son nom au livre écrit </a:t>
            </a:r>
            <a:r>
              <a:rPr lang="fr-FR" sz="2400" dirty="0" smtClean="0">
                <a:latin typeface="Calibri" pitchFamily="34" charset="0"/>
                <a:cs typeface="Calibri" pitchFamily="34" charset="0"/>
              </a:rPr>
              <a:t>par Joan </a:t>
            </a:r>
            <a:r>
              <a:rPr lang="fr-FR" sz="2400" dirty="0">
                <a:latin typeface="Calibri" pitchFamily="34" charset="0"/>
                <a:cs typeface="Calibri" pitchFamily="34" charset="0"/>
              </a:rPr>
              <a:t>Kron et Suzanne </a:t>
            </a:r>
            <a:r>
              <a:rPr lang="fr-FR" sz="2400" dirty="0" err="1">
                <a:latin typeface="Calibri" pitchFamily="34" charset="0"/>
                <a:cs typeface="Calibri" pitchFamily="34" charset="0"/>
              </a:rPr>
              <a:t>Slesin</a:t>
            </a:r>
            <a:r>
              <a:rPr lang="fr-FR" sz="2400" dirty="0">
                <a:latin typeface="Calibri" pitchFamily="34" charset="0"/>
                <a:cs typeface="Calibri" pitchFamily="34" charset="0"/>
              </a:rPr>
              <a:t>, </a:t>
            </a:r>
            <a:r>
              <a:rPr lang="fr-FR" sz="2400" b="1" dirty="0">
                <a:latin typeface="Calibri" pitchFamily="34" charset="0"/>
                <a:cs typeface="Calibri" pitchFamily="34" charset="0"/>
              </a:rPr>
              <a:t>High Tech : The </a:t>
            </a:r>
            <a:r>
              <a:rPr lang="fr-FR" sz="2400" b="1" dirty="0" err="1">
                <a:latin typeface="Calibri" pitchFamily="34" charset="0"/>
                <a:cs typeface="Calibri" pitchFamily="34" charset="0"/>
              </a:rPr>
              <a:t>Industrial</a:t>
            </a:r>
            <a:r>
              <a:rPr lang="fr-FR" sz="2400" b="1" dirty="0">
                <a:latin typeface="Calibri" pitchFamily="34" charset="0"/>
                <a:cs typeface="Calibri" pitchFamily="34" charset="0"/>
              </a:rPr>
              <a:t> Style and Source Book for The Home</a:t>
            </a:r>
            <a:r>
              <a:rPr lang="fr-FR" sz="2400" dirty="0">
                <a:latin typeface="Calibri" pitchFamily="34" charset="0"/>
                <a:cs typeface="Calibri" pitchFamily="34" charset="0"/>
              </a:rPr>
              <a:t>, publié en 1978. </a:t>
            </a:r>
          </a:p>
          <a:p>
            <a:pPr indent="457200" algn="just">
              <a:spcBef>
                <a:spcPts val="600"/>
              </a:spcBef>
              <a:spcAft>
                <a:spcPts val="600"/>
              </a:spcAft>
              <a:buNone/>
            </a:pPr>
            <a:r>
              <a:rPr lang="fr-FR" sz="2400" dirty="0">
                <a:latin typeface="Calibri" pitchFamily="34" charset="0"/>
                <a:cs typeface="Calibri" pitchFamily="34" charset="0"/>
              </a:rPr>
              <a:t>Ce </a:t>
            </a:r>
            <a:r>
              <a:rPr lang="fr-FR" sz="2400" dirty="0" smtClean="0">
                <a:latin typeface="Calibri" pitchFamily="34" charset="0"/>
                <a:cs typeface="Calibri" pitchFamily="34" charset="0"/>
              </a:rPr>
              <a:t>livre montrait </a:t>
            </a:r>
            <a:r>
              <a:rPr lang="fr-FR" sz="2400" dirty="0">
                <a:latin typeface="Calibri" pitchFamily="34" charset="0"/>
                <a:cs typeface="Calibri" pitchFamily="34" charset="0"/>
              </a:rPr>
              <a:t>comment des designers, des architectes </a:t>
            </a:r>
            <a:r>
              <a:rPr lang="fr-FR" sz="2400" dirty="0" smtClean="0">
                <a:latin typeface="Calibri" pitchFamily="34" charset="0"/>
                <a:cs typeface="Calibri" pitchFamily="34" charset="0"/>
              </a:rPr>
              <a:t>s'étaient </a:t>
            </a:r>
            <a:r>
              <a:rPr lang="fr-FR" sz="2400" dirty="0">
                <a:latin typeface="Calibri" pitchFamily="34" charset="0"/>
                <a:cs typeface="Calibri" pitchFamily="34" charset="0"/>
              </a:rPr>
              <a:t>approprié des objets industriels — des étagère, des béchers, des tréteaux métalliques, des éléments de cuisine industrielle, des dispositifs lumineux pour </a:t>
            </a:r>
            <a:r>
              <a:rPr lang="fr-FR" sz="2400" dirty="0" smtClean="0">
                <a:latin typeface="Calibri" pitchFamily="34" charset="0"/>
                <a:cs typeface="Calibri" pitchFamily="34" charset="0"/>
              </a:rPr>
              <a:t>usine </a:t>
            </a:r>
            <a:r>
              <a:rPr lang="fr-FR" sz="2400" dirty="0">
                <a:latin typeface="Calibri" pitchFamily="34" charset="0"/>
                <a:cs typeface="Calibri" pitchFamily="34" charset="0"/>
              </a:rPr>
              <a:t>ou aéroport, etc. — trouvés dans des catalogues destinés à l'industrie et </a:t>
            </a:r>
            <a:r>
              <a:rPr lang="fr-FR" sz="2400" dirty="0" smtClean="0">
                <a:latin typeface="Calibri" pitchFamily="34" charset="0"/>
                <a:cs typeface="Calibri" pitchFamily="34" charset="0"/>
              </a:rPr>
              <a:t>détournés </a:t>
            </a:r>
            <a:r>
              <a:rPr lang="fr-FR" sz="2400" dirty="0">
                <a:latin typeface="Calibri" pitchFamily="34" charset="0"/>
                <a:cs typeface="Calibri" pitchFamily="34" charset="0"/>
              </a:rPr>
              <a:t>pour un usage domestique. </a:t>
            </a:r>
          </a:p>
        </p:txBody>
      </p:sp>
      <p:pic>
        <p:nvPicPr>
          <p:cNvPr id="8" name="Image 7"/>
          <p:cNvPicPr>
            <a:picLocks noChangeAspect="1"/>
          </p:cNvPicPr>
          <p:nvPr/>
        </p:nvPicPr>
        <p:blipFill>
          <a:blip r:embed="rId3"/>
          <a:stretch>
            <a:fillRect/>
          </a:stretch>
        </p:blipFill>
        <p:spPr>
          <a:xfrm>
            <a:off x="5715008" y="4286256"/>
            <a:ext cx="3318054" cy="2214800"/>
          </a:xfrm>
          <a:prstGeom prst="rect">
            <a:avLst/>
          </a:prstGeom>
        </p:spPr>
      </p:pic>
    </p:spTree>
    <p:extLst>
      <p:ext uri="{BB962C8B-B14F-4D97-AF65-F5344CB8AC3E}">
        <p14:creationId xmlns:p14="http://schemas.microsoft.com/office/powerpoint/2010/main" xmlns="" val="317493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 calcmode="lin" valueType="num">
                                      <p:cBhvr additive="base">
                                        <p:cTn id="2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theme/theme1.xml><?xml version="1.0" encoding="utf-8"?>
<a:theme xmlns:a="http://schemas.openxmlformats.org/drawingml/2006/main" name="Sillage">
  <a:themeElements>
    <a:clrScheme name="Sillage">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illage">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illage">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Slipstream</Template>
  <TotalTime>398</TotalTime>
  <Words>1770</Words>
  <Application>Microsoft Office PowerPoint</Application>
  <PresentationFormat>Affichage à l'écran (4:3)</PresentationFormat>
  <Paragraphs>112</Paragraphs>
  <Slides>25</Slides>
  <Notes>2</Notes>
  <HiddenSlides>0</HiddenSlides>
  <MMClips>0</MMClips>
  <ScaleCrop>false</ScaleCrop>
  <HeadingPairs>
    <vt:vector size="4" baseType="variant">
      <vt:variant>
        <vt:lpstr>Thème</vt:lpstr>
      </vt:variant>
      <vt:variant>
        <vt:i4>1</vt:i4>
      </vt:variant>
      <vt:variant>
        <vt:lpstr>Titres des diapositives</vt:lpstr>
      </vt:variant>
      <vt:variant>
        <vt:i4>25</vt:i4>
      </vt:variant>
    </vt:vector>
  </HeadingPairs>
  <TitlesOfParts>
    <vt:vector size="26" baseType="lpstr">
      <vt:lpstr>Sillage</vt:lpstr>
      <vt:lpstr>ARCHITECTURE HIGH TECH</vt:lpstr>
      <vt:lpstr>ARCHITECTURE HIGH TECH</vt:lpstr>
      <vt:lpstr>Diapositive 3</vt:lpstr>
      <vt:lpstr>Diapositive 4</vt:lpstr>
      <vt:lpstr>ARCHITECTURE HIGH TECH</vt:lpstr>
      <vt:lpstr>ARCHITECTURE HIGH TECH</vt:lpstr>
      <vt:lpstr>ARCHITECTURE HIGH TECH</vt:lpstr>
      <vt:lpstr>Diapositive 8</vt:lpstr>
      <vt:lpstr>ARCHITECTURE HIGH TECH</vt:lpstr>
      <vt:lpstr>Diapositive 10</vt:lpstr>
      <vt:lpstr>ARCHITECTURE HIGH TECH</vt:lpstr>
      <vt:lpstr>Diapositive 12</vt:lpstr>
      <vt:lpstr>Diapositive 13</vt:lpstr>
      <vt:lpstr>Diapositive 14</vt:lpstr>
      <vt:lpstr>Diapositive 15</vt:lpstr>
      <vt:lpstr>ARCHITECTURE HIGH TECH</vt:lpstr>
      <vt:lpstr>ARCHITECTURE HIGH TECH</vt:lpstr>
      <vt:lpstr>ARCHITECTURE HIGH TECH</vt:lpstr>
      <vt:lpstr>Diapositive 19</vt:lpstr>
      <vt:lpstr>Diapositive 20</vt:lpstr>
      <vt:lpstr>ARCHITECTURE HIGH TECH</vt:lpstr>
      <vt:lpstr>Diapositive 22</vt:lpstr>
      <vt:lpstr>Diapositive 23</vt:lpstr>
      <vt:lpstr>Diapositive 24</vt:lpstr>
      <vt:lpstr>Diapositive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ARCHITECTURE HIGH TECH</dc:title>
  <dc:creator>admin</dc:creator>
  <cp:lastModifiedBy>Utilisateur Windows</cp:lastModifiedBy>
  <cp:revision>51</cp:revision>
  <dcterms:created xsi:type="dcterms:W3CDTF">2016-06-23T11:22:14Z</dcterms:created>
  <dcterms:modified xsi:type="dcterms:W3CDTF">2020-05-20T13:54:35Z</dcterms:modified>
</cp:coreProperties>
</file>