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50" d="100"/>
          <a:sy n="50" d="100"/>
        </p:scale>
        <p:origin x="1176"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3E251A-FA0E-B7CF-6ED4-380BAD903C7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3C87B04-C18F-776F-664E-80075492BD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5086B4E-4185-FEF5-3EBE-FE61457ABAA1}"/>
              </a:ext>
            </a:extLst>
          </p:cNvPr>
          <p:cNvSpPr>
            <a:spLocks noGrp="1"/>
          </p:cNvSpPr>
          <p:nvPr>
            <p:ph type="dt" sz="half" idx="10"/>
          </p:nvPr>
        </p:nvSpPr>
        <p:spPr/>
        <p:txBody>
          <a:bodyPr/>
          <a:lstStyle/>
          <a:p>
            <a:fld id="{F6E06371-9396-4695-A6A5-4F647F9A6DA5}" type="datetimeFigureOut">
              <a:rPr lang="fr-FR" smtClean="0"/>
              <a:t>15/01/2025</a:t>
            </a:fld>
            <a:endParaRPr lang="fr-FR"/>
          </a:p>
        </p:txBody>
      </p:sp>
      <p:sp>
        <p:nvSpPr>
          <p:cNvPr id="5" name="Espace réservé du pied de page 4">
            <a:extLst>
              <a:ext uri="{FF2B5EF4-FFF2-40B4-BE49-F238E27FC236}">
                <a16:creationId xmlns:a16="http://schemas.microsoft.com/office/drawing/2014/main" id="{FCE2C516-055E-4BFF-863D-197B891746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31BC2C-F046-A135-44BB-584F2B172F1B}"/>
              </a:ext>
            </a:extLst>
          </p:cNvPr>
          <p:cNvSpPr>
            <a:spLocks noGrp="1"/>
          </p:cNvSpPr>
          <p:nvPr>
            <p:ph type="sldNum" sz="quarter" idx="12"/>
          </p:nvPr>
        </p:nvSpPr>
        <p:spPr/>
        <p:txBody>
          <a:bodyPr/>
          <a:lstStyle/>
          <a:p>
            <a:fld id="{02C1E2C9-1116-4877-BB64-FEA92C49F84F}" type="slidenum">
              <a:rPr lang="fr-FR" smtClean="0"/>
              <a:t>‹N°›</a:t>
            </a:fld>
            <a:endParaRPr lang="fr-FR"/>
          </a:p>
        </p:txBody>
      </p:sp>
    </p:spTree>
    <p:extLst>
      <p:ext uri="{BB962C8B-B14F-4D97-AF65-F5344CB8AC3E}">
        <p14:creationId xmlns:p14="http://schemas.microsoft.com/office/powerpoint/2010/main" val="171153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934A84-7EF5-E659-DF9F-157ADF77A5A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61DB705-3A77-D83E-D016-281EA47316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585BB9-F6F1-EC22-08ED-AEC75E14C4B9}"/>
              </a:ext>
            </a:extLst>
          </p:cNvPr>
          <p:cNvSpPr>
            <a:spLocks noGrp="1"/>
          </p:cNvSpPr>
          <p:nvPr>
            <p:ph type="dt" sz="half" idx="10"/>
          </p:nvPr>
        </p:nvSpPr>
        <p:spPr/>
        <p:txBody>
          <a:bodyPr/>
          <a:lstStyle/>
          <a:p>
            <a:fld id="{F6E06371-9396-4695-A6A5-4F647F9A6DA5}" type="datetimeFigureOut">
              <a:rPr lang="fr-FR" smtClean="0"/>
              <a:t>15/01/2025</a:t>
            </a:fld>
            <a:endParaRPr lang="fr-FR"/>
          </a:p>
        </p:txBody>
      </p:sp>
      <p:sp>
        <p:nvSpPr>
          <p:cNvPr id="5" name="Espace réservé du pied de page 4">
            <a:extLst>
              <a:ext uri="{FF2B5EF4-FFF2-40B4-BE49-F238E27FC236}">
                <a16:creationId xmlns:a16="http://schemas.microsoft.com/office/drawing/2014/main" id="{6FB8F2BC-5C10-E2DD-1DFD-317B96AC91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F7B35B-75CA-6D90-9BF2-478ABE3F2A0F}"/>
              </a:ext>
            </a:extLst>
          </p:cNvPr>
          <p:cNvSpPr>
            <a:spLocks noGrp="1"/>
          </p:cNvSpPr>
          <p:nvPr>
            <p:ph type="sldNum" sz="quarter" idx="12"/>
          </p:nvPr>
        </p:nvSpPr>
        <p:spPr/>
        <p:txBody>
          <a:bodyPr/>
          <a:lstStyle/>
          <a:p>
            <a:fld id="{02C1E2C9-1116-4877-BB64-FEA92C49F84F}" type="slidenum">
              <a:rPr lang="fr-FR" smtClean="0"/>
              <a:t>‹N°›</a:t>
            </a:fld>
            <a:endParaRPr lang="fr-FR"/>
          </a:p>
        </p:txBody>
      </p:sp>
    </p:spTree>
    <p:extLst>
      <p:ext uri="{BB962C8B-B14F-4D97-AF65-F5344CB8AC3E}">
        <p14:creationId xmlns:p14="http://schemas.microsoft.com/office/powerpoint/2010/main" val="244029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D9B3C6F-2497-F517-4C34-724DB10A1B7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D36938-5254-387A-4C98-51F3DB08C44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692D40-956A-33F2-6B6A-1E1D67089F03}"/>
              </a:ext>
            </a:extLst>
          </p:cNvPr>
          <p:cNvSpPr>
            <a:spLocks noGrp="1"/>
          </p:cNvSpPr>
          <p:nvPr>
            <p:ph type="dt" sz="half" idx="10"/>
          </p:nvPr>
        </p:nvSpPr>
        <p:spPr/>
        <p:txBody>
          <a:bodyPr/>
          <a:lstStyle/>
          <a:p>
            <a:fld id="{F6E06371-9396-4695-A6A5-4F647F9A6DA5}" type="datetimeFigureOut">
              <a:rPr lang="fr-FR" smtClean="0"/>
              <a:t>15/01/2025</a:t>
            </a:fld>
            <a:endParaRPr lang="fr-FR"/>
          </a:p>
        </p:txBody>
      </p:sp>
      <p:sp>
        <p:nvSpPr>
          <p:cNvPr id="5" name="Espace réservé du pied de page 4">
            <a:extLst>
              <a:ext uri="{FF2B5EF4-FFF2-40B4-BE49-F238E27FC236}">
                <a16:creationId xmlns:a16="http://schemas.microsoft.com/office/drawing/2014/main" id="{4CA0DEAE-63DA-6418-5FB8-78D9188104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24990E-FB11-AB07-6B91-BB163DF0509F}"/>
              </a:ext>
            </a:extLst>
          </p:cNvPr>
          <p:cNvSpPr>
            <a:spLocks noGrp="1"/>
          </p:cNvSpPr>
          <p:nvPr>
            <p:ph type="sldNum" sz="quarter" idx="12"/>
          </p:nvPr>
        </p:nvSpPr>
        <p:spPr/>
        <p:txBody>
          <a:bodyPr/>
          <a:lstStyle/>
          <a:p>
            <a:fld id="{02C1E2C9-1116-4877-BB64-FEA92C49F84F}" type="slidenum">
              <a:rPr lang="fr-FR" smtClean="0"/>
              <a:t>‹N°›</a:t>
            </a:fld>
            <a:endParaRPr lang="fr-FR"/>
          </a:p>
        </p:txBody>
      </p:sp>
    </p:spTree>
    <p:extLst>
      <p:ext uri="{BB962C8B-B14F-4D97-AF65-F5344CB8AC3E}">
        <p14:creationId xmlns:p14="http://schemas.microsoft.com/office/powerpoint/2010/main" val="222533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38D95-27DB-4560-943C-568E59E200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5C7F42-2455-0A2D-C424-4C8EDBAC74A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6CB84D-EF44-7B9C-2605-101A44749985}"/>
              </a:ext>
            </a:extLst>
          </p:cNvPr>
          <p:cNvSpPr>
            <a:spLocks noGrp="1"/>
          </p:cNvSpPr>
          <p:nvPr>
            <p:ph type="dt" sz="half" idx="10"/>
          </p:nvPr>
        </p:nvSpPr>
        <p:spPr/>
        <p:txBody>
          <a:bodyPr/>
          <a:lstStyle/>
          <a:p>
            <a:fld id="{F6E06371-9396-4695-A6A5-4F647F9A6DA5}" type="datetimeFigureOut">
              <a:rPr lang="fr-FR" smtClean="0"/>
              <a:t>15/01/2025</a:t>
            </a:fld>
            <a:endParaRPr lang="fr-FR"/>
          </a:p>
        </p:txBody>
      </p:sp>
      <p:sp>
        <p:nvSpPr>
          <p:cNvPr id="5" name="Espace réservé du pied de page 4">
            <a:extLst>
              <a:ext uri="{FF2B5EF4-FFF2-40B4-BE49-F238E27FC236}">
                <a16:creationId xmlns:a16="http://schemas.microsoft.com/office/drawing/2014/main" id="{38B58C68-56DF-E2E4-C896-541698CB28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3F4E71-E9AA-0036-4F45-51F5799455AB}"/>
              </a:ext>
            </a:extLst>
          </p:cNvPr>
          <p:cNvSpPr>
            <a:spLocks noGrp="1"/>
          </p:cNvSpPr>
          <p:nvPr>
            <p:ph type="sldNum" sz="quarter" idx="12"/>
          </p:nvPr>
        </p:nvSpPr>
        <p:spPr/>
        <p:txBody>
          <a:bodyPr/>
          <a:lstStyle/>
          <a:p>
            <a:fld id="{02C1E2C9-1116-4877-BB64-FEA92C49F84F}" type="slidenum">
              <a:rPr lang="fr-FR" smtClean="0"/>
              <a:t>‹N°›</a:t>
            </a:fld>
            <a:endParaRPr lang="fr-FR"/>
          </a:p>
        </p:txBody>
      </p:sp>
    </p:spTree>
    <p:extLst>
      <p:ext uri="{BB962C8B-B14F-4D97-AF65-F5344CB8AC3E}">
        <p14:creationId xmlns:p14="http://schemas.microsoft.com/office/powerpoint/2010/main" val="76937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0E8BA-AE77-516C-DE33-C7D48176DF2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3151EE2-7782-7F1A-ADAD-CB987CBFC2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3A1E9C2-C55B-FC65-8007-7C335AAF1BA3}"/>
              </a:ext>
            </a:extLst>
          </p:cNvPr>
          <p:cNvSpPr>
            <a:spLocks noGrp="1"/>
          </p:cNvSpPr>
          <p:nvPr>
            <p:ph type="dt" sz="half" idx="10"/>
          </p:nvPr>
        </p:nvSpPr>
        <p:spPr/>
        <p:txBody>
          <a:bodyPr/>
          <a:lstStyle/>
          <a:p>
            <a:fld id="{F6E06371-9396-4695-A6A5-4F647F9A6DA5}" type="datetimeFigureOut">
              <a:rPr lang="fr-FR" smtClean="0"/>
              <a:t>15/01/2025</a:t>
            </a:fld>
            <a:endParaRPr lang="fr-FR"/>
          </a:p>
        </p:txBody>
      </p:sp>
      <p:sp>
        <p:nvSpPr>
          <p:cNvPr id="5" name="Espace réservé du pied de page 4">
            <a:extLst>
              <a:ext uri="{FF2B5EF4-FFF2-40B4-BE49-F238E27FC236}">
                <a16:creationId xmlns:a16="http://schemas.microsoft.com/office/drawing/2014/main" id="{A3AEE4B5-A882-CAF6-8108-95E24C2E7E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678B92-EE22-444C-3231-4F840452104B}"/>
              </a:ext>
            </a:extLst>
          </p:cNvPr>
          <p:cNvSpPr>
            <a:spLocks noGrp="1"/>
          </p:cNvSpPr>
          <p:nvPr>
            <p:ph type="sldNum" sz="quarter" idx="12"/>
          </p:nvPr>
        </p:nvSpPr>
        <p:spPr/>
        <p:txBody>
          <a:bodyPr/>
          <a:lstStyle/>
          <a:p>
            <a:fld id="{02C1E2C9-1116-4877-BB64-FEA92C49F84F}" type="slidenum">
              <a:rPr lang="fr-FR" smtClean="0"/>
              <a:t>‹N°›</a:t>
            </a:fld>
            <a:endParaRPr lang="fr-FR"/>
          </a:p>
        </p:txBody>
      </p:sp>
    </p:spTree>
    <p:extLst>
      <p:ext uri="{BB962C8B-B14F-4D97-AF65-F5344CB8AC3E}">
        <p14:creationId xmlns:p14="http://schemas.microsoft.com/office/powerpoint/2010/main" val="106626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F1867-71DE-6403-903D-172B2FD85B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74885DE-2CC1-8D1D-15A2-DE1CBEA54C1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1195F8E-A08C-C8A5-7D11-313A5FB627A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2EA96B2-482D-7138-6A2D-8D7899E65BE4}"/>
              </a:ext>
            </a:extLst>
          </p:cNvPr>
          <p:cNvSpPr>
            <a:spLocks noGrp="1"/>
          </p:cNvSpPr>
          <p:nvPr>
            <p:ph type="dt" sz="half" idx="10"/>
          </p:nvPr>
        </p:nvSpPr>
        <p:spPr/>
        <p:txBody>
          <a:bodyPr/>
          <a:lstStyle/>
          <a:p>
            <a:fld id="{F6E06371-9396-4695-A6A5-4F647F9A6DA5}" type="datetimeFigureOut">
              <a:rPr lang="fr-FR" smtClean="0"/>
              <a:t>15/01/2025</a:t>
            </a:fld>
            <a:endParaRPr lang="fr-FR"/>
          </a:p>
        </p:txBody>
      </p:sp>
      <p:sp>
        <p:nvSpPr>
          <p:cNvPr id="6" name="Espace réservé du pied de page 5">
            <a:extLst>
              <a:ext uri="{FF2B5EF4-FFF2-40B4-BE49-F238E27FC236}">
                <a16:creationId xmlns:a16="http://schemas.microsoft.com/office/drawing/2014/main" id="{2923596E-920D-2B6D-373E-010CF41BBF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A54B727-771F-29EB-6531-01C3E207E132}"/>
              </a:ext>
            </a:extLst>
          </p:cNvPr>
          <p:cNvSpPr>
            <a:spLocks noGrp="1"/>
          </p:cNvSpPr>
          <p:nvPr>
            <p:ph type="sldNum" sz="quarter" idx="12"/>
          </p:nvPr>
        </p:nvSpPr>
        <p:spPr/>
        <p:txBody>
          <a:bodyPr/>
          <a:lstStyle/>
          <a:p>
            <a:fld id="{02C1E2C9-1116-4877-BB64-FEA92C49F84F}" type="slidenum">
              <a:rPr lang="fr-FR" smtClean="0"/>
              <a:t>‹N°›</a:t>
            </a:fld>
            <a:endParaRPr lang="fr-FR"/>
          </a:p>
        </p:txBody>
      </p:sp>
    </p:spTree>
    <p:extLst>
      <p:ext uri="{BB962C8B-B14F-4D97-AF65-F5344CB8AC3E}">
        <p14:creationId xmlns:p14="http://schemas.microsoft.com/office/powerpoint/2010/main" val="414155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BADA3E-42B0-832E-CCAA-1C03DB65FEC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5C3124-50E2-AABC-903A-03425C5655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415EED3-4626-8BC2-7DC6-437CFA24CBE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28FFF02-A003-DAF9-1FE5-A853C2C07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5838217-6641-16A9-E962-DA40439F285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0484378-353C-B4DA-7572-8B803A491168}"/>
              </a:ext>
            </a:extLst>
          </p:cNvPr>
          <p:cNvSpPr>
            <a:spLocks noGrp="1"/>
          </p:cNvSpPr>
          <p:nvPr>
            <p:ph type="dt" sz="half" idx="10"/>
          </p:nvPr>
        </p:nvSpPr>
        <p:spPr/>
        <p:txBody>
          <a:bodyPr/>
          <a:lstStyle/>
          <a:p>
            <a:fld id="{F6E06371-9396-4695-A6A5-4F647F9A6DA5}" type="datetimeFigureOut">
              <a:rPr lang="fr-FR" smtClean="0"/>
              <a:t>15/01/2025</a:t>
            </a:fld>
            <a:endParaRPr lang="fr-FR"/>
          </a:p>
        </p:txBody>
      </p:sp>
      <p:sp>
        <p:nvSpPr>
          <p:cNvPr id="8" name="Espace réservé du pied de page 7">
            <a:extLst>
              <a:ext uri="{FF2B5EF4-FFF2-40B4-BE49-F238E27FC236}">
                <a16:creationId xmlns:a16="http://schemas.microsoft.com/office/drawing/2014/main" id="{7663F492-1515-8709-84E1-6247D3114FF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86CA06E-0727-83B8-9F9F-0D107B5149C5}"/>
              </a:ext>
            </a:extLst>
          </p:cNvPr>
          <p:cNvSpPr>
            <a:spLocks noGrp="1"/>
          </p:cNvSpPr>
          <p:nvPr>
            <p:ph type="sldNum" sz="quarter" idx="12"/>
          </p:nvPr>
        </p:nvSpPr>
        <p:spPr/>
        <p:txBody>
          <a:bodyPr/>
          <a:lstStyle/>
          <a:p>
            <a:fld id="{02C1E2C9-1116-4877-BB64-FEA92C49F84F}" type="slidenum">
              <a:rPr lang="fr-FR" smtClean="0"/>
              <a:t>‹N°›</a:t>
            </a:fld>
            <a:endParaRPr lang="fr-FR"/>
          </a:p>
        </p:txBody>
      </p:sp>
    </p:spTree>
    <p:extLst>
      <p:ext uri="{BB962C8B-B14F-4D97-AF65-F5344CB8AC3E}">
        <p14:creationId xmlns:p14="http://schemas.microsoft.com/office/powerpoint/2010/main" val="160704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A7FA77-F1AA-CEB6-0E0B-FDE40A6C9DA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4A45153-1BFA-4371-3535-6FEE4938EDFE}"/>
              </a:ext>
            </a:extLst>
          </p:cNvPr>
          <p:cNvSpPr>
            <a:spLocks noGrp="1"/>
          </p:cNvSpPr>
          <p:nvPr>
            <p:ph type="dt" sz="half" idx="10"/>
          </p:nvPr>
        </p:nvSpPr>
        <p:spPr/>
        <p:txBody>
          <a:bodyPr/>
          <a:lstStyle/>
          <a:p>
            <a:fld id="{F6E06371-9396-4695-A6A5-4F647F9A6DA5}" type="datetimeFigureOut">
              <a:rPr lang="fr-FR" smtClean="0"/>
              <a:t>15/01/2025</a:t>
            </a:fld>
            <a:endParaRPr lang="fr-FR"/>
          </a:p>
        </p:txBody>
      </p:sp>
      <p:sp>
        <p:nvSpPr>
          <p:cNvPr id="4" name="Espace réservé du pied de page 3">
            <a:extLst>
              <a:ext uri="{FF2B5EF4-FFF2-40B4-BE49-F238E27FC236}">
                <a16:creationId xmlns:a16="http://schemas.microsoft.com/office/drawing/2014/main" id="{EB3C3851-D98F-6BFC-A269-A5CFD8FE63A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8B67FFB-BC62-C70F-C558-839D1492FE98}"/>
              </a:ext>
            </a:extLst>
          </p:cNvPr>
          <p:cNvSpPr>
            <a:spLocks noGrp="1"/>
          </p:cNvSpPr>
          <p:nvPr>
            <p:ph type="sldNum" sz="quarter" idx="12"/>
          </p:nvPr>
        </p:nvSpPr>
        <p:spPr/>
        <p:txBody>
          <a:bodyPr/>
          <a:lstStyle/>
          <a:p>
            <a:fld id="{02C1E2C9-1116-4877-BB64-FEA92C49F84F}" type="slidenum">
              <a:rPr lang="fr-FR" smtClean="0"/>
              <a:t>‹N°›</a:t>
            </a:fld>
            <a:endParaRPr lang="fr-FR"/>
          </a:p>
        </p:txBody>
      </p:sp>
    </p:spTree>
    <p:extLst>
      <p:ext uri="{BB962C8B-B14F-4D97-AF65-F5344CB8AC3E}">
        <p14:creationId xmlns:p14="http://schemas.microsoft.com/office/powerpoint/2010/main" val="193128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83704E9-D868-AA46-0383-BD24713982F8}"/>
              </a:ext>
            </a:extLst>
          </p:cNvPr>
          <p:cNvSpPr>
            <a:spLocks noGrp="1"/>
          </p:cNvSpPr>
          <p:nvPr>
            <p:ph type="dt" sz="half" idx="10"/>
          </p:nvPr>
        </p:nvSpPr>
        <p:spPr/>
        <p:txBody>
          <a:bodyPr/>
          <a:lstStyle/>
          <a:p>
            <a:fld id="{F6E06371-9396-4695-A6A5-4F647F9A6DA5}" type="datetimeFigureOut">
              <a:rPr lang="fr-FR" smtClean="0"/>
              <a:t>15/01/2025</a:t>
            </a:fld>
            <a:endParaRPr lang="fr-FR"/>
          </a:p>
        </p:txBody>
      </p:sp>
      <p:sp>
        <p:nvSpPr>
          <p:cNvPr id="3" name="Espace réservé du pied de page 2">
            <a:extLst>
              <a:ext uri="{FF2B5EF4-FFF2-40B4-BE49-F238E27FC236}">
                <a16:creationId xmlns:a16="http://schemas.microsoft.com/office/drawing/2014/main" id="{76792749-EA0C-1B7D-F560-29DDCB839CA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D111DB1-3F35-A41C-0E30-9F4B34DEA839}"/>
              </a:ext>
            </a:extLst>
          </p:cNvPr>
          <p:cNvSpPr>
            <a:spLocks noGrp="1"/>
          </p:cNvSpPr>
          <p:nvPr>
            <p:ph type="sldNum" sz="quarter" idx="12"/>
          </p:nvPr>
        </p:nvSpPr>
        <p:spPr/>
        <p:txBody>
          <a:bodyPr/>
          <a:lstStyle/>
          <a:p>
            <a:fld id="{02C1E2C9-1116-4877-BB64-FEA92C49F84F}" type="slidenum">
              <a:rPr lang="fr-FR" smtClean="0"/>
              <a:t>‹N°›</a:t>
            </a:fld>
            <a:endParaRPr lang="fr-FR"/>
          </a:p>
        </p:txBody>
      </p:sp>
    </p:spTree>
    <p:extLst>
      <p:ext uri="{BB962C8B-B14F-4D97-AF65-F5344CB8AC3E}">
        <p14:creationId xmlns:p14="http://schemas.microsoft.com/office/powerpoint/2010/main" val="9999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441B0C-76D5-8A31-8735-D4D5D098CAB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9A4233D-1BC7-8DEE-7574-EE2D9E6E73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BB29E08-F7E2-695C-30E4-4F631DBE5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16A3897-8B8E-ED3D-EEE9-5DBA3CD1D455}"/>
              </a:ext>
            </a:extLst>
          </p:cNvPr>
          <p:cNvSpPr>
            <a:spLocks noGrp="1"/>
          </p:cNvSpPr>
          <p:nvPr>
            <p:ph type="dt" sz="half" idx="10"/>
          </p:nvPr>
        </p:nvSpPr>
        <p:spPr/>
        <p:txBody>
          <a:bodyPr/>
          <a:lstStyle/>
          <a:p>
            <a:fld id="{F6E06371-9396-4695-A6A5-4F647F9A6DA5}" type="datetimeFigureOut">
              <a:rPr lang="fr-FR" smtClean="0"/>
              <a:t>15/01/2025</a:t>
            </a:fld>
            <a:endParaRPr lang="fr-FR"/>
          </a:p>
        </p:txBody>
      </p:sp>
      <p:sp>
        <p:nvSpPr>
          <p:cNvPr id="6" name="Espace réservé du pied de page 5">
            <a:extLst>
              <a:ext uri="{FF2B5EF4-FFF2-40B4-BE49-F238E27FC236}">
                <a16:creationId xmlns:a16="http://schemas.microsoft.com/office/drawing/2014/main" id="{90C96507-BA9F-2407-1C81-9F36D807B8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AC21BD-EA59-4B50-38A0-A3201E23DFBD}"/>
              </a:ext>
            </a:extLst>
          </p:cNvPr>
          <p:cNvSpPr>
            <a:spLocks noGrp="1"/>
          </p:cNvSpPr>
          <p:nvPr>
            <p:ph type="sldNum" sz="quarter" idx="12"/>
          </p:nvPr>
        </p:nvSpPr>
        <p:spPr/>
        <p:txBody>
          <a:bodyPr/>
          <a:lstStyle/>
          <a:p>
            <a:fld id="{02C1E2C9-1116-4877-BB64-FEA92C49F84F}" type="slidenum">
              <a:rPr lang="fr-FR" smtClean="0"/>
              <a:t>‹N°›</a:t>
            </a:fld>
            <a:endParaRPr lang="fr-FR"/>
          </a:p>
        </p:txBody>
      </p:sp>
    </p:spTree>
    <p:extLst>
      <p:ext uri="{BB962C8B-B14F-4D97-AF65-F5344CB8AC3E}">
        <p14:creationId xmlns:p14="http://schemas.microsoft.com/office/powerpoint/2010/main" val="207244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04F47F-1154-D025-0FA4-93A283AD856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2E333B6-4B61-18CC-A9E3-C22D7770B5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59576B3-F59A-9292-AA11-361F5EF3F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315415F-B62F-D614-14D5-EBBF88ABB535}"/>
              </a:ext>
            </a:extLst>
          </p:cNvPr>
          <p:cNvSpPr>
            <a:spLocks noGrp="1"/>
          </p:cNvSpPr>
          <p:nvPr>
            <p:ph type="dt" sz="half" idx="10"/>
          </p:nvPr>
        </p:nvSpPr>
        <p:spPr/>
        <p:txBody>
          <a:bodyPr/>
          <a:lstStyle/>
          <a:p>
            <a:fld id="{F6E06371-9396-4695-A6A5-4F647F9A6DA5}" type="datetimeFigureOut">
              <a:rPr lang="fr-FR" smtClean="0"/>
              <a:t>15/01/2025</a:t>
            </a:fld>
            <a:endParaRPr lang="fr-FR"/>
          </a:p>
        </p:txBody>
      </p:sp>
      <p:sp>
        <p:nvSpPr>
          <p:cNvPr id="6" name="Espace réservé du pied de page 5">
            <a:extLst>
              <a:ext uri="{FF2B5EF4-FFF2-40B4-BE49-F238E27FC236}">
                <a16:creationId xmlns:a16="http://schemas.microsoft.com/office/drawing/2014/main" id="{250CABFE-554A-F8E0-D345-8AADD4AB0D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446AB4-41B0-E51C-F100-11953DF8FEFA}"/>
              </a:ext>
            </a:extLst>
          </p:cNvPr>
          <p:cNvSpPr>
            <a:spLocks noGrp="1"/>
          </p:cNvSpPr>
          <p:nvPr>
            <p:ph type="sldNum" sz="quarter" idx="12"/>
          </p:nvPr>
        </p:nvSpPr>
        <p:spPr/>
        <p:txBody>
          <a:bodyPr/>
          <a:lstStyle/>
          <a:p>
            <a:fld id="{02C1E2C9-1116-4877-BB64-FEA92C49F84F}" type="slidenum">
              <a:rPr lang="fr-FR" smtClean="0"/>
              <a:t>‹N°›</a:t>
            </a:fld>
            <a:endParaRPr lang="fr-FR"/>
          </a:p>
        </p:txBody>
      </p:sp>
    </p:spTree>
    <p:extLst>
      <p:ext uri="{BB962C8B-B14F-4D97-AF65-F5344CB8AC3E}">
        <p14:creationId xmlns:p14="http://schemas.microsoft.com/office/powerpoint/2010/main" val="112422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EBD3"/>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2CF9868-FF73-1D23-8D06-3048F5101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465368E-C6EA-045E-DB7D-B0BE3B3DD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631ADC-2DA5-A57E-8D73-BB86715AD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06371-9396-4695-A6A5-4F647F9A6DA5}" type="datetimeFigureOut">
              <a:rPr lang="fr-FR" smtClean="0"/>
              <a:t>15/01/2025</a:t>
            </a:fld>
            <a:endParaRPr lang="fr-FR"/>
          </a:p>
        </p:txBody>
      </p:sp>
      <p:sp>
        <p:nvSpPr>
          <p:cNvPr id="5" name="Espace réservé du pied de page 4">
            <a:extLst>
              <a:ext uri="{FF2B5EF4-FFF2-40B4-BE49-F238E27FC236}">
                <a16:creationId xmlns:a16="http://schemas.microsoft.com/office/drawing/2014/main" id="{FAD08E6D-E42E-6A73-268F-57ED6D390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88EA57C-1C19-BFC0-C9BD-0CEE0BA8F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1E2C9-1116-4877-BB64-FEA92C49F84F}" type="slidenum">
              <a:rPr lang="fr-FR" smtClean="0"/>
              <a:t>‹N°›</a:t>
            </a:fld>
            <a:endParaRPr lang="fr-FR"/>
          </a:p>
        </p:txBody>
      </p:sp>
    </p:spTree>
    <p:extLst>
      <p:ext uri="{BB962C8B-B14F-4D97-AF65-F5344CB8AC3E}">
        <p14:creationId xmlns:p14="http://schemas.microsoft.com/office/powerpoint/2010/main" val="615744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35702197-2FA9-96CA-B847-66A34B015F04}"/>
              </a:ext>
            </a:extLst>
          </p:cNvPr>
          <p:cNvPicPr>
            <a:picLocks noChangeAspect="1"/>
          </p:cNvPicPr>
          <p:nvPr/>
        </p:nvPicPr>
        <p:blipFill>
          <a:blip r:embed="rId2"/>
          <a:stretch>
            <a:fillRect/>
          </a:stretch>
        </p:blipFill>
        <p:spPr>
          <a:xfrm>
            <a:off x="9134475" y="0"/>
            <a:ext cx="5486400" cy="6858000"/>
          </a:xfrm>
          <a:prstGeom prst="rect">
            <a:avLst/>
          </a:prstGeom>
        </p:spPr>
      </p:pic>
      <p:sp>
        <p:nvSpPr>
          <p:cNvPr id="5" name="Text 0">
            <a:extLst>
              <a:ext uri="{FF2B5EF4-FFF2-40B4-BE49-F238E27FC236}">
                <a16:creationId xmlns:a16="http://schemas.microsoft.com/office/drawing/2014/main" id="{295E9659-9FC1-BB81-8410-29B804979505}"/>
              </a:ext>
            </a:extLst>
          </p:cNvPr>
          <p:cNvSpPr/>
          <p:nvPr/>
        </p:nvSpPr>
        <p:spPr>
          <a:xfrm>
            <a:off x="793790" y="1324988"/>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Chapitre 5 : Séries Chronologiques</a:t>
            </a:r>
            <a:endParaRPr lang="en-US" sz="4450" dirty="0"/>
          </a:p>
        </p:txBody>
      </p:sp>
      <p:sp>
        <p:nvSpPr>
          <p:cNvPr id="6" name="Text 1">
            <a:extLst>
              <a:ext uri="{FF2B5EF4-FFF2-40B4-BE49-F238E27FC236}">
                <a16:creationId xmlns:a16="http://schemas.microsoft.com/office/drawing/2014/main" id="{7465987F-57EC-8353-12F1-2C8D1471039A}"/>
              </a:ext>
            </a:extLst>
          </p:cNvPr>
          <p:cNvSpPr/>
          <p:nvPr/>
        </p:nvSpPr>
        <p:spPr>
          <a:xfrm>
            <a:off x="793789" y="3026747"/>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Ce chapitre aborde les séries chronologiques, un concept essentiel en statistique et économétrie. Les séries chronologiques représentent des données collectées à intervalles de temps réguliers, permettant d'étudier les variations temporelles des phénomènes. Nous allons explorer les différents modèles et techniques d'analyse des séries chronologiques, en mettant l'accent sur l'identification des tendances et des composantes saisonnières.</a:t>
            </a:r>
            <a:endParaRPr lang="en-US" sz="1750" dirty="0"/>
          </a:p>
        </p:txBody>
      </p:sp>
      <p:sp>
        <p:nvSpPr>
          <p:cNvPr id="7" name="Text 3">
            <a:extLst>
              <a:ext uri="{FF2B5EF4-FFF2-40B4-BE49-F238E27FC236}">
                <a16:creationId xmlns:a16="http://schemas.microsoft.com/office/drawing/2014/main" id="{F700346F-90BB-76CC-3702-4D71617AF76A}"/>
              </a:ext>
            </a:extLst>
          </p:cNvPr>
          <p:cNvSpPr/>
          <p:nvPr/>
        </p:nvSpPr>
        <p:spPr>
          <a:xfrm>
            <a:off x="1270040" y="6011466"/>
            <a:ext cx="2168962" cy="396835"/>
          </a:xfrm>
          <a:prstGeom prst="rect">
            <a:avLst/>
          </a:prstGeom>
          <a:noFill/>
          <a:ln/>
        </p:spPr>
        <p:txBody>
          <a:bodyPr wrap="none" lIns="0" tIns="0" rIns="0" bIns="0" rtlCol="0" anchor="t"/>
          <a:lstStyle/>
          <a:p>
            <a:pPr marL="0" indent="0" algn="l">
              <a:lnSpc>
                <a:spcPts val="3100"/>
              </a:lnSpc>
              <a:buNone/>
            </a:pPr>
            <a:r>
              <a:rPr lang="en-US" sz="2200" b="1" dirty="0">
                <a:solidFill>
                  <a:srgbClr val="2B4150"/>
                </a:solidFill>
                <a:latin typeface="Source Sans Pro Bold" pitchFamily="34" charset="0"/>
                <a:ea typeface="Source Sans Pro Bold" pitchFamily="34" charset="-122"/>
                <a:cs typeface="Source Sans Pro Bold" pitchFamily="34" charset="-120"/>
              </a:rPr>
              <a:t>Dr.  Souad </a:t>
            </a:r>
            <a:r>
              <a:rPr lang="en-US" sz="2200" b="1" dirty="0" err="1">
                <a:solidFill>
                  <a:srgbClr val="2B4150"/>
                </a:solidFill>
                <a:latin typeface="Source Sans Pro Bold" pitchFamily="34" charset="0"/>
                <a:ea typeface="Source Sans Pro Bold" pitchFamily="34" charset="-122"/>
                <a:cs typeface="Source Sans Pro Bold" pitchFamily="34" charset="-120"/>
              </a:rPr>
              <a:t>Khellat</a:t>
            </a:r>
            <a:endParaRPr lang="en-US" sz="2200" dirty="0"/>
          </a:p>
        </p:txBody>
      </p:sp>
    </p:spTree>
    <p:extLst>
      <p:ext uri="{BB962C8B-B14F-4D97-AF65-F5344CB8AC3E}">
        <p14:creationId xmlns:p14="http://schemas.microsoft.com/office/powerpoint/2010/main" val="124652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D3D31FBC-E9AA-51DA-A6D8-E82B73C9EB3B}"/>
              </a:ext>
            </a:extLst>
          </p:cNvPr>
          <p:cNvSpPr/>
          <p:nvPr/>
        </p:nvSpPr>
        <p:spPr>
          <a:xfrm>
            <a:off x="219632" y="1085438"/>
            <a:ext cx="9087408" cy="708779"/>
          </a:xfrm>
          <a:prstGeom prst="rect">
            <a:avLst/>
          </a:prstGeom>
          <a:noFill/>
          <a:ln/>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Définition des Séries Chronologiques</a:t>
            </a:r>
            <a:endParaRPr lang="en-US" sz="4450" dirty="0"/>
          </a:p>
        </p:txBody>
      </p:sp>
      <p:sp>
        <p:nvSpPr>
          <p:cNvPr id="5" name="Text 1">
            <a:extLst>
              <a:ext uri="{FF2B5EF4-FFF2-40B4-BE49-F238E27FC236}">
                <a16:creationId xmlns:a16="http://schemas.microsoft.com/office/drawing/2014/main" id="{84926839-7D9D-31E3-2353-EB985C944D4D}"/>
              </a:ext>
            </a:extLst>
          </p:cNvPr>
          <p:cNvSpPr/>
          <p:nvPr/>
        </p:nvSpPr>
        <p:spPr>
          <a:xfrm>
            <a:off x="219633" y="3327280"/>
            <a:ext cx="5692070" cy="2177415"/>
          </a:xfrm>
          <a:prstGeom prst="rect">
            <a:avLst/>
          </a:prstGeom>
          <a:noFill/>
          <a:ln/>
        </p:spPr>
        <p:txBody>
          <a:bodyPr wrap="square" lIns="0" tIns="0" rIns="0" bIns="0" rtlCol="0" anchor="t"/>
          <a:lstStyle/>
          <a:p>
            <a:pPr marL="0" indent="0" algn="just">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Une série chronologique est une suite de données observées à des moments successifs et régulièrement espacés. Elle peut représenter des phénomènes variés comme les prix des actions, les taux de chômage, les températures, etc. On note généralement la série chronologique </a:t>
            </a:r>
            <a:r>
              <a:rPr lang="en-US" sz="1750" b="1" dirty="0">
                <a:solidFill>
                  <a:srgbClr val="2B4150"/>
                </a:solidFill>
                <a:latin typeface="Source Sans Pro" pitchFamily="34" charset="0"/>
                <a:ea typeface="Source Sans Pro" pitchFamily="34" charset="-122"/>
                <a:cs typeface="Source Sans Pro" pitchFamily="34" charset="-120"/>
              </a:rPr>
              <a:t>X</a:t>
            </a:r>
            <a:r>
              <a:rPr lang="en-US" sz="1750" dirty="0">
                <a:solidFill>
                  <a:srgbClr val="2B4150"/>
                </a:solidFill>
                <a:latin typeface="Source Sans Pro" pitchFamily="34" charset="0"/>
                <a:ea typeface="Source Sans Pro" pitchFamily="34" charset="-122"/>
                <a:cs typeface="Source Sans Pro" pitchFamily="34" charset="-120"/>
              </a:rPr>
              <a:t> et chaque observation par </a:t>
            </a:r>
            <a:r>
              <a:rPr lang="en-US" sz="1750" b="1" dirty="0">
                <a:solidFill>
                  <a:srgbClr val="2B4150"/>
                </a:solidFill>
                <a:latin typeface="Source Sans Pro" pitchFamily="34" charset="0"/>
                <a:ea typeface="Source Sans Pro" pitchFamily="34" charset="-122"/>
                <a:cs typeface="Source Sans Pro" pitchFamily="34" charset="-120"/>
              </a:rPr>
              <a:t>xt</a:t>
            </a:r>
            <a:r>
              <a:rPr lang="en-US" sz="1750" dirty="0">
                <a:solidFill>
                  <a:srgbClr val="2B4150"/>
                </a:solidFill>
                <a:latin typeface="Source Sans Pro" pitchFamily="34" charset="0"/>
                <a:ea typeface="Source Sans Pro" pitchFamily="34" charset="-122"/>
                <a:cs typeface="Source Sans Pro" pitchFamily="34" charset="-120"/>
              </a:rPr>
              <a:t>, où </a:t>
            </a:r>
            <a:r>
              <a:rPr lang="en-US" sz="1750" b="1" dirty="0">
                <a:solidFill>
                  <a:srgbClr val="2B4150"/>
                </a:solidFill>
                <a:latin typeface="Source Sans Pro" pitchFamily="34" charset="0"/>
                <a:ea typeface="Source Sans Pro" pitchFamily="34" charset="-122"/>
                <a:cs typeface="Source Sans Pro" pitchFamily="34" charset="-120"/>
              </a:rPr>
              <a:t>t</a:t>
            </a:r>
            <a:r>
              <a:rPr lang="en-US" sz="1750" dirty="0">
                <a:solidFill>
                  <a:srgbClr val="2B4150"/>
                </a:solidFill>
                <a:latin typeface="Source Sans Pro" pitchFamily="34" charset="0"/>
                <a:ea typeface="Source Sans Pro" pitchFamily="34" charset="-122"/>
                <a:cs typeface="Source Sans Pro" pitchFamily="34" charset="-120"/>
              </a:rPr>
              <a:t> représente le temps.</a:t>
            </a:r>
            <a:endParaRPr lang="en-US" sz="1750" dirty="0"/>
          </a:p>
        </p:txBody>
      </p:sp>
      <p:sp>
        <p:nvSpPr>
          <p:cNvPr id="6" name="Text 2">
            <a:extLst>
              <a:ext uri="{FF2B5EF4-FFF2-40B4-BE49-F238E27FC236}">
                <a16:creationId xmlns:a16="http://schemas.microsoft.com/office/drawing/2014/main" id="{60683904-3EDC-BC8B-B888-08265176F03F}"/>
              </a:ext>
            </a:extLst>
          </p:cNvPr>
          <p:cNvSpPr/>
          <p:nvPr/>
        </p:nvSpPr>
        <p:spPr>
          <a:xfrm>
            <a:off x="6301514" y="3327280"/>
            <a:ext cx="5692070" cy="2177415"/>
          </a:xfrm>
          <a:prstGeom prst="rect">
            <a:avLst/>
          </a:prstGeom>
          <a:noFill/>
          <a:ln/>
        </p:spPr>
        <p:txBody>
          <a:bodyPr wrap="square" lIns="0" tIns="0" rIns="0" bIns="0" rtlCol="0" anchor="t"/>
          <a:lstStyle/>
          <a:p>
            <a:pPr marL="0" indent="0" algn="just">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Chaque observation est associée à un moment précis, souvent un index numérique croissant </a:t>
            </a:r>
            <a:r>
              <a:rPr lang="en-US" sz="1750" b="1" dirty="0">
                <a:solidFill>
                  <a:srgbClr val="2B4150"/>
                </a:solidFill>
                <a:latin typeface="Source Sans Pro" pitchFamily="34" charset="0"/>
                <a:ea typeface="Source Sans Pro" pitchFamily="34" charset="-122"/>
                <a:cs typeface="Source Sans Pro" pitchFamily="34" charset="-120"/>
              </a:rPr>
              <a:t>t</a:t>
            </a:r>
            <a:r>
              <a:rPr lang="en-US" sz="1750" dirty="0">
                <a:solidFill>
                  <a:srgbClr val="2B4150"/>
                </a:solidFill>
                <a:latin typeface="Source Sans Pro" pitchFamily="34" charset="0"/>
                <a:ea typeface="Source Sans Pro" pitchFamily="34" charset="-122"/>
                <a:cs typeface="Source Sans Pro" pitchFamily="34" charset="-120"/>
              </a:rPr>
              <a:t> : t=1, 2, 3, ..., n. La série chronologique peut ainsi s'écrire X = x1, x2, ..., xn. Ces données permettent d'observer l'évolution du phénomène étudié au fil du temps, ce qui est crucial pour de nombreuses applications statistiques.</a:t>
            </a:r>
            <a:endParaRPr lang="en-US" sz="1750" dirty="0"/>
          </a:p>
        </p:txBody>
      </p:sp>
    </p:spTree>
    <p:extLst>
      <p:ext uri="{BB962C8B-B14F-4D97-AF65-F5344CB8AC3E}">
        <p14:creationId xmlns:p14="http://schemas.microsoft.com/office/powerpoint/2010/main" val="254494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3CFF2C93-2298-8280-5CE3-2C272C97C032}"/>
              </a:ext>
            </a:extLst>
          </p:cNvPr>
          <p:cNvSpPr/>
          <p:nvPr/>
        </p:nvSpPr>
        <p:spPr>
          <a:xfrm>
            <a:off x="209590" y="1227326"/>
            <a:ext cx="9427726" cy="708779"/>
          </a:xfrm>
          <a:prstGeom prst="rect">
            <a:avLst/>
          </a:prstGeom>
          <a:noFill/>
          <a:ln/>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Modèles de Séries Chronologiques</a:t>
            </a:r>
            <a:endParaRPr lang="en-US" sz="4450" dirty="0"/>
          </a:p>
        </p:txBody>
      </p:sp>
      <p:sp>
        <p:nvSpPr>
          <p:cNvPr id="5" name="Text 1">
            <a:extLst>
              <a:ext uri="{FF2B5EF4-FFF2-40B4-BE49-F238E27FC236}">
                <a16:creationId xmlns:a16="http://schemas.microsoft.com/office/drawing/2014/main" id="{7380FFC2-150F-36A5-D678-61948F9EA11D}"/>
              </a:ext>
            </a:extLst>
          </p:cNvPr>
          <p:cNvSpPr/>
          <p:nvPr/>
        </p:nvSpPr>
        <p:spPr>
          <a:xfrm>
            <a:off x="209590" y="2480339"/>
            <a:ext cx="6244709" cy="1088708"/>
          </a:xfrm>
          <a:prstGeom prst="rect">
            <a:avLst/>
          </a:prstGeom>
          <a:noFill/>
          <a:ln/>
        </p:spPr>
        <p:txBody>
          <a:bodyPr wrap="square" lIns="0" tIns="0" rIns="0" bIns="0" rtlCol="0" anchor="t"/>
          <a:lstStyle/>
          <a:p>
            <a:pPr marL="0" indent="0" algn="just">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Pour analyser les séries chronologiques, on cherche à identifier les tendances qui les caractérisent. Deux modèles classiques sont souvent utilisés :</a:t>
            </a:r>
            <a:endParaRPr lang="en-US" sz="1750" dirty="0"/>
          </a:p>
        </p:txBody>
      </p:sp>
      <p:sp>
        <p:nvSpPr>
          <p:cNvPr id="6" name="Text 2">
            <a:extLst>
              <a:ext uri="{FF2B5EF4-FFF2-40B4-BE49-F238E27FC236}">
                <a16:creationId xmlns:a16="http://schemas.microsoft.com/office/drawing/2014/main" id="{5BB24525-CDFE-F9FF-6142-18220ED70B44}"/>
              </a:ext>
            </a:extLst>
          </p:cNvPr>
          <p:cNvSpPr/>
          <p:nvPr/>
        </p:nvSpPr>
        <p:spPr>
          <a:xfrm>
            <a:off x="209590" y="3773120"/>
            <a:ext cx="6244709" cy="1088708"/>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Le modèle linéaire : la tendance est représentée par une droite. Il se traduit par une augmentation ou une diminution constante de la variable au fil du temps.</a:t>
            </a:r>
            <a:endParaRPr lang="en-US" sz="1750" dirty="0"/>
          </a:p>
        </p:txBody>
      </p:sp>
      <p:sp>
        <p:nvSpPr>
          <p:cNvPr id="7" name="Text 3">
            <a:extLst>
              <a:ext uri="{FF2B5EF4-FFF2-40B4-BE49-F238E27FC236}">
                <a16:creationId xmlns:a16="http://schemas.microsoft.com/office/drawing/2014/main" id="{E5C1DC72-2A6C-B98C-9FE3-79D9371AA765}"/>
              </a:ext>
            </a:extLst>
          </p:cNvPr>
          <p:cNvSpPr/>
          <p:nvPr/>
        </p:nvSpPr>
        <p:spPr>
          <a:xfrm>
            <a:off x="209590" y="4941123"/>
            <a:ext cx="6244709" cy="1088708"/>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Le modèle exponentiel : la tendance est représentée par une courbe exponentielle. Il traduit une croissance ou une décroissance rapide de la variable au fil du temps.</a:t>
            </a:r>
            <a:endParaRPr lang="en-US" sz="1750" dirty="0"/>
          </a:p>
        </p:txBody>
      </p:sp>
      <p:sp>
        <p:nvSpPr>
          <p:cNvPr id="8" name="Text 4">
            <a:extLst>
              <a:ext uri="{FF2B5EF4-FFF2-40B4-BE49-F238E27FC236}">
                <a16:creationId xmlns:a16="http://schemas.microsoft.com/office/drawing/2014/main" id="{DD43D75E-06CE-28F2-F7E8-1DC028DB77EE}"/>
              </a:ext>
            </a:extLst>
          </p:cNvPr>
          <p:cNvSpPr/>
          <p:nvPr/>
        </p:nvSpPr>
        <p:spPr>
          <a:xfrm>
            <a:off x="7015321" y="2480339"/>
            <a:ext cx="4967089" cy="2177415"/>
          </a:xfrm>
          <a:prstGeom prst="rect">
            <a:avLst/>
          </a:prstGeom>
          <a:noFill/>
          <a:ln/>
        </p:spPr>
        <p:txBody>
          <a:bodyPr wrap="square" lIns="0" tIns="0" rIns="0" bIns="0" rtlCol="0" anchor="t"/>
          <a:lstStyle/>
          <a:p>
            <a:pPr marL="0" indent="0" algn="just">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L'identification du modèle le plus approprié dépend de la nature des données et du phénomène étudié. L'analyse de la série chronologique permet de déterminer si la tendance est linéaire, exponentielle ou autre. Il existe d'autres modèles plus complexes, mais ces deux modèles constituent une base importante pour comprendre l'évolution des données temporelles.</a:t>
            </a:r>
            <a:endParaRPr lang="en-US" sz="1750" dirty="0"/>
          </a:p>
        </p:txBody>
      </p:sp>
    </p:spTree>
    <p:extLst>
      <p:ext uri="{BB962C8B-B14F-4D97-AF65-F5344CB8AC3E}">
        <p14:creationId xmlns:p14="http://schemas.microsoft.com/office/powerpoint/2010/main" val="201132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6F8DF264-511E-3D96-CFD0-FEB11AE42EDE}"/>
              </a:ext>
            </a:extLst>
          </p:cNvPr>
          <p:cNvPicPr>
            <a:picLocks noChangeAspect="1"/>
          </p:cNvPicPr>
          <p:nvPr/>
        </p:nvPicPr>
        <p:blipFill>
          <a:blip r:embed="rId2"/>
          <a:stretch>
            <a:fillRect/>
          </a:stretch>
        </p:blipFill>
        <p:spPr>
          <a:xfrm>
            <a:off x="-94893" y="0"/>
            <a:ext cx="5486400" cy="6858000"/>
          </a:xfrm>
          <a:prstGeom prst="rect">
            <a:avLst/>
          </a:prstGeom>
        </p:spPr>
      </p:pic>
      <p:sp>
        <p:nvSpPr>
          <p:cNvPr id="5" name="Text 0">
            <a:extLst>
              <a:ext uri="{FF2B5EF4-FFF2-40B4-BE49-F238E27FC236}">
                <a16:creationId xmlns:a16="http://schemas.microsoft.com/office/drawing/2014/main" id="{1B480177-6693-748D-6840-BC1A6CBCB6A0}"/>
              </a:ext>
            </a:extLst>
          </p:cNvPr>
          <p:cNvSpPr/>
          <p:nvPr/>
        </p:nvSpPr>
        <p:spPr>
          <a:xfrm>
            <a:off x="5591532" y="286822"/>
            <a:ext cx="6600468" cy="629007"/>
          </a:xfrm>
          <a:prstGeom prst="rect">
            <a:avLst/>
          </a:prstGeom>
          <a:noFill/>
          <a:ln/>
        </p:spPr>
        <p:txBody>
          <a:bodyPr wrap="none" lIns="0" tIns="0" rIns="0" bIns="0" rtlCol="0" anchor="t"/>
          <a:lstStyle/>
          <a:p>
            <a:pPr marL="0" indent="0">
              <a:lnSpc>
                <a:spcPts val="4950"/>
              </a:lnSpc>
              <a:buNone/>
            </a:pPr>
            <a:r>
              <a:rPr lang="en-US" sz="3950" dirty="0">
                <a:solidFill>
                  <a:srgbClr val="124E73"/>
                </a:solidFill>
                <a:latin typeface="MuseoModerno Medium" pitchFamily="34" charset="0"/>
                <a:ea typeface="MuseoModerno Medium" pitchFamily="34" charset="-122"/>
                <a:cs typeface="MuseoModerno Medium" pitchFamily="34" charset="-120"/>
              </a:rPr>
              <a:t>Composantes Saisonnières</a:t>
            </a:r>
            <a:endParaRPr lang="en-US" sz="3950" dirty="0"/>
          </a:p>
        </p:txBody>
      </p:sp>
      <p:sp>
        <p:nvSpPr>
          <p:cNvPr id="6" name="Text 1">
            <a:extLst>
              <a:ext uri="{FF2B5EF4-FFF2-40B4-BE49-F238E27FC236}">
                <a16:creationId xmlns:a16="http://schemas.microsoft.com/office/drawing/2014/main" id="{8F11AD28-9AA0-28A3-DC37-A77167F883F8}"/>
              </a:ext>
            </a:extLst>
          </p:cNvPr>
          <p:cNvSpPr/>
          <p:nvPr/>
        </p:nvSpPr>
        <p:spPr>
          <a:xfrm>
            <a:off x="5591532" y="1205071"/>
            <a:ext cx="6422668" cy="1288256"/>
          </a:xfrm>
          <a:prstGeom prst="rect">
            <a:avLst/>
          </a:prstGeom>
          <a:noFill/>
          <a:ln/>
        </p:spPr>
        <p:txBody>
          <a:bodyPr wrap="square" lIns="0" tIns="0" rIns="0" bIns="0" rtlCol="0" anchor="t"/>
          <a:lstStyle/>
          <a:p>
            <a:pPr marL="0" indent="0">
              <a:lnSpc>
                <a:spcPts val="2500"/>
              </a:lnSpc>
              <a:buNone/>
            </a:pPr>
            <a:r>
              <a:rPr lang="en-US" sz="1600" dirty="0">
                <a:solidFill>
                  <a:srgbClr val="2B4150"/>
                </a:solidFill>
                <a:latin typeface="Source Sans Pro" pitchFamily="34" charset="0"/>
                <a:ea typeface="Source Sans Pro" pitchFamily="34" charset="-122"/>
                <a:cs typeface="Source Sans Pro" pitchFamily="34" charset="-120"/>
              </a:rPr>
              <a:t>Dans certaines séries chronologiques, on observe une influence saisonnière, c'est-à-dire une variation récurrente liée aux saisons de l'année. Ces variations peuvent être liées à des facteurs comme le climat, les habitudes de consommation ou les événements saisonniers. Par exemple, les ventes de crème glacée augmentent généralement en été.</a:t>
            </a:r>
            <a:endParaRPr lang="en-US" sz="1600" dirty="0"/>
          </a:p>
        </p:txBody>
      </p:sp>
      <p:pic>
        <p:nvPicPr>
          <p:cNvPr id="7" name="Image 1" descr="preencoded.png">
            <a:extLst>
              <a:ext uri="{FF2B5EF4-FFF2-40B4-BE49-F238E27FC236}">
                <a16:creationId xmlns:a16="http://schemas.microsoft.com/office/drawing/2014/main" id="{6BF49FC4-6BBB-52F7-4C52-9C8518A033EC}"/>
              </a:ext>
            </a:extLst>
          </p:cNvPr>
          <p:cNvPicPr>
            <a:picLocks noChangeAspect="1"/>
          </p:cNvPicPr>
          <p:nvPr/>
        </p:nvPicPr>
        <p:blipFill>
          <a:blip r:embed="rId3"/>
          <a:stretch>
            <a:fillRect/>
          </a:stretch>
        </p:blipFill>
        <p:spPr>
          <a:xfrm>
            <a:off x="5591533" y="3304032"/>
            <a:ext cx="6600468" cy="3479800"/>
          </a:xfrm>
          <a:prstGeom prst="rect">
            <a:avLst/>
          </a:prstGeom>
        </p:spPr>
      </p:pic>
    </p:spTree>
    <p:extLst>
      <p:ext uri="{BB962C8B-B14F-4D97-AF65-F5344CB8AC3E}">
        <p14:creationId xmlns:p14="http://schemas.microsoft.com/office/powerpoint/2010/main" val="19144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E0AEC03E-6E80-A94C-4BAF-4E8AD0841DF1}"/>
              </a:ext>
            </a:extLst>
          </p:cNvPr>
          <p:cNvPicPr>
            <a:picLocks noChangeAspect="1"/>
          </p:cNvPicPr>
          <p:nvPr/>
        </p:nvPicPr>
        <p:blipFill>
          <a:blip r:embed="rId2"/>
          <a:stretch>
            <a:fillRect/>
          </a:stretch>
        </p:blipFill>
        <p:spPr>
          <a:xfrm>
            <a:off x="9144000" y="0"/>
            <a:ext cx="3048000" cy="6858000"/>
          </a:xfrm>
          <a:prstGeom prst="rect">
            <a:avLst/>
          </a:prstGeom>
        </p:spPr>
      </p:pic>
      <p:sp>
        <p:nvSpPr>
          <p:cNvPr id="5" name="Text 0">
            <a:extLst>
              <a:ext uri="{FF2B5EF4-FFF2-40B4-BE49-F238E27FC236}">
                <a16:creationId xmlns:a16="http://schemas.microsoft.com/office/drawing/2014/main" id="{8FDC1CB3-E86C-4C53-0FA1-2B92E8AF1DD0}"/>
              </a:ext>
            </a:extLst>
          </p:cNvPr>
          <p:cNvSpPr/>
          <p:nvPr/>
        </p:nvSpPr>
        <p:spPr>
          <a:xfrm>
            <a:off x="679491" y="533877"/>
            <a:ext cx="7530314" cy="1004716"/>
          </a:xfrm>
          <a:prstGeom prst="rect">
            <a:avLst/>
          </a:prstGeom>
          <a:noFill/>
          <a:ln/>
        </p:spPr>
        <p:txBody>
          <a:bodyPr wrap="square" lIns="0" tIns="0" rIns="0" bIns="0" rtlCol="0" anchor="t"/>
          <a:lstStyle/>
          <a:p>
            <a:pPr marL="0" indent="0">
              <a:lnSpc>
                <a:spcPts val="4750"/>
              </a:lnSpc>
              <a:buNone/>
            </a:pPr>
            <a:r>
              <a:rPr lang="en-US" sz="3800" dirty="0">
                <a:solidFill>
                  <a:srgbClr val="124E73"/>
                </a:solidFill>
                <a:latin typeface="MuseoModerno Medium" pitchFamily="34" charset="0"/>
                <a:ea typeface="MuseoModerno Medium" pitchFamily="34" charset="-122"/>
                <a:cs typeface="MuseoModerno Medium" pitchFamily="34" charset="-120"/>
              </a:rPr>
              <a:t>Lissage des Séries Chronologiques</a:t>
            </a:r>
            <a:endParaRPr lang="en-US" sz="3800" dirty="0"/>
          </a:p>
        </p:txBody>
      </p:sp>
      <p:sp>
        <p:nvSpPr>
          <p:cNvPr id="6" name="Text 1">
            <a:extLst>
              <a:ext uri="{FF2B5EF4-FFF2-40B4-BE49-F238E27FC236}">
                <a16:creationId xmlns:a16="http://schemas.microsoft.com/office/drawing/2014/main" id="{983F8BCF-695E-D129-8DDA-0664B9314C6B}"/>
              </a:ext>
            </a:extLst>
          </p:cNvPr>
          <p:cNvSpPr/>
          <p:nvPr/>
        </p:nvSpPr>
        <p:spPr>
          <a:xfrm>
            <a:off x="679491" y="2038231"/>
            <a:ext cx="7530314" cy="771728"/>
          </a:xfrm>
          <a:prstGeom prst="rect">
            <a:avLst/>
          </a:prstGeom>
          <a:noFill/>
          <a:ln/>
        </p:spPr>
        <p:txBody>
          <a:bodyPr wrap="square" lIns="0" tIns="0" rIns="0" bIns="0" rtlCol="0" anchor="t"/>
          <a:lstStyle/>
          <a:p>
            <a:pPr marL="0" indent="0">
              <a:lnSpc>
                <a:spcPts val="2400"/>
              </a:lnSpc>
              <a:buNone/>
            </a:pPr>
            <a:r>
              <a:rPr lang="en-US" sz="1600" dirty="0">
                <a:solidFill>
                  <a:srgbClr val="2B4150"/>
                </a:solidFill>
                <a:latin typeface="Source Sans Pro" pitchFamily="34" charset="0"/>
                <a:ea typeface="Source Sans Pro" pitchFamily="34" charset="-122"/>
                <a:cs typeface="Source Sans Pro" pitchFamily="34" charset="-120"/>
              </a:rPr>
              <a:t>Pour étudier les tendances sous-jacentes d'une série chronologique avec des composantes saisonnières, il est souvent nécessaire de l'éliminer. Pour ce faire, on utilise des techniques de lissage, comme la moyenne mobile.</a:t>
            </a:r>
            <a:endParaRPr lang="en-US" sz="1600" dirty="0"/>
          </a:p>
        </p:txBody>
      </p:sp>
      <p:pic>
        <p:nvPicPr>
          <p:cNvPr id="7" name="Image 1" descr="preencoded.png">
            <a:extLst>
              <a:ext uri="{FF2B5EF4-FFF2-40B4-BE49-F238E27FC236}">
                <a16:creationId xmlns:a16="http://schemas.microsoft.com/office/drawing/2014/main" id="{47E320FA-0193-E498-F8C2-C1B2C689E190}"/>
              </a:ext>
            </a:extLst>
          </p:cNvPr>
          <p:cNvPicPr>
            <a:picLocks noChangeAspect="1"/>
          </p:cNvPicPr>
          <p:nvPr/>
        </p:nvPicPr>
        <p:blipFill>
          <a:blip r:embed="rId3"/>
          <a:stretch>
            <a:fillRect/>
          </a:stretch>
        </p:blipFill>
        <p:spPr>
          <a:xfrm>
            <a:off x="679490" y="3188494"/>
            <a:ext cx="6445210" cy="3775425"/>
          </a:xfrm>
          <a:prstGeom prst="rect">
            <a:avLst/>
          </a:prstGeom>
        </p:spPr>
      </p:pic>
    </p:spTree>
    <p:extLst>
      <p:ext uri="{BB962C8B-B14F-4D97-AF65-F5344CB8AC3E}">
        <p14:creationId xmlns:p14="http://schemas.microsoft.com/office/powerpoint/2010/main" val="379254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33A90999-2CD8-2708-C285-DAC271C6B15C}"/>
              </a:ext>
            </a:extLst>
          </p:cNvPr>
          <p:cNvPicPr>
            <a:picLocks noChangeAspect="1"/>
          </p:cNvPicPr>
          <p:nvPr/>
        </p:nvPicPr>
        <p:blipFill>
          <a:blip r:embed="rId2"/>
          <a:stretch>
            <a:fillRect/>
          </a:stretch>
        </p:blipFill>
        <p:spPr>
          <a:xfrm>
            <a:off x="0" y="0"/>
            <a:ext cx="5032772" cy="6858000"/>
          </a:xfrm>
          <a:prstGeom prst="rect">
            <a:avLst/>
          </a:prstGeom>
        </p:spPr>
      </p:pic>
      <p:sp>
        <p:nvSpPr>
          <p:cNvPr id="5" name="Text 0">
            <a:extLst>
              <a:ext uri="{FF2B5EF4-FFF2-40B4-BE49-F238E27FC236}">
                <a16:creationId xmlns:a16="http://schemas.microsoft.com/office/drawing/2014/main" id="{FF8870D4-CEA2-1E23-33AB-91E04A0E2BBF}"/>
              </a:ext>
            </a:extLst>
          </p:cNvPr>
          <p:cNvSpPr/>
          <p:nvPr/>
        </p:nvSpPr>
        <p:spPr>
          <a:xfrm>
            <a:off x="6190893" y="553522"/>
            <a:ext cx="5032772" cy="629007"/>
          </a:xfrm>
          <a:prstGeom prst="rect">
            <a:avLst/>
          </a:prstGeom>
          <a:noFill/>
          <a:ln/>
        </p:spPr>
        <p:txBody>
          <a:bodyPr wrap="none" lIns="0" tIns="0" rIns="0" bIns="0" rtlCol="0" anchor="t"/>
          <a:lstStyle/>
          <a:p>
            <a:pPr marL="0" indent="0">
              <a:lnSpc>
                <a:spcPts val="4950"/>
              </a:lnSpc>
              <a:buNone/>
            </a:pPr>
            <a:r>
              <a:rPr lang="en-US" sz="3950" dirty="0">
                <a:solidFill>
                  <a:srgbClr val="124E73"/>
                </a:solidFill>
                <a:latin typeface="MuseoModerno Medium" pitchFamily="34" charset="0"/>
                <a:ea typeface="MuseoModerno Medium" pitchFamily="34" charset="-122"/>
                <a:cs typeface="MuseoModerno Medium" pitchFamily="34" charset="-120"/>
              </a:rPr>
              <a:t>Moyenne Mobile</a:t>
            </a:r>
            <a:endParaRPr lang="en-US" sz="3950" dirty="0"/>
          </a:p>
        </p:txBody>
      </p:sp>
      <p:sp>
        <p:nvSpPr>
          <p:cNvPr id="6" name="Text 1">
            <a:extLst>
              <a:ext uri="{FF2B5EF4-FFF2-40B4-BE49-F238E27FC236}">
                <a16:creationId xmlns:a16="http://schemas.microsoft.com/office/drawing/2014/main" id="{757CCDF4-20F5-056F-0431-658976E855EF}"/>
              </a:ext>
            </a:extLst>
          </p:cNvPr>
          <p:cNvSpPr/>
          <p:nvPr/>
        </p:nvSpPr>
        <p:spPr>
          <a:xfrm>
            <a:off x="5162193" y="1375946"/>
            <a:ext cx="6864787" cy="1621254"/>
          </a:xfrm>
          <a:prstGeom prst="rect">
            <a:avLst/>
          </a:prstGeom>
          <a:noFill/>
          <a:ln/>
        </p:spPr>
        <p:txBody>
          <a:bodyPr wrap="square" lIns="0" tIns="0" rIns="0" bIns="0" rtlCol="0" anchor="t"/>
          <a:lstStyle/>
          <a:p>
            <a:pPr marL="0" indent="0">
              <a:lnSpc>
                <a:spcPts val="2500"/>
              </a:lnSpc>
              <a:buNone/>
            </a:pPr>
            <a:r>
              <a:rPr lang="en-US" sz="1600" dirty="0">
                <a:solidFill>
                  <a:srgbClr val="2B4150"/>
                </a:solidFill>
                <a:latin typeface="Source Sans Pro" pitchFamily="34" charset="0"/>
                <a:ea typeface="Source Sans Pro" pitchFamily="34" charset="-122"/>
                <a:cs typeface="Source Sans Pro" pitchFamily="34" charset="-120"/>
              </a:rPr>
              <a:t>La moyenne mobile est une technique de lissage qui consiste à calculer la moyenne d'un certain nombre de valeurs consécutives de la série chronologique. L'ordre de la moyenne mobile correspond au nombre de valeurs considérées. Ainsi, une moyenne mobile d'ordre 3 considère trois valeurs consécutives pour chaque point de la série.</a:t>
            </a:r>
            <a:endParaRPr lang="en-US" sz="1600" dirty="0"/>
          </a:p>
        </p:txBody>
      </p:sp>
      <p:pic>
        <p:nvPicPr>
          <p:cNvPr id="7" name="Image 1" descr="preencoded.png">
            <a:extLst>
              <a:ext uri="{FF2B5EF4-FFF2-40B4-BE49-F238E27FC236}">
                <a16:creationId xmlns:a16="http://schemas.microsoft.com/office/drawing/2014/main" id="{A7B1F182-FC25-6387-D15F-668B83E048C0}"/>
              </a:ext>
            </a:extLst>
          </p:cNvPr>
          <p:cNvPicPr>
            <a:picLocks noChangeAspect="1"/>
          </p:cNvPicPr>
          <p:nvPr/>
        </p:nvPicPr>
        <p:blipFill>
          <a:blip r:embed="rId3"/>
          <a:stretch>
            <a:fillRect/>
          </a:stretch>
        </p:blipFill>
        <p:spPr>
          <a:xfrm>
            <a:off x="5162193" y="3190617"/>
            <a:ext cx="6864787" cy="3667383"/>
          </a:xfrm>
          <a:prstGeom prst="rect">
            <a:avLst/>
          </a:prstGeom>
        </p:spPr>
      </p:pic>
    </p:spTree>
    <p:extLst>
      <p:ext uri="{BB962C8B-B14F-4D97-AF65-F5344CB8AC3E}">
        <p14:creationId xmlns:p14="http://schemas.microsoft.com/office/powerpoint/2010/main" val="418519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563B9515-61D9-EC43-5F21-E390AD10EB2D}"/>
              </a:ext>
            </a:extLst>
          </p:cNvPr>
          <p:cNvSpPr/>
          <p:nvPr/>
        </p:nvSpPr>
        <p:spPr>
          <a:xfrm>
            <a:off x="475178" y="403949"/>
            <a:ext cx="5642372" cy="311573"/>
          </a:xfrm>
          <a:prstGeom prst="rect">
            <a:avLst/>
          </a:prstGeom>
          <a:noFill/>
          <a:ln/>
        </p:spPr>
        <p:txBody>
          <a:bodyPr wrap="none" lIns="0" tIns="0" rIns="0" bIns="0" rtlCol="0" anchor="t"/>
          <a:lstStyle/>
          <a:p>
            <a:pPr marL="0" indent="0">
              <a:lnSpc>
                <a:spcPts val="3300"/>
              </a:lnSpc>
              <a:buNone/>
            </a:pPr>
            <a:r>
              <a:rPr lang="en-US" sz="2650" dirty="0">
                <a:solidFill>
                  <a:srgbClr val="124E73"/>
                </a:solidFill>
                <a:latin typeface="MuseoModerno Medium" pitchFamily="34" charset="0"/>
                <a:ea typeface="MuseoModerno Medium" pitchFamily="34" charset="-122"/>
                <a:cs typeface="MuseoModerno Medium" pitchFamily="34" charset="-120"/>
              </a:rPr>
              <a:t>Modèle des Séries Chronologiques</a:t>
            </a:r>
            <a:endParaRPr lang="en-US" sz="2650" dirty="0"/>
          </a:p>
        </p:txBody>
      </p:sp>
      <p:sp>
        <p:nvSpPr>
          <p:cNvPr id="5" name="Text 1">
            <a:extLst>
              <a:ext uri="{FF2B5EF4-FFF2-40B4-BE49-F238E27FC236}">
                <a16:creationId xmlns:a16="http://schemas.microsoft.com/office/drawing/2014/main" id="{200B7866-68F7-9952-8F3B-5B1FDF3C2F36}"/>
              </a:ext>
            </a:extLst>
          </p:cNvPr>
          <p:cNvSpPr/>
          <p:nvPr/>
        </p:nvSpPr>
        <p:spPr>
          <a:xfrm>
            <a:off x="475178" y="1084653"/>
            <a:ext cx="13680043" cy="159503"/>
          </a:xfrm>
          <a:prstGeom prst="rect">
            <a:avLst/>
          </a:prstGeom>
          <a:noFill/>
          <a:ln/>
        </p:spPr>
        <p:txBody>
          <a:bodyPr wrap="none" lIns="0" tIns="0" rIns="0" bIns="0" rtlCol="0" anchor="t"/>
          <a:lstStyle/>
          <a:p>
            <a:pPr marL="0" indent="0">
              <a:lnSpc>
                <a:spcPts val="1700"/>
              </a:lnSpc>
              <a:buNone/>
            </a:pPr>
            <a:r>
              <a:rPr lang="en-US" sz="1600" dirty="0">
                <a:solidFill>
                  <a:srgbClr val="2B4150"/>
                </a:solidFill>
                <a:latin typeface="Source Sans Pro" pitchFamily="34" charset="0"/>
                <a:ea typeface="Source Sans Pro" pitchFamily="34" charset="-122"/>
                <a:cs typeface="Source Sans Pro" pitchFamily="34" charset="-120"/>
              </a:rPr>
              <a:t>Le modèle général d'une série chronologique avec une composante saisonnière peut </a:t>
            </a:r>
            <a:r>
              <a:rPr lang="en-US" sz="1600" dirty="0" err="1">
                <a:solidFill>
                  <a:srgbClr val="2B4150"/>
                </a:solidFill>
                <a:latin typeface="Source Sans Pro" pitchFamily="34" charset="0"/>
                <a:ea typeface="Source Sans Pro" pitchFamily="34" charset="-122"/>
                <a:cs typeface="Source Sans Pro" pitchFamily="34" charset="-120"/>
              </a:rPr>
              <a:t>s'écrire</a:t>
            </a:r>
            <a:r>
              <a:rPr lang="en-US" sz="1600" dirty="0">
                <a:solidFill>
                  <a:srgbClr val="2B4150"/>
                </a:solidFill>
                <a:latin typeface="Source Sans Pro" pitchFamily="34" charset="0"/>
                <a:ea typeface="Source Sans Pro" pitchFamily="34" charset="-122"/>
                <a:cs typeface="Source Sans Pro" pitchFamily="34" charset="-120"/>
              </a:rPr>
              <a:t> </a:t>
            </a:r>
            <a:r>
              <a:rPr lang="en-US" sz="1600" dirty="0" err="1">
                <a:solidFill>
                  <a:srgbClr val="2B4150"/>
                </a:solidFill>
                <a:latin typeface="Source Sans Pro" pitchFamily="34" charset="0"/>
                <a:ea typeface="Source Sans Pro" pitchFamily="34" charset="-122"/>
                <a:cs typeface="Source Sans Pro" pitchFamily="34" charset="-120"/>
              </a:rPr>
              <a:t>comme</a:t>
            </a:r>
            <a:endParaRPr lang="en-US" sz="1600" dirty="0">
              <a:solidFill>
                <a:srgbClr val="2B4150"/>
              </a:solidFill>
              <a:latin typeface="Source Sans Pro" pitchFamily="34" charset="0"/>
              <a:ea typeface="Source Sans Pro" pitchFamily="34" charset="-122"/>
              <a:cs typeface="Source Sans Pro" pitchFamily="34" charset="-120"/>
            </a:endParaRPr>
          </a:p>
          <a:p>
            <a:pPr marL="0" indent="0">
              <a:lnSpc>
                <a:spcPts val="1700"/>
              </a:lnSpc>
              <a:buNone/>
            </a:pPr>
            <a:r>
              <a:rPr lang="en-US" sz="1600" dirty="0">
                <a:solidFill>
                  <a:srgbClr val="2B4150"/>
                </a:solidFill>
                <a:latin typeface="Source Sans Pro" pitchFamily="34" charset="0"/>
                <a:ea typeface="Source Sans Pro" pitchFamily="34" charset="-122"/>
                <a:cs typeface="Source Sans Pro" pitchFamily="34" charset="-120"/>
              </a:rPr>
              <a:t> la somme de plusieurs </a:t>
            </a:r>
            <a:r>
              <a:rPr lang="en-US" sz="1600" dirty="0" err="1">
                <a:solidFill>
                  <a:srgbClr val="2B4150"/>
                </a:solidFill>
                <a:latin typeface="Source Sans Pro" pitchFamily="34" charset="0"/>
                <a:ea typeface="Source Sans Pro" pitchFamily="34" charset="-122"/>
                <a:cs typeface="Source Sans Pro" pitchFamily="34" charset="-120"/>
              </a:rPr>
              <a:t>composantes</a:t>
            </a:r>
            <a:r>
              <a:rPr lang="en-US" sz="1600" dirty="0">
                <a:solidFill>
                  <a:srgbClr val="2B4150"/>
                </a:solidFill>
                <a:latin typeface="Source Sans Pro" pitchFamily="34" charset="0"/>
                <a:ea typeface="Source Sans Pro" pitchFamily="34" charset="-122"/>
                <a:cs typeface="Source Sans Pro" pitchFamily="34" charset="-120"/>
              </a:rPr>
              <a:t> :</a:t>
            </a:r>
          </a:p>
          <a:p>
            <a:pPr marL="0" indent="0">
              <a:lnSpc>
                <a:spcPts val="1700"/>
              </a:lnSpc>
              <a:buNone/>
            </a:pPr>
            <a:endParaRPr lang="en-US" sz="1600" dirty="0"/>
          </a:p>
        </p:txBody>
      </p:sp>
      <p:sp>
        <p:nvSpPr>
          <p:cNvPr id="6" name="Text 2">
            <a:extLst>
              <a:ext uri="{FF2B5EF4-FFF2-40B4-BE49-F238E27FC236}">
                <a16:creationId xmlns:a16="http://schemas.microsoft.com/office/drawing/2014/main" id="{E8791F5D-BBC7-8815-A1FF-7E776F1CB195}"/>
              </a:ext>
            </a:extLst>
          </p:cNvPr>
          <p:cNvSpPr/>
          <p:nvPr/>
        </p:nvSpPr>
        <p:spPr>
          <a:xfrm>
            <a:off x="475178" y="1622654"/>
            <a:ext cx="13680043" cy="159503"/>
          </a:xfrm>
          <a:prstGeom prst="rect">
            <a:avLst/>
          </a:prstGeom>
          <a:noFill/>
          <a:ln/>
        </p:spPr>
        <p:txBody>
          <a:bodyPr wrap="none" lIns="0" tIns="0" rIns="0" bIns="0" rtlCol="0" anchor="t"/>
          <a:lstStyle/>
          <a:p>
            <a:pPr marL="342900" indent="-342900" algn="l">
              <a:lnSpc>
                <a:spcPts val="1700"/>
              </a:lnSpc>
              <a:buSzPct val="100000"/>
              <a:buChar char="•"/>
            </a:pPr>
            <a:r>
              <a:rPr lang="en-US" sz="1600" dirty="0">
                <a:solidFill>
                  <a:srgbClr val="2B4150"/>
                </a:solidFill>
                <a:latin typeface="Source Sans Pro" pitchFamily="34" charset="0"/>
                <a:ea typeface="Source Sans Pro" pitchFamily="34" charset="-122"/>
                <a:cs typeface="Source Sans Pro" pitchFamily="34" charset="-120"/>
              </a:rPr>
              <a:t>La tendance : représente l'évolution générale de la variable au fil du temps.</a:t>
            </a:r>
            <a:endParaRPr lang="en-US" sz="1600" dirty="0"/>
          </a:p>
        </p:txBody>
      </p:sp>
      <p:sp>
        <p:nvSpPr>
          <p:cNvPr id="7" name="Text 3">
            <a:extLst>
              <a:ext uri="{FF2B5EF4-FFF2-40B4-BE49-F238E27FC236}">
                <a16:creationId xmlns:a16="http://schemas.microsoft.com/office/drawing/2014/main" id="{AB37D836-4B44-C024-0E67-97551842BA16}"/>
              </a:ext>
            </a:extLst>
          </p:cNvPr>
          <p:cNvSpPr/>
          <p:nvPr/>
        </p:nvSpPr>
        <p:spPr>
          <a:xfrm>
            <a:off x="475178" y="2049337"/>
            <a:ext cx="13680043" cy="159503"/>
          </a:xfrm>
          <a:prstGeom prst="rect">
            <a:avLst/>
          </a:prstGeom>
          <a:noFill/>
          <a:ln/>
        </p:spPr>
        <p:txBody>
          <a:bodyPr wrap="none" lIns="0" tIns="0" rIns="0" bIns="0" rtlCol="0" anchor="t"/>
          <a:lstStyle/>
          <a:p>
            <a:pPr marL="342900" indent="-342900" algn="l">
              <a:lnSpc>
                <a:spcPts val="1700"/>
              </a:lnSpc>
              <a:buSzPct val="100000"/>
              <a:buChar char="•"/>
            </a:pPr>
            <a:r>
              <a:rPr lang="en-US" sz="1600" dirty="0">
                <a:solidFill>
                  <a:srgbClr val="2B4150"/>
                </a:solidFill>
                <a:latin typeface="Source Sans Pro" pitchFamily="34" charset="0"/>
                <a:ea typeface="Source Sans Pro" pitchFamily="34" charset="-122"/>
                <a:cs typeface="Source Sans Pro" pitchFamily="34" charset="-120"/>
              </a:rPr>
              <a:t>La composante saisonnière : représente la variation cyclique due aux saisons.</a:t>
            </a:r>
            <a:endParaRPr lang="en-US" sz="1600" dirty="0"/>
          </a:p>
        </p:txBody>
      </p:sp>
      <p:pic>
        <p:nvPicPr>
          <p:cNvPr id="8" name="Image 0" descr="preencoded.png">
            <a:extLst>
              <a:ext uri="{FF2B5EF4-FFF2-40B4-BE49-F238E27FC236}">
                <a16:creationId xmlns:a16="http://schemas.microsoft.com/office/drawing/2014/main" id="{0D105E6F-C174-508A-F649-DFD2AFD7D902}"/>
              </a:ext>
            </a:extLst>
          </p:cNvPr>
          <p:cNvPicPr>
            <a:picLocks noChangeAspect="1"/>
          </p:cNvPicPr>
          <p:nvPr/>
        </p:nvPicPr>
        <p:blipFill>
          <a:blip r:embed="rId2"/>
          <a:stretch>
            <a:fillRect/>
          </a:stretch>
        </p:blipFill>
        <p:spPr>
          <a:xfrm>
            <a:off x="475178" y="2743199"/>
            <a:ext cx="8188285" cy="4114801"/>
          </a:xfrm>
          <a:prstGeom prst="rect">
            <a:avLst/>
          </a:prstGeom>
        </p:spPr>
      </p:pic>
    </p:spTree>
    <p:extLst>
      <p:ext uri="{BB962C8B-B14F-4D97-AF65-F5344CB8AC3E}">
        <p14:creationId xmlns:p14="http://schemas.microsoft.com/office/powerpoint/2010/main" val="243409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414D63F2-43E8-23CA-C4FA-1236F9546CE6}"/>
              </a:ext>
            </a:extLst>
          </p:cNvPr>
          <p:cNvSpPr/>
          <p:nvPr/>
        </p:nvSpPr>
        <p:spPr>
          <a:xfrm>
            <a:off x="908090" y="299442"/>
            <a:ext cx="10706219" cy="708779"/>
          </a:xfrm>
          <a:prstGeom prst="rect">
            <a:avLst/>
          </a:prstGeom>
          <a:noFill/>
          <a:ln/>
        </p:spPr>
        <p:txBody>
          <a:bodyPr wrap="none" lIns="0" tIns="0" rIns="0" bIns="0" rtlCol="0" anchor="t"/>
          <a:lstStyle/>
          <a:p>
            <a:pPr marL="0" indent="0">
              <a:lnSpc>
                <a:spcPts val="5550"/>
              </a:lnSpc>
              <a:buNone/>
            </a:pPr>
            <a:r>
              <a:rPr lang="en-US" sz="3400" dirty="0">
                <a:solidFill>
                  <a:srgbClr val="124E73"/>
                </a:solidFill>
                <a:latin typeface="MuseoModerno Medium" pitchFamily="34" charset="0"/>
                <a:ea typeface="MuseoModerno Medium" pitchFamily="34" charset="-122"/>
                <a:cs typeface="MuseoModerno Medium" pitchFamily="34" charset="-120"/>
              </a:rPr>
              <a:t>Applications des Séries Chronologiques</a:t>
            </a:r>
            <a:endParaRPr lang="en-US" sz="3400" dirty="0"/>
          </a:p>
        </p:txBody>
      </p:sp>
      <p:sp>
        <p:nvSpPr>
          <p:cNvPr id="5" name="Text 1">
            <a:extLst>
              <a:ext uri="{FF2B5EF4-FFF2-40B4-BE49-F238E27FC236}">
                <a16:creationId xmlns:a16="http://schemas.microsoft.com/office/drawing/2014/main" id="{1CB3B4CF-0331-5867-0D05-CEDBC87EB160}"/>
              </a:ext>
            </a:extLst>
          </p:cNvPr>
          <p:cNvSpPr/>
          <p:nvPr/>
        </p:nvSpPr>
        <p:spPr>
          <a:xfrm>
            <a:off x="425490" y="1637228"/>
            <a:ext cx="13042821" cy="362903"/>
          </a:xfrm>
          <a:prstGeom prst="rect">
            <a:avLst/>
          </a:prstGeom>
          <a:noFill/>
          <a:ln/>
        </p:spPr>
        <p:txBody>
          <a:bodyPr wrap="none" lIns="0" tIns="0" rIns="0" bIns="0" rtlCol="0" anchor="t"/>
          <a:lstStyle/>
          <a:p>
            <a:pPr marL="0" indent="0">
              <a:lnSpc>
                <a:spcPts val="2850"/>
              </a:lnSpc>
              <a:buNone/>
            </a:pPr>
            <a:r>
              <a:rPr lang="en-US" sz="2400" dirty="0">
                <a:solidFill>
                  <a:srgbClr val="2B4150"/>
                </a:solidFill>
                <a:latin typeface="Source Sans Pro" pitchFamily="34" charset="0"/>
                <a:ea typeface="Source Sans Pro" pitchFamily="34" charset="-122"/>
                <a:cs typeface="Source Sans Pro" pitchFamily="34" charset="-120"/>
              </a:rPr>
              <a:t>L'analyse des séries chronologiques trouve de nombreuses applications dans divers </a:t>
            </a:r>
            <a:r>
              <a:rPr lang="en-US" sz="2400" dirty="0" err="1">
                <a:solidFill>
                  <a:srgbClr val="2B4150"/>
                </a:solidFill>
                <a:latin typeface="Source Sans Pro" pitchFamily="34" charset="0"/>
                <a:ea typeface="Source Sans Pro" pitchFamily="34" charset="-122"/>
                <a:cs typeface="Source Sans Pro" pitchFamily="34" charset="-120"/>
              </a:rPr>
              <a:t>domaines</a:t>
            </a:r>
            <a:r>
              <a:rPr lang="en-US" sz="2400" dirty="0">
                <a:solidFill>
                  <a:srgbClr val="2B4150"/>
                </a:solidFill>
                <a:latin typeface="Source Sans Pro" pitchFamily="34" charset="0"/>
                <a:ea typeface="Source Sans Pro" pitchFamily="34" charset="-122"/>
                <a:cs typeface="Source Sans Pro" pitchFamily="34" charset="-120"/>
              </a:rPr>
              <a:t>.</a:t>
            </a:r>
          </a:p>
          <a:p>
            <a:pPr marL="0" indent="0">
              <a:lnSpc>
                <a:spcPts val="2850"/>
              </a:lnSpc>
              <a:buNone/>
            </a:pPr>
            <a:r>
              <a:rPr lang="en-US" sz="2400" dirty="0">
                <a:solidFill>
                  <a:srgbClr val="2B4150"/>
                </a:solidFill>
                <a:latin typeface="Source Sans Pro" pitchFamily="34" charset="0"/>
                <a:ea typeface="Source Sans Pro" pitchFamily="34" charset="-122"/>
                <a:cs typeface="Source Sans Pro" pitchFamily="34" charset="-120"/>
              </a:rPr>
              <a:t> Voici quelques exemples :</a:t>
            </a:r>
            <a:endParaRPr lang="en-US" sz="2400" dirty="0"/>
          </a:p>
        </p:txBody>
      </p:sp>
      <p:sp>
        <p:nvSpPr>
          <p:cNvPr id="6" name="Text 2">
            <a:extLst>
              <a:ext uri="{FF2B5EF4-FFF2-40B4-BE49-F238E27FC236}">
                <a16:creationId xmlns:a16="http://schemas.microsoft.com/office/drawing/2014/main" id="{3DF4BF0E-66C1-88A8-1CD0-253D55D0B87C}"/>
              </a:ext>
            </a:extLst>
          </p:cNvPr>
          <p:cNvSpPr/>
          <p:nvPr/>
        </p:nvSpPr>
        <p:spPr>
          <a:xfrm>
            <a:off x="425490" y="293840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2400" dirty="0">
                <a:solidFill>
                  <a:srgbClr val="2B4150"/>
                </a:solidFill>
                <a:latin typeface="Source Sans Pro" pitchFamily="34" charset="0"/>
                <a:ea typeface="Source Sans Pro" pitchFamily="34" charset="-122"/>
                <a:cs typeface="Source Sans Pro" pitchFamily="34" charset="-120"/>
              </a:rPr>
              <a:t>Prévision : prévoir les ventes futures, les prix des actions, les taux de chômage.</a:t>
            </a:r>
            <a:endParaRPr lang="en-US" sz="2400" dirty="0"/>
          </a:p>
        </p:txBody>
      </p:sp>
      <p:sp>
        <p:nvSpPr>
          <p:cNvPr id="7" name="Text 3">
            <a:extLst>
              <a:ext uri="{FF2B5EF4-FFF2-40B4-BE49-F238E27FC236}">
                <a16:creationId xmlns:a16="http://schemas.microsoft.com/office/drawing/2014/main" id="{87EA75A8-EEA2-0B6C-EA56-548E42071204}"/>
              </a:ext>
            </a:extLst>
          </p:cNvPr>
          <p:cNvSpPr/>
          <p:nvPr/>
        </p:nvSpPr>
        <p:spPr>
          <a:xfrm>
            <a:off x="425490" y="355669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2400" dirty="0">
                <a:solidFill>
                  <a:srgbClr val="2B4150"/>
                </a:solidFill>
                <a:latin typeface="Source Sans Pro" pitchFamily="34" charset="0"/>
                <a:ea typeface="Source Sans Pro" pitchFamily="34" charset="-122"/>
                <a:cs typeface="Source Sans Pro" pitchFamily="34" charset="-120"/>
              </a:rPr>
              <a:t>Contrôle de processus : surveiller et ajuster les processus industriels.</a:t>
            </a:r>
            <a:endParaRPr lang="en-US" sz="2400" dirty="0"/>
          </a:p>
        </p:txBody>
      </p:sp>
      <p:sp>
        <p:nvSpPr>
          <p:cNvPr id="8" name="Text 4">
            <a:extLst>
              <a:ext uri="{FF2B5EF4-FFF2-40B4-BE49-F238E27FC236}">
                <a16:creationId xmlns:a16="http://schemas.microsoft.com/office/drawing/2014/main" id="{9CF4911E-12C6-2A64-10CA-ED8D2BD42EC2}"/>
              </a:ext>
            </a:extLst>
          </p:cNvPr>
          <p:cNvSpPr/>
          <p:nvPr/>
        </p:nvSpPr>
        <p:spPr>
          <a:xfrm>
            <a:off x="425489" y="4313514"/>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2400" dirty="0">
                <a:solidFill>
                  <a:srgbClr val="2B4150"/>
                </a:solidFill>
                <a:latin typeface="Source Sans Pro" pitchFamily="34" charset="0"/>
                <a:ea typeface="Source Sans Pro" pitchFamily="34" charset="-122"/>
                <a:cs typeface="Source Sans Pro" pitchFamily="34" charset="-120"/>
              </a:rPr>
              <a:t>Analyse de données environnementales : étudier les changements climatiques, </a:t>
            </a:r>
          </a:p>
          <a:p>
            <a:pPr algn="l">
              <a:lnSpc>
                <a:spcPts val="2850"/>
              </a:lnSpc>
              <a:buSzPct val="100000"/>
            </a:pPr>
            <a:r>
              <a:rPr lang="en-US" sz="2400" dirty="0">
                <a:solidFill>
                  <a:srgbClr val="2B4150"/>
                </a:solidFill>
                <a:latin typeface="Source Sans Pro" pitchFamily="34" charset="0"/>
                <a:ea typeface="Source Sans Pro" pitchFamily="34" charset="-122"/>
                <a:cs typeface="Source Sans Pro" pitchFamily="34" charset="-120"/>
              </a:rPr>
              <a:t>les niveaux de pollution.</a:t>
            </a:r>
            <a:endParaRPr lang="en-US" sz="2400" dirty="0"/>
          </a:p>
        </p:txBody>
      </p:sp>
      <p:sp>
        <p:nvSpPr>
          <p:cNvPr id="9" name="Text 5">
            <a:extLst>
              <a:ext uri="{FF2B5EF4-FFF2-40B4-BE49-F238E27FC236}">
                <a16:creationId xmlns:a16="http://schemas.microsoft.com/office/drawing/2014/main" id="{CEB25ED9-87FF-4FBA-D6A5-22942773F79E}"/>
              </a:ext>
            </a:extLst>
          </p:cNvPr>
          <p:cNvSpPr/>
          <p:nvPr/>
        </p:nvSpPr>
        <p:spPr>
          <a:xfrm>
            <a:off x="425488" y="532572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2400" dirty="0">
                <a:solidFill>
                  <a:srgbClr val="2B4150"/>
                </a:solidFill>
                <a:latin typeface="Source Sans Pro" pitchFamily="34" charset="0"/>
                <a:ea typeface="Source Sans Pro" pitchFamily="34" charset="-122"/>
                <a:cs typeface="Source Sans Pro" pitchFamily="34" charset="-120"/>
              </a:rPr>
              <a:t>Analyse économique : comprendre les cycles économiques, les fluctuations de l'inflation.</a:t>
            </a:r>
            <a:endParaRPr lang="en-US" sz="2400" dirty="0"/>
          </a:p>
        </p:txBody>
      </p:sp>
    </p:spTree>
    <p:extLst>
      <p:ext uri="{BB962C8B-B14F-4D97-AF65-F5344CB8AC3E}">
        <p14:creationId xmlns:p14="http://schemas.microsoft.com/office/powerpoint/2010/main" val="17238412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621</Words>
  <Application>Microsoft Office PowerPoint</Application>
  <PresentationFormat>Grand écran</PresentationFormat>
  <Paragraphs>30</Paragraphs>
  <Slides>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Arial</vt:lpstr>
      <vt:lpstr>Calibri</vt:lpstr>
      <vt:lpstr>Calibri Light</vt:lpstr>
      <vt:lpstr>MuseoModerno Medium</vt:lpstr>
      <vt:lpstr>Source Sans Pro</vt:lpstr>
      <vt:lpstr>Source Sans Pro Bold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Thinkpad</dc:creator>
  <cp:lastModifiedBy>Thinkpad</cp:lastModifiedBy>
  <cp:revision>7</cp:revision>
  <dcterms:created xsi:type="dcterms:W3CDTF">2025-01-15T16:56:30Z</dcterms:created>
  <dcterms:modified xsi:type="dcterms:W3CDTF">2025-01-15T17:10:09Z</dcterms:modified>
</cp:coreProperties>
</file>