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Tomorrow" panose="020B0604020202020204" charset="0"/>
      <p:regular r:id="rId11"/>
    </p:embeddedFont>
    <p:embeddedFont>
      <p:font typeface="Tomorrow Semi Bold" panose="020B0604020202020204" charset="0"/>
      <p:regular r:id="rId1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2" d="100"/>
          <a:sy n="62" d="100"/>
        </p:scale>
        <p:origin x="2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541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365534"/>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Chapitre 4 : Régression et Corrélation</a:t>
            </a:r>
            <a:endParaRPr lang="en-US" sz="4450" dirty="0"/>
          </a:p>
        </p:txBody>
      </p:sp>
      <p:sp>
        <p:nvSpPr>
          <p:cNvPr id="4" name="Text 1"/>
          <p:cNvSpPr/>
          <p:nvPr/>
        </p:nvSpPr>
        <p:spPr>
          <a:xfrm>
            <a:off x="793790" y="4123253"/>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61615C"/>
                </a:solidFill>
                <a:latin typeface="Tomorrow" pitchFamily="34" charset="0"/>
                <a:ea typeface="Tomorrow" pitchFamily="34" charset="-122"/>
                <a:cs typeface="Tomorrow" pitchFamily="34" charset="-120"/>
              </a:rPr>
              <a:t>Ce chapitre explore les techniques statistiques de régression et de corrélation, qui jouent un rôle crucial dans l'analyse de données et la prédiction de tendances.</a:t>
            </a:r>
            <a:endParaRPr lang="en-US" sz="1750" dirty="0"/>
          </a:p>
        </p:txBody>
      </p:sp>
      <p:sp>
        <p:nvSpPr>
          <p:cNvPr id="5" name="Shape 2"/>
          <p:cNvSpPr/>
          <p:nvPr/>
        </p:nvSpPr>
        <p:spPr>
          <a:xfrm>
            <a:off x="793790" y="5484019"/>
            <a:ext cx="362903" cy="362903"/>
          </a:xfrm>
          <a:prstGeom prst="roundRect">
            <a:avLst>
              <a:gd name="adj" fmla="val 25194296"/>
            </a:avLst>
          </a:prstGeom>
          <a:noFill/>
          <a:ln w="7620">
            <a:solidFill>
              <a:srgbClr val="FFFFFF"/>
            </a:solidFill>
            <a:prstDash val="solid"/>
          </a:ln>
        </p:spPr>
      </p:sp>
      <p:sp>
        <p:nvSpPr>
          <p:cNvPr id="6" name="ZoneTexte 5">
            <a:extLst>
              <a:ext uri="{FF2B5EF4-FFF2-40B4-BE49-F238E27FC236}">
                <a16:creationId xmlns:a16="http://schemas.microsoft.com/office/drawing/2014/main" id="{DFEC3D9C-BB26-69D9-9017-7B4127367881}"/>
              </a:ext>
            </a:extLst>
          </p:cNvPr>
          <p:cNvSpPr txBox="1"/>
          <p:nvPr/>
        </p:nvSpPr>
        <p:spPr>
          <a:xfrm>
            <a:off x="793790" y="6462444"/>
            <a:ext cx="3993967" cy="369332"/>
          </a:xfrm>
          <a:prstGeom prst="rect">
            <a:avLst/>
          </a:prstGeom>
          <a:noFill/>
        </p:spPr>
        <p:txBody>
          <a:bodyPr wrap="square" rtlCol="0">
            <a:spAutoFit/>
          </a:bodyPr>
          <a:lstStyle/>
          <a:p>
            <a:r>
              <a:rPr lang="en-GB" sz="1750" b="1" dirty="0" err="1">
                <a:solidFill>
                  <a:srgbClr val="61615C"/>
                </a:solidFill>
                <a:latin typeface="Tomorrow" pitchFamily="34" charset="0"/>
              </a:rPr>
              <a:t>Dr.</a:t>
            </a:r>
            <a:r>
              <a:rPr lang="en-GB" sz="1750" b="1" dirty="0">
                <a:solidFill>
                  <a:srgbClr val="61615C"/>
                </a:solidFill>
                <a:latin typeface="Tomorrow" pitchFamily="34" charset="0"/>
              </a:rPr>
              <a:t> Souad </a:t>
            </a:r>
            <a:r>
              <a:rPr lang="en-GB" sz="1750" b="1" dirty="0" err="1">
                <a:solidFill>
                  <a:srgbClr val="61615C"/>
                </a:solidFill>
                <a:latin typeface="Tomorrow" pitchFamily="34" charset="0"/>
              </a:rPr>
              <a:t>Khellat</a:t>
            </a:r>
            <a:endParaRPr lang="fr-FR" sz="1750" b="1" dirty="0">
              <a:solidFill>
                <a:srgbClr val="61615C"/>
              </a:solidFill>
              <a:latin typeface="Tomorrow"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358509"/>
            <a:ext cx="7033974" cy="708779"/>
          </a:xfrm>
          <a:prstGeom prst="rect">
            <a:avLst/>
          </a:prstGeom>
          <a:noFill/>
          <a:ln/>
        </p:spPr>
        <p:txBody>
          <a:bodyPr wrap="none" lIns="0" tIns="0" rIns="0" bIns="0" rtlCol="0" anchor="t"/>
          <a:lstStyle/>
          <a:p>
            <a:pPr marL="0" indent="0">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Techniques Descriptives</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D1D1B"/>
                </a:solidFill>
                <a:latin typeface="Tomorrow Semi Bold" pitchFamily="34" charset="0"/>
                <a:ea typeface="Tomorrow Semi Bold" pitchFamily="34" charset="-122"/>
                <a:cs typeface="Tomorrow Semi Bold" pitchFamily="34" charset="-120"/>
              </a:rPr>
              <a:t>Corrélation</a:t>
            </a:r>
            <a:endParaRPr lang="en-US" sz="2200" dirty="0"/>
          </a:p>
        </p:txBody>
      </p:sp>
      <p:sp>
        <p:nvSpPr>
          <p:cNvPr id="4" name="Text 2"/>
          <p:cNvSpPr/>
          <p:nvPr/>
        </p:nvSpPr>
        <p:spPr>
          <a:xfrm>
            <a:off x="793790" y="4215408"/>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61615C"/>
                </a:solidFill>
                <a:latin typeface="Tomorrow" pitchFamily="34" charset="0"/>
                <a:ea typeface="Tomorrow" pitchFamily="34" charset="-122"/>
                <a:cs typeface="Tomorrow" pitchFamily="34" charset="-120"/>
              </a:rPr>
              <a:t>La corrélation mesure la force et la direction de la relation linéaire entre deux variables. Elle est représentée par un coefficient de corrélation, qui varie de -1 à 1.</a:t>
            </a:r>
            <a:endParaRPr lang="en-US" sz="1750" dirty="0"/>
          </a:p>
        </p:txBody>
      </p:sp>
      <p:sp>
        <p:nvSpPr>
          <p:cNvPr id="5" name="Text 3"/>
          <p:cNvSpPr/>
          <p:nvPr/>
        </p:nvSpPr>
        <p:spPr>
          <a:xfrm>
            <a:off x="7599521"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D1D1B"/>
                </a:solidFill>
                <a:latin typeface="Tomorrow Semi Bold" pitchFamily="34" charset="0"/>
                <a:ea typeface="Tomorrow Semi Bold" pitchFamily="34" charset="-122"/>
                <a:cs typeface="Tomorrow Semi Bold" pitchFamily="34" charset="-120"/>
              </a:rPr>
              <a:t>Régression</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61615C"/>
                </a:solidFill>
                <a:latin typeface="Tomorrow" pitchFamily="34" charset="0"/>
                <a:ea typeface="Tomorrow" pitchFamily="34" charset="-122"/>
                <a:cs typeface="Tomorrow" pitchFamily="34" charset="-120"/>
              </a:rPr>
              <a:t>La régression permet d'estimer la relation entre une variable dépendante et une ou plusieurs variables indépendantes. Elle vise à trouver une équation qui décrit au mieux la relation entre les variables.</a:t>
            </a:r>
            <a:endParaRPr lang="en-US" sz="1750" dirty="0"/>
          </a:p>
        </p:txBody>
      </p:sp>
      <p:sp>
        <p:nvSpPr>
          <p:cNvPr id="7" name="Rectangle 6">
            <a:extLst>
              <a:ext uri="{FF2B5EF4-FFF2-40B4-BE49-F238E27FC236}">
                <a16:creationId xmlns:a16="http://schemas.microsoft.com/office/drawing/2014/main" id="{74C0BCD9-09C4-15FF-8945-3438D162DD0A}"/>
              </a:ext>
            </a:extLst>
          </p:cNvPr>
          <p:cNvSpPr/>
          <p:nvPr/>
        </p:nvSpPr>
        <p:spPr>
          <a:xfrm>
            <a:off x="12827000" y="7670800"/>
            <a:ext cx="1803400" cy="558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48189"/>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Corrélation : Mesurer la Relation Linéaire</a:t>
            </a:r>
            <a:endParaRPr lang="en-US" sz="4450" dirty="0"/>
          </a:p>
        </p:txBody>
      </p:sp>
      <p:sp>
        <p:nvSpPr>
          <p:cNvPr id="4" name="Shape 1"/>
          <p:cNvSpPr/>
          <p:nvPr/>
        </p:nvSpPr>
        <p:spPr>
          <a:xfrm>
            <a:off x="793790" y="2761059"/>
            <a:ext cx="510302" cy="510302"/>
          </a:xfrm>
          <a:prstGeom prst="roundRect">
            <a:avLst>
              <a:gd name="adj" fmla="val 6667"/>
            </a:avLst>
          </a:prstGeom>
          <a:solidFill>
            <a:srgbClr val="F0EAEA"/>
          </a:solidFill>
          <a:ln/>
        </p:spPr>
      </p:sp>
      <p:sp>
        <p:nvSpPr>
          <p:cNvPr id="5" name="Text 2"/>
          <p:cNvSpPr/>
          <p:nvPr/>
        </p:nvSpPr>
        <p:spPr>
          <a:xfrm>
            <a:off x="971550" y="2846070"/>
            <a:ext cx="154781" cy="340281"/>
          </a:xfrm>
          <a:prstGeom prst="rect">
            <a:avLst/>
          </a:prstGeom>
          <a:noFill/>
          <a:ln/>
        </p:spPr>
        <p:txBody>
          <a:bodyPr wrap="none" lIns="0" tIns="0" rIns="0" bIns="0" rtlCol="0" anchor="t"/>
          <a:lstStyle/>
          <a:p>
            <a:pPr marL="0" indent="0" algn="ctr">
              <a:lnSpc>
                <a:spcPts val="2650"/>
              </a:lnSpc>
              <a:buNone/>
            </a:pPr>
            <a:r>
              <a:rPr lang="en-US" sz="2650" dirty="0">
                <a:solidFill>
                  <a:srgbClr val="61615C"/>
                </a:solidFill>
                <a:latin typeface="Tomorrow Semi Bold" pitchFamily="34" charset="0"/>
                <a:ea typeface="Tomorrow Semi Bold" pitchFamily="34" charset="-122"/>
                <a:cs typeface="Tomorrow Semi Bold" pitchFamily="34" charset="-120"/>
              </a:rPr>
              <a:t>1</a:t>
            </a:r>
            <a:endParaRPr lang="en-US" sz="2650" dirty="0"/>
          </a:p>
        </p:txBody>
      </p:sp>
      <p:sp>
        <p:nvSpPr>
          <p:cNvPr id="6" name="Text 3"/>
          <p:cNvSpPr/>
          <p:nvPr/>
        </p:nvSpPr>
        <p:spPr>
          <a:xfrm>
            <a:off x="1530906" y="2761059"/>
            <a:ext cx="2835235" cy="354330"/>
          </a:xfrm>
          <a:prstGeom prst="rect">
            <a:avLst/>
          </a:prstGeom>
          <a:noFill/>
          <a:ln/>
        </p:spPr>
        <p:txBody>
          <a:bodyPr wrap="none" lIns="0" tIns="0" rIns="0" bIns="0" rtlCol="0" anchor="t"/>
          <a:lstStyle/>
          <a:p>
            <a:pPr marL="0" indent="0">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Corrélation Positive</a:t>
            </a:r>
            <a:endParaRPr lang="en-US" sz="2200" dirty="0"/>
          </a:p>
        </p:txBody>
      </p:sp>
      <p:sp>
        <p:nvSpPr>
          <p:cNvPr id="7" name="Text 4"/>
          <p:cNvSpPr/>
          <p:nvPr/>
        </p:nvSpPr>
        <p:spPr>
          <a:xfrm>
            <a:off x="1530906" y="3251478"/>
            <a:ext cx="2927747" cy="2177415"/>
          </a:xfrm>
          <a:prstGeom prst="rect">
            <a:avLst/>
          </a:prstGeom>
          <a:noFill/>
          <a:ln/>
        </p:spPr>
        <p:txBody>
          <a:bodyPr wrap="square" lIns="0" tIns="0" rIns="0" bIns="0" rtlCol="0" anchor="t"/>
          <a:lstStyle/>
          <a:p>
            <a:pPr marL="0" indent="0">
              <a:lnSpc>
                <a:spcPts val="2850"/>
              </a:lnSpc>
              <a:buNone/>
            </a:pPr>
            <a:r>
              <a:rPr lang="en-US" sz="1750" dirty="0">
                <a:solidFill>
                  <a:srgbClr val="61615C"/>
                </a:solidFill>
                <a:latin typeface="Tomorrow" pitchFamily="34" charset="0"/>
                <a:ea typeface="Tomorrow" pitchFamily="34" charset="-122"/>
                <a:cs typeface="Tomorrow" pitchFamily="34" charset="-120"/>
              </a:rPr>
              <a:t>Indique que les deux variables augmentent ou diminuent ensemble. Plus le coefficient de corrélation est proche de 1, plus la corrélation est forte.</a:t>
            </a:r>
            <a:endParaRPr lang="en-US" sz="1750" dirty="0"/>
          </a:p>
        </p:txBody>
      </p:sp>
      <p:sp>
        <p:nvSpPr>
          <p:cNvPr id="8" name="Shape 5"/>
          <p:cNvSpPr/>
          <p:nvPr/>
        </p:nvSpPr>
        <p:spPr>
          <a:xfrm>
            <a:off x="4685467" y="2761059"/>
            <a:ext cx="510302" cy="510302"/>
          </a:xfrm>
          <a:prstGeom prst="roundRect">
            <a:avLst>
              <a:gd name="adj" fmla="val 6667"/>
            </a:avLst>
          </a:prstGeom>
          <a:solidFill>
            <a:srgbClr val="F0EAEA"/>
          </a:solidFill>
          <a:ln/>
        </p:spPr>
      </p:sp>
      <p:sp>
        <p:nvSpPr>
          <p:cNvPr id="9" name="Text 6"/>
          <p:cNvSpPr/>
          <p:nvPr/>
        </p:nvSpPr>
        <p:spPr>
          <a:xfrm>
            <a:off x="4826318" y="2846070"/>
            <a:ext cx="228600" cy="340281"/>
          </a:xfrm>
          <a:prstGeom prst="rect">
            <a:avLst/>
          </a:prstGeom>
          <a:noFill/>
          <a:ln/>
        </p:spPr>
        <p:txBody>
          <a:bodyPr wrap="none" lIns="0" tIns="0" rIns="0" bIns="0" rtlCol="0" anchor="t"/>
          <a:lstStyle/>
          <a:p>
            <a:pPr marL="0" indent="0" algn="ctr">
              <a:lnSpc>
                <a:spcPts val="2650"/>
              </a:lnSpc>
              <a:buNone/>
            </a:pPr>
            <a:r>
              <a:rPr lang="en-US" sz="2650" dirty="0">
                <a:solidFill>
                  <a:srgbClr val="61615C"/>
                </a:solidFill>
                <a:latin typeface="Tomorrow Semi Bold" pitchFamily="34" charset="0"/>
                <a:ea typeface="Tomorrow Semi Bold" pitchFamily="34" charset="-122"/>
                <a:cs typeface="Tomorrow Semi Bold" pitchFamily="34" charset="-120"/>
              </a:rPr>
              <a:t>2</a:t>
            </a:r>
            <a:endParaRPr lang="en-US" sz="2650" dirty="0"/>
          </a:p>
        </p:txBody>
      </p:sp>
      <p:sp>
        <p:nvSpPr>
          <p:cNvPr id="10" name="Text 7"/>
          <p:cNvSpPr/>
          <p:nvPr/>
        </p:nvSpPr>
        <p:spPr>
          <a:xfrm>
            <a:off x="5422583" y="2761059"/>
            <a:ext cx="2927747" cy="708660"/>
          </a:xfrm>
          <a:prstGeom prst="rect">
            <a:avLst/>
          </a:prstGeom>
          <a:noFill/>
          <a:ln/>
        </p:spPr>
        <p:txBody>
          <a:bodyPr wrap="square" lIns="0" tIns="0" rIns="0" bIns="0" rtlCol="0" anchor="t"/>
          <a:lstStyle/>
          <a:p>
            <a:pPr marL="0" indent="0">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Corrélation Négative</a:t>
            </a:r>
            <a:endParaRPr lang="en-US" sz="2200" dirty="0"/>
          </a:p>
        </p:txBody>
      </p:sp>
      <p:sp>
        <p:nvSpPr>
          <p:cNvPr id="11" name="Text 8"/>
          <p:cNvSpPr/>
          <p:nvPr/>
        </p:nvSpPr>
        <p:spPr>
          <a:xfrm>
            <a:off x="5422583" y="3605808"/>
            <a:ext cx="2927747" cy="2177415"/>
          </a:xfrm>
          <a:prstGeom prst="rect">
            <a:avLst/>
          </a:prstGeom>
          <a:noFill/>
          <a:ln/>
        </p:spPr>
        <p:txBody>
          <a:bodyPr wrap="square" lIns="0" tIns="0" rIns="0" bIns="0" rtlCol="0" anchor="t"/>
          <a:lstStyle/>
          <a:p>
            <a:pPr marL="0" indent="0">
              <a:lnSpc>
                <a:spcPts val="2850"/>
              </a:lnSpc>
              <a:buNone/>
            </a:pPr>
            <a:r>
              <a:rPr lang="en-US" sz="1750" dirty="0">
                <a:solidFill>
                  <a:srgbClr val="61615C"/>
                </a:solidFill>
                <a:latin typeface="Tomorrow" pitchFamily="34" charset="0"/>
                <a:ea typeface="Tomorrow" pitchFamily="34" charset="-122"/>
                <a:cs typeface="Tomorrow" pitchFamily="34" charset="-120"/>
              </a:rPr>
              <a:t>Indique que les deux variables évoluent en sens inverse. Plus le coefficient de corrélation est proche de -1, plus la corrélation est forte.</a:t>
            </a:r>
            <a:endParaRPr lang="en-US" sz="1750" dirty="0"/>
          </a:p>
        </p:txBody>
      </p:sp>
      <p:sp>
        <p:nvSpPr>
          <p:cNvPr id="12" name="Shape 9"/>
          <p:cNvSpPr/>
          <p:nvPr/>
        </p:nvSpPr>
        <p:spPr>
          <a:xfrm>
            <a:off x="793790" y="6265188"/>
            <a:ext cx="510302" cy="510302"/>
          </a:xfrm>
          <a:prstGeom prst="roundRect">
            <a:avLst>
              <a:gd name="adj" fmla="val 6667"/>
            </a:avLst>
          </a:prstGeom>
          <a:solidFill>
            <a:srgbClr val="F0EAEA"/>
          </a:solidFill>
          <a:ln/>
        </p:spPr>
      </p:sp>
      <p:sp>
        <p:nvSpPr>
          <p:cNvPr id="13" name="Text 10"/>
          <p:cNvSpPr/>
          <p:nvPr/>
        </p:nvSpPr>
        <p:spPr>
          <a:xfrm>
            <a:off x="935236" y="6350198"/>
            <a:ext cx="227290" cy="340281"/>
          </a:xfrm>
          <a:prstGeom prst="rect">
            <a:avLst/>
          </a:prstGeom>
          <a:noFill/>
          <a:ln/>
        </p:spPr>
        <p:txBody>
          <a:bodyPr wrap="none" lIns="0" tIns="0" rIns="0" bIns="0" rtlCol="0" anchor="t"/>
          <a:lstStyle/>
          <a:p>
            <a:pPr marL="0" indent="0" algn="ctr">
              <a:lnSpc>
                <a:spcPts val="2650"/>
              </a:lnSpc>
              <a:buNone/>
            </a:pPr>
            <a:r>
              <a:rPr lang="en-US" sz="2650" dirty="0">
                <a:solidFill>
                  <a:srgbClr val="61615C"/>
                </a:solidFill>
                <a:latin typeface="Tomorrow Semi Bold" pitchFamily="34" charset="0"/>
                <a:ea typeface="Tomorrow Semi Bold" pitchFamily="34" charset="-122"/>
                <a:cs typeface="Tomorrow Semi Bold" pitchFamily="34" charset="-120"/>
              </a:rPr>
              <a:t>3</a:t>
            </a:r>
            <a:endParaRPr lang="en-US" sz="2650" dirty="0"/>
          </a:p>
        </p:txBody>
      </p:sp>
      <p:sp>
        <p:nvSpPr>
          <p:cNvPr id="14" name="Text 11"/>
          <p:cNvSpPr/>
          <p:nvPr/>
        </p:nvSpPr>
        <p:spPr>
          <a:xfrm>
            <a:off x="1530906" y="6265188"/>
            <a:ext cx="3343513" cy="354330"/>
          </a:xfrm>
          <a:prstGeom prst="rect">
            <a:avLst/>
          </a:prstGeom>
          <a:noFill/>
          <a:ln/>
        </p:spPr>
        <p:txBody>
          <a:bodyPr wrap="none" lIns="0" tIns="0" rIns="0" bIns="0" rtlCol="0" anchor="t"/>
          <a:lstStyle/>
          <a:p>
            <a:pPr marL="0" indent="0">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Absence de Corrélation</a:t>
            </a:r>
            <a:endParaRPr lang="en-US" sz="2200" dirty="0"/>
          </a:p>
        </p:txBody>
      </p:sp>
      <p:sp>
        <p:nvSpPr>
          <p:cNvPr id="15" name="Text 12"/>
          <p:cNvSpPr/>
          <p:nvPr/>
        </p:nvSpPr>
        <p:spPr>
          <a:xfrm>
            <a:off x="1530906" y="6755606"/>
            <a:ext cx="6819305" cy="725805"/>
          </a:xfrm>
          <a:prstGeom prst="rect">
            <a:avLst/>
          </a:prstGeom>
          <a:noFill/>
          <a:ln/>
        </p:spPr>
        <p:txBody>
          <a:bodyPr wrap="square" lIns="0" tIns="0" rIns="0" bIns="0" rtlCol="0" anchor="t"/>
          <a:lstStyle/>
          <a:p>
            <a:pPr marL="0" indent="0">
              <a:lnSpc>
                <a:spcPts val="2850"/>
              </a:lnSpc>
              <a:buNone/>
            </a:pPr>
            <a:r>
              <a:rPr lang="en-US" sz="1750" dirty="0">
                <a:solidFill>
                  <a:srgbClr val="61615C"/>
                </a:solidFill>
                <a:latin typeface="Tomorrow" pitchFamily="34" charset="0"/>
                <a:ea typeface="Tomorrow" pitchFamily="34" charset="-122"/>
                <a:cs typeface="Tomorrow" pitchFamily="34" charset="-120"/>
              </a:rPr>
              <a:t>Indique qu'il n'y a pas de relation linéaire entre les deux variables. Le coefficient de corrélation est proche de 0.</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72703" y="990005"/>
            <a:ext cx="10274260" cy="600670"/>
          </a:xfrm>
          <a:prstGeom prst="rect">
            <a:avLst/>
          </a:prstGeom>
          <a:noFill/>
          <a:ln/>
        </p:spPr>
        <p:txBody>
          <a:bodyPr wrap="none" lIns="0" tIns="0" rIns="0" bIns="0" rtlCol="0" anchor="t"/>
          <a:lstStyle/>
          <a:p>
            <a:pPr marL="0" indent="0">
              <a:lnSpc>
                <a:spcPts val="4700"/>
              </a:lnSpc>
              <a:buNone/>
            </a:pPr>
            <a:r>
              <a:rPr lang="en-US" sz="3750" dirty="0">
                <a:solidFill>
                  <a:srgbClr val="1D1D1B"/>
                </a:solidFill>
                <a:latin typeface="Tomorrow Semi Bold" pitchFamily="34" charset="0"/>
                <a:ea typeface="Tomorrow Semi Bold" pitchFamily="34" charset="-122"/>
                <a:cs typeface="Tomorrow Semi Bold" pitchFamily="34" charset="-120"/>
              </a:rPr>
              <a:t>Régression Linéaire : Modéliser la Relation</a:t>
            </a:r>
            <a:endParaRPr lang="en-US" sz="3750" dirty="0"/>
          </a:p>
        </p:txBody>
      </p:sp>
      <p:pic>
        <p:nvPicPr>
          <p:cNvPr id="3" name="Image 0" descr="preencoded.png"/>
          <p:cNvPicPr>
            <a:picLocks noChangeAspect="1"/>
          </p:cNvPicPr>
          <p:nvPr/>
        </p:nvPicPr>
        <p:blipFill>
          <a:blip r:embed="rId3"/>
          <a:stretch>
            <a:fillRect/>
          </a:stretch>
        </p:blipFill>
        <p:spPr>
          <a:xfrm>
            <a:off x="2897862" y="1975128"/>
            <a:ext cx="2191941" cy="1722834"/>
          </a:xfrm>
          <a:prstGeom prst="rect">
            <a:avLst/>
          </a:prstGeom>
        </p:spPr>
      </p:pic>
      <p:sp>
        <p:nvSpPr>
          <p:cNvPr id="4" name="Text 1"/>
          <p:cNvSpPr/>
          <p:nvPr/>
        </p:nvSpPr>
        <p:spPr>
          <a:xfrm>
            <a:off x="3939064" y="2873931"/>
            <a:ext cx="109299" cy="384334"/>
          </a:xfrm>
          <a:prstGeom prst="rect">
            <a:avLst/>
          </a:prstGeom>
          <a:noFill/>
          <a:ln/>
        </p:spPr>
        <p:txBody>
          <a:bodyPr wrap="none" lIns="0" tIns="0" rIns="0" bIns="0" rtlCol="0" anchor="t"/>
          <a:lstStyle/>
          <a:p>
            <a:pPr marL="0" indent="0" algn="ctr">
              <a:lnSpc>
                <a:spcPts val="3000"/>
              </a:lnSpc>
              <a:buNone/>
            </a:pPr>
            <a:r>
              <a:rPr lang="en-US" sz="1850" dirty="0">
                <a:solidFill>
                  <a:srgbClr val="61615C"/>
                </a:solidFill>
                <a:latin typeface="Tomorrow Semi Bold" pitchFamily="34" charset="0"/>
                <a:ea typeface="Tomorrow Semi Bold" pitchFamily="34" charset="-122"/>
                <a:cs typeface="Tomorrow Semi Bold" pitchFamily="34" charset="-120"/>
              </a:rPr>
              <a:t>1</a:t>
            </a:r>
            <a:endParaRPr lang="en-US" sz="1850" dirty="0"/>
          </a:p>
        </p:txBody>
      </p:sp>
      <p:sp>
        <p:nvSpPr>
          <p:cNvPr id="5" name="Text 2"/>
          <p:cNvSpPr/>
          <p:nvPr/>
        </p:nvSpPr>
        <p:spPr>
          <a:xfrm>
            <a:off x="5281970" y="2686407"/>
            <a:ext cx="1920478" cy="300276"/>
          </a:xfrm>
          <a:prstGeom prst="rect">
            <a:avLst/>
          </a:prstGeom>
          <a:noFill/>
          <a:ln/>
        </p:spPr>
        <p:txBody>
          <a:bodyPr wrap="none" lIns="0" tIns="0" rIns="0" bIns="0" rtlCol="0" anchor="t"/>
          <a:lstStyle/>
          <a:p>
            <a:pPr marL="0" indent="0" algn="l">
              <a:lnSpc>
                <a:spcPts val="2350"/>
              </a:lnSpc>
              <a:buNone/>
            </a:pPr>
            <a:r>
              <a:rPr lang="en-US" sz="1850" dirty="0">
                <a:solidFill>
                  <a:srgbClr val="61615C"/>
                </a:solidFill>
                <a:latin typeface="Tomorrow Semi Bold" pitchFamily="34" charset="0"/>
                <a:ea typeface="Tomorrow Semi Bold" pitchFamily="34" charset="-122"/>
                <a:cs typeface="Tomorrow Semi Bold" pitchFamily="34" charset="-120"/>
              </a:rPr>
              <a:t>Modèle Linéaire</a:t>
            </a:r>
            <a:endParaRPr lang="en-US" sz="1850" dirty="0"/>
          </a:p>
        </p:txBody>
      </p:sp>
      <p:sp>
        <p:nvSpPr>
          <p:cNvPr id="6" name="Shape 3"/>
          <p:cNvSpPr/>
          <p:nvPr/>
        </p:nvSpPr>
        <p:spPr>
          <a:xfrm>
            <a:off x="5137785" y="3712369"/>
            <a:ext cx="8771930" cy="11430"/>
          </a:xfrm>
          <a:prstGeom prst="roundRect">
            <a:avLst>
              <a:gd name="adj" fmla="val 252272"/>
            </a:avLst>
          </a:prstGeom>
          <a:solidFill>
            <a:srgbClr val="D6D0D0"/>
          </a:solidFill>
          <a:ln/>
        </p:spPr>
      </p:sp>
      <p:pic>
        <p:nvPicPr>
          <p:cNvPr id="7" name="Image 1" descr="preencoded.png"/>
          <p:cNvPicPr>
            <a:picLocks noChangeAspect="1"/>
          </p:cNvPicPr>
          <p:nvPr/>
        </p:nvPicPr>
        <p:blipFill>
          <a:blip r:embed="rId4"/>
          <a:stretch>
            <a:fillRect/>
          </a:stretch>
        </p:blipFill>
        <p:spPr>
          <a:xfrm>
            <a:off x="1801892" y="3745944"/>
            <a:ext cx="4384000" cy="1722834"/>
          </a:xfrm>
          <a:prstGeom prst="rect">
            <a:avLst/>
          </a:prstGeom>
        </p:spPr>
      </p:pic>
      <p:sp>
        <p:nvSpPr>
          <p:cNvPr id="8" name="Text 4"/>
          <p:cNvSpPr/>
          <p:nvPr/>
        </p:nvSpPr>
        <p:spPr>
          <a:xfrm>
            <a:off x="3913108" y="4415195"/>
            <a:ext cx="161449" cy="384334"/>
          </a:xfrm>
          <a:prstGeom prst="rect">
            <a:avLst/>
          </a:prstGeom>
          <a:noFill/>
          <a:ln/>
        </p:spPr>
        <p:txBody>
          <a:bodyPr wrap="none" lIns="0" tIns="0" rIns="0" bIns="0" rtlCol="0" anchor="t"/>
          <a:lstStyle/>
          <a:p>
            <a:pPr marL="0" indent="0" algn="ctr">
              <a:lnSpc>
                <a:spcPts val="3000"/>
              </a:lnSpc>
              <a:buNone/>
            </a:pPr>
            <a:r>
              <a:rPr lang="en-US" sz="1850" dirty="0">
                <a:solidFill>
                  <a:srgbClr val="61615C"/>
                </a:solidFill>
                <a:latin typeface="Tomorrow Semi Bold" pitchFamily="34" charset="0"/>
                <a:ea typeface="Tomorrow Semi Bold" pitchFamily="34" charset="-122"/>
                <a:cs typeface="Tomorrow Semi Bold" pitchFamily="34" charset="-120"/>
              </a:rPr>
              <a:t>2</a:t>
            </a:r>
            <a:endParaRPr lang="en-US" sz="1850" dirty="0"/>
          </a:p>
        </p:txBody>
      </p:sp>
      <p:sp>
        <p:nvSpPr>
          <p:cNvPr id="9" name="Text 5"/>
          <p:cNvSpPr/>
          <p:nvPr/>
        </p:nvSpPr>
        <p:spPr>
          <a:xfrm>
            <a:off x="6378059" y="4091940"/>
            <a:ext cx="3097054" cy="300276"/>
          </a:xfrm>
          <a:prstGeom prst="rect">
            <a:avLst/>
          </a:prstGeom>
          <a:noFill/>
          <a:ln/>
        </p:spPr>
        <p:txBody>
          <a:bodyPr wrap="none" lIns="0" tIns="0" rIns="0" bIns="0" rtlCol="0" anchor="t"/>
          <a:lstStyle/>
          <a:p>
            <a:pPr marL="0" indent="0" algn="l">
              <a:lnSpc>
                <a:spcPts val="2350"/>
              </a:lnSpc>
              <a:buNone/>
            </a:pPr>
            <a:r>
              <a:rPr lang="en-US" sz="1850" dirty="0">
                <a:solidFill>
                  <a:srgbClr val="61615C"/>
                </a:solidFill>
                <a:latin typeface="Tomorrow Semi Bold" pitchFamily="34" charset="0"/>
                <a:ea typeface="Tomorrow Semi Bold" pitchFamily="34" charset="-122"/>
                <a:cs typeface="Tomorrow Semi Bold" pitchFamily="34" charset="-120"/>
              </a:rPr>
              <a:t>Coefficient de Régression</a:t>
            </a:r>
            <a:endParaRPr lang="en-US" sz="1850" dirty="0"/>
          </a:p>
        </p:txBody>
      </p:sp>
      <p:sp>
        <p:nvSpPr>
          <p:cNvPr id="10" name="Text 6"/>
          <p:cNvSpPr/>
          <p:nvPr/>
        </p:nvSpPr>
        <p:spPr>
          <a:xfrm>
            <a:off x="6378059" y="4507468"/>
            <a:ext cx="7387471" cy="615315"/>
          </a:xfrm>
          <a:prstGeom prst="rect">
            <a:avLst/>
          </a:prstGeom>
          <a:noFill/>
          <a:ln/>
        </p:spPr>
        <p:txBody>
          <a:bodyPr wrap="square" lIns="0" tIns="0" rIns="0" bIns="0" rtlCol="0" anchor="t"/>
          <a:lstStyle/>
          <a:p>
            <a:pPr marL="0" indent="0" algn="l">
              <a:lnSpc>
                <a:spcPts val="2400"/>
              </a:lnSpc>
              <a:buNone/>
            </a:pPr>
            <a:r>
              <a:rPr lang="en-US" sz="1500" dirty="0">
                <a:solidFill>
                  <a:srgbClr val="61615C"/>
                </a:solidFill>
                <a:latin typeface="Tomorrow" pitchFamily="34" charset="0"/>
                <a:ea typeface="Tomorrow" pitchFamily="34" charset="-122"/>
                <a:cs typeface="Tomorrow" pitchFamily="34" charset="-120"/>
              </a:rPr>
              <a:t>Indique la pente de la droite de régression, qui représente la variation de la variable dépendante pour chaque unité de variation de la variable indépendante.</a:t>
            </a:r>
            <a:endParaRPr lang="en-US" sz="1500" dirty="0"/>
          </a:p>
        </p:txBody>
      </p:sp>
      <p:sp>
        <p:nvSpPr>
          <p:cNvPr id="11" name="Shape 7"/>
          <p:cNvSpPr/>
          <p:nvPr/>
        </p:nvSpPr>
        <p:spPr>
          <a:xfrm>
            <a:off x="6233874" y="5483185"/>
            <a:ext cx="7675840" cy="11430"/>
          </a:xfrm>
          <a:prstGeom prst="roundRect">
            <a:avLst>
              <a:gd name="adj" fmla="val 252272"/>
            </a:avLst>
          </a:prstGeom>
          <a:solidFill>
            <a:srgbClr val="D6D0D0"/>
          </a:solidFill>
          <a:ln/>
        </p:spPr>
      </p:sp>
      <p:pic>
        <p:nvPicPr>
          <p:cNvPr id="12" name="Image 2" descr="preencoded.png"/>
          <p:cNvPicPr>
            <a:picLocks noChangeAspect="1"/>
          </p:cNvPicPr>
          <p:nvPr/>
        </p:nvPicPr>
        <p:blipFill>
          <a:blip r:embed="rId5"/>
          <a:stretch>
            <a:fillRect/>
          </a:stretch>
        </p:blipFill>
        <p:spPr>
          <a:xfrm>
            <a:off x="705803" y="5516761"/>
            <a:ext cx="6576060" cy="1722834"/>
          </a:xfrm>
          <a:prstGeom prst="rect">
            <a:avLst/>
          </a:prstGeom>
        </p:spPr>
      </p:pic>
      <p:sp>
        <p:nvSpPr>
          <p:cNvPr id="13" name="Text 8"/>
          <p:cNvSpPr/>
          <p:nvPr/>
        </p:nvSpPr>
        <p:spPr>
          <a:xfrm>
            <a:off x="3913584" y="6186011"/>
            <a:ext cx="160496" cy="384334"/>
          </a:xfrm>
          <a:prstGeom prst="rect">
            <a:avLst/>
          </a:prstGeom>
          <a:noFill/>
          <a:ln/>
        </p:spPr>
        <p:txBody>
          <a:bodyPr wrap="none" lIns="0" tIns="0" rIns="0" bIns="0" rtlCol="0" anchor="t"/>
          <a:lstStyle/>
          <a:p>
            <a:pPr marL="0" indent="0" algn="ctr">
              <a:lnSpc>
                <a:spcPts val="3000"/>
              </a:lnSpc>
              <a:buNone/>
            </a:pPr>
            <a:r>
              <a:rPr lang="en-US" sz="1850" dirty="0">
                <a:solidFill>
                  <a:srgbClr val="61615C"/>
                </a:solidFill>
                <a:latin typeface="Tomorrow Semi Bold" pitchFamily="34" charset="0"/>
                <a:ea typeface="Tomorrow Semi Bold" pitchFamily="34" charset="-122"/>
                <a:cs typeface="Tomorrow Semi Bold" pitchFamily="34" charset="-120"/>
              </a:rPr>
              <a:t>3</a:t>
            </a:r>
            <a:endParaRPr lang="en-US" sz="1850" dirty="0"/>
          </a:p>
        </p:txBody>
      </p:sp>
      <p:sp>
        <p:nvSpPr>
          <p:cNvPr id="14" name="Text 9"/>
          <p:cNvSpPr/>
          <p:nvPr/>
        </p:nvSpPr>
        <p:spPr>
          <a:xfrm>
            <a:off x="7474029" y="5708928"/>
            <a:ext cx="2478167" cy="300276"/>
          </a:xfrm>
          <a:prstGeom prst="rect">
            <a:avLst/>
          </a:prstGeom>
          <a:noFill/>
          <a:ln/>
        </p:spPr>
        <p:txBody>
          <a:bodyPr wrap="none" lIns="0" tIns="0" rIns="0" bIns="0" rtlCol="0" anchor="t"/>
          <a:lstStyle/>
          <a:p>
            <a:pPr marL="0" indent="0" algn="l">
              <a:lnSpc>
                <a:spcPts val="2350"/>
              </a:lnSpc>
              <a:buNone/>
            </a:pPr>
            <a:r>
              <a:rPr lang="en-US" sz="1850" dirty="0">
                <a:solidFill>
                  <a:srgbClr val="61615C"/>
                </a:solidFill>
                <a:latin typeface="Tomorrow Semi Bold" pitchFamily="34" charset="0"/>
                <a:ea typeface="Tomorrow Semi Bold" pitchFamily="34" charset="-122"/>
                <a:cs typeface="Tomorrow Semi Bold" pitchFamily="34" charset="-120"/>
              </a:rPr>
              <a:t>Ordonnée à l'Origine</a:t>
            </a:r>
            <a:endParaRPr lang="en-US" sz="1850" dirty="0"/>
          </a:p>
        </p:txBody>
      </p:sp>
      <p:sp>
        <p:nvSpPr>
          <p:cNvPr id="15" name="Text 10"/>
          <p:cNvSpPr/>
          <p:nvPr/>
        </p:nvSpPr>
        <p:spPr>
          <a:xfrm>
            <a:off x="7474029" y="6124456"/>
            <a:ext cx="6291501" cy="922973"/>
          </a:xfrm>
          <a:prstGeom prst="rect">
            <a:avLst/>
          </a:prstGeom>
          <a:noFill/>
          <a:ln/>
        </p:spPr>
        <p:txBody>
          <a:bodyPr wrap="square" lIns="0" tIns="0" rIns="0" bIns="0" rtlCol="0" anchor="t"/>
          <a:lstStyle/>
          <a:p>
            <a:pPr marL="0" indent="0" algn="l">
              <a:lnSpc>
                <a:spcPts val="2400"/>
              </a:lnSpc>
              <a:buNone/>
            </a:pPr>
            <a:r>
              <a:rPr lang="en-US" sz="1500" dirty="0">
                <a:solidFill>
                  <a:srgbClr val="61615C"/>
                </a:solidFill>
                <a:latin typeface="Tomorrow" pitchFamily="34" charset="0"/>
                <a:ea typeface="Tomorrow" pitchFamily="34" charset="-122"/>
                <a:cs typeface="Tomorrow" pitchFamily="34" charset="-120"/>
              </a:rPr>
              <a:t>Représente la valeur de la variable dépendante lorsque la variable indépendante est nulle. Elle correspond au point d'intersection de la droite de régression avec l'axe des ordonnées.</a:t>
            </a:r>
            <a:endParaRPr lang="en-US" sz="1500" dirty="0"/>
          </a:p>
        </p:txBody>
      </p:sp>
      <p:sp>
        <p:nvSpPr>
          <p:cNvPr id="16" name="Rectangle 15">
            <a:extLst>
              <a:ext uri="{FF2B5EF4-FFF2-40B4-BE49-F238E27FC236}">
                <a16:creationId xmlns:a16="http://schemas.microsoft.com/office/drawing/2014/main" id="{63F26CAA-55EB-96AC-9DB4-00BBB07C2831}"/>
              </a:ext>
            </a:extLst>
          </p:cNvPr>
          <p:cNvSpPr/>
          <p:nvPr/>
        </p:nvSpPr>
        <p:spPr>
          <a:xfrm>
            <a:off x="12827000" y="7670800"/>
            <a:ext cx="1803400" cy="558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577"/>
          </a:xfrm>
          <a:prstGeom prst="rect">
            <a:avLst/>
          </a:prstGeom>
        </p:spPr>
      </p:pic>
      <p:sp>
        <p:nvSpPr>
          <p:cNvPr id="3" name="Text 0"/>
          <p:cNvSpPr/>
          <p:nvPr/>
        </p:nvSpPr>
        <p:spPr>
          <a:xfrm>
            <a:off x="780098" y="612934"/>
            <a:ext cx="7583805" cy="1393031"/>
          </a:xfrm>
          <a:prstGeom prst="rect">
            <a:avLst/>
          </a:prstGeom>
          <a:noFill/>
          <a:ln/>
        </p:spPr>
        <p:txBody>
          <a:bodyPr wrap="square" lIns="0" tIns="0" rIns="0" bIns="0" rtlCol="0" anchor="t"/>
          <a:lstStyle/>
          <a:p>
            <a:pPr marL="0" indent="0">
              <a:lnSpc>
                <a:spcPts val="5450"/>
              </a:lnSpc>
              <a:buNone/>
            </a:pPr>
            <a:r>
              <a:rPr lang="en-US" sz="4350" dirty="0">
                <a:solidFill>
                  <a:srgbClr val="1D1D1B"/>
                </a:solidFill>
                <a:latin typeface="Tomorrow Semi Bold" pitchFamily="34" charset="0"/>
                <a:ea typeface="Tomorrow Semi Bold" pitchFamily="34" charset="-122"/>
                <a:cs typeface="Tomorrow Semi Bold" pitchFamily="34" charset="-120"/>
              </a:rPr>
              <a:t>Méthode des Moindres Carrés</a:t>
            </a:r>
            <a:endParaRPr lang="en-US" sz="4350" dirty="0"/>
          </a:p>
        </p:txBody>
      </p:sp>
      <p:sp>
        <p:nvSpPr>
          <p:cNvPr id="4" name="Shape 1"/>
          <p:cNvSpPr/>
          <p:nvPr/>
        </p:nvSpPr>
        <p:spPr>
          <a:xfrm>
            <a:off x="780098" y="2340293"/>
            <a:ext cx="3680460" cy="3415546"/>
          </a:xfrm>
          <a:prstGeom prst="roundRect">
            <a:avLst>
              <a:gd name="adj" fmla="val 979"/>
            </a:avLst>
          </a:prstGeom>
          <a:solidFill>
            <a:srgbClr val="F0EAEA"/>
          </a:solidFill>
          <a:ln/>
        </p:spPr>
      </p:sp>
      <p:sp>
        <p:nvSpPr>
          <p:cNvPr id="5" name="Text 2"/>
          <p:cNvSpPr/>
          <p:nvPr/>
        </p:nvSpPr>
        <p:spPr>
          <a:xfrm>
            <a:off x="1002983" y="2563178"/>
            <a:ext cx="3234690" cy="696516"/>
          </a:xfrm>
          <a:prstGeom prst="rect">
            <a:avLst/>
          </a:prstGeom>
          <a:noFill/>
          <a:ln/>
        </p:spPr>
        <p:txBody>
          <a:bodyPr wrap="square" lIns="0" tIns="0" rIns="0" bIns="0" rtlCol="0" anchor="t"/>
          <a:lstStyle/>
          <a:p>
            <a:pPr marL="0" indent="0">
              <a:lnSpc>
                <a:spcPts val="2700"/>
              </a:lnSpc>
              <a:buNone/>
            </a:pPr>
            <a:r>
              <a:rPr lang="en-US" sz="2150" dirty="0">
                <a:solidFill>
                  <a:srgbClr val="61615C"/>
                </a:solidFill>
                <a:latin typeface="Tomorrow Semi Bold" pitchFamily="34" charset="0"/>
                <a:ea typeface="Tomorrow Semi Bold" pitchFamily="34" charset="-122"/>
                <a:cs typeface="Tomorrow Semi Bold" pitchFamily="34" charset="-120"/>
              </a:rPr>
              <a:t>Minimisation des Erreurs</a:t>
            </a:r>
            <a:endParaRPr lang="en-US" sz="2150" dirty="0"/>
          </a:p>
        </p:txBody>
      </p:sp>
      <p:sp>
        <p:nvSpPr>
          <p:cNvPr id="6" name="Text 3"/>
          <p:cNvSpPr/>
          <p:nvPr/>
        </p:nvSpPr>
        <p:spPr>
          <a:xfrm>
            <a:off x="1002983" y="3393400"/>
            <a:ext cx="3234690" cy="2139553"/>
          </a:xfrm>
          <a:prstGeom prst="rect">
            <a:avLst/>
          </a:prstGeom>
          <a:noFill/>
          <a:ln/>
        </p:spPr>
        <p:txBody>
          <a:bodyPr wrap="square" lIns="0" tIns="0" rIns="0" bIns="0" rtlCol="0" anchor="t"/>
          <a:lstStyle/>
          <a:p>
            <a:pPr marL="0" indent="0">
              <a:lnSpc>
                <a:spcPts val="2800"/>
              </a:lnSpc>
              <a:buNone/>
            </a:pPr>
            <a:r>
              <a:rPr lang="en-US" sz="1750" dirty="0">
                <a:solidFill>
                  <a:srgbClr val="61615C"/>
                </a:solidFill>
                <a:latin typeface="Tomorrow" pitchFamily="34" charset="0"/>
                <a:ea typeface="Tomorrow" pitchFamily="34" charset="-122"/>
                <a:cs typeface="Tomorrow" pitchFamily="34" charset="-120"/>
              </a:rPr>
              <a:t>La méthode des moindres carrés vise à trouver la droite de régression qui minimise la somme des carrés des erreurs entre les points de données et la droite.</a:t>
            </a:r>
            <a:endParaRPr lang="en-US" sz="1750" dirty="0"/>
          </a:p>
        </p:txBody>
      </p:sp>
      <p:sp>
        <p:nvSpPr>
          <p:cNvPr id="7" name="Shape 4"/>
          <p:cNvSpPr/>
          <p:nvPr/>
        </p:nvSpPr>
        <p:spPr>
          <a:xfrm>
            <a:off x="4683443" y="2340293"/>
            <a:ext cx="3680460" cy="3415546"/>
          </a:xfrm>
          <a:prstGeom prst="roundRect">
            <a:avLst>
              <a:gd name="adj" fmla="val 979"/>
            </a:avLst>
          </a:prstGeom>
          <a:solidFill>
            <a:srgbClr val="F0EAEA"/>
          </a:solidFill>
          <a:ln/>
        </p:spPr>
      </p:sp>
      <p:sp>
        <p:nvSpPr>
          <p:cNvPr id="8" name="Text 5"/>
          <p:cNvSpPr/>
          <p:nvPr/>
        </p:nvSpPr>
        <p:spPr>
          <a:xfrm>
            <a:off x="4906328" y="2563178"/>
            <a:ext cx="3234690" cy="696516"/>
          </a:xfrm>
          <a:prstGeom prst="rect">
            <a:avLst/>
          </a:prstGeom>
          <a:noFill/>
          <a:ln/>
        </p:spPr>
        <p:txBody>
          <a:bodyPr wrap="square" lIns="0" tIns="0" rIns="0" bIns="0" rtlCol="0" anchor="t"/>
          <a:lstStyle/>
          <a:p>
            <a:pPr marL="0" indent="0">
              <a:lnSpc>
                <a:spcPts val="2700"/>
              </a:lnSpc>
              <a:buNone/>
            </a:pPr>
            <a:r>
              <a:rPr lang="en-US" sz="2150" dirty="0">
                <a:solidFill>
                  <a:srgbClr val="61615C"/>
                </a:solidFill>
                <a:latin typeface="Tomorrow Semi Bold" pitchFamily="34" charset="0"/>
                <a:ea typeface="Tomorrow Semi Bold" pitchFamily="34" charset="-122"/>
                <a:cs typeface="Tomorrow Semi Bold" pitchFamily="34" charset="-120"/>
              </a:rPr>
              <a:t>Estimation des Paramètres</a:t>
            </a:r>
            <a:endParaRPr lang="en-US" sz="2150" dirty="0"/>
          </a:p>
        </p:txBody>
      </p:sp>
      <p:sp>
        <p:nvSpPr>
          <p:cNvPr id="9" name="Text 6"/>
          <p:cNvSpPr/>
          <p:nvPr/>
        </p:nvSpPr>
        <p:spPr>
          <a:xfrm>
            <a:off x="4906328" y="3393400"/>
            <a:ext cx="3234690" cy="1782961"/>
          </a:xfrm>
          <a:prstGeom prst="rect">
            <a:avLst/>
          </a:prstGeom>
          <a:noFill/>
          <a:ln/>
        </p:spPr>
        <p:txBody>
          <a:bodyPr wrap="square" lIns="0" tIns="0" rIns="0" bIns="0" rtlCol="0" anchor="t"/>
          <a:lstStyle/>
          <a:p>
            <a:pPr marL="0" indent="0">
              <a:lnSpc>
                <a:spcPts val="2800"/>
              </a:lnSpc>
              <a:buNone/>
            </a:pPr>
            <a:r>
              <a:rPr lang="en-US" sz="1750" dirty="0">
                <a:solidFill>
                  <a:srgbClr val="61615C"/>
                </a:solidFill>
                <a:latin typeface="Tomorrow" pitchFamily="34" charset="0"/>
                <a:ea typeface="Tomorrow" pitchFamily="34" charset="-122"/>
                <a:cs typeface="Tomorrow" pitchFamily="34" charset="-120"/>
              </a:rPr>
              <a:t>La méthode permet d'estimer les paramètres du modèle de régression, à savoir le coefficient de régression et l'ordonnée à l'origine.</a:t>
            </a:r>
            <a:endParaRPr lang="en-US" sz="1750" dirty="0"/>
          </a:p>
        </p:txBody>
      </p:sp>
      <p:sp>
        <p:nvSpPr>
          <p:cNvPr id="10" name="Shape 7"/>
          <p:cNvSpPr/>
          <p:nvPr/>
        </p:nvSpPr>
        <p:spPr>
          <a:xfrm>
            <a:off x="780098" y="5978723"/>
            <a:ext cx="7583805" cy="1640919"/>
          </a:xfrm>
          <a:prstGeom prst="roundRect">
            <a:avLst>
              <a:gd name="adj" fmla="val 2038"/>
            </a:avLst>
          </a:prstGeom>
          <a:solidFill>
            <a:srgbClr val="F0EAEA"/>
          </a:solidFill>
          <a:ln/>
        </p:spPr>
      </p:sp>
      <p:sp>
        <p:nvSpPr>
          <p:cNvPr id="11" name="Text 8"/>
          <p:cNvSpPr/>
          <p:nvPr/>
        </p:nvSpPr>
        <p:spPr>
          <a:xfrm>
            <a:off x="1002983" y="6201608"/>
            <a:ext cx="3017163" cy="348258"/>
          </a:xfrm>
          <a:prstGeom prst="rect">
            <a:avLst/>
          </a:prstGeom>
          <a:noFill/>
          <a:ln/>
        </p:spPr>
        <p:txBody>
          <a:bodyPr wrap="none" lIns="0" tIns="0" rIns="0" bIns="0" rtlCol="0" anchor="t"/>
          <a:lstStyle/>
          <a:p>
            <a:pPr marL="0" indent="0">
              <a:lnSpc>
                <a:spcPts val="2700"/>
              </a:lnSpc>
              <a:buNone/>
            </a:pPr>
            <a:r>
              <a:rPr lang="en-US" sz="2150" dirty="0">
                <a:solidFill>
                  <a:srgbClr val="61615C"/>
                </a:solidFill>
                <a:latin typeface="Tomorrow Semi Bold" pitchFamily="34" charset="0"/>
                <a:ea typeface="Tomorrow Semi Bold" pitchFamily="34" charset="-122"/>
                <a:cs typeface="Tomorrow Semi Bold" pitchFamily="34" charset="-120"/>
              </a:rPr>
              <a:t>Évaluation du Modèle</a:t>
            </a:r>
            <a:endParaRPr lang="en-US" sz="2150" dirty="0"/>
          </a:p>
        </p:txBody>
      </p:sp>
      <p:sp>
        <p:nvSpPr>
          <p:cNvPr id="12" name="Text 9"/>
          <p:cNvSpPr/>
          <p:nvPr/>
        </p:nvSpPr>
        <p:spPr>
          <a:xfrm>
            <a:off x="1002983" y="6683573"/>
            <a:ext cx="7138035" cy="713184"/>
          </a:xfrm>
          <a:prstGeom prst="rect">
            <a:avLst/>
          </a:prstGeom>
          <a:noFill/>
          <a:ln/>
        </p:spPr>
        <p:txBody>
          <a:bodyPr wrap="square" lIns="0" tIns="0" rIns="0" bIns="0" rtlCol="0" anchor="t"/>
          <a:lstStyle/>
          <a:p>
            <a:pPr marL="0" indent="0">
              <a:lnSpc>
                <a:spcPts val="2800"/>
              </a:lnSpc>
              <a:buNone/>
            </a:pPr>
            <a:r>
              <a:rPr lang="en-US" sz="1750" dirty="0">
                <a:solidFill>
                  <a:srgbClr val="61615C"/>
                </a:solidFill>
                <a:latin typeface="Tomorrow" pitchFamily="34" charset="0"/>
                <a:ea typeface="Tomorrow" pitchFamily="34" charset="-122"/>
                <a:cs typeface="Tomorrow" pitchFamily="34" charset="-120"/>
              </a:rPr>
              <a:t>On utilise des statistiques comme le R² pour évaluer la qualité de l'ajustement du modèle de régression aux données.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222421"/>
            <a:ext cx="8482608" cy="708779"/>
          </a:xfrm>
          <a:prstGeom prst="rect">
            <a:avLst/>
          </a:prstGeom>
          <a:noFill/>
          <a:ln/>
        </p:spPr>
        <p:txBody>
          <a:bodyPr wrap="none" lIns="0" tIns="0" rIns="0" bIns="0" rtlCol="0" anchor="t"/>
          <a:lstStyle/>
          <a:p>
            <a:pPr marL="0" indent="0">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Applications de la Régression</a:t>
            </a:r>
            <a:endParaRPr lang="en-US" sz="4450" dirty="0"/>
          </a:p>
        </p:txBody>
      </p:sp>
      <p:pic>
        <p:nvPicPr>
          <p:cNvPr id="3" name="Image 0" descr="preencoded.png"/>
          <p:cNvPicPr>
            <a:picLocks noChangeAspect="1"/>
          </p:cNvPicPr>
          <p:nvPr/>
        </p:nvPicPr>
        <p:blipFill>
          <a:blip r:embed="rId3"/>
          <a:stretch>
            <a:fillRect/>
          </a:stretch>
        </p:blipFill>
        <p:spPr>
          <a:xfrm>
            <a:off x="793790" y="3271361"/>
            <a:ext cx="566976" cy="566976"/>
          </a:xfrm>
          <a:prstGeom prst="rect">
            <a:avLst/>
          </a:prstGeom>
        </p:spPr>
      </p:pic>
      <p:sp>
        <p:nvSpPr>
          <p:cNvPr id="4" name="Text 1"/>
          <p:cNvSpPr/>
          <p:nvPr/>
        </p:nvSpPr>
        <p:spPr>
          <a:xfrm>
            <a:off x="793790" y="40651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Prédiction</a:t>
            </a:r>
            <a:endParaRPr lang="en-US" sz="2200" dirty="0"/>
          </a:p>
        </p:txBody>
      </p:sp>
      <p:sp>
        <p:nvSpPr>
          <p:cNvPr id="5" name="Text 2"/>
          <p:cNvSpPr/>
          <p:nvPr/>
        </p:nvSpPr>
        <p:spPr>
          <a:xfrm>
            <a:off x="793790" y="4555569"/>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La régression est utilisée pour prédire la valeur d'une variable dépendante en fonction de valeurs données pour les variables indépendantes.</a:t>
            </a:r>
            <a:endParaRPr lang="en-US" sz="1750" dirty="0"/>
          </a:p>
        </p:txBody>
      </p:sp>
      <p:pic>
        <p:nvPicPr>
          <p:cNvPr id="6" name="Image 1" descr="preencoded.png"/>
          <p:cNvPicPr>
            <a:picLocks noChangeAspect="1"/>
          </p:cNvPicPr>
          <p:nvPr/>
        </p:nvPicPr>
        <p:blipFill>
          <a:blip r:embed="rId4"/>
          <a:stretch>
            <a:fillRect/>
          </a:stretch>
        </p:blipFill>
        <p:spPr>
          <a:xfrm>
            <a:off x="5254704" y="3271361"/>
            <a:ext cx="566976" cy="566976"/>
          </a:xfrm>
          <a:prstGeom prst="rect">
            <a:avLst/>
          </a:prstGeom>
        </p:spPr>
      </p:pic>
      <p:sp>
        <p:nvSpPr>
          <p:cNvPr id="7" name="Text 3"/>
          <p:cNvSpPr/>
          <p:nvPr/>
        </p:nvSpPr>
        <p:spPr>
          <a:xfrm>
            <a:off x="5254704" y="40651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Analyse</a:t>
            </a:r>
            <a:endParaRPr lang="en-US" sz="2200" dirty="0"/>
          </a:p>
        </p:txBody>
      </p:sp>
      <p:sp>
        <p:nvSpPr>
          <p:cNvPr id="8" name="Text 4"/>
          <p:cNvSpPr/>
          <p:nvPr/>
        </p:nvSpPr>
        <p:spPr>
          <a:xfrm>
            <a:off x="5254704" y="4555569"/>
            <a:ext cx="4120872"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La régression permet d'identifier les variables qui influencent une variable dépendante et d'évaluer la force de cette influence.</a:t>
            </a:r>
            <a:endParaRPr lang="en-US" sz="1750" dirty="0"/>
          </a:p>
        </p:txBody>
      </p:sp>
      <p:pic>
        <p:nvPicPr>
          <p:cNvPr id="9" name="Image 2" descr="preencoded.png"/>
          <p:cNvPicPr>
            <a:picLocks noChangeAspect="1"/>
          </p:cNvPicPr>
          <p:nvPr/>
        </p:nvPicPr>
        <p:blipFill>
          <a:blip r:embed="rId5"/>
          <a:stretch>
            <a:fillRect/>
          </a:stretch>
        </p:blipFill>
        <p:spPr>
          <a:xfrm>
            <a:off x="9715738" y="3271361"/>
            <a:ext cx="566976" cy="566976"/>
          </a:xfrm>
          <a:prstGeom prst="rect">
            <a:avLst/>
          </a:prstGeom>
        </p:spPr>
      </p:pic>
      <p:sp>
        <p:nvSpPr>
          <p:cNvPr id="10" name="Text 5"/>
          <p:cNvSpPr/>
          <p:nvPr/>
        </p:nvSpPr>
        <p:spPr>
          <a:xfrm>
            <a:off x="9715738" y="40651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Modélisation</a:t>
            </a:r>
            <a:endParaRPr lang="en-US" sz="2200" dirty="0"/>
          </a:p>
        </p:txBody>
      </p:sp>
      <p:sp>
        <p:nvSpPr>
          <p:cNvPr id="11" name="Text 6"/>
          <p:cNvSpPr/>
          <p:nvPr/>
        </p:nvSpPr>
        <p:spPr>
          <a:xfrm>
            <a:off x="9715738" y="4555569"/>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La régression est utilisée pour construire des modèles statistiques qui décrivent les relations entre les variables.</a:t>
            </a:r>
            <a:endParaRPr lang="en-US" sz="1750" dirty="0"/>
          </a:p>
        </p:txBody>
      </p:sp>
      <p:sp>
        <p:nvSpPr>
          <p:cNvPr id="12" name="Rectangle 11">
            <a:extLst>
              <a:ext uri="{FF2B5EF4-FFF2-40B4-BE49-F238E27FC236}">
                <a16:creationId xmlns:a16="http://schemas.microsoft.com/office/drawing/2014/main" id="{5D443BCB-68CA-2E43-ADA3-58B2109D03C6}"/>
              </a:ext>
            </a:extLst>
          </p:cNvPr>
          <p:cNvSpPr/>
          <p:nvPr/>
        </p:nvSpPr>
        <p:spPr>
          <a:xfrm>
            <a:off x="12827000" y="7670800"/>
            <a:ext cx="1803400" cy="558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77014"/>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Régression et Intelligence Artificielle</a:t>
            </a:r>
            <a:endParaRPr lang="en-US" sz="4450" dirty="0"/>
          </a:p>
        </p:txBody>
      </p:sp>
      <p:sp>
        <p:nvSpPr>
          <p:cNvPr id="4" name="Shape 1"/>
          <p:cNvSpPr/>
          <p:nvPr/>
        </p:nvSpPr>
        <p:spPr>
          <a:xfrm>
            <a:off x="1118711" y="2634734"/>
            <a:ext cx="30480" cy="4717733"/>
          </a:xfrm>
          <a:prstGeom prst="roundRect">
            <a:avLst>
              <a:gd name="adj" fmla="val 111628"/>
            </a:avLst>
          </a:prstGeom>
          <a:solidFill>
            <a:srgbClr val="D6D0D0"/>
          </a:solidFill>
          <a:ln/>
        </p:spPr>
      </p:sp>
      <p:sp>
        <p:nvSpPr>
          <p:cNvPr id="5" name="Shape 2"/>
          <p:cNvSpPr/>
          <p:nvPr/>
        </p:nvSpPr>
        <p:spPr>
          <a:xfrm>
            <a:off x="1358622" y="3129796"/>
            <a:ext cx="793790" cy="30480"/>
          </a:xfrm>
          <a:prstGeom prst="roundRect">
            <a:avLst>
              <a:gd name="adj" fmla="val 111628"/>
            </a:avLst>
          </a:prstGeom>
          <a:solidFill>
            <a:srgbClr val="D6D0D0"/>
          </a:solidFill>
          <a:ln/>
        </p:spPr>
      </p:sp>
      <p:sp>
        <p:nvSpPr>
          <p:cNvPr id="6" name="Shape 3"/>
          <p:cNvSpPr/>
          <p:nvPr/>
        </p:nvSpPr>
        <p:spPr>
          <a:xfrm>
            <a:off x="878800" y="2889885"/>
            <a:ext cx="510302" cy="510302"/>
          </a:xfrm>
          <a:prstGeom prst="roundRect">
            <a:avLst>
              <a:gd name="adj" fmla="val 6667"/>
            </a:avLst>
          </a:prstGeom>
          <a:solidFill>
            <a:srgbClr val="F0EAEA"/>
          </a:solidFill>
          <a:ln/>
        </p:spPr>
      </p:sp>
      <p:sp>
        <p:nvSpPr>
          <p:cNvPr id="7" name="Text 4"/>
          <p:cNvSpPr/>
          <p:nvPr/>
        </p:nvSpPr>
        <p:spPr>
          <a:xfrm>
            <a:off x="1056561" y="2974896"/>
            <a:ext cx="154781" cy="340281"/>
          </a:xfrm>
          <a:prstGeom prst="rect">
            <a:avLst/>
          </a:prstGeom>
          <a:noFill/>
          <a:ln/>
        </p:spPr>
        <p:txBody>
          <a:bodyPr wrap="none" lIns="0" tIns="0" rIns="0" bIns="0" rtlCol="0" anchor="t"/>
          <a:lstStyle/>
          <a:p>
            <a:pPr marL="0" indent="0" algn="ctr">
              <a:lnSpc>
                <a:spcPts val="2650"/>
              </a:lnSpc>
              <a:buNone/>
            </a:pPr>
            <a:r>
              <a:rPr lang="en-US" sz="2650" dirty="0">
                <a:solidFill>
                  <a:srgbClr val="61615C"/>
                </a:solidFill>
                <a:latin typeface="Tomorrow Semi Bold" pitchFamily="34" charset="0"/>
                <a:ea typeface="Tomorrow Semi Bold" pitchFamily="34" charset="-122"/>
                <a:cs typeface="Tomorrow Semi Bold" pitchFamily="34" charset="-120"/>
              </a:rPr>
              <a:t>1</a:t>
            </a:r>
            <a:endParaRPr lang="en-US" sz="2650" dirty="0"/>
          </a:p>
        </p:txBody>
      </p:sp>
      <p:sp>
        <p:nvSpPr>
          <p:cNvPr id="8" name="Text 5"/>
          <p:cNvSpPr/>
          <p:nvPr/>
        </p:nvSpPr>
        <p:spPr>
          <a:xfrm>
            <a:off x="2381488" y="2861548"/>
            <a:ext cx="5968722"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Les techniques de régression jouent un rôle important dans les algorithmes d'apprentissage automatique.</a:t>
            </a:r>
            <a:endParaRPr lang="en-US" sz="1750" dirty="0"/>
          </a:p>
        </p:txBody>
      </p:sp>
      <p:sp>
        <p:nvSpPr>
          <p:cNvPr id="9" name="Shape 6"/>
          <p:cNvSpPr/>
          <p:nvPr/>
        </p:nvSpPr>
        <p:spPr>
          <a:xfrm>
            <a:off x="1358622" y="4536043"/>
            <a:ext cx="793790" cy="30480"/>
          </a:xfrm>
          <a:prstGeom prst="roundRect">
            <a:avLst>
              <a:gd name="adj" fmla="val 111628"/>
            </a:avLst>
          </a:prstGeom>
          <a:solidFill>
            <a:srgbClr val="D6D0D0"/>
          </a:solidFill>
          <a:ln/>
        </p:spPr>
      </p:sp>
      <p:sp>
        <p:nvSpPr>
          <p:cNvPr id="10" name="Shape 7"/>
          <p:cNvSpPr/>
          <p:nvPr/>
        </p:nvSpPr>
        <p:spPr>
          <a:xfrm>
            <a:off x="878800" y="4296132"/>
            <a:ext cx="510302" cy="510302"/>
          </a:xfrm>
          <a:prstGeom prst="roundRect">
            <a:avLst>
              <a:gd name="adj" fmla="val 6667"/>
            </a:avLst>
          </a:prstGeom>
          <a:solidFill>
            <a:srgbClr val="F0EAEA"/>
          </a:solidFill>
          <a:ln/>
        </p:spPr>
      </p:sp>
      <p:sp>
        <p:nvSpPr>
          <p:cNvPr id="11" name="Text 8"/>
          <p:cNvSpPr/>
          <p:nvPr/>
        </p:nvSpPr>
        <p:spPr>
          <a:xfrm>
            <a:off x="1019651" y="4381143"/>
            <a:ext cx="228600" cy="340281"/>
          </a:xfrm>
          <a:prstGeom prst="rect">
            <a:avLst/>
          </a:prstGeom>
          <a:noFill/>
          <a:ln/>
        </p:spPr>
        <p:txBody>
          <a:bodyPr wrap="none" lIns="0" tIns="0" rIns="0" bIns="0" rtlCol="0" anchor="t"/>
          <a:lstStyle/>
          <a:p>
            <a:pPr marL="0" indent="0" algn="ctr">
              <a:lnSpc>
                <a:spcPts val="2650"/>
              </a:lnSpc>
              <a:buNone/>
            </a:pPr>
            <a:r>
              <a:rPr lang="en-US" sz="2650" dirty="0">
                <a:solidFill>
                  <a:srgbClr val="61615C"/>
                </a:solidFill>
                <a:latin typeface="Tomorrow Semi Bold" pitchFamily="34" charset="0"/>
                <a:ea typeface="Tomorrow Semi Bold" pitchFamily="34" charset="-122"/>
                <a:cs typeface="Tomorrow Semi Bold" pitchFamily="34" charset="-120"/>
              </a:rPr>
              <a:t>2</a:t>
            </a:r>
            <a:endParaRPr lang="en-US" sz="2650" dirty="0"/>
          </a:p>
        </p:txBody>
      </p:sp>
      <p:sp>
        <p:nvSpPr>
          <p:cNvPr id="12" name="Text 9"/>
          <p:cNvSpPr/>
          <p:nvPr/>
        </p:nvSpPr>
        <p:spPr>
          <a:xfrm>
            <a:off x="2381488" y="4267795"/>
            <a:ext cx="5968722"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Les réseaux de neurones utilisent des fonctions de régression pour prédire la sortie en fonction des entrées.</a:t>
            </a:r>
            <a:endParaRPr lang="en-US" sz="1750" dirty="0"/>
          </a:p>
        </p:txBody>
      </p:sp>
      <p:sp>
        <p:nvSpPr>
          <p:cNvPr id="13" name="Shape 10"/>
          <p:cNvSpPr/>
          <p:nvPr/>
        </p:nvSpPr>
        <p:spPr>
          <a:xfrm>
            <a:off x="1358622" y="6305193"/>
            <a:ext cx="793790" cy="30480"/>
          </a:xfrm>
          <a:prstGeom prst="roundRect">
            <a:avLst>
              <a:gd name="adj" fmla="val 111628"/>
            </a:avLst>
          </a:prstGeom>
          <a:solidFill>
            <a:srgbClr val="D6D0D0"/>
          </a:solidFill>
          <a:ln/>
        </p:spPr>
      </p:sp>
      <p:sp>
        <p:nvSpPr>
          <p:cNvPr id="14" name="Shape 11"/>
          <p:cNvSpPr/>
          <p:nvPr/>
        </p:nvSpPr>
        <p:spPr>
          <a:xfrm>
            <a:off x="878800" y="6065282"/>
            <a:ext cx="510302" cy="510302"/>
          </a:xfrm>
          <a:prstGeom prst="roundRect">
            <a:avLst>
              <a:gd name="adj" fmla="val 6667"/>
            </a:avLst>
          </a:prstGeom>
          <a:solidFill>
            <a:srgbClr val="F0EAEA"/>
          </a:solidFill>
          <a:ln/>
        </p:spPr>
      </p:sp>
      <p:sp>
        <p:nvSpPr>
          <p:cNvPr id="15" name="Text 12"/>
          <p:cNvSpPr/>
          <p:nvPr/>
        </p:nvSpPr>
        <p:spPr>
          <a:xfrm>
            <a:off x="1020247" y="6150293"/>
            <a:ext cx="227290" cy="340281"/>
          </a:xfrm>
          <a:prstGeom prst="rect">
            <a:avLst/>
          </a:prstGeom>
          <a:noFill/>
          <a:ln/>
        </p:spPr>
        <p:txBody>
          <a:bodyPr wrap="none" lIns="0" tIns="0" rIns="0" bIns="0" rtlCol="0" anchor="t"/>
          <a:lstStyle/>
          <a:p>
            <a:pPr marL="0" indent="0" algn="ctr">
              <a:lnSpc>
                <a:spcPts val="2650"/>
              </a:lnSpc>
              <a:buNone/>
            </a:pPr>
            <a:r>
              <a:rPr lang="en-US" sz="2650" dirty="0">
                <a:solidFill>
                  <a:srgbClr val="61615C"/>
                </a:solidFill>
                <a:latin typeface="Tomorrow Semi Bold" pitchFamily="34" charset="0"/>
                <a:ea typeface="Tomorrow Semi Bold" pitchFamily="34" charset="-122"/>
                <a:cs typeface="Tomorrow Semi Bold" pitchFamily="34" charset="-120"/>
              </a:rPr>
              <a:t>3</a:t>
            </a:r>
            <a:endParaRPr lang="en-US" sz="2650" dirty="0"/>
          </a:p>
        </p:txBody>
      </p:sp>
      <p:sp>
        <p:nvSpPr>
          <p:cNvPr id="16" name="Text 13"/>
          <p:cNvSpPr/>
          <p:nvPr/>
        </p:nvSpPr>
        <p:spPr>
          <a:xfrm>
            <a:off x="2381488" y="6036945"/>
            <a:ext cx="5968722"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La régression est utilisée dans des domaines comme la classification, la détection d'anomalies et la prédiction de séries temporelles.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864525"/>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Conclusion</a:t>
            </a:r>
            <a:endParaRPr lang="en-US" sz="4450" dirty="0"/>
          </a:p>
        </p:txBody>
      </p:sp>
      <p:sp>
        <p:nvSpPr>
          <p:cNvPr id="4" name="Text 1"/>
          <p:cNvSpPr/>
          <p:nvPr/>
        </p:nvSpPr>
        <p:spPr>
          <a:xfrm>
            <a:off x="793790" y="3913465"/>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61615C"/>
                </a:solidFill>
                <a:latin typeface="Tomorrow" pitchFamily="34" charset="0"/>
                <a:ea typeface="Tomorrow" pitchFamily="34" charset="-122"/>
                <a:cs typeface="Tomorrow" pitchFamily="34" charset="-120"/>
              </a:rPr>
              <a:t>La régression et la corrélation sont des outils statistiques puissants qui permettent d'analyser des données et de prédire des tendances. Ces techniques sont largement utilisées dans divers domaines, notamment l'IA et les sciences de données.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526</Words>
  <Application>Microsoft Office PowerPoint</Application>
  <PresentationFormat>Personnalisé</PresentationFormat>
  <Paragraphs>58</Paragraphs>
  <Slides>8</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Tomorrow</vt:lpstr>
      <vt:lpstr>Arial</vt:lpstr>
      <vt:lpstr>Tomorrow Semi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Thinkpad</cp:lastModifiedBy>
  <cp:revision>4</cp:revision>
  <dcterms:created xsi:type="dcterms:W3CDTF">2025-01-15T15:01:13Z</dcterms:created>
  <dcterms:modified xsi:type="dcterms:W3CDTF">2025-01-15T17:15:52Z</dcterms:modified>
</cp:coreProperties>
</file>