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325" r:id="rId3"/>
    <p:sldId id="258" r:id="rId4"/>
    <p:sldId id="274" r:id="rId5"/>
    <p:sldId id="257" r:id="rId6"/>
    <p:sldId id="260" r:id="rId7"/>
    <p:sldId id="290" r:id="rId8"/>
    <p:sldId id="279" r:id="rId9"/>
    <p:sldId id="280" r:id="rId10"/>
    <p:sldId id="334" r:id="rId11"/>
    <p:sldId id="281" r:id="rId12"/>
    <p:sldId id="282" r:id="rId13"/>
    <p:sldId id="283" r:id="rId14"/>
    <p:sldId id="330" r:id="rId15"/>
    <p:sldId id="333" r:id="rId16"/>
    <p:sldId id="331" r:id="rId17"/>
    <p:sldId id="285" r:id="rId18"/>
    <p:sldId id="336" r:id="rId19"/>
    <p:sldId id="286" r:id="rId20"/>
    <p:sldId id="287" r:id="rId21"/>
    <p:sldId id="288" r:id="rId22"/>
    <p:sldId id="277" r:id="rId23"/>
    <p:sldId id="328" r:id="rId24"/>
    <p:sldId id="289" r:id="rId25"/>
    <p:sldId id="327" r:id="rId26"/>
    <p:sldId id="306" r:id="rId27"/>
    <p:sldId id="304" r:id="rId28"/>
    <p:sldId id="311" r:id="rId29"/>
    <p:sldId id="294" r:id="rId30"/>
    <p:sldId id="303" r:id="rId31"/>
    <p:sldId id="298" r:id="rId32"/>
    <p:sldId id="295" r:id="rId33"/>
    <p:sldId id="312" r:id="rId34"/>
    <p:sldId id="313" r:id="rId35"/>
    <p:sldId id="314" r:id="rId36"/>
    <p:sldId id="326" r:id="rId37"/>
    <p:sldId id="315" r:id="rId38"/>
    <p:sldId id="302" r:id="rId39"/>
    <p:sldId id="316" r:id="rId40"/>
    <p:sldId id="317" r:id="rId41"/>
    <p:sldId id="318" r:id="rId42"/>
    <p:sldId id="319" r:id="rId43"/>
    <p:sldId id="320" r:id="rId44"/>
    <p:sldId id="324" r:id="rId45"/>
    <p:sldId id="278" r:id="rId46"/>
    <p:sldId id="308" r:id="rId47"/>
    <p:sldId id="291" r:id="rId48"/>
    <p:sldId id="322" r:id="rId49"/>
    <p:sldId id="323" r:id="rId50"/>
    <p:sldId id="321" r:id="rId51"/>
    <p:sldId id="301" r:id="rId52"/>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4"/>
    <p:restoredTop sz="92394"/>
  </p:normalViewPr>
  <p:slideViewPr>
    <p:cSldViewPr>
      <p:cViewPr>
        <p:scale>
          <a:sx n="122" d="100"/>
          <a:sy n="122" d="100"/>
        </p:scale>
        <p:origin x="144" y="88"/>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D0D15B-2981-4286-9521-9BDC50CC2F5A}" type="datetimeFigureOut">
              <a:rPr lang="fr-FR" smtClean="0"/>
              <a:t>16/12/2024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3FC1341-F347-4D98-968D-6AC6244CC4A1}" type="slidenum">
              <a:rPr lang="fr-FR" smtClean="0"/>
              <a:t>‹N°›</a:t>
            </a:fld>
            <a:endParaRPr lang="fr-FR"/>
          </a:p>
        </p:txBody>
      </p:sp>
    </p:spTree>
    <p:extLst>
      <p:ext uri="{BB962C8B-B14F-4D97-AF65-F5344CB8AC3E}">
        <p14:creationId xmlns:p14="http://schemas.microsoft.com/office/powerpoint/2010/main" val="16853814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3FC1341-F347-4D98-968D-6AC6244CC4A1}" type="slidenum">
              <a:rPr lang="fr-FR" smtClean="0"/>
              <a:t>28</a:t>
            </a:fld>
            <a:endParaRPr lang="fr-FR"/>
          </a:p>
        </p:txBody>
      </p:sp>
    </p:spTree>
    <p:extLst>
      <p:ext uri="{BB962C8B-B14F-4D97-AF65-F5344CB8AC3E}">
        <p14:creationId xmlns:p14="http://schemas.microsoft.com/office/powerpoint/2010/main" val="21834361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8" name="Titr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fr-FR"/>
              <a:t>Modifiez le style du titre</a:t>
            </a:r>
            <a:endParaRPr kumimoji="0" lang="en-US"/>
          </a:p>
        </p:txBody>
      </p:sp>
      <p:sp>
        <p:nvSpPr>
          <p:cNvPr id="28" name="Espace réservé de la date 27"/>
          <p:cNvSpPr>
            <a:spLocks noGrp="1"/>
          </p:cNvSpPr>
          <p:nvPr>
            <p:ph type="dt" sz="half" idx="10"/>
          </p:nvPr>
        </p:nvSpPr>
        <p:spPr/>
        <p:txBody>
          <a:bodyPr/>
          <a:lstStyle/>
          <a:p>
            <a:fld id="{194CF55B-35E5-4947-9AF0-37EB35CE7BB7}" type="datetimeFigureOut">
              <a:rPr lang="fr-FR" smtClean="0"/>
              <a:t>16/12/2024</a:t>
            </a:fld>
            <a:endParaRPr lang="fr-FR"/>
          </a:p>
        </p:txBody>
      </p:sp>
      <p:sp>
        <p:nvSpPr>
          <p:cNvPr id="17" name="Espace réservé du pied de page 16"/>
          <p:cNvSpPr>
            <a:spLocks noGrp="1"/>
          </p:cNvSpPr>
          <p:nvPr>
            <p:ph type="ftr" sz="quarter" idx="11"/>
          </p:nvPr>
        </p:nvSpPr>
        <p:spPr/>
        <p:txBody>
          <a:bodyPr/>
          <a:lstStyle/>
          <a:p>
            <a:endParaRPr lang="fr-FR"/>
          </a:p>
        </p:txBody>
      </p:sp>
      <p:sp>
        <p:nvSpPr>
          <p:cNvPr id="29" name="Espace réservé du numéro de diapositive 28"/>
          <p:cNvSpPr>
            <a:spLocks noGrp="1"/>
          </p:cNvSpPr>
          <p:nvPr>
            <p:ph type="sldNum" sz="quarter" idx="12"/>
          </p:nvPr>
        </p:nvSpPr>
        <p:spPr/>
        <p:txBody>
          <a:bodyPr/>
          <a:lstStyle/>
          <a:p>
            <a:fld id="{93C61F27-D1E1-45B8-826D-6AD90ED18F6E}" type="slidenum">
              <a:rPr lang="fr-FR" smtClean="0"/>
              <a:t>‹N°›</a:t>
            </a:fld>
            <a:endParaRPr lang="fr-FR"/>
          </a:p>
        </p:txBody>
      </p:sp>
      <p:sp>
        <p:nvSpPr>
          <p:cNvPr id="9" name="Sous-titr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a:t>Modifiez le style des sous-titres du masque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194CF55B-35E5-4947-9AF0-37EB35CE7BB7}" type="datetimeFigureOut">
              <a:rPr lang="fr-FR" smtClean="0"/>
              <a:t>16/12/2024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C61F27-D1E1-45B8-826D-6AD90ED18F6E}"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kumimoji="0" lang="fr-FR"/>
              <a:t>Modifiez le style du titre</a:t>
            </a:r>
            <a:endParaRPr kumimoji="0" lang="en-US"/>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194CF55B-35E5-4947-9AF0-37EB35CE7BB7}" type="datetimeFigureOut">
              <a:rPr lang="fr-FR" smtClean="0"/>
              <a:t>16/12/2024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C61F27-D1E1-45B8-826D-6AD90ED18F6E}"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194CF55B-35E5-4947-9AF0-37EB35CE7BB7}" type="datetimeFigureOut">
              <a:rPr lang="fr-FR" smtClean="0"/>
              <a:t>16/12/2024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93C61F27-D1E1-45B8-826D-6AD90ED18F6E}"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Ref idx="1003">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fr-FR"/>
              <a:t>Modifiez le style du titre</a:t>
            </a:r>
            <a:endParaRPr kumimoji="0" lang="en-US"/>
          </a:p>
        </p:txBody>
      </p:sp>
      <p:sp>
        <p:nvSpPr>
          <p:cNvPr id="3" name="Espace réservé du texte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a:t>Modifiez les styles du texte du masque</a:t>
            </a:r>
          </a:p>
        </p:txBody>
      </p:sp>
      <p:sp>
        <p:nvSpPr>
          <p:cNvPr id="4" name="Espace réservé de la date 3"/>
          <p:cNvSpPr>
            <a:spLocks noGrp="1"/>
          </p:cNvSpPr>
          <p:nvPr>
            <p:ph type="dt" sz="half" idx="10"/>
          </p:nvPr>
        </p:nvSpPr>
        <p:spPr/>
        <p:txBody>
          <a:bodyPr/>
          <a:lstStyle/>
          <a:p>
            <a:fld id="{194CF55B-35E5-4947-9AF0-37EB35CE7BB7}" type="datetimeFigureOut">
              <a:rPr lang="fr-FR" smtClean="0"/>
              <a:t>16/12/2024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7924800" y="6416675"/>
            <a:ext cx="762000" cy="365125"/>
          </a:xfrm>
        </p:spPr>
        <p:txBody>
          <a:bodyPr/>
          <a:lstStyle/>
          <a:p>
            <a:fld id="{93C61F27-D1E1-45B8-826D-6AD90ED18F6E}" type="slidenum">
              <a:rPr lang="fr-FR" smtClean="0"/>
              <a:t>‹N°›</a:t>
            </a:fld>
            <a:endParaRPr lang="fr-F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u contenu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u contenu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194CF55B-35E5-4947-9AF0-37EB35CE7BB7}" type="datetimeFigureOut">
              <a:rPr lang="fr-FR" smtClean="0"/>
              <a:t>16/12/2024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3C61F27-D1E1-45B8-826D-6AD90ED18F6E}"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8229600" cy="1143000"/>
          </a:xfrm>
        </p:spPr>
        <p:txBody>
          <a:bodyPr anchor="ctr"/>
          <a:lstStyle>
            <a:lvl1pPr>
              <a:defRPr/>
            </a:lvl1pPr>
          </a:lstStyle>
          <a:p>
            <a:r>
              <a:rPr kumimoji="0" lang="fr-FR"/>
              <a:t>Modifiez le style du titre</a:t>
            </a:r>
            <a:endParaRPr kumimoji="0" lang="en-US"/>
          </a:p>
        </p:txBody>
      </p:sp>
      <p:sp>
        <p:nvSpPr>
          <p:cNvPr id="3" name="Espace réservé du texte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4" name="Espace réservé du texte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a:t>Modifiez les styles du texte du masque</a:t>
            </a:r>
          </a:p>
        </p:txBody>
      </p:sp>
      <p:sp>
        <p:nvSpPr>
          <p:cNvPr id="5" name="Espace réservé du contenu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6" name="Espace réservé du contenu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7" name="Espace réservé de la date 6"/>
          <p:cNvSpPr>
            <a:spLocks noGrp="1"/>
          </p:cNvSpPr>
          <p:nvPr>
            <p:ph type="dt" sz="half" idx="10"/>
          </p:nvPr>
        </p:nvSpPr>
        <p:spPr/>
        <p:txBody>
          <a:bodyPr/>
          <a:lstStyle/>
          <a:p>
            <a:fld id="{194CF55B-35E5-4947-9AF0-37EB35CE7BB7}" type="datetimeFigureOut">
              <a:rPr lang="fr-FR" smtClean="0"/>
              <a:t>16/12/2024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93C61F27-D1E1-45B8-826D-6AD90ED18F6E}"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Modifiez le style du titre</a:t>
            </a:r>
            <a:endParaRPr kumimoji="0" lang="en-US"/>
          </a:p>
        </p:txBody>
      </p:sp>
      <p:sp>
        <p:nvSpPr>
          <p:cNvPr id="3" name="Espace réservé de la date 2"/>
          <p:cNvSpPr>
            <a:spLocks noGrp="1"/>
          </p:cNvSpPr>
          <p:nvPr>
            <p:ph type="dt" sz="half" idx="10"/>
          </p:nvPr>
        </p:nvSpPr>
        <p:spPr/>
        <p:txBody>
          <a:bodyPr/>
          <a:lstStyle/>
          <a:p>
            <a:fld id="{194CF55B-35E5-4947-9AF0-37EB35CE7BB7}" type="datetimeFigureOut">
              <a:rPr lang="fr-FR" smtClean="0"/>
              <a:t>16/12/2024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93C61F27-D1E1-45B8-826D-6AD90ED18F6E}"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94CF55B-35E5-4947-9AF0-37EB35CE7BB7}" type="datetimeFigureOut">
              <a:rPr lang="fr-FR" smtClean="0"/>
              <a:t>16/12/2024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93C61F27-D1E1-45B8-826D-6AD90ED18F6E}"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fr-FR"/>
              <a:t>Modifiez le style du titre</a:t>
            </a:r>
            <a:endParaRPr kumimoji="0" lang="en-US"/>
          </a:p>
        </p:txBody>
      </p:sp>
      <p:sp>
        <p:nvSpPr>
          <p:cNvPr id="3" name="Espace réservé du texte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a:t>Modifiez les styles du texte du masque</a:t>
            </a:r>
          </a:p>
        </p:txBody>
      </p:sp>
      <p:sp>
        <p:nvSpPr>
          <p:cNvPr id="4" name="Espace réservé du contenu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fr-FR"/>
              <a:t>Modifiez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5" name="Espace réservé de la date 4"/>
          <p:cNvSpPr>
            <a:spLocks noGrp="1"/>
          </p:cNvSpPr>
          <p:nvPr>
            <p:ph type="dt" sz="half" idx="10"/>
          </p:nvPr>
        </p:nvSpPr>
        <p:spPr/>
        <p:txBody>
          <a:bodyPr/>
          <a:lstStyle/>
          <a:p>
            <a:fld id="{194CF55B-35E5-4947-9AF0-37EB35CE7BB7}" type="datetimeFigureOut">
              <a:rPr lang="fr-FR" smtClean="0"/>
              <a:t>16/12/2024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3C61F27-D1E1-45B8-826D-6AD90ED18F6E}"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fr-FR"/>
              <a:t>Modifiez le style du titre</a:t>
            </a:r>
            <a:endParaRPr kumimoji="0" lang="en-US"/>
          </a:p>
        </p:txBody>
      </p:sp>
      <p:sp>
        <p:nvSpPr>
          <p:cNvPr id="3" name="Espace réservé pour une imag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fr-FR">
                <a:solidFill>
                  <a:schemeClr val="lt1"/>
                </a:solidFill>
                <a:latin typeface="+mn-lt"/>
                <a:ea typeface="+mn-ea"/>
                <a:cs typeface="+mn-cs"/>
              </a:rPr>
              <a:t>Cliquez sur l'icône pour ajouter une image</a:t>
            </a:r>
            <a:endParaRPr kumimoji="0" lang="en-US" dirty="0">
              <a:solidFill>
                <a:schemeClr val="lt1"/>
              </a:solidFill>
              <a:latin typeface="+mn-lt"/>
              <a:ea typeface="+mn-ea"/>
              <a:cs typeface="+mn-cs"/>
            </a:endParaRPr>
          </a:p>
        </p:txBody>
      </p:sp>
      <p:sp>
        <p:nvSpPr>
          <p:cNvPr id="4" name="Espace réservé du texte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fr-FR"/>
              <a:t>Modifiez les styles du texte du masque</a:t>
            </a:r>
          </a:p>
        </p:txBody>
      </p:sp>
      <p:sp>
        <p:nvSpPr>
          <p:cNvPr id="5" name="Espace réservé de la date 4"/>
          <p:cNvSpPr>
            <a:spLocks noGrp="1"/>
          </p:cNvSpPr>
          <p:nvPr>
            <p:ph type="dt" sz="half" idx="10"/>
          </p:nvPr>
        </p:nvSpPr>
        <p:spPr/>
        <p:txBody>
          <a:bodyPr/>
          <a:lstStyle/>
          <a:p>
            <a:fld id="{194CF55B-35E5-4947-9AF0-37EB35CE7BB7}" type="datetimeFigureOut">
              <a:rPr lang="fr-FR" smtClean="0"/>
              <a:t>16/12/2024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93C61F27-D1E1-45B8-826D-6AD90ED18F6E}"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Espace réservé du titre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fr-FR"/>
              <a:t>Modifiez le style du titre</a:t>
            </a:r>
            <a:endParaRPr kumimoji="0" lang="en-US"/>
          </a:p>
        </p:txBody>
      </p:sp>
      <p:sp>
        <p:nvSpPr>
          <p:cNvPr id="13" name="Espace réservé du texte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fr-FR"/>
              <a:t>Modifiez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14" name="Espace réservé de la date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194CF55B-35E5-4947-9AF0-37EB35CE7BB7}" type="datetimeFigureOut">
              <a:rPr lang="fr-FR" smtClean="0"/>
              <a:t>16/12/2024</a:t>
            </a:fld>
            <a:endParaRPr lang="fr-FR"/>
          </a:p>
        </p:txBody>
      </p:sp>
      <p:sp>
        <p:nvSpPr>
          <p:cNvPr id="3" name="Espace réservé du pied de page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fr-FR"/>
          </a:p>
        </p:txBody>
      </p:sp>
      <p:sp>
        <p:nvSpPr>
          <p:cNvPr id="23" name="Espace réservé du numéro de diapositive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93C61F27-D1E1-45B8-826D-6AD90ED18F6E}"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a:t>Système porteur des bâtiments</a:t>
            </a:r>
          </a:p>
        </p:txBody>
      </p:sp>
    </p:spTree>
    <p:extLst>
      <p:ext uri="{BB962C8B-B14F-4D97-AF65-F5344CB8AC3E}">
        <p14:creationId xmlns:p14="http://schemas.microsoft.com/office/powerpoint/2010/main" val="3740852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08520" y="1628800"/>
            <a:ext cx="5976664" cy="3046988"/>
          </a:xfrm>
          <a:prstGeom prst="rect">
            <a:avLst/>
          </a:prstGeom>
          <a:noFill/>
        </p:spPr>
        <p:txBody>
          <a:bodyPr wrap="square" rtlCol="0">
            <a:spAutoFit/>
          </a:bodyPr>
          <a:lstStyle/>
          <a:p>
            <a:r>
              <a:rPr lang="fr-FR" sz="2400" b="1" u="sng" dirty="0"/>
              <a:t>En construction </a:t>
            </a:r>
            <a:r>
              <a:rPr lang="fr-FR" sz="2400" b="1" dirty="0"/>
              <a:t>le portique est  un élément de gros œuvre qui peut être fait de bois de béton ou bien de métal.</a:t>
            </a:r>
          </a:p>
          <a:p>
            <a:r>
              <a:rPr lang="fr-FR" sz="2400" b="1" dirty="0"/>
              <a:t>Il se compose de deux poteaux et dune  poutre .</a:t>
            </a:r>
          </a:p>
          <a:p>
            <a:r>
              <a:rPr lang="fr-FR" sz="2400" b="1" dirty="0"/>
              <a:t>Les poteaux sont reliés par des longrines tandis que la poutre est encastrée au niveau des poteaux.</a:t>
            </a:r>
          </a:p>
        </p:txBody>
      </p:sp>
    </p:spTree>
    <p:extLst>
      <p:ext uri="{BB962C8B-B14F-4D97-AF65-F5344CB8AC3E}">
        <p14:creationId xmlns:p14="http://schemas.microsoft.com/office/powerpoint/2010/main" val="1628766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2095E48-0F73-E543-AFF5-1AAEA71D632F}"/>
              </a:ext>
            </a:extLst>
          </p:cNvPr>
          <p:cNvSpPr/>
          <p:nvPr/>
        </p:nvSpPr>
        <p:spPr>
          <a:xfrm>
            <a:off x="323528" y="260648"/>
            <a:ext cx="8568952" cy="2123658"/>
          </a:xfrm>
          <a:prstGeom prst="rect">
            <a:avLst/>
          </a:prstGeom>
        </p:spPr>
        <p:txBody>
          <a:bodyPr wrap="square">
            <a:spAutoFit/>
          </a:bodyPr>
          <a:lstStyle/>
          <a:p>
            <a:r>
              <a:rPr lang="fr-FR" sz="2400" b="1" dirty="0">
                <a:solidFill>
                  <a:srgbClr val="FF0000"/>
                </a:solidFill>
                <a:latin typeface="-apple-system"/>
              </a:rPr>
              <a:t>2. Ossature en cadre rigides</a:t>
            </a:r>
          </a:p>
          <a:p>
            <a:endParaRPr lang="fr-FR" dirty="0"/>
          </a:p>
          <a:p>
            <a:r>
              <a:rPr lang="x-none"/>
              <a:t>Pour </a:t>
            </a:r>
            <a:r>
              <a:rPr lang="x-none" dirty="0"/>
              <a:t>éviter de disposer des contreventements gênants entre les poteaux de la structure porteuse</a:t>
            </a:r>
            <a:r>
              <a:rPr lang="x-none"/>
              <a:t>, on</a:t>
            </a:r>
            <a:r>
              <a:rPr lang="fr-FR" dirty="0"/>
              <a:t> </a:t>
            </a:r>
            <a:r>
              <a:rPr lang="x-none"/>
              <a:t>peut </a:t>
            </a:r>
            <a:r>
              <a:rPr lang="x-none" dirty="0"/>
              <a:t>être amené à réaliser </a:t>
            </a:r>
            <a:r>
              <a:rPr lang="x-none" dirty="0">
                <a:solidFill>
                  <a:srgbClr val="FF0000"/>
                </a:solidFill>
              </a:rPr>
              <a:t>des cadres rigides</a:t>
            </a:r>
            <a:r>
              <a:rPr lang="x-none"/>
              <a:t>.</a:t>
            </a:r>
            <a:r>
              <a:rPr lang="fr-FR" dirty="0"/>
              <a:t> </a:t>
            </a:r>
          </a:p>
          <a:p>
            <a:r>
              <a:rPr lang="fr-FR" dirty="0"/>
              <a:t>Par exemple, on réalise des cadres plans rigides dans le sens </a:t>
            </a:r>
            <a:r>
              <a:rPr lang="fr-FR" dirty="0">
                <a:solidFill>
                  <a:srgbClr val="FF0000"/>
                </a:solidFill>
              </a:rPr>
              <a:t>transversal </a:t>
            </a:r>
            <a:r>
              <a:rPr lang="fr-FR" dirty="0"/>
              <a:t>et on stabilise par </a:t>
            </a:r>
            <a:r>
              <a:rPr lang="fr-FR" dirty="0">
                <a:solidFill>
                  <a:srgbClr val="FF0000"/>
                </a:solidFill>
              </a:rPr>
              <a:t>des contreventements </a:t>
            </a:r>
            <a:r>
              <a:rPr lang="fr-FR" dirty="0"/>
              <a:t>dans le</a:t>
            </a:r>
          </a:p>
          <a:p>
            <a:r>
              <a:rPr lang="fr-FR" dirty="0">
                <a:solidFill>
                  <a:srgbClr val="FF0000"/>
                </a:solidFill>
              </a:rPr>
              <a:t>sens longitudinal</a:t>
            </a:r>
            <a:r>
              <a:rPr lang="fr-FR" dirty="0"/>
              <a:t>, les plans horizontaux étant contreventés par les dalles en béton</a:t>
            </a:r>
            <a:endParaRPr lang="x-none" dirty="0"/>
          </a:p>
        </p:txBody>
      </p:sp>
      <p:pic>
        <p:nvPicPr>
          <p:cNvPr id="4" name="Image 3">
            <a:extLst>
              <a:ext uri="{FF2B5EF4-FFF2-40B4-BE49-F238E27FC236}">
                <a16:creationId xmlns:a16="http://schemas.microsoft.com/office/drawing/2014/main" id="{696306D1-34C3-7047-AD6D-D87AEA868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752" y="2408688"/>
            <a:ext cx="5574917" cy="4332680"/>
          </a:xfrm>
          <a:prstGeom prst="rect">
            <a:avLst/>
          </a:prstGeom>
        </p:spPr>
      </p:pic>
    </p:spTree>
    <p:extLst>
      <p:ext uri="{BB962C8B-B14F-4D97-AF65-F5344CB8AC3E}">
        <p14:creationId xmlns:p14="http://schemas.microsoft.com/office/powerpoint/2010/main" val="4129075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0275E5-F5B7-584A-B92B-6A90893BD5A3}"/>
              </a:ext>
            </a:extLst>
          </p:cNvPr>
          <p:cNvSpPr/>
          <p:nvPr/>
        </p:nvSpPr>
        <p:spPr>
          <a:xfrm>
            <a:off x="827583" y="326260"/>
            <a:ext cx="7344817" cy="6001643"/>
          </a:xfrm>
          <a:prstGeom prst="rect">
            <a:avLst/>
          </a:prstGeom>
        </p:spPr>
        <p:txBody>
          <a:bodyPr wrap="square">
            <a:spAutoFit/>
          </a:bodyPr>
          <a:lstStyle/>
          <a:p>
            <a:r>
              <a:rPr lang="x-none" sz="2400" b="1" u="sng">
                <a:solidFill>
                  <a:srgbClr val="FF0000"/>
                </a:solidFill>
              </a:rPr>
              <a:t>Les avantages :</a:t>
            </a:r>
            <a:endParaRPr lang="fr-FR" sz="2400" b="1" u="sng" dirty="0">
              <a:solidFill>
                <a:srgbClr val="FF0000"/>
              </a:solidFill>
            </a:endParaRPr>
          </a:p>
          <a:p>
            <a:endParaRPr lang="x-none" sz="2400" b="1" dirty="0"/>
          </a:p>
          <a:p>
            <a:r>
              <a:rPr lang="fr-FR" sz="2400" dirty="0"/>
              <a:t>- </a:t>
            </a:r>
            <a:r>
              <a:rPr lang="x-none" sz="2400"/>
              <a:t>une </a:t>
            </a:r>
            <a:r>
              <a:rPr lang="x-none" sz="2400" dirty="0"/>
              <a:t>grande </a:t>
            </a:r>
            <a:r>
              <a:rPr lang="x-none" sz="2400" dirty="0">
                <a:solidFill>
                  <a:srgbClr val="FF0000"/>
                </a:solidFill>
              </a:rPr>
              <a:t>hyperstaticité</a:t>
            </a:r>
            <a:r>
              <a:rPr lang="x-none" sz="2400" dirty="0"/>
              <a:t> du système statique </a:t>
            </a:r>
            <a:r>
              <a:rPr lang="x-none" sz="2400" u="sng" dirty="0"/>
              <a:t>transversal</a:t>
            </a:r>
            <a:r>
              <a:rPr lang="x-none" sz="2400" dirty="0"/>
              <a:t>, ce qui permet une </a:t>
            </a:r>
            <a:r>
              <a:rPr lang="x-none" sz="2400"/>
              <a:t>redistribution des</a:t>
            </a:r>
            <a:r>
              <a:rPr lang="fr-FR" sz="2400" dirty="0"/>
              <a:t> </a:t>
            </a:r>
            <a:r>
              <a:rPr lang="x-none" sz="2400"/>
              <a:t>efforts </a:t>
            </a:r>
            <a:r>
              <a:rPr lang="x-none" sz="2400" dirty="0"/>
              <a:t>intérieurs</a:t>
            </a:r>
            <a:r>
              <a:rPr lang="x-none" sz="2400"/>
              <a:t>, </a:t>
            </a:r>
            <a:r>
              <a:rPr lang="fr-FR" sz="2400" dirty="0"/>
              <a:t> </a:t>
            </a:r>
            <a:r>
              <a:rPr lang="x-none" sz="2400"/>
              <a:t>une </a:t>
            </a:r>
            <a:r>
              <a:rPr lang="x-none" sz="2400" dirty="0"/>
              <a:t>plus grande </a:t>
            </a:r>
            <a:r>
              <a:rPr lang="x-none" sz="2400" dirty="0">
                <a:solidFill>
                  <a:srgbClr val="FF0000"/>
                </a:solidFill>
              </a:rPr>
              <a:t>économie </a:t>
            </a:r>
            <a:r>
              <a:rPr lang="x-none" sz="2400" dirty="0"/>
              <a:t>de la structure porteuse en cas de calcul plastique qui permet </a:t>
            </a:r>
            <a:r>
              <a:rPr lang="x-none" sz="2400"/>
              <a:t>de tenircompte </a:t>
            </a:r>
            <a:r>
              <a:rPr lang="x-none" sz="2400" dirty="0"/>
              <a:t>de </a:t>
            </a:r>
            <a:r>
              <a:rPr lang="x-none" sz="2400" u="sng" dirty="0"/>
              <a:t>la redistribution des moments</a:t>
            </a:r>
            <a:r>
              <a:rPr lang="x-none" sz="2400" dirty="0"/>
              <a:t>.</a:t>
            </a:r>
          </a:p>
          <a:p>
            <a:endParaRPr lang="x-none" sz="2400" dirty="0"/>
          </a:p>
          <a:p>
            <a:endParaRPr lang="fr-FR" sz="2400" b="1" dirty="0"/>
          </a:p>
          <a:p>
            <a:r>
              <a:rPr lang="x-none" sz="2400" b="1" u="sng">
                <a:solidFill>
                  <a:srgbClr val="FF0000"/>
                </a:solidFill>
              </a:rPr>
              <a:t>Les </a:t>
            </a:r>
            <a:r>
              <a:rPr lang="x-none" sz="2400" b="1" u="sng" dirty="0">
                <a:solidFill>
                  <a:srgbClr val="FF0000"/>
                </a:solidFill>
              </a:rPr>
              <a:t>inconvénients sont les </a:t>
            </a:r>
            <a:r>
              <a:rPr lang="x-none" sz="2400" b="1" u="sng">
                <a:solidFill>
                  <a:srgbClr val="FF0000"/>
                </a:solidFill>
              </a:rPr>
              <a:t>suivants:</a:t>
            </a:r>
            <a:endParaRPr lang="fr-FR" sz="2400" b="1" u="sng" dirty="0">
              <a:solidFill>
                <a:srgbClr val="FF0000"/>
              </a:solidFill>
            </a:endParaRPr>
          </a:p>
          <a:p>
            <a:endParaRPr lang="x-none" sz="2400" dirty="0"/>
          </a:p>
          <a:p>
            <a:r>
              <a:rPr lang="x-none" sz="2400" dirty="0"/>
              <a:t>la réalisation </a:t>
            </a:r>
            <a:r>
              <a:rPr lang="x-none" sz="2400" dirty="0">
                <a:solidFill>
                  <a:srgbClr val="FF0000"/>
                </a:solidFill>
              </a:rPr>
              <a:t>de nœuds rigides</a:t>
            </a:r>
            <a:r>
              <a:rPr lang="x-none" sz="2400" dirty="0"/>
              <a:t> </a:t>
            </a:r>
            <a:r>
              <a:rPr lang="x-none" sz="2400"/>
              <a:t>chargés de </a:t>
            </a:r>
            <a:r>
              <a:rPr lang="x-none" sz="2400" dirty="0"/>
              <a:t>transmettre les </a:t>
            </a:r>
            <a:r>
              <a:rPr lang="x-none" sz="2400"/>
              <a:t>moments d'encastrement des sommiersdans </a:t>
            </a:r>
            <a:r>
              <a:rPr lang="x-none" sz="2400" dirty="0"/>
              <a:t>les poteaux est </a:t>
            </a:r>
            <a:r>
              <a:rPr lang="x-none" sz="2400" u="sng">
                <a:solidFill>
                  <a:srgbClr val="FF0000"/>
                </a:solidFill>
              </a:rPr>
              <a:t>coûteuse</a:t>
            </a:r>
            <a:r>
              <a:rPr lang="x-none" sz="2400">
                <a:solidFill>
                  <a:srgbClr val="FF0000"/>
                </a:solidFill>
              </a:rPr>
              <a:t> </a:t>
            </a:r>
            <a:r>
              <a:rPr lang="x-none" sz="2400"/>
              <a:t>et</a:t>
            </a:r>
            <a:r>
              <a:rPr lang="fr-FR" sz="2400" dirty="0"/>
              <a:t> </a:t>
            </a:r>
            <a:r>
              <a:rPr lang="x-none" sz="2400"/>
              <a:t>compliquée </a:t>
            </a:r>
            <a:r>
              <a:rPr lang="x-none" sz="2400" dirty="0"/>
              <a:t>pour </a:t>
            </a:r>
            <a:r>
              <a:rPr lang="x-none" sz="2400"/>
              <a:t>le montage</a:t>
            </a:r>
            <a:endParaRPr lang="x-none" sz="2400" dirty="0"/>
          </a:p>
        </p:txBody>
      </p:sp>
    </p:spTree>
    <p:extLst>
      <p:ext uri="{BB962C8B-B14F-4D97-AF65-F5344CB8AC3E}">
        <p14:creationId xmlns:p14="http://schemas.microsoft.com/office/powerpoint/2010/main" val="929119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133C1BF-269F-8245-A39E-22A0114D71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1" y="548680"/>
            <a:ext cx="6181388" cy="6192688"/>
          </a:xfrm>
          <a:prstGeom prst="rect">
            <a:avLst/>
          </a:prstGeom>
        </p:spPr>
      </p:pic>
      <p:sp>
        <p:nvSpPr>
          <p:cNvPr id="5" name="Rectangle 4">
            <a:extLst>
              <a:ext uri="{FF2B5EF4-FFF2-40B4-BE49-F238E27FC236}">
                <a16:creationId xmlns:a16="http://schemas.microsoft.com/office/drawing/2014/main" id="{AB74C4BB-43D9-7F43-BB60-C81827E18D79}"/>
              </a:ext>
            </a:extLst>
          </p:cNvPr>
          <p:cNvSpPr/>
          <p:nvPr/>
        </p:nvSpPr>
        <p:spPr>
          <a:xfrm>
            <a:off x="-36512" y="44624"/>
            <a:ext cx="3960439" cy="1046440"/>
          </a:xfrm>
          <a:prstGeom prst="rect">
            <a:avLst/>
          </a:prstGeom>
        </p:spPr>
        <p:txBody>
          <a:bodyPr wrap="square">
            <a:spAutoFit/>
          </a:bodyPr>
          <a:lstStyle/>
          <a:p>
            <a:r>
              <a:rPr lang="fr-FR" sz="2400" b="1" u="sng" dirty="0">
                <a:solidFill>
                  <a:srgbClr val="FF0000"/>
                </a:solidFill>
                <a:latin typeface="-apple-system"/>
              </a:rPr>
              <a:t>3. Ossature à noyau centrale :</a:t>
            </a:r>
          </a:p>
          <a:p>
            <a:endParaRPr lang="fr-FR" b="1" dirty="0"/>
          </a:p>
          <a:p>
            <a:r>
              <a:rPr lang="fr-FR" b="1" u="sng" dirty="0">
                <a:solidFill>
                  <a:srgbClr val="FF0000"/>
                </a:solidFill>
              </a:rPr>
              <a:t>3.1 </a:t>
            </a:r>
            <a:r>
              <a:rPr lang="x-none" sz="2000" b="1" u="sng">
                <a:solidFill>
                  <a:srgbClr val="FF0000"/>
                </a:solidFill>
              </a:rPr>
              <a:t>Structure</a:t>
            </a:r>
            <a:r>
              <a:rPr lang="x-none" b="1" u="sng">
                <a:solidFill>
                  <a:srgbClr val="FF0000"/>
                </a:solidFill>
              </a:rPr>
              <a:t> simple </a:t>
            </a:r>
          </a:p>
        </p:txBody>
      </p:sp>
    </p:spTree>
    <p:extLst>
      <p:ext uri="{BB962C8B-B14F-4D97-AF65-F5344CB8AC3E}">
        <p14:creationId xmlns:p14="http://schemas.microsoft.com/office/powerpoint/2010/main" val="984588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B7FC4E6-D132-064E-9E2A-7B94BC7EBC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481" y="332656"/>
            <a:ext cx="8266048" cy="5976664"/>
          </a:xfrm>
          <a:prstGeom prst="rect">
            <a:avLst/>
          </a:prstGeom>
        </p:spPr>
      </p:pic>
    </p:spTree>
    <p:extLst>
      <p:ext uri="{BB962C8B-B14F-4D97-AF65-F5344CB8AC3E}">
        <p14:creationId xmlns:p14="http://schemas.microsoft.com/office/powerpoint/2010/main" val="32318913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a:extLst>
              <a:ext uri="{FF2B5EF4-FFF2-40B4-BE49-F238E27FC236}">
                <a16:creationId xmlns:a16="http://schemas.microsoft.com/office/drawing/2014/main" id="{D86395D3-685E-B844-BA9A-5997F79468DC}"/>
              </a:ext>
            </a:extLst>
          </p:cNvPr>
          <p:cNvPicPr>
            <a:picLocks noChangeAspect="1"/>
          </p:cNvPicPr>
          <p:nvPr/>
        </p:nvPicPr>
        <p:blipFill rotWithShape="1">
          <a:blip r:embed="rId2"/>
          <a:srcRect t="18349" b="21607"/>
          <a:stretch/>
        </p:blipFill>
        <p:spPr>
          <a:xfrm>
            <a:off x="2411760" y="66645"/>
            <a:ext cx="6552728" cy="6759006"/>
          </a:xfrm>
          <a:prstGeom prst="rect">
            <a:avLst/>
          </a:prstGeom>
        </p:spPr>
      </p:pic>
      <p:sp>
        <p:nvSpPr>
          <p:cNvPr id="3" name="Rectangle 2">
            <a:extLst>
              <a:ext uri="{FF2B5EF4-FFF2-40B4-BE49-F238E27FC236}">
                <a16:creationId xmlns:a16="http://schemas.microsoft.com/office/drawing/2014/main" id="{1C7AE403-C7C8-AE4B-9E3F-3F2385216249}"/>
              </a:ext>
            </a:extLst>
          </p:cNvPr>
          <p:cNvSpPr/>
          <p:nvPr/>
        </p:nvSpPr>
        <p:spPr>
          <a:xfrm>
            <a:off x="-36512" y="51111"/>
            <a:ext cx="2520280" cy="369332"/>
          </a:xfrm>
          <a:prstGeom prst="rect">
            <a:avLst/>
          </a:prstGeom>
        </p:spPr>
        <p:txBody>
          <a:bodyPr wrap="square">
            <a:spAutoFit/>
          </a:bodyPr>
          <a:lstStyle/>
          <a:p>
            <a:r>
              <a:rPr lang="fr-FR" b="1" u="sng" dirty="0">
                <a:solidFill>
                  <a:srgbClr val="FF0000"/>
                </a:solidFill>
                <a:latin typeface="-apple-system"/>
              </a:rPr>
              <a:t>3.2 Structure suspendue </a:t>
            </a:r>
          </a:p>
        </p:txBody>
      </p:sp>
    </p:spTree>
    <p:extLst>
      <p:ext uri="{BB962C8B-B14F-4D97-AF65-F5344CB8AC3E}">
        <p14:creationId xmlns:p14="http://schemas.microsoft.com/office/powerpoint/2010/main" val="1525350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5748B8-D61F-E144-A607-1001F7767415}"/>
              </a:ext>
            </a:extLst>
          </p:cNvPr>
          <p:cNvSpPr/>
          <p:nvPr/>
        </p:nvSpPr>
        <p:spPr>
          <a:xfrm>
            <a:off x="467544" y="188641"/>
            <a:ext cx="7488832" cy="6370975"/>
          </a:xfrm>
          <a:prstGeom prst="rect">
            <a:avLst/>
          </a:prstGeom>
        </p:spPr>
        <p:txBody>
          <a:bodyPr wrap="square">
            <a:spAutoFit/>
          </a:bodyPr>
          <a:lstStyle/>
          <a:p>
            <a:r>
              <a:rPr lang="x-none" sz="2400" u="sng">
                <a:solidFill>
                  <a:srgbClr val="FF0000"/>
                </a:solidFill>
              </a:rPr>
              <a:t>Les avantages :</a:t>
            </a:r>
            <a:endParaRPr lang="fr-FR" sz="2400" u="sng" dirty="0">
              <a:solidFill>
                <a:srgbClr val="FF0000"/>
              </a:solidFill>
            </a:endParaRPr>
          </a:p>
          <a:p>
            <a:endParaRPr lang="x-none" sz="2400" u="sng">
              <a:solidFill>
                <a:srgbClr val="FF0000"/>
              </a:solidFill>
            </a:endParaRPr>
          </a:p>
          <a:p>
            <a:r>
              <a:rPr lang="fr-FR" sz="2400" dirty="0"/>
              <a:t>- U</a:t>
            </a:r>
            <a:r>
              <a:rPr lang="x-none" sz="2400"/>
              <a:t>tilisation optimale des matériaux (béton en compression, acier en traction).</a:t>
            </a:r>
          </a:p>
          <a:p>
            <a:pPr marL="342900" indent="-342900">
              <a:buFontTx/>
              <a:buChar char="-"/>
            </a:pPr>
            <a:r>
              <a:rPr lang="fr-FR" sz="2400" dirty="0"/>
              <a:t>A</a:t>
            </a:r>
            <a:r>
              <a:rPr lang="x-none" sz="2400"/>
              <a:t>bsence de problèmes de stabilité des porteurs verticaux (suspentes),</a:t>
            </a:r>
            <a:r>
              <a:rPr lang="fr-FR" sz="2400" dirty="0"/>
              <a:t> </a:t>
            </a:r>
            <a:r>
              <a:rPr lang="x-none" sz="2400"/>
              <a:t>réduction de la section des suspentes, donc gain de surface (suspentes intégrées à la</a:t>
            </a:r>
            <a:r>
              <a:rPr lang="fr-FR" sz="2400" dirty="0"/>
              <a:t> </a:t>
            </a:r>
            <a:r>
              <a:rPr lang="x-none" sz="2400"/>
              <a:t>façade),</a:t>
            </a:r>
            <a:r>
              <a:rPr lang="fr-FR" sz="2400" dirty="0"/>
              <a:t> </a:t>
            </a:r>
          </a:p>
          <a:p>
            <a:pPr marL="342900" indent="-342900">
              <a:buFontTx/>
              <a:buChar char="-"/>
            </a:pPr>
            <a:r>
              <a:rPr lang="fr-FR" sz="2400" dirty="0"/>
              <a:t>I</a:t>
            </a:r>
            <a:r>
              <a:rPr lang="x-none" sz="2400"/>
              <a:t>mmeubles adjacents peuvent être gênantes</a:t>
            </a:r>
            <a:r>
              <a:rPr lang="fr-FR" sz="2400" dirty="0"/>
              <a:t> </a:t>
            </a:r>
            <a:r>
              <a:rPr lang="x-none" sz="2400"/>
              <a:t>(ou gênées).</a:t>
            </a:r>
          </a:p>
          <a:p>
            <a:endParaRPr lang="fr-FR" sz="2400" b="1" u="sng" dirty="0">
              <a:solidFill>
                <a:srgbClr val="FF0000"/>
              </a:solidFill>
            </a:endParaRPr>
          </a:p>
          <a:p>
            <a:r>
              <a:rPr lang="x-none" sz="2400" b="1" u="sng">
                <a:solidFill>
                  <a:srgbClr val="FF0000"/>
                </a:solidFill>
              </a:rPr>
              <a:t>Les inconvénients sont</a:t>
            </a:r>
            <a:r>
              <a:rPr lang="x-none" sz="2400"/>
              <a:t>:</a:t>
            </a:r>
          </a:p>
          <a:p>
            <a:endParaRPr lang="fr-FR" sz="2400" dirty="0"/>
          </a:p>
          <a:p>
            <a:r>
              <a:rPr lang="fr-FR" sz="2400" dirty="0"/>
              <a:t>- L</a:t>
            </a:r>
            <a:r>
              <a:rPr lang="x-none" sz="2400"/>
              <a:t>es pressions élevées sous la fondation du noyau,les problèmes dynamiques pour les bâtiments élevés,</a:t>
            </a:r>
          </a:p>
          <a:p>
            <a:r>
              <a:rPr lang="fr-FR" sz="2400" dirty="0"/>
              <a:t>- </a:t>
            </a:r>
            <a:r>
              <a:rPr lang="x-none" sz="2400"/>
              <a:t>les problèmes d'allongement des suspentes</a:t>
            </a:r>
            <a:r>
              <a:rPr lang="fr-FR" sz="2400" dirty="0"/>
              <a:t> </a:t>
            </a:r>
            <a:r>
              <a:rPr lang="x-none" sz="2400"/>
              <a:t>sous les charges statiques des planchers lors du montage</a:t>
            </a:r>
            <a:endParaRPr lang="x-none" sz="2400" dirty="0"/>
          </a:p>
        </p:txBody>
      </p:sp>
    </p:spTree>
    <p:extLst>
      <p:ext uri="{BB962C8B-B14F-4D97-AF65-F5344CB8AC3E}">
        <p14:creationId xmlns:p14="http://schemas.microsoft.com/office/powerpoint/2010/main" val="3247297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4283E2-617E-E14E-8870-514EB3EA083D}"/>
              </a:ext>
            </a:extLst>
          </p:cNvPr>
          <p:cNvSpPr/>
          <p:nvPr/>
        </p:nvSpPr>
        <p:spPr>
          <a:xfrm>
            <a:off x="215196" y="67"/>
            <a:ext cx="8928804" cy="2308324"/>
          </a:xfrm>
          <a:prstGeom prst="rect">
            <a:avLst/>
          </a:prstGeom>
        </p:spPr>
        <p:txBody>
          <a:bodyPr wrap="square">
            <a:spAutoFit/>
          </a:bodyPr>
          <a:lstStyle/>
          <a:p>
            <a:r>
              <a:rPr lang="fr-FR" sz="2400" b="1" u="sng" dirty="0">
                <a:solidFill>
                  <a:srgbClr val="FF0000"/>
                </a:solidFill>
                <a:latin typeface="-apple-system"/>
              </a:rPr>
              <a:t>3.3 Structure en tubes :</a:t>
            </a:r>
          </a:p>
          <a:p>
            <a:r>
              <a:rPr lang="fr-FR" sz="2000" dirty="0">
                <a:latin typeface="-apple-system"/>
              </a:rPr>
              <a:t>Lorsque le plan de l'immeuble est</a:t>
            </a:r>
            <a:r>
              <a:rPr lang="fr-FR" sz="2000" dirty="0">
                <a:solidFill>
                  <a:srgbClr val="FF0000"/>
                </a:solidFill>
                <a:latin typeface="-apple-system"/>
              </a:rPr>
              <a:t> compact </a:t>
            </a:r>
            <a:r>
              <a:rPr lang="fr-FR" sz="2000" dirty="0">
                <a:latin typeface="-apple-system"/>
              </a:rPr>
              <a:t>(proche</a:t>
            </a:r>
          </a:p>
          <a:p>
            <a:r>
              <a:rPr lang="fr-FR" sz="2000" dirty="0">
                <a:latin typeface="-apple-system"/>
              </a:rPr>
              <a:t> du carré ou du cercle), on adopte comme système statique celui d'une poutre </a:t>
            </a:r>
            <a:r>
              <a:rPr lang="fr-FR" sz="2000" dirty="0">
                <a:solidFill>
                  <a:srgbClr val="FF0000"/>
                </a:solidFill>
                <a:latin typeface="-apple-system"/>
              </a:rPr>
              <a:t>encastrée</a:t>
            </a:r>
            <a:r>
              <a:rPr lang="fr-FR" sz="2000" dirty="0">
                <a:latin typeface="-apple-system"/>
              </a:rPr>
              <a:t> dans le sol.</a:t>
            </a:r>
          </a:p>
          <a:p>
            <a:r>
              <a:rPr lang="fr-FR" sz="2000" dirty="0">
                <a:latin typeface="-apple-system"/>
              </a:rPr>
              <a:t>Il est donc logique de placer la structure résistante le plus loin possible du centre de gravité du plan On utilise ainsi l'enveloppe extérieure, formée de poutres et de poteaux, pour la reprise des efforts dus aux forces horizontales.</a:t>
            </a:r>
          </a:p>
        </p:txBody>
      </p:sp>
      <p:pic>
        <p:nvPicPr>
          <p:cNvPr id="4" name="Image 3">
            <a:extLst>
              <a:ext uri="{FF2B5EF4-FFF2-40B4-BE49-F238E27FC236}">
                <a16:creationId xmlns:a16="http://schemas.microsoft.com/office/drawing/2014/main" id="{A52B6992-0D60-4C48-AFE7-276A011453F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99792" y="2314650"/>
            <a:ext cx="6264695" cy="4461992"/>
          </a:xfrm>
          <a:prstGeom prst="rect">
            <a:avLst/>
          </a:prstGeom>
        </p:spPr>
      </p:pic>
      <p:sp>
        <p:nvSpPr>
          <p:cNvPr id="3" name="ZoneTexte 2"/>
          <p:cNvSpPr txBox="1"/>
          <p:nvPr/>
        </p:nvSpPr>
        <p:spPr>
          <a:xfrm>
            <a:off x="251520" y="4005064"/>
            <a:ext cx="2160240" cy="954107"/>
          </a:xfrm>
          <a:prstGeom prst="rect">
            <a:avLst/>
          </a:prstGeom>
          <a:noFill/>
        </p:spPr>
        <p:txBody>
          <a:bodyPr wrap="square" rtlCol="0">
            <a:spAutoFit/>
          </a:bodyPr>
          <a:lstStyle/>
          <a:p>
            <a:r>
              <a:rPr lang="fr-FR" sz="1400" dirty="0"/>
              <a:t>ASSEMBLAGE DE COLLONNES ET DE POUTRES FORMME DE CADRE RIGIDE </a:t>
            </a:r>
          </a:p>
        </p:txBody>
      </p:sp>
    </p:spTree>
    <p:extLst>
      <p:ext uri="{BB962C8B-B14F-4D97-AF65-F5344CB8AC3E}">
        <p14:creationId xmlns:p14="http://schemas.microsoft.com/office/powerpoint/2010/main" val="25182369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716016" y="1340768"/>
            <a:ext cx="4339892" cy="4367129"/>
          </a:xfrm>
          <a:prstGeom prst="rect">
            <a:avLst/>
          </a:prstGeom>
        </p:spPr>
      </p:pic>
      <p:pic>
        <p:nvPicPr>
          <p:cNvPr id="6" name="Image 1"/>
          <p:cNvPicPr>
            <a:picLocks noChangeAspect="1"/>
          </p:cNvPicPr>
          <p:nvPr/>
        </p:nvPicPr>
        <p:blipFill rotWithShape="1">
          <a:blip r:embed="rId3"/>
          <a:srcRect l="-1" r="-13477"/>
          <a:stretch/>
        </p:blipFill>
        <p:spPr>
          <a:xfrm>
            <a:off x="107504" y="2204864"/>
            <a:ext cx="5088667" cy="2458451"/>
          </a:xfrm>
          <a:prstGeom prst="rect">
            <a:avLst/>
          </a:prstGeom>
        </p:spPr>
      </p:pic>
      <p:sp>
        <p:nvSpPr>
          <p:cNvPr id="3" name="Rectangle 2"/>
          <p:cNvSpPr/>
          <p:nvPr/>
        </p:nvSpPr>
        <p:spPr>
          <a:xfrm>
            <a:off x="488372" y="44624"/>
            <a:ext cx="6747924" cy="715581"/>
          </a:xfrm>
          <a:prstGeom prst="rect">
            <a:avLst/>
          </a:prstGeom>
        </p:spPr>
        <p:txBody>
          <a:bodyPr wrap="square">
            <a:spAutoFit/>
          </a:bodyPr>
          <a:lstStyle/>
          <a:p>
            <a:r>
              <a:rPr lang="fr-FR" sz="1350" b="1" dirty="0">
                <a:latin typeface="-apple-system"/>
              </a:rPr>
              <a:t>Lorsque le plan de l'immeuble est</a:t>
            </a:r>
            <a:r>
              <a:rPr lang="fr-FR" sz="1350" b="1" dirty="0">
                <a:solidFill>
                  <a:srgbClr val="FF0000"/>
                </a:solidFill>
                <a:latin typeface="-apple-system"/>
              </a:rPr>
              <a:t> compact </a:t>
            </a:r>
            <a:r>
              <a:rPr lang="fr-FR" sz="1350" b="1" dirty="0">
                <a:latin typeface="-apple-system"/>
              </a:rPr>
              <a:t>(proche du carré ou du cercle), on adopte comme système statique celui d'une poutre </a:t>
            </a:r>
            <a:r>
              <a:rPr lang="fr-FR" sz="1350" b="1" dirty="0">
                <a:solidFill>
                  <a:srgbClr val="FF0000"/>
                </a:solidFill>
                <a:latin typeface="-apple-system"/>
              </a:rPr>
              <a:t>encastrée</a:t>
            </a:r>
            <a:r>
              <a:rPr lang="fr-FR" sz="1350" b="1" dirty="0">
                <a:latin typeface="-apple-system"/>
              </a:rPr>
              <a:t> dans le sol.</a:t>
            </a:r>
          </a:p>
          <a:p>
            <a:r>
              <a:rPr lang="fr-FR" sz="1350" b="1" dirty="0">
                <a:solidFill>
                  <a:schemeClr val="tx1">
                    <a:alpha val="70000"/>
                  </a:schemeClr>
                </a:solidFill>
                <a:latin typeface="Trattatello"/>
                <a:ea typeface="Trattatello"/>
                <a:cs typeface="Trattatello"/>
                <a:sym typeface="Trattatello"/>
              </a:rPr>
              <a:t>Ce système 	a apparu pour la première fois à Chicago en 1974 dans la tour Sears qui atteint 442m de hauteur.</a:t>
            </a:r>
          </a:p>
        </p:txBody>
      </p:sp>
    </p:spTree>
    <p:extLst>
      <p:ext uri="{BB962C8B-B14F-4D97-AF65-F5344CB8AC3E}">
        <p14:creationId xmlns:p14="http://schemas.microsoft.com/office/powerpoint/2010/main" val="3235679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29EC09-AF58-DE4D-A240-505B0A5673D2}"/>
              </a:ext>
            </a:extLst>
          </p:cNvPr>
          <p:cNvSpPr/>
          <p:nvPr/>
        </p:nvSpPr>
        <p:spPr>
          <a:xfrm>
            <a:off x="107504" y="44624"/>
            <a:ext cx="4834978" cy="769441"/>
          </a:xfrm>
          <a:prstGeom prst="rect">
            <a:avLst/>
          </a:prstGeom>
        </p:spPr>
        <p:txBody>
          <a:bodyPr wrap="none">
            <a:spAutoFit/>
          </a:bodyPr>
          <a:lstStyle/>
          <a:p>
            <a:r>
              <a:rPr lang="fr-FR" sz="2400" b="1" u="sng" dirty="0">
                <a:solidFill>
                  <a:srgbClr val="FF0000"/>
                </a:solidFill>
              </a:rPr>
              <a:t>II. Systèmes porteurs particuliers</a:t>
            </a:r>
          </a:p>
          <a:p>
            <a:r>
              <a:rPr lang="fr-FR" sz="2000" b="1" u="sng" dirty="0">
                <a:solidFill>
                  <a:srgbClr val="FF0000"/>
                </a:solidFill>
              </a:rPr>
              <a:t>1. Structure à treillis alternés</a:t>
            </a:r>
            <a:endParaRPr lang="x-none" sz="2000" b="1" u="sng" dirty="0">
              <a:solidFill>
                <a:srgbClr val="FF0000"/>
              </a:solidFill>
            </a:endParaRPr>
          </a:p>
        </p:txBody>
      </p:sp>
      <p:sp>
        <p:nvSpPr>
          <p:cNvPr id="3" name="Rectangle 2">
            <a:extLst>
              <a:ext uri="{FF2B5EF4-FFF2-40B4-BE49-F238E27FC236}">
                <a16:creationId xmlns:a16="http://schemas.microsoft.com/office/drawing/2014/main" id="{C0A84E39-CC88-5D46-8B04-86276DF097E0}"/>
              </a:ext>
            </a:extLst>
          </p:cNvPr>
          <p:cNvSpPr/>
          <p:nvPr/>
        </p:nvSpPr>
        <p:spPr>
          <a:xfrm>
            <a:off x="145832" y="764704"/>
            <a:ext cx="8890664" cy="1200329"/>
          </a:xfrm>
          <a:prstGeom prst="rect">
            <a:avLst/>
          </a:prstGeom>
        </p:spPr>
        <p:txBody>
          <a:bodyPr wrap="square">
            <a:spAutoFit/>
          </a:bodyPr>
          <a:lstStyle/>
          <a:p>
            <a:r>
              <a:rPr lang="x-none" dirty="0"/>
              <a:t>Dans certains bâtiments où une grande distance entre poteaux est nécessaire, la hauteur </a:t>
            </a:r>
            <a:r>
              <a:rPr lang="x-none"/>
              <a:t>statique des</a:t>
            </a:r>
            <a:r>
              <a:rPr lang="fr-FR" dirty="0"/>
              <a:t> </a:t>
            </a:r>
            <a:r>
              <a:rPr lang="x-none"/>
              <a:t>sommiers </a:t>
            </a:r>
            <a:r>
              <a:rPr lang="x-none" dirty="0"/>
              <a:t>devient un inconvénient, car elle augmente considérablement la hauteur totale du bâtiment</a:t>
            </a:r>
            <a:r>
              <a:rPr lang="x-none"/>
              <a:t>. On</a:t>
            </a:r>
            <a:r>
              <a:rPr lang="fr-FR" dirty="0"/>
              <a:t> </a:t>
            </a:r>
            <a:r>
              <a:rPr lang="x-none"/>
              <a:t>peut </a:t>
            </a:r>
            <a:r>
              <a:rPr lang="x-none" dirty="0"/>
              <a:t>résoudre ce problème en appliquant le système dit à treillis alternés</a:t>
            </a:r>
          </a:p>
        </p:txBody>
      </p:sp>
      <p:pic>
        <p:nvPicPr>
          <p:cNvPr id="5" name="Image 4">
            <a:extLst>
              <a:ext uri="{FF2B5EF4-FFF2-40B4-BE49-F238E27FC236}">
                <a16:creationId xmlns:a16="http://schemas.microsoft.com/office/drawing/2014/main" id="{19D17EA1-AA7B-6549-8CC3-1637DE9969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816" y="1933227"/>
            <a:ext cx="5959829" cy="4880150"/>
          </a:xfrm>
          <a:prstGeom prst="rect">
            <a:avLst/>
          </a:prstGeom>
        </p:spPr>
      </p:pic>
    </p:spTree>
    <p:extLst>
      <p:ext uri="{BB962C8B-B14F-4D97-AF65-F5344CB8AC3E}">
        <p14:creationId xmlns:p14="http://schemas.microsoft.com/office/powerpoint/2010/main" val="3708211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187624" y="515274"/>
            <a:ext cx="2232248" cy="584775"/>
          </a:xfrm>
          <a:prstGeom prst="rect">
            <a:avLst/>
          </a:prstGeom>
          <a:noFill/>
        </p:spPr>
        <p:txBody>
          <a:bodyPr wrap="square" rtlCol="0">
            <a:spAutoFit/>
          </a:bodyPr>
          <a:lstStyle/>
          <a:p>
            <a:r>
              <a:rPr lang="fr-FR" sz="3200" b="1" dirty="0"/>
              <a:t>Sommaire:</a:t>
            </a:r>
          </a:p>
        </p:txBody>
      </p:sp>
      <p:sp>
        <p:nvSpPr>
          <p:cNvPr id="3" name="ZoneTexte 2"/>
          <p:cNvSpPr txBox="1"/>
          <p:nvPr/>
        </p:nvSpPr>
        <p:spPr>
          <a:xfrm>
            <a:off x="1169485" y="1412776"/>
            <a:ext cx="5544616" cy="4524315"/>
          </a:xfrm>
          <a:prstGeom prst="rect">
            <a:avLst/>
          </a:prstGeom>
          <a:noFill/>
        </p:spPr>
        <p:txBody>
          <a:bodyPr wrap="square" rtlCol="0">
            <a:spAutoFit/>
          </a:bodyPr>
          <a:lstStyle/>
          <a:p>
            <a:pPr marL="342900" indent="-342900">
              <a:buFont typeface="+mj-lt"/>
              <a:buAutoNum type="arabicPeriod"/>
            </a:pPr>
            <a:r>
              <a:rPr lang="fr-FR" dirty="0"/>
              <a:t>Introduction </a:t>
            </a:r>
          </a:p>
          <a:p>
            <a:pPr marL="342900" indent="-342900">
              <a:buFont typeface="+mj-lt"/>
              <a:buAutoNum type="arabicPeriod"/>
            </a:pPr>
            <a:r>
              <a:rPr lang="fr-FR" dirty="0"/>
              <a:t>Système porteur des bâtiments en charpente métallique </a:t>
            </a:r>
          </a:p>
          <a:p>
            <a:pPr marL="342900" indent="-342900">
              <a:buFont typeface="+mj-lt"/>
              <a:buAutoNum type="arabicPeriod"/>
            </a:pPr>
            <a:r>
              <a:rPr lang="fr-FR" dirty="0"/>
              <a:t>Conclusion </a:t>
            </a:r>
          </a:p>
          <a:p>
            <a:pPr marL="342900" indent="-342900">
              <a:buFont typeface="+mj-lt"/>
              <a:buAutoNum type="arabicPeriod"/>
            </a:pPr>
            <a:r>
              <a:rPr lang="fr-FR" dirty="0"/>
              <a:t>Exemple </a:t>
            </a:r>
          </a:p>
          <a:p>
            <a:pPr marL="342900" indent="-342900">
              <a:buFont typeface="Arial" pitchFamily="34" charset="0"/>
              <a:buChar char="•"/>
            </a:pPr>
            <a:r>
              <a:rPr lang="fr-FR" dirty="0"/>
              <a:t>Description </a:t>
            </a:r>
          </a:p>
          <a:p>
            <a:pPr marL="342900" indent="-342900">
              <a:buFont typeface="Arial" pitchFamily="34" charset="0"/>
              <a:buChar char="•"/>
            </a:pPr>
            <a:r>
              <a:rPr lang="fr-FR" dirty="0"/>
              <a:t>La fonction </a:t>
            </a:r>
          </a:p>
          <a:p>
            <a:pPr marL="342900" indent="-342900">
              <a:buFont typeface="Arial" pitchFamily="34" charset="0"/>
              <a:buChar char="•"/>
            </a:pPr>
            <a:r>
              <a:rPr lang="fr-FR" dirty="0"/>
              <a:t>Concept </a:t>
            </a:r>
          </a:p>
          <a:p>
            <a:pPr marL="342900" indent="-342900">
              <a:buFont typeface="Arial" pitchFamily="34" charset="0"/>
              <a:buChar char="•"/>
            </a:pPr>
            <a:r>
              <a:rPr lang="fr-FR" dirty="0"/>
              <a:t>Circulation </a:t>
            </a:r>
          </a:p>
          <a:p>
            <a:pPr marL="342900" indent="-342900">
              <a:buFont typeface="Arial" pitchFamily="34" charset="0"/>
              <a:buChar char="•"/>
            </a:pPr>
            <a:r>
              <a:rPr lang="fr-FR" dirty="0"/>
              <a:t>Les caractéristique  </a:t>
            </a:r>
          </a:p>
          <a:p>
            <a:pPr marL="342900" indent="-342900">
              <a:buFont typeface="Arial" pitchFamily="34" charset="0"/>
              <a:buChar char="•"/>
            </a:pPr>
            <a:r>
              <a:rPr lang="fr-FR" dirty="0"/>
              <a:t>Principe</a:t>
            </a:r>
          </a:p>
          <a:p>
            <a:pPr marL="342900" indent="-342900">
              <a:buFont typeface="Arial" pitchFamily="34" charset="0"/>
              <a:buChar char="•"/>
            </a:pPr>
            <a:r>
              <a:rPr lang="fr-FR" dirty="0"/>
              <a:t>L'aspect structurel</a:t>
            </a:r>
          </a:p>
          <a:p>
            <a:pPr marL="342900" indent="-342900">
              <a:buFont typeface="Arial" pitchFamily="34" charset="0"/>
              <a:buChar char="•"/>
            </a:pPr>
            <a:r>
              <a:rPr lang="fr-FR" dirty="0"/>
              <a:t>Matériaux </a:t>
            </a:r>
          </a:p>
          <a:p>
            <a:r>
              <a:rPr lang="fr-FR" dirty="0"/>
              <a:t>5.Bibiographie</a:t>
            </a:r>
          </a:p>
          <a:p>
            <a:pPr marL="342900" indent="-342900">
              <a:buFont typeface="Arial" pitchFamily="34" charset="0"/>
              <a:buChar char="•"/>
            </a:pPr>
            <a:endParaRPr lang="fr-FR" dirty="0"/>
          </a:p>
          <a:p>
            <a:pPr marL="342900" indent="-342900">
              <a:buFont typeface="Arial" pitchFamily="34" charset="0"/>
              <a:buChar char="•"/>
            </a:pPr>
            <a:endParaRPr lang="fr-FR" dirty="0"/>
          </a:p>
        </p:txBody>
      </p:sp>
    </p:spTree>
    <p:extLst>
      <p:ext uri="{BB962C8B-B14F-4D97-AF65-F5344CB8AC3E}">
        <p14:creationId xmlns:p14="http://schemas.microsoft.com/office/powerpoint/2010/main" val="676448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C889D-FB72-0143-B273-99964DA09351}"/>
              </a:ext>
            </a:extLst>
          </p:cNvPr>
          <p:cNvSpPr/>
          <p:nvPr/>
        </p:nvSpPr>
        <p:spPr>
          <a:xfrm>
            <a:off x="179512" y="116632"/>
            <a:ext cx="8712968" cy="1292662"/>
          </a:xfrm>
          <a:prstGeom prst="rect">
            <a:avLst/>
          </a:prstGeom>
        </p:spPr>
        <p:txBody>
          <a:bodyPr wrap="square">
            <a:spAutoFit/>
          </a:bodyPr>
          <a:lstStyle/>
          <a:p>
            <a:r>
              <a:rPr lang="fr-FR" sz="2400" b="1" u="sng" dirty="0">
                <a:solidFill>
                  <a:srgbClr val="FF0000"/>
                </a:solidFill>
              </a:rPr>
              <a:t>2. Bâtiment à portique </a:t>
            </a:r>
            <a:r>
              <a:rPr lang="fr-FR" sz="2400" b="1" dirty="0">
                <a:solidFill>
                  <a:srgbClr val="FF0000"/>
                </a:solidFill>
              </a:rPr>
              <a:t>:</a:t>
            </a:r>
          </a:p>
          <a:p>
            <a:r>
              <a:rPr lang="fr-FR" dirty="0"/>
              <a:t>Les bâtiments à portiques ne comportent pas de poteaux intérieurs. Toutes les charges sont reprises par </a:t>
            </a:r>
            <a:r>
              <a:rPr lang="fr-FR" dirty="0">
                <a:solidFill>
                  <a:srgbClr val="FF0000"/>
                </a:solidFill>
              </a:rPr>
              <a:t>des suspentes </a:t>
            </a:r>
            <a:r>
              <a:rPr lang="fr-FR" dirty="0"/>
              <a:t>qui les transmettent aux traverses </a:t>
            </a:r>
            <a:r>
              <a:rPr lang="fr-FR" dirty="0">
                <a:solidFill>
                  <a:srgbClr val="FF0000"/>
                </a:solidFill>
              </a:rPr>
              <a:t>des portiques en toiture.  </a:t>
            </a:r>
            <a:endParaRPr lang="x-none" dirty="0">
              <a:solidFill>
                <a:srgbClr val="FF0000"/>
              </a:solidFill>
            </a:endParaRPr>
          </a:p>
        </p:txBody>
      </p:sp>
      <p:pic>
        <p:nvPicPr>
          <p:cNvPr id="5" name="Image 4">
            <a:extLst>
              <a:ext uri="{FF2B5EF4-FFF2-40B4-BE49-F238E27FC236}">
                <a16:creationId xmlns:a16="http://schemas.microsoft.com/office/drawing/2014/main" id="{3A5F98E0-E3CD-1240-9242-884026EC6C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1340768"/>
            <a:ext cx="5760640" cy="5409991"/>
          </a:xfrm>
          <a:prstGeom prst="rect">
            <a:avLst/>
          </a:prstGeom>
        </p:spPr>
      </p:pic>
    </p:spTree>
    <p:extLst>
      <p:ext uri="{BB962C8B-B14F-4D97-AF65-F5344CB8AC3E}">
        <p14:creationId xmlns:p14="http://schemas.microsoft.com/office/powerpoint/2010/main" val="1359640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F9D449-C6D3-0F46-B1B3-DB2BF8CC1113}"/>
              </a:ext>
            </a:extLst>
          </p:cNvPr>
          <p:cNvSpPr/>
          <p:nvPr/>
        </p:nvSpPr>
        <p:spPr>
          <a:xfrm>
            <a:off x="251520" y="116632"/>
            <a:ext cx="8672006" cy="1292662"/>
          </a:xfrm>
          <a:prstGeom prst="rect">
            <a:avLst/>
          </a:prstGeom>
        </p:spPr>
        <p:txBody>
          <a:bodyPr wrap="square">
            <a:spAutoFit/>
          </a:bodyPr>
          <a:lstStyle/>
          <a:p>
            <a:r>
              <a:rPr lang="fr-FR" sz="2400" b="1" u="sng" dirty="0">
                <a:solidFill>
                  <a:srgbClr val="FF0000"/>
                </a:solidFill>
              </a:rPr>
              <a:t>3. Bâtiment à portique </a:t>
            </a:r>
            <a:r>
              <a:rPr lang="fr-FR" sz="2400" dirty="0">
                <a:solidFill>
                  <a:srgbClr val="FF0000"/>
                </a:solidFill>
              </a:rPr>
              <a:t>:</a:t>
            </a:r>
          </a:p>
          <a:p>
            <a:r>
              <a:rPr lang="fr-FR" dirty="0"/>
              <a:t>Les bâtiments à portiques ne comportent pas de poteaux intérieurs. Toutes les charges sont reprises par des suspentes qui les transmettent aux traverses des portiques en toiture.  </a:t>
            </a:r>
            <a:endParaRPr lang="x-none" dirty="0"/>
          </a:p>
        </p:txBody>
      </p:sp>
      <p:pic>
        <p:nvPicPr>
          <p:cNvPr id="4" name="Image 3">
            <a:extLst>
              <a:ext uri="{FF2B5EF4-FFF2-40B4-BE49-F238E27FC236}">
                <a16:creationId xmlns:a16="http://schemas.microsoft.com/office/drawing/2014/main" id="{0C9F3AE1-3EDB-7F41-B224-5A617743EF3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9672" y="1389578"/>
            <a:ext cx="5737966" cy="5335356"/>
          </a:xfrm>
          <a:prstGeom prst="rect">
            <a:avLst/>
          </a:prstGeom>
        </p:spPr>
      </p:pic>
    </p:spTree>
    <p:extLst>
      <p:ext uri="{BB962C8B-B14F-4D97-AF65-F5344CB8AC3E}">
        <p14:creationId xmlns:p14="http://schemas.microsoft.com/office/powerpoint/2010/main" val="22301039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508520" y="1628800"/>
            <a:ext cx="5976664" cy="3046988"/>
          </a:xfrm>
          <a:prstGeom prst="rect">
            <a:avLst/>
          </a:prstGeom>
          <a:noFill/>
        </p:spPr>
        <p:txBody>
          <a:bodyPr wrap="square" rtlCol="0">
            <a:spAutoFit/>
          </a:bodyPr>
          <a:lstStyle/>
          <a:p>
            <a:r>
              <a:rPr lang="fr-FR" sz="2400" b="1" u="sng" dirty="0"/>
              <a:t>En construction </a:t>
            </a:r>
            <a:r>
              <a:rPr lang="fr-FR" sz="2400" b="1" dirty="0"/>
              <a:t>le portique est  un élément de gros œuvre qui peut être fait de bois de béton ou bien de métal.</a:t>
            </a:r>
          </a:p>
          <a:p>
            <a:r>
              <a:rPr lang="fr-FR" sz="2400" b="1" dirty="0"/>
              <a:t>Il se compose de deux poteaux et dune  poutre .</a:t>
            </a:r>
          </a:p>
          <a:p>
            <a:r>
              <a:rPr lang="fr-FR" sz="2400" b="1" dirty="0"/>
              <a:t>Les poteaux sont reliés par des longrines tandis que la poutre est encastrée au niveau des poteaux.</a:t>
            </a:r>
          </a:p>
        </p:txBody>
      </p:sp>
    </p:spTree>
    <p:extLst>
      <p:ext uri="{BB962C8B-B14F-4D97-AF65-F5344CB8AC3E}">
        <p14:creationId xmlns:p14="http://schemas.microsoft.com/office/powerpoint/2010/main" val="23849584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619672" y="1988840"/>
            <a:ext cx="6696744" cy="1938992"/>
          </a:xfrm>
          <a:prstGeom prst="rect">
            <a:avLst/>
          </a:prstGeom>
          <a:noFill/>
        </p:spPr>
        <p:txBody>
          <a:bodyPr wrap="square" rtlCol="0">
            <a:spAutoFit/>
          </a:bodyPr>
          <a:lstStyle/>
          <a:p>
            <a:r>
              <a:rPr lang="fr-FR" sz="2400" dirty="0"/>
              <a:t>Yen a plusieurs systèmes porteurs et chaque système a des spécificités on les applique selon </a:t>
            </a:r>
          </a:p>
          <a:p>
            <a:r>
              <a:rPr lang="fr-FR" sz="2400" dirty="0"/>
              <a:t>les vœux de l'architecte  toute on respectant l'architecture et la stabilités du bâtiment dis génie civile</a:t>
            </a:r>
          </a:p>
        </p:txBody>
      </p:sp>
      <p:sp>
        <p:nvSpPr>
          <p:cNvPr id="3" name="Rectangle 2"/>
          <p:cNvSpPr/>
          <p:nvPr/>
        </p:nvSpPr>
        <p:spPr>
          <a:xfrm>
            <a:off x="2497578" y="972017"/>
            <a:ext cx="3018775" cy="584775"/>
          </a:xfrm>
          <a:prstGeom prst="rect">
            <a:avLst/>
          </a:prstGeom>
        </p:spPr>
        <p:txBody>
          <a:bodyPr wrap="none">
            <a:spAutoFit/>
          </a:bodyPr>
          <a:lstStyle/>
          <a:p>
            <a:r>
              <a:rPr lang="fr-FR" sz="3200" b="1" u="sng" dirty="0">
                <a:solidFill>
                  <a:srgbClr val="FF0000"/>
                </a:solidFill>
              </a:rPr>
              <a:t>En conclusion: </a:t>
            </a:r>
            <a:endParaRPr lang="fr-FR" sz="3200" u="sng" dirty="0">
              <a:solidFill>
                <a:srgbClr val="FF0000"/>
              </a:solidFill>
            </a:endParaRPr>
          </a:p>
        </p:txBody>
      </p:sp>
    </p:spTree>
    <p:extLst>
      <p:ext uri="{BB962C8B-B14F-4D97-AF65-F5344CB8AC3E}">
        <p14:creationId xmlns:p14="http://schemas.microsoft.com/office/powerpoint/2010/main" val="41571459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3047738" y="116632"/>
            <a:ext cx="2592288" cy="584775"/>
          </a:xfrm>
          <a:prstGeom prst="rect">
            <a:avLst/>
          </a:prstGeom>
          <a:noFill/>
        </p:spPr>
        <p:txBody>
          <a:bodyPr wrap="square" rtlCol="0">
            <a:spAutoFit/>
          </a:bodyPr>
          <a:lstStyle/>
          <a:p>
            <a:r>
              <a:rPr lang="fr-FR" sz="3200" b="1" dirty="0"/>
              <a:t>EXEMPLE</a:t>
            </a:r>
          </a:p>
        </p:txBody>
      </p:sp>
      <p:sp>
        <p:nvSpPr>
          <p:cNvPr id="5" name="Rectangle 4"/>
          <p:cNvSpPr/>
          <p:nvPr/>
        </p:nvSpPr>
        <p:spPr>
          <a:xfrm>
            <a:off x="1472743" y="701407"/>
            <a:ext cx="5742278" cy="523220"/>
          </a:xfrm>
          <a:prstGeom prst="rect">
            <a:avLst/>
          </a:prstGeom>
        </p:spPr>
        <p:txBody>
          <a:bodyPr wrap="none">
            <a:spAutoFit/>
          </a:bodyPr>
          <a:lstStyle/>
          <a:p>
            <a:r>
              <a:rPr lang="fr-FR" sz="2800" b="1" dirty="0"/>
              <a:t>fédéral réserve Bank Minneapolis</a:t>
            </a: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611" y="1340768"/>
            <a:ext cx="4046261" cy="3085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4661650"/>
            <a:ext cx="2664295" cy="199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1525" y="1556792"/>
            <a:ext cx="3121421" cy="2142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object 8"/>
          <p:cNvPicPr/>
          <p:nvPr/>
        </p:nvPicPr>
        <p:blipFill>
          <a:blip r:embed="rId5" cstate="print"/>
          <a:stretch>
            <a:fillRect/>
          </a:stretch>
        </p:blipFill>
        <p:spPr>
          <a:xfrm>
            <a:off x="5436096" y="4320407"/>
            <a:ext cx="2808351" cy="2268473"/>
          </a:xfrm>
          <a:prstGeom prst="rect">
            <a:avLst/>
          </a:prstGeom>
        </p:spPr>
      </p:pic>
    </p:spTree>
    <p:extLst>
      <p:ext uri="{BB962C8B-B14F-4D97-AF65-F5344CB8AC3E}">
        <p14:creationId xmlns:p14="http://schemas.microsoft.com/office/powerpoint/2010/main" val="2608137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109" y="836712"/>
            <a:ext cx="7008778"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85876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88640"/>
            <a:ext cx="7560840" cy="3416320"/>
          </a:xfrm>
          <a:prstGeom prst="rect">
            <a:avLst/>
          </a:prstGeom>
        </p:spPr>
        <p:txBody>
          <a:bodyPr wrap="square">
            <a:spAutoFit/>
          </a:bodyPr>
          <a:lstStyle/>
          <a:p>
            <a:endParaRPr lang="fr-FR" dirty="0"/>
          </a:p>
          <a:p>
            <a:r>
              <a:rPr lang="fr-FR" dirty="0"/>
              <a:t>La Banque de réserve de Minneapolis n'a choisi aucun des systèmes structurels traditionnels ; au lieu de cela, il en a fait le premier bâtiment suspendu. Il est universellement reconnu qu'un système de suspension est généralement appliqué aux ponts, qui n'ont pas besoin de supporter des charges massives, pour sa capacité de longue portée et sa capacité à résister aux mouvements latéraux. Cependant, lors de l'installation d'un système de suspension dans un bâtiment, des difficultés peuvent survenir car les bâtiments ont des charges plus importantes que les ponts， et il est tolérable que les ponts se balancent, pas les bâtiments. La façon dont ces difficultés sont résolues est ce qui a suscité notre intérêt pour la structure.</a:t>
            </a:r>
          </a:p>
        </p:txBody>
      </p:sp>
      <p:pic>
        <p:nvPicPr>
          <p:cNvPr id="3" name="object 3"/>
          <p:cNvPicPr/>
          <p:nvPr/>
        </p:nvPicPr>
        <p:blipFill>
          <a:blip r:embed="rId2" cstate="print"/>
          <a:stretch>
            <a:fillRect/>
          </a:stretch>
        </p:blipFill>
        <p:spPr>
          <a:xfrm>
            <a:off x="4932040" y="3604960"/>
            <a:ext cx="3716166" cy="2992392"/>
          </a:xfrm>
          <a:prstGeom prst="rect">
            <a:avLst/>
          </a:prstGeom>
        </p:spPr>
      </p:pic>
    </p:spTree>
    <p:extLst>
      <p:ext uri="{BB962C8B-B14F-4D97-AF65-F5344CB8AC3E}">
        <p14:creationId xmlns:p14="http://schemas.microsoft.com/office/powerpoint/2010/main" val="31551291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2008" y="463903"/>
            <a:ext cx="8964488" cy="2031325"/>
          </a:xfrm>
          <a:prstGeom prst="rect">
            <a:avLst/>
          </a:prstGeom>
        </p:spPr>
        <p:txBody>
          <a:bodyPr wrap="square">
            <a:spAutoFit/>
          </a:bodyPr>
          <a:lstStyle/>
          <a:p>
            <a:r>
              <a:rPr lang="fr-FR" dirty="0"/>
              <a:t> La forme structurelle du bâtiment a été construite en référence </a:t>
            </a:r>
            <a:r>
              <a:rPr lang="fr-FR" dirty="0">
                <a:solidFill>
                  <a:srgbClr val="FF0000"/>
                </a:solidFill>
              </a:rPr>
              <a:t>aux ponts suspendus</a:t>
            </a:r>
            <a:r>
              <a:rPr lang="fr-FR" dirty="0"/>
              <a:t>. Le caveau et le coffre-fort de la banque ont été construits sous terre. Au-dessus du sol, il y a 16 étages de bureaux. La surface couverte du bâtiment ne provient que des deux hautes tours, </a:t>
            </a:r>
            <a:r>
              <a:rPr lang="fr-FR" dirty="0">
                <a:solidFill>
                  <a:srgbClr val="C00000"/>
                </a:solidFill>
              </a:rPr>
              <a:t>distantes de 100 mètres </a:t>
            </a:r>
            <a:r>
              <a:rPr lang="fr-FR" dirty="0"/>
              <a:t>l'une de l'autre. Entre ces deux tours, l'espace de bureaux de </a:t>
            </a:r>
            <a:r>
              <a:rPr lang="fr-FR" dirty="0">
                <a:solidFill>
                  <a:srgbClr val="C00000"/>
                </a:solidFill>
              </a:rPr>
              <a:t>16 étages est construit sur pilotis</a:t>
            </a:r>
            <a:r>
              <a:rPr lang="fr-FR" dirty="0"/>
              <a:t>, de sorte que l'espace en dessous est relié à la place devant le bâtiment. </a:t>
            </a:r>
          </a:p>
          <a:p>
            <a:endParaRPr lang="fr-FR" dirty="0"/>
          </a:p>
        </p:txBody>
      </p:sp>
      <p:pic>
        <p:nvPicPr>
          <p:cNvPr id="4" name="object 2"/>
          <p:cNvPicPr/>
          <p:nvPr/>
        </p:nvPicPr>
        <p:blipFill>
          <a:blip r:embed="rId2" cstate="print"/>
          <a:stretch>
            <a:fillRect/>
          </a:stretch>
        </p:blipFill>
        <p:spPr>
          <a:xfrm>
            <a:off x="1565920" y="3009994"/>
            <a:ext cx="5976664" cy="2736304"/>
          </a:xfrm>
          <a:prstGeom prst="rect">
            <a:avLst/>
          </a:prstGeom>
        </p:spPr>
      </p:pic>
    </p:spTree>
    <p:extLst>
      <p:ext uri="{BB962C8B-B14F-4D97-AF65-F5344CB8AC3E}">
        <p14:creationId xmlns:p14="http://schemas.microsoft.com/office/powerpoint/2010/main" val="33857210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p:cNvPicPr/>
          <p:nvPr/>
        </p:nvPicPr>
        <p:blipFill>
          <a:blip r:embed="rId3" cstate="print"/>
          <a:stretch>
            <a:fillRect/>
          </a:stretch>
        </p:blipFill>
        <p:spPr>
          <a:xfrm>
            <a:off x="5724128" y="548680"/>
            <a:ext cx="3206242" cy="2252345"/>
          </a:xfrm>
          <a:prstGeom prst="rect">
            <a:avLst/>
          </a:prstGeom>
        </p:spPr>
      </p:pic>
      <p:pic>
        <p:nvPicPr>
          <p:cNvPr id="3" name="object 4"/>
          <p:cNvPicPr/>
          <p:nvPr/>
        </p:nvPicPr>
        <p:blipFill>
          <a:blip r:embed="rId4" cstate="print"/>
          <a:stretch>
            <a:fillRect/>
          </a:stretch>
        </p:blipFill>
        <p:spPr>
          <a:xfrm>
            <a:off x="611560" y="2564905"/>
            <a:ext cx="2808312" cy="1775750"/>
          </a:xfrm>
          <a:prstGeom prst="rect">
            <a:avLst/>
          </a:prstGeom>
        </p:spPr>
      </p:pic>
      <p:pic>
        <p:nvPicPr>
          <p:cNvPr id="4" name="object 5"/>
          <p:cNvPicPr/>
          <p:nvPr/>
        </p:nvPicPr>
        <p:blipFill>
          <a:blip r:embed="rId5" cstate="print"/>
          <a:stretch>
            <a:fillRect/>
          </a:stretch>
        </p:blipFill>
        <p:spPr>
          <a:xfrm>
            <a:off x="5220072" y="4296218"/>
            <a:ext cx="3190240" cy="1935607"/>
          </a:xfrm>
          <a:prstGeom prst="rect">
            <a:avLst/>
          </a:prstGeom>
        </p:spPr>
      </p:pic>
      <p:sp>
        <p:nvSpPr>
          <p:cNvPr id="5" name="Rectangle 4"/>
          <p:cNvSpPr/>
          <p:nvPr/>
        </p:nvSpPr>
        <p:spPr>
          <a:xfrm>
            <a:off x="323528" y="400596"/>
            <a:ext cx="4572000" cy="2031325"/>
          </a:xfrm>
          <a:prstGeom prst="rect">
            <a:avLst/>
          </a:prstGeom>
        </p:spPr>
        <p:txBody>
          <a:bodyPr>
            <a:spAutoFit/>
          </a:bodyPr>
          <a:lstStyle/>
          <a:p>
            <a:r>
              <a:rPr lang="fr-FR" dirty="0"/>
              <a:t>Les fonctions du 16 étages</a:t>
            </a:r>
          </a:p>
          <a:p>
            <a:r>
              <a:rPr lang="fr-FR" dirty="0"/>
              <a:t>bâtiment principal sont essentiellement pour bureaux et gestion.</a:t>
            </a:r>
          </a:p>
          <a:p>
            <a:r>
              <a:rPr lang="fr-FR" dirty="0"/>
              <a:t>Des espaces de bureaux indépendants sont</a:t>
            </a:r>
          </a:p>
          <a:p>
            <a:r>
              <a:rPr lang="fr-FR" dirty="0"/>
              <a:t>Au dernier étage,</a:t>
            </a:r>
          </a:p>
          <a:p>
            <a:r>
              <a:rPr lang="fr-FR" dirty="0"/>
              <a:t>des espaces de bureaux complets</a:t>
            </a:r>
          </a:p>
          <a:p>
            <a:r>
              <a:rPr lang="fr-FR" dirty="0"/>
              <a:t>sont aux étages inférieurs.</a:t>
            </a:r>
          </a:p>
        </p:txBody>
      </p:sp>
      <p:sp>
        <p:nvSpPr>
          <p:cNvPr id="6" name="Rectangle 5"/>
          <p:cNvSpPr/>
          <p:nvPr/>
        </p:nvSpPr>
        <p:spPr>
          <a:xfrm>
            <a:off x="3635896" y="2804937"/>
            <a:ext cx="4572000" cy="1477328"/>
          </a:xfrm>
          <a:prstGeom prst="rect">
            <a:avLst/>
          </a:prstGeom>
        </p:spPr>
        <p:txBody>
          <a:bodyPr>
            <a:spAutoFit/>
          </a:bodyPr>
          <a:lstStyle/>
          <a:p>
            <a:r>
              <a:rPr lang="fr-FR" dirty="0"/>
              <a:t>Des coffres de banque et un parking sont construits</a:t>
            </a:r>
          </a:p>
          <a:p>
            <a:r>
              <a:rPr lang="fr-FR" dirty="0"/>
              <a:t>en sous-sol. Il donne de l'espace au</a:t>
            </a:r>
          </a:p>
          <a:p>
            <a:r>
              <a:rPr lang="fr-FR" dirty="0"/>
              <a:t>carré continu et réduit le</a:t>
            </a:r>
          </a:p>
          <a:p>
            <a:r>
              <a:rPr lang="fr-FR" dirty="0"/>
              <a:t>zone couverte de bâtiments.</a:t>
            </a:r>
          </a:p>
        </p:txBody>
      </p:sp>
      <p:sp>
        <p:nvSpPr>
          <p:cNvPr id="7" name="Rectangle 6"/>
          <p:cNvSpPr/>
          <p:nvPr/>
        </p:nvSpPr>
        <p:spPr>
          <a:xfrm>
            <a:off x="345499" y="4367338"/>
            <a:ext cx="4572000" cy="2308324"/>
          </a:xfrm>
          <a:prstGeom prst="rect">
            <a:avLst/>
          </a:prstGeom>
        </p:spPr>
        <p:txBody>
          <a:bodyPr>
            <a:spAutoFit/>
          </a:bodyPr>
          <a:lstStyle/>
          <a:p>
            <a:r>
              <a:rPr lang="fr-FR" dirty="0"/>
              <a:t>Les trois tours du</a:t>
            </a:r>
          </a:p>
          <a:p>
            <a:r>
              <a:rPr lang="fr-FR" dirty="0"/>
              <a:t>bâtiment sont de la verticale</a:t>
            </a:r>
          </a:p>
          <a:p>
            <a:r>
              <a:rPr lang="fr-FR" dirty="0"/>
              <a:t>espace de circulation. Les deux sur</a:t>
            </a:r>
          </a:p>
          <a:p>
            <a:r>
              <a:rPr lang="fr-FR" dirty="0"/>
              <a:t>les deux côtés portent également le</a:t>
            </a:r>
          </a:p>
          <a:p>
            <a:r>
              <a:rPr lang="fr-FR" dirty="0"/>
              <a:t>charges verticales du bâtiment.</a:t>
            </a:r>
          </a:p>
          <a:p>
            <a:r>
              <a:rPr lang="fr-FR" dirty="0"/>
              <a:t>Celui du milieu garde</a:t>
            </a:r>
          </a:p>
          <a:p>
            <a:r>
              <a:rPr lang="fr-FR" dirty="0"/>
              <a:t>le bâtiment loin de</a:t>
            </a:r>
          </a:p>
          <a:p>
            <a:r>
              <a:rPr lang="fr-FR" dirty="0"/>
              <a:t>balancement</a:t>
            </a:r>
          </a:p>
        </p:txBody>
      </p:sp>
      <p:sp>
        <p:nvSpPr>
          <p:cNvPr id="8" name="ZoneTexte 7"/>
          <p:cNvSpPr txBox="1"/>
          <p:nvPr/>
        </p:nvSpPr>
        <p:spPr>
          <a:xfrm>
            <a:off x="3059832" y="9728"/>
            <a:ext cx="4824536" cy="584775"/>
          </a:xfrm>
          <a:prstGeom prst="rect">
            <a:avLst/>
          </a:prstGeom>
          <a:noFill/>
        </p:spPr>
        <p:txBody>
          <a:bodyPr wrap="square" rtlCol="0">
            <a:spAutoFit/>
          </a:bodyPr>
          <a:lstStyle/>
          <a:p>
            <a:r>
              <a:rPr lang="fr-FR" sz="3200" b="1" dirty="0"/>
              <a:t>La fonction:</a:t>
            </a:r>
          </a:p>
        </p:txBody>
      </p:sp>
    </p:spTree>
    <p:extLst>
      <p:ext uri="{BB962C8B-B14F-4D97-AF65-F5344CB8AC3E}">
        <p14:creationId xmlns:p14="http://schemas.microsoft.com/office/powerpoint/2010/main" val="2978946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9552" y="116632"/>
            <a:ext cx="1835759" cy="584775"/>
          </a:xfrm>
          <a:prstGeom prst="rect">
            <a:avLst/>
          </a:prstGeom>
          <a:noFill/>
        </p:spPr>
        <p:txBody>
          <a:bodyPr wrap="none" rtlCol="0">
            <a:spAutoFit/>
          </a:bodyPr>
          <a:lstStyle/>
          <a:p>
            <a:r>
              <a:rPr lang="fr-FR" sz="3200" b="1" dirty="0"/>
              <a:t>Concept:</a:t>
            </a:r>
          </a:p>
        </p:txBody>
      </p:sp>
      <p:sp>
        <p:nvSpPr>
          <p:cNvPr id="3" name="ZoneTexte 2"/>
          <p:cNvSpPr txBox="1"/>
          <p:nvPr/>
        </p:nvSpPr>
        <p:spPr>
          <a:xfrm>
            <a:off x="0" y="717075"/>
            <a:ext cx="1872208" cy="1815882"/>
          </a:xfrm>
          <a:prstGeom prst="rect">
            <a:avLst/>
          </a:prstGeom>
          <a:noFill/>
        </p:spPr>
        <p:txBody>
          <a:bodyPr wrap="square" rtlCol="0">
            <a:spAutoFit/>
          </a:bodyPr>
          <a:lstStyle/>
          <a:p>
            <a:r>
              <a:rPr lang="fr-FR" sz="1600" dirty="0"/>
              <a:t>Ce bâtiment doit s'étendre sur le sol de la place publique afin que le paysage ne soit pas coupé par le bâtiment</a:t>
            </a:r>
          </a:p>
        </p:txBody>
      </p:sp>
      <p:sp>
        <p:nvSpPr>
          <p:cNvPr id="4" name="ZoneTexte 3"/>
          <p:cNvSpPr txBox="1"/>
          <p:nvPr/>
        </p:nvSpPr>
        <p:spPr>
          <a:xfrm>
            <a:off x="6588224" y="3501008"/>
            <a:ext cx="1944216" cy="1815882"/>
          </a:xfrm>
          <a:prstGeom prst="rect">
            <a:avLst/>
          </a:prstGeom>
          <a:noFill/>
        </p:spPr>
        <p:txBody>
          <a:bodyPr wrap="square" rtlCol="0">
            <a:spAutoFit/>
          </a:bodyPr>
          <a:lstStyle/>
          <a:p>
            <a:r>
              <a:rPr lang="fr-FR" sz="1600" dirty="0"/>
              <a:t>Ce concept créé  sur un espace ouvert qui peut offrir une vue large sur la ville et un endroit ou les gens peuvent rester</a:t>
            </a:r>
          </a:p>
        </p:txBody>
      </p:sp>
      <p:sp>
        <p:nvSpPr>
          <p:cNvPr id="5" name="ZoneTexte 4"/>
          <p:cNvSpPr txBox="1"/>
          <p:nvPr/>
        </p:nvSpPr>
        <p:spPr>
          <a:xfrm>
            <a:off x="132356" y="3212976"/>
            <a:ext cx="1728192" cy="1077218"/>
          </a:xfrm>
          <a:prstGeom prst="rect">
            <a:avLst/>
          </a:prstGeom>
          <a:noFill/>
        </p:spPr>
        <p:txBody>
          <a:bodyPr wrap="square" rtlCol="0">
            <a:spAutoFit/>
          </a:bodyPr>
          <a:lstStyle/>
          <a:p>
            <a:r>
              <a:rPr lang="fr-FR" sz="1600" dirty="0"/>
              <a:t>Mur rideau Lumière du soleil et superbes vues sur la ville </a:t>
            </a:r>
          </a:p>
        </p:txBody>
      </p:sp>
      <p:sp>
        <p:nvSpPr>
          <p:cNvPr id="6" name="ZoneTexte 5"/>
          <p:cNvSpPr txBox="1"/>
          <p:nvPr/>
        </p:nvSpPr>
        <p:spPr>
          <a:xfrm>
            <a:off x="3103057" y="993794"/>
            <a:ext cx="1764704" cy="584775"/>
          </a:xfrm>
          <a:prstGeom prst="rect">
            <a:avLst/>
          </a:prstGeom>
          <a:noFill/>
        </p:spPr>
        <p:txBody>
          <a:bodyPr wrap="square" rtlCol="0">
            <a:spAutoFit/>
          </a:bodyPr>
          <a:lstStyle/>
          <a:p>
            <a:r>
              <a:rPr lang="fr-FR" sz="1600" dirty="0"/>
              <a:t>Système de suspension </a:t>
            </a:r>
          </a:p>
        </p:txBody>
      </p:sp>
      <p:sp>
        <p:nvSpPr>
          <p:cNvPr id="7" name="ZoneTexte 6"/>
          <p:cNvSpPr txBox="1"/>
          <p:nvPr/>
        </p:nvSpPr>
        <p:spPr>
          <a:xfrm>
            <a:off x="526610" y="5790260"/>
            <a:ext cx="8136904" cy="1077218"/>
          </a:xfrm>
          <a:prstGeom prst="rect">
            <a:avLst/>
          </a:prstGeom>
          <a:noFill/>
        </p:spPr>
        <p:txBody>
          <a:bodyPr wrap="square" rtlCol="0">
            <a:spAutoFit/>
          </a:bodyPr>
          <a:lstStyle/>
          <a:p>
            <a:r>
              <a:rPr lang="fr-FR" sz="1600" dirty="0"/>
              <a:t>Ce bâtiment remarquable se compose dune tour de bureaux qui relie 330ft pieds au sommet de la place et dune installation de haute sécurité en dessous de la place </a:t>
            </a:r>
          </a:p>
          <a:p>
            <a:r>
              <a:rPr lang="fr-FR" sz="1600" dirty="0">
                <a:solidFill>
                  <a:srgbClr val="C00000"/>
                </a:solidFill>
              </a:rPr>
              <a:t>Le bâtiment incarne l'utilisation  efficace de la tension dans son application aux immeubles de grand hauteur </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2953" y="188640"/>
            <a:ext cx="3643543" cy="2803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5267" y="2344869"/>
            <a:ext cx="3980284" cy="337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Connecteur droit avec flèche 10"/>
          <p:cNvCxnSpPr/>
          <p:nvPr/>
        </p:nvCxnSpPr>
        <p:spPr>
          <a:xfrm>
            <a:off x="4595062" y="1286181"/>
            <a:ext cx="1705130" cy="77466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p:nvPr/>
        </p:nvCxnSpPr>
        <p:spPr>
          <a:xfrm>
            <a:off x="1397927" y="3634282"/>
            <a:ext cx="1705130" cy="774667"/>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129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43608" y="1124744"/>
            <a:ext cx="6048672" cy="1200329"/>
          </a:xfrm>
          <a:prstGeom prst="rect">
            <a:avLst/>
          </a:prstGeom>
        </p:spPr>
        <p:txBody>
          <a:bodyPr wrap="square">
            <a:spAutoFit/>
          </a:bodyPr>
          <a:lstStyle/>
          <a:p>
            <a:r>
              <a:rPr lang="fr-FR" dirty="0"/>
              <a:t> </a:t>
            </a:r>
            <a:r>
              <a:rPr lang="fr-FR" sz="2400" b="1" dirty="0"/>
              <a:t>Aujourd'hui, la construction métallique signifie high-tech, économie de matière, construction intelligente et forme élégante.</a:t>
            </a:r>
          </a:p>
        </p:txBody>
      </p:sp>
      <p:sp>
        <p:nvSpPr>
          <p:cNvPr id="5" name="Rectangle 4"/>
          <p:cNvSpPr/>
          <p:nvPr/>
        </p:nvSpPr>
        <p:spPr>
          <a:xfrm>
            <a:off x="737320" y="3212976"/>
            <a:ext cx="7435080" cy="3108543"/>
          </a:xfrm>
          <a:prstGeom prst="rect">
            <a:avLst/>
          </a:prstGeom>
        </p:spPr>
        <p:txBody>
          <a:bodyPr wrap="square">
            <a:spAutoFit/>
          </a:bodyPr>
          <a:lstStyle/>
          <a:p>
            <a:r>
              <a:rPr lang="fr-FR" sz="2800" b="1" dirty="0"/>
              <a:t>La construction en acier permet une mise en œuvre</a:t>
            </a:r>
            <a:r>
              <a:rPr lang="fr-FR" sz="2800" b="1" dirty="0">
                <a:solidFill>
                  <a:srgbClr val="FF0000"/>
                </a:solidFill>
              </a:rPr>
              <a:t> rapide </a:t>
            </a:r>
            <a:r>
              <a:rPr lang="fr-FR" sz="2800" b="1" dirty="0"/>
              <a:t>et </a:t>
            </a:r>
            <a:r>
              <a:rPr lang="fr-FR" sz="2800" b="1" dirty="0">
                <a:solidFill>
                  <a:srgbClr val="FF0000"/>
                </a:solidFill>
              </a:rPr>
              <a:t>efficace</a:t>
            </a:r>
            <a:r>
              <a:rPr lang="fr-FR" sz="2800" b="1" dirty="0"/>
              <a:t>, une </a:t>
            </a:r>
            <a:r>
              <a:rPr lang="fr-FR" sz="2800" b="1" dirty="0">
                <a:solidFill>
                  <a:srgbClr val="FF0000"/>
                </a:solidFill>
              </a:rPr>
              <a:t>durée de vie </a:t>
            </a:r>
            <a:r>
              <a:rPr lang="fr-FR" sz="2800" b="1" dirty="0"/>
              <a:t>importante et une </a:t>
            </a:r>
            <a:r>
              <a:rPr lang="fr-FR" sz="2800" b="1" dirty="0">
                <a:solidFill>
                  <a:srgbClr val="FF0000"/>
                </a:solidFill>
              </a:rPr>
              <a:t>démolition</a:t>
            </a:r>
            <a:r>
              <a:rPr lang="fr-FR" sz="2800" b="1" dirty="0"/>
              <a:t> dans le </a:t>
            </a:r>
            <a:r>
              <a:rPr lang="fr-FR" sz="2800" b="1" dirty="0">
                <a:solidFill>
                  <a:srgbClr val="FF0000"/>
                </a:solidFill>
              </a:rPr>
              <a:t>respect de l'environnement</a:t>
            </a:r>
            <a:r>
              <a:rPr lang="fr-FR" sz="2800" b="1" dirty="0"/>
              <a:t>. Considérant sa durée de vie totale, un ouvrage en acier supporte la comparaison avec les autres modes de construction.</a:t>
            </a:r>
          </a:p>
        </p:txBody>
      </p:sp>
      <p:sp>
        <p:nvSpPr>
          <p:cNvPr id="2" name="ZoneTexte 1"/>
          <p:cNvSpPr txBox="1"/>
          <p:nvPr/>
        </p:nvSpPr>
        <p:spPr>
          <a:xfrm>
            <a:off x="827584" y="312050"/>
            <a:ext cx="1944763" cy="461665"/>
          </a:xfrm>
          <a:prstGeom prst="rect">
            <a:avLst/>
          </a:prstGeom>
          <a:noFill/>
        </p:spPr>
        <p:txBody>
          <a:bodyPr wrap="none" rtlCol="0">
            <a:spAutoFit/>
          </a:bodyPr>
          <a:lstStyle/>
          <a:p>
            <a:r>
              <a:rPr lang="fr-FR" sz="2400" b="1" dirty="0"/>
              <a:t>introduction</a:t>
            </a:r>
          </a:p>
        </p:txBody>
      </p:sp>
    </p:spTree>
    <p:extLst>
      <p:ext uri="{BB962C8B-B14F-4D97-AF65-F5344CB8AC3E}">
        <p14:creationId xmlns:p14="http://schemas.microsoft.com/office/powerpoint/2010/main" val="30507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611560" y="810900"/>
            <a:ext cx="3168352" cy="2690108"/>
          </a:xfrm>
          <a:prstGeom prst="rect">
            <a:avLst/>
          </a:prstGeom>
        </p:spPr>
      </p:pic>
      <p:pic>
        <p:nvPicPr>
          <p:cNvPr id="4" name="object 4"/>
          <p:cNvPicPr/>
          <p:nvPr/>
        </p:nvPicPr>
        <p:blipFill>
          <a:blip r:embed="rId3" cstate="print"/>
          <a:stretch>
            <a:fillRect/>
          </a:stretch>
        </p:blipFill>
        <p:spPr>
          <a:xfrm>
            <a:off x="971600" y="3861048"/>
            <a:ext cx="3132856" cy="2664296"/>
          </a:xfrm>
          <a:prstGeom prst="rect">
            <a:avLst/>
          </a:prstGeom>
        </p:spPr>
      </p:pic>
      <p:pic>
        <p:nvPicPr>
          <p:cNvPr id="5" name="object 5"/>
          <p:cNvPicPr/>
          <p:nvPr/>
        </p:nvPicPr>
        <p:blipFill>
          <a:blip r:embed="rId4" cstate="print"/>
          <a:stretch>
            <a:fillRect/>
          </a:stretch>
        </p:blipFill>
        <p:spPr>
          <a:xfrm>
            <a:off x="5292080" y="3140968"/>
            <a:ext cx="3237763" cy="2808312"/>
          </a:xfrm>
          <a:prstGeom prst="rect">
            <a:avLst/>
          </a:prstGeom>
        </p:spPr>
      </p:pic>
      <p:sp>
        <p:nvSpPr>
          <p:cNvPr id="6" name="Rectangle 5"/>
          <p:cNvSpPr/>
          <p:nvPr/>
        </p:nvSpPr>
        <p:spPr>
          <a:xfrm>
            <a:off x="4104456" y="893619"/>
            <a:ext cx="4572000" cy="2031325"/>
          </a:xfrm>
          <a:prstGeom prst="rect">
            <a:avLst/>
          </a:prstGeom>
        </p:spPr>
        <p:txBody>
          <a:bodyPr>
            <a:spAutoFit/>
          </a:bodyPr>
          <a:lstStyle/>
          <a:p>
            <a:r>
              <a:rPr lang="fr-FR" dirty="0"/>
              <a:t>Les parcours de visite se situent principalement aux étages inférieurs, et se connectent à l'extérieur par les deux tours.</a:t>
            </a:r>
          </a:p>
          <a:p>
            <a:r>
              <a:rPr lang="fr-FR" dirty="0"/>
              <a:t>Les employés de la banque se rendent sur leur lieu de travail par trois tours.</a:t>
            </a:r>
          </a:p>
          <a:p>
            <a:r>
              <a:rPr lang="fr-FR" dirty="0"/>
              <a:t>es coffres de la banque ont une circulation privée. </a:t>
            </a:r>
          </a:p>
        </p:txBody>
      </p:sp>
      <p:sp>
        <p:nvSpPr>
          <p:cNvPr id="7" name="ZoneTexte 6"/>
          <p:cNvSpPr txBox="1"/>
          <p:nvPr/>
        </p:nvSpPr>
        <p:spPr>
          <a:xfrm>
            <a:off x="580628" y="107340"/>
            <a:ext cx="3343300" cy="584775"/>
          </a:xfrm>
          <a:prstGeom prst="rect">
            <a:avLst/>
          </a:prstGeom>
          <a:noFill/>
        </p:spPr>
        <p:txBody>
          <a:bodyPr wrap="square" rtlCol="0">
            <a:spAutoFit/>
          </a:bodyPr>
          <a:lstStyle/>
          <a:p>
            <a:r>
              <a:rPr lang="fr-FR" sz="3200" b="1" dirty="0"/>
              <a:t>La circulation :</a:t>
            </a:r>
          </a:p>
        </p:txBody>
      </p:sp>
    </p:spTree>
    <p:extLst>
      <p:ext uri="{BB962C8B-B14F-4D97-AF65-F5344CB8AC3E}">
        <p14:creationId xmlns:p14="http://schemas.microsoft.com/office/powerpoint/2010/main" val="1947093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467544" y="900009"/>
            <a:ext cx="6336704" cy="584775"/>
          </a:xfrm>
          <a:prstGeom prst="rect">
            <a:avLst/>
          </a:prstGeom>
          <a:noFill/>
        </p:spPr>
        <p:txBody>
          <a:bodyPr wrap="square" rtlCol="0">
            <a:spAutoFit/>
          </a:bodyPr>
          <a:lstStyle/>
          <a:p>
            <a:r>
              <a:rPr lang="fr-FR" sz="3200" b="1" dirty="0"/>
              <a:t>Les caractéristiques du bâtiment: </a:t>
            </a:r>
          </a:p>
        </p:txBody>
      </p:sp>
      <p:sp>
        <p:nvSpPr>
          <p:cNvPr id="5" name="ZoneTexte 4"/>
          <p:cNvSpPr txBox="1"/>
          <p:nvPr/>
        </p:nvSpPr>
        <p:spPr>
          <a:xfrm>
            <a:off x="156985" y="1974750"/>
            <a:ext cx="7533330" cy="646331"/>
          </a:xfrm>
          <a:prstGeom prst="rect">
            <a:avLst/>
          </a:prstGeom>
          <a:noFill/>
        </p:spPr>
        <p:txBody>
          <a:bodyPr wrap="square" rtlCol="0">
            <a:spAutoFit/>
          </a:bodyPr>
          <a:lstStyle/>
          <a:p>
            <a:pPr marL="285750" indent="-285750">
              <a:buFont typeface="Arial" pitchFamily="34" charset="0"/>
              <a:buChar char="•"/>
            </a:pPr>
            <a:r>
              <a:rPr lang="fr-FR" dirty="0"/>
              <a:t>Le système de suspension donne un grand espace au bâtiment en enlevant toutes les colonnes a l'intérieur</a:t>
            </a:r>
          </a:p>
        </p:txBody>
      </p:sp>
      <p:sp>
        <p:nvSpPr>
          <p:cNvPr id="6" name="ZoneTexte 5"/>
          <p:cNvSpPr txBox="1"/>
          <p:nvPr/>
        </p:nvSpPr>
        <p:spPr>
          <a:xfrm>
            <a:off x="156984" y="2689756"/>
            <a:ext cx="9023527" cy="923330"/>
          </a:xfrm>
          <a:prstGeom prst="rect">
            <a:avLst/>
          </a:prstGeom>
          <a:noFill/>
        </p:spPr>
        <p:txBody>
          <a:bodyPr wrap="square" rtlCol="0">
            <a:spAutoFit/>
          </a:bodyPr>
          <a:lstStyle/>
          <a:p>
            <a:pPr marL="285750" indent="-285750">
              <a:buFont typeface="Arial" pitchFamily="34" charset="0"/>
              <a:buChar char="•"/>
            </a:pPr>
            <a:r>
              <a:rPr lang="fr-FR" dirty="0"/>
              <a:t>La plupart des immeubles de bureaux de grande hauteur auraient des sous sols normalement la charge d'occupation serait transférée des poutres aux colonnes puis au sous sol</a:t>
            </a:r>
          </a:p>
        </p:txBody>
      </p:sp>
      <p:sp>
        <p:nvSpPr>
          <p:cNvPr id="8" name="ZoneTexte 7"/>
          <p:cNvSpPr txBox="1"/>
          <p:nvPr/>
        </p:nvSpPr>
        <p:spPr>
          <a:xfrm>
            <a:off x="156984" y="3574757"/>
            <a:ext cx="8591480" cy="646331"/>
          </a:xfrm>
          <a:prstGeom prst="rect">
            <a:avLst/>
          </a:prstGeom>
          <a:noFill/>
        </p:spPr>
        <p:txBody>
          <a:bodyPr wrap="square" rtlCol="0">
            <a:spAutoFit/>
          </a:bodyPr>
          <a:lstStyle/>
          <a:p>
            <a:pPr marL="285750" indent="-285750">
              <a:buFont typeface="Arial" pitchFamily="34" charset="0"/>
              <a:buChar char="•"/>
            </a:pPr>
            <a:r>
              <a:rPr lang="fr-FR" dirty="0"/>
              <a:t>Le fédéral Bank enlève 3 étage au dessus du sous sol pour rendre le bâtiment principal suspendu dans les aires </a:t>
            </a:r>
          </a:p>
        </p:txBody>
      </p:sp>
      <p:sp>
        <p:nvSpPr>
          <p:cNvPr id="9" name="ZoneTexte 8"/>
          <p:cNvSpPr txBox="1"/>
          <p:nvPr/>
        </p:nvSpPr>
        <p:spPr>
          <a:xfrm>
            <a:off x="156985" y="4325034"/>
            <a:ext cx="8739670" cy="400110"/>
          </a:xfrm>
          <a:prstGeom prst="rect">
            <a:avLst/>
          </a:prstGeom>
          <a:noFill/>
        </p:spPr>
        <p:txBody>
          <a:bodyPr wrap="square" rtlCol="0">
            <a:spAutoFit/>
          </a:bodyPr>
          <a:lstStyle/>
          <a:p>
            <a:pPr marL="285750" indent="-285750">
              <a:buFont typeface="Arial" pitchFamily="34" charset="0"/>
              <a:buChar char="•"/>
            </a:pPr>
            <a:r>
              <a:rPr lang="fr-FR" sz="2000" dirty="0"/>
              <a:t>La charge serait transférée horizontalement aux tours </a:t>
            </a:r>
          </a:p>
        </p:txBody>
      </p:sp>
    </p:spTree>
    <p:extLst>
      <p:ext uri="{BB962C8B-B14F-4D97-AF65-F5344CB8AC3E}">
        <p14:creationId xmlns:p14="http://schemas.microsoft.com/office/powerpoint/2010/main" val="2426061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67544" y="173830"/>
            <a:ext cx="3168352" cy="707886"/>
          </a:xfrm>
          <a:prstGeom prst="rect">
            <a:avLst/>
          </a:prstGeom>
          <a:noFill/>
        </p:spPr>
        <p:txBody>
          <a:bodyPr wrap="square" rtlCol="0">
            <a:spAutoFit/>
          </a:bodyPr>
          <a:lstStyle/>
          <a:p>
            <a:r>
              <a:rPr lang="fr-FR" sz="4000" b="1" dirty="0"/>
              <a:t>Principe </a:t>
            </a:r>
            <a:r>
              <a:rPr lang="fr-FR" sz="3200" b="1" dirty="0"/>
              <a:t>:</a:t>
            </a:r>
          </a:p>
        </p:txBody>
      </p:sp>
      <p:sp>
        <p:nvSpPr>
          <p:cNvPr id="3" name="ZoneTexte 2"/>
          <p:cNvSpPr txBox="1"/>
          <p:nvPr/>
        </p:nvSpPr>
        <p:spPr>
          <a:xfrm>
            <a:off x="35646" y="1124744"/>
            <a:ext cx="2088082" cy="5078313"/>
          </a:xfrm>
          <a:prstGeom prst="rect">
            <a:avLst/>
          </a:prstGeom>
          <a:noFill/>
        </p:spPr>
        <p:txBody>
          <a:bodyPr wrap="square" rtlCol="0">
            <a:spAutoFit/>
          </a:bodyPr>
          <a:lstStyle/>
          <a:p>
            <a:r>
              <a:rPr lang="fr-FR" dirty="0"/>
              <a:t>L'architecte A déjà prévu une future extension verticale de l'installation le concept consiste a placé une architecture de cinq étages au sommet du bâtiment et a ce que la poussée vers l'extérieure de l'architecture compense partiellement la poussée vers l'intérieure de la </a:t>
            </a:r>
            <a:r>
              <a:rPr lang="fr-FR" dirty="0">
                <a:solidFill>
                  <a:srgbClr val="C00000"/>
                </a:solidFill>
              </a:rPr>
              <a:t>caténaire  </a:t>
            </a:r>
          </a:p>
        </p:txBody>
      </p:sp>
      <p:sp>
        <p:nvSpPr>
          <p:cNvPr id="4" name="ZoneTexte 3"/>
          <p:cNvSpPr txBox="1"/>
          <p:nvPr/>
        </p:nvSpPr>
        <p:spPr>
          <a:xfrm>
            <a:off x="2639644" y="5301208"/>
            <a:ext cx="5112568" cy="1477328"/>
          </a:xfrm>
          <a:prstGeom prst="rect">
            <a:avLst/>
          </a:prstGeom>
          <a:noFill/>
        </p:spPr>
        <p:txBody>
          <a:bodyPr wrap="square" rtlCol="0">
            <a:spAutoFit/>
          </a:bodyPr>
          <a:lstStyle/>
          <a:p>
            <a:r>
              <a:rPr lang="fr-FR" dirty="0"/>
              <a:t>Le cas de charge uniforme sur l'arc est montré ci-dessous quelle est la radio de la poussée nette des deux systèmes stricts de charge de gravité combinée par rapport a la poussée d'origine de la seul caténaire</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980728"/>
            <a:ext cx="6698539" cy="4176464"/>
          </a:xfrm>
          <a:prstGeom prst="rect">
            <a:avLst/>
          </a:prstGeom>
        </p:spPr>
      </p:pic>
    </p:spTree>
    <p:extLst>
      <p:ext uri="{BB962C8B-B14F-4D97-AF65-F5344CB8AC3E}">
        <p14:creationId xmlns:p14="http://schemas.microsoft.com/office/powerpoint/2010/main" val="25278808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4"/>
          <p:cNvGrpSpPr/>
          <p:nvPr/>
        </p:nvGrpSpPr>
        <p:grpSpPr>
          <a:xfrm>
            <a:off x="3707904" y="188640"/>
            <a:ext cx="5292080" cy="4198979"/>
            <a:chOff x="0" y="755523"/>
            <a:chExt cx="6840855" cy="5288280"/>
          </a:xfrm>
        </p:grpSpPr>
        <p:pic>
          <p:nvPicPr>
            <p:cNvPr id="3" name="object 5"/>
            <p:cNvPicPr/>
            <p:nvPr/>
          </p:nvPicPr>
          <p:blipFill>
            <a:blip r:embed="rId2" cstate="print"/>
            <a:stretch>
              <a:fillRect/>
            </a:stretch>
          </p:blipFill>
          <p:spPr>
            <a:xfrm>
              <a:off x="0" y="3827780"/>
              <a:ext cx="6840305" cy="2215642"/>
            </a:xfrm>
            <a:prstGeom prst="rect">
              <a:avLst/>
            </a:prstGeom>
          </p:spPr>
        </p:pic>
        <p:pic>
          <p:nvPicPr>
            <p:cNvPr id="4" name="object 6"/>
            <p:cNvPicPr/>
            <p:nvPr/>
          </p:nvPicPr>
          <p:blipFill>
            <a:blip r:embed="rId3" cstate="print"/>
            <a:stretch>
              <a:fillRect/>
            </a:stretch>
          </p:blipFill>
          <p:spPr>
            <a:xfrm>
              <a:off x="2211704" y="755523"/>
              <a:ext cx="4628642" cy="4080510"/>
            </a:xfrm>
            <a:prstGeom prst="rect">
              <a:avLst/>
            </a:prstGeom>
          </p:spPr>
        </p:pic>
      </p:grpSp>
      <p:pic>
        <p:nvPicPr>
          <p:cNvPr id="5" name="object 8"/>
          <p:cNvPicPr/>
          <p:nvPr/>
        </p:nvPicPr>
        <p:blipFill>
          <a:blip r:embed="rId4" cstate="print"/>
          <a:stretch>
            <a:fillRect/>
          </a:stretch>
        </p:blipFill>
        <p:spPr>
          <a:xfrm>
            <a:off x="179512" y="4206322"/>
            <a:ext cx="3183001" cy="2463038"/>
          </a:xfrm>
          <a:prstGeom prst="rect">
            <a:avLst/>
          </a:prstGeom>
        </p:spPr>
      </p:pic>
      <p:sp>
        <p:nvSpPr>
          <p:cNvPr id="7" name="Rectangle 6"/>
          <p:cNvSpPr/>
          <p:nvPr/>
        </p:nvSpPr>
        <p:spPr>
          <a:xfrm>
            <a:off x="323528" y="1052736"/>
            <a:ext cx="4572000" cy="1200329"/>
          </a:xfrm>
          <a:prstGeom prst="rect">
            <a:avLst/>
          </a:prstGeom>
        </p:spPr>
        <p:txBody>
          <a:bodyPr>
            <a:spAutoFit/>
          </a:bodyPr>
          <a:lstStyle/>
          <a:p>
            <a:r>
              <a:rPr lang="fr-FR" dirty="0"/>
              <a:t>Les bâtiments sont généralement conçus avec une grille rectangulaire et les colonnes sont généralement conçues à l'intersection des lignes de la grille</a:t>
            </a:r>
          </a:p>
        </p:txBody>
      </p:sp>
      <p:sp>
        <p:nvSpPr>
          <p:cNvPr id="8" name="Rectangle 7"/>
          <p:cNvSpPr/>
          <p:nvPr/>
        </p:nvSpPr>
        <p:spPr>
          <a:xfrm>
            <a:off x="4067731" y="4774918"/>
            <a:ext cx="4572000" cy="923330"/>
          </a:xfrm>
          <a:prstGeom prst="rect">
            <a:avLst/>
          </a:prstGeom>
        </p:spPr>
        <p:txBody>
          <a:bodyPr>
            <a:spAutoFit/>
          </a:bodyPr>
          <a:lstStyle/>
          <a:p>
            <a:r>
              <a:rPr lang="fr-FR" dirty="0"/>
              <a:t>Le système de suspension donne un grand espace au bâtiment en enlevant toutes les colonnes à l'intérieur</a:t>
            </a:r>
          </a:p>
        </p:txBody>
      </p:sp>
      <p:sp>
        <p:nvSpPr>
          <p:cNvPr id="9" name="ZoneTexte 8"/>
          <p:cNvSpPr txBox="1"/>
          <p:nvPr/>
        </p:nvSpPr>
        <p:spPr>
          <a:xfrm>
            <a:off x="798904" y="188640"/>
            <a:ext cx="3485064" cy="584775"/>
          </a:xfrm>
          <a:prstGeom prst="rect">
            <a:avLst/>
          </a:prstGeom>
          <a:noFill/>
        </p:spPr>
        <p:txBody>
          <a:bodyPr wrap="square" rtlCol="0">
            <a:spAutoFit/>
          </a:bodyPr>
          <a:lstStyle/>
          <a:p>
            <a:r>
              <a:rPr lang="fr-FR" sz="3200" b="1" dirty="0"/>
              <a:t>La structure:</a:t>
            </a:r>
          </a:p>
        </p:txBody>
      </p:sp>
    </p:spTree>
    <p:extLst>
      <p:ext uri="{BB962C8B-B14F-4D97-AF65-F5344CB8AC3E}">
        <p14:creationId xmlns:p14="http://schemas.microsoft.com/office/powerpoint/2010/main" val="27375487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32656"/>
            <a:ext cx="4572000" cy="1477328"/>
          </a:xfrm>
          <a:prstGeom prst="rect">
            <a:avLst/>
          </a:prstGeom>
        </p:spPr>
        <p:txBody>
          <a:bodyPr>
            <a:spAutoFit/>
          </a:bodyPr>
          <a:lstStyle/>
          <a:p>
            <a:r>
              <a:rPr lang="fr-FR" dirty="0"/>
              <a:t>La </a:t>
            </a:r>
            <a:r>
              <a:rPr lang="fr-FR" dirty="0" err="1"/>
              <a:t>Federal</a:t>
            </a:r>
            <a:r>
              <a:rPr lang="fr-FR" dirty="0"/>
              <a:t> Reserve Bank de Minneapolis enlève 3 étages au-dessus du sous-sol, pour que le bâtiment principal soit suspendu dans les airs. La charge serait transférée horizontalement aux tours</a:t>
            </a:r>
          </a:p>
        </p:txBody>
      </p:sp>
      <p:pic>
        <p:nvPicPr>
          <p:cNvPr id="3" name="object 3"/>
          <p:cNvPicPr/>
          <p:nvPr/>
        </p:nvPicPr>
        <p:blipFill>
          <a:blip r:embed="rId2" cstate="print"/>
          <a:stretch>
            <a:fillRect/>
          </a:stretch>
        </p:blipFill>
        <p:spPr>
          <a:xfrm>
            <a:off x="4301895" y="1196752"/>
            <a:ext cx="4518577" cy="1719921"/>
          </a:xfrm>
          <a:prstGeom prst="rect">
            <a:avLst/>
          </a:prstGeom>
        </p:spPr>
      </p:pic>
      <p:pic>
        <p:nvPicPr>
          <p:cNvPr id="4" name="object 2"/>
          <p:cNvPicPr/>
          <p:nvPr/>
        </p:nvPicPr>
        <p:blipFill>
          <a:blip r:embed="rId3" cstate="print"/>
          <a:stretch>
            <a:fillRect/>
          </a:stretch>
        </p:blipFill>
        <p:spPr>
          <a:xfrm>
            <a:off x="475644" y="3140968"/>
            <a:ext cx="5815584" cy="3312414"/>
          </a:xfrm>
          <a:prstGeom prst="rect">
            <a:avLst/>
          </a:prstGeom>
        </p:spPr>
      </p:pic>
    </p:spTree>
    <p:extLst>
      <p:ext uri="{BB962C8B-B14F-4D97-AF65-F5344CB8AC3E}">
        <p14:creationId xmlns:p14="http://schemas.microsoft.com/office/powerpoint/2010/main" val="1951244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116632"/>
            <a:ext cx="3600400" cy="3139321"/>
          </a:xfrm>
          <a:prstGeom prst="rect">
            <a:avLst/>
          </a:prstGeom>
        </p:spPr>
        <p:txBody>
          <a:bodyPr wrap="square">
            <a:spAutoFit/>
          </a:bodyPr>
          <a:lstStyle/>
          <a:p>
            <a:r>
              <a:rPr lang="fr-FR" dirty="0"/>
              <a:t>Les fermes seraient généralement placées sous les planchers et reliées aux colonnes à l'extrémité pour supporter la charge d'occupation des bâtiments de longue portée.</a:t>
            </a:r>
          </a:p>
          <a:p>
            <a:r>
              <a:rPr lang="fr-FR" dirty="0"/>
              <a:t>Le concepteur de la </a:t>
            </a:r>
            <a:r>
              <a:rPr lang="fr-FR" dirty="0" err="1"/>
              <a:t>Federal</a:t>
            </a:r>
            <a:r>
              <a:rPr lang="fr-FR" dirty="0"/>
              <a:t> Reserve Bank de Minneapolis a déplacé les fermes sur le toit du bâtiment pour que la charge d'occupation y soit suspendue.</a:t>
            </a:r>
          </a:p>
        </p:txBody>
      </p:sp>
      <p:sp>
        <p:nvSpPr>
          <p:cNvPr id="3" name="Rectangle 2"/>
          <p:cNvSpPr/>
          <p:nvPr/>
        </p:nvSpPr>
        <p:spPr>
          <a:xfrm>
            <a:off x="5627559" y="2881919"/>
            <a:ext cx="3315551" cy="2585323"/>
          </a:xfrm>
          <a:prstGeom prst="rect">
            <a:avLst/>
          </a:prstGeom>
        </p:spPr>
        <p:txBody>
          <a:bodyPr wrap="square">
            <a:spAutoFit/>
          </a:bodyPr>
          <a:lstStyle/>
          <a:p>
            <a:r>
              <a:rPr lang="fr-FR" dirty="0"/>
              <a:t>Dans la conception structurelle de la </a:t>
            </a:r>
            <a:r>
              <a:rPr lang="fr-FR" dirty="0" err="1"/>
              <a:t>Federal</a:t>
            </a:r>
            <a:r>
              <a:rPr lang="fr-FR" dirty="0"/>
              <a:t> Reserve Bank de Minneapolis, les tours des deux côtés ont la même fonction que la jetée. Des câbles tirent les tours pour qu'elles se plient vers l'intérieur et les fermes du toit les repoussent</a:t>
            </a:r>
          </a:p>
        </p:txBody>
      </p:sp>
      <p:pic>
        <p:nvPicPr>
          <p:cNvPr id="4" name="object 5"/>
          <p:cNvPicPr/>
          <p:nvPr/>
        </p:nvPicPr>
        <p:blipFill>
          <a:blip r:embed="rId2" cstate="print"/>
          <a:stretch>
            <a:fillRect/>
          </a:stretch>
        </p:blipFill>
        <p:spPr>
          <a:xfrm>
            <a:off x="3908793" y="404664"/>
            <a:ext cx="5034318" cy="1818005"/>
          </a:xfrm>
          <a:prstGeom prst="rect">
            <a:avLst/>
          </a:prstGeom>
        </p:spPr>
      </p:pic>
      <p:grpSp>
        <p:nvGrpSpPr>
          <p:cNvPr id="5" name="object 2"/>
          <p:cNvGrpSpPr/>
          <p:nvPr/>
        </p:nvGrpSpPr>
        <p:grpSpPr>
          <a:xfrm>
            <a:off x="173116" y="4005064"/>
            <a:ext cx="5454813" cy="2286000"/>
            <a:chOff x="30941" y="5292090"/>
            <a:chExt cx="6827520" cy="3851910"/>
          </a:xfrm>
        </p:grpSpPr>
        <p:pic>
          <p:nvPicPr>
            <p:cNvPr id="6" name="object 3"/>
            <p:cNvPicPr/>
            <p:nvPr/>
          </p:nvPicPr>
          <p:blipFill>
            <a:blip r:embed="rId3" cstate="print"/>
            <a:stretch>
              <a:fillRect/>
            </a:stretch>
          </p:blipFill>
          <p:spPr>
            <a:xfrm>
              <a:off x="198653" y="5292090"/>
              <a:ext cx="6659346" cy="1845691"/>
            </a:xfrm>
            <a:prstGeom prst="rect">
              <a:avLst/>
            </a:prstGeom>
          </p:spPr>
        </p:pic>
        <p:pic>
          <p:nvPicPr>
            <p:cNvPr id="7" name="object 4"/>
            <p:cNvPicPr/>
            <p:nvPr/>
          </p:nvPicPr>
          <p:blipFill>
            <a:blip r:embed="rId4" cstate="print"/>
            <a:stretch>
              <a:fillRect/>
            </a:stretch>
          </p:blipFill>
          <p:spPr>
            <a:xfrm>
              <a:off x="30941" y="6732257"/>
              <a:ext cx="6827058" cy="2411740"/>
            </a:xfrm>
            <a:prstGeom prst="rect">
              <a:avLst/>
            </a:prstGeom>
          </p:spPr>
        </p:pic>
      </p:grpSp>
    </p:spTree>
    <p:extLst>
      <p:ext uri="{BB962C8B-B14F-4D97-AF65-F5344CB8AC3E}">
        <p14:creationId xmlns:p14="http://schemas.microsoft.com/office/powerpoint/2010/main" val="19997904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87624" y="2551837"/>
            <a:ext cx="6984776" cy="1938992"/>
          </a:xfrm>
          <a:prstGeom prst="rect">
            <a:avLst/>
          </a:prstGeom>
        </p:spPr>
        <p:txBody>
          <a:bodyPr wrap="square">
            <a:spAutoFit/>
          </a:bodyPr>
          <a:lstStyle/>
          <a:p>
            <a:r>
              <a:rPr lang="fr-FR" sz="2400" dirty="0"/>
              <a:t>Les deux hautes tours sur les côtés ont la même fonction que </a:t>
            </a:r>
            <a:r>
              <a:rPr lang="fr-FR" sz="2400" dirty="0">
                <a:solidFill>
                  <a:srgbClr val="FF0000"/>
                </a:solidFill>
              </a:rPr>
              <a:t>les piles du pont</a:t>
            </a:r>
            <a:r>
              <a:rPr lang="fr-FR" sz="2400" dirty="0"/>
              <a:t>. Entre les deux tours, </a:t>
            </a:r>
            <a:r>
              <a:rPr lang="fr-FR" sz="2400" dirty="0">
                <a:solidFill>
                  <a:srgbClr val="FF0000"/>
                </a:solidFill>
              </a:rPr>
              <a:t>des fermes d'acier étaient placées au sommet; et des colonnes d'acier verticales étaient suspendues aux fermes pour soutenir le bâtiment</a:t>
            </a:r>
            <a:r>
              <a:rPr lang="fr-FR" sz="2400" dirty="0"/>
              <a:t>.</a:t>
            </a:r>
          </a:p>
        </p:txBody>
      </p:sp>
    </p:spTree>
    <p:extLst>
      <p:ext uri="{BB962C8B-B14F-4D97-AF65-F5344CB8AC3E}">
        <p14:creationId xmlns:p14="http://schemas.microsoft.com/office/powerpoint/2010/main" val="28861488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3"/>
          <p:cNvPicPr/>
          <p:nvPr/>
        </p:nvPicPr>
        <p:blipFill>
          <a:blip r:embed="rId2" cstate="print"/>
          <a:stretch>
            <a:fillRect/>
          </a:stretch>
        </p:blipFill>
        <p:spPr>
          <a:xfrm>
            <a:off x="2555776" y="697976"/>
            <a:ext cx="4752528" cy="6039961"/>
          </a:xfrm>
          <a:prstGeom prst="rect">
            <a:avLst/>
          </a:prstGeom>
        </p:spPr>
      </p:pic>
      <p:sp>
        <p:nvSpPr>
          <p:cNvPr id="3" name="Rectangle 2"/>
          <p:cNvSpPr/>
          <p:nvPr/>
        </p:nvSpPr>
        <p:spPr>
          <a:xfrm>
            <a:off x="107504" y="116632"/>
            <a:ext cx="3381054" cy="584775"/>
          </a:xfrm>
          <a:prstGeom prst="rect">
            <a:avLst/>
          </a:prstGeom>
        </p:spPr>
        <p:txBody>
          <a:bodyPr wrap="none">
            <a:spAutoFit/>
          </a:bodyPr>
          <a:lstStyle/>
          <a:p>
            <a:r>
              <a:rPr lang="fr-FR" sz="3200" b="1" dirty="0"/>
              <a:t>COMPOSANTS:</a:t>
            </a:r>
          </a:p>
        </p:txBody>
      </p:sp>
    </p:spTree>
    <p:extLst>
      <p:ext uri="{BB962C8B-B14F-4D97-AF65-F5344CB8AC3E}">
        <p14:creationId xmlns:p14="http://schemas.microsoft.com/office/powerpoint/2010/main" val="1794943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027" y="404664"/>
            <a:ext cx="3282294" cy="488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16632"/>
            <a:ext cx="4616255"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21551" y="3342556"/>
            <a:ext cx="2330769" cy="3470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86721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2656"/>
            <a:ext cx="3960440" cy="2862322"/>
          </a:xfrm>
          <a:prstGeom prst="rect">
            <a:avLst/>
          </a:prstGeom>
        </p:spPr>
        <p:txBody>
          <a:bodyPr wrap="square">
            <a:spAutoFit/>
          </a:bodyPr>
          <a:lstStyle/>
          <a:p>
            <a:r>
              <a:rPr lang="fr-FR" dirty="0"/>
              <a:t>Les charges d'occupation sont réparties sur chaque étage</a:t>
            </a:r>
          </a:p>
          <a:p>
            <a:r>
              <a:rPr lang="fr-FR" dirty="0"/>
              <a:t>Les étages sont reliés aux deux tours sur les côtés et soutenus par les fermes en dessous.</a:t>
            </a:r>
          </a:p>
          <a:p>
            <a:r>
              <a:rPr lang="fr-FR" dirty="0"/>
              <a:t>Les charges sont principalement transférées aux fermes.</a:t>
            </a:r>
          </a:p>
          <a:p>
            <a:r>
              <a:rPr lang="fr-FR" dirty="0"/>
              <a:t>Les fermes transfèrent les charges aux colonnes à l'extérieur des planchers</a:t>
            </a:r>
          </a:p>
        </p:txBody>
      </p:sp>
      <p:grpSp>
        <p:nvGrpSpPr>
          <p:cNvPr id="3" name="object 4"/>
          <p:cNvGrpSpPr/>
          <p:nvPr/>
        </p:nvGrpSpPr>
        <p:grpSpPr>
          <a:xfrm>
            <a:off x="5446653" y="116632"/>
            <a:ext cx="2760211" cy="3586794"/>
            <a:chOff x="3429000" y="2462542"/>
            <a:chExt cx="2256155" cy="3355340"/>
          </a:xfrm>
        </p:grpSpPr>
        <p:pic>
          <p:nvPicPr>
            <p:cNvPr id="4" name="object 5"/>
            <p:cNvPicPr/>
            <p:nvPr/>
          </p:nvPicPr>
          <p:blipFill>
            <a:blip r:embed="rId2" cstate="print"/>
            <a:stretch>
              <a:fillRect/>
            </a:stretch>
          </p:blipFill>
          <p:spPr>
            <a:xfrm>
              <a:off x="3429000" y="2462542"/>
              <a:ext cx="2255901" cy="1079995"/>
            </a:xfrm>
            <a:prstGeom prst="rect">
              <a:avLst/>
            </a:prstGeom>
          </p:spPr>
        </p:pic>
        <p:pic>
          <p:nvPicPr>
            <p:cNvPr id="5" name="object 6"/>
            <p:cNvPicPr/>
            <p:nvPr/>
          </p:nvPicPr>
          <p:blipFill>
            <a:blip r:embed="rId3" cstate="print"/>
            <a:stretch>
              <a:fillRect/>
            </a:stretch>
          </p:blipFill>
          <p:spPr>
            <a:xfrm>
              <a:off x="3429000" y="4139958"/>
              <a:ext cx="2255901" cy="1079995"/>
            </a:xfrm>
            <a:prstGeom prst="rect">
              <a:avLst/>
            </a:prstGeom>
          </p:spPr>
        </p:pic>
        <p:sp>
          <p:nvSpPr>
            <p:cNvPr id="6" name="object 7"/>
            <p:cNvSpPr/>
            <p:nvPr/>
          </p:nvSpPr>
          <p:spPr>
            <a:xfrm>
              <a:off x="4507103" y="3542537"/>
              <a:ext cx="104139" cy="2275205"/>
            </a:xfrm>
            <a:custGeom>
              <a:avLst/>
              <a:gdLst/>
              <a:ahLst/>
              <a:cxnLst/>
              <a:rect l="l" t="t" r="r" b="b"/>
              <a:pathLst>
                <a:path w="104139" h="2275204">
                  <a:moveTo>
                    <a:pt x="99695" y="511937"/>
                  </a:moveTo>
                  <a:lnTo>
                    <a:pt x="98933" y="509016"/>
                  </a:lnTo>
                  <a:lnTo>
                    <a:pt x="96647" y="507619"/>
                  </a:lnTo>
                  <a:lnTo>
                    <a:pt x="94361" y="506349"/>
                  </a:lnTo>
                  <a:lnTo>
                    <a:pt x="91440" y="507111"/>
                  </a:lnTo>
                  <a:lnTo>
                    <a:pt x="90170" y="509397"/>
                  </a:lnTo>
                  <a:lnTo>
                    <a:pt x="54610" y="570357"/>
                  </a:lnTo>
                  <a:lnTo>
                    <a:pt x="54610" y="0"/>
                  </a:lnTo>
                  <a:lnTo>
                    <a:pt x="45085" y="0"/>
                  </a:lnTo>
                  <a:lnTo>
                    <a:pt x="45085" y="570357"/>
                  </a:lnTo>
                  <a:lnTo>
                    <a:pt x="9525" y="509397"/>
                  </a:lnTo>
                  <a:lnTo>
                    <a:pt x="8128" y="507111"/>
                  </a:lnTo>
                  <a:lnTo>
                    <a:pt x="5207" y="506349"/>
                  </a:lnTo>
                  <a:lnTo>
                    <a:pt x="3048" y="507619"/>
                  </a:lnTo>
                  <a:lnTo>
                    <a:pt x="762" y="509016"/>
                  </a:lnTo>
                  <a:lnTo>
                    <a:pt x="0" y="511937"/>
                  </a:lnTo>
                  <a:lnTo>
                    <a:pt x="1270" y="514223"/>
                  </a:lnTo>
                  <a:lnTo>
                    <a:pt x="49784" y="597408"/>
                  </a:lnTo>
                  <a:lnTo>
                    <a:pt x="55270" y="588010"/>
                  </a:lnTo>
                  <a:lnTo>
                    <a:pt x="98425" y="514223"/>
                  </a:lnTo>
                  <a:lnTo>
                    <a:pt x="99695" y="511937"/>
                  </a:lnTo>
                  <a:close/>
                </a:path>
                <a:path w="104139" h="2275204">
                  <a:moveTo>
                    <a:pt x="103632" y="2189353"/>
                  </a:moveTo>
                  <a:lnTo>
                    <a:pt x="102870" y="2186432"/>
                  </a:lnTo>
                  <a:lnTo>
                    <a:pt x="100584" y="2185162"/>
                  </a:lnTo>
                  <a:lnTo>
                    <a:pt x="98298" y="2183765"/>
                  </a:lnTo>
                  <a:lnTo>
                    <a:pt x="95377" y="2184527"/>
                  </a:lnTo>
                  <a:lnTo>
                    <a:pt x="94107" y="2186813"/>
                  </a:lnTo>
                  <a:lnTo>
                    <a:pt x="58547" y="2247773"/>
                  </a:lnTo>
                  <a:lnTo>
                    <a:pt x="58547" y="1677416"/>
                  </a:lnTo>
                  <a:lnTo>
                    <a:pt x="49022" y="1677416"/>
                  </a:lnTo>
                  <a:lnTo>
                    <a:pt x="49022" y="2247773"/>
                  </a:lnTo>
                  <a:lnTo>
                    <a:pt x="13462" y="2186813"/>
                  </a:lnTo>
                  <a:lnTo>
                    <a:pt x="12065" y="2184527"/>
                  </a:lnTo>
                  <a:lnTo>
                    <a:pt x="9144" y="2183765"/>
                  </a:lnTo>
                  <a:lnTo>
                    <a:pt x="6985" y="2185162"/>
                  </a:lnTo>
                  <a:lnTo>
                    <a:pt x="4699" y="2186432"/>
                  </a:lnTo>
                  <a:lnTo>
                    <a:pt x="3937" y="2189353"/>
                  </a:lnTo>
                  <a:lnTo>
                    <a:pt x="5207" y="2191639"/>
                  </a:lnTo>
                  <a:lnTo>
                    <a:pt x="53721" y="2274824"/>
                  </a:lnTo>
                  <a:lnTo>
                    <a:pt x="59207" y="2265426"/>
                  </a:lnTo>
                  <a:lnTo>
                    <a:pt x="102362" y="2191639"/>
                  </a:lnTo>
                  <a:lnTo>
                    <a:pt x="103632" y="2189353"/>
                  </a:lnTo>
                  <a:close/>
                </a:path>
              </a:pathLst>
            </a:custGeom>
            <a:solidFill>
              <a:srgbClr val="C00000"/>
            </a:solidFill>
          </p:spPr>
          <p:txBody>
            <a:bodyPr wrap="square" lIns="0" tIns="0" rIns="0" bIns="0" rtlCol="0"/>
            <a:lstStyle/>
            <a:p>
              <a:endParaRPr/>
            </a:p>
          </p:txBody>
        </p:sp>
      </p:grpSp>
      <p:grpSp>
        <p:nvGrpSpPr>
          <p:cNvPr id="7" name="object 8"/>
          <p:cNvGrpSpPr/>
          <p:nvPr/>
        </p:nvGrpSpPr>
        <p:grpSpPr>
          <a:xfrm>
            <a:off x="1979712" y="3347520"/>
            <a:ext cx="2943797" cy="3496238"/>
            <a:chOff x="3429000" y="5874651"/>
            <a:chExt cx="2256155" cy="3162300"/>
          </a:xfrm>
        </p:grpSpPr>
        <p:pic>
          <p:nvPicPr>
            <p:cNvPr id="8" name="object 9"/>
            <p:cNvPicPr/>
            <p:nvPr/>
          </p:nvPicPr>
          <p:blipFill>
            <a:blip r:embed="rId4" cstate="print"/>
            <a:stretch>
              <a:fillRect/>
            </a:stretch>
          </p:blipFill>
          <p:spPr>
            <a:xfrm>
              <a:off x="3429000" y="5874651"/>
              <a:ext cx="2255901" cy="1079995"/>
            </a:xfrm>
            <a:prstGeom prst="rect">
              <a:avLst/>
            </a:prstGeom>
          </p:spPr>
        </p:pic>
        <p:pic>
          <p:nvPicPr>
            <p:cNvPr id="9" name="object 10"/>
            <p:cNvPicPr/>
            <p:nvPr/>
          </p:nvPicPr>
          <p:blipFill>
            <a:blip r:embed="rId5" cstate="print"/>
            <a:stretch>
              <a:fillRect/>
            </a:stretch>
          </p:blipFill>
          <p:spPr>
            <a:xfrm>
              <a:off x="3429000" y="7539139"/>
              <a:ext cx="2255901" cy="1079995"/>
            </a:xfrm>
            <a:prstGeom prst="rect">
              <a:avLst/>
            </a:prstGeom>
          </p:spPr>
        </p:pic>
        <p:sp>
          <p:nvSpPr>
            <p:cNvPr id="10" name="object 11"/>
            <p:cNvSpPr/>
            <p:nvPr/>
          </p:nvSpPr>
          <p:spPr>
            <a:xfrm>
              <a:off x="4507103" y="6954647"/>
              <a:ext cx="104139" cy="2082164"/>
            </a:xfrm>
            <a:custGeom>
              <a:avLst/>
              <a:gdLst/>
              <a:ahLst/>
              <a:cxnLst/>
              <a:rect l="l" t="t" r="r" b="b"/>
              <a:pathLst>
                <a:path w="104139" h="2082165">
                  <a:moveTo>
                    <a:pt x="99695" y="511937"/>
                  </a:moveTo>
                  <a:lnTo>
                    <a:pt x="98933" y="509016"/>
                  </a:lnTo>
                  <a:lnTo>
                    <a:pt x="96647" y="507746"/>
                  </a:lnTo>
                  <a:lnTo>
                    <a:pt x="94361" y="506349"/>
                  </a:lnTo>
                  <a:lnTo>
                    <a:pt x="91440" y="507111"/>
                  </a:lnTo>
                  <a:lnTo>
                    <a:pt x="90170" y="509397"/>
                  </a:lnTo>
                  <a:lnTo>
                    <a:pt x="54610" y="570369"/>
                  </a:lnTo>
                  <a:lnTo>
                    <a:pt x="54610" y="0"/>
                  </a:lnTo>
                  <a:lnTo>
                    <a:pt x="45085" y="0"/>
                  </a:lnTo>
                  <a:lnTo>
                    <a:pt x="45085" y="570369"/>
                  </a:lnTo>
                  <a:lnTo>
                    <a:pt x="9525" y="509397"/>
                  </a:lnTo>
                  <a:lnTo>
                    <a:pt x="8128" y="507111"/>
                  </a:lnTo>
                  <a:lnTo>
                    <a:pt x="5207" y="506349"/>
                  </a:lnTo>
                  <a:lnTo>
                    <a:pt x="3048" y="507746"/>
                  </a:lnTo>
                  <a:lnTo>
                    <a:pt x="762" y="509016"/>
                  </a:lnTo>
                  <a:lnTo>
                    <a:pt x="0" y="511937"/>
                  </a:lnTo>
                  <a:lnTo>
                    <a:pt x="1270" y="514223"/>
                  </a:lnTo>
                  <a:lnTo>
                    <a:pt x="49784" y="597535"/>
                  </a:lnTo>
                  <a:lnTo>
                    <a:pt x="55333" y="588010"/>
                  </a:lnTo>
                  <a:lnTo>
                    <a:pt x="98425" y="514223"/>
                  </a:lnTo>
                  <a:lnTo>
                    <a:pt x="99695" y="511937"/>
                  </a:lnTo>
                  <a:close/>
                </a:path>
                <a:path w="104139" h="2082165">
                  <a:moveTo>
                    <a:pt x="103632" y="1996338"/>
                  </a:moveTo>
                  <a:lnTo>
                    <a:pt x="102870" y="1993430"/>
                  </a:lnTo>
                  <a:lnTo>
                    <a:pt x="98298" y="1990775"/>
                  </a:lnTo>
                  <a:lnTo>
                    <a:pt x="95377" y="1991537"/>
                  </a:lnTo>
                  <a:lnTo>
                    <a:pt x="94107" y="1993811"/>
                  </a:lnTo>
                  <a:lnTo>
                    <a:pt x="58547" y="2054783"/>
                  </a:lnTo>
                  <a:lnTo>
                    <a:pt x="58547" y="1664487"/>
                  </a:lnTo>
                  <a:lnTo>
                    <a:pt x="49022" y="1664487"/>
                  </a:lnTo>
                  <a:lnTo>
                    <a:pt x="49022" y="2054783"/>
                  </a:lnTo>
                  <a:lnTo>
                    <a:pt x="13462" y="1993811"/>
                  </a:lnTo>
                  <a:lnTo>
                    <a:pt x="12065" y="1991537"/>
                  </a:lnTo>
                  <a:lnTo>
                    <a:pt x="9144" y="1990775"/>
                  </a:lnTo>
                  <a:lnTo>
                    <a:pt x="6985" y="1992096"/>
                  </a:lnTo>
                  <a:lnTo>
                    <a:pt x="4699" y="1993430"/>
                  </a:lnTo>
                  <a:lnTo>
                    <a:pt x="3937" y="1996338"/>
                  </a:lnTo>
                  <a:lnTo>
                    <a:pt x="5207" y="1998611"/>
                  </a:lnTo>
                  <a:lnTo>
                    <a:pt x="53721" y="2081872"/>
                  </a:lnTo>
                  <a:lnTo>
                    <a:pt x="59232" y="2072424"/>
                  </a:lnTo>
                  <a:lnTo>
                    <a:pt x="102362" y="1998611"/>
                  </a:lnTo>
                  <a:lnTo>
                    <a:pt x="103632" y="1996338"/>
                  </a:lnTo>
                  <a:close/>
                </a:path>
              </a:pathLst>
            </a:custGeom>
            <a:solidFill>
              <a:srgbClr val="C00000"/>
            </a:solidFill>
          </p:spPr>
          <p:txBody>
            <a:bodyPr wrap="square" lIns="0" tIns="0" rIns="0" bIns="0" rtlCol="0"/>
            <a:lstStyle/>
            <a:p>
              <a:endParaRPr/>
            </a:p>
          </p:txBody>
        </p:sp>
      </p:grpSp>
    </p:spTree>
    <p:extLst>
      <p:ext uri="{BB962C8B-B14F-4D97-AF65-F5344CB8AC3E}">
        <p14:creationId xmlns:p14="http://schemas.microsoft.com/office/powerpoint/2010/main" val="98015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4509064" y="3833654"/>
            <a:ext cx="2844328" cy="199308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Rectangle 1"/>
          <p:cNvSpPr/>
          <p:nvPr/>
        </p:nvSpPr>
        <p:spPr>
          <a:xfrm>
            <a:off x="800100" y="3842079"/>
            <a:ext cx="2844328" cy="199308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8"/>
          <p:cNvSpPr/>
          <p:nvPr/>
        </p:nvSpPr>
        <p:spPr>
          <a:xfrm>
            <a:off x="1156476" y="3903752"/>
            <a:ext cx="2290827" cy="1892826"/>
          </a:xfrm>
          <a:prstGeom prst="rect">
            <a:avLst/>
          </a:prstGeom>
        </p:spPr>
        <p:txBody>
          <a:bodyPr wrap="square">
            <a:spAutoFit/>
          </a:bodyPr>
          <a:lstStyle/>
          <a:p>
            <a:r>
              <a:rPr lang="fr-FR" sz="2100" b="1" dirty="0">
                <a:solidFill>
                  <a:schemeClr val="tx2">
                    <a:lumMod val="60000"/>
                    <a:lumOff val="40000"/>
                  </a:schemeClr>
                </a:solidFill>
                <a:latin typeface="Poppins"/>
              </a:rPr>
              <a:t>Avantages</a:t>
            </a:r>
            <a:r>
              <a:rPr lang="fr-FR" sz="2100" b="1" dirty="0">
                <a:solidFill>
                  <a:srgbClr val="000000"/>
                </a:solidFill>
                <a:latin typeface="Poppins"/>
              </a:rPr>
              <a:t> </a:t>
            </a:r>
            <a:r>
              <a:rPr lang="fr-FR" sz="1200" b="1" dirty="0">
                <a:solidFill>
                  <a:srgbClr val="000000"/>
                </a:solidFill>
                <a:latin typeface="Poppins"/>
              </a:rPr>
              <a:t> </a:t>
            </a:r>
          </a:p>
          <a:p>
            <a:r>
              <a:rPr lang="fr-FR" sz="1200" dirty="0">
                <a:latin typeface="Poppins"/>
              </a:rPr>
              <a:t> </a:t>
            </a:r>
          </a:p>
          <a:p>
            <a:pPr>
              <a:buFont typeface="Arial" panose="020B0604020202020204" pitchFamily="34" charset="0"/>
              <a:buChar char="•"/>
            </a:pPr>
            <a:r>
              <a:rPr lang="fr-FR" sz="1200" b="1" dirty="0">
                <a:solidFill>
                  <a:schemeClr val="bg1"/>
                </a:solidFill>
                <a:latin typeface="Poppins"/>
              </a:rPr>
              <a:t>Légèreté et robustesse</a:t>
            </a:r>
            <a:r>
              <a:rPr lang="fr-FR" sz="1200" dirty="0">
                <a:solidFill>
                  <a:schemeClr val="bg1"/>
                </a:solidFill>
                <a:latin typeface="Poppins"/>
              </a:rPr>
              <a:t> </a:t>
            </a:r>
          </a:p>
          <a:p>
            <a:pPr>
              <a:buFont typeface="Arial" panose="020B0604020202020204" pitchFamily="34" charset="0"/>
              <a:buChar char="•"/>
            </a:pPr>
            <a:r>
              <a:rPr lang="fr-FR" sz="1200" b="1" dirty="0">
                <a:solidFill>
                  <a:schemeClr val="bg1"/>
                </a:solidFill>
                <a:latin typeface="Poppins"/>
              </a:rPr>
              <a:t>Flexibilité </a:t>
            </a:r>
          </a:p>
          <a:p>
            <a:pPr>
              <a:buFont typeface="Arial" panose="020B0604020202020204" pitchFamily="34" charset="0"/>
              <a:buChar char="•"/>
            </a:pPr>
            <a:r>
              <a:rPr lang="fr-FR" sz="1200" b="1" dirty="0">
                <a:solidFill>
                  <a:schemeClr val="bg1"/>
                </a:solidFill>
                <a:latin typeface="Poppins"/>
              </a:rPr>
              <a:t>Grandes portées</a:t>
            </a:r>
            <a:r>
              <a:rPr lang="fr-FR" sz="1200" dirty="0">
                <a:solidFill>
                  <a:schemeClr val="bg1"/>
                </a:solidFill>
                <a:latin typeface="Poppins"/>
              </a:rPr>
              <a:t>  </a:t>
            </a:r>
          </a:p>
          <a:p>
            <a:pPr>
              <a:buFont typeface="Arial" panose="020B0604020202020204" pitchFamily="34" charset="0"/>
              <a:buChar char="•"/>
            </a:pPr>
            <a:r>
              <a:rPr lang="fr-FR" sz="1200" b="1" dirty="0">
                <a:solidFill>
                  <a:schemeClr val="bg1"/>
                </a:solidFill>
                <a:latin typeface="Poppins"/>
              </a:rPr>
              <a:t>Rapidité</a:t>
            </a:r>
          </a:p>
          <a:p>
            <a:pPr>
              <a:buFont typeface="Arial" panose="020B0604020202020204" pitchFamily="34" charset="0"/>
              <a:buChar char="•"/>
            </a:pPr>
            <a:r>
              <a:rPr lang="fr-FR" sz="1200" b="1" dirty="0">
                <a:solidFill>
                  <a:schemeClr val="bg1"/>
                </a:solidFill>
                <a:latin typeface="Poppins"/>
              </a:rPr>
              <a:t>Ecologique</a:t>
            </a:r>
            <a:r>
              <a:rPr lang="fr-FR" sz="1200" dirty="0">
                <a:solidFill>
                  <a:schemeClr val="bg1"/>
                </a:solidFill>
                <a:latin typeface="Poppins"/>
              </a:rPr>
              <a:t> </a:t>
            </a:r>
          </a:p>
          <a:p>
            <a:pPr>
              <a:buFont typeface="Arial" panose="020B0604020202020204" pitchFamily="34" charset="0"/>
              <a:buChar char="•"/>
            </a:pPr>
            <a:r>
              <a:rPr lang="fr-FR" sz="1200" b="1" dirty="0">
                <a:solidFill>
                  <a:schemeClr val="bg1"/>
                </a:solidFill>
                <a:latin typeface="Poppins"/>
              </a:rPr>
              <a:t>Insensible aux champignons et insectes xylophages</a:t>
            </a:r>
            <a:r>
              <a:rPr lang="fr-FR" sz="1200" dirty="0">
                <a:solidFill>
                  <a:schemeClr val="bg1"/>
                </a:solidFill>
                <a:latin typeface="Poppins"/>
              </a:rPr>
              <a:t> </a:t>
            </a:r>
          </a:p>
        </p:txBody>
      </p:sp>
      <p:sp>
        <p:nvSpPr>
          <p:cNvPr id="10" name="Rectangle 9"/>
          <p:cNvSpPr/>
          <p:nvPr/>
        </p:nvSpPr>
        <p:spPr>
          <a:xfrm>
            <a:off x="4706189" y="3976489"/>
            <a:ext cx="2966302" cy="1292662"/>
          </a:xfrm>
          <a:prstGeom prst="rect">
            <a:avLst/>
          </a:prstGeom>
        </p:spPr>
        <p:txBody>
          <a:bodyPr wrap="square">
            <a:spAutoFit/>
          </a:bodyPr>
          <a:lstStyle/>
          <a:p>
            <a:r>
              <a:rPr lang="fr-FR" sz="2100" b="1" dirty="0">
                <a:solidFill>
                  <a:schemeClr val="tx2">
                    <a:lumMod val="60000"/>
                    <a:lumOff val="40000"/>
                  </a:schemeClr>
                </a:solidFill>
                <a:latin typeface="Poppins"/>
              </a:rPr>
              <a:t>Inconvénients</a:t>
            </a:r>
            <a:r>
              <a:rPr lang="fr-FR" sz="2100" b="1" dirty="0">
                <a:solidFill>
                  <a:srgbClr val="000000"/>
                </a:solidFill>
                <a:latin typeface="Poppins"/>
              </a:rPr>
              <a:t>  </a:t>
            </a:r>
            <a:endParaRPr lang="fr-FR" sz="1350" b="1" dirty="0">
              <a:solidFill>
                <a:srgbClr val="000000"/>
              </a:solidFill>
              <a:latin typeface="Poppins"/>
            </a:endParaRPr>
          </a:p>
          <a:p>
            <a:endParaRPr lang="fr-FR" sz="2100" b="1" dirty="0">
              <a:solidFill>
                <a:schemeClr val="bg1"/>
              </a:solidFill>
              <a:latin typeface="Poppins"/>
            </a:endParaRPr>
          </a:p>
          <a:p>
            <a:pPr>
              <a:buFont typeface="Arial" panose="020B0604020202020204" pitchFamily="34" charset="0"/>
              <a:buChar char="•"/>
            </a:pPr>
            <a:r>
              <a:rPr lang="fr-FR" sz="1200" b="1" dirty="0">
                <a:solidFill>
                  <a:schemeClr val="bg1"/>
                </a:solidFill>
                <a:latin typeface="Poppins"/>
              </a:rPr>
              <a:t>Conception</a:t>
            </a:r>
            <a:r>
              <a:rPr lang="fr-FR" sz="1200" dirty="0">
                <a:solidFill>
                  <a:schemeClr val="bg1"/>
                </a:solidFill>
                <a:latin typeface="Poppins"/>
              </a:rPr>
              <a:t> </a:t>
            </a:r>
          </a:p>
          <a:p>
            <a:pPr>
              <a:buFont typeface="Arial" panose="020B0604020202020204" pitchFamily="34" charset="0"/>
              <a:buChar char="•"/>
            </a:pPr>
            <a:r>
              <a:rPr lang="fr-FR" sz="1200" b="1" dirty="0">
                <a:solidFill>
                  <a:schemeClr val="bg1"/>
                </a:solidFill>
                <a:latin typeface="Poppins"/>
              </a:rPr>
              <a:t>Mauvaise isolation</a:t>
            </a:r>
            <a:r>
              <a:rPr lang="fr-FR" sz="1200" dirty="0">
                <a:solidFill>
                  <a:schemeClr val="bg1"/>
                </a:solidFill>
                <a:latin typeface="Poppins"/>
              </a:rPr>
              <a:t> </a:t>
            </a:r>
          </a:p>
          <a:p>
            <a:pPr>
              <a:buFont typeface="Arial" panose="020B0604020202020204" pitchFamily="34" charset="0"/>
              <a:buChar char="•"/>
            </a:pPr>
            <a:r>
              <a:rPr lang="fr-FR" sz="1200" b="1" dirty="0">
                <a:solidFill>
                  <a:schemeClr val="bg1"/>
                </a:solidFill>
                <a:latin typeface="Poppins"/>
              </a:rPr>
              <a:t>Sensibilité au feu</a:t>
            </a:r>
            <a:r>
              <a:rPr lang="fr-FR" sz="1200" dirty="0">
                <a:solidFill>
                  <a:schemeClr val="bg1"/>
                </a:solidFill>
                <a:latin typeface="Poppins"/>
              </a:rPr>
              <a:t> </a:t>
            </a:r>
            <a:r>
              <a:rPr lang="fr-FR" sz="1200" b="1" dirty="0">
                <a:solidFill>
                  <a:schemeClr val="bg1"/>
                </a:solidFill>
                <a:latin typeface="Poppins"/>
              </a:rPr>
              <a:t>Sensibilité à la rouille</a:t>
            </a:r>
            <a:r>
              <a:rPr lang="fr-FR" sz="1200" dirty="0">
                <a:solidFill>
                  <a:schemeClr val="bg1"/>
                </a:solidFill>
                <a:latin typeface="Poppins"/>
              </a:rPr>
              <a:t> </a:t>
            </a:r>
          </a:p>
        </p:txBody>
      </p:sp>
      <p:sp>
        <p:nvSpPr>
          <p:cNvPr id="12" name="ZoneTexte 5">
            <a:extLst>
              <a:ext uri="{FF2B5EF4-FFF2-40B4-BE49-F238E27FC236}">
                <a16:creationId xmlns:a16="http://schemas.microsoft.com/office/drawing/2014/main" id="{7664EBC0-F2DA-42B7-A98A-345443F2FE04}"/>
              </a:ext>
            </a:extLst>
          </p:cNvPr>
          <p:cNvSpPr txBox="1"/>
          <p:nvPr/>
        </p:nvSpPr>
        <p:spPr>
          <a:xfrm>
            <a:off x="616331" y="2604864"/>
            <a:ext cx="6201668" cy="325602"/>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wrap="square">
            <a:spAutoFit/>
          </a:bodyPr>
          <a:lstStyle/>
          <a:p>
            <a:pPr defTabSz="438150" latinLnBrk="1" hangingPunct="0">
              <a:lnSpc>
                <a:spcPct val="120000"/>
              </a:lnSpc>
            </a:pPr>
            <a:r>
              <a:rPr lang="fr-FR" sz="1350" b="1" dirty="0"/>
              <a:t>Un bâtiment a étage est compose de planchers superposes et de poteaux </a:t>
            </a:r>
          </a:p>
        </p:txBody>
      </p:sp>
      <p:sp>
        <p:nvSpPr>
          <p:cNvPr id="13" name="ZoneTexte 7">
            <a:extLst>
              <a:ext uri="{FF2B5EF4-FFF2-40B4-BE49-F238E27FC236}">
                <a16:creationId xmlns:a16="http://schemas.microsoft.com/office/drawing/2014/main" id="{A0A029BC-30A8-4640-8EFA-193AE2F63AC3}"/>
              </a:ext>
            </a:extLst>
          </p:cNvPr>
          <p:cNvSpPr txBox="1"/>
          <p:nvPr/>
        </p:nvSpPr>
        <p:spPr>
          <a:xfrm>
            <a:off x="616331" y="2962900"/>
            <a:ext cx="7172398" cy="573683"/>
          </a:xfrm>
          <a:prstGeom prst="rect">
            <a:avLst/>
          </a:prstGeom>
          <a:noFill/>
          <a:ln w="3175" cap="flat">
            <a:noFill/>
            <a:miter lim="400000"/>
          </a:ln>
          <a:effectLst/>
        </p:spPr>
        <p:style>
          <a:lnRef idx="0">
            <a:scrgbClr r="0" g="0" b="0"/>
          </a:lnRef>
          <a:fillRef idx="0">
            <a:scrgbClr r="0" g="0" b="0"/>
          </a:fillRef>
          <a:effectRef idx="0">
            <a:scrgbClr r="0" g="0" b="0"/>
          </a:effectRef>
          <a:fontRef idx="none"/>
        </p:style>
        <p:txBody>
          <a:bodyPr wrap="square">
            <a:spAutoFit/>
          </a:bodyPr>
          <a:lstStyle/>
          <a:p>
            <a:pPr defTabSz="438150" latinLnBrk="1" hangingPunct="0">
              <a:lnSpc>
                <a:spcPct val="120000"/>
              </a:lnSpc>
            </a:pPr>
            <a:r>
              <a:rPr lang="fr-FR" sz="1350" b="1" dirty="0"/>
              <a:t>L’ossature ainsi assure la transmission aux fondations des charges verticales sollicitant les planchers </a:t>
            </a:r>
            <a:r>
              <a:rPr lang="ar-DZ" sz="1350" b="1" dirty="0"/>
              <a:t>.</a:t>
            </a:r>
            <a:endParaRPr lang="fr-FR" sz="1350" b="1" dirty="0"/>
          </a:p>
        </p:txBody>
      </p:sp>
    </p:spTree>
    <p:extLst>
      <p:ext uri="{BB962C8B-B14F-4D97-AF65-F5344CB8AC3E}">
        <p14:creationId xmlns:p14="http://schemas.microsoft.com/office/powerpoint/2010/main" val="31202374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95736" y="435793"/>
            <a:ext cx="4572000" cy="2031325"/>
          </a:xfrm>
          <a:prstGeom prst="rect">
            <a:avLst/>
          </a:prstGeom>
        </p:spPr>
        <p:txBody>
          <a:bodyPr>
            <a:spAutoFit/>
          </a:bodyPr>
          <a:lstStyle/>
          <a:p>
            <a:r>
              <a:rPr lang="fr-FR" dirty="0"/>
              <a:t>Les colonnes sont attachées aux deux câbles et leur transfèrent les charges.</a:t>
            </a:r>
          </a:p>
          <a:p>
            <a:r>
              <a:rPr lang="fr-FR" dirty="0"/>
              <a:t>Les deux câbles s'accrochent aux fermes de toit et transfèrent les charges aux fermes.</a:t>
            </a:r>
          </a:p>
          <a:p>
            <a:r>
              <a:rPr lang="fr-FR" dirty="0"/>
              <a:t>Les fermes de toit sont fixées aux deux tours et transfèrent les charges verticalement aux tours.</a:t>
            </a:r>
          </a:p>
        </p:txBody>
      </p:sp>
      <p:pic>
        <p:nvPicPr>
          <p:cNvPr id="3" name="object 2"/>
          <p:cNvPicPr/>
          <p:nvPr/>
        </p:nvPicPr>
        <p:blipFill>
          <a:blip r:embed="rId2" cstate="print"/>
          <a:stretch>
            <a:fillRect/>
          </a:stretch>
        </p:blipFill>
        <p:spPr>
          <a:xfrm>
            <a:off x="107504" y="2755488"/>
            <a:ext cx="2750427" cy="1673545"/>
          </a:xfrm>
          <a:prstGeom prst="rect">
            <a:avLst/>
          </a:prstGeom>
        </p:spPr>
      </p:pic>
      <p:pic>
        <p:nvPicPr>
          <p:cNvPr id="4" name="object 3"/>
          <p:cNvPicPr/>
          <p:nvPr/>
        </p:nvPicPr>
        <p:blipFill>
          <a:blip r:embed="rId3" cstate="print"/>
          <a:stretch>
            <a:fillRect/>
          </a:stretch>
        </p:blipFill>
        <p:spPr>
          <a:xfrm>
            <a:off x="3203848" y="3933056"/>
            <a:ext cx="2735686" cy="1899996"/>
          </a:xfrm>
          <a:prstGeom prst="rect">
            <a:avLst/>
          </a:prstGeom>
        </p:spPr>
      </p:pic>
      <p:pic>
        <p:nvPicPr>
          <p:cNvPr id="5" name="object 4"/>
          <p:cNvPicPr/>
          <p:nvPr/>
        </p:nvPicPr>
        <p:blipFill>
          <a:blip r:embed="rId4" cstate="print"/>
          <a:stretch>
            <a:fillRect/>
          </a:stretch>
        </p:blipFill>
        <p:spPr>
          <a:xfrm>
            <a:off x="6372200" y="2467118"/>
            <a:ext cx="2520061" cy="2320036"/>
          </a:xfrm>
          <a:prstGeom prst="rect">
            <a:avLst/>
          </a:prstGeom>
        </p:spPr>
      </p:pic>
    </p:spTree>
    <p:extLst>
      <p:ext uri="{BB962C8B-B14F-4D97-AF65-F5344CB8AC3E}">
        <p14:creationId xmlns:p14="http://schemas.microsoft.com/office/powerpoint/2010/main" val="3633035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548680"/>
            <a:ext cx="4572000" cy="2031325"/>
          </a:xfrm>
          <a:prstGeom prst="rect">
            <a:avLst/>
          </a:prstGeom>
        </p:spPr>
        <p:txBody>
          <a:bodyPr>
            <a:spAutoFit/>
          </a:bodyPr>
          <a:lstStyle/>
          <a:p>
            <a:r>
              <a:rPr lang="fr-FR" dirty="0"/>
              <a:t>La charge vive et la charge permanente sur chaque étage sont supportées par les fermes sous chaque étage. Les entretoises transfèrent la force de réaction des fermes aux câbles. Ainsi, les entretoises au-dessus des câbles sont tendues et les entretoises en dessous du câble sont comprimées.</a:t>
            </a:r>
          </a:p>
        </p:txBody>
      </p:sp>
      <p:pic>
        <p:nvPicPr>
          <p:cNvPr id="3" name="object 4"/>
          <p:cNvPicPr/>
          <p:nvPr/>
        </p:nvPicPr>
        <p:blipFill>
          <a:blip r:embed="rId2" cstate="print"/>
          <a:stretch>
            <a:fillRect/>
          </a:stretch>
        </p:blipFill>
        <p:spPr>
          <a:xfrm>
            <a:off x="4716016" y="2348880"/>
            <a:ext cx="4355976" cy="2961254"/>
          </a:xfrm>
          <a:prstGeom prst="rect">
            <a:avLst/>
          </a:prstGeom>
        </p:spPr>
      </p:pic>
      <p:pic>
        <p:nvPicPr>
          <p:cNvPr id="4" name="object 5"/>
          <p:cNvPicPr/>
          <p:nvPr/>
        </p:nvPicPr>
        <p:blipFill>
          <a:blip r:embed="rId3" cstate="print"/>
          <a:stretch>
            <a:fillRect/>
          </a:stretch>
        </p:blipFill>
        <p:spPr>
          <a:xfrm>
            <a:off x="179512" y="3140968"/>
            <a:ext cx="4161535" cy="3197097"/>
          </a:xfrm>
          <a:prstGeom prst="rect">
            <a:avLst/>
          </a:prstGeom>
        </p:spPr>
      </p:pic>
    </p:spTree>
    <p:extLst>
      <p:ext uri="{BB962C8B-B14F-4D97-AF65-F5344CB8AC3E}">
        <p14:creationId xmlns:p14="http://schemas.microsoft.com/office/powerpoint/2010/main" val="23868423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620688"/>
            <a:ext cx="4572000" cy="1477328"/>
          </a:xfrm>
          <a:prstGeom prst="rect">
            <a:avLst/>
          </a:prstGeom>
        </p:spPr>
        <p:txBody>
          <a:bodyPr>
            <a:spAutoFit/>
          </a:bodyPr>
          <a:lstStyle/>
          <a:p>
            <a:br>
              <a:rPr lang="fr-FR" dirty="0"/>
            </a:br>
            <a:r>
              <a:rPr lang="fr-FR" dirty="0"/>
              <a:t>Les étages sont reliés aux deux tours, et une partie des charges est transférée aux tours. Ainsi, il y a des forces de réaction sur les tours afin de maintenir les étages</a:t>
            </a:r>
          </a:p>
        </p:txBody>
      </p:sp>
      <p:grpSp>
        <p:nvGrpSpPr>
          <p:cNvPr id="3" name="object 2"/>
          <p:cNvGrpSpPr/>
          <p:nvPr/>
        </p:nvGrpSpPr>
        <p:grpSpPr>
          <a:xfrm>
            <a:off x="2555776" y="296298"/>
            <a:ext cx="5580112" cy="6423638"/>
            <a:chOff x="0" y="1043686"/>
            <a:chExt cx="6335395" cy="7296784"/>
          </a:xfrm>
        </p:grpSpPr>
        <p:pic>
          <p:nvPicPr>
            <p:cNvPr id="4" name="object 3"/>
            <p:cNvPicPr/>
            <p:nvPr/>
          </p:nvPicPr>
          <p:blipFill>
            <a:blip r:embed="rId2" cstate="print"/>
            <a:stretch>
              <a:fillRect/>
            </a:stretch>
          </p:blipFill>
          <p:spPr>
            <a:xfrm>
              <a:off x="3881501" y="1043686"/>
              <a:ext cx="1954910" cy="3536822"/>
            </a:xfrm>
            <a:prstGeom prst="rect">
              <a:avLst/>
            </a:prstGeom>
          </p:spPr>
        </p:pic>
        <p:pic>
          <p:nvPicPr>
            <p:cNvPr id="5" name="object 4"/>
            <p:cNvPicPr/>
            <p:nvPr/>
          </p:nvPicPr>
          <p:blipFill>
            <a:blip r:embed="rId3" cstate="print"/>
            <a:stretch>
              <a:fillRect/>
            </a:stretch>
          </p:blipFill>
          <p:spPr>
            <a:xfrm>
              <a:off x="0" y="4580534"/>
              <a:ext cx="3881412" cy="3759580"/>
            </a:xfrm>
            <a:prstGeom prst="rect">
              <a:avLst/>
            </a:prstGeom>
          </p:spPr>
        </p:pic>
        <p:pic>
          <p:nvPicPr>
            <p:cNvPr id="6" name="object 5"/>
            <p:cNvPicPr/>
            <p:nvPr/>
          </p:nvPicPr>
          <p:blipFill>
            <a:blip r:embed="rId4" cstate="print"/>
            <a:stretch>
              <a:fillRect/>
            </a:stretch>
          </p:blipFill>
          <p:spPr>
            <a:xfrm>
              <a:off x="3382771" y="4355960"/>
              <a:ext cx="2952369" cy="3803014"/>
            </a:xfrm>
            <a:prstGeom prst="rect">
              <a:avLst/>
            </a:prstGeom>
          </p:spPr>
        </p:pic>
      </p:grpSp>
    </p:spTree>
    <p:extLst>
      <p:ext uri="{BB962C8B-B14F-4D97-AF65-F5344CB8AC3E}">
        <p14:creationId xmlns:p14="http://schemas.microsoft.com/office/powerpoint/2010/main" val="3006886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260648"/>
            <a:ext cx="2880320" cy="3970318"/>
          </a:xfrm>
          <a:prstGeom prst="rect">
            <a:avLst/>
          </a:prstGeom>
        </p:spPr>
        <p:txBody>
          <a:bodyPr wrap="square">
            <a:spAutoFit/>
          </a:bodyPr>
          <a:lstStyle/>
          <a:p>
            <a:r>
              <a:rPr lang="fr-FR" dirty="0"/>
              <a:t>Pendant que le câble est tiré vers le bas, la ferme de l'espace du toit empêche les pylônes de se plier vers l'intérieur, de sorte que la distance entre les pylônes ne diminue pas, ce qui restreint le mouvement du câble. Les charges sont transférées verticalement vers le sol depuis la ferme des combles à travers les tours.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260648"/>
            <a:ext cx="5904656" cy="2710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object 3"/>
          <p:cNvPicPr/>
          <p:nvPr/>
        </p:nvPicPr>
        <p:blipFill>
          <a:blip r:embed="rId3" cstate="print"/>
          <a:stretch>
            <a:fillRect/>
          </a:stretch>
        </p:blipFill>
        <p:spPr>
          <a:xfrm>
            <a:off x="3131840" y="3429000"/>
            <a:ext cx="4716016" cy="3338732"/>
          </a:xfrm>
          <a:prstGeom prst="rect">
            <a:avLst/>
          </a:prstGeom>
        </p:spPr>
      </p:pic>
    </p:spTree>
    <p:extLst>
      <p:ext uri="{BB962C8B-B14F-4D97-AF65-F5344CB8AC3E}">
        <p14:creationId xmlns:p14="http://schemas.microsoft.com/office/powerpoint/2010/main" val="37512253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4"/>
          <p:cNvPicPr/>
          <p:nvPr/>
        </p:nvPicPr>
        <p:blipFill>
          <a:blip r:embed="rId2" cstate="print"/>
          <a:stretch>
            <a:fillRect/>
          </a:stretch>
        </p:blipFill>
        <p:spPr>
          <a:xfrm>
            <a:off x="2267744" y="3501008"/>
            <a:ext cx="6437376" cy="2999232"/>
          </a:xfrm>
          <a:prstGeom prst="rect">
            <a:avLst/>
          </a:prstGeom>
        </p:spPr>
      </p:pic>
      <p:pic>
        <p:nvPicPr>
          <p:cNvPr id="3" name="object 3"/>
          <p:cNvPicPr/>
          <p:nvPr/>
        </p:nvPicPr>
        <p:blipFill>
          <a:blip r:embed="rId3" cstate="print"/>
          <a:stretch>
            <a:fillRect/>
          </a:stretch>
        </p:blipFill>
        <p:spPr>
          <a:xfrm>
            <a:off x="1259632" y="476672"/>
            <a:ext cx="6565392" cy="2093976"/>
          </a:xfrm>
          <a:prstGeom prst="rect">
            <a:avLst/>
          </a:prstGeom>
        </p:spPr>
      </p:pic>
      <p:sp>
        <p:nvSpPr>
          <p:cNvPr id="5" name="Rectangle 4"/>
          <p:cNvSpPr/>
          <p:nvPr/>
        </p:nvSpPr>
        <p:spPr>
          <a:xfrm>
            <a:off x="0" y="0"/>
            <a:ext cx="4572000" cy="646331"/>
          </a:xfrm>
          <a:prstGeom prst="rect">
            <a:avLst/>
          </a:prstGeom>
        </p:spPr>
        <p:txBody>
          <a:bodyPr>
            <a:spAutoFit/>
          </a:bodyPr>
          <a:lstStyle/>
          <a:p>
            <a:r>
              <a:rPr lang="fr-FR" dirty="0"/>
              <a:t>Différentes déflexions dans les fermes de combles</a:t>
            </a:r>
          </a:p>
        </p:txBody>
      </p:sp>
      <p:sp>
        <p:nvSpPr>
          <p:cNvPr id="8" name="Rectangle 7"/>
          <p:cNvSpPr/>
          <p:nvPr/>
        </p:nvSpPr>
        <p:spPr>
          <a:xfrm>
            <a:off x="179512" y="3074419"/>
            <a:ext cx="3892412" cy="369332"/>
          </a:xfrm>
          <a:prstGeom prst="rect">
            <a:avLst/>
          </a:prstGeom>
        </p:spPr>
        <p:txBody>
          <a:bodyPr wrap="none">
            <a:spAutoFit/>
          </a:bodyPr>
          <a:lstStyle/>
          <a:p>
            <a:r>
              <a:rPr lang="fr-FR" dirty="0"/>
              <a:t>Différentes déflexions dans les tours</a:t>
            </a:r>
          </a:p>
        </p:txBody>
      </p:sp>
    </p:spTree>
    <p:extLst>
      <p:ext uri="{BB962C8B-B14F-4D97-AF65-F5344CB8AC3E}">
        <p14:creationId xmlns:p14="http://schemas.microsoft.com/office/powerpoint/2010/main" val="39798323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365104"/>
            <a:ext cx="2371725" cy="1933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4394795"/>
            <a:ext cx="23907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19672" y="2852936"/>
            <a:ext cx="5544615" cy="1477328"/>
          </a:xfrm>
          <a:prstGeom prst="rect">
            <a:avLst/>
          </a:prstGeom>
        </p:spPr>
        <p:txBody>
          <a:bodyPr wrap="square">
            <a:spAutoFit/>
          </a:bodyPr>
          <a:lstStyle/>
          <a:p>
            <a:r>
              <a:rPr lang="fr-FR" dirty="0"/>
              <a:t>Les charges des 12étages de la partie inferieure sont reprises par deux arcs paraboliques concaves tendus fixés aux extrémités de deux poutres a treillis de 8.50 de hauteur qui reprennent les réactions horizontales des arcs </a:t>
            </a:r>
          </a:p>
        </p:txBody>
      </p:sp>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149470"/>
            <a:ext cx="4572000" cy="2647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2218" y="4126147"/>
            <a:ext cx="2531910" cy="254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2921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7504" y="188640"/>
            <a:ext cx="4572000" cy="3416320"/>
          </a:xfrm>
          <a:prstGeom prst="rect">
            <a:avLst/>
          </a:prstGeom>
        </p:spPr>
        <p:txBody>
          <a:bodyPr>
            <a:spAutoFit/>
          </a:bodyPr>
          <a:lstStyle/>
          <a:p>
            <a:r>
              <a:rPr lang="fr-FR" dirty="0"/>
              <a:t>Les bâtiments suspendus, qui ont des toits ou des planchers suspendus aux tours, </a:t>
            </a:r>
            <a:r>
              <a:rPr lang="fr-FR" dirty="0">
                <a:solidFill>
                  <a:srgbClr val="C00000"/>
                </a:solidFill>
              </a:rPr>
              <a:t>utilisent des câbles d'acier dispersés pour maintenir les charges</a:t>
            </a:r>
            <a:r>
              <a:rPr lang="fr-FR" dirty="0"/>
              <a:t>. Il exploite pleinement les propriétés mécaniques de l'acier, ce qui permet d'augmenter la portée de la structure et de réduire la consommation de matière. Cela rend également la forme du bâtiment plus </a:t>
            </a:r>
            <a:r>
              <a:rPr lang="fr-FR" dirty="0">
                <a:solidFill>
                  <a:srgbClr val="C00000"/>
                </a:solidFill>
              </a:rPr>
              <a:t>flexible</a:t>
            </a:r>
            <a:r>
              <a:rPr lang="fr-FR" dirty="0"/>
              <a:t>. les systèmes de suspension sont progressivement appliqués dans les bâtiments depuis les années 1950. </a:t>
            </a:r>
          </a:p>
        </p:txBody>
      </p:sp>
      <p:sp>
        <p:nvSpPr>
          <p:cNvPr id="6" name="Rectangle 5"/>
          <p:cNvSpPr/>
          <p:nvPr/>
        </p:nvSpPr>
        <p:spPr>
          <a:xfrm>
            <a:off x="4860032" y="1342802"/>
            <a:ext cx="3923928" cy="4524315"/>
          </a:xfrm>
          <a:prstGeom prst="rect">
            <a:avLst/>
          </a:prstGeom>
        </p:spPr>
        <p:txBody>
          <a:bodyPr wrap="square">
            <a:spAutoFit/>
          </a:bodyPr>
          <a:lstStyle/>
          <a:p>
            <a:r>
              <a:rPr lang="fr-FR" dirty="0"/>
              <a:t>Les systèmes de suspension peuvent être appliqués à la fois dans des bâtiments à un étage et dans des immeubles de grande hauteur.</a:t>
            </a:r>
          </a:p>
          <a:p>
            <a:r>
              <a:rPr lang="fr-FR" dirty="0"/>
              <a:t>Les immeubles suspendus de grande hauteur sont principalement constitués de tours, </a:t>
            </a:r>
            <a:r>
              <a:rPr lang="fr-FR" dirty="0">
                <a:solidFill>
                  <a:srgbClr val="C00000"/>
                </a:solidFill>
              </a:rPr>
              <a:t>de cintres</a:t>
            </a:r>
            <a:r>
              <a:rPr lang="fr-FR" dirty="0"/>
              <a:t>, </a:t>
            </a:r>
            <a:r>
              <a:rPr lang="fr-FR" dirty="0">
                <a:solidFill>
                  <a:srgbClr val="C00000"/>
                </a:solidFill>
              </a:rPr>
              <a:t>de câbles en acier et de dalles de plancher</a:t>
            </a:r>
            <a:r>
              <a:rPr lang="fr-FR" dirty="0"/>
              <a:t>. Les tours sont généralement construites dans des systèmes structurels en béton armé et des systèmes structurels en acier</a:t>
            </a:r>
            <a:r>
              <a:rPr lang="fr-FR" dirty="0">
                <a:solidFill>
                  <a:srgbClr val="C00000"/>
                </a:solidFill>
              </a:rPr>
              <a:t>. Les côtés intérieurs des planchers sont soutenus par les puits de forage, tandis que l'extérieur est suspendu par des câbles en acier</a:t>
            </a:r>
            <a:r>
              <a:rPr lang="fr-FR" dirty="0"/>
              <a:t>. </a:t>
            </a:r>
          </a:p>
        </p:txBody>
      </p:sp>
      <p:pic>
        <p:nvPicPr>
          <p:cNvPr id="7" name="object 2"/>
          <p:cNvPicPr/>
          <p:nvPr/>
        </p:nvPicPr>
        <p:blipFill>
          <a:blip r:embed="rId2" cstate="print"/>
          <a:stretch>
            <a:fillRect/>
          </a:stretch>
        </p:blipFill>
        <p:spPr>
          <a:xfrm>
            <a:off x="191037" y="3633777"/>
            <a:ext cx="4692015" cy="2851909"/>
          </a:xfrm>
          <a:prstGeom prst="rect">
            <a:avLst/>
          </a:prstGeom>
        </p:spPr>
      </p:pic>
    </p:spTree>
    <p:extLst>
      <p:ext uri="{BB962C8B-B14F-4D97-AF65-F5344CB8AC3E}">
        <p14:creationId xmlns:p14="http://schemas.microsoft.com/office/powerpoint/2010/main" val="16364717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797152"/>
            <a:ext cx="2381250"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7744" y="1124744"/>
            <a:ext cx="4443922"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ccolade fermante 1"/>
          <p:cNvSpPr/>
          <p:nvPr/>
        </p:nvSpPr>
        <p:spPr>
          <a:xfrm>
            <a:off x="7020272" y="3674871"/>
            <a:ext cx="360040" cy="1328886"/>
          </a:xfrm>
          <a:prstGeom prst="rightBrace">
            <a:avLst/>
          </a:prstGeom>
          <a:ln>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3" name="ZoneTexte 2"/>
          <p:cNvSpPr txBox="1"/>
          <p:nvPr/>
        </p:nvSpPr>
        <p:spPr>
          <a:xfrm>
            <a:off x="7627341" y="4154648"/>
            <a:ext cx="1259632" cy="369332"/>
          </a:xfrm>
          <a:prstGeom prst="rect">
            <a:avLst/>
          </a:prstGeom>
          <a:noFill/>
        </p:spPr>
        <p:txBody>
          <a:bodyPr wrap="square" rtlCol="0">
            <a:spAutoFit/>
          </a:bodyPr>
          <a:lstStyle/>
          <a:p>
            <a:r>
              <a:rPr lang="fr-FR" dirty="0"/>
              <a:t>Sous sol</a:t>
            </a:r>
          </a:p>
        </p:txBody>
      </p:sp>
      <p:sp>
        <p:nvSpPr>
          <p:cNvPr id="4" name="Accolade fermante 3"/>
          <p:cNvSpPr/>
          <p:nvPr/>
        </p:nvSpPr>
        <p:spPr>
          <a:xfrm>
            <a:off x="7092280" y="1268760"/>
            <a:ext cx="288032" cy="2406111"/>
          </a:xfrm>
          <a:prstGeom prst="rightBrace">
            <a:avLst/>
          </a:prstGeom>
          <a:ln w="127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 name="ZoneTexte 4"/>
          <p:cNvSpPr txBox="1"/>
          <p:nvPr/>
        </p:nvSpPr>
        <p:spPr>
          <a:xfrm>
            <a:off x="7477818" y="2287149"/>
            <a:ext cx="1409155" cy="369332"/>
          </a:xfrm>
          <a:prstGeom prst="rect">
            <a:avLst/>
          </a:prstGeom>
          <a:noFill/>
        </p:spPr>
        <p:txBody>
          <a:bodyPr wrap="square" rtlCol="0">
            <a:spAutoFit/>
          </a:bodyPr>
          <a:lstStyle/>
          <a:p>
            <a:r>
              <a:rPr lang="fr-FR" dirty="0"/>
              <a:t>Les étages</a:t>
            </a: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1385578"/>
            <a:ext cx="1955929" cy="1511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302" y="116632"/>
            <a:ext cx="2112442" cy="1744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87771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692696"/>
            <a:ext cx="4572000" cy="2308324"/>
          </a:xfrm>
          <a:prstGeom prst="rect">
            <a:avLst/>
          </a:prstGeom>
        </p:spPr>
        <p:txBody>
          <a:bodyPr>
            <a:spAutoFit/>
          </a:bodyPr>
          <a:lstStyle/>
          <a:p>
            <a:r>
              <a:rPr lang="fr-FR" dirty="0"/>
              <a:t>Le bâtiment applique le système de pieux à friction car l'état du sol est bon pour la construction de bâtiments. Les pieux à friction peuvent supporter des charges par les forces de friction développées pendant le fonçage ou en transférant les charges directement de la structure du bâtiment à une couche portante sous-jacente.</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2458" y="3284984"/>
            <a:ext cx="68580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43808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8533"/>
            <a:ext cx="3736975"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object 4"/>
          <p:cNvPicPr/>
          <p:nvPr/>
        </p:nvPicPr>
        <p:blipFill>
          <a:blip r:embed="rId3" cstate="print"/>
          <a:stretch>
            <a:fillRect/>
          </a:stretch>
        </p:blipFill>
        <p:spPr>
          <a:xfrm>
            <a:off x="4788024" y="2780928"/>
            <a:ext cx="3735324" cy="3172079"/>
          </a:xfrm>
          <a:prstGeom prst="rect">
            <a:avLst/>
          </a:prstGeom>
        </p:spPr>
      </p:pic>
      <p:sp>
        <p:nvSpPr>
          <p:cNvPr id="4" name="Rectangle 3"/>
          <p:cNvSpPr/>
          <p:nvPr/>
        </p:nvSpPr>
        <p:spPr>
          <a:xfrm>
            <a:off x="323528" y="4366967"/>
            <a:ext cx="4572000" cy="1477328"/>
          </a:xfrm>
          <a:prstGeom prst="rect">
            <a:avLst/>
          </a:prstGeom>
        </p:spPr>
        <p:txBody>
          <a:bodyPr>
            <a:spAutoFit/>
          </a:bodyPr>
          <a:lstStyle/>
          <a:p>
            <a:endParaRPr lang="fr-FR" dirty="0"/>
          </a:p>
          <a:p>
            <a:r>
              <a:rPr lang="fr-FR" dirty="0"/>
              <a:t>Nombre de piles : 75</a:t>
            </a:r>
          </a:p>
          <a:p>
            <a:r>
              <a:rPr lang="fr-FR" dirty="0"/>
              <a:t>Taille des piles : 24" x24"</a:t>
            </a:r>
          </a:p>
          <a:p>
            <a:r>
              <a:rPr lang="fr-FR" dirty="0"/>
              <a:t>Profondeur des piles : 40 pieds</a:t>
            </a:r>
          </a:p>
          <a:p>
            <a:r>
              <a:rPr lang="fr-FR" dirty="0"/>
              <a:t>Distance des pieux : 72</a:t>
            </a:r>
          </a:p>
        </p:txBody>
      </p:sp>
    </p:spTree>
    <p:extLst>
      <p:ext uri="{BB962C8B-B14F-4D97-AF65-F5344CB8AC3E}">
        <p14:creationId xmlns:p14="http://schemas.microsoft.com/office/powerpoint/2010/main" val="155915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275538"/>
            <a:ext cx="4824536" cy="6402483"/>
          </a:xfrm>
          <a:prstGeom prst="rect">
            <a:avLst/>
          </a:prstGeom>
        </p:spPr>
      </p:pic>
    </p:spTree>
    <p:extLst>
      <p:ext uri="{BB962C8B-B14F-4D97-AF65-F5344CB8AC3E}">
        <p14:creationId xmlns:p14="http://schemas.microsoft.com/office/powerpoint/2010/main" val="261386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1009759"/>
            <a:ext cx="4572000" cy="3139321"/>
          </a:xfrm>
          <a:prstGeom prst="rect">
            <a:avLst/>
          </a:prstGeom>
        </p:spPr>
        <p:txBody>
          <a:bodyPr>
            <a:spAutoFit/>
          </a:bodyPr>
          <a:lstStyle/>
          <a:p>
            <a:r>
              <a:rPr lang="fr-FR" dirty="0"/>
              <a:t>L'acier possède</a:t>
            </a:r>
          </a:p>
          <a:p>
            <a:r>
              <a:rPr lang="fr-FR" dirty="0"/>
              <a:t>caractéristiques telles qu'une résistance élevée, un poids léger, une bonne rigidité intégrale et une bonne flexibilité. Il est adapté pour être utilisé dans la construction de bâtiments de longue portée, de grande hauteur et de haute densité. Il a une bonne plasticité et ductilité, de sorte qu'il peut supporter de grandes déformations et des charges dynamiques.</a:t>
            </a:r>
          </a:p>
        </p:txBody>
      </p:sp>
      <p:sp>
        <p:nvSpPr>
          <p:cNvPr id="3" name="Rectangle 2"/>
          <p:cNvSpPr/>
          <p:nvPr/>
        </p:nvSpPr>
        <p:spPr>
          <a:xfrm>
            <a:off x="573732" y="4437112"/>
            <a:ext cx="4572000" cy="1200329"/>
          </a:xfrm>
          <a:prstGeom prst="rect">
            <a:avLst/>
          </a:prstGeom>
        </p:spPr>
        <p:txBody>
          <a:bodyPr>
            <a:spAutoFit/>
          </a:bodyPr>
          <a:lstStyle/>
          <a:p>
            <a:r>
              <a:rPr lang="fr-FR" dirty="0"/>
              <a:t>les propriétés suivantes, il a une résistance relative élevée et une tolérance élevée à la déformation de traction et à la compatibilité thermique.</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1052736"/>
            <a:ext cx="2517335" cy="4701048"/>
          </a:xfrm>
          <a:prstGeom prst="rect">
            <a:avLst/>
          </a:prstGeom>
        </p:spPr>
      </p:pic>
      <p:sp>
        <p:nvSpPr>
          <p:cNvPr id="5" name="ZoneTexte 4"/>
          <p:cNvSpPr txBox="1"/>
          <p:nvPr/>
        </p:nvSpPr>
        <p:spPr>
          <a:xfrm>
            <a:off x="2627784" y="107339"/>
            <a:ext cx="2304256" cy="584775"/>
          </a:xfrm>
          <a:prstGeom prst="rect">
            <a:avLst/>
          </a:prstGeom>
          <a:noFill/>
        </p:spPr>
        <p:txBody>
          <a:bodyPr wrap="square" rtlCol="0">
            <a:spAutoFit/>
          </a:bodyPr>
          <a:lstStyle/>
          <a:p>
            <a:r>
              <a:rPr lang="fr-FR" sz="3200" b="1" dirty="0"/>
              <a:t>Matériaux:</a:t>
            </a:r>
          </a:p>
        </p:txBody>
      </p:sp>
    </p:spTree>
    <p:extLst>
      <p:ext uri="{BB962C8B-B14F-4D97-AF65-F5344CB8AC3E}">
        <p14:creationId xmlns:p14="http://schemas.microsoft.com/office/powerpoint/2010/main" val="14282516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115616" y="764704"/>
            <a:ext cx="3600400" cy="584775"/>
          </a:xfrm>
          <a:prstGeom prst="rect">
            <a:avLst/>
          </a:prstGeom>
          <a:noFill/>
        </p:spPr>
        <p:txBody>
          <a:bodyPr wrap="square" rtlCol="0">
            <a:spAutoFit/>
          </a:bodyPr>
          <a:lstStyle/>
          <a:p>
            <a:r>
              <a:rPr lang="fr-FR" sz="3200" b="1" dirty="0"/>
              <a:t>Bibliographie </a:t>
            </a:r>
            <a:r>
              <a:rPr lang="fr-FR" dirty="0"/>
              <a:t>:</a:t>
            </a:r>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700808"/>
            <a:ext cx="3562533" cy="4476980"/>
          </a:xfrm>
          <a:prstGeom prst="rect">
            <a:avLst/>
          </a:prstGeom>
        </p:spPr>
      </p:pic>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2080" y="1639271"/>
            <a:ext cx="3380641" cy="4526033"/>
          </a:xfrm>
          <a:prstGeom prst="rect">
            <a:avLst/>
          </a:prstGeom>
        </p:spPr>
      </p:pic>
    </p:spTree>
    <p:extLst>
      <p:ext uri="{BB962C8B-B14F-4D97-AF65-F5344CB8AC3E}">
        <p14:creationId xmlns:p14="http://schemas.microsoft.com/office/powerpoint/2010/main" val="1512577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548680"/>
            <a:ext cx="5328592" cy="3416320"/>
          </a:xfrm>
          <a:prstGeom prst="rect">
            <a:avLst/>
          </a:prstGeom>
        </p:spPr>
        <p:txBody>
          <a:bodyPr wrap="square">
            <a:spAutoFit/>
          </a:bodyPr>
          <a:lstStyle/>
          <a:p>
            <a:r>
              <a:rPr lang="fr-FR" b="1" dirty="0"/>
              <a:t>Stabilisation des structures porteuses :</a:t>
            </a:r>
          </a:p>
          <a:p>
            <a:endParaRPr lang="fr-FR" dirty="0"/>
          </a:p>
          <a:p>
            <a:r>
              <a:rPr lang="fr-FR" dirty="0"/>
              <a:t>Les différents éléments (poutres, poteaux) doivent être </a:t>
            </a:r>
            <a:r>
              <a:rPr lang="fr-FR" dirty="0">
                <a:solidFill>
                  <a:srgbClr val="FF0000"/>
                </a:solidFill>
              </a:rPr>
              <a:t>assemblés </a:t>
            </a:r>
            <a:r>
              <a:rPr lang="fr-FR" dirty="0"/>
              <a:t>pour former une structure spatiale devant assurer </a:t>
            </a:r>
            <a:r>
              <a:rPr lang="fr-FR" dirty="0">
                <a:solidFill>
                  <a:srgbClr val="FF0000"/>
                </a:solidFill>
              </a:rPr>
              <a:t>la transmission </a:t>
            </a:r>
            <a:r>
              <a:rPr lang="fr-FR" dirty="0"/>
              <a:t>des forces </a:t>
            </a:r>
            <a:r>
              <a:rPr lang="fr-FR" dirty="0">
                <a:solidFill>
                  <a:srgbClr val="FF0000"/>
                </a:solidFill>
              </a:rPr>
              <a:t>horizontales aux fondations </a:t>
            </a:r>
            <a:r>
              <a:rPr lang="fr-FR" dirty="0"/>
              <a:t>et ainsi prêter au bâtiment sécurité, rigidité et stabilité. Ces derniers sont formés de structures en </a:t>
            </a:r>
            <a:r>
              <a:rPr lang="fr-FR" dirty="0">
                <a:solidFill>
                  <a:srgbClr val="FF0000"/>
                </a:solidFill>
              </a:rPr>
              <a:t>treillis</a:t>
            </a:r>
            <a:r>
              <a:rPr lang="fr-FR" dirty="0"/>
              <a:t>, de murs de </a:t>
            </a:r>
            <a:r>
              <a:rPr lang="fr-FR" dirty="0">
                <a:solidFill>
                  <a:srgbClr val="FF0000"/>
                </a:solidFill>
              </a:rPr>
              <a:t>refend ou de cadres rigides</a:t>
            </a:r>
            <a:r>
              <a:rPr lang="fr-FR" dirty="0"/>
              <a:t>. Pour garantir la stabilité de l'édifice, s'y ajouteront, selon les besoins, des éléments stabilisateurs comme des </a:t>
            </a:r>
            <a:r>
              <a:rPr lang="fr-FR" dirty="0">
                <a:solidFill>
                  <a:srgbClr val="FF0000"/>
                </a:solidFill>
              </a:rPr>
              <a:t>diagonales</a:t>
            </a:r>
            <a:r>
              <a:rPr lang="fr-FR" dirty="0"/>
              <a:t>, </a:t>
            </a:r>
            <a:r>
              <a:rPr lang="fr-FR" dirty="0">
                <a:solidFill>
                  <a:srgbClr val="FF0000"/>
                </a:solidFill>
              </a:rPr>
              <a:t>des cadres rigides ou des panneaux</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4275290"/>
            <a:ext cx="558062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548680"/>
            <a:ext cx="3024336" cy="3157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914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1720" y="406676"/>
            <a:ext cx="5472608" cy="6170003"/>
          </a:xfrm>
          <a:prstGeom prst="rect">
            <a:avLst/>
          </a:prstGeom>
        </p:spPr>
      </p:pic>
    </p:spTree>
    <p:extLst>
      <p:ext uri="{BB962C8B-B14F-4D97-AF65-F5344CB8AC3E}">
        <p14:creationId xmlns:p14="http://schemas.microsoft.com/office/powerpoint/2010/main" val="1630662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38E47FF6-7C7A-B943-B6BC-E1F1DF6ED3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4048" y="927318"/>
            <a:ext cx="3816424" cy="5744880"/>
          </a:xfrm>
          <a:prstGeom prst="rect">
            <a:avLst/>
          </a:prstGeom>
        </p:spPr>
      </p:pic>
      <p:sp>
        <p:nvSpPr>
          <p:cNvPr id="4" name="Rectangle 3">
            <a:extLst>
              <a:ext uri="{FF2B5EF4-FFF2-40B4-BE49-F238E27FC236}">
                <a16:creationId xmlns:a16="http://schemas.microsoft.com/office/drawing/2014/main" id="{43A7A458-08B2-2B48-A391-C167EC326031}"/>
              </a:ext>
            </a:extLst>
          </p:cNvPr>
          <p:cNvSpPr/>
          <p:nvPr/>
        </p:nvSpPr>
        <p:spPr>
          <a:xfrm>
            <a:off x="386684" y="375672"/>
            <a:ext cx="8400056" cy="461665"/>
          </a:xfrm>
          <a:prstGeom prst="rect">
            <a:avLst/>
          </a:prstGeom>
        </p:spPr>
        <p:txBody>
          <a:bodyPr wrap="none">
            <a:spAutoFit/>
          </a:bodyPr>
          <a:lstStyle/>
          <a:p>
            <a:r>
              <a:rPr lang="fr-FR" sz="2400" dirty="0">
                <a:solidFill>
                  <a:schemeClr val="tx1">
                    <a:lumMod val="95000"/>
                    <a:lumOff val="5000"/>
                  </a:schemeClr>
                </a:solidFill>
                <a:latin typeface="-apple-system"/>
              </a:rPr>
              <a:t>1.Systéme porteur des bâtiments en charpente métalliques :</a:t>
            </a:r>
          </a:p>
        </p:txBody>
      </p:sp>
      <p:sp>
        <p:nvSpPr>
          <p:cNvPr id="5" name="ZoneTexte 4">
            <a:extLst>
              <a:ext uri="{FF2B5EF4-FFF2-40B4-BE49-F238E27FC236}">
                <a16:creationId xmlns:a16="http://schemas.microsoft.com/office/drawing/2014/main" id="{E457699C-5FB9-B045-9DC5-256FB43C87B8}"/>
              </a:ext>
            </a:extLst>
          </p:cNvPr>
          <p:cNvSpPr txBox="1"/>
          <p:nvPr/>
        </p:nvSpPr>
        <p:spPr>
          <a:xfrm>
            <a:off x="386685" y="1274565"/>
            <a:ext cx="4329331" cy="4708981"/>
          </a:xfrm>
          <a:prstGeom prst="rect">
            <a:avLst/>
          </a:prstGeom>
          <a:noFill/>
        </p:spPr>
        <p:txBody>
          <a:bodyPr wrap="square">
            <a:spAutoFit/>
          </a:bodyPr>
          <a:lstStyle/>
          <a:p>
            <a:r>
              <a:rPr lang="fr-FR" sz="2000" b="1" i="0" u="sng" dirty="0">
                <a:solidFill>
                  <a:schemeClr val="tx1">
                    <a:lumMod val="95000"/>
                    <a:lumOff val="5000"/>
                  </a:schemeClr>
                </a:solidFill>
                <a:effectLst/>
                <a:latin typeface="-apple-system"/>
              </a:rPr>
              <a:t>I. </a:t>
            </a:r>
            <a:r>
              <a:rPr lang="fr-FR" sz="2000" b="1" i="0" u="sng" dirty="0" err="1">
                <a:solidFill>
                  <a:schemeClr val="tx1">
                    <a:lumMod val="95000"/>
                    <a:lumOff val="5000"/>
                  </a:schemeClr>
                </a:solidFill>
                <a:effectLst/>
                <a:latin typeface="-apple-system"/>
              </a:rPr>
              <a:t>Systémes</a:t>
            </a:r>
            <a:r>
              <a:rPr lang="fr-FR" sz="2000" b="1" i="0" u="sng" dirty="0">
                <a:solidFill>
                  <a:schemeClr val="tx1">
                    <a:lumMod val="95000"/>
                    <a:lumOff val="5000"/>
                  </a:schemeClr>
                </a:solidFill>
                <a:effectLst/>
                <a:latin typeface="-apple-system"/>
              </a:rPr>
              <a:t> porteurs usuels </a:t>
            </a:r>
            <a:r>
              <a:rPr lang="fr-FR" sz="2000" i="0" dirty="0">
                <a:solidFill>
                  <a:schemeClr val="tx1">
                    <a:lumMod val="95000"/>
                    <a:lumOff val="5000"/>
                  </a:schemeClr>
                </a:solidFill>
                <a:effectLst/>
                <a:latin typeface="-apple-system"/>
              </a:rPr>
              <a:t>:</a:t>
            </a:r>
          </a:p>
          <a:p>
            <a:endParaRPr lang="fr-FR" sz="2000" dirty="0">
              <a:solidFill>
                <a:srgbClr val="FF0000"/>
              </a:solidFill>
              <a:latin typeface="-apple-system"/>
            </a:endParaRPr>
          </a:p>
          <a:p>
            <a:r>
              <a:rPr lang="fr-FR" sz="2000" b="1" u="sng" dirty="0">
                <a:solidFill>
                  <a:srgbClr val="FF0000"/>
                </a:solidFill>
                <a:latin typeface="-apple-system"/>
              </a:rPr>
              <a:t>1. Ossature articulées :</a:t>
            </a:r>
          </a:p>
          <a:p>
            <a:endParaRPr lang="fr-FR" sz="2000" dirty="0">
              <a:solidFill>
                <a:schemeClr val="tx1">
                  <a:lumMod val="95000"/>
                  <a:lumOff val="5000"/>
                </a:schemeClr>
              </a:solidFill>
              <a:latin typeface="-apple-system"/>
            </a:endParaRPr>
          </a:p>
          <a:p>
            <a:r>
              <a:rPr lang="fr-FR" sz="2000" dirty="0">
                <a:solidFill>
                  <a:schemeClr val="tx1">
                    <a:lumMod val="95000"/>
                    <a:lumOff val="5000"/>
                  </a:schemeClr>
                </a:solidFill>
                <a:latin typeface="-apple-system"/>
              </a:rPr>
              <a:t>Dans ce type de structure tous assemblage entre éléments porteurs sont considéré comme des </a:t>
            </a:r>
            <a:r>
              <a:rPr lang="fr-FR" sz="2000" dirty="0">
                <a:solidFill>
                  <a:srgbClr val="FF0000"/>
                </a:solidFill>
                <a:latin typeface="-apple-system"/>
              </a:rPr>
              <a:t>articulations</a:t>
            </a:r>
            <a:r>
              <a:rPr lang="fr-FR" sz="2000" dirty="0">
                <a:solidFill>
                  <a:schemeClr val="tx1">
                    <a:lumMod val="95000"/>
                    <a:lumOff val="5000"/>
                  </a:schemeClr>
                </a:solidFill>
                <a:latin typeface="-apple-system"/>
              </a:rPr>
              <a:t> ,les forces horizontaux sont transmise par les planchers aux fondations </a:t>
            </a:r>
          </a:p>
          <a:p>
            <a:r>
              <a:rPr lang="fr-FR" sz="2000" dirty="0">
                <a:solidFill>
                  <a:schemeClr val="tx1">
                    <a:lumMod val="95000"/>
                    <a:lumOff val="5000"/>
                  </a:schemeClr>
                </a:solidFill>
                <a:latin typeface="-apple-system"/>
              </a:rPr>
              <a:t>Les forces verticaux agissent sur la toiture et les planchers sont transmise  aux fondations par flexion des poutres et compression des poteaux </a:t>
            </a:r>
          </a:p>
          <a:p>
            <a:endParaRPr lang="fr-FR" sz="2000" i="0" dirty="0">
              <a:solidFill>
                <a:schemeClr val="tx1">
                  <a:lumMod val="95000"/>
                  <a:lumOff val="5000"/>
                </a:schemeClr>
              </a:solidFill>
              <a:effectLst/>
              <a:latin typeface="-apple-system"/>
            </a:endParaRPr>
          </a:p>
          <a:p>
            <a:endParaRPr lang="fr-FR" sz="2000" i="0" dirty="0">
              <a:solidFill>
                <a:schemeClr val="tx1">
                  <a:lumMod val="95000"/>
                  <a:lumOff val="5000"/>
                </a:schemeClr>
              </a:solidFill>
              <a:effectLst/>
              <a:latin typeface="-apple-system"/>
            </a:endParaRPr>
          </a:p>
        </p:txBody>
      </p:sp>
      <p:sp>
        <p:nvSpPr>
          <p:cNvPr id="2" name="ZoneTexte 1"/>
          <p:cNvSpPr txBox="1"/>
          <p:nvPr/>
        </p:nvSpPr>
        <p:spPr>
          <a:xfrm>
            <a:off x="2120157" y="5871398"/>
            <a:ext cx="2736304" cy="584775"/>
          </a:xfrm>
          <a:prstGeom prst="rect">
            <a:avLst/>
          </a:prstGeom>
          <a:noFill/>
        </p:spPr>
        <p:txBody>
          <a:bodyPr wrap="square" rtlCol="0">
            <a:spAutoFit/>
          </a:bodyPr>
          <a:lstStyle/>
          <a:p>
            <a:r>
              <a:rPr lang="fr-FR" sz="1600" dirty="0"/>
              <a:t>POUTRE POTEAU ET CONTREVENTEMENT </a:t>
            </a:r>
          </a:p>
        </p:txBody>
      </p:sp>
      <p:cxnSp>
        <p:nvCxnSpPr>
          <p:cNvPr id="6" name="Connecteur droit avec flèche 5"/>
          <p:cNvCxnSpPr/>
          <p:nvPr/>
        </p:nvCxnSpPr>
        <p:spPr>
          <a:xfrm flipV="1">
            <a:off x="4283968" y="4941168"/>
            <a:ext cx="2088232"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flipV="1">
            <a:off x="4283968" y="5301208"/>
            <a:ext cx="2448272" cy="7200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p:nvPr/>
        </p:nvCxnSpPr>
        <p:spPr>
          <a:xfrm flipV="1">
            <a:off x="4283968" y="5229200"/>
            <a:ext cx="2088232"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443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30567D1-4846-7345-AE62-BC3D8C6DAE22}"/>
              </a:ext>
            </a:extLst>
          </p:cNvPr>
          <p:cNvSpPr txBox="1"/>
          <p:nvPr/>
        </p:nvSpPr>
        <p:spPr>
          <a:xfrm>
            <a:off x="257474" y="260648"/>
            <a:ext cx="8707013" cy="3600986"/>
          </a:xfrm>
          <a:prstGeom prst="rect">
            <a:avLst/>
          </a:prstGeom>
          <a:noFill/>
        </p:spPr>
        <p:txBody>
          <a:bodyPr wrap="square">
            <a:spAutoFit/>
          </a:bodyPr>
          <a:lstStyle/>
          <a:p>
            <a:r>
              <a:rPr lang="fr-FR" sz="2400" b="1" i="0" dirty="0">
                <a:solidFill>
                  <a:schemeClr val="tx1">
                    <a:lumMod val="95000"/>
                    <a:lumOff val="5000"/>
                  </a:schemeClr>
                </a:solidFill>
                <a:effectLst/>
                <a:latin typeface="-apple-system"/>
              </a:rPr>
              <a:t>Avantage :</a:t>
            </a:r>
          </a:p>
          <a:p>
            <a:r>
              <a:rPr lang="fr-FR" sz="2000" dirty="0">
                <a:solidFill>
                  <a:schemeClr val="tx1">
                    <a:lumMod val="95000"/>
                    <a:lumOff val="5000"/>
                  </a:schemeClr>
                </a:solidFill>
                <a:latin typeface="-apple-system"/>
              </a:rPr>
              <a:t>-Des nœuds de conception et d’exécution simple </a:t>
            </a:r>
          </a:p>
          <a:p>
            <a:r>
              <a:rPr lang="fr-FR" sz="2000" i="0" dirty="0">
                <a:solidFill>
                  <a:schemeClr val="tx1">
                    <a:lumMod val="95000"/>
                    <a:lumOff val="5000"/>
                  </a:schemeClr>
                </a:solidFill>
                <a:effectLst/>
                <a:latin typeface="-apple-system"/>
              </a:rPr>
              <a:t>-Un montage rapide de l’ossature </a:t>
            </a:r>
          </a:p>
          <a:p>
            <a:r>
              <a:rPr lang="fr-FR" sz="2000" dirty="0">
                <a:solidFill>
                  <a:schemeClr val="tx1">
                    <a:lumMod val="95000"/>
                    <a:lumOff val="5000"/>
                  </a:schemeClr>
                </a:solidFill>
                <a:latin typeface="-apple-system"/>
              </a:rPr>
              <a:t>-Un réglage facile non sensible aux tolérance de fabrication</a:t>
            </a:r>
          </a:p>
          <a:p>
            <a:r>
              <a:rPr lang="fr-FR" sz="2400" b="1" dirty="0">
                <a:solidFill>
                  <a:schemeClr val="tx1">
                    <a:lumMod val="95000"/>
                    <a:lumOff val="5000"/>
                  </a:schemeClr>
                </a:solidFill>
                <a:latin typeface="-apple-system"/>
              </a:rPr>
              <a:t>Inconvénients  :</a:t>
            </a:r>
            <a:endParaRPr lang="fr-FR" sz="2400" dirty="0">
              <a:solidFill>
                <a:schemeClr val="tx1">
                  <a:lumMod val="95000"/>
                  <a:lumOff val="5000"/>
                </a:schemeClr>
              </a:solidFill>
              <a:latin typeface="-apple-system"/>
            </a:endParaRPr>
          </a:p>
          <a:p>
            <a:r>
              <a:rPr lang="fr-FR" sz="2000" dirty="0">
                <a:solidFill>
                  <a:schemeClr val="tx1">
                    <a:lumMod val="95000"/>
                    <a:lumOff val="5000"/>
                  </a:schemeClr>
                </a:solidFill>
                <a:latin typeface="-apple-system"/>
              </a:rPr>
              <a:t>-Retombé des poutres importantes.</a:t>
            </a:r>
          </a:p>
          <a:p>
            <a:r>
              <a:rPr lang="fr-FR" sz="2000" dirty="0">
                <a:solidFill>
                  <a:schemeClr val="tx1">
                    <a:lumMod val="95000"/>
                    <a:lumOff val="5000"/>
                  </a:schemeClr>
                </a:solidFill>
                <a:latin typeface="-apple-system"/>
              </a:rPr>
              <a:t> -La présence de contreventement qui peuvent être gênant </a:t>
            </a:r>
          </a:p>
          <a:p>
            <a:r>
              <a:rPr lang="fr-FR" sz="2000" dirty="0">
                <a:solidFill>
                  <a:schemeClr val="tx1">
                    <a:lumMod val="95000"/>
                    <a:lumOff val="5000"/>
                  </a:schemeClr>
                </a:solidFill>
                <a:latin typeface="-apple-system"/>
              </a:rPr>
              <a:t>-Le transfert des efforts verticaux des poteaux interrompus à travers les sommiers, qui n'est plus possible à partir d'un certain nombre d'étages,</a:t>
            </a:r>
          </a:p>
          <a:p>
            <a:endParaRPr lang="fr-FR" sz="2000" dirty="0">
              <a:solidFill>
                <a:schemeClr val="tx1">
                  <a:lumMod val="95000"/>
                  <a:lumOff val="5000"/>
                </a:schemeClr>
              </a:solidFill>
              <a:latin typeface="-apple-system"/>
            </a:endParaRPr>
          </a:p>
          <a:p>
            <a:endParaRPr lang="fr-FR" sz="2000" i="0" dirty="0">
              <a:solidFill>
                <a:schemeClr val="tx1">
                  <a:lumMod val="95000"/>
                  <a:lumOff val="5000"/>
                </a:schemeClr>
              </a:solidFill>
              <a:effectLst/>
              <a:latin typeface="-apple-system"/>
            </a:endParaRPr>
          </a:p>
        </p:txBody>
      </p:sp>
      <p:pic>
        <p:nvPicPr>
          <p:cNvPr id="4" name="Image 3">
            <a:extLst>
              <a:ext uri="{FF2B5EF4-FFF2-40B4-BE49-F238E27FC236}">
                <a16:creationId xmlns:a16="http://schemas.microsoft.com/office/drawing/2014/main" id="{95841ACC-DA9A-5E4D-8E75-1718694C4F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687" y="3356992"/>
            <a:ext cx="7246842" cy="3384376"/>
          </a:xfrm>
          <a:prstGeom prst="rect">
            <a:avLst/>
          </a:prstGeom>
        </p:spPr>
      </p:pic>
    </p:spTree>
    <p:extLst>
      <p:ext uri="{BB962C8B-B14F-4D97-AF65-F5344CB8AC3E}">
        <p14:creationId xmlns:p14="http://schemas.microsoft.com/office/powerpoint/2010/main" val="194109772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1231</TotalTime>
  <Words>2428</Words>
  <Application>Microsoft Macintosh PowerPoint</Application>
  <PresentationFormat>Affichage à l'écran (4:3)</PresentationFormat>
  <Paragraphs>184</Paragraphs>
  <Slides>51</Slides>
  <Notes>1</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51</vt:i4>
      </vt:variant>
    </vt:vector>
  </HeadingPairs>
  <TitlesOfParts>
    <vt:vector size="63" baseType="lpstr">
      <vt:lpstr>-apple-system</vt:lpstr>
      <vt:lpstr>Arial</vt:lpstr>
      <vt:lpstr>Book Antiqua</vt:lpstr>
      <vt:lpstr>Calibri</vt:lpstr>
      <vt:lpstr>Lucida Sans</vt:lpstr>
      <vt:lpstr>Poppins</vt:lpstr>
      <vt:lpstr>Times New Roman</vt:lpstr>
      <vt:lpstr>Trattatello</vt:lpstr>
      <vt:lpstr>Wingdings</vt:lpstr>
      <vt:lpstr>Wingdings 2</vt:lpstr>
      <vt:lpstr>Wingdings 3</vt:lpstr>
      <vt:lpstr>Apex</vt:lpstr>
      <vt:lpstr>Système porteur des bâtiments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rdkc</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DELL</dc:creator>
  <cp:lastModifiedBy>Microsoft Office User</cp:lastModifiedBy>
  <cp:revision>90</cp:revision>
  <dcterms:created xsi:type="dcterms:W3CDTF">2021-11-16T11:53:23Z</dcterms:created>
  <dcterms:modified xsi:type="dcterms:W3CDTF">2024-12-16T09:13:45Z</dcterms:modified>
</cp:coreProperties>
</file>