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290" r:id="rId31"/>
    <p:sldId id="291" r:id="rId32"/>
    <p:sldId id="292" r:id="rId33"/>
    <p:sldId id="293" r:id="rId34"/>
    <p:sldId id="294" r:id="rId35"/>
    <p:sldId id="326" r:id="rId36"/>
    <p:sldId id="327" r:id="rId37"/>
    <p:sldId id="328" r:id="rId38"/>
    <p:sldId id="329" r:id="rId39"/>
    <p:sldId id="330" r:id="rId40"/>
    <p:sldId id="331" r:id="rId41"/>
    <p:sldId id="332" r:id="rId42"/>
    <p:sldId id="333" r:id="rId4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 autoAdjust="0"/>
    <p:restoredTop sz="86450"/>
  </p:normalViewPr>
  <p:slideViewPr>
    <p:cSldViewPr snapToGrid="0">
      <p:cViewPr varScale="1">
        <p:scale>
          <a:sx n="129" d="100"/>
          <a:sy n="129" d="100"/>
        </p:scale>
        <p:origin x="49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C9A62C-8A59-437B-8EAE-7A6021CBC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0CF3F43-60ED-4EA4-87E7-200F88AE2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BEBB11-3C2E-4D0D-8447-10BA5746E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D0D02B-54B0-4708-9C41-63DE70BE7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FDA591-60FF-4906-A732-4FECFB3E7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63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6F7BC3-5E59-4128-9754-563CC4E2C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5E2A1C6-7952-4226-8EF4-E215822AF3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DADB2F-AE58-46DB-91BA-D8E734366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AB25EE-D9C3-485F-95A4-5EC13C8D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6684AD-3E4A-4132-A6AF-AB2545B6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8921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EA999D8-6CF1-4417-9076-B2CA462CE8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06B51AE-C6CD-4129-9DBE-EBF71D354E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7CE1B6-A137-4982-B9E2-395C2C5A0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95576E-4240-46BC-AAD3-47B86401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7C522D-A567-476F-BB9C-F6749E55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432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41" b="1" i="0">
                <a:solidFill>
                  <a:srgbClr val="FF00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5/9/26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2264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42007" y="618841"/>
            <a:ext cx="7307986" cy="452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67" b="1" i="0">
                <a:solidFill>
                  <a:srgbClr val="FF00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400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AAF8D2-16C0-4746-ABC2-864A92DE9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D31F35-9F86-4013-B61D-8FA1DE5C8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AAFDCC-ABA8-48A5-AE8E-BB1CA14E0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EE77BF-A250-47D2-B4AA-6764FDA96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0A9A5A-A2AF-4BEA-BC25-FC1489EF7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2191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6AD088-510A-4811-AC2C-0E2208B01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A5E28C0-6D52-40B4-97F2-541E135F4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93172F-3693-4A92-9095-16CABA765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7A30EF-4C98-46CF-A284-C47F461E6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DF0267-364A-48DB-A571-73C798F5D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456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1E8F0D-69B7-4C5C-8B19-21CE1E6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794042-65C1-4123-94D4-167F04346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AD834D-E26D-4DFC-9D41-434B890A2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1940EE-84FD-4872-B37A-AD538668A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BE6C3F-0FCA-422D-98DD-AF6FFEFFC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A73FAAC-B1A0-4D1D-B15C-61F96B877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22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371CC3-4A52-43A8-A936-A52325FD3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1C2C5B-B06D-4165-BEE5-E1AFBDF47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0AF0A60-5AEC-4C4D-BA66-31A5DA9E3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F81ACA3-42B1-4B9F-83D7-FFA7F02FB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20BF61E-8EAD-4CC8-B01C-BF4925292D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A1CF9C9-F016-4FCC-B189-EC1A8436A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89232CB-47A3-450C-8E7B-3117CF5BF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2EDD9EA-B759-4ACA-A6E0-D17A1FEF5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0037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36D245-01D9-4002-9227-B026BD88C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C9A3853-2BE3-4AF5-827E-F2804E9B0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9AC0727-6781-4048-9BBA-784C17781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8D93D3-EF19-4F59-B03F-10C427576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686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79E6691-79D6-4A8C-ABAA-3985497BC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27ECE74-A2DD-4FF5-B533-B09BAB47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B98320-1F0F-40C4-B6D1-1812D0460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9338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84CF04-CC1B-40FB-85CE-21681CDC2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EB9504-1E30-438A-B982-0C7DB8E9B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5659E6-4FCA-4018-89C3-9CA1A3D36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A4E1F3-7A4E-4F54-8CB5-4054972E2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FC1E9D1-41B1-4237-89DA-29BE81EF0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362AE6-A3DF-49D6-B0A5-57D642C4C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10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EEB0C5-01A4-4824-941E-DC0D3A30A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C6428E5-2C14-4D39-B897-20951ADAC8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20530A-8F7B-4D90-AB2C-279BC9BA9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704292-B013-40B4-A54F-CFA1BDE20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BD025C-5AD5-48C3-8CB7-22EBE9BE6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63AAC68-61EA-459D-8BF8-30688AC61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200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B15E4A7-0A94-4916-95F6-90C7D906A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0302B6-2335-409E-A049-1D288D25C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3A0898-B15C-4B49-B3CE-BD9C3A5B5A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FBAFC-C41E-441D-BFE4-96D512004AFB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EC7FB-2D16-428A-AA50-FD950280A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52E872-1850-42C1-A27D-FF0439315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CD46C-3D90-4841-A3C5-9E615688F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17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6.pn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007" y="215692"/>
            <a:ext cx="3522978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 </a:t>
            </a:r>
            <a:r>
              <a:rPr sz="2400" dirty="0">
                <a:solidFill>
                  <a:srgbClr val="FF0000"/>
                </a:solidFill>
              </a:rPr>
              <a:t>à </a:t>
            </a:r>
            <a:r>
              <a:rPr sz="2400" spc="-5" dirty="0">
                <a:solidFill>
                  <a:srgbClr val="FF0000"/>
                </a:solidFill>
              </a:rPr>
              <a:t>poutres </a:t>
            </a:r>
            <a:r>
              <a:rPr sz="2400" dirty="0">
                <a:solidFill>
                  <a:srgbClr val="FF0000"/>
                </a:solidFill>
              </a:rPr>
              <a:t>en</a:t>
            </a:r>
            <a:r>
              <a:rPr sz="2400" spc="-18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acier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6992" y="654218"/>
            <a:ext cx="10753344" cy="31941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sz="2000" spc="-5" dirty="0">
                <a:latin typeface="Comic Sans MS"/>
                <a:cs typeface="Comic Sans MS"/>
              </a:rPr>
              <a:t>Le tablier </a:t>
            </a:r>
            <a:r>
              <a:rPr sz="2000" dirty="0">
                <a:latin typeface="Comic Sans MS"/>
                <a:cs typeface="Comic Sans MS"/>
              </a:rPr>
              <a:t>est une </a:t>
            </a:r>
            <a:r>
              <a:rPr sz="2000" spc="-5" dirty="0">
                <a:latin typeface="Comic Sans MS"/>
                <a:cs typeface="Comic Sans MS"/>
              </a:rPr>
              <a:t>dalle </a:t>
            </a:r>
            <a:r>
              <a:rPr sz="2000" dirty="0">
                <a:latin typeface="Comic Sans MS"/>
                <a:cs typeface="Comic Sans MS"/>
              </a:rPr>
              <a:t>en </a:t>
            </a:r>
            <a:r>
              <a:rPr sz="2000" spc="-5" dirty="0">
                <a:latin typeface="Comic Sans MS"/>
                <a:cs typeface="Comic Sans MS"/>
              </a:rPr>
              <a:t>béton </a:t>
            </a:r>
            <a:r>
              <a:rPr sz="2000" dirty="0">
                <a:latin typeface="Comic Sans MS"/>
                <a:cs typeface="Comic Sans MS"/>
              </a:rPr>
              <a:t>coulée </a:t>
            </a:r>
            <a:r>
              <a:rPr sz="2000" spc="-5" dirty="0">
                <a:latin typeface="Comic Sans MS"/>
                <a:cs typeface="Comic Sans MS"/>
              </a:rPr>
              <a:t>sur des poutres  </a:t>
            </a:r>
            <a:r>
              <a:rPr sz="2000" dirty="0">
                <a:latin typeface="Comic Sans MS"/>
                <a:cs typeface="Comic Sans MS"/>
              </a:rPr>
              <a:t>en </a:t>
            </a:r>
            <a:r>
              <a:rPr sz="2000" spc="-5" dirty="0">
                <a:latin typeface="Comic Sans MS"/>
                <a:cs typeface="Comic Sans MS"/>
              </a:rPr>
              <a:t>acier</a:t>
            </a:r>
            <a:r>
              <a:rPr sz="2000" spc="-27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longitudinales.</a:t>
            </a: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89896" y="3791712"/>
            <a:ext cx="2127000" cy="2926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6829868" y="1011936"/>
            <a:ext cx="3899092" cy="2742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/>
          <p:nvPr/>
        </p:nvSpPr>
        <p:spPr>
          <a:xfrm>
            <a:off x="1962912" y="1060704"/>
            <a:ext cx="3942209" cy="30402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/>
          <p:nvPr/>
        </p:nvSpPr>
        <p:spPr>
          <a:xfrm>
            <a:off x="1755648" y="4194048"/>
            <a:ext cx="4035552" cy="25359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8" name="object 8"/>
          <p:cNvSpPr txBox="1"/>
          <p:nvPr/>
        </p:nvSpPr>
        <p:spPr>
          <a:xfrm>
            <a:off x="475641" y="2270477"/>
            <a:ext cx="1194663" cy="681433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TGV </a:t>
            </a:r>
            <a:r>
              <a:rPr sz="1452" spc="-5" dirty="0">
                <a:latin typeface="Comic Sans MS"/>
                <a:cs typeface="Comic Sans MS"/>
              </a:rPr>
              <a:t>Méditerranée à CREST</a:t>
            </a:r>
            <a:r>
              <a:rPr sz="1452" spc="-9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(26)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44349" y="4148914"/>
            <a:ext cx="525588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Mi</a:t>
            </a:r>
            <a:r>
              <a:rPr sz="1452" spc="-14" dirty="0">
                <a:latin typeface="Comic Sans MS"/>
                <a:cs typeface="Comic Sans MS"/>
              </a:rPr>
              <a:t>ll</a:t>
            </a:r>
            <a:r>
              <a:rPr sz="1452" spc="-9" dirty="0">
                <a:latin typeface="Comic Sans MS"/>
                <a:cs typeface="Comic Sans MS"/>
              </a:rPr>
              <a:t>a</a:t>
            </a:r>
            <a:r>
              <a:rPr sz="1452" spc="-5" dirty="0">
                <a:latin typeface="Comic Sans MS"/>
                <a:cs typeface="Comic Sans MS"/>
              </a:rPr>
              <a:t>u</a:t>
            </a:r>
            <a:endParaRPr sz="1452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9941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313" y="68197"/>
            <a:ext cx="5340595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/>
              <a:t>Les ponts cadres </a:t>
            </a:r>
            <a:r>
              <a:rPr sz="2400" dirty="0"/>
              <a:t>en</a:t>
            </a:r>
            <a:r>
              <a:rPr sz="2400" spc="-23" dirty="0"/>
              <a:t> </a:t>
            </a:r>
            <a:r>
              <a:rPr sz="2400" spc="-5" dirty="0"/>
              <a:t>béton</a:t>
            </a:r>
            <a:endParaRPr sz="2400" dirty="0"/>
          </a:p>
        </p:txBody>
      </p:sp>
      <p:grpSp>
        <p:nvGrpSpPr>
          <p:cNvPr id="3" name="object 3"/>
          <p:cNvGrpSpPr/>
          <p:nvPr/>
        </p:nvGrpSpPr>
        <p:grpSpPr>
          <a:xfrm>
            <a:off x="2734432" y="1258645"/>
            <a:ext cx="6322614" cy="3993200"/>
            <a:chOff x="1642750" y="1386840"/>
            <a:chExt cx="6966584" cy="4399915"/>
          </a:xfrm>
        </p:grpSpPr>
        <p:sp>
          <p:nvSpPr>
            <p:cNvPr id="4" name="object 4"/>
            <p:cNvSpPr/>
            <p:nvPr/>
          </p:nvSpPr>
          <p:spPr>
            <a:xfrm>
              <a:off x="1642750" y="1386840"/>
              <a:ext cx="6966204" cy="43997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3721486" y="4358639"/>
              <a:ext cx="2543810" cy="840105"/>
            </a:xfrm>
            <a:custGeom>
              <a:avLst/>
              <a:gdLst/>
              <a:ahLst/>
              <a:cxnLst/>
              <a:rect l="l" t="t" r="r" b="b"/>
              <a:pathLst>
                <a:path w="2543810" h="840104">
                  <a:moveTo>
                    <a:pt x="2543555" y="839723"/>
                  </a:moveTo>
                  <a:lnTo>
                    <a:pt x="2543555" y="0"/>
                  </a:lnTo>
                  <a:lnTo>
                    <a:pt x="2308859" y="22859"/>
                  </a:lnTo>
                  <a:lnTo>
                    <a:pt x="2308859" y="545591"/>
                  </a:lnTo>
                  <a:lnTo>
                    <a:pt x="181355" y="545591"/>
                  </a:lnTo>
                  <a:lnTo>
                    <a:pt x="163067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2543555" y="83972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6" name="object 6"/>
            <p:cNvSpPr/>
            <p:nvPr/>
          </p:nvSpPr>
          <p:spPr>
            <a:xfrm>
              <a:off x="3715390" y="4354068"/>
              <a:ext cx="2554605" cy="848994"/>
            </a:xfrm>
            <a:custGeom>
              <a:avLst/>
              <a:gdLst/>
              <a:ahLst/>
              <a:cxnLst/>
              <a:rect l="l" t="t" r="r" b="b"/>
              <a:pathLst>
                <a:path w="2554604" h="848995">
                  <a:moveTo>
                    <a:pt x="2549652" y="4572"/>
                  </a:moveTo>
                  <a:lnTo>
                    <a:pt x="2549652" y="0"/>
                  </a:lnTo>
                  <a:lnTo>
                    <a:pt x="2511552" y="3048"/>
                  </a:lnTo>
                  <a:lnTo>
                    <a:pt x="2511552" y="12192"/>
                  </a:lnTo>
                  <a:lnTo>
                    <a:pt x="2545080" y="9509"/>
                  </a:lnTo>
                  <a:lnTo>
                    <a:pt x="2545080" y="4572"/>
                  </a:lnTo>
                  <a:lnTo>
                    <a:pt x="2549652" y="4572"/>
                  </a:lnTo>
                  <a:close/>
                </a:path>
                <a:path w="2554604" h="848995">
                  <a:moveTo>
                    <a:pt x="2554224" y="25908"/>
                  </a:moveTo>
                  <a:lnTo>
                    <a:pt x="2554224" y="4572"/>
                  </a:lnTo>
                  <a:lnTo>
                    <a:pt x="2545080" y="4572"/>
                  </a:lnTo>
                  <a:lnTo>
                    <a:pt x="2545080" y="9509"/>
                  </a:lnTo>
                  <a:lnTo>
                    <a:pt x="2549652" y="9144"/>
                  </a:lnTo>
                  <a:lnTo>
                    <a:pt x="2549652" y="25908"/>
                  </a:lnTo>
                  <a:lnTo>
                    <a:pt x="2554224" y="25908"/>
                  </a:lnTo>
                  <a:close/>
                </a:path>
                <a:path w="2554604" h="848995">
                  <a:moveTo>
                    <a:pt x="2549652" y="25908"/>
                  </a:moveTo>
                  <a:lnTo>
                    <a:pt x="2549652" y="9144"/>
                  </a:lnTo>
                  <a:lnTo>
                    <a:pt x="2545080" y="9509"/>
                  </a:lnTo>
                  <a:lnTo>
                    <a:pt x="2545080" y="25908"/>
                  </a:lnTo>
                  <a:lnTo>
                    <a:pt x="2549652" y="25908"/>
                  </a:lnTo>
                  <a:close/>
                </a:path>
                <a:path w="2554604" h="848995">
                  <a:moveTo>
                    <a:pt x="2484120" y="15240"/>
                  </a:moveTo>
                  <a:lnTo>
                    <a:pt x="2482596" y="6096"/>
                  </a:lnTo>
                  <a:lnTo>
                    <a:pt x="2444496" y="9144"/>
                  </a:lnTo>
                  <a:lnTo>
                    <a:pt x="2446020" y="19812"/>
                  </a:lnTo>
                  <a:lnTo>
                    <a:pt x="2484120" y="15240"/>
                  </a:lnTo>
                  <a:close/>
                </a:path>
                <a:path w="2554604" h="848995">
                  <a:moveTo>
                    <a:pt x="2417064" y="21336"/>
                  </a:moveTo>
                  <a:lnTo>
                    <a:pt x="2417064" y="12192"/>
                  </a:lnTo>
                  <a:lnTo>
                    <a:pt x="2378964" y="15240"/>
                  </a:lnTo>
                  <a:lnTo>
                    <a:pt x="2378964" y="25908"/>
                  </a:lnTo>
                  <a:lnTo>
                    <a:pt x="2417064" y="21336"/>
                  </a:lnTo>
                  <a:close/>
                </a:path>
                <a:path w="2554604" h="848995">
                  <a:moveTo>
                    <a:pt x="2351532" y="28956"/>
                  </a:moveTo>
                  <a:lnTo>
                    <a:pt x="2350008" y="18288"/>
                  </a:lnTo>
                  <a:lnTo>
                    <a:pt x="2313432" y="22860"/>
                  </a:lnTo>
                  <a:lnTo>
                    <a:pt x="2311908" y="22860"/>
                  </a:lnTo>
                  <a:lnTo>
                    <a:pt x="2308860" y="24384"/>
                  </a:lnTo>
                  <a:lnTo>
                    <a:pt x="2308860" y="28956"/>
                  </a:lnTo>
                  <a:lnTo>
                    <a:pt x="2318004" y="28956"/>
                  </a:lnTo>
                  <a:lnTo>
                    <a:pt x="2319528" y="27432"/>
                  </a:lnTo>
                  <a:lnTo>
                    <a:pt x="2319528" y="31623"/>
                  </a:lnTo>
                  <a:lnTo>
                    <a:pt x="2351532" y="28956"/>
                  </a:lnTo>
                  <a:close/>
                </a:path>
                <a:path w="2554604" h="848995">
                  <a:moveTo>
                    <a:pt x="2319528" y="31623"/>
                  </a:moveTo>
                  <a:lnTo>
                    <a:pt x="2319528" y="28956"/>
                  </a:lnTo>
                  <a:lnTo>
                    <a:pt x="2318004" y="28956"/>
                  </a:lnTo>
                  <a:lnTo>
                    <a:pt x="2314956" y="32004"/>
                  </a:lnTo>
                  <a:lnTo>
                    <a:pt x="2319528" y="31623"/>
                  </a:lnTo>
                  <a:close/>
                </a:path>
                <a:path w="2554604" h="848995">
                  <a:moveTo>
                    <a:pt x="2319528" y="28956"/>
                  </a:moveTo>
                  <a:lnTo>
                    <a:pt x="2319528" y="27432"/>
                  </a:lnTo>
                  <a:lnTo>
                    <a:pt x="2318004" y="28956"/>
                  </a:lnTo>
                  <a:lnTo>
                    <a:pt x="2319528" y="28956"/>
                  </a:lnTo>
                  <a:close/>
                </a:path>
                <a:path w="2554604" h="848995">
                  <a:moveTo>
                    <a:pt x="2319528" y="96012"/>
                  </a:moveTo>
                  <a:lnTo>
                    <a:pt x="2319528" y="57912"/>
                  </a:lnTo>
                  <a:lnTo>
                    <a:pt x="2308860" y="57912"/>
                  </a:lnTo>
                  <a:lnTo>
                    <a:pt x="2308860" y="96012"/>
                  </a:lnTo>
                  <a:lnTo>
                    <a:pt x="2319528" y="96012"/>
                  </a:lnTo>
                  <a:close/>
                </a:path>
                <a:path w="2554604" h="848995">
                  <a:moveTo>
                    <a:pt x="2319528" y="161544"/>
                  </a:moveTo>
                  <a:lnTo>
                    <a:pt x="2319528" y="123444"/>
                  </a:lnTo>
                  <a:lnTo>
                    <a:pt x="2308860" y="123444"/>
                  </a:lnTo>
                  <a:lnTo>
                    <a:pt x="2308860" y="161544"/>
                  </a:lnTo>
                  <a:lnTo>
                    <a:pt x="2319528" y="161544"/>
                  </a:lnTo>
                  <a:close/>
                </a:path>
                <a:path w="2554604" h="848995">
                  <a:moveTo>
                    <a:pt x="2319528" y="228600"/>
                  </a:moveTo>
                  <a:lnTo>
                    <a:pt x="2319528" y="190500"/>
                  </a:lnTo>
                  <a:lnTo>
                    <a:pt x="2308860" y="190500"/>
                  </a:lnTo>
                  <a:lnTo>
                    <a:pt x="2308860" y="228600"/>
                  </a:lnTo>
                  <a:lnTo>
                    <a:pt x="2319528" y="228600"/>
                  </a:lnTo>
                  <a:close/>
                </a:path>
                <a:path w="2554604" h="848995">
                  <a:moveTo>
                    <a:pt x="2319528" y="295656"/>
                  </a:moveTo>
                  <a:lnTo>
                    <a:pt x="2319528" y="257556"/>
                  </a:lnTo>
                  <a:lnTo>
                    <a:pt x="2308860" y="257556"/>
                  </a:lnTo>
                  <a:lnTo>
                    <a:pt x="2308860" y="295656"/>
                  </a:lnTo>
                  <a:lnTo>
                    <a:pt x="2319528" y="295656"/>
                  </a:lnTo>
                  <a:close/>
                </a:path>
                <a:path w="2554604" h="848995">
                  <a:moveTo>
                    <a:pt x="2319528" y="362712"/>
                  </a:moveTo>
                  <a:lnTo>
                    <a:pt x="2319528" y="324612"/>
                  </a:lnTo>
                  <a:lnTo>
                    <a:pt x="2308860" y="324612"/>
                  </a:lnTo>
                  <a:lnTo>
                    <a:pt x="2308860" y="362712"/>
                  </a:lnTo>
                  <a:lnTo>
                    <a:pt x="2319528" y="362712"/>
                  </a:lnTo>
                  <a:close/>
                </a:path>
                <a:path w="2554604" h="848995">
                  <a:moveTo>
                    <a:pt x="2319528" y="428244"/>
                  </a:moveTo>
                  <a:lnTo>
                    <a:pt x="2319528" y="390144"/>
                  </a:lnTo>
                  <a:lnTo>
                    <a:pt x="2308860" y="390144"/>
                  </a:lnTo>
                  <a:lnTo>
                    <a:pt x="2308860" y="428244"/>
                  </a:lnTo>
                  <a:lnTo>
                    <a:pt x="2319528" y="428244"/>
                  </a:lnTo>
                  <a:close/>
                </a:path>
                <a:path w="2554604" h="848995">
                  <a:moveTo>
                    <a:pt x="2319528" y="495300"/>
                  </a:moveTo>
                  <a:lnTo>
                    <a:pt x="2319528" y="457200"/>
                  </a:lnTo>
                  <a:lnTo>
                    <a:pt x="2308860" y="457200"/>
                  </a:lnTo>
                  <a:lnTo>
                    <a:pt x="2308860" y="495300"/>
                  </a:lnTo>
                  <a:lnTo>
                    <a:pt x="2319528" y="495300"/>
                  </a:lnTo>
                  <a:close/>
                </a:path>
                <a:path w="2554604" h="848995">
                  <a:moveTo>
                    <a:pt x="2314956" y="545592"/>
                  </a:moveTo>
                  <a:lnTo>
                    <a:pt x="2302764" y="545592"/>
                  </a:lnTo>
                  <a:lnTo>
                    <a:pt x="2302764" y="554736"/>
                  </a:lnTo>
                  <a:lnTo>
                    <a:pt x="2308860" y="554736"/>
                  </a:lnTo>
                  <a:lnTo>
                    <a:pt x="2308860" y="550164"/>
                  </a:lnTo>
                  <a:lnTo>
                    <a:pt x="2314956" y="545592"/>
                  </a:lnTo>
                  <a:close/>
                </a:path>
                <a:path w="2554604" h="848995">
                  <a:moveTo>
                    <a:pt x="2319528" y="553212"/>
                  </a:moveTo>
                  <a:lnTo>
                    <a:pt x="2319528" y="524256"/>
                  </a:lnTo>
                  <a:lnTo>
                    <a:pt x="2308860" y="524256"/>
                  </a:lnTo>
                  <a:lnTo>
                    <a:pt x="2308860" y="545592"/>
                  </a:lnTo>
                  <a:lnTo>
                    <a:pt x="2314956" y="545592"/>
                  </a:lnTo>
                  <a:lnTo>
                    <a:pt x="2314956" y="554736"/>
                  </a:lnTo>
                  <a:lnTo>
                    <a:pt x="2316480" y="554736"/>
                  </a:lnTo>
                  <a:lnTo>
                    <a:pt x="2319528" y="553212"/>
                  </a:lnTo>
                  <a:close/>
                </a:path>
                <a:path w="2554604" h="848995">
                  <a:moveTo>
                    <a:pt x="2314956" y="554736"/>
                  </a:moveTo>
                  <a:lnTo>
                    <a:pt x="2314956" y="545592"/>
                  </a:lnTo>
                  <a:lnTo>
                    <a:pt x="2308860" y="550164"/>
                  </a:lnTo>
                  <a:lnTo>
                    <a:pt x="2308860" y="554736"/>
                  </a:lnTo>
                  <a:lnTo>
                    <a:pt x="2314956" y="554736"/>
                  </a:lnTo>
                  <a:close/>
                </a:path>
                <a:path w="2554604" h="848995">
                  <a:moveTo>
                    <a:pt x="2273808" y="554736"/>
                  </a:moveTo>
                  <a:lnTo>
                    <a:pt x="2273808" y="545592"/>
                  </a:lnTo>
                  <a:lnTo>
                    <a:pt x="2235708" y="545592"/>
                  </a:lnTo>
                  <a:lnTo>
                    <a:pt x="2235708" y="554736"/>
                  </a:lnTo>
                  <a:lnTo>
                    <a:pt x="2273808" y="554736"/>
                  </a:lnTo>
                  <a:close/>
                </a:path>
                <a:path w="2554604" h="848995">
                  <a:moveTo>
                    <a:pt x="2206752" y="554736"/>
                  </a:moveTo>
                  <a:lnTo>
                    <a:pt x="2206752" y="545592"/>
                  </a:lnTo>
                  <a:lnTo>
                    <a:pt x="2168652" y="545592"/>
                  </a:lnTo>
                  <a:lnTo>
                    <a:pt x="2168652" y="554736"/>
                  </a:lnTo>
                  <a:lnTo>
                    <a:pt x="2206752" y="554736"/>
                  </a:lnTo>
                  <a:close/>
                </a:path>
                <a:path w="2554604" h="848995">
                  <a:moveTo>
                    <a:pt x="2141220" y="554736"/>
                  </a:moveTo>
                  <a:lnTo>
                    <a:pt x="2141220" y="545592"/>
                  </a:lnTo>
                  <a:lnTo>
                    <a:pt x="2103120" y="545592"/>
                  </a:lnTo>
                  <a:lnTo>
                    <a:pt x="2103120" y="554736"/>
                  </a:lnTo>
                  <a:lnTo>
                    <a:pt x="2141220" y="554736"/>
                  </a:lnTo>
                  <a:close/>
                </a:path>
                <a:path w="2554604" h="848995">
                  <a:moveTo>
                    <a:pt x="2074164" y="554736"/>
                  </a:moveTo>
                  <a:lnTo>
                    <a:pt x="2074164" y="545592"/>
                  </a:lnTo>
                  <a:lnTo>
                    <a:pt x="2036064" y="545592"/>
                  </a:lnTo>
                  <a:lnTo>
                    <a:pt x="2036064" y="554736"/>
                  </a:lnTo>
                  <a:lnTo>
                    <a:pt x="2074164" y="554736"/>
                  </a:lnTo>
                  <a:close/>
                </a:path>
                <a:path w="2554604" h="848995">
                  <a:moveTo>
                    <a:pt x="2007108" y="554736"/>
                  </a:moveTo>
                  <a:lnTo>
                    <a:pt x="2007108" y="545592"/>
                  </a:lnTo>
                  <a:lnTo>
                    <a:pt x="1969008" y="545592"/>
                  </a:lnTo>
                  <a:lnTo>
                    <a:pt x="1969008" y="554736"/>
                  </a:lnTo>
                  <a:lnTo>
                    <a:pt x="2007108" y="554736"/>
                  </a:lnTo>
                  <a:close/>
                </a:path>
                <a:path w="2554604" h="848995">
                  <a:moveTo>
                    <a:pt x="1940052" y="554736"/>
                  </a:moveTo>
                  <a:lnTo>
                    <a:pt x="1940052" y="545592"/>
                  </a:lnTo>
                  <a:lnTo>
                    <a:pt x="1901952" y="545592"/>
                  </a:lnTo>
                  <a:lnTo>
                    <a:pt x="1901952" y="554736"/>
                  </a:lnTo>
                  <a:lnTo>
                    <a:pt x="1940052" y="554736"/>
                  </a:lnTo>
                  <a:close/>
                </a:path>
                <a:path w="2554604" h="848995">
                  <a:moveTo>
                    <a:pt x="1874520" y="554736"/>
                  </a:moveTo>
                  <a:lnTo>
                    <a:pt x="1874520" y="545592"/>
                  </a:lnTo>
                  <a:lnTo>
                    <a:pt x="1836420" y="545592"/>
                  </a:lnTo>
                  <a:lnTo>
                    <a:pt x="1836420" y="554736"/>
                  </a:lnTo>
                  <a:lnTo>
                    <a:pt x="1874520" y="554736"/>
                  </a:lnTo>
                  <a:close/>
                </a:path>
                <a:path w="2554604" h="848995">
                  <a:moveTo>
                    <a:pt x="1807464" y="554736"/>
                  </a:moveTo>
                  <a:lnTo>
                    <a:pt x="1807464" y="545592"/>
                  </a:lnTo>
                  <a:lnTo>
                    <a:pt x="1769364" y="545592"/>
                  </a:lnTo>
                  <a:lnTo>
                    <a:pt x="1769364" y="554736"/>
                  </a:lnTo>
                  <a:lnTo>
                    <a:pt x="1807464" y="554736"/>
                  </a:lnTo>
                  <a:close/>
                </a:path>
                <a:path w="2554604" h="848995">
                  <a:moveTo>
                    <a:pt x="1740408" y="554736"/>
                  </a:moveTo>
                  <a:lnTo>
                    <a:pt x="1740408" y="545592"/>
                  </a:lnTo>
                  <a:lnTo>
                    <a:pt x="1702308" y="545592"/>
                  </a:lnTo>
                  <a:lnTo>
                    <a:pt x="1702308" y="554736"/>
                  </a:lnTo>
                  <a:lnTo>
                    <a:pt x="1740408" y="554736"/>
                  </a:lnTo>
                  <a:close/>
                </a:path>
                <a:path w="2554604" h="848995">
                  <a:moveTo>
                    <a:pt x="1673352" y="554736"/>
                  </a:moveTo>
                  <a:lnTo>
                    <a:pt x="1673352" y="545592"/>
                  </a:lnTo>
                  <a:lnTo>
                    <a:pt x="1635252" y="545592"/>
                  </a:lnTo>
                  <a:lnTo>
                    <a:pt x="1635252" y="554736"/>
                  </a:lnTo>
                  <a:lnTo>
                    <a:pt x="1673352" y="554736"/>
                  </a:lnTo>
                  <a:close/>
                </a:path>
                <a:path w="2554604" h="848995">
                  <a:moveTo>
                    <a:pt x="1607820" y="554736"/>
                  </a:moveTo>
                  <a:lnTo>
                    <a:pt x="1607820" y="545592"/>
                  </a:lnTo>
                  <a:lnTo>
                    <a:pt x="1569720" y="545592"/>
                  </a:lnTo>
                  <a:lnTo>
                    <a:pt x="1569720" y="554736"/>
                  </a:lnTo>
                  <a:lnTo>
                    <a:pt x="1607820" y="554736"/>
                  </a:lnTo>
                  <a:close/>
                </a:path>
                <a:path w="2554604" h="848995">
                  <a:moveTo>
                    <a:pt x="1540764" y="554736"/>
                  </a:moveTo>
                  <a:lnTo>
                    <a:pt x="1540764" y="545592"/>
                  </a:lnTo>
                  <a:lnTo>
                    <a:pt x="1502664" y="545592"/>
                  </a:lnTo>
                  <a:lnTo>
                    <a:pt x="1502664" y="554736"/>
                  </a:lnTo>
                  <a:lnTo>
                    <a:pt x="1540764" y="554736"/>
                  </a:lnTo>
                  <a:close/>
                </a:path>
                <a:path w="2554604" h="848995">
                  <a:moveTo>
                    <a:pt x="1473708" y="554736"/>
                  </a:moveTo>
                  <a:lnTo>
                    <a:pt x="1473708" y="545592"/>
                  </a:lnTo>
                  <a:lnTo>
                    <a:pt x="1435608" y="545592"/>
                  </a:lnTo>
                  <a:lnTo>
                    <a:pt x="1435608" y="554736"/>
                  </a:lnTo>
                  <a:lnTo>
                    <a:pt x="1473708" y="554736"/>
                  </a:lnTo>
                  <a:close/>
                </a:path>
                <a:path w="2554604" h="848995">
                  <a:moveTo>
                    <a:pt x="1406652" y="554736"/>
                  </a:moveTo>
                  <a:lnTo>
                    <a:pt x="1406652" y="545592"/>
                  </a:lnTo>
                  <a:lnTo>
                    <a:pt x="1368552" y="545592"/>
                  </a:lnTo>
                  <a:lnTo>
                    <a:pt x="1368552" y="554736"/>
                  </a:lnTo>
                  <a:lnTo>
                    <a:pt x="1406652" y="554736"/>
                  </a:lnTo>
                  <a:close/>
                </a:path>
                <a:path w="2554604" h="848995">
                  <a:moveTo>
                    <a:pt x="1341120" y="554736"/>
                  </a:moveTo>
                  <a:lnTo>
                    <a:pt x="1341120" y="545592"/>
                  </a:lnTo>
                  <a:lnTo>
                    <a:pt x="1303020" y="545592"/>
                  </a:lnTo>
                  <a:lnTo>
                    <a:pt x="1303020" y="554736"/>
                  </a:lnTo>
                  <a:lnTo>
                    <a:pt x="1341120" y="554736"/>
                  </a:lnTo>
                  <a:close/>
                </a:path>
                <a:path w="2554604" h="848995">
                  <a:moveTo>
                    <a:pt x="1274064" y="554736"/>
                  </a:moveTo>
                  <a:lnTo>
                    <a:pt x="1274064" y="545592"/>
                  </a:lnTo>
                  <a:lnTo>
                    <a:pt x="1235964" y="545592"/>
                  </a:lnTo>
                  <a:lnTo>
                    <a:pt x="1235964" y="554736"/>
                  </a:lnTo>
                  <a:lnTo>
                    <a:pt x="1274064" y="554736"/>
                  </a:lnTo>
                  <a:close/>
                </a:path>
                <a:path w="2554604" h="848995">
                  <a:moveTo>
                    <a:pt x="1207008" y="554736"/>
                  </a:moveTo>
                  <a:lnTo>
                    <a:pt x="1207008" y="545592"/>
                  </a:lnTo>
                  <a:lnTo>
                    <a:pt x="1168908" y="545592"/>
                  </a:lnTo>
                  <a:lnTo>
                    <a:pt x="1168908" y="554736"/>
                  </a:lnTo>
                  <a:lnTo>
                    <a:pt x="1207008" y="554736"/>
                  </a:lnTo>
                  <a:close/>
                </a:path>
                <a:path w="2554604" h="848995">
                  <a:moveTo>
                    <a:pt x="1139952" y="554736"/>
                  </a:moveTo>
                  <a:lnTo>
                    <a:pt x="1139952" y="545592"/>
                  </a:lnTo>
                  <a:lnTo>
                    <a:pt x="1101852" y="545592"/>
                  </a:lnTo>
                  <a:lnTo>
                    <a:pt x="1101852" y="554736"/>
                  </a:lnTo>
                  <a:lnTo>
                    <a:pt x="1139952" y="554736"/>
                  </a:lnTo>
                  <a:close/>
                </a:path>
                <a:path w="2554604" h="848995">
                  <a:moveTo>
                    <a:pt x="1074420" y="554736"/>
                  </a:moveTo>
                  <a:lnTo>
                    <a:pt x="1074420" y="545592"/>
                  </a:lnTo>
                  <a:lnTo>
                    <a:pt x="1036320" y="545592"/>
                  </a:lnTo>
                  <a:lnTo>
                    <a:pt x="1036320" y="554736"/>
                  </a:lnTo>
                  <a:lnTo>
                    <a:pt x="1074420" y="554736"/>
                  </a:lnTo>
                  <a:close/>
                </a:path>
                <a:path w="2554604" h="848995">
                  <a:moveTo>
                    <a:pt x="1007364" y="554736"/>
                  </a:moveTo>
                  <a:lnTo>
                    <a:pt x="1007364" y="545592"/>
                  </a:lnTo>
                  <a:lnTo>
                    <a:pt x="969264" y="545592"/>
                  </a:lnTo>
                  <a:lnTo>
                    <a:pt x="969264" y="554736"/>
                  </a:lnTo>
                  <a:lnTo>
                    <a:pt x="1007364" y="554736"/>
                  </a:lnTo>
                  <a:close/>
                </a:path>
                <a:path w="2554604" h="848995">
                  <a:moveTo>
                    <a:pt x="940308" y="554736"/>
                  </a:moveTo>
                  <a:lnTo>
                    <a:pt x="940308" y="545592"/>
                  </a:lnTo>
                  <a:lnTo>
                    <a:pt x="902208" y="545592"/>
                  </a:lnTo>
                  <a:lnTo>
                    <a:pt x="902208" y="554736"/>
                  </a:lnTo>
                  <a:lnTo>
                    <a:pt x="940308" y="554736"/>
                  </a:lnTo>
                  <a:close/>
                </a:path>
                <a:path w="2554604" h="848995">
                  <a:moveTo>
                    <a:pt x="873252" y="554736"/>
                  </a:moveTo>
                  <a:lnTo>
                    <a:pt x="873252" y="545592"/>
                  </a:lnTo>
                  <a:lnTo>
                    <a:pt x="835152" y="545592"/>
                  </a:lnTo>
                  <a:lnTo>
                    <a:pt x="835152" y="554736"/>
                  </a:lnTo>
                  <a:lnTo>
                    <a:pt x="873252" y="554736"/>
                  </a:lnTo>
                  <a:close/>
                </a:path>
                <a:path w="2554604" h="848995">
                  <a:moveTo>
                    <a:pt x="807720" y="554736"/>
                  </a:moveTo>
                  <a:lnTo>
                    <a:pt x="807720" y="545592"/>
                  </a:lnTo>
                  <a:lnTo>
                    <a:pt x="769620" y="545592"/>
                  </a:lnTo>
                  <a:lnTo>
                    <a:pt x="769620" y="554736"/>
                  </a:lnTo>
                  <a:lnTo>
                    <a:pt x="807720" y="554736"/>
                  </a:lnTo>
                  <a:close/>
                </a:path>
                <a:path w="2554604" h="848995">
                  <a:moveTo>
                    <a:pt x="740664" y="554736"/>
                  </a:moveTo>
                  <a:lnTo>
                    <a:pt x="740664" y="545592"/>
                  </a:lnTo>
                  <a:lnTo>
                    <a:pt x="702564" y="545592"/>
                  </a:lnTo>
                  <a:lnTo>
                    <a:pt x="702564" y="554736"/>
                  </a:lnTo>
                  <a:lnTo>
                    <a:pt x="740664" y="554736"/>
                  </a:lnTo>
                  <a:close/>
                </a:path>
                <a:path w="2554604" h="848995">
                  <a:moveTo>
                    <a:pt x="673608" y="554736"/>
                  </a:moveTo>
                  <a:lnTo>
                    <a:pt x="673608" y="545592"/>
                  </a:lnTo>
                  <a:lnTo>
                    <a:pt x="635508" y="545592"/>
                  </a:lnTo>
                  <a:lnTo>
                    <a:pt x="635508" y="554736"/>
                  </a:lnTo>
                  <a:lnTo>
                    <a:pt x="673608" y="554736"/>
                  </a:lnTo>
                  <a:close/>
                </a:path>
                <a:path w="2554604" h="848995">
                  <a:moveTo>
                    <a:pt x="606552" y="554736"/>
                  </a:moveTo>
                  <a:lnTo>
                    <a:pt x="606552" y="545592"/>
                  </a:lnTo>
                  <a:lnTo>
                    <a:pt x="568452" y="545592"/>
                  </a:lnTo>
                  <a:lnTo>
                    <a:pt x="568452" y="554736"/>
                  </a:lnTo>
                  <a:lnTo>
                    <a:pt x="606552" y="554736"/>
                  </a:lnTo>
                  <a:close/>
                </a:path>
                <a:path w="2554604" h="848995">
                  <a:moveTo>
                    <a:pt x="541020" y="554736"/>
                  </a:moveTo>
                  <a:lnTo>
                    <a:pt x="541020" y="545592"/>
                  </a:lnTo>
                  <a:lnTo>
                    <a:pt x="502920" y="545592"/>
                  </a:lnTo>
                  <a:lnTo>
                    <a:pt x="502920" y="554736"/>
                  </a:lnTo>
                  <a:lnTo>
                    <a:pt x="541020" y="554736"/>
                  </a:lnTo>
                  <a:close/>
                </a:path>
                <a:path w="2554604" h="848995">
                  <a:moveTo>
                    <a:pt x="473964" y="554736"/>
                  </a:moveTo>
                  <a:lnTo>
                    <a:pt x="473964" y="545592"/>
                  </a:lnTo>
                  <a:lnTo>
                    <a:pt x="435864" y="545592"/>
                  </a:lnTo>
                  <a:lnTo>
                    <a:pt x="435864" y="554736"/>
                  </a:lnTo>
                  <a:lnTo>
                    <a:pt x="473964" y="554736"/>
                  </a:lnTo>
                  <a:close/>
                </a:path>
                <a:path w="2554604" h="848995">
                  <a:moveTo>
                    <a:pt x="406908" y="554736"/>
                  </a:moveTo>
                  <a:lnTo>
                    <a:pt x="406908" y="545592"/>
                  </a:lnTo>
                  <a:lnTo>
                    <a:pt x="368808" y="545592"/>
                  </a:lnTo>
                  <a:lnTo>
                    <a:pt x="368808" y="554736"/>
                  </a:lnTo>
                  <a:lnTo>
                    <a:pt x="406908" y="554736"/>
                  </a:lnTo>
                  <a:close/>
                </a:path>
                <a:path w="2554604" h="848995">
                  <a:moveTo>
                    <a:pt x="339852" y="554736"/>
                  </a:moveTo>
                  <a:lnTo>
                    <a:pt x="339852" y="545592"/>
                  </a:lnTo>
                  <a:lnTo>
                    <a:pt x="301752" y="545592"/>
                  </a:lnTo>
                  <a:lnTo>
                    <a:pt x="301752" y="554736"/>
                  </a:lnTo>
                  <a:lnTo>
                    <a:pt x="339852" y="554736"/>
                  </a:lnTo>
                  <a:close/>
                </a:path>
                <a:path w="2554604" h="848995">
                  <a:moveTo>
                    <a:pt x="274320" y="554736"/>
                  </a:moveTo>
                  <a:lnTo>
                    <a:pt x="274320" y="545592"/>
                  </a:lnTo>
                  <a:lnTo>
                    <a:pt x="236220" y="545592"/>
                  </a:lnTo>
                  <a:lnTo>
                    <a:pt x="236220" y="554736"/>
                  </a:lnTo>
                  <a:lnTo>
                    <a:pt x="274320" y="554736"/>
                  </a:lnTo>
                  <a:close/>
                </a:path>
                <a:path w="2554604" h="848995">
                  <a:moveTo>
                    <a:pt x="191643" y="545592"/>
                  </a:moveTo>
                  <a:lnTo>
                    <a:pt x="190500" y="531876"/>
                  </a:lnTo>
                  <a:lnTo>
                    <a:pt x="181356" y="531876"/>
                  </a:lnTo>
                  <a:lnTo>
                    <a:pt x="181356" y="550164"/>
                  </a:lnTo>
                  <a:lnTo>
                    <a:pt x="182880" y="553212"/>
                  </a:lnTo>
                  <a:lnTo>
                    <a:pt x="184404" y="554736"/>
                  </a:lnTo>
                  <a:lnTo>
                    <a:pt x="187452" y="554736"/>
                  </a:lnTo>
                  <a:lnTo>
                    <a:pt x="187452" y="545592"/>
                  </a:lnTo>
                  <a:lnTo>
                    <a:pt x="191643" y="545592"/>
                  </a:lnTo>
                  <a:close/>
                </a:path>
                <a:path w="2554604" h="848995">
                  <a:moveTo>
                    <a:pt x="192024" y="550164"/>
                  </a:moveTo>
                  <a:lnTo>
                    <a:pt x="191643" y="545592"/>
                  </a:lnTo>
                  <a:lnTo>
                    <a:pt x="187452" y="545592"/>
                  </a:lnTo>
                  <a:lnTo>
                    <a:pt x="192024" y="550164"/>
                  </a:lnTo>
                  <a:close/>
                </a:path>
                <a:path w="2554604" h="848995">
                  <a:moveTo>
                    <a:pt x="192024" y="554736"/>
                  </a:moveTo>
                  <a:lnTo>
                    <a:pt x="192024" y="550164"/>
                  </a:lnTo>
                  <a:lnTo>
                    <a:pt x="187452" y="545592"/>
                  </a:lnTo>
                  <a:lnTo>
                    <a:pt x="187452" y="554736"/>
                  </a:lnTo>
                  <a:lnTo>
                    <a:pt x="192024" y="554736"/>
                  </a:lnTo>
                  <a:close/>
                </a:path>
                <a:path w="2554604" h="848995">
                  <a:moveTo>
                    <a:pt x="207264" y="554736"/>
                  </a:moveTo>
                  <a:lnTo>
                    <a:pt x="207264" y="545592"/>
                  </a:lnTo>
                  <a:lnTo>
                    <a:pt x="191643" y="545592"/>
                  </a:lnTo>
                  <a:lnTo>
                    <a:pt x="192024" y="550164"/>
                  </a:lnTo>
                  <a:lnTo>
                    <a:pt x="192024" y="554736"/>
                  </a:lnTo>
                  <a:lnTo>
                    <a:pt x="207264" y="554736"/>
                  </a:lnTo>
                  <a:close/>
                </a:path>
                <a:path w="2554604" h="848995">
                  <a:moveTo>
                    <a:pt x="190500" y="502920"/>
                  </a:moveTo>
                  <a:lnTo>
                    <a:pt x="188976" y="464820"/>
                  </a:lnTo>
                  <a:lnTo>
                    <a:pt x="179832" y="466344"/>
                  </a:lnTo>
                  <a:lnTo>
                    <a:pt x="181356" y="504444"/>
                  </a:lnTo>
                  <a:lnTo>
                    <a:pt x="190500" y="502920"/>
                  </a:lnTo>
                  <a:close/>
                </a:path>
                <a:path w="2554604" h="848995">
                  <a:moveTo>
                    <a:pt x="187452" y="437388"/>
                  </a:moveTo>
                  <a:lnTo>
                    <a:pt x="187452" y="399288"/>
                  </a:lnTo>
                  <a:lnTo>
                    <a:pt x="176784" y="399288"/>
                  </a:lnTo>
                  <a:lnTo>
                    <a:pt x="178308" y="437388"/>
                  </a:lnTo>
                  <a:lnTo>
                    <a:pt x="187452" y="437388"/>
                  </a:lnTo>
                  <a:close/>
                </a:path>
                <a:path w="2554604" h="848995">
                  <a:moveTo>
                    <a:pt x="185928" y="370332"/>
                  </a:moveTo>
                  <a:lnTo>
                    <a:pt x="184404" y="332232"/>
                  </a:lnTo>
                  <a:lnTo>
                    <a:pt x="175260" y="332232"/>
                  </a:lnTo>
                  <a:lnTo>
                    <a:pt x="176784" y="370332"/>
                  </a:lnTo>
                  <a:lnTo>
                    <a:pt x="185928" y="370332"/>
                  </a:lnTo>
                  <a:close/>
                </a:path>
                <a:path w="2554604" h="848995">
                  <a:moveTo>
                    <a:pt x="184404" y="303276"/>
                  </a:moveTo>
                  <a:lnTo>
                    <a:pt x="182880" y="265176"/>
                  </a:lnTo>
                  <a:lnTo>
                    <a:pt x="173736" y="265176"/>
                  </a:lnTo>
                  <a:lnTo>
                    <a:pt x="173736" y="303276"/>
                  </a:lnTo>
                  <a:lnTo>
                    <a:pt x="184404" y="303276"/>
                  </a:lnTo>
                  <a:close/>
                </a:path>
                <a:path w="2554604" h="848995">
                  <a:moveTo>
                    <a:pt x="181356" y="237744"/>
                  </a:moveTo>
                  <a:lnTo>
                    <a:pt x="179832" y="199644"/>
                  </a:lnTo>
                  <a:lnTo>
                    <a:pt x="170688" y="199644"/>
                  </a:lnTo>
                  <a:lnTo>
                    <a:pt x="172212" y="237744"/>
                  </a:lnTo>
                  <a:lnTo>
                    <a:pt x="181356" y="237744"/>
                  </a:lnTo>
                  <a:close/>
                </a:path>
                <a:path w="2554604" h="848995">
                  <a:moveTo>
                    <a:pt x="179832" y="170688"/>
                  </a:moveTo>
                  <a:lnTo>
                    <a:pt x="178308" y="132588"/>
                  </a:lnTo>
                  <a:lnTo>
                    <a:pt x="169164" y="132588"/>
                  </a:lnTo>
                  <a:lnTo>
                    <a:pt x="170688" y="170688"/>
                  </a:lnTo>
                  <a:lnTo>
                    <a:pt x="179832" y="170688"/>
                  </a:lnTo>
                  <a:close/>
                </a:path>
                <a:path w="2554604" h="848995">
                  <a:moveTo>
                    <a:pt x="176784" y="103632"/>
                  </a:moveTo>
                  <a:lnTo>
                    <a:pt x="176784" y="65532"/>
                  </a:lnTo>
                  <a:lnTo>
                    <a:pt x="166116" y="65532"/>
                  </a:lnTo>
                  <a:lnTo>
                    <a:pt x="167640" y="103632"/>
                  </a:lnTo>
                  <a:lnTo>
                    <a:pt x="176784" y="103632"/>
                  </a:lnTo>
                  <a:close/>
                </a:path>
                <a:path w="2554604" h="848995">
                  <a:moveTo>
                    <a:pt x="175260" y="36576"/>
                  </a:moveTo>
                  <a:lnTo>
                    <a:pt x="173736" y="4572"/>
                  </a:lnTo>
                  <a:lnTo>
                    <a:pt x="173736" y="1524"/>
                  </a:lnTo>
                  <a:lnTo>
                    <a:pt x="172212" y="0"/>
                  </a:lnTo>
                  <a:lnTo>
                    <a:pt x="164592" y="0"/>
                  </a:lnTo>
                  <a:lnTo>
                    <a:pt x="164592" y="4572"/>
                  </a:lnTo>
                  <a:lnTo>
                    <a:pt x="169164" y="9144"/>
                  </a:lnTo>
                  <a:lnTo>
                    <a:pt x="169164" y="37592"/>
                  </a:lnTo>
                  <a:lnTo>
                    <a:pt x="175260" y="36576"/>
                  </a:lnTo>
                  <a:close/>
                </a:path>
                <a:path w="2554604" h="848995">
                  <a:moveTo>
                    <a:pt x="169164" y="9144"/>
                  </a:moveTo>
                  <a:lnTo>
                    <a:pt x="164592" y="4572"/>
                  </a:lnTo>
                  <a:lnTo>
                    <a:pt x="164799" y="9144"/>
                  </a:lnTo>
                  <a:lnTo>
                    <a:pt x="169164" y="9144"/>
                  </a:lnTo>
                  <a:close/>
                </a:path>
                <a:path w="2554604" h="848995">
                  <a:moveTo>
                    <a:pt x="164799" y="9144"/>
                  </a:moveTo>
                  <a:lnTo>
                    <a:pt x="164592" y="4572"/>
                  </a:lnTo>
                  <a:lnTo>
                    <a:pt x="164592" y="9144"/>
                  </a:lnTo>
                  <a:lnTo>
                    <a:pt x="164799" y="9144"/>
                  </a:lnTo>
                  <a:close/>
                </a:path>
                <a:path w="2554604" h="848995">
                  <a:moveTo>
                    <a:pt x="169164" y="37592"/>
                  </a:moveTo>
                  <a:lnTo>
                    <a:pt x="169164" y="9144"/>
                  </a:lnTo>
                  <a:lnTo>
                    <a:pt x="164799" y="9144"/>
                  </a:lnTo>
                  <a:lnTo>
                    <a:pt x="166116" y="38100"/>
                  </a:lnTo>
                  <a:lnTo>
                    <a:pt x="169164" y="37592"/>
                  </a:lnTo>
                  <a:close/>
                </a:path>
                <a:path w="2554604" h="848995">
                  <a:moveTo>
                    <a:pt x="135636" y="9144"/>
                  </a:moveTo>
                  <a:lnTo>
                    <a:pt x="135636" y="0"/>
                  </a:lnTo>
                  <a:lnTo>
                    <a:pt x="97536" y="0"/>
                  </a:lnTo>
                  <a:lnTo>
                    <a:pt x="97536" y="9144"/>
                  </a:lnTo>
                  <a:lnTo>
                    <a:pt x="135636" y="9144"/>
                  </a:lnTo>
                  <a:close/>
                </a:path>
                <a:path w="2554604" h="848995">
                  <a:moveTo>
                    <a:pt x="68580" y="9144"/>
                  </a:moveTo>
                  <a:lnTo>
                    <a:pt x="68580" y="0"/>
                  </a:lnTo>
                  <a:lnTo>
                    <a:pt x="30480" y="0"/>
                  </a:lnTo>
                  <a:lnTo>
                    <a:pt x="30480" y="9144"/>
                  </a:lnTo>
                  <a:lnTo>
                    <a:pt x="68580" y="9144"/>
                  </a:lnTo>
                  <a:close/>
                </a:path>
                <a:path w="2554604" h="848995">
                  <a:moveTo>
                    <a:pt x="10668" y="45720"/>
                  </a:moveTo>
                  <a:lnTo>
                    <a:pt x="10668" y="7620"/>
                  </a:lnTo>
                  <a:lnTo>
                    <a:pt x="0" y="7620"/>
                  </a:lnTo>
                  <a:lnTo>
                    <a:pt x="0" y="45720"/>
                  </a:lnTo>
                  <a:lnTo>
                    <a:pt x="10668" y="45720"/>
                  </a:lnTo>
                  <a:close/>
                </a:path>
                <a:path w="2554604" h="848995">
                  <a:moveTo>
                    <a:pt x="10668" y="112776"/>
                  </a:moveTo>
                  <a:lnTo>
                    <a:pt x="10668" y="74676"/>
                  </a:lnTo>
                  <a:lnTo>
                    <a:pt x="0" y="74676"/>
                  </a:lnTo>
                  <a:lnTo>
                    <a:pt x="0" y="112776"/>
                  </a:lnTo>
                  <a:lnTo>
                    <a:pt x="10668" y="112776"/>
                  </a:lnTo>
                  <a:close/>
                </a:path>
                <a:path w="2554604" h="848995">
                  <a:moveTo>
                    <a:pt x="10668" y="178308"/>
                  </a:moveTo>
                  <a:lnTo>
                    <a:pt x="10668" y="140208"/>
                  </a:lnTo>
                  <a:lnTo>
                    <a:pt x="0" y="140208"/>
                  </a:lnTo>
                  <a:lnTo>
                    <a:pt x="0" y="178308"/>
                  </a:lnTo>
                  <a:lnTo>
                    <a:pt x="10668" y="178308"/>
                  </a:lnTo>
                  <a:close/>
                </a:path>
                <a:path w="2554604" h="848995">
                  <a:moveTo>
                    <a:pt x="10668" y="245364"/>
                  </a:moveTo>
                  <a:lnTo>
                    <a:pt x="10668" y="207264"/>
                  </a:lnTo>
                  <a:lnTo>
                    <a:pt x="0" y="207264"/>
                  </a:lnTo>
                  <a:lnTo>
                    <a:pt x="0" y="245364"/>
                  </a:lnTo>
                  <a:lnTo>
                    <a:pt x="10668" y="245364"/>
                  </a:lnTo>
                  <a:close/>
                </a:path>
                <a:path w="2554604" h="848995">
                  <a:moveTo>
                    <a:pt x="10668" y="312420"/>
                  </a:moveTo>
                  <a:lnTo>
                    <a:pt x="10668" y="274320"/>
                  </a:lnTo>
                  <a:lnTo>
                    <a:pt x="0" y="274320"/>
                  </a:lnTo>
                  <a:lnTo>
                    <a:pt x="0" y="312420"/>
                  </a:lnTo>
                  <a:lnTo>
                    <a:pt x="10668" y="312420"/>
                  </a:lnTo>
                  <a:close/>
                </a:path>
                <a:path w="2554604" h="848995">
                  <a:moveTo>
                    <a:pt x="10668" y="379476"/>
                  </a:moveTo>
                  <a:lnTo>
                    <a:pt x="10668" y="341376"/>
                  </a:lnTo>
                  <a:lnTo>
                    <a:pt x="0" y="341376"/>
                  </a:lnTo>
                  <a:lnTo>
                    <a:pt x="0" y="379476"/>
                  </a:lnTo>
                  <a:lnTo>
                    <a:pt x="10668" y="379476"/>
                  </a:lnTo>
                  <a:close/>
                </a:path>
                <a:path w="2554604" h="848995">
                  <a:moveTo>
                    <a:pt x="10668" y="445008"/>
                  </a:moveTo>
                  <a:lnTo>
                    <a:pt x="10668" y="406908"/>
                  </a:lnTo>
                  <a:lnTo>
                    <a:pt x="0" y="406908"/>
                  </a:lnTo>
                  <a:lnTo>
                    <a:pt x="0" y="445008"/>
                  </a:lnTo>
                  <a:lnTo>
                    <a:pt x="10668" y="445008"/>
                  </a:lnTo>
                  <a:close/>
                </a:path>
                <a:path w="2554604" h="848995">
                  <a:moveTo>
                    <a:pt x="10668" y="512064"/>
                  </a:moveTo>
                  <a:lnTo>
                    <a:pt x="10668" y="473964"/>
                  </a:lnTo>
                  <a:lnTo>
                    <a:pt x="0" y="473964"/>
                  </a:lnTo>
                  <a:lnTo>
                    <a:pt x="0" y="512064"/>
                  </a:lnTo>
                  <a:lnTo>
                    <a:pt x="10668" y="512064"/>
                  </a:lnTo>
                  <a:close/>
                </a:path>
                <a:path w="2554604" h="848995">
                  <a:moveTo>
                    <a:pt x="10668" y="579120"/>
                  </a:moveTo>
                  <a:lnTo>
                    <a:pt x="10668" y="541020"/>
                  </a:lnTo>
                  <a:lnTo>
                    <a:pt x="0" y="541020"/>
                  </a:lnTo>
                  <a:lnTo>
                    <a:pt x="0" y="579120"/>
                  </a:lnTo>
                  <a:lnTo>
                    <a:pt x="10668" y="579120"/>
                  </a:lnTo>
                  <a:close/>
                </a:path>
                <a:path w="2554604" h="848995">
                  <a:moveTo>
                    <a:pt x="10668" y="646176"/>
                  </a:moveTo>
                  <a:lnTo>
                    <a:pt x="10668" y="608076"/>
                  </a:lnTo>
                  <a:lnTo>
                    <a:pt x="0" y="608076"/>
                  </a:lnTo>
                  <a:lnTo>
                    <a:pt x="0" y="646176"/>
                  </a:lnTo>
                  <a:lnTo>
                    <a:pt x="10668" y="646176"/>
                  </a:lnTo>
                  <a:close/>
                </a:path>
                <a:path w="2554604" h="848995">
                  <a:moveTo>
                    <a:pt x="10668" y="711708"/>
                  </a:moveTo>
                  <a:lnTo>
                    <a:pt x="10668" y="673608"/>
                  </a:lnTo>
                  <a:lnTo>
                    <a:pt x="0" y="673608"/>
                  </a:lnTo>
                  <a:lnTo>
                    <a:pt x="0" y="711708"/>
                  </a:lnTo>
                  <a:lnTo>
                    <a:pt x="10668" y="711708"/>
                  </a:lnTo>
                  <a:close/>
                </a:path>
                <a:path w="2554604" h="848995">
                  <a:moveTo>
                    <a:pt x="10668" y="778764"/>
                  </a:moveTo>
                  <a:lnTo>
                    <a:pt x="10668" y="740664"/>
                  </a:lnTo>
                  <a:lnTo>
                    <a:pt x="0" y="740664"/>
                  </a:lnTo>
                  <a:lnTo>
                    <a:pt x="0" y="778764"/>
                  </a:lnTo>
                  <a:lnTo>
                    <a:pt x="10668" y="778764"/>
                  </a:lnTo>
                  <a:close/>
                </a:path>
                <a:path w="2554604" h="848995">
                  <a:moveTo>
                    <a:pt x="10668" y="844296"/>
                  </a:moveTo>
                  <a:lnTo>
                    <a:pt x="10668" y="807720"/>
                  </a:lnTo>
                  <a:lnTo>
                    <a:pt x="0" y="807720"/>
                  </a:lnTo>
                  <a:lnTo>
                    <a:pt x="0" y="847344"/>
                  </a:lnTo>
                  <a:lnTo>
                    <a:pt x="3048" y="848868"/>
                  </a:lnTo>
                  <a:lnTo>
                    <a:pt x="6096" y="848868"/>
                  </a:lnTo>
                  <a:lnTo>
                    <a:pt x="6096" y="839724"/>
                  </a:lnTo>
                  <a:lnTo>
                    <a:pt x="10668" y="844296"/>
                  </a:lnTo>
                  <a:close/>
                </a:path>
                <a:path w="2554604" h="848995">
                  <a:moveTo>
                    <a:pt x="73152" y="848868"/>
                  </a:moveTo>
                  <a:lnTo>
                    <a:pt x="73152" y="839724"/>
                  </a:lnTo>
                  <a:lnTo>
                    <a:pt x="35052" y="839724"/>
                  </a:lnTo>
                  <a:lnTo>
                    <a:pt x="35052" y="848868"/>
                  </a:lnTo>
                  <a:lnTo>
                    <a:pt x="73152" y="848868"/>
                  </a:lnTo>
                  <a:close/>
                </a:path>
                <a:path w="2554604" h="848995">
                  <a:moveTo>
                    <a:pt x="140208" y="848868"/>
                  </a:moveTo>
                  <a:lnTo>
                    <a:pt x="140208" y="839724"/>
                  </a:lnTo>
                  <a:lnTo>
                    <a:pt x="102108" y="839724"/>
                  </a:lnTo>
                  <a:lnTo>
                    <a:pt x="102108" y="848868"/>
                  </a:lnTo>
                  <a:lnTo>
                    <a:pt x="140208" y="848868"/>
                  </a:lnTo>
                  <a:close/>
                </a:path>
                <a:path w="2554604" h="848995">
                  <a:moveTo>
                    <a:pt x="205740" y="848868"/>
                  </a:moveTo>
                  <a:lnTo>
                    <a:pt x="205740" y="839724"/>
                  </a:lnTo>
                  <a:lnTo>
                    <a:pt x="167640" y="839724"/>
                  </a:lnTo>
                  <a:lnTo>
                    <a:pt x="167640" y="848868"/>
                  </a:lnTo>
                  <a:lnTo>
                    <a:pt x="205740" y="848868"/>
                  </a:lnTo>
                  <a:close/>
                </a:path>
                <a:path w="2554604" h="848995">
                  <a:moveTo>
                    <a:pt x="272796" y="848868"/>
                  </a:moveTo>
                  <a:lnTo>
                    <a:pt x="272796" y="839724"/>
                  </a:lnTo>
                  <a:lnTo>
                    <a:pt x="234696" y="839724"/>
                  </a:lnTo>
                  <a:lnTo>
                    <a:pt x="234696" y="848868"/>
                  </a:lnTo>
                  <a:lnTo>
                    <a:pt x="272796" y="848868"/>
                  </a:lnTo>
                  <a:close/>
                </a:path>
                <a:path w="2554604" h="848995">
                  <a:moveTo>
                    <a:pt x="339852" y="848868"/>
                  </a:moveTo>
                  <a:lnTo>
                    <a:pt x="339852" y="839724"/>
                  </a:lnTo>
                  <a:lnTo>
                    <a:pt x="301752" y="839724"/>
                  </a:lnTo>
                  <a:lnTo>
                    <a:pt x="301752" y="848868"/>
                  </a:lnTo>
                  <a:lnTo>
                    <a:pt x="339852" y="848868"/>
                  </a:lnTo>
                  <a:close/>
                </a:path>
                <a:path w="2554604" h="848995">
                  <a:moveTo>
                    <a:pt x="406908" y="848868"/>
                  </a:moveTo>
                  <a:lnTo>
                    <a:pt x="406908" y="839724"/>
                  </a:lnTo>
                  <a:lnTo>
                    <a:pt x="368808" y="839724"/>
                  </a:lnTo>
                  <a:lnTo>
                    <a:pt x="368808" y="848868"/>
                  </a:lnTo>
                  <a:lnTo>
                    <a:pt x="406908" y="848868"/>
                  </a:lnTo>
                  <a:close/>
                </a:path>
                <a:path w="2554604" h="848995">
                  <a:moveTo>
                    <a:pt x="472440" y="848868"/>
                  </a:moveTo>
                  <a:lnTo>
                    <a:pt x="472440" y="839724"/>
                  </a:lnTo>
                  <a:lnTo>
                    <a:pt x="434340" y="839724"/>
                  </a:lnTo>
                  <a:lnTo>
                    <a:pt x="434340" y="848868"/>
                  </a:lnTo>
                  <a:lnTo>
                    <a:pt x="472440" y="848868"/>
                  </a:lnTo>
                  <a:close/>
                </a:path>
                <a:path w="2554604" h="848995">
                  <a:moveTo>
                    <a:pt x="539496" y="848868"/>
                  </a:moveTo>
                  <a:lnTo>
                    <a:pt x="539496" y="839724"/>
                  </a:lnTo>
                  <a:lnTo>
                    <a:pt x="501396" y="839724"/>
                  </a:lnTo>
                  <a:lnTo>
                    <a:pt x="501396" y="848868"/>
                  </a:lnTo>
                  <a:lnTo>
                    <a:pt x="539496" y="848868"/>
                  </a:lnTo>
                  <a:close/>
                </a:path>
                <a:path w="2554604" h="848995">
                  <a:moveTo>
                    <a:pt x="606552" y="848868"/>
                  </a:moveTo>
                  <a:lnTo>
                    <a:pt x="606552" y="839724"/>
                  </a:lnTo>
                  <a:lnTo>
                    <a:pt x="568452" y="839724"/>
                  </a:lnTo>
                  <a:lnTo>
                    <a:pt x="568452" y="848868"/>
                  </a:lnTo>
                  <a:lnTo>
                    <a:pt x="606552" y="848868"/>
                  </a:lnTo>
                  <a:close/>
                </a:path>
                <a:path w="2554604" h="848995">
                  <a:moveTo>
                    <a:pt x="673608" y="848868"/>
                  </a:moveTo>
                  <a:lnTo>
                    <a:pt x="673608" y="839724"/>
                  </a:lnTo>
                  <a:lnTo>
                    <a:pt x="635508" y="839724"/>
                  </a:lnTo>
                  <a:lnTo>
                    <a:pt x="635508" y="848868"/>
                  </a:lnTo>
                  <a:lnTo>
                    <a:pt x="673608" y="848868"/>
                  </a:lnTo>
                  <a:close/>
                </a:path>
                <a:path w="2554604" h="848995">
                  <a:moveTo>
                    <a:pt x="739140" y="848868"/>
                  </a:moveTo>
                  <a:lnTo>
                    <a:pt x="739140" y="839724"/>
                  </a:lnTo>
                  <a:lnTo>
                    <a:pt x="701040" y="839724"/>
                  </a:lnTo>
                  <a:lnTo>
                    <a:pt x="701040" y="848868"/>
                  </a:lnTo>
                  <a:lnTo>
                    <a:pt x="739140" y="848868"/>
                  </a:lnTo>
                  <a:close/>
                </a:path>
                <a:path w="2554604" h="848995">
                  <a:moveTo>
                    <a:pt x="806196" y="848868"/>
                  </a:moveTo>
                  <a:lnTo>
                    <a:pt x="806196" y="839724"/>
                  </a:lnTo>
                  <a:lnTo>
                    <a:pt x="768096" y="839724"/>
                  </a:lnTo>
                  <a:lnTo>
                    <a:pt x="768096" y="848868"/>
                  </a:lnTo>
                  <a:lnTo>
                    <a:pt x="806196" y="848868"/>
                  </a:lnTo>
                  <a:close/>
                </a:path>
                <a:path w="2554604" h="848995">
                  <a:moveTo>
                    <a:pt x="873252" y="848868"/>
                  </a:moveTo>
                  <a:lnTo>
                    <a:pt x="873252" y="839724"/>
                  </a:lnTo>
                  <a:lnTo>
                    <a:pt x="835152" y="839724"/>
                  </a:lnTo>
                  <a:lnTo>
                    <a:pt x="835152" y="848868"/>
                  </a:lnTo>
                  <a:lnTo>
                    <a:pt x="873252" y="848868"/>
                  </a:lnTo>
                  <a:close/>
                </a:path>
                <a:path w="2554604" h="848995">
                  <a:moveTo>
                    <a:pt x="940308" y="848868"/>
                  </a:moveTo>
                  <a:lnTo>
                    <a:pt x="940308" y="839724"/>
                  </a:lnTo>
                  <a:lnTo>
                    <a:pt x="902208" y="839724"/>
                  </a:lnTo>
                  <a:lnTo>
                    <a:pt x="902208" y="848868"/>
                  </a:lnTo>
                  <a:lnTo>
                    <a:pt x="940308" y="848868"/>
                  </a:lnTo>
                  <a:close/>
                </a:path>
                <a:path w="2554604" h="848995">
                  <a:moveTo>
                    <a:pt x="1005840" y="848868"/>
                  </a:moveTo>
                  <a:lnTo>
                    <a:pt x="1005840" y="839724"/>
                  </a:lnTo>
                  <a:lnTo>
                    <a:pt x="967740" y="839724"/>
                  </a:lnTo>
                  <a:lnTo>
                    <a:pt x="967740" y="848868"/>
                  </a:lnTo>
                  <a:lnTo>
                    <a:pt x="1005840" y="848868"/>
                  </a:lnTo>
                  <a:close/>
                </a:path>
                <a:path w="2554604" h="848995">
                  <a:moveTo>
                    <a:pt x="1072896" y="848868"/>
                  </a:moveTo>
                  <a:lnTo>
                    <a:pt x="1072896" y="839724"/>
                  </a:lnTo>
                  <a:lnTo>
                    <a:pt x="1034796" y="839724"/>
                  </a:lnTo>
                  <a:lnTo>
                    <a:pt x="1034796" y="848868"/>
                  </a:lnTo>
                  <a:lnTo>
                    <a:pt x="1072896" y="848868"/>
                  </a:lnTo>
                  <a:close/>
                </a:path>
                <a:path w="2554604" h="848995">
                  <a:moveTo>
                    <a:pt x="1139952" y="848868"/>
                  </a:moveTo>
                  <a:lnTo>
                    <a:pt x="1139952" y="839724"/>
                  </a:lnTo>
                  <a:lnTo>
                    <a:pt x="1101852" y="839724"/>
                  </a:lnTo>
                  <a:lnTo>
                    <a:pt x="1101852" y="848868"/>
                  </a:lnTo>
                  <a:lnTo>
                    <a:pt x="1139952" y="848868"/>
                  </a:lnTo>
                  <a:close/>
                </a:path>
                <a:path w="2554604" h="848995">
                  <a:moveTo>
                    <a:pt x="1207008" y="848868"/>
                  </a:moveTo>
                  <a:lnTo>
                    <a:pt x="1207008" y="839724"/>
                  </a:lnTo>
                  <a:lnTo>
                    <a:pt x="1168908" y="839724"/>
                  </a:lnTo>
                  <a:lnTo>
                    <a:pt x="1168908" y="848868"/>
                  </a:lnTo>
                  <a:lnTo>
                    <a:pt x="1207008" y="848868"/>
                  </a:lnTo>
                  <a:close/>
                </a:path>
                <a:path w="2554604" h="848995">
                  <a:moveTo>
                    <a:pt x="1272540" y="848868"/>
                  </a:moveTo>
                  <a:lnTo>
                    <a:pt x="1272540" y="839724"/>
                  </a:lnTo>
                  <a:lnTo>
                    <a:pt x="1234440" y="839724"/>
                  </a:lnTo>
                  <a:lnTo>
                    <a:pt x="1234440" y="848868"/>
                  </a:lnTo>
                  <a:lnTo>
                    <a:pt x="1272540" y="848868"/>
                  </a:lnTo>
                  <a:close/>
                </a:path>
                <a:path w="2554604" h="848995">
                  <a:moveTo>
                    <a:pt x="1339596" y="848868"/>
                  </a:moveTo>
                  <a:lnTo>
                    <a:pt x="1339596" y="839724"/>
                  </a:lnTo>
                  <a:lnTo>
                    <a:pt x="1301496" y="839724"/>
                  </a:lnTo>
                  <a:lnTo>
                    <a:pt x="1301496" y="848868"/>
                  </a:lnTo>
                  <a:lnTo>
                    <a:pt x="1339596" y="848868"/>
                  </a:lnTo>
                  <a:close/>
                </a:path>
                <a:path w="2554604" h="848995">
                  <a:moveTo>
                    <a:pt x="1406652" y="848868"/>
                  </a:moveTo>
                  <a:lnTo>
                    <a:pt x="1406652" y="839724"/>
                  </a:lnTo>
                  <a:lnTo>
                    <a:pt x="1368552" y="839724"/>
                  </a:lnTo>
                  <a:lnTo>
                    <a:pt x="1368552" y="848868"/>
                  </a:lnTo>
                  <a:lnTo>
                    <a:pt x="1406652" y="848868"/>
                  </a:lnTo>
                  <a:close/>
                </a:path>
                <a:path w="2554604" h="848995">
                  <a:moveTo>
                    <a:pt x="1473708" y="848868"/>
                  </a:moveTo>
                  <a:lnTo>
                    <a:pt x="1473708" y="839724"/>
                  </a:lnTo>
                  <a:lnTo>
                    <a:pt x="1435608" y="839724"/>
                  </a:lnTo>
                  <a:lnTo>
                    <a:pt x="1435608" y="848868"/>
                  </a:lnTo>
                  <a:lnTo>
                    <a:pt x="1473708" y="848868"/>
                  </a:lnTo>
                  <a:close/>
                </a:path>
                <a:path w="2554604" h="848995">
                  <a:moveTo>
                    <a:pt x="1539240" y="848868"/>
                  </a:moveTo>
                  <a:lnTo>
                    <a:pt x="1539240" y="839724"/>
                  </a:lnTo>
                  <a:lnTo>
                    <a:pt x="1501140" y="839724"/>
                  </a:lnTo>
                  <a:lnTo>
                    <a:pt x="1501140" y="848868"/>
                  </a:lnTo>
                  <a:lnTo>
                    <a:pt x="1539240" y="848868"/>
                  </a:lnTo>
                  <a:close/>
                </a:path>
                <a:path w="2554604" h="848995">
                  <a:moveTo>
                    <a:pt x="1606296" y="848868"/>
                  </a:moveTo>
                  <a:lnTo>
                    <a:pt x="1606296" y="839724"/>
                  </a:lnTo>
                  <a:lnTo>
                    <a:pt x="1568196" y="839724"/>
                  </a:lnTo>
                  <a:lnTo>
                    <a:pt x="1568196" y="848868"/>
                  </a:lnTo>
                  <a:lnTo>
                    <a:pt x="1606296" y="848868"/>
                  </a:lnTo>
                  <a:close/>
                </a:path>
                <a:path w="2554604" h="848995">
                  <a:moveTo>
                    <a:pt x="1673352" y="848868"/>
                  </a:moveTo>
                  <a:lnTo>
                    <a:pt x="1673352" y="839724"/>
                  </a:lnTo>
                  <a:lnTo>
                    <a:pt x="1635252" y="839724"/>
                  </a:lnTo>
                  <a:lnTo>
                    <a:pt x="1635252" y="848868"/>
                  </a:lnTo>
                  <a:lnTo>
                    <a:pt x="1673352" y="848868"/>
                  </a:lnTo>
                  <a:close/>
                </a:path>
                <a:path w="2554604" h="848995">
                  <a:moveTo>
                    <a:pt x="1740408" y="848868"/>
                  </a:moveTo>
                  <a:lnTo>
                    <a:pt x="1740408" y="839724"/>
                  </a:lnTo>
                  <a:lnTo>
                    <a:pt x="1702308" y="839724"/>
                  </a:lnTo>
                  <a:lnTo>
                    <a:pt x="1702308" y="848868"/>
                  </a:lnTo>
                  <a:lnTo>
                    <a:pt x="1740408" y="848868"/>
                  </a:lnTo>
                  <a:close/>
                </a:path>
                <a:path w="2554604" h="848995">
                  <a:moveTo>
                    <a:pt x="1805940" y="848868"/>
                  </a:moveTo>
                  <a:lnTo>
                    <a:pt x="1805940" y="839724"/>
                  </a:lnTo>
                  <a:lnTo>
                    <a:pt x="1767840" y="839724"/>
                  </a:lnTo>
                  <a:lnTo>
                    <a:pt x="1767840" y="848868"/>
                  </a:lnTo>
                  <a:lnTo>
                    <a:pt x="1805940" y="848868"/>
                  </a:lnTo>
                  <a:close/>
                </a:path>
                <a:path w="2554604" h="848995">
                  <a:moveTo>
                    <a:pt x="1872996" y="848868"/>
                  </a:moveTo>
                  <a:lnTo>
                    <a:pt x="1872996" y="839724"/>
                  </a:lnTo>
                  <a:lnTo>
                    <a:pt x="1834896" y="839724"/>
                  </a:lnTo>
                  <a:lnTo>
                    <a:pt x="1834896" y="848868"/>
                  </a:lnTo>
                  <a:lnTo>
                    <a:pt x="1872996" y="848868"/>
                  </a:lnTo>
                  <a:close/>
                </a:path>
                <a:path w="2554604" h="848995">
                  <a:moveTo>
                    <a:pt x="1940052" y="848868"/>
                  </a:moveTo>
                  <a:lnTo>
                    <a:pt x="1940052" y="839724"/>
                  </a:lnTo>
                  <a:lnTo>
                    <a:pt x="1901952" y="839724"/>
                  </a:lnTo>
                  <a:lnTo>
                    <a:pt x="1901952" y="848868"/>
                  </a:lnTo>
                  <a:lnTo>
                    <a:pt x="1940052" y="848868"/>
                  </a:lnTo>
                  <a:close/>
                </a:path>
                <a:path w="2554604" h="848995">
                  <a:moveTo>
                    <a:pt x="2007108" y="848868"/>
                  </a:moveTo>
                  <a:lnTo>
                    <a:pt x="2007108" y="839724"/>
                  </a:lnTo>
                  <a:lnTo>
                    <a:pt x="1969008" y="839724"/>
                  </a:lnTo>
                  <a:lnTo>
                    <a:pt x="1969008" y="848868"/>
                  </a:lnTo>
                  <a:lnTo>
                    <a:pt x="2007108" y="848868"/>
                  </a:lnTo>
                  <a:close/>
                </a:path>
                <a:path w="2554604" h="848995">
                  <a:moveTo>
                    <a:pt x="2072640" y="848868"/>
                  </a:moveTo>
                  <a:lnTo>
                    <a:pt x="2072640" y="839724"/>
                  </a:lnTo>
                  <a:lnTo>
                    <a:pt x="2034540" y="839724"/>
                  </a:lnTo>
                  <a:lnTo>
                    <a:pt x="2034540" y="848868"/>
                  </a:lnTo>
                  <a:lnTo>
                    <a:pt x="2072640" y="848868"/>
                  </a:lnTo>
                  <a:close/>
                </a:path>
                <a:path w="2554604" h="848995">
                  <a:moveTo>
                    <a:pt x="2139696" y="848868"/>
                  </a:moveTo>
                  <a:lnTo>
                    <a:pt x="2139696" y="839724"/>
                  </a:lnTo>
                  <a:lnTo>
                    <a:pt x="2101596" y="839724"/>
                  </a:lnTo>
                  <a:lnTo>
                    <a:pt x="2101596" y="848868"/>
                  </a:lnTo>
                  <a:lnTo>
                    <a:pt x="2139696" y="848868"/>
                  </a:lnTo>
                  <a:close/>
                </a:path>
                <a:path w="2554604" h="848995">
                  <a:moveTo>
                    <a:pt x="2206752" y="848868"/>
                  </a:moveTo>
                  <a:lnTo>
                    <a:pt x="2206752" y="839724"/>
                  </a:lnTo>
                  <a:lnTo>
                    <a:pt x="2168652" y="839724"/>
                  </a:lnTo>
                  <a:lnTo>
                    <a:pt x="2168652" y="848868"/>
                  </a:lnTo>
                  <a:lnTo>
                    <a:pt x="2206752" y="848868"/>
                  </a:lnTo>
                  <a:close/>
                </a:path>
                <a:path w="2554604" h="848995">
                  <a:moveTo>
                    <a:pt x="2273808" y="848868"/>
                  </a:moveTo>
                  <a:lnTo>
                    <a:pt x="2273808" y="839724"/>
                  </a:lnTo>
                  <a:lnTo>
                    <a:pt x="2235708" y="839724"/>
                  </a:lnTo>
                  <a:lnTo>
                    <a:pt x="2235708" y="848868"/>
                  </a:lnTo>
                  <a:lnTo>
                    <a:pt x="2273808" y="848868"/>
                  </a:lnTo>
                  <a:close/>
                </a:path>
                <a:path w="2554604" h="848995">
                  <a:moveTo>
                    <a:pt x="2339340" y="848868"/>
                  </a:moveTo>
                  <a:lnTo>
                    <a:pt x="2339340" y="839724"/>
                  </a:lnTo>
                  <a:lnTo>
                    <a:pt x="2301240" y="839724"/>
                  </a:lnTo>
                  <a:lnTo>
                    <a:pt x="2301240" y="848868"/>
                  </a:lnTo>
                  <a:lnTo>
                    <a:pt x="2339340" y="848868"/>
                  </a:lnTo>
                  <a:close/>
                </a:path>
                <a:path w="2554604" h="848995">
                  <a:moveTo>
                    <a:pt x="2406396" y="848868"/>
                  </a:moveTo>
                  <a:lnTo>
                    <a:pt x="2406396" y="839724"/>
                  </a:lnTo>
                  <a:lnTo>
                    <a:pt x="2368296" y="839724"/>
                  </a:lnTo>
                  <a:lnTo>
                    <a:pt x="2368296" y="848868"/>
                  </a:lnTo>
                  <a:lnTo>
                    <a:pt x="2406396" y="848868"/>
                  </a:lnTo>
                  <a:close/>
                </a:path>
                <a:path w="2554604" h="848995">
                  <a:moveTo>
                    <a:pt x="2473452" y="848868"/>
                  </a:moveTo>
                  <a:lnTo>
                    <a:pt x="2473452" y="839724"/>
                  </a:lnTo>
                  <a:lnTo>
                    <a:pt x="2435352" y="839724"/>
                  </a:lnTo>
                  <a:lnTo>
                    <a:pt x="2435352" y="848868"/>
                  </a:lnTo>
                  <a:lnTo>
                    <a:pt x="2473452" y="848868"/>
                  </a:lnTo>
                  <a:close/>
                </a:path>
                <a:path w="2554604" h="848995">
                  <a:moveTo>
                    <a:pt x="2540508" y="848868"/>
                  </a:moveTo>
                  <a:lnTo>
                    <a:pt x="2540508" y="839724"/>
                  </a:lnTo>
                  <a:lnTo>
                    <a:pt x="2502408" y="839724"/>
                  </a:lnTo>
                  <a:lnTo>
                    <a:pt x="2502408" y="848868"/>
                  </a:lnTo>
                  <a:lnTo>
                    <a:pt x="2540508" y="848868"/>
                  </a:lnTo>
                  <a:close/>
                </a:path>
                <a:path w="2554604" h="848995">
                  <a:moveTo>
                    <a:pt x="2554224" y="826008"/>
                  </a:moveTo>
                  <a:lnTo>
                    <a:pt x="2554224" y="787908"/>
                  </a:lnTo>
                  <a:lnTo>
                    <a:pt x="2545080" y="787908"/>
                  </a:lnTo>
                  <a:lnTo>
                    <a:pt x="2545080" y="826008"/>
                  </a:lnTo>
                  <a:lnTo>
                    <a:pt x="2554224" y="826008"/>
                  </a:lnTo>
                  <a:close/>
                </a:path>
                <a:path w="2554604" h="848995">
                  <a:moveTo>
                    <a:pt x="2554224" y="758952"/>
                  </a:moveTo>
                  <a:lnTo>
                    <a:pt x="2554224" y="720852"/>
                  </a:lnTo>
                  <a:lnTo>
                    <a:pt x="2545080" y="720852"/>
                  </a:lnTo>
                  <a:lnTo>
                    <a:pt x="2545080" y="758952"/>
                  </a:lnTo>
                  <a:lnTo>
                    <a:pt x="2554224" y="758952"/>
                  </a:lnTo>
                  <a:close/>
                </a:path>
                <a:path w="2554604" h="848995">
                  <a:moveTo>
                    <a:pt x="2554224" y="691896"/>
                  </a:moveTo>
                  <a:lnTo>
                    <a:pt x="2554224" y="653796"/>
                  </a:lnTo>
                  <a:lnTo>
                    <a:pt x="2545080" y="653796"/>
                  </a:lnTo>
                  <a:lnTo>
                    <a:pt x="2545080" y="691896"/>
                  </a:lnTo>
                  <a:lnTo>
                    <a:pt x="2554224" y="691896"/>
                  </a:lnTo>
                  <a:close/>
                </a:path>
                <a:path w="2554604" h="848995">
                  <a:moveTo>
                    <a:pt x="2554224" y="624840"/>
                  </a:moveTo>
                  <a:lnTo>
                    <a:pt x="2554224" y="586740"/>
                  </a:lnTo>
                  <a:lnTo>
                    <a:pt x="2545080" y="586740"/>
                  </a:lnTo>
                  <a:lnTo>
                    <a:pt x="2545080" y="624840"/>
                  </a:lnTo>
                  <a:lnTo>
                    <a:pt x="2554224" y="624840"/>
                  </a:lnTo>
                  <a:close/>
                </a:path>
                <a:path w="2554604" h="848995">
                  <a:moveTo>
                    <a:pt x="2554224" y="559308"/>
                  </a:moveTo>
                  <a:lnTo>
                    <a:pt x="2554224" y="521208"/>
                  </a:lnTo>
                  <a:lnTo>
                    <a:pt x="2545080" y="521208"/>
                  </a:lnTo>
                  <a:lnTo>
                    <a:pt x="2545080" y="559308"/>
                  </a:lnTo>
                  <a:lnTo>
                    <a:pt x="2554224" y="559308"/>
                  </a:lnTo>
                  <a:close/>
                </a:path>
                <a:path w="2554604" h="848995">
                  <a:moveTo>
                    <a:pt x="2554224" y="492252"/>
                  </a:moveTo>
                  <a:lnTo>
                    <a:pt x="2554224" y="454152"/>
                  </a:lnTo>
                  <a:lnTo>
                    <a:pt x="2545080" y="454152"/>
                  </a:lnTo>
                  <a:lnTo>
                    <a:pt x="2545080" y="492252"/>
                  </a:lnTo>
                  <a:lnTo>
                    <a:pt x="2554224" y="492252"/>
                  </a:lnTo>
                  <a:close/>
                </a:path>
                <a:path w="2554604" h="848995">
                  <a:moveTo>
                    <a:pt x="2554224" y="425196"/>
                  </a:moveTo>
                  <a:lnTo>
                    <a:pt x="2554224" y="387096"/>
                  </a:lnTo>
                  <a:lnTo>
                    <a:pt x="2545080" y="387096"/>
                  </a:lnTo>
                  <a:lnTo>
                    <a:pt x="2545080" y="425196"/>
                  </a:lnTo>
                  <a:lnTo>
                    <a:pt x="2554224" y="425196"/>
                  </a:lnTo>
                  <a:close/>
                </a:path>
                <a:path w="2554604" h="848995">
                  <a:moveTo>
                    <a:pt x="2554224" y="358140"/>
                  </a:moveTo>
                  <a:lnTo>
                    <a:pt x="2554224" y="320040"/>
                  </a:lnTo>
                  <a:lnTo>
                    <a:pt x="2545080" y="320040"/>
                  </a:lnTo>
                  <a:lnTo>
                    <a:pt x="2545080" y="358140"/>
                  </a:lnTo>
                  <a:lnTo>
                    <a:pt x="2554224" y="358140"/>
                  </a:lnTo>
                  <a:close/>
                </a:path>
                <a:path w="2554604" h="848995">
                  <a:moveTo>
                    <a:pt x="2554224" y="292608"/>
                  </a:moveTo>
                  <a:lnTo>
                    <a:pt x="2554224" y="254508"/>
                  </a:lnTo>
                  <a:lnTo>
                    <a:pt x="2545080" y="254508"/>
                  </a:lnTo>
                  <a:lnTo>
                    <a:pt x="2545080" y="292608"/>
                  </a:lnTo>
                  <a:lnTo>
                    <a:pt x="2554224" y="292608"/>
                  </a:lnTo>
                  <a:close/>
                </a:path>
                <a:path w="2554604" h="848995">
                  <a:moveTo>
                    <a:pt x="2554224" y="225552"/>
                  </a:moveTo>
                  <a:lnTo>
                    <a:pt x="2554224" y="187452"/>
                  </a:lnTo>
                  <a:lnTo>
                    <a:pt x="2545080" y="187452"/>
                  </a:lnTo>
                  <a:lnTo>
                    <a:pt x="2545080" y="225552"/>
                  </a:lnTo>
                  <a:lnTo>
                    <a:pt x="2554224" y="225552"/>
                  </a:lnTo>
                  <a:close/>
                </a:path>
                <a:path w="2554604" h="848995">
                  <a:moveTo>
                    <a:pt x="2554224" y="158496"/>
                  </a:moveTo>
                  <a:lnTo>
                    <a:pt x="2554224" y="120396"/>
                  </a:lnTo>
                  <a:lnTo>
                    <a:pt x="2545080" y="120396"/>
                  </a:lnTo>
                  <a:lnTo>
                    <a:pt x="2545080" y="158496"/>
                  </a:lnTo>
                  <a:lnTo>
                    <a:pt x="2554224" y="158496"/>
                  </a:lnTo>
                  <a:close/>
                </a:path>
                <a:path w="2554604" h="848995">
                  <a:moveTo>
                    <a:pt x="2554224" y="91440"/>
                  </a:moveTo>
                  <a:lnTo>
                    <a:pt x="2554224" y="53340"/>
                  </a:lnTo>
                  <a:lnTo>
                    <a:pt x="2545080" y="53340"/>
                  </a:lnTo>
                  <a:lnTo>
                    <a:pt x="2545080" y="91440"/>
                  </a:lnTo>
                  <a:lnTo>
                    <a:pt x="2554224" y="914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7" name="object 7"/>
            <p:cNvSpPr/>
            <p:nvPr/>
          </p:nvSpPr>
          <p:spPr>
            <a:xfrm>
              <a:off x="3879977" y="4274832"/>
              <a:ext cx="2169160" cy="631190"/>
            </a:xfrm>
            <a:custGeom>
              <a:avLst/>
              <a:gdLst/>
              <a:ahLst/>
              <a:cxnLst/>
              <a:rect l="l" t="t" r="r" b="b"/>
              <a:pathLst>
                <a:path w="2169160" h="631189">
                  <a:moveTo>
                    <a:pt x="12192" y="621792"/>
                  </a:moveTo>
                  <a:lnTo>
                    <a:pt x="1524" y="620268"/>
                  </a:lnTo>
                  <a:lnTo>
                    <a:pt x="0" y="627888"/>
                  </a:lnTo>
                  <a:lnTo>
                    <a:pt x="9144" y="630936"/>
                  </a:lnTo>
                  <a:lnTo>
                    <a:pt x="12192" y="621792"/>
                  </a:lnTo>
                  <a:close/>
                </a:path>
                <a:path w="2169160" h="631189">
                  <a:moveTo>
                    <a:pt x="25908" y="556260"/>
                  </a:moveTo>
                  <a:lnTo>
                    <a:pt x="16764" y="554736"/>
                  </a:lnTo>
                  <a:lnTo>
                    <a:pt x="7620" y="591312"/>
                  </a:lnTo>
                  <a:lnTo>
                    <a:pt x="16764" y="594360"/>
                  </a:lnTo>
                  <a:lnTo>
                    <a:pt x="25908" y="556260"/>
                  </a:lnTo>
                  <a:close/>
                </a:path>
                <a:path w="2169160" h="631189">
                  <a:moveTo>
                    <a:pt x="39624" y="492252"/>
                  </a:moveTo>
                  <a:lnTo>
                    <a:pt x="30480" y="489204"/>
                  </a:lnTo>
                  <a:lnTo>
                    <a:pt x="21336" y="527304"/>
                  </a:lnTo>
                  <a:lnTo>
                    <a:pt x="32004" y="528828"/>
                  </a:lnTo>
                  <a:lnTo>
                    <a:pt x="39624" y="492252"/>
                  </a:lnTo>
                  <a:close/>
                </a:path>
                <a:path w="2169160" h="631189">
                  <a:moveTo>
                    <a:pt x="53340" y="426720"/>
                  </a:moveTo>
                  <a:lnTo>
                    <a:pt x="44196" y="423672"/>
                  </a:lnTo>
                  <a:lnTo>
                    <a:pt x="36576" y="461772"/>
                  </a:lnTo>
                  <a:lnTo>
                    <a:pt x="45720" y="463296"/>
                  </a:lnTo>
                  <a:lnTo>
                    <a:pt x="53340" y="426720"/>
                  </a:lnTo>
                  <a:close/>
                </a:path>
                <a:path w="2169160" h="631189">
                  <a:moveTo>
                    <a:pt x="67056" y="361188"/>
                  </a:moveTo>
                  <a:lnTo>
                    <a:pt x="57912" y="359664"/>
                  </a:lnTo>
                  <a:lnTo>
                    <a:pt x="50292" y="396240"/>
                  </a:lnTo>
                  <a:lnTo>
                    <a:pt x="59436" y="397764"/>
                  </a:lnTo>
                  <a:lnTo>
                    <a:pt x="67056" y="361188"/>
                  </a:lnTo>
                  <a:close/>
                </a:path>
                <a:path w="2169160" h="631189">
                  <a:moveTo>
                    <a:pt x="80772" y="295656"/>
                  </a:moveTo>
                  <a:lnTo>
                    <a:pt x="71628" y="294132"/>
                  </a:lnTo>
                  <a:lnTo>
                    <a:pt x="64008" y="330708"/>
                  </a:lnTo>
                  <a:lnTo>
                    <a:pt x="73152" y="333756"/>
                  </a:lnTo>
                  <a:lnTo>
                    <a:pt x="80772" y="295656"/>
                  </a:lnTo>
                  <a:close/>
                </a:path>
                <a:path w="2169160" h="631189">
                  <a:moveTo>
                    <a:pt x="83820" y="79248"/>
                  </a:moveTo>
                  <a:lnTo>
                    <a:pt x="80772" y="42672"/>
                  </a:lnTo>
                  <a:lnTo>
                    <a:pt x="71628" y="44196"/>
                  </a:lnTo>
                  <a:lnTo>
                    <a:pt x="74676" y="80772"/>
                  </a:lnTo>
                  <a:lnTo>
                    <a:pt x="83820" y="79248"/>
                  </a:lnTo>
                  <a:close/>
                </a:path>
                <a:path w="2169160" h="631189">
                  <a:moveTo>
                    <a:pt x="88392" y="146304"/>
                  </a:moveTo>
                  <a:lnTo>
                    <a:pt x="85344" y="108204"/>
                  </a:lnTo>
                  <a:lnTo>
                    <a:pt x="76200" y="109728"/>
                  </a:lnTo>
                  <a:lnTo>
                    <a:pt x="79248" y="147828"/>
                  </a:lnTo>
                  <a:lnTo>
                    <a:pt x="88392" y="146304"/>
                  </a:lnTo>
                  <a:close/>
                </a:path>
                <a:path w="2169160" h="631189">
                  <a:moveTo>
                    <a:pt x="92964" y="213360"/>
                  </a:moveTo>
                  <a:lnTo>
                    <a:pt x="89916" y="175260"/>
                  </a:lnTo>
                  <a:lnTo>
                    <a:pt x="80772" y="175260"/>
                  </a:lnTo>
                  <a:lnTo>
                    <a:pt x="83820" y="213360"/>
                  </a:lnTo>
                  <a:lnTo>
                    <a:pt x="92964" y="213360"/>
                  </a:lnTo>
                  <a:close/>
                </a:path>
                <a:path w="2169160" h="631189">
                  <a:moveTo>
                    <a:pt x="97536" y="278892"/>
                  </a:moveTo>
                  <a:lnTo>
                    <a:pt x="94488" y="240792"/>
                  </a:lnTo>
                  <a:lnTo>
                    <a:pt x="85344" y="242316"/>
                  </a:lnTo>
                  <a:lnTo>
                    <a:pt x="88392" y="280416"/>
                  </a:lnTo>
                  <a:lnTo>
                    <a:pt x="97536" y="278892"/>
                  </a:lnTo>
                  <a:close/>
                </a:path>
                <a:path w="2169160" h="631189">
                  <a:moveTo>
                    <a:pt x="144780" y="289560"/>
                  </a:moveTo>
                  <a:lnTo>
                    <a:pt x="106680" y="289560"/>
                  </a:lnTo>
                  <a:lnTo>
                    <a:pt x="106680" y="300228"/>
                  </a:lnTo>
                  <a:lnTo>
                    <a:pt x="144780" y="300228"/>
                  </a:lnTo>
                  <a:lnTo>
                    <a:pt x="144780" y="289560"/>
                  </a:lnTo>
                  <a:close/>
                </a:path>
                <a:path w="2169160" h="631189">
                  <a:moveTo>
                    <a:pt x="211836" y="289560"/>
                  </a:moveTo>
                  <a:lnTo>
                    <a:pt x="173736" y="289560"/>
                  </a:lnTo>
                  <a:lnTo>
                    <a:pt x="173736" y="300228"/>
                  </a:lnTo>
                  <a:lnTo>
                    <a:pt x="211836" y="300228"/>
                  </a:lnTo>
                  <a:lnTo>
                    <a:pt x="211836" y="289560"/>
                  </a:lnTo>
                  <a:close/>
                </a:path>
                <a:path w="2169160" h="631189">
                  <a:moveTo>
                    <a:pt x="278892" y="289560"/>
                  </a:moveTo>
                  <a:lnTo>
                    <a:pt x="240792" y="289560"/>
                  </a:lnTo>
                  <a:lnTo>
                    <a:pt x="240792" y="300228"/>
                  </a:lnTo>
                  <a:lnTo>
                    <a:pt x="278892" y="300228"/>
                  </a:lnTo>
                  <a:lnTo>
                    <a:pt x="278892" y="289560"/>
                  </a:lnTo>
                  <a:close/>
                </a:path>
                <a:path w="2169160" h="631189">
                  <a:moveTo>
                    <a:pt x="345948" y="289560"/>
                  </a:moveTo>
                  <a:lnTo>
                    <a:pt x="307848" y="289560"/>
                  </a:lnTo>
                  <a:lnTo>
                    <a:pt x="307848" y="300228"/>
                  </a:lnTo>
                  <a:lnTo>
                    <a:pt x="345948" y="300228"/>
                  </a:lnTo>
                  <a:lnTo>
                    <a:pt x="345948" y="289560"/>
                  </a:lnTo>
                  <a:close/>
                </a:path>
                <a:path w="2169160" h="631189">
                  <a:moveTo>
                    <a:pt x="411480" y="289560"/>
                  </a:moveTo>
                  <a:lnTo>
                    <a:pt x="373380" y="289560"/>
                  </a:lnTo>
                  <a:lnTo>
                    <a:pt x="373380" y="300228"/>
                  </a:lnTo>
                  <a:lnTo>
                    <a:pt x="411480" y="300228"/>
                  </a:lnTo>
                  <a:lnTo>
                    <a:pt x="411480" y="289560"/>
                  </a:lnTo>
                  <a:close/>
                </a:path>
                <a:path w="2169160" h="631189">
                  <a:moveTo>
                    <a:pt x="478536" y="289560"/>
                  </a:moveTo>
                  <a:lnTo>
                    <a:pt x="440436" y="289560"/>
                  </a:lnTo>
                  <a:lnTo>
                    <a:pt x="440436" y="300228"/>
                  </a:lnTo>
                  <a:lnTo>
                    <a:pt x="478536" y="300228"/>
                  </a:lnTo>
                  <a:lnTo>
                    <a:pt x="478536" y="289560"/>
                  </a:lnTo>
                  <a:close/>
                </a:path>
                <a:path w="2169160" h="631189">
                  <a:moveTo>
                    <a:pt x="545592" y="289560"/>
                  </a:moveTo>
                  <a:lnTo>
                    <a:pt x="507492" y="289560"/>
                  </a:lnTo>
                  <a:lnTo>
                    <a:pt x="507492" y="300228"/>
                  </a:lnTo>
                  <a:lnTo>
                    <a:pt x="545592" y="300228"/>
                  </a:lnTo>
                  <a:lnTo>
                    <a:pt x="545592" y="289560"/>
                  </a:lnTo>
                  <a:close/>
                </a:path>
                <a:path w="2169160" h="631189">
                  <a:moveTo>
                    <a:pt x="612648" y="289560"/>
                  </a:moveTo>
                  <a:lnTo>
                    <a:pt x="574548" y="289560"/>
                  </a:lnTo>
                  <a:lnTo>
                    <a:pt x="574548" y="300228"/>
                  </a:lnTo>
                  <a:lnTo>
                    <a:pt x="612648" y="300228"/>
                  </a:lnTo>
                  <a:lnTo>
                    <a:pt x="612648" y="289560"/>
                  </a:lnTo>
                  <a:close/>
                </a:path>
                <a:path w="2169160" h="631189">
                  <a:moveTo>
                    <a:pt x="678180" y="289560"/>
                  </a:moveTo>
                  <a:lnTo>
                    <a:pt x="640080" y="289560"/>
                  </a:lnTo>
                  <a:lnTo>
                    <a:pt x="640080" y="300228"/>
                  </a:lnTo>
                  <a:lnTo>
                    <a:pt x="678180" y="300228"/>
                  </a:lnTo>
                  <a:lnTo>
                    <a:pt x="678180" y="289560"/>
                  </a:lnTo>
                  <a:close/>
                </a:path>
                <a:path w="2169160" h="631189">
                  <a:moveTo>
                    <a:pt x="745236" y="289560"/>
                  </a:moveTo>
                  <a:lnTo>
                    <a:pt x="707136" y="289560"/>
                  </a:lnTo>
                  <a:lnTo>
                    <a:pt x="707136" y="300228"/>
                  </a:lnTo>
                  <a:lnTo>
                    <a:pt x="745236" y="300228"/>
                  </a:lnTo>
                  <a:lnTo>
                    <a:pt x="745236" y="289560"/>
                  </a:lnTo>
                  <a:close/>
                </a:path>
                <a:path w="2169160" h="631189">
                  <a:moveTo>
                    <a:pt x="812292" y="289560"/>
                  </a:moveTo>
                  <a:lnTo>
                    <a:pt x="774192" y="289560"/>
                  </a:lnTo>
                  <a:lnTo>
                    <a:pt x="774192" y="300228"/>
                  </a:lnTo>
                  <a:lnTo>
                    <a:pt x="812292" y="300228"/>
                  </a:lnTo>
                  <a:lnTo>
                    <a:pt x="812292" y="289560"/>
                  </a:lnTo>
                  <a:close/>
                </a:path>
                <a:path w="2169160" h="631189">
                  <a:moveTo>
                    <a:pt x="879348" y="289560"/>
                  </a:moveTo>
                  <a:lnTo>
                    <a:pt x="841248" y="289560"/>
                  </a:lnTo>
                  <a:lnTo>
                    <a:pt x="841248" y="300228"/>
                  </a:lnTo>
                  <a:lnTo>
                    <a:pt x="879348" y="300228"/>
                  </a:lnTo>
                  <a:lnTo>
                    <a:pt x="879348" y="289560"/>
                  </a:lnTo>
                  <a:close/>
                </a:path>
                <a:path w="2169160" h="631189">
                  <a:moveTo>
                    <a:pt x="944880" y="289560"/>
                  </a:moveTo>
                  <a:lnTo>
                    <a:pt x="906780" y="289560"/>
                  </a:lnTo>
                  <a:lnTo>
                    <a:pt x="906780" y="300228"/>
                  </a:lnTo>
                  <a:lnTo>
                    <a:pt x="944880" y="300228"/>
                  </a:lnTo>
                  <a:lnTo>
                    <a:pt x="944880" y="289560"/>
                  </a:lnTo>
                  <a:close/>
                </a:path>
                <a:path w="2169160" h="631189">
                  <a:moveTo>
                    <a:pt x="1011936" y="289560"/>
                  </a:moveTo>
                  <a:lnTo>
                    <a:pt x="973836" y="289560"/>
                  </a:lnTo>
                  <a:lnTo>
                    <a:pt x="973836" y="300228"/>
                  </a:lnTo>
                  <a:lnTo>
                    <a:pt x="1011936" y="300228"/>
                  </a:lnTo>
                  <a:lnTo>
                    <a:pt x="1011936" y="289560"/>
                  </a:lnTo>
                  <a:close/>
                </a:path>
                <a:path w="2169160" h="631189">
                  <a:moveTo>
                    <a:pt x="1078992" y="289560"/>
                  </a:moveTo>
                  <a:lnTo>
                    <a:pt x="1040892" y="289560"/>
                  </a:lnTo>
                  <a:lnTo>
                    <a:pt x="1040892" y="300228"/>
                  </a:lnTo>
                  <a:lnTo>
                    <a:pt x="1078992" y="300228"/>
                  </a:lnTo>
                  <a:lnTo>
                    <a:pt x="1078992" y="289560"/>
                  </a:lnTo>
                  <a:close/>
                </a:path>
                <a:path w="2169160" h="631189">
                  <a:moveTo>
                    <a:pt x="1146048" y="289560"/>
                  </a:moveTo>
                  <a:lnTo>
                    <a:pt x="1107948" y="289560"/>
                  </a:lnTo>
                  <a:lnTo>
                    <a:pt x="1107948" y="300228"/>
                  </a:lnTo>
                  <a:lnTo>
                    <a:pt x="1146048" y="300228"/>
                  </a:lnTo>
                  <a:lnTo>
                    <a:pt x="1146048" y="289560"/>
                  </a:lnTo>
                  <a:close/>
                </a:path>
                <a:path w="2169160" h="631189">
                  <a:moveTo>
                    <a:pt x="1211580" y="289560"/>
                  </a:moveTo>
                  <a:lnTo>
                    <a:pt x="1173480" y="289560"/>
                  </a:lnTo>
                  <a:lnTo>
                    <a:pt x="1173480" y="300228"/>
                  </a:lnTo>
                  <a:lnTo>
                    <a:pt x="1211580" y="300228"/>
                  </a:lnTo>
                  <a:lnTo>
                    <a:pt x="1211580" y="289560"/>
                  </a:lnTo>
                  <a:close/>
                </a:path>
                <a:path w="2169160" h="631189">
                  <a:moveTo>
                    <a:pt x="1278636" y="289560"/>
                  </a:moveTo>
                  <a:lnTo>
                    <a:pt x="1240536" y="289560"/>
                  </a:lnTo>
                  <a:lnTo>
                    <a:pt x="1240536" y="300228"/>
                  </a:lnTo>
                  <a:lnTo>
                    <a:pt x="1278636" y="300228"/>
                  </a:lnTo>
                  <a:lnTo>
                    <a:pt x="1278636" y="289560"/>
                  </a:lnTo>
                  <a:close/>
                </a:path>
                <a:path w="2169160" h="631189">
                  <a:moveTo>
                    <a:pt x="1345692" y="289560"/>
                  </a:moveTo>
                  <a:lnTo>
                    <a:pt x="1307592" y="289560"/>
                  </a:lnTo>
                  <a:lnTo>
                    <a:pt x="1307592" y="300228"/>
                  </a:lnTo>
                  <a:lnTo>
                    <a:pt x="1345692" y="300228"/>
                  </a:lnTo>
                  <a:lnTo>
                    <a:pt x="1345692" y="289560"/>
                  </a:lnTo>
                  <a:close/>
                </a:path>
                <a:path w="2169160" h="631189">
                  <a:moveTo>
                    <a:pt x="1412748" y="289560"/>
                  </a:moveTo>
                  <a:lnTo>
                    <a:pt x="1374648" y="289560"/>
                  </a:lnTo>
                  <a:lnTo>
                    <a:pt x="1374648" y="300228"/>
                  </a:lnTo>
                  <a:lnTo>
                    <a:pt x="1412748" y="300228"/>
                  </a:lnTo>
                  <a:lnTo>
                    <a:pt x="1412748" y="289560"/>
                  </a:lnTo>
                  <a:close/>
                </a:path>
                <a:path w="2169160" h="631189">
                  <a:moveTo>
                    <a:pt x="1478280" y="289560"/>
                  </a:moveTo>
                  <a:lnTo>
                    <a:pt x="1440180" y="289560"/>
                  </a:lnTo>
                  <a:lnTo>
                    <a:pt x="1440180" y="300228"/>
                  </a:lnTo>
                  <a:lnTo>
                    <a:pt x="1478280" y="300228"/>
                  </a:lnTo>
                  <a:lnTo>
                    <a:pt x="1478280" y="289560"/>
                  </a:lnTo>
                  <a:close/>
                </a:path>
                <a:path w="2169160" h="631189">
                  <a:moveTo>
                    <a:pt x="1545336" y="289560"/>
                  </a:moveTo>
                  <a:lnTo>
                    <a:pt x="1507236" y="289560"/>
                  </a:lnTo>
                  <a:lnTo>
                    <a:pt x="1507236" y="300228"/>
                  </a:lnTo>
                  <a:lnTo>
                    <a:pt x="1545336" y="300228"/>
                  </a:lnTo>
                  <a:lnTo>
                    <a:pt x="1545336" y="289560"/>
                  </a:lnTo>
                  <a:close/>
                </a:path>
                <a:path w="2169160" h="631189">
                  <a:moveTo>
                    <a:pt x="1612392" y="289560"/>
                  </a:moveTo>
                  <a:lnTo>
                    <a:pt x="1574292" y="289560"/>
                  </a:lnTo>
                  <a:lnTo>
                    <a:pt x="1574292" y="300228"/>
                  </a:lnTo>
                  <a:lnTo>
                    <a:pt x="1612392" y="300228"/>
                  </a:lnTo>
                  <a:lnTo>
                    <a:pt x="1612392" y="289560"/>
                  </a:lnTo>
                  <a:close/>
                </a:path>
                <a:path w="2169160" h="631189">
                  <a:moveTo>
                    <a:pt x="1679448" y="289560"/>
                  </a:moveTo>
                  <a:lnTo>
                    <a:pt x="1641348" y="289560"/>
                  </a:lnTo>
                  <a:lnTo>
                    <a:pt x="1641348" y="300228"/>
                  </a:lnTo>
                  <a:lnTo>
                    <a:pt x="1679448" y="300228"/>
                  </a:lnTo>
                  <a:lnTo>
                    <a:pt x="1679448" y="289560"/>
                  </a:lnTo>
                  <a:close/>
                </a:path>
                <a:path w="2169160" h="631189">
                  <a:moveTo>
                    <a:pt x="1722120" y="201168"/>
                  </a:moveTo>
                  <a:lnTo>
                    <a:pt x="1712976" y="201168"/>
                  </a:lnTo>
                  <a:lnTo>
                    <a:pt x="1712976" y="239268"/>
                  </a:lnTo>
                  <a:lnTo>
                    <a:pt x="1722120" y="239268"/>
                  </a:lnTo>
                  <a:lnTo>
                    <a:pt x="1722120" y="201168"/>
                  </a:lnTo>
                  <a:close/>
                </a:path>
                <a:path w="2169160" h="631189">
                  <a:moveTo>
                    <a:pt x="1722120" y="134112"/>
                  </a:moveTo>
                  <a:lnTo>
                    <a:pt x="1712976" y="134112"/>
                  </a:lnTo>
                  <a:lnTo>
                    <a:pt x="1712976" y="172212"/>
                  </a:lnTo>
                  <a:lnTo>
                    <a:pt x="1722120" y="172212"/>
                  </a:lnTo>
                  <a:lnTo>
                    <a:pt x="1722120" y="134112"/>
                  </a:lnTo>
                  <a:close/>
                </a:path>
                <a:path w="2169160" h="631189">
                  <a:moveTo>
                    <a:pt x="1722120" y="67056"/>
                  </a:moveTo>
                  <a:lnTo>
                    <a:pt x="1712976" y="67056"/>
                  </a:lnTo>
                  <a:lnTo>
                    <a:pt x="1712976" y="105156"/>
                  </a:lnTo>
                  <a:lnTo>
                    <a:pt x="1722120" y="105156"/>
                  </a:lnTo>
                  <a:lnTo>
                    <a:pt x="1722120" y="67056"/>
                  </a:lnTo>
                  <a:close/>
                </a:path>
                <a:path w="2169160" h="631189">
                  <a:moveTo>
                    <a:pt x="1722120" y="0"/>
                  </a:moveTo>
                  <a:lnTo>
                    <a:pt x="1712976" y="0"/>
                  </a:lnTo>
                  <a:lnTo>
                    <a:pt x="1712976" y="38100"/>
                  </a:lnTo>
                  <a:lnTo>
                    <a:pt x="1722120" y="38100"/>
                  </a:lnTo>
                  <a:lnTo>
                    <a:pt x="1722120" y="0"/>
                  </a:lnTo>
                  <a:close/>
                </a:path>
                <a:path w="2169160" h="631189">
                  <a:moveTo>
                    <a:pt x="1751076" y="292608"/>
                  </a:moveTo>
                  <a:lnTo>
                    <a:pt x="1722120" y="269443"/>
                  </a:lnTo>
                  <a:lnTo>
                    <a:pt x="1722120" y="266700"/>
                  </a:lnTo>
                  <a:lnTo>
                    <a:pt x="1712976" y="266700"/>
                  </a:lnTo>
                  <a:lnTo>
                    <a:pt x="1712976" y="289560"/>
                  </a:lnTo>
                  <a:lnTo>
                    <a:pt x="1706880" y="289560"/>
                  </a:lnTo>
                  <a:lnTo>
                    <a:pt x="1706880" y="300228"/>
                  </a:lnTo>
                  <a:lnTo>
                    <a:pt x="1712976" y="300228"/>
                  </a:lnTo>
                  <a:lnTo>
                    <a:pt x="1717548" y="300228"/>
                  </a:lnTo>
                  <a:lnTo>
                    <a:pt x="1720596" y="300228"/>
                  </a:lnTo>
                  <a:lnTo>
                    <a:pt x="1722120" y="297180"/>
                  </a:lnTo>
                  <a:lnTo>
                    <a:pt x="1722120" y="281940"/>
                  </a:lnTo>
                  <a:lnTo>
                    <a:pt x="1744980" y="300228"/>
                  </a:lnTo>
                  <a:lnTo>
                    <a:pt x="1751076" y="292608"/>
                  </a:lnTo>
                  <a:close/>
                </a:path>
                <a:path w="2169160" h="631189">
                  <a:moveTo>
                    <a:pt x="1802892" y="333756"/>
                  </a:moveTo>
                  <a:lnTo>
                    <a:pt x="1772412" y="309372"/>
                  </a:lnTo>
                  <a:lnTo>
                    <a:pt x="1766316" y="316992"/>
                  </a:lnTo>
                  <a:lnTo>
                    <a:pt x="1796796" y="341376"/>
                  </a:lnTo>
                  <a:lnTo>
                    <a:pt x="1802892" y="333756"/>
                  </a:lnTo>
                  <a:close/>
                </a:path>
                <a:path w="2169160" h="631189">
                  <a:moveTo>
                    <a:pt x="1854708" y="374904"/>
                  </a:moveTo>
                  <a:lnTo>
                    <a:pt x="1825752" y="352044"/>
                  </a:lnTo>
                  <a:lnTo>
                    <a:pt x="1819656" y="359664"/>
                  </a:lnTo>
                  <a:lnTo>
                    <a:pt x="1848612" y="382524"/>
                  </a:lnTo>
                  <a:lnTo>
                    <a:pt x="1854708" y="374904"/>
                  </a:lnTo>
                  <a:close/>
                </a:path>
                <a:path w="2169160" h="631189">
                  <a:moveTo>
                    <a:pt x="1906524" y="416052"/>
                  </a:moveTo>
                  <a:lnTo>
                    <a:pt x="1877568" y="393192"/>
                  </a:lnTo>
                  <a:lnTo>
                    <a:pt x="1871472" y="400812"/>
                  </a:lnTo>
                  <a:lnTo>
                    <a:pt x="1901952" y="423672"/>
                  </a:lnTo>
                  <a:lnTo>
                    <a:pt x="1906524" y="416052"/>
                  </a:lnTo>
                  <a:close/>
                </a:path>
                <a:path w="2169160" h="631189">
                  <a:moveTo>
                    <a:pt x="1959864" y="458724"/>
                  </a:moveTo>
                  <a:lnTo>
                    <a:pt x="1929384" y="434340"/>
                  </a:lnTo>
                  <a:lnTo>
                    <a:pt x="1923288" y="441960"/>
                  </a:lnTo>
                  <a:lnTo>
                    <a:pt x="1953768" y="466344"/>
                  </a:lnTo>
                  <a:lnTo>
                    <a:pt x="1959864" y="458724"/>
                  </a:lnTo>
                  <a:close/>
                </a:path>
                <a:path w="2169160" h="631189">
                  <a:moveTo>
                    <a:pt x="2011680" y="499872"/>
                  </a:moveTo>
                  <a:lnTo>
                    <a:pt x="1981200" y="475488"/>
                  </a:lnTo>
                  <a:lnTo>
                    <a:pt x="1975104" y="483108"/>
                  </a:lnTo>
                  <a:lnTo>
                    <a:pt x="2005584" y="507492"/>
                  </a:lnTo>
                  <a:lnTo>
                    <a:pt x="2011680" y="499872"/>
                  </a:lnTo>
                  <a:close/>
                </a:path>
                <a:path w="2169160" h="631189">
                  <a:moveTo>
                    <a:pt x="2063496" y="541020"/>
                  </a:moveTo>
                  <a:lnTo>
                    <a:pt x="2034540" y="518160"/>
                  </a:lnTo>
                  <a:lnTo>
                    <a:pt x="2028444" y="524256"/>
                  </a:lnTo>
                  <a:lnTo>
                    <a:pt x="2057400" y="548640"/>
                  </a:lnTo>
                  <a:lnTo>
                    <a:pt x="2063496" y="541020"/>
                  </a:lnTo>
                  <a:close/>
                </a:path>
                <a:path w="2169160" h="631189">
                  <a:moveTo>
                    <a:pt x="2115312" y="582168"/>
                  </a:moveTo>
                  <a:lnTo>
                    <a:pt x="2086356" y="559308"/>
                  </a:lnTo>
                  <a:lnTo>
                    <a:pt x="2080260" y="566928"/>
                  </a:lnTo>
                  <a:lnTo>
                    <a:pt x="2109216" y="589788"/>
                  </a:lnTo>
                  <a:lnTo>
                    <a:pt x="2115312" y="582168"/>
                  </a:lnTo>
                  <a:close/>
                </a:path>
                <a:path w="2169160" h="631189">
                  <a:moveTo>
                    <a:pt x="2168652" y="624840"/>
                  </a:moveTo>
                  <a:lnTo>
                    <a:pt x="2138172" y="600456"/>
                  </a:lnTo>
                  <a:lnTo>
                    <a:pt x="2132076" y="608076"/>
                  </a:lnTo>
                  <a:lnTo>
                    <a:pt x="2162556" y="630936"/>
                  </a:lnTo>
                  <a:lnTo>
                    <a:pt x="2168652" y="62484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054862" y="1204241"/>
            <a:ext cx="60396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t</a:t>
            </a:r>
            <a:r>
              <a:rPr sz="1452" spc="-9" dirty="0">
                <a:latin typeface="Comic Sans MS"/>
                <a:cs typeface="Comic Sans MS"/>
              </a:rPr>
              <a:t>a</a:t>
            </a:r>
            <a:r>
              <a:rPr sz="1452" spc="-5" dirty="0">
                <a:latin typeface="Comic Sans MS"/>
                <a:cs typeface="Comic Sans MS"/>
              </a:rPr>
              <a:t>b</a:t>
            </a:r>
            <a:r>
              <a:rPr sz="1452" spc="-14" dirty="0">
                <a:latin typeface="Comic Sans MS"/>
                <a:cs typeface="Comic Sans MS"/>
              </a:rPr>
              <a:t>l</a:t>
            </a:r>
            <a:r>
              <a:rPr sz="1452" spc="-9" dirty="0">
                <a:latin typeface="Comic Sans MS"/>
                <a:cs typeface="Comic Sans MS"/>
              </a:rPr>
              <a:t>i</a:t>
            </a:r>
            <a:r>
              <a:rPr sz="1452" spc="-5" dirty="0">
                <a:latin typeface="Comic Sans MS"/>
                <a:cs typeface="Comic Sans MS"/>
              </a:rPr>
              <a:t>er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32593" y="5414475"/>
            <a:ext cx="554403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r</a:t>
            </a:r>
            <a:r>
              <a:rPr sz="1452" spc="-9" dirty="0">
                <a:latin typeface="Comic Sans MS"/>
                <a:cs typeface="Comic Sans MS"/>
              </a:rPr>
              <a:t>adi</a:t>
            </a:r>
            <a:r>
              <a:rPr sz="1452" spc="-5" dirty="0">
                <a:latin typeface="Comic Sans MS"/>
                <a:cs typeface="Comic Sans MS"/>
              </a:rPr>
              <a:t>er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67032" y="4307975"/>
            <a:ext cx="704818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pi</a:t>
            </a:r>
            <a:r>
              <a:rPr sz="1452" spc="-5" dirty="0">
                <a:latin typeface="Comic Sans MS"/>
                <a:cs typeface="Comic Sans MS"/>
              </a:rPr>
              <a:t>e</a:t>
            </a:r>
            <a:r>
              <a:rPr sz="1452" spc="-9" dirty="0">
                <a:latin typeface="Comic Sans MS"/>
                <a:cs typeface="Comic Sans MS"/>
              </a:rPr>
              <a:t>d</a:t>
            </a:r>
            <a:r>
              <a:rPr sz="1452" spc="-5" dirty="0">
                <a:latin typeface="Comic Sans MS"/>
                <a:cs typeface="Comic Sans MS"/>
              </a:rPr>
              <a:t>ro</a:t>
            </a:r>
            <a:r>
              <a:rPr sz="1452" spc="-9" dirty="0">
                <a:latin typeface="Comic Sans MS"/>
                <a:cs typeface="Comic Sans MS"/>
              </a:rPr>
              <a:t>i</a:t>
            </a:r>
            <a:r>
              <a:rPr sz="1452" spc="-5" dirty="0">
                <a:latin typeface="Comic Sans MS"/>
                <a:cs typeface="Comic Sans MS"/>
              </a:rPr>
              <a:t>t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33009" y="5497462"/>
            <a:ext cx="1236169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Mur </a:t>
            </a:r>
            <a:r>
              <a:rPr sz="1452" spc="-5" dirty="0">
                <a:latin typeface="Comic Sans MS"/>
                <a:cs typeface="Comic Sans MS"/>
              </a:rPr>
              <a:t>en</a:t>
            </a:r>
            <a:r>
              <a:rPr sz="1452" spc="-36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retour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42726" y="1361007"/>
            <a:ext cx="5690411" cy="4107884"/>
          </a:xfrm>
          <a:custGeom>
            <a:avLst/>
            <a:gdLst/>
            <a:ahLst/>
            <a:cxnLst/>
            <a:rect l="l" t="t" r="r" b="b"/>
            <a:pathLst>
              <a:path w="6269990" h="4526280">
                <a:moveTo>
                  <a:pt x="559308" y="2446020"/>
                </a:moveTo>
                <a:lnTo>
                  <a:pt x="525780" y="2322576"/>
                </a:lnTo>
                <a:lnTo>
                  <a:pt x="446532" y="2423160"/>
                </a:lnTo>
                <a:lnTo>
                  <a:pt x="483641" y="2430678"/>
                </a:lnTo>
                <a:lnTo>
                  <a:pt x="56388" y="4518660"/>
                </a:lnTo>
                <a:lnTo>
                  <a:pt x="94488" y="4526280"/>
                </a:lnTo>
                <a:lnTo>
                  <a:pt x="521728" y="2438400"/>
                </a:lnTo>
                <a:lnTo>
                  <a:pt x="525780" y="2439212"/>
                </a:lnTo>
                <a:lnTo>
                  <a:pt x="559308" y="2446020"/>
                </a:lnTo>
                <a:close/>
              </a:path>
              <a:path w="6269990" h="4526280">
                <a:moveTo>
                  <a:pt x="1586484" y="810768"/>
                </a:moveTo>
                <a:lnTo>
                  <a:pt x="1510284" y="708660"/>
                </a:lnTo>
                <a:lnTo>
                  <a:pt x="1493037" y="742645"/>
                </a:lnTo>
                <a:lnTo>
                  <a:pt x="16764" y="0"/>
                </a:lnTo>
                <a:lnTo>
                  <a:pt x="0" y="33528"/>
                </a:lnTo>
                <a:lnTo>
                  <a:pt x="1476070" y="776071"/>
                </a:lnTo>
                <a:lnTo>
                  <a:pt x="1458468" y="810768"/>
                </a:lnTo>
                <a:lnTo>
                  <a:pt x="1510284" y="810768"/>
                </a:lnTo>
                <a:lnTo>
                  <a:pt x="1586484" y="810768"/>
                </a:lnTo>
                <a:close/>
              </a:path>
              <a:path w="6269990" h="4526280">
                <a:moveTo>
                  <a:pt x="3204972" y="4483608"/>
                </a:moveTo>
                <a:lnTo>
                  <a:pt x="2454757" y="3589350"/>
                </a:lnTo>
                <a:lnTo>
                  <a:pt x="2484120" y="3564636"/>
                </a:lnTo>
                <a:lnTo>
                  <a:pt x="2368296" y="3514344"/>
                </a:lnTo>
                <a:lnTo>
                  <a:pt x="2397252" y="3637788"/>
                </a:lnTo>
                <a:lnTo>
                  <a:pt x="2414016" y="3623665"/>
                </a:lnTo>
                <a:lnTo>
                  <a:pt x="2425801" y="3613734"/>
                </a:lnTo>
                <a:lnTo>
                  <a:pt x="3176016" y="4507992"/>
                </a:lnTo>
                <a:lnTo>
                  <a:pt x="3204972" y="4483608"/>
                </a:lnTo>
                <a:close/>
              </a:path>
              <a:path w="6269990" h="4526280">
                <a:moveTo>
                  <a:pt x="6269736" y="3285744"/>
                </a:moveTo>
                <a:lnTo>
                  <a:pt x="3249498" y="2107336"/>
                </a:lnTo>
                <a:lnTo>
                  <a:pt x="3262884" y="2072640"/>
                </a:lnTo>
                <a:lnTo>
                  <a:pt x="3136392" y="2083308"/>
                </a:lnTo>
                <a:lnTo>
                  <a:pt x="3217164" y="2174176"/>
                </a:lnTo>
                <a:lnTo>
                  <a:pt x="3221736" y="2179320"/>
                </a:lnTo>
                <a:lnTo>
                  <a:pt x="3235452" y="2143760"/>
                </a:lnTo>
                <a:lnTo>
                  <a:pt x="6256020" y="3320796"/>
                </a:lnTo>
                <a:lnTo>
                  <a:pt x="6269736" y="32857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1659529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001" y="127830"/>
            <a:ext cx="3223030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 treillis </a:t>
            </a:r>
            <a:r>
              <a:rPr sz="2400" dirty="0">
                <a:solidFill>
                  <a:srgbClr val="FF0000"/>
                </a:solidFill>
              </a:rPr>
              <a:t>en</a:t>
            </a:r>
            <a:r>
              <a:rPr sz="2400" spc="-9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acier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8721" y="627193"/>
            <a:ext cx="11748052" cy="627192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sz="2000" dirty="0">
                <a:latin typeface="Comic Sans MS"/>
                <a:cs typeface="Comic Sans MS"/>
              </a:rPr>
              <a:t>Les </a:t>
            </a:r>
            <a:r>
              <a:rPr sz="2000" spc="-5" dirty="0">
                <a:latin typeface="Comic Sans MS"/>
                <a:cs typeface="Comic Sans MS"/>
              </a:rPr>
              <a:t>ponts treillis se sont développés au XIXe siècle avec  l’avènement de l’acier. </a:t>
            </a:r>
            <a:r>
              <a:rPr sz="2000" dirty="0">
                <a:latin typeface="Comic Sans MS"/>
                <a:cs typeface="Comic Sans MS"/>
              </a:rPr>
              <a:t>Eiffel fut un </a:t>
            </a:r>
            <a:r>
              <a:rPr sz="2000" spc="-5" dirty="0">
                <a:latin typeface="Comic Sans MS"/>
                <a:cs typeface="Comic Sans MS"/>
              </a:rPr>
              <a:t>grand constructeur  </a:t>
            </a:r>
            <a:r>
              <a:rPr sz="2000" dirty="0">
                <a:latin typeface="Comic Sans MS"/>
                <a:cs typeface="Comic Sans MS"/>
              </a:rPr>
              <a:t>en la </a:t>
            </a:r>
            <a:r>
              <a:rPr sz="2000" spc="-5" dirty="0">
                <a:latin typeface="Comic Sans MS"/>
                <a:cs typeface="Comic Sans MS"/>
              </a:rPr>
              <a:t>matière. </a:t>
            </a:r>
            <a:r>
              <a:rPr sz="2000" dirty="0">
                <a:latin typeface="Comic Sans MS"/>
                <a:cs typeface="Comic Sans MS"/>
              </a:rPr>
              <a:t>Les </a:t>
            </a:r>
            <a:r>
              <a:rPr sz="2000" spc="-5" dirty="0">
                <a:latin typeface="Comic Sans MS"/>
                <a:cs typeface="Comic Sans MS"/>
              </a:rPr>
              <a:t>poutres treillis permettent de franchir  de grandes</a:t>
            </a:r>
            <a:r>
              <a:rPr sz="2000" spc="-9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portées.</a:t>
            </a: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8904" y="1928191"/>
            <a:ext cx="5743636" cy="45421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5988926" y="1441174"/>
            <a:ext cx="5600099" cy="46813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/>
          <p:nvPr/>
        </p:nvSpPr>
        <p:spPr>
          <a:xfrm>
            <a:off x="3187642" y="6626505"/>
            <a:ext cx="152201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Le métro</a:t>
            </a:r>
            <a:r>
              <a:rPr sz="1452" spc="-64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parisien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40476" y="6311345"/>
            <a:ext cx="949747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Pont</a:t>
            </a:r>
            <a:r>
              <a:rPr sz="1452" spc="-64" dirty="0">
                <a:latin typeface="Comic Sans MS"/>
                <a:cs typeface="Comic Sans MS"/>
              </a:rPr>
              <a:t> </a:t>
            </a:r>
            <a:r>
              <a:rPr sz="1452" spc="-9" dirty="0">
                <a:latin typeface="Comic Sans MS"/>
                <a:cs typeface="Comic Sans MS"/>
              </a:rPr>
              <a:t>SNCF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72125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732" y="137769"/>
            <a:ext cx="3083882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/>
              <a:t>Les ponts treillis </a:t>
            </a:r>
            <a:r>
              <a:rPr sz="2400" dirty="0"/>
              <a:t>en</a:t>
            </a:r>
            <a:r>
              <a:rPr sz="2400" spc="-9" dirty="0"/>
              <a:t> </a:t>
            </a:r>
            <a:r>
              <a:rPr sz="2400" spc="-5" dirty="0"/>
              <a:t>acier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996359" y="159029"/>
            <a:ext cx="4320456" cy="33475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407504" y="3419061"/>
            <a:ext cx="5536095" cy="32302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9" name="object 9"/>
          <p:cNvSpPr txBox="1"/>
          <p:nvPr/>
        </p:nvSpPr>
        <p:spPr>
          <a:xfrm>
            <a:off x="10522673" y="1507889"/>
            <a:ext cx="1583186" cy="47079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Pont </a:t>
            </a:r>
            <a:r>
              <a:rPr sz="1452" spc="-9" dirty="0" err="1">
                <a:latin typeface="Comic Sans MS"/>
                <a:cs typeface="Comic Sans MS"/>
              </a:rPr>
              <a:t>treillis</a:t>
            </a:r>
            <a:r>
              <a:rPr sz="1452" spc="-9" dirty="0">
                <a:latin typeface="Comic Sans MS"/>
                <a:cs typeface="Comic Sans MS"/>
              </a:rPr>
              <a:t> </a:t>
            </a:r>
            <a:endParaRPr lang="fr-FR" sz="1452" spc="-9" dirty="0">
              <a:latin typeface="Comic Sans MS"/>
              <a:cs typeface="Comic Sans MS"/>
            </a:endParaRPr>
          </a:p>
          <a:p>
            <a:pPr marL="11527">
              <a:spcBef>
                <a:spcPts val="86"/>
              </a:spcBef>
            </a:pPr>
            <a:r>
              <a:rPr sz="1452" spc="-5" dirty="0" err="1">
                <a:latin typeface="Comic Sans MS"/>
                <a:cs typeface="Comic Sans MS"/>
              </a:rPr>
              <a:t>à</a:t>
            </a:r>
            <a:r>
              <a:rPr sz="1452" spc="-5" dirty="0">
                <a:latin typeface="Comic Sans MS"/>
                <a:cs typeface="Comic Sans MS"/>
              </a:rPr>
              <a:t> La </a:t>
            </a:r>
            <a:r>
              <a:rPr sz="1452" spc="-9" dirty="0">
                <a:latin typeface="Comic Sans MS"/>
                <a:cs typeface="Comic Sans MS"/>
              </a:rPr>
              <a:t>Villette</a:t>
            </a:r>
            <a:r>
              <a:rPr sz="1452" spc="27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(75)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12698" y="5317657"/>
            <a:ext cx="2136775" cy="694257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Pont </a:t>
            </a:r>
            <a:r>
              <a:rPr sz="1452" spc="-9" dirty="0" err="1">
                <a:latin typeface="Comic Sans MS"/>
                <a:cs typeface="Comic Sans MS"/>
              </a:rPr>
              <a:t>treillis</a:t>
            </a:r>
            <a:r>
              <a:rPr sz="1452" spc="-9" dirty="0">
                <a:latin typeface="Comic Sans MS"/>
                <a:cs typeface="Comic Sans MS"/>
              </a:rPr>
              <a:t> </a:t>
            </a:r>
            <a:endParaRPr lang="fr-FR" sz="1452" spc="-9" dirty="0">
              <a:latin typeface="Comic Sans MS"/>
              <a:cs typeface="Comic Sans MS"/>
            </a:endParaRPr>
          </a:p>
          <a:p>
            <a:pPr marL="11527" marR="4611">
              <a:spcBef>
                <a:spcPts val="86"/>
              </a:spcBef>
            </a:pPr>
            <a:r>
              <a:rPr sz="1452" spc="-5" dirty="0" err="1">
                <a:latin typeface="Comic Sans MS"/>
                <a:cs typeface="Comic Sans MS"/>
              </a:rPr>
              <a:t>en</a:t>
            </a:r>
            <a:r>
              <a:rPr sz="1452" spc="-5" dirty="0">
                <a:latin typeface="Comic Sans MS"/>
                <a:cs typeface="Comic Sans MS"/>
              </a:rPr>
              <a:t> Louisiane  avec </a:t>
            </a:r>
            <a:r>
              <a:rPr sz="1452" spc="-9" dirty="0">
                <a:latin typeface="Comic Sans MS"/>
                <a:cs typeface="Comic Sans MS"/>
              </a:rPr>
              <a:t>viaduc </a:t>
            </a:r>
            <a:r>
              <a:rPr sz="1452" spc="-5" dirty="0">
                <a:latin typeface="Comic Sans MS"/>
                <a:cs typeface="Comic Sans MS"/>
              </a:rPr>
              <a:t>d’accès en  poutres</a:t>
            </a:r>
            <a:r>
              <a:rPr sz="1452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BA.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779068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196" y="109441"/>
            <a:ext cx="2729116" cy="319415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000" spc="-5" dirty="0">
                <a:solidFill>
                  <a:srgbClr val="FF0000"/>
                </a:solidFill>
              </a:rPr>
              <a:t>Les ponts treillis </a:t>
            </a:r>
            <a:r>
              <a:rPr sz="2000" dirty="0">
                <a:solidFill>
                  <a:srgbClr val="FF0000"/>
                </a:solidFill>
              </a:rPr>
              <a:t>en</a:t>
            </a:r>
            <a:r>
              <a:rPr sz="2000" spc="-9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acier</a:t>
            </a:r>
            <a:endParaRPr sz="20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9330" y="451104"/>
            <a:ext cx="6132973" cy="3156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6305590" y="1948070"/>
            <a:ext cx="5720623" cy="43364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9" name="object 9"/>
          <p:cNvSpPr txBox="1"/>
          <p:nvPr/>
        </p:nvSpPr>
        <p:spPr>
          <a:xfrm>
            <a:off x="6321435" y="1252292"/>
            <a:ext cx="2286117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Pont sur </a:t>
            </a:r>
            <a:r>
              <a:rPr sz="1452" spc="-9" dirty="0">
                <a:latin typeface="Comic Sans MS"/>
                <a:cs typeface="Comic Sans MS"/>
              </a:rPr>
              <a:t>le </a:t>
            </a:r>
            <a:r>
              <a:rPr sz="1452" spc="-5" dirty="0">
                <a:latin typeface="Comic Sans MS"/>
                <a:cs typeface="Comic Sans MS"/>
              </a:rPr>
              <a:t>Mississipi à  Vicksburg</a:t>
            </a:r>
            <a:r>
              <a:rPr sz="1452" spc="18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(USA)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08997" y="4410560"/>
            <a:ext cx="1730636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Ponts à Morgan</a:t>
            </a:r>
            <a:r>
              <a:rPr sz="1452" spc="-54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City  en</a:t>
            </a:r>
            <a:r>
              <a:rPr sz="1452" spc="-18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Louisiane.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44509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457" y="78134"/>
            <a:ext cx="3501614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</a:t>
            </a:r>
            <a:r>
              <a:rPr sz="2400" spc="-32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caisson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208722" y="653019"/>
            <a:ext cx="11559208" cy="10632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77804" marR="383832">
              <a:lnSpc>
                <a:spcPct val="100000"/>
              </a:lnSpc>
              <a:spcBef>
                <a:spcPts val="91"/>
              </a:spcBef>
            </a:pPr>
            <a:r>
              <a:rPr sz="2000" dirty="0"/>
              <a:t>Les </a:t>
            </a:r>
            <a:r>
              <a:rPr sz="2000" spc="-5" dirty="0"/>
              <a:t>ponts caisson se composent d’un tablier tubulaire.  La circulation se fait sur </a:t>
            </a:r>
            <a:r>
              <a:rPr sz="2000" dirty="0"/>
              <a:t>le </a:t>
            </a:r>
            <a:r>
              <a:rPr sz="2000" spc="-5" dirty="0"/>
              <a:t>tube </a:t>
            </a:r>
            <a:r>
              <a:rPr sz="2000" dirty="0"/>
              <a:t>et </a:t>
            </a:r>
            <a:r>
              <a:rPr sz="2000" spc="-5" dirty="0"/>
              <a:t>non </a:t>
            </a:r>
            <a:r>
              <a:rPr sz="2000" dirty="0"/>
              <a:t>à</a:t>
            </a:r>
            <a:r>
              <a:rPr sz="2000" spc="-18" dirty="0"/>
              <a:t> </a:t>
            </a:r>
            <a:r>
              <a:rPr sz="2000" spc="-5" dirty="0"/>
              <a:t>l’intérieur.</a:t>
            </a:r>
          </a:p>
          <a:p>
            <a:pPr marL="77804" marR="4611">
              <a:lnSpc>
                <a:spcPct val="100000"/>
              </a:lnSpc>
            </a:pPr>
            <a:r>
              <a:rPr sz="2000" dirty="0"/>
              <a:t>On </a:t>
            </a:r>
            <a:r>
              <a:rPr sz="2000" spc="-5" dirty="0"/>
              <a:t>trouvera des caissons </a:t>
            </a:r>
            <a:r>
              <a:rPr sz="2000" dirty="0"/>
              <a:t>coulés en place, à </a:t>
            </a:r>
            <a:r>
              <a:rPr sz="2000" spc="-5" dirty="0"/>
              <a:t>morceaux  préfabriqués (voussoirs), </a:t>
            </a:r>
            <a:r>
              <a:rPr sz="2000" dirty="0"/>
              <a:t>à </a:t>
            </a:r>
            <a:r>
              <a:rPr sz="2000" spc="-5" dirty="0"/>
              <a:t>inertie constante ou </a:t>
            </a:r>
            <a:r>
              <a:rPr sz="2000" dirty="0"/>
              <a:t>à </a:t>
            </a:r>
            <a:r>
              <a:rPr sz="2000" spc="-5" dirty="0"/>
              <a:t>inertie  variable. Ils sont </a:t>
            </a:r>
            <a:r>
              <a:rPr sz="2000" dirty="0"/>
              <a:t>généralement</a:t>
            </a:r>
            <a:r>
              <a:rPr sz="2000" spc="-41" dirty="0"/>
              <a:t> </a:t>
            </a:r>
            <a:r>
              <a:rPr sz="2000" spc="-5" dirty="0"/>
              <a:t>hyperstatiques.</a:t>
            </a:r>
          </a:p>
        </p:txBody>
      </p:sp>
      <p:sp>
        <p:nvSpPr>
          <p:cNvPr id="4" name="object 4"/>
          <p:cNvSpPr/>
          <p:nvPr/>
        </p:nvSpPr>
        <p:spPr>
          <a:xfrm>
            <a:off x="7157692" y="1630016"/>
            <a:ext cx="4875812" cy="46976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168964" y="1878496"/>
            <a:ext cx="3122875" cy="45101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/>
          <p:nvPr/>
        </p:nvSpPr>
        <p:spPr>
          <a:xfrm>
            <a:off x="3562992" y="1779104"/>
            <a:ext cx="3227951" cy="46582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 txBox="1"/>
          <p:nvPr/>
        </p:nvSpPr>
        <p:spPr>
          <a:xfrm>
            <a:off x="8424081" y="6422254"/>
            <a:ext cx="1624379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Pont de </a:t>
            </a:r>
            <a:r>
              <a:rPr sz="1452" spc="-9" dirty="0">
                <a:latin typeface="Comic Sans MS"/>
                <a:cs typeface="Comic Sans MS"/>
              </a:rPr>
              <a:t>L’île </a:t>
            </a:r>
            <a:r>
              <a:rPr sz="1452" spc="-5" dirty="0">
                <a:latin typeface="Comic Sans MS"/>
                <a:cs typeface="Comic Sans MS"/>
              </a:rPr>
              <a:t>de</a:t>
            </a:r>
            <a:r>
              <a:rPr sz="1452" spc="-32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Ré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64039" y="6518418"/>
            <a:ext cx="2133472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Autoroute de</a:t>
            </a:r>
            <a:r>
              <a:rPr sz="1452" spc="-50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Bellegarde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36659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074" y="136386"/>
            <a:ext cx="3501614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</a:t>
            </a:r>
            <a:r>
              <a:rPr sz="2400" spc="-32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caisson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7670" y="541824"/>
            <a:ext cx="3300485" cy="34679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000" b="1" spc="-5" dirty="0">
                <a:solidFill>
                  <a:srgbClr val="FF9900"/>
                </a:solidFill>
                <a:latin typeface="Comic Sans MS"/>
                <a:cs typeface="Comic Sans MS"/>
              </a:rPr>
              <a:t>Précontrainte</a:t>
            </a: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 de</a:t>
            </a:r>
            <a:r>
              <a:rPr sz="2178" b="1" spc="-54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service</a:t>
            </a:r>
            <a:endParaRPr sz="2178" dirty="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14400" y="1164920"/>
            <a:ext cx="10584021" cy="4571999"/>
            <a:chOff x="982861" y="2237232"/>
            <a:chExt cx="8604501" cy="2644140"/>
          </a:xfrm>
        </p:grpSpPr>
        <p:sp>
          <p:nvSpPr>
            <p:cNvPr id="5" name="object 5"/>
            <p:cNvSpPr/>
            <p:nvPr/>
          </p:nvSpPr>
          <p:spPr>
            <a:xfrm>
              <a:off x="1027049" y="2828543"/>
              <a:ext cx="8495030" cy="728980"/>
            </a:xfrm>
            <a:custGeom>
              <a:avLst/>
              <a:gdLst/>
              <a:ahLst/>
              <a:cxnLst/>
              <a:rect l="l" t="t" r="r" b="b"/>
              <a:pathLst>
                <a:path w="8495030" h="728979">
                  <a:moveTo>
                    <a:pt x="8494776" y="0"/>
                  </a:moveTo>
                  <a:lnTo>
                    <a:pt x="0" y="0"/>
                  </a:lnTo>
                  <a:lnTo>
                    <a:pt x="0" y="720852"/>
                  </a:lnTo>
                  <a:lnTo>
                    <a:pt x="0" y="728472"/>
                  </a:lnTo>
                  <a:lnTo>
                    <a:pt x="8494776" y="728472"/>
                  </a:lnTo>
                  <a:lnTo>
                    <a:pt x="8494776" y="720852"/>
                  </a:lnTo>
                  <a:lnTo>
                    <a:pt x="8494776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6" name="object 6"/>
            <p:cNvSpPr/>
            <p:nvPr/>
          </p:nvSpPr>
          <p:spPr>
            <a:xfrm>
              <a:off x="1022485" y="2822448"/>
              <a:ext cx="8503920" cy="739140"/>
            </a:xfrm>
            <a:custGeom>
              <a:avLst/>
              <a:gdLst/>
              <a:ahLst/>
              <a:cxnLst/>
              <a:rect l="l" t="t" r="r" b="b"/>
              <a:pathLst>
                <a:path w="8503920" h="739139">
                  <a:moveTo>
                    <a:pt x="8503917" y="739140"/>
                  </a:moveTo>
                  <a:lnTo>
                    <a:pt x="8503917" y="0"/>
                  </a:lnTo>
                  <a:lnTo>
                    <a:pt x="0" y="0"/>
                  </a:lnTo>
                  <a:lnTo>
                    <a:pt x="0" y="739140"/>
                  </a:lnTo>
                  <a:lnTo>
                    <a:pt x="4572" y="739140"/>
                  </a:lnTo>
                  <a:lnTo>
                    <a:pt x="4572" y="10668"/>
                  </a:lnTo>
                  <a:lnTo>
                    <a:pt x="9144" y="6096"/>
                  </a:lnTo>
                  <a:lnTo>
                    <a:pt x="9144" y="10668"/>
                  </a:lnTo>
                  <a:lnTo>
                    <a:pt x="8494773" y="10668"/>
                  </a:lnTo>
                  <a:lnTo>
                    <a:pt x="8494773" y="6096"/>
                  </a:lnTo>
                  <a:lnTo>
                    <a:pt x="8499345" y="10668"/>
                  </a:lnTo>
                  <a:lnTo>
                    <a:pt x="8499345" y="739140"/>
                  </a:lnTo>
                  <a:lnTo>
                    <a:pt x="8503917" y="739140"/>
                  </a:lnTo>
                  <a:close/>
                </a:path>
                <a:path w="8503920" h="739139">
                  <a:moveTo>
                    <a:pt x="9144" y="10668"/>
                  </a:moveTo>
                  <a:lnTo>
                    <a:pt x="9144" y="6096"/>
                  </a:lnTo>
                  <a:lnTo>
                    <a:pt x="4572" y="10668"/>
                  </a:lnTo>
                  <a:lnTo>
                    <a:pt x="9144" y="10668"/>
                  </a:lnTo>
                  <a:close/>
                </a:path>
                <a:path w="8503920" h="739139">
                  <a:moveTo>
                    <a:pt x="9144" y="729996"/>
                  </a:moveTo>
                  <a:lnTo>
                    <a:pt x="9144" y="10668"/>
                  </a:lnTo>
                  <a:lnTo>
                    <a:pt x="4572" y="10668"/>
                  </a:lnTo>
                  <a:lnTo>
                    <a:pt x="4572" y="729996"/>
                  </a:lnTo>
                  <a:lnTo>
                    <a:pt x="9144" y="729996"/>
                  </a:lnTo>
                  <a:close/>
                </a:path>
                <a:path w="8503920" h="739139">
                  <a:moveTo>
                    <a:pt x="8499345" y="729996"/>
                  </a:moveTo>
                  <a:lnTo>
                    <a:pt x="4572" y="729996"/>
                  </a:lnTo>
                  <a:lnTo>
                    <a:pt x="9144" y="734568"/>
                  </a:lnTo>
                  <a:lnTo>
                    <a:pt x="9144" y="739140"/>
                  </a:lnTo>
                  <a:lnTo>
                    <a:pt x="8494773" y="739140"/>
                  </a:lnTo>
                  <a:lnTo>
                    <a:pt x="8494773" y="734568"/>
                  </a:lnTo>
                  <a:lnTo>
                    <a:pt x="8499345" y="729996"/>
                  </a:lnTo>
                  <a:close/>
                </a:path>
                <a:path w="8503920" h="739139">
                  <a:moveTo>
                    <a:pt x="9144" y="739140"/>
                  </a:moveTo>
                  <a:lnTo>
                    <a:pt x="9144" y="734568"/>
                  </a:lnTo>
                  <a:lnTo>
                    <a:pt x="4572" y="729996"/>
                  </a:lnTo>
                  <a:lnTo>
                    <a:pt x="4572" y="739140"/>
                  </a:lnTo>
                  <a:lnTo>
                    <a:pt x="9144" y="739140"/>
                  </a:lnTo>
                  <a:close/>
                </a:path>
                <a:path w="8503920" h="739139">
                  <a:moveTo>
                    <a:pt x="8499345" y="10668"/>
                  </a:moveTo>
                  <a:lnTo>
                    <a:pt x="8494773" y="6096"/>
                  </a:lnTo>
                  <a:lnTo>
                    <a:pt x="8494773" y="10668"/>
                  </a:lnTo>
                  <a:lnTo>
                    <a:pt x="8499345" y="10668"/>
                  </a:lnTo>
                  <a:close/>
                </a:path>
                <a:path w="8503920" h="739139">
                  <a:moveTo>
                    <a:pt x="8499345" y="729996"/>
                  </a:moveTo>
                  <a:lnTo>
                    <a:pt x="8499345" y="10668"/>
                  </a:lnTo>
                  <a:lnTo>
                    <a:pt x="8494773" y="10668"/>
                  </a:lnTo>
                  <a:lnTo>
                    <a:pt x="8494773" y="729996"/>
                  </a:lnTo>
                  <a:lnTo>
                    <a:pt x="8499345" y="729996"/>
                  </a:lnTo>
                  <a:close/>
                </a:path>
                <a:path w="8503920" h="739139">
                  <a:moveTo>
                    <a:pt x="8499345" y="739140"/>
                  </a:moveTo>
                  <a:lnTo>
                    <a:pt x="8499345" y="729996"/>
                  </a:lnTo>
                  <a:lnTo>
                    <a:pt x="8494773" y="734568"/>
                  </a:lnTo>
                  <a:lnTo>
                    <a:pt x="8494773" y="739140"/>
                  </a:lnTo>
                  <a:lnTo>
                    <a:pt x="8499345" y="7391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7" name="object 7"/>
            <p:cNvSpPr/>
            <p:nvPr/>
          </p:nvSpPr>
          <p:spPr>
            <a:xfrm>
              <a:off x="1025533" y="2973323"/>
              <a:ext cx="8496300" cy="410209"/>
            </a:xfrm>
            <a:custGeom>
              <a:avLst/>
              <a:gdLst/>
              <a:ahLst/>
              <a:cxnLst/>
              <a:rect l="l" t="t" r="r" b="b"/>
              <a:pathLst>
                <a:path w="8496300" h="410210">
                  <a:moveTo>
                    <a:pt x="8496299" y="409955"/>
                  </a:moveTo>
                  <a:lnTo>
                    <a:pt x="8496299" y="0"/>
                  </a:lnTo>
                  <a:lnTo>
                    <a:pt x="0" y="0"/>
                  </a:lnTo>
                  <a:lnTo>
                    <a:pt x="0" y="409955"/>
                  </a:lnTo>
                  <a:lnTo>
                    <a:pt x="8496299" y="409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8" name="object 8"/>
            <p:cNvSpPr/>
            <p:nvPr/>
          </p:nvSpPr>
          <p:spPr>
            <a:xfrm>
              <a:off x="1020961" y="2968752"/>
              <a:ext cx="8505825" cy="419100"/>
            </a:xfrm>
            <a:custGeom>
              <a:avLst/>
              <a:gdLst/>
              <a:ahLst/>
              <a:cxnLst/>
              <a:rect l="l" t="t" r="r" b="b"/>
              <a:pathLst>
                <a:path w="8505825" h="419100">
                  <a:moveTo>
                    <a:pt x="8505441" y="419100"/>
                  </a:moveTo>
                  <a:lnTo>
                    <a:pt x="8505441" y="0"/>
                  </a:lnTo>
                  <a:lnTo>
                    <a:pt x="0" y="0"/>
                  </a:lnTo>
                  <a:lnTo>
                    <a:pt x="0" y="419100"/>
                  </a:lnTo>
                  <a:lnTo>
                    <a:pt x="4572" y="419100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8496297" y="9144"/>
                  </a:lnTo>
                  <a:lnTo>
                    <a:pt x="8496297" y="4572"/>
                  </a:lnTo>
                  <a:lnTo>
                    <a:pt x="8500869" y="9144"/>
                  </a:lnTo>
                  <a:lnTo>
                    <a:pt x="8500869" y="419100"/>
                  </a:lnTo>
                  <a:lnTo>
                    <a:pt x="8505441" y="419100"/>
                  </a:lnTo>
                  <a:close/>
                </a:path>
                <a:path w="8505825" h="419100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8505825" h="419100">
                  <a:moveTo>
                    <a:pt x="9144" y="409956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409956"/>
                  </a:lnTo>
                  <a:lnTo>
                    <a:pt x="9144" y="409956"/>
                  </a:lnTo>
                  <a:close/>
                </a:path>
                <a:path w="8505825" h="419100">
                  <a:moveTo>
                    <a:pt x="8500869" y="409956"/>
                  </a:moveTo>
                  <a:lnTo>
                    <a:pt x="4572" y="409956"/>
                  </a:lnTo>
                  <a:lnTo>
                    <a:pt x="9144" y="414528"/>
                  </a:lnTo>
                  <a:lnTo>
                    <a:pt x="9144" y="419100"/>
                  </a:lnTo>
                  <a:lnTo>
                    <a:pt x="8496297" y="419100"/>
                  </a:lnTo>
                  <a:lnTo>
                    <a:pt x="8496297" y="414528"/>
                  </a:lnTo>
                  <a:lnTo>
                    <a:pt x="8500869" y="409956"/>
                  </a:lnTo>
                  <a:close/>
                </a:path>
                <a:path w="8505825" h="419100">
                  <a:moveTo>
                    <a:pt x="9144" y="419100"/>
                  </a:moveTo>
                  <a:lnTo>
                    <a:pt x="9144" y="414528"/>
                  </a:lnTo>
                  <a:lnTo>
                    <a:pt x="4572" y="409956"/>
                  </a:lnTo>
                  <a:lnTo>
                    <a:pt x="4572" y="419100"/>
                  </a:lnTo>
                  <a:lnTo>
                    <a:pt x="9144" y="419100"/>
                  </a:lnTo>
                  <a:close/>
                </a:path>
                <a:path w="8505825" h="419100">
                  <a:moveTo>
                    <a:pt x="8500869" y="9144"/>
                  </a:moveTo>
                  <a:lnTo>
                    <a:pt x="8496297" y="4572"/>
                  </a:lnTo>
                  <a:lnTo>
                    <a:pt x="8496297" y="9144"/>
                  </a:lnTo>
                  <a:lnTo>
                    <a:pt x="8500869" y="9144"/>
                  </a:lnTo>
                  <a:close/>
                </a:path>
                <a:path w="8505825" h="419100">
                  <a:moveTo>
                    <a:pt x="8500869" y="409956"/>
                  </a:moveTo>
                  <a:lnTo>
                    <a:pt x="8500869" y="9144"/>
                  </a:lnTo>
                  <a:lnTo>
                    <a:pt x="8496297" y="9144"/>
                  </a:lnTo>
                  <a:lnTo>
                    <a:pt x="8496297" y="409956"/>
                  </a:lnTo>
                  <a:lnTo>
                    <a:pt x="8500869" y="409956"/>
                  </a:lnTo>
                  <a:close/>
                </a:path>
                <a:path w="8505825" h="419100">
                  <a:moveTo>
                    <a:pt x="8500869" y="419100"/>
                  </a:moveTo>
                  <a:lnTo>
                    <a:pt x="8500869" y="409956"/>
                  </a:lnTo>
                  <a:lnTo>
                    <a:pt x="8496297" y="414528"/>
                  </a:lnTo>
                  <a:lnTo>
                    <a:pt x="8496297" y="419100"/>
                  </a:lnTo>
                  <a:lnTo>
                    <a:pt x="8500869" y="419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9" name="object 9"/>
            <p:cNvSpPr/>
            <p:nvPr/>
          </p:nvSpPr>
          <p:spPr>
            <a:xfrm>
              <a:off x="982861" y="2237232"/>
              <a:ext cx="8604501" cy="26441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53440" y="6278751"/>
            <a:ext cx="11167872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b="1" spc="-5" dirty="0">
                <a:latin typeface="Comic Sans MS"/>
                <a:cs typeface="Comic Sans MS"/>
              </a:rPr>
              <a:t>En exagérant, </a:t>
            </a:r>
            <a:r>
              <a:rPr sz="1452" b="1" spc="-9" dirty="0">
                <a:latin typeface="Comic Sans MS"/>
                <a:cs typeface="Comic Sans MS"/>
              </a:rPr>
              <a:t>le </a:t>
            </a:r>
            <a:r>
              <a:rPr sz="1452" b="1" spc="-5" dirty="0">
                <a:latin typeface="Comic Sans MS"/>
                <a:cs typeface="Comic Sans MS"/>
              </a:rPr>
              <a:t>tablier se déforme selon </a:t>
            </a:r>
            <a:r>
              <a:rPr sz="1452" b="1" spc="-9" dirty="0">
                <a:latin typeface="Comic Sans MS"/>
                <a:cs typeface="Comic Sans MS"/>
              </a:rPr>
              <a:t>le modèle </a:t>
            </a:r>
            <a:r>
              <a:rPr sz="1452" b="1" spc="-5" dirty="0">
                <a:latin typeface="Comic Sans MS"/>
                <a:cs typeface="Comic Sans MS"/>
              </a:rPr>
              <a:t>rouge. </a:t>
            </a:r>
            <a:r>
              <a:rPr sz="1452" b="1" spc="-9" dirty="0">
                <a:latin typeface="Comic Sans MS"/>
                <a:cs typeface="Comic Sans MS"/>
              </a:rPr>
              <a:t>On peut </a:t>
            </a:r>
            <a:r>
              <a:rPr sz="1452" b="1" spc="-5" dirty="0">
                <a:latin typeface="Comic Sans MS"/>
                <a:cs typeface="Comic Sans MS"/>
              </a:rPr>
              <a:t>donc mettre  en </a:t>
            </a:r>
            <a:r>
              <a:rPr sz="1452" b="1" spc="-9" dirty="0">
                <a:latin typeface="Comic Sans MS"/>
                <a:cs typeface="Comic Sans MS"/>
              </a:rPr>
              <a:t>évidence les </a:t>
            </a:r>
            <a:r>
              <a:rPr sz="1452" b="1" spc="-5" dirty="0">
                <a:latin typeface="Comic Sans MS"/>
                <a:cs typeface="Comic Sans MS"/>
              </a:rPr>
              <a:t>zones tendues. C’est dans </a:t>
            </a:r>
            <a:r>
              <a:rPr sz="1452" b="1" spc="-9" dirty="0">
                <a:latin typeface="Comic Sans MS"/>
                <a:cs typeface="Comic Sans MS"/>
              </a:rPr>
              <a:t>ces </a:t>
            </a:r>
            <a:r>
              <a:rPr sz="1452" b="1" spc="-5" dirty="0">
                <a:latin typeface="Comic Sans MS"/>
                <a:cs typeface="Comic Sans MS"/>
              </a:rPr>
              <a:t>zones </a:t>
            </a:r>
            <a:r>
              <a:rPr sz="1452" b="1" spc="-9" dirty="0">
                <a:latin typeface="Comic Sans MS"/>
                <a:cs typeface="Comic Sans MS"/>
              </a:rPr>
              <a:t>qu’il </a:t>
            </a:r>
            <a:r>
              <a:rPr sz="1452" b="1" spc="-5" dirty="0">
                <a:latin typeface="Comic Sans MS"/>
                <a:cs typeface="Comic Sans MS"/>
              </a:rPr>
              <a:t>faut </a:t>
            </a:r>
            <a:r>
              <a:rPr sz="1452" b="1" spc="-9" dirty="0">
                <a:latin typeface="Comic Sans MS"/>
                <a:cs typeface="Comic Sans MS"/>
              </a:rPr>
              <a:t>placer les câbles </a:t>
            </a:r>
            <a:r>
              <a:rPr sz="1452" b="1" spc="-5" dirty="0">
                <a:latin typeface="Comic Sans MS"/>
                <a:cs typeface="Comic Sans MS"/>
              </a:rPr>
              <a:t>de  précontrainte.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75460" y="900795"/>
            <a:ext cx="60396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t</a:t>
            </a:r>
            <a:r>
              <a:rPr sz="1452" spc="-9" dirty="0">
                <a:latin typeface="Comic Sans MS"/>
                <a:cs typeface="Comic Sans MS"/>
              </a:rPr>
              <a:t>a</a:t>
            </a:r>
            <a:r>
              <a:rPr sz="1452" spc="-5" dirty="0">
                <a:latin typeface="Comic Sans MS"/>
                <a:cs typeface="Comic Sans MS"/>
              </a:rPr>
              <a:t>b</a:t>
            </a:r>
            <a:r>
              <a:rPr sz="1452" spc="-14" dirty="0">
                <a:latin typeface="Comic Sans MS"/>
                <a:cs typeface="Comic Sans MS"/>
              </a:rPr>
              <a:t>l</a:t>
            </a:r>
            <a:r>
              <a:rPr sz="1452" spc="-9" dirty="0">
                <a:latin typeface="Comic Sans MS"/>
                <a:cs typeface="Comic Sans MS"/>
              </a:rPr>
              <a:t>i</a:t>
            </a:r>
            <a:r>
              <a:rPr sz="1452" spc="-5" dirty="0">
                <a:latin typeface="Comic Sans MS"/>
                <a:cs typeface="Comic Sans MS"/>
              </a:rPr>
              <a:t>er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2488" y="5584399"/>
            <a:ext cx="323306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pi</a:t>
            </a:r>
            <a:r>
              <a:rPr sz="1452" spc="-14" dirty="0">
                <a:latin typeface="Comic Sans MS"/>
                <a:cs typeface="Comic Sans MS"/>
              </a:rPr>
              <a:t>l</a:t>
            </a:r>
            <a:r>
              <a:rPr sz="1452" spc="-5" dirty="0">
                <a:latin typeface="Comic Sans MS"/>
                <a:cs typeface="Comic Sans MS"/>
              </a:rPr>
              <a:t>e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19868" y="1284778"/>
            <a:ext cx="112148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Zone</a:t>
            </a:r>
            <a:r>
              <a:rPr sz="1452" b="1" spc="-5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tendue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84045" y="5699958"/>
            <a:ext cx="112148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Zone</a:t>
            </a:r>
            <a:r>
              <a:rPr sz="1452" b="1" spc="-5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tendue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69810" y="5433931"/>
            <a:ext cx="855809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d</a:t>
            </a:r>
            <a:r>
              <a:rPr sz="1452" spc="-5" dirty="0">
                <a:latin typeface="Comic Sans MS"/>
                <a:cs typeface="Comic Sans MS"/>
              </a:rPr>
              <a:t>éfor</a:t>
            </a:r>
            <a:r>
              <a:rPr sz="1452" spc="-9" dirty="0">
                <a:latin typeface="Comic Sans MS"/>
                <a:cs typeface="Comic Sans MS"/>
              </a:rPr>
              <a:t>m</a:t>
            </a:r>
            <a:r>
              <a:rPr sz="1452" spc="-5" dirty="0">
                <a:latin typeface="Comic Sans MS"/>
                <a:cs typeface="Comic Sans MS"/>
              </a:rPr>
              <a:t>ée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4534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751" y="203668"/>
            <a:ext cx="3501614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/>
              <a:t>Les ponts</a:t>
            </a:r>
            <a:r>
              <a:rPr sz="2400" spc="-32" dirty="0"/>
              <a:t> </a:t>
            </a:r>
            <a:r>
              <a:rPr sz="2400" spc="-5" dirty="0"/>
              <a:t>caisson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4449053" y="468051"/>
            <a:ext cx="3300485" cy="31941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000" b="1" spc="-5" dirty="0">
                <a:solidFill>
                  <a:srgbClr val="FF9900"/>
                </a:solidFill>
                <a:latin typeface="Comic Sans MS"/>
                <a:cs typeface="Comic Sans MS"/>
              </a:rPr>
              <a:t>Précontrainte de</a:t>
            </a:r>
            <a:r>
              <a:rPr sz="2000" b="1" spc="-54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FF9900"/>
                </a:solidFill>
                <a:latin typeface="Comic Sans MS"/>
                <a:cs typeface="Comic Sans MS"/>
              </a:rPr>
              <a:t>service</a:t>
            </a:r>
            <a:endParaRPr sz="2000" dirty="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135542" y="2561550"/>
            <a:ext cx="7809475" cy="1787114"/>
            <a:chOff x="982861" y="2822448"/>
            <a:chExt cx="8604882" cy="1969389"/>
          </a:xfrm>
        </p:grpSpPr>
        <p:sp>
          <p:nvSpPr>
            <p:cNvPr id="5" name="object 5"/>
            <p:cNvSpPr/>
            <p:nvPr/>
          </p:nvSpPr>
          <p:spPr>
            <a:xfrm>
              <a:off x="1027049" y="2828543"/>
              <a:ext cx="8495030" cy="728980"/>
            </a:xfrm>
            <a:custGeom>
              <a:avLst/>
              <a:gdLst/>
              <a:ahLst/>
              <a:cxnLst/>
              <a:rect l="l" t="t" r="r" b="b"/>
              <a:pathLst>
                <a:path w="8495030" h="728979">
                  <a:moveTo>
                    <a:pt x="8494776" y="0"/>
                  </a:moveTo>
                  <a:lnTo>
                    <a:pt x="0" y="0"/>
                  </a:lnTo>
                  <a:lnTo>
                    <a:pt x="0" y="720852"/>
                  </a:lnTo>
                  <a:lnTo>
                    <a:pt x="0" y="728472"/>
                  </a:lnTo>
                  <a:lnTo>
                    <a:pt x="8494776" y="728472"/>
                  </a:lnTo>
                  <a:lnTo>
                    <a:pt x="8494776" y="720852"/>
                  </a:lnTo>
                  <a:lnTo>
                    <a:pt x="8494776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6" name="object 6"/>
            <p:cNvSpPr/>
            <p:nvPr/>
          </p:nvSpPr>
          <p:spPr>
            <a:xfrm>
              <a:off x="1022485" y="2822448"/>
              <a:ext cx="8503920" cy="739140"/>
            </a:xfrm>
            <a:custGeom>
              <a:avLst/>
              <a:gdLst/>
              <a:ahLst/>
              <a:cxnLst/>
              <a:rect l="l" t="t" r="r" b="b"/>
              <a:pathLst>
                <a:path w="8503920" h="739139">
                  <a:moveTo>
                    <a:pt x="8503917" y="739140"/>
                  </a:moveTo>
                  <a:lnTo>
                    <a:pt x="8503917" y="0"/>
                  </a:lnTo>
                  <a:lnTo>
                    <a:pt x="0" y="0"/>
                  </a:lnTo>
                  <a:lnTo>
                    <a:pt x="0" y="739140"/>
                  </a:lnTo>
                  <a:lnTo>
                    <a:pt x="4572" y="739140"/>
                  </a:lnTo>
                  <a:lnTo>
                    <a:pt x="4572" y="10668"/>
                  </a:lnTo>
                  <a:lnTo>
                    <a:pt x="9144" y="6096"/>
                  </a:lnTo>
                  <a:lnTo>
                    <a:pt x="9144" y="10668"/>
                  </a:lnTo>
                  <a:lnTo>
                    <a:pt x="8494773" y="10668"/>
                  </a:lnTo>
                  <a:lnTo>
                    <a:pt x="8494773" y="6096"/>
                  </a:lnTo>
                  <a:lnTo>
                    <a:pt x="8499345" y="10668"/>
                  </a:lnTo>
                  <a:lnTo>
                    <a:pt x="8499345" y="739140"/>
                  </a:lnTo>
                  <a:lnTo>
                    <a:pt x="8503917" y="739140"/>
                  </a:lnTo>
                  <a:close/>
                </a:path>
                <a:path w="8503920" h="739139">
                  <a:moveTo>
                    <a:pt x="9144" y="10668"/>
                  </a:moveTo>
                  <a:lnTo>
                    <a:pt x="9144" y="6096"/>
                  </a:lnTo>
                  <a:lnTo>
                    <a:pt x="4572" y="10668"/>
                  </a:lnTo>
                  <a:lnTo>
                    <a:pt x="9144" y="10668"/>
                  </a:lnTo>
                  <a:close/>
                </a:path>
                <a:path w="8503920" h="739139">
                  <a:moveTo>
                    <a:pt x="9144" y="729996"/>
                  </a:moveTo>
                  <a:lnTo>
                    <a:pt x="9144" y="10668"/>
                  </a:lnTo>
                  <a:lnTo>
                    <a:pt x="4572" y="10668"/>
                  </a:lnTo>
                  <a:lnTo>
                    <a:pt x="4572" y="729996"/>
                  </a:lnTo>
                  <a:lnTo>
                    <a:pt x="9144" y="729996"/>
                  </a:lnTo>
                  <a:close/>
                </a:path>
                <a:path w="8503920" h="739139">
                  <a:moveTo>
                    <a:pt x="8499345" y="729996"/>
                  </a:moveTo>
                  <a:lnTo>
                    <a:pt x="4572" y="729996"/>
                  </a:lnTo>
                  <a:lnTo>
                    <a:pt x="9144" y="734568"/>
                  </a:lnTo>
                  <a:lnTo>
                    <a:pt x="9144" y="739140"/>
                  </a:lnTo>
                  <a:lnTo>
                    <a:pt x="8494773" y="739140"/>
                  </a:lnTo>
                  <a:lnTo>
                    <a:pt x="8494773" y="734568"/>
                  </a:lnTo>
                  <a:lnTo>
                    <a:pt x="8499345" y="729996"/>
                  </a:lnTo>
                  <a:close/>
                </a:path>
                <a:path w="8503920" h="739139">
                  <a:moveTo>
                    <a:pt x="9144" y="739140"/>
                  </a:moveTo>
                  <a:lnTo>
                    <a:pt x="9144" y="734568"/>
                  </a:lnTo>
                  <a:lnTo>
                    <a:pt x="4572" y="729996"/>
                  </a:lnTo>
                  <a:lnTo>
                    <a:pt x="4572" y="739140"/>
                  </a:lnTo>
                  <a:lnTo>
                    <a:pt x="9144" y="739140"/>
                  </a:lnTo>
                  <a:close/>
                </a:path>
                <a:path w="8503920" h="739139">
                  <a:moveTo>
                    <a:pt x="8499345" y="10668"/>
                  </a:moveTo>
                  <a:lnTo>
                    <a:pt x="8494773" y="6096"/>
                  </a:lnTo>
                  <a:lnTo>
                    <a:pt x="8494773" y="10668"/>
                  </a:lnTo>
                  <a:lnTo>
                    <a:pt x="8499345" y="10668"/>
                  </a:lnTo>
                  <a:close/>
                </a:path>
                <a:path w="8503920" h="739139">
                  <a:moveTo>
                    <a:pt x="8499345" y="729996"/>
                  </a:moveTo>
                  <a:lnTo>
                    <a:pt x="8499345" y="10668"/>
                  </a:lnTo>
                  <a:lnTo>
                    <a:pt x="8494773" y="10668"/>
                  </a:lnTo>
                  <a:lnTo>
                    <a:pt x="8494773" y="729996"/>
                  </a:lnTo>
                  <a:lnTo>
                    <a:pt x="8499345" y="729996"/>
                  </a:lnTo>
                  <a:close/>
                </a:path>
                <a:path w="8503920" h="739139">
                  <a:moveTo>
                    <a:pt x="8499345" y="739140"/>
                  </a:moveTo>
                  <a:lnTo>
                    <a:pt x="8499345" y="729996"/>
                  </a:lnTo>
                  <a:lnTo>
                    <a:pt x="8494773" y="734568"/>
                  </a:lnTo>
                  <a:lnTo>
                    <a:pt x="8494773" y="739140"/>
                  </a:lnTo>
                  <a:lnTo>
                    <a:pt x="8499345" y="7391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7" name="object 7"/>
            <p:cNvSpPr/>
            <p:nvPr/>
          </p:nvSpPr>
          <p:spPr>
            <a:xfrm>
              <a:off x="1025533" y="2973320"/>
              <a:ext cx="8496300" cy="410209"/>
            </a:xfrm>
            <a:custGeom>
              <a:avLst/>
              <a:gdLst/>
              <a:ahLst/>
              <a:cxnLst/>
              <a:rect l="l" t="t" r="r" b="b"/>
              <a:pathLst>
                <a:path w="8496300" h="410210">
                  <a:moveTo>
                    <a:pt x="8496299" y="409955"/>
                  </a:moveTo>
                  <a:lnTo>
                    <a:pt x="8496299" y="0"/>
                  </a:lnTo>
                  <a:lnTo>
                    <a:pt x="0" y="0"/>
                  </a:lnTo>
                  <a:lnTo>
                    <a:pt x="0" y="409955"/>
                  </a:lnTo>
                  <a:lnTo>
                    <a:pt x="8496299" y="409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020961" y="2968752"/>
              <a:ext cx="8505825" cy="419100"/>
            </a:xfrm>
            <a:custGeom>
              <a:avLst/>
              <a:gdLst/>
              <a:ahLst/>
              <a:cxnLst/>
              <a:rect l="l" t="t" r="r" b="b"/>
              <a:pathLst>
                <a:path w="8505825" h="419100">
                  <a:moveTo>
                    <a:pt x="8505441" y="419100"/>
                  </a:moveTo>
                  <a:lnTo>
                    <a:pt x="8505441" y="0"/>
                  </a:lnTo>
                  <a:lnTo>
                    <a:pt x="0" y="0"/>
                  </a:lnTo>
                  <a:lnTo>
                    <a:pt x="0" y="419100"/>
                  </a:lnTo>
                  <a:lnTo>
                    <a:pt x="4572" y="419100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8496297" y="9144"/>
                  </a:lnTo>
                  <a:lnTo>
                    <a:pt x="8496297" y="4572"/>
                  </a:lnTo>
                  <a:lnTo>
                    <a:pt x="8500869" y="9144"/>
                  </a:lnTo>
                  <a:lnTo>
                    <a:pt x="8500869" y="419100"/>
                  </a:lnTo>
                  <a:lnTo>
                    <a:pt x="8505441" y="419100"/>
                  </a:lnTo>
                  <a:close/>
                </a:path>
                <a:path w="8505825" h="419100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8505825" h="419100">
                  <a:moveTo>
                    <a:pt x="9144" y="409956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409956"/>
                  </a:lnTo>
                  <a:lnTo>
                    <a:pt x="9144" y="409956"/>
                  </a:lnTo>
                  <a:close/>
                </a:path>
                <a:path w="8505825" h="419100">
                  <a:moveTo>
                    <a:pt x="8500869" y="409956"/>
                  </a:moveTo>
                  <a:lnTo>
                    <a:pt x="4572" y="409956"/>
                  </a:lnTo>
                  <a:lnTo>
                    <a:pt x="9144" y="414528"/>
                  </a:lnTo>
                  <a:lnTo>
                    <a:pt x="9144" y="419100"/>
                  </a:lnTo>
                  <a:lnTo>
                    <a:pt x="8496297" y="419100"/>
                  </a:lnTo>
                  <a:lnTo>
                    <a:pt x="8496297" y="414528"/>
                  </a:lnTo>
                  <a:lnTo>
                    <a:pt x="8500869" y="409956"/>
                  </a:lnTo>
                  <a:close/>
                </a:path>
                <a:path w="8505825" h="419100">
                  <a:moveTo>
                    <a:pt x="9144" y="419100"/>
                  </a:moveTo>
                  <a:lnTo>
                    <a:pt x="9144" y="414528"/>
                  </a:lnTo>
                  <a:lnTo>
                    <a:pt x="4572" y="409956"/>
                  </a:lnTo>
                  <a:lnTo>
                    <a:pt x="4572" y="419100"/>
                  </a:lnTo>
                  <a:lnTo>
                    <a:pt x="9144" y="419100"/>
                  </a:lnTo>
                  <a:close/>
                </a:path>
                <a:path w="8505825" h="419100">
                  <a:moveTo>
                    <a:pt x="8500869" y="9144"/>
                  </a:moveTo>
                  <a:lnTo>
                    <a:pt x="8496297" y="4572"/>
                  </a:lnTo>
                  <a:lnTo>
                    <a:pt x="8496297" y="9144"/>
                  </a:lnTo>
                  <a:lnTo>
                    <a:pt x="8500869" y="9144"/>
                  </a:lnTo>
                  <a:close/>
                </a:path>
                <a:path w="8505825" h="419100">
                  <a:moveTo>
                    <a:pt x="8500869" y="409956"/>
                  </a:moveTo>
                  <a:lnTo>
                    <a:pt x="8500869" y="9144"/>
                  </a:lnTo>
                  <a:lnTo>
                    <a:pt x="8496297" y="9144"/>
                  </a:lnTo>
                  <a:lnTo>
                    <a:pt x="8496297" y="409956"/>
                  </a:lnTo>
                  <a:lnTo>
                    <a:pt x="8500869" y="409956"/>
                  </a:lnTo>
                  <a:close/>
                </a:path>
                <a:path w="8505825" h="419100">
                  <a:moveTo>
                    <a:pt x="8500869" y="419100"/>
                  </a:moveTo>
                  <a:lnTo>
                    <a:pt x="8500869" y="409956"/>
                  </a:lnTo>
                  <a:lnTo>
                    <a:pt x="8496297" y="414528"/>
                  </a:lnTo>
                  <a:lnTo>
                    <a:pt x="8496297" y="419100"/>
                  </a:lnTo>
                  <a:lnTo>
                    <a:pt x="8500869" y="419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9" name="object 9"/>
            <p:cNvSpPr/>
            <p:nvPr/>
          </p:nvSpPr>
          <p:spPr>
            <a:xfrm>
              <a:off x="999625" y="3765803"/>
              <a:ext cx="291465" cy="1021080"/>
            </a:xfrm>
            <a:custGeom>
              <a:avLst/>
              <a:gdLst/>
              <a:ahLst/>
              <a:cxnLst/>
              <a:rect l="l" t="t" r="r" b="b"/>
              <a:pathLst>
                <a:path w="291465" h="1021079">
                  <a:moveTo>
                    <a:pt x="291083" y="1021079"/>
                  </a:moveTo>
                  <a:lnTo>
                    <a:pt x="291083" y="0"/>
                  </a:lnTo>
                  <a:lnTo>
                    <a:pt x="0" y="0"/>
                  </a:lnTo>
                  <a:lnTo>
                    <a:pt x="0" y="1021079"/>
                  </a:lnTo>
                  <a:lnTo>
                    <a:pt x="291083" y="102107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0" name="object 10"/>
            <p:cNvSpPr/>
            <p:nvPr/>
          </p:nvSpPr>
          <p:spPr>
            <a:xfrm>
              <a:off x="995053" y="3761232"/>
              <a:ext cx="300355" cy="1030605"/>
            </a:xfrm>
            <a:custGeom>
              <a:avLst/>
              <a:gdLst/>
              <a:ahLst/>
              <a:cxnLst/>
              <a:rect l="l" t="t" r="r" b="b"/>
              <a:pathLst>
                <a:path w="300355" h="1030604">
                  <a:moveTo>
                    <a:pt x="300228" y="1030224"/>
                  </a:moveTo>
                  <a:lnTo>
                    <a:pt x="300228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4572" y="1030224"/>
                  </a:lnTo>
                  <a:lnTo>
                    <a:pt x="4572" y="9144"/>
                  </a:lnTo>
                  <a:lnTo>
                    <a:pt x="10668" y="4572"/>
                  </a:lnTo>
                  <a:lnTo>
                    <a:pt x="10668" y="9144"/>
                  </a:lnTo>
                  <a:lnTo>
                    <a:pt x="291084" y="9144"/>
                  </a:lnTo>
                  <a:lnTo>
                    <a:pt x="291084" y="4572"/>
                  </a:lnTo>
                  <a:lnTo>
                    <a:pt x="295656" y="9144"/>
                  </a:lnTo>
                  <a:lnTo>
                    <a:pt x="295656" y="1030224"/>
                  </a:lnTo>
                  <a:lnTo>
                    <a:pt x="300228" y="1030224"/>
                  </a:lnTo>
                  <a:close/>
                </a:path>
                <a:path w="300355" h="1030604">
                  <a:moveTo>
                    <a:pt x="10668" y="9144"/>
                  </a:moveTo>
                  <a:lnTo>
                    <a:pt x="10668" y="4572"/>
                  </a:lnTo>
                  <a:lnTo>
                    <a:pt x="4572" y="9144"/>
                  </a:lnTo>
                  <a:lnTo>
                    <a:pt x="10668" y="9144"/>
                  </a:lnTo>
                  <a:close/>
                </a:path>
                <a:path w="300355" h="1030604">
                  <a:moveTo>
                    <a:pt x="10668" y="1021080"/>
                  </a:moveTo>
                  <a:lnTo>
                    <a:pt x="10668" y="9144"/>
                  </a:lnTo>
                  <a:lnTo>
                    <a:pt x="4572" y="9144"/>
                  </a:lnTo>
                  <a:lnTo>
                    <a:pt x="4572" y="1021080"/>
                  </a:lnTo>
                  <a:lnTo>
                    <a:pt x="10668" y="1021080"/>
                  </a:lnTo>
                  <a:close/>
                </a:path>
                <a:path w="300355" h="1030604">
                  <a:moveTo>
                    <a:pt x="295656" y="1021080"/>
                  </a:moveTo>
                  <a:lnTo>
                    <a:pt x="4572" y="1021080"/>
                  </a:lnTo>
                  <a:lnTo>
                    <a:pt x="10668" y="1025652"/>
                  </a:lnTo>
                  <a:lnTo>
                    <a:pt x="10668" y="1030224"/>
                  </a:lnTo>
                  <a:lnTo>
                    <a:pt x="291084" y="1030224"/>
                  </a:lnTo>
                  <a:lnTo>
                    <a:pt x="291084" y="1025652"/>
                  </a:lnTo>
                  <a:lnTo>
                    <a:pt x="295656" y="1021080"/>
                  </a:lnTo>
                  <a:close/>
                </a:path>
                <a:path w="300355" h="1030604">
                  <a:moveTo>
                    <a:pt x="10668" y="1030224"/>
                  </a:moveTo>
                  <a:lnTo>
                    <a:pt x="10668" y="1025652"/>
                  </a:lnTo>
                  <a:lnTo>
                    <a:pt x="4572" y="1021080"/>
                  </a:lnTo>
                  <a:lnTo>
                    <a:pt x="4572" y="1030224"/>
                  </a:lnTo>
                  <a:lnTo>
                    <a:pt x="10668" y="1030224"/>
                  </a:lnTo>
                  <a:close/>
                </a:path>
                <a:path w="300355" h="1030604">
                  <a:moveTo>
                    <a:pt x="295656" y="9144"/>
                  </a:moveTo>
                  <a:lnTo>
                    <a:pt x="291084" y="4572"/>
                  </a:lnTo>
                  <a:lnTo>
                    <a:pt x="291084" y="9144"/>
                  </a:lnTo>
                  <a:lnTo>
                    <a:pt x="295656" y="9144"/>
                  </a:lnTo>
                  <a:close/>
                </a:path>
                <a:path w="300355" h="1030604">
                  <a:moveTo>
                    <a:pt x="295656" y="1021080"/>
                  </a:moveTo>
                  <a:lnTo>
                    <a:pt x="295656" y="9144"/>
                  </a:lnTo>
                  <a:lnTo>
                    <a:pt x="291084" y="9144"/>
                  </a:lnTo>
                  <a:lnTo>
                    <a:pt x="291084" y="1021080"/>
                  </a:lnTo>
                  <a:lnTo>
                    <a:pt x="295656" y="1021080"/>
                  </a:lnTo>
                  <a:close/>
                </a:path>
                <a:path w="300355" h="1030604">
                  <a:moveTo>
                    <a:pt x="295656" y="1030224"/>
                  </a:moveTo>
                  <a:lnTo>
                    <a:pt x="295656" y="1021080"/>
                  </a:lnTo>
                  <a:lnTo>
                    <a:pt x="291084" y="1025652"/>
                  </a:lnTo>
                  <a:lnTo>
                    <a:pt x="291084" y="1030224"/>
                  </a:lnTo>
                  <a:lnTo>
                    <a:pt x="295656" y="10302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1" name="object 11"/>
            <p:cNvSpPr/>
            <p:nvPr/>
          </p:nvSpPr>
          <p:spPr>
            <a:xfrm>
              <a:off x="987433" y="3569207"/>
              <a:ext cx="304800" cy="198120"/>
            </a:xfrm>
            <a:custGeom>
              <a:avLst/>
              <a:gdLst/>
              <a:ahLst/>
              <a:cxnLst/>
              <a:rect l="l" t="t" r="r" b="b"/>
              <a:pathLst>
                <a:path w="304800" h="198120">
                  <a:moveTo>
                    <a:pt x="304799" y="198119"/>
                  </a:moveTo>
                  <a:lnTo>
                    <a:pt x="304799" y="0"/>
                  </a:lnTo>
                  <a:lnTo>
                    <a:pt x="0" y="0"/>
                  </a:lnTo>
                  <a:lnTo>
                    <a:pt x="0" y="198119"/>
                  </a:lnTo>
                  <a:lnTo>
                    <a:pt x="304799" y="198119"/>
                  </a:lnTo>
                  <a:close/>
                </a:path>
              </a:pathLst>
            </a:custGeom>
            <a:solidFill>
              <a:srgbClr val="3232CC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2" name="object 12"/>
            <p:cNvSpPr/>
            <p:nvPr/>
          </p:nvSpPr>
          <p:spPr>
            <a:xfrm>
              <a:off x="982861" y="3564636"/>
              <a:ext cx="314325" cy="207645"/>
            </a:xfrm>
            <a:custGeom>
              <a:avLst/>
              <a:gdLst/>
              <a:ahLst/>
              <a:cxnLst/>
              <a:rect l="l" t="t" r="r" b="b"/>
              <a:pathLst>
                <a:path w="314325" h="207645">
                  <a:moveTo>
                    <a:pt x="313944" y="207264"/>
                  </a:moveTo>
                  <a:lnTo>
                    <a:pt x="313944" y="0"/>
                  </a:lnTo>
                  <a:lnTo>
                    <a:pt x="0" y="0"/>
                  </a:lnTo>
                  <a:lnTo>
                    <a:pt x="0" y="207264"/>
                  </a:lnTo>
                  <a:lnTo>
                    <a:pt x="4572" y="20726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304800" y="9144"/>
                  </a:lnTo>
                  <a:lnTo>
                    <a:pt x="304800" y="4572"/>
                  </a:lnTo>
                  <a:lnTo>
                    <a:pt x="309372" y="9144"/>
                  </a:lnTo>
                  <a:lnTo>
                    <a:pt x="309372" y="207264"/>
                  </a:lnTo>
                  <a:lnTo>
                    <a:pt x="313944" y="207264"/>
                  </a:lnTo>
                  <a:close/>
                </a:path>
                <a:path w="314325" h="207645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14325" h="207645">
                  <a:moveTo>
                    <a:pt x="9144" y="198120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98120"/>
                  </a:lnTo>
                  <a:lnTo>
                    <a:pt x="9144" y="198120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4572" y="198120"/>
                  </a:lnTo>
                  <a:lnTo>
                    <a:pt x="9144" y="202692"/>
                  </a:lnTo>
                  <a:lnTo>
                    <a:pt x="9144" y="207264"/>
                  </a:lnTo>
                  <a:lnTo>
                    <a:pt x="304800" y="207264"/>
                  </a:lnTo>
                  <a:lnTo>
                    <a:pt x="304800" y="202692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9144" y="207264"/>
                  </a:moveTo>
                  <a:lnTo>
                    <a:pt x="9144" y="202692"/>
                  </a:lnTo>
                  <a:lnTo>
                    <a:pt x="4572" y="198120"/>
                  </a:lnTo>
                  <a:lnTo>
                    <a:pt x="4572" y="207264"/>
                  </a:lnTo>
                  <a:lnTo>
                    <a:pt x="9144" y="207264"/>
                  </a:lnTo>
                  <a:close/>
                </a:path>
                <a:path w="314325" h="207645">
                  <a:moveTo>
                    <a:pt x="309372" y="9144"/>
                  </a:moveTo>
                  <a:lnTo>
                    <a:pt x="304800" y="4572"/>
                  </a:lnTo>
                  <a:lnTo>
                    <a:pt x="304800" y="9144"/>
                  </a:lnTo>
                  <a:lnTo>
                    <a:pt x="309372" y="9144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309372" y="9144"/>
                  </a:lnTo>
                  <a:lnTo>
                    <a:pt x="304800" y="9144"/>
                  </a:lnTo>
                  <a:lnTo>
                    <a:pt x="304800" y="198120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309372" y="207264"/>
                  </a:moveTo>
                  <a:lnTo>
                    <a:pt x="309372" y="198120"/>
                  </a:lnTo>
                  <a:lnTo>
                    <a:pt x="304800" y="202692"/>
                  </a:lnTo>
                  <a:lnTo>
                    <a:pt x="304800" y="207264"/>
                  </a:lnTo>
                  <a:lnTo>
                    <a:pt x="309372" y="2072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3" name="object 13"/>
            <p:cNvSpPr/>
            <p:nvPr/>
          </p:nvSpPr>
          <p:spPr>
            <a:xfrm>
              <a:off x="3843405" y="3747515"/>
              <a:ext cx="291465" cy="1019810"/>
            </a:xfrm>
            <a:custGeom>
              <a:avLst/>
              <a:gdLst/>
              <a:ahLst/>
              <a:cxnLst/>
              <a:rect l="l" t="t" r="r" b="b"/>
              <a:pathLst>
                <a:path w="291464" h="1019810">
                  <a:moveTo>
                    <a:pt x="291083" y="1019555"/>
                  </a:moveTo>
                  <a:lnTo>
                    <a:pt x="291083" y="0"/>
                  </a:lnTo>
                  <a:lnTo>
                    <a:pt x="0" y="0"/>
                  </a:lnTo>
                  <a:lnTo>
                    <a:pt x="0" y="1019555"/>
                  </a:lnTo>
                  <a:lnTo>
                    <a:pt x="291083" y="1019555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4" name="object 14"/>
            <p:cNvSpPr/>
            <p:nvPr/>
          </p:nvSpPr>
          <p:spPr>
            <a:xfrm>
              <a:off x="3838834" y="3742944"/>
              <a:ext cx="300355" cy="1030605"/>
            </a:xfrm>
            <a:custGeom>
              <a:avLst/>
              <a:gdLst/>
              <a:ahLst/>
              <a:cxnLst/>
              <a:rect l="l" t="t" r="r" b="b"/>
              <a:pathLst>
                <a:path w="300354" h="1030604">
                  <a:moveTo>
                    <a:pt x="300228" y="1030224"/>
                  </a:moveTo>
                  <a:lnTo>
                    <a:pt x="300228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4572" y="103022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291084" y="9144"/>
                  </a:lnTo>
                  <a:lnTo>
                    <a:pt x="291084" y="4572"/>
                  </a:lnTo>
                  <a:lnTo>
                    <a:pt x="295656" y="9144"/>
                  </a:lnTo>
                  <a:lnTo>
                    <a:pt x="295656" y="1030224"/>
                  </a:lnTo>
                  <a:lnTo>
                    <a:pt x="300228" y="1030224"/>
                  </a:lnTo>
                  <a:close/>
                </a:path>
                <a:path w="300354" h="1030604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00354" h="1030604">
                  <a:moveTo>
                    <a:pt x="9144" y="1019556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019556"/>
                  </a:lnTo>
                  <a:lnTo>
                    <a:pt x="9144" y="1019556"/>
                  </a:lnTo>
                  <a:close/>
                </a:path>
                <a:path w="300354" h="1030604">
                  <a:moveTo>
                    <a:pt x="295656" y="1019556"/>
                  </a:moveTo>
                  <a:lnTo>
                    <a:pt x="4572" y="1019556"/>
                  </a:lnTo>
                  <a:lnTo>
                    <a:pt x="9144" y="1024128"/>
                  </a:lnTo>
                  <a:lnTo>
                    <a:pt x="9144" y="1030224"/>
                  </a:lnTo>
                  <a:lnTo>
                    <a:pt x="291084" y="1030224"/>
                  </a:lnTo>
                  <a:lnTo>
                    <a:pt x="291084" y="1024128"/>
                  </a:lnTo>
                  <a:lnTo>
                    <a:pt x="295656" y="1019556"/>
                  </a:lnTo>
                  <a:close/>
                </a:path>
                <a:path w="300354" h="1030604">
                  <a:moveTo>
                    <a:pt x="9144" y="1030224"/>
                  </a:moveTo>
                  <a:lnTo>
                    <a:pt x="9144" y="1024128"/>
                  </a:lnTo>
                  <a:lnTo>
                    <a:pt x="4572" y="1019556"/>
                  </a:lnTo>
                  <a:lnTo>
                    <a:pt x="4572" y="1030224"/>
                  </a:lnTo>
                  <a:lnTo>
                    <a:pt x="9144" y="1030224"/>
                  </a:lnTo>
                  <a:close/>
                </a:path>
                <a:path w="300354" h="1030604">
                  <a:moveTo>
                    <a:pt x="295656" y="9144"/>
                  </a:moveTo>
                  <a:lnTo>
                    <a:pt x="291084" y="4572"/>
                  </a:lnTo>
                  <a:lnTo>
                    <a:pt x="291084" y="9144"/>
                  </a:lnTo>
                  <a:lnTo>
                    <a:pt x="295656" y="9144"/>
                  </a:lnTo>
                  <a:close/>
                </a:path>
                <a:path w="300354" h="1030604">
                  <a:moveTo>
                    <a:pt x="295656" y="1019556"/>
                  </a:moveTo>
                  <a:lnTo>
                    <a:pt x="295656" y="9144"/>
                  </a:lnTo>
                  <a:lnTo>
                    <a:pt x="291084" y="9144"/>
                  </a:lnTo>
                  <a:lnTo>
                    <a:pt x="291084" y="1019556"/>
                  </a:lnTo>
                  <a:lnTo>
                    <a:pt x="295656" y="1019556"/>
                  </a:lnTo>
                  <a:close/>
                </a:path>
                <a:path w="300354" h="1030604">
                  <a:moveTo>
                    <a:pt x="295656" y="1030224"/>
                  </a:moveTo>
                  <a:lnTo>
                    <a:pt x="295656" y="1019556"/>
                  </a:lnTo>
                  <a:lnTo>
                    <a:pt x="291084" y="1024128"/>
                  </a:lnTo>
                  <a:lnTo>
                    <a:pt x="291084" y="1030224"/>
                  </a:lnTo>
                  <a:lnTo>
                    <a:pt x="295656" y="10302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5" name="object 15"/>
            <p:cNvSpPr/>
            <p:nvPr/>
          </p:nvSpPr>
          <p:spPr>
            <a:xfrm>
              <a:off x="3831214" y="3549395"/>
              <a:ext cx="304800" cy="200025"/>
            </a:xfrm>
            <a:custGeom>
              <a:avLst/>
              <a:gdLst/>
              <a:ahLst/>
              <a:cxnLst/>
              <a:rect l="l" t="t" r="r" b="b"/>
              <a:pathLst>
                <a:path w="304800" h="200025">
                  <a:moveTo>
                    <a:pt x="304799" y="199643"/>
                  </a:moveTo>
                  <a:lnTo>
                    <a:pt x="304799" y="0"/>
                  </a:lnTo>
                  <a:lnTo>
                    <a:pt x="0" y="0"/>
                  </a:lnTo>
                  <a:lnTo>
                    <a:pt x="0" y="199643"/>
                  </a:lnTo>
                  <a:lnTo>
                    <a:pt x="304799" y="199643"/>
                  </a:lnTo>
                  <a:close/>
                </a:path>
              </a:pathLst>
            </a:custGeom>
            <a:solidFill>
              <a:srgbClr val="3232CC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6" name="object 16"/>
            <p:cNvSpPr/>
            <p:nvPr/>
          </p:nvSpPr>
          <p:spPr>
            <a:xfrm>
              <a:off x="3826642" y="3544824"/>
              <a:ext cx="314325" cy="208915"/>
            </a:xfrm>
            <a:custGeom>
              <a:avLst/>
              <a:gdLst/>
              <a:ahLst/>
              <a:cxnLst/>
              <a:rect l="l" t="t" r="r" b="b"/>
              <a:pathLst>
                <a:path w="314325" h="208914">
                  <a:moveTo>
                    <a:pt x="313944" y="208788"/>
                  </a:moveTo>
                  <a:lnTo>
                    <a:pt x="313944" y="0"/>
                  </a:lnTo>
                  <a:lnTo>
                    <a:pt x="0" y="0"/>
                  </a:lnTo>
                  <a:lnTo>
                    <a:pt x="0" y="208788"/>
                  </a:lnTo>
                  <a:lnTo>
                    <a:pt x="4572" y="208788"/>
                  </a:lnTo>
                  <a:lnTo>
                    <a:pt x="4572" y="10668"/>
                  </a:lnTo>
                  <a:lnTo>
                    <a:pt x="9144" y="4572"/>
                  </a:lnTo>
                  <a:lnTo>
                    <a:pt x="9144" y="10668"/>
                  </a:lnTo>
                  <a:lnTo>
                    <a:pt x="304800" y="10668"/>
                  </a:lnTo>
                  <a:lnTo>
                    <a:pt x="304800" y="4572"/>
                  </a:lnTo>
                  <a:lnTo>
                    <a:pt x="309372" y="10668"/>
                  </a:lnTo>
                  <a:lnTo>
                    <a:pt x="309372" y="208788"/>
                  </a:lnTo>
                  <a:lnTo>
                    <a:pt x="313944" y="208788"/>
                  </a:lnTo>
                  <a:close/>
                </a:path>
                <a:path w="314325" h="208914">
                  <a:moveTo>
                    <a:pt x="9144" y="10668"/>
                  </a:moveTo>
                  <a:lnTo>
                    <a:pt x="9144" y="4572"/>
                  </a:lnTo>
                  <a:lnTo>
                    <a:pt x="4572" y="10668"/>
                  </a:lnTo>
                  <a:lnTo>
                    <a:pt x="9144" y="10668"/>
                  </a:lnTo>
                  <a:close/>
                </a:path>
                <a:path w="314325" h="208914">
                  <a:moveTo>
                    <a:pt x="9144" y="199644"/>
                  </a:moveTo>
                  <a:lnTo>
                    <a:pt x="9144" y="10668"/>
                  </a:lnTo>
                  <a:lnTo>
                    <a:pt x="4572" y="10668"/>
                  </a:lnTo>
                  <a:lnTo>
                    <a:pt x="4572" y="199644"/>
                  </a:lnTo>
                  <a:lnTo>
                    <a:pt x="9144" y="199644"/>
                  </a:lnTo>
                  <a:close/>
                </a:path>
                <a:path w="314325" h="208914">
                  <a:moveTo>
                    <a:pt x="309372" y="199644"/>
                  </a:moveTo>
                  <a:lnTo>
                    <a:pt x="4572" y="199644"/>
                  </a:lnTo>
                  <a:lnTo>
                    <a:pt x="9144" y="204216"/>
                  </a:lnTo>
                  <a:lnTo>
                    <a:pt x="9144" y="208788"/>
                  </a:lnTo>
                  <a:lnTo>
                    <a:pt x="304800" y="208788"/>
                  </a:lnTo>
                  <a:lnTo>
                    <a:pt x="304800" y="204216"/>
                  </a:lnTo>
                  <a:lnTo>
                    <a:pt x="309372" y="199644"/>
                  </a:lnTo>
                  <a:close/>
                </a:path>
                <a:path w="314325" h="208914">
                  <a:moveTo>
                    <a:pt x="9144" y="208788"/>
                  </a:moveTo>
                  <a:lnTo>
                    <a:pt x="9144" y="204216"/>
                  </a:lnTo>
                  <a:lnTo>
                    <a:pt x="4572" y="199644"/>
                  </a:lnTo>
                  <a:lnTo>
                    <a:pt x="4572" y="208788"/>
                  </a:lnTo>
                  <a:lnTo>
                    <a:pt x="9144" y="208788"/>
                  </a:lnTo>
                  <a:close/>
                </a:path>
                <a:path w="314325" h="208914">
                  <a:moveTo>
                    <a:pt x="309372" y="10668"/>
                  </a:moveTo>
                  <a:lnTo>
                    <a:pt x="304800" y="4572"/>
                  </a:lnTo>
                  <a:lnTo>
                    <a:pt x="304800" y="10668"/>
                  </a:lnTo>
                  <a:lnTo>
                    <a:pt x="309372" y="10668"/>
                  </a:lnTo>
                  <a:close/>
                </a:path>
                <a:path w="314325" h="208914">
                  <a:moveTo>
                    <a:pt x="309372" y="199644"/>
                  </a:moveTo>
                  <a:lnTo>
                    <a:pt x="309372" y="10668"/>
                  </a:lnTo>
                  <a:lnTo>
                    <a:pt x="304800" y="10668"/>
                  </a:lnTo>
                  <a:lnTo>
                    <a:pt x="304800" y="199644"/>
                  </a:lnTo>
                  <a:lnTo>
                    <a:pt x="309372" y="199644"/>
                  </a:lnTo>
                  <a:close/>
                </a:path>
                <a:path w="314325" h="208914">
                  <a:moveTo>
                    <a:pt x="309372" y="208788"/>
                  </a:moveTo>
                  <a:lnTo>
                    <a:pt x="309372" y="199644"/>
                  </a:lnTo>
                  <a:lnTo>
                    <a:pt x="304800" y="204216"/>
                  </a:lnTo>
                  <a:lnTo>
                    <a:pt x="304800" y="208788"/>
                  </a:lnTo>
                  <a:lnTo>
                    <a:pt x="309372" y="2087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7" name="object 17"/>
            <p:cNvSpPr/>
            <p:nvPr/>
          </p:nvSpPr>
          <p:spPr>
            <a:xfrm>
              <a:off x="6630802" y="3753611"/>
              <a:ext cx="291465" cy="1021080"/>
            </a:xfrm>
            <a:custGeom>
              <a:avLst/>
              <a:gdLst/>
              <a:ahLst/>
              <a:cxnLst/>
              <a:rect l="l" t="t" r="r" b="b"/>
              <a:pathLst>
                <a:path w="291465" h="1021079">
                  <a:moveTo>
                    <a:pt x="291083" y="1021079"/>
                  </a:moveTo>
                  <a:lnTo>
                    <a:pt x="291083" y="0"/>
                  </a:lnTo>
                  <a:lnTo>
                    <a:pt x="0" y="0"/>
                  </a:lnTo>
                  <a:lnTo>
                    <a:pt x="0" y="1021079"/>
                  </a:lnTo>
                  <a:lnTo>
                    <a:pt x="291083" y="102107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8" name="object 18"/>
            <p:cNvSpPr/>
            <p:nvPr/>
          </p:nvSpPr>
          <p:spPr>
            <a:xfrm>
              <a:off x="6626230" y="3749040"/>
              <a:ext cx="300355" cy="1030605"/>
            </a:xfrm>
            <a:custGeom>
              <a:avLst/>
              <a:gdLst/>
              <a:ahLst/>
              <a:cxnLst/>
              <a:rect l="l" t="t" r="r" b="b"/>
              <a:pathLst>
                <a:path w="300354" h="1030604">
                  <a:moveTo>
                    <a:pt x="300228" y="1030224"/>
                  </a:moveTo>
                  <a:lnTo>
                    <a:pt x="300228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4572" y="103022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291084" y="9144"/>
                  </a:lnTo>
                  <a:lnTo>
                    <a:pt x="291084" y="4572"/>
                  </a:lnTo>
                  <a:lnTo>
                    <a:pt x="295656" y="9144"/>
                  </a:lnTo>
                  <a:lnTo>
                    <a:pt x="295656" y="1030224"/>
                  </a:lnTo>
                  <a:lnTo>
                    <a:pt x="300228" y="1030224"/>
                  </a:lnTo>
                  <a:close/>
                </a:path>
                <a:path w="300354" h="1030604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00354" h="1030604">
                  <a:moveTo>
                    <a:pt x="9144" y="1019556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019556"/>
                  </a:lnTo>
                  <a:lnTo>
                    <a:pt x="9144" y="1019556"/>
                  </a:lnTo>
                  <a:close/>
                </a:path>
                <a:path w="300354" h="1030604">
                  <a:moveTo>
                    <a:pt x="295656" y="1019556"/>
                  </a:moveTo>
                  <a:lnTo>
                    <a:pt x="4572" y="1019556"/>
                  </a:lnTo>
                  <a:lnTo>
                    <a:pt x="9144" y="1025652"/>
                  </a:lnTo>
                  <a:lnTo>
                    <a:pt x="9144" y="1030224"/>
                  </a:lnTo>
                  <a:lnTo>
                    <a:pt x="291084" y="1030224"/>
                  </a:lnTo>
                  <a:lnTo>
                    <a:pt x="291084" y="1025652"/>
                  </a:lnTo>
                  <a:lnTo>
                    <a:pt x="295656" y="1019556"/>
                  </a:lnTo>
                  <a:close/>
                </a:path>
                <a:path w="300354" h="1030604">
                  <a:moveTo>
                    <a:pt x="9144" y="1030224"/>
                  </a:moveTo>
                  <a:lnTo>
                    <a:pt x="9144" y="1025652"/>
                  </a:lnTo>
                  <a:lnTo>
                    <a:pt x="4572" y="1019556"/>
                  </a:lnTo>
                  <a:lnTo>
                    <a:pt x="4572" y="1030224"/>
                  </a:lnTo>
                  <a:lnTo>
                    <a:pt x="9144" y="1030224"/>
                  </a:lnTo>
                  <a:close/>
                </a:path>
                <a:path w="300354" h="1030604">
                  <a:moveTo>
                    <a:pt x="295656" y="9144"/>
                  </a:moveTo>
                  <a:lnTo>
                    <a:pt x="291084" y="4572"/>
                  </a:lnTo>
                  <a:lnTo>
                    <a:pt x="291084" y="9144"/>
                  </a:lnTo>
                  <a:lnTo>
                    <a:pt x="295656" y="9144"/>
                  </a:lnTo>
                  <a:close/>
                </a:path>
                <a:path w="300354" h="1030604">
                  <a:moveTo>
                    <a:pt x="295656" y="1019556"/>
                  </a:moveTo>
                  <a:lnTo>
                    <a:pt x="295656" y="9144"/>
                  </a:lnTo>
                  <a:lnTo>
                    <a:pt x="291084" y="9144"/>
                  </a:lnTo>
                  <a:lnTo>
                    <a:pt x="291084" y="1019556"/>
                  </a:lnTo>
                  <a:lnTo>
                    <a:pt x="295656" y="1019556"/>
                  </a:lnTo>
                  <a:close/>
                </a:path>
                <a:path w="300354" h="1030604">
                  <a:moveTo>
                    <a:pt x="295656" y="1030224"/>
                  </a:moveTo>
                  <a:lnTo>
                    <a:pt x="295656" y="1019556"/>
                  </a:lnTo>
                  <a:lnTo>
                    <a:pt x="291084" y="1025652"/>
                  </a:lnTo>
                  <a:lnTo>
                    <a:pt x="291084" y="1030224"/>
                  </a:lnTo>
                  <a:lnTo>
                    <a:pt x="295656" y="10302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9" name="object 19"/>
            <p:cNvSpPr/>
            <p:nvPr/>
          </p:nvSpPr>
          <p:spPr>
            <a:xfrm>
              <a:off x="6618609" y="3557015"/>
              <a:ext cx="304800" cy="198120"/>
            </a:xfrm>
            <a:custGeom>
              <a:avLst/>
              <a:gdLst/>
              <a:ahLst/>
              <a:cxnLst/>
              <a:rect l="l" t="t" r="r" b="b"/>
              <a:pathLst>
                <a:path w="304800" h="198120">
                  <a:moveTo>
                    <a:pt x="304799" y="198119"/>
                  </a:moveTo>
                  <a:lnTo>
                    <a:pt x="304799" y="0"/>
                  </a:lnTo>
                  <a:lnTo>
                    <a:pt x="0" y="0"/>
                  </a:lnTo>
                  <a:lnTo>
                    <a:pt x="0" y="198119"/>
                  </a:lnTo>
                  <a:lnTo>
                    <a:pt x="304799" y="198119"/>
                  </a:lnTo>
                  <a:close/>
                </a:path>
              </a:pathLst>
            </a:custGeom>
            <a:solidFill>
              <a:srgbClr val="3232CC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0" name="object 20"/>
            <p:cNvSpPr/>
            <p:nvPr/>
          </p:nvSpPr>
          <p:spPr>
            <a:xfrm>
              <a:off x="6614038" y="3552444"/>
              <a:ext cx="314325" cy="207645"/>
            </a:xfrm>
            <a:custGeom>
              <a:avLst/>
              <a:gdLst/>
              <a:ahLst/>
              <a:cxnLst/>
              <a:rect l="l" t="t" r="r" b="b"/>
              <a:pathLst>
                <a:path w="314325" h="207645">
                  <a:moveTo>
                    <a:pt x="313944" y="207264"/>
                  </a:moveTo>
                  <a:lnTo>
                    <a:pt x="313944" y="0"/>
                  </a:lnTo>
                  <a:lnTo>
                    <a:pt x="0" y="0"/>
                  </a:lnTo>
                  <a:lnTo>
                    <a:pt x="0" y="207264"/>
                  </a:lnTo>
                  <a:lnTo>
                    <a:pt x="4572" y="20726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304800" y="9144"/>
                  </a:lnTo>
                  <a:lnTo>
                    <a:pt x="304800" y="4572"/>
                  </a:lnTo>
                  <a:lnTo>
                    <a:pt x="309372" y="9144"/>
                  </a:lnTo>
                  <a:lnTo>
                    <a:pt x="309372" y="207264"/>
                  </a:lnTo>
                  <a:lnTo>
                    <a:pt x="313944" y="207264"/>
                  </a:lnTo>
                  <a:close/>
                </a:path>
                <a:path w="314325" h="207645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14325" h="207645">
                  <a:moveTo>
                    <a:pt x="9144" y="198120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98120"/>
                  </a:lnTo>
                  <a:lnTo>
                    <a:pt x="9144" y="198120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4572" y="198120"/>
                  </a:lnTo>
                  <a:lnTo>
                    <a:pt x="9144" y="202692"/>
                  </a:lnTo>
                  <a:lnTo>
                    <a:pt x="9144" y="207264"/>
                  </a:lnTo>
                  <a:lnTo>
                    <a:pt x="304800" y="207264"/>
                  </a:lnTo>
                  <a:lnTo>
                    <a:pt x="304800" y="202692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9144" y="207264"/>
                  </a:moveTo>
                  <a:lnTo>
                    <a:pt x="9144" y="202692"/>
                  </a:lnTo>
                  <a:lnTo>
                    <a:pt x="4572" y="198120"/>
                  </a:lnTo>
                  <a:lnTo>
                    <a:pt x="4572" y="207264"/>
                  </a:lnTo>
                  <a:lnTo>
                    <a:pt x="9144" y="207264"/>
                  </a:lnTo>
                  <a:close/>
                </a:path>
                <a:path w="314325" h="207645">
                  <a:moveTo>
                    <a:pt x="309372" y="9144"/>
                  </a:moveTo>
                  <a:lnTo>
                    <a:pt x="304800" y="4572"/>
                  </a:lnTo>
                  <a:lnTo>
                    <a:pt x="304800" y="9144"/>
                  </a:lnTo>
                  <a:lnTo>
                    <a:pt x="309372" y="9144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309372" y="9144"/>
                  </a:lnTo>
                  <a:lnTo>
                    <a:pt x="304800" y="9144"/>
                  </a:lnTo>
                  <a:lnTo>
                    <a:pt x="304800" y="198120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309372" y="207264"/>
                  </a:moveTo>
                  <a:lnTo>
                    <a:pt x="309372" y="198120"/>
                  </a:lnTo>
                  <a:lnTo>
                    <a:pt x="304800" y="202692"/>
                  </a:lnTo>
                  <a:lnTo>
                    <a:pt x="304800" y="207264"/>
                  </a:lnTo>
                  <a:lnTo>
                    <a:pt x="309372" y="2072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1" name="object 21"/>
            <p:cNvSpPr/>
            <p:nvPr/>
          </p:nvSpPr>
          <p:spPr>
            <a:xfrm>
              <a:off x="9290181" y="3759707"/>
              <a:ext cx="291465" cy="1021080"/>
            </a:xfrm>
            <a:custGeom>
              <a:avLst/>
              <a:gdLst/>
              <a:ahLst/>
              <a:cxnLst/>
              <a:rect l="l" t="t" r="r" b="b"/>
              <a:pathLst>
                <a:path w="291465" h="1021079">
                  <a:moveTo>
                    <a:pt x="291083" y="1021079"/>
                  </a:moveTo>
                  <a:lnTo>
                    <a:pt x="291083" y="0"/>
                  </a:lnTo>
                  <a:lnTo>
                    <a:pt x="0" y="0"/>
                  </a:lnTo>
                  <a:lnTo>
                    <a:pt x="0" y="1021079"/>
                  </a:lnTo>
                  <a:lnTo>
                    <a:pt x="291083" y="102107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2" name="object 22"/>
            <p:cNvSpPr/>
            <p:nvPr/>
          </p:nvSpPr>
          <p:spPr>
            <a:xfrm>
              <a:off x="9285610" y="3755136"/>
              <a:ext cx="300355" cy="1030605"/>
            </a:xfrm>
            <a:custGeom>
              <a:avLst/>
              <a:gdLst/>
              <a:ahLst/>
              <a:cxnLst/>
              <a:rect l="l" t="t" r="r" b="b"/>
              <a:pathLst>
                <a:path w="300354" h="1030604">
                  <a:moveTo>
                    <a:pt x="300228" y="1030224"/>
                  </a:moveTo>
                  <a:lnTo>
                    <a:pt x="300228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4572" y="103022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289560" y="9144"/>
                  </a:lnTo>
                  <a:lnTo>
                    <a:pt x="289560" y="4572"/>
                  </a:lnTo>
                  <a:lnTo>
                    <a:pt x="295656" y="9144"/>
                  </a:lnTo>
                  <a:lnTo>
                    <a:pt x="295656" y="1030224"/>
                  </a:lnTo>
                  <a:lnTo>
                    <a:pt x="300228" y="1030224"/>
                  </a:lnTo>
                  <a:close/>
                </a:path>
                <a:path w="300354" h="1030604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00354" h="1030604">
                  <a:moveTo>
                    <a:pt x="9144" y="1021080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021080"/>
                  </a:lnTo>
                  <a:lnTo>
                    <a:pt x="9144" y="1021080"/>
                  </a:lnTo>
                  <a:close/>
                </a:path>
                <a:path w="300354" h="1030604">
                  <a:moveTo>
                    <a:pt x="295656" y="1021080"/>
                  </a:moveTo>
                  <a:lnTo>
                    <a:pt x="4572" y="1021080"/>
                  </a:lnTo>
                  <a:lnTo>
                    <a:pt x="9144" y="1025652"/>
                  </a:lnTo>
                  <a:lnTo>
                    <a:pt x="9144" y="1030224"/>
                  </a:lnTo>
                  <a:lnTo>
                    <a:pt x="289560" y="1030224"/>
                  </a:lnTo>
                  <a:lnTo>
                    <a:pt x="289560" y="1025652"/>
                  </a:lnTo>
                  <a:lnTo>
                    <a:pt x="295656" y="1021080"/>
                  </a:lnTo>
                  <a:close/>
                </a:path>
                <a:path w="300354" h="1030604">
                  <a:moveTo>
                    <a:pt x="9144" y="1030224"/>
                  </a:moveTo>
                  <a:lnTo>
                    <a:pt x="9144" y="1025652"/>
                  </a:lnTo>
                  <a:lnTo>
                    <a:pt x="4572" y="1021080"/>
                  </a:lnTo>
                  <a:lnTo>
                    <a:pt x="4572" y="1030224"/>
                  </a:lnTo>
                  <a:lnTo>
                    <a:pt x="9144" y="1030224"/>
                  </a:lnTo>
                  <a:close/>
                </a:path>
                <a:path w="300354" h="1030604">
                  <a:moveTo>
                    <a:pt x="295656" y="9144"/>
                  </a:moveTo>
                  <a:lnTo>
                    <a:pt x="289560" y="4572"/>
                  </a:lnTo>
                  <a:lnTo>
                    <a:pt x="289560" y="9144"/>
                  </a:lnTo>
                  <a:lnTo>
                    <a:pt x="295656" y="9144"/>
                  </a:lnTo>
                  <a:close/>
                </a:path>
                <a:path w="300354" h="1030604">
                  <a:moveTo>
                    <a:pt x="295656" y="1021080"/>
                  </a:moveTo>
                  <a:lnTo>
                    <a:pt x="295656" y="9144"/>
                  </a:lnTo>
                  <a:lnTo>
                    <a:pt x="289560" y="9144"/>
                  </a:lnTo>
                  <a:lnTo>
                    <a:pt x="289560" y="1021080"/>
                  </a:lnTo>
                  <a:lnTo>
                    <a:pt x="295656" y="1021080"/>
                  </a:lnTo>
                  <a:close/>
                </a:path>
                <a:path w="300354" h="1030604">
                  <a:moveTo>
                    <a:pt x="295656" y="1030224"/>
                  </a:moveTo>
                  <a:lnTo>
                    <a:pt x="295656" y="1021080"/>
                  </a:lnTo>
                  <a:lnTo>
                    <a:pt x="289560" y="1025652"/>
                  </a:lnTo>
                  <a:lnTo>
                    <a:pt x="289560" y="1030224"/>
                  </a:lnTo>
                  <a:lnTo>
                    <a:pt x="295656" y="10302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3" name="object 23"/>
            <p:cNvSpPr/>
            <p:nvPr/>
          </p:nvSpPr>
          <p:spPr>
            <a:xfrm>
              <a:off x="9277989" y="3563111"/>
              <a:ext cx="304800" cy="198120"/>
            </a:xfrm>
            <a:custGeom>
              <a:avLst/>
              <a:gdLst/>
              <a:ahLst/>
              <a:cxnLst/>
              <a:rect l="l" t="t" r="r" b="b"/>
              <a:pathLst>
                <a:path w="304800" h="198120">
                  <a:moveTo>
                    <a:pt x="304799" y="198119"/>
                  </a:moveTo>
                  <a:lnTo>
                    <a:pt x="304799" y="0"/>
                  </a:lnTo>
                  <a:lnTo>
                    <a:pt x="0" y="0"/>
                  </a:lnTo>
                  <a:lnTo>
                    <a:pt x="0" y="198119"/>
                  </a:lnTo>
                  <a:lnTo>
                    <a:pt x="304799" y="198119"/>
                  </a:lnTo>
                  <a:close/>
                </a:path>
              </a:pathLst>
            </a:custGeom>
            <a:solidFill>
              <a:srgbClr val="3232CC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4" name="object 24"/>
            <p:cNvSpPr/>
            <p:nvPr/>
          </p:nvSpPr>
          <p:spPr>
            <a:xfrm>
              <a:off x="9273418" y="3558540"/>
              <a:ext cx="314325" cy="207645"/>
            </a:xfrm>
            <a:custGeom>
              <a:avLst/>
              <a:gdLst/>
              <a:ahLst/>
              <a:cxnLst/>
              <a:rect l="l" t="t" r="r" b="b"/>
              <a:pathLst>
                <a:path w="314325" h="207645">
                  <a:moveTo>
                    <a:pt x="313944" y="207264"/>
                  </a:moveTo>
                  <a:lnTo>
                    <a:pt x="313944" y="0"/>
                  </a:lnTo>
                  <a:lnTo>
                    <a:pt x="0" y="0"/>
                  </a:lnTo>
                  <a:lnTo>
                    <a:pt x="0" y="207264"/>
                  </a:lnTo>
                  <a:lnTo>
                    <a:pt x="4572" y="20726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304800" y="9144"/>
                  </a:lnTo>
                  <a:lnTo>
                    <a:pt x="304800" y="4572"/>
                  </a:lnTo>
                  <a:lnTo>
                    <a:pt x="309372" y="9144"/>
                  </a:lnTo>
                  <a:lnTo>
                    <a:pt x="309372" y="207264"/>
                  </a:lnTo>
                  <a:lnTo>
                    <a:pt x="313944" y="207264"/>
                  </a:lnTo>
                  <a:close/>
                </a:path>
                <a:path w="314325" h="207645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14325" h="207645">
                  <a:moveTo>
                    <a:pt x="9144" y="198120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98120"/>
                  </a:lnTo>
                  <a:lnTo>
                    <a:pt x="9144" y="198120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4572" y="198120"/>
                  </a:lnTo>
                  <a:lnTo>
                    <a:pt x="9144" y="202692"/>
                  </a:lnTo>
                  <a:lnTo>
                    <a:pt x="9144" y="207264"/>
                  </a:lnTo>
                  <a:lnTo>
                    <a:pt x="304800" y="207264"/>
                  </a:lnTo>
                  <a:lnTo>
                    <a:pt x="304800" y="202692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9144" y="207264"/>
                  </a:moveTo>
                  <a:lnTo>
                    <a:pt x="9144" y="202692"/>
                  </a:lnTo>
                  <a:lnTo>
                    <a:pt x="4572" y="198120"/>
                  </a:lnTo>
                  <a:lnTo>
                    <a:pt x="4572" y="207264"/>
                  </a:lnTo>
                  <a:lnTo>
                    <a:pt x="9144" y="207264"/>
                  </a:lnTo>
                  <a:close/>
                </a:path>
                <a:path w="314325" h="207645">
                  <a:moveTo>
                    <a:pt x="309372" y="9144"/>
                  </a:moveTo>
                  <a:lnTo>
                    <a:pt x="304800" y="4572"/>
                  </a:lnTo>
                  <a:lnTo>
                    <a:pt x="304800" y="9144"/>
                  </a:lnTo>
                  <a:lnTo>
                    <a:pt x="309372" y="9144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309372" y="9144"/>
                  </a:lnTo>
                  <a:lnTo>
                    <a:pt x="304800" y="9144"/>
                  </a:lnTo>
                  <a:lnTo>
                    <a:pt x="304800" y="198120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309372" y="207264"/>
                  </a:moveTo>
                  <a:lnTo>
                    <a:pt x="309372" y="198120"/>
                  </a:lnTo>
                  <a:lnTo>
                    <a:pt x="304800" y="202692"/>
                  </a:lnTo>
                  <a:lnTo>
                    <a:pt x="304800" y="207264"/>
                  </a:lnTo>
                  <a:lnTo>
                    <a:pt x="309372" y="2072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887502" y="1877823"/>
            <a:ext cx="60396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t</a:t>
            </a:r>
            <a:r>
              <a:rPr sz="1452" spc="-9" dirty="0">
                <a:latin typeface="Comic Sans MS"/>
                <a:cs typeface="Comic Sans MS"/>
              </a:rPr>
              <a:t>a</a:t>
            </a:r>
            <a:r>
              <a:rPr sz="1452" spc="-5" dirty="0">
                <a:latin typeface="Comic Sans MS"/>
                <a:cs typeface="Comic Sans MS"/>
              </a:rPr>
              <a:t>b</a:t>
            </a:r>
            <a:r>
              <a:rPr sz="1452" spc="-14" dirty="0">
                <a:latin typeface="Comic Sans MS"/>
                <a:cs typeface="Comic Sans MS"/>
              </a:rPr>
              <a:t>l</a:t>
            </a:r>
            <a:r>
              <a:rPr sz="1452" spc="-9" dirty="0">
                <a:latin typeface="Comic Sans MS"/>
                <a:cs typeface="Comic Sans MS"/>
              </a:rPr>
              <a:t>i</a:t>
            </a:r>
            <a:r>
              <a:rPr sz="1452" spc="-5" dirty="0">
                <a:latin typeface="Comic Sans MS"/>
                <a:cs typeface="Comic Sans MS"/>
              </a:rPr>
              <a:t>er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21251" y="2124020"/>
            <a:ext cx="112148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Zone</a:t>
            </a:r>
            <a:r>
              <a:rPr sz="1452" b="1" spc="-5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tendue</a:t>
            </a:r>
            <a:endParaRPr sz="1452">
              <a:latin typeface="Comic Sans MS"/>
              <a:cs typeface="Comic Sans M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179801" y="2030429"/>
            <a:ext cx="7712657" cy="2399724"/>
            <a:chOff x="1031629" y="2237232"/>
            <a:chExt cx="8498205" cy="2644140"/>
          </a:xfrm>
        </p:grpSpPr>
        <p:sp>
          <p:nvSpPr>
            <p:cNvPr id="28" name="object 28"/>
            <p:cNvSpPr/>
            <p:nvPr/>
          </p:nvSpPr>
          <p:spPr>
            <a:xfrm>
              <a:off x="3968369" y="2237244"/>
              <a:ext cx="4451985" cy="2644140"/>
            </a:xfrm>
            <a:custGeom>
              <a:avLst/>
              <a:gdLst/>
              <a:ahLst/>
              <a:cxnLst/>
              <a:rect l="l" t="t" r="r" b="b"/>
              <a:pathLst>
                <a:path w="4451984" h="2644140">
                  <a:moveTo>
                    <a:pt x="458724" y="2619756"/>
                  </a:moveTo>
                  <a:lnTo>
                    <a:pt x="80276" y="2374354"/>
                  </a:lnTo>
                  <a:lnTo>
                    <a:pt x="96012" y="2350008"/>
                  </a:lnTo>
                  <a:lnTo>
                    <a:pt x="0" y="2339340"/>
                  </a:lnTo>
                  <a:lnTo>
                    <a:pt x="48768" y="2423160"/>
                  </a:lnTo>
                  <a:lnTo>
                    <a:pt x="53340" y="2416073"/>
                  </a:lnTo>
                  <a:lnTo>
                    <a:pt x="64681" y="2398509"/>
                  </a:lnTo>
                  <a:lnTo>
                    <a:pt x="443484" y="2644140"/>
                  </a:lnTo>
                  <a:lnTo>
                    <a:pt x="458724" y="2619756"/>
                  </a:lnTo>
                  <a:close/>
                </a:path>
                <a:path w="4451984" h="2644140">
                  <a:moveTo>
                    <a:pt x="4451604" y="13716"/>
                  </a:moveTo>
                  <a:lnTo>
                    <a:pt x="4427220" y="0"/>
                  </a:lnTo>
                  <a:lnTo>
                    <a:pt x="4019651" y="707250"/>
                  </a:lnTo>
                  <a:lnTo>
                    <a:pt x="3995928" y="693420"/>
                  </a:lnTo>
                  <a:lnTo>
                    <a:pt x="3989832" y="789432"/>
                  </a:lnTo>
                  <a:lnTo>
                    <a:pt x="4012692" y="774039"/>
                  </a:lnTo>
                  <a:lnTo>
                    <a:pt x="4069080" y="736092"/>
                  </a:lnTo>
                  <a:lnTo>
                    <a:pt x="4044454" y="721728"/>
                  </a:lnTo>
                  <a:lnTo>
                    <a:pt x="4451604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9" name="object 29"/>
            <p:cNvSpPr/>
            <p:nvPr/>
          </p:nvSpPr>
          <p:spPr>
            <a:xfrm>
              <a:off x="3329813" y="2485656"/>
              <a:ext cx="2322830" cy="2374900"/>
            </a:xfrm>
            <a:custGeom>
              <a:avLst/>
              <a:gdLst/>
              <a:ahLst/>
              <a:cxnLst/>
              <a:rect l="l" t="t" r="r" b="b"/>
              <a:pathLst>
                <a:path w="2322829" h="2374900">
                  <a:moveTo>
                    <a:pt x="638556" y="408432"/>
                  </a:moveTo>
                  <a:lnTo>
                    <a:pt x="537972" y="245364"/>
                  </a:lnTo>
                  <a:lnTo>
                    <a:pt x="507771" y="294500"/>
                  </a:lnTo>
                  <a:lnTo>
                    <a:pt x="30480" y="0"/>
                  </a:lnTo>
                  <a:lnTo>
                    <a:pt x="0" y="48768"/>
                  </a:lnTo>
                  <a:lnTo>
                    <a:pt x="478053" y="342836"/>
                  </a:lnTo>
                  <a:lnTo>
                    <a:pt x="448056" y="391668"/>
                  </a:lnTo>
                  <a:lnTo>
                    <a:pt x="531876" y="399034"/>
                  </a:lnTo>
                  <a:lnTo>
                    <a:pt x="638556" y="408432"/>
                  </a:lnTo>
                  <a:close/>
                </a:path>
                <a:path w="2322829" h="2374900">
                  <a:moveTo>
                    <a:pt x="2322576" y="2363724"/>
                  </a:moveTo>
                  <a:lnTo>
                    <a:pt x="2105672" y="1246530"/>
                  </a:lnTo>
                  <a:lnTo>
                    <a:pt x="2161032" y="1235964"/>
                  </a:lnTo>
                  <a:lnTo>
                    <a:pt x="2043684" y="1083564"/>
                  </a:lnTo>
                  <a:lnTo>
                    <a:pt x="1993392" y="1267968"/>
                  </a:lnTo>
                  <a:lnTo>
                    <a:pt x="2043684" y="1258366"/>
                  </a:lnTo>
                  <a:lnTo>
                    <a:pt x="2049030" y="1257338"/>
                  </a:lnTo>
                  <a:lnTo>
                    <a:pt x="2266188" y="2374392"/>
                  </a:lnTo>
                  <a:lnTo>
                    <a:pt x="2322576" y="236372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0" name="object 30"/>
            <p:cNvSpPr/>
            <p:nvPr/>
          </p:nvSpPr>
          <p:spPr>
            <a:xfrm>
              <a:off x="1031629" y="2983991"/>
              <a:ext cx="8498205" cy="535305"/>
            </a:xfrm>
            <a:custGeom>
              <a:avLst/>
              <a:gdLst/>
              <a:ahLst/>
              <a:cxnLst/>
              <a:rect l="l" t="t" r="r" b="b"/>
              <a:pathLst>
                <a:path w="8498205" h="535304">
                  <a:moveTo>
                    <a:pt x="8497820" y="149351"/>
                  </a:moveTo>
                  <a:lnTo>
                    <a:pt x="8482580" y="94487"/>
                  </a:lnTo>
                  <a:lnTo>
                    <a:pt x="8458196" y="100583"/>
                  </a:lnTo>
                  <a:lnTo>
                    <a:pt x="8446004" y="105155"/>
                  </a:lnTo>
                  <a:lnTo>
                    <a:pt x="8404856" y="118871"/>
                  </a:lnTo>
                  <a:lnTo>
                    <a:pt x="8374376" y="129539"/>
                  </a:lnTo>
                  <a:lnTo>
                    <a:pt x="8342372" y="141731"/>
                  </a:lnTo>
                  <a:lnTo>
                    <a:pt x="8308844" y="155447"/>
                  </a:lnTo>
                  <a:lnTo>
                    <a:pt x="8273792" y="169163"/>
                  </a:lnTo>
                  <a:lnTo>
                    <a:pt x="8237216" y="182879"/>
                  </a:lnTo>
                  <a:lnTo>
                    <a:pt x="8199116" y="198119"/>
                  </a:lnTo>
                  <a:lnTo>
                    <a:pt x="8159492" y="214883"/>
                  </a:lnTo>
                  <a:lnTo>
                    <a:pt x="8116820" y="230123"/>
                  </a:lnTo>
                  <a:lnTo>
                    <a:pt x="8075672" y="246887"/>
                  </a:lnTo>
                  <a:lnTo>
                    <a:pt x="7987280" y="280415"/>
                  </a:lnTo>
                  <a:lnTo>
                    <a:pt x="7941560" y="298703"/>
                  </a:lnTo>
                  <a:lnTo>
                    <a:pt x="7895840" y="315467"/>
                  </a:lnTo>
                  <a:lnTo>
                    <a:pt x="7848596" y="330707"/>
                  </a:lnTo>
                  <a:lnTo>
                    <a:pt x="7801352" y="347471"/>
                  </a:lnTo>
                  <a:lnTo>
                    <a:pt x="7706864" y="377951"/>
                  </a:lnTo>
                  <a:lnTo>
                    <a:pt x="7658096" y="393191"/>
                  </a:lnTo>
                  <a:lnTo>
                    <a:pt x="7610852" y="406907"/>
                  </a:lnTo>
                  <a:lnTo>
                    <a:pt x="7562084" y="419099"/>
                  </a:lnTo>
                  <a:lnTo>
                    <a:pt x="7514840" y="431291"/>
                  </a:lnTo>
                  <a:lnTo>
                    <a:pt x="7467596" y="441959"/>
                  </a:lnTo>
                  <a:lnTo>
                    <a:pt x="7373108" y="460247"/>
                  </a:lnTo>
                  <a:lnTo>
                    <a:pt x="7281668" y="472439"/>
                  </a:lnTo>
                  <a:lnTo>
                    <a:pt x="7237472" y="475487"/>
                  </a:lnTo>
                  <a:lnTo>
                    <a:pt x="7194800" y="477011"/>
                  </a:lnTo>
                  <a:lnTo>
                    <a:pt x="7130792" y="477011"/>
                  </a:lnTo>
                  <a:lnTo>
                    <a:pt x="7109456" y="475487"/>
                  </a:lnTo>
                  <a:lnTo>
                    <a:pt x="7089644" y="472439"/>
                  </a:lnTo>
                  <a:lnTo>
                    <a:pt x="7068308" y="470915"/>
                  </a:lnTo>
                  <a:lnTo>
                    <a:pt x="6982964" y="455675"/>
                  </a:lnTo>
                  <a:lnTo>
                    <a:pt x="6940292" y="445007"/>
                  </a:lnTo>
                  <a:lnTo>
                    <a:pt x="6897620" y="432815"/>
                  </a:lnTo>
                  <a:lnTo>
                    <a:pt x="6854948" y="419099"/>
                  </a:lnTo>
                  <a:lnTo>
                    <a:pt x="6766556" y="388619"/>
                  </a:lnTo>
                  <a:lnTo>
                    <a:pt x="6633968" y="333755"/>
                  </a:lnTo>
                  <a:lnTo>
                    <a:pt x="6589772" y="313943"/>
                  </a:lnTo>
                  <a:lnTo>
                    <a:pt x="6545576" y="292607"/>
                  </a:lnTo>
                  <a:lnTo>
                    <a:pt x="6365744" y="210311"/>
                  </a:lnTo>
                  <a:lnTo>
                    <a:pt x="6321548" y="190499"/>
                  </a:lnTo>
                  <a:lnTo>
                    <a:pt x="6230108" y="150875"/>
                  </a:lnTo>
                  <a:lnTo>
                    <a:pt x="6185912" y="132587"/>
                  </a:lnTo>
                  <a:lnTo>
                    <a:pt x="6094472" y="99059"/>
                  </a:lnTo>
                  <a:lnTo>
                    <a:pt x="6050276" y="83819"/>
                  </a:lnTo>
                  <a:lnTo>
                    <a:pt x="6004556" y="70103"/>
                  </a:lnTo>
                  <a:lnTo>
                    <a:pt x="5958836" y="57911"/>
                  </a:lnTo>
                  <a:lnTo>
                    <a:pt x="5913116" y="47243"/>
                  </a:lnTo>
                  <a:lnTo>
                    <a:pt x="5868920" y="39623"/>
                  </a:lnTo>
                  <a:lnTo>
                    <a:pt x="5800340" y="30479"/>
                  </a:lnTo>
                  <a:lnTo>
                    <a:pt x="5777480" y="28955"/>
                  </a:lnTo>
                  <a:lnTo>
                    <a:pt x="5754620" y="28955"/>
                  </a:lnTo>
                  <a:lnTo>
                    <a:pt x="5731760" y="27431"/>
                  </a:lnTo>
                  <a:lnTo>
                    <a:pt x="5708900" y="27431"/>
                  </a:lnTo>
                  <a:lnTo>
                    <a:pt x="5687564" y="28955"/>
                  </a:lnTo>
                  <a:lnTo>
                    <a:pt x="5664704" y="30479"/>
                  </a:lnTo>
                  <a:lnTo>
                    <a:pt x="5596124" y="39623"/>
                  </a:lnTo>
                  <a:lnTo>
                    <a:pt x="5551928" y="47243"/>
                  </a:lnTo>
                  <a:lnTo>
                    <a:pt x="5463536" y="68579"/>
                  </a:lnTo>
                  <a:lnTo>
                    <a:pt x="5420864" y="82295"/>
                  </a:lnTo>
                  <a:lnTo>
                    <a:pt x="5376668" y="97535"/>
                  </a:lnTo>
                  <a:lnTo>
                    <a:pt x="5332472" y="114299"/>
                  </a:lnTo>
                  <a:lnTo>
                    <a:pt x="5289800" y="131063"/>
                  </a:lnTo>
                  <a:lnTo>
                    <a:pt x="5245604" y="150875"/>
                  </a:lnTo>
                  <a:lnTo>
                    <a:pt x="5202932" y="169163"/>
                  </a:lnTo>
                  <a:lnTo>
                    <a:pt x="5160260" y="188975"/>
                  </a:lnTo>
                  <a:lnTo>
                    <a:pt x="5116064" y="208787"/>
                  </a:lnTo>
                  <a:lnTo>
                    <a:pt x="4945376" y="291083"/>
                  </a:lnTo>
                  <a:lnTo>
                    <a:pt x="4860032" y="330707"/>
                  </a:lnTo>
                  <a:lnTo>
                    <a:pt x="4817360" y="348995"/>
                  </a:lnTo>
                  <a:lnTo>
                    <a:pt x="4776212" y="367283"/>
                  </a:lnTo>
                  <a:lnTo>
                    <a:pt x="4733540" y="384047"/>
                  </a:lnTo>
                  <a:lnTo>
                    <a:pt x="4690868" y="399287"/>
                  </a:lnTo>
                  <a:lnTo>
                    <a:pt x="4649720" y="414527"/>
                  </a:lnTo>
                  <a:lnTo>
                    <a:pt x="4607048" y="426719"/>
                  </a:lnTo>
                  <a:lnTo>
                    <a:pt x="4564376" y="437387"/>
                  </a:lnTo>
                  <a:lnTo>
                    <a:pt x="4523228" y="448055"/>
                  </a:lnTo>
                  <a:lnTo>
                    <a:pt x="4480556" y="455675"/>
                  </a:lnTo>
                  <a:lnTo>
                    <a:pt x="4459220" y="458723"/>
                  </a:lnTo>
                  <a:lnTo>
                    <a:pt x="4439408" y="460247"/>
                  </a:lnTo>
                  <a:lnTo>
                    <a:pt x="4396736" y="463295"/>
                  </a:lnTo>
                  <a:lnTo>
                    <a:pt x="4376924" y="464819"/>
                  </a:lnTo>
                  <a:lnTo>
                    <a:pt x="4355588" y="464819"/>
                  </a:lnTo>
                  <a:lnTo>
                    <a:pt x="4334252" y="463295"/>
                  </a:lnTo>
                  <a:lnTo>
                    <a:pt x="4314440" y="463295"/>
                  </a:lnTo>
                  <a:lnTo>
                    <a:pt x="4229096" y="452627"/>
                  </a:lnTo>
                  <a:lnTo>
                    <a:pt x="4143752" y="434339"/>
                  </a:lnTo>
                  <a:lnTo>
                    <a:pt x="4058408" y="406907"/>
                  </a:lnTo>
                  <a:lnTo>
                    <a:pt x="4014212" y="391667"/>
                  </a:lnTo>
                  <a:lnTo>
                    <a:pt x="3971540" y="374903"/>
                  </a:lnTo>
                  <a:lnTo>
                    <a:pt x="3883148" y="338327"/>
                  </a:lnTo>
                  <a:lnTo>
                    <a:pt x="3838952" y="318515"/>
                  </a:lnTo>
                  <a:lnTo>
                    <a:pt x="3796280" y="297179"/>
                  </a:lnTo>
                  <a:lnTo>
                    <a:pt x="3752084" y="277367"/>
                  </a:lnTo>
                  <a:lnTo>
                    <a:pt x="3663692" y="233171"/>
                  </a:lnTo>
                  <a:lnTo>
                    <a:pt x="3573776" y="190499"/>
                  </a:lnTo>
                  <a:lnTo>
                    <a:pt x="3529580" y="169163"/>
                  </a:lnTo>
                  <a:lnTo>
                    <a:pt x="3396992" y="109727"/>
                  </a:lnTo>
                  <a:lnTo>
                    <a:pt x="3351272" y="91439"/>
                  </a:lnTo>
                  <a:lnTo>
                    <a:pt x="3262880" y="57911"/>
                  </a:lnTo>
                  <a:lnTo>
                    <a:pt x="3218684" y="44195"/>
                  </a:lnTo>
                  <a:lnTo>
                    <a:pt x="3172964" y="32003"/>
                  </a:lnTo>
                  <a:lnTo>
                    <a:pt x="3128768" y="21335"/>
                  </a:lnTo>
                  <a:lnTo>
                    <a:pt x="3084572" y="12191"/>
                  </a:lnTo>
                  <a:lnTo>
                    <a:pt x="3038852" y="6095"/>
                  </a:lnTo>
                  <a:lnTo>
                    <a:pt x="3015992" y="4571"/>
                  </a:lnTo>
                  <a:lnTo>
                    <a:pt x="2994656" y="3047"/>
                  </a:lnTo>
                  <a:lnTo>
                    <a:pt x="2948936" y="0"/>
                  </a:lnTo>
                  <a:lnTo>
                    <a:pt x="2927600" y="1523"/>
                  </a:lnTo>
                  <a:lnTo>
                    <a:pt x="2904740" y="1523"/>
                  </a:lnTo>
                  <a:lnTo>
                    <a:pt x="2881880" y="3047"/>
                  </a:lnTo>
                  <a:lnTo>
                    <a:pt x="2860544" y="6095"/>
                  </a:lnTo>
                  <a:lnTo>
                    <a:pt x="2816348" y="12191"/>
                  </a:lnTo>
                  <a:lnTo>
                    <a:pt x="2731004" y="30479"/>
                  </a:lnTo>
                  <a:lnTo>
                    <a:pt x="2688332" y="42671"/>
                  </a:lnTo>
                  <a:lnTo>
                    <a:pt x="2602988" y="73151"/>
                  </a:lnTo>
                  <a:lnTo>
                    <a:pt x="2520692" y="106679"/>
                  </a:lnTo>
                  <a:lnTo>
                    <a:pt x="2478020" y="126491"/>
                  </a:lnTo>
                  <a:lnTo>
                    <a:pt x="2436872" y="144779"/>
                  </a:lnTo>
                  <a:lnTo>
                    <a:pt x="2395724" y="166115"/>
                  </a:lnTo>
                  <a:lnTo>
                    <a:pt x="2354576" y="185927"/>
                  </a:lnTo>
                  <a:lnTo>
                    <a:pt x="2273804" y="228599"/>
                  </a:lnTo>
                  <a:lnTo>
                    <a:pt x="2150360" y="292607"/>
                  </a:lnTo>
                  <a:lnTo>
                    <a:pt x="2068064" y="332231"/>
                  </a:lnTo>
                  <a:lnTo>
                    <a:pt x="2025392" y="350519"/>
                  </a:lnTo>
                  <a:lnTo>
                    <a:pt x="1984244" y="368807"/>
                  </a:lnTo>
                  <a:lnTo>
                    <a:pt x="1943096" y="385571"/>
                  </a:lnTo>
                  <a:lnTo>
                    <a:pt x="1900424" y="402335"/>
                  </a:lnTo>
                  <a:lnTo>
                    <a:pt x="1857752" y="416051"/>
                  </a:lnTo>
                  <a:lnTo>
                    <a:pt x="1772408" y="440435"/>
                  </a:lnTo>
                  <a:lnTo>
                    <a:pt x="1729736" y="449579"/>
                  </a:lnTo>
                  <a:lnTo>
                    <a:pt x="1685540" y="457199"/>
                  </a:lnTo>
                  <a:lnTo>
                    <a:pt x="1664204" y="458723"/>
                  </a:lnTo>
                  <a:lnTo>
                    <a:pt x="1642868" y="461771"/>
                  </a:lnTo>
                  <a:lnTo>
                    <a:pt x="1620008" y="463295"/>
                  </a:lnTo>
                  <a:lnTo>
                    <a:pt x="1598672" y="464819"/>
                  </a:lnTo>
                  <a:lnTo>
                    <a:pt x="1507232" y="466343"/>
                  </a:lnTo>
                  <a:lnTo>
                    <a:pt x="1414268" y="463295"/>
                  </a:lnTo>
                  <a:lnTo>
                    <a:pt x="1319780" y="455675"/>
                  </a:lnTo>
                  <a:lnTo>
                    <a:pt x="1225292" y="445007"/>
                  </a:lnTo>
                  <a:lnTo>
                    <a:pt x="1127756" y="429767"/>
                  </a:lnTo>
                  <a:lnTo>
                    <a:pt x="1030220" y="411479"/>
                  </a:lnTo>
                  <a:lnTo>
                    <a:pt x="932684" y="391667"/>
                  </a:lnTo>
                  <a:lnTo>
                    <a:pt x="832100" y="368807"/>
                  </a:lnTo>
                  <a:lnTo>
                    <a:pt x="733040" y="342899"/>
                  </a:lnTo>
                  <a:lnTo>
                    <a:pt x="630932" y="315467"/>
                  </a:lnTo>
                  <a:lnTo>
                    <a:pt x="530348" y="284987"/>
                  </a:lnTo>
                  <a:lnTo>
                    <a:pt x="428243" y="254507"/>
                  </a:lnTo>
                  <a:lnTo>
                    <a:pt x="222503" y="188975"/>
                  </a:lnTo>
                  <a:lnTo>
                    <a:pt x="16763" y="121919"/>
                  </a:lnTo>
                  <a:lnTo>
                    <a:pt x="0" y="175259"/>
                  </a:lnTo>
                  <a:lnTo>
                    <a:pt x="205739" y="243839"/>
                  </a:lnTo>
                  <a:lnTo>
                    <a:pt x="411479" y="309371"/>
                  </a:lnTo>
                  <a:lnTo>
                    <a:pt x="615692" y="370331"/>
                  </a:lnTo>
                  <a:lnTo>
                    <a:pt x="717800" y="397763"/>
                  </a:lnTo>
                  <a:lnTo>
                    <a:pt x="818384" y="423671"/>
                  </a:lnTo>
                  <a:lnTo>
                    <a:pt x="918968" y="446531"/>
                  </a:lnTo>
                  <a:lnTo>
                    <a:pt x="1019552" y="467867"/>
                  </a:lnTo>
                  <a:lnTo>
                    <a:pt x="1118612" y="486155"/>
                  </a:lnTo>
                  <a:lnTo>
                    <a:pt x="1216148" y="501395"/>
                  </a:lnTo>
                  <a:lnTo>
                    <a:pt x="1313684" y="512063"/>
                  </a:lnTo>
                  <a:lnTo>
                    <a:pt x="1409696" y="519683"/>
                  </a:lnTo>
                  <a:lnTo>
                    <a:pt x="1505708" y="522731"/>
                  </a:lnTo>
                  <a:lnTo>
                    <a:pt x="1598672" y="521207"/>
                  </a:lnTo>
                  <a:lnTo>
                    <a:pt x="1623056" y="521207"/>
                  </a:lnTo>
                  <a:lnTo>
                    <a:pt x="1647440" y="518159"/>
                  </a:lnTo>
                  <a:lnTo>
                    <a:pt x="1670300" y="516635"/>
                  </a:lnTo>
                  <a:lnTo>
                    <a:pt x="1693160" y="513587"/>
                  </a:lnTo>
                  <a:lnTo>
                    <a:pt x="1738880" y="505967"/>
                  </a:lnTo>
                  <a:lnTo>
                    <a:pt x="1830320" y="484631"/>
                  </a:lnTo>
                  <a:lnTo>
                    <a:pt x="1874516" y="470915"/>
                  </a:lnTo>
                  <a:lnTo>
                    <a:pt x="1918712" y="455675"/>
                  </a:lnTo>
                  <a:lnTo>
                    <a:pt x="1962908" y="438911"/>
                  </a:lnTo>
                  <a:lnTo>
                    <a:pt x="2005580" y="422147"/>
                  </a:lnTo>
                  <a:lnTo>
                    <a:pt x="2048252" y="403859"/>
                  </a:lnTo>
                  <a:lnTo>
                    <a:pt x="2133596" y="364235"/>
                  </a:lnTo>
                  <a:lnTo>
                    <a:pt x="2174744" y="342899"/>
                  </a:lnTo>
                  <a:lnTo>
                    <a:pt x="2217416" y="321563"/>
                  </a:lnTo>
                  <a:lnTo>
                    <a:pt x="2299712" y="278891"/>
                  </a:lnTo>
                  <a:lnTo>
                    <a:pt x="2382008" y="237743"/>
                  </a:lnTo>
                  <a:lnTo>
                    <a:pt x="2421632" y="216407"/>
                  </a:lnTo>
                  <a:lnTo>
                    <a:pt x="2503928" y="176783"/>
                  </a:lnTo>
                  <a:lnTo>
                    <a:pt x="2543552" y="158495"/>
                  </a:lnTo>
                  <a:lnTo>
                    <a:pt x="2584700" y="141731"/>
                  </a:lnTo>
                  <a:lnTo>
                    <a:pt x="2624324" y="126491"/>
                  </a:lnTo>
                  <a:lnTo>
                    <a:pt x="2665472" y="111251"/>
                  </a:lnTo>
                  <a:lnTo>
                    <a:pt x="2705096" y="97535"/>
                  </a:lnTo>
                  <a:lnTo>
                    <a:pt x="2746244" y="85343"/>
                  </a:lnTo>
                  <a:lnTo>
                    <a:pt x="2787392" y="76199"/>
                  </a:lnTo>
                  <a:lnTo>
                    <a:pt x="2827016" y="68579"/>
                  </a:lnTo>
                  <a:lnTo>
                    <a:pt x="2868164" y="62483"/>
                  </a:lnTo>
                  <a:lnTo>
                    <a:pt x="2909312" y="59435"/>
                  </a:lnTo>
                  <a:lnTo>
                    <a:pt x="2929124" y="57911"/>
                  </a:lnTo>
                  <a:lnTo>
                    <a:pt x="2970272" y="57911"/>
                  </a:lnTo>
                  <a:lnTo>
                    <a:pt x="3012944" y="60959"/>
                  </a:lnTo>
                  <a:lnTo>
                    <a:pt x="3075428" y="68579"/>
                  </a:lnTo>
                  <a:lnTo>
                    <a:pt x="3118100" y="77723"/>
                  </a:lnTo>
                  <a:lnTo>
                    <a:pt x="3159248" y="86867"/>
                  </a:lnTo>
                  <a:lnTo>
                    <a:pt x="3201920" y="99059"/>
                  </a:lnTo>
                  <a:lnTo>
                    <a:pt x="3244592" y="112775"/>
                  </a:lnTo>
                  <a:lnTo>
                    <a:pt x="3288788" y="128015"/>
                  </a:lnTo>
                  <a:lnTo>
                    <a:pt x="3331460" y="144779"/>
                  </a:lnTo>
                  <a:lnTo>
                    <a:pt x="3374132" y="163067"/>
                  </a:lnTo>
                  <a:lnTo>
                    <a:pt x="3418328" y="181355"/>
                  </a:lnTo>
                  <a:lnTo>
                    <a:pt x="3506720" y="220979"/>
                  </a:lnTo>
                  <a:lnTo>
                    <a:pt x="3549392" y="242315"/>
                  </a:lnTo>
                  <a:lnTo>
                    <a:pt x="3770372" y="348995"/>
                  </a:lnTo>
                  <a:lnTo>
                    <a:pt x="3816092" y="370331"/>
                  </a:lnTo>
                  <a:lnTo>
                    <a:pt x="3904484" y="409955"/>
                  </a:lnTo>
                  <a:lnTo>
                    <a:pt x="3948680" y="428243"/>
                  </a:lnTo>
                  <a:lnTo>
                    <a:pt x="3994400" y="445007"/>
                  </a:lnTo>
                  <a:lnTo>
                    <a:pt x="4038596" y="461771"/>
                  </a:lnTo>
                  <a:lnTo>
                    <a:pt x="4084316" y="475487"/>
                  </a:lnTo>
                  <a:lnTo>
                    <a:pt x="4128512" y="489203"/>
                  </a:lnTo>
                  <a:lnTo>
                    <a:pt x="4172708" y="499871"/>
                  </a:lnTo>
                  <a:lnTo>
                    <a:pt x="4218428" y="509015"/>
                  </a:lnTo>
                  <a:lnTo>
                    <a:pt x="4287008" y="518159"/>
                  </a:lnTo>
                  <a:lnTo>
                    <a:pt x="4308344" y="519683"/>
                  </a:lnTo>
                  <a:lnTo>
                    <a:pt x="4331204" y="521207"/>
                  </a:lnTo>
                  <a:lnTo>
                    <a:pt x="4399784" y="521207"/>
                  </a:lnTo>
                  <a:lnTo>
                    <a:pt x="4421120" y="519683"/>
                  </a:lnTo>
                  <a:lnTo>
                    <a:pt x="4443980" y="518159"/>
                  </a:lnTo>
                  <a:lnTo>
                    <a:pt x="4488176" y="512063"/>
                  </a:lnTo>
                  <a:lnTo>
                    <a:pt x="4533896" y="504443"/>
                  </a:lnTo>
                  <a:lnTo>
                    <a:pt x="4578092" y="493775"/>
                  </a:lnTo>
                  <a:lnTo>
                    <a:pt x="4666484" y="469391"/>
                  </a:lnTo>
                  <a:lnTo>
                    <a:pt x="4709156" y="454151"/>
                  </a:lnTo>
                  <a:lnTo>
                    <a:pt x="4753352" y="437387"/>
                  </a:lnTo>
                  <a:lnTo>
                    <a:pt x="4796024" y="420623"/>
                  </a:lnTo>
                  <a:lnTo>
                    <a:pt x="4840220" y="402335"/>
                  </a:lnTo>
                  <a:lnTo>
                    <a:pt x="4882892" y="382523"/>
                  </a:lnTo>
                  <a:lnTo>
                    <a:pt x="4927088" y="362711"/>
                  </a:lnTo>
                  <a:lnTo>
                    <a:pt x="4969760" y="342899"/>
                  </a:lnTo>
                  <a:lnTo>
                    <a:pt x="5055104" y="301751"/>
                  </a:lnTo>
                  <a:lnTo>
                    <a:pt x="5141972" y="260603"/>
                  </a:lnTo>
                  <a:lnTo>
                    <a:pt x="5183120" y="240791"/>
                  </a:lnTo>
                  <a:lnTo>
                    <a:pt x="5225792" y="220979"/>
                  </a:lnTo>
                  <a:lnTo>
                    <a:pt x="5311136" y="184403"/>
                  </a:lnTo>
                  <a:lnTo>
                    <a:pt x="5396480" y="150875"/>
                  </a:lnTo>
                  <a:lnTo>
                    <a:pt x="5439152" y="137159"/>
                  </a:lnTo>
                  <a:lnTo>
                    <a:pt x="5480300" y="123443"/>
                  </a:lnTo>
                  <a:lnTo>
                    <a:pt x="5565644" y="102107"/>
                  </a:lnTo>
                  <a:lnTo>
                    <a:pt x="5606792" y="94487"/>
                  </a:lnTo>
                  <a:lnTo>
                    <a:pt x="5649464" y="89915"/>
                  </a:lnTo>
                  <a:lnTo>
                    <a:pt x="5669276" y="86867"/>
                  </a:lnTo>
                  <a:lnTo>
                    <a:pt x="5690612" y="85343"/>
                  </a:lnTo>
                  <a:lnTo>
                    <a:pt x="5754620" y="85343"/>
                  </a:lnTo>
                  <a:lnTo>
                    <a:pt x="5775956" y="86867"/>
                  </a:lnTo>
                  <a:lnTo>
                    <a:pt x="5795768" y="88391"/>
                  </a:lnTo>
                  <a:lnTo>
                    <a:pt x="5817104" y="89915"/>
                  </a:lnTo>
                  <a:lnTo>
                    <a:pt x="5859776" y="96011"/>
                  </a:lnTo>
                  <a:lnTo>
                    <a:pt x="5903972" y="103631"/>
                  </a:lnTo>
                  <a:lnTo>
                    <a:pt x="5989316" y="124967"/>
                  </a:lnTo>
                  <a:lnTo>
                    <a:pt x="6077708" y="152399"/>
                  </a:lnTo>
                  <a:lnTo>
                    <a:pt x="6120380" y="169163"/>
                  </a:lnTo>
                  <a:lnTo>
                    <a:pt x="6164576" y="185927"/>
                  </a:lnTo>
                  <a:lnTo>
                    <a:pt x="6252968" y="222503"/>
                  </a:lnTo>
                  <a:lnTo>
                    <a:pt x="6298688" y="242315"/>
                  </a:lnTo>
                  <a:lnTo>
                    <a:pt x="6342884" y="262127"/>
                  </a:lnTo>
                  <a:lnTo>
                    <a:pt x="6432800" y="303275"/>
                  </a:lnTo>
                  <a:lnTo>
                    <a:pt x="6521192" y="344423"/>
                  </a:lnTo>
                  <a:lnTo>
                    <a:pt x="6566912" y="365759"/>
                  </a:lnTo>
                  <a:lnTo>
                    <a:pt x="6611108" y="385571"/>
                  </a:lnTo>
                  <a:lnTo>
                    <a:pt x="6656828" y="405383"/>
                  </a:lnTo>
                  <a:lnTo>
                    <a:pt x="6701024" y="423671"/>
                  </a:lnTo>
                  <a:lnTo>
                    <a:pt x="6745220" y="440435"/>
                  </a:lnTo>
                  <a:lnTo>
                    <a:pt x="6790940" y="457199"/>
                  </a:lnTo>
                  <a:lnTo>
                    <a:pt x="6835136" y="473963"/>
                  </a:lnTo>
                  <a:lnTo>
                    <a:pt x="6880856" y="487679"/>
                  </a:lnTo>
                  <a:lnTo>
                    <a:pt x="6925052" y="499871"/>
                  </a:lnTo>
                  <a:lnTo>
                    <a:pt x="6970772" y="510539"/>
                  </a:lnTo>
                  <a:lnTo>
                    <a:pt x="7014968" y="519683"/>
                  </a:lnTo>
                  <a:lnTo>
                    <a:pt x="7059164" y="527303"/>
                  </a:lnTo>
                  <a:lnTo>
                    <a:pt x="7104884" y="531875"/>
                  </a:lnTo>
                  <a:lnTo>
                    <a:pt x="7126220" y="533399"/>
                  </a:lnTo>
                  <a:lnTo>
                    <a:pt x="7149080" y="533399"/>
                  </a:lnTo>
                  <a:lnTo>
                    <a:pt x="7193276" y="534923"/>
                  </a:lnTo>
                  <a:lnTo>
                    <a:pt x="7240520" y="531875"/>
                  </a:lnTo>
                  <a:lnTo>
                    <a:pt x="7286240" y="528827"/>
                  </a:lnTo>
                  <a:lnTo>
                    <a:pt x="7333484" y="524255"/>
                  </a:lnTo>
                  <a:lnTo>
                    <a:pt x="7380728" y="516635"/>
                  </a:lnTo>
                  <a:lnTo>
                    <a:pt x="7478264" y="498347"/>
                  </a:lnTo>
                  <a:lnTo>
                    <a:pt x="7527032" y="487679"/>
                  </a:lnTo>
                  <a:lnTo>
                    <a:pt x="7575800" y="475487"/>
                  </a:lnTo>
                  <a:lnTo>
                    <a:pt x="7624568" y="461771"/>
                  </a:lnTo>
                  <a:lnTo>
                    <a:pt x="7674860" y="448055"/>
                  </a:lnTo>
                  <a:lnTo>
                    <a:pt x="7772396" y="417575"/>
                  </a:lnTo>
                  <a:lnTo>
                    <a:pt x="7819640" y="402335"/>
                  </a:lnTo>
                  <a:lnTo>
                    <a:pt x="7868408" y="385571"/>
                  </a:lnTo>
                  <a:lnTo>
                    <a:pt x="7915652" y="368807"/>
                  </a:lnTo>
                  <a:lnTo>
                    <a:pt x="8007092" y="335279"/>
                  </a:lnTo>
                  <a:lnTo>
                    <a:pt x="8052812" y="316991"/>
                  </a:lnTo>
                  <a:lnTo>
                    <a:pt x="8138156" y="283463"/>
                  </a:lnTo>
                  <a:lnTo>
                    <a:pt x="8179304" y="268223"/>
                  </a:lnTo>
                  <a:lnTo>
                    <a:pt x="8218928" y="251459"/>
                  </a:lnTo>
                  <a:lnTo>
                    <a:pt x="8258552" y="236219"/>
                  </a:lnTo>
                  <a:lnTo>
                    <a:pt x="8295128" y="222503"/>
                  </a:lnTo>
                  <a:lnTo>
                    <a:pt x="8330180" y="208787"/>
                  </a:lnTo>
                  <a:lnTo>
                    <a:pt x="8363708" y="195071"/>
                  </a:lnTo>
                  <a:lnTo>
                    <a:pt x="8395712" y="182879"/>
                  </a:lnTo>
                  <a:lnTo>
                    <a:pt x="8424668" y="172211"/>
                  </a:lnTo>
                  <a:lnTo>
                    <a:pt x="8452100" y="163067"/>
                  </a:lnTo>
                  <a:lnTo>
                    <a:pt x="8464292" y="160019"/>
                  </a:lnTo>
                  <a:lnTo>
                    <a:pt x="8476484" y="155447"/>
                  </a:lnTo>
                  <a:lnTo>
                    <a:pt x="8497820" y="149351"/>
                  </a:lnTo>
                  <a:close/>
                </a:path>
              </a:pathLst>
            </a:custGeom>
            <a:solidFill>
              <a:srgbClr val="CC0065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620561" y="3693867"/>
            <a:ext cx="4886469" cy="1047879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3037238">
              <a:spcBef>
                <a:spcPts val="86"/>
              </a:spcBef>
            </a:pPr>
            <a:r>
              <a:rPr sz="1452" b="1" spc="-9" dirty="0">
                <a:solidFill>
                  <a:srgbClr val="CC0065"/>
                </a:solidFill>
                <a:latin typeface="Comic Sans MS"/>
                <a:cs typeface="Comic Sans MS"/>
              </a:rPr>
              <a:t>Allure des câbles </a:t>
            </a:r>
            <a:r>
              <a:rPr sz="1452" b="1" spc="-5" dirty="0">
                <a:solidFill>
                  <a:srgbClr val="CC0065"/>
                </a:solidFill>
                <a:latin typeface="Comic Sans MS"/>
                <a:cs typeface="Comic Sans MS"/>
              </a:rPr>
              <a:t>de  précontrainte</a:t>
            </a:r>
            <a:endParaRPr sz="1452">
              <a:latin typeface="Comic Sans MS"/>
              <a:cs typeface="Comic Sans MS"/>
            </a:endParaRPr>
          </a:p>
          <a:p>
            <a:pPr marL="753257" algn="ctr">
              <a:lnSpc>
                <a:spcPts val="1720"/>
              </a:lnSpc>
              <a:spcBef>
                <a:spcPts val="1153"/>
              </a:spcBef>
            </a:pPr>
            <a:r>
              <a:rPr sz="1452" spc="-9" dirty="0">
                <a:latin typeface="Comic Sans MS"/>
                <a:cs typeface="Comic Sans MS"/>
              </a:rPr>
              <a:t>pile</a:t>
            </a:r>
            <a:endParaRPr sz="1452">
              <a:latin typeface="Comic Sans MS"/>
              <a:cs typeface="Comic Sans MS"/>
            </a:endParaRPr>
          </a:p>
          <a:p>
            <a:pPr marL="3764561" algn="ctr">
              <a:lnSpc>
                <a:spcPts val="1720"/>
              </a:lnSpc>
            </a:pP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Zone</a:t>
            </a:r>
            <a:r>
              <a:rPr sz="1452" b="1" spc="-5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tendue</a:t>
            </a:r>
            <a:endParaRPr sz="1452">
              <a:latin typeface="Comic Sans MS"/>
              <a:cs typeface="Comic Sans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134156" y="2060858"/>
            <a:ext cx="4354078" cy="4322269"/>
            <a:chOff x="981335" y="2270760"/>
            <a:chExt cx="4797549" cy="4762500"/>
          </a:xfrm>
        </p:grpSpPr>
        <p:sp>
          <p:nvSpPr>
            <p:cNvPr id="33" name="object 33"/>
            <p:cNvSpPr/>
            <p:nvPr/>
          </p:nvSpPr>
          <p:spPr>
            <a:xfrm>
              <a:off x="2392558" y="3489960"/>
              <a:ext cx="283845" cy="629920"/>
            </a:xfrm>
            <a:custGeom>
              <a:avLst/>
              <a:gdLst/>
              <a:ahLst/>
              <a:cxnLst/>
              <a:rect l="l" t="t" r="r" b="b"/>
              <a:pathLst>
                <a:path w="283844" h="629920">
                  <a:moveTo>
                    <a:pt x="257873" y="85185"/>
                  </a:moveTo>
                  <a:lnTo>
                    <a:pt x="230276" y="73509"/>
                  </a:lnTo>
                  <a:lnTo>
                    <a:pt x="0" y="618744"/>
                  </a:lnTo>
                  <a:lnTo>
                    <a:pt x="25908" y="629412"/>
                  </a:lnTo>
                  <a:lnTo>
                    <a:pt x="257873" y="85185"/>
                  </a:lnTo>
                  <a:close/>
                </a:path>
                <a:path w="283844" h="629920">
                  <a:moveTo>
                    <a:pt x="283464" y="96012"/>
                  </a:moveTo>
                  <a:lnTo>
                    <a:pt x="277368" y="0"/>
                  </a:lnTo>
                  <a:lnTo>
                    <a:pt x="204216" y="62484"/>
                  </a:lnTo>
                  <a:lnTo>
                    <a:pt x="230276" y="73509"/>
                  </a:lnTo>
                  <a:lnTo>
                    <a:pt x="236220" y="59436"/>
                  </a:lnTo>
                  <a:lnTo>
                    <a:pt x="263652" y="71628"/>
                  </a:lnTo>
                  <a:lnTo>
                    <a:pt x="263652" y="87630"/>
                  </a:lnTo>
                  <a:lnTo>
                    <a:pt x="283464" y="96012"/>
                  </a:lnTo>
                  <a:close/>
                </a:path>
                <a:path w="283844" h="629920">
                  <a:moveTo>
                    <a:pt x="263652" y="71628"/>
                  </a:moveTo>
                  <a:lnTo>
                    <a:pt x="236220" y="59436"/>
                  </a:lnTo>
                  <a:lnTo>
                    <a:pt x="230276" y="73509"/>
                  </a:lnTo>
                  <a:lnTo>
                    <a:pt x="257873" y="85185"/>
                  </a:lnTo>
                  <a:lnTo>
                    <a:pt x="263652" y="71628"/>
                  </a:lnTo>
                  <a:close/>
                </a:path>
                <a:path w="283844" h="629920">
                  <a:moveTo>
                    <a:pt x="263652" y="87630"/>
                  </a:moveTo>
                  <a:lnTo>
                    <a:pt x="263652" y="71628"/>
                  </a:lnTo>
                  <a:lnTo>
                    <a:pt x="257873" y="85185"/>
                  </a:lnTo>
                  <a:lnTo>
                    <a:pt x="263652" y="876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4" name="object 34"/>
            <p:cNvSpPr/>
            <p:nvPr/>
          </p:nvSpPr>
          <p:spPr>
            <a:xfrm>
              <a:off x="981335" y="5161788"/>
              <a:ext cx="4532376" cy="18714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5" name="object 35"/>
            <p:cNvSpPr/>
            <p:nvPr/>
          </p:nvSpPr>
          <p:spPr>
            <a:xfrm>
              <a:off x="2346838" y="4625340"/>
              <a:ext cx="299085" cy="1091565"/>
            </a:xfrm>
            <a:custGeom>
              <a:avLst/>
              <a:gdLst/>
              <a:ahLst/>
              <a:cxnLst/>
              <a:rect l="l" t="t" r="r" b="b"/>
              <a:pathLst>
                <a:path w="299085" h="1091564">
                  <a:moveTo>
                    <a:pt x="262316" y="976213"/>
                  </a:moveTo>
                  <a:lnTo>
                    <a:pt x="36576" y="0"/>
                  </a:lnTo>
                  <a:lnTo>
                    <a:pt x="0" y="9144"/>
                  </a:lnTo>
                  <a:lnTo>
                    <a:pt x="225931" y="984687"/>
                  </a:lnTo>
                  <a:lnTo>
                    <a:pt x="262316" y="976213"/>
                  </a:lnTo>
                  <a:close/>
                </a:path>
                <a:path w="299085" h="1091564">
                  <a:moveTo>
                    <a:pt x="266700" y="1087571"/>
                  </a:moveTo>
                  <a:lnTo>
                    <a:pt x="266700" y="995172"/>
                  </a:lnTo>
                  <a:lnTo>
                    <a:pt x="230124" y="1002792"/>
                  </a:lnTo>
                  <a:lnTo>
                    <a:pt x="225931" y="984687"/>
                  </a:lnTo>
                  <a:lnTo>
                    <a:pt x="187452" y="993648"/>
                  </a:lnTo>
                  <a:lnTo>
                    <a:pt x="266700" y="1087571"/>
                  </a:lnTo>
                  <a:close/>
                </a:path>
                <a:path w="299085" h="1091564">
                  <a:moveTo>
                    <a:pt x="266700" y="995172"/>
                  </a:moveTo>
                  <a:lnTo>
                    <a:pt x="262316" y="976213"/>
                  </a:lnTo>
                  <a:lnTo>
                    <a:pt x="225931" y="984687"/>
                  </a:lnTo>
                  <a:lnTo>
                    <a:pt x="230124" y="1002792"/>
                  </a:lnTo>
                  <a:lnTo>
                    <a:pt x="266700" y="995172"/>
                  </a:lnTo>
                  <a:close/>
                </a:path>
                <a:path w="299085" h="1091564">
                  <a:moveTo>
                    <a:pt x="298704" y="967740"/>
                  </a:moveTo>
                  <a:lnTo>
                    <a:pt x="262316" y="976213"/>
                  </a:lnTo>
                  <a:lnTo>
                    <a:pt x="266700" y="995172"/>
                  </a:lnTo>
                  <a:lnTo>
                    <a:pt x="266700" y="1087571"/>
                  </a:lnTo>
                  <a:lnTo>
                    <a:pt x="269748" y="1091184"/>
                  </a:lnTo>
                  <a:lnTo>
                    <a:pt x="298704" y="967740"/>
                  </a:lnTo>
                  <a:close/>
                </a:path>
              </a:pathLst>
            </a:custGeom>
            <a:solidFill>
              <a:srgbClr val="CC0065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6" name="object 36"/>
            <p:cNvSpPr/>
            <p:nvPr/>
          </p:nvSpPr>
          <p:spPr>
            <a:xfrm>
              <a:off x="4404237" y="2270760"/>
              <a:ext cx="1374647" cy="54711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6541722" y="5703548"/>
            <a:ext cx="2445252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b="1" spc="-9" dirty="0">
                <a:latin typeface="Comic Sans MS"/>
                <a:cs typeface="Comic Sans MS"/>
              </a:rPr>
              <a:t>Câbles </a:t>
            </a:r>
            <a:r>
              <a:rPr sz="1452" b="1" spc="-5" dirty="0">
                <a:latin typeface="Comic Sans MS"/>
                <a:cs typeface="Comic Sans MS"/>
              </a:rPr>
              <a:t>de précontrainte du  viaduc de</a:t>
            </a:r>
            <a:r>
              <a:rPr sz="1452" b="1" spc="18" dirty="0">
                <a:latin typeface="Comic Sans MS"/>
                <a:cs typeface="Comic Sans MS"/>
              </a:rPr>
              <a:t> </a:t>
            </a:r>
            <a:r>
              <a:rPr sz="1452" b="1" spc="-5" dirty="0">
                <a:latin typeface="Comic Sans MS"/>
                <a:cs typeface="Comic Sans MS"/>
              </a:rPr>
              <a:t>Sylans.</a:t>
            </a:r>
            <a:endParaRPr sz="1452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87662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946" y="139655"/>
            <a:ext cx="3501614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/>
              <a:t>Les ponts</a:t>
            </a:r>
            <a:r>
              <a:rPr sz="2400" spc="-32" dirty="0"/>
              <a:t> </a:t>
            </a:r>
            <a:r>
              <a:rPr sz="2400" spc="-5" dirty="0"/>
              <a:t>caisson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3751957" y="338408"/>
            <a:ext cx="4333219" cy="31941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000" b="1" spc="-5" dirty="0">
                <a:solidFill>
                  <a:srgbClr val="FF9900"/>
                </a:solidFill>
                <a:latin typeface="Comic Sans MS"/>
                <a:cs typeface="Comic Sans MS"/>
              </a:rPr>
              <a:t>Construction par</a:t>
            </a:r>
            <a:r>
              <a:rPr sz="2000" b="1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FF9900"/>
                </a:solidFill>
                <a:latin typeface="Comic Sans MS"/>
                <a:cs typeface="Comic Sans MS"/>
              </a:rPr>
              <a:t>encorbellement</a:t>
            </a:r>
            <a:endParaRPr sz="2000" dirty="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040104" y="3224067"/>
            <a:ext cx="285270" cy="1113416"/>
            <a:chOff x="7488814" y="3552444"/>
            <a:chExt cx="314325" cy="1226820"/>
          </a:xfrm>
        </p:grpSpPr>
        <p:sp>
          <p:nvSpPr>
            <p:cNvPr id="5" name="object 5"/>
            <p:cNvSpPr/>
            <p:nvPr/>
          </p:nvSpPr>
          <p:spPr>
            <a:xfrm>
              <a:off x="7505577" y="3753611"/>
              <a:ext cx="291465" cy="1021080"/>
            </a:xfrm>
            <a:custGeom>
              <a:avLst/>
              <a:gdLst/>
              <a:ahLst/>
              <a:cxnLst/>
              <a:rect l="l" t="t" r="r" b="b"/>
              <a:pathLst>
                <a:path w="291465" h="1021079">
                  <a:moveTo>
                    <a:pt x="291083" y="1021079"/>
                  </a:moveTo>
                  <a:lnTo>
                    <a:pt x="291083" y="0"/>
                  </a:lnTo>
                  <a:lnTo>
                    <a:pt x="0" y="0"/>
                  </a:lnTo>
                  <a:lnTo>
                    <a:pt x="0" y="1021079"/>
                  </a:lnTo>
                  <a:lnTo>
                    <a:pt x="291083" y="102107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6" name="object 6"/>
            <p:cNvSpPr/>
            <p:nvPr/>
          </p:nvSpPr>
          <p:spPr>
            <a:xfrm>
              <a:off x="7501006" y="3749040"/>
              <a:ext cx="300355" cy="1030605"/>
            </a:xfrm>
            <a:custGeom>
              <a:avLst/>
              <a:gdLst/>
              <a:ahLst/>
              <a:cxnLst/>
              <a:rect l="l" t="t" r="r" b="b"/>
              <a:pathLst>
                <a:path w="300354" h="1030604">
                  <a:moveTo>
                    <a:pt x="300228" y="1030224"/>
                  </a:moveTo>
                  <a:lnTo>
                    <a:pt x="300228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4572" y="103022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291084" y="9144"/>
                  </a:lnTo>
                  <a:lnTo>
                    <a:pt x="291084" y="4572"/>
                  </a:lnTo>
                  <a:lnTo>
                    <a:pt x="295656" y="9144"/>
                  </a:lnTo>
                  <a:lnTo>
                    <a:pt x="295656" y="1030224"/>
                  </a:lnTo>
                  <a:lnTo>
                    <a:pt x="300228" y="1030224"/>
                  </a:lnTo>
                  <a:close/>
                </a:path>
                <a:path w="300354" h="1030604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00354" h="1030604">
                  <a:moveTo>
                    <a:pt x="9144" y="1019556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019556"/>
                  </a:lnTo>
                  <a:lnTo>
                    <a:pt x="9144" y="1019556"/>
                  </a:lnTo>
                  <a:close/>
                </a:path>
                <a:path w="300354" h="1030604">
                  <a:moveTo>
                    <a:pt x="295656" y="1019556"/>
                  </a:moveTo>
                  <a:lnTo>
                    <a:pt x="4572" y="1019556"/>
                  </a:lnTo>
                  <a:lnTo>
                    <a:pt x="9144" y="1025652"/>
                  </a:lnTo>
                  <a:lnTo>
                    <a:pt x="9144" y="1030224"/>
                  </a:lnTo>
                  <a:lnTo>
                    <a:pt x="291084" y="1030224"/>
                  </a:lnTo>
                  <a:lnTo>
                    <a:pt x="291084" y="1025652"/>
                  </a:lnTo>
                  <a:lnTo>
                    <a:pt x="295656" y="1019556"/>
                  </a:lnTo>
                  <a:close/>
                </a:path>
                <a:path w="300354" h="1030604">
                  <a:moveTo>
                    <a:pt x="9144" y="1030224"/>
                  </a:moveTo>
                  <a:lnTo>
                    <a:pt x="9144" y="1025652"/>
                  </a:lnTo>
                  <a:lnTo>
                    <a:pt x="4572" y="1019556"/>
                  </a:lnTo>
                  <a:lnTo>
                    <a:pt x="4572" y="1030224"/>
                  </a:lnTo>
                  <a:lnTo>
                    <a:pt x="9144" y="1030224"/>
                  </a:lnTo>
                  <a:close/>
                </a:path>
                <a:path w="300354" h="1030604">
                  <a:moveTo>
                    <a:pt x="295656" y="9144"/>
                  </a:moveTo>
                  <a:lnTo>
                    <a:pt x="291084" y="4572"/>
                  </a:lnTo>
                  <a:lnTo>
                    <a:pt x="291084" y="9144"/>
                  </a:lnTo>
                  <a:lnTo>
                    <a:pt x="295656" y="9144"/>
                  </a:lnTo>
                  <a:close/>
                </a:path>
                <a:path w="300354" h="1030604">
                  <a:moveTo>
                    <a:pt x="295656" y="1019556"/>
                  </a:moveTo>
                  <a:lnTo>
                    <a:pt x="295656" y="9144"/>
                  </a:lnTo>
                  <a:lnTo>
                    <a:pt x="291084" y="9144"/>
                  </a:lnTo>
                  <a:lnTo>
                    <a:pt x="291084" y="1019556"/>
                  </a:lnTo>
                  <a:lnTo>
                    <a:pt x="295656" y="1019556"/>
                  </a:lnTo>
                  <a:close/>
                </a:path>
                <a:path w="300354" h="1030604">
                  <a:moveTo>
                    <a:pt x="295656" y="1030224"/>
                  </a:moveTo>
                  <a:lnTo>
                    <a:pt x="295656" y="1019556"/>
                  </a:lnTo>
                  <a:lnTo>
                    <a:pt x="291084" y="1025652"/>
                  </a:lnTo>
                  <a:lnTo>
                    <a:pt x="291084" y="1030224"/>
                  </a:lnTo>
                  <a:lnTo>
                    <a:pt x="295656" y="10302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7" name="object 7"/>
            <p:cNvSpPr/>
            <p:nvPr/>
          </p:nvSpPr>
          <p:spPr>
            <a:xfrm>
              <a:off x="7493385" y="3557015"/>
              <a:ext cx="304800" cy="198120"/>
            </a:xfrm>
            <a:custGeom>
              <a:avLst/>
              <a:gdLst/>
              <a:ahLst/>
              <a:cxnLst/>
              <a:rect l="l" t="t" r="r" b="b"/>
              <a:pathLst>
                <a:path w="304800" h="198120">
                  <a:moveTo>
                    <a:pt x="304799" y="198119"/>
                  </a:moveTo>
                  <a:lnTo>
                    <a:pt x="304799" y="0"/>
                  </a:lnTo>
                  <a:lnTo>
                    <a:pt x="0" y="0"/>
                  </a:lnTo>
                  <a:lnTo>
                    <a:pt x="0" y="198119"/>
                  </a:lnTo>
                  <a:lnTo>
                    <a:pt x="304799" y="198119"/>
                  </a:lnTo>
                  <a:close/>
                </a:path>
              </a:pathLst>
            </a:custGeom>
            <a:solidFill>
              <a:srgbClr val="3232CC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8" name="object 8"/>
            <p:cNvSpPr/>
            <p:nvPr/>
          </p:nvSpPr>
          <p:spPr>
            <a:xfrm>
              <a:off x="7488814" y="3552444"/>
              <a:ext cx="314325" cy="207645"/>
            </a:xfrm>
            <a:custGeom>
              <a:avLst/>
              <a:gdLst/>
              <a:ahLst/>
              <a:cxnLst/>
              <a:rect l="l" t="t" r="r" b="b"/>
              <a:pathLst>
                <a:path w="314325" h="207645">
                  <a:moveTo>
                    <a:pt x="313944" y="207264"/>
                  </a:moveTo>
                  <a:lnTo>
                    <a:pt x="313944" y="0"/>
                  </a:lnTo>
                  <a:lnTo>
                    <a:pt x="0" y="0"/>
                  </a:lnTo>
                  <a:lnTo>
                    <a:pt x="0" y="207264"/>
                  </a:lnTo>
                  <a:lnTo>
                    <a:pt x="4572" y="20726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304800" y="9144"/>
                  </a:lnTo>
                  <a:lnTo>
                    <a:pt x="304800" y="4572"/>
                  </a:lnTo>
                  <a:lnTo>
                    <a:pt x="309372" y="9144"/>
                  </a:lnTo>
                  <a:lnTo>
                    <a:pt x="309372" y="207264"/>
                  </a:lnTo>
                  <a:lnTo>
                    <a:pt x="313944" y="207264"/>
                  </a:lnTo>
                  <a:close/>
                </a:path>
                <a:path w="314325" h="207645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14325" h="207645">
                  <a:moveTo>
                    <a:pt x="9144" y="198120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98120"/>
                  </a:lnTo>
                  <a:lnTo>
                    <a:pt x="9144" y="198120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4572" y="198120"/>
                  </a:lnTo>
                  <a:lnTo>
                    <a:pt x="9144" y="202692"/>
                  </a:lnTo>
                  <a:lnTo>
                    <a:pt x="9144" y="207264"/>
                  </a:lnTo>
                  <a:lnTo>
                    <a:pt x="304800" y="207264"/>
                  </a:lnTo>
                  <a:lnTo>
                    <a:pt x="304800" y="202692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9144" y="207264"/>
                  </a:moveTo>
                  <a:lnTo>
                    <a:pt x="9144" y="202692"/>
                  </a:lnTo>
                  <a:lnTo>
                    <a:pt x="4572" y="198120"/>
                  </a:lnTo>
                  <a:lnTo>
                    <a:pt x="4572" y="207264"/>
                  </a:lnTo>
                  <a:lnTo>
                    <a:pt x="9144" y="207264"/>
                  </a:lnTo>
                  <a:close/>
                </a:path>
                <a:path w="314325" h="207645">
                  <a:moveTo>
                    <a:pt x="309372" y="9144"/>
                  </a:moveTo>
                  <a:lnTo>
                    <a:pt x="304800" y="4572"/>
                  </a:lnTo>
                  <a:lnTo>
                    <a:pt x="304800" y="9144"/>
                  </a:lnTo>
                  <a:lnTo>
                    <a:pt x="309372" y="9144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309372" y="9144"/>
                  </a:lnTo>
                  <a:lnTo>
                    <a:pt x="304800" y="9144"/>
                  </a:lnTo>
                  <a:lnTo>
                    <a:pt x="304800" y="198120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309372" y="207264"/>
                  </a:moveTo>
                  <a:lnTo>
                    <a:pt x="309372" y="198120"/>
                  </a:lnTo>
                  <a:lnTo>
                    <a:pt x="304800" y="202692"/>
                  </a:lnTo>
                  <a:lnTo>
                    <a:pt x="304800" y="207264"/>
                  </a:lnTo>
                  <a:lnTo>
                    <a:pt x="309372" y="2072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278003" y="2561550"/>
            <a:ext cx="3713693" cy="1783079"/>
            <a:chOff x="1139833" y="2822448"/>
            <a:chExt cx="4091940" cy="1964689"/>
          </a:xfrm>
        </p:grpSpPr>
        <p:sp>
          <p:nvSpPr>
            <p:cNvPr id="10" name="object 10"/>
            <p:cNvSpPr/>
            <p:nvPr/>
          </p:nvSpPr>
          <p:spPr>
            <a:xfrm>
              <a:off x="1145929" y="2828543"/>
              <a:ext cx="4081779" cy="728980"/>
            </a:xfrm>
            <a:custGeom>
              <a:avLst/>
              <a:gdLst/>
              <a:ahLst/>
              <a:cxnLst/>
              <a:rect l="l" t="t" r="r" b="b"/>
              <a:pathLst>
                <a:path w="4081779" h="728979">
                  <a:moveTo>
                    <a:pt x="4081271" y="728471"/>
                  </a:moveTo>
                  <a:lnTo>
                    <a:pt x="4081271" y="0"/>
                  </a:lnTo>
                  <a:lnTo>
                    <a:pt x="0" y="0"/>
                  </a:lnTo>
                  <a:lnTo>
                    <a:pt x="0" y="728471"/>
                  </a:lnTo>
                  <a:lnTo>
                    <a:pt x="4081271" y="728471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1357" y="2822448"/>
              <a:ext cx="4090670" cy="739140"/>
            </a:xfrm>
            <a:custGeom>
              <a:avLst/>
              <a:gdLst/>
              <a:ahLst/>
              <a:cxnLst/>
              <a:rect l="l" t="t" r="r" b="b"/>
              <a:pathLst>
                <a:path w="4090670" h="739139">
                  <a:moveTo>
                    <a:pt x="4090413" y="739140"/>
                  </a:moveTo>
                  <a:lnTo>
                    <a:pt x="4090413" y="0"/>
                  </a:lnTo>
                  <a:lnTo>
                    <a:pt x="0" y="0"/>
                  </a:lnTo>
                  <a:lnTo>
                    <a:pt x="0" y="739140"/>
                  </a:lnTo>
                  <a:lnTo>
                    <a:pt x="4572" y="739140"/>
                  </a:lnTo>
                  <a:lnTo>
                    <a:pt x="4572" y="10668"/>
                  </a:lnTo>
                  <a:lnTo>
                    <a:pt x="9144" y="6096"/>
                  </a:lnTo>
                  <a:lnTo>
                    <a:pt x="9144" y="10668"/>
                  </a:lnTo>
                  <a:lnTo>
                    <a:pt x="4081269" y="10668"/>
                  </a:lnTo>
                  <a:lnTo>
                    <a:pt x="4081269" y="6096"/>
                  </a:lnTo>
                  <a:lnTo>
                    <a:pt x="4085841" y="10668"/>
                  </a:lnTo>
                  <a:lnTo>
                    <a:pt x="4085841" y="739140"/>
                  </a:lnTo>
                  <a:lnTo>
                    <a:pt x="4090413" y="739140"/>
                  </a:lnTo>
                  <a:close/>
                </a:path>
                <a:path w="4090670" h="739139">
                  <a:moveTo>
                    <a:pt x="9144" y="10668"/>
                  </a:moveTo>
                  <a:lnTo>
                    <a:pt x="9144" y="6096"/>
                  </a:lnTo>
                  <a:lnTo>
                    <a:pt x="4572" y="10668"/>
                  </a:lnTo>
                  <a:lnTo>
                    <a:pt x="9144" y="10668"/>
                  </a:lnTo>
                  <a:close/>
                </a:path>
                <a:path w="4090670" h="739139">
                  <a:moveTo>
                    <a:pt x="9144" y="729996"/>
                  </a:moveTo>
                  <a:lnTo>
                    <a:pt x="9144" y="10668"/>
                  </a:lnTo>
                  <a:lnTo>
                    <a:pt x="4572" y="10668"/>
                  </a:lnTo>
                  <a:lnTo>
                    <a:pt x="4572" y="729996"/>
                  </a:lnTo>
                  <a:lnTo>
                    <a:pt x="9144" y="729996"/>
                  </a:lnTo>
                  <a:close/>
                </a:path>
                <a:path w="4090670" h="739139">
                  <a:moveTo>
                    <a:pt x="4085841" y="729996"/>
                  </a:moveTo>
                  <a:lnTo>
                    <a:pt x="4572" y="729996"/>
                  </a:lnTo>
                  <a:lnTo>
                    <a:pt x="9144" y="734568"/>
                  </a:lnTo>
                  <a:lnTo>
                    <a:pt x="9144" y="739140"/>
                  </a:lnTo>
                  <a:lnTo>
                    <a:pt x="4081269" y="739140"/>
                  </a:lnTo>
                  <a:lnTo>
                    <a:pt x="4081269" y="734568"/>
                  </a:lnTo>
                  <a:lnTo>
                    <a:pt x="4085841" y="729996"/>
                  </a:lnTo>
                  <a:close/>
                </a:path>
                <a:path w="4090670" h="739139">
                  <a:moveTo>
                    <a:pt x="9144" y="739140"/>
                  </a:moveTo>
                  <a:lnTo>
                    <a:pt x="9144" y="734568"/>
                  </a:lnTo>
                  <a:lnTo>
                    <a:pt x="4572" y="729996"/>
                  </a:lnTo>
                  <a:lnTo>
                    <a:pt x="4572" y="739140"/>
                  </a:lnTo>
                  <a:lnTo>
                    <a:pt x="9144" y="739140"/>
                  </a:lnTo>
                  <a:close/>
                </a:path>
                <a:path w="4090670" h="739139">
                  <a:moveTo>
                    <a:pt x="4085841" y="10668"/>
                  </a:moveTo>
                  <a:lnTo>
                    <a:pt x="4081269" y="6096"/>
                  </a:lnTo>
                  <a:lnTo>
                    <a:pt x="4081269" y="10668"/>
                  </a:lnTo>
                  <a:lnTo>
                    <a:pt x="4085841" y="10668"/>
                  </a:lnTo>
                  <a:close/>
                </a:path>
                <a:path w="4090670" h="739139">
                  <a:moveTo>
                    <a:pt x="4085841" y="729996"/>
                  </a:moveTo>
                  <a:lnTo>
                    <a:pt x="4085841" y="10668"/>
                  </a:lnTo>
                  <a:lnTo>
                    <a:pt x="4081269" y="10668"/>
                  </a:lnTo>
                  <a:lnTo>
                    <a:pt x="4081269" y="729996"/>
                  </a:lnTo>
                  <a:lnTo>
                    <a:pt x="4085841" y="729996"/>
                  </a:lnTo>
                  <a:close/>
                </a:path>
                <a:path w="4090670" h="739139">
                  <a:moveTo>
                    <a:pt x="4085841" y="739140"/>
                  </a:moveTo>
                  <a:lnTo>
                    <a:pt x="4085841" y="729996"/>
                  </a:lnTo>
                  <a:lnTo>
                    <a:pt x="4081269" y="734568"/>
                  </a:lnTo>
                  <a:lnTo>
                    <a:pt x="4081269" y="739140"/>
                  </a:lnTo>
                  <a:lnTo>
                    <a:pt x="4085841" y="7391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2" name="object 12"/>
            <p:cNvSpPr/>
            <p:nvPr/>
          </p:nvSpPr>
          <p:spPr>
            <a:xfrm>
              <a:off x="1144405" y="2973323"/>
              <a:ext cx="4083050" cy="410209"/>
            </a:xfrm>
            <a:custGeom>
              <a:avLst/>
              <a:gdLst/>
              <a:ahLst/>
              <a:cxnLst/>
              <a:rect l="l" t="t" r="r" b="b"/>
              <a:pathLst>
                <a:path w="4083050" h="410210">
                  <a:moveTo>
                    <a:pt x="4082795" y="409955"/>
                  </a:moveTo>
                  <a:lnTo>
                    <a:pt x="4082795" y="0"/>
                  </a:lnTo>
                  <a:lnTo>
                    <a:pt x="0" y="0"/>
                  </a:lnTo>
                  <a:lnTo>
                    <a:pt x="0" y="409955"/>
                  </a:lnTo>
                  <a:lnTo>
                    <a:pt x="4082795" y="409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3" name="object 13"/>
            <p:cNvSpPr/>
            <p:nvPr/>
          </p:nvSpPr>
          <p:spPr>
            <a:xfrm>
              <a:off x="1139833" y="2968752"/>
              <a:ext cx="4091940" cy="419100"/>
            </a:xfrm>
            <a:custGeom>
              <a:avLst/>
              <a:gdLst/>
              <a:ahLst/>
              <a:cxnLst/>
              <a:rect l="l" t="t" r="r" b="b"/>
              <a:pathLst>
                <a:path w="4091940" h="419100">
                  <a:moveTo>
                    <a:pt x="4091937" y="419100"/>
                  </a:moveTo>
                  <a:lnTo>
                    <a:pt x="4091937" y="0"/>
                  </a:lnTo>
                  <a:lnTo>
                    <a:pt x="0" y="0"/>
                  </a:lnTo>
                  <a:lnTo>
                    <a:pt x="0" y="419100"/>
                  </a:lnTo>
                  <a:lnTo>
                    <a:pt x="4572" y="419100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4082793" y="9144"/>
                  </a:lnTo>
                  <a:lnTo>
                    <a:pt x="4082793" y="4572"/>
                  </a:lnTo>
                  <a:lnTo>
                    <a:pt x="4087365" y="9144"/>
                  </a:lnTo>
                  <a:lnTo>
                    <a:pt x="4087365" y="419100"/>
                  </a:lnTo>
                  <a:lnTo>
                    <a:pt x="4091937" y="419100"/>
                  </a:lnTo>
                  <a:close/>
                </a:path>
                <a:path w="4091940" h="419100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4091940" h="419100">
                  <a:moveTo>
                    <a:pt x="9144" y="409956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409956"/>
                  </a:lnTo>
                  <a:lnTo>
                    <a:pt x="9144" y="409956"/>
                  </a:lnTo>
                  <a:close/>
                </a:path>
                <a:path w="4091940" h="419100">
                  <a:moveTo>
                    <a:pt x="4087365" y="409956"/>
                  </a:moveTo>
                  <a:lnTo>
                    <a:pt x="4572" y="409956"/>
                  </a:lnTo>
                  <a:lnTo>
                    <a:pt x="9144" y="414528"/>
                  </a:lnTo>
                  <a:lnTo>
                    <a:pt x="9144" y="419100"/>
                  </a:lnTo>
                  <a:lnTo>
                    <a:pt x="4082793" y="419100"/>
                  </a:lnTo>
                  <a:lnTo>
                    <a:pt x="4082793" y="414528"/>
                  </a:lnTo>
                  <a:lnTo>
                    <a:pt x="4087365" y="409956"/>
                  </a:lnTo>
                  <a:close/>
                </a:path>
                <a:path w="4091940" h="419100">
                  <a:moveTo>
                    <a:pt x="9144" y="419100"/>
                  </a:moveTo>
                  <a:lnTo>
                    <a:pt x="9144" y="414528"/>
                  </a:lnTo>
                  <a:lnTo>
                    <a:pt x="4572" y="409956"/>
                  </a:lnTo>
                  <a:lnTo>
                    <a:pt x="4572" y="419100"/>
                  </a:lnTo>
                  <a:lnTo>
                    <a:pt x="9144" y="419100"/>
                  </a:lnTo>
                  <a:close/>
                </a:path>
                <a:path w="4091940" h="419100">
                  <a:moveTo>
                    <a:pt x="4087365" y="9144"/>
                  </a:moveTo>
                  <a:lnTo>
                    <a:pt x="4082793" y="4572"/>
                  </a:lnTo>
                  <a:lnTo>
                    <a:pt x="4082793" y="9144"/>
                  </a:lnTo>
                  <a:lnTo>
                    <a:pt x="4087365" y="9144"/>
                  </a:lnTo>
                  <a:close/>
                </a:path>
                <a:path w="4091940" h="419100">
                  <a:moveTo>
                    <a:pt x="4087365" y="409956"/>
                  </a:moveTo>
                  <a:lnTo>
                    <a:pt x="4087365" y="9144"/>
                  </a:lnTo>
                  <a:lnTo>
                    <a:pt x="4082793" y="9144"/>
                  </a:lnTo>
                  <a:lnTo>
                    <a:pt x="4082793" y="409956"/>
                  </a:lnTo>
                  <a:lnTo>
                    <a:pt x="4087365" y="409956"/>
                  </a:lnTo>
                  <a:close/>
                </a:path>
                <a:path w="4091940" h="419100">
                  <a:moveTo>
                    <a:pt x="4087365" y="419100"/>
                  </a:moveTo>
                  <a:lnTo>
                    <a:pt x="4087365" y="409956"/>
                  </a:lnTo>
                  <a:lnTo>
                    <a:pt x="4082793" y="414528"/>
                  </a:lnTo>
                  <a:lnTo>
                    <a:pt x="4082793" y="419100"/>
                  </a:lnTo>
                  <a:lnTo>
                    <a:pt x="4087365" y="419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4" name="object 14"/>
            <p:cNvSpPr/>
            <p:nvPr/>
          </p:nvSpPr>
          <p:spPr>
            <a:xfrm>
              <a:off x="3102742" y="3761231"/>
              <a:ext cx="289560" cy="1021080"/>
            </a:xfrm>
            <a:custGeom>
              <a:avLst/>
              <a:gdLst/>
              <a:ahLst/>
              <a:cxnLst/>
              <a:rect l="l" t="t" r="r" b="b"/>
              <a:pathLst>
                <a:path w="289560" h="1021079">
                  <a:moveTo>
                    <a:pt x="289559" y="1021079"/>
                  </a:moveTo>
                  <a:lnTo>
                    <a:pt x="289559" y="0"/>
                  </a:lnTo>
                  <a:lnTo>
                    <a:pt x="0" y="0"/>
                  </a:lnTo>
                  <a:lnTo>
                    <a:pt x="0" y="1021079"/>
                  </a:lnTo>
                  <a:lnTo>
                    <a:pt x="289559" y="102107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5" name="object 15"/>
            <p:cNvSpPr/>
            <p:nvPr/>
          </p:nvSpPr>
          <p:spPr>
            <a:xfrm>
              <a:off x="3096646" y="3756660"/>
              <a:ext cx="300355" cy="1030605"/>
            </a:xfrm>
            <a:custGeom>
              <a:avLst/>
              <a:gdLst/>
              <a:ahLst/>
              <a:cxnLst/>
              <a:rect l="l" t="t" r="r" b="b"/>
              <a:pathLst>
                <a:path w="300354" h="1030604">
                  <a:moveTo>
                    <a:pt x="300228" y="1030224"/>
                  </a:moveTo>
                  <a:lnTo>
                    <a:pt x="300228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6096" y="1030224"/>
                  </a:lnTo>
                  <a:lnTo>
                    <a:pt x="6096" y="9144"/>
                  </a:lnTo>
                  <a:lnTo>
                    <a:pt x="10668" y="4572"/>
                  </a:lnTo>
                  <a:lnTo>
                    <a:pt x="10668" y="9144"/>
                  </a:lnTo>
                  <a:lnTo>
                    <a:pt x="291084" y="9144"/>
                  </a:lnTo>
                  <a:lnTo>
                    <a:pt x="291084" y="4572"/>
                  </a:lnTo>
                  <a:lnTo>
                    <a:pt x="295656" y="9144"/>
                  </a:lnTo>
                  <a:lnTo>
                    <a:pt x="295656" y="1030224"/>
                  </a:lnTo>
                  <a:lnTo>
                    <a:pt x="300228" y="1030224"/>
                  </a:lnTo>
                  <a:close/>
                </a:path>
                <a:path w="300354" h="1030604">
                  <a:moveTo>
                    <a:pt x="10668" y="9144"/>
                  </a:moveTo>
                  <a:lnTo>
                    <a:pt x="10668" y="4572"/>
                  </a:lnTo>
                  <a:lnTo>
                    <a:pt x="6096" y="9144"/>
                  </a:lnTo>
                  <a:lnTo>
                    <a:pt x="10668" y="9144"/>
                  </a:lnTo>
                  <a:close/>
                </a:path>
                <a:path w="300354" h="1030604">
                  <a:moveTo>
                    <a:pt x="10668" y="1021080"/>
                  </a:moveTo>
                  <a:lnTo>
                    <a:pt x="10668" y="9144"/>
                  </a:lnTo>
                  <a:lnTo>
                    <a:pt x="6096" y="9144"/>
                  </a:lnTo>
                  <a:lnTo>
                    <a:pt x="6096" y="1021080"/>
                  </a:lnTo>
                  <a:lnTo>
                    <a:pt x="10668" y="1021080"/>
                  </a:lnTo>
                  <a:close/>
                </a:path>
                <a:path w="300354" h="1030604">
                  <a:moveTo>
                    <a:pt x="295656" y="1021080"/>
                  </a:moveTo>
                  <a:lnTo>
                    <a:pt x="6096" y="1021080"/>
                  </a:lnTo>
                  <a:lnTo>
                    <a:pt x="10668" y="1025652"/>
                  </a:lnTo>
                  <a:lnTo>
                    <a:pt x="10668" y="1030224"/>
                  </a:lnTo>
                  <a:lnTo>
                    <a:pt x="291084" y="1030224"/>
                  </a:lnTo>
                  <a:lnTo>
                    <a:pt x="291084" y="1025652"/>
                  </a:lnTo>
                  <a:lnTo>
                    <a:pt x="295656" y="1021080"/>
                  </a:lnTo>
                  <a:close/>
                </a:path>
                <a:path w="300354" h="1030604">
                  <a:moveTo>
                    <a:pt x="10668" y="1030224"/>
                  </a:moveTo>
                  <a:lnTo>
                    <a:pt x="10668" y="1025652"/>
                  </a:lnTo>
                  <a:lnTo>
                    <a:pt x="6096" y="1021080"/>
                  </a:lnTo>
                  <a:lnTo>
                    <a:pt x="6096" y="1030224"/>
                  </a:lnTo>
                  <a:lnTo>
                    <a:pt x="10668" y="1030224"/>
                  </a:lnTo>
                  <a:close/>
                </a:path>
                <a:path w="300354" h="1030604">
                  <a:moveTo>
                    <a:pt x="295656" y="9144"/>
                  </a:moveTo>
                  <a:lnTo>
                    <a:pt x="291084" y="4572"/>
                  </a:lnTo>
                  <a:lnTo>
                    <a:pt x="291084" y="9144"/>
                  </a:lnTo>
                  <a:lnTo>
                    <a:pt x="295656" y="9144"/>
                  </a:lnTo>
                  <a:close/>
                </a:path>
                <a:path w="300354" h="1030604">
                  <a:moveTo>
                    <a:pt x="295656" y="1021080"/>
                  </a:moveTo>
                  <a:lnTo>
                    <a:pt x="295656" y="9144"/>
                  </a:lnTo>
                  <a:lnTo>
                    <a:pt x="291084" y="9144"/>
                  </a:lnTo>
                  <a:lnTo>
                    <a:pt x="291084" y="1021080"/>
                  </a:lnTo>
                  <a:lnTo>
                    <a:pt x="295656" y="1021080"/>
                  </a:lnTo>
                  <a:close/>
                </a:path>
                <a:path w="300354" h="1030604">
                  <a:moveTo>
                    <a:pt x="295656" y="1030224"/>
                  </a:moveTo>
                  <a:lnTo>
                    <a:pt x="295656" y="1021080"/>
                  </a:lnTo>
                  <a:lnTo>
                    <a:pt x="291084" y="1025652"/>
                  </a:lnTo>
                  <a:lnTo>
                    <a:pt x="291084" y="1030224"/>
                  </a:lnTo>
                  <a:lnTo>
                    <a:pt x="295656" y="10302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6" name="object 16"/>
            <p:cNvSpPr/>
            <p:nvPr/>
          </p:nvSpPr>
          <p:spPr>
            <a:xfrm>
              <a:off x="3089025" y="3564635"/>
              <a:ext cx="304800" cy="198120"/>
            </a:xfrm>
            <a:custGeom>
              <a:avLst/>
              <a:gdLst/>
              <a:ahLst/>
              <a:cxnLst/>
              <a:rect l="l" t="t" r="r" b="b"/>
              <a:pathLst>
                <a:path w="304800" h="198120">
                  <a:moveTo>
                    <a:pt x="304799" y="198119"/>
                  </a:moveTo>
                  <a:lnTo>
                    <a:pt x="304799" y="0"/>
                  </a:lnTo>
                  <a:lnTo>
                    <a:pt x="0" y="0"/>
                  </a:lnTo>
                  <a:lnTo>
                    <a:pt x="0" y="198119"/>
                  </a:lnTo>
                  <a:lnTo>
                    <a:pt x="304799" y="198119"/>
                  </a:lnTo>
                  <a:close/>
                </a:path>
              </a:pathLst>
            </a:custGeom>
            <a:solidFill>
              <a:srgbClr val="3232CC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084449" y="3560076"/>
              <a:ext cx="746760" cy="1056640"/>
            </a:xfrm>
            <a:custGeom>
              <a:avLst/>
              <a:gdLst/>
              <a:ahLst/>
              <a:cxnLst/>
              <a:rect l="l" t="t" r="r" b="b"/>
              <a:pathLst>
                <a:path w="746760" h="1056639">
                  <a:moveTo>
                    <a:pt x="313944" y="0"/>
                  </a:moveTo>
                  <a:lnTo>
                    <a:pt x="304800" y="0"/>
                  </a:lnTo>
                  <a:lnTo>
                    <a:pt x="304800" y="9144"/>
                  </a:lnTo>
                  <a:lnTo>
                    <a:pt x="304800" y="198120"/>
                  </a:lnTo>
                  <a:lnTo>
                    <a:pt x="9144" y="198120"/>
                  </a:lnTo>
                  <a:lnTo>
                    <a:pt x="9144" y="9144"/>
                  </a:lnTo>
                  <a:lnTo>
                    <a:pt x="304800" y="9144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07264"/>
                  </a:lnTo>
                  <a:lnTo>
                    <a:pt x="4572" y="207264"/>
                  </a:lnTo>
                  <a:lnTo>
                    <a:pt x="9144" y="207264"/>
                  </a:lnTo>
                  <a:lnTo>
                    <a:pt x="304800" y="207264"/>
                  </a:lnTo>
                  <a:lnTo>
                    <a:pt x="309372" y="207264"/>
                  </a:lnTo>
                  <a:lnTo>
                    <a:pt x="313944" y="207264"/>
                  </a:lnTo>
                  <a:lnTo>
                    <a:pt x="313944" y="0"/>
                  </a:lnTo>
                  <a:close/>
                </a:path>
                <a:path w="746760" h="1056639">
                  <a:moveTo>
                    <a:pt x="746760" y="1031748"/>
                  </a:moveTo>
                  <a:lnTo>
                    <a:pt x="367169" y="786561"/>
                  </a:lnTo>
                  <a:lnTo>
                    <a:pt x="382524" y="762000"/>
                  </a:lnTo>
                  <a:lnTo>
                    <a:pt x="288036" y="751332"/>
                  </a:lnTo>
                  <a:lnTo>
                    <a:pt x="336804" y="835152"/>
                  </a:lnTo>
                  <a:lnTo>
                    <a:pt x="339852" y="830275"/>
                  </a:lnTo>
                  <a:lnTo>
                    <a:pt x="351917" y="810971"/>
                  </a:lnTo>
                  <a:lnTo>
                    <a:pt x="729996" y="1056132"/>
                  </a:lnTo>
                  <a:lnTo>
                    <a:pt x="746760" y="10317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126783" y="3561087"/>
            <a:ext cx="60396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t</a:t>
            </a:r>
            <a:r>
              <a:rPr sz="1452" spc="-9" dirty="0">
                <a:latin typeface="Comic Sans MS"/>
                <a:cs typeface="Comic Sans MS"/>
              </a:rPr>
              <a:t>a</a:t>
            </a:r>
            <a:r>
              <a:rPr sz="1452" spc="-5" dirty="0">
                <a:latin typeface="Comic Sans MS"/>
                <a:cs typeface="Comic Sans MS"/>
              </a:rPr>
              <a:t>b</a:t>
            </a:r>
            <a:r>
              <a:rPr sz="1452" spc="-14" dirty="0">
                <a:latin typeface="Comic Sans MS"/>
                <a:cs typeface="Comic Sans MS"/>
              </a:rPr>
              <a:t>l</a:t>
            </a:r>
            <a:r>
              <a:rPr sz="1452" spc="-9" dirty="0">
                <a:latin typeface="Comic Sans MS"/>
                <a:cs typeface="Comic Sans MS"/>
              </a:rPr>
              <a:t>i</a:t>
            </a:r>
            <a:r>
              <a:rPr sz="1452" spc="-5" dirty="0">
                <a:latin typeface="Comic Sans MS"/>
                <a:cs typeface="Comic Sans MS"/>
              </a:rPr>
              <a:t>er</a:t>
            </a:r>
            <a:endParaRPr sz="1452" dirty="0">
              <a:latin typeface="Comic Sans MS"/>
              <a:cs typeface="Comic Sans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242039" y="2556017"/>
            <a:ext cx="3809360" cy="1196404"/>
            <a:chOff x="5507614" y="2816352"/>
            <a:chExt cx="4197350" cy="1318260"/>
          </a:xfrm>
        </p:grpSpPr>
        <p:sp>
          <p:nvSpPr>
            <p:cNvPr id="20" name="object 20"/>
            <p:cNvSpPr/>
            <p:nvPr/>
          </p:nvSpPr>
          <p:spPr>
            <a:xfrm>
              <a:off x="8182234" y="3489960"/>
              <a:ext cx="489584" cy="645160"/>
            </a:xfrm>
            <a:custGeom>
              <a:avLst/>
              <a:gdLst/>
              <a:ahLst/>
              <a:cxnLst/>
              <a:rect l="l" t="t" r="r" b="b"/>
              <a:pathLst>
                <a:path w="489584" h="645160">
                  <a:moveTo>
                    <a:pt x="85344" y="42672"/>
                  </a:moveTo>
                  <a:lnTo>
                    <a:pt x="0" y="0"/>
                  </a:lnTo>
                  <a:lnTo>
                    <a:pt x="16764" y="94488"/>
                  </a:lnTo>
                  <a:lnTo>
                    <a:pt x="32004" y="82973"/>
                  </a:lnTo>
                  <a:lnTo>
                    <a:pt x="32004" y="65532"/>
                  </a:lnTo>
                  <a:lnTo>
                    <a:pt x="54864" y="48768"/>
                  </a:lnTo>
                  <a:lnTo>
                    <a:pt x="62970" y="59576"/>
                  </a:lnTo>
                  <a:lnTo>
                    <a:pt x="85344" y="42672"/>
                  </a:lnTo>
                  <a:close/>
                </a:path>
                <a:path w="489584" h="645160">
                  <a:moveTo>
                    <a:pt x="62970" y="59576"/>
                  </a:moveTo>
                  <a:lnTo>
                    <a:pt x="54864" y="48768"/>
                  </a:lnTo>
                  <a:lnTo>
                    <a:pt x="32004" y="65532"/>
                  </a:lnTo>
                  <a:lnTo>
                    <a:pt x="40353" y="76664"/>
                  </a:lnTo>
                  <a:lnTo>
                    <a:pt x="62970" y="59576"/>
                  </a:lnTo>
                  <a:close/>
                </a:path>
                <a:path w="489584" h="645160">
                  <a:moveTo>
                    <a:pt x="40353" y="76664"/>
                  </a:moveTo>
                  <a:lnTo>
                    <a:pt x="32004" y="65532"/>
                  </a:lnTo>
                  <a:lnTo>
                    <a:pt x="32004" y="82973"/>
                  </a:lnTo>
                  <a:lnTo>
                    <a:pt x="40353" y="76664"/>
                  </a:lnTo>
                  <a:close/>
                </a:path>
                <a:path w="489584" h="645160">
                  <a:moveTo>
                    <a:pt x="489204" y="627888"/>
                  </a:moveTo>
                  <a:lnTo>
                    <a:pt x="62970" y="59576"/>
                  </a:lnTo>
                  <a:lnTo>
                    <a:pt x="40353" y="76664"/>
                  </a:lnTo>
                  <a:lnTo>
                    <a:pt x="466344" y="644652"/>
                  </a:lnTo>
                  <a:lnTo>
                    <a:pt x="489204" y="6278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1" name="object 21"/>
            <p:cNvSpPr/>
            <p:nvPr/>
          </p:nvSpPr>
          <p:spPr>
            <a:xfrm>
              <a:off x="5512185" y="2820923"/>
              <a:ext cx="4188460" cy="728980"/>
            </a:xfrm>
            <a:custGeom>
              <a:avLst/>
              <a:gdLst/>
              <a:ahLst/>
              <a:cxnLst/>
              <a:rect l="l" t="t" r="r" b="b"/>
              <a:pathLst>
                <a:path w="4188459" h="728979">
                  <a:moveTo>
                    <a:pt x="4187951" y="728471"/>
                  </a:moveTo>
                  <a:lnTo>
                    <a:pt x="4187951" y="0"/>
                  </a:lnTo>
                  <a:lnTo>
                    <a:pt x="0" y="0"/>
                  </a:lnTo>
                  <a:lnTo>
                    <a:pt x="0" y="728471"/>
                  </a:lnTo>
                  <a:lnTo>
                    <a:pt x="4187951" y="728471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2" name="object 22"/>
            <p:cNvSpPr/>
            <p:nvPr/>
          </p:nvSpPr>
          <p:spPr>
            <a:xfrm>
              <a:off x="5507614" y="2816352"/>
              <a:ext cx="4197350" cy="739140"/>
            </a:xfrm>
            <a:custGeom>
              <a:avLst/>
              <a:gdLst/>
              <a:ahLst/>
              <a:cxnLst/>
              <a:rect l="l" t="t" r="r" b="b"/>
              <a:pathLst>
                <a:path w="4197350" h="739139">
                  <a:moveTo>
                    <a:pt x="4197096" y="739140"/>
                  </a:moveTo>
                  <a:lnTo>
                    <a:pt x="4197096" y="0"/>
                  </a:lnTo>
                  <a:lnTo>
                    <a:pt x="0" y="0"/>
                  </a:lnTo>
                  <a:lnTo>
                    <a:pt x="0" y="739140"/>
                  </a:lnTo>
                  <a:lnTo>
                    <a:pt x="4572" y="739140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4187952" y="9144"/>
                  </a:lnTo>
                  <a:lnTo>
                    <a:pt x="4187952" y="4572"/>
                  </a:lnTo>
                  <a:lnTo>
                    <a:pt x="4192524" y="9144"/>
                  </a:lnTo>
                  <a:lnTo>
                    <a:pt x="4192524" y="739140"/>
                  </a:lnTo>
                  <a:lnTo>
                    <a:pt x="4197096" y="739140"/>
                  </a:lnTo>
                  <a:close/>
                </a:path>
                <a:path w="4197350" h="739139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4197350" h="739139">
                  <a:moveTo>
                    <a:pt x="9144" y="728472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728472"/>
                  </a:lnTo>
                  <a:lnTo>
                    <a:pt x="9144" y="728472"/>
                  </a:lnTo>
                  <a:close/>
                </a:path>
                <a:path w="4197350" h="739139">
                  <a:moveTo>
                    <a:pt x="4192524" y="728472"/>
                  </a:moveTo>
                  <a:lnTo>
                    <a:pt x="4572" y="728472"/>
                  </a:lnTo>
                  <a:lnTo>
                    <a:pt x="9144" y="733044"/>
                  </a:lnTo>
                  <a:lnTo>
                    <a:pt x="9144" y="739140"/>
                  </a:lnTo>
                  <a:lnTo>
                    <a:pt x="4187952" y="739140"/>
                  </a:lnTo>
                  <a:lnTo>
                    <a:pt x="4187952" y="733044"/>
                  </a:lnTo>
                  <a:lnTo>
                    <a:pt x="4192524" y="728472"/>
                  </a:lnTo>
                  <a:close/>
                </a:path>
                <a:path w="4197350" h="739139">
                  <a:moveTo>
                    <a:pt x="9144" y="739140"/>
                  </a:moveTo>
                  <a:lnTo>
                    <a:pt x="9144" y="733044"/>
                  </a:lnTo>
                  <a:lnTo>
                    <a:pt x="4572" y="728472"/>
                  </a:lnTo>
                  <a:lnTo>
                    <a:pt x="4572" y="739140"/>
                  </a:lnTo>
                  <a:lnTo>
                    <a:pt x="9144" y="739140"/>
                  </a:lnTo>
                  <a:close/>
                </a:path>
                <a:path w="4197350" h="739139">
                  <a:moveTo>
                    <a:pt x="4192524" y="9144"/>
                  </a:moveTo>
                  <a:lnTo>
                    <a:pt x="4187952" y="4572"/>
                  </a:lnTo>
                  <a:lnTo>
                    <a:pt x="4187952" y="9144"/>
                  </a:lnTo>
                  <a:lnTo>
                    <a:pt x="4192524" y="9144"/>
                  </a:lnTo>
                  <a:close/>
                </a:path>
                <a:path w="4197350" h="739139">
                  <a:moveTo>
                    <a:pt x="4192524" y="728472"/>
                  </a:moveTo>
                  <a:lnTo>
                    <a:pt x="4192524" y="9144"/>
                  </a:lnTo>
                  <a:lnTo>
                    <a:pt x="4187952" y="9144"/>
                  </a:lnTo>
                  <a:lnTo>
                    <a:pt x="4187952" y="728472"/>
                  </a:lnTo>
                  <a:lnTo>
                    <a:pt x="4192524" y="728472"/>
                  </a:lnTo>
                  <a:close/>
                </a:path>
                <a:path w="4197350" h="739139">
                  <a:moveTo>
                    <a:pt x="4192524" y="739140"/>
                  </a:moveTo>
                  <a:lnTo>
                    <a:pt x="4192524" y="728472"/>
                  </a:lnTo>
                  <a:lnTo>
                    <a:pt x="4187952" y="733044"/>
                  </a:lnTo>
                  <a:lnTo>
                    <a:pt x="4187952" y="739140"/>
                  </a:lnTo>
                  <a:lnTo>
                    <a:pt x="4192524" y="7391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3" name="object 23"/>
            <p:cNvSpPr/>
            <p:nvPr/>
          </p:nvSpPr>
          <p:spPr>
            <a:xfrm>
              <a:off x="5512185" y="2967227"/>
              <a:ext cx="4188460" cy="410209"/>
            </a:xfrm>
            <a:custGeom>
              <a:avLst/>
              <a:gdLst/>
              <a:ahLst/>
              <a:cxnLst/>
              <a:rect l="l" t="t" r="r" b="b"/>
              <a:pathLst>
                <a:path w="4188459" h="410210">
                  <a:moveTo>
                    <a:pt x="4187951" y="409955"/>
                  </a:moveTo>
                  <a:lnTo>
                    <a:pt x="4187951" y="0"/>
                  </a:lnTo>
                  <a:lnTo>
                    <a:pt x="0" y="0"/>
                  </a:lnTo>
                  <a:lnTo>
                    <a:pt x="0" y="409955"/>
                  </a:lnTo>
                  <a:lnTo>
                    <a:pt x="4187951" y="409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4" name="object 24"/>
            <p:cNvSpPr/>
            <p:nvPr/>
          </p:nvSpPr>
          <p:spPr>
            <a:xfrm>
              <a:off x="5507614" y="2962656"/>
              <a:ext cx="4197350" cy="419100"/>
            </a:xfrm>
            <a:custGeom>
              <a:avLst/>
              <a:gdLst/>
              <a:ahLst/>
              <a:cxnLst/>
              <a:rect l="l" t="t" r="r" b="b"/>
              <a:pathLst>
                <a:path w="4197350" h="419100">
                  <a:moveTo>
                    <a:pt x="4197096" y="419100"/>
                  </a:moveTo>
                  <a:lnTo>
                    <a:pt x="4197096" y="0"/>
                  </a:lnTo>
                  <a:lnTo>
                    <a:pt x="0" y="0"/>
                  </a:lnTo>
                  <a:lnTo>
                    <a:pt x="0" y="419100"/>
                  </a:lnTo>
                  <a:lnTo>
                    <a:pt x="4572" y="419100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4187952" y="9144"/>
                  </a:lnTo>
                  <a:lnTo>
                    <a:pt x="4187952" y="4572"/>
                  </a:lnTo>
                  <a:lnTo>
                    <a:pt x="4192524" y="9144"/>
                  </a:lnTo>
                  <a:lnTo>
                    <a:pt x="4192524" y="419100"/>
                  </a:lnTo>
                  <a:lnTo>
                    <a:pt x="4197096" y="419100"/>
                  </a:lnTo>
                  <a:close/>
                </a:path>
                <a:path w="4197350" h="419100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4197350" h="419100">
                  <a:moveTo>
                    <a:pt x="9144" y="409956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409956"/>
                  </a:lnTo>
                  <a:lnTo>
                    <a:pt x="9144" y="409956"/>
                  </a:lnTo>
                  <a:close/>
                </a:path>
                <a:path w="4197350" h="419100">
                  <a:moveTo>
                    <a:pt x="4192524" y="409956"/>
                  </a:moveTo>
                  <a:lnTo>
                    <a:pt x="4572" y="409956"/>
                  </a:lnTo>
                  <a:lnTo>
                    <a:pt x="9144" y="414528"/>
                  </a:lnTo>
                  <a:lnTo>
                    <a:pt x="9144" y="419100"/>
                  </a:lnTo>
                  <a:lnTo>
                    <a:pt x="4187952" y="419100"/>
                  </a:lnTo>
                  <a:lnTo>
                    <a:pt x="4187952" y="414528"/>
                  </a:lnTo>
                  <a:lnTo>
                    <a:pt x="4192524" y="409956"/>
                  </a:lnTo>
                  <a:close/>
                </a:path>
                <a:path w="4197350" h="419100">
                  <a:moveTo>
                    <a:pt x="9144" y="419100"/>
                  </a:moveTo>
                  <a:lnTo>
                    <a:pt x="9144" y="414528"/>
                  </a:lnTo>
                  <a:lnTo>
                    <a:pt x="4572" y="409956"/>
                  </a:lnTo>
                  <a:lnTo>
                    <a:pt x="4572" y="419100"/>
                  </a:lnTo>
                  <a:lnTo>
                    <a:pt x="9144" y="419100"/>
                  </a:lnTo>
                  <a:close/>
                </a:path>
                <a:path w="4197350" h="419100">
                  <a:moveTo>
                    <a:pt x="4192524" y="9144"/>
                  </a:moveTo>
                  <a:lnTo>
                    <a:pt x="4187952" y="4572"/>
                  </a:lnTo>
                  <a:lnTo>
                    <a:pt x="4187952" y="9144"/>
                  </a:lnTo>
                  <a:lnTo>
                    <a:pt x="4192524" y="9144"/>
                  </a:lnTo>
                  <a:close/>
                </a:path>
                <a:path w="4197350" h="419100">
                  <a:moveTo>
                    <a:pt x="4192524" y="409956"/>
                  </a:moveTo>
                  <a:lnTo>
                    <a:pt x="4192524" y="9144"/>
                  </a:lnTo>
                  <a:lnTo>
                    <a:pt x="4187952" y="9144"/>
                  </a:lnTo>
                  <a:lnTo>
                    <a:pt x="4187952" y="409956"/>
                  </a:lnTo>
                  <a:lnTo>
                    <a:pt x="4192524" y="409956"/>
                  </a:lnTo>
                  <a:close/>
                </a:path>
                <a:path w="4197350" h="419100">
                  <a:moveTo>
                    <a:pt x="4192524" y="419100"/>
                  </a:moveTo>
                  <a:lnTo>
                    <a:pt x="4192524" y="409956"/>
                  </a:lnTo>
                  <a:lnTo>
                    <a:pt x="4187952" y="414528"/>
                  </a:lnTo>
                  <a:lnTo>
                    <a:pt x="4187952" y="419100"/>
                  </a:lnTo>
                  <a:lnTo>
                    <a:pt x="4192524" y="419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534808" y="3850160"/>
            <a:ext cx="855809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d</a:t>
            </a:r>
            <a:r>
              <a:rPr sz="1452" spc="-5" dirty="0">
                <a:latin typeface="Comic Sans MS"/>
                <a:cs typeface="Comic Sans MS"/>
              </a:rPr>
              <a:t>éfor</a:t>
            </a:r>
            <a:r>
              <a:rPr sz="1452" spc="-9" dirty="0">
                <a:latin typeface="Comic Sans MS"/>
                <a:cs typeface="Comic Sans MS"/>
              </a:rPr>
              <a:t>m</a:t>
            </a:r>
            <a:r>
              <a:rPr sz="1452" spc="-5" dirty="0">
                <a:latin typeface="Comic Sans MS"/>
                <a:cs typeface="Comic Sans MS"/>
              </a:rPr>
              <a:t>ée</a:t>
            </a:r>
            <a:endParaRPr sz="1452">
              <a:latin typeface="Comic Sans MS"/>
              <a:cs typeface="Comic Sans M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265555" y="2291840"/>
            <a:ext cx="3734440" cy="1600392"/>
            <a:chOff x="1126117" y="2525268"/>
            <a:chExt cx="4114800" cy="1763395"/>
          </a:xfrm>
        </p:grpSpPr>
        <p:sp>
          <p:nvSpPr>
            <p:cNvPr id="27" name="object 27"/>
            <p:cNvSpPr/>
            <p:nvPr/>
          </p:nvSpPr>
          <p:spPr>
            <a:xfrm>
              <a:off x="2317882" y="3755136"/>
              <a:ext cx="147955" cy="533400"/>
            </a:xfrm>
            <a:custGeom>
              <a:avLst/>
              <a:gdLst/>
              <a:ahLst/>
              <a:cxnLst/>
              <a:rect l="l" t="t" r="r" b="b"/>
              <a:pathLst>
                <a:path w="147955" h="533400">
                  <a:moveTo>
                    <a:pt x="85251" y="110926"/>
                  </a:moveTo>
                  <a:lnTo>
                    <a:pt x="72917" y="108759"/>
                  </a:lnTo>
                  <a:lnTo>
                    <a:pt x="0" y="527304"/>
                  </a:lnTo>
                  <a:lnTo>
                    <a:pt x="12192" y="528828"/>
                  </a:lnTo>
                  <a:lnTo>
                    <a:pt x="85251" y="110926"/>
                  </a:lnTo>
                  <a:close/>
                </a:path>
                <a:path w="147955" h="533400">
                  <a:moveTo>
                    <a:pt x="111163" y="115478"/>
                  </a:moveTo>
                  <a:lnTo>
                    <a:pt x="97401" y="113061"/>
                  </a:lnTo>
                  <a:lnTo>
                    <a:pt x="25908" y="530352"/>
                  </a:lnTo>
                  <a:lnTo>
                    <a:pt x="38100" y="533400"/>
                  </a:lnTo>
                  <a:lnTo>
                    <a:pt x="111163" y="115478"/>
                  </a:lnTo>
                  <a:close/>
                </a:path>
                <a:path w="147955" h="533400">
                  <a:moveTo>
                    <a:pt x="147828" y="121920"/>
                  </a:moveTo>
                  <a:lnTo>
                    <a:pt x="111252" y="0"/>
                  </a:lnTo>
                  <a:lnTo>
                    <a:pt x="35052" y="102108"/>
                  </a:lnTo>
                  <a:lnTo>
                    <a:pt x="72917" y="108759"/>
                  </a:lnTo>
                  <a:lnTo>
                    <a:pt x="76200" y="89916"/>
                  </a:lnTo>
                  <a:lnTo>
                    <a:pt x="88392" y="92964"/>
                  </a:lnTo>
                  <a:lnTo>
                    <a:pt x="88392" y="111478"/>
                  </a:lnTo>
                  <a:lnTo>
                    <a:pt x="97401" y="113061"/>
                  </a:lnTo>
                  <a:lnTo>
                    <a:pt x="100584" y="94488"/>
                  </a:lnTo>
                  <a:lnTo>
                    <a:pt x="114300" y="97536"/>
                  </a:lnTo>
                  <a:lnTo>
                    <a:pt x="114300" y="116029"/>
                  </a:lnTo>
                  <a:lnTo>
                    <a:pt x="147828" y="121920"/>
                  </a:lnTo>
                  <a:close/>
                </a:path>
                <a:path w="147955" h="533400">
                  <a:moveTo>
                    <a:pt x="88392" y="92964"/>
                  </a:moveTo>
                  <a:lnTo>
                    <a:pt x="76200" y="89916"/>
                  </a:lnTo>
                  <a:lnTo>
                    <a:pt x="72917" y="108759"/>
                  </a:lnTo>
                  <a:lnTo>
                    <a:pt x="85251" y="110926"/>
                  </a:lnTo>
                  <a:lnTo>
                    <a:pt x="88392" y="92964"/>
                  </a:lnTo>
                  <a:close/>
                </a:path>
                <a:path w="147955" h="533400">
                  <a:moveTo>
                    <a:pt x="88392" y="111478"/>
                  </a:moveTo>
                  <a:lnTo>
                    <a:pt x="88392" y="92964"/>
                  </a:lnTo>
                  <a:lnTo>
                    <a:pt x="85251" y="110926"/>
                  </a:lnTo>
                  <a:lnTo>
                    <a:pt x="88392" y="111478"/>
                  </a:lnTo>
                  <a:close/>
                </a:path>
                <a:path w="147955" h="533400">
                  <a:moveTo>
                    <a:pt x="114300" y="97536"/>
                  </a:moveTo>
                  <a:lnTo>
                    <a:pt x="100584" y="94488"/>
                  </a:lnTo>
                  <a:lnTo>
                    <a:pt x="97401" y="113061"/>
                  </a:lnTo>
                  <a:lnTo>
                    <a:pt x="111163" y="115478"/>
                  </a:lnTo>
                  <a:lnTo>
                    <a:pt x="114300" y="97536"/>
                  </a:lnTo>
                  <a:close/>
                </a:path>
                <a:path w="147955" h="533400">
                  <a:moveTo>
                    <a:pt x="114300" y="116029"/>
                  </a:moveTo>
                  <a:lnTo>
                    <a:pt x="114300" y="97536"/>
                  </a:lnTo>
                  <a:lnTo>
                    <a:pt x="111163" y="115478"/>
                  </a:lnTo>
                  <a:lnTo>
                    <a:pt x="114300" y="1160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8" name="object 28"/>
            <p:cNvSpPr/>
            <p:nvPr/>
          </p:nvSpPr>
          <p:spPr>
            <a:xfrm>
              <a:off x="1126109" y="2525280"/>
              <a:ext cx="4114800" cy="1493520"/>
            </a:xfrm>
            <a:custGeom>
              <a:avLst/>
              <a:gdLst/>
              <a:ahLst/>
              <a:cxnLst/>
              <a:rect l="l" t="t" r="r" b="b"/>
              <a:pathLst>
                <a:path w="4114800" h="1493520">
                  <a:moveTo>
                    <a:pt x="4107180" y="761987"/>
                  </a:moveTo>
                  <a:lnTo>
                    <a:pt x="3855720" y="673595"/>
                  </a:lnTo>
                  <a:lnTo>
                    <a:pt x="3602736" y="586727"/>
                  </a:lnTo>
                  <a:lnTo>
                    <a:pt x="3476244" y="545579"/>
                  </a:lnTo>
                  <a:lnTo>
                    <a:pt x="3349752" y="505955"/>
                  </a:lnTo>
                  <a:lnTo>
                    <a:pt x="3223260" y="469379"/>
                  </a:lnTo>
                  <a:lnTo>
                    <a:pt x="3096768" y="434327"/>
                  </a:lnTo>
                  <a:lnTo>
                    <a:pt x="2968752" y="402323"/>
                  </a:lnTo>
                  <a:lnTo>
                    <a:pt x="2842260" y="373367"/>
                  </a:lnTo>
                  <a:lnTo>
                    <a:pt x="2714244" y="347459"/>
                  </a:lnTo>
                  <a:lnTo>
                    <a:pt x="2587752" y="326123"/>
                  </a:lnTo>
                  <a:lnTo>
                    <a:pt x="2459736" y="307835"/>
                  </a:lnTo>
                  <a:lnTo>
                    <a:pt x="2331720" y="294119"/>
                  </a:lnTo>
                  <a:lnTo>
                    <a:pt x="2202180" y="286499"/>
                  </a:lnTo>
                  <a:lnTo>
                    <a:pt x="2074164" y="283451"/>
                  </a:lnTo>
                  <a:lnTo>
                    <a:pt x="2062759" y="283730"/>
                  </a:lnTo>
                  <a:lnTo>
                    <a:pt x="2039112" y="245364"/>
                  </a:lnTo>
                  <a:lnTo>
                    <a:pt x="2014842" y="284848"/>
                  </a:lnTo>
                  <a:lnTo>
                    <a:pt x="1993950" y="285343"/>
                  </a:lnTo>
                  <a:lnTo>
                    <a:pt x="1530096" y="0"/>
                  </a:lnTo>
                  <a:lnTo>
                    <a:pt x="1501140" y="48768"/>
                  </a:lnTo>
                  <a:lnTo>
                    <a:pt x="1891550" y="289661"/>
                  </a:lnTo>
                  <a:lnTo>
                    <a:pt x="1816608" y="294119"/>
                  </a:lnTo>
                  <a:lnTo>
                    <a:pt x="1687068" y="306311"/>
                  </a:lnTo>
                  <a:lnTo>
                    <a:pt x="1557528" y="323075"/>
                  </a:lnTo>
                  <a:lnTo>
                    <a:pt x="1427988" y="344411"/>
                  </a:lnTo>
                  <a:lnTo>
                    <a:pt x="1298448" y="368795"/>
                  </a:lnTo>
                  <a:lnTo>
                    <a:pt x="1168908" y="396227"/>
                  </a:lnTo>
                  <a:lnTo>
                    <a:pt x="1039368" y="428231"/>
                  </a:lnTo>
                  <a:lnTo>
                    <a:pt x="908304" y="461759"/>
                  </a:lnTo>
                  <a:lnTo>
                    <a:pt x="778764" y="498335"/>
                  </a:lnTo>
                  <a:lnTo>
                    <a:pt x="649224" y="536435"/>
                  </a:lnTo>
                  <a:lnTo>
                    <a:pt x="519684" y="577583"/>
                  </a:lnTo>
                  <a:lnTo>
                    <a:pt x="259080" y="661403"/>
                  </a:lnTo>
                  <a:lnTo>
                    <a:pt x="0" y="748271"/>
                  </a:lnTo>
                  <a:lnTo>
                    <a:pt x="12192" y="784847"/>
                  </a:lnTo>
                  <a:lnTo>
                    <a:pt x="271272" y="697979"/>
                  </a:lnTo>
                  <a:lnTo>
                    <a:pt x="530352" y="612635"/>
                  </a:lnTo>
                  <a:lnTo>
                    <a:pt x="659892" y="573011"/>
                  </a:lnTo>
                  <a:lnTo>
                    <a:pt x="789432" y="534911"/>
                  </a:lnTo>
                  <a:lnTo>
                    <a:pt x="918972" y="498335"/>
                  </a:lnTo>
                  <a:lnTo>
                    <a:pt x="1048512" y="464807"/>
                  </a:lnTo>
                  <a:lnTo>
                    <a:pt x="1178052" y="432803"/>
                  </a:lnTo>
                  <a:lnTo>
                    <a:pt x="1306068" y="405371"/>
                  </a:lnTo>
                  <a:lnTo>
                    <a:pt x="1435608" y="380987"/>
                  </a:lnTo>
                  <a:lnTo>
                    <a:pt x="1563624" y="359651"/>
                  </a:lnTo>
                  <a:lnTo>
                    <a:pt x="1691640" y="342887"/>
                  </a:lnTo>
                  <a:lnTo>
                    <a:pt x="1819656" y="330695"/>
                  </a:lnTo>
                  <a:lnTo>
                    <a:pt x="1947672" y="324599"/>
                  </a:lnTo>
                  <a:lnTo>
                    <a:pt x="1948167" y="324599"/>
                  </a:lnTo>
                  <a:lnTo>
                    <a:pt x="1978799" y="343484"/>
                  </a:lnTo>
                  <a:lnTo>
                    <a:pt x="1949196" y="391668"/>
                  </a:lnTo>
                  <a:lnTo>
                    <a:pt x="2033016" y="399034"/>
                  </a:lnTo>
                  <a:lnTo>
                    <a:pt x="2139696" y="408432"/>
                  </a:lnTo>
                  <a:lnTo>
                    <a:pt x="2086279" y="321843"/>
                  </a:lnTo>
                  <a:lnTo>
                    <a:pt x="2202180" y="324599"/>
                  </a:lnTo>
                  <a:lnTo>
                    <a:pt x="2328672" y="332219"/>
                  </a:lnTo>
                  <a:lnTo>
                    <a:pt x="2455164" y="345935"/>
                  </a:lnTo>
                  <a:lnTo>
                    <a:pt x="2581656" y="362699"/>
                  </a:lnTo>
                  <a:lnTo>
                    <a:pt x="2708148" y="385559"/>
                  </a:lnTo>
                  <a:lnTo>
                    <a:pt x="2834640" y="409943"/>
                  </a:lnTo>
                  <a:lnTo>
                    <a:pt x="2961132" y="438899"/>
                  </a:lnTo>
                  <a:lnTo>
                    <a:pt x="3087624" y="470903"/>
                  </a:lnTo>
                  <a:lnTo>
                    <a:pt x="3212592" y="505955"/>
                  </a:lnTo>
                  <a:lnTo>
                    <a:pt x="3339084" y="542531"/>
                  </a:lnTo>
                  <a:lnTo>
                    <a:pt x="3465576" y="582155"/>
                  </a:lnTo>
                  <a:lnTo>
                    <a:pt x="3590544" y="623303"/>
                  </a:lnTo>
                  <a:lnTo>
                    <a:pt x="3843528" y="710171"/>
                  </a:lnTo>
                  <a:lnTo>
                    <a:pt x="4094988" y="798563"/>
                  </a:lnTo>
                  <a:lnTo>
                    <a:pt x="4107180" y="761987"/>
                  </a:lnTo>
                  <a:close/>
                </a:path>
                <a:path w="4114800" h="1493520">
                  <a:moveTo>
                    <a:pt x="4114800" y="1458455"/>
                  </a:moveTo>
                  <a:lnTo>
                    <a:pt x="3861816" y="1368539"/>
                  </a:lnTo>
                  <a:lnTo>
                    <a:pt x="3608832" y="1283195"/>
                  </a:lnTo>
                  <a:lnTo>
                    <a:pt x="3482340" y="1242047"/>
                  </a:lnTo>
                  <a:lnTo>
                    <a:pt x="3355848" y="1202423"/>
                  </a:lnTo>
                  <a:lnTo>
                    <a:pt x="3229356" y="1164323"/>
                  </a:lnTo>
                  <a:lnTo>
                    <a:pt x="3102864" y="1129271"/>
                  </a:lnTo>
                  <a:lnTo>
                    <a:pt x="2976372" y="1097267"/>
                  </a:lnTo>
                  <a:lnTo>
                    <a:pt x="2848356" y="1068311"/>
                  </a:lnTo>
                  <a:lnTo>
                    <a:pt x="2720340" y="1042403"/>
                  </a:lnTo>
                  <a:lnTo>
                    <a:pt x="2593848" y="1021067"/>
                  </a:lnTo>
                  <a:lnTo>
                    <a:pt x="2465832" y="1002779"/>
                  </a:lnTo>
                  <a:lnTo>
                    <a:pt x="2337816" y="990587"/>
                  </a:lnTo>
                  <a:lnTo>
                    <a:pt x="2209800" y="981443"/>
                  </a:lnTo>
                  <a:lnTo>
                    <a:pt x="2080260" y="978395"/>
                  </a:lnTo>
                  <a:lnTo>
                    <a:pt x="1952244" y="981443"/>
                  </a:lnTo>
                  <a:lnTo>
                    <a:pt x="1822704" y="989063"/>
                  </a:lnTo>
                  <a:lnTo>
                    <a:pt x="1693164" y="1001255"/>
                  </a:lnTo>
                  <a:lnTo>
                    <a:pt x="1563624" y="1018019"/>
                  </a:lnTo>
                  <a:lnTo>
                    <a:pt x="1434084" y="1039355"/>
                  </a:lnTo>
                  <a:lnTo>
                    <a:pt x="1304544" y="1063739"/>
                  </a:lnTo>
                  <a:lnTo>
                    <a:pt x="1175004" y="1091171"/>
                  </a:lnTo>
                  <a:lnTo>
                    <a:pt x="1045464" y="1123175"/>
                  </a:lnTo>
                  <a:lnTo>
                    <a:pt x="915924" y="1156703"/>
                  </a:lnTo>
                  <a:lnTo>
                    <a:pt x="784860" y="1193279"/>
                  </a:lnTo>
                  <a:lnTo>
                    <a:pt x="655320" y="1231379"/>
                  </a:lnTo>
                  <a:lnTo>
                    <a:pt x="525780" y="1272527"/>
                  </a:lnTo>
                  <a:lnTo>
                    <a:pt x="265176" y="1356347"/>
                  </a:lnTo>
                  <a:lnTo>
                    <a:pt x="6096" y="1443215"/>
                  </a:lnTo>
                  <a:lnTo>
                    <a:pt x="18288" y="1479791"/>
                  </a:lnTo>
                  <a:lnTo>
                    <a:pt x="277368" y="1392923"/>
                  </a:lnTo>
                  <a:lnTo>
                    <a:pt x="537972" y="1309103"/>
                  </a:lnTo>
                  <a:lnTo>
                    <a:pt x="667512" y="1267955"/>
                  </a:lnTo>
                  <a:lnTo>
                    <a:pt x="797052" y="1229855"/>
                  </a:lnTo>
                  <a:lnTo>
                    <a:pt x="925068" y="1193279"/>
                  </a:lnTo>
                  <a:lnTo>
                    <a:pt x="1054608" y="1159751"/>
                  </a:lnTo>
                  <a:lnTo>
                    <a:pt x="1184148" y="1129271"/>
                  </a:lnTo>
                  <a:lnTo>
                    <a:pt x="1312164" y="1100315"/>
                  </a:lnTo>
                  <a:lnTo>
                    <a:pt x="1441704" y="1075931"/>
                  </a:lnTo>
                  <a:lnTo>
                    <a:pt x="1569720" y="1056119"/>
                  </a:lnTo>
                  <a:lnTo>
                    <a:pt x="1697736" y="1039355"/>
                  </a:lnTo>
                  <a:lnTo>
                    <a:pt x="1825752" y="1027163"/>
                  </a:lnTo>
                  <a:lnTo>
                    <a:pt x="1953768" y="1019543"/>
                  </a:lnTo>
                  <a:lnTo>
                    <a:pt x="2081784" y="1016495"/>
                  </a:lnTo>
                  <a:lnTo>
                    <a:pt x="2208276" y="1019543"/>
                  </a:lnTo>
                  <a:lnTo>
                    <a:pt x="2334768" y="1028687"/>
                  </a:lnTo>
                  <a:lnTo>
                    <a:pt x="2461260" y="1040879"/>
                  </a:lnTo>
                  <a:lnTo>
                    <a:pt x="2587752" y="1059167"/>
                  </a:lnTo>
                  <a:lnTo>
                    <a:pt x="2714244" y="1080503"/>
                  </a:lnTo>
                  <a:lnTo>
                    <a:pt x="2840736" y="1106411"/>
                  </a:lnTo>
                  <a:lnTo>
                    <a:pt x="2967228" y="1133843"/>
                  </a:lnTo>
                  <a:lnTo>
                    <a:pt x="3093720" y="1165847"/>
                  </a:lnTo>
                  <a:lnTo>
                    <a:pt x="3218688" y="1200899"/>
                  </a:lnTo>
                  <a:lnTo>
                    <a:pt x="3345180" y="1238999"/>
                  </a:lnTo>
                  <a:lnTo>
                    <a:pt x="3471672" y="1278623"/>
                  </a:lnTo>
                  <a:lnTo>
                    <a:pt x="3596640" y="1318247"/>
                  </a:lnTo>
                  <a:lnTo>
                    <a:pt x="3849624" y="1405115"/>
                  </a:lnTo>
                  <a:lnTo>
                    <a:pt x="4101084" y="1493507"/>
                  </a:lnTo>
                  <a:lnTo>
                    <a:pt x="4114800" y="145845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25260" y="4253974"/>
            <a:ext cx="11966532" cy="1672922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R="2079961" algn="ctr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pile</a:t>
            </a:r>
            <a:endParaRPr sz="1452" dirty="0">
              <a:latin typeface="Comic Sans MS"/>
              <a:cs typeface="Comic Sans MS"/>
            </a:endParaRPr>
          </a:p>
          <a:p>
            <a:pPr>
              <a:spcBef>
                <a:spcPts val="5"/>
              </a:spcBef>
            </a:pPr>
            <a:endParaRPr sz="2087" dirty="0">
              <a:latin typeface="Comic Sans MS"/>
              <a:cs typeface="Comic Sans MS"/>
            </a:endParaRPr>
          </a:p>
          <a:p>
            <a:pPr marL="11527" marR="300266"/>
            <a:r>
              <a:rPr sz="1815" dirty="0">
                <a:latin typeface="Comic Sans MS"/>
                <a:cs typeface="Comic Sans MS"/>
              </a:rPr>
              <a:t>Ces </a:t>
            </a:r>
            <a:r>
              <a:rPr sz="1815" spc="-5" dirty="0">
                <a:latin typeface="Comic Sans MS"/>
                <a:cs typeface="Comic Sans MS"/>
              </a:rPr>
              <a:t>ponts se construisent généralement par encorbellements successifs.  </a:t>
            </a:r>
            <a:r>
              <a:rPr sz="1815" dirty="0">
                <a:latin typeface="Comic Sans MS"/>
                <a:cs typeface="Comic Sans MS"/>
              </a:rPr>
              <a:t>On </a:t>
            </a:r>
            <a:r>
              <a:rPr sz="1815" spc="-5" dirty="0">
                <a:latin typeface="Comic Sans MS"/>
                <a:cs typeface="Comic Sans MS"/>
              </a:rPr>
              <a:t>commence au-dessus d’une </a:t>
            </a:r>
            <a:r>
              <a:rPr sz="1815" dirty="0">
                <a:latin typeface="Comic Sans MS"/>
                <a:cs typeface="Comic Sans MS"/>
              </a:rPr>
              <a:t>pile </a:t>
            </a:r>
            <a:r>
              <a:rPr sz="1815" spc="-5" dirty="0">
                <a:latin typeface="Comic Sans MS"/>
                <a:cs typeface="Comic Sans MS"/>
              </a:rPr>
              <a:t>et </a:t>
            </a:r>
            <a:r>
              <a:rPr sz="1815" dirty="0">
                <a:latin typeface="Comic Sans MS"/>
                <a:cs typeface="Comic Sans MS"/>
              </a:rPr>
              <a:t>on </a:t>
            </a:r>
            <a:r>
              <a:rPr sz="1815" spc="-5" dirty="0">
                <a:latin typeface="Comic Sans MS"/>
                <a:cs typeface="Comic Sans MS"/>
              </a:rPr>
              <a:t>construit </a:t>
            </a:r>
            <a:r>
              <a:rPr sz="1815" dirty="0">
                <a:latin typeface="Comic Sans MS"/>
                <a:cs typeface="Comic Sans MS"/>
              </a:rPr>
              <a:t>le </a:t>
            </a:r>
            <a:r>
              <a:rPr sz="1815" spc="-5" dirty="0">
                <a:latin typeface="Comic Sans MS"/>
                <a:cs typeface="Comic Sans MS"/>
              </a:rPr>
              <a:t>tablier de part et  d’autre en </a:t>
            </a:r>
            <a:r>
              <a:rPr sz="1815" dirty="0">
                <a:latin typeface="Comic Sans MS"/>
                <a:cs typeface="Comic Sans MS"/>
              </a:rPr>
              <a:t>porte à faux, tout </a:t>
            </a:r>
            <a:r>
              <a:rPr sz="1815" spc="-5" dirty="0">
                <a:latin typeface="Comic Sans MS"/>
                <a:cs typeface="Comic Sans MS"/>
              </a:rPr>
              <a:t>en maintenant l’équilibre. </a:t>
            </a:r>
            <a:r>
              <a:rPr sz="1815" dirty="0">
                <a:latin typeface="Comic Sans MS"/>
                <a:cs typeface="Comic Sans MS"/>
              </a:rPr>
              <a:t>Cette </a:t>
            </a:r>
            <a:r>
              <a:rPr sz="1815" spc="-5" dirty="0">
                <a:latin typeface="Comic Sans MS"/>
                <a:cs typeface="Comic Sans MS"/>
              </a:rPr>
              <a:t>méthode</a:t>
            </a:r>
            <a:r>
              <a:rPr sz="1815" spc="5" dirty="0">
                <a:latin typeface="Comic Sans MS"/>
                <a:cs typeface="Comic Sans MS"/>
              </a:rPr>
              <a:t> </a:t>
            </a:r>
            <a:r>
              <a:rPr sz="1815" dirty="0">
                <a:latin typeface="Comic Sans MS"/>
                <a:cs typeface="Comic Sans MS"/>
              </a:rPr>
              <a:t>à</a:t>
            </a:r>
          </a:p>
          <a:p>
            <a:pPr marL="11527" marR="4611"/>
            <a:r>
              <a:rPr sz="1815" dirty="0">
                <a:latin typeface="Comic Sans MS"/>
                <a:cs typeface="Comic Sans MS"/>
              </a:rPr>
              <a:t>le </a:t>
            </a:r>
            <a:r>
              <a:rPr sz="1815" spc="-5" dirty="0">
                <a:latin typeface="Comic Sans MS"/>
                <a:cs typeface="Comic Sans MS"/>
              </a:rPr>
              <a:t>désavantage de déformer </a:t>
            </a:r>
            <a:r>
              <a:rPr sz="1815" dirty="0">
                <a:latin typeface="Comic Sans MS"/>
                <a:cs typeface="Comic Sans MS"/>
              </a:rPr>
              <a:t>le </a:t>
            </a:r>
            <a:r>
              <a:rPr sz="1815" spc="-5" dirty="0">
                <a:latin typeface="Comic Sans MS"/>
                <a:cs typeface="Comic Sans MS"/>
              </a:rPr>
              <a:t>tablier d’une </a:t>
            </a:r>
            <a:r>
              <a:rPr sz="1815" dirty="0">
                <a:latin typeface="Comic Sans MS"/>
                <a:cs typeface="Comic Sans MS"/>
              </a:rPr>
              <a:t>façon </a:t>
            </a:r>
            <a:r>
              <a:rPr sz="1815" spc="-5" dirty="0">
                <a:latin typeface="Comic Sans MS"/>
                <a:cs typeface="Comic Sans MS"/>
              </a:rPr>
              <a:t>différente qu’en service,  </a:t>
            </a:r>
            <a:r>
              <a:rPr sz="1815" dirty="0">
                <a:latin typeface="Comic Sans MS"/>
                <a:cs typeface="Comic Sans MS"/>
              </a:rPr>
              <a:t>comme </a:t>
            </a:r>
            <a:r>
              <a:rPr sz="1815" spc="-5" dirty="0">
                <a:latin typeface="Comic Sans MS"/>
                <a:cs typeface="Comic Sans MS"/>
              </a:rPr>
              <a:t>représenté ci-dessus. Il </a:t>
            </a:r>
            <a:r>
              <a:rPr sz="1815" dirty="0">
                <a:latin typeface="Comic Sans MS"/>
                <a:cs typeface="Comic Sans MS"/>
              </a:rPr>
              <a:t>faut </a:t>
            </a:r>
            <a:r>
              <a:rPr sz="1815" spc="-5" dirty="0">
                <a:latin typeface="Comic Sans MS"/>
                <a:cs typeface="Comic Sans MS"/>
              </a:rPr>
              <a:t>donc mettre en place une  précontrainte provisoire différente de </a:t>
            </a:r>
            <a:r>
              <a:rPr sz="1815" dirty="0">
                <a:latin typeface="Comic Sans MS"/>
                <a:cs typeface="Comic Sans MS"/>
              </a:rPr>
              <a:t>la </a:t>
            </a:r>
            <a:r>
              <a:rPr sz="1815" spc="-5" dirty="0">
                <a:latin typeface="Comic Sans MS"/>
                <a:cs typeface="Comic Sans MS"/>
              </a:rPr>
              <a:t>précontrainte de</a:t>
            </a:r>
            <a:r>
              <a:rPr sz="1815" spc="59" dirty="0">
                <a:latin typeface="Comic Sans MS"/>
                <a:cs typeface="Comic Sans MS"/>
              </a:rPr>
              <a:t> </a:t>
            </a:r>
            <a:r>
              <a:rPr sz="1815" spc="-5" dirty="0">
                <a:latin typeface="Comic Sans MS"/>
                <a:cs typeface="Comic Sans MS"/>
              </a:rPr>
              <a:t>service.</a:t>
            </a:r>
            <a:endParaRPr sz="1815" dirty="0">
              <a:latin typeface="Comic Sans MS"/>
              <a:cs typeface="Comic Sans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722912" y="1967726"/>
            <a:ext cx="112148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Zone</a:t>
            </a:r>
            <a:r>
              <a:rPr sz="1452" b="1" spc="-5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tendue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858457" y="1951129"/>
            <a:ext cx="512909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5" dirty="0">
                <a:latin typeface="Comic Sans MS"/>
                <a:cs typeface="Comic Sans MS"/>
              </a:rPr>
              <a:t>flé</a:t>
            </a:r>
            <a:r>
              <a:rPr sz="1634" dirty="0">
                <a:latin typeface="Comic Sans MS"/>
                <a:cs typeface="Comic Sans MS"/>
              </a:rPr>
              <a:t>au</a:t>
            </a:r>
            <a:endParaRPr sz="1634">
              <a:latin typeface="Comic Sans MS"/>
              <a:cs typeface="Comic Sans M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244801" y="2315352"/>
            <a:ext cx="3805325" cy="171738"/>
          </a:xfrm>
          <a:custGeom>
            <a:avLst/>
            <a:gdLst/>
            <a:ahLst/>
            <a:cxnLst/>
            <a:rect l="l" t="t" r="r" b="b"/>
            <a:pathLst>
              <a:path w="4192904" h="189230">
                <a:moveTo>
                  <a:pt x="4192524" y="167640"/>
                </a:moveTo>
                <a:lnTo>
                  <a:pt x="4044696" y="19812"/>
                </a:lnTo>
                <a:lnTo>
                  <a:pt x="4044696" y="1524"/>
                </a:lnTo>
                <a:lnTo>
                  <a:pt x="163068" y="0"/>
                </a:lnTo>
                <a:lnTo>
                  <a:pt x="163068" y="17424"/>
                </a:lnTo>
                <a:lnTo>
                  <a:pt x="150876" y="6096"/>
                </a:lnTo>
                <a:lnTo>
                  <a:pt x="0" y="169164"/>
                </a:lnTo>
                <a:lnTo>
                  <a:pt x="21336" y="187452"/>
                </a:lnTo>
                <a:lnTo>
                  <a:pt x="169354" y="28968"/>
                </a:lnTo>
                <a:lnTo>
                  <a:pt x="4028910" y="30480"/>
                </a:lnTo>
                <a:lnTo>
                  <a:pt x="4021836" y="38100"/>
                </a:lnTo>
                <a:lnTo>
                  <a:pt x="4172712" y="188976"/>
                </a:lnTo>
                <a:lnTo>
                  <a:pt x="4192524" y="167640"/>
                </a:lnTo>
                <a:close/>
              </a:path>
            </a:pathLst>
          </a:custGeom>
          <a:solidFill>
            <a:srgbClr val="CC006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3957227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997" y="203500"/>
            <a:ext cx="2651507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</a:t>
            </a:r>
            <a:r>
              <a:rPr sz="2400" spc="-32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caisson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53341" y="436657"/>
            <a:ext cx="4333219" cy="34679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Construction par</a:t>
            </a:r>
            <a:r>
              <a:rPr sz="2178" b="1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FF9900"/>
                </a:solidFill>
                <a:latin typeface="Comic Sans MS"/>
                <a:cs typeface="Comic Sans MS"/>
              </a:rPr>
              <a:t>encorbellement</a:t>
            </a:r>
            <a:endParaRPr sz="2000" dirty="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78002" y="1133856"/>
            <a:ext cx="4890893" cy="2601325"/>
            <a:chOff x="1139833" y="2822448"/>
            <a:chExt cx="4168701" cy="1964817"/>
          </a:xfrm>
        </p:grpSpPr>
        <p:sp>
          <p:nvSpPr>
            <p:cNvPr id="5" name="object 5"/>
            <p:cNvSpPr/>
            <p:nvPr/>
          </p:nvSpPr>
          <p:spPr>
            <a:xfrm>
              <a:off x="1145929" y="2828543"/>
              <a:ext cx="4081779" cy="728980"/>
            </a:xfrm>
            <a:custGeom>
              <a:avLst/>
              <a:gdLst/>
              <a:ahLst/>
              <a:cxnLst/>
              <a:rect l="l" t="t" r="r" b="b"/>
              <a:pathLst>
                <a:path w="4081779" h="728979">
                  <a:moveTo>
                    <a:pt x="4081271" y="728471"/>
                  </a:moveTo>
                  <a:lnTo>
                    <a:pt x="4081271" y="0"/>
                  </a:lnTo>
                  <a:lnTo>
                    <a:pt x="0" y="0"/>
                  </a:lnTo>
                  <a:lnTo>
                    <a:pt x="0" y="728471"/>
                  </a:lnTo>
                  <a:lnTo>
                    <a:pt x="4081271" y="728471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6" name="object 6"/>
            <p:cNvSpPr/>
            <p:nvPr/>
          </p:nvSpPr>
          <p:spPr>
            <a:xfrm>
              <a:off x="1141357" y="2822448"/>
              <a:ext cx="4090670" cy="739140"/>
            </a:xfrm>
            <a:custGeom>
              <a:avLst/>
              <a:gdLst/>
              <a:ahLst/>
              <a:cxnLst/>
              <a:rect l="l" t="t" r="r" b="b"/>
              <a:pathLst>
                <a:path w="4090670" h="739139">
                  <a:moveTo>
                    <a:pt x="4090413" y="739140"/>
                  </a:moveTo>
                  <a:lnTo>
                    <a:pt x="4090413" y="0"/>
                  </a:lnTo>
                  <a:lnTo>
                    <a:pt x="0" y="0"/>
                  </a:lnTo>
                  <a:lnTo>
                    <a:pt x="0" y="739140"/>
                  </a:lnTo>
                  <a:lnTo>
                    <a:pt x="4572" y="739140"/>
                  </a:lnTo>
                  <a:lnTo>
                    <a:pt x="4572" y="10668"/>
                  </a:lnTo>
                  <a:lnTo>
                    <a:pt x="9144" y="6096"/>
                  </a:lnTo>
                  <a:lnTo>
                    <a:pt x="9144" y="10668"/>
                  </a:lnTo>
                  <a:lnTo>
                    <a:pt x="4081269" y="10668"/>
                  </a:lnTo>
                  <a:lnTo>
                    <a:pt x="4081269" y="6096"/>
                  </a:lnTo>
                  <a:lnTo>
                    <a:pt x="4085841" y="10668"/>
                  </a:lnTo>
                  <a:lnTo>
                    <a:pt x="4085841" y="739140"/>
                  </a:lnTo>
                  <a:lnTo>
                    <a:pt x="4090413" y="739140"/>
                  </a:lnTo>
                  <a:close/>
                </a:path>
                <a:path w="4090670" h="739139">
                  <a:moveTo>
                    <a:pt x="9144" y="10668"/>
                  </a:moveTo>
                  <a:lnTo>
                    <a:pt x="9144" y="6096"/>
                  </a:lnTo>
                  <a:lnTo>
                    <a:pt x="4572" y="10668"/>
                  </a:lnTo>
                  <a:lnTo>
                    <a:pt x="9144" y="10668"/>
                  </a:lnTo>
                  <a:close/>
                </a:path>
                <a:path w="4090670" h="739139">
                  <a:moveTo>
                    <a:pt x="9144" y="729996"/>
                  </a:moveTo>
                  <a:lnTo>
                    <a:pt x="9144" y="10668"/>
                  </a:lnTo>
                  <a:lnTo>
                    <a:pt x="4572" y="10668"/>
                  </a:lnTo>
                  <a:lnTo>
                    <a:pt x="4572" y="729996"/>
                  </a:lnTo>
                  <a:lnTo>
                    <a:pt x="9144" y="729996"/>
                  </a:lnTo>
                  <a:close/>
                </a:path>
                <a:path w="4090670" h="739139">
                  <a:moveTo>
                    <a:pt x="4085841" y="729996"/>
                  </a:moveTo>
                  <a:lnTo>
                    <a:pt x="4572" y="729996"/>
                  </a:lnTo>
                  <a:lnTo>
                    <a:pt x="9144" y="734568"/>
                  </a:lnTo>
                  <a:lnTo>
                    <a:pt x="9144" y="739140"/>
                  </a:lnTo>
                  <a:lnTo>
                    <a:pt x="4081269" y="739140"/>
                  </a:lnTo>
                  <a:lnTo>
                    <a:pt x="4081269" y="734568"/>
                  </a:lnTo>
                  <a:lnTo>
                    <a:pt x="4085841" y="729996"/>
                  </a:lnTo>
                  <a:close/>
                </a:path>
                <a:path w="4090670" h="739139">
                  <a:moveTo>
                    <a:pt x="9144" y="739140"/>
                  </a:moveTo>
                  <a:lnTo>
                    <a:pt x="9144" y="734568"/>
                  </a:lnTo>
                  <a:lnTo>
                    <a:pt x="4572" y="729996"/>
                  </a:lnTo>
                  <a:lnTo>
                    <a:pt x="4572" y="739140"/>
                  </a:lnTo>
                  <a:lnTo>
                    <a:pt x="9144" y="739140"/>
                  </a:lnTo>
                  <a:close/>
                </a:path>
                <a:path w="4090670" h="739139">
                  <a:moveTo>
                    <a:pt x="4085841" y="10668"/>
                  </a:moveTo>
                  <a:lnTo>
                    <a:pt x="4081269" y="6096"/>
                  </a:lnTo>
                  <a:lnTo>
                    <a:pt x="4081269" y="10668"/>
                  </a:lnTo>
                  <a:lnTo>
                    <a:pt x="4085841" y="10668"/>
                  </a:lnTo>
                  <a:close/>
                </a:path>
                <a:path w="4090670" h="739139">
                  <a:moveTo>
                    <a:pt x="4085841" y="729996"/>
                  </a:moveTo>
                  <a:lnTo>
                    <a:pt x="4085841" y="10668"/>
                  </a:lnTo>
                  <a:lnTo>
                    <a:pt x="4081269" y="10668"/>
                  </a:lnTo>
                  <a:lnTo>
                    <a:pt x="4081269" y="729996"/>
                  </a:lnTo>
                  <a:lnTo>
                    <a:pt x="4085841" y="729996"/>
                  </a:lnTo>
                  <a:close/>
                </a:path>
                <a:path w="4090670" h="739139">
                  <a:moveTo>
                    <a:pt x="4085841" y="739140"/>
                  </a:moveTo>
                  <a:lnTo>
                    <a:pt x="4085841" y="729996"/>
                  </a:lnTo>
                  <a:lnTo>
                    <a:pt x="4081269" y="734568"/>
                  </a:lnTo>
                  <a:lnTo>
                    <a:pt x="4081269" y="739140"/>
                  </a:lnTo>
                  <a:lnTo>
                    <a:pt x="4085841" y="7391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7" name="object 7"/>
            <p:cNvSpPr/>
            <p:nvPr/>
          </p:nvSpPr>
          <p:spPr>
            <a:xfrm>
              <a:off x="1144405" y="2966193"/>
              <a:ext cx="4164129" cy="417339"/>
            </a:xfrm>
            <a:custGeom>
              <a:avLst/>
              <a:gdLst/>
              <a:ahLst/>
              <a:cxnLst/>
              <a:rect l="l" t="t" r="r" b="b"/>
              <a:pathLst>
                <a:path w="4083050" h="410210">
                  <a:moveTo>
                    <a:pt x="4082795" y="409955"/>
                  </a:moveTo>
                  <a:lnTo>
                    <a:pt x="4082795" y="0"/>
                  </a:lnTo>
                  <a:lnTo>
                    <a:pt x="0" y="0"/>
                  </a:lnTo>
                  <a:lnTo>
                    <a:pt x="0" y="409955"/>
                  </a:lnTo>
                  <a:lnTo>
                    <a:pt x="4082795" y="409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8" name="object 8"/>
            <p:cNvSpPr/>
            <p:nvPr/>
          </p:nvSpPr>
          <p:spPr>
            <a:xfrm>
              <a:off x="1139833" y="2968752"/>
              <a:ext cx="4091940" cy="419100"/>
            </a:xfrm>
            <a:custGeom>
              <a:avLst/>
              <a:gdLst/>
              <a:ahLst/>
              <a:cxnLst/>
              <a:rect l="l" t="t" r="r" b="b"/>
              <a:pathLst>
                <a:path w="4091940" h="419100">
                  <a:moveTo>
                    <a:pt x="4091937" y="419100"/>
                  </a:moveTo>
                  <a:lnTo>
                    <a:pt x="4091937" y="0"/>
                  </a:lnTo>
                  <a:lnTo>
                    <a:pt x="0" y="0"/>
                  </a:lnTo>
                  <a:lnTo>
                    <a:pt x="0" y="419100"/>
                  </a:lnTo>
                  <a:lnTo>
                    <a:pt x="4572" y="419100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4082793" y="9144"/>
                  </a:lnTo>
                  <a:lnTo>
                    <a:pt x="4082793" y="4572"/>
                  </a:lnTo>
                  <a:lnTo>
                    <a:pt x="4087365" y="9144"/>
                  </a:lnTo>
                  <a:lnTo>
                    <a:pt x="4087365" y="419100"/>
                  </a:lnTo>
                  <a:lnTo>
                    <a:pt x="4091937" y="419100"/>
                  </a:lnTo>
                  <a:close/>
                </a:path>
                <a:path w="4091940" h="419100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4091940" h="419100">
                  <a:moveTo>
                    <a:pt x="9144" y="409956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409956"/>
                  </a:lnTo>
                  <a:lnTo>
                    <a:pt x="9144" y="409956"/>
                  </a:lnTo>
                  <a:close/>
                </a:path>
                <a:path w="4091940" h="419100">
                  <a:moveTo>
                    <a:pt x="4087365" y="409956"/>
                  </a:moveTo>
                  <a:lnTo>
                    <a:pt x="4572" y="409956"/>
                  </a:lnTo>
                  <a:lnTo>
                    <a:pt x="9144" y="414528"/>
                  </a:lnTo>
                  <a:lnTo>
                    <a:pt x="9144" y="419100"/>
                  </a:lnTo>
                  <a:lnTo>
                    <a:pt x="4082793" y="419100"/>
                  </a:lnTo>
                  <a:lnTo>
                    <a:pt x="4082793" y="414528"/>
                  </a:lnTo>
                  <a:lnTo>
                    <a:pt x="4087365" y="409956"/>
                  </a:lnTo>
                  <a:close/>
                </a:path>
                <a:path w="4091940" h="419100">
                  <a:moveTo>
                    <a:pt x="9144" y="419100"/>
                  </a:moveTo>
                  <a:lnTo>
                    <a:pt x="9144" y="414528"/>
                  </a:lnTo>
                  <a:lnTo>
                    <a:pt x="4572" y="409956"/>
                  </a:lnTo>
                  <a:lnTo>
                    <a:pt x="4572" y="419100"/>
                  </a:lnTo>
                  <a:lnTo>
                    <a:pt x="9144" y="419100"/>
                  </a:lnTo>
                  <a:close/>
                </a:path>
                <a:path w="4091940" h="419100">
                  <a:moveTo>
                    <a:pt x="4087365" y="9144"/>
                  </a:moveTo>
                  <a:lnTo>
                    <a:pt x="4082793" y="4572"/>
                  </a:lnTo>
                  <a:lnTo>
                    <a:pt x="4082793" y="9144"/>
                  </a:lnTo>
                  <a:lnTo>
                    <a:pt x="4087365" y="9144"/>
                  </a:lnTo>
                  <a:close/>
                </a:path>
                <a:path w="4091940" h="419100">
                  <a:moveTo>
                    <a:pt x="4087365" y="409956"/>
                  </a:moveTo>
                  <a:lnTo>
                    <a:pt x="4087365" y="9144"/>
                  </a:lnTo>
                  <a:lnTo>
                    <a:pt x="4082793" y="9144"/>
                  </a:lnTo>
                  <a:lnTo>
                    <a:pt x="4082793" y="409956"/>
                  </a:lnTo>
                  <a:lnTo>
                    <a:pt x="4087365" y="409956"/>
                  </a:lnTo>
                  <a:close/>
                </a:path>
                <a:path w="4091940" h="419100">
                  <a:moveTo>
                    <a:pt x="4087365" y="419100"/>
                  </a:moveTo>
                  <a:lnTo>
                    <a:pt x="4087365" y="409956"/>
                  </a:lnTo>
                  <a:lnTo>
                    <a:pt x="4082793" y="414528"/>
                  </a:lnTo>
                  <a:lnTo>
                    <a:pt x="4082793" y="419100"/>
                  </a:lnTo>
                  <a:lnTo>
                    <a:pt x="4087365" y="419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9" name="object 9"/>
            <p:cNvSpPr/>
            <p:nvPr/>
          </p:nvSpPr>
          <p:spPr>
            <a:xfrm>
              <a:off x="3053532" y="3761231"/>
              <a:ext cx="384494" cy="1021080"/>
            </a:xfrm>
            <a:custGeom>
              <a:avLst/>
              <a:gdLst/>
              <a:ahLst/>
              <a:cxnLst/>
              <a:rect l="l" t="t" r="r" b="b"/>
              <a:pathLst>
                <a:path w="289560" h="1021079">
                  <a:moveTo>
                    <a:pt x="289559" y="1021079"/>
                  </a:moveTo>
                  <a:lnTo>
                    <a:pt x="289559" y="0"/>
                  </a:lnTo>
                  <a:lnTo>
                    <a:pt x="0" y="0"/>
                  </a:lnTo>
                  <a:lnTo>
                    <a:pt x="0" y="1021079"/>
                  </a:lnTo>
                  <a:lnTo>
                    <a:pt x="289559" y="102107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 sz="163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096646" y="3756660"/>
              <a:ext cx="300355" cy="1030605"/>
            </a:xfrm>
            <a:custGeom>
              <a:avLst/>
              <a:gdLst/>
              <a:ahLst/>
              <a:cxnLst/>
              <a:rect l="l" t="t" r="r" b="b"/>
              <a:pathLst>
                <a:path w="300354" h="1030604">
                  <a:moveTo>
                    <a:pt x="300228" y="1030224"/>
                  </a:moveTo>
                  <a:lnTo>
                    <a:pt x="300228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6096" y="1030224"/>
                  </a:lnTo>
                  <a:lnTo>
                    <a:pt x="6096" y="9144"/>
                  </a:lnTo>
                  <a:lnTo>
                    <a:pt x="10668" y="4572"/>
                  </a:lnTo>
                  <a:lnTo>
                    <a:pt x="10668" y="9144"/>
                  </a:lnTo>
                  <a:lnTo>
                    <a:pt x="291084" y="9144"/>
                  </a:lnTo>
                  <a:lnTo>
                    <a:pt x="291084" y="4572"/>
                  </a:lnTo>
                  <a:lnTo>
                    <a:pt x="295656" y="9144"/>
                  </a:lnTo>
                  <a:lnTo>
                    <a:pt x="295656" y="1030224"/>
                  </a:lnTo>
                  <a:lnTo>
                    <a:pt x="300228" y="1030224"/>
                  </a:lnTo>
                  <a:close/>
                </a:path>
                <a:path w="300354" h="1030604">
                  <a:moveTo>
                    <a:pt x="10668" y="9144"/>
                  </a:moveTo>
                  <a:lnTo>
                    <a:pt x="10668" y="4572"/>
                  </a:lnTo>
                  <a:lnTo>
                    <a:pt x="6096" y="9144"/>
                  </a:lnTo>
                  <a:lnTo>
                    <a:pt x="10668" y="9144"/>
                  </a:lnTo>
                  <a:close/>
                </a:path>
                <a:path w="300354" h="1030604">
                  <a:moveTo>
                    <a:pt x="10668" y="1021080"/>
                  </a:moveTo>
                  <a:lnTo>
                    <a:pt x="10668" y="9144"/>
                  </a:lnTo>
                  <a:lnTo>
                    <a:pt x="6096" y="9144"/>
                  </a:lnTo>
                  <a:lnTo>
                    <a:pt x="6096" y="1021080"/>
                  </a:lnTo>
                  <a:lnTo>
                    <a:pt x="10668" y="1021080"/>
                  </a:lnTo>
                  <a:close/>
                </a:path>
                <a:path w="300354" h="1030604">
                  <a:moveTo>
                    <a:pt x="295656" y="1021080"/>
                  </a:moveTo>
                  <a:lnTo>
                    <a:pt x="6096" y="1021080"/>
                  </a:lnTo>
                  <a:lnTo>
                    <a:pt x="10668" y="1025652"/>
                  </a:lnTo>
                  <a:lnTo>
                    <a:pt x="10668" y="1030224"/>
                  </a:lnTo>
                  <a:lnTo>
                    <a:pt x="291084" y="1030224"/>
                  </a:lnTo>
                  <a:lnTo>
                    <a:pt x="291084" y="1025652"/>
                  </a:lnTo>
                  <a:lnTo>
                    <a:pt x="295656" y="1021080"/>
                  </a:lnTo>
                  <a:close/>
                </a:path>
                <a:path w="300354" h="1030604">
                  <a:moveTo>
                    <a:pt x="10668" y="1030224"/>
                  </a:moveTo>
                  <a:lnTo>
                    <a:pt x="10668" y="1025652"/>
                  </a:lnTo>
                  <a:lnTo>
                    <a:pt x="6096" y="1021080"/>
                  </a:lnTo>
                  <a:lnTo>
                    <a:pt x="6096" y="1030224"/>
                  </a:lnTo>
                  <a:lnTo>
                    <a:pt x="10668" y="1030224"/>
                  </a:lnTo>
                  <a:close/>
                </a:path>
                <a:path w="300354" h="1030604">
                  <a:moveTo>
                    <a:pt x="295656" y="9144"/>
                  </a:moveTo>
                  <a:lnTo>
                    <a:pt x="291084" y="4572"/>
                  </a:lnTo>
                  <a:lnTo>
                    <a:pt x="291084" y="9144"/>
                  </a:lnTo>
                  <a:lnTo>
                    <a:pt x="295656" y="9144"/>
                  </a:lnTo>
                  <a:close/>
                </a:path>
                <a:path w="300354" h="1030604">
                  <a:moveTo>
                    <a:pt x="295656" y="1021080"/>
                  </a:moveTo>
                  <a:lnTo>
                    <a:pt x="295656" y="9144"/>
                  </a:lnTo>
                  <a:lnTo>
                    <a:pt x="291084" y="9144"/>
                  </a:lnTo>
                  <a:lnTo>
                    <a:pt x="291084" y="1021080"/>
                  </a:lnTo>
                  <a:lnTo>
                    <a:pt x="295656" y="1021080"/>
                  </a:lnTo>
                  <a:close/>
                </a:path>
                <a:path w="300354" h="1030604">
                  <a:moveTo>
                    <a:pt x="295656" y="1030224"/>
                  </a:moveTo>
                  <a:lnTo>
                    <a:pt x="295656" y="1021080"/>
                  </a:lnTo>
                  <a:lnTo>
                    <a:pt x="291084" y="1025652"/>
                  </a:lnTo>
                  <a:lnTo>
                    <a:pt x="291084" y="1030224"/>
                  </a:lnTo>
                  <a:lnTo>
                    <a:pt x="295656" y="10302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1" name="object 11"/>
            <p:cNvSpPr/>
            <p:nvPr/>
          </p:nvSpPr>
          <p:spPr>
            <a:xfrm>
              <a:off x="3089025" y="3564635"/>
              <a:ext cx="304800" cy="198120"/>
            </a:xfrm>
            <a:custGeom>
              <a:avLst/>
              <a:gdLst/>
              <a:ahLst/>
              <a:cxnLst/>
              <a:rect l="l" t="t" r="r" b="b"/>
              <a:pathLst>
                <a:path w="304800" h="198120">
                  <a:moveTo>
                    <a:pt x="304799" y="198119"/>
                  </a:moveTo>
                  <a:lnTo>
                    <a:pt x="304799" y="0"/>
                  </a:lnTo>
                  <a:lnTo>
                    <a:pt x="0" y="0"/>
                  </a:lnTo>
                  <a:lnTo>
                    <a:pt x="0" y="198119"/>
                  </a:lnTo>
                  <a:lnTo>
                    <a:pt x="304799" y="198119"/>
                  </a:lnTo>
                  <a:close/>
                </a:path>
              </a:pathLst>
            </a:custGeom>
            <a:solidFill>
              <a:srgbClr val="3232CC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2" name="object 12"/>
            <p:cNvSpPr/>
            <p:nvPr/>
          </p:nvSpPr>
          <p:spPr>
            <a:xfrm>
              <a:off x="3084454" y="3560064"/>
              <a:ext cx="314325" cy="207645"/>
            </a:xfrm>
            <a:custGeom>
              <a:avLst/>
              <a:gdLst/>
              <a:ahLst/>
              <a:cxnLst/>
              <a:rect l="l" t="t" r="r" b="b"/>
              <a:pathLst>
                <a:path w="314325" h="207645">
                  <a:moveTo>
                    <a:pt x="313944" y="207264"/>
                  </a:moveTo>
                  <a:lnTo>
                    <a:pt x="313944" y="0"/>
                  </a:lnTo>
                  <a:lnTo>
                    <a:pt x="0" y="0"/>
                  </a:lnTo>
                  <a:lnTo>
                    <a:pt x="0" y="207264"/>
                  </a:lnTo>
                  <a:lnTo>
                    <a:pt x="4572" y="20726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304800" y="9144"/>
                  </a:lnTo>
                  <a:lnTo>
                    <a:pt x="304800" y="4572"/>
                  </a:lnTo>
                  <a:lnTo>
                    <a:pt x="309372" y="9144"/>
                  </a:lnTo>
                  <a:lnTo>
                    <a:pt x="309372" y="207264"/>
                  </a:lnTo>
                  <a:lnTo>
                    <a:pt x="313944" y="207264"/>
                  </a:lnTo>
                  <a:close/>
                </a:path>
                <a:path w="314325" h="207645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14325" h="207645">
                  <a:moveTo>
                    <a:pt x="9144" y="198120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98120"/>
                  </a:lnTo>
                  <a:lnTo>
                    <a:pt x="9144" y="198120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4572" y="198120"/>
                  </a:lnTo>
                  <a:lnTo>
                    <a:pt x="9144" y="202692"/>
                  </a:lnTo>
                  <a:lnTo>
                    <a:pt x="9144" y="207264"/>
                  </a:lnTo>
                  <a:lnTo>
                    <a:pt x="304800" y="207264"/>
                  </a:lnTo>
                  <a:lnTo>
                    <a:pt x="304800" y="202692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9144" y="207264"/>
                  </a:moveTo>
                  <a:lnTo>
                    <a:pt x="9144" y="202692"/>
                  </a:lnTo>
                  <a:lnTo>
                    <a:pt x="4572" y="198120"/>
                  </a:lnTo>
                  <a:lnTo>
                    <a:pt x="4572" y="207264"/>
                  </a:lnTo>
                  <a:lnTo>
                    <a:pt x="9144" y="207264"/>
                  </a:lnTo>
                  <a:close/>
                </a:path>
                <a:path w="314325" h="207645">
                  <a:moveTo>
                    <a:pt x="309372" y="9144"/>
                  </a:moveTo>
                  <a:lnTo>
                    <a:pt x="304800" y="4572"/>
                  </a:lnTo>
                  <a:lnTo>
                    <a:pt x="304800" y="9144"/>
                  </a:lnTo>
                  <a:lnTo>
                    <a:pt x="309372" y="9144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309372" y="9144"/>
                  </a:lnTo>
                  <a:lnTo>
                    <a:pt x="304800" y="9144"/>
                  </a:lnTo>
                  <a:lnTo>
                    <a:pt x="304800" y="198120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309372" y="207264"/>
                  </a:moveTo>
                  <a:lnTo>
                    <a:pt x="309372" y="198120"/>
                  </a:lnTo>
                  <a:lnTo>
                    <a:pt x="304800" y="202692"/>
                  </a:lnTo>
                  <a:lnTo>
                    <a:pt x="304800" y="207264"/>
                  </a:lnTo>
                  <a:lnTo>
                    <a:pt x="309372" y="2072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9436608" y="2151169"/>
            <a:ext cx="646176" cy="1702030"/>
            <a:chOff x="7488814" y="3552444"/>
            <a:chExt cx="314325" cy="1227201"/>
          </a:xfrm>
        </p:grpSpPr>
        <p:sp>
          <p:nvSpPr>
            <p:cNvPr id="14" name="object 14"/>
            <p:cNvSpPr/>
            <p:nvPr/>
          </p:nvSpPr>
          <p:spPr>
            <a:xfrm>
              <a:off x="7506606" y="3753611"/>
              <a:ext cx="284672" cy="1025653"/>
            </a:xfrm>
            <a:custGeom>
              <a:avLst/>
              <a:gdLst/>
              <a:ahLst/>
              <a:cxnLst/>
              <a:rect l="l" t="t" r="r" b="b"/>
              <a:pathLst>
                <a:path w="291465" h="1021079">
                  <a:moveTo>
                    <a:pt x="291083" y="1021079"/>
                  </a:moveTo>
                  <a:lnTo>
                    <a:pt x="291083" y="0"/>
                  </a:lnTo>
                  <a:lnTo>
                    <a:pt x="0" y="0"/>
                  </a:lnTo>
                  <a:lnTo>
                    <a:pt x="0" y="1021079"/>
                  </a:lnTo>
                  <a:lnTo>
                    <a:pt x="291083" y="1021079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5" name="object 15"/>
            <p:cNvSpPr/>
            <p:nvPr/>
          </p:nvSpPr>
          <p:spPr>
            <a:xfrm>
              <a:off x="7501006" y="3749040"/>
              <a:ext cx="300355" cy="1030605"/>
            </a:xfrm>
            <a:custGeom>
              <a:avLst/>
              <a:gdLst/>
              <a:ahLst/>
              <a:cxnLst/>
              <a:rect l="l" t="t" r="r" b="b"/>
              <a:pathLst>
                <a:path w="300354" h="1030604">
                  <a:moveTo>
                    <a:pt x="300228" y="1030224"/>
                  </a:moveTo>
                  <a:lnTo>
                    <a:pt x="300228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4572" y="103022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291084" y="9144"/>
                  </a:lnTo>
                  <a:lnTo>
                    <a:pt x="291084" y="4572"/>
                  </a:lnTo>
                  <a:lnTo>
                    <a:pt x="295656" y="9144"/>
                  </a:lnTo>
                  <a:lnTo>
                    <a:pt x="295656" y="1030224"/>
                  </a:lnTo>
                  <a:lnTo>
                    <a:pt x="300228" y="1030224"/>
                  </a:lnTo>
                  <a:close/>
                </a:path>
                <a:path w="300354" h="1030604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00354" h="1030604">
                  <a:moveTo>
                    <a:pt x="9144" y="1019556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019556"/>
                  </a:lnTo>
                  <a:lnTo>
                    <a:pt x="9144" y="1019556"/>
                  </a:lnTo>
                  <a:close/>
                </a:path>
                <a:path w="300354" h="1030604">
                  <a:moveTo>
                    <a:pt x="295656" y="1019556"/>
                  </a:moveTo>
                  <a:lnTo>
                    <a:pt x="4572" y="1019556"/>
                  </a:lnTo>
                  <a:lnTo>
                    <a:pt x="9144" y="1025652"/>
                  </a:lnTo>
                  <a:lnTo>
                    <a:pt x="9144" y="1030224"/>
                  </a:lnTo>
                  <a:lnTo>
                    <a:pt x="291084" y="1030224"/>
                  </a:lnTo>
                  <a:lnTo>
                    <a:pt x="291084" y="1025652"/>
                  </a:lnTo>
                  <a:lnTo>
                    <a:pt x="295656" y="1019556"/>
                  </a:lnTo>
                  <a:close/>
                </a:path>
                <a:path w="300354" h="1030604">
                  <a:moveTo>
                    <a:pt x="9144" y="1030224"/>
                  </a:moveTo>
                  <a:lnTo>
                    <a:pt x="9144" y="1025652"/>
                  </a:lnTo>
                  <a:lnTo>
                    <a:pt x="4572" y="1019556"/>
                  </a:lnTo>
                  <a:lnTo>
                    <a:pt x="4572" y="1030224"/>
                  </a:lnTo>
                  <a:lnTo>
                    <a:pt x="9144" y="1030224"/>
                  </a:lnTo>
                  <a:close/>
                </a:path>
                <a:path w="300354" h="1030604">
                  <a:moveTo>
                    <a:pt x="295656" y="9144"/>
                  </a:moveTo>
                  <a:lnTo>
                    <a:pt x="291084" y="4572"/>
                  </a:lnTo>
                  <a:lnTo>
                    <a:pt x="291084" y="9144"/>
                  </a:lnTo>
                  <a:lnTo>
                    <a:pt x="295656" y="9144"/>
                  </a:lnTo>
                  <a:close/>
                </a:path>
                <a:path w="300354" h="1030604">
                  <a:moveTo>
                    <a:pt x="295656" y="1019556"/>
                  </a:moveTo>
                  <a:lnTo>
                    <a:pt x="295656" y="9144"/>
                  </a:lnTo>
                  <a:lnTo>
                    <a:pt x="291084" y="9144"/>
                  </a:lnTo>
                  <a:lnTo>
                    <a:pt x="291084" y="1019556"/>
                  </a:lnTo>
                  <a:lnTo>
                    <a:pt x="295656" y="1019556"/>
                  </a:lnTo>
                  <a:close/>
                </a:path>
                <a:path w="300354" h="1030604">
                  <a:moveTo>
                    <a:pt x="295656" y="1030224"/>
                  </a:moveTo>
                  <a:lnTo>
                    <a:pt x="295656" y="1019556"/>
                  </a:lnTo>
                  <a:lnTo>
                    <a:pt x="291084" y="1025652"/>
                  </a:lnTo>
                  <a:lnTo>
                    <a:pt x="291084" y="1030224"/>
                  </a:lnTo>
                  <a:lnTo>
                    <a:pt x="295656" y="10302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6" name="object 16"/>
            <p:cNvSpPr/>
            <p:nvPr/>
          </p:nvSpPr>
          <p:spPr>
            <a:xfrm>
              <a:off x="7488814" y="3557015"/>
              <a:ext cx="309371" cy="228901"/>
            </a:xfrm>
            <a:custGeom>
              <a:avLst/>
              <a:gdLst/>
              <a:ahLst/>
              <a:cxnLst/>
              <a:rect l="l" t="t" r="r" b="b"/>
              <a:pathLst>
                <a:path w="304800" h="198120">
                  <a:moveTo>
                    <a:pt x="304799" y="198119"/>
                  </a:moveTo>
                  <a:lnTo>
                    <a:pt x="304799" y="0"/>
                  </a:lnTo>
                  <a:lnTo>
                    <a:pt x="0" y="0"/>
                  </a:lnTo>
                  <a:lnTo>
                    <a:pt x="0" y="198119"/>
                  </a:lnTo>
                  <a:lnTo>
                    <a:pt x="304799" y="198119"/>
                  </a:lnTo>
                  <a:close/>
                </a:path>
              </a:pathLst>
            </a:custGeom>
            <a:solidFill>
              <a:srgbClr val="3232CC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7" name="object 17"/>
            <p:cNvSpPr/>
            <p:nvPr/>
          </p:nvSpPr>
          <p:spPr>
            <a:xfrm>
              <a:off x="7488814" y="3552444"/>
              <a:ext cx="314325" cy="207645"/>
            </a:xfrm>
            <a:custGeom>
              <a:avLst/>
              <a:gdLst/>
              <a:ahLst/>
              <a:cxnLst/>
              <a:rect l="l" t="t" r="r" b="b"/>
              <a:pathLst>
                <a:path w="314325" h="207645">
                  <a:moveTo>
                    <a:pt x="313944" y="207264"/>
                  </a:moveTo>
                  <a:lnTo>
                    <a:pt x="313944" y="0"/>
                  </a:lnTo>
                  <a:lnTo>
                    <a:pt x="0" y="0"/>
                  </a:lnTo>
                  <a:lnTo>
                    <a:pt x="0" y="207264"/>
                  </a:lnTo>
                  <a:lnTo>
                    <a:pt x="4572" y="20726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304800" y="9144"/>
                  </a:lnTo>
                  <a:lnTo>
                    <a:pt x="304800" y="4572"/>
                  </a:lnTo>
                  <a:lnTo>
                    <a:pt x="309372" y="9144"/>
                  </a:lnTo>
                  <a:lnTo>
                    <a:pt x="309372" y="207264"/>
                  </a:lnTo>
                  <a:lnTo>
                    <a:pt x="313944" y="207264"/>
                  </a:lnTo>
                  <a:close/>
                </a:path>
                <a:path w="314325" h="207645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314325" h="207645">
                  <a:moveTo>
                    <a:pt x="9144" y="198120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198120"/>
                  </a:lnTo>
                  <a:lnTo>
                    <a:pt x="9144" y="198120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4572" y="198120"/>
                  </a:lnTo>
                  <a:lnTo>
                    <a:pt x="9144" y="202692"/>
                  </a:lnTo>
                  <a:lnTo>
                    <a:pt x="9144" y="207264"/>
                  </a:lnTo>
                  <a:lnTo>
                    <a:pt x="304800" y="207264"/>
                  </a:lnTo>
                  <a:lnTo>
                    <a:pt x="304800" y="202692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9144" y="207264"/>
                  </a:moveTo>
                  <a:lnTo>
                    <a:pt x="9144" y="202692"/>
                  </a:lnTo>
                  <a:lnTo>
                    <a:pt x="4572" y="198120"/>
                  </a:lnTo>
                  <a:lnTo>
                    <a:pt x="4572" y="207264"/>
                  </a:lnTo>
                  <a:lnTo>
                    <a:pt x="9144" y="207264"/>
                  </a:lnTo>
                  <a:close/>
                </a:path>
                <a:path w="314325" h="207645">
                  <a:moveTo>
                    <a:pt x="309372" y="9144"/>
                  </a:moveTo>
                  <a:lnTo>
                    <a:pt x="304800" y="4572"/>
                  </a:lnTo>
                  <a:lnTo>
                    <a:pt x="304800" y="9144"/>
                  </a:lnTo>
                  <a:lnTo>
                    <a:pt x="309372" y="9144"/>
                  </a:lnTo>
                  <a:close/>
                </a:path>
                <a:path w="314325" h="207645">
                  <a:moveTo>
                    <a:pt x="309372" y="198120"/>
                  </a:moveTo>
                  <a:lnTo>
                    <a:pt x="309372" y="9144"/>
                  </a:lnTo>
                  <a:lnTo>
                    <a:pt x="304800" y="9144"/>
                  </a:lnTo>
                  <a:lnTo>
                    <a:pt x="304800" y="198120"/>
                  </a:lnTo>
                  <a:lnTo>
                    <a:pt x="309372" y="198120"/>
                  </a:lnTo>
                  <a:close/>
                </a:path>
                <a:path w="314325" h="207645">
                  <a:moveTo>
                    <a:pt x="309372" y="207264"/>
                  </a:moveTo>
                  <a:lnTo>
                    <a:pt x="309372" y="198120"/>
                  </a:lnTo>
                  <a:lnTo>
                    <a:pt x="304800" y="202692"/>
                  </a:lnTo>
                  <a:lnTo>
                    <a:pt x="304800" y="207264"/>
                  </a:lnTo>
                  <a:lnTo>
                    <a:pt x="309372" y="2072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518401" y="3182112"/>
            <a:ext cx="5430264" cy="3205092"/>
            <a:chOff x="3426169" y="4110227"/>
            <a:chExt cx="4112260" cy="2927604"/>
          </a:xfrm>
        </p:grpSpPr>
        <p:sp>
          <p:nvSpPr>
            <p:cNvPr id="19" name="object 19"/>
            <p:cNvSpPr/>
            <p:nvPr/>
          </p:nvSpPr>
          <p:spPr>
            <a:xfrm>
              <a:off x="3794638" y="4110227"/>
              <a:ext cx="3339084" cy="29276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426169" y="5528023"/>
              <a:ext cx="4112260" cy="504825"/>
            </a:xfrm>
            <a:custGeom>
              <a:avLst/>
              <a:gdLst/>
              <a:ahLst/>
              <a:cxnLst/>
              <a:rect l="l" t="t" r="r" b="b"/>
              <a:pathLst>
                <a:path w="4112259" h="504825">
                  <a:moveTo>
                    <a:pt x="637032" y="0"/>
                  </a:moveTo>
                  <a:lnTo>
                    <a:pt x="510540" y="25908"/>
                  </a:lnTo>
                  <a:lnTo>
                    <a:pt x="534720" y="56261"/>
                  </a:lnTo>
                  <a:lnTo>
                    <a:pt x="0" y="473964"/>
                  </a:lnTo>
                  <a:lnTo>
                    <a:pt x="22860" y="504444"/>
                  </a:lnTo>
                  <a:lnTo>
                    <a:pt x="558457" y="86055"/>
                  </a:lnTo>
                  <a:lnTo>
                    <a:pt x="573024" y="104343"/>
                  </a:lnTo>
                  <a:lnTo>
                    <a:pt x="582168" y="115824"/>
                  </a:lnTo>
                  <a:lnTo>
                    <a:pt x="637032" y="0"/>
                  </a:lnTo>
                  <a:close/>
                </a:path>
                <a:path w="4112259" h="504825">
                  <a:moveTo>
                    <a:pt x="4111752" y="156972"/>
                  </a:moveTo>
                  <a:lnTo>
                    <a:pt x="4101084" y="120396"/>
                  </a:lnTo>
                  <a:lnTo>
                    <a:pt x="3296628" y="352793"/>
                  </a:lnTo>
                  <a:lnTo>
                    <a:pt x="3285744" y="315468"/>
                  </a:lnTo>
                  <a:lnTo>
                    <a:pt x="3192780" y="402336"/>
                  </a:lnTo>
                  <a:lnTo>
                    <a:pt x="3278124" y="417944"/>
                  </a:lnTo>
                  <a:lnTo>
                    <a:pt x="3317748" y="425196"/>
                  </a:lnTo>
                  <a:lnTo>
                    <a:pt x="3307296" y="389369"/>
                  </a:lnTo>
                  <a:lnTo>
                    <a:pt x="4111752" y="156972"/>
                  </a:lnTo>
                  <a:close/>
                </a:path>
              </a:pathLst>
            </a:custGeom>
            <a:solidFill>
              <a:srgbClr val="CC0065"/>
            </a:solidFill>
          </p:spPr>
          <p:txBody>
            <a:bodyPr wrap="square" lIns="0" tIns="0" rIns="0" bIns="0" rtlCol="0"/>
            <a:lstStyle/>
            <a:p>
              <a:endParaRPr sz="1634" dirty="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0614207" y="2855334"/>
            <a:ext cx="60396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t</a:t>
            </a:r>
            <a:r>
              <a:rPr sz="1452" spc="-9" dirty="0">
                <a:latin typeface="Comic Sans MS"/>
                <a:cs typeface="Comic Sans MS"/>
              </a:rPr>
              <a:t>a</a:t>
            </a:r>
            <a:r>
              <a:rPr sz="1452" spc="-5" dirty="0">
                <a:latin typeface="Comic Sans MS"/>
                <a:cs typeface="Comic Sans MS"/>
              </a:rPr>
              <a:t>b</a:t>
            </a:r>
            <a:r>
              <a:rPr sz="1452" spc="-14" dirty="0">
                <a:latin typeface="Comic Sans MS"/>
                <a:cs typeface="Comic Sans MS"/>
              </a:rPr>
              <a:t>l</a:t>
            </a:r>
            <a:r>
              <a:rPr sz="1452" spc="-9" dirty="0">
                <a:latin typeface="Comic Sans MS"/>
                <a:cs typeface="Comic Sans MS"/>
              </a:rPr>
              <a:t>i</a:t>
            </a:r>
            <a:r>
              <a:rPr sz="1452" spc="-5" dirty="0">
                <a:latin typeface="Comic Sans MS"/>
                <a:cs typeface="Comic Sans MS"/>
              </a:rPr>
              <a:t>er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97152" y="2374929"/>
            <a:ext cx="2328672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b="1" spc="-9" dirty="0">
                <a:solidFill>
                  <a:srgbClr val="CC0065"/>
                </a:solidFill>
                <a:latin typeface="Comic Sans MS"/>
                <a:cs typeface="Comic Sans MS"/>
              </a:rPr>
              <a:t>Câbles </a:t>
            </a:r>
            <a:r>
              <a:rPr sz="1452" b="1" spc="-5" dirty="0">
                <a:solidFill>
                  <a:srgbClr val="CC0065"/>
                </a:solidFill>
                <a:latin typeface="Comic Sans MS"/>
                <a:cs typeface="Comic Sans MS"/>
              </a:rPr>
              <a:t>de  Pr</a:t>
            </a:r>
            <a:r>
              <a:rPr sz="1452" b="1" spc="-9" dirty="0">
                <a:solidFill>
                  <a:srgbClr val="CC0065"/>
                </a:solidFill>
                <a:latin typeface="Comic Sans MS"/>
                <a:cs typeface="Comic Sans MS"/>
              </a:rPr>
              <a:t>éc</a:t>
            </a:r>
            <a:r>
              <a:rPr sz="1452" b="1" spc="-5" dirty="0">
                <a:solidFill>
                  <a:srgbClr val="CC0065"/>
                </a:solidFill>
                <a:latin typeface="Comic Sans MS"/>
                <a:cs typeface="Comic Sans MS"/>
              </a:rPr>
              <a:t>ontra</a:t>
            </a:r>
            <a:r>
              <a:rPr sz="1452" b="1" spc="-9" dirty="0">
                <a:solidFill>
                  <a:srgbClr val="CC0065"/>
                </a:solidFill>
                <a:latin typeface="Comic Sans MS"/>
                <a:cs typeface="Comic Sans MS"/>
              </a:rPr>
              <a:t>i</a:t>
            </a:r>
            <a:r>
              <a:rPr sz="1452" b="1" spc="-5" dirty="0">
                <a:solidFill>
                  <a:srgbClr val="CC0065"/>
                </a:solidFill>
                <a:latin typeface="Comic Sans MS"/>
                <a:cs typeface="Comic Sans MS"/>
              </a:rPr>
              <a:t>nte  provisoire.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80455" y="688950"/>
            <a:ext cx="112148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Zone</a:t>
            </a:r>
            <a:r>
              <a:rPr sz="1452" b="1" spc="-5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b="1" spc="-5" dirty="0">
                <a:solidFill>
                  <a:srgbClr val="FF0000"/>
                </a:solidFill>
                <a:latin typeface="Comic Sans MS"/>
                <a:cs typeface="Comic Sans MS"/>
              </a:rPr>
              <a:t>tendue</a:t>
            </a:r>
            <a:endParaRPr sz="1452" dirty="0">
              <a:latin typeface="Comic Sans MS"/>
              <a:cs typeface="Comic Sans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276620" y="792941"/>
            <a:ext cx="3729254" cy="1538151"/>
            <a:chOff x="1138309" y="2418588"/>
            <a:chExt cx="4109085" cy="1694814"/>
          </a:xfrm>
        </p:grpSpPr>
        <p:sp>
          <p:nvSpPr>
            <p:cNvPr id="25" name="object 25"/>
            <p:cNvSpPr/>
            <p:nvPr/>
          </p:nvSpPr>
          <p:spPr>
            <a:xfrm>
              <a:off x="2587630" y="2418588"/>
              <a:ext cx="638810" cy="410209"/>
            </a:xfrm>
            <a:custGeom>
              <a:avLst/>
              <a:gdLst/>
              <a:ahLst/>
              <a:cxnLst/>
              <a:rect l="l" t="t" r="r" b="b"/>
              <a:pathLst>
                <a:path w="638810" h="410210">
                  <a:moveTo>
                    <a:pt x="508208" y="294812"/>
                  </a:moveTo>
                  <a:lnTo>
                    <a:pt x="28956" y="0"/>
                  </a:lnTo>
                  <a:lnTo>
                    <a:pt x="0" y="48768"/>
                  </a:lnTo>
                  <a:lnTo>
                    <a:pt x="477887" y="343634"/>
                  </a:lnTo>
                  <a:lnTo>
                    <a:pt x="508208" y="294812"/>
                  </a:lnTo>
                  <a:close/>
                </a:path>
                <a:path w="638810" h="410210">
                  <a:moveTo>
                    <a:pt x="531876" y="399714"/>
                  </a:moveTo>
                  <a:lnTo>
                    <a:pt x="531876" y="309372"/>
                  </a:lnTo>
                  <a:lnTo>
                    <a:pt x="501396" y="358140"/>
                  </a:lnTo>
                  <a:lnTo>
                    <a:pt x="477887" y="343634"/>
                  </a:lnTo>
                  <a:lnTo>
                    <a:pt x="448056" y="391668"/>
                  </a:lnTo>
                  <a:lnTo>
                    <a:pt x="531876" y="399714"/>
                  </a:lnTo>
                  <a:close/>
                </a:path>
                <a:path w="638810" h="410210">
                  <a:moveTo>
                    <a:pt x="531876" y="309372"/>
                  </a:moveTo>
                  <a:lnTo>
                    <a:pt x="508208" y="294812"/>
                  </a:lnTo>
                  <a:lnTo>
                    <a:pt x="477887" y="343634"/>
                  </a:lnTo>
                  <a:lnTo>
                    <a:pt x="501396" y="358140"/>
                  </a:lnTo>
                  <a:lnTo>
                    <a:pt x="531876" y="309372"/>
                  </a:lnTo>
                  <a:close/>
                </a:path>
                <a:path w="638810" h="410210">
                  <a:moveTo>
                    <a:pt x="638556" y="409956"/>
                  </a:moveTo>
                  <a:lnTo>
                    <a:pt x="537972" y="246888"/>
                  </a:lnTo>
                  <a:lnTo>
                    <a:pt x="508208" y="294812"/>
                  </a:lnTo>
                  <a:lnTo>
                    <a:pt x="531876" y="309372"/>
                  </a:lnTo>
                  <a:lnTo>
                    <a:pt x="531876" y="399714"/>
                  </a:lnTo>
                  <a:lnTo>
                    <a:pt x="638556" y="40995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6" name="object 26"/>
            <p:cNvSpPr/>
            <p:nvPr/>
          </p:nvSpPr>
          <p:spPr>
            <a:xfrm>
              <a:off x="1781434" y="3236976"/>
              <a:ext cx="123825" cy="876300"/>
            </a:xfrm>
            <a:custGeom>
              <a:avLst/>
              <a:gdLst/>
              <a:ahLst/>
              <a:cxnLst/>
              <a:rect l="l" t="t" r="r" b="b"/>
              <a:pathLst>
                <a:path w="123825" h="876300">
                  <a:moveTo>
                    <a:pt x="114300" y="111252"/>
                  </a:moveTo>
                  <a:lnTo>
                    <a:pt x="50292" y="0"/>
                  </a:lnTo>
                  <a:lnTo>
                    <a:pt x="0" y="117348"/>
                  </a:lnTo>
                  <a:lnTo>
                    <a:pt x="38100" y="115316"/>
                  </a:lnTo>
                  <a:lnTo>
                    <a:pt x="38100" y="96012"/>
                  </a:lnTo>
                  <a:lnTo>
                    <a:pt x="50292" y="96012"/>
                  </a:lnTo>
                  <a:lnTo>
                    <a:pt x="51419" y="114605"/>
                  </a:lnTo>
                  <a:lnTo>
                    <a:pt x="62484" y="114015"/>
                  </a:lnTo>
                  <a:lnTo>
                    <a:pt x="62484" y="94488"/>
                  </a:lnTo>
                  <a:lnTo>
                    <a:pt x="76200" y="94488"/>
                  </a:lnTo>
                  <a:lnTo>
                    <a:pt x="77336" y="113223"/>
                  </a:lnTo>
                  <a:lnTo>
                    <a:pt x="114300" y="111252"/>
                  </a:lnTo>
                  <a:close/>
                </a:path>
                <a:path w="123825" h="876300">
                  <a:moveTo>
                    <a:pt x="51419" y="114605"/>
                  </a:moveTo>
                  <a:lnTo>
                    <a:pt x="50292" y="96012"/>
                  </a:lnTo>
                  <a:lnTo>
                    <a:pt x="38100" y="96012"/>
                  </a:lnTo>
                  <a:lnTo>
                    <a:pt x="39265" y="115253"/>
                  </a:lnTo>
                  <a:lnTo>
                    <a:pt x="51419" y="114605"/>
                  </a:lnTo>
                  <a:close/>
                </a:path>
                <a:path w="123825" h="876300">
                  <a:moveTo>
                    <a:pt x="39265" y="115253"/>
                  </a:moveTo>
                  <a:lnTo>
                    <a:pt x="38100" y="96012"/>
                  </a:lnTo>
                  <a:lnTo>
                    <a:pt x="38100" y="115316"/>
                  </a:lnTo>
                  <a:lnTo>
                    <a:pt x="39265" y="115253"/>
                  </a:lnTo>
                  <a:close/>
                </a:path>
                <a:path w="123825" h="876300">
                  <a:moveTo>
                    <a:pt x="97536" y="874776"/>
                  </a:moveTo>
                  <a:lnTo>
                    <a:pt x="51419" y="114605"/>
                  </a:lnTo>
                  <a:lnTo>
                    <a:pt x="39265" y="115253"/>
                  </a:lnTo>
                  <a:lnTo>
                    <a:pt x="85344" y="876300"/>
                  </a:lnTo>
                  <a:lnTo>
                    <a:pt x="97536" y="874776"/>
                  </a:lnTo>
                  <a:close/>
                </a:path>
                <a:path w="123825" h="876300">
                  <a:moveTo>
                    <a:pt x="77336" y="113223"/>
                  </a:moveTo>
                  <a:lnTo>
                    <a:pt x="76200" y="94488"/>
                  </a:lnTo>
                  <a:lnTo>
                    <a:pt x="62484" y="94488"/>
                  </a:lnTo>
                  <a:lnTo>
                    <a:pt x="63700" y="113950"/>
                  </a:lnTo>
                  <a:lnTo>
                    <a:pt x="77336" y="113223"/>
                  </a:lnTo>
                  <a:close/>
                </a:path>
                <a:path w="123825" h="876300">
                  <a:moveTo>
                    <a:pt x="63700" y="113950"/>
                  </a:moveTo>
                  <a:lnTo>
                    <a:pt x="62484" y="94488"/>
                  </a:lnTo>
                  <a:lnTo>
                    <a:pt x="62484" y="114015"/>
                  </a:lnTo>
                  <a:lnTo>
                    <a:pt x="63700" y="113950"/>
                  </a:lnTo>
                  <a:close/>
                </a:path>
                <a:path w="123825" h="876300">
                  <a:moveTo>
                    <a:pt x="123444" y="873252"/>
                  </a:moveTo>
                  <a:lnTo>
                    <a:pt x="77336" y="113223"/>
                  </a:lnTo>
                  <a:lnTo>
                    <a:pt x="63700" y="113950"/>
                  </a:lnTo>
                  <a:lnTo>
                    <a:pt x="111252" y="874776"/>
                  </a:lnTo>
                  <a:lnTo>
                    <a:pt x="123444" y="8732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7" name="object 27"/>
            <p:cNvSpPr/>
            <p:nvPr/>
          </p:nvSpPr>
          <p:spPr>
            <a:xfrm>
              <a:off x="1138309" y="2887979"/>
              <a:ext cx="4109085" cy="515620"/>
            </a:xfrm>
            <a:custGeom>
              <a:avLst/>
              <a:gdLst/>
              <a:ahLst/>
              <a:cxnLst/>
              <a:rect l="l" t="t" r="r" b="b"/>
              <a:pathLst>
                <a:path w="4109085" h="515620">
                  <a:moveTo>
                    <a:pt x="4108700" y="478535"/>
                  </a:moveTo>
                  <a:lnTo>
                    <a:pt x="3855716" y="390143"/>
                  </a:lnTo>
                  <a:lnTo>
                    <a:pt x="3476240" y="262127"/>
                  </a:lnTo>
                  <a:lnTo>
                    <a:pt x="3223256" y="185927"/>
                  </a:lnTo>
                  <a:lnTo>
                    <a:pt x="3096764" y="150875"/>
                  </a:lnTo>
                  <a:lnTo>
                    <a:pt x="2970272" y="118871"/>
                  </a:lnTo>
                  <a:lnTo>
                    <a:pt x="2842256" y="89915"/>
                  </a:lnTo>
                  <a:lnTo>
                    <a:pt x="2715764" y="64007"/>
                  </a:lnTo>
                  <a:lnTo>
                    <a:pt x="2587748" y="42671"/>
                  </a:lnTo>
                  <a:lnTo>
                    <a:pt x="2459732" y="24383"/>
                  </a:lnTo>
                  <a:lnTo>
                    <a:pt x="2331716" y="10667"/>
                  </a:lnTo>
                  <a:lnTo>
                    <a:pt x="2203700" y="3047"/>
                  </a:lnTo>
                  <a:lnTo>
                    <a:pt x="2074160" y="0"/>
                  </a:lnTo>
                  <a:lnTo>
                    <a:pt x="1946144" y="3047"/>
                  </a:lnTo>
                  <a:lnTo>
                    <a:pt x="1816604" y="10667"/>
                  </a:lnTo>
                  <a:lnTo>
                    <a:pt x="1687064" y="22859"/>
                  </a:lnTo>
                  <a:lnTo>
                    <a:pt x="1557524" y="39623"/>
                  </a:lnTo>
                  <a:lnTo>
                    <a:pt x="1427984" y="60959"/>
                  </a:lnTo>
                  <a:lnTo>
                    <a:pt x="1298444" y="85343"/>
                  </a:lnTo>
                  <a:lnTo>
                    <a:pt x="1168904" y="112775"/>
                  </a:lnTo>
                  <a:lnTo>
                    <a:pt x="1039364" y="144779"/>
                  </a:lnTo>
                  <a:lnTo>
                    <a:pt x="909824" y="178307"/>
                  </a:lnTo>
                  <a:lnTo>
                    <a:pt x="780284" y="214883"/>
                  </a:lnTo>
                  <a:lnTo>
                    <a:pt x="649220" y="252983"/>
                  </a:lnTo>
                  <a:lnTo>
                    <a:pt x="519680" y="294131"/>
                  </a:lnTo>
                  <a:lnTo>
                    <a:pt x="260603" y="377951"/>
                  </a:lnTo>
                  <a:lnTo>
                    <a:pt x="0" y="464819"/>
                  </a:lnTo>
                  <a:lnTo>
                    <a:pt x="12191" y="501395"/>
                  </a:lnTo>
                  <a:lnTo>
                    <a:pt x="272795" y="414527"/>
                  </a:lnTo>
                  <a:lnTo>
                    <a:pt x="531872" y="329183"/>
                  </a:lnTo>
                  <a:lnTo>
                    <a:pt x="661412" y="289559"/>
                  </a:lnTo>
                  <a:lnTo>
                    <a:pt x="790952" y="251459"/>
                  </a:lnTo>
                  <a:lnTo>
                    <a:pt x="920492" y="214883"/>
                  </a:lnTo>
                  <a:lnTo>
                    <a:pt x="1048508" y="181355"/>
                  </a:lnTo>
                  <a:lnTo>
                    <a:pt x="1178048" y="150875"/>
                  </a:lnTo>
                  <a:lnTo>
                    <a:pt x="1307588" y="121919"/>
                  </a:lnTo>
                  <a:lnTo>
                    <a:pt x="1435604" y="97535"/>
                  </a:lnTo>
                  <a:lnTo>
                    <a:pt x="1563620" y="76199"/>
                  </a:lnTo>
                  <a:lnTo>
                    <a:pt x="1691636" y="60959"/>
                  </a:lnTo>
                  <a:lnTo>
                    <a:pt x="1819652" y="48767"/>
                  </a:lnTo>
                  <a:lnTo>
                    <a:pt x="1947668" y="41147"/>
                  </a:lnTo>
                  <a:lnTo>
                    <a:pt x="2075684" y="38099"/>
                  </a:lnTo>
                  <a:lnTo>
                    <a:pt x="2202176" y="41147"/>
                  </a:lnTo>
                  <a:lnTo>
                    <a:pt x="2328668" y="48767"/>
                  </a:lnTo>
                  <a:lnTo>
                    <a:pt x="2455160" y="62483"/>
                  </a:lnTo>
                  <a:lnTo>
                    <a:pt x="2581652" y="79247"/>
                  </a:lnTo>
                  <a:lnTo>
                    <a:pt x="2708144" y="102107"/>
                  </a:lnTo>
                  <a:lnTo>
                    <a:pt x="2834636" y="126491"/>
                  </a:lnTo>
                  <a:lnTo>
                    <a:pt x="2961128" y="155447"/>
                  </a:lnTo>
                  <a:lnTo>
                    <a:pt x="3087620" y="187451"/>
                  </a:lnTo>
                  <a:lnTo>
                    <a:pt x="3214112" y="222503"/>
                  </a:lnTo>
                  <a:lnTo>
                    <a:pt x="3339080" y="260603"/>
                  </a:lnTo>
                  <a:lnTo>
                    <a:pt x="3465572" y="298703"/>
                  </a:lnTo>
                  <a:lnTo>
                    <a:pt x="3592064" y="339851"/>
                  </a:lnTo>
                  <a:lnTo>
                    <a:pt x="3843524" y="426719"/>
                  </a:lnTo>
                  <a:lnTo>
                    <a:pt x="4096508" y="515111"/>
                  </a:lnTo>
                  <a:lnTo>
                    <a:pt x="4108700" y="478535"/>
                  </a:lnTo>
                  <a:close/>
                </a:path>
              </a:pathLst>
            </a:custGeom>
            <a:solidFill>
              <a:srgbClr val="CC0065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7522198" y="1239280"/>
            <a:ext cx="4401577" cy="1638031"/>
            <a:chOff x="5507614" y="2816352"/>
            <a:chExt cx="4197350" cy="1318260"/>
          </a:xfrm>
        </p:grpSpPr>
        <p:sp>
          <p:nvSpPr>
            <p:cNvPr id="29" name="object 29"/>
            <p:cNvSpPr/>
            <p:nvPr/>
          </p:nvSpPr>
          <p:spPr>
            <a:xfrm>
              <a:off x="8182234" y="3489960"/>
              <a:ext cx="489584" cy="645160"/>
            </a:xfrm>
            <a:custGeom>
              <a:avLst/>
              <a:gdLst/>
              <a:ahLst/>
              <a:cxnLst/>
              <a:rect l="l" t="t" r="r" b="b"/>
              <a:pathLst>
                <a:path w="489584" h="645160">
                  <a:moveTo>
                    <a:pt x="85344" y="42672"/>
                  </a:moveTo>
                  <a:lnTo>
                    <a:pt x="0" y="0"/>
                  </a:lnTo>
                  <a:lnTo>
                    <a:pt x="16764" y="94488"/>
                  </a:lnTo>
                  <a:lnTo>
                    <a:pt x="32004" y="82973"/>
                  </a:lnTo>
                  <a:lnTo>
                    <a:pt x="32004" y="65532"/>
                  </a:lnTo>
                  <a:lnTo>
                    <a:pt x="54864" y="48768"/>
                  </a:lnTo>
                  <a:lnTo>
                    <a:pt x="62970" y="59576"/>
                  </a:lnTo>
                  <a:lnTo>
                    <a:pt x="85344" y="42672"/>
                  </a:lnTo>
                  <a:close/>
                </a:path>
                <a:path w="489584" h="645160">
                  <a:moveTo>
                    <a:pt x="62970" y="59576"/>
                  </a:moveTo>
                  <a:lnTo>
                    <a:pt x="54864" y="48768"/>
                  </a:lnTo>
                  <a:lnTo>
                    <a:pt x="32004" y="65532"/>
                  </a:lnTo>
                  <a:lnTo>
                    <a:pt x="40353" y="76664"/>
                  </a:lnTo>
                  <a:lnTo>
                    <a:pt x="62970" y="59576"/>
                  </a:lnTo>
                  <a:close/>
                </a:path>
                <a:path w="489584" h="645160">
                  <a:moveTo>
                    <a:pt x="40353" y="76664"/>
                  </a:moveTo>
                  <a:lnTo>
                    <a:pt x="32004" y="65532"/>
                  </a:lnTo>
                  <a:lnTo>
                    <a:pt x="32004" y="82973"/>
                  </a:lnTo>
                  <a:lnTo>
                    <a:pt x="40353" y="76664"/>
                  </a:lnTo>
                  <a:close/>
                </a:path>
                <a:path w="489584" h="645160">
                  <a:moveTo>
                    <a:pt x="489204" y="627888"/>
                  </a:moveTo>
                  <a:lnTo>
                    <a:pt x="62970" y="59576"/>
                  </a:lnTo>
                  <a:lnTo>
                    <a:pt x="40353" y="76664"/>
                  </a:lnTo>
                  <a:lnTo>
                    <a:pt x="466344" y="644652"/>
                  </a:lnTo>
                  <a:lnTo>
                    <a:pt x="489204" y="6278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0" name="object 30"/>
            <p:cNvSpPr/>
            <p:nvPr/>
          </p:nvSpPr>
          <p:spPr>
            <a:xfrm>
              <a:off x="5512185" y="2820923"/>
              <a:ext cx="4188460" cy="728980"/>
            </a:xfrm>
            <a:custGeom>
              <a:avLst/>
              <a:gdLst/>
              <a:ahLst/>
              <a:cxnLst/>
              <a:rect l="l" t="t" r="r" b="b"/>
              <a:pathLst>
                <a:path w="4188459" h="728979">
                  <a:moveTo>
                    <a:pt x="4187951" y="728471"/>
                  </a:moveTo>
                  <a:lnTo>
                    <a:pt x="4187951" y="0"/>
                  </a:lnTo>
                  <a:lnTo>
                    <a:pt x="0" y="0"/>
                  </a:lnTo>
                  <a:lnTo>
                    <a:pt x="0" y="728471"/>
                  </a:lnTo>
                  <a:lnTo>
                    <a:pt x="4187951" y="728471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1" name="object 31"/>
            <p:cNvSpPr/>
            <p:nvPr/>
          </p:nvSpPr>
          <p:spPr>
            <a:xfrm>
              <a:off x="5507614" y="2816352"/>
              <a:ext cx="4197350" cy="739140"/>
            </a:xfrm>
            <a:custGeom>
              <a:avLst/>
              <a:gdLst/>
              <a:ahLst/>
              <a:cxnLst/>
              <a:rect l="l" t="t" r="r" b="b"/>
              <a:pathLst>
                <a:path w="4197350" h="739139">
                  <a:moveTo>
                    <a:pt x="4197096" y="739140"/>
                  </a:moveTo>
                  <a:lnTo>
                    <a:pt x="4197096" y="0"/>
                  </a:lnTo>
                  <a:lnTo>
                    <a:pt x="0" y="0"/>
                  </a:lnTo>
                  <a:lnTo>
                    <a:pt x="0" y="739140"/>
                  </a:lnTo>
                  <a:lnTo>
                    <a:pt x="4572" y="739140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4187952" y="9144"/>
                  </a:lnTo>
                  <a:lnTo>
                    <a:pt x="4187952" y="4572"/>
                  </a:lnTo>
                  <a:lnTo>
                    <a:pt x="4192524" y="9144"/>
                  </a:lnTo>
                  <a:lnTo>
                    <a:pt x="4192524" y="739140"/>
                  </a:lnTo>
                  <a:lnTo>
                    <a:pt x="4197096" y="739140"/>
                  </a:lnTo>
                  <a:close/>
                </a:path>
                <a:path w="4197350" h="739139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4197350" h="739139">
                  <a:moveTo>
                    <a:pt x="9144" y="728472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728472"/>
                  </a:lnTo>
                  <a:lnTo>
                    <a:pt x="9144" y="728472"/>
                  </a:lnTo>
                  <a:close/>
                </a:path>
                <a:path w="4197350" h="739139">
                  <a:moveTo>
                    <a:pt x="4192524" y="728472"/>
                  </a:moveTo>
                  <a:lnTo>
                    <a:pt x="4572" y="728472"/>
                  </a:lnTo>
                  <a:lnTo>
                    <a:pt x="9144" y="733044"/>
                  </a:lnTo>
                  <a:lnTo>
                    <a:pt x="9144" y="739140"/>
                  </a:lnTo>
                  <a:lnTo>
                    <a:pt x="4187952" y="739140"/>
                  </a:lnTo>
                  <a:lnTo>
                    <a:pt x="4187952" y="733044"/>
                  </a:lnTo>
                  <a:lnTo>
                    <a:pt x="4192524" y="728472"/>
                  </a:lnTo>
                  <a:close/>
                </a:path>
                <a:path w="4197350" h="739139">
                  <a:moveTo>
                    <a:pt x="9144" y="739140"/>
                  </a:moveTo>
                  <a:lnTo>
                    <a:pt x="9144" y="733044"/>
                  </a:lnTo>
                  <a:lnTo>
                    <a:pt x="4572" y="728472"/>
                  </a:lnTo>
                  <a:lnTo>
                    <a:pt x="4572" y="739140"/>
                  </a:lnTo>
                  <a:lnTo>
                    <a:pt x="9144" y="739140"/>
                  </a:lnTo>
                  <a:close/>
                </a:path>
                <a:path w="4197350" h="739139">
                  <a:moveTo>
                    <a:pt x="4192524" y="9144"/>
                  </a:moveTo>
                  <a:lnTo>
                    <a:pt x="4187952" y="4572"/>
                  </a:lnTo>
                  <a:lnTo>
                    <a:pt x="4187952" y="9144"/>
                  </a:lnTo>
                  <a:lnTo>
                    <a:pt x="4192524" y="9144"/>
                  </a:lnTo>
                  <a:close/>
                </a:path>
                <a:path w="4197350" h="739139">
                  <a:moveTo>
                    <a:pt x="4192524" y="728472"/>
                  </a:moveTo>
                  <a:lnTo>
                    <a:pt x="4192524" y="9144"/>
                  </a:lnTo>
                  <a:lnTo>
                    <a:pt x="4187952" y="9144"/>
                  </a:lnTo>
                  <a:lnTo>
                    <a:pt x="4187952" y="728472"/>
                  </a:lnTo>
                  <a:lnTo>
                    <a:pt x="4192524" y="728472"/>
                  </a:lnTo>
                  <a:close/>
                </a:path>
                <a:path w="4197350" h="739139">
                  <a:moveTo>
                    <a:pt x="4192524" y="739140"/>
                  </a:moveTo>
                  <a:lnTo>
                    <a:pt x="4192524" y="728472"/>
                  </a:lnTo>
                  <a:lnTo>
                    <a:pt x="4187952" y="733044"/>
                  </a:lnTo>
                  <a:lnTo>
                    <a:pt x="4187952" y="739140"/>
                  </a:lnTo>
                  <a:lnTo>
                    <a:pt x="4192524" y="7391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2" name="object 32"/>
            <p:cNvSpPr/>
            <p:nvPr/>
          </p:nvSpPr>
          <p:spPr>
            <a:xfrm>
              <a:off x="5512185" y="2967227"/>
              <a:ext cx="4188460" cy="410209"/>
            </a:xfrm>
            <a:custGeom>
              <a:avLst/>
              <a:gdLst/>
              <a:ahLst/>
              <a:cxnLst/>
              <a:rect l="l" t="t" r="r" b="b"/>
              <a:pathLst>
                <a:path w="4188459" h="410210">
                  <a:moveTo>
                    <a:pt x="4187951" y="409955"/>
                  </a:moveTo>
                  <a:lnTo>
                    <a:pt x="4187951" y="0"/>
                  </a:lnTo>
                  <a:lnTo>
                    <a:pt x="0" y="0"/>
                  </a:lnTo>
                  <a:lnTo>
                    <a:pt x="0" y="409955"/>
                  </a:lnTo>
                  <a:lnTo>
                    <a:pt x="4187951" y="409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3" name="object 33"/>
            <p:cNvSpPr/>
            <p:nvPr/>
          </p:nvSpPr>
          <p:spPr>
            <a:xfrm>
              <a:off x="5507614" y="2962656"/>
              <a:ext cx="4197350" cy="419100"/>
            </a:xfrm>
            <a:custGeom>
              <a:avLst/>
              <a:gdLst/>
              <a:ahLst/>
              <a:cxnLst/>
              <a:rect l="l" t="t" r="r" b="b"/>
              <a:pathLst>
                <a:path w="4197350" h="419100">
                  <a:moveTo>
                    <a:pt x="4197096" y="419100"/>
                  </a:moveTo>
                  <a:lnTo>
                    <a:pt x="4197096" y="0"/>
                  </a:lnTo>
                  <a:lnTo>
                    <a:pt x="0" y="0"/>
                  </a:lnTo>
                  <a:lnTo>
                    <a:pt x="0" y="419100"/>
                  </a:lnTo>
                  <a:lnTo>
                    <a:pt x="4572" y="419100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4187952" y="9144"/>
                  </a:lnTo>
                  <a:lnTo>
                    <a:pt x="4187952" y="4572"/>
                  </a:lnTo>
                  <a:lnTo>
                    <a:pt x="4192524" y="9144"/>
                  </a:lnTo>
                  <a:lnTo>
                    <a:pt x="4192524" y="419100"/>
                  </a:lnTo>
                  <a:lnTo>
                    <a:pt x="4197096" y="419100"/>
                  </a:lnTo>
                  <a:close/>
                </a:path>
                <a:path w="4197350" h="419100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4197350" h="419100">
                  <a:moveTo>
                    <a:pt x="9144" y="409956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409956"/>
                  </a:lnTo>
                  <a:lnTo>
                    <a:pt x="9144" y="409956"/>
                  </a:lnTo>
                  <a:close/>
                </a:path>
                <a:path w="4197350" h="419100">
                  <a:moveTo>
                    <a:pt x="4192524" y="409956"/>
                  </a:moveTo>
                  <a:lnTo>
                    <a:pt x="4572" y="409956"/>
                  </a:lnTo>
                  <a:lnTo>
                    <a:pt x="9144" y="414528"/>
                  </a:lnTo>
                  <a:lnTo>
                    <a:pt x="9144" y="419100"/>
                  </a:lnTo>
                  <a:lnTo>
                    <a:pt x="4187952" y="419100"/>
                  </a:lnTo>
                  <a:lnTo>
                    <a:pt x="4187952" y="414528"/>
                  </a:lnTo>
                  <a:lnTo>
                    <a:pt x="4192524" y="409956"/>
                  </a:lnTo>
                  <a:close/>
                </a:path>
                <a:path w="4197350" h="419100">
                  <a:moveTo>
                    <a:pt x="9144" y="419100"/>
                  </a:moveTo>
                  <a:lnTo>
                    <a:pt x="9144" y="414528"/>
                  </a:lnTo>
                  <a:lnTo>
                    <a:pt x="4572" y="409956"/>
                  </a:lnTo>
                  <a:lnTo>
                    <a:pt x="4572" y="419100"/>
                  </a:lnTo>
                  <a:lnTo>
                    <a:pt x="9144" y="419100"/>
                  </a:lnTo>
                  <a:close/>
                </a:path>
                <a:path w="4197350" h="419100">
                  <a:moveTo>
                    <a:pt x="4192524" y="9144"/>
                  </a:moveTo>
                  <a:lnTo>
                    <a:pt x="4187952" y="4572"/>
                  </a:lnTo>
                  <a:lnTo>
                    <a:pt x="4187952" y="9144"/>
                  </a:lnTo>
                  <a:lnTo>
                    <a:pt x="4192524" y="9144"/>
                  </a:lnTo>
                  <a:close/>
                </a:path>
                <a:path w="4197350" h="419100">
                  <a:moveTo>
                    <a:pt x="4192524" y="409956"/>
                  </a:moveTo>
                  <a:lnTo>
                    <a:pt x="4192524" y="9144"/>
                  </a:lnTo>
                  <a:lnTo>
                    <a:pt x="4187952" y="9144"/>
                  </a:lnTo>
                  <a:lnTo>
                    <a:pt x="4187952" y="409956"/>
                  </a:lnTo>
                  <a:lnTo>
                    <a:pt x="4192524" y="409956"/>
                  </a:lnTo>
                  <a:close/>
                </a:path>
                <a:path w="4197350" h="419100">
                  <a:moveTo>
                    <a:pt x="4192524" y="419100"/>
                  </a:moveTo>
                  <a:lnTo>
                    <a:pt x="4192524" y="409956"/>
                  </a:lnTo>
                  <a:lnTo>
                    <a:pt x="4187952" y="414528"/>
                  </a:lnTo>
                  <a:lnTo>
                    <a:pt x="4187952" y="419100"/>
                  </a:lnTo>
                  <a:lnTo>
                    <a:pt x="4192524" y="419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4" name="object 34"/>
            <p:cNvSpPr/>
            <p:nvPr/>
          </p:nvSpPr>
          <p:spPr>
            <a:xfrm>
              <a:off x="5573145" y="2894075"/>
              <a:ext cx="4107179" cy="515620"/>
            </a:xfrm>
            <a:custGeom>
              <a:avLst/>
              <a:gdLst/>
              <a:ahLst/>
              <a:cxnLst/>
              <a:rect l="l" t="t" r="r" b="b"/>
              <a:pathLst>
                <a:path w="4107179" h="515620">
                  <a:moveTo>
                    <a:pt x="4107179" y="480059"/>
                  </a:moveTo>
                  <a:lnTo>
                    <a:pt x="3854195" y="390143"/>
                  </a:lnTo>
                  <a:lnTo>
                    <a:pt x="3602735" y="304799"/>
                  </a:lnTo>
                  <a:lnTo>
                    <a:pt x="3476243" y="263651"/>
                  </a:lnTo>
                  <a:lnTo>
                    <a:pt x="3349751" y="224027"/>
                  </a:lnTo>
                  <a:lnTo>
                    <a:pt x="3223259" y="185927"/>
                  </a:lnTo>
                  <a:lnTo>
                    <a:pt x="3095243" y="150875"/>
                  </a:lnTo>
                  <a:lnTo>
                    <a:pt x="2968751" y="118871"/>
                  </a:lnTo>
                  <a:lnTo>
                    <a:pt x="2842259" y="89915"/>
                  </a:lnTo>
                  <a:lnTo>
                    <a:pt x="2714243" y="64007"/>
                  </a:lnTo>
                  <a:lnTo>
                    <a:pt x="2586227" y="42671"/>
                  </a:lnTo>
                  <a:lnTo>
                    <a:pt x="2458211" y="24383"/>
                  </a:lnTo>
                  <a:lnTo>
                    <a:pt x="2330195" y="12191"/>
                  </a:lnTo>
                  <a:lnTo>
                    <a:pt x="2202179" y="3047"/>
                  </a:lnTo>
                  <a:lnTo>
                    <a:pt x="2074163" y="0"/>
                  </a:lnTo>
                  <a:lnTo>
                    <a:pt x="1944623" y="3047"/>
                  </a:lnTo>
                  <a:lnTo>
                    <a:pt x="1815083" y="10667"/>
                  </a:lnTo>
                  <a:lnTo>
                    <a:pt x="1687067" y="22859"/>
                  </a:lnTo>
                  <a:lnTo>
                    <a:pt x="1557527" y="39623"/>
                  </a:lnTo>
                  <a:lnTo>
                    <a:pt x="1427987" y="60959"/>
                  </a:lnTo>
                  <a:lnTo>
                    <a:pt x="1298447" y="85343"/>
                  </a:lnTo>
                  <a:lnTo>
                    <a:pt x="1168907" y="112775"/>
                  </a:lnTo>
                  <a:lnTo>
                    <a:pt x="1037843" y="144779"/>
                  </a:lnTo>
                  <a:lnTo>
                    <a:pt x="908303" y="178307"/>
                  </a:lnTo>
                  <a:lnTo>
                    <a:pt x="778763" y="214883"/>
                  </a:lnTo>
                  <a:lnTo>
                    <a:pt x="649223" y="252983"/>
                  </a:lnTo>
                  <a:lnTo>
                    <a:pt x="518159" y="294131"/>
                  </a:lnTo>
                  <a:lnTo>
                    <a:pt x="259079" y="377951"/>
                  </a:lnTo>
                  <a:lnTo>
                    <a:pt x="0" y="464819"/>
                  </a:lnTo>
                  <a:lnTo>
                    <a:pt x="12191" y="501395"/>
                  </a:lnTo>
                  <a:lnTo>
                    <a:pt x="271271" y="414527"/>
                  </a:lnTo>
                  <a:lnTo>
                    <a:pt x="530351" y="330707"/>
                  </a:lnTo>
                  <a:lnTo>
                    <a:pt x="659891" y="289559"/>
                  </a:lnTo>
                  <a:lnTo>
                    <a:pt x="789431" y="251459"/>
                  </a:lnTo>
                  <a:lnTo>
                    <a:pt x="918971" y="214883"/>
                  </a:lnTo>
                  <a:lnTo>
                    <a:pt x="1048511" y="181355"/>
                  </a:lnTo>
                  <a:lnTo>
                    <a:pt x="1176527" y="150875"/>
                  </a:lnTo>
                  <a:lnTo>
                    <a:pt x="1306067" y="121919"/>
                  </a:lnTo>
                  <a:lnTo>
                    <a:pt x="1434083" y="97535"/>
                  </a:lnTo>
                  <a:lnTo>
                    <a:pt x="1563623" y="77723"/>
                  </a:lnTo>
                  <a:lnTo>
                    <a:pt x="1691639" y="60959"/>
                  </a:lnTo>
                  <a:lnTo>
                    <a:pt x="1819655" y="48767"/>
                  </a:lnTo>
                  <a:lnTo>
                    <a:pt x="1947671" y="41147"/>
                  </a:lnTo>
                  <a:lnTo>
                    <a:pt x="2074163" y="38099"/>
                  </a:lnTo>
                  <a:lnTo>
                    <a:pt x="2200655" y="41147"/>
                  </a:lnTo>
                  <a:lnTo>
                    <a:pt x="2328671" y="50291"/>
                  </a:lnTo>
                  <a:lnTo>
                    <a:pt x="2455163" y="62483"/>
                  </a:lnTo>
                  <a:lnTo>
                    <a:pt x="2581655" y="80771"/>
                  </a:lnTo>
                  <a:lnTo>
                    <a:pt x="2708147" y="102107"/>
                  </a:lnTo>
                  <a:lnTo>
                    <a:pt x="2834639" y="128015"/>
                  </a:lnTo>
                  <a:lnTo>
                    <a:pt x="2959607" y="155447"/>
                  </a:lnTo>
                  <a:lnTo>
                    <a:pt x="3086099" y="187451"/>
                  </a:lnTo>
                  <a:lnTo>
                    <a:pt x="3212591" y="222503"/>
                  </a:lnTo>
                  <a:lnTo>
                    <a:pt x="3339083" y="260603"/>
                  </a:lnTo>
                  <a:lnTo>
                    <a:pt x="3464051" y="300227"/>
                  </a:lnTo>
                  <a:lnTo>
                    <a:pt x="3590543" y="339851"/>
                  </a:lnTo>
                  <a:lnTo>
                    <a:pt x="3842003" y="426719"/>
                  </a:lnTo>
                  <a:lnTo>
                    <a:pt x="4094987" y="515111"/>
                  </a:lnTo>
                  <a:lnTo>
                    <a:pt x="4107179" y="480059"/>
                  </a:lnTo>
                  <a:close/>
                </a:path>
              </a:pathLst>
            </a:custGeom>
            <a:solidFill>
              <a:srgbClr val="CC0065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0076376" y="5866757"/>
            <a:ext cx="1862610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b="1" spc="-5" dirty="0">
                <a:latin typeface="Comic Sans MS"/>
                <a:cs typeface="Comic Sans MS"/>
              </a:rPr>
              <a:t>Construction du pont  De </a:t>
            </a:r>
            <a:r>
              <a:rPr sz="1452" b="1" spc="-9" dirty="0">
                <a:latin typeface="Comic Sans MS"/>
                <a:cs typeface="Comic Sans MS"/>
              </a:rPr>
              <a:t>l’île </a:t>
            </a:r>
            <a:r>
              <a:rPr sz="1452" b="1" spc="-5" dirty="0">
                <a:latin typeface="Comic Sans MS"/>
                <a:cs typeface="Comic Sans MS"/>
              </a:rPr>
              <a:t>de</a:t>
            </a:r>
            <a:r>
              <a:rPr sz="1452" b="1" spc="45" dirty="0">
                <a:latin typeface="Comic Sans MS"/>
                <a:cs typeface="Comic Sans MS"/>
              </a:rPr>
              <a:t> </a:t>
            </a:r>
            <a:r>
              <a:rPr sz="1452" b="1" spc="-5" dirty="0">
                <a:latin typeface="Comic Sans MS"/>
                <a:cs typeface="Comic Sans MS"/>
              </a:rPr>
              <a:t>Ré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302443" y="5193175"/>
            <a:ext cx="1823997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Voussoir</a:t>
            </a:r>
            <a:r>
              <a:rPr sz="1452" spc="-54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préfabriqué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031758" y="4750625"/>
            <a:ext cx="1770978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Poutre de</a:t>
            </a:r>
            <a:r>
              <a:rPr sz="1452" spc="-54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lancement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595665" y="5897186"/>
            <a:ext cx="1859728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Fléau en</a:t>
            </a:r>
            <a:r>
              <a:rPr sz="1452" spc="-50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construction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477171" y="5413556"/>
            <a:ext cx="1154910" cy="629322"/>
          </a:xfrm>
          <a:custGeom>
            <a:avLst/>
            <a:gdLst/>
            <a:ahLst/>
            <a:cxnLst/>
            <a:rect l="l" t="t" r="r" b="b"/>
            <a:pathLst>
              <a:path w="1272539" h="693420">
                <a:moveTo>
                  <a:pt x="1181034" y="69983"/>
                </a:moveTo>
                <a:lnTo>
                  <a:pt x="1162746" y="36455"/>
                </a:lnTo>
                <a:lnTo>
                  <a:pt x="0" y="659892"/>
                </a:lnTo>
                <a:lnTo>
                  <a:pt x="18288" y="693420"/>
                </a:lnTo>
                <a:lnTo>
                  <a:pt x="1181034" y="69983"/>
                </a:lnTo>
                <a:close/>
              </a:path>
              <a:path w="1272539" h="693420">
                <a:moveTo>
                  <a:pt x="1272540" y="0"/>
                </a:moveTo>
                <a:lnTo>
                  <a:pt x="1144524" y="3048"/>
                </a:lnTo>
                <a:lnTo>
                  <a:pt x="1162746" y="36455"/>
                </a:lnTo>
                <a:lnTo>
                  <a:pt x="1179576" y="27432"/>
                </a:lnTo>
                <a:lnTo>
                  <a:pt x="1197864" y="60960"/>
                </a:lnTo>
                <a:lnTo>
                  <a:pt x="1197864" y="100838"/>
                </a:lnTo>
                <a:lnTo>
                  <a:pt x="1199388" y="103632"/>
                </a:lnTo>
                <a:lnTo>
                  <a:pt x="1272540" y="0"/>
                </a:lnTo>
                <a:close/>
              </a:path>
              <a:path w="1272539" h="693420">
                <a:moveTo>
                  <a:pt x="1197864" y="60960"/>
                </a:moveTo>
                <a:lnTo>
                  <a:pt x="1179576" y="27432"/>
                </a:lnTo>
                <a:lnTo>
                  <a:pt x="1162746" y="36455"/>
                </a:lnTo>
                <a:lnTo>
                  <a:pt x="1181034" y="69983"/>
                </a:lnTo>
                <a:lnTo>
                  <a:pt x="1197864" y="60960"/>
                </a:lnTo>
                <a:close/>
              </a:path>
              <a:path w="1272539" h="693420">
                <a:moveTo>
                  <a:pt x="1197864" y="100838"/>
                </a:moveTo>
                <a:lnTo>
                  <a:pt x="1197864" y="60960"/>
                </a:lnTo>
                <a:lnTo>
                  <a:pt x="1181034" y="69983"/>
                </a:lnTo>
                <a:lnTo>
                  <a:pt x="1197864" y="100838"/>
                </a:lnTo>
                <a:close/>
              </a:path>
            </a:pathLst>
          </a:custGeom>
          <a:solidFill>
            <a:srgbClr val="CC006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3423177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6701" y="587887"/>
            <a:ext cx="3501614" cy="514405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3267" spc="-5" dirty="0"/>
              <a:t>Les ponts</a:t>
            </a:r>
            <a:r>
              <a:rPr sz="3267" spc="-32" dirty="0"/>
              <a:t> </a:t>
            </a:r>
            <a:r>
              <a:rPr sz="3267" spc="-5" dirty="0"/>
              <a:t>caisson</a:t>
            </a:r>
            <a:endParaRPr sz="3267"/>
          </a:p>
        </p:txBody>
      </p:sp>
      <p:sp>
        <p:nvSpPr>
          <p:cNvPr id="3" name="object 3"/>
          <p:cNvSpPr txBox="1"/>
          <p:nvPr/>
        </p:nvSpPr>
        <p:spPr>
          <a:xfrm>
            <a:off x="3848776" y="1193176"/>
            <a:ext cx="4470955" cy="34679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Les ponts caisson coulés </a:t>
            </a:r>
            <a:r>
              <a:rPr sz="2178" b="1" dirty="0">
                <a:solidFill>
                  <a:srgbClr val="FF9900"/>
                </a:solidFill>
                <a:latin typeface="Comic Sans MS"/>
                <a:cs typeface="Comic Sans MS"/>
              </a:rPr>
              <a:t>en</a:t>
            </a:r>
            <a:r>
              <a:rPr sz="2178" b="1" spc="-14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place</a:t>
            </a:r>
            <a:endParaRPr sz="2178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70947" y="1881050"/>
            <a:ext cx="4297372" cy="2709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 txBox="1"/>
          <p:nvPr/>
        </p:nvSpPr>
        <p:spPr>
          <a:xfrm>
            <a:off x="2164125" y="4883354"/>
            <a:ext cx="7957585" cy="140817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815" b="1" dirty="0">
                <a:latin typeface="Comic Sans MS"/>
                <a:cs typeface="Comic Sans MS"/>
              </a:rPr>
              <a:t>Les </a:t>
            </a:r>
            <a:r>
              <a:rPr sz="1815" b="1" spc="-5" dirty="0">
                <a:latin typeface="Comic Sans MS"/>
                <a:cs typeface="Comic Sans MS"/>
              </a:rPr>
              <a:t>ponts </a:t>
            </a:r>
            <a:r>
              <a:rPr sz="1815" b="1" dirty="0">
                <a:latin typeface="Comic Sans MS"/>
                <a:cs typeface="Comic Sans MS"/>
              </a:rPr>
              <a:t>coulés </a:t>
            </a:r>
            <a:r>
              <a:rPr sz="1815" b="1" spc="-5" dirty="0">
                <a:latin typeface="Comic Sans MS"/>
                <a:cs typeface="Comic Sans MS"/>
              </a:rPr>
              <a:t>en </a:t>
            </a:r>
            <a:r>
              <a:rPr sz="1815" b="1" dirty="0">
                <a:latin typeface="Comic Sans MS"/>
                <a:cs typeface="Comic Sans MS"/>
              </a:rPr>
              <a:t>place </a:t>
            </a:r>
            <a:r>
              <a:rPr sz="1815" b="1" spc="-5" dirty="0">
                <a:latin typeface="Comic Sans MS"/>
                <a:cs typeface="Comic Sans MS"/>
              </a:rPr>
              <a:t>se font </a:t>
            </a:r>
            <a:r>
              <a:rPr sz="1815" b="1" dirty="0">
                <a:latin typeface="Comic Sans MS"/>
                <a:cs typeface="Comic Sans MS"/>
              </a:rPr>
              <a:t>à l’aide d’un coffrage</a:t>
            </a:r>
            <a:r>
              <a:rPr sz="1815" b="1" spc="-172" dirty="0">
                <a:latin typeface="Comic Sans MS"/>
                <a:cs typeface="Comic Sans MS"/>
              </a:rPr>
              <a:t> </a:t>
            </a:r>
            <a:r>
              <a:rPr sz="1815" b="1" spc="-5" dirty="0">
                <a:latin typeface="Comic Sans MS"/>
                <a:cs typeface="Comic Sans MS"/>
              </a:rPr>
              <a:t>glissant.</a:t>
            </a:r>
            <a:endParaRPr sz="1815">
              <a:latin typeface="Comic Sans MS"/>
              <a:cs typeface="Comic Sans MS"/>
            </a:endParaRPr>
          </a:p>
          <a:p>
            <a:pPr marL="11527" marR="4611"/>
            <a:r>
              <a:rPr sz="1815" b="1" dirty="0">
                <a:latin typeface="Comic Sans MS"/>
                <a:cs typeface="Comic Sans MS"/>
              </a:rPr>
              <a:t>On </a:t>
            </a:r>
            <a:r>
              <a:rPr sz="1815" b="1" spc="-5" dirty="0">
                <a:latin typeface="Comic Sans MS"/>
                <a:cs typeface="Comic Sans MS"/>
              </a:rPr>
              <a:t>construit d’abord </a:t>
            </a:r>
            <a:r>
              <a:rPr sz="1815" b="1" dirty="0">
                <a:latin typeface="Comic Sans MS"/>
                <a:cs typeface="Comic Sans MS"/>
              </a:rPr>
              <a:t>la partie </a:t>
            </a:r>
            <a:r>
              <a:rPr sz="1815" b="1" spc="-5" dirty="0">
                <a:latin typeface="Comic Sans MS"/>
                <a:cs typeface="Comic Sans MS"/>
              </a:rPr>
              <a:t>centrale, </a:t>
            </a:r>
            <a:r>
              <a:rPr sz="1815" b="1" dirty="0">
                <a:latin typeface="Comic Sans MS"/>
                <a:cs typeface="Comic Sans MS"/>
              </a:rPr>
              <a:t>sur la </a:t>
            </a:r>
            <a:r>
              <a:rPr sz="1815" b="1" spc="-5" dirty="0">
                <a:latin typeface="Comic Sans MS"/>
                <a:cs typeface="Comic Sans MS"/>
              </a:rPr>
              <a:t>pile. Ensuite, </a:t>
            </a:r>
            <a:r>
              <a:rPr sz="1815" b="1" dirty="0">
                <a:latin typeface="Comic Sans MS"/>
                <a:cs typeface="Comic Sans MS"/>
              </a:rPr>
              <a:t>on coffre  </a:t>
            </a:r>
            <a:r>
              <a:rPr sz="1815" b="1" spc="-5" dirty="0">
                <a:latin typeface="Comic Sans MS"/>
                <a:cs typeface="Comic Sans MS"/>
              </a:rPr>
              <a:t>successivement de </a:t>
            </a:r>
            <a:r>
              <a:rPr sz="1815" b="1" dirty="0">
                <a:latin typeface="Comic Sans MS"/>
                <a:cs typeface="Comic Sans MS"/>
              </a:rPr>
              <a:t>chaque coté </a:t>
            </a:r>
            <a:r>
              <a:rPr sz="1815" b="1" spc="-5" dirty="0">
                <a:latin typeface="Comic Sans MS"/>
                <a:cs typeface="Comic Sans MS"/>
              </a:rPr>
              <a:t>de </a:t>
            </a:r>
            <a:r>
              <a:rPr sz="1815" b="1" dirty="0">
                <a:latin typeface="Comic Sans MS"/>
                <a:cs typeface="Comic Sans MS"/>
              </a:rPr>
              <a:t>cette </a:t>
            </a:r>
            <a:r>
              <a:rPr sz="1815" b="1" spc="-5" dirty="0">
                <a:latin typeface="Comic Sans MS"/>
                <a:cs typeface="Comic Sans MS"/>
              </a:rPr>
              <a:t>partie, </a:t>
            </a:r>
            <a:r>
              <a:rPr sz="1815" b="1" dirty="0">
                <a:latin typeface="Comic Sans MS"/>
                <a:cs typeface="Comic Sans MS"/>
              </a:rPr>
              <a:t>on </a:t>
            </a:r>
            <a:r>
              <a:rPr sz="1815" b="1" spc="-5" dirty="0">
                <a:latin typeface="Comic Sans MS"/>
                <a:cs typeface="Comic Sans MS"/>
              </a:rPr>
              <a:t>arme et </a:t>
            </a:r>
            <a:r>
              <a:rPr sz="1815" b="1" dirty="0">
                <a:latin typeface="Comic Sans MS"/>
                <a:cs typeface="Comic Sans MS"/>
              </a:rPr>
              <a:t>on coule  le </a:t>
            </a:r>
            <a:r>
              <a:rPr sz="1815" b="1" spc="-5" dirty="0">
                <a:latin typeface="Comic Sans MS"/>
                <a:cs typeface="Comic Sans MS"/>
              </a:rPr>
              <a:t>béton. Avant de décoffrer, </a:t>
            </a:r>
            <a:r>
              <a:rPr sz="1815" b="1" dirty="0">
                <a:latin typeface="Comic Sans MS"/>
                <a:cs typeface="Comic Sans MS"/>
              </a:rPr>
              <a:t>on place </a:t>
            </a:r>
            <a:r>
              <a:rPr sz="1815" b="1" spc="-5" dirty="0">
                <a:latin typeface="Comic Sans MS"/>
                <a:cs typeface="Comic Sans MS"/>
              </a:rPr>
              <a:t>des </a:t>
            </a:r>
            <a:r>
              <a:rPr sz="1815" b="1" dirty="0">
                <a:latin typeface="Comic Sans MS"/>
                <a:cs typeface="Comic Sans MS"/>
              </a:rPr>
              <a:t>câbles </a:t>
            </a:r>
            <a:r>
              <a:rPr sz="1815" b="1" spc="-5" dirty="0">
                <a:latin typeface="Comic Sans MS"/>
                <a:cs typeface="Comic Sans MS"/>
              </a:rPr>
              <a:t>de précontrainte  provisoire, </a:t>
            </a:r>
            <a:r>
              <a:rPr sz="1815" b="1" dirty="0">
                <a:latin typeface="Comic Sans MS"/>
                <a:cs typeface="Comic Sans MS"/>
              </a:rPr>
              <a:t>puis on coffre le </a:t>
            </a:r>
            <a:r>
              <a:rPr sz="1815" b="1" spc="-5" dirty="0">
                <a:latin typeface="Comic Sans MS"/>
                <a:cs typeface="Comic Sans MS"/>
              </a:rPr>
              <a:t>tronçon suivant et</a:t>
            </a:r>
            <a:r>
              <a:rPr sz="1815" b="1" spc="-113" dirty="0">
                <a:latin typeface="Comic Sans MS"/>
                <a:cs typeface="Comic Sans MS"/>
              </a:rPr>
              <a:t> </a:t>
            </a:r>
            <a:r>
              <a:rPr sz="1815" b="1" dirty="0">
                <a:latin typeface="Comic Sans MS"/>
                <a:cs typeface="Comic Sans MS"/>
              </a:rPr>
              <a:t>etc…</a:t>
            </a:r>
            <a:endParaRPr sz="1815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28578" y="2431074"/>
            <a:ext cx="79414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5" dirty="0">
                <a:latin typeface="Comic Sans MS"/>
                <a:cs typeface="Comic Sans MS"/>
              </a:rPr>
              <a:t>coffrage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36047" y="3634392"/>
            <a:ext cx="721531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b="1" dirty="0">
                <a:latin typeface="Comic Sans MS"/>
                <a:cs typeface="Comic Sans MS"/>
              </a:rPr>
              <a:t>T</a:t>
            </a:r>
            <a:r>
              <a:rPr sz="1452" b="1" spc="-5" dirty="0">
                <a:latin typeface="Comic Sans MS"/>
                <a:cs typeface="Comic Sans MS"/>
              </a:rPr>
              <a:t>ron</a:t>
            </a:r>
            <a:r>
              <a:rPr sz="1452" b="1" spc="-9" dirty="0">
                <a:latin typeface="Comic Sans MS"/>
                <a:cs typeface="Comic Sans MS"/>
              </a:rPr>
              <a:t>ç</a:t>
            </a:r>
            <a:r>
              <a:rPr sz="1452" b="1" spc="-5" dirty="0">
                <a:latin typeface="Comic Sans MS"/>
                <a:cs typeface="Comic Sans MS"/>
              </a:rPr>
              <a:t>on  central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04137" y="2543580"/>
            <a:ext cx="2286768" cy="1263255"/>
          </a:xfrm>
          <a:custGeom>
            <a:avLst/>
            <a:gdLst/>
            <a:ahLst/>
            <a:cxnLst/>
            <a:rect l="l" t="t" r="r" b="b"/>
            <a:pathLst>
              <a:path w="2519679" h="1391920">
                <a:moveTo>
                  <a:pt x="2360676" y="740664"/>
                </a:moveTo>
                <a:lnTo>
                  <a:pt x="2304288" y="664464"/>
                </a:lnTo>
                <a:lnTo>
                  <a:pt x="2290813" y="690372"/>
                </a:lnTo>
                <a:lnTo>
                  <a:pt x="935736" y="0"/>
                </a:lnTo>
                <a:lnTo>
                  <a:pt x="922020" y="25908"/>
                </a:lnTo>
                <a:lnTo>
                  <a:pt x="2278227" y="714578"/>
                </a:lnTo>
                <a:lnTo>
                  <a:pt x="2264664" y="740664"/>
                </a:lnTo>
                <a:lnTo>
                  <a:pt x="2302764" y="740664"/>
                </a:lnTo>
                <a:lnTo>
                  <a:pt x="2360676" y="740664"/>
                </a:lnTo>
                <a:close/>
              </a:path>
              <a:path w="2519679" h="1391920">
                <a:moveTo>
                  <a:pt x="2519172" y="1203960"/>
                </a:moveTo>
                <a:lnTo>
                  <a:pt x="2430780" y="1167384"/>
                </a:lnTo>
                <a:lnTo>
                  <a:pt x="2432812" y="1195832"/>
                </a:lnTo>
                <a:lnTo>
                  <a:pt x="0" y="1363980"/>
                </a:lnTo>
                <a:lnTo>
                  <a:pt x="3048" y="1391412"/>
                </a:lnTo>
                <a:lnTo>
                  <a:pt x="2434882" y="1224737"/>
                </a:lnTo>
                <a:lnTo>
                  <a:pt x="2436876" y="1252728"/>
                </a:lnTo>
                <a:lnTo>
                  <a:pt x="2449068" y="1245501"/>
                </a:lnTo>
                <a:lnTo>
                  <a:pt x="2519172" y="1203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grpSp>
        <p:nvGrpSpPr>
          <p:cNvPr id="9" name="object 9"/>
          <p:cNvGrpSpPr/>
          <p:nvPr/>
        </p:nvGrpSpPr>
        <p:grpSpPr>
          <a:xfrm>
            <a:off x="1946053" y="6349932"/>
            <a:ext cx="569963" cy="191332"/>
            <a:chOff x="774073" y="6996684"/>
            <a:chExt cx="628015" cy="210820"/>
          </a:xfrm>
        </p:grpSpPr>
        <p:sp>
          <p:nvSpPr>
            <p:cNvPr id="10" name="object 10"/>
            <p:cNvSpPr/>
            <p:nvPr/>
          </p:nvSpPr>
          <p:spPr>
            <a:xfrm>
              <a:off x="774073" y="7001256"/>
              <a:ext cx="623570" cy="201295"/>
            </a:xfrm>
            <a:custGeom>
              <a:avLst/>
              <a:gdLst/>
              <a:ahLst/>
              <a:cxnLst/>
              <a:rect l="l" t="t" r="r" b="b"/>
              <a:pathLst>
                <a:path w="623569" h="201295">
                  <a:moveTo>
                    <a:pt x="623316" y="201168"/>
                  </a:moveTo>
                  <a:lnTo>
                    <a:pt x="623316" y="0"/>
                  </a:lnTo>
                  <a:lnTo>
                    <a:pt x="0" y="0"/>
                  </a:lnTo>
                  <a:lnTo>
                    <a:pt x="0" y="201168"/>
                  </a:lnTo>
                  <a:lnTo>
                    <a:pt x="236220" y="201168"/>
                  </a:lnTo>
                  <a:lnTo>
                    <a:pt x="236220" y="100584"/>
                  </a:lnTo>
                  <a:lnTo>
                    <a:pt x="387096" y="25908"/>
                  </a:lnTo>
                  <a:lnTo>
                    <a:pt x="387096" y="201168"/>
                  </a:lnTo>
                  <a:lnTo>
                    <a:pt x="623316" y="201168"/>
                  </a:lnTo>
                  <a:close/>
                </a:path>
                <a:path w="623569" h="201295">
                  <a:moveTo>
                    <a:pt x="387096" y="201168"/>
                  </a:moveTo>
                  <a:lnTo>
                    <a:pt x="387096" y="176784"/>
                  </a:lnTo>
                  <a:lnTo>
                    <a:pt x="236220" y="100584"/>
                  </a:lnTo>
                  <a:lnTo>
                    <a:pt x="236220" y="201168"/>
                  </a:lnTo>
                  <a:lnTo>
                    <a:pt x="387096" y="2011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1" name="object 11"/>
            <p:cNvSpPr/>
            <p:nvPr/>
          </p:nvSpPr>
          <p:spPr>
            <a:xfrm>
              <a:off x="999625" y="7019544"/>
              <a:ext cx="166116" cy="16611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2" name="object 12"/>
            <p:cNvSpPr/>
            <p:nvPr/>
          </p:nvSpPr>
          <p:spPr>
            <a:xfrm>
              <a:off x="774073" y="6996684"/>
              <a:ext cx="628015" cy="210820"/>
            </a:xfrm>
            <a:custGeom>
              <a:avLst/>
              <a:gdLst/>
              <a:ahLst/>
              <a:cxnLst/>
              <a:rect l="l" t="t" r="r" b="b"/>
              <a:pathLst>
                <a:path w="628015" h="210820">
                  <a:moveTo>
                    <a:pt x="627888" y="210312"/>
                  </a:moveTo>
                  <a:lnTo>
                    <a:pt x="627888" y="0"/>
                  </a:lnTo>
                  <a:lnTo>
                    <a:pt x="0" y="0"/>
                  </a:lnTo>
                  <a:lnTo>
                    <a:pt x="0" y="210312"/>
                  </a:lnTo>
                  <a:lnTo>
                    <a:pt x="0" y="9144"/>
                  </a:lnTo>
                  <a:lnTo>
                    <a:pt x="6096" y="4572"/>
                  </a:lnTo>
                  <a:lnTo>
                    <a:pt x="6096" y="9144"/>
                  </a:lnTo>
                  <a:lnTo>
                    <a:pt x="618744" y="9144"/>
                  </a:lnTo>
                  <a:lnTo>
                    <a:pt x="618744" y="4572"/>
                  </a:lnTo>
                  <a:lnTo>
                    <a:pt x="623316" y="9144"/>
                  </a:lnTo>
                  <a:lnTo>
                    <a:pt x="623316" y="210312"/>
                  </a:lnTo>
                  <a:lnTo>
                    <a:pt x="627888" y="210312"/>
                  </a:lnTo>
                  <a:close/>
                </a:path>
                <a:path w="628015" h="210820">
                  <a:moveTo>
                    <a:pt x="6096" y="9144"/>
                  </a:moveTo>
                  <a:lnTo>
                    <a:pt x="6096" y="4572"/>
                  </a:lnTo>
                  <a:lnTo>
                    <a:pt x="0" y="9144"/>
                  </a:lnTo>
                  <a:lnTo>
                    <a:pt x="6096" y="9144"/>
                  </a:lnTo>
                  <a:close/>
                </a:path>
                <a:path w="628015" h="210820">
                  <a:moveTo>
                    <a:pt x="6096" y="201168"/>
                  </a:moveTo>
                  <a:lnTo>
                    <a:pt x="6096" y="9144"/>
                  </a:lnTo>
                  <a:lnTo>
                    <a:pt x="0" y="9144"/>
                  </a:lnTo>
                  <a:lnTo>
                    <a:pt x="0" y="201168"/>
                  </a:lnTo>
                  <a:lnTo>
                    <a:pt x="6096" y="201168"/>
                  </a:lnTo>
                  <a:close/>
                </a:path>
                <a:path w="628015" h="210820">
                  <a:moveTo>
                    <a:pt x="623316" y="201168"/>
                  </a:moveTo>
                  <a:lnTo>
                    <a:pt x="0" y="201168"/>
                  </a:lnTo>
                  <a:lnTo>
                    <a:pt x="6096" y="205740"/>
                  </a:lnTo>
                  <a:lnTo>
                    <a:pt x="6096" y="210312"/>
                  </a:lnTo>
                  <a:lnTo>
                    <a:pt x="618744" y="210312"/>
                  </a:lnTo>
                  <a:lnTo>
                    <a:pt x="618744" y="205740"/>
                  </a:lnTo>
                  <a:lnTo>
                    <a:pt x="623316" y="201168"/>
                  </a:lnTo>
                  <a:close/>
                </a:path>
                <a:path w="628015" h="210820">
                  <a:moveTo>
                    <a:pt x="6096" y="210312"/>
                  </a:moveTo>
                  <a:lnTo>
                    <a:pt x="6096" y="205740"/>
                  </a:lnTo>
                  <a:lnTo>
                    <a:pt x="0" y="201168"/>
                  </a:lnTo>
                  <a:lnTo>
                    <a:pt x="0" y="210312"/>
                  </a:lnTo>
                  <a:lnTo>
                    <a:pt x="6096" y="210312"/>
                  </a:lnTo>
                  <a:close/>
                </a:path>
                <a:path w="628015" h="210820">
                  <a:moveTo>
                    <a:pt x="623316" y="9144"/>
                  </a:moveTo>
                  <a:lnTo>
                    <a:pt x="618744" y="4572"/>
                  </a:lnTo>
                  <a:lnTo>
                    <a:pt x="618744" y="9144"/>
                  </a:lnTo>
                  <a:lnTo>
                    <a:pt x="623316" y="9144"/>
                  </a:lnTo>
                  <a:close/>
                </a:path>
                <a:path w="628015" h="210820">
                  <a:moveTo>
                    <a:pt x="623316" y="201168"/>
                  </a:moveTo>
                  <a:lnTo>
                    <a:pt x="623316" y="9144"/>
                  </a:lnTo>
                  <a:lnTo>
                    <a:pt x="618744" y="9144"/>
                  </a:lnTo>
                  <a:lnTo>
                    <a:pt x="618744" y="201168"/>
                  </a:lnTo>
                  <a:lnTo>
                    <a:pt x="623316" y="201168"/>
                  </a:lnTo>
                  <a:close/>
                </a:path>
                <a:path w="628015" h="210820">
                  <a:moveTo>
                    <a:pt x="623316" y="210312"/>
                  </a:moveTo>
                  <a:lnTo>
                    <a:pt x="623316" y="201168"/>
                  </a:lnTo>
                  <a:lnTo>
                    <a:pt x="618744" y="205740"/>
                  </a:lnTo>
                  <a:lnTo>
                    <a:pt x="618744" y="210312"/>
                  </a:lnTo>
                  <a:lnTo>
                    <a:pt x="623316" y="2103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9687406" y="6315353"/>
            <a:ext cx="557861" cy="225911"/>
            <a:chOff x="9303897" y="6958584"/>
            <a:chExt cx="614680" cy="248920"/>
          </a:xfrm>
        </p:grpSpPr>
        <p:sp>
          <p:nvSpPr>
            <p:cNvPr id="14" name="object 14"/>
            <p:cNvSpPr/>
            <p:nvPr/>
          </p:nvSpPr>
          <p:spPr>
            <a:xfrm>
              <a:off x="9308469" y="6963156"/>
              <a:ext cx="609600" cy="239395"/>
            </a:xfrm>
            <a:custGeom>
              <a:avLst/>
              <a:gdLst/>
              <a:ahLst/>
              <a:cxnLst/>
              <a:rect l="l" t="t" r="r" b="b"/>
              <a:pathLst>
                <a:path w="609600" h="239395">
                  <a:moveTo>
                    <a:pt x="609600" y="239268"/>
                  </a:moveTo>
                  <a:lnTo>
                    <a:pt x="609600" y="0"/>
                  </a:lnTo>
                  <a:lnTo>
                    <a:pt x="0" y="0"/>
                  </a:lnTo>
                  <a:lnTo>
                    <a:pt x="0" y="239268"/>
                  </a:lnTo>
                  <a:lnTo>
                    <a:pt x="214884" y="239268"/>
                  </a:lnTo>
                  <a:lnTo>
                    <a:pt x="214884" y="30480"/>
                  </a:lnTo>
                  <a:lnTo>
                    <a:pt x="394716" y="120396"/>
                  </a:lnTo>
                  <a:lnTo>
                    <a:pt x="394716" y="239268"/>
                  </a:lnTo>
                  <a:lnTo>
                    <a:pt x="609600" y="239268"/>
                  </a:lnTo>
                  <a:close/>
                </a:path>
                <a:path w="609600" h="239395">
                  <a:moveTo>
                    <a:pt x="394716" y="239268"/>
                  </a:moveTo>
                  <a:lnTo>
                    <a:pt x="394716" y="120396"/>
                  </a:lnTo>
                  <a:lnTo>
                    <a:pt x="214884" y="210312"/>
                  </a:lnTo>
                  <a:lnTo>
                    <a:pt x="214884" y="239268"/>
                  </a:lnTo>
                  <a:lnTo>
                    <a:pt x="394716" y="2392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5" name="object 15"/>
            <p:cNvSpPr/>
            <p:nvPr/>
          </p:nvSpPr>
          <p:spPr>
            <a:xfrm>
              <a:off x="9518781" y="6986016"/>
              <a:ext cx="195072" cy="1950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6" name="object 16"/>
            <p:cNvSpPr/>
            <p:nvPr/>
          </p:nvSpPr>
          <p:spPr>
            <a:xfrm>
              <a:off x="9303897" y="6958584"/>
              <a:ext cx="614680" cy="248920"/>
            </a:xfrm>
            <a:custGeom>
              <a:avLst/>
              <a:gdLst/>
              <a:ahLst/>
              <a:cxnLst/>
              <a:rect l="l" t="t" r="r" b="b"/>
              <a:pathLst>
                <a:path w="614679" h="248920">
                  <a:moveTo>
                    <a:pt x="614171" y="9143"/>
                  </a:moveTo>
                  <a:lnTo>
                    <a:pt x="614171" y="0"/>
                  </a:lnTo>
                  <a:lnTo>
                    <a:pt x="0" y="0"/>
                  </a:lnTo>
                  <a:lnTo>
                    <a:pt x="0" y="248412"/>
                  </a:lnTo>
                  <a:lnTo>
                    <a:pt x="4572" y="248412"/>
                  </a:lnTo>
                  <a:lnTo>
                    <a:pt x="4572" y="9144"/>
                  </a:lnTo>
                  <a:lnTo>
                    <a:pt x="10668" y="4572"/>
                  </a:lnTo>
                  <a:lnTo>
                    <a:pt x="10668" y="9144"/>
                  </a:lnTo>
                  <a:lnTo>
                    <a:pt x="609600" y="9144"/>
                  </a:lnTo>
                  <a:lnTo>
                    <a:pt x="609600" y="4572"/>
                  </a:lnTo>
                  <a:lnTo>
                    <a:pt x="614171" y="9143"/>
                  </a:lnTo>
                  <a:close/>
                </a:path>
                <a:path w="614679" h="248920">
                  <a:moveTo>
                    <a:pt x="10668" y="9144"/>
                  </a:moveTo>
                  <a:lnTo>
                    <a:pt x="10668" y="4572"/>
                  </a:lnTo>
                  <a:lnTo>
                    <a:pt x="4572" y="9144"/>
                  </a:lnTo>
                  <a:lnTo>
                    <a:pt x="10668" y="9144"/>
                  </a:lnTo>
                  <a:close/>
                </a:path>
                <a:path w="614679" h="248920">
                  <a:moveTo>
                    <a:pt x="10668" y="239268"/>
                  </a:moveTo>
                  <a:lnTo>
                    <a:pt x="10668" y="9144"/>
                  </a:lnTo>
                  <a:lnTo>
                    <a:pt x="4572" y="9144"/>
                  </a:lnTo>
                  <a:lnTo>
                    <a:pt x="4572" y="239268"/>
                  </a:lnTo>
                  <a:lnTo>
                    <a:pt x="10668" y="239268"/>
                  </a:lnTo>
                  <a:close/>
                </a:path>
                <a:path w="614679" h="248920">
                  <a:moveTo>
                    <a:pt x="614171" y="239268"/>
                  </a:moveTo>
                  <a:lnTo>
                    <a:pt x="4572" y="239268"/>
                  </a:lnTo>
                  <a:lnTo>
                    <a:pt x="10668" y="243840"/>
                  </a:lnTo>
                  <a:lnTo>
                    <a:pt x="10668" y="248412"/>
                  </a:lnTo>
                  <a:lnTo>
                    <a:pt x="609600" y="248412"/>
                  </a:lnTo>
                  <a:lnTo>
                    <a:pt x="609600" y="243840"/>
                  </a:lnTo>
                  <a:lnTo>
                    <a:pt x="614171" y="239268"/>
                  </a:lnTo>
                  <a:close/>
                </a:path>
                <a:path w="614679" h="248920">
                  <a:moveTo>
                    <a:pt x="10668" y="248412"/>
                  </a:moveTo>
                  <a:lnTo>
                    <a:pt x="10668" y="243840"/>
                  </a:lnTo>
                  <a:lnTo>
                    <a:pt x="4572" y="239268"/>
                  </a:lnTo>
                  <a:lnTo>
                    <a:pt x="4572" y="248412"/>
                  </a:lnTo>
                  <a:lnTo>
                    <a:pt x="10668" y="248412"/>
                  </a:lnTo>
                  <a:close/>
                </a:path>
                <a:path w="614679" h="248920">
                  <a:moveTo>
                    <a:pt x="614171" y="9144"/>
                  </a:moveTo>
                  <a:lnTo>
                    <a:pt x="609600" y="4572"/>
                  </a:lnTo>
                  <a:lnTo>
                    <a:pt x="609600" y="9144"/>
                  </a:lnTo>
                  <a:lnTo>
                    <a:pt x="614171" y="9144"/>
                  </a:lnTo>
                  <a:close/>
                </a:path>
                <a:path w="614679" h="248920">
                  <a:moveTo>
                    <a:pt x="614171" y="239268"/>
                  </a:moveTo>
                  <a:lnTo>
                    <a:pt x="614171" y="9144"/>
                  </a:lnTo>
                  <a:lnTo>
                    <a:pt x="609600" y="9144"/>
                  </a:lnTo>
                  <a:lnTo>
                    <a:pt x="609600" y="239268"/>
                  </a:lnTo>
                  <a:lnTo>
                    <a:pt x="614171" y="239268"/>
                  </a:lnTo>
                  <a:close/>
                </a:path>
                <a:path w="614679" h="248920">
                  <a:moveTo>
                    <a:pt x="614171" y="248412"/>
                  </a:moveTo>
                  <a:lnTo>
                    <a:pt x="614171" y="239268"/>
                  </a:lnTo>
                  <a:lnTo>
                    <a:pt x="609600" y="243840"/>
                  </a:lnTo>
                  <a:lnTo>
                    <a:pt x="609600" y="248412"/>
                  </a:lnTo>
                  <a:lnTo>
                    <a:pt x="614171" y="2484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  <p:extLst>
      <p:ext uri="{BB962C8B-B14F-4D97-AF65-F5344CB8AC3E}">
        <p14:creationId xmlns:p14="http://schemas.microsoft.com/office/powerpoint/2010/main" val="2950508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431" y="93772"/>
            <a:ext cx="3449826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 </a:t>
            </a:r>
            <a:r>
              <a:rPr sz="2400" dirty="0">
                <a:solidFill>
                  <a:srgbClr val="FF0000"/>
                </a:solidFill>
              </a:rPr>
              <a:t>à </a:t>
            </a:r>
            <a:r>
              <a:rPr sz="2400" spc="-5" dirty="0">
                <a:solidFill>
                  <a:srgbClr val="FF0000"/>
                </a:solidFill>
              </a:rPr>
              <a:t>poutres </a:t>
            </a:r>
            <a:r>
              <a:rPr sz="2400" dirty="0">
                <a:solidFill>
                  <a:srgbClr val="FF0000"/>
                </a:solidFill>
              </a:rPr>
              <a:t>en</a:t>
            </a:r>
            <a:r>
              <a:rPr sz="2400" spc="-18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acier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28834" y="518671"/>
            <a:ext cx="3630130" cy="31941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000" spc="-5" dirty="0">
                <a:latin typeface="Comic Sans MS"/>
                <a:cs typeface="Comic Sans MS"/>
              </a:rPr>
              <a:t>Exemple du Pont de</a:t>
            </a:r>
            <a:r>
              <a:rPr sz="2000" spc="-41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Jassans</a:t>
            </a: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1920" y="1304544"/>
            <a:ext cx="6473952" cy="4730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/>
          <p:nvPr/>
        </p:nvSpPr>
        <p:spPr>
          <a:xfrm>
            <a:off x="7018486" y="1231392"/>
            <a:ext cx="4917482" cy="4807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0" name="object 10"/>
          <p:cNvSpPr txBox="1"/>
          <p:nvPr/>
        </p:nvSpPr>
        <p:spPr>
          <a:xfrm>
            <a:off x="654008" y="6464370"/>
            <a:ext cx="3375404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2 Poutres </a:t>
            </a:r>
            <a:r>
              <a:rPr sz="1452" spc="-9" dirty="0">
                <a:latin typeface="Comic Sans MS"/>
                <a:cs typeface="Comic Sans MS"/>
              </a:rPr>
              <a:t>métalliques, </a:t>
            </a:r>
            <a:r>
              <a:rPr sz="1452" spc="-5" dirty="0">
                <a:latin typeface="Comic Sans MS"/>
                <a:cs typeface="Comic Sans MS"/>
              </a:rPr>
              <a:t>2 culées, 2</a:t>
            </a:r>
            <a:r>
              <a:rPr sz="1452" spc="23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piles.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17661" y="6515137"/>
            <a:ext cx="480611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956125" marR="4611" indent="-945175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Entre </a:t>
            </a:r>
            <a:r>
              <a:rPr sz="1452" spc="-9" dirty="0">
                <a:latin typeface="Comic Sans MS"/>
                <a:cs typeface="Comic Sans MS"/>
              </a:rPr>
              <a:t>les </a:t>
            </a:r>
            <a:r>
              <a:rPr sz="1452" spc="-5" dirty="0">
                <a:latin typeface="Comic Sans MS"/>
                <a:cs typeface="Comic Sans MS"/>
              </a:rPr>
              <a:t>2 poutres, des entretoises  pour</a:t>
            </a:r>
            <a:r>
              <a:rPr sz="1452" spc="5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rigidifier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0655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6701" y="587887"/>
            <a:ext cx="3501614" cy="514405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3267" spc="-5" dirty="0"/>
              <a:t>Les ponts</a:t>
            </a:r>
            <a:r>
              <a:rPr sz="3267" spc="-32" dirty="0"/>
              <a:t> </a:t>
            </a:r>
            <a:r>
              <a:rPr sz="3267" spc="-5" dirty="0"/>
              <a:t>caisson</a:t>
            </a:r>
            <a:endParaRPr sz="3267"/>
          </a:p>
        </p:txBody>
      </p:sp>
      <p:sp>
        <p:nvSpPr>
          <p:cNvPr id="3" name="object 3"/>
          <p:cNvSpPr txBox="1"/>
          <p:nvPr/>
        </p:nvSpPr>
        <p:spPr>
          <a:xfrm>
            <a:off x="3834945" y="1204241"/>
            <a:ext cx="4470955" cy="34679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Les ponts caisson coulés </a:t>
            </a:r>
            <a:r>
              <a:rPr sz="2178" b="1" dirty="0">
                <a:solidFill>
                  <a:srgbClr val="FF9900"/>
                </a:solidFill>
                <a:latin typeface="Comic Sans MS"/>
                <a:cs typeface="Comic Sans MS"/>
              </a:rPr>
              <a:t>en</a:t>
            </a:r>
            <a:r>
              <a:rPr sz="2178" b="1" spc="-14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place</a:t>
            </a:r>
            <a:endParaRPr sz="2178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10644" y="1968188"/>
            <a:ext cx="3807745" cy="25587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6425996" y="1601659"/>
            <a:ext cx="3510373" cy="23637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grpSp>
        <p:nvGrpSpPr>
          <p:cNvPr id="6" name="object 6"/>
          <p:cNvGrpSpPr/>
          <p:nvPr/>
        </p:nvGrpSpPr>
        <p:grpSpPr>
          <a:xfrm>
            <a:off x="6751030" y="4575380"/>
            <a:ext cx="3494121" cy="1965768"/>
            <a:chOff x="6068446" y="5041391"/>
            <a:chExt cx="3850004" cy="2165985"/>
          </a:xfrm>
        </p:grpSpPr>
        <p:sp>
          <p:nvSpPr>
            <p:cNvPr id="7" name="object 7"/>
            <p:cNvSpPr/>
            <p:nvPr/>
          </p:nvSpPr>
          <p:spPr>
            <a:xfrm>
              <a:off x="6068446" y="5041391"/>
              <a:ext cx="3675888" cy="201625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8" name="object 8"/>
            <p:cNvSpPr/>
            <p:nvPr/>
          </p:nvSpPr>
          <p:spPr>
            <a:xfrm>
              <a:off x="9308470" y="6963155"/>
              <a:ext cx="609600" cy="239395"/>
            </a:xfrm>
            <a:custGeom>
              <a:avLst/>
              <a:gdLst/>
              <a:ahLst/>
              <a:cxnLst/>
              <a:rect l="l" t="t" r="r" b="b"/>
              <a:pathLst>
                <a:path w="609600" h="239395">
                  <a:moveTo>
                    <a:pt x="609600" y="239268"/>
                  </a:moveTo>
                  <a:lnTo>
                    <a:pt x="609600" y="0"/>
                  </a:lnTo>
                  <a:lnTo>
                    <a:pt x="0" y="0"/>
                  </a:lnTo>
                  <a:lnTo>
                    <a:pt x="0" y="239268"/>
                  </a:lnTo>
                  <a:lnTo>
                    <a:pt x="214884" y="239268"/>
                  </a:lnTo>
                  <a:lnTo>
                    <a:pt x="214884" y="30480"/>
                  </a:lnTo>
                  <a:lnTo>
                    <a:pt x="394716" y="120396"/>
                  </a:lnTo>
                  <a:lnTo>
                    <a:pt x="394716" y="239268"/>
                  </a:lnTo>
                  <a:lnTo>
                    <a:pt x="609600" y="239268"/>
                  </a:lnTo>
                  <a:close/>
                </a:path>
                <a:path w="609600" h="239395">
                  <a:moveTo>
                    <a:pt x="394716" y="239268"/>
                  </a:moveTo>
                  <a:lnTo>
                    <a:pt x="394716" y="120396"/>
                  </a:lnTo>
                  <a:lnTo>
                    <a:pt x="214884" y="210312"/>
                  </a:lnTo>
                  <a:lnTo>
                    <a:pt x="214884" y="239268"/>
                  </a:lnTo>
                  <a:lnTo>
                    <a:pt x="394716" y="2392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9" name="object 9"/>
            <p:cNvSpPr/>
            <p:nvPr/>
          </p:nvSpPr>
          <p:spPr>
            <a:xfrm>
              <a:off x="9518782" y="6986016"/>
              <a:ext cx="195072" cy="1950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0" name="object 10"/>
            <p:cNvSpPr/>
            <p:nvPr/>
          </p:nvSpPr>
          <p:spPr>
            <a:xfrm>
              <a:off x="9303898" y="6958583"/>
              <a:ext cx="614680" cy="248920"/>
            </a:xfrm>
            <a:custGeom>
              <a:avLst/>
              <a:gdLst/>
              <a:ahLst/>
              <a:cxnLst/>
              <a:rect l="l" t="t" r="r" b="b"/>
              <a:pathLst>
                <a:path w="614679" h="248920">
                  <a:moveTo>
                    <a:pt x="614171" y="9143"/>
                  </a:moveTo>
                  <a:lnTo>
                    <a:pt x="614171" y="0"/>
                  </a:lnTo>
                  <a:lnTo>
                    <a:pt x="0" y="0"/>
                  </a:lnTo>
                  <a:lnTo>
                    <a:pt x="0" y="248412"/>
                  </a:lnTo>
                  <a:lnTo>
                    <a:pt x="4572" y="248412"/>
                  </a:lnTo>
                  <a:lnTo>
                    <a:pt x="4572" y="9144"/>
                  </a:lnTo>
                  <a:lnTo>
                    <a:pt x="10668" y="4572"/>
                  </a:lnTo>
                  <a:lnTo>
                    <a:pt x="10668" y="9144"/>
                  </a:lnTo>
                  <a:lnTo>
                    <a:pt x="609600" y="9144"/>
                  </a:lnTo>
                  <a:lnTo>
                    <a:pt x="609600" y="4572"/>
                  </a:lnTo>
                  <a:lnTo>
                    <a:pt x="614171" y="9143"/>
                  </a:lnTo>
                  <a:close/>
                </a:path>
                <a:path w="614679" h="248920">
                  <a:moveTo>
                    <a:pt x="10668" y="9144"/>
                  </a:moveTo>
                  <a:lnTo>
                    <a:pt x="10668" y="4572"/>
                  </a:lnTo>
                  <a:lnTo>
                    <a:pt x="4572" y="9144"/>
                  </a:lnTo>
                  <a:lnTo>
                    <a:pt x="10668" y="9144"/>
                  </a:lnTo>
                  <a:close/>
                </a:path>
                <a:path w="614679" h="248920">
                  <a:moveTo>
                    <a:pt x="10668" y="239268"/>
                  </a:moveTo>
                  <a:lnTo>
                    <a:pt x="10668" y="9144"/>
                  </a:lnTo>
                  <a:lnTo>
                    <a:pt x="4572" y="9144"/>
                  </a:lnTo>
                  <a:lnTo>
                    <a:pt x="4572" y="239268"/>
                  </a:lnTo>
                  <a:lnTo>
                    <a:pt x="10668" y="239268"/>
                  </a:lnTo>
                  <a:close/>
                </a:path>
                <a:path w="614679" h="248920">
                  <a:moveTo>
                    <a:pt x="614171" y="239268"/>
                  </a:moveTo>
                  <a:lnTo>
                    <a:pt x="4572" y="239268"/>
                  </a:lnTo>
                  <a:lnTo>
                    <a:pt x="10668" y="243840"/>
                  </a:lnTo>
                  <a:lnTo>
                    <a:pt x="10668" y="248412"/>
                  </a:lnTo>
                  <a:lnTo>
                    <a:pt x="609600" y="248412"/>
                  </a:lnTo>
                  <a:lnTo>
                    <a:pt x="609600" y="243840"/>
                  </a:lnTo>
                  <a:lnTo>
                    <a:pt x="614171" y="239268"/>
                  </a:lnTo>
                  <a:close/>
                </a:path>
                <a:path w="614679" h="248920">
                  <a:moveTo>
                    <a:pt x="10668" y="248412"/>
                  </a:moveTo>
                  <a:lnTo>
                    <a:pt x="10668" y="243840"/>
                  </a:lnTo>
                  <a:lnTo>
                    <a:pt x="4572" y="239268"/>
                  </a:lnTo>
                  <a:lnTo>
                    <a:pt x="4572" y="248412"/>
                  </a:lnTo>
                  <a:lnTo>
                    <a:pt x="10668" y="248412"/>
                  </a:lnTo>
                  <a:close/>
                </a:path>
                <a:path w="614679" h="248920">
                  <a:moveTo>
                    <a:pt x="614171" y="9144"/>
                  </a:moveTo>
                  <a:lnTo>
                    <a:pt x="609600" y="4572"/>
                  </a:lnTo>
                  <a:lnTo>
                    <a:pt x="609600" y="9144"/>
                  </a:lnTo>
                  <a:lnTo>
                    <a:pt x="614171" y="9144"/>
                  </a:lnTo>
                  <a:close/>
                </a:path>
                <a:path w="614679" h="248920">
                  <a:moveTo>
                    <a:pt x="614171" y="239268"/>
                  </a:moveTo>
                  <a:lnTo>
                    <a:pt x="614171" y="9144"/>
                  </a:lnTo>
                  <a:lnTo>
                    <a:pt x="609600" y="9144"/>
                  </a:lnTo>
                  <a:lnTo>
                    <a:pt x="609600" y="239268"/>
                  </a:lnTo>
                  <a:lnTo>
                    <a:pt x="614171" y="239268"/>
                  </a:lnTo>
                  <a:close/>
                </a:path>
                <a:path w="614679" h="248920">
                  <a:moveTo>
                    <a:pt x="614171" y="248412"/>
                  </a:moveTo>
                  <a:lnTo>
                    <a:pt x="614171" y="239268"/>
                  </a:lnTo>
                  <a:lnTo>
                    <a:pt x="609600" y="243840"/>
                  </a:lnTo>
                  <a:lnTo>
                    <a:pt x="609600" y="248412"/>
                  </a:lnTo>
                  <a:lnTo>
                    <a:pt x="614171" y="2484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392344" y="3987090"/>
            <a:ext cx="1754841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Le coffrage</a:t>
            </a:r>
            <a:r>
              <a:rPr sz="1452" spc="-41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glissant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50022" y="4626093"/>
            <a:ext cx="1754841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Le coffrage</a:t>
            </a:r>
            <a:r>
              <a:rPr sz="1452" spc="-41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glissant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31943" y="3034578"/>
            <a:ext cx="140042" cy="1716804"/>
          </a:xfrm>
          <a:custGeom>
            <a:avLst/>
            <a:gdLst/>
            <a:ahLst/>
            <a:cxnLst/>
            <a:rect l="l" t="t" r="r" b="b"/>
            <a:pathLst>
              <a:path w="154304" h="1891664">
                <a:moveTo>
                  <a:pt x="124166" y="86825"/>
                </a:moveTo>
                <a:lnTo>
                  <a:pt x="96717" y="85381"/>
                </a:lnTo>
                <a:lnTo>
                  <a:pt x="0" y="1889760"/>
                </a:lnTo>
                <a:lnTo>
                  <a:pt x="28956" y="1891284"/>
                </a:lnTo>
                <a:lnTo>
                  <a:pt x="124166" y="86825"/>
                </a:lnTo>
                <a:close/>
              </a:path>
              <a:path w="154304" h="1891664">
                <a:moveTo>
                  <a:pt x="153924" y="88392"/>
                </a:moveTo>
                <a:lnTo>
                  <a:pt x="114300" y="0"/>
                </a:lnTo>
                <a:lnTo>
                  <a:pt x="67056" y="83820"/>
                </a:lnTo>
                <a:lnTo>
                  <a:pt x="96717" y="85381"/>
                </a:lnTo>
                <a:lnTo>
                  <a:pt x="97536" y="70104"/>
                </a:lnTo>
                <a:lnTo>
                  <a:pt x="124968" y="71628"/>
                </a:lnTo>
                <a:lnTo>
                  <a:pt x="124968" y="86868"/>
                </a:lnTo>
                <a:lnTo>
                  <a:pt x="153924" y="88392"/>
                </a:lnTo>
                <a:close/>
              </a:path>
              <a:path w="154304" h="1891664">
                <a:moveTo>
                  <a:pt x="124968" y="71628"/>
                </a:moveTo>
                <a:lnTo>
                  <a:pt x="97536" y="70104"/>
                </a:lnTo>
                <a:lnTo>
                  <a:pt x="96717" y="85381"/>
                </a:lnTo>
                <a:lnTo>
                  <a:pt x="124166" y="86825"/>
                </a:lnTo>
                <a:lnTo>
                  <a:pt x="124968" y="71628"/>
                </a:lnTo>
                <a:close/>
              </a:path>
              <a:path w="154304" h="1891664">
                <a:moveTo>
                  <a:pt x="124968" y="86868"/>
                </a:moveTo>
                <a:lnTo>
                  <a:pt x="124968" y="71628"/>
                </a:lnTo>
                <a:lnTo>
                  <a:pt x="124166" y="86825"/>
                </a:lnTo>
                <a:lnTo>
                  <a:pt x="124968" y="86868"/>
                </a:lnTo>
                <a:close/>
              </a:path>
            </a:pathLst>
          </a:custGeom>
          <a:solidFill>
            <a:srgbClr val="CC006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4" name="object 14"/>
          <p:cNvSpPr txBox="1"/>
          <p:nvPr/>
        </p:nvSpPr>
        <p:spPr>
          <a:xfrm>
            <a:off x="2284457" y="5458735"/>
            <a:ext cx="4291149" cy="84840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815" b="1" dirty="0">
                <a:latin typeface="Comic Sans MS"/>
                <a:cs typeface="Comic Sans MS"/>
              </a:rPr>
              <a:t>Exemple </a:t>
            </a:r>
            <a:r>
              <a:rPr sz="1815" b="1" spc="-5" dirty="0">
                <a:latin typeface="Comic Sans MS"/>
                <a:cs typeface="Comic Sans MS"/>
              </a:rPr>
              <a:t>du </a:t>
            </a:r>
            <a:r>
              <a:rPr sz="1815" b="1" dirty="0">
                <a:latin typeface="Comic Sans MS"/>
                <a:cs typeface="Comic Sans MS"/>
              </a:rPr>
              <a:t>viaduc </a:t>
            </a:r>
            <a:r>
              <a:rPr sz="1815" b="1" spc="-5" dirty="0">
                <a:latin typeface="Comic Sans MS"/>
                <a:cs typeface="Comic Sans MS"/>
              </a:rPr>
              <a:t>de</a:t>
            </a:r>
            <a:r>
              <a:rPr sz="1815" b="1" spc="-95" dirty="0">
                <a:latin typeface="Comic Sans MS"/>
                <a:cs typeface="Comic Sans MS"/>
              </a:rPr>
              <a:t> </a:t>
            </a:r>
            <a:r>
              <a:rPr sz="1815" b="1" dirty="0">
                <a:latin typeface="Comic Sans MS"/>
                <a:cs typeface="Comic Sans MS"/>
              </a:rPr>
              <a:t>DIGOIN</a:t>
            </a:r>
            <a:endParaRPr sz="1815">
              <a:latin typeface="Comic Sans MS"/>
              <a:cs typeface="Comic Sans MS"/>
            </a:endParaRPr>
          </a:p>
          <a:p>
            <a:pPr>
              <a:spcBef>
                <a:spcPts val="59"/>
              </a:spcBef>
            </a:pPr>
            <a:endParaRPr sz="2087">
              <a:latin typeface="Comic Sans MS"/>
              <a:cs typeface="Comic Sans MS"/>
            </a:endParaRPr>
          </a:p>
          <a:p>
            <a:pPr marL="2107048"/>
            <a:r>
              <a:rPr sz="1452" spc="-5" dirty="0">
                <a:latin typeface="Comic Sans MS"/>
                <a:cs typeface="Comic Sans MS"/>
              </a:rPr>
              <a:t>Raccordement des</a:t>
            </a:r>
            <a:r>
              <a:rPr sz="1452" spc="-41" dirty="0">
                <a:latin typeface="Comic Sans MS"/>
                <a:cs typeface="Comic Sans MS"/>
              </a:rPr>
              <a:t> </a:t>
            </a:r>
            <a:r>
              <a:rPr sz="1452" spc="-9" dirty="0">
                <a:latin typeface="Comic Sans MS"/>
                <a:cs typeface="Comic Sans MS"/>
              </a:rPr>
              <a:t>fléaux</a:t>
            </a:r>
            <a:endParaRPr sz="1452">
              <a:latin typeface="Comic Sans MS"/>
              <a:cs typeface="Comic Sans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946053" y="6349932"/>
            <a:ext cx="569963" cy="191332"/>
            <a:chOff x="774073" y="6996684"/>
            <a:chExt cx="628015" cy="210820"/>
          </a:xfrm>
        </p:grpSpPr>
        <p:sp>
          <p:nvSpPr>
            <p:cNvPr id="16" name="object 16"/>
            <p:cNvSpPr/>
            <p:nvPr/>
          </p:nvSpPr>
          <p:spPr>
            <a:xfrm>
              <a:off x="774073" y="7001256"/>
              <a:ext cx="623570" cy="201295"/>
            </a:xfrm>
            <a:custGeom>
              <a:avLst/>
              <a:gdLst/>
              <a:ahLst/>
              <a:cxnLst/>
              <a:rect l="l" t="t" r="r" b="b"/>
              <a:pathLst>
                <a:path w="623569" h="201295">
                  <a:moveTo>
                    <a:pt x="623316" y="201168"/>
                  </a:moveTo>
                  <a:lnTo>
                    <a:pt x="623316" y="0"/>
                  </a:lnTo>
                  <a:lnTo>
                    <a:pt x="0" y="0"/>
                  </a:lnTo>
                  <a:lnTo>
                    <a:pt x="0" y="201168"/>
                  </a:lnTo>
                  <a:lnTo>
                    <a:pt x="236220" y="201168"/>
                  </a:lnTo>
                  <a:lnTo>
                    <a:pt x="236220" y="100584"/>
                  </a:lnTo>
                  <a:lnTo>
                    <a:pt x="387096" y="25908"/>
                  </a:lnTo>
                  <a:lnTo>
                    <a:pt x="387096" y="201168"/>
                  </a:lnTo>
                  <a:lnTo>
                    <a:pt x="623316" y="201168"/>
                  </a:lnTo>
                  <a:close/>
                </a:path>
                <a:path w="623569" h="201295">
                  <a:moveTo>
                    <a:pt x="387096" y="201168"/>
                  </a:moveTo>
                  <a:lnTo>
                    <a:pt x="387096" y="176784"/>
                  </a:lnTo>
                  <a:lnTo>
                    <a:pt x="236220" y="100584"/>
                  </a:lnTo>
                  <a:lnTo>
                    <a:pt x="236220" y="201168"/>
                  </a:lnTo>
                  <a:lnTo>
                    <a:pt x="387096" y="2011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7" name="object 17"/>
            <p:cNvSpPr/>
            <p:nvPr/>
          </p:nvSpPr>
          <p:spPr>
            <a:xfrm>
              <a:off x="999625" y="7019544"/>
              <a:ext cx="166116" cy="16611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8" name="object 18"/>
            <p:cNvSpPr/>
            <p:nvPr/>
          </p:nvSpPr>
          <p:spPr>
            <a:xfrm>
              <a:off x="774073" y="6996684"/>
              <a:ext cx="628015" cy="210820"/>
            </a:xfrm>
            <a:custGeom>
              <a:avLst/>
              <a:gdLst/>
              <a:ahLst/>
              <a:cxnLst/>
              <a:rect l="l" t="t" r="r" b="b"/>
              <a:pathLst>
                <a:path w="628015" h="210820">
                  <a:moveTo>
                    <a:pt x="627888" y="210312"/>
                  </a:moveTo>
                  <a:lnTo>
                    <a:pt x="627888" y="0"/>
                  </a:lnTo>
                  <a:lnTo>
                    <a:pt x="0" y="0"/>
                  </a:lnTo>
                  <a:lnTo>
                    <a:pt x="0" y="210312"/>
                  </a:lnTo>
                  <a:lnTo>
                    <a:pt x="0" y="9144"/>
                  </a:lnTo>
                  <a:lnTo>
                    <a:pt x="6096" y="4572"/>
                  </a:lnTo>
                  <a:lnTo>
                    <a:pt x="6096" y="9144"/>
                  </a:lnTo>
                  <a:lnTo>
                    <a:pt x="618744" y="9144"/>
                  </a:lnTo>
                  <a:lnTo>
                    <a:pt x="618744" y="4572"/>
                  </a:lnTo>
                  <a:lnTo>
                    <a:pt x="623316" y="9144"/>
                  </a:lnTo>
                  <a:lnTo>
                    <a:pt x="623316" y="210312"/>
                  </a:lnTo>
                  <a:lnTo>
                    <a:pt x="627888" y="210312"/>
                  </a:lnTo>
                  <a:close/>
                </a:path>
                <a:path w="628015" h="210820">
                  <a:moveTo>
                    <a:pt x="6096" y="9144"/>
                  </a:moveTo>
                  <a:lnTo>
                    <a:pt x="6096" y="4572"/>
                  </a:lnTo>
                  <a:lnTo>
                    <a:pt x="0" y="9144"/>
                  </a:lnTo>
                  <a:lnTo>
                    <a:pt x="6096" y="9144"/>
                  </a:lnTo>
                  <a:close/>
                </a:path>
                <a:path w="628015" h="210820">
                  <a:moveTo>
                    <a:pt x="6096" y="201168"/>
                  </a:moveTo>
                  <a:lnTo>
                    <a:pt x="6096" y="9144"/>
                  </a:lnTo>
                  <a:lnTo>
                    <a:pt x="0" y="9144"/>
                  </a:lnTo>
                  <a:lnTo>
                    <a:pt x="0" y="201168"/>
                  </a:lnTo>
                  <a:lnTo>
                    <a:pt x="6096" y="201168"/>
                  </a:lnTo>
                  <a:close/>
                </a:path>
                <a:path w="628015" h="210820">
                  <a:moveTo>
                    <a:pt x="623316" y="201168"/>
                  </a:moveTo>
                  <a:lnTo>
                    <a:pt x="0" y="201168"/>
                  </a:lnTo>
                  <a:lnTo>
                    <a:pt x="6096" y="205740"/>
                  </a:lnTo>
                  <a:lnTo>
                    <a:pt x="6096" y="210312"/>
                  </a:lnTo>
                  <a:lnTo>
                    <a:pt x="618744" y="210312"/>
                  </a:lnTo>
                  <a:lnTo>
                    <a:pt x="618744" y="205740"/>
                  </a:lnTo>
                  <a:lnTo>
                    <a:pt x="623316" y="201168"/>
                  </a:lnTo>
                  <a:close/>
                </a:path>
                <a:path w="628015" h="210820">
                  <a:moveTo>
                    <a:pt x="6096" y="210312"/>
                  </a:moveTo>
                  <a:lnTo>
                    <a:pt x="6096" y="205740"/>
                  </a:lnTo>
                  <a:lnTo>
                    <a:pt x="0" y="201168"/>
                  </a:lnTo>
                  <a:lnTo>
                    <a:pt x="0" y="210312"/>
                  </a:lnTo>
                  <a:lnTo>
                    <a:pt x="6096" y="210312"/>
                  </a:lnTo>
                  <a:close/>
                </a:path>
                <a:path w="628015" h="210820">
                  <a:moveTo>
                    <a:pt x="623316" y="9144"/>
                  </a:moveTo>
                  <a:lnTo>
                    <a:pt x="618744" y="4572"/>
                  </a:lnTo>
                  <a:lnTo>
                    <a:pt x="618744" y="9144"/>
                  </a:lnTo>
                  <a:lnTo>
                    <a:pt x="623316" y="9144"/>
                  </a:lnTo>
                  <a:close/>
                </a:path>
                <a:path w="628015" h="210820">
                  <a:moveTo>
                    <a:pt x="623316" y="201168"/>
                  </a:moveTo>
                  <a:lnTo>
                    <a:pt x="623316" y="9144"/>
                  </a:lnTo>
                  <a:lnTo>
                    <a:pt x="618744" y="9144"/>
                  </a:lnTo>
                  <a:lnTo>
                    <a:pt x="618744" y="201168"/>
                  </a:lnTo>
                  <a:lnTo>
                    <a:pt x="623316" y="201168"/>
                  </a:lnTo>
                  <a:close/>
                </a:path>
                <a:path w="628015" h="210820">
                  <a:moveTo>
                    <a:pt x="623316" y="210312"/>
                  </a:moveTo>
                  <a:lnTo>
                    <a:pt x="623316" y="201168"/>
                  </a:lnTo>
                  <a:lnTo>
                    <a:pt x="618744" y="205740"/>
                  </a:lnTo>
                  <a:lnTo>
                    <a:pt x="618744" y="210312"/>
                  </a:lnTo>
                  <a:lnTo>
                    <a:pt x="623316" y="2103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  <p:extLst>
      <p:ext uri="{BB962C8B-B14F-4D97-AF65-F5344CB8AC3E}">
        <p14:creationId xmlns:p14="http://schemas.microsoft.com/office/powerpoint/2010/main" val="2535831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917" y="154732"/>
            <a:ext cx="3501614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</a:t>
            </a:r>
            <a:r>
              <a:rPr sz="2400" spc="-32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caisson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34807" y="6039648"/>
            <a:ext cx="3468765" cy="29094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815" b="1" dirty="0">
                <a:latin typeface="Comic Sans MS"/>
                <a:cs typeface="Comic Sans MS"/>
              </a:rPr>
              <a:t>Exemple </a:t>
            </a:r>
            <a:r>
              <a:rPr sz="1815" b="1" spc="-5" dirty="0">
                <a:latin typeface="Comic Sans MS"/>
                <a:cs typeface="Comic Sans MS"/>
              </a:rPr>
              <a:t>du </a:t>
            </a:r>
            <a:r>
              <a:rPr sz="1815" b="1" dirty="0">
                <a:latin typeface="Comic Sans MS"/>
                <a:cs typeface="Comic Sans MS"/>
              </a:rPr>
              <a:t>viaduc </a:t>
            </a:r>
            <a:r>
              <a:rPr sz="1815" b="1" spc="-5" dirty="0">
                <a:latin typeface="Comic Sans MS"/>
                <a:cs typeface="Comic Sans MS"/>
              </a:rPr>
              <a:t>de</a:t>
            </a:r>
            <a:r>
              <a:rPr sz="1815" b="1" spc="-132" dirty="0">
                <a:latin typeface="Comic Sans MS"/>
                <a:cs typeface="Comic Sans MS"/>
              </a:rPr>
              <a:t> </a:t>
            </a:r>
            <a:r>
              <a:rPr sz="1815" b="1" dirty="0">
                <a:latin typeface="Comic Sans MS"/>
                <a:cs typeface="Comic Sans MS"/>
              </a:rPr>
              <a:t>DIGOIN</a:t>
            </a:r>
            <a:endParaRPr sz="1815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01952" y="1170432"/>
            <a:ext cx="3948459" cy="28183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6082980" y="2084832"/>
            <a:ext cx="5926140" cy="36122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/>
          <p:nvPr/>
        </p:nvSpPr>
        <p:spPr>
          <a:xfrm>
            <a:off x="3834944" y="253265"/>
            <a:ext cx="7552383" cy="64001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000" b="1" spc="-5" dirty="0">
                <a:solidFill>
                  <a:srgbClr val="FF9900"/>
                </a:solidFill>
                <a:latin typeface="Comic Sans MS"/>
                <a:cs typeface="Comic Sans MS"/>
              </a:rPr>
              <a:t>Les ponts caisson coulés </a:t>
            </a:r>
            <a:r>
              <a:rPr sz="2000" b="1" dirty="0" err="1">
                <a:solidFill>
                  <a:srgbClr val="FF9900"/>
                </a:solidFill>
                <a:latin typeface="Comic Sans MS"/>
                <a:cs typeface="Comic Sans MS"/>
              </a:rPr>
              <a:t>en</a:t>
            </a:r>
            <a:r>
              <a:rPr sz="2000" b="1" spc="-5" dirty="0">
                <a:solidFill>
                  <a:srgbClr val="FF9900"/>
                </a:solidFill>
                <a:latin typeface="Comic Sans MS"/>
                <a:cs typeface="Comic Sans MS"/>
              </a:rPr>
              <a:t> place</a:t>
            </a:r>
            <a:endParaRPr lang="fr-FR" sz="2000" dirty="0">
              <a:solidFill>
                <a:srgbClr val="FF9900"/>
              </a:solidFill>
              <a:latin typeface="Comic Sans MS"/>
              <a:cs typeface="Comic Sans MS"/>
            </a:endParaRPr>
          </a:p>
          <a:p>
            <a:pPr marL="11527" algn="r">
              <a:spcBef>
                <a:spcPts val="91"/>
              </a:spcBef>
            </a:pPr>
            <a:r>
              <a:rPr sz="2000" b="1" spc="-5" dirty="0" err="1">
                <a:latin typeface="Comic Sans MS"/>
                <a:cs typeface="Comic Sans MS"/>
              </a:rPr>
              <a:t>A</a:t>
            </a:r>
            <a:r>
              <a:rPr sz="1452" b="1" spc="-5" dirty="0" err="1">
                <a:latin typeface="Comic Sans MS"/>
                <a:cs typeface="Comic Sans MS"/>
              </a:rPr>
              <a:t>ncrages</a:t>
            </a:r>
            <a:r>
              <a:rPr sz="1452" b="1" spc="-5" dirty="0">
                <a:latin typeface="Comic Sans MS"/>
                <a:cs typeface="Comic Sans MS"/>
              </a:rPr>
              <a:t> de </a:t>
            </a:r>
            <a:r>
              <a:rPr sz="1452" b="1" spc="-9" dirty="0">
                <a:latin typeface="Comic Sans MS"/>
                <a:cs typeface="Comic Sans MS"/>
              </a:rPr>
              <a:t>la </a:t>
            </a:r>
            <a:r>
              <a:rPr sz="1452" b="1" spc="-5" dirty="0" err="1">
                <a:latin typeface="Comic Sans MS"/>
                <a:cs typeface="Comic Sans MS"/>
              </a:rPr>
              <a:t>précontrainte</a:t>
            </a:r>
            <a:r>
              <a:rPr lang="fr-FR" sz="1452" b="1" spc="-5" dirty="0">
                <a:latin typeface="Comic Sans MS"/>
                <a:cs typeface="Comic Sans MS"/>
              </a:rPr>
              <a:t>  </a:t>
            </a:r>
            <a:r>
              <a:rPr sz="1452" b="1" spc="-5" dirty="0" err="1">
                <a:latin typeface="Comic Sans MS"/>
                <a:cs typeface="Comic Sans MS"/>
              </a:rPr>
              <a:t>provisoire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97952" y="975360"/>
            <a:ext cx="975360" cy="2255519"/>
          </a:xfrm>
          <a:custGeom>
            <a:avLst/>
            <a:gdLst/>
            <a:ahLst/>
            <a:cxnLst/>
            <a:rect l="l" t="t" r="r" b="b"/>
            <a:pathLst>
              <a:path w="548640" h="1845945">
                <a:moveTo>
                  <a:pt x="548640" y="1758696"/>
                </a:moveTo>
                <a:lnTo>
                  <a:pt x="521004" y="1759178"/>
                </a:lnTo>
                <a:lnTo>
                  <a:pt x="496824" y="3048"/>
                </a:lnTo>
                <a:lnTo>
                  <a:pt x="481698" y="3848"/>
                </a:lnTo>
                <a:lnTo>
                  <a:pt x="467868" y="0"/>
                </a:lnTo>
                <a:lnTo>
                  <a:pt x="28295" y="1454658"/>
                </a:lnTo>
                <a:lnTo>
                  <a:pt x="0" y="1446276"/>
                </a:lnTo>
                <a:lnTo>
                  <a:pt x="16764" y="1540764"/>
                </a:lnTo>
                <a:lnTo>
                  <a:pt x="24384" y="1532610"/>
                </a:lnTo>
                <a:lnTo>
                  <a:pt x="82296" y="1470660"/>
                </a:lnTo>
                <a:lnTo>
                  <a:pt x="54622" y="1462455"/>
                </a:lnTo>
                <a:lnTo>
                  <a:pt x="469099" y="94119"/>
                </a:lnTo>
                <a:lnTo>
                  <a:pt x="492048" y="1759699"/>
                </a:lnTo>
                <a:lnTo>
                  <a:pt x="463296" y="1760220"/>
                </a:lnTo>
                <a:lnTo>
                  <a:pt x="507492" y="1845564"/>
                </a:lnTo>
                <a:lnTo>
                  <a:pt x="521208" y="1816608"/>
                </a:lnTo>
                <a:lnTo>
                  <a:pt x="548640" y="1758696"/>
                </a:lnTo>
                <a:close/>
              </a:path>
            </a:pathLst>
          </a:custGeom>
          <a:solidFill>
            <a:srgbClr val="CC0065"/>
          </a:solidFill>
        </p:spPr>
        <p:txBody>
          <a:bodyPr wrap="square" lIns="0" tIns="0" rIns="0" bIns="0" rtlCol="0"/>
          <a:lstStyle/>
          <a:p>
            <a:endParaRPr sz="1634" dirty="0"/>
          </a:p>
        </p:txBody>
      </p:sp>
      <p:sp>
        <p:nvSpPr>
          <p:cNvPr id="8" name="object 8"/>
          <p:cNvSpPr txBox="1"/>
          <p:nvPr/>
        </p:nvSpPr>
        <p:spPr>
          <a:xfrm>
            <a:off x="2223600" y="4198708"/>
            <a:ext cx="1806131" cy="681433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b="1" spc="-5" dirty="0">
                <a:latin typeface="Comic Sans MS"/>
                <a:cs typeface="Comic Sans MS"/>
              </a:rPr>
              <a:t>Passages </a:t>
            </a:r>
            <a:r>
              <a:rPr sz="1452" b="1" spc="-9" dirty="0">
                <a:latin typeface="Comic Sans MS"/>
                <a:cs typeface="Comic Sans MS"/>
              </a:rPr>
              <a:t>des câbles  </a:t>
            </a:r>
            <a:r>
              <a:rPr sz="1452" b="1" spc="-5" dirty="0">
                <a:latin typeface="Comic Sans MS"/>
                <a:cs typeface="Comic Sans MS"/>
              </a:rPr>
              <a:t>de</a:t>
            </a:r>
            <a:r>
              <a:rPr sz="1452" b="1" spc="-9" dirty="0">
                <a:latin typeface="Comic Sans MS"/>
                <a:cs typeface="Comic Sans MS"/>
              </a:rPr>
              <a:t> </a:t>
            </a:r>
            <a:r>
              <a:rPr sz="1452" b="1" spc="-5" dirty="0">
                <a:latin typeface="Comic Sans MS"/>
                <a:cs typeface="Comic Sans MS"/>
              </a:rPr>
              <a:t>précontrainte</a:t>
            </a:r>
            <a:endParaRPr sz="1452">
              <a:latin typeface="Comic Sans MS"/>
              <a:cs typeface="Comic Sans MS"/>
            </a:endParaRPr>
          </a:p>
          <a:p>
            <a:pPr marL="11527"/>
            <a:r>
              <a:rPr sz="1452" b="1" spc="-5" dirty="0">
                <a:latin typeface="Comic Sans MS"/>
                <a:cs typeface="Comic Sans MS"/>
              </a:rPr>
              <a:t>de</a:t>
            </a:r>
            <a:r>
              <a:rPr sz="1452" b="1" dirty="0">
                <a:latin typeface="Comic Sans MS"/>
                <a:cs typeface="Comic Sans MS"/>
              </a:rPr>
              <a:t> </a:t>
            </a:r>
            <a:r>
              <a:rPr sz="1452" b="1" spc="-5" dirty="0">
                <a:latin typeface="Comic Sans MS"/>
                <a:cs typeface="Comic Sans MS"/>
              </a:rPr>
              <a:t>service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811882" y="3348559"/>
            <a:ext cx="1360074" cy="805094"/>
          </a:xfrm>
          <a:custGeom>
            <a:avLst/>
            <a:gdLst/>
            <a:ahLst/>
            <a:cxnLst/>
            <a:rect l="l" t="t" r="r" b="b"/>
            <a:pathLst>
              <a:path w="1498600" h="887095">
                <a:moveTo>
                  <a:pt x="281940" y="94488"/>
                </a:moveTo>
                <a:lnTo>
                  <a:pt x="265176" y="0"/>
                </a:lnTo>
                <a:lnTo>
                  <a:pt x="199644" y="70104"/>
                </a:lnTo>
                <a:lnTo>
                  <a:pt x="227330" y="78295"/>
                </a:lnTo>
                <a:lnTo>
                  <a:pt x="0" y="830580"/>
                </a:lnTo>
                <a:lnTo>
                  <a:pt x="27432" y="839724"/>
                </a:lnTo>
                <a:lnTo>
                  <a:pt x="255041" y="86512"/>
                </a:lnTo>
                <a:lnTo>
                  <a:pt x="259080" y="87706"/>
                </a:lnTo>
                <a:lnTo>
                  <a:pt x="281940" y="94488"/>
                </a:lnTo>
                <a:close/>
              </a:path>
              <a:path w="1498600" h="887095">
                <a:moveTo>
                  <a:pt x="1498092" y="251460"/>
                </a:moveTo>
                <a:lnTo>
                  <a:pt x="1383792" y="309372"/>
                </a:lnTo>
                <a:lnTo>
                  <a:pt x="1413395" y="331076"/>
                </a:lnTo>
                <a:lnTo>
                  <a:pt x="1019556" y="864108"/>
                </a:lnTo>
                <a:lnTo>
                  <a:pt x="1050036" y="886968"/>
                </a:lnTo>
                <a:lnTo>
                  <a:pt x="1445082" y="354317"/>
                </a:lnTo>
                <a:lnTo>
                  <a:pt x="1456944" y="363016"/>
                </a:lnTo>
                <a:lnTo>
                  <a:pt x="1475232" y="376428"/>
                </a:lnTo>
                <a:lnTo>
                  <a:pt x="1498092" y="251460"/>
                </a:lnTo>
                <a:close/>
              </a:path>
            </a:pathLst>
          </a:custGeom>
          <a:solidFill>
            <a:srgbClr val="CC006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3344785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254" y="251039"/>
            <a:ext cx="3501614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</a:t>
            </a:r>
            <a:r>
              <a:rPr sz="2400" spc="-32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caisson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7711" y="1085292"/>
            <a:ext cx="4623675" cy="31941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000" b="1" spc="-5" dirty="0">
                <a:solidFill>
                  <a:srgbClr val="FF9900"/>
                </a:solidFill>
                <a:latin typeface="Comic Sans MS"/>
                <a:cs typeface="Comic Sans MS"/>
              </a:rPr>
              <a:t>Exemple du </a:t>
            </a:r>
            <a:r>
              <a:rPr sz="2000" b="1" dirty="0">
                <a:solidFill>
                  <a:srgbClr val="FF9900"/>
                </a:solidFill>
                <a:latin typeface="Comic Sans MS"/>
                <a:cs typeface="Comic Sans MS"/>
              </a:rPr>
              <a:t>« </a:t>
            </a:r>
            <a:r>
              <a:rPr sz="2000" b="1" spc="-5" dirty="0">
                <a:solidFill>
                  <a:srgbClr val="FF9900"/>
                </a:solidFill>
                <a:latin typeface="Comic Sans MS"/>
                <a:cs typeface="Comic Sans MS"/>
              </a:rPr>
              <a:t>Viaduc de Nantua</a:t>
            </a:r>
            <a:r>
              <a:rPr sz="2000" b="1" spc="-9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FF9900"/>
                </a:solidFill>
                <a:latin typeface="Comic Sans MS"/>
                <a:cs typeface="Comic Sans MS"/>
              </a:rPr>
              <a:t>»</a:t>
            </a: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1752779"/>
            <a:ext cx="5582853" cy="4074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5875510" y="1853184"/>
            <a:ext cx="6157994" cy="43335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/>
          <p:nvPr/>
        </p:nvSpPr>
        <p:spPr>
          <a:xfrm>
            <a:off x="597408" y="6476459"/>
            <a:ext cx="4827211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Le tablier est </a:t>
            </a:r>
            <a:r>
              <a:rPr sz="1452" spc="-9" dirty="0">
                <a:latin typeface="Comic Sans MS"/>
                <a:cs typeface="Comic Sans MS"/>
              </a:rPr>
              <a:t>coulé </a:t>
            </a:r>
            <a:r>
              <a:rPr sz="1452" spc="-5" dirty="0">
                <a:latin typeface="Comic Sans MS"/>
                <a:cs typeface="Comic Sans MS"/>
              </a:rPr>
              <a:t>en </a:t>
            </a:r>
            <a:r>
              <a:rPr sz="1452" spc="-9" dirty="0">
                <a:latin typeface="Comic Sans MS"/>
                <a:cs typeface="Comic Sans MS"/>
              </a:rPr>
              <a:t>place  </a:t>
            </a:r>
            <a:r>
              <a:rPr sz="1452" spc="-5" dirty="0">
                <a:latin typeface="Comic Sans MS"/>
                <a:cs typeface="Comic Sans MS"/>
              </a:rPr>
              <a:t>avec un coffrage glissant.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92530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6701" y="587887"/>
            <a:ext cx="3501614" cy="514405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3267" spc="-5" dirty="0"/>
              <a:t>Les ponts</a:t>
            </a:r>
            <a:r>
              <a:rPr sz="3267" spc="-32" dirty="0"/>
              <a:t> </a:t>
            </a:r>
            <a:r>
              <a:rPr sz="3267" spc="-5" dirty="0"/>
              <a:t>caisson</a:t>
            </a:r>
            <a:endParaRPr sz="3267"/>
          </a:p>
        </p:txBody>
      </p:sp>
      <p:grpSp>
        <p:nvGrpSpPr>
          <p:cNvPr id="3" name="object 3"/>
          <p:cNvGrpSpPr/>
          <p:nvPr/>
        </p:nvGrpSpPr>
        <p:grpSpPr>
          <a:xfrm>
            <a:off x="1946053" y="3374828"/>
            <a:ext cx="2087368" cy="3166206"/>
            <a:chOff x="774073" y="3718560"/>
            <a:chExt cx="2299970" cy="3488690"/>
          </a:xfrm>
        </p:grpSpPr>
        <p:sp>
          <p:nvSpPr>
            <p:cNvPr id="4" name="object 4"/>
            <p:cNvSpPr/>
            <p:nvPr/>
          </p:nvSpPr>
          <p:spPr>
            <a:xfrm>
              <a:off x="943235" y="3718560"/>
              <a:ext cx="2130551" cy="323545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5" name="object 5"/>
            <p:cNvSpPr/>
            <p:nvPr/>
          </p:nvSpPr>
          <p:spPr>
            <a:xfrm>
              <a:off x="774073" y="7001256"/>
              <a:ext cx="623570" cy="201295"/>
            </a:xfrm>
            <a:custGeom>
              <a:avLst/>
              <a:gdLst/>
              <a:ahLst/>
              <a:cxnLst/>
              <a:rect l="l" t="t" r="r" b="b"/>
              <a:pathLst>
                <a:path w="623569" h="201295">
                  <a:moveTo>
                    <a:pt x="623316" y="201168"/>
                  </a:moveTo>
                  <a:lnTo>
                    <a:pt x="623316" y="0"/>
                  </a:lnTo>
                  <a:lnTo>
                    <a:pt x="0" y="0"/>
                  </a:lnTo>
                  <a:lnTo>
                    <a:pt x="0" y="201168"/>
                  </a:lnTo>
                  <a:lnTo>
                    <a:pt x="236220" y="201168"/>
                  </a:lnTo>
                  <a:lnTo>
                    <a:pt x="236220" y="100584"/>
                  </a:lnTo>
                  <a:lnTo>
                    <a:pt x="387096" y="25908"/>
                  </a:lnTo>
                  <a:lnTo>
                    <a:pt x="387096" y="201168"/>
                  </a:lnTo>
                  <a:lnTo>
                    <a:pt x="623316" y="201168"/>
                  </a:lnTo>
                  <a:close/>
                </a:path>
                <a:path w="623569" h="201295">
                  <a:moveTo>
                    <a:pt x="387096" y="201168"/>
                  </a:moveTo>
                  <a:lnTo>
                    <a:pt x="387096" y="176784"/>
                  </a:lnTo>
                  <a:lnTo>
                    <a:pt x="236220" y="100584"/>
                  </a:lnTo>
                  <a:lnTo>
                    <a:pt x="236220" y="201168"/>
                  </a:lnTo>
                  <a:lnTo>
                    <a:pt x="387096" y="2011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6" name="object 6"/>
            <p:cNvSpPr/>
            <p:nvPr/>
          </p:nvSpPr>
          <p:spPr>
            <a:xfrm>
              <a:off x="999625" y="7019544"/>
              <a:ext cx="166116" cy="16611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7" name="object 7"/>
            <p:cNvSpPr/>
            <p:nvPr/>
          </p:nvSpPr>
          <p:spPr>
            <a:xfrm>
              <a:off x="774073" y="6996684"/>
              <a:ext cx="628015" cy="210820"/>
            </a:xfrm>
            <a:custGeom>
              <a:avLst/>
              <a:gdLst/>
              <a:ahLst/>
              <a:cxnLst/>
              <a:rect l="l" t="t" r="r" b="b"/>
              <a:pathLst>
                <a:path w="628015" h="210820">
                  <a:moveTo>
                    <a:pt x="627888" y="210312"/>
                  </a:moveTo>
                  <a:lnTo>
                    <a:pt x="627888" y="0"/>
                  </a:lnTo>
                  <a:lnTo>
                    <a:pt x="0" y="0"/>
                  </a:lnTo>
                  <a:lnTo>
                    <a:pt x="0" y="210312"/>
                  </a:lnTo>
                  <a:lnTo>
                    <a:pt x="0" y="9144"/>
                  </a:lnTo>
                  <a:lnTo>
                    <a:pt x="6096" y="4572"/>
                  </a:lnTo>
                  <a:lnTo>
                    <a:pt x="6096" y="9144"/>
                  </a:lnTo>
                  <a:lnTo>
                    <a:pt x="618744" y="9144"/>
                  </a:lnTo>
                  <a:lnTo>
                    <a:pt x="618744" y="4572"/>
                  </a:lnTo>
                  <a:lnTo>
                    <a:pt x="623316" y="9144"/>
                  </a:lnTo>
                  <a:lnTo>
                    <a:pt x="623316" y="210312"/>
                  </a:lnTo>
                  <a:lnTo>
                    <a:pt x="627888" y="210312"/>
                  </a:lnTo>
                  <a:close/>
                </a:path>
                <a:path w="628015" h="210820">
                  <a:moveTo>
                    <a:pt x="6096" y="9144"/>
                  </a:moveTo>
                  <a:lnTo>
                    <a:pt x="6096" y="4572"/>
                  </a:lnTo>
                  <a:lnTo>
                    <a:pt x="0" y="9144"/>
                  </a:lnTo>
                  <a:lnTo>
                    <a:pt x="6096" y="9144"/>
                  </a:lnTo>
                  <a:close/>
                </a:path>
                <a:path w="628015" h="210820">
                  <a:moveTo>
                    <a:pt x="6096" y="201168"/>
                  </a:moveTo>
                  <a:lnTo>
                    <a:pt x="6096" y="9144"/>
                  </a:lnTo>
                  <a:lnTo>
                    <a:pt x="0" y="9144"/>
                  </a:lnTo>
                  <a:lnTo>
                    <a:pt x="0" y="201168"/>
                  </a:lnTo>
                  <a:lnTo>
                    <a:pt x="6096" y="201168"/>
                  </a:lnTo>
                  <a:close/>
                </a:path>
                <a:path w="628015" h="210820">
                  <a:moveTo>
                    <a:pt x="623316" y="201168"/>
                  </a:moveTo>
                  <a:lnTo>
                    <a:pt x="0" y="201168"/>
                  </a:lnTo>
                  <a:lnTo>
                    <a:pt x="6096" y="205740"/>
                  </a:lnTo>
                  <a:lnTo>
                    <a:pt x="6096" y="210312"/>
                  </a:lnTo>
                  <a:lnTo>
                    <a:pt x="618744" y="210312"/>
                  </a:lnTo>
                  <a:lnTo>
                    <a:pt x="618744" y="205740"/>
                  </a:lnTo>
                  <a:lnTo>
                    <a:pt x="623316" y="201168"/>
                  </a:lnTo>
                  <a:close/>
                </a:path>
                <a:path w="628015" h="210820">
                  <a:moveTo>
                    <a:pt x="6096" y="210312"/>
                  </a:moveTo>
                  <a:lnTo>
                    <a:pt x="6096" y="205740"/>
                  </a:lnTo>
                  <a:lnTo>
                    <a:pt x="0" y="201168"/>
                  </a:lnTo>
                  <a:lnTo>
                    <a:pt x="0" y="210312"/>
                  </a:lnTo>
                  <a:lnTo>
                    <a:pt x="6096" y="210312"/>
                  </a:lnTo>
                  <a:close/>
                </a:path>
                <a:path w="628015" h="210820">
                  <a:moveTo>
                    <a:pt x="623316" y="9144"/>
                  </a:moveTo>
                  <a:lnTo>
                    <a:pt x="618744" y="4572"/>
                  </a:lnTo>
                  <a:lnTo>
                    <a:pt x="618744" y="9144"/>
                  </a:lnTo>
                  <a:lnTo>
                    <a:pt x="623316" y="9144"/>
                  </a:lnTo>
                  <a:close/>
                </a:path>
                <a:path w="628015" h="210820">
                  <a:moveTo>
                    <a:pt x="623316" y="201168"/>
                  </a:moveTo>
                  <a:lnTo>
                    <a:pt x="623316" y="9144"/>
                  </a:lnTo>
                  <a:lnTo>
                    <a:pt x="618744" y="9144"/>
                  </a:lnTo>
                  <a:lnTo>
                    <a:pt x="618744" y="201168"/>
                  </a:lnTo>
                  <a:lnTo>
                    <a:pt x="623316" y="201168"/>
                  </a:lnTo>
                  <a:close/>
                </a:path>
                <a:path w="628015" h="210820">
                  <a:moveTo>
                    <a:pt x="623316" y="210312"/>
                  </a:moveTo>
                  <a:lnTo>
                    <a:pt x="623316" y="201168"/>
                  </a:lnTo>
                  <a:lnTo>
                    <a:pt x="618744" y="205740"/>
                  </a:lnTo>
                  <a:lnTo>
                    <a:pt x="618744" y="210312"/>
                  </a:lnTo>
                  <a:lnTo>
                    <a:pt x="623316" y="2103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687406" y="3446751"/>
            <a:ext cx="3557515" cy="3094168"/>
            <a:chOff x="5998342" y="3797808"/>
            <a:chExt cx="3919854" cy="3409315"/>
          </a:xfrm>
        </p:grpSpPr>
        <p:sp>
          <p:nvSpPr>
            <p:cNvPr id="9" name="object 9"/>
            <p:cNvSpPr/>
            <p:nvPr/>
          </p:nvSpPr>
          <p:spPr>
            <a:xfrm>
              <a:off x="5998342" y="3797808"/>
              <a:ext cx="3691128" cy="32110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0" name="object 10"/>
            <p:cNvSpPr/>
            <p:nvPr/>
          </p:nvSpPr>
          <p:spPr>
            <a:xfrm>
              <a:off x="9308470" y="6963156"/>
              <a:ext cx="609600" cy="239395"/>
            </a:xfrm>
            <a:custGeom>
              <a:avLst/>
              <a:gdLst/>
              <a:ahLst/>
              <a:cxnLst/>
              <a:rect l="l" t="t" r="r" b="b"/>
              <a:pathLst>
                <a:path w="609600" h="239395">
                  <a:moveTo>
                    <a:pt x="609600" y="239268"/>
                  </a:moveTo>
                  <a:lnTo>
                    <a:pt x="609600" y="0"/>
                  </a:lnTo>
                  <a:lnTo>
                    <a:pt x="0" y="0"/>
                  </a:lnTo>
                  <a:lnTo>
                    <a:pt x="0" y="239268"/>
                  </a:lnTo>
                  <a:lnTo>
                    <a:pt x="214884" y="239268"/>
                  </a:lnTo>
                  <a:lnTo>
                    <a:pt x="214884" y="30480"/>
                  </a:lnTo>
                  <a:lnTo>
                    <a:pt x="394716" y="120396"/>
                  </a:lnTo>
                  <a:lnTo>
                    <a:pt x="394716" y="239268"/>
                  </a:lnTo>
                  <a:lnTo>
                    <a:pt x="609600" y="239268"/>
                  </a:lnTo>
                  <a:close/>
                </a:path>
                <a:path w="609600" h="239395">
                  <a:moveTo>
                    <a:pt x="394716" y="239268"/>
                  </a:moveTo>
                  <a:lnTo>
                    <a:pt x="394716" y="120396"/>
                  </a:lnTo>
                  <a:lnTo>
                    <a:pt x="214884" y="210312"/>
                  </a:lnTo>
                  <a:lnTo>
                    <a:pt x="214884" y="239268"/>
                  </a:lnTo>
                  <a:lnTo>
                    <a:pt x="394716" y="2392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1" name="object 11"/>
            <p:cNvSpPr/>
            <p:nvPr/>
          </p:nvSpPr>
          <p:spPr>
            <a:xfrm>
              <a:off x="9518782" y="6986016"/>
              <a:ext cx="195072" cy="1950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2" name="object 12"/>
            <p:cNvSpPr/>
            <p:nvPr/>
          </p:nvSpPr>
          <p:spPr>
            <a:xfrm>
              <a:off x="9303898" y="6958584"/>
              <a:ext cx="614680" cy="248920"/>
            </a:xfrm>
            <a:custGeom>
              <a:avLst/>
              <a:gdLst/>
              <a:ahLst/>
              <a:cxnLst/>
              <a:rect l="l" t="t" r="r" b="b"/>
              <a:pathLst>
                <a:path w="614679" h="248920">
                  <a:moveTo>
                    <a:pt x="614171" y="9143"/>
                  </a:moveTo>
                  <a:lnTo>
                    <a:pt x="614171" y="0"/>
                  </a:lnTo>
                  <a:lnTo>
                    <a:pt x="0" y="0"/>
                  </a:lnTo>
                  <a:lnTo>
                    <a:pt x="0" y="248412"/>
                  </a:lnTo>
                  <a:lnTo>
                    <a:pt x="4572" y="248412"/>
                  </a:lnTo>
                  <a:lnTo>
                    <a:pt x="4572" y="9144"/>
                  </a:lnTo>
                  <a:lnTo>
                    <a:pt x="10668" y="4572"/>
                  </a:lnTo>
                  <a:lnTo>
                    <a:pt x="10668" y="9144"/>
                  </a:lnTo>
                  <a:lnTo>
                    <a:pt x="609600" y="9144"/>
                  </a:lnTo>
                  <a:lnTo>
                    <a:pt x="609600" y="4572"/>
                  </a:lnTo>
                  <a:lnTo>
                    <a:pt x="614171" y="9143"/>
                  </a:lnTo>
                  <a:close/>
                </a:path>
                <a:path w="614679" h="248920">
                  <a:moveTo>
                    <a:pt x="10668" y="9144"/>
                  </a:moveTo>
                  <a:lnTo>
                    <a:pt x="10668" y="4572"/>
                  </a:lnTo>
                  <a:lnTo>
                    <a:pt x="4572" y="9144"/>
                  </a:lnTo>
                  <a:lnTo>
                    <a:pt x="10668" y="9144"/>
                  </a:lnTo>
                  <a:close/>
                </a:path>
                <a:path w="614679" h="248920">
                  <a:moveTo>
                    <a:pt x="10668" y="239268"/>
                  </a:moveTo>
                  <a:lnTo>
                    <a:pt x="10668" y="9144"/>
                  </a:lnTo>
                  <a:lnTo>
                    <a:pt x="4572" y="9144"/>
                  </a:lnTo>
                  <a:lnTo>
                    <a:pt x="4572" y="239268"/>
                  </a:lnTo>
                  <a:lnTo>
                    <a:pt x="10668" y="239268"/>
                  </a:lnTo>
                  <a:close/>
                </a:path>
                <a:path w="614679" h="248920">
                  <a:moveTo>
                    <a:pt x="614171" y="239268"/>
                  </a:moveTo>
                  <a:lnTo>
                    <a:pt x="4572" y="239268"/>
                  </a:lnTo>
                  <a:lnTo>
                    <a:pt x="10668" y="243840"/>
                  </a:lnTo>
                  <a:lnTo>
                    <a:pt x="10668" y="248412"/>
                  </a:lnTo>
                  <a:lnTo>
                    <a:pt x="609600" y="248412"/>
                  </a:lnTo>
                  <a:lnTo>
                    <a:pt x="609600" y="243840"/>
                  </a:lnTo>
                  <a:lnTo>
                    <a:pt x="614171" y="239268"/>
                  </a:lnTo>
                  <a:close/>
                </a:path>
                <a:path w="614679" h="248920">
                  <a:moveTo>
                    <a:pt x="10668" y="248412"/>
                  </a:moveTo>
                  <a:lnTo>
                    <a:pt x="10668" y="243840"/>
                  </a:lnTo>
                  <a:lnTo>
                    <a:pt x="4572" y="239268"/>
                  </a:lnTo>
                  <a:lnTo>
                    <a:pt x="4572" y="248412"/>
                  </a:lnTo>
                  <a:lnTo>
                    <a:pt x="10668" y="248412"/>
                  </a:lnTo>
                  <a:close/>
                </a:path>
                <a:path w="614679" h="248920">
                  <a:moveTo>
                    <a:pt x="614171" y="9144"/>
                  </a:moveTo>
                  <a:lnTo>
                    <a:pt x="609600" y="4572"/>
                  </a:lnTo>
                  <a:lnTo>
                    <a:pt x="609600" y="9144"/>
                  </a:lnTo>
                  <a:lnTo>
                    <a:pt x="614171" y="9144"/>
                  </a:lnTo>
                  <a:close/>
                </a:path>
                <a:path w="614679" h="248920">
                  <a:moveTo>
                    <a:pt x="614171" y="239268"/>
                  </a:moveTo>
                  <a:lnTo>
                    <a:pt x="614171" y="9144"/>
                  </a:lnTo>
                  <a:lnTo>
                    <a:pt x="609600" y="9144"/>
                  </a:lnTo>
                  <a:lnTo>
                    <a:pt x="609600" y="239268"/>
                  </a:lnTo>
                  <a:lnTo>
                    <a:pt x="614171" y="239268"/>
                  </a:lnTo>
                  <a:close/>
                </a:path>
                <a:path w="614679" h="248920">
                  <a:moveTo>
                    <a:pt x="614171" y="248412"/>
                  </a:moveTo>
                  <a:lnTo>
                    <a:pt x="614171" y="239268"/>
                  </a:lnTo>
                  <a:lnTo>
                    <a:pt x="609600" y="243840"/>
                  </a:lnTo>
                  <a:lnTo>
                    <a:pt x="609600" y="248412"/>
                  </a:lnTo>
                  <a:lnTo>
                    <a:pt x="614171" y="2484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018897" y="1172429"/>
            <a:ext cx="8033657" cy="1974163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44643" algn="ctr">
              <a:spcBef>
                <a:spcPts val="91"/>
              </a:spcBef>
            </a:pP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Les ponts caisson </a:t>
            </a:r>
            <a:r>
              <a:rPr sz="2178" b="1" dirty="0">
                <a:solidFill>
                  <a:srgbClr val="FF9900"/>
                </a:solidFill>
                <a:latin typeface="Comic Sans MS"/>
                <a:cs typeface="Comic Sans MS"/>
              </a:rPr>
              <a:t>à </a:t>
            </a: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voussoirs préfabriqués</a:t>
            </a:r>
            <a:endParaRPr sz="2178">
              <a:latin typeface="Comic Sans MS"/>
              <a:cs typeface="Comic Sans MS"/>
            </a:endParaRPr>
          </a:p>
          <a:p>
            <a:pPr marL="11527" marR="126792">
              <a:spcBef>
                <a:spcPts val="1811"/>
              </a:spcBef>
            </a:pPr>
            <a:r>
              <a:rPr sz="1815" b="1" dirty="0">
                <a:latin typeface="Comic Sans MS"/>
                <a:cs typeface="Comic Sans MS"/>
              </a:rPr>
              <a:t>Les </a:t>
            </a:r>
            <a:r>
              <a:rPr sz="1815" b="1" spc="-5" dirty="0">
                <a:latin typeface="Comic Sans MS"/>
                <a:cs typeface="Comic Sans MS"/>
              </a:rPr>
              <a:t>voussoirs sont préfabriqués </a:t>
            </a:r>
            <a:r>
              <a:rPr sz="1815" b="1" dirty="0">
                <a:latin typeface="Comic Sans MS"/>
                <a:cs typeface="Comic Sans MS"/>
              </a:rPr>
              <a:t>à proximité </a:t>
            </a:r>
            <a:r>
              <a:rPr sz="1815" b="1" spc="-5" dirty="0">
                <a:latin typeface="Comic Sans MS"/>
                <a:cs typeface="Comic Sans MS"/>
              </a:rPr>
              <a:t>du pont. </a:t>
            </a:r>
            <a:r>
              <a:rPr sz="1815" b="1" dirty="0">
                <a:latin typeface="Comic Sans MS"/>
                <a:cs typeface="Comic Sans MS"/>
              </a:rPr>
              <a:t>Ils </a:t>
            </a:r>
            <a:r>
              <a:rPr sz="1815" b="1" spc="-5" dirty="0">
                <a:latin typeface="Comic Sans MS"/>
                <a:cs typeface="Comic Sans MS"/>
              </a:rPr>
              <a:t>sont ensuite  assemblés </a:t>
            </a:r>
            <a:r>
              <a:rPr sz="1815" b="1" dirty="0">
                <a:latin typeface="Comic Sans MS"/>
                <a:cs typeface="Comic Sans MS"/>
              </a:rPr>
              <a:t>les </a:t>
            </a:r>
            <a:r>
              <a:rPr sz="1815" b="1" spc="-5" dirty="0">
                <a:latin typeface="Comic Sans MS"/>
                <a:cs typeface="Comic Sans MS"/>
              </a:rPr>
              <a:t>uns </a:t>
            </a:r>
            <a:r>
              <a:rPr sz="1815" b="1" dirty="0">
                <a:latin typeface="Comic Sans MS"/>
                <a:cs typeface="Comic Sans MS"/>
              </a:rPr>
              <a:t>au autres par les câbles </a:t>
            </a:r>
            <a:r>
              <a:rPr sz="1815" b="1" spc="-5" dirty="0">
                <a:latin typeface="Comic Sans MS"/>
                <a:cs typeface="Comic Sans MS"/>
              </a:rPr>
              <a:t>de précontrainte provisoire  de part et </a:t>
            </a:r>
            <a:r>
              <a:rPr sz="1815" b="1" dirty="0">
                <a:latin typeface="Comic Sans MS"/>
                <a:cs typeface="Comic Sans MS"/>
              </a:rPr>
              <a:t>d’autre </a:t>
            </a:r>
            <a:r>
              <a:rPr sz="1815" b="1" spc="-5" dirty="0">
                <a:latin typeface="Comic Sans MS"/>
                <a:cs typeface="Comic Sans MS"/>
              </a:rPr>
              <a:t>du </a:t>
            </a:r>
            <a:r>
              <a:rPr sz="1815" b="1" dirty="0">
                <a:latin typeface="Comic Sans MS"/>
                <a:cs typeface="Comic Sans MS"/>
              </a:rPr>
              <a:t>voussoir </a:t>
            </a:r>
            <a:r>
              <a:rPr sz="1815" b="1" spc="-5" dirty="0">
                <a:latin typeface="Comic Sans MS"/>
                <a:cs typeface="Comic Sans MS"/>
              </a:rPr>
              <a:t>central, en</a:t>
            </a:r>
            <a:r>
              <a:rPr sz="1815" b="1" spc="-100" dirty="0">
                <a:latin typeface="Comic Sans MS"/>
                <a:cs typeface="Comic Sans MS"/>
              </a:rPr>
              <a:t> </a:t>
            </a:r>
            <a:r>
              <a:rPr sz="1815" b="1" spc="-5" dirty="0">
                <a:latin typeface="Comic Sans MS"/>
                <a:cs typeface="Comic Sans MS"/>
              </a:rPr>
              <a:t>encorbellement.</a:t>
            </a:r>
            <a:endParaRPr sz="1815">
              <a:latin typeface="Comic Sans MS"/>
              <a:cs typeface="Comic Sans MS"/>
            </a:endParaRPr>
          </a:p>
          <a:p>
            <a:pPr marL="11527" marR="4611"/>
            <a:r>
              <a:rPr sz="1815" b="1" dirty="0">
                <a:latin typeface="Comic Sans MS"/>
                <a:cs typeface="Comic Sans MS"/>
              </a:rPr>
              <a:t>Cette mise </a:t>
            </a:r>
            <a:r>
              <a:rPr sz="1815" b="1" spc="-5" dirty="0">
                <a:latin typeface="Comic Sans MS"/>
                <a:cs typeface="Comic Sans MS"/>
              </a:rPr>
              <a:t>en </a:t>
            </a:r>
            <a:r>
              <a:rPr sz="1815" b="1" dirty="0">
                <a:latin typeface="Comic Sans MS"/>
                <a:cs typeface="Comic Sans MS"/>
              </a:rPr>
              <a:t>place </a:t>
            </a:r>
            <a:r>
              <a:rPr sz="1815" b="1" spc="-5" dirty="0">
                <a:latin typeface="Comic Sans MS"/>
                <a:cs typeface="Comic Sans MS"/>
              </a:rPr>
              <a:t>peut se </a:t>
            </a:r>
            <a:r>
              <a:rPr sz="1815" b="1" dirty="0">
                <a:latin typeface="Comic Sans MS"/>
                <a:cs typeface="Comic Sans MS"/>
              </a:rPr>
              <a:t>faire </a:t>
            </a:r>
            <a:r>
              <a:rPr sz="1815" b="1" spc="-5" dirty="0">
                <a:latin typeface="Comic Sans MS"/>
                <a:cs typeface="Comic Sans MS"/>
              </a:rPr>
              <a:t>avec une </a:t>
            </a:r>
            <a:r>
              <a:rPr sz="1815" b="1" dirty="0">
                <a:latin typeface="Comic Sans MS"/>
                <a:cs typeface="Comic Sans MS"/>
              </a:rPr>
              <a:t>grue, </a:t>
            </a:r>
            <a:r>
              <a:rPr sz="1815" b="1" spc="-5" dirty="0">
                <a:latin typeface="Comic Sans MS"/>
                <a:cs typeface="Comic Sans MS"/>
              </a:rPr>
              <a:t>une </a:t>
            </a:r>
            <a:r>
              <a:rPr sz="1815" b="1" dirty="0">
                <a:latin typeface="Comic Sans MS"/>
                <a:cs typeface="Comic Sans MS"/>
              </a:rPr>
              <a:t>barge </a:t>
            </a:r>
            <a:r>
              <a:rPr sz="1815" b="1" spc="-5" dirty="0">
                <a:latin typeface="Comic Sans MS"/>
                <a:cs typeface="Comic Sans MS"/>
              </a:rPr>
              <a:t>(sur</a:t>
            </a:r>
            <a:r>
              <a:rPr sz="1815" b="1" spc="-185" dirty="0">
                <a:latin typeface="Comic Sans MS"/>
                <a:cs typeface="Comic Sans MS"/>
              </a:rPr>
              <a:t> </a:t>
            </a:r>
            <a:r>
              <a:rPr sz="1815" b="1" dirty="0">
                <a:latin typeface="Comic Sans MS"/>
                <a:cs typeface="Comic Sans MS"/>
              </a:rPr>
              <a:t>l’eau),  ou </a:t>
            </a:r>
            <a:r>
              <a:rPr sz="1815" b="1" spc="-5" dirty="0">
                <a:latin typeface="Comic Sans MS"/>
                <a:cs typeface="Comic Sans MS"/>
              </a:rPr>
              <a:t>une </a:t>
            </a:r>
            <a:r>
              <a:rPr sz="1815" b="1" dirty="0">
                <a:latin typeface="Comic Sans MS"/>
                <a:cs typeface="Comic Sans MS"/>
              </a:rPr>
              <a:t>poutre </a:t>
            </a:r>
            <a:r>
              <a:rPr sz="1815" b="1" spc="-5" dirty="0">
                <a:latin typeface="Comic Sans MS"/>
                <a:cs typeface="Comic Sans MS"/>
              </a:rPr>
              <a:t>de lancement </a:t>
            </a:r>
            <a:r>
              <a:rPr sz="1815" b="1" dirty="0">
                <a:latin typeface="Comic Sans MS"/>
                <a:cs typeface="Comic Sans MS"/>
              </a:rPr>
              <a:t>comme pour le </a:t>
            </a:r>
            <a:r>
              <a:rPr sz="1815" b="1" spc="-5" dirty="0">
                <a:latin typeface="Comic Sans MS"/>
                <a:cs typeface="Comic Sans MS"/>
              </a:rPr>
              <a:t>pont de </a:t>
            </a:r>
            <a:r>
              <a:rPr sz="1815" b="1" dirty="0">
                <a:latin typeface="Comic Sans MS"/>
                <a:cs typeface="Comic Sans MS"/>
              </a:rPr>
              <a:t>l’île </a:t>
            </a:r>
            <a:r>
              <a:rPr sz="1815" b="1" spc="-5" dirty="0">
                <a:latin typeface="Comic Sans MS"/>
                <a:cs typeface="Comic Sans MS"/>
              </a:rPr>
              <a:t>de</a:t>
            </a:r>
            <a:r>
              <a:rPr sz="1815" b="1" spc="-195" dirty="0">
                <a:latin typeface="Comic Sans MS"/>
                <a:cs typeface="Comic Sans MS"/>
              </a:rPr>
              <a:t> </a:t>
            </a:r>
            <a:r>
              <a:rPr sz="1815" b="1" dirty="0">
                <a:latin typeface="Comic Sans MS"/>
                <a:cs typeface="Comic Sans MS"/>
              </a:rPr>
              <a:t>Ré.</a:t>
            </a:r>
            <a:endParaRPr sz="1815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97319" y="3680036"/>
            <a:ext cx="1429230" cy="681433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 algn="just">
              <a:spcBef>
                <a:spcPts val="86"/>
              </a:spcBef>
            </a:pPr>
            <a:r>
              <a:rPr sz="1452" b="1" spc="-5" dirty="0">
                <a:latin typeface="Comic Sans MS"/>
                <a:cs typeface="Comic Sans MS"/>
              </a:rPr>
              <a:t>Autoroute</a:t>
            </a:r>
            <a:r>
              <a:rPr sz="1452" b="1" spc="-36" dirty="0">
                <a:latin typeface="Comic Sans MS"/>
                <a:cs typeface="Comic Sans MS"/>
              </a:rPr>
              <a:t> </a:t>
            </a:r>
            <a:r>
              <a:rPr sz="1452" b="1" spc="-9" dirty="0">
                <a:latin typeface="Comic Sans MS"/>
                <a:cs typeface="Comic Sans MS"/>
              </a:rPr>
              <a:t>A40,  </a:t>
            </a:r>
            <a:r>
              <a:rPr sz="1452" b="1" spc="-5" dirty="0">
                <a:latin typeface="Comic Sans MS"/>
                <a:cs typeface="Comic Sans MS"/>
              </a:rPr>
              <a:t>mise en </a:t>
            </a:r>
            <a:r>
              <a:rPr sz="1452" b="1" spc="-9" dirty="0">
                <a:latin typeface="Comic Sans MS"/>
                <a:cs typeface="Comic Sans MS"/>
              </a:rPr>
              <a:t>place </a:t>
            </a:r>
            <a:r>
              <a:rPr sz="1452" b="1" spc="-5" dirty="0">
                <a:latin typeface="Comic Sans MS"/>
                <a:cs typeface="Comic Sans MS"/>
              </a:rPr>
              <a:t>à  </a:t>
            </a:r>
            <a:r>
              <a:rPr sz="1452" b="1" spc="-9" dirty="0">
                <a:latin typeface="Comic Sans MS"/>
                <a:cs typeface="Comic Sans MS"/>
              </a:rPr>
              <a:t>la</a:t>
            </a:r>
            <a:r>
              <a:rPr sz="1452" b="1" spc="5" dirty="0">
                <a:latin typeface="Comic Sans MS"/>
                <a:cs typeface="Comic Sans MS"/>
              </a:rPr>
              <a:t> </a:t>
            </a:r>
            <a:r>
              <a:rPr sz="1452" b="1" spc="-5" dirty="0">
                <a:latin typeface="Comic Sans MS"/>
                <a:cs typeface="Comic Sans MS"/>
              </a:rPr>
              <a:t>grue.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61634" y="5509911"/>
            <a:ext cx="1819387" cy="681433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9" dirty="0">
                <a:latin typeface="Comic Sans MS"/>
                <a:cs typeface="Comic Sans MS"/>
              </a:rPr>
              <a:t>Ile </a:t>
            </a:r>
            <a:r>
              <a:rPr sz="1452" b="1" spc="-5" dirty="0">
                <a:latin typeface="Comic Sans MS"/>
                <a:cs typeface="Comic Sans MS"/>
              </a:rPr>
              <a:t>de </a:t>
            </a:r>
            <a:r>
              <a:rPr sz="1452" b="1" spc="-9" dirty="0">
                <a:latin typeface="Comic Sans MS"/>
                <a:cs typeface="Comic Sans MS"/>
              </a:rPr>
              <a:t>Ré,</a:t>
            </a:r>
            <a:r>
              <a:rPr sz="1452" b="1" spc="41" dirty="0">
                <a:latin typeface="Comic Sans MS"/>
                <a:cs typeface="Comic Sans MS"/>
              </a:rPr>
              <a:t> </a:t>
            </a:r>
            <a:r>
              <a:rPr sz="1452" b="1" spc="-5" dirty="0">
                <a:latin typeface="Comic Sans MS"/>
                <a:cs typeface="Comic Sans MS"/>
              </a:rPr>
              <a:t>mise</a:t>
            </a:r>
            <a:endParaRPr sz="1452">
              <a:latin typeface="Comic Sans MS"/>
              <a:cs typeface="Comic Sans MS"/>
            </a:endParaRPr>
          </a:p>
          <a:p>
            <a:pPr marL="11527" marR="4611"/>
            <a:r>
              <a:rPr sz="1452" b="1" spc="-5" dirty="0">
                <a:latin typeface="Comic Sans MS"/>
                <a:cs typeface="Comic Sans MS"/>
              </a:rPr>
              <a:t>en </a:t>
            </a:r>
            <a:r>
              <a:rPr sz="1452" b="1" spc="-9" dirty="0">
                <a:latin typeface="Comic Sans MS"/>
                <a:cs typeface="Comic Sans MS"/>
              </a:rPr>
              <a:t>place </a:t>
            </a:r>
            <a:r>
              <a:rPr sz="1452" b="1" spc="-5" dirty="0">
                <a:latin typeface="Comic Sans MS"/>
                <a:cs typeface="Comic Sans MS"/>
              </a:rPr>
              <a:t>à </a:t>
            </a:r>
            <a:r>
              <a:rPr sz="1452" b="1" spc="-9" dirty="0">
                <a:latin typeface="Comic Sans MS"/>
                <a:cs typeface="Comic Sans MS"/>
              </a:rPr>
              <a:t>la </a:t>
            </a:r>
            <a:r>
              <a:rPr sz="1452" b="1" spc="-5" dirty="0">
                <a:latin typeface="Comic Sans MS"/>
                <a:cs typeface="Comic Sans MS"/>
              </a:rPr>
              <a:t>poutre  de</a:t>
            </a:r>
            <a:r>
              <a:rPr sz="1452" b="1" dirty="0">
                <a:latin typeface="Comic Sans MS"/>
                <a:cs typeface="Comic Sans MS"/>
              </a:rPr>
              <a:t> </a:t>
            </a:r>
            <a:r>
              <a:rPr sz="1452" b="1" spc="-9" dirty="0">
                <a:latin typeface="Comic Sans MS"/>
                <a:cs typeface="Comic Sans MS"/>
              </a:rPr>
              <a:t>lancement.</a:t>
            </a:r>
            <a:endParaRPr sz="1452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30557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6701" y="587887"/>
            <a:ext cx="3501614" cy="514405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3267" spc="-5" dirty="0"/>
              <a:t>Les ponts</a:t>
            </a:r>
            <a:r>
              <a:rPr sz="3267" spc="-32" dirty="0"/>
              <a:t> </a:t>
            </a:r>
            <a:r>
              <a:rPr sz="3267" spc="-5" dirty="0"/>
              <a:t>caisson</a:t>
            </a:r>
            <a:endParaRPr sz="3267"/>
          </a:p>
        </p:txBody>
      </p:sp>
      <p:sp>
        <p:nvSpPr>
          <p:cNvPr id="3" name="object 3"/>
          <p:cNvSpPr/>
          <p:nvPr/>
        </p:nvSpPr>
        <p:spPr>
          <a:xfrm>
            <a:off x="2099578" y="3009681"/>
            <a:ext cx="2170124" cy="33015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/>
          <p:nvPr/>
        </p:nvSpPr>
        <p:spPr>
          <a:xfrm>
            <a:off x="2018897" y="1006454"/>
            <a:ext cx="7824459" cy="1863299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2553701" marR="779769" indent="-1210285">
              <a:spcBef>
                <a:spcPts val="91"/>
              </a:spcBef>
            </a:pP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Les ponts caisson </a:t>
            </a:r>
            <a:r>
              <a:rPr sz="2178" b="1" dirty="0">
                <a:solidFill>
                  <a:srgbClr val="FF9900"/>
                </a:solidFill>
                <a:latin typeface="Comic Sans MS"/>
                <a:cs typeface="Comic Sans MS"/>
              </a:rPr>
              <a:t>à </a:t>
            </a: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voussoirs préfabriqués  assemblés </a:t>
            </a:r>
            <a:r>
              <a:rPr sz="2178" b="1" dirty="0">
                <a:solidFill>
                  <a:srgbClr val="FF9900"/>
                </a:solidFill>
                <a:latin typeface="Comic Sans MS"/>
                <a:cs typeface="Comic Sans MS"/>
              </a:rPr>
              <a:t>en</a:t>
            </a:r>
            <a:r>
              <a:rPr sz="2178" b="1" spc="-23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sz="2178" b="1" spc="-5" dirty="0">
                <a:solidFill>
                  <a:srgbClr val="FF9900"/>
                </a:solidFill>
                <a:latin typeface="Comic Sans MS"/>
                <a:cs typeface="Comic Sans MS"/>
              </a:rPr>
              <a:t>continuité.</a:t>
            </a:r>
            <a:endParaRPr sz="2178">
              <a:latin typeface="Comic Sans MS"/>
              <a:cs typeface="Comic Sans MS"/>
            </a:endParaRPr>
          </a:p>
          <a:p>
            <a:pPr marL="11527" marR="41495">
              <a:spcBef>
                <a:spcPts val="504"/>
              </a:spcBef>
            </a:pPr>
            <a:r>
              <a:rPr sz="1815" b="1" dirty="0">
                <a:latin typeface="Comic Sans MS"/>
                <a:cs typeface="Comic Sans MS"/>
              </a:rPr>
              <a:t>Le viaduc </a:t>
            </a:r>
            <a:r>
              <a:rPr sz="1815" b="1" spc="-5" dirty="0">
                <a:latin typeface="Comic Sans MS"/>
                <a:cs typeface="Comic Sans MS"/>
              </a:rPr>
              <a:t>des Neyrolles </a:t>
            </a:r>
            <a:r>
              <a:rPr sz="1815" b="1" dirty="0">
                <a:latin typeface="Comic Sans MS"/>
                <a:cs typeface="Comic Sans MS"/>
              </a:rPr>
              <a:t>(01) </a:t>
            </a:r>
            <a:r>
              <a:rPr sz="1815" b="1" spc="-5" dirty="0">
                <a:latin typeface="Comic Sans MS"/>
                <a:cs typeface="Comic Sans MS"/>
              </a:rPr>
              <a:t>n’a </a:t>
            </a:r>
            <a:r>
              <a:rPr sz="1815" b="1" dirty="0">
                <a:latin typeface="Comic Sans MS"/>
                <a:cs typeface="Comic Sans MS"/>
              </a:rPr>
              <a:t>pas été </a:t>
            </a:r>
            <a:r>
              <a:rPr sz="1815" b="1" spc="-5" dirty="0">
                <a:latin typeface="Comic Sans MS"/>
                <a:cs typeface="Comic Sans MS"/>
              </a:rPr>
              <a:t>construit </a:t>
            </a:r>
            <a:r>
              <a:rPr sz="1815" b="1" dirty="0">
                <a:latin typeface="Comic Sans MS"/>
                <a:cs typeface="Comic Sans MS"/>
              </a:rPr>
              <a:t>par fléaux mais  </a:t>
            </a:r>
            <a:r>
              <a:rPr sz="1815" b="1" spc="-5" dirty="0">
                <a:latin typeface="Comic Sans MS"/>
                <a:cs typeface="Comic Sans MS"/>
              </a:rPr>
              <a:t>en continuité. </a:t>
            </a:r>
            <a:r>
              <a:rPr sz="1815" b="1" dirty="0">
                <a:latin typeface="Comic Sans MS"/>
                <a:cs typeface="Comic Sans MS"/>
              </a:rPr>
              <a:t>Dans ce cas, la </a:t>
            </a:r>
            <a:r>
              <a:rPr sz="1815" b="1" spc="-5" dirty="0">
                <a:latin typeface="Comic Sans MS"/>
                <a:cs typeface="Comic Sans MS"/>
              </a:rPr>
              <a:t>précontrainte provisoire est</a:t>
            </a:r>
            <a:r>
              <a:rPr sz="1815" b="1" spc="-45" dirty="0">
                <a:latin typeface="Comic Sans MS"/>
                <a:cs typeface="Comic Sans MS"/>
              </a:rPr>
              <a:t> </a:t>
            </a:r>
            <a:r>
              <a:rPr sz="1815" b="1" spc="-5" dirty="0">
                <a:latin typeface="Comic Sans MS"/>
                <a:cs typeface="Comic Sans MS"/>
              </a:rPr>
              <a:t>remplacée</a:t>
            </a:r>
            <a:endParaRPr sz="1815">
              <a:latin typeface="Comic Sans MS"/>
              <a:cs typeface="Comic Sans MS"/>
            </a:endParaRPr>
          </a:p>
          <a:p>
            <a:pPr marL="11527" marR="4611"/>
            <a:r>
              <a:rPr sz="1815" b="1" dirty="0">
                <a:latin typeface="Comic Sans MS"/>
                <a:cs typeface="Comic Sans MS"/>
              </a:rPr>
              <a:t>par </a:t>
            </a:r>
            <a:r>
              <a:rPr sz="1815" b="1" spc="-5" dirty="0">
                <a:latin typeface="Comic Sans MS"/>
                <a:cs typeface="Comic Sans MS"/>
              </a:rPr>
              <a:t>des haubans extérieurs provisoires </a:t>
            </a:r>
            <a:r>
              <a:rPr sz="1815" b="1" dirty="0">
                <a:latin typeface="Comic Sans MS"/>
                <a:cs typeface="Comic Sans MS"/>
              </a:rPr>
              <a:t>à partir d’un </a:t>
            </a:r>
            <a:r>
              <a:rPr sz="1815" b="1" spc="-5" dirty="0">
                <a:latin typeface="Comic Sans MS"/>
                <a:cs typeface="Comic Sans MS"/>
              </a:rPr>
              <a:t>pylône provisoire  </a:t>
            </a:r>
            <a:r>
              <a:rPr sz="1815" b="1" dirty="0">
                <a:latin typeface="Comic Sans MS"/>
                <a:cs typeface="Comic Sans MS"/>
              </a:rPr>
              <a:t>monté sur </a:t>
            </a:r>
            <a:r>
              <a:rPr sz="1815" b="1" spc="-5" dirty="0">
                <a:latin typeface="Comic Sans MS"/>
                <a:cs typeface="Comic Sans MS"/>
              </a:rPr>
              <a:t>une</a:t>
            </a:r>
            <a:r>
              <a:rPr sz="1815" b="1" spc="-64" dirty="0">
                <a:latin typeface="Comic Sans MS"/>
                <a:cs typeface="Comic Sans MS"/>
              </a:rPr>
              <a:t> </a:t>
            </a:r>
            <a:r>
              <a:rPr sz="1815" b="1" spc="-5" dirty="0">
                <a:latin typeface="Comic Sans MS"/>
                <a:cs typeface="Comic Sans MS"/>
              </a:rPr>
              <a:t>pile.</a:t>
            </a:r>
            <a:endParaRPr sz="1815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07415" y="5359150"/>
            <a:ext cx="1771553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Pylône </a:t>
            </a:r>
            <a:r>
              <a:rPr sz="1452" spc="-5" dirty="0">
                <a:latin typeface="Comic Sans MS"/>
                <a:cs typeface="Comic Sans MS"/>
              </a:rPr>
              <a:t>provisoire  support des</a:t>
            </a:r>
            <a:r>
              <a:rPr sz="1452" spc="-77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haubans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76020" y="5389579"/>
            <a:ext cx="1851660" cy="904891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Avancement du  tablier en continu  </a:t>
            </a:r>
            <a:r>
              <a:rPr sz="1452" spc="-9" dirty="0">
                <a:latin typeface="Comic Sans MS"/>
                <a:cs typeface="Comic Sans MS"/>
              </a:rPr>
              <a:t>par </a:t>
            </a:r>
            <a:r>
              <a:rPr sz="1452" spc="-5" dirty="0">
                <a:latin typeface="Comic Sans MS"/>
                <a:cs typeface="Comic Sans MS"/>
              </a:rPr>
              <a:t>pose de</a:t>
            </a:r>
            <a:r>
              <a:rPr sz="1452" spc="-50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voussoirs  à </a:t>
            </a:r>
            <a:r>
              <a:rPr sz="1452" spc="-9" dirty="0">
                <a:latin typeface="Comic Sans MS"/>
                <a:cs typeface="Comic Sans MS"/>
              </a:rPr>
              <a:t>la</a:t>
            </a:r>
            <a:r>
              <a:rPr sz="1452" spc="5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grue</a:t>
            </a:r>
            <a:endParaRPr sz="1452">
              <a:latin typeface="Comic Sans MS"/>
              <a:cs typeface="Comic Sans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46053" y="2737205"/>
            <a:ext cx="7662518" cy="3803597"/>
            <a:chOff x="774073" y="3015995"/>
            <a:chExt cx="8442960" cy="4191000"/>
          </a:xfrm>
        </p:grpSpPr>
        <p:sp>
          <p:nvSpPr>
            <p:cNvPr id="8" name="object 8"/>
            <p:cNvSpPr/>
            <p:nvPr/>
          </p:nvSpPr>
          <p:spPr>
            <a:xfrm>
              <a:off x="2252350" y="4445508"/>
              <a:ext cx="1725295" cy="1841500"/>
            </a:xfrm>
            <a:custGeom>
              <a:avLst/>
              <a:gdLst/>
              <a:ahLst/>
              <a:cxnLst/>
              <a:rect l="l" t="t" r="r" b="b"/>
              <a:pathLst>
                <a:path w="1725295" h="1841500">
                  <a:moveTo>
                    <a:pt x="89916" y="33528"/>
                  </a:moveTo>
                  <a:lnTo>
                    <a:pt x="0" y="0"/>
                  </a:lnTo>
                  <a:lnTo>
                    <a:pt x="27432" y="91440"/>
                  </a:lnTo>
                  <a:lnTo>
                    <a:pt x="38100" y="81552"/>
                  </a:lnTo>
                  <a:lnTo>
                    <a:pt x="38100" y="62484"/>
                  </a:lnTo>
                  <a:lnTo>
                    <a:pt x="59436" y="42672"/>
                  </a:lnTo>
                  <a:lnTo>
                    <a:pt x="69010" y="52903"/>
                  </a:lnTo>
                  <a:lnTo>
                    <a:pt x="89916" y="33528"/>
                  </a:lnTo>
                  <a:close/>
                </a:path>
                <a:path w="1725295" h="1841500">
                  <a:moveTo>
                    <a:pt x="69010" y="52903"/>
                  </a:moveTo>
                  <a:lnTo>
                    <a:pt x="59436" y="42672"/>
                  </a:lnTo>
                  <a:lnTo>
                    <a:pt x="38100" y="62484"/>
                  </a:lnTo>
                  <a:lnTo>
                    <a:pt x="47660" y="72691"/>
                  </a:lnTo>
                  <a:lnTo>
                    <a:pt x="69010" y="52903"/>
                  </a:lnTo>
                  <a:close/>
                </a:path>
                <a:path w="1725295" h="1841500">
                  <a:moveTo>
                    <a:pt x="47660" y="72691"/>
                  </a:moveTo>
                  <a:lnTo>
                    <a:pt x="38100" y="62484"/>
                  </a:lnTo>
                  <a:lnTo>
                    <a:pt x="38100" y="81552"/>
                  </a:lnTo>
                  <a:lnTo>
                    <a:pt x="47660" y="72691"/>
                  </a:lnTo>
                  <a:close/>
                </a:path>
                <a:path w="1725295" h="1841500">
                  <a:moveTo>
                    <a:pt x="1725168" y="1822704"/>
                  </a:moveTo>
                  <a:lnTo>
                    <a:pt x="69010" y="52903"/>
                  </a:lnTo>
                  <a:lnTo>
                    <a:pt x="47660" y="72691"/>
                  </a:lnTo>
                  <a:lnTo>
                    <a:pt x="1703832" y="1840992"/>
                  </a:lnTo>
                  <a:lnTo>
                    <a:pt x="1725168" y="1822704"/>
                  </a:lnTo>
                  <a:close/>
                </a:path>
              </a:pathLst>
            </a:custGeom>
            <a:solidFill>
              <a:srgbClr val="CC0065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9" name="object 9"/>
            <p:cNvSpPr/>
            <p:nvPr/>
          </p:nvSpPr>
          <p:spPr>
            <a:xfrm>
              <a:off x="3774825" y="3015995"/>
              <a:ext cx="5442203" cy="25618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0" name="object 10"/>
            <p:cNvSpPr/>
            <p:nvPr/>
          </p:nvSpPr>
          <p:spPr>
            <a:xfrm>
              <a:off x="6995038" y="4233672"/>
              <a:ext cx="399415" cy="1972310"/>
            </a:xfrm>
            <a:custGeom>
              <a:avLst/>
              <a:gdLst/>
              <a:ahLst/>
              <a:cxnLst/>
              <a:rect l="l" t="t" r="r" b="b"/>
              <a:pathLst>
                <a:path w="399415" h="1972310">
                  <a:moveTo>
                    <a:pt x="83820" y="77724"/>
                  </a:moveTo>
                  <a:lnTo>
                    <a:pt x="25908" y="0"/>
                  </a:lnTo>
                  <a:lnTo>
                    <a:pt x="0" y="92964"/>
                  </a:lnTo>
                  <a:lnTo>
                    <a:pt x="25908" y="88253"/>
                  </a:lnTo>
                  <a:lnTo>
                    <a:pt x="25908" y="73152"/>
                  </a:lnTo>
                  <a:lnTo>
                    <a:pt x="53340" y="68580"/>
                  </a:lnTo>
                  <a:lnTo>
                    <a:pt x="55931" y="82794"/>
                  </a:lnTo>
                  <a:lnTo>
                    <a:pt x="83820" y="77724"/>
                  </a:lnTo>
                  <a:close/>
                </a:path>
                <a:path w="399415" h="1972310">
                  <a:moveTo>
                    <a:pt x="55931" y="82794"/>
                  </a:moveTo>
                  <a:lnTo>
                    <a:pt x="53340" y="68580"/>
                  </a:lnTo>
                  <a:lnTo>
                    <a:pt x="25908" y="73152"/>
                  </a:lnTo>
                  <a:lnTo>
                    <a:pt x="28571" y="87769"/>
                  </a:lnTo>
                  <a:lnTo>
                    <a:pt x="55931" y="82794"/>
                  </a:lnTo>
                  <a:close/>
                </a:path>
                <a:path w="399415" h="1972310">
                  <a:moveTo>
                    <a:pt x="28571" y="87769"/>
                  </a:moveTo>
                  <a:lnTo>
                    <a:pt x="25908" y="73152"/>
                  </a:lnTo>
                  <a:lnTo>
                    <a:pt x="25908" y="88253"/>
                  </a:lnTo>
                  <a:lnTo>
                    <a:pt x="28571" y="87769"/>
                  </a:lnTo>
                  <a:close/>
                </a:path>
                <a:path w="399415" h="1972310">
                  <a:moveTo>
                    <a:pt x="399288" y="1965960"/>
                  </a:moveTo>
                  <a:lnTo>
                    <a:pt x="55931" y="82794"/>
                  </a:lnTo>
                  <a:lnTo>
                    <a:pt x="28571" y="87769"/>
                  </a:lnTo>
                  <a:lnTo>
                    <a:pt x="371856" y="1972056"/>
                  </a:lnTo>
                  <a:lnTo>
                    <a:pt x="399288" y="1965960"/>
                  </a:lnTo>
                  <a:close/>
                </a:path>
              </a:pathLst>
            </a:custGeom>
            <a:solidFill>
              <a:srgbClr val="CC0065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1" name="object 11"/>
            <p:cNvSpPr/>
            <p:nvPr/>
          </p:nvSpPr>
          <p:spPr>
            <a:xfrm>
              <a:off x="774073" y="7001256"/>
              <a:ext cx="623570" cy="201295"/>
            </a:xfrm>
            <a:custGeom>
              <a:avLst/>
              <a:gdLst/>
              <a:ahLst/>
              <a:cxnLst/>
              <a:rect l="l" t="t" r="r" b="b"/>
              <a:pathLst>
                <a:path w="623569" h="201295">
                  <a:moveTo>
                    <a:pt x="623316" y="201168"/>
                  </a:moveTo>
                  <a:lnTo>
                    <a:pt x="623316" y="0"/>
                  </a:lnTo>
                  <a:lnTo>
                    <a:pt x="0" y="0"/>
                  </a:lnTo>
                  <a:lnTo>
                    <a:pt x="0" y="201168"/>
                  </a:lnTo>
                  <a:lnTo>
                    <a:pt x="236220" y="201168"/>
                  </a:lnTo>
                  <a:lnTo>
                    <a:pt x="236220" y="100584"/>
                  </a:lnTo>
                  <a:lnTo>
                    <a:pt x="387096" y="25908"/>
                  </a:lnTo>
                  <a:lnTo>
                    <a:pt x="387096" y="201168"/>
                  </a:lnTo>
                  <a:lnTo>
                    <a:pt x="623316" y="201168"/>
                  </a:lnTo>
                  <a:close/>
                </a:path>
                <a:path w="623569" h="201295">
                  <a:moveTo>
                    <a:pt x="387096" y="201168"/>
                  </a:moveTo>
                  <a:lnTo>
                    <a:pt x="387096" y="176784"/>
                  </a:lnTo>
                  <a:lnTo>
                    <a:pt x="236220" y="100584"/>
                  </a:lnTo>
                  <a:lnTo>
                    <a:pt x="236220" y="201168"/>
                  </a:lnTo>
                  <a:lnTo>
                    <a:pt x="387096" y="2011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2" name="object 12"/>
            <p:cNvSpPr/>
            <p:nvPr/>
          </p:nvSpPr>
          <p:spPr>
            <a:xfrm>
              <a:off x="999625" y="7019544"/>
              <a:ext cx="166116" cy="1661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073" y="6996684"/>
              <a:ext cx="628015" cy="210820"/>
            </a:xfrm>
            <a:custGeom>
              <a:avLst/>
              <a:gdLst/>
              <a:ahLst/>
              <a:cxnLst/>
              <a:rect l="l" t="t" r="r" b="b"/>
              <a:pathLst>
                <a:path w="628015" h="210820">
                  <a:moveTo>
                    <a:pt x="627888" y="210312"/>
                  </a:moveTo>
                  <a:lnTo>
                    <a:pt x="627888" y="0"/>
                  </a:lnTo>
                  <a:lnTo>
                    <a:pt x="0" y="0"/>
                  </a:lnTo>
                  <a:lnTo>
                    <a:pt x="0" y="210312"/>
                  </a:lnTo>
                  <a:lnTo>
                    <a:pt x="0" y="9144"/>
                  </a:lnTo>
                  <a:lnTo>
                    <a:pt x="6096" y="4572"/>
                  </a:lnTo>
                  <a:lnTo>
                    <a:pt x="6096" y="9144"/>
                  </a:lnTo>
                  <a:lnTo>
                    <a:pt x="618744" y="9144"/>
                  </a:lnTo>
                  <a:lnTo>
                    <a:pt x="618744" y="4572"/>
                  </a:lnTo>
                  <a:lnTo>
                    <a:pt x="623316" y="9144"/>
                  </a:lnTo>
                  <a:lnTo>
                    <a:pt x="623316" y="210312"/>
                  </a:lnTo>
                  <a:lnTo>
                    <a:pt x="627888" y="210312"/>
                  </a:lnTo>
                  <a:close/>
                </a:path>
                <a:path w="628015" h="210820">
                  <a:moveTo>
                    <a:pt x="6096" y="9144"/>
                  </a:moveTo>
                  <a:lnTo>
                    <a:pt x="6096" y="4572"/>
                  </a:lnTo>
                  <a:lnTo>
                    <a:pt x="0" y="9144"/>
                  </a:lnTo>
                  <a:lnTo>
                    <a:pt x="6096" y="9144"/>
                  </a:lnTo>
                  <a:close/>
                </a:path>
                <a:path w="628015" h="210820">
                  <a:moveTo>
                    <a:pt x="6096" y="201168"/>
                  </a:moveTo>
                  <a:lnTo>
                    <a:pt x="6096" y="9144"/>
                  </a:lnTo>
                  <a:lnTo>
                    <a:pt x="0" y="9144"/>
                  </a:lnTo>
                  <a:lnTo>
                    <a:pt x="0" y="201168"/>
                  </a:lnTo>
                  <a:lnTo>
                    <a:pt x="6096" y="201168"/>
                  </a:lnTo>
                  <a:close/>
                </a:path>
                <a:path w="628015" h="210820">
                  <a:moveTo>
                    <a:pt x="623316" y="201168"/>
                  </a:moveTo>
                  <a:lnTo>
                    <a:pt x="0" y="201168"/>
                  </a:lnTo>
                  <a:lnTo>
                    <a:pt x="6096" y="205740"/>
                  </a:lnTo>
                  <a:lnTo>
                    <a:pt x="6096" y="210312"/>
                  </a:lnTo>
                  <a:lnTo>
                    <a:pt x="618744" y="210312"/>
                  </a:lnTo>
                  <a:lnTo>
                    <a:pt x="618744" y="205740"/>
                  </a:lnTo>
                  <a:lnTo>
                    <a:pt x="623316" y="201168"/>
                  </a:lnTo>
                  <a:close/>
                </a:path>
                <a:path w="628015" h="210820">
                  <a:moveTo>
                    <a:pt x="6096" y="210312"/>
                  </a:moveTo>
                  <a:lnTo>
                    <a:pt x="6096" y="205740"/>
                  </a:lnTo>
                  <a:lnTo>
                    <a:pt x="0" y="201168"/>
                  </a:lnTo>
                  <a:lnTo>
                    <a:pt x="0" y="210312"/>
                  </a:lnTo>
                  <a:lnTo>
                    <a:pt x="6096" y="210312"/>
                  </a:lnTo>
                  <a:close/>
                </a:path>
                <a:path w="628015" h="210820">
                  <a:moveTo>
                    <a:pt x="623316" y="9144"/>
                  </a:moveTo>
                  <a:lnTo>
                    <a:pt x="618744" y="4572"/>
                  </a:lnTo>
                  <a:lnTo>
                    <a:pt x="618744" y="9144"/>
                  </a:lnTo>
                  <a:lnTo>
                    <a:pt x="623316" y="9144"/>
                  </a:lnTo>
                  <a:close/>
                </a:path>
                <a:path w="628015" h="210820">
                  <a:moveTo>
                    <a:pt x="623316" y="201168"/>
                  </a:moveTo>
                  <a:lnTo>
                    <a:pt x="623316" y="9144"/>
                  </a:lnTo>
                  <a:lnTo>
                    <a:pt x="618744" y="9144"/>
                  </a:lnTo>
                  <a:lnTo>
                    <a:pt x="618744" y="201168"/>
                  </a:lnTo>
                  <a:lnTo>
                    <a:pt x="623316" y="201168"/>
                  </a:lnTo>
                  <a:close/>
                </a:path>
                <a:path w="628015" h="210820">
                  <a:moveTo>
                    <a:pt x="623316" y="210312"/>
                  </a:moveTo>
                  <a:lnTo>
                    <a:pt x="623316" y="201168"/>
                  </a:lnTo>
                  <a:lnTo>
                    <a:pt x="618744" y="205740"/>
                  </a:lnTo>
                  <a:lnTo>
                    <a:pt x="618744" y="210312"/>
                  </a:lnTo>
                  <a:lnTo>
                    <a:pt x="623316" y="2103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9687406" y="6315353"/>
            <a:ext cx="557861" cy="225911"/>
            <a:chOff x="9303897" y="6958584"/>
            <a:chExt cx="614680" cy="248920"/>
          </a:xfrm>
        </p:grpSpPr>
        <p:sp>
          <p:nvSpPr>
            <p:cNvPr id="15" name="object 15"/>
            <p:cNvSpPr/>
            <p:nvPr/>
          </p:nvSpPr>
          <p:spPr>
            <a:xfrm>
              <a:off x="9308469" y="6963156"/>
              <a:ext cx="609600" cy="239395"/>
            </a:xfrm>
            <a:custGeom>
              <a:avLst/>
              <a:gdLst/>
              <a:ahLst/>
              <a:cxnLst/>
              <a:rect l="l" t="t" r="r" b="b"/>
              <a:pathLst>
                <a:path w="609600" h="239395">
                  <a:moveTo>
                    <a:pt x="609600" y="239268"/>
                  </a:moveTo>
                  <a:lnTo>
                    <a:pt x="609600" y="0"/>
                  </a:lnTo>
                  <a:lnTo>
                    <a:pt x="0" y="0"/>
                  </a:lnTo>
                  <a:lnTo>
                    <a:pt x="0" y="239268"/>
                  </a:lnTo>
                  <a:lnTo>
                    <a:pt x="214884" y="239268"/>
                  </a:lnTo>
                  <a:lnTo>
                    <a:pt x="214884" y="30480"/>
                  </a:lnTo>
                  <a:lnTo>
                    <a:pt x="394716" y="120396"/>
                  </a:lnTo>
                  <a:lnTo>
                    <a:pt x="394716" y="239268"/>
                  </a:lnTo>
                  <a:lnTo>
                    <a:pt x="609600" y="239268"/>
                  </a:lnTo>
                  <a:close/>
                </a:path>
                <a:path w="609600" h="239395">
                  <a:moveTo>
                    <a:pt x="394716" y="239268"/>
                  </a:moveTo>
                  <a:lnTo>
                    <a:pt x="394716" y="120396"/>
                  </a:lnTo>
                  <a:lnTo>
                    <a:pt x="214884" y="210312"/>
                  </a:lnTo>
                  <a:lnTo>
                    <a:pt x="214884" y="239268"/>
                  </a:lnTo>
                  <a:lnTo>
                    <a:pt x="394716" y="2392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6" name="object 16"/>
            <p:cNvSpPr/>
            <p:nvPr/>
          </p:nvSpPr>
          <p:spPr>
            <a:xfrm>
              <a:off x="9518781" y="6986016"/>
              <a:ext cx="195072" cy="1950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7" name="object 17"/>
            <p:cNvSpPr/>
            <p:nvPr/>
          </p:nvSpPr>
          <p:spPr>
            <a:xfrm>
              <a:off x="9303897" y="6958584"/>
              <a:ext cx="614680" cy="248920"/>
            </a:xfrm>
            <a:custGeom>
              <a:avLst/>
              <a:gdLst/>
              <a:ahLst/>
              <a:cxnLst/>
              <a:rect l="l" t="t" r="r" b="b"/>
              <a:pathLst>
                <a:path w="614679" h="248920">
                  <a:moveTo>
                    <a:pt x="614171" y="9143"/>
                  </a:moveTo>
                  <a:lnTo>
                    <a:pt x="614171" y="0"/>
                  </a:lnTo>
                  <a:lnTo>
                    <a:pt x="0" y="0"/>
                  </a:lnTo>
                  <a:lnTo>
                    <a:pt x="0" y="248412"/>
                  </a:lnTo>
                  <a:lnTo>
                    <a:pt x="4572" y="248412"/>
                  </a:lnTo>
                  <a:lnTo>
                    <a:pt x="4572" y="9144"/>
                  </a:lnTo>
                  <a:lnTo>
                    <a:pt x="10668" y="4572"/>
                  </a:lnTo>
                  <a:lnTo>
                    <a:pt x="10668" y="9144"/>
                  </a:lnTo>
                  <a:lnTo>
                    <a:pt x="609600" y="9144"/>
                  </a:lnTo>
                  <a:lnTo>
                    <a:pt x="609600" y="4572"/>
                  </a:lnTo>
                  <a:lnTo>
                    <a:pt x="614171" y="9143"/>
                  </a:lnTo>
                  <a:close/>
                </a:path>
                <a:path w="614679" h="248920">
                  <a:moveTo>
                    <a:pt x="10668" y="9144"/>
                  </a:moveTo>
                  <a:lnTo>
                    <a:pt x="10668" y="4572"/>
                  </a:lnTo>
                  <a:lnTo>
                    <a:pt x="4572" y="9144"/>
                  </a:lnTo>
                  <a:lnTo>
                    <a:pt x="10668" y="9144"/>
                  </a:lnTo>
                  <a:close/>
                </a:path>
                <a:path w="614679" h="248920">
                  <a:moveTo>
                    <a:pt x="10668" y="239268"/>
                  </a:moveTo>
                  <a:lnTo>
                    <a:pt x="10668" y="9144"/>
                  </a:lnTo>
                  <a:lnTo>
                    <a:pt x="4572" y="9144"/>
                  </a:lnTo>
                  <a:lnTo>
                    <a:pt x="4572" y="239268"/>
                  </a:lnTo>
                  <a:lnTo>
                    <a:pt x="10668" y="239268"/>
                  </a:lnTo>
                  <a:close/>
                </a:path>
                <a:path w="614679" h="248920">
                  <a:moveTo>
                    <a:pt x="614171" y="239268"/>
                  </a:moveTo>
                  <a:lnTo>
                    <a:pt x="4572" y="239268"/>
                  </a:lnTo>
                  <a:lnTo>
                    <a:pt x="10668" y="243840"/>
                  </a:lnTo>
                  <a:lnTo>
                    <a:pt x="10668" y="248412"/>
                  </a:lnTo>
                  <a:lnTo>
                    <a:pt x="609600" y="248412"/>
                  </a:lnTo>
                  <a:lnTo>
                    <a:pt x="609600" y="243840"/>
                  </a:lnTo>
                  <a:lnTo>
                    <a:pt x="614171" y="239268"/>
                  </a:lnTo>
                  <a:close/>
                </a:path>
                <a:path w="614679" h="248920">
                  <a:moveTo>
                    <a:pt x="10668" y="248412"/>
                  </a:moveTo>
                  <a:lnTo>
                    <a:pt x="10668" y="243840"/>
                  </a:lnTo>
                  <a:lnTo>
                    <a:pt x="4572" y="239268"/>
                  </a:lnTo>
                  <a:lnTo>
                    <a:pt x="4572" y="248412"/>
                  </a:lnTo>
                  <a:lnTo>
                    <a:pt x="10668" y="248412"/>
                  </a:lnTo>
                  <a:close/>
                </a:path>
                <a:path w="614679" h="248920">
                  <a:moveTo>
                    <a:pt x="614171" y="9144"/>
                  </a:moveTo>
                  <a:lnTo>
                    <a:pt x="609600" y="4572"/>
                  </a:lnTo>
                  <a:lnTo>
                    <a:pt x="609600" y="9144"/>
                  </a:lnTo>
                  <a:lnTo>
                    <a:pt x="614171" y="9144"/>
                  </a:lnTo>
                  <a:close/>
                </a:path>
                <a:path w="614679" h="248920">
                  <a:moveTo>
                    <a:pt x="614171" y="239268"/>
                  </a:moveTo>
                  <a:lnTo>
                    <a:pt x="614171" y="9144"/>
                  </a:lnTo>
                  <a:lnTo>
                    <a:pt x="609600" y="9144"/>
                  </a:lnTo>
                  <a:lnTo>
                    <a:pt x="609600" y="239268"/>
                  </a:lnTo>
                  <a:lnTo>
                    <a:pt x="614171" y="239268"/>
                  </a:lnTo>
                  <a:close/>
                </a:path>
                <a:path w="614679" h="248920">
                  <a:moveTo>
                    <a:pt x="614171" y="248412"/>
                  </a:moveTo>
                  <a:lnTo>
                    <a:pt x="614171" y="239268"/>
                  </a:lnTo>
                  <a:lnTo>
                    <a:pt x="609600" y="243840"/>
                  </a:lnTo>
                  <a:lnTo>
                    <a:pt x="609600" y="248412"/>
                  </a:lnTo>
                  <a:lnTo>
                    <a:pt x="614171" y="2484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  <p:extLst>
      <p:ext uri="{BB962C8B-B14F-4D97-AF65-F5344CB8AC3E}">
        <p14:creationId xmlns:p14="http://schemas.microsoft.com/office/powerpoint/2010/main" val="341262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294" y="98937"/>
            <a:ext cx="3501614" cy="319415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000" spc="-5" dirty="0">
                <a:solidFill>
                  <a:srgbClr val="FF0000"/>
                </a:solidFill>
              </a:rPr>
              <a:t>Les ponts</a:t>
            </a:r>
            <a:r>
              <a:rPr sz="2000" spc="-32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caisson</a:t>
            </a:r>
            <a:endParaRPr sz="20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84320" y="163413"/>
            <a:ext cx="7083552" cy="28863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Exemple du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« Pont </a:t>
            </a: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de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la </a:t>
            </a:r>
            <a:r>
              <a:rPr b="1" spc="-5" dirty="0" err="1">
                <a:solidFill>
                  <a:srgbClr val="FF9900"/>
                </a:solidFill>
                <a:latin typeface="Comic Sans MS"/>
                <a:cs typeface="Comic Sans MS"/>
              </a:rPr>
              <a:t>Confédération</a:t>
            </a:r>
            <a:r>
              <a:rPr b="1" spc="-45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»</a:t>
            </a:r>
            <a:r>
              <a:rPr lang="fr-FR" dirty="0"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au CANADA</a:t>
            </a:r>
            <a:endParaRPr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0145" y="780288"/>
            <a:ext cx="4254898" cy="33590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2231136" y="4169664"/>
            <a:ext cx="2950463" cy="2688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grpSp>
        <p:nvGrpSpPr>
          <p:cNvPr id="10" name="object 10"/>
          <p:cNvGrpSpPr/>
          <p:nvPr/>
        </p:nvGrpSpPr>
        <p:grpSpPr>
          <a:xfrm>
            <a:off x="5091279" y="597409"/>
            <a:ext cx="6539449" cy="6169150"/>
            <a:chOff x="4239646" y="1790700"/>
            <a:chExt cx="5678423" cy="5622075"/>
          </a:xfrm>
        </p:grpSpPr>
        <p:sp>
          <p:nvSpPr>
            <p:cNvPr id="11" name="object 11"/>
            <p:cNvSpPr/>
            <p:nvPr/>
          </p:nvSpPr>
          <p:spPr>
            <a:xfrm>
              <a:off x="4239646" y="1790700"/>
              <a:ext cx="5678423" cy="314401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2" name="object 12"/>
            <p:cNvSpPr/>
            <p:nvPr/>
          </p:nvSpPr>
          <p:spPr>
            <a:xfrm>
              <a:off x="6297793" y="4969763"/>
              <a:ext cx="2594626" cy="24430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  <p:extLst>
      <p:ext uri="{BB962C8B-B14F-4D97-AF65-F5344CB8AC3E}">
        <p14:creationId xmlns:p14="http://schemas.microsoft.com/office/powerpoint/2010/main" val="904843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255776" y="35756"/>
            <a:ext cx="6998208" cy="736013"/>
          </a:xfrm>
          <a:prstGeom prst="rect">
            <a:avLst/>
          </a:prstGeom>
        </p:spPr>
        <p:txBody>
          <a:bodyPr vert="horz" wrap="square" lIns="0" tIns="119295" rIns="0" bIns="0" rtlCol="0" anchor="ctr">
            <a:spAutoFit/>
          </a:bodyPr>
          <a:lstStyle/>
          <a:p>
            <a:pPr marL="1380301">
              <a:lnSpc>
                <a:spcPct val="100000"/>
              </a:lnSpc>
              <a:spcBef>
                <a:spcPts val="939"/>
              </a:spcBef>
            </a:pPr>
            <a:r>
              <a:rPr sz="2000" spc="-5" dirty="0">
                <a:solidFill>
                  <a:srgbClr val="FF0000"/>
                </a:solidFill>
              </a:rPr>
              <a:t>Les </a:t>
            </a:r>
            <a:r>
              <a:rPr sz="2000" spc="-5" dirty="0" err="1">
                <a:solidFill>
                  <a:srgbClr val="FF0000"/>
                </a:solidFill>
              </a:rPr>
              <a:t>ponts</a:t>
            </a:r>
            <a:r>
              <a:rPr sz="2000" spc="-32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caisson</a:t>
            </a:r>
            <a:r>
              <a:rPr lang="fr-FR" sz="2000" dirty="0">
                <a:solidFill>
                  <a:srgbClr val="FF0000"/>
                </a:solidFill>
              </a:rPr>
              <a:t> </a:t>
            </a:r>
            <a:br>
              <a:rPr lang="fr-FR" sz="2000" dirty="0">
                <a:solidFill>
                  <a:srgbClr val="FF0000"/>
                </a:solidFill>
              </a:rPr>
            </a:br>
            <a:r>
              <a:rPr sz="2000" spc="-5" dirty="0" err="1">
                <a:solidFill>
                  <a:srgbClr val="FF9900"/>
                </a:solidFill>
              </a:rPr>
              <a:t>Exemple</a:t>
            </a:r>
            <a:r>
              <a:rPr sz="2000" spc="-5" dirty="0">
                <a:solidFill>
                  <a:srgbClr val="FF9900"/>
                </a:solidFill>
              </a:rPr>
              <a:t> du viaduc de Ventabren,  TGV</a:t>
            </a:r>
            <a:r>
              <a:rPr sz="2000" spc="5" dirty="0">
                <a:solidFill>
                  <a:srgbClr val="FF9900"/>
                </a:solidFill>
              </a:rPr>
              <a:t> </a:t>
            </a:r>
            <a:r>
              <a:rPr sz="2000" spc="-5" dirty="0">
                <a:solidFill>
                  <a:srgbClr val="FF9900"/>
                </a:solidFill>
              </a:rPr>
              <a:t>méditerranée</a:t>
            </a:r>
            <a:endParaRPr sz="2000" dirty="0"/>
          </a:p>
        </p:txBody>
      </p:sp>
      <p:sp>
        <p:nvSpPr>
          <p:cNvPr id="3" name="object 3"/>
          <p:cNvSpPr/>
          <p:nvPr/>
        </p:nvSpPr>
        <p:spPr>
          <a:xfrm>
            <a:off x="1328929" y="829056"/>
            <a:ext cx="5729156" cy="2352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/>
          <p:nvPr/>
        </p:nvSpPr>
        <p:spPr>
          <a:xfrm>
            <a:off x="1341120" y="3316224"/>
            <a:ext cx="5721115" cy="3450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7192248" y="187890"/>
            <a:ext cx="4845264" cy="45845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/>
          <p:nvPr/>
        </p:nvSpPr>
        <p:spPr>
          <a:xfrm>
            <a:off x="7522464" y="5285785"/>
            <a:ext cx="4596384" cy="904891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Le pont doit</a:t>
            </a:r>
            <a:r>
              <a:rPr sz="1452" spc="-23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traverser</a:t>
            </a:r>
            <a:endParaRPr sz="1452" dirty="0">
              <a:latin typeface="Comic Sans MS"/>
              <a:cs typeface="Comic Sans MS"/>
            </a:endParaRPr>
          </a:p>
          <a:p>
            <a:pPr marL="11527" marR="4611"/>
            <a:r>
              <a:rPr sz="1452" spc="-5" dirty="0">
                <a:latin typeface="Comic Sans MS"/>
                <a:cs typeface="Comic Sans MS"/>
              </a:rPr>
              <a:t>l ’autoroute. Pour ne </a:t>
            </a:r>
            <a:r>
              <a:rPr sz="1452" spc="-9" dirty="0">
                <a:latin typeface="Comic Sans MS"/>
                <a:cs typeface="Comic Sans MS"/>
              </a:rPr>
              <a:t>pas </a:t>
            </a:r>
            <a:r>
              <a:rPr sz="1452" spc="-5" dirty="0">
                <a:latin typeface="Comic Sans MS"/>
                <a:cs typeface="Comic Sans MS"/>
              </a:rPr>
              <a:t>gêner  </a:t>
            </a:r>
            <a:r>
              <a:rPr sz="1452" spc="-9" dirty="0">
                <a:latin typeface="Comic Sans MS"/>
                <a:cs typeface="Comic Sans MS"/>
              </a:rPr>
              <a:t>la circulation, les </a:t>
            </a:r>
            <a:r>
              <a:rPr sz="1452" spc="-5" dirty="0">
                <a:latin typeface="Comic Sans MS"/>
                <a:cs typeface="Comic Sans MS"/>
              </a:rPr>
              <a:t>2 </a:t>
            </a:r>
            <a:r>
              <a:rPr sz="1452" spc="-9" dirty="0">
                <a:latin typeface="Comic Sans MS"/>
                <a:cs typeface="Comic Sans MS"/>
              </a:rPr>
              <a:t>fléaux </a:t>
            </a:r>
            <a:r>
              <a:rPr sz="1452" spc="-5" dirty="0">
                <a:latin typeface="Comic Sans MS"/>
                <a:cs typeface="Comic Sans MS"/>
              </a:rPr>
              <a:t>sont  construits </a:t>
            </a:r>
            <a:r>
              <a:rPr sz="1452" spc="-9" dirty="0">
                <a:latin typeface="Comic Sans MS"/>
                <a:cs typeface="Comic Sans MS"/>
              </a:rPr>
              <a:t>parallèlement </a:t>
            </a:r>
            <a:r>
              <a:rPr sz="1452" spc="-5" dirty="0">
                <a:latin typeface="Comic Sans MS"/>
                <a:cs typeface="Comic Sans MS"/>
              </a:rPr>
              <a:t>à </a:t>
            </a:r>
            <a:r>
              <a:rPr sz="1452" spc="-9" dirty="0">
                <a:latin typeface="Comic Sans MS"/>
                <a:cs typeface="Comic Sans MS"/>
              </a:rPr>
              <a:t>la  </a:t>
            </a:r>
            <a:r>
              <a:rPr sz="1452" spc="-5" dirty="0">
                <a:latin typeface="Comic Sans MS"/>
                <a:cs typeface="Comic Sans MS"/>
              </a:rPr>
              <a:t>voie, </a:t>
            </a:r>
            <a:r>
              <a:rPr sz="1452" spc="-9" dirty="0">
                <a:latin typeface="Comic Sans MS"/>
                <a:cs typeface="Comic Sans MS"/>
              </a:rPr>
              <a:t>puis </a:t>
            </a:r>
            <a:r>
              <a:rPr sz="1452" spc="-5" dirty="0">
                <a:latin typeface="Comic Sans MS"/>
                <a:cs typeface="Comic Sans MS"/>
              </a:rPr>
              <a:t>on </a:t>
            </a:r>
            <a:r>
              <a:rPr sz="1452" spc="-9" dirty="0">
                <a:latin typeface="Comic Sans MS"/>
                <a:cs typeface="Comic Sans MS"/>
              </a:rPr>
              <a:t>les </a:t>
            </a:r>
            <a:r>
              <a:rPr sz="1452" spc="-5" dirty="0">
                <a:latin typeface="Comic Sans MS"/>
                <a:cs typeface="Comic Sans MS"/>
              </a:rPr>
              <a:t>fera pivoter  pour </a:t>
            </a:r>
            <a:r>
              <a:rPr sz="1452" spc="-9" dirty="0">
                <a:latin typeface="Comic Sans MS"/>
                <a:cs typeface="Comic Sans MS"/>
              </a:rPr>
              <a:t>les</a:t>
            </a:r>
            <a:r>
              <a:rPr sz="1452" spc="-5" dirty="0">
                <a:latin typeface="Comic Sans MS"/>
                <a:cs typeface="Comic Sans MS"/>
              </a:rPr>
              <a:t> aligner.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628269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262" y="107012"/>
            <a:ext cx="7059253" cy="812957"/>
          </a:xfrm>
          <a:prstGeom prst="rect">
            <a:avLst/>
          </a:prstGeom>
        </p:spPr>
        <p:txBody>
          <a:bodyPr vert="horz" wrap="square" lIns="0" tIns="119295" rIns="0" bIns="0" rtlCol="0" anchor="ctr">
            <a:spAutoFit/>
          </a:bodyPr>
          <a:lstStyle/>
          <a:p>
            <a:pPr marL="1380301">
              <a:lnSpc>
                <a:spcPct val="100000"/>
              </a:lnSpc>
              <a:spcBef>
                <a:spcPts val="939"/>
              </a:spcBef>
            </a:pPr>
            <a:r>
              <a:rPr sz="2000" spc="-5" dirty="0"/>
              <a:t>Les ponts</a:t>
            </a:r>
            <a:r>
              <a:rPr sz="2000" spc="-32" dirty="0"/>
              <a:t> </a:t>
            </a:r>
            <a:r>
              <a:rPr sz="2000" spc="-5" dirty="0"/>
              <a:t>caisson</a:t>
            </a:r>
            <a:endParaRPr sz="2000" dirty="0"/>
          </a:p>
          <a:p>
            <a:pPr marL="1026437" marR="362509" indent="-1015486">
              <a:lnSpc>
                <a:spcPct val="100000"/>
              </a:lnSpc>
              <a:spcBef>
                <a:spcPts val="567"/>
              </a:spcBef>
            </a:pPr>
            <a:r>
              <a:rPr sz="2000" spc="-5" dirty="0">
                <a:solidFill>
                  <a:srgbClr val="FF9900"/>
                </a:solidFill>
              </a:rPr>
              <a:t>Exemple du viaduc de Ventabren,  TGV</a:t>
            </a:r>
            <a:r>
              <a:rPr sz="2000" spc="5" dirty="0">
                <a:solidFill>
                  <a:srgbClr val="FF9900"/>
                </a:solidFill>
              </a:rPr>
              <a:t> </a:t>
            </a:r>
            <a:r>
              <a:rPr sz="2000" spc="-5" dirty="0">
                <a:solidFill>
                  <a:srgbClr val="FF9900"/>
                </a:solidFill>
              </a:rPr>
              <a:t>méditerranée</a:t>
            </a:r>
            <a:endParaRPr sz="2000" dirty="0"/>
          </a:p>
        </p:txBody>
      </p:sp>
      <p:sp>
        <p:nvSpPr>
          <p:cNvPr id="3" name="object 3"/>
          <p:cNvSpPr/>
          <p:nvPr/>
        </p:nvSpPr>
        <p:spPr>
          <a:xfrm>
            <a:off x="1528175" y="951978"/>
            <a:ext cx="5529909" cy="2118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/>
          <p:nvPr/>
        </p:nvSpPr>
        <p:spPr>
          <a:xfrm>
            <a:off x="4020855" y="3169085"/>
            <a:ext cx="3018771" cy="3582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grpSp>
        <p:nvGrpSpPr>
          <p:cNvPr id="5" name="object 5"/>
          <p:cNvGrpSpPr/>
          <p:nvPr/>
        </p:nvGrpSpPr>
        <p:grpSpPr>
          <a:xfrm>
            <a:off x="651355" y="3139306"/>
            <a:ext cx="2927859" cy="3656064"/>
            <a:chOff x="998099" y="3528059"/>
            <a:chExt cx="2610611" cy="3575304"/>
          </a:xfrm>
        </p:grpSpPr>
        <p:sp>
          <p:nvSpPr>
            <p:cNvPr id="6" name="object 6"/>
            <p:cNvSpPr/>
            <p:nvPr/>
          </p:nvSpPr>
          <p:spPr>
            <a:xfrm>
              <a:off x="1010291" y="3528059"/>
              <a:ext cx="2586227" cy="17556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7" name="object 7"/>
            <p:cNvSpPr/>
            <p:nvPr/>
          </p:nvSpPr>
          <p:spPr>
            <a:xfrm>
              <a:off x="998099" y="5327903"/>
              <a:ext cx="2610611" cy="17754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12" name="object 12"/>
          <p:cNvSpPr/>
          <p:nvPr/>
        </p:nvSpPr>
        <p:spPr>
          <a:xfrm>
            <a:off x="7170116" y="363255"/>
            <a:ext cx="4641927" cy="61775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39524556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507" y="220660"/>
            <a:ext cx="5379208" cy="825759"/>
          </a:xfrm>
          <a:prstGeom prst="rect">
            <a:avLst/>
          </a:prstGeom>
        </p:spPr>
        <p:txBody>
          <a:bodyPr vert="horz" wrap="square" lIns="0" tIns="131973" rIns="0" bIns="0" rtlCol="0" anchor="ctr">
            <a:spAutoFit/>
          </a:bodyPr>
          <a:lstStyle/>
          <a:p>
            <a:pPr marR="269144" algn="ctr">
              <a:lnSpc>
                <a:spcPct val="100000"/>
              </a:lnSpc>
              <a:spcBef>
                <a:spcPts val="1039"/>
              </a:spcBef>
            </a:pPr>
            <a:r>
              <a:rPr sz="2000" spc="-5" dirty="0"/>
              <a:t>Les ponts caisson</a:t>
            </a:r>
            <a:endParaRPr sz="2000" dirty="0"/>
          </a:p>
          <a:p>
            <a:pPr marL="11527">
              <a:lnSpc>
                <a:spcPct val="100000"/>
              </a:lnSpc>
              <a:spcBef>
                <a:spcPts val="631"/>
              </a:spcBef>
            </a:pPr>
            <a:r>
              <a:rPr sz="2000" spc="-5" dirty="0">
                <a:solidFill>
                  <a:srgbClr val="FF9900"/>
                </a:solidFill>
              </a:rPr>
              <a:t>Exemple du pont sur </a:t>
            </a:r>
            <a:r>
              <a:rPr sz="2000" dirty="0">
                <a:solidFill>
                  <a:srgbClr val="FF9900"/>
                </a:solidFill>
              </a:rPr>
              <a:t>le Vecchio -</a:t>
            </a:r>
            <a:r>
              <a:rPr sz="2000" spc="-41" dirty="0">
                <a:solidFill>
                  <a:srgbClr val="FF9900"/>
                </a:solidFill>
              </a:rPr>
              <a:t> </a:t>
            </a:r>
            <a:r>
              <a:rPr sz="2000" spc="-5" dirty="0">
                <a:solidFill>
                  <a:srgbClr val="FF9900"/>
                </a:solidFill>
              </a:rPr>
              <a:t>Corse</a:t>
            </a:r>
            <a:endParaRPr sz="2000" dirty="0"/>
          </a:p>
        </p:txBody>
      </p:sp>
      <p:grpSp>
        <p:nvGrpSpPr>
          <p:cNvPr id="3" name="object 3"/>
          <p:cNvGrpSpPr/>
          <p:nvPr/>
        </p:nvGrpSpPr>
        <p:grpSpPr>
          <a:xfrm>
            <a:off x="1878905" y="225468"/>
            <a:ext cx="9407046" cy="6501008"/>
            <a:chOff x="704311" y="1102141"/>
            <a:chExt cx="9408973" cy="6298554"/>
          </a:xfrm>
        </p:grpSpPr>
        <p:sp>
          <p:nvSpPr>
            <p:cNvPr id="4" name="object 4"/>
            <p:cNvSpPr/>
            <p:nvPr/>
          </p:nvSpPr>
          <p:spPr>
            <a:xfrm>
              <a:off x="704311" y="3797807"/>
              <a:ext cx="8815996" cy="36028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5" name="object 5"/>
            <p:cNvSpPr/>
            <p:nvPr/>
          </p:nvSpPr>
          <p:spPr>
            <a:xfrm>
              <a:off x="4639907" y="1102141"/>
              <a:ext cx="5473377" cy="266061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  <p:extLst>
      <p:ext uri="{BB962C8B-B14F-4D97-AF65-F5344CB8AC3E}">
        <p14:creationId xmlns:p14="http://schemas.microsoft.com/office/powerpoint/2010/main" val="32914749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47" y="57822"/>
            <a:ext cx="5379208" cy="825759"/>
          </a:xfrm>
          <a:prstGeom prst="rect">
            <a:avLst/>
          </a:prstGeom>
        </p:spPr>
        <p:txBody>
          <a:bodyPr vert="horz" wrap="square" lIns="0" tIns="131973" rIns="0" bIns="0" rtlCol="0" anchor="ctr">
            <a:spAutoFit/>
          </a:bodyPr>
          <a:lstStyle/>
          <a:p>
            <a:pPr marR="269144" algn="ctr">
              <a:lnSpc>
                <a:spcPct val="100000"/>
              </a:lnSpc>
              <a:spcBef>
                <a:spcPts val="1039"/>
              </a:spcBef>
            </a:pPr>
            <a:r>
              <a:rPr sz="2000" spc="-5" dirty="0"/>
              <a:t>Les ponts caisson</a:t>
            </a:r>
            <a:endParaRPr sz="2000" dirty="0"/>
          </a:p>
          <a:p>
            <a:pPr marL="11527">
              <a:lnSpc>
                <a:spcPct val="100000"/>
              </a:lnSpc>
              <a:spcBef>
                <a:spcPts val="631"/>
              </a:spcBef>
            </a:pPr>
            <a:r>
              <a:rPr sz="2000" spc="-5" dirty="0">
                <a:solidFill>
                  <a:srgbClr val="FF9900"/>
                </a:solidFill>
              </a:rPr>
              <a:t>Exemple du pont sur </a:t>
            </a:r>
            <a:r>
              <a:rPr sz="2000" dirty="0">
                <a:solidFill>
                  <a:srgbClr val="FF9900"/>
                </a:solidFill>
              </a:rPr>
              <a:t>le Vecchio -</a:t>
            </a:r>
            <a:r>
              <a:rPr sz="2000" spc="-41" dirty="0">
                <a:solidFill>
                  <a:srgbClr val="FF9900"/>
                </a:solidFill>
              </a:rPr>
              <a:t> </a:t>
            </a:r>
            <a:r>
              <a:rPr sz="2000" spc="-5" dirty="0">
                <a:solidFill>
                  <a:srgbClr val="FF9900"/>
                </a:solidFill>
              </a:rPr>
              <a:t>Corse</a:t>
            </a:r>
            <a:endParaRPr sz="2000" dirty="0"/>
          </a:p>
        </p:txBody>
      </p:sp>
      <p:grpSp>
        <p:nvGrpSpPr>
          <p:cNvPr id="3" name="object 3"/>
          <p:cNvGrpSpPr/>
          <p:nvPr/>
        </p:nvGrpSpPr>
        <p:grpSpPr>
          <a:xfrm>
            <a:off x="1946052" y="901875"/>
            <a:ext cx="8826331" cy="5503382"/>
            <a:chOff x="774073" y="1853184"/>
            <a:chExt cx="9143996" cy="5204459"/>
          </a:xfrm>
        </p:grpSpPr>
        <p:sp>
          <p:nvSpPr>
            <p:cNvPr id="4" name="object 4"/>
            <p:cNvSpPr/>
            <p:nvPr/>
          </p:nvSpPr>
          <p:spPr>
            <a:xfrm>
              <a:off x="774073" y="1856232"/>
              <a:ext cx="4543042" cy="520141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361310" y="1853184"/>
              <a:ext cx="4556759" cy="37840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  <p:extLst>
      <p:ext uri="{BB962C8B-B14F-4D97-AF65-F5344CB8AC3E}">
        <p14:creationId xmlns:p14="http://schemas.microsoft.com/office/powerpoint/2010/main" val="4194272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7775" y="197404"/>
            <a:ext cx="3551602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 </a:t>
            </a:r>
            <a:r>
              <a:rPr sz="2400" dirty="0">
                <a:solidFill>
                  <a:srgbClr val="FF0000"/>
                </a:solidFill>
              </a:rPr>
              <a:t>à </a:t>
            </a:r>
            <a:r>
              <a:rPr sz="2400" spc="-5" dirty="0">
                <a:solidFill>
                  <a:srgbClr val="FF0000"/>
                </a:solidFill>
              </a:rPr>
              <a:t>poutres </a:t>
            </a:r>
            <a:r>
              <a:rPr sz="2400" dirty="0">
                <a:solidFill>
                  <a:srgbClr val="FF0000"/>
                </a:solidFill>
              </a:rPr>
              <a:t>en</a:t>
            </a:r>
            <a:r>
              <a:rPr sz="2400" spc="-18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acier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58873" y="393692"/>
            <a:ext cx="3630130" cy="31941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000" spc="-5" dirty="0">
                <a:latin typeface="Comic Sans MS"/>
                <a:cs typeface="Comic Sans MS"/>
              </a:rPr>
              <a:t>Exemple du Pont de</a:t>
            </a:r>
            <a:r>
              <a:rPr sz="2000" spc="-41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Jassans</a:t>
            </a: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648" y="5769232"/>
            <a:ext cx="7010400" cy="694257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2368124" indent="85296">
              <a:spcBef>
                <a:spcPts val="86"/>
              </a:spcBef>
            </a:pPr>
            <a:endParaRPr lang="fr-FR" sz="1452" spc="-5" dirty="0">
              <a:latin typeface="Comic Sans MS"/>
              <a:cs typeface="Comic Sans MS"/>
            </a:endParaRPr>
          </a:p>
          <a:p>
            <a:pPr marL="11527" marR="2368124" indent="85296">
              <a:spcBef>
                <a:spcPts val="86"/>
              </a:spcBef>
            </a:pPr>
            <a:r>
              <a:rPr sz="1452" spc="-5" dirty="0" err="1">
                <a:latin typeface="Comic Sans MS"/>
                <a:cs typeface="Comic Sans MS"/>
              </a:rPr>
              <a:t>Connecteurs</a:t>
            </a:r>
            <a:r>
              <a:rPr sz="1452" spc="-5" dirty="0">
                <a:latin typeface="Comic Sans MS"/>
                <a:cs typeface="Comic Sans MS"/>
              </a:rPr>
              <a:t> de </a:t>
            </a:r>
            <a:r>
              <a:rPr sz="1452" spc="-9" dirty="0">
                <a:latin typeface="Comic Sans MS"/>
                <a:cs typeface="Comic Sans MS"/>
              </a:rPr>
              <a:t>liaison  </a:t>
            </a:r>
            <a:r>
              <a:rPr sz="1452" spc="-5" dirty="0">
                <a:latin typeface="Comic Sans MS"/>
                <a:cs typeface="Comic Sans MS"/>
              </a:rPr>
              <a:t>poutres/béton du</a:t>
            </a:r>
            <a:r>
              <a:rPr sz="1452" spc="-59" dirty="0">
                <a:latin typeface="Comic Sans MS"/>
                <a:cs typeface="Comic Sans MS"/>
              </a:rPr>
              <a:t> </a:t>
            </a:r>
            <a:r>
              <a:rPr sz="1452" spc="-5" dirty="0" err="1">
                <a:latin typeface="Comic Sans MS"/>
                <a:cs typeface="Comic Sans MS"/>
              </a:rPr>
              <a:t>tablier</a:t>
            </a:r>
            <a:endParaRPr sz="2087" dirty="0">
              <a:latin typeface="Comic Sans MS"/>
              <a:cs typeface="Comic Sans MS"/>
            </a:endParaRPr>
          </a:p>
          <a:p>
            <a:pPr marL="2731785"/>
            <a:r>
              <a:rPr lang="fr-FR" sz="1452" spc="-9" dirty="0">
                <a:latin typeface="Comic Sans MS"/>
                <a:cs typeface="Comic Sans MS"/>
              </a:rPr>
              <a:t>                                       </a:t>
            </a:r>
            <a:r>
              <a:rPr sz="1452" spc="-9" dirty="0" err="1">
                <a:latin typeface="Comic Sans MS"/>
                <a:cs typeface="Comic Sans MS"/>
              </a:rPr>
              <a:t>Soudure</a:t>
            </a:r>
            <a:r>
              <a:rPr sz="1452" spc="-9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des</a:t>
            </a:r>
            <a:r>
              <a:rPr sz="1452" spc="-18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poutres</a:t>
            </a:r>
            <a:endParaRPr sz="1452" dirty="0">
              <a:latin typeface="Comic Sans MS"/>
              <a:cs typeface="Comic Sans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63296" y="775252"/>
            <a:ext cx="6388608" cy="5064715"/>
            <a:chOff x="713526" y="2106167"/>
            <a:chExt cx="5418848" cy="4110143"/>
          </a:xfrm>
        </p:grpSpPr>
        <p:sp>
          <p:nvSpPr>
            <p:cNvPr id="6" name="object 6"/>
            <p:cNvSpPr/>
            <p:nvPr/>
          </p:nvSpPr>
          <p:spPr>
            <a:xfrm>
              <a:off x="713526" y="2106167"/>
              <a:ext cx="5418848" cy="375395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7" name="object 7"/>
            <p:cNvSpPr/>
            <p:nvPr/>
          </p:nvSpPr>
          <p:spPr>
            <a:xfrm>
              <a:off x="3340220" y="4207805"/>
              <a:ext cx="1116861" cy="2008505"/>
            </a:xfrm>
            <a:custGeom>
              <a:avLst/>
              <a:gdLst/>
              <a:ahLst/>
              <a:cxnLst/>
              <a:rect l="l" t="t" r="r" b="b"/>
              <a:pathLst>
                <a:path w="683260" h="1762125">
                  <a:moveTo>
                    <a:pt x="647041" y="114241"/>
                  </a:moveTo>
                  <a:lnTo>
                    <a:pt x="611910" y="100691"/>
                  </a:lnTo>
                  <a:lnTo>
                    <a:pt x="0" y="1748028"/>
                  </a:lnTo>
                  <a:lnTo>
                    <a:pt x="36576" y="1761744"/>
                  </a:lnTo>
                  <a:lnTo>
                    <a:pt x="647041" y="114241"/>
                  </a:lnTo>
                  <a:close/>
                </a:path>
                <a:path w="683260" h="1762125">
                  <a:moveTo>
                    <a:pt x="682752" y="128016"/>
                  </a:moveTo>
                  <a:lnTo>
                    <a:pt x="669036" y="0"/>
                  </a:lnTo>
                  <a:lnTo>
                    <a:pt x="576072" y="86868"/>
                  </a:lnTo>
                  <a:lnTo>
                    <a:pt x="611910" y="100691"/>
                  </a:lnTo>
                  <a:lnTo>
                    <a:pt x="618744" y="82296"/>
                  </a:lnTo>
                  <a:lnTo>
                    <a:pt x="653796" y="96012"/>
                  </a:lnTo>
                  <a:lnTo>
                    <a:pt x="653796" y="116847"/>
                  </a:lnTo>
                  <a:lnTo>
                    <a:pt x="682752" y="128016"/>
                  </a:lnTo>
                  <a:close/>
                </a:path>
                <a:path w="683260" h="1762125">
                  <a:moveTo>
                    <a:pt x="653796" y="96012"/>
                  </a:moveTo>
                  <a:lnTo>
                    <a:pt x="618744" y="82296"/>
                  </a:lnTo>
                  <a:lnTo>
                    <a:pt x="611910" y="100691"/>
                  </a:lnTo>
                  <a:lnTo>
                    <a:pt x="647041" y="114241"/>
                  </a:lnTo>
                  <a:lnTo>
                    <a:pt x="653796" y="96012"/>
                  </a:lnTo>
                  <a:close/>
                </a:path>
                <a:path w="683260" h="1762125">
                  <a:moveTo>
                    <a:pt x="653796" y="116847"/>
                  </a:moveTo>
                  <a:lnTo>
                    <a:pt x="653796" y="96012"/>
                  </a:lnTo>
                  <a:lnTo>
                    <a:pt x="647041" y="114241"/>
                  </a:lnTo>
                  <a:lnTo>
                    <a:pt x="653796" y="116847"/>
                  </a:lnTo>
                  <a:close/>
                </a:path>
              </a:pathLst>
            </a:custGeom>
            <a:solidFill>
              <a:srgbClr val="CC0065"/>
            </a:solidFill>
          </p:spPr>
          <p:txBody>
            <a:bodyPr wrap="square" lIns="0" tIns="0" rIns="0" bIns="0" rtlCol="0"/>
            <a:lstStyle/>
            <a:p>
              <a:endParaRPr sz="1634" dirty="0"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669023" y="707136"/>
            <a:ext cx="4888992" cy="5559553"/>
            <a:chOff x="6044817" y="2147315"/>
            <a:chExt cx="3649224" cy="4751281"/>
          </a:xfrm>
        </p:grpSpPr>
        <p:sp>
          <p:nvSpPr>
            <p:cNvPr id="9" name="object 9"/>
            <p:cNvSpPr/>
            <p:nvPr/>
          </p:nvSpPr>
          <p:spPr>
            <a:xfrm>
              <a:off x="6609465" y="2147315"/>
              <a:ext cx="3084576" cy="46451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0" name="object 10"/>
            <p:cNvSpPr/>
            <p:nvPr/>
          </p:nvSpPr>
          <p:spPr>
            <a:xfrm>
              <a:off x="6044817" y="5472684"/>
              <a:ext cx="1870716" cy="1425912"/>
            </a:xfrm>
            <a:custGeom>
              <a:avLst/>
              <a:gdLst/>
              <a:ahLst/>
              <a:cxnLst/>
              <a:rect l="l" t="t" r="r" b="b"/>
              <a:pathLst>
                <a:path w="1501140" h="1030604">
                  <a:moveTo>
                    <a:pt x="1416953" y="79214"/>
                  </a:moveTo>
                  <a:lnTo>
                    <a:pt x="1396080" y="48402"/>
                  </a:lnTo>
                  <a:lnTo>
                    <a:pt x="0" y="998220"/>
                  </a:lnTo>
                  <a:lnTo>
                    <a:pt x="21336" y="1030224"/>
                  </a:lnTo>
                  <a:lnTo>
                    <a:pt x="1416953" y="79214"/>
                  </a:lnTo>
                  <a:close/>
                </a:path>
                <a:path w="1501140" h="1030604">
                  <a:moveTo>
                    <a:pt x="1501140" y="0"/>
                  </a:moveTo>
                  <a:lnTo>
                    <a:pt x="1374648" y="16764"/>
                  </a:lnTo>
                  <a:lnTo>
                    <a:pt x="1396080" y="48402"/>
                  </a:lnTo>
                  <a:lnTo>
                    <a:pt x="1411224" y="38100"/>
                  </a:lnTo>
                  <a:lnTo>
                    <a:pt x="1432560" y="68580"/>
                  </a:lnTo>
                  <a:lnTo>
                    <a:pt x="1432560" y="102253"/>
                  </a:lnTo>
                  <a:lnTo>
                    <a:pt x="1438656" y="111252"/>
                  </a:lnTo>
                  <a:lnTo>
                    <a:pt x="1501140" y="0"/>
                  </a:lnTo>
                  <a:close/>
                </a:path>
                <a:path w="1501140" h="1030604">
                  <a:moveTo>
                    <a:pt x="1432560" y="68580"/>
                  </a:moveTo>
                  <a:lnTo>
                    <a:pt x="1411224" y="38100"/>
                  </a:lnTo>
                  <a:lnTo>
                    <a:pt x="1396080" y="48402"/>
                  </a:lnTo>
                  <a:lnTo>
                    <a:pt x="1416953" y="79214"/>
                  </a:lnTo>
                  <a:lnTo>
                    <a:pt x="1432560" y="68580"/>
                  </a:lnTo>
                  <a:close/>
                </a:path>
                <a:path w="1501140" h="1030604">
                  <a:moveTo>
                    <a:pt x="1432560" y="102253"/>
                  </a:moveTo>
                  <a:lnTo>
                    <a:pt x="1432560" y="68580"/>
                  </a:lnTo>
                  <a:lnTo>
                    <a:pt x="1416953" y="79214"/>
                  </a:lnTo>
                  <a:lnTo>
                    <a:pt x="1432560" y="102253"/>
                  </a:lnTo>
                  <a:close/>
                </a:path>
              </a:pathLst>
            </a:custGeom>
            <a:solidFill>
              <a:srgbClr val="CC0065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  <p:extLst>
      <p:ext uri="{BB962C8B-B14F-4D97-AF65-F5344CB8AC3E}">
        <p14:creationId xmlns:p14="http://schemas.microsoft.com/office/powerpoint/2010/main" val="3673062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140" y="139509"/>
            <a:ext cx="3445136" cy="38097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400" b="1" spc="-5" dirty="0">
                <a:solidFill>
                  <a:srgbClr val="FF0000"/>
                </a:solidFill>
                <a:latin typeface="Comic Sans MS"/>
                <a:cs typeface="Comic Sans MS"/>
              </a:rPr>
              <a:t>Les ponts </a:t>
            </a:r>
            <a:r>
              <a:rPr sz="2400" b="1" dirty="0">
                <a:solidFill>
                  <a:srgbClr val="FF0000"/>
                </a:solidFill>
                <a:latin typeface="Comic Sans MS"/>
                <a:cs typeface="Comic Sans MS"/>
              </a:rPr>
              <a:t>en</a:t>
            </a:r>
            <a:r>
              <a:rPr sz="2400" b="1" spc="-59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omic Sans MS"/>
                <a:cs typeface="Comic Sans MS"/>
              </a:rPr>
              <a:t>Arc</a:t>
            </a:r>
            <a:endParaRPr sz="2400" dirty="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9986" y="571785"/>
            <a:ext cx="11049000" cy="31941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sz="2000" spc="-5" dirty="0">
                <a:latin typeface="Comic Sans MS"/>
                <a:cs typeface="Comic Sans MS"/>
              </a:rPr>
              <a:t>Après </a:t>
            </a:r>
            <a:r>
              <a:rPr sz="2000" dirty="0">
                <a:latin typeface="Comic Sans MS"/>
                <a:cs typeface="Comic Sans MS"/>
              </a:rPr>
              <a:t>la </a:t>
            </a:r>
            <a:r>
              <a:rPr sz="2000" spc="-5" dirty="0">
                <a:latin typeface="Comic Sans MS"/>
                <a:cs typeface="Comic Sans MS"/>
              </a:rPr>
              <a:t>pierre, </a:t>
            </a:r>
            <a:r>
              <a:rPr sz="2000" dirty="0">
                <a:latin typeface="Comic Sans MS"/>
                <a:cs typeface="Comic Sans MS"/>
              </a:rPr>
              <a:t>l </a:t>
            </a:r>
            <a:r>
              <a:rPr sz="2000" spc="-5" dirty="0">
                <a:latin typeface="Comic Sans MS"/>
                <a:cs typeface="Comic Sans MS"/>
              </a:rPr>
              <a:t>’acier, puis </a:t>
            </a:r>
            <a:r>
              <a:rPr sz="2000" dirty="0">
                <a:latin typeface="Comic Sans MS"/>
                <a:cs typeface="Comic Sans MS"/>
              </a:rPr>
              <a:t>le </a:t>
            </a:r>
            <a:r>
              <a:rPr sz="2000" spc="-5" dirty="0">
                <a:latin typeface="Comic Sans MS"/>
                <a:cs typeface="Comic Sans MS"/>
              </a:rPr>
              <a:t>béton armé ont permis  </a:t>
            </a:r>
            <a:r>
              <a:rPr sz="2000" dirty="0">
                <a:latin typeface="Comic Sans MS"/>
                <a:cs typeface="Comic Sans MS"/>
              </a:rPr>
              <a:t>la </a:t>
            </a:r>
            <a:r>
              <a:rPr sz="2000" spc="-5" dirty="0">
                <a:latin typeface="Comic Sans MS"/>
                <a:cs typeface="Comic Sans MS"/>
              </a:rPr>
              <a:t>réalisation </a:t>
            </a:r>
            <a:r>
              <a:rPr sz="2000" dirty="0">
                <a:latin typeface="Comic Sans MS"/>
                <a:cs typeface="Comic Sans MS"/>
              </a:rPr>
              <a:t>d </a:t>
            </a:r>
            <a:r>
              <a:rPr sz="2000" spc="-5" dirty="0">
                <a:latin typeface="Comic Sans MS"/>
                <a:cs typeface="Comic Sans MS"/>
              </a:rPr>
              <a:t>’arcs de grande</a:t>
            </a:r>
            <a:r>
              <a:rPr sz="2000" spc="-18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portée.</a:t>
            </a: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37711" y="6578076"/>
            <a:ext cx="171219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Gorges du</a:t>
            </a:r>
            <a:r>
              <a:rPr sz="1452" spc="-36" dirty="0">
                <a:latin typeface="Comic Sans MS"/>
                <a:cs typeface="Comic Sans MS"/>
              </a:rPr>
              <a:t> </a:t>
            </a:r>
            <a:r>
              <a:rPr sz="1452" spc="-9" dirty="0">
                <a:latin typeface="Comic Sans MS"/>
                <a:cs typeface="Comic Sans MS"/>
              </a:rPr>
              <a:t>VERDON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84400" y="1114816"/>
            <a:ext cx="7949156" cy="53494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98501" y="206833"/>
            <a:ext cx="5041899" cy="2063482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73193">
              <a:spcBef>
                <a:spcPts val="91"/>
              </a:spcBef>
            </a:pPr>
            <a:r>
              <a:rPr dirty="0">
                <a:latin typeface="Comic Sans MS"/>
                <a:cs typeface="Comic Sans MS"/>
              </a:rPr>
              <a:t>L </a:t>
            </a:r>
            <a:r>
              <a:rPr spc="-5" dirty="0">
                <a:latin typeface="Comic Sans MS"/>
                <a:cs typeface="Comic Sans MS"/>
              </a:rPr>
              <a:t>’Arc travaille</a:t>
            </a:r>
            <a:r>
              <a:rPr spc="-77" dirty="0">
                <a:latin typeface="Comic Sans MS"/>
                <a:cs typeface="Comic Sans MS"/>
              </a:rPr>
              <a:t> </a:t>
            </a:r>
            <a:r>
              <a:rPr dirty="0">
                <a:latin typeface="Comic Sans MS"/>
                <a:cs typeface="Comic Sans MS"/>
              </a:rPr>
              <a:t>uniquement  en</a:t>
            </a:r>
            <a:r>
              <a:rPr spc="-14" dirty="0">
                <a:latin typeface="Comic Sans MS"/>
                <a:cs typeface="Comic Sans MS"/>
              </a:rPr>
              <a:t> </a:t>
            </a:r>
            <a:r>
              <a:rPr spc="-5" dirty="0">
                <a:latin typeface="Comic Sans MS"/>
                <a:cs typeface="Comic Sans MS"/>
              </a:rPr>
              <a:t>compression.</a:t>
            </a:r>
            <a:endParaRPr dirty="0">
              <a:latin typeface="Comic Sans MS"/>
              <a:cs typeface="Comic Sans MS"/>
            </a:endParaRPr>
          </a:p>
          <a:p>
            <a:pPr marL="11527" marR="174050">
              <a:spcBef>
                <a:spcPts val="2614"/>
              </a:spcBef>
            </a:pPr>
            <a:r>
              <a:rPr spc="-5" dirty="0">
                <a:latin typeface="Comic Sans MS"/>
                <a:cs typeface="Comic Sans MS"/>
              </a:rPr>
              <a:t>Le tablier repose sur des  potelets </a:t>
            </a:r>
            <a:r>
              <a:rPr dirty="0">
                <a:latin typeface="Comic Sans MS"/>
                <a:cs typeface="Comic Sans MS"/>
              </a:rPr>
              <a:t>qui</a:t>
            </a:r>
            <a:r>
              <a:rPr spc="-45" dirty="0">
                <a:latin typeface="Comic Sans MS"/>
                <a:cs typeface="Comic Sans MS"/>
              </a:rPr>
              <a:t> </a:t>
            </a:r>
            <a:r>
              <a:rPr spc="-5" dirty="0">
                <a:latin typeface="Comic Sans MS"/>
                <a:cs typeface="Comic Sans MS"/>
              </a:rPr>
              <a:t>transmettent  </a:t>
            </a:r>
            <a:r>
              <a:rPr dirty="0">
                <a:latin typeface="Comic Sans MS"/>
                <a:cs typeface="Comic Sans MS"/>
              </a:rPr>
              <a:t>les </a:t>
            </a:r>
            <a:r>
              <a:rPr spc="-5" dirty="0">
                <a:latin typeface="Comic Sans MS"/>
                <a:cs typeface="Comic Sans MS"/>
              </a:rPr>
              <a:t>charges </a:t>
            </a:r>
            <a:r>
              <a:rPr dirty="0">
                <a:latin typeface="Comic Sans MS"/>
                <a:cs typeface="Comic Sans MS"/>
              </a:rPr>
              <a:t>à l</a:t>
            </a:r>
            <a:r>
              <a:rPr spc="-59" dirty="0">
                <a:latin typeface="Comic Sans MS"/>
                <a:cs typeface="Comic Sans MS"/>
              </a:rPr>
              <a:t> </a:t>
            </a:r>
            <a:r>
              <a:rPr spc="-5" dirty="0">
                <a:latin typeface="Comic Sans MS"/>
                <a:cs typeface="Comic Sans MS"/>
              </a:rPr>
              <a:t>’arc.</a:t>
            </a:r>
            <a:endParaRPr dirty="0">
              <a:latin typeface="Comic Sans MS"/>
              <a:cs typeface="Comic Sans MS"/>
            </a:endParaRPr>
          </a:p>
          <a:p>
            <a:pPr marL="11527" marR="4611">
              <a:spcBef>
                <a:spcPts val="2614"/>
              </a:spcBef>
            </a:pPr>
            <a:r>
              <a:rPr spc="-5" dirty="0">
                <a:latin typeface="Comic Sans MS"/>
                <a:cs typeface="Comic Sans MS"/>
              </a:rPr>
              <a:t>Le pont </a:t>
            </a:r>
            <a:r>
              <a:rPr dirty="0">
                <a:latin typeface="Comic Sans MS"/>
                <a:cs typeface="Comic Sans MS"/>
              </a:rPr>
              <a:t>à </a:t>
            </a:r>
            <a:r>
              <a:rPr spc="-5" dirty="0">
                <a:latin typeface="Comic Sans MS"/>
                <a:cs typeface="Comic Sans MS"/>
              </a:rPr>
              <a:t>donc </a:t>
            </a:r>
            <a:r>
              <a:rPr dirty="0">
                <a:latin typeface="Comic Sans MS"/>
                <a:cs typeface="Comic Sans MS"/>
              </a:rPr>
              <a:t>une </a:t>
            </a:r>
            <a:r>
              <a:rPr spc="-5" dirty="0">
                <a:latin typeface="Comic Sans MS"/>
                <a:cs typeface="Comic Sans MS"/>
              </a:rPr>
              <a:t>grande  portée, mais pas </a:t>
            </a:r>
            <a:r>
              <a:rPr dirty="0">
                <a:latin typeface="Comic Sans MS"/>
                <a:cs typeface="Comic Sans MS"/>
              </a:rPr>
              <a:t>le </a:t>
            </a:r>
            <a:r>
              <a:rPr spc="-5" dirty="0">
                <a:latin typeface="Comic Sans MS"/>
                <a:cs typeface="Comic Sans MS"/>
              </a:rPr>
              <a:t>tablier</a:t>
            </a:r>
            <a:r>
              <a:rPr spc="-73" dirty="0">
                <a:latin typeface="Comic Sans MS"/>
                <a:cs typeface="Comic Sans MS"/>
              </a:rPr>
              <a:t> </a:t>
            </a:r>
            <a:r>
              <a:rPr dirty="0">
                <a:latin typeface="Comic Sans MS"/>
                <a:cs typeface="Comic Sans MS"/>
              </a:rPr>
              <a:t>!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853377" y="241300"/>
            <a:ext cx="6237023" cy="4325261"/>
            <a:chOff x="5130774" y="2098547"/>
            <a:chExt cx="4577226" cy="2959340"/>
          </a:xfrm>
        </p:grpSpPr>
        <p:sp>
          <p:nvSpPr>
            <p:cNvPr id="5" name="object 5"/>
            <p:cNvSpPr/>
            <p:nvPr/>
          </p:nvSpPr>
          <p:spPr>
            <a:xfrm>
              <a:off x="5130774" y="2098547"/>
              <a:ext cx="4577226" cy="294568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6" name="object 6"/>
            <p:cNvSpPr/>
            <p:nvPr/>
          </p:nvSpPr>
          <p:spPr>
            <a:xfrm>
              <a:off x="6400970" y="3300207"/>
              <a:ext cx="2597150" cy="1757680"/>
            </a:xfrm>
            <a:custGeom>
              <a:avLst/>
              <a:gdLst/>
              <a:ahLst/>
              <a:cxnLst/>
              <a:rect l="l" t="t" r="r" b="b"/>
              <a:pathLst>
                <a:path w="2597150" h="1757679">
                  <a:moveTo>
                    <a:pt x="126492" y="16764"/>
                  </a:moveTo>
                  <a:lnTo>
                    <a:pt x="0" y="0"/>
                  </a:lnTo>
                  <a:lnTo>
                    <a:pt x="62484" y="111252"/>
                  </a:lnTo>
                  <a:lnTo>
                    <a:pt x="68580" y="102253"/>
                  </a:lnTo>
                  <a:lnTo>
                    <a:pt x="68580" y="68580"/>
                  </a:lnTo>
                  <a:lnTo>
                    <a:pt x="89916" y="38100"/>
                  </a:lnTo>
                  <a:lnTo>
                    <a:pt x="105083" y="48366"/>
                  </a:lnTo>
                  <a:lnTo>
                    <a:pt x="126492" y="16764"/>
                  </a:lnTo>
                  <a:close/>
                </a:path>
                <a:path w="2597150" h="1757679">
                  <a:moveTo>
                    <a:pt x="105083" y="48366"/>
                  </a:moveTo>
                  <a:lnTo>
                    <a:pt x="89916" y="38100"/>
                  </a:lnTo>
                  <a:lnTo>
                    <a:pt x="68580" y="68580"/>
                  </a:lnTo>
                  <a:lnTo>
                    <a:pt x="84215" y="79172"/>
                  </a:lnTo>
                  <a:lnTo>
                    <a:pt x="105083" y="48366"/>
                  </a:lnTo>
                  <a:close/>
                </a:path>
                <a:path w="2597150" h="1757679">
                  <a:moveTo>
                    <a:pt x="84215" y="79172"/>
                  </a:moveTo>
                  <a:lnTo>
                    <a:pt x="68580" y="68580"/>
                  </a:lnTo>
                  <a:lnTo>
                    <a:pt x="68580" y="102253"/>
                  </a:lnTo>
                  <a:lnTo>
                    <a:pt x="84215" y="79172"/>
                  </a:lnTo>
                  <a:close/>
                </a:path>
                <a:path w="2597150" h="1757679">
                  <a:moveTo>
                    <a:pt x="2512676" y="1678005"/>
                  </a:moveTo>
                  <a:lnTo>
                    <a:pt x="105083" y="48366"/>
                  </a:lnTo>
                  <a:lnTo>
                    <a:pt x="84215" y="79172"/>
                  </a:lnTo>
                  <a:lnTo>
                    <a:pt x="2491109" y="1709843"/>
                  </a:lnTo>
                  <a:lnTo>
                    <a:pt x="2512676" y="1678005"/>
                  </a:lnTo>
                  <a:close/>
                </a:path>
                <a:path w="2597150" h="1757679">
                  <a:moveTo>
                    <a:pt x="2528316" y="1748083"/>
                  </a:moveTo>
                  <a:lnTo>
                    <a:pt x="2528316" y="1688592"/>
                  </a:lnTo>
                  <a:lnTo>
                    <a:pt x="2506980" y="1720596"/>
                  </a:lnTo>
                  <a:lnTo>
                    <a:pt x="2491109" y="1709843"/>
                  </a:lnTo>
                  <a:lnTo>
                    <a:pt x="2470404" y="1740408"/>
                  </a:lnTo>
                  <a:lnTo>
                    <a:pt x="2528316" y="1748083"/>
                  </a:lnTo>
                  <a:close/>
                </a:path>
                <a:path w="2597150" h="1757679">
                  <a:moveTo>
                    <a:pt x="2528316" y="1688592"/>
                  </a:moveTo>
                  <a:lnTo>
                    <a:pt x="2512676" y="1678005"/>
                  </a:lnTo>
                  <a:lnTo>
                    <a:pt x="2491109" y="1709843"/>
                  </a:lnTo>
                  <a:lnTo>
                    <a:pt x="2506980" y="1720596"/>
                  </a:lnTo>
                  <a:lnTo>
                    <a:pt x="2528316" y="1688592"/>
                  </a:lnTo>
                  <a:close/>
                </a:path>
                <a:path w="2597150" h="1757679">
                  <a:moveTo>
                    <a:pt x="2596896" y="1757172"/>
                  </a:moveTo>
                  <a:lnTo>
                    <a:pt x="2534412" y="1645920"/>
                  </a:lnTo>
                  <a:lnTo>
                    <a:pt x="2512676" y="1678005"/>
                  </a:lnTo>
                  <a:lnTo>
                    <a:pt x="2528316" y="1688592"/>
                  </a:lnTo>
                  <a:lnTo>
                    <a:pt x="2528316" y="1748083"/>
                  </a:lnTo>
                  <a:lnTo>
                    <a:pt x="2596896" y="175717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215761" y="2118949"/>
            <a:ext cx="1634970" cy="470262"/>
            <a:chOff x="7682362" y="2334767"/>
            <a:chExt cx="1801495" cy="518159"/>
          </a:xfrm>
        </p:grpSpPr>
        <p:sp>
          <p:nvSpPr>
            <p:cNvPr id="10" name="object 10"/>
            <p:cNvSpPr/>
            <p:nvPr/>
          </p:nvSpPr>
          <p:spPr>
            <a:xfrm>
              <a:off x="8419978" y="2735580"/>
              <a:ext cx="360045" cy="117475"/>
            </a:xfrm>
            <a:custGeom>
              <a:avLst/>
              <a:gdLst/>
              <a:ahLst/>
              <a:cxnLst/>
              <a:rect l="l" t="t" r="r" b="b"/>
              <a:pathLst>
                <a:path w="360045" h="117475">
                  <a:moveTo>
                    <a:pt x="91440" y="0"/>
                  </a:moveTo>
                  <a:lnTo>
                    <a:pt x="0" y="27432"/>
                  </a:lnTo>
                  <a:lnTo>
                    <a:pt x="68580" y="77186"/>
                  </a:lnTo>
                  <a:lnTo>
                    <a:pt x="68580" y="53340"/>
                  </a:lnTo>
                  <a:lnTo>
                    <a:pt x="73152" y="25908"/>
                  </a:lnTo>
                  <a:lnTo>
                    <a:pt x="86825" y="28202"/>
                  </a:lnTo>
                  <a:lnTo>
                    <a:pt x="91440" y="0"/>
                  </a:lnTo>
                  <a:close/>
                </a:path>
                <a:path w="360045" h="117475">
                  <a:moveTo>
                    <a:pt x="86825" y="28202"/>
                  </a:moveTo>
                  <a:lnTo>
                    <a:pt x="73152" y="25908"/>
                  </a:lnTo>
                  <a:lnTo>
                    <a:pt x="68580" y="53340"/>
                  </a:lnTo>
                  <a:lnTo>
                    <a:pt x="82318" y="55741"/>
                  </a:lnTo>
                  <a:lnTo>
                    <a:pt x="86825" y="28202"/>
                  </a:lnTo>
                  <a:close/>
                </a:path>
                <a:path w="360045" h="117475">
                  <a:moveTo>
                    <a:pt x="82318" y="55741"/>
                  </a:moveTo>
                  <a:lnTo>
                    <a:pt x="68580" y="53340"/>
                  </a:lnTo>
                  <a:lnTo>
                    <a:pt x="68580" y="77186"/>
                  </a:lnTo>
                  <a:lnTo>
                    <a:pt x="77724" y="83820"/>
                  </a:lnTo>
                  <a:lnTo>
                    <a:pt x="82318" y="55741"/>
                  </a:lnTo>
                  <a:close/>
                </a:path>
                <a:path w="360045" h="117475">
                  <a:moveTo>
                    <a:pt x="276921" y="60107"/>
                  </a:moveTo>
                  <a:lnTo>
                    <a:pt x="86825" y="28202"/>
                  </a:lnTo>
                  <a:lnTo>
                    <a:pt x="82318" y="55741"/>
                  </a:lnTo>
                  <a:lnTo>
                    <a:pt x="271786" y="88865"/>
                  </a:lnTo>
                  <a:lnTo>
                    <a:pt x="276921" y="60107"/>
                  </a:lnTo>
                  <a:close/>
                </a:path>
                <a:path w="360045" h="117475">
                  <a:moveTo>
                    <a:pt x="291084" y="109752"/>
                  </a:moveTo>
                  <a:lnTo>
                    <a:pt x="291084" y="62484"/>
                  </a:lnTo>
                  <a:lnTo>
                    <a:pt x="286512" y="91440"/>
                  </a:lnTo>
                  <a:lnTo>
                    <a:pt x="271786" y="88865"/>
                  </a:lnTo>
                  <a:lnTo>
                    <a:pt x="266700" y="117348"/>
                  </a:lnTo>
                  <a:lnTo>
                    <a:pt x="291084" y="109752"/>
                  </a:lnTo>
                  <a:close/>
                </a:path>
                <a:path w="360045" h="117475">
                  <a:moveTo>
                    <a:pt x="291084" y="62484"/>
                  </a:moveTo>
                  <a:lnTo>
                    <a:pt x="276921" y="60107"/>
                  </a:lnTo>
                  <a:lnTo>
                    <a:pt x="271786" y="88865"/>
                  </a:lnTo>
                  <a:lnTo>
                    <a:pt x="286512" y="91440"/>
                  </a:lnTo>
                  <a:lnTo>
                    <a:pt x="291084" y="62484"/>
                  </a:lnTo>
                  <a:close/>
                </a:path>
                <a:path w="360045" h="117475">
                  <a:moveTo>
                    <a:pt x="359664" y="88392"/>
                  </a:moveTo>
                  <a:lnTo>
                    <a:pt x="281940" y="32004"/>
                  </a:lnTo>
                  <a:lnTo>
                    <a:pt x="276921" y="60107"/>
                  </a:lnTo>
                  <a:lnTo>
                    <a:pt x="291084" y="62484"/>
                  </a:lnTo>
                  <a:lnTo>
                    <a:pt x="291084" y="109752"/>
                  </a:lnTo>
                  <a:lnTo>
                    <a:pt x="359664" y="8839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1" name="object 11"/>
            <p:cNvSpPr/>
            <p:nvPr/>
          </p:nvSpPr>
          <p:spPr>
            <a:xfrm>
              <a:off x="7682362" y="2334767"/>
              <a:ext cx="1801367" cy="3352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289992" y="2140617"/>
            <a:ext cx="148916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solidFill>
                  <a:srgbClr val="FF0000"/>
                </a:solidFill>
                <a:latin typeface="Comic Sans MS"/>
                <a:cs typeface="Comic Sans MS"/>
              </a:rPr>
              <a:t>Portée du</a:t>
            </a:r>
            <a:r>
              <a:rPr sz="1452" spc="-5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spc="-5" dirty="0">
                <a:solidFill>
                  <a:srgbClr val="FF0000"/>
                </a:solidFill>
                <a:latin typeface="Comic Sans MS"/>
                <a:cs typeface="Comic Sans MS"/>
              </a:rPr>
              <a:t>tablier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00530" y="5721038"/>
            <a:ext cx="1965270" cy="1035362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 indent="288739">
              <a:spcBef>
                <a:spcPts val="91"/>
              </a:spcBef>
            </a:pPr>
            <a:r>
              <a:rPr sz="1600" b="1" spc="-5" dirty="0">
                <a:solidFill>
                  <a:srgbClr val="FF0000"/>
                </a:solidFill>
                <a:latin typeface="Comic Sans MS"/>
                <a:cs typeface="Comic Sans MS"/>
              </a:rPr>
              <a:t>Remarque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  <a:endParaRPr lang="fr-FR" sz="16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11527" marR="4611" indent="288739">
              <a:spcBef>
                <a:spcPts val="91"/>
              </a:spcBef>
            </a:pP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omic Sans MS"/>
                <a:cs typeface="Comic Sans MS"/>
              </a:rPr>
              <a:t>La Tour Eiffel  fonctionne sur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le </a:t>
            </a:r>
            <a:r>
              <a:rPr sz="1600" b="1" spc="-5" dirty="0">
                <a:solidFill>
                  <a:srgbClr val="FF0000"/>
                </a:solidFill>
                <a:latin typeface="Comic Sans MS"/>
                <a:cs typeface="Comic Sans MS"/>
              </a:rPr>
              <a:t>même</a:t>
            </a:r>
            <a:r>
              <a:rPr sz="1600" b="1" spc="-36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omic Sans MS"/>
                <a:cs typeface="Comic Sans MS"/>
              </a:rPr>
              <a:t>principe</a:t>
            </a:r>
            <a:endParaRPr sz="1600" dirty="0">
              <a:latin typeface="Comic Sans MS"/>
              <a:cs typeface="Comic Sans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8241" y="3124200"/>
            <a:ext cx="3561259" cy="3644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0149" y="138899"/>
            <a:ext cx="3445136" cy="38097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400" b="1" spc="-5" dirty="0">
                <a:solidFill>
                  <a:srgbClr val="FF0000"/>
                </a:solidFill>
                <a:latin typeface="Comic Sans MS"/>
                <a:cs typeface="Comic Sans MS"/>
              </a:rPr>
              <a:t>Les ponts </a:t>
            </a:r>
            <a:r>
              <a:rPr sz="2400" b="1" dirty="0">
                <a:solidFill>
                  <a:srgbClr val="FF0000"/>
                </a:solidFill>
                <a:latin typeface="Comic Sans MS"/>
                <a:cs typeface="Comic Sans MS"/>
              </a:rPr>
              <a:t>en</a:t>
            </a:r>
            <a:r>
              <a:rPr sz="2400" b="1" spc="-59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omic Sans MS"/>
                <a:cs typeface="Comic Sans MS"/>
              </a:rPr>
              <a:t>Arc</a:t>
            </a:r>
            <a:endParaRPr sz="2400" dirty="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45926" y="204183"/>
            <a:ext cx="6896035" cy="28863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pc="-5" dirty="0">
                <a:latin typeface="Comic Sans MS"/>
                <a:cs typeface="Comic Sans MS"/>
              </a:rPr>
              <a:t>Exemple de </a:t>
            </a:r>
            <a:r>
              <a:rPr dirty="0">
                <a:latin typeface="Comic Sans MS"/>
                <a:cs typeface="Comic Sans MS"/>
              </a:rPr>
              <a:t>la </a:t>
            </a:r>
            <a:r>
              <a:rPr spc="-5" dirty="0">
                <a:latin typeface="Comic Sans MS"/>
                <a:cs typeface="Comic Sans MS"/>
              </a:rPr>
              <a:t>réalisation du pont du </a:t>
            </a:r>
            <a:r>
              <a:rPr dirty="0">
                <a:latin typeface="Comic Sans MS"/>
                <a:cs typeface="Comic Sans MS"/>
              </a:rPr>
              <a:t>Crozet </a:t>
            </a:r>
            <a:r>
              <a:rPr spc="-5" dirty="0">
                <a:latin typeface="Comic Sans MS"/>
                <a:cs typeface="Comic Sans MS"/>
              </a:rPr>
              <a:t>sur </a:t>
            </a:r>
            <a:r>
              <a:rPr dirty="0">
                <a:latin typeface="Comic Sans MS"/>
                <a:cs typeface="Comic Sans MS"/>
              </a:rPr>
              <a:t>l</a:t>
            </a:r>
            <a:r>
              <a:rPr spc="-41" dirty="0">
                <a:latin typeface="Comic Sans MS"/>
                <a:cs typeface="Comic Sans MS"/>
              </a:rPr>
              <a:t> </a:t>
            </a:r>
            <a:r>
              <a:rPr spc="-5" dirty="0">
                <a:latin typeface="Comic Sans MS"/>
                <a:cs typeface="Comic Sans MS"/>
              </a:rPr>
              <a:t>’A51</a:t>
            </a:r>
            <a:endParaRPr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27356" y="646770"/>
            <a:ext cx="9288966" cy="60997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680227" y="267633"/>
            <a:ext cx="10236818" cy="6356195"/>
            <a:chOff x="622182" y="1271016"/>
            <a:chExt cx="9295887" cy="5779007"/>
          </a:xfrm>
        </p:grpSpPr>
        <p:sp>
          <p:nvSpPr>
            <p:cNvPr id="4" name="object 4"/>
            <p:cNvSpPr/>
            <p:nvPr/>
          </p:nvSpPr>
          <p:spPr>
            <a:xfrm>
              <a:off x="622182" y="1420368"/>
              <a:ext cx="5288278" cy="562965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5" name="object 5"/>
            <p:cNvSpPr/>
            <p:nvPr/>
          </p:nvSpPr>
          <p:spPr>
            <a:xfrm>
              <a:off x="6068446" y="1271016"/>
              <a:ext cx="3849623" cy="57668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106829" y="278781"/>
            <a:ext cx="4746916" cy="62620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grpSp>
        <p:nvGrpSpPr>
          <p:cNvPr id="4" name="object 4"/>
          <p:cNvGrpSpPr/>
          <p:nvPr/>
        </p:nvGrpSpPr>
        <p:grpSpPr>
          <a:xfrm>
            <a:off x="223024" y="189572"/>
            <a:ext cx="6302557" cy="6351578"/>
            <a:chOff x="789311" y="1271015"/>
            <a:chExt cx="5030723" cy="5936362"/>
          </a:xfrm>
        </p:grpSpPr>
        <p:sp>
          <p:nvSpPr>
            <p:cNvPr id="5" name="object 5"/>
            <p:cNvSpPr/>
            <p:nvPr/>
          </p:nvSpPr>
          <p:spPr>
            <a:xfrm>
              <a:off x="789311" y="1271015"/>
              <a:ext cx="5030723" cy="59359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1" name="object 11"/>
            <p:cNvSpPr/>
            <p:nvPr/>
          </p:nvSpPr>
          <p:spPr>
            <a:xfrm>
              <a:off x="5062606" y="6984492"/>
              <a:ext cx="681355" cy="222885"/>
            </a:xfrm>
            <a:custGeom>
              <a:avLst/>
              <a:gdLst/>
              <a:ahLst/>
              <a:cxnLst/>
              <a:rect l="l" t="t" r="r" b="b"/>
              <a:pathLst>
                <a:path w="681354" h="222884">
                  <a:moveTo>
                    <a:pt x="681228" y="222504"/>
                  </a:moveTo>
                  <a:lnTo>
                    <a:pt x="681228" y="0"/>
                  </a:lnTo>
                  <a:lnTo>
                    <a:pt x="0" y="0"/>
                  </a:lnTo>
                  <a:lnTo>
                    <a:pt x="0" y="222504"/>
                  </a:lnTo>
                  <a:lnTo>
                    <a:pt x="4572" y="222504"/>
                  </a:ln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lnTo>
                    <a:pt x="672084" y="9144"/>
                  </a:lnTo>
                  <a:lnTo>
                    <a:pt x="672084" y="4572"/>
                  </a:lnTo>
                  <a:lnTo>
                    <a:pt x="676656" y="9144"/>
                  </a:lnTo>
                  <a:lnTo>
                    <a:pt x="676656" y="222504"/>
                  </a:lnTo>
                  <a:lnTo>
                    <a:pt x="681228" y="222504"/>
                  </a:lnTo>
                  <a:close/>
                </a:path>
                <a:path w="681354" h="222884">
                  <a:moveTo>
                    <a:pt x="9144" y="9144"/>
                  </a:move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close/>
                </a:path>
                <a:path w="681354" h="222884">
                  <a:moveTo>
                    <a:pt x="9144" y="213360"/>
                  </a:moveTo>
                  <a:lnTo>
                    <a:pt x="9144" y="9144"/>
                  </a:lnTo>
                  <a:lnTo>
                    <a:pt x="4572" y="9144"/>
                  </a:lnTo>
                  <a:lnTo>
                    <a:pt x="4572" y="213360"/>
                  </a:lnTo>
                  <a:lnTo>
                    <a:pt x="9144" y="213360"/>
                  </a:lnTo>
                  <a:close/>
                </a:path>
                <a:path w="681354" h="222884">
                  <a:moveTo>
                    <a:pt x="676656" y="213360"/>
                  </a:moveTo>
                  <a:lnTo>
                    <a:pt x="4572" y="213360"/>
                  </a:lnTo>
                  <a:lnTo>
                    <a:pt x="9144" y="217932"/>
                  </a:lnTo>
                  <a:lnTo>
                    <a:pt x="9144" y="222504"/>
                  </a:lnTo>
                  <a:lnTo>
                    <a:pt x="672084" y="222504"/>
                  </a:lnTo>
                  <a:lnTo>
                    <a:pt x="672084" y="217932"/>
                  </a:lnTo>
                  <a:lnTo>
                    <a:pt x="676656" y="213360"/>
                  </a:lnTo>
                  <a:close/>
                </a:path>
                <a:path w="681354" h="222884">
                  <a:moveTo>
                    <a:pt x="9144" y="222504"/>
                  </a:moveTo>
                  <a:lnTo>
                    <a:pt x="9144" y="217932"/>
                  </a:lnTo>
                  <a:lnTo>
                    <a:pt x="4572" y="213360"/>
                  </a:lnTo>
                  <a:lnTo>
                    <a:pt x="4572" y="222504"/>
                  </a:lnTo>
                  <a:lnTo>
                    <a:pt x="9144" y="222504"/>
                  </a:lnTo>
                  <a:close/>
                </a:path>
                <a:path w="681354" h="222884">
                  <a:moveTo>
                    <a:pt x="676656" y="9144"/>
                  </a:moveTo>
                  <a:lnTo>
                    <a:pt x="672084" y="4572"/>
                  </a:lnTo>
                  <a:lnTo>
                    <a:pt x="672084" y="9144"/>
                  </a:lnTo>
                  <a:lnTo>
                    <a:pt x="676656" y="9144"/>
                  </a:lnTo>
                  <a:close/>
                </a:path>
                <a:path w="681354" h="222884">
                  <a:moveTo>
                    <a:pt x="676656" y="213360"/>
                  </a:moveTo>
                  <a:lnTo>
                    <a:pt x="676656" y="9144"/>
                  </a:lnTo>
                  <a:lnTo>
                    <a:pt x="672084" y="9144"/>
                  </a:lnTo>
                  <a:lnTo>
                    <a:pt x="672084" y="213360"/>
                  </a:lnTo>
                  <a:lnTo>
                    <a:pt x="676656" y="213360"/>
                  </a:lnTo>
                  <a:close/>
                </a:path>
                <a:path w="681354" h="222884">
                  <a:moveTo>
                    <a:pt x="676656" y="222504"/>
                  </a:moveTo>
                  <a:lnTo>
                    <a:pt x="676656" y="213360"/>
                  </a:lnTo>
                  <a:lnTo>
                    <a:pt x="672084" y="217932"/>
                  </a:lnTo>
                  <a:lnTo>
                    <a:pt x="672084" y="222504"/>
                  </a:lnTo>
                  <a:lnTo>
                    <a:pt x="676656" y="2225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7289" y="137416"/>
            <a:ext cx="5633417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 marR="4611" indent="589005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</a:t>
            </a:r>
            <a:r>
              <a:rPr sz="2400" dirty="0">
                <a:solidFill>
                  <a:srgbClr val="FF0000"/>
                </a:solidFill>
              </a:rPr>
              <a:t>PONTS DE  </a:t>
            </a:r>
            <a:r>
              <a:rPr sz="2400" spc="-5" dirty="0">
                <a:solidFill>
                  <a:srgbClr val="FF0000"/>
                </a:solidFill>
              </a:rPr>
              <a:t>GRANDES</a:t>
            </a:r>
            <a:r>
              <a:rPr sz="2400" spc="-82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PORTÉES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34336" y="980391"/>
            <a:ext cx="5373600" cy="28863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- </a:t>
            </a: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LES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PONTS </a:t>
            </a: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SUSPENDUS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: </a:t>
            </a: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488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m à </a:t>
            </a: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1624</a:t>
            </a:r>
            <a:r>
              <a:rPr b="1" spc="-113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m</a:t>
            </a:r>
            <a:endParaRPr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43419" y="5512243"/>
            <a:ext cx="5536517" cy="28863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- </a:t>
            </a: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LES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PONTS A </a:t>
            </a: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HAUBANS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: </a:t>
            </a: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128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m à </a:t>
            </a:r>
            <a:r>
              <a:rPr b="1" spc="-5" dirty="0">
                <a:solidFill>
                  <a:srgbClr val="FF9900"/>
                </a:solidFill>
                <a:latin typeface="Comic Sans MS"/>
                <a:cs typeface="Comic Sans MS"/>
              </a:rPr>
              <a:t>890</a:t>
            </a:r>
            <a:r>
              <a:rPr b="1" spc="-136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9900"/>
                </a:solidFill>
                <a:latin typeface="Comic Sans MS"/>
                <a:cs typeface="Comic Sans MS"/>
              </a:rPr>
              <a:t>m</a:t>
            </a:r>
            <a:endParaRPr dirty="0">
              <a:latin typeface="Comic Sans MS"/>
              <a:cs typeface="Comic Sans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14992" y="212943"/>
            <a:ext cx="4784942" cy="402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/>
          <p:nvPr/>
        </p:nvSpPr>
        <p:spPr>
          <a:xfrm>
            <a:off x="338202" y="2279738"/>
            <a:ext cx="5891909" cy="45782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31254746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107" y="135634"/>
            <a:ext cx="4052559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</a:t>
            </a:r>
            <a:r>
              <a:rPr sz="2400" spc="-41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suspendus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8225" y="653858"/>
            <a:ext cx="11806866" cy="84263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dirty="0">
                <a:latin typeface="Comic Sans MS"/>
                <a:cs typeface="Comic Sans MS"/>
              </a:rPr>
              <a:t>Les </a:t>
            </a:r>
            <a:r>
              <a:rPr spc="-5" dirty="0">
                <a:latin typeface="Comic Sans MS"/>
                <a:cs typeface="Comic Sans MS"/>
              </a:rPr>
              <a:t>ponts suspendus travaillent comme </a:t>
            </a:r>
            <a:r>
              <a:rPr dirty="0">
                <a:latin typeface="Comic Sans MS"/>
                <a:cs typeface="Comic Sans MS"/>
              </a:rPr>
              <a:t>les </a:t>
            </a:r>
            <a:r>
              <a:rPr spc="-5" dirty="0">
                <a:latin typeface="Comic Sans MS"/>
                <a:cs typeface="Comic Sans MS"/>
              </a:rPr>
              <a:t>ponts </a:t>
            </a:r>
            <a:r>
              <a:rPr dirty="0">
                <a:latin typeface="Comic Sans MS"/>
                <a:cs typeface="Comic Sans MS"/>
              </a:rPr>
              <a:t>en </a:t>
            </a:r>
            <a:r>
              <a:rPr spc="-5" dirty="0">
                <a:latin typeface="Comic Sans MS"/>
                <a:cs typeface="Comic Sans MS"/>
              </a:rPr>
              <a:t>arc,  mais </a:t>
            </a:r>
            <a:r>
              <a:rPr dirty="0">
                <a:latin typeface="Comic Sans MS"/>
                <a:cs typeface="Comic Sans MS"/>
              </a:rPr>
              <a:t>à l </a:t>
            </a:r>
            <a:r>
              <a:rPr spc="-5" dirty="0">
                <a:latin typeface="Comic Sans MS"/>
                <a:cs typeface="Comic Sans MS"/>
              </a:rPr>
              <a:t>’envers </a:t>
            </a:r>
            <a:r>
              <a:rPr dirty="0">
                <a:latin typeface="Comic Sans MS"/>
                <a:cs typeface="Comic Sans MS"/>
              </a:rPr>
              <a:t>! Des câbles en </a:t>
            </a:r>
            <a:r>
              <a:rPr spc="-5" dirty="0">
                <a:latin typeface="Comic Sans MS"/>
                <a:cs typeface="Comic Sans MS"/>
              </a:rPr>
              <a:t>acier </a:t>
            </a:r>
            <a:r>
              <a:rPr b="1" spc="-5" dirty="0">
                <a:latin typeface="Comic Sans MS"/>
                <a:cs typeface="Comic Sans MS"/>
              </a:rPr>
              <a:t>tendus </a:t>
            </a:r>
            <a:r>
              <a:rPr dirty="0">
                <a:latin typeface="Comic Sans MS"/>
                <a:cs typeface="Comic Sans MS"/>
              </a:rPr>
              <a:t>reprennent</a:t>
            </a:r>
            <a:r>
              <a:rPr spc="-408" dirty="0">
                <a:latin typeface="Comic Sans MS"/>
                <a:cs typeface="Comic Sans MS"/>
              </a:rPr>
              <a:t> </a:t>
            </a:r>
            <a:r>
              <a:rPr dirty="0">
                <a:latin typeface="Comic Sans MS"/>
                <a:cs typeface="Comic Sans MS"/>
              </a:rPr>
              <a:t>les  </a:t>
            </a:r>
            <a:r>
              <a:rPr spc="-5" dirty="0">
                <a:latin typeface="Comic Sans MS"/>
                <a:cs typeface="Comic Sans MS"/>
              </a:rPr>
              <a:t>charges du tablier </a:t>
            </a:r>
            <a:r>
              <a:rPr dirty="0">
                <a:latin typeface="Comic Sans MS"/>
                <a:cs typeface="Comic Sans MS"/>
              </a:rPr>
              <a:t>et les </a:t>
            </a:r>
            <a:r>
              <a:rPr spc="-5" dirty="0">
                <a:latin typeface="Comic Sans MS"/>
                <a:cs typeface="Comic Sans MS"/>
              </a:rPr>
              <a:t>transmettent </a:t>
            </a:r>
            <a:r>
              <a:rPr dirty="0">
                <a:latin typeface="Comic Sans MS"/>
                <a:cs typeface="Comic Sans MS"/>
              </a:rPr>
              <a:t>à </a:t>
            </a:r>
            <a:r>
              <a:rPr spc="-5" dirty="0">
                <a:latin typeface="Comic Sans MS"/>
                <a:cs typeface="Comic Sans MS"/>
              </a:rPr>
              <a:t>des </a:t>
            </a:r>
            <a:r>
              <a:rPr dirty="0">
                <a:latin typeface="Comic Sans MS"/>
                <a:cs typeface="Comic Sans MS"/>
              </a:rPr>
              <a:t>pylônes</a:t>
            </a:r>
            <a:r>
              <a:rPr spc="-100" dirty="0">
                <a:latin typeface="Comic Sans MS"/>
                <a:cs typeface="Comic Sans MS"/>
              </a:rPr>
              <a:t> </a:t>
            </a:r>
            <a:r>
              <a:rPr dirty="0">
                <a:latin typeface="Comic Sans MS"/>
                <a:cs typeface="Comic Sans MS"/>
              </a:rPr>
              <a:t>et</a:t>
            </a:r>
          </a:p>
          <a:p>
            <a:pPr marL="11527"/>
            <a:r>
              <a:rPr dirty="0">
                <a:latin typeface="Comic Sans MS"/>
                <a:cs typeface="Comic Sans MS"/>
              </a:rPr>
              <a:t>à </a:t>
            </a:r>
            <a:r>
              <a:rPr spc="-5" dirty="0">
                <a:latin typeface="Comic Sans MS"/>
                <a:cs typeface="Comic Sans MS"/>
              </a:rPr>
              <a:t>des ancrages </a:t>
            </a:r>
            <a:r>
              <a:rPr dirty="0">
                <a:latin typeface="Comic Sans MS"/>
                <a:cs typeface="Comic Sans MS"/>
              </a:rPr>
              <a:t>placés à leurs</a:t>
            </a:r>
            <a:r>
              <a:rPr spc="-64" dirty="0">
                <a:latin typeface="Comic Sans MS"/>
                <a:cs typeface="Comic Sans MS"/>
              </a:rPr>
              <a:t> </a:t>
            </a:r>
            <a:r>
              <a:rPr spc="-5" dirty="0">
                <a:latin typeface="Comic Sans MS"/>
                <a:cs typeface="Comic Sans MS"/>
              </a:rPr>
              <a:t>extrémités.</a:t>
            </a:r>
            <a:endParaRPr dirty="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160723" y="1703541"/>
            <a:ext cx="6651319" cy="5022936"/>
            <a:chOff x="3758062" y="3095244"/>
            <a:chExt cx="5699760" cy="3792220"/>
          </a:xfrm>
        </p:grpSpPr>
        <p:sp>
          <p:nvSpPr>
            <p:cNvPr id="5" name="object 5"/>
            <p:cNvSpPr/>
            <p:nvPr/>
          </p:nvSpPr>
          <p:spPr>
            <a:xfrm>
              <a:off x="3758062" y="3095244"/>
              <a:ext cx="5699759" cy="379171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6" name="object 6"/>
            <p:cNvSpPr/>
            <p:nvPr/>
          </p:nvSpPr>
          <p:spPr>
            <a:xfrm>
              <a:off x="5544185" y="4187964"/>
              <a:ext cx="523240" cy="1167765"/>
            </a:xfrm>
            <a:custGeom>
              <a:avLst/>
              <a:gdLst/>
              <a:ahLst/>
              <a:cxnLst/>
              <a:rect l="l" t="t" r="r" b="b"/>
              <a:pathLst>
                <a:path w="523239" h="1167764">
                  <a:moveTo>
                    <a:pt x="85344" y="85344"/>
                  </a:moveTo>
                  <a:lnTo>
                    <a:pt x="42672" y="0"/>
                  </a:lnTo>
                  <a:lnTo>
                    <a:pt x="0" y="85344"/>
                  </a:lnTo>
                  <a:lnTo>
                    <a:pt x="27432" y="85344"/>
                  </a:lnTo>
                  <a:lnTo>
                    <a:pt x="27432" y="1025652"/>
                  </a:lnTo>
                  <a:lnTo>
                    <a:pt x="56388" y="1025652"/>
                  </a:lnTo>
                  <a:lnTo>
                    <a:pt x="56388" y="85344"/>
                  </a:lnTo>
                  <a:lnTo>
                    <a:pt x="85344" y="85344"/>
                  </a:lnTo>
                  <a:close/>
                </a:path>
                <a:path w="523239" h="1167764">
                  <a:moveTo>
                    <a:pt x="231648" y="205740"/>
                  </a:moveTo>
                  <a:lnTo>
                    <a:pt x="188976" y="118872"/>
                  </a:lnTo>
                  <a:lnTo>
                    <a:pt x="144780" y="205740"/>
                  </a:lnTo>
                  <a:lnTo>
                    <a:pt x="173736" y="205740"/>
                  </a:lnTo>
                  <a:lnTo>
                    <a:pt x="173736" y="1059180"/>
                  </a:lnTo>
                  <a:lnTo>
                    <a:pt x="202692" y="1059180"/>
                  </a:lnTo>
                  <a:lnTo>
                    <a:pt x="202692" y="205740"/>
                  </a:lnTo>
                  <a:lnTo>
                    <a:pt x="231648" y="205740"/>
                  </a:lnTo>
                  <a:close/>
                </a:path>
                <a:path w="523239" h="1167764">
                  <a:moveTo>
                    <a:pt x="382524" y="344424"/>
                  </a:moveTo>
                  <a:lnTo>
                    <a:pt x="339852" y="259080"/>
                  </a:lnTo>
                  <a:lnTo>
                    <a:pt x="295656" y="344424"/>
                  </a:lnTo>
                  <a:lnTo>
                    <a:pt x="324612" y="344424"/>
                  </a:lnTo>
                  <a:lnTo>
                    <a:pt x="324612" y="1112520"/>
                  </a:lnTo>
                  <a:lnTo>
                    <a:pt x="353568" y="1112520"/>
                  </a:lnTo>
                  <a:lnTo>
                    <a:pt x="353568" y="344424"/>
                  </a:lnTo>
                  <a:lnTo>
                    <a:pt x="382524" y="344424"/>
                  </a:lnTo>
                  <a:close/>
                </a:path>
                <a:path w="523239" h="1167764">
                  <a:moveTo>
                    <a:pt x="522732" y="475488"/>
                  </a:moveTo>
                  <a:lnTo>
                    <a:pt x="480060" y="388620"/>
                  </a:lnTo>
                  <a:lnTo>
                    <a:pt x="437388" y="475488"/>
                  </a:lnTo>
                  <a:lnTo>
                    <a:pt x="466344" y="475488"/>
                  </a:lnTo>
                  <a:lnTo>
                    <a:pt x="466344" y="1167384"/>
                  </a:lnTo>
                  <a:lnTo>
                    <a:pt x="495300" y="1167384"/>
                  </a:lnTo>
                  <a:lnTo>
                    <a:pt x="495300" y="475488"/>
                  </a:lnTo>
                  <a:lnTo>
                    <a:pt x="522732" y="47548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894419" y="4288610"/>
            <a:ext cx="1608460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solidFill>
                  <a:srgbClr val="FF0000"/>
                </a:solidFill>
                <a:latin typeface="Comic Sans MS"/>
                <a:cs typeface="Comic Sans MS"/>
              </a:rPr>
              <a:t>Charges du</a:t>
            </a:r>
            <a:r>
              <a:rPr sz="1452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spc="-5" dirty="0">
                <a:solidFill>
                  <a:srgbClr val="FF0000"/>
                </a:solidFill>
                <a:latin typeface="Comic Sans MS"/>
                <a:cs typeface="Comic Sans MS"/>
              </a:rPr>
              <a:t>tablier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711892" y="3182572"/>
            <a:ext cx="207469" cy="843707"/>
          </a:xfrm>
          <a:custGeom>
            <a:avLst/>
            <a:gdLst/>
            <a:ahLst/>
            <a:cxnLst/>
            <a:rect l="l" t="t" r="r" b="b"/>
            <a:pathLst>
              <a:path w="228600" h="929639">
                <a:moveTo>
                  <a:pt x="228600" y="701040"/>
                </a:moveTo>
                <a:lnTo>
                  <a:pt x="0" y="701040"/>
                </a:lnTo>
                <a:lnTo>
                  <a:pt x="76200" y="853440"/>
                </a:lnTo>
                <a:lnTo>
                  <a:pt x="76200" y="739140"/>
                </a:lnTo>
                <a:lnTo>
                  <a:pt x="152400" y="739140"/>
                </a:lnTo>
                <a:lnTo>
                  <a:pt x="152400" y="853440"/>
                </a:lnTo>
                <a:lnTo>
                  <a:pt x="228600" y="701040"/>
                </a:lnTo>
                <a:close/>
              </a:path>
              <a:path w="228600" h="929639">
                <a:moveTo>
                  <a:pt x="152400" y="701040"/>
                </a:moveTo>
                <a:lnTo>
                  <a:pt x="152400" y="0"/>
                </a:lnTo>
                <a:lnTo>
                  <a:pt x="76200" y="0"/>
                </a:lnTo>
                <a:lnTo>
                  <a:pt x="76200" y="701040"/>
                </a:lnTo>
                <a:lnTo>
                  <a:pt x="152400" y="701040"/>
                </a:lnTo>
                <a:close/>
              </a:path>
              <a:path w="228600" h="929639">
                <a:moveTo>
                  <a:pt x="152400" y="853440"/>
                </a:moveTo>
                <a:lnTo>
                  <a:pt x="152400" y="739140"/>
                </a:lnTo>
                <a:lnTo>
                  <a:pt x="76200" y="739140"/>
                </a:lnTo>
                <a:lnTo>
                  <a:pt x="76200" y="853440"/>
                </a:lnTo>
                <a:lnTo>
                  <a:pt x="114300" y="929640"/>
                </a:lnTo>
                <a:lnTo>
                  <a:pt x="152400" y="853440"/>
                </a:lnTo>
                <a:close/>
              </a:path>
            </a:pathLst>
          </a:custGeom>
          <a:solidFill>
            <a:srgbClr val="FF65CC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9" name="object 9"/>
          <p:cNvSpPr txBox="1"/>
          <p:nvPr/>
        </p:nvSpPr>
        <p:spPr>
          <a:xfrm>
            <a:off x="5971873" y="2899543"/>
            <a:ext cx="3257262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solidFill>
                  <a:srgbClr val="CC0065"/>
                </a:solidFill>
                <a:latin typeface="Comic Sans MS"/>
                <a:cs typeface="Comic Sans MS"/>
              </a:rPr>
              <a:t>Transmission des charges </a:t>
            </a:r>
            <a:r>
              <a:rPr sz="1452" spc="-9" dirty="0">
                <a:solidFill>
                  <a:srgbClr val="CC0065"/>
                </a:solidFill>
                <a:latin typeface="Comic Sans MS"/>
                <a:cs typeface="Comic Sans MS"/>
              </a:rPr>
              <a:t>aux</a:t>
            </a:r>
            <a:r>
              <a:rPr sz="1452" spc="-5" dirty="0">
                <a:solidFill>
                  <a:srgbClr val="CC0065"/>
                </a:solidFill>
                <a:latin typeface="Comic Sans MS"/>
                <a:cs typeface="Comic Sans MS"/>
              </a:rPr>
              <a:t> pylônes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3048" y="1929009"/>
            <a:ext cx="4296426" cy="3507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1" name="object 11"/>
          <p:cNvSpPr txBox="1"/>
          <p:nvPr/>
        </p:nvSpPr>
        <p:spPr>
          <a:xfrm>
            <a:off x="1467034" y="6015118"/>
            <a:ext cx="1678769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406885" marR="4611" indent="-395936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Ancrages de </a:t>
            </a:r>
            <a:r>
              <a:rPr sz="1452" spc="-9" dirty="0">
                <a:latin typeface="Comic Sans MS"/>
                <a:cs typeface="Comic Sans MS"/>
              </a:rPr>
              <a:t>câbles  </a:t>
            </a:r>
            <a:r>
              <a:rPr sz="1452" spc="-5" dirty="0">
                <a:latin typeface="Comic Sans MS"/>
                <a:cs typeface="Comic Sans MS"/>
              </a:rPr>
              <a:t>suspendus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710491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309" y="109246"/>
            <a:ext cx="2830500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</a:t>
            </a:r>
            <a:r>
              <a:rPr sz="2400" spc="-41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suspendus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05159" y="914401"/>
            <a:ext cx="4394567" cy="3144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grpSp>
        <p:nvGrpSpPr>
          <p:cNvPr id="4" name="object 4"/>
          <p:cNvGrpSpPr/>
          <p:nvPr/>
        </p:nvGrpSpPr>
        <p:grpSpPr>
          <a:xfrm>
            <a:off x="2221293" y="1367911"/>
            <a:ext cx="5617221" cy="4936607"/>
            <a:chOff x="1077347" y="1507235"/>
            <a:chExt cx="6189345" cy="5439410"/>
          </a:xfrm>
        </p:grpSpPr>
        <p:sp>
          <p:nvSpPr>
            <p:cNvPr id="5" name="object 5"/>
            <p:cNvSpPr/>
            <p:nvPr/>
          </p:nvSpPr>
          <p:spPr>
            <a:xfrm>
              <a:off x="1077347" y="1507235"/>
              <a:ext cx="4107179" cy="26791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3412114" y="4471416"/>
              <a:ext cx="3854196" cy="247497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392345" y="4915166"/>
            <a:ext cx="1520861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326777" marR="4611" indent="-315827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Tablier </a:t>
            </a:r>
            <a:r>
              <a:rPr sz="1452" spc="-5" dirty="0">
                <a:latin typeface="Comic Sans MS"/>
                <a:cs typeface="Comic Sans MS"/>
              </a:rPr>
              <a:t>en </a:t>
            </a:r>
            <a:r>
              <a:rPr sz="1452" spc="-9" dirty="0">
                <a:latin typeface="Comic Sans MS"/>
                <a:cs typeface="Comic Sans MS"/>
              </a:rPr>
              <a:t>treillis  métallique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80629" y="5098202"/>
            <a:ext cx="290456" cy="193638"/>
          </a:xfrm>
          <a:custGeom>
            <a:avLst/>
            <a:gdLst/>
            <a:ahLst/>
            <a:cxnLst/>
            <a:rect l="l" t="t" r="r" b="b"/>
            <a:pathLst>
              <a:path w="320039" h="213360">
                <a:moveTo>
                  <a:pt x="233526" y="135871"/>
                </a:moveTo>
                <a:lnTo>
                  <a:pt x="19812" y="0"/>
                </a:lnTo>
                <a:lnTo>
                  <a:pt x="0" y="32004"/>
                </a:lnTo>
                <a:lnTo>
                  <a:pt x="212581" y="168056"/>
                </a:lnTo>
                <a:lnTo>
                  <a:pt x="233526" y="135871"/>
                </a:lnTo>
                <a:close/>
              </a:path>
              <a:path w="320039" h="213360">
                <a:moveTo>
                  <a:pt x="249936" y="205848"/>
                </a:moveTo>
                <a:lnTo>
                  <a:pt x="249936" y="146304"/>
                </a:lnTo>
                <a:lnTo>
                  <a:pt x="228600" y="178308"/>
                </a:lnTo>
                <a:lnTo>
                  <a:pt x="212581" y="168056"/>
                </a:lnTo>
                <a:lnTo>
                  <a:pt x="192024" y="199644"/>
                </a:lnTo>
                <a:lnTo>
                  <a:pt x="249936" y="205848"/>
                </a:lnTo>
                <a:close/>
              </a:path>
              <a:path w="320039" h="213360">
                <a:moveTo>
                  <a:pt x="249936" y="146304"/>
                </a:moveTo>
                <a:lnTo>
                  <a:pt x="233526" y="135871"/>
                </a:lnTo>
                <a:lnTo>
                  <a:pt x="212581" y="168056"/>
                </a:lnTo>
                <a:lnTo>
                  <a:pt x="228600" y="178308"/>
                </a:lnTo>
                <a:lnTo>
                  <a:pt x="249936" y="146304"/>
                </a:lnTo>
                <a:close/>
              </a:path>
              <a:path w="320039" h="213360">
                <a:moveTo>
                  <a:pt x="320040" y="213360"/>
                </a:moveTo>
                <a:lnTo>
                  <a:pt x="254508" y="103632"/>
                </a:lnTo>
                <a:lnTo>
                  <a:pt x="233526" y="135871"/>
                </a:lnTo>
                <a:lnTo>
                  <a:pt x="249936" y="146304"/>
                </a:lnTo>
                <a:lnTo>
                  <a:pt x="249936" y="205848"/>
                </a:lnTo>
                <a:lnTo>
                  <a:pt x="320040" y="213360"/>
                </a:lnTo>
                <a:close/>
              </a:path>
            </a:pathLst>
          </a:custGeom>
          <a:solidFill>
            <a:srgbClr val="3232CC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9" name="object 9"/>
          <p:cNvSpPr txBox="1"/>
          <p:nvPr/>
        </p:nvSpPr>
        <p:spPr>
          <a:xfrm>
            <a:off x="2938679" y="4005070"/>
            <a:ext cx="872522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suspentes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28485" y="2764869"/>
            <a:ext cx="627017" cy="1332411"/>
          </a:xfrm>
          <a:custGeom>
            <a:avLst/>
            <a:gdLst/>
            <a:ahLst/>
            <a:cxnLst/>
            <a:rect l="l" t="t" r="r" b="b"/>
            <a:pathLst>
              <a:path w="690879" h="1468120">
                <a:moveTo>
                  <a:pt x="654985" y="111883"/>
                </a:moveTo>
                <a:lnTo>
                  <a:pt x="620206" y="96028"/>
                </a:lnTo>
                <a:lnTo>
                  <a:pt x="0" y="1450848"/>
                </a:lnTo>
                <a:lnTo>
                  <a:pt x="35052" y="1467612"/>
                </a:lnTo>
                <a:lnTo>
                  <a:pt x="654985" y="111883"/>
                </a:lnTo>
                <a:close/>
              </a:path>
              <a:path w="690879" h="1468120">
                <a:moveTo>
                  <a:pt x="690372" y="128016"/>
                </a:moveTo>
                <a:lnTo>
                  <a:pt x="685800" y="0"/>
                </a:lnTo>
                <a:lnTo>
                  <a:pt x="586740" y="80772"/>
                </a:lnTo>
                <a:lnTo>
                  <a:pt x="620206" y="96028"/>
                </a:lnTo>
                <a:lnTo>
                  <a:pt x="627888" y="79248"/>
                </a:lnTo>
                <a:lnTo>
                  <a:pt x="662940" y="94488"/>
                </a:lnTo>
                <a:lnTo>
                  <a:pt x="662940" y="115510"/>
                </a:lnTo>
                <a:lnTo>
                  <a:pt x="690372" y="128016"/>
                </a:lnTo>
                <a:close/>
              </a:path>
              <a:path w="690879" h="1468120">
                <a:moveTo>
                  <a:pt x="662940" y="94488"/>
                </a:moveTo>
                <a:lnTo>
                  <a:pt x="627888" y="79248"/>
                </a:lnTo>
                <a:lnTo>
                  <a:pt x="620206" y="96028"/>
                </a:lnTo>
                <a:lnTo>
                  <a:pt x="654985" y="111883"/>
                </a:lnTo>
                <a:lnTo>
                  <a:pt x="662940" y="94488"/>
                </a:lnTo>
                <a:close/>
              </a:path>
              <a:path w="690879" h="1468120">
                <a:moveTo>
                  <a:pt x="662940" y="115510"/>
                </a:moveTo>
                <a:lnTo>
                  <a:pt x="662940" y="94488"/>
                </a:lnTo>
                <a:lnTo>
                  <a:pt x="654985" y="111883"/>
                </a:lnTo>
                <a:lnTo>
                  <a:pt x="662940" y="115510"/>
                </a:lnTo>
                <a:close/>
              </a:path>
            </a:pathLst>
          </a:custGeom>
          <a:solidFill>
            <a:srgbClr val="3232CC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1" name="object 11"/>
          <p:cNvSpPr txBox="1"/>
          <p:nvPr/>
        </p:nvSpPr>
        <p:spPr>
          <a:xfrm>
            <a:off x="2565236" y="490511"/>
            <a:ext cx="6625750" cy="758061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511777">
              <a:spcBef>
                <a:spcPts val="91"/>
              </a:spcBef>
            </a:pPr>
            <a:r>
              <a:rPr sz="1815" b="1" dirty="0">
                <a:solidFill>
                  <a:srgbClr val="FF9900"/>
                </a:solidFill>
                <a:latin typeface="Comic Sans MS"/>
                <a:cs typeface="Comic Sans MS"/>
              </a:rPr>
              <a:t>- </a:t>
            </a:r>
            <a:r>
              <a:rPr sz="1815" b="1" spc="-5" dirty="0">
                <a:solidFill>
                  <a:srgbClr val="FF9900"/>
                </a:solidFill>
                <a:latin typeface="Comic Sans MS"/>
                <a:cs typeface="Comic Sans MS"/>
              </a:rPr>
              <a:t>Remplacement des </a:t>
            </a:r>
            <a:r>
              <a:rPr sz="1815" b="1" dirty="0">
                <a:solidFill>
                  <a:srgbClr val="FF9900"/>
                </a:solidFill>
                <a:latin typeface="Comic Sans MS"/>
                <a:cs typeface="Comic Sans MS"/>
              </a:rPr>
              <a:t>câbles </a:t>
            </a:r>
            <a:r>
              <a:rPr sz="1815" b="1" spc="-5" dirty="0">
                <a:solidFill>
                  <a:srgbClr val="FF9900"/>
                </a:solidFill>
                <a:latin typeface="Comic Sans MS"/>
                <a:cs typeface="Comic Sans MS"/>
              </a:rPr>
              <a:t>du pont de</a:t>
            </a:r>
            <a:r>
              <a:rPr sz="1815" b="1" spc="-50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sz="1815" b="1" spc="-5" dirty="0">
                <a:solidFill>
                  <a:srgbClr val="FF9900"/>
                </a:solidFill>
                <a:latin typeface="Comic Sans MS"/>
                <a:cs typeface="Comic Sans MS"/>
              </a:rPr>
              <a:t>TANCARVILLE</a:t>
            </a:r>
            <a:endParaRPr sz="1815" dirty="0">
              <a:latin typeface="Comic Sans MS"/>
              <a:cs typeface="Comic Sans MS"/>
            </a:endParaRPr>
          </a:p>
          <a:p>
            <a:pPr marL="11527">
              <a:spcBef>
                <a:spcPts val="1870"/>
              </a:spcBef>
            </a:pPr>
            <a:r>
              <a:rPr sz="1452" spc="-9" dirty="0">
                <a:latin typeface="Comic Sans MS"/>
                <a:cs typeface="Comic Sans MS"/>
              </a:rPr>
              <a:t>câbles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60435" y="1538036"/>
            <a:ext cx="1077686" cy="700208"/>
          </a:xfrm>
          <a:custGeom>
            <a:avLst/>
            <a:gdLst/>
            <a:ahLst/>
            <a:cxnLst/>
            <a:rect l="l" t="t" r="r" b="b"/>
            <a:pathLst>
              <a:path w="1187450" h="771525">
                <a:moveTo>
                  <a:pt x="1100733" y="693576"/>
                </a:moveTo>
                <a:lnTo>
                  <a:pt x="21336" y="0"/>
                </a:lnTo>
                <a:lnTo>
                  <a:pt x="0" y="32004"/>
                </a:lnTo>
                <a:lnTo>
                  <a:pt x="1079756" y="725811"/>
                </a:lnTo>
                <a:lnTo>
                  <a:pt x="1100733" y="693576"/>
                </a:lnTo>
                <a:close/>
              </a:path>
              <a:path w="1187450" h="771525">
                <a:moveTo>
                  <a:pt x="1117092" y="763632"/>
                </a:moveTo>
                <a:lnTo>
                  <a:pt x="1117092" y="704088"/>
                </a:lnTo>
                <a:lnTo>
                  <a:pt x="1095756" y="736092"/>
                </a:lnTo>
                <a:lnTo>
                  <a:pt x="1079756" y="725811"/>
                </a:lnTo>
                <a:lnTo>
                  <a:pt x="1059180" y="757428"/>
                </a:lnTo>
                <a:lnTo>
                  <a:pt x="1117092" y="763632"/>
                </a:lnTo>
                <a:close/>
              </a:path>
              <a:path w="1187450" h="771525">
                <a:moveTo>
                  <a:pt x="1117092" y="704088"/>
                </a:moveTo>
                <a:lnTo>
                  <a:pt x="1100733" y="693576"/>
                </a:lnTo>
                <a:lnTo>
                  <a:pt x="1079756" y="725811"/>
                </a:lnTo>
                <a:lnTo>
                  <a:pt x="1095756" y="736092"/>
                </a:lnTo>
                <a:lnTo>
                  <a:pt x="1117092" y="704088"/>
                </a:lnTo>
                <a:close/>
              </a:path>
              <a:path w="1187450" h="771525">
                <a:moveTo>
                  <a:pt x="1187196" y="771144"/>
                </a:moveTo>
                <a:lnTo>
                  <a:pt x="1121664" y="661416"/>
                </a:lnTo>
                <a:lnTo>
                  <a:pt x="1100733" y="693576"/>
                </a:lnTo>
                <a:lnTo>
                  <a:pt x="1117092" y="704088"/>
                </a:lnTo>
                <a:lnTo>
                  <a:pt x="1117092" y="763632"/>
                </a:lnTo>
                <a:lnTo>
                  <a:pt x="1187196" y="771144"/>
                </a:lnTo>
                <a:close/>
              </a:path>
            </a:pathLst>
          </a:custGeom>
          <a:solidFill>
            <a:srgbClr val="3232CC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1892060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497" y="109245"/>
            <a:ext cx="2618471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 </a:t>
            </a:r>
            <a:r>
              <a:rPr sz="2400" dirty="0">
                <a:solidFill>
                  <a:srgbClr val="FF0000"/>
                </a:solidFill>
              </a:rPr>
              <a:t>à</a:t>
            </a:r>
            <a:r>
              <a:rPr sz="2400" spc="-36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haubans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27833" y="1942047"/>
            <a:ext cx="2554633" cy="38146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/>
          <p:nvPr/>
        </p:nvSpPr>
        <p:spPr>
          <a:xfrm>
            <a:off x="876822" y="2229633"/>
            <a:ext cx="5143918" cy="36624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 txBox="1"/>
          <p:nvPr/>
        </p:nvSpPr>
        <p:spPr>
          <a:xfrm>
            <a:off x="2797601" y="5913783"/>
            <a:ext cx="2427963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Pont de </a:t>
            </a:r>
            <a:r>
              <a:rPr sz="1452" spc="-9" dirty="0">
                <a:latin typeface="Comic Sans MS"/>
                <a:cs typeface="Comic Sans MS"/>
              </a:rPr>
              <a:t>HOUSTON,</a:t>
            </a:r>
            <a:r>
              <a:rPr sz="1452" spc="-23" dirty="0">
                <a:latin typeface="Comic Sans MS"/>
                <a:cs typeface="Comic Sans MS"/>
              </a:rPr>
              <a:t> </a:t>
            </a:r>
            <a:r>
              <a:rPr sz="1452" spc="-9" dirty="0">
                <a:latin typeface="Comic Sans MS"/>
                <a:cs typeface="Comic Sans MS"/>
              </a:rPr>
              <a:t>TEXAS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2880" y="653169"/>
            <a:ext cx="12009119" cy="119356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sz="2178" dirty="0">
                <a:latin typeface="Comic Sans MS"/>
                <a:cs typeface="Comic Sans MS"/>
              </a:rPr>
              <a:t>Les </a:t>
            </a:r>
            <a:r>
              <a:rPr sz="2178" spc="-5" dirty="0">
                <a:latin typeface="Comic Sans MS"/>
                <a:cs typeface="Comic Sans MS"/>
              </a:rPr>
              <a:t>charges du tablier sont transmises aux </a:t>
            </a:r>
            <a:r>
              <a:rPr sz="2178" dirty="0">
                <a:latin typeface="Comic Sans MS"/>
                <a:cs typeface="Comic Sans MS"/>
              </a:rPr>
              <a:t>pylônes </a:t>
            </a:r>
            <a:r>
              <a:rPr sz="2178" spc="-5" dirty="0">
                <a:latin typeface="Comic Sans MS"/>
                <a:cs typeface="Comic Sans MS"/>
              </a:rPr>
              <a:t>par des  </a:t>
            </a:r>
            <a:r>
              <a:rPr sz="2178" dirty="0">
                <a:latin typeface="Comic Sans MS"/>
                <a:cs typeface="Comic Sans MS"/>
              </a:rPr>
              <a:t>câbles </a:t>
            </a:r>
            <a:r>
              <a:rPr sz="2178" spc="-5" dirty="0">
                <a:latin typeface="Comic Sans MS"/>
                <a:cs typeface="Comic Sans MS"/>
              </a:rPr>
              <a:t>métalliques </a:t>
            </a:r>
            <a:r>
              <a:rPr sz="2178" dirty="0">
                <a:latin typeface="Comic Sans MS"/>
                <a:cs typeface="Comic Sans MS"/>
              </a:rPr>
              <a:t>en </a:t>
            </a:r>
            <a:r>
              <a:rPr sz="2178" spc="-5" dirty="0">
                <a:latin typeface="Comic Sans MS"/>
                <a:cs typeface="Comic Sans MS"/>
              </a:rPr>
              <a:t>forme de haubans. </a:t>
            </a:r>
            <a:r>
              <a:rPr sz="2178" dirty="0">
                <a:latin typeface="Comic Sans MS"/>
                <a:cs typeface="Comic Sans MS"/>
              </a:rPr>
              <a:t>Cette technique est  </a:t>
            </a:r>
            <a:r>
              <a:rPr sz="2178" spc="-5" dirty="0">
                <a:latin typeface="Comic Sans MS"/>
                <a:cs typeface="Comic Sans MS"/>
              </a:rPr>
              <a:t>assez </a:t>
            </a:r>
            <a:r>
              <a:rPr sz="2178" dirty="0">
                <a:latin typeface="Comic Sans MS"/>
                <a:cs typeface="Comic Sans MS"/>
              </a:rPr>
              <a:t>récente et en pleine</a:t>
            </a:r>
            <a:r>
              <a:rPr sz="2178" spc="-77" dirty="0">
                <a:latin typeface="Comic Sans MS"/>
                <a:cs typeface="Comic Sans MS"/>
              </a:rPr>
              <a:t> </a:t>
            </a:r>
            <a:r>
              <a:rPr sz="2178" spc="-5" dirty="0">
                <a:latin typeface="Comic Sans MS"/>
                <a:cs typeface="Comic Sans MS"/>
              </a:rPr>
              <a:t>expansion.</a:t>
            </a:r>
            <a:endParaRPr sz="2178" dirty="0">
              <a:latin typeface="Comic Sans MS"/>
              <a:cs typeface="Comic Sans MS"/>
            </a:endParaRPr>
          </a:p>
          <a:p>
            <a:pPr marL="3944951" marR="3179591" algn="ctr">
              <a:lnSpc>
                <a:spcPts val="4347"/>
              </a:lnSpc>
              <a:spcBef>
                <a:spcPts val="431"/>
              </a:spcBef>
            </a:pPr>
            <a:r>
              <a:rPr sz="1452" spc="-5" dirty="0">
                <a:latin typeface="Comic Sans MS"/>
                <a:cs typeface="Comic Sans MS"/>
              </a:rPr>
              <a:t>h</a:t>
            </a:r>
            <a:r>
              <a:rPr sz="1452" spc="-9" dirty="0">
                <a:latin typeface="Comic Sans MS"/>
                <a:cs typeface="Comic Sans MS"/>
              </a:rPr>
              <a:t>au</a:t>
            </a:r>
            <a:r>
              <a:rPr sz="1452" spc="-5" dirty="0">
                <a:latin typeface="Comic Sans MS"/>
                <a:cs typeface="Comic Sans MS"/>
              </a:rPr>
              <a:t>b</a:t>
            </a:r>
            <a:r>
              <a:rPr sz="1452" spc="-9" dirty="0">
                <a:latin typeface="Comic Sans MS"/>
                <a:cs typeface="Comic Sans MS"/>
              </a:rPr>
              <a:t>a</a:t>
            </a:r>
            <a:r>
              <a:rPr sz="1452" spc="-5" dirty="0">
                <a:latin typeface="Comic Sans MS"/>
                <a:cs typeface="Comic Sans MS"/>
              </a:rPr>
              <a:t>ns  </a:t>
            </a:r>
            <a:r>
              <a:rPr sz="1452" spc="-9" dirty="0">
                <a:latin typeface="Comic Sans MS"/>
                <a:cs typeface="Comic Sans MS"/>
              </a:rPr>
              <a:t>Pylône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14846" y="5950582"/>
            <a:ext cx="603965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t</a:t>
            </a:r>
            <a:r>
              <a:rPr sz="1452" spc="-9" dirty="0">
                <a:latin typeface="Comic Sans MS"/>
                <a:cs typeface="Comic Sans MS"/>
              </a:rPr>
              <a:t>a</a:t>
            </a:r>
            <a:r>
              <a:rPr sz="1452" spc="-5" dirty="0">
                <a:latin typeface="Comic Sans MS"/>
                <a:cs typeface="Comic Sans MS"/>
              </a:rPr>
              <a:t>b</a:t>
            </a:r>
            <a:r>
              <a:rPr sz="1452" spc="-14" dirty="0">
                <a:latin typeface="Comic Sans MS"/>
                <a:cs typeface="Comic Sans MS"/>
              </a:rPr>
              <a:t>l</a:t>
            </a:r>
            <a:r>
              <a:rPr sz="1452" spc="-9" dirty="0">
                <a:latin typeface="Comic Sans MS"/>
                <a:cs typeface="Comic Sans MS"/>
              </a:rPr>
              <a:t>i</a:t>
            </a:r>
            <a:r>
              <a:rPr sz="1452" spc="-5" dirty="0">
                <a:latin typeface="Comic Sans MS"/>
                <a:cs typeface="Comic Sans MS"/>
              </a:rPr>
              <a:t>er</a:t>
            </a:r>
            <a:endParaRPr sz="1452" dirty="0">
              <a:latin typeface="Comic Sans MS"/>
              <a:cs typeface="Comic Sans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789758" y="2213043"/>
            <a:ext cx="1983633" cy="3492393"/>
            <a:chOff x="6111118" y="2921508"/>
            <a:chExt cx="2185670" cy="3848100"/>
          </a:xfrm>
        </p:grpSpPr>
        <p:sp>
          <p:nvSpPr>
            <p:cNvPr id="9" name="object 9"/>
            <p:cNvSpPr/>
            <p:nvPr/>
          </p:nvSpPr>
          <p:spPr>
            <a:xfrm>
              <a:off x="6111113" y="2921520"/>
              <a:ext cx="2185670" cy="3848100"/>
            </a:xfrm>
            <a:custGeom>
              <a:avLst/>
              <a:gdLst/>
              <a:ahLst/>
              <a:cxnLst/>
              <a:rect l="l" t="t" r="r" b="b"/>
              <a:pathLst>
                <a:path w="2185670" h="3848100">
                  <a:moveTo>
                    <a:pt x="1281684" y="284988"/>
                  </a:moveTo>
                  <a:lnTo>
                    <a:pt x="1208532" y="224028"/>
                  </a:lnTo>
                  <a:lnTo>
                    <a:pt x="1201750" y="252691"/>
                  </a:lnTo>
                  <a:lnTo>
                    <a:pt x="109728" y="0"/>
                  </a:lnTo>
                  <a:lnTo>
                    <a:pt x="103632" y="27432"/>
                  </a:lnTo>
                  <a:lnTo>
                    <a:pt x="1195209" y="280365"/>
                  </a:lnTo>
                  <a:lnTo>
                    <a:pt x="1188720" y="307848"/>
                  </a:lnTo>
                  <a:lnTo>
                    <a:pt x="1216152" y="301091"/>
                  </a:lnTo>
                  <a:lnTo>
                    <a:pt x="1281684" y="284988"/>
                  </a:lnTo>
                  <a:close/>
                </a:path>
                <a:path w="2185670" h="3848100">
                  <a:moveTo>
                    <a:pt x="1888236" y="1697736"/>
                  </a:moveTo>
                  <a:lnTo>
                    <a:pt x="1834896" y="1616964"/>
                  </a:lnTo>
                  <a:lnTo>
                    <a:pt x="1820735" y="1641729"/>
                  </a:lnTo>
                  <a:lnTo>
                    <a:pt x="13716" y="608076"/>
                  </a:lnTo>
                  <a:lnTo>
                    <a:pt x="0" y="632460"/>
                  </a:lnTo>
                  <a:lnTo>
                    <a:pt x="1806854" y="1666024"/>
                  </a:lnTo>
                  <a:lnTo>
                    <a:pt x="1792224" y="1691640"/>
                  </a:lnTo>
                  <a:lnTo>
                    <a:pt x="1833372" y="1694243"/>
                  </a:lnTo>
                  <a:lnTo>
                    <a:pt x="1888236" y="1697736"/>
                  </a:lnTo>
                  <a:close/>
                </a:path>
                <a:path w="2185670" h="3848100">
                  <a:moveTo>
                    <a:pt x="2185416" y="3540252"/>
                  </a:moveTo>
                  <a:lnTo>
                    <a:pt x="2090928" y="3553968"/>
                  </a:lnTo>
                  <a:lnTo>
                    <a:pt x="2107069" y="3577171"/>
                  </a:lnTo>
                  <a:lnTo>
                    <a:pt x="1755648" y="3825240"/>
                  </a:lnTo>
                  <a:lnTo>
                    <a:pt x="1772412" y="3848100"/>
                  </a:lnTo>
                  <a:lnTo>
                    <a:pt x="2123948" y="3601428"/>
                  </a:lnTo>
                  <a:lnTo>
                    <a:pt x="2135124" y="3617493"/>
                  </a:lnTo>
                  <a:lnTo>
                    <a:pt x="2139696" y="3624072"/>
                  </a:lnTo>
                  <a:lnTo>
                    <a:pt x="2185416" y="354025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0" name="object 10"/>
            <p:cNvSpPr/>
            <p:nvPr/>
          </p:nvSpPr>
          <p:spPr>
            <a:xfrm>
              <a:off x="6700901" y="2985528"/>
              <a:ext cx="1584960" cy="2312035"/>
            </a:xfrm>
            <a:custGeom>
              <a:avLst/>
              <a:gdLst/>
              <a:ahLst/>
              <a:cxnLst/>
              <a:rect l="l" t="t" r="r" b="b"/>
              <a:pathLst>
                <a:path w="1584959" h="2312035">
                  <a:moveTo>
                    <a:pt x="1533144" y="0"/>
                  </a:moveTo>
                  <a:lnTo>
                    <a:pt x="1412748" y="39624"/>
                  </a:lnTo>
                  <a:lnTo>
                    <a:pt x="1439113" y="66497"/>
                  </a:lnTo>
                  <a:lnTo>
                    <a:pt x="0" y="1495044"/>
                  </a:lnTo>
                  <a:lnTo>
                    <a:pt x="25908" y="1522476"/>
                  </a:lnTo>
                  <a:lnTo>
                    <a:pt x="1466278" y="94183"/>
                  </a:lnTo>
                  <a:lnTo>
                    <a:pt x="1479804" y="107962"/>
                  </a:lnTo>
                  <a:lnTo>
                    <a:pt x="1491996" y="120396"/>
                  </a:lnTo>
                  <a:lnTo>
                    <a:pt x="1533144" y="0"/>
                  </a:lnTo>
                  <a:close/>
                </a:path>
                <a:path w="1584959" h="2312035">
                  <a:moveTo>
                    <a:pt x="1584960" y="335280"/>
                  </a:moveTo>
                  <a:lnTo>
                    <a:pt x="1508760" y="330708"/>
                  </a:lnTo>
                  <a:lnTo>
                    <a:pt x="1398384" y="2081733"/>
                  </a:lnTo>
                  <a:lnTo>
                    <a:pt x="1322832" y="2077212"/>
                  </a:lnTo>
                  <a:lnTo>
                    <a:pt x="1395984" y="2250516"/>
                  </a:lnTo>
                  <a:lnTo>
                    <a:pt x="1421892" y="2311908"/>
                  </a:lnTo>
                  <a:lnTo>
                    <a:pt x="1551432" y="2090928"/>
                  </a:lnTo>
                  <a:lnTo>
                    <a:pt x="1474584" y="2086305"/>
                  </a:lnTo>
                  <a:lnTo>
                    <a:pt x="1584960" y="335280"/>
                  </a:lnTo>
                  <a:close/>
                </a:path>
              </a:pathLst>
            </a:custGeom>
            <a:solidFill>
              <a:srgbClr val="CC0065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  <p:extLst>
      <p:ext uri="{BB962C8B-B14F-4D97-AF65-F5344CB8AC3E}">
        <p14:creationId xmlns:p14="http://schemas.microsoft.com/office/powerpoint/2010/main" val="13482984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497" y="9037"/>
            <a:ext cx="2825735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 </a:t>
            </a:r>
            <a:r>
              <a:rPr sz="2400" dirty="0">
                <a:solidFill>
                  <a:srgbClr val="FF0000"/>
                </a:solidFill>
              </a:rPr>
              <a:t>à</a:t>
            </a:r>
            <a:r>
              <a:rPr sz="2400" spc="-36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haubans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789141" y="363255"/>
            <a:ext cx="5578766" cy="56868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6438442" y="0"/>
            <a:ext cx="5473141" cy="6681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9" name="object 9"/>
          <p:cNvSpPr txBox="1"/>
          <p:nvPr/>
        </p:nvSpPr>
        <p:spPr>
          <a:xfrm>
            <a:off x="134113" y="6345456"/>
            <a:ext cx="6167378" cy="44252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sz="1400" b="1" dirty="0">
                <a:latin typeface="Comic Sans MS"/>
                <a:cs typeface="Comic Sans MS"/>
              </a:rPr>
              <a:t>Le </a:t>
            </a:r>
            <a:r>
              <a:rPr sz="1400" b="1" spc="-5" dirty="0">
                <a:latin typeface="Comic Sans MS"/>
                <a:cs typeface="Comic Sans MS"/>
              </a:rPr>
              <a:t>Pont de </a:t>
            </a:r>
            <a:r>
              <a:rPr sz="1400" b="1" dirty="0">
                <a:latin typeface="Comic Sans MS"/>
                <a:cs typeface="Comic Sans MS"/>
              </a:rPr>
              <a:t>Normandie </a:t>
            </a:r>
            <a:r>
              <a:rPr sz="1400" dirty="0">
                <a:latin typeface="Comic Sans MS"/>
                <a:cs typeface="Comic Sans MS"/>
              </a:rPr>
              <a:t>a </a:t>
            </a:r>
            <a:r>
              <a:rPr sz="1400" spc="-5" dirty="0">
                <a:latin typeface="Comic Sans MS"/>
                <a:cs typeface="Comic Sans MS"/>
              </a:rPr>
              <a:t>été  construit en place par encorbellement  </a:t>
            </a:r>
            <a:r>
              <a:rPr sz="1400" dirty="0">
                <a:latin typeface="Comic Sans MS"/>
                <a:cs typeface="Comic Sans MS"/>
              </a:rPr>
              <a:t>à </a:t>
            </a:r>
            <a:r>
              <a:rPr sz="1400" spc="-5" dirty="0">
                <a:latin typeface="Comic Sans MS"/>
                <a:cs typeface="Comic Sans MS"/>
              </a:rPr>
              <a:t>partir des</a:t>
            </a:r>
            <a:r>
              <a:rPr sz="1400" spc="14" dirty="0">
                <a:latin typeface="Comic Sans MS"/>
                <a:cs typeface="Comic Sans MS"/>
              </a:rPr>
              <a:t> </a:t>
            </a:r>
            <a:r>
              <a:rPr sz="1400" spc="-5" dirty="0">
                <a:latin typeface="Comic Sans MS"/>
                <a:cs typeface="Comic Sans MS"/>
              </a:rPr>
              <a:t>pylônes.</a:t>
            </a:r>
            <a:endParaRPr sz="1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15024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853" y="25392"/>
            <a:ext cx="3581420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 </a:t>
            </a:r>
            <a:r>
              <a:rPr sz="2400" dirty="0">
                <a:solidFill>
                  <a:srgbClr val="FF0000"/>
                </a:solidFill>
              </a:rPr>
              <a:t>à </a:t>
            </a:r>
            <a:r>
              <a:rPr sz="2400" spc="-5" dirty="0">
                <a:solidFill>
                  <a:srgbClr val="FF0000"/>
                </a:solidFill>
              </a:rPr>
              <a:t>poutres </a:t>
            </a:r>
            <a:r>
              <a:rPr sz="2400" dirty="0">
                <a:solidFill>
                  <a:srgbClr val="FF0000"/>
                </a:solidFill>
              </a:rPr>
              <a:t>en</a:t>
            </a:r>
            <a:r>
              <a:rPr sz="2400" spc="-18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acier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36320" y="548640"/>
            <a:ext cx="10668000" cy="6193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 dirty="0"/>
          </a:p>
        </p:txBody>
      </p:sp>
      <p:sp>
        <p:nvSpPr>
          <p:cNvPr id="4" name="object 4"/>
          <p:cNvSpPr txBox="1"/>
          <p:nvPr/>
        </p:nvSpPr>
        <p:spPr>
          <a:xfrm>
            <a:off x="1121664" y="899542"/>
            <a:ext cx="5522976" cy="246788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2049992">
              <a:spcBef>
                <a:spcPts val="91"/>
              </a:spcBef>
            </a:pPr>
            <a:r>
              <a:rPr sz="2000" spc="-5" dirty="0">
                <a:latin typeface="Comic Sans MS"/>
                <a:cs typeface="Comic Sans MS"/>
              </a:rPr>
              <a:t>Exemple du Pont de</a:t>
            </a:r>
            <a:r>
              <a:rPr sz="2000" spc="-41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Jassans</a:t>
            </a:r>
            <a:endParaRPr sz="2000" dirty="0">
              <a:latin typeface="Comic Sans MS"/>
              <a:cs typeface="Comic Sans MS"/>
            </a:endParaRPr>
          </a:p>
          <a:p>
            <a:pPr marL="11527" marR="2870680">
              <a:spcBef>
                <a:spcPts val="2609"/>
              </a:spcBef>
            </a:pPr>
            <a:r>
              <a:rPr sz="1452" spc="-5" dirty="0">
                <a:latin typeface="Comic Sans MS"/>
                <a:cs typeface="Comic Sans MS"/>
              </a:rPr>
              <a:t>Les poutres sont assemblées sur </a:t>
            </a:r>
            <a:r>
              <a:rPr sz="1452" spc="-9" dirty="0">
                <a:latin typeface="Comic Sans MS"/>
                <a:cs typeface="Comic Sans MS"/>
              </a:rPr>
              <a:t>la </a:t>
            </a:r>
            <a:r>
              <a:rPr sz="1452" spc="-5" dirty="0">
                <a:latin typeface="Comic Sans MS"/>
                <a:cs typeface="Comic Sans MS"/>
              </a:rPr>
              <a:t>rive </a:t>
            </a:r>
            <a:r>
              <a:rPr sz="1452" spc="-9" dirty="0">
                <a:latin typeface="Comic Sans MS"/>
                <a:cs typeface="Comic Sans MS"/>
              </a:rPr>
              <a:t>puis </a:t>
            </a:r>
            <a:r>
              <a:rPr sz="1452" spc="-5" dirty="0">
                <a:latin typeface="Comic Sans MS"/>
                <a:cs typeface="Comic Sans MS"/>
              </a:rPr>
              <a:t>poussées à l ’aide de  vérins vers </a:t>
            </a:r>
            <a:r>
              <a:rPr sz="1452" spc="-9" dirty="0">
                <a:latin typeface="Comic Sans MS"/>
                <a:cs typeface="Comic Sans MS"/>
              </a:rPr>
              <a:t>les</a:t>
            </a:r>
            <a:r>
              <a:rPr sz="1452" spc="-14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piles.</a:t>
            </a:r>
            <a:endParaRPr sz="1452" dirty="0">
              <a:latin typeface="Comic Sans MS"/>
              <a:cs typeface="Comic Sans MS"/>
            </a:endParaRPr>
          </a:p>
          <a:p>
            <a:pPr marL="11527" marR="2554853"/>
            <a:r>
              <a:rPr sz="1452" spc="-5" dirty="0">
                <a:latin typeface="Comic Sans MS"/>
                <a:cs typeface="Comic Sans MS"/>
              </a:rPr>
              <a:t>Un avant bec permet « d ’attraper »  </a:t>
            </a:r>
            <a:r>
              <a:rPr sz="1452" dirty="0">
                <a:latin typeface="Comic Sans MS"/>
                <a:cs typeface="Comic Sans MS"/>
              </a:rPr>
              <a:t> </a:t>
            </a:r>
            <a:r>
              <a:rPr sz="1452" spc="-5" dirty="0" err="1">
                <a:latin typeface="Comic Sans MS"/>
                <a:cs typeface="Comic Sans MS"/>
              </a:rPr>
              <a:t>l’appui</a:t>
            </a:r>
            <a:r>
              <a:rPr sz="1452" spc="-5" dirty="0">
                <a:latin typeface="Comic Sans MS"/>
                <a:cs typeface="Comic Sans MS"/>
              </a:rPr>
              <a:t> avant </a:t>
            </a:r>
            <a:r>
              <a:rPr sz="1452" spc="-9" dirty="0">
                <a:latin typeface="Comic Sans MS"/>
                <a:cs typeface="Comic Sans MS"/>
              </a:rPr>
              <a:t>que les </a:t>
            </a:r>
            <a:r>
              <a:rPr sz="1452" spc="-5" dirty="0">
                <a:latin typeface="Comic Sans MS"/>
                <a:cs typeface="Comic Sans MS"/>
              </a:rPr>
              <a:t>poutres ne  basculent dans </a:t>
            </a:r>
            <a:r>
              <a:rPr sz="1452" spc="-9" dirty="0">
                <a:latin typeface="Comic Sans MS"/>
                <a:cs typeface="Comic Sans MS"/>
              </a:rPr>
              <a:t>le</a:t>
            </a:r>
            <a:r>
              <a:rPr sz="1452" spc="14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vide.</a:t>
            </a:r>
            <a:endParaRPr sz="1452" dirty="0">
              <a:latin typeface="Comic Sans MS"/>
              <a:cs typeface="Comic Sans MS"/>
            </a:endParaRPr>
          </a:p>
          <a:p>
            <a:pPr marL="11527" marR="2300693"/>
            <a:r>
              <a:rPr sz="1452" spc="-5" dirty="0">
                <a:latin typeface="Comic Sans MS"/>
                <a:cs typeface="Comic Sans MS"/>
              </a:rPr>
              <a:t>Les 2 moitié de ponts se rencontreront  au </a:t>
            </a:r>
            <a:r>
              <a:rPr sz="1452" spc="-9" dirty="0">
                <a:latin typeface="Comic Sans MS"/>
                <a:cs typeface="Comic Sans MS"/>
              </a:rPr>
              <a:t>milieu </a:t>
            </a:r>
            <a:r>
              <a:rPr sz="1452" spc="-5" dirty="0">
                <a:latin typeface="Comic Sans MS"/>
                <a:cs typeface="Comic Sans MS"/>
              </a:rPr>
              <a:t>de </a:t>
            </a:r>
            <a:r>
              <a:rPr sz="1452" spc="-9" dirty="0">
                <a:latin typeface="Comic Sans MS"/>
                <a:cs typeface="Comic Sans MS"/>
              </a:rPr>
              <a:t>la</a:t>
            </a:r>
            <a:r>
              <a:rPr sz="1452" spc="36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Saône.</a:t>
            </a:r>
            <a:endParaRPr sz="1452" dirty="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38951" y="4771321"/>
            <a:ext cx="3212310" cy="45797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Les poutres glissent sur des </a:t>
            </a:r>
            <a:r>
              <a:rPr sz="1452" spc="-9" dirty="0">
                <a:latin typeface="Comic Sans MS"/>
                <a:cs typeface="Comic Sans MS"/>
              </a:rPr>
              <a:t>rouleaux  </a:t>
            </a:r>
            <a:r>
              <a:rPr sz="1452" spc="-5" dirty="0">
                <a:latin typeface="Comic Sans MS"/>
                <a:cs typeface="Comic Sans MS"/>
              </a:rPr>
              <a:t>provisoires </a:t>
            </a:r>
            <a:r>
              <a:rPr sz="1452" spc="-9" dirty="0">
                <a:latin typeface="Comic Sans MS"/>
                <a:cs typeface="Comic Sans MS"/>
              </a:rPr>
              <a:t>placés </a:t>
            </a:r>
            <a:r>
              <a:rPr sz="1452" spc="-5" dirty="0">
                <a:latin typeface="Comic Sans MS"/>
                <a:cs typeface="Comic Sans MS"/>
              </a:rPr>
              <a:t>devant </a:t>
            </a:r>
            <a:r>
              <a:rPr sz="1452" spc="-9" dirty="0">
                <a:latin typeface="Comic Sans MS"/>
                <a:cs typeface="Comic Sans MS"/>
              </a:rPr>
              <a:t>les</a:t>
            </a:r>
            <a:r>
              <a:rPr sz="1452" spc="9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culées.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72012" y="5959426"/>
            <a:ext cx="1367566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solidFill>
                  <a:srgbClr val="FF0000"/>
                </a:solidFill>
                <a:latin typeface="Comic Sans MS"/>
                <a:cs typeface="Comic Sans MS"/>
              </a:rPr>
              <a:t>Travée en</a:t>
            </a:r>
            <a:r>
              <a:rPr sz="1452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spc="-9" dirty="0">
                <a:solidFill>
                  <a:srgbClr val="FF0000"/>
                </a:solidFill>
                <a:latin typeface="Comic Sans MS"/>
                <a:cs typeface="Comic Sans MS"/>
              </a:rPr>
              <a:t>place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68416" y="4520975"/>
            <a:ext cx="885201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solidFill>
                  <a:srgbClr val="FF0000"/>
                </a:solidFill>
                <a:latin typeface="Comic Sans MS"/>
                <a:cs typeface="Comic Sans MS"/>
              </a:rPr>
              <a:t>Avant</a:t>
            </a:r>
            <a:r>
              <a:rPr sz="1452" spc="-6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spc="-5" dirty="0">
                <a:solidFill>
                  <a:srgbClr val="FF0000"/>
                </a:solidFill>
                <a:latin typeface="Comic Sans MS"/>
                <a:cs typeface="Comic Sans MS"/>
              </a:rPr>
              <a:t>bec</a:t>
            </a:r>
            <a:endParaRPr sz="1452">
              <a:latin typeface="Comic Sans MS"/>
              <a:cs typeface="Comic Sans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247571" y="4756571"/>
            <a:ext cx="3005994" cy="1394652"/>
            <a:chOff x="2208153" y="5241036"/>
            <a:chExt cx="3312160" cy="1536700"/>
          </a:xfrm>
        </p:grpSpPr>
        <p:sp>
          <p:nvSpPr>
            <p:cNvPr id="9" name="object 9"/>
            <p:cNvSpPr/>
            <p:nvPr/>
          </p:nvSpPr>
          <p:spPr>
            <a:xfrm>
              <a:off x="3768725" y="5241048"/>
              <a:ext cx="1751330" cy="1492250"/>
            </a:xfrm>
            <a:custGeom>
              <a:avLst/>
              <a:gdLst/>
              <a:ahLst/>
              <a:cxnLst/>
              <a:rect l="l" t="t" r="r" b="b"/>
              <a:pathLst>
                <a:path w="1751329" h="1492250">
                  <a:moveTo>
                    <a:pt x="469392" y="15240"/>
                  </a:moveTo>
                  <a:lnTo>
                    <a:pt x="445008" y="0"/>
                  </a:lnTo>
                  <a:lnTo>
                    <a:pt x="35255" y="622096"/>
                  </a:lnTo>
                  <a:lnTo>
                    <a:pt x="12192" y="606552"/>
                  </a:lnTo>
                  <a:lnTo>
                    <a:pt x="0" y="701040"/>
                  </a:lnTo>
                  <a:lnTo>
                    <a:pt x="27432" y="685292"/>
                  </a:lnTo>
                  <a:lnTo>
                    <a:pt x="82296" y="653796"/>
                  </a:lnTo>
                  <a:lnTo>
                    <a:pt x="59105" y="638162"/>
                  </a:lnTo>
                  <a:lnTo>
                    <a:pt x="469392" y="15240"/>
                  </a:lnTo>
                  <a:close/>
                </a:path>
                <a:path w="1751329" h="1492250">
                  <a:moveTo>
                    <a:pt x="1751076" y="1466088"/>
                  </a:moveTo>
                  <a:lnTo>
                    <a:pt x="1271181" y="1243215"/>
                  </a:lnTo>
                  <a:lnTo>
                    <a:pt x="1283208" y="1217676"/>
                  </a:lnTo>
                  <a:lnTo>
                    <a:pt x="1187196" y="1220724"/>
                  </a:lnTo>
                  <a:lnTo>
                    <a:pt x="1246632" y="1295400"/>
                  </a:lnTo>
                  <a:lnTo>
                    <a:pt x="1258989" y="1269123"/>
                  </a:lnTo>
                  <a:lnTo>
                    <a:pt x="1738884" y="1491996"/>
                  </a:lnTo>
                  <a:lnTo>
                    <a:pt x="1751076" y="146608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0" name="object 10"/>
            <p:cNvSpPr/>
            <p:nvPr/>
          </p:nvSpPr>
          <p:spPr>
            <a:xfrm>
              <a:off x="2208153" y="6440423"/>
              <a:ext cx="1557527" cy="3368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320422" y="5868140"/>
            <a:ext cx="1270747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solidFill>
                  <a:srgbClr val="FF0000"/>
                </a:solidFill>
                <a:latin typeface="Comic Sans MS"/>
                <a:cs typeface="Comic Sans MS"/>
              </a:rPr>
              <a:t>Partie</a:t>
            </a:r>
            <a:r>
              <a:rPr sz="1452" spc="-4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52" spc="-5" dirty="0">
                <a:solidFill>
                  <a:srgbClr val="FF0000"/>
                </a:solidFill>
                <a:latin typeface="Comic Sans MS"/>
                <a:cs typeface="Comic Sans MS"/>
              </a:rPr>
              <a:t>poussée</a:t>
            </a:r>
            <a:endParaRPr sz="1452">
              <a:latin typeface="Comic Sans MS"/>
              <a:cs typeface="Comic Sans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946053" y="5000001"/>
            <a:ext cx="8299215" cy="1541263"/>
            <a:chOff x="774073" y="5509260"/>
            <a:chExt cx="9144505" cy="1698244"/>
          </a:xfrm>
        </p:grpSpPr>
        <p:sp>
          <p:nvSpPr>
            <p:cNvPr id="13" name="object 13"/>
            <p:cNvSpPr/>
            <p:nvPr/>
          </p:nvSpPr>
          <p:spPr>
            <a:xfrm>
              <a:off x="2077090" y="5509260"/>
              <a:ext cx="344805" cy="821690"/>
            </a:xfrm>
            <a:custGeom>
              <a:avLst/>
              <a:gdLst/>
              <a:ahLst/>
              <a:cxnLst/>
              <a:rect l="l" t="t" r="r" b="b"/>
              <a:pathLst>
                <a:path w="344805" h="821689">
                  <a:moveTo>
                    <a:pt x="80772" y="64008"/>
                  </a:moveTo>
                  <a:lnTo>
                    <a:pt x="9144" y="0"/>
                  </a:lnTo>
                  <a:lnTo>
                    <a:pt x="0" y="96012"/>
                  </a:lnTo>
                  <a:lnTo>
                    <a:pt x="21336" y="87558"/>
                  </a:lnTo>
                  <a:lnTo>
                    <a:pt x="21336" y="71628"/>
                  </a:lnTo>
                  <a:lnTo>
                    <a:pt x="48768" y="60960"/>
                  </a:lnTo>
                  <a:lnTo>
                    <a:pt x="54131" y="74563"/>
                  </a:lnTo>
                  <a:lnTo>
                    <a:pt x="80772" y="64008"/>
                  </a:lnTo>
                  <a:close/>
                </a:path>
                <a:path w="344805" h="821689">
                  <a:moveTo>
                    <a:pt x="54131" y="74563"/>
                  </a:moveTo>
                  <a:lnTo>
                    <a:pt x="48768" y="60960"/>
                  </a:lnTo>
                  <a:lnTo>
                    <a:pt x="21336" y="71628"/>
                  </a:lnTo>
                  <a:lnTo>
                    <a:pt x="26792" y="85395"/>
                  </a:lnTo>
                  <a:lnTo>
                    <a:pt x="54131" y="74563"/>
                  </a:lnTo>
                  <a:close/>
                </a:path>
                <a:path w="344805" h="821689">
                  <a:moveTo>
                    <a:pt x="26792" y="85395"/>
                  </a:moveTo>
                  <a:lnTo>
                    <a:pt x="21336" y="71628"/>
                  </a:lnTo>
                  <a:lnTo>
                    <a:pt x="21336" y="87558"/>
                  </a:lnTo>
                  <a:lnTo>
                    <a:pt x="26792" y="85395"/>
                  </a:lnTo>
                  <a:close/>
                </a:path>
                <a:path w="344805" h="821689">
                  <a:moveTo>
                    <a:pt x="344424" y="810768"/>
                  </a:moveTo>
                  <a:lnTo>
                    <a:pt x="54131" y="74563"/>
                  </a:lnTo>
                  <a:lnTo>
                    <a:pt x="26792" y="85395"/>
                  </a:lnTo>
                  <a:lnTo>
                    <a:pt x="318516" y="821436"/>
                  </a:lnTo>
                  <a:lnTo>
                    <a:pt x="344424" y="81076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6" name="object 16"/>
            <p:cNvSpPr/>
            <p:nvPr/>
          </p:nvSpPr>
          <p:spPr>
            <a:xfrm>
              <a:off x="774073" y="6996684"/>
              <a:ext cx="628015" cy="210820"/>
            </a:xfrm>
            <a:custGeom>
              <a:avLst/>
              <a:gdLst/>
              <a:ahLst/>
              <a:cxnLst/>
              <a:rect l="l" t="t" r="r" b="b"/>
              <a:pathLst>
                <a:path w="628015" h="210820">
                  <a:moveTo>
                    <a:pt x="627888" y="210312"/>
                  </a:moveTo>
                  <a:lnTo>
                    <a:pt x="627888" y="0"/>
                  </a:lnTo>
                  <a:lnTo>
                    <a:pt x="0" y="0"/>
                  </a:lnTo>
                  <a:lnTo>
                    <a:pt x="0" y="210312"/>
                  </a:lnTo>
                  <a:lnTo>
                    <a:pt x="0" y="9144"/>
                  </a:lnTo>
                  <a:lnTo>
                    <a:pt x="6096" y="4572"/>
                  </a:lnTo>
                  <a:lnTo>
                    <a:pt x="6096" y="9144"/>
                  </a:lnTo>
                  <a:lnTo>
                    <a:pt x="618744" y="9144"/>
                  </a:lnTo>
                  <a:lnTo>
                    <a:pt x="618744" y="4572"/>
                  </a:lnTo>
                  <a:lnTo>
                    <a:pt x="623316" y="9144"/>
                  </a:lnTo>
                  <a:lnTo>
                    <a:pt x="623316" y="210312"/>
                  </a:lnTo>
                  <a:lnTo>
                    <a:pt x="627888" y="210312"/>
                  </a:lnTo>
                  <a:close/>
                </a:path>
                <a:path w="628015" h="210820">
                  <a:moveTo>
                    <a:pt x="6096" y="9144"/>
                  </a:moveTo>
                  <a:lnTo>
                    <a:pt x="6096" y="4572"/>
                  </a:lnTo>
                  <a:lnTo>
                    <a:pt x="0" y="9144"/>
                  </a:lnTo>
                  <a:lnTo>
                    <a:pt x="6096" y="9144"/>
                  </a:lnTo>
                  <a:close/>
                </a:path>
                <a:path w="628015" h="210820">
                  <a:moveTo>
                    <a:pt x="6096" y="201168"/>
                  </a:moveTo>
                  <a:lnTo>
                    <a:pt x="6096" y="9144"/>
                  </a:lnTo>
                  <a:lnTo>
                    <a:pt x="0" y="9144"/>
                  </a:lnTo>
                  <a:lnTo>
                    <a:pt x="0" y="201168"/>
                  </a:lnTo>
                  <a:lnTo>
                    <a:pt x="6096" y="201168"/>
                  </a:lnTo>
                  <a:close/>
                </a:path>
                <a:path w="628015" h="210820">
                  <a:moveTo>
                    <a:pt x="623316" y="201168"/>
                  </a:moveTo>
                  <a:lnTo>
                    <a:pt x="0" y="201168"/>
                  </a:lnTo>
                  <a:lnTo>
                    <a:pt x="6096" y="205740"/>
                  </a:lnTo>
                  <a:lnTo>
                    <a:pt x="6096" y="210312"/>
                  </a:lnTo>
                  <a:lnTo>
                    <a:pt x="618744" y="210312"/>
                  </a:lnTo>
                  <a:lnTo>
                    <a:pt x="618744" y="205740"/>
                  </a:lnTo>
                  <a:lnTo>
                    <a:pt x="623316" y="201168"/>
                  </a:lnTo>
                  <a:close/>
                </a:path>
                <a:path w="628015" h="210820">
                  <a:moveTo>
                    <a:pt x="6096" y="210312"/>
                  </a:moveTo>
                  <a:lnTo>
                    <a:pt x="6096" y="205740"/>
                  </a:lnTo>
                  <a:lnTo>
                    <a:pt x="0" y="201168"/>
                  </a:lnTo>
                  <a:lnTo>
                    <a:pt x="0" y="210312"/>
                  </a:lnTo>
                  <a:lnTo>
                    <a:pt x="6096" y="210312"/>
                  </a:lnTo>
                  <a:close/>
                </a:path>
                <a:path w="628015" h="210820">
                  <a:moveTo>
                    <a:pt x="623316" y="9144"/>
                  </a:moveTo>
                  <a:lnTo>
                    <a:pt x="618744" y="4572"/>
                  </a:lnTo>
                  <a:lnTo>
                    <a:pt x="618744" y="9144"/>
                  </a:lnTo>
                  <a:lnTo>
                    <a:pt x="623316" y="9144"/>
                  </a:lnTo>
                  <a:close/>
                </a:path>
                <a:path w="628015" h="210820">
                  <a:moveTo>
                    <a:pt x="623316" y="201168"/>
                  </a:moveTo>
                  <a:lnTo>
                    <a:pt x="623316" y="9144"/>
                  </a:lnTo>
                  <a:lnTo>
                    <a:pt x="618744" y="9144"/>
                  </a:lnTo>
                  <a:lnTo>
                    <a:pt x="618744" y="201168"/>
                  </a:lnTo>
                  <a:lnTo>
                    <a:pt x="623316" y="201168"/>
                  </a:lnTo>
                  <a:close/>
                </a:path>
                <a:path w="628015" h="210820">
                  <a:moveTo>
                    <a:pt x="623316" y="210312"/>
                  </a:moveTo>
                  <a:lnTo>
                    <a:pt x="623316" y="201168"/>
                  </a:lnTo>
                  <a:lnTo>
                    <a:pt x="618744" y="205740"/>
                  </a:lnTo>
                  <a:lnTo>
                    <a:pt x="618744" y="210312"/>
                  </a:lnTo>
                  <a:lnTo>
                    <a:pt x="623316" y="2103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19" name="object 19"/>
            <p:cNvSpPr/>
            <p:nvPr/>
          </p:nvSpPr>
          <p:spPr>
            <a:xfrm>
              <a:off x="9303898" y="6958584"/>
              <a:ext cx="614680" cy="248920"/>
            </a:xfrm>
            <a:custGeom>
              <a:avLst/>
              <a:gdLst/>
              <a:ahLst/>
              <a:cxnLst/>
              <a:rect l="l" t="t" r="r" b="b"/>
              <a:pathLst>
                <a:path w="614679" h="248920">
                  <a:moveTo>
                    <a:pt x="614171" y="9143"/>
                  </a:moveTo>
                  <a:lnTo>
                    <a:pt x="614171" y="0"/>
                  </a:lnTo>
                  <a:lnTo>
                    <a:pt x="0" y="0"/>
                  </a:lnTo>
                  <a:lnTo>
                    <a:pt x="0" y="248412"/>
                  </a:lnTo>
                  <a:lnTo>
                    <a:pt x="4572" y="248412"/>
                  </a:lnTo>
                  <a:lnTo>
                    <a:pt x="4572" y="9144"/>
                  </a:lnTo>
                  <a:lnTo>
                    <a:pt x="10668" y="4572"/>
                  </a:lnTo>
                  <a:lnTo>
                    <a:pt x="10668" y="9144"/>
                  </a:lnTo>
                  <a:lnTo>
                    <a:pt x="609600" y="9144"/>
                  </a:lnTo>
                  <a:lnTo>
                    <a:pt x="609600" y="4572"/>
                  </a:lnTo>
                  <a:lnTo>
                    <a:pt x="614171" y="9143"/>
                  </a:lnTo>
                  <a:close/>
                </a:path>
                <a:path w="614679" h="248920">
                  <a:moveTo>
                    <a:pt x="10668" y="9144"/>
                  </a:moveTo>
                  <a:lnTo>
                    <a:pt x="10668" y="4572"/>
                  </a:lnTo>
                  <a:lnTo>
                    <a:pt x="4572" y="9144"/>
                  </a:lnTo>
                  <a:lnTo>
                    <a:pt x="10668" y="9144"/>
                  </a:lnTo>
                  <a:close/>
                </a:path>
                <a:path w="614679" h="248920">
                  <a:moveTo>
                    <a:pt x="10668" y="239268"/>
                  </a:moveTo>
                  <a:lnTo>
                    <a:pt x="10668" y="9144"/>
                  </a:lnTo>
                  <a:lnTo>
                    <a:pt x="4572" y="9144"/>
                  </a:lnTo>
                  <a:lnTo>
                    <a:pt x="4572" y="239268"/>
                  </a:lnTo>
                  <a:lnTo>
                    <a:pt x="10668" y="239268"/>
                  </a:lnTo>
                  <a:close/>
                </a:path>
                <a:path w="614679" h="248920">
                  <a:moveTo>
                    <a:pt x="614171" y="239268"/>
                  </a:moveTo>
                  <a:lnTo>
                    <a:pt x="4572" y="239268"/>
                  </a:lnTo>
                  <a:lnTo>
                    <a:pt x="10668" y="243840"/>
                  </a:lnTo>
                  <a:lnTo>
                    <a:pt x="10668" y="248412"/>
                  </a:lnTo>
                  <a:lnTo>
                    <a:pt x="609600" y="248412"/>
                  </a:lnTo>
                  <a:lnTo>
                    <a:pt x="609600" y="243840"/>
                  </a:lnTo>
                  <a:lnTo>
                    <a:pt x="614171" y="239268"/>
                  </a:lnTo>
                  <a:close/>
                </a:path>
                <a:path w="614679" h="248920">
                  <a:moveTo>
                    <a:pt x="10668" y="248412"/>
                  </a:moveTo>
                  <a:lnTo>
                    <a:pt x="10668" y="243840"/>
                  </a:lnTo>
                  <a:lnTo>
                    <a:pt x="4572" y="239268"/>
                  </a:lnTo>
                  <a:lnTo>
                    <a:pt x="4572" y="248412"/>
                  </a:lnTo>
                  <a:lnTo>
                    <a:pt x="10668" y="248412"/>
                  </a:lnTo>
                  <a:close/>
                </a:path>
                <a:path w="614679" h="248920">
                  <a:moveTo>
                    <a:pt x="614171" y="9144"/>
                  </a:moveTo>
                  <a:lnTo>
                    <a:pt x="609600" y="4572"/>
                  </a:lnTo>
                  <a:lnTo>
                    <a:pt x="609600" y="9144"/>
                  </a:lnTo>
                  <a:lnTo>
                    <a:pt x="614171" y="9144"/>
                  </a:lnTo>
                  <a:close/>
                </a:path>
                <a:path w="614679" h="248920">
                  <a:moveTo>
                    <a:pt x="614171" y="239268"/>
                  </a:moveTo>
                  <a:lnTo>
                    <a:pt x="614171" y="9144"/>
                  </a:lnTo>
                  <a:lnTo>
                    <a:pt x="609600" y="9144"/>
                  </a:lnTo>
                  <a:lnTo>
                    <a:pt x="609600" y="239268"/>
                  </a:lnTo>
                  <a:lnTo>
                    <a:pt x="614171" y="239268"/>
                  </a:lnTo>
                  <a:close/>
                </a:path>
                <a:path w="614679" h="248920">
                  <a:moveTo>
                    <a:pt x="614171" y="248412"/>
                  </a:moveTo>
                  <a:lnTo>
                    <a:pt x="614171" y="239268"/>
                  </a:lnTo>
                  <a:lnTo>
                    <a:pt x="609600" y="243840"/>
                  </a:lnTo>
                  <a:lnTo>
                    <a:pt x="609600" y="248412"/>
                  </a:lnTo>
                  <a:lnTo>
                    <a:pt x="614171" y="2484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  <p:extLst>
      <p:ext uri="{BB962C8B-B14F-4D97-AF65-F5344CB8AC3E}">
        <p14:creationId xmlns:p14="http://schemas.microsoft.com/office/powerpoint/2010/main" val="11159954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751" y="59141"/>
            <a:ext cx="4094629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/>
              <a:t>Les ponts </a:t>
            </a:r>
            <a:r>
              <a:rPr sz="2400" dirty="0"/>
              <a:t>à</a:t>
            </a:r>
            <a:r>
              <a:rPr sz="2400" spc="-36" dirty="0"/>
              <a:t> </a:t>
            </a:r>
            <a:r>
              <a:rPr sz="2400" spc="-5" dirty="0"/>
              <a:t>haubans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463296" y="6033142"/>
            <a:ext cx="5023789" cy="570253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sz="1815" b="1" dirty="0">
                <a:latin typeface="Comic Sans MS"/>
                <a:cs typeface="Comic Sans MS"/>
              </a:rPr>
              <a:t>Le </a:t>
            </a:r>
            <a:r>
              <a:rPr sz="1815" b="1" spc="-5" dirty="0">
                <a:latin typeface="Comic Sans MS"/>
                <a:cs typeface="Comic Sans MS"/>
              </a:rPr>
              <a:t>Pont de </a:t>
            </a:r>
            <a:r>
              <a:rPr sz="1815" b="1" dirty="0">
                <a:latin typeface="Comic Sans MS"/>
                <a:cs typeface="Comic Sans MS"/>
              </a:rPr>
              <a:t>Saint Nazaire</a:t>
            </a:r>
            <a:r>
              <a:rPr sz="1815" b="1" spc="-377" dirty="0">
                <a:latin typeface="Comic Sans MS"/>
                <a:cs typeface="Comic Sans MS"/>
              </a:rPr>
              <a:t> </a:t>
            </a:r>
            <a:r>
              <a:rPr sz="1815" spc="-5" dirty="0">
                <a:latin typeface="Comic Sans MS"/>
                <a:cs typeface="Comic Sans MS"/>
              </a:rPr>
              <a:t>est  </a:t>
            </a:r>
            <a:r>
              <a:rPr sz="1815" dirty="0">
                <a:latin typeface="Comic Sans MS"/>
                <a:cs typeface="Comic Sans MS"/>
              </a:rPr>
              <a:t>plus </a:t>
            </a:r>
            <a:r>
              <a:rPr sz="1815" spc="-5" dirty="0">
                <a:latin typeface="Comic Sans MS"/>
                <a:cs typeface="Comic Sans MS"/>
              </a:rPr>
              <a:t>ancien </a:t>
            </a:r>
            <a:r>
              <a:rPr sz="1815" dirty="0">
                <a:latin typeface="Comic Sans MS"/>
                <a:cs typeface="Comic Sans MS"/>
              </a:rPr>
              <a:t>que </a:t>
            </a:r>
            <a:r>
              <a:rPr sz="1815" spc="-5" dirty="0">
                <a:latin typeface="Comic Sans MS"/>
                <a:cs typeface="Comic Sans MS"/>
              </a:rPr>
              <a:t>celui de  Normandie.</a:t>
            </a:r>
            <a:endParaRPr sz="1815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536" y="2480153"/>
            <a:ext cx="5802873" cy="3384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6121708" y="175364"/>
            <a:ext cx="4124582" cy="31565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/>
          <p:nvPr/>
        </p:nvSpPr>
        <p:spPr>
          <a:xfrm>
            <a:off x="6185330" y="3630878"/>
            <a:ext cx="4348558" cy="30869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1" name="object 11"/>
          <p:cNvSpPr txBox="1"/>
          <p:nvPr/>
        </p:nvSpPr>
        <p:spPr>
          <a:xfrm>
            <a:off x="524256" y="1460119"/>
            <a:ext cx="5437015" cy="570253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sz="1815" dirty="0">
                <a:latin typeface="Comic Sans MS"/>
                <a:cs typeface="Comic Sans MS"/>
              </a:rPr>
              <a:t>A </a:t>
            </a:r>
            <a:r>
              <a:rPr sz="1815" b="1" spc="-5" dirty="0">
                <a:latin typeface="Comic Sans MS"/>
                <a:cs typeface="Comic Sans MS"/>
              </a:rPr>
              <a:t>Brest</a:t>
            </a:r>
            <a:r>
              <a:rPr sz="1815" spc="-5" dirty="0">
                <a:latin typeface="Comic Sans MS"/>
                <a:cs typeface="Comic Sans MS"/>
              </a:rPr>
              <a:t>, </a:t>
            </a:r>
            <a:r>
              <a:rPr sz="1815" dirty="0">
                <a:latin typeface="Comic Sans MS"/>
                <a:cs typeface="Comic Sans MS"/>
              </a:rPr>
              <a:t>le </a:t>
            </a:r>
            <a:r>
              <a:rPr sz="1815" spc="-5" dirty="0">
                <a:latin typeface="Comic Sans MS"/>
                <a:cs typeface="Comic Sans MS"/>
              </a:rPr>
              <a:t>pont en arc est  remplacé par </a:t>
            </a:r>
            <a:r>
              <a:rPr sz="1815" dirty="0">
                <a:latin typeface="Comic Sans MS"/>
                <a:cs typeface="Comic Sans MS"/>
              </a:rPr>
              <a:t>un </a:t>
            </a:r>
            <a:r>
              <a:rPr sz="1815" spc="-5" dirty="0">
                <a:latin typeface="Comic Sans MS"/>
                <a:cs typeface="Comic Sans MS"/>
              </a:rPr>
              <a:t>pont </a:t>
            </a:r>
            <a:r>
              <a:rPr sz="1815" dirty="0">
                <a:latin typeface="Comic Sans MS"/>
                <a:cs typeface="Comic Sans MS"/>
              </a:rPr>
              <a:t>à </a:t>
            </a:r>
            <a:r>
              <a:rPr sz="1815" spc="-5" dirty="0">
                <a:latin typeface="Comic Sans MS"/>
                <a:cs typeface="Comic Sans MS"/>
              </a:rPr>
              <a:t>haubans  construit </a:t>
            </a:r>
            <a:r>
              <a:rPr sz="1815" dirty="0">
                <a:latin typeface="Comic Sans MS"/>
                <a:cs typeface="Comic Sans MS"/>
              </a:rPr>
              <a:t>à </a:t>
            </a:r>
            <a:r>
              <a:rPr sz="1815" spc="-5" dirty="0">
                <a:latin typeface="Comic Sans MS"/>
                <a:cs typeface="Comic Sans MS"/>
              </a:rPr>
              <a:t>ses</a:t>
            </a:r>
            <a:r>
              <a:rPr sz="1815" spc="-14" dirty="0">
                <a:latin typeface="Comic Sans MS"/>
                <a:cs typeface="Comic Sans MS"/>
              </a:rPr>
              <a:t> </a:t>
            </a:r>
            <a:r>
              <a:rPr sz="1815" spc="-5" dirty="0">
                <a:latin typeface="Comic Sans MS"/>
                <a:cs typeface="Comic Sans MS"/>
              </a:rPr>
              <a:t>cotés.</a:t>
            </a:r>
            <a:endParaRPr sz="1815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865098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237" y="-53593"/>
            <a:ext cx="2487699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 </a:t>
            </a:r>
            <a:r>
              <a:rPr sz="2400" dirty="0">
                <a:solidFill>
                  <a:srgbClr val="FF0000"/>
                </a:solidFill>
              </a:rPr>
              <a:t>à</a:t>
            </a:r>
            <a:r>
              <a:rPr sz="2400" spc="-36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haubans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97365" y="187891"/>
            <a:ext cx="3575227" cy="2653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/>
          <p:nvPr/>
        </p:nvSpPr>
        <p:spPr>
          <a:xfrm>
            <a:off x="2542784" y="175365"/>
            <a:ext cx="3805756" cy="27139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7469538" y="3416320"/>
            <a:ext cx="4563966" cy="2606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/>
          <p:nvPr/>
        </p:nvSpPr>
        <p:spPr>
          <a:xfrm>
            <a:off x="1243585" y="3262795"/>
            <a:ext cx="2951428" cy="34184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1" name="object 11"/>
          <p:cNvSpPr txBox="1"/>
          <p:nvPr/>
        </p:nvSpPr>
        <p:spPr>
          <a:xfrm>
            <a:off x="3771321" y="2938680"/>
            <a:ext cx="2407792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Coffrage glissant du</a:t>
            </a:r>
            <a:r>
              <a:rPr sz="1452" spc="-45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tablier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24986" y="2904102"/>
            <a:ext cx="2801983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Ancrages des haubans au tablier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80086" y="6179703"/>
            <a:ext cx="4436953" cy="29094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815" b="1" spc="-5" dirty="0">
                <a:latin typeface="Comic Sans MS"/>
                <a:cs typeface="Comic Sans MS"/>
              </a:rPr>
              <a:t>Pont </a:t>
            </a:r>
            <a:r>
              <a:rPr sz="1815" b="1" dirty="0">
                <a:latin typeface="Comic Sans MS"/>
                <a:cs typeface="Comic Sans MS"/>
              </a:rPr>
              <a:t>à hauban </a:t>
            </a:r>
            <a:r>
              <a:rPr sz="1400" b="1" spc="-5" dirty="0">
                <a:latin typeface="Comic Sans MS"/>
                <a:cs typeface="Comic Sans MS"/>
              </a:rPr>
              <a:t>près</a:t>
            </a:r>
            <a:r>
              <a:rPr sz="1815" b="1" spc="-5" dirty="0">
                <a:latin typeface="Comic Sans MS"/>
                <a:cs typeface="Comic Sans MS"/>
              </a:rPr>
              <a:t> </a:t>
            </a:r>
            <a:r>
              <a:rPr sz="1815" b="1" dirty="0">
                <a:latin typeface="Comic Sans MS"/>
                <a:cs typeface="Comic Sans MS"/>
              </a:rPr>
              <a:t>d ’un </a:t>
            </a:r>
            <a:r>
              <a:rPr sz="1815" b="1" spc="-5" dirty="0">
                <a:latin typeface="Comic Sans MS"/>
                <a:cs typeface="Comic Sans MS"/>
              </a:rPr>
              <a:t>pont</a:t>
            </a:r>
            <a:r>
              <a:rPr sz="1815" b="1" spc="-86" dirty="0">
                <a:latin typeface="Comic Sans MS"/>
                <a:cs typeface="Comic Sans MS"/>
              </a:rPr>
              <a:t> </a:t>
            </a:r>
            <a:r>
              <a:rPr sz="1815" b="1" spc="-5" dirty="0">
                <a:latin typeface="Comic Sans MS"/>
                <a:cs typeface="Comic Sans MS"/>
              </a:rPr>
              <a:t>suspendu</a:t>
            </a:r>
            <a:endParaRPr sz="1815" dirty="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04588" y="6566056"/>
            <a:ext cx="1770401" cy="227082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400" b="1" spc="-5" dirty="0">
                <a:latin typeface="Comic Sans MS"/>
                <a:cs typeface="Comic Sans MS"/>
              </a:rPr>
              <a:t>vers </a:t>
            </a:r>
            <a:r>
              <a:rPr sz="1400" b="1" dirty="0">
                <a:latin typeface="Comic Sans MS"/>
                <a:cs typeface="Comic Sans MS"/>
              </a:rPr>
              <a:t>St</a:t>
            </a:r>
            <a:r>
              <a:rPr sz="1400" b="1" spc="-73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Etienne</a:t>
            </a:r>
            <a:endParaRPr sz="1400" dirty="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25955" y="6036881"/>
            <a:ext cx="818926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Le</a:t>
            </a:r>
            <a:r>
              <a:rPr sz="1452" spc="-54" dirty="0">
                <a:latin typeface="Comic Sans MS"/>
                <a:cs typeface="Comic Sans MS"/>
              </a:rPr>
              <a:t> </a:t>
            </a:r>
            <a:r>
              <a:rPr sz="1452" spc="-9" dirty="0">
                <a:latin typeface="Comic Sans MS"/>
                <a:cs typeface="Comic Sans MS"/>
              </a:rPr>
              <a:t>pylône</a:t>
            </a:r>
            <a:endParaRPr sz="1452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25954" y="6258182"/>
            <a:ext cx="1247119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5" dirty="0">
                <a:latin typeface="Comic Sans MS"/>
                <a:cs typeface="Comic Sans MS"/>
              </a:rPr>
              <a:t>et </a:t>
            </a:r>
            <a:r>
              <a:rPr sz="1452" spc="-9" dirty="0">
                <a:latin typeface="Comic Sans MS"/>
                <a:cs typeface="Comic Sans MS"/>
              </a:rPr>
              <a:t>les</a:t>
            </a:r>
            <a:r>
              <a:rPr sz="1452" spc="-59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haubans</a:t>
            </a:r>
            <a:endParaRPr sz="1452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804606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781" y="168843"/>
            <a:ext cx="4094629" cy="38097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400" b="1" spc="-5" dirty="0">
                <a:solidFill>
                  <a:srgbClr val="FF0000"/>
                </a:solidFill>
                <a:latin typeface="Comic Sans MS"/>
                <a:cs typeface="Comic Sans MS"/>
              </a:rPr>
              <a:t>Les ponts </a:t>
            </a:r>
            <a:r>
              <a:rPr sz="2400" b="1" dirty="0">
                <a:solidFill>
                  <a:srgbClr val="FF0000"/>
                </a:solidFill>
                <a:latin typeface="Comic Sans MS"/>
                <a:cs typeface="Comic Sans MS"/>
              </a:rPr>
              <a:t>à</a:t>
            </a:r>
            <a:r>
              <a:rPr sz="2400" b="1" spc="-36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omic Sans MS"/>
                <a:cs typeface="Comic Sans MS"/>
              </a:rPr>
              <a:t>haubans</a:t>
            </a:r>
            <a:endParaRPr sz="2400" dirty="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73258" y="417448"/>
            <a:ext cx="4230637" cy="29094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815" b="1" dirty="0">
                <a:solidFill>
                  <a:srgbClr val="FF9900"/>
                </a:solidFill>
                <a:latin typeface="Comic Sans MS"/>
                <a:cs typeface="Comic Sans MS"/>
              </a:rPr>
              <a:t>Le </a:t>
            </a:r>
            <a:r>
              <a:rPr sz="1815" b="1" spc="-5" dirty="0">
                <a:solidFill>
                  <a:srgbClr val="FF9900"/>
                </a:solidFill>
                <a:latin typeface="Comic Sans MS"/>
                <a:cs typeface="Comic Sans MS"/>
              </a:rPr>
              <a:t>Pont </a:t>
            </a:r>
            <a:r>
              <a:rPr sz="1815" b="1" dirty="0">
                <a:solidFill>
                  <a:srgbClr val="FF9900"/>
                </a:solidFill>
                <a:latin typeface="Comic Sans MS"/>
                <a:cs typeface="Comic Sans MS"/>
              </a:rPr>
              <a:t>Vasco </a:t>
            </a:r>
            <a:r>
              <a:rPr sz="1815" b="1" spc="-5" dirty="0">
                <a:solidFill>
                  <a:srgbClr val="FF9900"/>
                </a:solidFill>
                <a:latin typeface="Comic Sans MS"/>
                <a:cs typeface="Comic Sans MS"/>
              </a:rPr>
              <a:t>de </a:t>
            </a:r>
            <a:r>
              <a:rPr sz="1815" b="1" dirty="0">
                <a:solidFill>
                  <a:srgbClr val="FF9900"/>
                </a:solidFill>
                <a:latin typeface="Comic Sans MS"/>
                <a:cs typeface="Comic Sans MS"/>
              </a:rPr>
              <a:t>Gama à</a:t>
            </a:r>
            <a:r>
              <a:rPr sz="1815" b="1" spc="-127" dirty="0">
                <a:solidFill>
                  <a:srgbClr val="FF9900"/>
                </a:solidFill>
                <a:latin typeface="Comic Sans MS"/>
                <a:cs typeface="Comic Sans MS"/>
              </a:rPr>
              <a:t> </a:t>
            </a:r>
            <a:r>
              <a:rPr sz="1815" b="1" dirty="0">
                <a:solidFill>
                  <a:srgbClr val="FF9900"/>
                </a:solidFill>
                <a:latin typeface="Comic Sans MS"/>
                <a:cs typeface="Comic Sans MS"/>
              </a:rPr>
              <a:t>LISBONNE</a:t>
            </a:r>
            <a:endParaRPr sz="1815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24612" y="743713"/>
            <a:ext cx="7975163" cy="222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grpSp>
        <p:nvGrpSpPr>
          <p:cNvPr id="5" name="object 5"/>
          <p:cNvGrpSpPr/>
          <p:nvPr/>
        </p:nvGrpSpPr>
        <p:grpSpPr>
          <a:xfrm>
            <a:off x="2077448" y="3182572"/>
            <a:ext cx="8383288" cy="3559604"/>
            <a:chOff x="918851" y="3506723"/>
            <a:chExt cx="8842375" cy="3401695"/>
          </a:xfrm>
        </p:grpSpPr>
        <p:sp>
          <p:nvSpPr>
            <p:cNvPr id="6" name="object 6"/>
            <p:cNvSpPr/>
            <p:nvPr/>
          </p:nvSpPr>
          <p:spPr>
            <a:xfrm>
              <a:off x="7232782" y="4168139"/>
              <a:ext cx="2528316" cy="262737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7" name="object 7"/>
            <p:cNvSpPr/>
            <p:nvPr/>
          </p:nvSpPr>
          <p:spPr>
            <a:xfrm>
              <a:off x="918851" y="3506723"/>
              <a:ext cx="2482595" cy="34015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8" name="object 8"/>
            <p:cNvSpPr/>
            <p:nvPr/>
          </p:nvSpPr>
          <p:spPr>
            <a:xfrm>
              <a:off x="3412114" y="4235195"/>
              <a:ext cx="3796284" cy="20284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</p:spTree>
    <p:extLst>
      <p:ext uri="{BB962C8B-B14F-4D97-AF65-F5344CB8AC3E}">
        <p14:creationId xmlns:p14="http://schemas.microsoft.com/office/powerpoint/2010/main" val="1497262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95947" y="121144"/>
            <a:ext cx="4363277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31122">
              <a:lnSpc>
                <a:spcPct val="100000"/>
              </a:lnSpc>
              <a:spcBef>
                <a:spcPts val="91"/>
              </a:spcBef>
            </a:pPr>
            <a:r>
              <a:rPr sz="2400" spc="-5" dirty="0"/>
              <a:t>Les ponts </a:t>
            </a:r>
            <a:r>
              <a:rPr sz="2400" dirty="0"/>
              <a:t>à </a:t>
            </a:r>
            <a:r>
              <a:rPr sz="2400" spc="-5" dirty="0"/>
              <a:t>poutres </a:t>
            </a:r>
            <a:r>
              <a:rPr sz="2400" dirty="0"/>
              <a:t>en</a:t>
            </a:r>
            <a:r>
              <a:rPr sz="2400" spc="-18" dirty="0"/>
              <a:t> </a:t>
            </a:r>
            <a:r>
              <a:rPr sz="2400" spc="-5" dirty="0"/>
              <a:t>acier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7017" y="580898"/>
            <a:ext cx="11280913" cy="227082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 indent="329082">
              <a:spcBef>
                <a:spcPts val="91"/>
              </a:spcBef>
            </a:pPr>
            <a:r>
              <a:rPr sz="1400" b="1" spc="-5" dirty="0">
                <a:latin typeface="Comic Sans MS"/>
                <a:cs typeface="Comic Sans MS"/>
              </a:rPr>
              <a:t>Remarque</a:t>
            </a:r>
            <a:r>
              <a:rPr sz="1400" spc="-5" dirty="0">
                <a:latin typeface="Comic Sans MS"/>
                <a:cs typeface="Comic Sans MS"/>
              </a:rPr>
              <a:t> </a:t>
            </a:r>
            <a:r>
              <a:rPr sz="1400" dirty="0">
                <a:latin typeface="Comic Sans MS"/>
                <a:cs typeface="Comic Sans MS"/>
              </a:rPr>
              <a:t>: </a:t>
            </a:r>
            <a:r>
              <a:rPr sz="1400" spc="-5" dirty="0">
                <a:latin typeface="Comic Sans MS"/>
                <a:cs typeface="Comic Sans MS"/>
              </a:rPr>
              <a:t>on </a:t>
            </a:r>
            <a:r>
              <a:rPr sz="1400" dirty="0">
                <a:latin typeface="Comic Sans MS"/>
                <a:cs typeface="Comic Sans MS"/>
              </a:rPr>
              <a:t>peut </a:t>
            </a:r>
            <a:r>
              <a:rPr sz="1400" spc="-5" dirty="0">
                <a:latin typeface="Comic Sans MS"/>
                <a:cs typeface="Comic Sans MS"/>
              </a:rPr>
              <a:t>aussi pousser des ponts </a:t>
            </a:r>
            <a:r>
              <a:rPr sz="1400" dirty="0">
                <a:latin typeface="Comic Sans MS"/>
                <a:cs typeface="Comic Sans MS"/>
              </a:rPr>
              <a:t>en </a:t>
            </a:r>
            <a:r>
              <a:rPr sz="1400" spc="-5" dirty="0">
                <a:latin typeface="Comic Sans MS"/>
                <a:cs typeface="Comic Sans MS"/>
              </a:rPr>
              <a:t>béton  comme ci-dessous </a:t>
            </a:r>
            <a:r>
              <a:rPr sz="1400" dirty="0">
                <a:latin typeface="Comic Sans MS"/>
                <a:cs typeface="Comic Sans MS"/>
              </a:rPr>
              <a:t>le </a:t>
            </a:r>
            <a:r>
              <a:rPr sz="1400" spc="-5" dirty="0">
                <a:latin typeface="Comic Sans MS"/>
                <a:cs typeface="Comic Sans MS"/>
              </a:rPr>
              <a:t>viaduc d’accès du pont de</a:t>
            </a:r>
            <a:r>
              <a:rPr sz="1400" spc="9" dirty="0">
                <a:latin typeface="Comic Sans MS"/>
                <a:cs typeface="Comic Sans MS"/>
              </a:rPr>
              <a:t> </a:t>
            </a:r>
            <a:r>
              <a:rPr sz="1400" spc="-5" dirty="0">
                <a:latin typeface="Comic Sans MS"/>
                <a:cs typeface="Comic Sans MS"/>
              </a:rPr>
              <a:t>Normandie</a:t>
            </a:r>
            <a:endParaRPr sz="14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01696" y="877824"/>
            <a:ext cx="8349399" cy="2998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3883809" y="3990318"/>
            <a:ext cx="5757147" cy="27583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291430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694" y="-51075"/>
            <a:ext cx="5027087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/>
              <a:t>Les ponts-dalle </a:t>
            </a:r>
            <a:r>
              <a:rPr sz="2400" dirty="0"/>
              <a:t>en</a:t>
            </a:r>
            <a:r>
              <a:rPr sz="2400" spc="-23" dirty="0"/>
              <a:t> </a:t>
            </a:r>
            <a:r>
              <a:rPr sz="2400" spc="-5" dirty="0"/>
              <a:t>béton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208721" y="441727"/>
            <a:ext cx="10585173" cy="627192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sz="2000" dirty="0">
                <a:latin typeface="Comic Sans MS"/>
                <a:cs typeface="Comic Sans MS"/>
              </a:rPr>
              <a:t>Les </a:t>
            </a:r>
            <a:r>
              <a:rPr sz="2000" spc="-5" dirty="0">
                <a:latin typeface="Comic Sans MS"/>
                <a:cs typeface="Comic Sans MS"/>
              </a:rPr>
              <a:t>ponts-dalle se composent d’un tablier </a:t>
            </a:r>
            <a:r>
              <a:rPr sz="2000" dirty="0">
                <a:latin typeface="Comic Sans MS"/>
                <a:cs typeface="Comic Sans MS"/>
              </a:rPr>
              <a:t>en </a:t>
            </a:r>
            <a:r>
              <a:rPr sz="2000" spc="-5" dirty="0">
                <a:latin typeface="Comic Sans MS"/>
                <a:cs typeface="Comic Sans MS"/>
              </a:rPr>
              <a:t>BA ou BP  coulé </a:t>
            </a:r>
            <a:r>
              <a:rPr sz="2000" dirty="0">
                <a:latin typeface="Comic Sans MS"/>
                <a:cs typeface="Comic Sans MS"/>
              </a:rPr>
              <a:t>en </a:t>
            </a:r>
            <a:r>
              <a:rPr sz="2000" spc="-5" dirty="0">
                <a:latin typeface="Comic Sans MS"/>
                <a:cs typeface="Comic Sans MS"/>
              </a:rPr>
              <a:t>place sur </a:t>
            </a:r>
            <a:r>
              <a:rPr sz="2000" dirty="0">
                <a:latin typeface="Comic Sans MS"/>
                <a:cs typeface="Comic Sans MS"/>
              </a:rPr>
              <a:t>un </a:t>
            </a:r>
            <a:r>
              <a:rPr sz="2000" spc="-5" dirty="0">
                <a:latin typeface="Comic Sans MS"/>
                <a:cs typeface="Comic Sans MS"/>
              </a:rPr>
              <a:t>coffrage. </a:t>
            </a:r>
            <a:r>
              <a:rPr sz="2000" dirty="0">
                <a:latin typeface="Comic Sans MS"/>
                <a:cs typeface="Comic Sans MS"/>
              </a:rPr>
              <a:t>Cette </a:t>
            </a:r>
            <a:r>
              <a:rPr sz="2000" spc="-5" dirty="0">
                <a:latin typeface="Comic Sans MS"/>
                <a:cs typeface="Comic Sans MS"/>
              </a:rPr>
              <a:t>technique </a:t>
            </a:r>
            <a:r>
              <a:rPr sz="2000" dirty="0">
                <a:latin typeface="Comic Sans MS"/>
                <a:cs typeface="Comic Sans MS"/>
              </a:rPr>
              <a:t>est  </a:t>
            </a:r>
            <a:r>
              <a:rPr sz="2000" spc="-5" dirty="0">
                <a:latin typeface="Comic Sans MS"/>
                <a:cs typeface="Comic Sans MS"/>
              </a:rPr>
              <a:t>proche de </a:t>
            </a:r>
            <a:r>
              <a:rPr sz="2000" dirty="0">
                <a:latin typeface="Comic Sans MS"/>
                <a:cs typeface="Comic Sans MS"/>
              </a:rPr>
              <a:t>celle </a:t>
            </a:r>
            <a:r>
              <a:rPr sz="2000" spc="-5" dirty="0">
                <a:latin typeface="Comic Sans MS"/>
                <a:cs typeface="Comic Sans MS"/>
              </a:rPr>
              <a:t>utilisée </a:t>
            </a:r>
            <a:r>
              <a:rPr sz="2000" dirty="0">
                <a:latin typeface="Comic Sans MS"/>
                <a:cs typeface="Comic Sans MS"/>
              </a:rPr>
              <a:t>en</a:t>
            </a:r>
            <a:r>
              <a:rPr sz="2000" spc="-18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bâtiment.</a:t>
            </a: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62877" y="1133061"/>
            <a:ext cx="9153939" cy="5168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 txBox="1"/>
          <p:nvPr/>
        </p:nvSpPr>
        <p:spPr>
          <a:xfrm>
            <a:off x="4305208" y="6527722"/>
            <a:ext cx="2844629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TGV </a:t>
            </a:r>
            <a:r>
              <a:rPr sz="1452" spc="-5" dirty="0">
                <a:latin typeface="Comic Sans MS"/>
                <a:cs typeface="Comic Sans MS"/>
              </a:rPr>
              <a:t>Méditerranée à CREST</a:t>
            </a:r>
            <a:r>
              <a:rPr sz="1452" spc="-9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(26)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3774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75" y="137769"/>
            <a:ext cx="5027087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/>
              <a:t>Les ponts-dalle </a:t>
            </a:r>
            <a:r>
              <a:rPr sz="2400" dirty="0"/>
              <a:t>en</a:t>
            </a:r>
            <a:r>
              <a:rPr sz="2400" spc="-23" dirty="0"/>
              <a:t> </a:t>
            </a:r>
            <a:r>
              <a:rPr sz="2400" spc="-5" dirty="0"/>
              <a:t>béton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6268319" y="3643153"/>
            <a:ext cx="4624968" cy="28172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/>
          <p:nvPr/>
        </p:nvSpPr>
        <p:spPr>
          <a:xfrm>
            <a:off x="6154902" y="99391"/>
            <a:ext cx="4768201" cy="34317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347870" y="1033670"/>
            <a:ext cx="4937047" cy="5406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/>
          <p:nvPr/>
        </p:nvSpPr>
        <p:spPr>
          <a:xfrm>
            <a:off x="5581832" y="6483981"/>
            <a:ext cx="2327686" cy="29094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815" b="1" dirty="0">
                <a:latin typeface="Comic Sans MS"/>
                <a:cs typeface="Comic Sans MS"/>
              </a:rPr>
              <a:t>Coffrages </a:t>
            </a:r>
            <a:r>
              <a:rPr sz="1815" b="1" spc="-5" dirty="0">
                <a:latin typeface="Comic Sans MS"/>
                <a:cs typeface="Comic Sans MS"/>
              </a:rPr>
              <a:t>de</a:t>
            </a:r>
            <a:r>
              <a:rPr sz="1815" b="1" spc="-118" dirty="0">
                <a:latin typeface="Comic Sans MS"/>
                <a:cs typeface="Comic Sans MS"/>
              </a:rPr>
              <a:t> </a:t>
            </a:r>
            <a:r>
              <a:rPr sz="1815" b="1" dirty="0">
                <a:latin typeface="Comic Sans MS"/>
                <a:cs typeface="Comic Sans MS"/>
              </a:rPr>
              <a:t>tablier</a:t>
            </a:r>
            <a:endParaRPr sz="1815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14544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28" y="247100"/>
            <a:ext cx="3476616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>
                <a:solidFill>
                  <a:srgbClr val="FF0000"/>
                </a:solidFill>
              </a:rPr>
              <a:t>Les ponts cadres </a:t>
            </a:r>
            <a:r>
              <a:rPr sz="2400" dirty="0">
                <a:solidFill>
                  <a:srgbClr val="FF0000"/>
                </a:solidFill>
              </a:rPr>
              <a:t>en</a:t>
            </a:r>
            <a:r>
              <a:rPr sz="2400" spc="-23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béton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7564" y="853707"/>
            <a:ext cx="11618845" cy="627192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sz="2000" dirty="0">
                <a:latin typeface="Comic Sans MS"/>
                <a:cs typeface="Comic Sans MS"/>
              </a:rPr>
              <a:t>Les </a:t>
            </a:r>
            <a:r>
              <a:rPr sz="2000" spc="-5" dirty="0">
                <a:latin typeface="Comic Sans MS"/>
                <a:cs typeface="Comic Sans MS"/>
              </a:rPr>
              <a:t>ponts cadres sont des </a:t>
            </a:r>
            <a:r>
              <a:rPr sz="2000" dirty="0">
                <a:latin typeface="Comic Sans MS"/>
                <a:cs typeface="Comic Sans MS"/>
              </a:rPr>
              <a:t>tubes </a:t>
            </a:r>
            <a:r>
              <a:rPr sz="2000" spc="-5" dirty="0">
                <a:latin typeface="Comic Sans MS"/>
                <a:cs typeface="Comic Sans MS"/>
              </a:rPr>
              <a:t>dans </a:t>
            </a:r>
            <a:r>
              <a:rPr sz="2000" dirty="0">
                <a:latin typeface="Comic Sans MS"/>
                <a:cs typeface="Comic Sans MS"/>
              </a:rPr>
              <a:t>lesquels le </a:t>
            </a:r>
            <a:r>
              <a:rPr sz="2000" spc="-5" dirty="0">
                <a:latin typeface="Comic Sans MS"/>
                <a:cs typeface="Comic Sans MS"/>
              </a:rPr>
              <a:t>tablier  </a:t>
            </a:r>
            <a:r>
              <a:rPr sz="2000" dirty="0">
                <a:latin typeface="Comic Sans MS"/>
                <a:cs typeface="Comic Sans MS"/>
              </a:rPr>
              <a:t>est </a:t>
            </a:r>
            <a:r>
              <a:rPr sz="2000" spc="-5" dirty="0">
                <a:latin typeface="Comic Sans MS"/>
                <a:cs typeface="Comic Sans MS"/>
              </a:rPr>
              <a:t>solidaire des murs </a:t>
            </a:r>
            <a:r>
              <a:rPr sz="2000" dirty="0">
                <a:latin typeface="Comic Sans MS"/>
                <a:cs typeface="Comic Sans MS"/>
              </a:rPr>
              <a:t>qui le </a:t>
            </a:r>
            <a:r>
              <a:rPr sz="2000" spc="-5" dirty="0">
                <a:latin typeface="Comic Sans MS"/>
                <a:cs typeface="Comic Sans MS"/>
              </a:rPr>
              <a:t>soutiennent, </a:t>
            </a:r>
            <a:r>
              <a:rPr sz="2000" dirty="0">
                <a:latin typeface="Comic Sans MS"/>
                <a:cs typeface="Comic Sans MS"/>
              </a:rPr>
              <a:t>eux mêmes  reliés </a:t>
            </a:r>
            <a:r>
              <a:rPr sz="2000" spc="-5" dirty="0">
                <a:latin typeface="Comic Sans MS"/>
                <a:cs typeface="Comic Sans MS"/>
              </a:rPr>
              <a:t>par </a:t>
            </a:r>
            <a:r>
              <a:rPr sz="2000" dirty="0">
                <a:latin typeface="Comic Sans MS"/>
                <a:cs typeface="Comic Sans MS"/>
              </a:rPr>
              <a:t>un </a:t>
            </a:r>
            <a:r>
              <a:rPr sz="2000" spc="-5" dirty="0">
                <a:latin typeface="Comic Sans MS"/>
                <a:cs typeface="Comic Sans MS"/>
              </a:rPr>
              <a:t>radier. </a:t>
            </a:r>
            <a:r>
              <a:rPr sz="2000" dirty="0">
                <a:latin typeface="Comic Sans MS"/>
                <a:cs typeface="Comic Sans MS"/>
              </a:rPr>
              <a:t>Les </a:t>
            </a:r>
            <a:r>
              <a:rPr sz="2000" spc="-5" dirty="0">
                <a:latin typeface="Comic Sans MS"/>
                <a:cs typeface="Comic Sans MS"/>
              </a:rPr>
              <a:t>liaisons sont des</a:t>
            </a:r>
            <a:r>
              <a:rPr sz="2000" spc="-4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encastrements.</a:t>
            </a: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72746" y="1580323"/>
            <a:ext cx="5895184" cy="44030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377687" y="1590260"/>
            <a:ext cx="5322168" cy="45123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/>
          <p:nvPr/>
        </p:nvSpPr>
        <p:spPr>
          <a:xfrm>
            <a:off x="4424157" y="6436437"/>
            <a:ext cx="2744929" cy="23451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spc="-9" dirty="0">
                <a:latin typeface="Comic Sans MS"/>
                <a:cs typeface="Comic Sans MS"/>
              </a:rPr>
              <a:t>TGV </a:t>
            </a:r>
            <a:r>
              <a:rPr sz="1452" spc="-5" dirty="0">
                <a:latin typeface="Comic Sans MS"/>
                <a:cs typeface="Comic Sans MS"/>
              </a:rPr>
              <a:t>Méditerranée, CREST</a:t>
            </a:r>
            <a:r>
              <a:rPr sz="1452" spc="-18" dirty="0">
                <a:latin typeface="Comic Sans MS"/>
                <a:cs typeface="Comic Sans MS"/>
              </a:rPr>
              <a:t> </a:t>
            </a:r>
            <a:r>
              <a:rPr sz="1452" spc="-5" dirty="0">
                <a:latin typeface="Comic Sans MS"/>
                <a:cs typeface="Comic Sans MS"/>
              </a:rPr>
              <a:t>(26)</a:t>
            </a:r>
            <a:endParaRPr sz="1452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37727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738" y="137769"/>
            <a:ext cx="5340595" cy="380970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400" spc="-5" dirty="0"/>
              <a:t>Les ponts cadres </a:t>
            </a:r>
            <a:r>
              <a:rPr sz="2400" dirty="0"/>
              <a:t>en</a:t>
            </a:r>
            <a:r>
              <a:rPr sz="2400" spc="-23" dirty="0"/>
              <a:t> </a:t>
            </a:r>
            <a:r>
              <a:rPr sz="2400" spc="-5" dirty="0"/>
              <a:t>béton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1659836" y="546652"/>
            <a:ext cx="9849678" cy="5953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30623483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1340</Words>
  <Application>Microsoft Macintosh PowerPoint</Application>
  <PresentationFormat>Grand écran</PresentationFormat>
  <Paragraphs>180</Paragraphs>
  <Slides>42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Comic Sans MS</vt:lpstr>
      <vt:lpstr>Thème Office</vt:lpstr>
      <vt:lpstr>Les ponts à poutres en acier</vt:lpstr>
      <vt:lpstr>Les ponts à poutres en acier</vt:lpstr>
      <vt:lpstr>Les ponts à poutres en acier</vt:lpstr>
      <vt:lpstr>Les ponts à poutres en acier</vt:lpstr>
      <vt:lpstr>Les ponts à poutres en acier</vt:lpstr>
      <vt:lpstr>Les ponts-dalle en béton</vt:lpstr>
      <vt:lpstr>Les ponts-dalle en béton</vt:lpstr>
      <vt:lpstr>Les ponts cadres en béton</vt:lpstr>
      <vt:lpstr>Les ponts cadres en béton</vt:lpstr>
      <vt:lpstr>Les ponts cadres en béton</vt:lpstr>
      <vt:lpstr>Les ponts treillis en acier</vt:lpstr>
      <vt:lpstr>Les ponts treillis en acier</vt:lpstr>
      <vt:lpstr>Les ponts treillis en acier</vt:lpstr>
      <vt:lpstr>Les ponts caisson</vt:lpstr>
      <vt:lpstr>Les ponts caisson</vt:lpstr>
      <vt:lpstr>Les ponts caisson</vt:lpstr>
      <vt:lpstr>Les ponts caisson</vt:lpstr>
      <vt:lpstr>Les ponts caisson</vt:lpstr>
      <vt:lpstr>Les ponts caisson</vt:lpstr>
      <vt:lpstr>Les ponts caisson</vt:lpstr>
      <vt:lpstr>Les ponts caisson</vt:lpstr>
      <vt:lpstr>Les ponts caisson</vt:lpstr>
      <vt:lpstr>Les ponts caisson</vt:lpstr>
      <vt:lpstr>Les ponts caisson</vt:lpstr>
      <vt:lpstr>Les ponts caisson</vt:lpstr>
      <vt:lpstr>Les ponts caisson  Exemple du viaduc de Ventabren,  TGV méditerranée</vt:lpstr>
      <vt:lpstr>Les ponts caisson Exemple du viaduc de Ventabren,  TGV méditerranée</vt:lpstr>
      <vt:lpstr>Les ponts caisson Exemple du pont sur le Vecchio - Corse</vt:lpstr>
      <vt:lpstr>Les ponts caisson Exemple du pont sur le Vecchio - Corse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PONTS DE  GRANDES PORTÉES</vt:lpstr>
      <vt:lpstr>Les ponts suspendus</vt:lpstr>
      <vt:lpstr>Les ponts suspendus</vt:lpstr>
      <vt:lpstr>Les ponts à haubans</vt:lpstr>
      <vt:lpstr>Les ponts à haubans</vt:lpstr>
      <vt:lpstr>Les ponts à haubans</vt:lpstr>
      <vt:lpstr>Les ponts à haubans</vt:lpstr>
      <vt:lpstr>Présentation PowerPoint</vt:lpstr>
    </vt:vector>
  </TitlesOfParts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Première partie</dc:title>
  <dc:creator>benziane amina</dc:creator>
  <cp:lastModifiedBy>Microsoft Office User</cp:lastModifiedBy>
  <cp:revision>50</cp:revision>
  <dcterms:created xsi:type="dcterms:W3CDTF">2020-04-24T18:35:32Z</dcterms:created>
  <dcterms:modified xsi:type="dcterms:W3CDTF">2026-05-09T09:59:31Z</dcterms:modified>
</cp:coreProperties>
</file>