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77" r:id="rId3"/>
    <p:sldId id="257" r:id="rId4"/>
    <p:sldId id="259" r:id="rId5"/>
    <p:sldId id="260" r:id="rId6"/>
    <p:sldId id="261" r:id="rId7"/>
    <p:sldId id="262" r:id="rId8"/>
    <p:sldId id="264" r:id="rId9"/>
    <p:sldId id="265" r:id="rId10"/>
    <p:sldId id="266" r:id="rId11"/>
    <p:sldId id="267" r:id="rId12"/>
    <p:sldId id="268" r:id="rId13"/>
    <p:sldId id="272" r:id="rId14"/>
    <p:sldId id="273" r:id="rId15"/>
    <p:sldId id="269" r:id="rId16"/>
    <p:sldId id="270" r:id="rId17"/>
    <p:sldId id="271" r:id="rId18"/>
    <p:sldId id="274"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27/05/2020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27/05/2020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27/05/2020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27/05/2020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27/05/2020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27/05/2020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27/05/2020</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27/05/2020</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27/05/2020</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27/05/2020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27/05/2020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27/05/2020</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28728" y="2928934"/>
            <a:ext cx="6357982" cy="1446550"/>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rtl="1"/>
            <a:r>
              <a:rPr lang="ar-DZ" sz="4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المقاربة المعرفية </a:t>
            </a:r>
            <a:r>
              <a:rPr lang="ar-DZ" sz="4400"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و</a:t>
            </a:r>
            <a:r>
              <a:rPr lang="ar-DZ" sz="4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الايكولوجية للتعلم الحركي</a:t>
            </a:r>
            <a:endParaRPr lang="fr-FR" sz="4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5" name="ZoneTexte 4"/>
          <p:cNvSpPr txBox="1"/>
          <p:nvPr/>
        </p:nvSpPr>
        <p:spPr>
          <a:xfrm>
            <a:off x="857224" y="285728"/>
            <a:ext cx="7272808" cy="212365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DZ"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ar-DZ" sz="2400" b="1" dirty="0" smtClean="0">
                <a:ln w="11430"/>
                <a:effectLst>
                  <a:outerShdw blurRad="50800" dist="39000" dir="5460000" algn="tl">
                    <a:srgbClr val="000000">
                      <a:alpha val="38000"/>
                    </a:srgbClr>
                  </a:outerShdw>
                </a:effectLst>
              </a:rPr>
              <a:t>الجمهورية الجزائرية الديمقراطية الشعبية</a:t>
            </a:r>
          </a:p>
          <a:p>
            <a:pPr algn="ctr"/>
            <a:r>
              <a:rPr lang="ar-DZ" sz="2400" b="1" dirty="0" smtClean="0">
                <a:ln w="11430"/>
                <a:effectLst>
                  <a:outerShdw blurRad="50800" dist="39000" dir="5460000" algn="tl">
                    <a:srgbClr val="000000">
                      <a:alpha val="38000"/>
                    </a:srgbClr>
                  </a:outerShdw>
                </a:effectLst>
              </a:rPr>
              <a:t>وزارة </a:t>
            </a:r>
            <a:r>
              <a:rPr lang="ar-DZ" sz="2400" b="1" dirty="0">
                <a:ln w="11430"/>
                <a:effectLst>
                  <a:outerShdw blurRad="50800" dist="39000" dir="5460000" algn="tl">
                    <a:srgbClr val="000000">
                      <a:alpha val="38000"/>
                    </a:srgbClr>
                  </a:outerShdw>
                </a:effectLst>
              </a:rPr>
              <a:t>التعليم العالي و البحث </a:t>
            </a:r>
            <a:r>
              <a:rPr lang="ar-DZ" sz="2400" b="1" dirty="0" smtClean="0">
                <a:ln w="11430"/>
                <a:effectLst>
                  <a:outerShdw blurRad="50800" dist="39000" dir="5460000" algn="tl">
                    <a:srgbClr val="000000">
                      <a:alpha val="38000"/>
                    </a:srgbClr>
                  </a:outerShdw>
                </a:effectLst>
              </a:rPr>
              <a:t>العلمي</a:t>
            </a:r>
            <a:endParaRPr lang="fr-FR" sz="2400" b="1" dirty="0" smtClean="0">
              <a:ln w="11430"/>
              <a:effectLst>
                <a:outerShdw blurRad="50800" dist="39000" dir="5460000" algn="tl">
                  <a:srgbClr val="000000">
                    <a:alpha val="38000"/>
                  </a:srgbClr>
                </a:outerShdw>
              </a:effectLst>
            </a:endParaRPr>
          </a:p>
          <a:p>
            <a:pPr algn="ctr" rtl="1"/>
            <a:r>
              <a:rPr lang="ar-DZ" sz="2400" b="1" dirty="0" smtClean="0">
                <a:ln w="11430"/>
                <a:effectLst>
                  <a:outerShdw blurRad="50800" dist="39000" dir="5460000" algn="tl">
                    <a:srgbClr val="000000">
                      <a:alpha val="38000"/>
                    </a:srgbClr>
                  </a:outerShdw>
                </a:effectLst>
              </a:rPr>
              <a:t> جامعة </a:t>
            </a:r>
            <a:r>
              <a:rPr lang="ar-DZ" sz="2400" b="1" dirty="0">
                <a:ln w="11430"/>
                <a:effectLst>
                  <a:outerShdw blurRad="50800" dist="39000" dir="5460000" algn="tl">
                    <a:srgbClr val="000000">
                      <a:alpha val="38000"/>
                    </a:srgbClr>
                  </a:outerShdw>
                </a:effectLst>
              </a:rPr>
              <a:t>العلوم </a:t>
            </a:r>
            <a:r>
              <a:rPr lang="ar-DZ" sz="2400" b="1" dirty="0" err="1">
                <a:ln w="11430"/>
                <a:effectLst>
                  <a:outerShdw blurRad="50800" dist="39000" dir="5460000" algn="tl">
                    <a:srgbClr val="000000">
                      <a:alpha val="38000"/>
                    </a:srgbClr>
                  </a:outerShdw>
                </a:effectLst>
              </a:rPr>
              <a:t>و</a:t>
            </a:r>
            <a:r>
              <a:rPr lang="ar-DZ" sz="2400" b="1" dirty="0">
                <a:ln w="11430"/>
                <a:effectLst>
                  <a:outerShdw blurRad="50800" dist="39000" dir="5460000" algn="tl">
                    <a:srgbClr val="000000">
                      <a:alpha val="38000"/>
                    </a:srgbClr>
                  </a:outerShdw>
                </a:effectLst>
              </a:rPr>
              <a:t> </a:t>
            </a:r>
            <a:r>
              <a:rPr lang="ar-DZ" sz="2400" b="1" dirty="0" smtClean="0">
                <a:ln w="11430"/>
                <a:effectLst>
                  <a:outerShdw blurRad="50800" dist="39000" dir="5460000" algn="tl">
                    <a:srgbClr val="000000">
                      <a:alpha val="38000"/>
                    </a:srgbClr>
                  </a:outerShdw>
                </a:effectLst>
              </a:rPr>
              <a:t>التكنولوجيا محمد </a:t>
            </a:r>
            <a:r>
              <a:rPr lang="ar-DZ" sz="2400" b="1" dirty="0" err="1" smtClean="0">
                <a:ln w="11430"/>
                <a:effectLst>
                  <a:outerShdw blurRad="50800" dist="39000" dir="5460000" algn="tl">
                    <a:srgbClr val="000000">
                      <a:alpha val="38000"/>
                    </a:srgbClr>
                  </a:outerShdw>
                </a:effectLst>
              </a:rPr>
              <a:t>بوضياف</a:t>
            </a:r>
            <a:r>
              <a:rPr lang="ar-DZ" sz="2400" b="1" dirty="0" smtClean="0">
                <a:ln w="11430"/>
                <a:effectLst>
                  <a:outerShdw blurRad="50800" dist="39000" dir="5460000" algn="tl">
                    <a:srgbClr val="000000">
                      <a:alpha val="38000"/>
                    </a:srgbClr>
                  </a:outerShdw>
                </a:effectLst>
              </a:rPr>
              <a:t> –وهران-</a:t>
            </a:r>
          </a:p>
          <a:p>
            <a:pPr algn="ctr" rtl="1"/>
            <a:r>
              <a:rPr lang="ar-DZ" sz="2400" b="1" dirty="0" smtClean="0">
                <a:ln w="11430"/>
                <a:effectLst>
                  <a:outerShdw blurRad="50800" dist="39000" dir="5460000" algn="tl">
                    <a:srgbClr val="000000">
                      <a:alpha val="38000"/>
                    </a:srgbClr>
                  </a:outerShdw>
                </a:effectLst>
              </a:rPr>
              <a:t>معهد التربية البدنية </a:t>
            </a:r>
            <a:r>
              <a:rPr lang="ar-DZ" sz="2400" b="1" dirty="0" err="1" smtClean="0">
                <a:ln w="11430"/>
                <a:effectLst>
                  <a:outerShdw blurRad="50800" dist="39000" dir="5460000" algn="tl">
                    <a:srgbClr val="000000">
                      <a:alpha val="38000"/>
                    </a:srgbClr>
                  </a:outerShdw>
                </a:effectLst>
              </a:rPr>
              <a:t>و</a:t>
            </a:r>
            <a:r>
              <a:rPr lang="ar-DZ" sz="2400" b="1" dirty="0" smtClean="0">
                <a:ln w="11430"/>
                <a:effectLst>
                  <a:outerShdw blurRad="50800" dist="39000" dir="5460000" algn="tl">
                    <a:srgbClr val="000000">
                      <a:alpha val="38000"/>
                    </a:srgbClr>
                  </a:outerShdw>
                </a:effectLst>
              </a:rPr>
              <a:t> الرياضية</a:t>
            </a:r>
            <a:r>
              <a:rPr lang="fr-FR" b="1" dirty="0">
                <a:ln w="11430"/>
                <a:effectLst>
                  <a:outerShdw blurRad="50800" dist="39000" dir="5460000" algn="tl">
                    <a:srgbClr val="000000">
                      <a:alpha val="38000"/>
                    </a:srgbClr>
                  </a:outerShdw>
                </a:effectLst>
              </a:rPr>
              <a:t> </a:t>
            </a:r>
            <a:endParaRPr lang="fr-FR" b="1" dirty="0" smtClean="0">
              <a:ln w="11430"/>
              <a:effectLst>
                <a:outerShdw blurRad="50800" dist="39000" dir="5460000" algn="tl">
                  <a:srgbClr val="000000">
                    <a:alpha val="38000"/>
                  </a:srgbClr>
                </a:outerShdw>
              </a:effectLst>
            </a:endParaRPr>
          </a:p>
          <a:p>
            <a:pPr algn="ctr" rtl="1"/>
            <a:endParaRPr lang="fr-FR" b="1" dirty="0">
              <a:ln w="11430"/>
              <a:effectLst>
                <a:outerShdw blurRad="50800" dist="39000" dir="5460000" algn="tl">
                  <a:srgbClr val="000000">
                    <a:alpha val="38000"/>
                  </a:srgbClr>
                </a:outerShdw>
              </a:effectLst>
            </a:endParaRPr>
          </a:p>
          <a:p>
            <a:pPr algn="ctr"/>
            <a:endParaRPr lang="fr-FR"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ZoneTexte 5"/>
          <p:cNvSpPr txBox="1"/>
          <p:nvPr/>
        </p:nvSpPr>
        <p:spPr>
          <a:xfrm>
            <a:off x="7000892" y="2143116"/>
            <a:ext cx="1571636" cy="646331"/>
          </a:xfrm>
          <a:prstGeom prst="rect">
            <a:avLst/>
          </a:prstGeom>
          <a:noFill/>
        </p:spPr>
        <p:txBody>
          <a:bodyPr wrap="square" rtlCol="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r" rtl="1"/>
            <a:r>
              <a:rPr lang="ar-DZ" sz="3600" b="1" cap="all" dirty="0" smtClean="0">
                <a:ln/>
                <a:solidFill>
                  <a:sysClr val="windowText" lastClr="00000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مقياس:</a:t>
            </a:r>
            <a:endParaRPr lang="fr-FR" sz="3600" b="1" cap="all" dirty="0">
              <a:ln/>
              <a:solidFill>
                <a:sysClr val="windowText" lastClr="000000"/>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pic>
        <p:nvPicPr>
          <p:cNvPr id="7" name="Image 6" descr="téléchargement.jpg"/>
          <p:cNvPicPr>
            <a:picLocks noChangeAspect="1"/>
          </p:cNvPicPr>
          <p:nvPr/>
        </p:nvPicPr>
        <p:blipFill>
          <a:blip r:embed="rId2"/>
          <a:stretch>
            <a:fillRect/>
          </a:stretch>
        </p:blipFill>
        <p:spPr>
          <a:xfrm>
            <a:off x="7286644" y="0"/>
            <a:ext cx="1714500" cy="1647825"/>
          </a:xfrm>
          <a:prstGeom prst="rect">
            <a:avLst/>
          </a:prstGeom>
        </p:spPr>
      </p:pic>
      <p:sp>
        <p:nvSpPr>
          <p:cNvPr id="8" name="ZoneTexte 7"/>
          <p:cNvSpPr txBox="1"/>
          <p:nvPr/>
        </p:nvSpPr>
        <p:spPr>
          <a:xfrm>
            <a:off x="2214546" y="5000636"/>
            <a:ext cx="4714908"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DZ" sz="3600" b="1" dirty="0" smtClean="0">
                <a:ln w="11430"/>
                <a:solidFill>
                  <a:sysClr val="windowText" lastClr="000000"/>
                </a:solidFill>
                <a:effectLst>
                  <a:outerShdw blurRad="50800" dist="39000" dir="5460000" algn="tl">
                    <a:srgbClr val="000000">
                      <a:alpha val="38000"/>
                    </a:srgbClr>
                  </a:outerShdw>
                </a:effectLst>
              </a:rPr>
              <a:t>السنة الأولى </a:t>
            </a:r>
            <a:r>
              <a:rPr lang="ar-DZ" sz="3600" b="1" dirty="0" err="1" smtClean="0">
                <a:ln w="11430"/>
                <a:solidFill>
                  <a:sysClr val="windowText" lastClr="000000"/>
                </a:solidFill>
                <a:effectLst>
                  <a:outerShdw blurRad="50800" dist="39000" dir="5460000" algn="tl">
                    <a:srgbClr val="000000">
                      <a:alpha val="38000"/>
                    </a:srgbClr>
                  </a:outerShdw>
                </a:effectLst>
              </a:rPr>
              <a:t>ماستر</a:t>
            </a:r>
            <a:endParaRPr lang="fr-FR" sz="3600" b="1" dirty="0">
              <a:ln w="11430"/>
              <a:solidFill>
                <a:sysClr val="windowText" lastClr="000000"/>
              </a:soli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214282" y="1428736"/>
            <a:ext cx="8715436" cy="514353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fr-FR"/>
          </a:p>
        </p:txBody>
      </p:sp>
      <p:sp>
        <p:nvSpPr>
          <p:cNvPr id="2" name="Ellipse 1"/>
          <p:cNvSpPr/>
          <p:nvPr/>
        </p:nvSpPr>
        <p:spPr>
          <a:xfrm>
            <a:off x="428596" y="285728"/>
            <a:ext cx="8280000" cy="828000"/>
          </a:xfrm>
          <a:prstGeom prst="ellipse">
            <a:avLst/>
          </a:pr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5">
              <a:hueOff val="-8278230"/>
              <a:satOff val="33176"/>
              <a:lumOff val="7190"/>
              <a:alphaOff val="0"/>
            </a:schemeClr>
          </a:fillRef>
          <a:effectRef idx="2">
            <a:schemeClr val="accent5">
              <a:hueOff val="-8278230"/>
              <a:satOff val="33176"/>
              <a:lumOff val="7190"/>
              <a:alphaOff val="0"/>
            </a:schemeClr>
          </a:effectRef>
          <a:fontRef idx="minor">
            <a:schemeClr val="lt1"/>
          </a:fontRef>
        </p:style>
        <p:txBody>
          <a:bodyPr/>
          <a:lstStyle/>
          <a:p>
            <a:pPr algn="ctr"/>
            <a:r>
              <a:rPr lang="ar-DZ" sz="3600" b="1" dirty="0" smtClean="0">
                <a:solidFill>
                  <a:schemeClr val="tx1"/>
                </a:solidFill>
              </a:rPr>
              <a:t>الحافز</a:t>
            </a:r>
            <a:endParaRPr lang="fr-FR" sz="3600" b="1" dirty="0">
              <a:solidFill>
                <a:schemeClr val="tx1"/>
              </a:solidFill>
            </a:endParaRPr>
          </a:p>
        </p:txBody>
      </p:sp>
      <p:sp>
        <p:nvSpPr>
          <p:cNvPr id="6" name="ZoneTexte 5"/>
          <p:cNvSpPr txBox="1"/>
          <p:nvPr/>
        </p:nvSpPr>
        <p:spPr>
          <a:xfrm>
            <a:off x="428596" y="1785926"/>
            <a:ext cx="8286808" cy="443198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rtl="1"/>
            <a:r>
              <a:rPr lang="ar-DZ" sz="2400" b="1" dirty="0" smtClean="0">
                <a:ln w="11430">
                  <a:solidFill>
                    <a:schemeClr val="tx1"/>
                  </a:solidFill>
                </a:ln>
                <a:effectLst>
                  <a:outerShdw blurRad="50800" dist="39000" dir="5460000" algn="tl">
                    <a:srgbClr val="000000">
                      <a:alpha val="38000"/>
                    </a:srgbClr>
                  </a:outerShdw>
                </a:effectLst>
              </a:rPr>
              <a:t>       يعتبر </a:t>
            </a:r>
            <a:r>
              <a:rPr lang="ar-DZ" sz="2400" b="1" dirty="0" smtClean="0">
                <a:ln w="11430">
                  <a:solidFill>
                    <a:schemeClr val="tx1"/>
                  </a:solidFill>
                </a:ln>
                <a:effectLst>
                  <a:outerShdw blurRad="50800" dist="39000" dir="5460000" algn="tl">
                    <a:srgbClr val="000000">
                      <a:alpha val="38000"/>
                    </a:srgbClr>
                  </a:outerShdw>
                </a:effectLst>
              </a:rPr>
              <a:t>الحافز من أهم المتغيرات التي تساعد على </a:t>
            </a:r>
            <a:r>
              <a:rPr lang="ar-DZ" sz="2400" b="1" dirty="0" err="1" smtClean="0">
                <a:ln w="11430">
                  <a:solidFill>
                    <a:schemeClr val="tx1"/>
                  </a:solidFill>
                </a:ln>
                <a:effectLst>
                  <a:outerShdw blurRad="50800" dist="39000" dir="5460000" algn="tl">
                    <a:srgbClr val="000000">
                      <a:alpha val="38000"/>
                    </a:srgbClr>
                  </a:outerShdw>
                </a:effectLst>
              </a:rPr>
              <a:t>إنتقاء</a:t>
            </a:r>
            <a:r>
              <a:rPr lang="ar-DZ" sz="2400" b="1" dirty="0" smtClean="0">
                <a:ln w="11430">
                  <a:solidFill>
                    <a:schemeClr val="tx1"/>
                  </a:solidFill>
                </a:ln>
                <a:effectLst>
                  <a:outerShdw blurRad="50800" dist="39000" dir="5460000" algn="tl">
                    <a:srgbClr val="000000">
                      <a:alpha val="38000"/>
                    </a:srgbClr>
                  </a:outerShdw>
                </a:effectLst>
              </a:rPr>
              <a:t> الحركات الصحيحة في الموقف التعليمي، فعدم وجود ما يحفز التلاميذ في حصة التربية الرياضية </a:t>
            </a:r>
            <a:r>
              <a:rPr lang="ar-DZ" sz="2400" b="1" dirty="0" err="1" smtClean="0">
                <a:ln w="11430">
                  <a:solidFill>
                    <a:schemeClr val="tx1"/>
                  </a:solidFill>
                </a:ln>
                <a:effectLst>
                  <a:outerShdw blurRad="50800" dist="39000" dir="5460000" algn="tl">
                    <a:srgbClr val="000000">
                      <a:alpha val="38000"/>
                    </a:srgbClr>
                  </a:outerShdw>
                </a:effectLst>
              </a:rPr>
              <a:t>او</a:t>
            </a:r>
            <a:r>
              <a:rPr lang="ar-DZ" sz="2400" b="1" dirty="0" smtClean="0">
                <a:ln w="11430">
                  <a:solidFill>
                    <a:schemeClr val="tx1"/>
                  </a:solidFill>
                </a:ln>
                <a:effectLst>
                  <a:outerShdw blurRad="50800" dist="39000" dir="5460000" algn="tl">
                    <a:srgbClr val="000000">
                      <a:alpha val="38000"/>
                    </a:srgbClr>
                  </a:outerShdw>
                </a:effectLst>
              </a:rPr>
              <a:t> اللاعبين في النادي لن يجعل هناك مشكلة أمامهم ،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المشكلة التي يجب أن يصطنعها المدرس أو المدرب هي تحدي قدرة المتعلم على إصدار الحركات التي تعمل على إشباع </a:t>
            </a:r>
            <a:r>
              <a:rPr lang="ar-DZ" sz="2400" b="1" dirty="0" err="1" smtClean="0">
                <a:ln w="11430">
                  <a:solidFill>
                    <a:schemeClr val="tx1"/>
                  </a:solidFill>
                </a:ln>
                <a:effectLst>
                  <a:outerShdw blurRad="50800" dist="39000" dir="5460000" algn="tl">
                    <a:srgbClr val="000000">
                      <a:alpha val="38000"/>
                    </a:srgbClr>
                  </a:outerShdw>
                </a:effectLst>
              </a:rPr>
              <a:t>او</a:t>
            </a:r>
            <a:r>
              <a:rPr lang="ar-DZ" sz="2400" b="1" dirty="0" smtClean="0">
                <a:ln w="11430">
                  <a:solidFill>
                    <a:schemeClr val="tx1"/>
                  </a:solidFill>
                </a:ln>
                <a:effectLst>
                  <a:outerShdw blurRad="50800" dist="39000" dir="5460000" algn="tl">
                    <a:srgbClr val="000000">
                      <a:alpha val="38000"/>
                    </a:srgbClr>
                  </a:outerShdw>
                </a:effectLst>
              </a:rPr>
              <a:t> </a:t>
            </a:r>
            <a:r>
              <a:rPr lang="ar-DZ" sz="2400" b="1" dirty="0" err="1" smtClean="0">
                <a:ln w="11430">
                  <a:solidFill>
                    <a:schemeClr val="tx1"/>
                  </a:solidFill>
                </a:ln>
                <a:effectLst>
                  <a:outerShdw blurRad="50800" dist="39000" dir="5460000" algn="tl">
                    <a:srgbClr val="000000">
                      <a:alpha val="38000"/>
                    </a:srgbClr>
                  </a:outerShdw>
                </a:effectLst>
              </a:rPr>
              <a:t>إختزال</a:t>
            </a:r>
            <a:r>
              <a:rPr lang="ar-DZ" sz="2400" b="1" dirty="0" smtClean="0">
                <a:ln w="11430">
                  <a:solidFill>
                    <a:schemeClr val="tx1"/>
                  </a:solidFill>
                </a:ln>
                <a:effectLst>
                  <a:outerShdw blurRad="50800" dist="39000" dir="5460000" algn="tl">
                    <a:srgbClr val="000000">
                      <a:alpha val="38000"/>
                    </a:srgbClr>
                  </a:outerShdw>
                </a:effectLst>
              </a:rPr>
              <a:t> حاجاته الاجتماعية كالحاجة </a:t>
            </a:r>
            <a:r>
              <a:rPr lang="ar-DZ" sz="2400" b="1" dirty="0" err="1" smtClean="0">
                <a:ln w="11430">
                  <a:solidFill>
                    <a:schemeClr val="tx1"/>
                  </a:solidFill>
                </a:ln>
                <a:effectLst>
                  <a:outerShdw blurRad="50800" dist="39000" dir="5460000" algn="tl">
                    <a:srgbClr val="000000">
                      <a:alpha val="38000"/>
                    </a:srgbClr>
                  </a:outerShdw>
                </a:effectLst>
              </a:rPr>
              <a:t>الى</a:t>
            </a:r>
            <a:r>
              <a:rPr lang="ar-DZ" sz="2400" b="1" dirty="0" smtClean="0">
                <a:ln w="11430">
                  <a:solidFill>
                    <a:schemeClr val="tx1"/>
                  </a:solidFill>
                </a:ln>
                <a:effectLst>
                  <a:outerShdw blurRad="50800" dist="39000" dir="5460000" algn="tl">
                    <a:srgbClr val="000000">
                      <a:alpha val="38000"/>
                    </a:srgbClr>
                  </a:outerShdw>
                </a:effectLst>
              </a:rPr>
              <a:t> التقدير </a:t>
            </a:r>
            <a:r>
              <a:rPr lang="ar-DZ" sz="2400" b="1" dirty="0" err="1" smtClean="0">
                <a:ln w="11430">
                  <a:solidFill>
                    <a:schemeClr val="tx1"/>
                  </a:solidFill>
                </a:ln>
                <a:effectLst>
                  <a:outerShdw blurRad="50800" dist="39000" dir="5460000" algn="tl">
                    <a:srgbClr val="000000">
                      <a:alpha val="38000"/>
                    </a:srgbClr>
                  </a:outerShdw>
                </a:effectLst>
              </a:rPr>
              <a:t>او</a:t>
            </a:r>
            <a:r>
              <a:rPr lang="ar-DZ" sz="2400" b="1" dirty="0" smtClean="0">
                <a:ln w="11430">
                  <a:solidFill>
                    <a:schemeClr val="tx1"/>
                  </a:solidFill>
                </a:ln>
                <a:effectLst>
                  <a:outerShdw blurRad="50800" dist="39000" dir="5460000" algn="tl">
                    <a:srgbClr val="000000">
                      <a:alpha val="38000"/>
                    </a:srgbClr>
                  </a:outerShdw>
                </a:effectLst>
              </a:rPr>
              <a:t> الحاجة إلى تحقيق الذات .فالحاجة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ما يرتبط </a:t>
            </a:r>
            <a:r>
              <a:rPr lang="ar-DZ" sz="2400" b="1" dirty="0" err="1" smtClean="0">
                <a:ln w="11430">
                  <a:solidFill>
                    <a:schemeClr val="tx1"/>
                  </a:solidFill>
                </a:ln>
                <a:effectLst>
                  <a:outerShdw blurRad="50800" dist="39000" dir="5460000" algn="tl">
                    <a:srgbClr val="000000">
                      <a:alpha val="38000"/>
                    </a:srgbClr>
                  </a:outerShdw>
                </a:effectLst>
              </a:rPr>
              <a:t>بها</a:t>
            </a:r>
            <a:r>
              <a:rPr lang="ar-DZ" sz="2400" b="1" dirty="0" smtClean="0">
                <a:ln w="11430">
                  <a:solidFill>
                    <a:schemeClr val="tx1"/>
                  </a:solidFill>
                </a:ln>
                <a:effectLst>
                  <a:outerShdw blurRad="50800" dist="39000" dir="5460000" algn="tl">
                    <a:srgbClr val="000000">
                      <a:alpha val="38000"/>
                    </a:srgbClr>
                  </a:outerShdw>
                </a:effectLst>
              </a:rPr>
              <a:t> من حوافز هي التي تدفع الفرد إلى النشاط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إصدار الحركات الهادفة إلى إشباعها.</a:t>
            </a:r>
            <a:endParaRPr lang="fr-FR" sz="2400" b="1" dirty="0" smtClean="0">
              <a:ln w="11430">
                <a:solidFill>
                  <a:schemeClr val="tx1"/>
                </a:solidFill>
              </a:ln>
              <a:effectLst>
                <a:outerShdw blurRad="50800" dist="39000" dir="5460000" algn="tl">
                  <a:srgbClr val="000000">
                    <a:alpha val="38000"/>
                  </a:srgbClr>
                </a:outerShdw>
              </a:effectLst>
            </a:endParaRPr>
          </a:p>
          <a:p>
            <a:pPr algn="just" rtl="1"/>
            <a:r>
              <a:rPr lang="ar-DZ" sz="2400" b="1" dirty="0" smtClean="0">
                <a:ln w="11430">
                  <a:solidFill>
                    <a:schemeClr val="tx1"/>
                  </a:solidFill>
                </a:ln>
                <a:effectLst>
                  <a:outerShdw blurRad="50800" dist="39000" dir="5460000" algn="tl">
                    <a:srgbClr val="000000">
                      <a:alpha val="38000"/>
                    </a:srgbClr>
                  </a:outerShdw>
                </a:effectLst>
              </a:rPr>
              <a:t>      فمدرس </a:t>
            </a:r>
            <a:r>
              <a:rPr lang="ar-DZ" sz="2400" b="1" dirty="0" smtClean="0">
                <a:ln w="11430">
                  <a:solidFill>
                    <a:schemeClr val="tx1"/>
                  </a:solidFill>
                </a:ln>
                <a:effectLst>
                  <a:outerShdw blurRad="50800" dist="39000" dir="5460000" algn="tl">
                    <a:srgbClr val="000000">
                      <a:alpha val="38000"/>
                    </a:srgbClr>
                  </a:outerShdw>
                </a:effectLst>
              </a:rPr>
              <a:t>التربية الرياضية الذي يستطيع أن يقدم المهارة الحركية التي يكون بصدد تعليمها لأبنائه بطريقة جذابة تتحدى قدراتهم الحركية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تستثير حاجاتهم الاجتماعية هو ذلك المعلم الذي يساعد </a:t>
            </a:r>
            <a:r>
              <a:rPr lang="ar-DZ" sz="2400" b="1" dirty="0" err="1" smtClean="0">
                <a:ln w="11430">
                  <a:solidFill>
                    <a:schemeClr val="tx1"/>
                  </a:solidFill>
                </a:ln>
                <a:effectLst>
                  <a:outerShdw blurRad="50800" dist="39000" dir="5460000" algn="tl">
                    <a:srgbClr val="000000">
                      <a:alpha val="38000"/>
                    </a:srgbClr>
                  </a:outerShdw>
                </a:effectLst>
              </a:rPr>
              <a:t>أبنائة</a:t>
            </a:r>
            <a:r>
              <a:rPr lang="ar-DZ" sz="2400" b="1" dirty="0" smtClean="0">
                <a:ln w="11430">
                  <a:solidFill>
                    <a:schemeClr val="tx1"/>
                  </a:solidFill>
                </a:ln>
                <a:effectLst>
                  <a:outerShdw blurRad="50800" dist="39000" dir="5460000" algn="tl">
                    <a:srgbClr val="000000">
                      <a:alpha val="38000"/>
                    </a:srgbClr>
                  </a:outerShdw>
                </a:effectLst>
              </a:rPr>
              <a:t> على الانتقاء السريع الصحيح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من ثم التعلم.</a:t>
            </a:r>
            <a:endParaRPr lang="fr-FR" sz="2400" b="1" dirty="0" smtClean="0">
              <a:ln w="11430">
                <a:solidFill>
                  <a:schemeClr val="tx1"/>
                </a:solidFill>
              </a:ln>
              <a:effectLst>
                <a:outerShdw blurRad="50800" dist="39000" dir="5460000" algn="tl">
                  <a:srgbClr val="000000">
                    <a:alpha val="38000"/>
                  </a:srgbClr>
                </a:outerShdw>
              </a:effectLst>
            </a:endParaRPr>
          </a:p>
          <a:p>
            <a:endParaRPr lang="fr-FR"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214282" y="142852"/>
            <a:ext cx="8280000" cy="828000"/>
          </a:xfrm>
          <a:prstGeom prst="ellipse">
            <a:avLst/>
          </a:pr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5">
              <a:hueOff val="0"/>
              <a:satOff val="0"/>
              <a:lumOff val="0"/>
              <a:alphaOff val="0"/>
            </a:schemeClr>
          </a:fillRef>
          <a:effectRef idx="2">
            <a:schemeClr val="accent5">
              <a:hueOff val="0"/>
              <a:satOff val="0"/>
              <a:lumOff val="0"/>
              <a:alphaOff val="0"/>
            </a:schemeClr>
          </a:effectRef>
          <a:fontRef idx="minor">
            <a:schemeClr val="lt1"/>
          </a:fontRef>
        </p:style>
        <p:txBody>
          <a:bodyPr/>
          <a:lstStyle/>
          <a:p>
            <a:pPr algn="ctr" rtl="1"/>
            <a:r>
              <a:rPr lang="ar-DZ" sz="3600" b="1" dirty="0" smtClean="0">
                <a:solidFill>
                  <a:schemeClr val="tx1"/>
                </a:solidFill>
              </a:rPr>
              <a:t>وضوح الهدف </a:t>
            </a:r>
          </a:p>
          <a:p>
            <a:pPr algn="ctr"/>
            <a:endParaRPr lang="fr-FR" sz="3600" b="1" dirty="0">
              <a:solidFill>
                <a:schemeClr val="tx1"/>
              </a:solidFill>
            </a:endParaRPr>
          </a:p>
        </p:txBody>
      </p:sp>
      <p:sp>
        <p:nvSpPr>
          <p:cNvPr id="3" name="Rectangle à coins arrondis 2"/>
          <p:cNvSpPr/>
          <p:nvPr/>
        </p:nvSpPr>
        <p:spPr>
          <a:xfrm>
            <a:off x="214282" y="1428736"/>
            <a:ext cx="8715436" cy="514353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fr-FR"/>
          </a:p>
        </p:txBody>
      </p:sp>
      <p:sp>
        <p:nvSpPr>
          <p:cNvPr id="4" name="ZoneTexte 3"/>
          <p:cNvSpPr txBox="1"/>
          <p:nvPr/>
        </p:nvSpPr>
        <p:spPr>
          <a:xfrm>
            <a:off x="357158" y="1643050"/>
            <a:ext cx="8358246" cy="5262979"/>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rtl="1"/>
            <a:r>
              <a:rPr lang="ar-DZ" sz="2400" b="1" dirty="0" smtClean="0">
                <a:ln w="11430">
                  <a:solidFill>
                    <a:schemeClr val="tx1"/>
                  </a:solidFill>
                </a:ln>
                <a:effectLst>
                  <a:outerShdw blurRad="50800" dist="39000" dir="5460000" algn="tl">
                    <a:srgbClr val="000000">
                      <a:alpha val="38000"/>
                    </a:srgbClr>
                  </a:outerShdw>
                </a:effectLst>
              </a:rPr>
              <a:t>      إن </a:t>
            </a:r>
            <a:r>
              <a:rPr lang="ar-DZ" sz="2400" b="1" dirty="0" smtClean="0">
                <a:ln w="11430">
                  <a:solidFill>
                    <a:schemeClr val="tx1"/>
                  </a:solidFill>
                </a:ln>
                <a:effectLst>
                  <a:outerShdw blurRad="50800" dist="39000" dir="5460000" algn="tl">
                    <a:srgbClr val="000000">
                      <a:alpha val="38000"/>
                    </a:srgbClr>
                  </a:outerShdw>
                </a:effectLst>
              </a:rPr>
              <a:t>وضوح  الهدف الحركي بصورة تسمح بالتعرف الجيد على مكوناته يساعد المتعلم على انتقاء الحركات المناسبة المطلوبة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حذف الحركات الخاطئة غير المطلوبة.</a:t>
            </a:r>
            <a:endParaRPr lang="fr-FR" sz="2400" b="1" dirty="0" smtClean="0">
              <a:ln w="11430">
                <a:solidFill>
                  <a:schemeClr val="tx1"/>
                </a:solidFill>
              </a:ln>
              <a:effectLst>
                <a:outerShdw blurRad="50800" dist="39000" dir="5460000" algn="tl">
                  <a:srgbClr val="000000">
                    <a:alpha val="38000"/>
                  </a:srgbClr>
                </a:outerShdw>
              </a:effectLst>
            </a:endParaRPr>
          </a:p>
          <a:p>
            <a:pPr algn="just" rtl="1"/>
            <a:r>
              <a:rPr lang="ar-DZ" sz="2400" b="1" dirty="0" smtClean="0">
                <a:ln w="11430">
                  <a:solidFill>
                    <a:schemeClr val="tx1"/>
                  </a:solidFill>
                </a:ln>
                <a:effectLst>
                  <a:outerShdw blurRad="50800" dist="39000" dir="5460000" algn="tl">
                    <a:srgbClr val="000000">
                      <a:alpha val="38000"/>
                    </a:srgbClr>
                  </a:outerShdw>
                </a:effectLst>
              </a:rPr>
              <a:t>     و </a:t>
            </a:r>
            <a:r>
              <a:rPr lang="ar-DZ" sz="2400" b="1" dirty="0" smtClean="0">
                <a:ln w="11430">
                  <a:solidFill>
                    <a:schemeClr val="tx1"/>
                  </a:solidFill>
                </a:ln>
                <a:effectLst>
                  <a:outerShdw blurRad="50800" dist="39000" dir="5460000" algn="tl">
                    <a:srgbClr val="000000">
                      <a:alpha val="38000"/>
                    </a:srgbClr>
                  </a:outerShdw>
                </a:effectLst>
              </a:rPr>
              <a:t>لهذا أصبح لزاما على المربي الرياضي أن يجيد أداء المهارات الحركية التي يكون بصدد تعليمها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أن يستخدم الصور المتحركة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الأفلام السينمائية كلما أمكن ذلك، حتى يستطيع </a:t>
            </a:r>
            <a:r>
              <a:rPr lang="ar-DZ" sz="2400" b="1" dirty="0" err="1" smtClean="0">
                <a:ln w="11430">
                  <a:solidFill>
                    <a:schemeClr val="tx1"/>
                  </a:solidFill>
                </a:ln>
                <a:effectLst>
                  <a:outerShdw blurRad="50800" dist="39000" dir="5460000" algn="tl">
                    <a:srgbClr val="000000">
                      <a:alpha val="38000"/>
                    </a:srgbClr>
                  </a:outerShdw>
                </a:effectLst>
              </a:rPr>
              <a:t>ان</a:t>
            </a:r>
            <a:r>
              <a:rPr lang="ar-DZ" sz="2400" b="1" dirty="0" smtClean="0">
                <a:ln w="11430">
                  <a:solidFill>
                    <a:schemeClr val="tx1"/>
                  </a:solidFill>
                </a:ln>
                <a:effectLst>
                  <a:outerShdw blurRad="50800" dist="39000" dir="5460000" algn="tl">
                    <a:srgbClr val="000000">
                      <a:alpha val="38000"/>
                    </a:srgbClr>
                  </a:outerShdw>
                </a:effectLst>
              </a:rPr>
              <a:t> يعطي صورة واضحة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دقيقة على طبيعة الهدف الحركي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مكوناته،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بذلك يساعد أبنائه على عملية الانتقاء بسهولة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يسر.</a:t>
            </a:r>
            <a:endParaRPr lang="fr-FR" sz="2400" b="1" dirty="0" smtClean="0">
              <a:ln w="11430">
                <a:solidFill>
                  <a:schemeClr val="tx1"/>
                </a:solidFill>
              </a:ln>
              <a:effectLst>
                <a:outerShdw blurRad="50800" dist="39000" dir="5460000" algn="tl">
                  <a:srgbClr val="000000">
                    <a:alpha val="38000"/>
                  </a:srgbClr>
                </a:outerShdw>
              </a:effectLst>
            </a:endParaRPr>
          </a:p>
          <a:p>
            <a:pPr algn="just" rtl="1"/>
            <a:r>
              <a:rPr lang="ar-DZ" sz="2400" b="1" dirty="0" smtClean="0">
                <a:ln w="11430">
                  <a:solidFill>
                    <a:schemeClr val="tx1"/>
                  </a:solidFill>
                </a:ln>
                <a:effectLst>
                  <a:outerShdw blurRad="50800" dist="39000" dir="5460000" algn="tl">
                    <a:srgbClr val="000000">
                      <a:alpha val="38000"/>
                    </a:srgbClr>
                  </a:outerShdw>
                </a:effectLst>
              </a:rPr>
              <a:t>     و </a:t>
            </a:r>
            <a:r>
              <a:rPr lang="ar-DZ" sz="2400" b="1" dirty="0" smtClean="0">
                <a:ln w="11430">
                  <a:solidFill>
                    <a:schemeClr val="tx1"/>
                  </a:solidFill>
                </a:ln>
                <a:effectLst>
                  <a:outerShdw blurRad="50800" dist="39000" dir="5460000" algn="tl">
                    <a:srgbClr val="000000">
                      <a:alpha val="38000"/>
                    </a:srgbClr>
                  </a:outerShdw>
                </a:effectLst>
              </a:rPr>
              <a:t>لكن وضوح الهدف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تحديده لا يعتمد فقط على طريقة عرضه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إنما تنظيم الموقف التعليمي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ما </a:t>
            </a:r>
            <a:r>
              <a:rPr lang="ar-DZ" sz="2400" b="1" dirty="0" err="1" smtClean="0">
                <a:ln w="11430">
                  <a:solidFill>
                    <a:schemeClr val="tx1"/>
                  </a:solidFill>
                </a:ln>
                <a:effectLst>
                  <a:outerShdw blurRad="50800" dist="39000" dir="5460000" algn="tl">
                    <a:srgbClr val="000000">
                      <a:alpha val="38000"/>
                    </a:srgbClr>
                  </a:outerShdw>
                </a:effectLst>
              </a:rPr>
              <a:t>به</a:t>
            </a:r>
            <a:r>
              <a:rPr lang="ar-DZ" sz="2400" b="1" dirty="0" smtClean="0">
                <a:ln w="11430">
                  <a:solidFill>
                    <a:schemeClr val="tx1"/>
                  </a:solidFill>
                </a:ln>
                <a:effectLst>
                  <a:outerShdw blurRad="50800" dist="39000" dir="5460000" algn="tl">
                    <a:srgbClr val="000000">
                      <a:alpha val="38000"/>
                    </a:srgbClr>
                  </a:outerShdw>
                </a:effectLst>
              </a:rPr>
              <a:t> من مثيرات يعتبر من أهم المتغيرات التي تساعد على ذلك.</a:t>
            </a:r>
            <a:endParaRPr lang="fr-FR" sz="2400" b="1" dirty="0" smtClean="0">
              <a:ln w="11430">
                <a:solidFill>
                  <a:schemeClr val="tx1"/>
                </a:solidFill>
              </a:ln>
              <a:effectLst>
                <a:outerShdw blurRad="50800" dist="39000" dir="5460000" algn="tl">
                  <a:srgbClr val="000000">
                    <a:alpha val="38000"/>
                  </a:srgbClr>
                </a:outerShdw>
              </a:effectLst>
            </a:endParaRPr>
          </a:p>
          <a:p>
            <a:pPr algn="just" rtl="1"/>
            <a:r>
              <a:rPr lang="ar-DZ" sz="2400" b="1" dirty="0" smtClean="0">
                <a:ln w="11430">
                  <a:solidFill>
                    <a:schemeClr val="tx1"/>
                  </a:solidFill>
                </a:ln>
                <a:effectLst>
                  <a:outerShdw blurRad="50800" dist="39000" dir="5460000" algn="tl">
                    <a:srgbClr val="000000">
                      <a:alpha val="38000"/>
                    </a:srgbClr>
                  </a:outerShdw>
                </a:effectLst>
              </a:rPr>
              <a:t>فالنموذج الذي يقدمه المدرس أو المدرب للمهارة سواء كان نموذج حي </a:t>
            </a:r>
            <a:r>
              <a:rPr lang="ar-DZ" sz="2400" b="1" dirty="0" err="1" smtClean="0">
                <a:ln w="11430">
                  <a:solidFill>
                    <a:schemeClr val="tx1"/>
                  </a:solidFill>
                </a:ln>
                <a:effectLst>
                  <a:outerShdw blurRad="50800" dist="39000" dir="5460000" algn="tl">
                    <a:srgbClr val="000000">
                      <a:alpha val="38000"/>
                    </a:srgbClr>
                  </a:outerShdw>
                </a:effectLst>
              </a:rPr>
              <a:t>او</a:t>
            </a:r>
            <a:r>
              <a:rPr lang="ar-DZ" sz="2400" b="1" dirty="0" smtClean="0">
                <a:ln w="11430">
                  <a:solidFill>
                    <a:schemeClr val="tx1"/>
                  </a:solidFill>
                </a:ln>
                <a:effectLst>
                  <a:outerShdw blurRad="50800" dist="39000" dir="5460000" algn="tl">
                    <a:srgbClr val="000000">
                      <a:alpha val="38000"/>
                    </a:srgbClr>
                  </a:outerShdw>
                </a:effectLst>
              </a:rPr>
              <a:t> عن طريق صور متحركة </a:t>
            </a:r>
            <a:r>
              <a:rPr lang="ar-DZ" sz="2400" b="1" dirty="0" err="1" smtClean="0">
                <a:ln w="11430">
                  <a:solidFill>
                    <a:schemeClr val="tx1"/>
                  </a:solidFill>
                </a:ln>
                <a:effectLst>
                  <a:outerShdw blurRad="50800" dist="39000" dir="5460000" algn="tl">
                    <a:srgbClr val="000000">
                      <a:alpha val="38000"/>
                    </a:srgbClr>
                  </a:outerShdw>
                </a:effectLst>
              </a:rPr>
              <a:t>او</a:t>
            </a:r>
            <a:r>
              <a:rPr lang="ar-DZ" sz="2400" b="1" dirty="0" smtClean="0">
                <a:ln w="11430">
                  <a:solidFill>
                    <a:schemeClr val="tx1"/>
                  </a:solidFill>
                </a:ln>
                <a:effectLst>
                  <a:outerShdw blurRad="50800" dist="39000" dir="5460000" algn="tl">
                    <a:srgbClr val="000000">
                      <a:alpha val="38000"/>
                    </a:srgbClr>
                  </a:outerShdw>
                </a:effectLst>
              </a:rPr>
              <a:t> الأفلام </a:t>
            </a:r>
            <a:r>
              <a:rPr lang="ar-DZ" sz="2400" b="1" dirty="0" err="1" smtClean="0">
                <a:ln w="11430">
                  <a:solidFill>
                    <a:schemeClr val="tx1"/>
                  </a:solidFill>
                </a:ln>
                <a:effectLst>
                  <a:outerShdw blurRad="50800" dist="39000" dir="5460000" algn="tl">
                    <a:srgbClr val="000000">
                      <a:alpha val="38000"/>
                    </a:srgbClr>
                  </a:outerShdw>
                </a:effectLst>
              </a:rPr>
              <a:t>السنمائية</a:t>
            </a:r>
            <a:r>
              <a:rPr lang="ar-DZ" sz="2400" b="1" dirty="0" smtClean="0">
                <a:ln w="11430">
                  <a:solidFill>
                    <a:schemeClr val="tx1"/>
                  </a:solidFill>
                </a:ln>
                <a:effectLst>
                  <a:outerShdw blurRad="50800" dist="39000" dir="5460000" algn="tl">
                    <a:srgbClr val="000000">
                      <a:alpha val="38000"/>
                    </a:srgbClr>
                  </a:outerShdw>
                </a:effectLst>
              </a:rPr>
              <a:t> يجب أن يكون عرضه بتنظيم معين يسمح للمتعلم بادراك جميع الحركات التي  تشتمل عليها المهارة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العلاقة بينهما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كذلك التسلسل الصحيح لمكوناتها.</a:t>
            </a:r>
            <a:endParaRPr lang="fr-FR" sz="2400" b="1" dirty="0" smtClean="0">
              <a:ln w="11430">
                <a:solidFill>
                  <a:schemeClr val="tx1"/>
                </a:solidFill>
              </a:ln>
              <a:effectLst>
                <a:outerShdw blurRad="50800" dist="39000" dir="5460000" algn="tl">
                  <a:srgbClr val="000000">
                    <a:alpha val="38000"/>
                  </a:srgbClr>
                </a:outerShdw>
              </a:effectLst>
            </a:endParaRPr>
          </a:p>
          <a:p>
            <a:pPr algn="just"/>
            <a:endParaRPr lang="fr-FR" sz="2400" b="1" dirty="0">
              <a:ln w="11430">
                <a:solidFill>
                  <a:schemeClr val="tx1"/>
                </a:solidFill>
              </a:ln>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500034" y="214290"/>
            <a:ext cx="8279996" cy="1643074"/>
            <a:chOff x="1898901" y="2624835"/>
            <a:chExt cx="1043921" cy="475548"/>
          </a:xfrm>
          <a:scene3d>
            <a:camera prst="orthographicFront"/>
            <a:lightRig rig="flat" dir="t"/>
          </a:scene3d>
        </p:grpSpPr>
        <p:sp>
          <p:nvSpPr>
            <p:cNvPr id="3" name="Ellipse 2"/>
            <p:cNvSpPr/>
            <p:nvPr/>
          </p:nvSpPr>
          <p:spPr>
            <a:xfrm>
              <a:off x="1898901" y="2624835"/>
              <a:ext cx="1043921" cy="239645"/>
            </a:xfrm>
            <a:prstGeom prst="ellipse">
              <a:avLst/>
            </a:prstGeom>
            <a:sp3d prstMaterial="plastic">
              <a:bevelT w="120900" h="88900"/>
              <a:bevelB w="88900" h="31750" prst="angle"/>
            </a:sp3d>
          </p:spPr>
          <p:style>
            <a:lnRef idx="0">
              <a:schemeClr val="lt1">
                <a:hueOff val="0"/>
                <a:satOff val="0"/>
                <a:lumOff val="0"/>
                <a:alphaOff val="0"/>
              </a:schemeClr>
            </a:lnRef>
            <a:fillRef idx="3">
              <a:schemeClr val="accent5">
                <a:hueOff val="-5960326"/>
                <a:satOff val="23887"/>
                <a:lumOff val="5177"/>
                <a:alphaOff val="0"/>
              </a:schemeClr>
            </a:fillRef>
            <a:effectRef idx="2">
              <a:schemeClr val="accent5">
                <a:hueOff val="-5960326"/>
                <a:satOff val="23887"/>
                <a:lumOff val="5177"/>
                <a:alphaOff val="0"/>
              </a:schemeClr>
            </a:effectRef>
            <a:fontRef idx="minor">
              <a:schemeClr val="lt1"/>
            </a:fontRef>
          </p:style>
          <p:txBody>
            <a:bodyPr/>
            <a:lstStyle/>
            <a:p>
              <a:pPr algn="ctr" rtl="1"/>
              <a:r>
                <a:rPr lang="ar-DZ" sz="3600" b="1" dirty="0" smtClean="0">
                  <a:solidFill>
                    <a:schemeClr val="tx1"/>
                  </a:solidFill>
                </a:rPr>
                <a:t>التغذية المرتدة</a:t>
              </a:r>
              <a:endParaRPr lang="fr-FR" sz="3600" b="1" dirty="0">
                <a:solidFill>
                  <a:schemeClr val="tx1"/>
                </a:solidFill>
              </a:endParaRPr>
            </a:p>
          </p:txBody>
        </p:sp>
        <p:sp>
          <p:nvSpPr>
            <p:cNvPr id="4" name="Ellipse 4"/>
            <p:cNvSpPr/>
            <p:nvPr/>
          </p:nvSpPr>
          <p:spPr>
            <a:xfrm>
              <a:off x="2205123" y="2739945"/>
              <a:ext cx="360438" cy="360438"/>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fr-FR" sz="2100" kern="1200"/>
            </a:p>
          </p:txBody>
        </p:sp>
      </p:grpSp>
      <p:sp>
        <p:nvSpPr>
          <p:cNvPr id="5" name="Rectangle à coins arrondis 4"/>
          <p:cNvSpPr/>
          <p:nvPr/>
        </p:nvSpPr>
        <p:spPr>
          <a:xfrm>
            <a:off x="214282" y="1428736"/>
            <a:ext cx="8715436" cy="514353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fr-FR"/>
          </a:p>
        </p:txBody>
      </p:sp>
      <p:sp>
        <p:nvSpPr>
          <p:cNvPr id="6" name="ZoneTexte 5"/>
          <p:cNvSpPr txBox="1"/>
          <p:nvPr/>
        </p:nvSpPr>
        <p:spPr>
          <a:xfrm>
            <a:off x="214282" y="1785926"/>
            <a:ext cx="8643998" cy="5262979"/>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r" rtl="1"/>
            <a:r>
              <a:rPr lang="ar-DZ" sz="2400" b="1" dirty="0" smtClean="0">
                <a:ln w="11430">
                  <a:solidFill>
                    <a:schemeClr val="tx1"/>
                  </a:solidFill>
                </a:ln>
                <a:effectLst>
                  <a:outerShdw blurRad="50800" dist="39000" dir="5460000" algn="tl">
                    <a:srgbClr val="000000">
                      <a:alpha val="38000"/>
                    </a:srgbClr>
                  </a:outerShdw>
                </a:effectLst>
              </a:rPr>
              <a:t>تلعب المعلومات العائدة إلى المتعلم عن أدائه دورا بالغ الأهمية في عملية الانتقاء حتى أطلق عليها العلماء اسم "التغذية المرتدة"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ذلك لأن المتعلم في محاولاته الأولى لأداء المهارة يقوم باستجابات تعتبر إلى حد ما مؤقتة يهدف من خلالها تحقيق الهدف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تبعا لمعلومات نجاح أو فشل هذه الاستجابات تتم عملية انتقاء الحركات الصحيحة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حذف الحركات الخاطئة.</a:t>
            </a:r>
            <a:endParaRPr lang="fr-FR" sz="2400" b="1" dirty="0" smtClean="0">
              <a:ln w="11430">
                <a:solidFill>
                  <a:schemeClr val="tx1"/>
                </a:solidFill>
              </a:ln>
              <a:effectLst>
                <a:outerShdw blurRad="50800" dist="39000" dir="5460000" algn="tl">
                  <a:srgbClr val="000000">
                    <a:alpha val="38000"/>
                  </a:srgbClr>
                </a:outerShdw>
              </a:effectLst>
            </a:endParaRPr>
          </a:p>
          <a:p>
            <a:pPr algn="r" rtl="1"/>
            <a:r>
              <a:rPr lang="ar-DZ" sz="2400" b="1" dirty="0" smtClean="0">
                <a:ln w="11430">
                  <a:solidFill>
                    <a:schemeClr val="tx1"/>
                  </a:solidFill>
                </a:ln>
                <a:effectLst>
                  <a:outerShdw blurRad="50800" dist="39000" dir="5460000" algn="tl">
                    <a:srgbClr val="000000">
                      <a:alpha val="38000"/>
                    </a:srgbClr>
                  </a:outerShdw>
                </a:effectLst>
              </a:rPr>
              <a:t>و التغذية المرتدة </a:t>
            </a:r>
            <a:r>
              <a:rPr lang="ar-DZ" sz="2400" b="1" dirty="0" err="1" smtClean="0">
                <a:ln w="11430">
                  <a:solidFill>
                    <a:schemeClr val="tx1"/>
                  </a:solidFill>
                </a:ln>
                <a:effectLst>
                  <a:outerShdw blurRad="50800" dist="39000" dir="5460000" algn="tl">
                    <a:srgbClr val="000000">
                      <a:alpha val="38000"/>
                    </a:srgbClr>
                  </a:outerShdw>
                </a:effectLst>
              </a:rPr>
              <a:t>بالاضافة</a:t>
            </a:r>
            <a:r>
              <a:rPr lang="ar-DZ" sz="2400" b="1" dirty="0" smtClean="0">
                <a:ln w="11430">
                  <a:solidFill>
                    <a:schemeClr val="tx1"/>
                  </a:solidFill>
                </a:ln>
                <a:effectLst>
                  <a:outerShdw blurRad="50800" dist="39000" dir="5460000" algn="tl">
                    <a:srgbClr val="000000">
                      <a:alpha val="38000"/>
                    </a:srgbClr>
                  </a:outerShdw>
                </a:effectLst>
              </a:rPr>
              <a:t> إلى أنها تمد  المتعلم بالمعلومات التي على ضوئها يمكن انتقاء حركاته الصحيحة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حذف حركاته الخاطئة فإنها تجعل المتعلم أكثر حفزا بأنها بمثابة الباعث في الموقف التعليمي.</a:t>
            </a:r>
            <a:endParaRPr lang="fr-FR" sz="2400" b="1" dirty="0" smtClean="0">
              <a:ln w="11430">
                <a:solidFill>
                  <a:schemeClr val="tx1"/>
                </a:solidFill>
              </a:ln>
              <a:effectLst>
                <a:outerShdw blurRad="50800" dist="39000" dir="5460000" algn="tl">
                  <a:srgbClr val="000000">
                    <a:alpha val="38000"/>
                  </a:srgbClr>
                </a:outerShdw>
              </a:effectLst>
            </a:endParaRPr>
          </a:p>
          <a:p>
            <a:pPr algn="r" rtl="1"/>
            <a:r>
              <a:rPr lang="ar-DZ" sz="2400" b="1" dirty="0" smtClean="0">
                <a:ln w="11430">
                  <a:solidFill>
                    <a:schemeClr val="tx1"/>
                  </a:solidFill>
                </a:ln>
                <a:effectLst>
                  <a:outerShdw blurRad="50800" dist="39000" dir="5460000" algn="tl">
                    <a:srgbClr val="000000">
                      <a:alpha val="38000"/>
                    </a:srgbClr>
                  </a:outerShdw>
                </a:effectLst>
              </a:rPr>
              <a:t>و لقد دلت الدراسات الرائدة التي أجراها سليمان الخضري في عملية الانتقاء أن معلومات التغذية المرتدة شرط ضروري لابد من توفره في الموقف التعليمي حتى يمكن أن تحدث عملية الانتقاء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أن مفهوم المحاولات المؤقتة التي يؤديها المتعلم  في بداية الموقف التعليمي ما هو إلا تعبير عن نوع من الاستجابات التي يجريها المتعلم ، هذه </a:t>
            </a:r>
            <a:r>
              <a:rPr lang="ar-DZ" sz="2400" b="1" dirty="0" smtClean="0">
                <a:ln w="11430">
                  <a:solidFill>
                    <a:schemeClr val="tx1"/>
                  </a:solidFill>
                </a:ln>
                <a:effectLst>
                  <a:outerShdw blurRad="50800" dist="39000" dir="5460000" algn="tl">
                    <a:srgbClr val="000000">
                      <a:alpha val="38000"/>
                    </a:srgbClr>
                  </a:outerShdw>
                </a:effectLst>
              </a:rPr>
              <a:t>الاستجابات</a:t>
            </a:r>
            <a:endParaRPr lang="fr-FR" sz="2400" b="1" dirty="0" smtClean="0">
              <a:ln w="11430">
                <a:solidFill>
                  <a:schemeClr val="tx1"/>
                </a:solidFill>
              </a:ln>
              <a:effectLst>
                <a:outerShdw blurRad="50800" dist="39000" dir="5460000" algn="tl">
                  <a:srgbClr val="000000">
                    <a:alpha val="38000"/>
                  </a:srgbClr>
                </a:outerShdw>
              </a:effectLst>
            </a:endParaRPr>
          </a:p>
          <a:p>
            <a:pPr algn="r"/>
            <a:endParaRPr lang="fr-FR"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500034" y="214290"/>
            <a:ext cx="8279996" cy="1643074"/>
            <a:chOff x="1898901" y="2624835"/>
            <a:chExt cx="1043921" cy="475548"/>
          </a:xfrm>
          <a:scene3d>
            <a:camera prst="orthographicFront"/>
            <a:lightRig rig="flat" dir="t"/>
          </a:scene3d>
        </p:grpSpPr>
        <p:sp>
          <p:nvSpPr>
            <p:cNvPr id="3" name="Ellipse 2"/>
            <p:cNvSpPr/>
            <p:nvPr/>
          </p:nvSpPr>
          <p:spPr>
            <a:xfrm>
              <a:off x="1898901" y="2624835"/>
              <a:ext cx="1043921" cy="239645"/>
            </a:xfrm>
            <a:prstGeom prst="ellipse">
              <a:avLst/>
            </a:prstGeom>
            <a:sp3d prstMaterial="plastic">
              <a:bevelT w="120900" h="88900"/>
              <a:bevelB w="88900" h="31750" prst="angle"/>
            </a:sp3d>
          </p:spPr>
          <p:style>
            <a:lnRef idx="0">
              <a:schemeClr val="lt1">
                <a:hueOff val="0"/>
                <a:satOff val="0"/>
                <a:lumOff val="0"/>
                <a:alphaOff val="0"/>
              </a:schemeClr>
            </a:lnRef>
            <a:fillRef idx="3">
              <a:schemeClr val="accent5">
                <a:hueOff val="-5960326"/>
                <a:satOff val="23887"/>
                <a:lumOff val="5177"/>
                <a:alphaOff val="0"/>
              </a:schemeClr>
            </a:fillRef>
            <a:effectRef idx="2">
              <a:schemeClr val="accent5">
                <a:hueOff val="-5960326"/>
                <a:satOff val="23887"/>
                <a:lumOff val="5177"/>
                <a:alphaOff val="0"/>
              </a:schemeClr>
            </a:effectRef>
            <a:fontRef idx="minor">
              <a:schemeClr val="lt1"/>
            </a:fontRef>
          </p:style>
          <p:txBody>
            <a:bodyPr/>
            <a:lstStyle/>
            <a:p>
              <a:pPr algn="ctr" rtl="1"/>
              <a:r>
                <a:rPr lang="ar-DZ" sz="3600" b="1" dirty="0" smtClean="0">
                  <a:solidFill>
                    <a:schemeClr val="tx1"/>
                  </a:solidFill>
                </a:rPr>
                <a:t>التغذية المرتدة</a:t>
              </a:r>
              <a:endParaRPr lang="fr-FR" sz="3600" b="1" dirty="0">
                <a:solidFill>
                  <a:schemeClr val="tx1"/>
                </a:solidFill>
              </a:endParaRPr>
            </a:p>
          </p:txBody>
        </p:sp>
        <p:sp>
          <p:nvSpPr>
            <p:cNvPr id="4" name="Ellipse 4"/>
            <p:cNvSpPr/>
            <p:nvPr/>
          </p:nvSpPr>
          <p:spPr>
            <a:xfrm>
              <a:off x="2205123" y="2739945"/>
              <a:ext cx="360438" cy="360438"/>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fr-FR" sz="2100" kern="1200"/>
            </a:p>
          </p:txBody>
        </p:sp>
      </p:grpSp>
      <p:sp>
        <p:nvSpPr>
          <p:cNvPr id="5" name="Rectangle à coins arrondis 4"/>
          <p:cNvSpPr/>
          <p:nvPr/>
        </p:nvSpPr>
        <p:spPr>
          <a:xfrm>
            <a:off x="214282" y="1428736"/>
            <a:ext cx="8715436" cy="514353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fr-FR"/>
          </a:p>
        </p:txBody>
      </p:sp>
      <p:sp>
        <p:nvSpPr>
          <p:cNvPr id="6" name="ZoneTexte 5"/>
          <p:cNvSpPr txBox="1"/>
          <p:nvPr/>
        </p:nvSpPr>
        <p:spPr>
          <a:xfrm>
            <a:off x="357158" y="1643050"/>
            <a:ext cx="8286808" cy="4154984"/>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rtl="1"/>
            <a:r>
              <a:rPr lang="ar-DZ" sz="2400" b="1" dirty="0" smtClean="0">
                <a:ln w="11430">
                  <a:solidFill>
                    <a:schemeClr val="tx1"/>
                  </a:solidFill>
                </a:ln>
                <a:effectLst>
                  <a:outerShdw blurRad="50800" dist="39000" dir="5460000" algn="tl">
                    <a:srgbClr val="000000">
                      <a:alpha val="38000"/>
                    </a:srgbClr>
                  </a:outerShdw>
                </a:effectLst>
              </a:rPr>
              <a:t>يتم انتقاؤها أو حذفها تبعا لنتائجها ووفقا لما تقدمة عملية التغذية المرتدة للمتعلم من معلومات عن صحة الاستجابات أو خطئها في ضوء هدف محدد،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قد ظهرت هذه النتيجة من إحدى تجاربه عندما منع عملية التغذية المرتدة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لم يمد المتعلم بمعلومات من نتائج استجاباته فانتفت بالتالي حدوث عملية الانتقاء،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عندما توفرت في </a:t>
            </a:r>
            <a:endParaRPr lang="ar-DZ" sz="2400" b="1" dirty="0" smtClean="0">
              <a:ln w="11430">
                <a:solidFill>
                  <a:schemeClr val="tx1"/>
                </a:solidFill>
              </a:ln>
              <a:effectLst>
                <a:outerShdw blurRad="50800" dist="39000" dir="5460000" algn="tl">
                  <a:srgbClr val="000000">
                    <a:alpha val="38000"/>
                  </a:srgbClr>
                </a:outerShdw>
              </a:effectLst>
            </a:endParaRPr>
          </a:p>
          <a:p>
            <a:pPr algn="just" rtl="1"/>
            <a:r>
              <a:rPr lang="ar-DZ" sz="2400" b="1" dirty="0" smtClean="0">
                <a:ln w="11430">
                  <a:solidFill>
                    <a:schemeClr val="tx1"/>
                  </a:solidFill>
                </a:ln>
                <a:effectLst>
                  <a:outerShdw blurRad="50800" dist="39000" dir="5460000" algn="tl">
                    <a:srgbClr val="000000">
                      <a:alpha val="38000"/>
                    </a:srgbClr>
                  </a:outerShdw>
                </a:effectLst>
              </a:rPr>
              <a:t>تجربة </a:t>
            </a:r>
            <a:r>
              <a:rPr lang="ar-DZ" sz="2400" b="1" dirty="0" smtClean="0">
                <a:ln w="11430">
                  <a:solidFill>
                    <a:schemeClr val="tx1"/>
                  </a:solidFill>
                </a:ln>
                <a:effectLst>
                  <a:outerShdw blurRad="50800" dist="39000" dir="5460000" algn="tl">
                    <a:srgbClr val="000000">
                      <a:alpha val="38000"/>
                    </a:srgbClr>
                  </a:outerShdw>
                </a:effectLst>
              </a:rPr>
              <a:t>التغذية المرتدة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أدرك المتعلم نتيجة كل استجابة من استجاباته أمكن لعملية الانتقاء أن تأخذ مجراها</a:t>
            </a:r>
            <a:r>
              <a:rPr lang="ar-DZ" sz="2400" b="1" dirty="0" smtClean="0">
                <a:ln w="11430">
                  <a:solidFill>
                    <a:schemeClr val="tx1"/>
                  </a:solidFill>
                </a:ln>
                <a:effectLst>
                  <a:outerShdw blurRad="50800" dist="39000" dir="5460000" algn="tl">
                    <a:srgbClr val="000000">
                      <a:alpha val="38000"/>
                    </a:srgbClr>
                  </a:outerShdw>
                </a:effectLst>
              </a:rPr>
              <a:t>.</a:t>
            </a:r>
          </a:p>
          <a:p>
            <a:pPr algn="just" rtl="1"/>
            <a:r>
              <a:rPr lang="ar-DZ" sz="2400" b="1" dirty="0" smtClean="0">
                <a:ln w="11430">
                  <a:solidFill>
                    <a:schemeClr val="tx1"/>
                  </a:solidFill>
                </a:ln>
                <a:effectLst>
                  <a:outerShdw blurRad="50800" dist="39000" dir="5460000" algn="tl">
                    <a:srgbClr val="000000">
                      <a:alpha val="38000"/>
                    </a:srgbClr>
                  </a:outerShdw>
                </a:effectLst>
              </a:rPr>
              <a:t>     و </a:t>
            </a:r>
            <a:r>
              <a:rPr lang="ar-DZ" sz="2400" b="1" dirty="0" smtClean="0">
                <a:ln w="11430">
                  <a:solidFill>
                    <a:schemeClr val="tx1"/>
                  </a:solidFill>
                </a:ln>
                <a:effectLst>
                  <a:outerShdw blurRad="50800" dist="39000" dir="5460000" algn="tl">
                    <a:srgbClr val="000000">
                      <a:alpha val="38000"/>
                    </a:srgbClr>
                  </a:outerShdw>
                </a:effectLst>
              </a:rPr>
              <a:t>قد ذكر الباحث أن هذه النتيجة تعتبر منطقية ذلك لأنه لو لم يتيسر للمتعلم معرفة أي الاستجابات صحيحة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أيها خاطئة فكيف يتسنى له أن ينتقي من بينها الاستجابات الملائمة.</a:t>
            </a:r>
            <a:endParaRPr lang="fr-FR" sz="2400" b="1" dirty="0" smtClean="0">
              <a:ln w="11430">
                <a:solidFill>
                  <a:schemeClr val="tx1"/>
                </a:solidFill>
              </a:ln>
              <a:effectLst>
                <a:outerShdw blurRad="50800" dist="39000" dir="5460000" algn="tl">
                  <a:srgbClr val="000000">
                    <a:alpha val="38000"/>
                  </a:srgbClr>
                </a:outerShdw>
              </a:effectLst>
            </a:endParaRPr>
          </a:p>
          <a:p>
            <a:pPr algn="just" rtl="1"/>
            <a:endParaRPr lang="fr-FR"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500034" y="214290"/>
            <a:ext cx="8279996" cy="1643074"/>
            <a:chOff x="1898901" y="2624835"/>
            <a:chExt cx="1043921" cy="475548"/>
          </a:xfrm>
          <a:scene3d>
            <a:camera prst="orthographicFront"/>
            <a:lightRig rig="flat" dir="t"/>
          </a:scene3d>
        </p:grpSpPr>
        <p:sp>
          <p:nvSpPr>
            <p:cNvPr id="3" name="Ellipse 2"/>
            <p:cNvSpPr/>
            <p:nvPr/>
          </p:nvSpPr>
          <p:spPr>
            <a:xfrm>
              <a:off x="1898901" y="2624835"/>
              <a:ext cx="1043921" cy="239645"/>
            </a:xfrm>
            <a:prstGeom prst="ellipse">
              <a:avLst/>
            </a:prstGeom>
            <a:sp3d prstMaterial="plastic">
              <a:bevelT w="120900" h="88900"/>
              <a:bevelB w="88900" h="31750" prst="angle"/>
            </a:sp3d>
          </p:spPr>
          <p:style>
            <a:lnRef idx="0">
              <a:schemeClr val="lt1">
                <a:hueOff val="0"/>
                <a:satOff val="0"/>
                <a:lumOff val="0"/>
                <a:alphaOff val="0"/>
              </a:schemeClr>
            </a:lnRef>
            <a:fillRef idx="3">
              <a:schemeClr val="accent5">
                <a:hueOff val="-5960326"/>
                <a:satOff val="23887"/>
                <a:lumOff val="5177"/>
                <a:alphaOff val="0"/>
              </a:schemeClr>
            </a:fillRef>
            <a:effectRef idx="2">
              <a:schemeClr val="accent5">
                <a:hueOff val="-5960326"/>
                <a:satOff val="23887"/>
                <a:lumOff val="5177"/>
                <a:alphaOff val="0"/>
              </a:schemeClr>
            </a:effectRef>
            <a:fontRef idx="minor">
              <a:schemeClr val="lt1"/>
            </a:fontRef>
          </p:style>
          <p:txBody>
            <a:bodyPr/>
            <a:lstStyle/>
            <a:p>
              <a:pPr algn="ctr" rtl="1"/>
              <a:r>
                <a:rPr lang="ar-DZ" sz="3600" b="1" dirty="0" smtClean="0">
                  <a:solidFill>
                    <a:schemeClr val="tx1"/>
                  </a:solidFill>
                </a:rPr>
                <a:t>التغذية المرتدة</a:t>
              </a:r>
              <a:endParaRPr lang="fr-FR" sz="3600" b="1" dirty="0">
                <a:solidFill>
                  <a:schemeClr val="tx1"/>
                </a:solidFill>
              </a:endParaRPr>
            </a:p>
          </p:txBody>
        </p:sp>
        <p:sp>
          <p:nvSpPr>
            <p:cNvPr id="4" name="Ellipse 4"/>
            <p:cNvSpPr/>
            <p:nvPr/>
          </p:nvSpPr>
          <p:spPr>
            <a:xfrm>
              <a:off x="2205123" y="2739945"/>
              <a:ext cx="360438" cy="360438"/>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fr-FR" sz="2100" kern="1200"/>
            </a:p>
          </p:txBody>
        </p:sp>
      </p:grpSp>
      <p:sp>
        <p:nvSpPr>
          <p:cNvPr id="5" name="Rectangle à coins arrondis 4"/>
          <p:cNvSpPr/>
          <p:nvPr/>
        </p:nvSpPr>
        <p:spPr>
          <a:xfrm>
            <a:off x="214282" y="1428736"/>
            <a:ext cx="8715436" cy="514353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fr-FR"/>
          </a:p>
        </p:txBody>
      </p:sp>
      <p:sp>
        <p:nvSpPr>
          <p:cNvPr id="6" name="ZoneTexte 5"/>
          <p:cNvSpPr txBox="1"/>
          <p:nvPr/>
        </p:nvSpPr>
        <p:spPr>
          <a:xfrm>
            <a:off x="285720" y="1214422"/>
            <a:ext cx="8286808" cy="4524315"/>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rtl="1"/>
            <a:endParaRPr lang="ar-DZ" sz="2400" b="1" dirty="0" smtClean="0">
              <a:ln w="11430">
                <a:solidFill>
                  <a:schemeClr val="tx1"/>
                </a:solidFill>
              </a:ln>
              <a:effectLst>
                <a:outerShdw blurRad="50800" dist="39000" dir="5460000" algn="tl">
                  <a:srgbClr val="000000">
                    <a:alpha val="38000"/>
                  </a:srgbClr>
                </a:outerShdw>
              </a:effectLst>
            </a:endParaRPr>
          </a:p>
          <a:p>
            <a:pPr algn="just" rtl="1"/>
            <a:endParaRPr lang="ar-DZ" sz="2400" b="1" dirty="0" smtClean="0">
              <a:ln w="11430">
                <a:solidFill>
                  <a:schemeClr val="tx1"/>
                </a:solidFill>
              </a:ln>
              <a:effectLst>
                <a:outerShdw blurRad="50800" dist="39000" dir="5460000" algn="tl">
                  <a:srgbClr val="000000">
                    <a:alpha val="38000"/>
                  </a:srgbClr>
                </a:outerShdw>
              </a:effectLst>
            </a:endParaRPr>
          </a:p>
          <a:p>
            <a:pPr algn="just" rtl="1"/>
            <a:r>
              <a:rPr lang="ar-DZ" sz="2400" b="1" dirty="0" smtClean="0">
                <a:ln w="11430">
                  <a:solidFill>
                    <a:schemeClr val="tx1"/>
                  </a:solidFill>
                </a:ln>
                <a:effectLst>
                  <a:outerShdw blurRad="50800" dist="39000" dir="5460000" algn="tl">
                    <a:srgbClr val="000000">
                      <a:alpha val="38000"/>
                    </a:srgbClr>
                  </a:outerShdw>
                </a:effectLst>
              </a:rPr>
              <a:t>    كما </a:t>
            </a:r>
            <a:r>
              <a:rPr lang="ar-DZ" sz="2400" b="1" dirty="0" smtClean="0">
                <a:ln w="11430">
                  <a:solidFill>
                    <a:schemeClr val="tx1"/>
                  </a:solidFill>
                </a:ln>
                <a:effectLst>
                  <a:outerShdw blurRad="50800" dist="39000" dir="5460000" algn="tl">
                    <a:srgbClr val="000000">
                      <a:alpha val="38000"/>
                    </a:srgbClr>
                  </a:outerShdw>
                </a:effectLst>
              </a:rPr>
              <a:t>أثبتت التجربة أن الإسراع في تقديم معلومات التغذية المرتدة ييسر على المتعلم اكتشاف العلاقة السائدة في الموقف،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يؤدي إلى سرعة فهمها ، مما يمكنه من انتقاء الاستجابات الصحيحة بصورة أسهل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أسرع.بينما يؤدي إرجاع هذه المعلومات لفترة ما إلى بطء حدوث عملية الانتقاء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تزداد الاستجابات الخاطئة أو ثباتها.</a:t>
            </a:r>
            <a:endParaRPr lang="ar-DZ" sz="2400" b="1" dirty="0" smtClean="0">
              <a:ln w="11430">
                <a:solidFill>
                  <a:schemeClr val="tx1"/>
                </a:solidFill>
              </a:ln>
              <a:effectLst>
                <a:outerShdw blurRad="50800" dist="39000" dir="5460000" algn="tl">
                  <a:srgbClr val="000000">
                    <a:alpha val="38000"/>
                  </a:srgbClr>
                </a:outerShdw>
              </a:effectLst>
            </a:endParaRPr>
          </a:p>
          <a:p>
            <a:pPr algn="just" rtl="1"/>
            <a:r>
              <a:rPr lang="ar-DZ" sz="2400" b="1" dirty="0" smtClean="0">
                <a:ln w="11430">
                  <a:solidFill>
                    <a:schemeClr val="tx1"/>
                  </a:solidFill>
                </a:ln>
                <a:effectLst>
                  <a:outerShdw blurRad="50800" dist="39000" dir="5460000" algn="tl">
                    <a:srgbClr val="000000">
                      <a:alpha val="38000"/>
                    </a:srgbClr>
                  </a:outerShdw>
                </a:effectLst>
              </a:rPr>
              <a:t>   و ثمة </a:t>
            </a:r>
            <a:r>
              <a:rPr lang="ar-DZ" sz="2400" b="1" dirty="0" smtClean="0">
                <a:ln w="11430">
                  <a:solidFill>
                    <a:schemeClr val="tx1"/>
                  </a:solidFill>
                </a:ln>
                <a:effectLst>
                  <a:outerShdw blurRad="50800" dist="39000" dir="5460000" algn="tl">
                    <a:srgbClr val="000000">
                      <a:alpha val="38000"/>
                    </a:srgbClr>
                  </a:outerShdw>
                </a:effectLst>
              </a:rPr>
              <a:t>حقيقة غاية في الأهمية أثبتتها هذه التجربة هي أن التغذية المرتدة عاملا أساسيا في زيادة دافعية المتعلم نحو اكتشاف الاستجابات الصحيحة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انتقائها.فعندما منع الباحث التغذية المرتدة خلال بعض الموافق التجريبية فقدَ المتعلمون حماسهم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فترة اهتمامهم بالموقف حتى أن بعضهم ظهرت عليه علامات الملل واضحة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كادوا ينصرفون عن الاشتراك في التجربة.</a:t>
            </a:r>
            <a:endParaRPr lang="fr-FR" sz="2400" b="1" dirty="0">
              <a:ln w="11430">
                <a:solidFill>
                  <a:schemeClr val="tx1"/>
                </a:solidFill>
              </a:ln>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500034" y="214290"/>
            <a:ext cx="8280000" cy="828000"/>
          </a:xfrm>
          <a:prstGeom prst="ellipse">
            <a:avLst/>
          </a:pr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5">
              <a:hueOff val="-1986775"/>
              <a:satOff val="7962"/>
              <a:lumOff val="1726"/>
              <a:alphaOff val="0"/>
            </a:schemeClr>
          </a:fillRef>
          <a:effectRef idx="2">
            <a:schemeClr val="accent5">
              <a:hueOff val="-1986775"/>
              <a:satOff val="7962"/>
              <a:lumOff val="1726"/>
              <a:alphaOff val="0"/>
            </a:schemeClr>
          </a:effectRef>
          <a:fontRef idx="minor">
            <a:schemeClr val="lt1"/>
          </a:fontRef>
        </p:style>
        <p:txBody>
          <a:bodyPr/>
          <a:lstStyle/>
          <a:p>
            <a:pPr algn="ctr" rtl="1"/>
            <a:r>
              <a:rPr lang="ar-DZ" sz="3600" b="1" dirty="0" smtClean="0">
                <a:solidFill>
                  <a:schemeClr val="tx1"/>
                </a:solidFill>
              </a:rPr>
              <a:t>التعزيز</a:t>
            </a:r>
            <a:endParaRPr lang="fr-FR" sz="3600" b="1" dirty="0">
              <a:solidFill>
                <a:schemeClr val="tx1"/>
              </a:solidFill>
            </a:endParaRPr>
          </a:p>
        </p:txBody>
      </p:sp>
      <p:sp>
        <p:nvSpPr>
          <p:cNvPr id="3" name="Rectangle à coins arrondis 2"/>
          <p:cNvSpPr/>
          <p:nvPr/>
        </p:nvSpPr>
        <p:spPr>
          <a:xfrm>
            <a:off x="214282" y="1428736"/>
            <a:ext cx="8715436" cy="514353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fr-FR"/>
          </a:p>
        </p:txBody>
      </p:sp>
      <p:sp>
        <p:nvSpPr>
          <p:cNvPr id="4" name="ZoneTexte 3"/>
          <p:cNvSpPr txBox="1"/>
          <p:nvPr/>
        </p:nvSpPr>
        <p:spPr>
          <a:xfrm>
            <a:off x="428596" y="2500306"/>
            <a:ext cx="8429684" cy="267765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rtl="1"/>
            <a:r>
              <a:rPr lang="ar-DZ" sz="2400" b="1" dirty="0" smtClean="0">
                <a:ln w="11430">
                  <a:solidFill>
                    <a:schemeClr val="tx1"/>
                  </a:solidFill>
                </a:ln>
                <a:effectLst>
                  <a:outerShdw blurRad="50800" dist="39000" dir="5460000" algn="tl">
                    <a:srgbClr val="000000">
                      <a:alpha val="38000"/>
                    </a:srgbClr>
                  </a:outerShdw>
                </a:effectLst>
              </a:rPr>
              <a:t>   إن </a:t>
            </a:r>
            <a:r>
              <a:rPr lang="ar-DZ" sz="2400" b="1" dirty="0" smtClean="0">
                <a:ln w="11430">
                  <a:solidFill>
                    <a:schemeClr val="tx1"/>
                  </a:solidFill>
                </a:ln>
                <a:effectLst>
                  <a:outerShdw blurRad="50800" dist="39000" dir="5460000" algn="tl">
                    <a:srgbClr val="000000">
                      <a:alpha val="38000"/>
                    </a:srgbClr>
                  </a:outerShdw>
                </a:effectLst>
              </a:rPr>
              <a:t>تعزيز الحركات الصحيحة هو العامل الرئيسي في انتقائها في المحاولات التالية للمتعلم، كما ظهر أيضا أن تعزيز الحركات أو تقويتها هي عملية اختزال الحاجة أو الحافز المستثار ،فما يعقب الحركات من إشباع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ارتياح هو العامل المسئول عن انتقائها مستقبلا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ذلك لأن الحركات الناجحة تؤدي إلى إشباع الحاجة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لهذا ينتقيها الفرد في الحالات التالية أما الحركات الخاطئة فلا تؤدي بالفرد إلى إشباع حاجته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من ثم لا ينتقيها في المحاولات التالية لأنها تحقق ما يسعى إليه</a:t>
            </a:r>
            <a:endParaRPr lang="fr-FR" sz="2400" b="1" dirty="0" smtClean="0">
              <a:ln w="11430">
                <a:solidFill>
                  <a:schemeClr val="tx1"/>
                </a:solidFill>
              </a:ln>
              <a:effectLst>
                <a:outerShdw blurRad="50800" dist="39000" dir="5460000" algn="tl">
                  <a:srgbClr val="000000">
                    <a:alpha val="38000"/>
                  </a:srgbClr>
                </a:outerShdw>
              </a:effectLst>
            </a:endParaRPr>
          </a:p>
          <a:p>
            <a:pPr algn="just" rtl="1"/>
            <a:endParaRPr lang="fr-FR" sz="2400" b="1" dirty="0">
              <a:ln w="11430">
                <a:solidFill>
                  <a:schemeClr val="tx1"/>
                </a:solidFill>
              </a:ln>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571472" y="214290"/>
            <a:ext cx="8280000" cy="828000"/>
            <a:chOff x="2964358" y="1613792"/>
            <a:chExt cx="836414" cy="836414"/>
          </a:xfrm>
          <a:scene3d>
            <a:camera prst="orthographicFront"/>
            <a:lightRig rig="flat" dir="t"/>
          </a:scene3d>
        </p:grpSpPr>
        <p:sp>
          <p:nvSpPr>
            <p:cNvPr id="3" name="Ellipse 2"/>
            <p:cNvSpPr/>
            <p:nvPr/>
          </p:nvSpPr>
          <p:spPr>
            <a:xfrm>
              <a:off x="2964358" y="1613792"/>
              <a:ext cx="836414" cy="836414"/>
            </a:xfrm>
            <a:prstGeom prst="ellipse">
              <a:avLst/>
            </a:prstGeom>
            <a:sp3d prstMaterial="plastic">
              <a:bevelT w="120900" h="88900"/>
              <a:bevelB w="88900" h="31750" prst="angle"/>
            </a:sp3d>
          </p:spPr>
          <p:style>
            <a:lnRef idx="0">
              <a:schemeClr val="lt1">
                <a:hueOff val="0"/>
                <a:satOff val="0"/>
                <a:lumOff val="0"/>
                <a:alphaOff val="0"/>
              </a:schemeClr>
            </a:lnRef>
            <a:fillRef idx="3">
              <a:schemeClr val="accent5">
                <a:hueOff val="-9933876"/>
                <a:satOff val="39811"/>
                <a:lumOff val="8628"/>
                <a:alphaOff val="0"/>
              </a:schemeClr>
            </a:fillRef>
            <a:effectRef idx="2">
              <a:schemeClr val="accent5">
                <a:hueOff val="-9933876"/>
                <a:satOff val="39811"/>
                <a:lumOff val="8628"/>
                <a:alphaOff val="0"/>
              </a:schemeClr>
            </a:effectRef>
            <a:fontRef idx="minor">
              <a:schemeClr val="lt1"/>
            </a:fontRef>
          </p:style>
          <p:txBody>
            <a:bodyPr/>
            <a:lstStyle/>
            <a:p>
              <a:pPr algn="ctr" rtl="1"/>
              <a:r>
                <a:rPr lang="ar-DZ" sz="3600" b="1" dirty="0" smtClean="0">
                  <a:solidFill>
                    <a:schemeClr val="tx1"/>
                  </a:solidFill>
                </a:rPr>
                <a:t>الخبرة السابقة </a:t>
              </a:r>
              <a:endParaRPr lang="fr-FR" sz="3600" b="1" dirty="0">
                <a:solidFill>
                  <a:schemeClr val="tx1"/>
                </a:solidFill>
              </a:endParaRPr>
            </a:p>
          </p:txBody>
        </p:sp>
        <p:sp>
          <p:nvSpPr>
            <p:cNvPr id="4" name="Ellipse 4"/>
            <p:cNvSpPr/>
            <p:nvPr/>
          </p:nvSpPr>
          <p:spPr>
            <a:xfrm>
              <a:off x="3086848" y="1736282"/>
              <a:ext cx="591434" cy="59143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44450" tIns="44450" rIns="44450" bIns="44450" numCol="1" spcCol="1270" anchor="ctr" anchorCtr="0">
              <a:noAutofit/>
            </a:bodyPr>
            <a:lstStyle/>
            <a:p>
              <a:pPr lvl="0" algn="ctr" defTabSz="1555750" rtl="1">
                <a:lnSpc>
                  <a:spcPct val="90000"/>
                </a:lnSpc>
                <a:spcBef>
                  <a:spcPct val="0"/>
                </a:spcBef>
                <a:spcAft>
                  <a:spcPct val="35000"/>
                </a:spcAft>
              </a:pPr>
              <a:endParaRPr lang="fr-FR" sz="3500" kern="1200"/>
            </a:p>
          </p:txBody>
        </p:sp>
      </p:grpSp>
      <p:sp>
        <p:nvSpPr>
          <p:cNvPr id="5" name="Rectangle à coins arrondis 4"/>
          <p:cNvSpPr/>
          <p:nvPr/>
        </p:nvSpPr>
        <p:spPr>
          <a:xfrm>
            <a:off x="214282" y="1428736"/>
            <a:ext cx="8715436" cy="514353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fr-FR"/>
          </a:p>
        </p:txBody>
      </p:sp>
      <p:sp>
        <p:nvSpPr>
          <p:cNvPr id="6" name="ZoneTexte 5"/>
          <p:cNvSpPr txBox="1"/>
          <p:nvPr/>
        </p:nvSpPr>
        <p:spPr>
          <a:xfrm>
            <a:off x="285720" y="2285992"/>
            <a:ext cx="8501122" cy="3416320"/>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rtl="1"/>
            <a:r>
              <a:rPr lang="ar-DZ" sz="2400" b="1" dirty="0" smtClean="0">
                <a:ln w="11430">
                  <a:solidFill>
                    <a:schemeClr val="tx1"/>
                  </a:solidFill>
                </a:ln>
                <a:effectLst>
                  <a:outerShdw blurRad="50800" dist="39000" dir="5460000" algn="tl">
                    <a:srgbClr val="000000">
                      <a:alpha val="38000"/>
                    </a:srgbClr>
                  </a:outerShdw>
                </a:effectLst>
              </a:rPr>
              <a:t>   بالرغم </a:t>
            </a:r>
            <a:r>
              <a:rPr lang="ar-DZ" sz="2400" b="1" dirty="0" smtClean="0">
                <a:ln w="11430">
                  <a:solidFill>
                    <a:schemeClr val="tx1"/>
                  </a:solidFill>
                </a:ln>
                <a:effectLst>
                  <a:outerShdw blurRad="50800" dist="39000" dir="5460000" algn="tl">
                    <a:srgbClr val="000000">
                      <a:alpha val="38000"/>
                    </a:srgbClr>
                  </a:outerShdw>
                </a:effectLst>
              </a:rPr>
              <a:t>من أن </a:t>
            </a:r>
            <a:r>
              <a:rPr lang="ar-DZ" sz="2400" b="1" dirty="0" err="1" smtClean="0">
                <a:ln w="11430">
                  <a:solidFill>
                    <a:schemeClr val="tx1"/>
                  </a:solidFill>
                </a:ln>
                <a:effectLst>
                  <a:outerShdw blurRad="50800" dist="39000" dir="5460000" algn="tl">
                    <a:srgbClr val="000000">
                      <a:alpha val="38000"/>
                    </a:srgbClr>
                  </a:outerShdw>
                </a:effectLst>
              </a:rPr>
              <a:t>ثروندايك</a:t>
            </a:r>
            <a:r>
              <a:rPr lang="ar-DZ" sz="2400" b="1" dirty="0" smtClean="0">
                <a:ln w="11430">
                  <a:solidFill>
                    <a:schemeClr val="tx1"/>
                  </a:solidFill>
                </a:ln>
                <a:effectLst>
                  <a:outerShdw blurRad="50800" dist="39000" dir="5460000" algn="tl">
                    <a:srgbClr val="000000">
                      <a:alpha val="38000"/>
                    </a:srgbClr>
                  </a:outerShdw>
                </a:effectLst>
              </a:rPr>
              <a:t> قد اعتبر أن استجابات الكائن الحي في بداية الموقف التعليمي هي عبارة عن استجابات عشوائية إلا أنه قد أشار من خلال قانون التمثيل إلى أن الكائن الحي يستفيد من الخبرة السابقة التي يمر </a:t>
            </a:r>
            <a:r>
              <a:rPr lang="ar-DZ" sz="2400" b="1" dirty="0" err="1" smtClean="0">
                <a:ln w="11430">
                  <a:solidFill>
                    <a:schemeClr val="tx1"/>
                  </a:solidFill>
                </a:ln>
                <a:effectLst>
                  <a:outerShdw blurRad="50800" dist="39000" dir="5460000" algn="tl">
                    <a:srgbClr val="000000">
                      <a:alpha val="38000"/>
                    </a:srgbClr>
                  </a:outerShdw>
                </a:effectLst>
              </a:rPr>
              <a:t>بها</a:t>
            </a:r>
            <a:r>
              <a:rPr lang="ar-DZ" sz="2400" b="1" dirty="0" smtClean="0">
                <a:ln w="11430">
                  <a:solidFill>
                    <a:schemeClr val="tx1"/>
                  </a:solidFill>
                </a:ln>
                <a:effectLst>
                  <a:outerShdw blurRad="50800" dist="39000" dir="5460000" algn="tl">
                    <a:srgbClr val="000000">
                      <a:alpha val="38000"/>
                    </a:srgbClr>
                  </a:outerShdw>
                </a:effectLst>
              </a:rPr>
              <a:t> في حل المشكلات اللاحقة عن طريق إدراك التشابه بين الموقف السابق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الموقف اللاحق.</a:t>
            </a:r>
            <a:endParaRPr lang="fr-FR" sz="2400" b="1" dirty="0" smtClean="0">
              <a:ln w="11430">
                <a:solidFill>
                  <a:schemeClr val="tx1"/>
                </a:solidFill>
              </a:ln>
              <a:effectLst>
                <a:outerShdw blurRad="50800" dist="39000" dir="5460000" algn="tl">
                  <a:srgbClr val="000000">
                    <a:alpha val="38000"/>
                  </a:srgbClr>
                </a:outerShdw>
              </a:effectLst>
            </a:endParaRPr>
          </a:p>
          <a:p>
            <a:pPr algn="just" rtl="1"/>
            <a:r>
              <a:rPr lang="ar-DZ" sz="2400" b="1" dirty="0" smtClean="0">
                <a:ln w="11430">
                  <a:solidFill>
                    <a:schemeClr val="tx1"/>
                  </a:solidFill>
                </a:ln>
                <a:effectLst>
                  <a:outerShdw blurRad="50800" dist="39000" dir="5460000" algn="tl">
                    <a:srgbClr val="000000">
                      <a:alpha val="38000"/>
                    </a:srgbClr>
                  </a:outerShdw>
                </a:effectLst>
              </a:rPr>
              <a:t>    من </a:t>
            </a:r>
            <a:r>
              <a:rPr lang="ar-DZ" sz="2400" b="1" dirty="0" smtClean="0">
                <a:ln w="11430">
                  <a:solidFill>
                    <a:schemeClr val="tx1"/>
                  </a:solidFill>
                </a:ln>
                <a:effectLst>
                  <a:outerShdw blurRad="50800" dist="39000" dir="5460000" algn="tl">
                    <a:srgbClr val="000000">
                      <a:alpha val="38000"/>
                    </a:srgbClr>
                  </a:outerShdw>
                </a:effectLst>
              </a:rPr>
              <a:t>هذا المفهوم لمعنى الخبرة السابقة عند </a:t>
            </a:r>
            <a:r>
              <a:rPr lang="ar-DZ" sz="2400" b="1" dirty="0" err="1" smtClean="0">
                <a:ln w="11430">
                  <a:solidFill>
                    <a:schemeClr val="tx1"/>
                  </a:solidFill>
                </a:ln>
                <a:effectLst>
                  <a:outerShdw blurRad="50800" dist="39000" dir="5460000" algn="tl">
                    <a:srgbClr val="000000">
                      <a:alpha val="38000"/>
                    </a:srgbClr>
                  </a:outerShdw>
                </a:effectLst>
              </a:rPr>
              <a:t>ثروندايك</a:t>
            </a:r>
            <a:r>
              <a:rPr lang="ar-DZ" sz="2400" b="1" dirty="0" smtClean="0">
                <a:ln w="11430">
                  <a:solidFill>
                    <a:schemeClr val="tx1"/>
                  </a:solidFill>
                </a:ln>
                <a:effectLst>
                  <a:outerShdw blurRad="50800" dist="39000" dir="5460000" algn="tl">
                    <a:srgbClr val="000000">
                      <a:alpha val="38000"/>
                    </a:srgbClr>
                  </a:outerShdw>
                </a:effectLst>
              </a:rPr>
              <a:t> أصبح  على المربي الرياضي أن يحاول تنظيم الأهداف الحركية للمواقف التعليمية بطريقة تتناسب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الخبرات الحركية السابقة لأبنائه حتى لا يبدل المتعلم من الجهد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يستنفذ من الوقت ما لا يستحقه التعلم.</a:t>
            </a:r>
            <a:endParaRPr lang="fr-FR" sz="2400" b="1" dirty="0" smtClean="0">
              <a:ln w="11430">
                <a:solidFill>
                  <a:schemeClr val="tx1"/>
                </a:solidFill>
              </a:ln>
              <a:effectLst>
                <a:outerShdw blurRad="50800" dist="39000" dir="5460000" algn="tl">
                  <a:srgbClr val="000000">
                    <a:alpha val="38000"/>
                  </a:srgbClr>
                </a:outerShdw>
              </a:effectLst>
            </a:endParaRPr>
          </a:p>
          <a:p>
            <a:pPr algn="just"/>
            <a:endParaRPr lang="fr-FR" sz="2400" b="1" dirty="0">
              <a:ln w="11430">
                <a:solidFill>
                  <a:schemeClr val="tx1"/>
                </a:solidFill>
              </a:ln>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500034" y="285728"/>
            <a:ext cx="8280000" cy="828000"/>
            <a:chOff x="1823362" y="0"/>
            <a:chExt cx="506341" cy="418207"/>
          </a:xfrm>
          <a:scene3d>
            <a:camera prst="orthographicFront"/>
            <a:lightRig rig="flat" dir="t"/>
          </a:scene3d>
        </p:grpSpPr>
        <p:sp>
          <p:nvSpPr>
            <p:cNvPr id="3" name="Ellipse 2"/>
            <p:cNvSpPr/>
            <p:nvPr/>
          </p:nvSpPr>
          <p:spPr>
            <a:xfrm>
              <a:off x="1824772" y="0"/>
              <a:ext cx="504931" cy="418207"/>
            </a:xfrm>
            <a:prstGeom prst="ellipse">
              <a:avLst/>
            </a:prstGeom>
            <a:sp3d prstMaterial="plastic">
              <a:bevelT w="120900" h="88900"/>
              <a:bevelB w="88900" h="31750" prst="angle"/>
            </a:sp3d>
          </p:spPr>
          <p:style>
            <a:lnRef idx="0">
              <a:schemeClr val="lt1">
                <a:hueOff val="0"/>
                <a:satOff val="0"/>
                <a:lumOff val="0"/>
                <a:alphaOff val="0"/>
              </a:schemeClr>
            </a:lnRef>
            <a:fillRef idx="3">
              <a:schemeClr val="accent5">
                <a:hueOff val="-3311292"/>
                <a:satOff val="13270"/>
                <a:lumOff val="2876"/>
                <a:alphaOff val="0"/>
              </a:schemeClr>
            </a:fillRef>
            <a:effectRef idx="2">
              <a:schemeClr val="accent5">
                <a:hueOff val="-3311292"/>
                <a:satOff val="13270"/>
                <a:lumOff val="2876"/>
                <a:alphaOff val="0"/>
              </a:schemeClr>
            </a:effectRef>
            <a:fontRef idx="minor">
              <a:schemeClr val="lt1"/>
            </a:fontRef>
          </p:style>
          <p:txBody>
            <a:bodyPr/>
            <a:lstStyle/>
            <a:p>
              <a:pPr algn="ctr" rtl="1"/>
              <a:r>
                <a:rPr lang="ar-DZ" sz="2800" b="1" dirty="0" smtClean="0">
                  <a:solidFill>
                    <a:schemeClr val="tx1"/>
                  </a:solidFill>
                </a:rPr>
                <a:t>الاستعداد </a:t>
              </a:r>
              <a:r>
                <a:rPr lang="ar-DZ" sz="2800" b="1" dirty="0" err="1" smtClean="0">
                  <a:solidFill>
                    <a:schemeClr val="tx1"/>
                  </a:solidFill>
                </a:rPr>
                <a:t>و</a:t>
              </a:r>
              <a:r>
                <a:rPr lang="ar-DZ" sz="2800" b="1" dirty="0" smtClean="0">
                  <a:solidFill>
                    <a:schemeClr val="tx1"/>
                  </a:solidFill>
                </a:rPr>
                <a:t> النضج</a:t>
              </a:r>
              <a:endParaRPr lang="fr-FR" sz="2800" b="1" dirty="0">
                <a:solidFill>
                  <a:schemeClr val="tx1"/>
                </a:solidFill>
              </a:endParaRPr>
            </a:p>
          </p:txBody>
        </p:sp>
        <p:sp>
          <p:nvSpPr>
            <p:cNvPr id="4" name="Ellipse 4"/>
            <p:cNvSpPr/>
            <p:nvPr/>
          </p:nvSpPr>
          <p:spPr>
            <a:xfrm>
              <a:off x="1823362" y="61245"/>
              <a:ext cx="295717" cy="29571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lvl="0" algn="ctr" defTabSz="755650" rtl="1">
                <a:lnSpc>
                  <a:spcPct val="90000"/>
                </a:lnSpc>
                <a:spcBef>
                  <a:spcPct val="0"/>
                </a:spcBef>
                <a:spcAft>
                  <a:spcPct val="35000"/>
                </a:spcAft>
              </a:pPr>
              <a:endParaRPr lang="fr-FR" sz="1700" kern="1200"/>
            </a:p>
          </p:txBody>
        </p:sp>
      </p:grpSp>
      <p:sp>
        <p:nvSpPr>
          <p:cNvPr id="5" name="Rectangle à coins arrondis 4"/>
          <p:cNvSpPr/>
          <p:nvPr/>
        </p:nvSpPr>
        <p:spPr>
          <a:xfrm>
            <a:off x="214282" y="1428736"/>
            <a:ext cx="8715436" cy="514353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fr-FR"/>
          </a:p>
        </p:txBody>
      </p:sp>
      <p:sp>
        <p:nvSpPr>
          <p:cNvPr id="6" name="ZoneTexte 5"/>
          <p:cNvSpPr txBox="1"/>
          <p:nvPr/>
        </p:nvSpPr>
        <p:spPr>
          <a:xfrm>
            <a:off x="357158" y="1857364"/>
            <a:ext cx="8429684" cy="4154984"/>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rtl="1"/>
            <a:r>
              <a:rPr lang="ar-DZ" sz="2400" b="1" dirty="0" smtClean="0">
                <a:ln w="11430"/>
                <a:effectLst>
                  <a:outerShdw blurRad="50800" dist="39000" dir="5460000" algn="tl">
                    <a:srgbClr val="000000">
                      <a:alpha val="38000"/>
                    </a:srgbClr>
                  </a:outerShdw>
                </a:effectLst>
              </a:rPr>
              <a:t>     يشير </a:t>
            </a:r>
            <a:r>
              <a:rPr lang="ar-DZ" sz="2400" b="1" dirty="0" smtClean="0">
                <a:ln w="11430"/>
                <a:effectLst>
                  <a:outerShdw blurRad="50800" dist="39000" dir="5460000" algn="tl">
                    <a:srgbClr val="000000">
                      <a:alpha val="38000"/>
                    </a:srgbClr>
                  </a:outerShdw>
                </a:effectLst>
              </a:rPr>
              <a:t>مفهوم الاستعداد إلى مجموعة الصفات </a:t>
            </a:r>
            <a:r>
              <a:rPr lang="ar-DZ" sz="2400" b="1" dirty="0" err="1" smtClean="0">
                <a:ln w="11430"/>
                <a:effectLst>
                  <a:outerShdw blurRad="50800" dist="39000" dir="5460000" algn="tl">
                    <a:srgbClr val="000000">
                      <a:alpha val="38000"/>
                    </a:srgbClr>
                  </a:outerShdw>
                </a:effectLst>
              </a:rPr>
              <a:t>و</a:t>
            </a:r>
            <a:r>
              <a:rPr lang="ar-DZ" sz="2400" b="1" dirty="0" smtClean="0">
                <a:ln w="11430"/>
                <a:effectLst>
                  <a:outerShdw blurRad="50800" dist="39000" dir="5460000" algn="tl">
                    <a:srgbClr val="000000">
                      <a:alpha val="38000"/>
                    </a:srgbClr>
                  </a:outerShdw>
                </a:effectLst>
              </a:rPr>
              <a:t> الخواص الوراثية للفرد التي يمكن من خلالها التنبؤ  بإمكانياته للقيام بأنماط مميزة من السلوك، </a:t>
            </a:r>
            <a:r>
              <a:rPr lang="ar-DZ" sz="2400" b="1" dirty="0" err="1" smtClean="0">
                <a:ln w="11430"/>
                <a:effectLst>
                  <a:outerShdw blurRad="50800" dist="39000" dir="5460000" algn="tl">
                    <a:srgbClr val="000000">
                      <a:alpha val="38000"/>
                    </a:srgbClr>
                  </a:outerShdw>
                </a:effectLst>
              </a:rPr>
              <a:t>و</a:t>
            </a:r>
            <a:r>
              <a:rPr lang="ar-DZ" sz="2400" b="1" dirty="0" smtClean="0">
                <a:ln w="11430"/>
                <a:effectLst>
                  <a:outerShdw blurRad="50800" dist="39000" dir="5460000" algn="tl">
                    <a:srgbClr val="000000">
                      <a:alpha val="38000"/>
                    </a:srgbClr>
                  </a:outerShdw>
                </a:effectLst>
              </a:rPr>
              <a:t> لهذا كانت هذه الصفات </a:t>
            </a:r>
            <a:r>
              <a:rPr lang="ar-DZ" sz="2400" b="1" dirty="0" err="1" smtClean="0">
                <a:ln w="11430"/>
                <a:effectLst>
                  <a:outerShdw blurRad="50800" dist="39000" dir="5460000" algn="tl">
                    <a:srgbClr val="000000">
                      <a:alpha val="38000"/>
                    </a:srgbClr>
                  </a:outerShdw>
                </a:effectLst>
              </a:rPr>
              <a:t>و</a:t>
            </a:r>
            <a:r>
              <a:rPr lang="ar-DZ" sz="2400" b="1" dirty="0" smtClean="0">
                <a:ln w="11430"/>
                <a:effectLst>
                  <a:outerShdw blurRad="50800" dist="39000" dir="5460000" algn="tl">
                    <a:srgbClr val="000000">
                      <a:alpha val="38000"/>
                    </a:srgbClr>
                  </a:outerShdw>
                </a:effectLst>
              </a:rPr>
              <a:t> الخواص الوراثية من ضمن العوامل التي تحدد قدرة الفرد على انتقاء استجابات حركية من نوع معين خلال المواقف التعليمية. </a:t>
            </a:r>
            <a:endParaRPr lang="fr-FR" sz="2400" b="1" dirty="0" smtClean="0">
              <a:ln w="11430"/>
              <a:effectLst>
                <a:outerShdw blurRad="50800" dist="39000" dir="5460000" algn="tl">
                  <a:srgbClr val="000000">
                    <a:alpha val="38000"/>
                  </a:srgbClr>
                </a:outerShdw>
              </a:effectLst>
            </a:endParaRPr>
          </a:p>
          <a:p>
            <a:pPr algn="just" rtl="1"/>
            <a:r>
              <a:rPr lang="ar-DZ" sz="2400" b="1" dirty="0" smtClean="0">
                <a:ln w="11430"/>
                <a:effectLst>
                  <a:outerShdw blurRad="50800" dist="39000" dir="5460000" algn="tl">
                    <a:srgbClr val="000000">
                      <a:alpha val="38000"/>
                    </a:srgbClr>
                  </a:outerShdw>
                </a:effectLst>
              </a:rPr>
              <a:t>     و </a:t>
            </a:r>
            <a:r>
              <a:rPr lang="ar-DZ" sz="2400" b="1" dirty="0" smtClean="0">
                <a:ln w="11430"/>
                <a:effectLst>
                  <a:outerShdw blurRad="50800" dist="39000" dir="5460000" algn="tl">
                    <a:srgbClr val="000000">
                      <a:alpha val="38000"/>
                    </a:srgbClr>
                  </a:outerShdw>
                </a:effectLst>
              </a:rPr>
              <a:t>لما كان الفرد يمر بمراحل مختلفة من النمو ،و كل مرحلة منها تمثل مستوى معين من النضج البدني </a:t>
            </a:r>
            <a:r>
              <a:rPr lang="ar-DZ" sz="2400" b="1" dirty="0" err="1" smtClean="0">
                <a:ln w="11430"/>
                <a:effectLst>
                  <a:outerShdw blurRad="50800" dist="39000" dir="5460000" algn="tl">
                    <a:srgbClr val="000000">
                      <a:alpha val="38000"/>
                    </a:srgbClr>
                  </a:outerShdw>
                </a:effectLst>
              </a:rPr>
              <a:t>و</a:t>
            </a:r>
            <a:r>
              <a:rPr lang="ar-DZ" sz="2400" b="1" dirty="0" smtClean="0">
                <a:ln w="11430"/>
                <a:effectLst>
                  <a:outerShdw blurRad="50800" dist="39000" dir="5460000" algn="tl">
                    <a:srgbClr val="000000">
                      <a:alpha val="38000"/>
                    </a:srgbClr>
                  </a:outerShdw>
                </a:effectLst>
              </a:rPr>
              <a:t> العقلي </a:t>
            </a:r>
            <a:r>
              <a:rPr lang="ar-DZ" sz="2400" b="1" dirty="0" err="1" smtClean="0">
                <a:ln w="11430"/>
                <a:effectLst>
                  <a:outerShdw blurRad="50800" dist="39000" dir="5460000" algn="tl">
                    <a:srgbClr val="000000">
                      <a:alpha val="38000"/>
                    </a:srgbClr>
                  </a:outerShdw>
                </a:effectLst>
              </a:rPr>
              <a:t>و</a:t>
            </a:r>
            <a:r>
              <a:rPr lang="ar-DZ" sz="2400" b="1" dirty="0" smtClean="0">
                <a:ln w="11430"/>
                <a:effectLst>
                  <a:outerShdw blurRad="50800" dist="39000" dir="5460000" algn="tl">
                    <a:srgbClr val="000000">
                      <a:alpha val="38000"/>
                    </a:srgbClr>
                  </a:outerShdw>
                </a:effectLst>
              </a:rPr>
              <a:t> الانفعالي ، فان هذا المستوى شرط يحدد إمكانية الفرد في المواقف التعليمية </a:t>
            </a:r>
            <a:r>
              <a:rPr lang="ar-DZ" sz="2400" b="1" dirty="0" err="1" smtClean="0">
                <a:ln w="11430"/>
                <a:effectLst>
                  <a:outerShdw blurRad="50800" dist="39000" dir="5460000" algn="tl">
                    <a:srgbClr val="000000">
                      <a:alpha val="38000"/>
                    </a:srgbClr>
                  </a:outerShdw>
                </a:effectLst>
              </a:rPr>
              <a:t>و</a:t>
            </a:r>
            <a:r>
              <a:rPr lang="ar-DZ" sz="2400" b="1" dirty="0" smtClean="0">
                <a:ln w="11430"/>
                <a:effectLst>
                  <a:outerShdw blurRad="50800" dist="39000" dir="5460000" algn="tl">
                    <a:srgbClr val="000000">
                      <a:alpha val="38000"/>
                    </a:srgbClr>
                  </a:outerShdw>
                </a:effectLst>
              </a:rPr>
              <a:t> ما يستطيع أداءه خلالها </a:t>
            </a:r>
            <a:r>
              <a:rPr lang="ar-DZ" sz="2400" b="1" dirty="0" err="1" smtClean="0">
                <a:ln w="11430"/>
                <a:effectLst>
                  <a:outerShdw blurRad="50800" dist="39000" dir="5460000" algn="tl">
                    <a:srgbClr val="000000">
                      <a:alpha val="38000"/>
                    </a:srgbClr>
                  </a:outerShdw>
                </a:effectLst>
              </a:rPr>
              <a:t>و</a:t>
            </a:r>
            <a:r>
              <a:rPr lang="ar-DZ" sz="2400" b="1" dirty="0" smtClean="0">
                <a:ln w="11430"/>
                <a:effectLst>
                  <a:outerShdw blurRad="50800" dist="39000" dir="5460000" algn="tl">
                    <a:srgbClr val="000000">
                      <a:alpha val="38000"/>
                    </a:srgbClr>
                  </a:outerShdw>
                </a:effectLst>
              </a:rPr>
              <a:t> من ثم يحدد قدرته على انتقاء الحركات الصحيحة</a:t>
            </a:r>
            <a:endParaRPr lang="fr-FR" sz="2400" b="1" dirty="0" smtClean="0">
              <a:ln w="11430"/>
              <a:effectLst>
                <a:outerShdw blurRad="50800" dist="39000" dir="5460000" algn="tl">
                  <a:srgbClr val="000000">
                    <a:alpha val="38000"/>
                  </a:srgbClr>
                </a:outerShdw>
              </a:effectLst>
            </a:endParaRPr>
          </a:p>
          <a:p>
            <a:pPr algn="just" rtl="1"/>
            <a:r>
              <a:rPr lang="ar-DZ" sz="2400" b="1" dirty="0" smtClean="0">
                <a:ln w="11430"/>
                <a:effectLst>
                  <a:outerShdw blurRad="50800" dist="39000" dir="5460000" algn="tl">
                    <a:srgbClr val="000000">
                      <a:alpha val="38000"/>
                    </a:srgbClr>
                  </a:outerShdw>
                </a:effectLst>
              </a:rPr>
              <a:t>    فمن </a:t>
            </a:r>
            <a:r>
              <a:rPr lang="ar-DZ" sz="2400" b="1" dirty="0" smtClean="0">
                <a:ln w="11430"/>
                <a:effectLst>
                  <a:outerShdw blurRad="50800" dist="39000" dir="5460000" algn="tl">
                    <a:srgbClr val="000000">
                      <a:alpha val="38000"/>
                    </a:srgbClr>
                  </a:outerShdw>
                </a:effectLst>
              </a:rPr>
              <a:t>خلال استعداد الفرد </a:t>
            </a:r>
            <a:r>
              <a:rPr lang="ar-DZ" sz="2400" b="1" dirty="0" err="1" smtClean="0">
                <a:ln w="11430"/>
                <a:effectLst>
                  <a:outerShdw blurRad="50800" dist="39000" dir="5460000" algn="tl">
                    <a:srgbClr val="000000">
                      <a:alpha val="38000"/>
                    </a:srgbClr>
                  </a:outerShdw>
                </a:effectLst>
              </a:rPr>
              <a:t>و</a:t>
            </a:r>
            <a:r>
              <a:rPr lang="ar-DZ" sz="2400" b="1" dirty="0" smtClean="0">
                <a:ln w="11430"/>
                <a:effectLst>
                  <a:outerShdw blurRad="50800" dist="39000" dir="5460000" algn="tl">
                    <a:srgbClr val="000000">
                      <a:alpha val="38000"/>
                    </a:srgbClr>
                  </a:outerShdw>
                </a:effectLst>
              </a:rPr>
              <a:t> نضجه تتحدد قدرته على الانتقاء الحركي في المواقف التعليمية للمهارات الحركية الرياضية. </a:t>
            </a:r>
            <a:endParaRPr lang="fr-FR" sz="2400" b="1" dirty="0" smtClean="0">
              <a:ln w="11430"/>
              <a:effectLst>
                <a:outerShdw blurRad="50800" dist="39000" dir="5460000" algn="tl">
                  <a:srgbClr val="000000">
                    <a:alpha val="38000"/>
                  </a:srgbClr>
                </a:outerShdw>
              </a:effectLst>
            </a:endParaRPr>
          </a:p>
          <a:p>
            <a:pPr algn="just"/>
            <a:endParaRPr lang="fr-FR" sz="2400" b="1" dirty="0">
              <a:ln w="11430"/>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images (1).jp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type="ctrTitle"/>
          </p:nvPr>
        </p:nvSpPr>
        <p:spPr bwMode="auto">
          <a:xfrm>
            <a:off x="714348" y="2285992"/>
            <a:ext cx="77724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6000" b="1" i="0" u="none" strike="noStrike" normalizeH="0" baseline="0" dirty="0" smtClean="0">
                <a:ln w="11430"/>
                <a:solidFill>
                  <a:srgbClr val="FF0000"/>
                </a:solidFill>
                <a:effectLst>
                  <a:outerShdw blurRad="50800" dist="39000" dir="5460000" algn="tl">
                    <a:srgbClr val="000000">
                      <a:alpha val="38000"/>
                    </a:srgbClr>
                  </a:outerShdw>
                </a:effectLst>
                <a:latin typeface="Traditional Arabic" pitchFamily="18" charset="-78"/>
                <a:ea typeface="Times New Roman" pitchFamily="18" charset="0"/>
                <a:cs typeface="Traditional Arabic" pitchFamily="18" charset="-78"/>
              </a:rPr>
              <a:t>المراحل النفسية للتعلم الحركي</a:t>
            </a:r>
            <a:endParaRPr kumimoji="0" lang="ar-DZ" sz="6000" b="1" i="0" u="none" strike="noStrike" normalizeH="0" baseline="0"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endParaRPr>
          </a:p>
        </p:txBody>
      </p:sp>
      <p:sp>
        <p:nvSpPr>
          <p:cNvPr id="6" name="ZoneTexte 5"/>
          <p:cNvSpPr txBox="1"/>
          <p:nvPr/>
        </p:nvSpPr>
        <p:spPr>
          <a:xfrm>
            <a:off x="3000364" y="3571876"/>
            <a:ext cx="3000396" cy="646331"/>
          </a:xfrm>
          <a:prstGeom prst="rect">
            <a:avLst/>
          </a:prstGeom>
          <a:noFill/>
        </p:spPr>
        <p:txBody>
          <a:bodyPr wrap="square" rtlCol="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r" rtl="1"/>
            <a:r>
              <a:rPr lang="ar-DZ" sz="36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((الجزء </a:t>
            </a:r>
            <a:r>
              <a:rPr lang="ar-DZ" sz="36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الثاني))</a:t>
            </a:r>
            <a:endParaRPr lang="fr-FR" sz="36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14348" y="2214554"/>
            <a:ext cx="7572428" cy="2031325"/>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ar-DZ"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المرحلة الأولى للتعلم الحركي</a:t>
            </a:r>
            <a:endParaRPr lang="fr-FR"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rtl="1"/>
            <a:r>
              <a:rPr lang="ar-DZ"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r>
              <a:rPr lang="ar-DZ" sz="5400" b="1" dirty="0" smtClean="0">
                <a:ln w="11430"/>
                <a:solidFill>
                  <a:srgbClr val="FFFF00"/>
                </a:solidFill>
                <a:effectLst>
                  <a:outerShdw blurRad="50800" dist="39000" dir="5460000" algn="tl">
                    <a:srgbClr val="000000">
                      <a:alpha val="38000"/>
                    </a:srgbClr>
                  </a:outerShdw>
                </a:effectLst>
              </a:rPr>
              <a:t>مرحلة الانتقاء الحركي</a:t>
            </a:r>
            <a:r>
              <a:rPr lang="ar-DZ"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endParaRPr lang="fr-FR"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fr-FR"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214546" y="357166"/>
            <a:ext cx="4572032"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DZ"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مفهوم الانتقاء الحركي</a:t>
            </a:r>
            <a:endParaRPr lang="fr-FR"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 name="Rectangle à coins arrondis 7"/>
          <p:cNvSpPr/>
          <p:nvPr/>
        </p:nvSpPr>
        <p:spPr>
          <a:xfrm>
            <a:off x="214282" y="1214422"/>
            <a:ext cx="8715436" cy="5500726"/>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
        <p:nvSpPr>
          <p:cNvPr id="9" name="ZoneTexte 8"/>
          <p:cNvSpPr txBox="1"/>
          <p:nvPr/>
        </p:nvSpPr>
        <p:spPr>
          <a:xfrm>
            <a:off x="428596" y="1285860"/>
            <a:ext cx="8429684" cy="600164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rtl="1"/>
            <a:r>
              <a:rPr lang="fr-FR"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ar-DZ" sz="2400" b="1" dirty="0" smtClean="0">
                <a:ln w="11430">
                  <a:solidFill>
                    <a:schemeClr val="tx1"/>
                  </a:solidFill>
                </a:ln>
                <a:effectLst>
                  <a:outerShdw blurRad="50800" dist="39000" dir="5460000" algn="tl">
                    <a:srgbClr val="000000">
                      <a:alpha val="38000"/>
                    </a:srgbClr>
                  </a:outerShdw>
                </a:effectLst>
              </a:rPr>
              <a:t>الانتقاء </a:t>
            </a:r>
            <a:r>
              <a:rPr lang="ar-DZ" sz="2400" b="1" dirty="0" smtClean="0">
                <a:ln w="11430">
                  <a:solidFill>
                    <a:schemeClr val="tx1"/>
                  </a:solidFill>
                </a:ln>
                <a:effectLst>
                  <a:outerShdw blurRad="50800" dist="39000" dir="5460000" algn="tl">
                    <a:srgbClr val="000000">
                      <a:alpha val="38000"/>
                    </a:srgbClr>
                  </a:outerShdw>
                </a:effectLst>
              </a:rPr>
              <a:t>الحركي عملية نفسية يقوم </a:t>
            </a:r>
            <a:r>
              <a:rPr lang="ar-DZ" sz="2400" b="1" dirty="0" err="1" smtClean="0">
                <a:ln w="11430">
                  <a:solidFill>
                    <a:schemeClr val="tx1"/>
                  </a:solidFill>
                </a:ln>
                <a:effectLst>
                  <a:outerShdw blurRad="50800" dist="39000" dir="5460000" algn="tl">
                    <a:srgbClr val="000000">
                      <a:alpha val="38000"/>
                    </a:srgbClr>
                  </a:outerShdw>
                </a:effectLst>
              </a:rPr>
              <a:t>بها</a:t>
            </a:r>
            <a:r>
              <a:rPr lang="ar-DZ" sz="2400" b="1" dirty="0" smtClean="0">
                <a:ln w="11430">
                  <a:solidFill>
                    <a:schemeClr val="tx1"/>
                  </a:solidFill>
                </a:ln>
                <a:effectLst>
                  <a:outerShdw blurRad="50800" dist="39000" dir="5460000" algn="tl">
                    <a:srgbClr val="000000">
                      <a:alpha val="38000"/>
                    </a:srgbClr>
                  </a:outerShdw>
                </a:effectLst>
              </a:rPr>
              <a:t> المتعلم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هي أولى العمليات التي تتضمنها عملية التعلم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هذه العملية تعتبر مسئولة على حذف الحركات الخاطئة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اختيار الحركات الصحيحة التي تؤدي إلى تحقيق الهدف الحركي المطلوب من المتعلم</a:t>
            </a:r>
            <a:r>
              <a:rPr lang="ar-DZ" sz="2400" b="1" dirty="0" smtClean="0">
                <a:ln w="11430">
                  <a:solidFill>
                    <a:schemeClr val="tx1"/>
                  </a:solidFill>
                </a:ln>
                <a:effectLst>
                  <a:outerShdw blurRad="50800" dist="39000" dir="5460000" algn="tl">
                    <a:srgbClr val="000000">
                      <a:alpha val="38000"/>
                    </a:srgbClr>
                  </a:outerShdw>
                </a:effectLst>
              </a:rPr>
              <a:t>.</a:t>
            </a:r>
            <a:endParaRPr lang="fr-FR" sz="2400" b="1" dirty="0" smtClean="0">
              <a:ln w="11430">
                <a:solidFill>
                  <a:schemeClr val="tx1"/>
                </a:solidFill>
              </a:ln>
              <a:effectLst>
                <a:outerShdw blurRad="50800" dist="39000" dir="5460000" algn="tl">
                  <a:srgbClr val="000000">
                    <a:alpha val="38000"/>
                  </a:srgbClr>
                </a:outerShdw>
              </a:effectLst>
            </a:endParaRPr>
          </a:p>
          <a:p>
            <a:pPr algn="just" rtl="1"/>
            <a:endParaRPr lang="fr-FR" sz="2400" b="1" dirty="0" smtClean="0">
              <a:ln w="11430">
                <a:solidFill>
                  <a:schemeClr val="tx1"/>
                </a:solidFill>
              </a:ln>
              <a:effectLst>
                <a:outerShdw blurRad="50800" dist="39000" dir="5460000" algn="tl">
                  <a:srgbClr val="000000">
                    <a:alpha val="38000"/>
                  </a:srgbClr>
                </a:outerShdw>
              </a:effectLst>
            </a:endParaRPr>
          </a:p>
          <a:p>
            <a:pPr algn="just" rtl="1"/>
            <a:r>
              <a:rPr lang="fr-FR" sz="2400" b="1" dirty="0" smtClean="0">
                <a:ln w="11430">
                  <a:solidFill>
                    <a:schemeClr val="tx1"/>
                  </a:solidFill>
                </a:ln>
                <a:effectLst>
                  <a:outerShdw blurRad="50800" dist="39000" dir="5460000" algn="tl">
                    <a:srgbClr val="000000">
                      <a:alpha val="38000"/>
                    </a:srgbClr>
                  </a:outerShdw>
                </a:effectLst>
              </a:rPr>
              <a:t>     </a:t>
            </a:r>
            <a:r>
              <a:rPr lang="ar-DZ" sz="2400" b="1" dirty="0" smtClean="0">
                <a:ln w="11430">
                  <a:solidFill>
                    <a:schemeClr val="tx1"/>
                  </a:solidFill>
                </a:ln>
                <a:effectLst>
                  <a:outerShdw blurRad="50800" dist="39000" dir="5460000" algn="tl">
                    <a:srgbClr val="000000">
                      <a:alpha val="38000"/>
                    </a:srgbClr>
                  </a:outerShdw>
                </a:effectLst>
              </a:rPr>
              <a:t>و </a:t>
            </a:r>
            <a:r>
              <a:rPr lang="ar-DZ" sz="2400" b="1" dirty="0" smtClean="0">
                <a:ln w="11430">
                  <a:solidFill>
                    <a:schemeClr val="tx1"/>
                  </a:solidFill>
                </a:ln>
                <a:effectLst>
                  <a:outerShdw blurRad="50800" dist="39000" dir="5460000" algn="tl">
                    <a:srgbClr val="000000">
                      <a:alpha val="38000"/>
                    </a:srgbClr>
                  </a:outerShdw>
                </a:effectLst>
              </a:rPr>
              <a:t>مفهوم الانتقاء الحركي بهذا المعنى يشير إلى وجود عملية متوسطة نفترض حدوثها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نستدل عليها من آثارها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نتائجها في الموقف التعليمي، شأنها في ذلك شأن كثير من المفاهيم الفرضية التي لا نلاحظها إلا عن طريق الآثار المرتبة عليها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النتائج التي تؤدي إليها</a:t>
            </a:r>
            <a:r>
              <a:rPr lang="ar-DZ" sz="2400" b="1" dirty="0" smtClean="0">
                <a:ln w="11430">
                  <a:solidFill>
                    <a:schemeClr val="tx1"/>
                  </a:solidFill>
                </a:ln>
                <a:effectLst>
                  <a:outerShdw blurRad="50800" dist="39000" dir="5460000" algn="tl">
                    <a:srgbClr val="000000">
                      <a:alpha val="38000"/>
                    </a:srgbClr>
                  </a:outerShdw>
                </a:effectLst>
              </a:rPr>
              <a:t>.</a:t>
            </a:r>
            <a:endParaRPr lang="fr-FR" sz="2400" b="1" dirty="0" smtClean="0">
              <a:ln w="11430">
                <a:solidFill>
                  <a:schemeClr val="tx1"/>
                </a:solidFill>
              </a:ln>
              <a:effectLst>
                <a:outerShdw blurRad="50800" dist="39000" dir="5460000" algn="tl">
                  <a:srgbClr val="000000">
                    <a:alpha val="38000"/>
                  </a:srgbClr>
                </a:outerShdw>
              </a:effectLst>
            </a:endParaRPr>
          </a:p>
          <a:p>
            <a:pPr algn="just" rtl="1"/>
            <a:endParaRPr lang="fr-FR" sz="2400" b="1" dirty="0" smtClean="0">
              <a:ln w="11430">
                <a:solidFill>
                  <a:schemeClr val="tx1"/>
                </a:solidFill>
              </a:ln>
              <a:effectLst>
                <a:outerShdw blurRad="50800" dist="39000" dir="5460000" algn="tl">
                  <a:srgbClr val="000000">
                    <a:alpha val="38000"/>
                  </a:srgbClr>
                </a:outerShdw>
              </a:effectLst>
            </a:endParaRPr>
          </a:p>
          <a:p>
            <a:pPr algn="just" rtl="1"/>
            <a:r>
              <a:rPr lang="fr-FR" sz="2400" b="1" dirty="0" smtClean="0">
                <a:ln w="11430">
                  <a:solidFill>
                    <a:schemeClr val="tx1"/>
                  </a:solidFill>
                </a:ln>
                <a:effectLst>
                  <a:outerShdw blurRad="50800" dist="39000" dir="5460000" algn="tl">
                    <a:srgbClr val="000000">
                      <a:alpha val="38000"/>
                    </a:srgbClr>
                  </a:outerShdw>
                </a:effectLst>
              </a:rPr>
              <a:t>    </a:t>
            </a:r>
            <a:r>
              <a:rPr lang="ar-DZ" sz="2400" b="1" dirty="0" smtClean="0">
                <a:ln w="11430">
                  <a:solidFill>
                    <a:schemeClr val="tx1"/>
                  </a:solidFill>
                </a:ln>
                <a:effectLst>
                  <a:outerShdw blurRad="50800" dist="39000" dir="5460000" algn="tl">
                    <a:srgbClr val="000000">
                      <a:alpha val="38000"/>
                    </a:srgbClr>
                  </a:outerShdw>
                </a:effectLst>
              </a:rPr>
              <a:t>من </a:t>
            </a:r>
            <a:r>
              <a:rPr lang="ar-DZ" sz="2400" b="1" dirty="0" smtClean="0">
                <a:ln w="11430">
                  <a:solidFill>
                    <a:schemeClr val="tx1"/>
                  </a:solidFill>
                </a:ln>
                <a:effectLst>
                  <a:outerShdw blurRad="50800" dist="39000" dir="5460000" algn="tl">
                    <a:srgbClr val="000000">
                      <a:alpha val="38000"/>
                    </a:srgbClr>
                  </a:outerShdw>
                </a:effectLst>
              </a:rPr>
              <a:t>هذا المفهوم يمنكن  التأكد من عملية الانتقاء الحركي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مدى حدوثه عن طريق قياس التغير الذي يحدث في نسبة الحركات الصحيحة خلال المحاولات المتتالية للمتعلم، كما يمكن التعبير عنها في عبارات تشير إلى زيادة  احتمالات حدوث الحركات الصحيحة أو نقص الحركات الخاطئة أو عن طريق نقص الزمن الذي يستغرقه المتعلم في تحقيق الهدف ، أو قلة عدد المحاولات اللازمة للوصول إله.</a:t>
            </a:r>
            <a:endParaRPr lang="fr-FR" sz="2400" b="1" dirty="0" smtClean="0">
              <a:ln w="11430">
                <a:solidFill>
                  <a:schemeClr val="tx1"/>
                </a:solidFill>
              </a:ln>
              <a:effectLst>
                <a:outerShdw blurRad="50800" dist="39000" dir="5460000" algn="tl">
                  <a:srgbClr val="000000">
                    <a:alpha val="38000"/>
                  </a:srgbClr>
                </a:outerShdw>
              </a:effectLst>
            </a:endParaRPr>
          </a:p>
          <a:p>
            <a:pPr algn="just" rtl="1"/>
            <a:endParaRPr lang="fr-FR"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just" rtl="1"/>
            <a:endParaRPr lang="fr-FR"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714480" y="428604"/>
            <a:ext cx="6215106"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3600" b="1" i="0" u="none" strike="noStrike" normalizeH="0" baseline="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raditional Arabic" pitchFamily="18" charset="-78"/>
                <a:ea typeface="Times New Roman" pitchFamily="18" charset="0"/>
              </a:rPr>
              <a:t>الانتقاء في نموذج المحاولة </a:t>
            </a:r>
            <a:r>
              <a:rPr kumimoji="0" lang="ar-DZ" sz="3600" b="1" i="0" u="none" strike="noStrike" normalizeH="0" baseline="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raditional Arabic" pitchFamily="18" charset="-78"/>
                <a:ea typeface="Times New Roman" pitchFamily="18" charset="0"/>
              </a:rPr>
              <a:t>و</a:t>
            </a:r>
            <a:r>
              <a:rPr kumimoji="0" lang="ar-DZ" sz="3600" b="1" i="0" u="none" strike="noStrike" normalizeH="0" baseline="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raditional Arabic" pitchFamily="18" charset="-78"/>
                <a:ea typeface="Times New Roman" pitchFamily="18" charset="0"/>
              </a:rPr>
              <a:t> الخطأ</a:t>
            </a:r>
            <a:endParaRPr kumimoji="0" lang="ar-DZ" sz="3600" b="1" i="0" u="none" strike="noStrike" normalizeH="0" baseline="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endParaRPr>
          </a:p>
        </p:txBody>
      </p:sp>
      <p:sp>
        <p:nvSpPr>
          <p:cNvPr id="4" name="Rectangle à coins arrondis 3"/>
          <p:cNvSpPr/>
          <p:nvPr/>
        </p:nvSpPr>
        <p:spPr>
          <a:xfrm>
            <a:off x="142844" y="1214422"/>
            <a:ext cx="8786874" cy="550072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
        <p:nvSpPr>
          <p:cNvPr id="5" name="ZoneTexte 4"/>
          <p:cNvSpPr txBox="1"/>
          <p:nvPr/>
        </p:nvSpPr>
        <p:spPr>
          <a:xfrm>
            <a:off x="4000496" y="1643050"/>
            <a:ext cx="4500594" cy="489364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rtl="1"/>
            <a:r>
              <a:rPr lang="fr-FR" sz="2400" b="1" dirty="0" smtClean="0">
                <a:ln w="11430">
                  <a:solidFill>
                    <a:schemeClr val="tx1"/>
                  </a:solidFill>
                </a:ln>
                <a:effectLst>
                  <a:outerShdw blurRad="50800" dist="39000" dir="5460000" algn="tl">
                    <a:srgbClr val="000000">
                      <a:alpha val="38000"/>
                    </a:srgbClr>
                  </a:outerShdw>
                </a:effectLst>
              </a:rPr>
              <a:t>      </a:t>
            </a:r>
            <a:r>
              <a:rPr lang="ar-DZ" sz="2400" b="1" dirty="0" smtClean="0">
                <a:ln w="11430">
                  <a:solidFill>
                    <a:schemeClr val="tx1"/>
                  </a:solidFill>
                </a:ln>
                <a:effectLst>
                  <a:outerShdw blurRad="50800" dist="39000" dir="5460000" algn="tl">
                    <a:srgbClr val="000000">
                      <a:alpha val="38000"/>
                    </a:srgbClr>
                  </a:outerShdw>
                </a:effectLst>
              </a:rPr>
              <a:t>لقد </a:t>
            </a:r>
            <a:r>
              <a:rPr lang="ar-DZ" sz="2400" b="1" dirty="0" smtClean="0">
                <a:ln w="11430">
                  <a:solidFill>
                    <a:schemeClr val="tx1"/>
                  </a:solidFill>
                </a:ln>
                <a:effectLst>
                  <a:outerShdw blurRad="50800" dist="39000" dir="5460000" algn="tl">
                    <a:srgbClr val="000000">
                      <a:alpha val="38000"/>
                    </a:srgbClr>
                  </a:outerShdw>
                </a:effectLst>
              </a:rPr>
              <a:t>أشار </a:t>
            </a:r>
            <a:r>
              <a:rPr lang="ar-DZ" sz="2400" b="1" dirty="0" err="1" smtClean="0">
                <a:ln w="11430">
                  <a:solidFill>
                    <a:schemeClr val="tx1"/>
                  </a:solidFill>
                </a:ln>
                <a:effectLst>
                  <a:outerShdw blurRad="50800" dist="39000" dir="5460000" algn="tl">
                    <a:srgbClr val="000000">
                      <a:alpha val="38000"/>
                    </a:srgbClr>
                  </a:outerShdw>
                </a:effectLst>
              </a:rPr>
              <a:t>ثروندايك</a:t>
            </a:r>
            <a:r>
              <a:rPr lang="ar-DZ" sz="2400" b="1" dirty="0" smtClean="0">
                <a:ln w="11430">
                  <a:solidFill>
                    <a:schemeClr val="tx1"/>
                  </a:solidFill>
                </a:ln>
                <a:effectLst>
                  <a:outerShdw blurRad="50800" dist="39000" dir="5460000" algn="tl">
                    <a:srgbClr val="000000">
                      <a:alpha val="38000"/>
                    </a:srgbClr>
                  </a:outerShdw>
                </a:effectLst>
              </a:rPr>
              <a:t> إلى أن هناك مجموعة من العمليات المتوسطة تُكون في مجموعها عملية التعلم،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من بين هذه العمليات عملية انتقاء الاستجابة الصحيحة،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قد أعطى لهذه العملية دورا رئيسيا في عملية التعلم ،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قد وضح ذلك في تسميته لتعلم المحاولة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الخطأ بتعلم الانتقاء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الربط فقد ذكر في كتابه سيكولوجية التعلم الذي أصدره سنة 1913 أن كل تعلم الإنسان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كل سلوكه يعتبر من النوع الانتقائي</a:t>
            </a:r>
            <a:r>
              <a:rPr lang="ar-DZ" sz="2400" b="1" dirty="0" smtClean="0">
                <a:ln w="11430">
                  <a:solidFill>
                    <a:schemeClr val="tx1"/>
                  </a:solidFill>
                </a:ln>
                <a:effectLst>
                  <a:outerShdw blurRad="50800" dist="39000" dir="5460000" algn="tl">
                    <a:srgbClr val="000000">
                      <a:alpha val="38000"/>
                    </a:srgbClr>
                  </a:outerShdw>
                </a:effectLst>
              </a:rPr>
              <a:t>.</a:t>
            </a:r>
            <a:endParaRPr lang="fr-FR" sz="2400" b="1" dirty="0" smtClean="0">
              <a:ln w="11430">
                <a:solidFill>
                  <a:schemeClr val="tx1"/>
                </a:solidFill>
              </a:ln>
              <a:effectLst>
                <a:outerShdw blurRad="50800" dist="39000" dir="5460000" algn="tl">
                  <a:srgbClr val="000000">
                    <a:alpha val="38000"/>
                  </a:srgbClr>
                </a:outerShdw>
              </a:effectLst>
            </a:endParaRPr>
          </a:p>
          <a:p>
            <a:pPr algn="just" rtl="1"/>
            <a:endParaRPr lang="fr-FR"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fr-FR"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6" name="Image 5" descr="téléchargement (1).jpg"/>
          <p:cNvPicPr>
            <a:picLocks noChangeAspect="1"/>
          </p:cNvPicPr>
          <p:nvPr/>
        </p:nvPicPr>
        <p:blipFill>
          <a:blip r:embed="rId2"/>
          <a:stretch>
            <a:fillRect/>
          </a:stretch>
        </p:blipFill>
        <p:spPr>
          <a:xfrm>
            <a:off x="428596" y="1643050"/>
            <a:ext cx="3357586" cy="4071966"/>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714480" y="428604"/>
            <a:ext cx="6215106"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3600" b="1" i="0" u="none" strike="noStrike" normalizeH="0" baseline="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raditional Arabic" pitchFamily="18" charset="-78"/>
                <a:ea typeface="Times New Roman" pitchFamily="18" charset="0"/>
              </a:rPr>
              <a:t>الانتقاء في نموذج المحاولة </a:t>
            </a:r>
            <a:r>
              <a:rPr kumimoji="0" lang="ar-DZ" sz="3600" b="1" i="0" u="none" strike="noStrike" normalizeH="0" baseline="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raditional Arabic" pitchFamily="18" charset="-78"/>
                <a:ea typeface="Times New Roman" pitchFamily="18" charset="0"/>
              </a:rPr>
              <a:t>و</a:t>
            </a:r>
            <a:r>
              <a:rPr kumimoji="0" lang="ar-DZ" sz="3600" b="1" i="0" u="none" strike="noStrike" normalizeH="0" baseline="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raditional Arabic" pitchFamily="18" charset="-78"/>
                <a:ea typeface="Times New Roman" pitchFamily="18" charset="0"/>
              </a:rPr>
              <a:t> الخطأ</a:t>
            </a:r>
            <a:endParaRPr kumimoji="0" lang="ar-DZ" sz="3600" b="1" i="0" u="none" strike="noStrike" normalizeH="0" baseline="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endParaRPr>
          </a:p>
        </p:txBody>
      </p:sp>
      <p:sp>
        <p:nvSpPr>
          <p:cNvPr id="4" name="Rectangle à coins arrondis 3"/>
          <p:cNvSpPr/>
          <p:nvPr/>
        </p:nvSpPr>
        <p:spPr>
          <a:xfrm>
            <a:off x="142844" y="1214422"/>
            <a:ext cx="8786874" cy="550072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
        <p:nvSpPr>
          <p:cNvPr id="5" name="ZoneTexte 4"/>
          <p:cNvSpPr txBox="1"/>
          <p:nvPr/>
        </p:nvSpPr>
        <p:spPr>
          <a:xfrm>
            <a:off x="357158" y="1428736"/>
            <a:ext cx="8286808" cy="563231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rtl="1"/>
            <a:r>
              <a:rPr lang="fr-FR" sz="2400" b="1" dirty="0" smtClean="0">
                <a:ln w="11430">
                  <a:solidFill>
                    <a:schemeClr val="tx1"/>
                  </a:solidFill>
                </a:ln>
                <a:effectLst>
                  <a:outerShdw blurRad="50800" dist="39000" dir="5460000" algn="tl">
                    <a:srgbClr val="000000">
                      <a:alpha val="38000"/>
                    </a:srgbClr>
                  </a:outerShdw>
                </a:effectLst>
              </a:rPr>
              <a:t>     </a:t>
            </a:r>
            <a:r>
              <a:rPr lang="ar-DZ" sz="2400" b="1" dirty="0" smtClean="0">
                <a:ln w="11430">
                  <a:solidFill>
                    <a:schemeClr val="tx1"/>
                  </a:solidFill>
                </a:ln>
                <a:effectLst>
                  <a:outerShdw blurRad="50800" dist="39000" dir="5460000" algn="tl">
                    <a:srgbClr val="000000">
                      <a:alpha val="38000"/>
                    </a:srgbClr>
                  </a:outerShdw>
                </a:effectLst>
              </a:rPr>
              <a:t>و </a:t>
            </a:r>
            <a:r>
              <a:rPr lang="ar-DZ" sz="2400" b="1" dirty="0" smtClean="0">
                <a:ln w="11430">
                  <a:solidFill>
                    <a:schemeClr val="tx1"/>
                  </a:solidFill>
                </a:ln>
                <a:effectLst>
                  <a:outerShdw blurRad="50800" dist="39000" dir="5460000" algn="tl">
                    <a:srgbClr val="000000">
                      <a:alpha val="38000"/>
                    </a:srgbClr>
                  </a:outerShdw>
                </a:effectLst>
              </a:rPr>
              <a:t>أساس  نظرية </a:t>
            </a:r>
            <a:r>
              <a:rPr lang="ar-DZ" sz="2400" b="1" dirty="0" err="1" smtClean="0">
                <a:ln w="11430">
                  <a:solidFill>
                    <a:schemeClr val="tx1"/>
                  </a:solidFill>
                </a:ln>
                <a:effectLst>
                  <a:outerShdw blurRad="50800" dist="39000" dir="5460000" algn="tl">
                    <a:srgbClr val="000000">
                      <a:alpha val="38000"/>
                    </a:srgbClr>
                  </a:outerShdw>
                </a:effectLst>
              </a:rPr>
              <a:t>ثروندايك</a:t>
            </a:r>
            <a:r>
              <a:rPr lang="ar-DZ" sz="2400" b="1" dirty="0" smtClean="0">
                <a:ln w="11430">
                  <a:solidFill>
                    <a:schemeClr val="tx1"/>
                  </a:solidFill>
                </a:ln>
                <a:effectLst>
                  <a:outerShdw blurRad="50800" dist="39000" dir="5460000" algn="tl">
                    <a:srgbClr val="000000">
                      <a:alpha val="38000"/>
                    </a:srgbClr>
                  </a:outerShdw>
                </a:effectLst>
              </a:rPr>
              <a:t> كما وضح من مناقشتها في هذا الكتاب، أن المتعلم حين يواجه مشكلة حركية فانه يحاول أن يجد حلا لها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يصل إلى هدفه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ذلك بانتقاء عدد  من الحركات يرى أنها يمكن أن تُحقق له الهدف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ذلك من بين عدد من الحركات التي يستطيع إصدارها،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إذا ظهرت الحركات التي تحقق له الهدف فإنها  تخضع لقانون </a:t>
            </a:r>
            <a:r>
              <a:rPr lang="ar-DZ" sz="2400" b="1" dirty="0" err="1" smtClean="0">
                <a:ln w="11430">
                  <a:solidFill>
                    <a:schemeClr val="tx1"/>
                  </a:solidFill>
                </a:ln>
                <a:effectLst>
                  <a:outerShdw blurRad="50800" dist="39000" dir="5460000" algn="tl">
                    <a:srgbClr val="000000">
                      <a:alpha val="38000"/>
                    </a:srgbClr>
                  </a:outerShdw>
                </a:effectLst>
              </a:rPr>
              <a:t>الاثر</a:t>
            </a:r>
            <a:r>
              <a:rPr lang="ar-DZ" sz="2400" b="1" dirty="0" smtClean="0">
                <a:ln w="11430">
                  <a:solidFill>
                    <a:schemeClr val="tx1"/>
                  </a:solidFill>
                </a:ln>
                <a:effectLst>
                  <a:outerShdw blurRad="50800" dist="39000" dir="5460000" algn="tl">
                    <a:srgbClr val="000000">
                      <a:alpha val="38000"/>
                    </a:srgbClr>
                  </a:outerShdw>
                </a:effectLst>
              </a:rPr>
              <a:t> أو عملية التعزيز التي تم الحديث عنها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التي تعتبر العملية الحاسمة في انتقاء الحركات في المرات القادمة</a:t>
            </a:r>
            <a:r>
              <a:rPr lang="ar-DZ" sz="2400" b="1" dirty="0" smtClean="0">
                <a:ln w="11430">
                  <a:solidFill>
                    <a:schemeClr val="tx1"/>
                  </a:solidFill>
                </a:ln>
                <a:effectLst>
                  <a:outerShdw blurRad="50800" dist="39000" dir="5460000" algn="tl">
                    <a:srgbClr val="000000">
                      <a:alpha val="38000"/>
                    </a:srgbClr>
                  </a:outerShdw>
                </a:effectLst>
              </a:rPr>
              <a:t>.</a:t>
            </a:r>
            <a:endParaRPr lang="fr-FR" sz="2400" b="1" dirty="0" smtClean="0">
              <a:ln w="11430">
                <a:solidFill>
                  <a:schemeClr val="tx1"/>
                </a:solidFill>
              </a:ln>
              <a:effectLst>
                <a:outerShdw blurRad="50800" dist="39000" dir="5460000" algn="tl">
                  <a:srgbClr val="000000">
                    <a:alpha val="38000"/>
                  </a:srgbClr>
                </a:outerShdw>
              </a:effectLst>
            </a:endParaRPr>
          </a:p>
          <a:p>
            <a:pPr algn="just" rtl="1"/>
            <a:endParaRPr lang="fr-FR" sz="2400" b="1" dirty="0" smtClean="0">
              <a:ln w="11430">
                <a:solidFill>
                  <a:schemeClr val="tx1"/>
                </a:solidFill>
              </a:ln>
              <a:effectLst>
                <a:outerShdw blurRad="50800" dist="39000" dir="5460000" algn="tl">
                  <a:srgbClr val="000000">
                    <a:alpha val="38000"/>
                  </a:srgbClr>
                </a:outerShdw>
              </a:effectLst>
            </a:endParaRPr>
          </a:p>
          <a:p>
            <a:pPr algn="just" rtl="1"/>
            <a:r>
              <a:rPr lang="ar-DZ" sz="2400" b="1" dirty="0" smtClean="0">
                <a:ln w="11430">
                  <a:solidFill>
                    <a:schemeClr val="tx1"/>
                  </a:solidFill>
                </a:ln>
                <a:effectLst>
                  <a:outerShdw blurRad="50800" dist="39000" dir="5460000" algn="tl">
                    <a:srgbClr val="000000">
                      <a:alpha val="38000"/>
                    </a:srgbClr>
                  </a:outerShdw>
                </a:effectLst>
              </a:rPr>
              <a:t>   فالتعلم </a:t>
            </a:r>
            <a:r>
              <a:rPr lang="ar-DZ" sz="2400" b="1" dirty="0" smtClean="0">
                <a:ln w="11430">
                  <a:solidFill>
                    <a:schemeClr val="tx1"/>
                  </a:solidFill>
                </a:ln>
                <a:effectLst>
                  <a:outerShdw blurRad="50800" dist="39000" dir="5460000" algn="tl">
                    <a:srgbClr val="000000">
                      <a:alpha val="38000"/>
                    </a:srgbClr>
                  </a:outerShdw>
                </a:effectLst>
              </a:rPr>
              <a:t>من وجهة نظر </a:t>
            </a:r>
            <a:r>
              <a:rPr lang="ar-DZ" sz="2400" b="1" dirty="0" err="1" smtClean="0">
                <a:ln w="11430">
                  <a:solidFill>
                    <a:schemeClr val="tx1"/>
                  </a:solidFill>
                </a:ln>
                <a:effectLst>
                  <a:outerShdw blurRad="50800" dist="39000" dir="5460000" algn="tl">
                    <a:srgbClr val="000000">
                      <a:alpha val="38000"/>
                    </a:srgbClr>
                  </a:outerShdw>
                </a:effectLst>
              </a:rPr>
              <a:t>ثروندايك</a:t>
            </a:r>
            <a:r>
              <a:rPr lang="ar-DZ" sz="2400" b="1" dirty="0" smtClean="0">
                <a:ln w="11430">
                  <a:solidFill>
                    <a:schemeClr val="tx1"/>
                  </a:solidFill>
                </a:ln>
                <a:effectLst>
                  <a:outerShdw blurRad="50800" dist="39000" dir="5460000" algn="tl">
                    <a:srgbClr val="000000">
                      <a:alpha val="38000"/>
                    </a:srgbClr>
                  </a:outerShdw>
                </a:effectLst>
              </a:rPr>
              <a:t> ينتقي حركة معينة من بين مجموعة من الحركات الممكنة،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هذا الانتقاء يكون نتيجة للآثار المترتبة على هذه الحركة، أي نتيجة ما يعقبها من حالة رضا،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إذا ما تكرر الموقف مرة أخرى أو إذا ما طلب من المتعلم أن يحل نفس المشكلة تصبح لهذه الحركة مكانة أكثر تفضيلا عن غيرها من الحركات المتعددة الممكنة فتظهر مبكرا أي تسود على غيرها من الحركات، أي أن المتعلم ينتقيها دون غيرها لأنها هي الحركة التي تحقق له الهدف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تشبع حاجته.</a:t>
            </a:r>
            <a:endParaRPr lang="fr-FR" sz="2400" b="1" dirty="0" smtClean="0">
              <a:ln w="11430">
                <a:solidFill>
                  <a:schemeClr val="tx1"/>
                </a:solidFill>
              </a:ln>
              <a:effectLst>
                <a:outerShdw blurRad="50800" dist="39000" dir="5460000" algn="tl">
                  <a:srgbClr val="000000">
                    <a:alpha val="38000"/>
                  </a:srgbClr>
                </a:outerShdw>
              </a:effectLst>
            </a:endParaRPr>
          </a:p>
          <a:p>
            <a:pPr algn="just" rtl="1"/>
            <a:endParaRPr lang="fr-FR"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fr-FR"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714480" y="428604"/>
            <a:ext cx="6215106"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3600" b="1" i="0" u="none" strike="noStrike" normalizeH="0" baseline="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raditional Arabic" pitchFamily="18" charset="-78"/>
                <a:ea typeface="Times New Roman" pitchFamily="18" charset="0"/>
              </a:rPr>
              <a:t>الانتقاء في نموذج المحاولة </a:t>
            </a:r>
            <a:r>
              <a:rPr kumimoji="0" lang="ar-DZ" sz="3600" b="1" i="0" u="none" strike="noStrike" normalizeH="0" baseline="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raditional Arabic" pitchFamily="18" charset="-78"/>
                <a:ea typeface="Times New Roman" pitchFamily="18" charset="0"/>
              </a:rPr>
              <a:t>و</a:t>
            </a:r>
            <a:r>
              <a:rPr kumimoji="0" lang="ar-DZ" sz="3600" b="1" i="0" u="none" strike="noStrike" normalizeH="0" baseline="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raditional Arabic" pitchFamily="18" charset="-78"/>
                <a:ea typeface="Times New Roman" pitchFamily="18" charset="0"/>
              </a:rPr>
              <a:t> الخطأ</a:t>
            </a:r>
            <a:endParaRPr kumimoji="0" lang="ar-DZ" sz="3600" b="1" i="0" u="none" strike="noStrike" normalizeH="0" baseline="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endParaRPr>
          </a:p>
        </p:txBody>
      </p:sp>
      <p:sp>
        <p:nvSpPr>
          <p:cNvPr id="4" name="Rectangle à coins arrondis 3"/>
          <p:cNvSpPr/>
          <p:nvPr/>
        </p:nvSpPr>
        <p:spPr>
          <a:xfrm>
            <a:off x="142844" y="1214422"/>
            <a:ext cx="8786874" cy="550072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
        <p:nvSpPr>
          <p:cNvPr id="5" name="ZoneTexte 4"/>
          <p:cNvSpPr txBox="1"/>
          <p:nvPr/>
        </p:nvSpPr>
        <p:spPr>
          <a:xfrm>
            <a:off x="357158" y="1428736"/>
            <a:ext cx="8286808" cy="563231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rtl="1"/>
            <a:r>
              <a:rPr lang="ar-DZ" sz="2400" b="1" dirty="0" smtClean="0">
                <a:ln w="11430">
                  <a:solidFill>
                    <a:schemeClr val="tx1"/>
                  </a:solidFill>
                </a:ln>
                <a:effectLst>
                  <a:outerShdw blurRad="50800" dist="39000" dir="5460000" algn="tl">
                    <a:srgbClr val="000000">
                      <a:alpha val="38000"/>
                    </a:srgbClr>
                  </a:outerShdw>
                </a:effectLst>
              </a:rPr>
              <a:t>و هنا تظهر عملية الانتقاء التي يتميز </a:t>
            </a:r>
            <a:r>
              <a:rPr lang="ar-DZ" sz="2400" b="1" dirty="0" err="1" smtClean="0">
                <a:ln w="11430">
                  <a:solidFill>
                    <a:schemeClr val="tx1"/>
                  </a:solidFill>
                </a:ln>
                <a:effectLst>
                  <a:outerShdw blurRad="50800" dist="39000" dir="5460000" algn="tl">
                    <a:srgbClr val="000000">
                      <a:alpha val="38000"/>
                    </a:srgbClr>
                  </a:outerShdw>
                </a:effectLst>
              </a:rPr>
              <a:t>بها</a:t>
            </a:r>
            <a:r>
              <a:rPr lang="ar-DZ" sz="2400" b="1" dirty="0" smtClean="0">
                <a:ln w="11430">
                  <a:solidFill>
                    <a:schemeClr val="tx1"/>
                  </a:solidFill>
                </a:ln>
                <a:effectLst>
                  <a:outerShdw blurRad="50800" dist="39000" dir="5460000" algn="tl">
                    <a:srgbClr val="000000">
                      <a:alpha val="38000"/>
                    </a:srgbClr>
                  </a:outerShdw>
                </a:effectLst>
              </a:rPr>
              <a:t> التعلم بالمحاولة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الخطأ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السبب في هذا الانتقاء هو حالة الرضا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الارتياح التي تعقب الحركة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إشباع الحاجة بمعنى أن </a:t>
            </a:r>
            <a:r>
              <a:rPr lang="ar-DZ" sz="2400" b="1" dirty="0" err="1" smtClean="0">
                <a:ln w="11430">
                  <a:solidFill>
                    <a:schemeClr val="tx1"/>
                  </a:solidFill>
                </a:ln>
                <a:effectLst>
                  <a:outerShdw blurRad="50800" dist="39000" dir="5460000" algn="tl">
                    <a:srgbClr val="000000">
                      <a:alpha val="38000"/>
                    </a:srgbClr>
                  </a:outerShdw>
                </a:effectLst>
              </a:rPr>
              <a:t>الاثر</a:t>
            </a:r>
            <a:r>
              <a:rPr lang="ar-DZ" sz="2400" b="1" dirty="0" smtClean="0">
                <a:ln w="11430">
                  <a:solidFill>
                    <a:schemeClr val="tx1"/>
                  </a:solidFill>
                </a:ln>
                <a:effectLst>
                  <a:outerShdw blurRad="50800" dist="39000" dir="5460000" algn="tl">
                    <a:srgbClr val="000000">
                      <a:alpha val="38000"/>
                    </a:srgbClr>
                  </a:outerShdw>
                </a:effectLst>
              </a:rPr>
              <a:t> الطيب الذي تؤدي  إليه الحركة الصحيحة هو السبب في انتقائها</a:t>
            </a:r>
            <a:r>
              <a:rPr lang="ar-DZ" sz="2400" b="1" dirty="0" smtClean="0">
                <a:ln w="11430">
                  <a:solidFill>
                    <a:schemeClr val="tx1"/>
                  </a:solidFill>
                </a:ln>
                <a:effectLst>
                  <a:outerShdw blurRad="50800" dist="39000" dir="5460000" algn="tl">
                    <a:srgbClr val="000000">
                      <a:alpha val="38000"/>
                    </a:srgbClr>
                  </a:outerShdw>
                </a:effectLst>
              </a:rPr>
              <a:t>.</a:t>
            </a:r>
            <a:endParaRPr lang="fr-FR" sz="2400" b="1" dirty="0" smtClean="0">
              <a:ln w="11430">
                <a:solidFill>
                  <a:schemeClr val="tx1"/>
                </a:solidFill>
              </a:ln>
              <a:effectLst>
                <a:outerShdw blurRad="50800" dist="39000" dir="5460000" algn="tl">
                  <a:srgbClr val="000000">
                    <a:alpha val="38000"/>
                  </a:srgbClr>
                </a:outerShdw>
              </a:effectLst>
            </a:endParaRPr>
          </a:p>
          <a:p>
            <a:pPr algn="just" rtl="1"/>
            <a:endParaRPr lang="fr-FR" sz="2400" b="1" dirty="0" smtClean="0">
              <a:ln w="11430">
                <a:solidFill>
                  <a:schemeClr val="tx1"/>
                </a:solidFill>
              </a:ln>
              <a:effectLst>
                <a:outerShdw blurRad="50800" dist="39000" dir="5460000" algn="tl">
                  <a:srgbClr val="000000">
                    <a:alpha val="38000"/>
                  </a:srgbClr>
                </a:outerShdw>
              </a:effectLst>
            </a:endParaRPr>
          </a:p>
          <a:p>
            <a:pPr algn="just" rtl="1"/>
            <a:r>
              <a:rPr lang="ar-DZ" sz="2400" b="1" dirty="0" smtClean="0">
                <a:ln w="11430">
                  <a:solidFill>
                    <a:schemeClr val="tx1"/>
                  </a:solidFill>
                </a:ln>
                <a:effectLst>
                  <a:outerShdw blurRad="50800" dist="39000" dir="5460000" algn="tl">
                    <a:srgbClr val="000000">
                      <a:alpha val="38000"/>
                    </a:srgbClr>
                  </a:outerShdw>
                </a:effectLst>
              </a:rPr>
              <a:t>ففي حصة التربية الرياضية يعرض المدرس أمام التلميذ نموذجا للمهارة الجديدة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يصاحب هذا النموذج بشرح لفظي لطريقة الأداء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أهم الجوانب الواجب مراعاتها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هنا يكون المدرس قد وضع التلميذ أمام مشكلة تتطلب مجموعة من الاستجابات الحركية للسيطرة عليها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هذا الموقف يثير لدى التلميذ الحاجة إلى تقدير المدرس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استحسانه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كذا تقدير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استحسان زملائه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تحقيق ذاته بينهم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لإشباع هذه الحاجة ينتقي التلميذ مجموعة من الحركات الممكنة يتوقع أنها تحقق الهدف </a:t>
            </a:r>
            <a:r>
              <a:rPr lang="ar-DZ" sz="2400" b="1" dirty="0" err="1" smtClean="0">
                <a:ln w="11430">
                  <a:solidFill>
                    <a:schemeClr val="tx1"/>
                  </a:solidFill>
                </a:ln>
                <a:effectLst>
                  <a:outerShdw blurRad="50800" dist="39000" dir="5460000" algn="tl">
                    <a:srgbClr val="000000">
                      <a:alpha val="38000"/>
                    </a:srgbClr>
                  </a:outerShdw>
                </a:effectLst>
              </a:rPr>
              <a:t>فاذا</a:t>
            </a:r>
            <a:r>
              <a:rPr lang="ar-DZ" sz="2400" b="1" dirty="0" smtClean="0">
                <a:ln w="11430">
                  <a:solidFill>
                    <a:schemeClr val="tx1"/>
                  </a:solidFill>
                </a:ln>
                <a:effectLst>
                  <a:outerShdw blurRad="50800" dist="39000" dir="5460000" algn="tl">
                    <a:srgbClr val="000000">
                      <a:alpha val="38000"/>
                    </a:srgbClr>
                  </a:outerShdw>
                </a:effectLst>
              </a:rPr>
              <a:t> لاقت هذه الحركات تقدير المدرس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الزملاء فان التلميذ يشعر بالرضا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الارتياح الذي يعقب إشباع الحاجة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يحاول في المرات التالية انتقاء نفس الحركات للحصول على نفس التقدير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الاستحسان</a:t>
            </a:r>
            <a:endParaRPr lang="fr-FR" sz="2400" b="1" dirty="0" smtClean="0">
              <a:ln w="11430">
                <a:solidFill>
                  <a:schemeClr val="tx1"/>
                </a:solidFill>
              </a:ln>
              <a:effectLst>
                <a:outerShdw blurRad="50800" dist="39000" dir="5460000" algn="tl">
                  <a:srgbClr val="000000">
                    <a:alpha val="38000"/>
                  </a:srgbClr>
                </a:outerShdw>
              </a:effectLst>
            </a:endParaRPr>
          </a:p>
          <a:p>
            <a:pPr algn="just" rtl="1"/>
            <a:endParaRPr lang="fr-FR" sz="2400" b="1" dirty="0" smtClean="0">
              <a:ln w="11430">
                <a:solidFill>
                  <a:schemeClr val="tx1"/>
                </a:solidFill>
              </a:ln>
              <a:effectLst>
                <a:outerShdw blurRad="50800" dist="39000" dir="5460000" algn="tl">
                  <a:srgbClr val="000000">
                    <a:alpha val="38000"/>
                  </a:srgbClr>
                </a:outerShdw>
              </a:effectLst>
            </a:endParaRPr>
          </a:p>
          <a:p>
            <a:endParaRPr lang="fr-FR"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714480" y="428604"/>
            <a:ext cx="6215106"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ctr" defTabSz="914400" rtl="1" eaLnBrk="1" fontAlgn="base" latinLnBrk="0" hangingPunct="1">
              <a:lnSpc>
                <a:spcPct val="100000"/>
              </a:lnSpc>
              <a:spcBef>
                <a:spcPct val="0"/>
              </a:spcBef>
              <a:spcAft>
                <a:spcPct val="0"/>
              </a:spcAft>
              <a:buClrTx/>
              <a:buSzTx/>
              <a:buFontTx/>
              <a:buNone/>
              <a:tabLst/>
            </a:pPr>
            <a:r>
              <a:rPr lang="ar-DZ"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raditional Arabic" pitchFamily="18" charset="-78"/>
              </a:rPr>
              <a:t>التطبيق التربوي</a:t>
            </a:r>
            <a:endParaRPr kumimoji="0" lang="ar-DZ" sz="3600" b="1" i="0" u="none" strike="noStrike" normalizeH="0" baseline="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endParaRPr>
          </a:p>
        </p:txBody>
      </p:sp>
      <p:sp>
        <p:nvSpPr>
          <p:cNvPr id="4" name="Rectangle à coins arrondis 3"/>
          <p:cNvSpPr/>
          <p:nvPr/>
        </p:nvSpPr>
        <p:spPr>
          <a:xfrm>
            <a:off x="142844" y="1214422"/>
            <a:ext cx="8786874" cy="550072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
        <p:nvSpPr>
          <p:cNvPr id="5" name="ZoneTexte 4"/>
          <p:cNvSpPr txBox="1"/>
          <p:nvPr/>
        </p:nvSpPr>
        <p:spPr>
          <a:xfrm>
            <a:off x="285720" y="2143116"/>
            <a:ext cx="8429684" cy="3785652"/>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rtl="1"/>
            <a:r>
              <a:rPr lang="ar-DZ" sz="2400" b="1" dirty="0" smtClean="0">
                <a:ln w="11430">
                  <a:solidFill>
                    <a:schemeClr val="tx1"/>
                  </a:solidFill>
                </a:ln>
                <a:effectLst>
                  <a:outerShdw blurRad="50800" dist="39000" dir="5460000" algn="tl">
                    <a:srgbClr val="000000">
                      <a:alpha val="38000"/>
                    </a:srgbClr>
                  </a:outerShdw>
                </a:effectLst>
              </a:rPr>
              <a:t>ظهر من التفسير السلوكي لعملية الانتقاء أن المتعلم عندما يكون بصدد تحقيق هدف حركي جديد فإنه يصدر عدد من الحركات بعضها خاطئ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البعض الآخر صحيح،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عندما تعزز الحركات الصحيحة سواء كان ذلك نتيجة لمطابقتها للهدف الذي حدده المعلم </a:t>
            </a:r>
            <a:r>
              <a:rPr lang="ar-DZ" sz="2400" b="1" dirty="0" err="1" smtClean="0">
                <a:ln w="11430">
                  <a:solidFill>
                    <a:schemeClr val="tx1"/>
                  </a:solidFill>
                </a:ln>
                <a:effectLst>
                  <a:outerShdw blurRad="50800" dist="39000" dir="5460000" algn="tl">
                    <a:srgbClr val="000000">
                      <a:alpha val="38000"/>
                    </a:srgbClr>
                  </a:outerShdw>
                </a:effectLst>
              </a:rPr>
              <a:t>او</a:t>
            </a:r>
            <a:r>
              <a:rPr lang="ar-DZ" sz="2400" b="1" dirty="0" smtClean="0">
                <a:ln w="11430">
                  <a:solidFill>
                    <a:schemeClr val="tx1"/>
                  </a:solidFill>
                </a:ln>
                <a:effectLst>
                  <a:outerShdw blurRad="50800" dist="39000" dir="5460000" algn="tl">
                    <a:srgbClr val="000000">
                      <a:alpha val="38000"/>
                    </a:srgbClr>
                  </a:outerShdw>
                </a:effectLst>
              </a:rPr>
              <a:t> نتيجة لملاقاتها بعبارة "صح" أو "</a:t>
            </a:r>
            <a:r>
              <a:rPr lang="ar-DZ" sz="2400" b="1" dirty="0" err="1" smtClean="0">
                <a:ln w="11430">
                  <a:solidFill>
                    <a:schemeClr val="tx1"/>
                  </a:solidFill>
                </a:ln>
                <a:effectLst>
                  <a:outerShdw blurRad="50800" dist="39000" dir="5460000" algn="tl">
                    <a:srgbClr val="000000">
                      <a:alpha val="38000"/>
                    </a:srgbClr>
                  </a:outerShdw>
                </a:effectLst>
              </a:rPr>
              <a:t>برافو</a:t>
            </a:r>
            <a:r>
              <a:rPr lang="ar-DZ" sz="2400" b="1" dirty="0" smtClean="0">
                <a:ln w="11430">
                  <a:solidFill>
                    <a:schemeClr val="tx1"/>
                  </a:solidFill>
                </a:ln>
                <a:effectLst>
                  <a:outerShdw blurRad="50800" dist="39000" dir="5460000" algn="tl">
                    <a:srgbClr val="000000">
                      <a:alpha val="38000"/>
                    </a:srgbClr>
                  </a:outerShdw>
                </a:effectLst>
              </a:rPr>
              <a:t>" أو أي مكافأة أخرى فإن المتعلم ينتقيها في المحاولات التالية</a:t>
            </a:r>
            <a:endParaRPr lang="fr-FR" sz="2400" b="1" dirty="0" smtClean="0">
              <a:ln w="11430">
                <a:solidFill>
                  <a:schemeClr val="tx1"/>
                </a:solidFill>
              </a:ln>
              <a:effectLst>
                <a:outerShdw blurRad="50800" dist="39000" dir="5460000" algn="tl">
                  <a:srgbClr val="000000">
                    <a:alpha val="38000"/>
                  </a:srgbClr>
                </a:outerShdw>
              </a:effectLst>
            </a:endParaRPr>
          </a:p>
          <a:p>
            <a:pPr algn="just" rtl="1"/>
            <a:r>
              <a:rPr lang="ar-DZ" sz="2400" b="1" dirty="0" smtClean="0">
                <a:ln w="11430">
                  <a:solidFill>
                    <a:schemeClr val="tx1"/>
                  </a:solidFill>
                </a:ln>
                <a:effectLst>
                  <a:outerShdw blurRad="50800" dist="39000" dir="5460000" algn="tl">
                    <a:srgbClr val="000000">
                      <a:alpha val="38000"/>
                    </a:srgbClr>
                  </a:outerShdw>
                </a:effectLst>
              </a:rPr>
              <a:t>و على ضوء هذا المفهوم لمعنى الانتقاء، يمكن تحديد المتغيرات المؤثرة في حدوثها </a:t>
            </a:r>
            <a:r>
              <a:rPr lang="ar-DZ" sz="2400" b="1" dirty="0" err="1" smtClean="0">
                <a:ln w="11430">
                  <a:solidFill>
                    <a:schemeClr val="tx1"/>
                  </a:solidFill>
                </a:ln>
                <a:effectLst>
                  <a:outerShdw blurRad="50800" dist="39000" dir="5460000" algn="tl">
                    <a:srgbClr val="000000">
                      <a:alpha val="38000"/>
                    </a:srgbClr>
                  </a:outerShdw>
                </a:effectLst>
              </a:rPr>
              <a:t>و</a:t>
            </a:r>
            <a:r>
              <a:rPr lang="ar-DZ" sz="2400" b="1" dirty="0" smtClean="0">
                <a:ln w="11430">
                  <a:solidFill>
                    <a:schemeClr val="tx1"/>
                  </a:solidFill>
                </a:ln>
                <a:effectLst>
                  <a:outerShdw blurRad="50800" dist="39000" dir="5460000" algn="tl">
                    <a:srgbClr val="000000">
                      <a:alpha val="38000"/>
                    </a:srgbClr>
                  </a:outerShdw>
                </a:effectLst>
              </a:rPr>
              <a:t> التي يجب أن يراعيها مدرس التربية الرياضية أو المدرب الرياضي خلال المواقف التعليمية للمهارات الحركية الرياضية.</a:t>
            </a:r>
            <a:endParaRPr lang="fr-FR" sz="2400" b="1" dirty="0" smtClean="0">
              <a:ln w="11430">
                <a:solidFill>
                  <a:schemeClr val="tx1"/>
                </a:solidFill>
              </a:ln>
              <a:effectLst>
                <a:outerShdw blurRad="50800" dist="39000" dir="5460000" algn="tl">
                  <a:srgbClr val="000000">
                    <a:alpha val="38000"/>
                  </a:srgbClr>
                </a:outerShdw>
              </a:effectLst>
            </a:endParaRPr>
          </a:p>
          <a:p>
            <a:pPr algn="just" rtl="1"/>
            <a:endParaRPr lang="fr-FR" sz="2400" b="1" dirty="0" smtClean="0">
              <a:ln w="11430">
                <a:solidFill>
                  <a:schemeClr val="tx1"/>
                </a:solidFill>
              </a:ln>
              <a:effectLst>
                <a:outerShdw blurRad="50800" dist="39000" dir="5460000" algn="tl">
                  <a:srgbClr val="000000">
                    <a:alpha val="38000"/>
                  </a:srgbClr>
                </a:outerShdw>
              </a:effectLst>
            </a:endParaRPr>
          </a:p>
          <a:p>
            <a:pPr algn="just"/>
            <a:endParaRPr lang="fr-FR" sz="2400" b="1" dirty="0">
              <a:ln w="11430">
                <a:solidFill>
                  <a:schemeClr val="tx1"/>
                </a:solidFill>
              </a:ln>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835078" y="1857364"/>
            <a:ext cx="2179337" cy="1800000"/>
            <a:chOff x="1823362" y="0"/>
            <a:chExt cx="506341" cy="418207"/>
          </a:xfrm>
          <a:scene3d>
            <a:camera prst="orthographicFront"/>
            <a:lightRig rig="flat" dir="t"/>
          </a:scene3d>
        </p:grpSpPr>
        <p:sp>
          <p:nvSpPr>
            <p:cNvPr id="3" name="Ellipse 2"/>
            <p:cNvSpPr/>
            <p:nvPr/>
          </p:nvSpPr>
          <p:spPr>
            <a:xfrm>
              <a:off x="1911496" y="0"/>
              <a:ext cx="418207" cy="418207"/>
            </a:xfrm>
            <a:prstGeom prst="ellipse">
              <a:avLst/>
            </a:prstGeom>
            <a:sp3d prstMaterial="plastic">
              <a:bevelT w="120900" h="88900"/>
              <a:bevelB w="88900" h="31750" prst="angle"/>
            </a:sp3d>
          </p:spPr>
          <p:style>
            <a:lnRef idx="0">
              <a:schemeClr val="lt1">
                <a:hueOff val="0"/>
                <a:satOff val="0"/>
                <a:lumOff val="0"/>
                <a:alphaOff val="0"/>
              </a:schemeClr>
            </a:lnRef>
            <a:fillRef idx="3">
              <a:schemeClr val="accent5">
                <a:hueOff val="-3311292"/>
                <a:satOff val="13270"/>
                <a:lumOff val="2876"/>
                <a:alphaOff val="0"/>
              </a:schemeClr>
            </a:fillRef>
            <a:effectRef idx="2">
              <a:schemeClr val="accent5">
                <a:hueOff val="-3311292"/>
                <a:satOff val="13270"/>
                <a:lumOff val="2876"/>
                <a:alphaOff val="0"/>
              </a:schemeClr>
            </a:effectRef>
            <a:fontRef idx="minor">
              <a:schemeClr val="lt1"/>
            </a:fontRef>
          </p:style>
          <p:txBody>
            <a:bodyPr/>
            <a:lstStyle/>
            <a:p>
              <a:pPr algn="ctr"/>
              <a:r>
                <a:rPr lang="ar-DZ" sz="2800" b="1" dirty="0" smtClean="0">
                  <a:solidFill>
                    <a:schemeClr val="tx1"/>
                  </a:solidFill>
                </a:rPr>
                <a:t>الاستعداد </a:t>
              </a:r>
              <a:r>
                <a:rPr lang="ar-DZ" sz="2800" b="1" dirty="0" err="1" smtClean="0">
                  <a:solidFill>
                    <a:schemeClr val="tx1"/>
                  </a:solidFill>
                </a:rPr>
                <a:t>و</a:t>
              </a:r>
              <a:r>
                <a:rPr lang="ar-DZ" sz="2800" b="1" dirty="0" smtClean="0">
                  <a:solidFill>
                    <a:schemeClr val="tx1"/>
                  </a:solidFill>
                </a:rPr>
                <a:t> النضج</a:t>
              </a:r>
              <a:endParaRPr lang="fr-FR" sz="2800" b="1" dirty="0">
                <a:solidFill>
                  <a:schemeClr val="tx1"/>
                </a:solidFill>
              </a:endParaRPr>
            </a:p>
          </p:txBody>
        </p:sp>
        <p:sp>
          <p:nvSpPr>
            <p:cNvPr id="4" name="Ellipse 4"/>
            <p:cNvSpPr/>
            <p:nvPr/>
          </p:nvSpPr>
          <p:spPr>
            <a:xfrm>
              <a:off x="1823362" y="61245"/>
              <a:ext cx="295717" cy="29571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endParaRPr lang="fr-FR" sz="1700" kern="1200"/>
            </a:p>
          </p:txBody>
        </p:sp>
      </p:grpSp>
      <p:grpSp>
        <p:nvGrpSpPr>
          <p:cNvPr id="5" name="Groupe 4"/>
          <p:cNvGrpSpPr/>
          <p:nvPr/>
        </p:nvGrpSpPr>
        <p:grpSpPr>
          <a:xfrm>
            <a:off x="1357290" y="-928718"/>
            <a:ext cx="6608493" cy="4465354"/>
            <a:chOff x="2356472" y="62431"/>
            <a:chExt cx="1535399" cy="1037468"/>
          </a:xfrm>
          <a:scene3d>
            <a:camera prst="orthographicFront"/>
            <a:lightRig rig="flat" dir="t"/>
          </a:scene3d>
        </p:grpSpPr>
        <p:sp>
          <p:nvSpPr>
            <p:cNvPr id="6" name="Ellipse 5"/>
            <p:cNvSpPr/>
            <p:nvPr/>
          </p:nvSpPr>
          <p:spPr>
            <a:xfrm>
              <a:off x="3473664" y="681692"/>
              <a:ext cx="418207" cy="418207"/>
            </a:xfrm>
            <a:prstGeom prst="ellipse">
              <a:avLst/>
            </a:prstGeom>
            <a:sp3d prstMaterial="plastic">
              <a:bevelT w="120900" h="88900"/>
              <a:bevelB w="88900" h="31750" prst="angle"/>
            </a:sp3d>
          </p:spPr>
          <p:style>
            <a:lnRef idx="0">
              <a:schemeClr val="lt1">
                <a:hueOff val="0"/>
                <a:satOff val="0"/>
                <a:lumOff val="0"/>
                <a:alphaOff val="0"/>
              </a:schemeClr>
            </a:lnRef>
            <a:fillRef idx="3">
              <a:schemeClr val="accent5">
                <a:hueOff val="0"/>
                <a:satOff val="0"/>
                <a:lumOff val="0"/>
                <a:alphaOff val="0"/>
              </a:schemeClr>
            </a:fillRef>
            <a:effectRef idx="2">
              <a:schemeClr val="accent5">
                <a:hueOff val="0"/>
                <a:satOff val="0"/>
                <a:lumOff val="0"/>
                <a:alphaOff val="0"/>
              </a:schemeClr>
            </a:effectRef>
            <a:fontRef idx="minor">
              <a:schemeClr val="lt1"/>
            </a:fontRef>
          </p:style>
          <p:txBody>
            <a:bodyPr/>
            <a:lstStyle/>
            <a:p>
              <a:r>
                <a:rPr lang="ar-DZ" sz="3600" b="1" dirty="0" smtClean="0">
                  <a:solidFill>
                    <a:schemeClr val="tx1"/>
                  </a:solidFill>
                </a:rPr>
                <a:t>وضوح </a:t>
              </a:r>
            </a:p>
            <a:p>
              <a:r>
                <a:rPr lang="ar-DZ" sz="3600" b="1" dirty="0" smtClean="0">
                  <a:solidFill>
                    <a:schemeClr val="tx1"/>
                  </a:solidFill>
                </a:rPr>
                <a:t>الهدف</a:t>
              </a:r>
              <a:endParaRPr lang="fr-FR" sz="3600" b="1" dirty="0">
                <a:solidFill>
                  <a:schemeClr val="tx1"/>
                </a:solidFill>
              </a:endParaRPr>
            </a:p>
          </p:txBody>
        </p:sp>
        <p:sp>
          <p:nvSpPr>
            <p:cNvPr id="7" name="Ellipse 4"/>
            <p:cNvSpPr/>
            <p:nvPr/>
          </p:nvSpPr>
          <p:spPr>
            <a:xfrm>
              <a:off x="2356472" y="62431"/>
              <a:ext cx="295717" cy="29571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endParaRPr lang="fr-FR" sz="700" kern="1200"/>
            </a:p>
          </p:txBody>
        </p:sp>
      </p:grpSp>
      <p:grpSp>
        <p:nvGrpSpPr>
          <p:cNvPr id="8" name="Groupe 7"/>
          <p:cNvGrpSpPr/>
          <p:nvPr/>
        </p:nvGrpSpPr>
        <p:grpSpPr>
          <a:xfrm>
            <a:off x="3643306" y="142852"/>
            <a:ext cx="1800000" cy="1871439"/>
            <a:chOff x="2295227" y="3628008"/>
            <a:chExt cx="418207" cy="434805"/>
          </a:xfrm>
          <a:scene3d>
            <a:camera prst="orthographicFront"/>
            <a:lightRig rig="flat" dir="t"/>
          </a:scene3d>
        </p:grpSpPr>
        <p:sp>
          <p:nvSpPr>
            <p:cNvPr id="9" name="Ellipse 8"/>
            <p:cNvSpPr/>
            <p:nvPr/>
          </p:nvSpPr>
          <p:spPr>
            <a:xfrm>
              <a:off x="2295227" y="3628008"/>
              <a:ext cx="418207" cy="434805"/>
            </a:xfrm>
            <a:prstGeom prst="ellipse">
              <a:avLst/>
            </a:prstGeom>
            <a:sp3d prstMaterial="plastic">
              <a:bevelT w="120900" h="88900"/>
              <a:bevelB w="88900" h="31750" prst="angle"/>
            </a:sp3d>
          </p:spPr>
          <p:style>
            <a:lnRef idx="0">
              <a:schemeClr val="lt1">
                <a:hueOff val="0"/>
                <a:satOff val="0"/>
                <a:lumOff val="0"/>
                <a:alphaOff val="0"/>
              </a:schemeClr>
            </a:lnRef>
            <a:fillRef idx="3">
              <a:schemeClr val="accent5">
                <a:hueOff val="-8278230"/>
                <a:satOff val="33176"/>
                <a:lumOff val="7190"/>
                <a:alphaOff val="0"/>
              </a:schemeClr>
            </a:fillRef>
            <a:effectRef idx="2">
              <a:schemeClr val="accent5">
                <a:hueOff val="-8278230"/>
                <a:satOff val="33176"/>
                <a:lumOff val="7190"/>
                <a:alphaOff val="0"/>
              </a:schemeClr>
            </a:effectRef>
            <a:fontRef idx="minor">
              <a:schemeClr val="lt1"/>
            </a:fontRef>
          </p:style>
          <p:txBody>
            <a:bodyPr/>
            <a:lstStyle/>
            <a:p>
              <a:pPr algn="ctr"/>
              <a:r>
                <a:rPr lang="ar-DZ" sz="3600" b="1" dirty="0" smtClean="0">
                  <a:solidFill>
                    <a:schemeClr val="tx1"/>
                  </a:solidFill>
                </a:rPr>
                <a:t>الحافز</a:t>
              </a:r>
              <a:endParaRPr lang="fr-FR" sz="3600" b="1" dirty="0">
                <a:solidFill>
                  <a:schemeClr val="tx1"/>
                </a:solidFill>
              </a:endParaRPr>
            </a:p>
          </p:txBody>
        </p:sp>
        <p:sp>
          <p:nvSpPr>
            <p:cNvPr id="10" name="Ellipse 4"/>
            <p:cNvSpPr/>
            <p:nvPr/>
          </p:nvSpPr>
          <p:spPr>
            <a:xfrm>
              <a:off x="2356472" y="3705851"/>
              <a:ext cx="295717" cy="29571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endParaRPr lang="fr-FR" sz="1700" kern="1200"/>
            </a:p>
          </p:txBody>
        </p:sp>
      </p:grpSp>
      <p:grpSp>
        <p:nvGrpSpPr>
          <p:cNvPr id="11" name="Groupe 10"/>
          <p:cNvGrpSpPr/>
          <p:nvPr/>
        </p:nvGrpSpPr>
        <p:grpSpPr>
          <a:xfrm>
            <a:off x="1285852" y="4071942"/>
            <a:ext cx="1800000" cy="1800000"/>
            <a:chOff x="2964358" y="1613792"/>
            <a:chExt cx="836414" cy="836414"/>
          </a:xfrm>
          <a:scene3d>
            <a:camera prst="orthographicFront"/>
            <a:lightRig rig="flat" dir="t"/>
          </a:scene3d>
        </p:grpSpPr>
        <p:sp>
          <p:nvSpPr>
            <p:cNvPr id="12" name="Ellipse 11"/>
            <p:cNvSpPr/>
            <p:nvPr/>
          </p:nvSpPr>
          <p:spPr>
            <a:xfrm>
              <a:off x="2964358" y="1613792"/>
              <a:ext cx="836414" cy="836414"/>
            </a:xfrm>
            <a:prstGeom prst="ellipse">
              <a:avLst/>
            </a:prstGeom>
            <a:sp3d prstMaterial="plastic">
              <a:bevelT w="120900" h="88900"/>
              <a:bevelB w="88900" h="31750" prst="angle"/>
            </a:sp3d>
          </p:spPr>
          <p:style>
            <a:lnRef idx="0">
              <a:schemeClr val="lt1">
                <a:hueOff val="0"/>
                <a:satOff val="0"/>
                <a:lumOff val="0"/>
                <a:alphaOff val="0"/>
              </a:schemeClr>
            </a:lnRef>
            <a:fillRef idx="3">
              <a:schemeClr val="accent5">
                <a:hueOff val="-9933876"/>
                <a:satOff val="39811"/>
                <a:lumOff val="8628"/>
                <a:alphaOff val="0"/>
              </a:schemeClr>
            </a:fillRef>
            <a:effectRef idx="2">
              <a:schemeClr val="accent5">
                <a:hueOff val="-9933876"/>
                <a:satOff val="39811"/>
                <a:lumOff val="8628"/>
                <a:alphaOff val="0"/>
              </a:schemeClr>
            </a:effectRef>
            <a:fontRef idx="minor">
              <a:schemeClr val="lt1"/>
            </a:fontRef>
          </p:style>
          <p:txBody>
            <a:bodyPr/>
            <a:lstStyle/>
            <a:p>
              <a:r>
                <a:rPr lang="ar-DZ" sz="3600" b="1" dirty="0" smtClean="0">
                  <a:solidFill>
                    <a:schemeClr val="tx1"/>
                  </a:solidFill>
                </a:rPr>
                <a:t>الخبرة </a:t>
              </a:r>
            </a:p>
            <a:p>
              <a:r>
                <a:rPr lang="ar-DZ" sz="3600" b="1" dirty="0" smtClean="0">
                  <a:solidFill>
                    <a:schemeClr val="tx1"/>
                  </a:solidFill>
                </a:rPr>
                <a:t>السابقة </a:t>
              </a:r>
              <a:endParaRPr lang="fr-FR" sz="3600" b="1" dirty="0">
                <a:solidFill>
                  <a:schemeClr val="tx1"/>
                </a:solidFill>
              </a:endParaRPr>
            </a:p>
          </p:txBody>
        </p:sp>
        <p:sp>
          <p:nvSpPr>
            <p:cNvPr id="13" name="Ellipse 4"/>
            <p:cNvSpPr/>
            <p:nvPr/>
          </p:nvSpPr>
          <p:spPr>
            <a:xfrm>
              <a:off x="3086848" y="1736282"/>
              <a:ext cx="591434" cy="59143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fr-FR" sz="3500" kern="1200"/>
            </a:p>
          </p:txBody>
        </p:sp>
      </p:grpSp>
      <p:grpSp>
        <p:nvGrpSpPr>
          <p:cNvPr id="14" name="Groupe 13"/>
          <p:cNvGrpSpPr/>
          <p:nvPr/>
        </p:nvGrpSpPr>
        <p:grpSpPr>
          <a:xfrm>
            <a:off x="5500694" y="4000504"/>
            <a:ext cx="2465091" cy="1800000"/>
            <a:chOff x="2205123" y="2624835"/>
            <a:chExt cx="698081" cy="509736"/>
          </a:xfrm>
          <a:scene3d>
            <a:camera prst="orthographicFront"/>
            <a:lightRig rig="flat" dir="t"/>
          </a:scene3d>
        </p:grpSpPr>
        <p:sp>
          <p:nvSpPr>
            <p:cNvPr id="15" name="Ellipse 14"/>
            <p:cNvSpPr/>
            <p:nvPr/>
          </p:nvSpPr>
          <p:spPr>
            <a:xfrm>
              <a:off x="2393468" y="2624835"/>
              <a:ext cx="509736" cy="509736"/>
            </a:xfrm>
            <a:prstGeom prst="ellipse">
              <a:avLst/>
            </a:prstGeom>
            <a:sp3d prstMaterial="plastic">
              <a:bevelT w="120900" h="88900"/>
              <a:bevelB w="88900" h="31750" prst="angle"/>
            </a:sp3d>
          </p:spPr>
          <p:style>
            <a:lnRef idx="0">
              <a:schemeClr val="lt1">
                <a:hueOff val="0"/>
                <a:satOff val="0"/>
                <a:lumOff val="0"/>
                <a:alphaOff val="0"/>
              </a:schemeClr>
            </a:lnRef>
            <a:fillRef idx="3">
              <a:schemeClr val="accent5">
                <a:hueOff val="-5960326"/>
                <a:satOff val="23887"/>
                <a:lumOff val="5177"/>
                <a:alphaOff val="0"/>
              </a:schemeClr>
            </a:fillRef>
            <a:effectRef idx="2">
              <a:schemeClr val="accent5">
                <a:hueOff val="-5960326"/>
                <a:satOff val="23887"/>
                <a:lumOff val="5177"/>
                <a:alphaOff val="0"/>
              </a:schemeClr>
            </a:effectRef>
            <a:fontRef idx="minor">
              <a:schemeClr val="lt1"/>
            </a:fontRef>
          </p:style>
          <p:txBody>
            <a:bodyPr/>
            <a:lstStyle/>
            <a:p>
              <a:r>
                <a:rPr lang="ar-DZ" sz="3600" b="1" dirty="0" smtClean="0">
                  <a:solidFill>
                    <a:schemeClr val="tx1"/>
                  </a:solidFill>
                </a:rPr>
                <a:t>التغذية </a:t>
              </a:r>
            </a:p>
            <a:p>
              <a:r>
                <a:rPr lang="ar-DZ" sz="3600" b="1" dirty="0" smtClean="0">
                  <a:solidFill>
                    <a:schemeClr val="tx1"/>
                  </a:solidFill>
                </a:rPr>
                <a:t>المرتدة</a:t>
              </a:r>
              <a:endParaRPr lang="fr-FR" sz="3600" b="1" dirty="0">
                <a:solidFill>
                  <a:schemeClr val="tx1"/>
                </a:solidFill>
              </a:endParaRPr>
            </a:p>
          </p:txBody>
        </p:sp>
        <p:sp>
          <p:nvSpPr>
            <p:cNvPr id="16" name="Ellipse 4"/>
            <p:cNvSpPr/>
            <p:nvPr/>
          </p:nvSpPr>
          <p:spPr>
            <a:xfrm>
              <a:off x="2205123" y="2739945"/>
              <a:ext cx="360438" cy="360438"/>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fr-FR" sz="2100" kern="1200"/>
            </a:p>
          </p:txBody>
        </p:sp>
      </p:grpSp>
      <p:grpSp>
        <p:nvGrpSpPr>
          <p:cNvPr id="17" name="Groupe 16"/>
          <p:cNvGrpSpPr/>
          <p:nvPr/>
        </p:nvGrpSpPr>
        <p:grpSpPr>
          <a:xfrm>
            <a:off x="3786182" y="5058000"/>
            <a:ext cx="1800000" cy="1800000"/>
            <a:chOff x="2130474" y="888967"/>
            <a:chExt cx="509736" cy="509736"/>
          </a:xfrm>
          <a:scene3d>
            <a:camera prst="orthographicFront"/>
            <a:lightRig rig="flat" dir="t"/>
          </a:scene3d>
        </p:grpSpPr>
        <p:sp>
          <p:nvSpPr>
            <p:cNvPr id="18" name="Ellipse 17"/>
            <p:cNvSpPr/>
            <p:nvPr/>
          </p:nvSpPr>
          <p:spPr>
            <a:xfrm>
              <a:off x="2130474" y="888967"/>
              <a:ext cx="509736" cy="509736"/>
            </a:xfrm>
            <a:prstGeom prst="ellipse">
              <a:avLst/>
            </a:prstGeom>
            <a:sp3d prstMaterial="plastic">
              <a:bevelT w="120900" h="88900"/>
              <a:bevelB w="88900" h="31750" prst="angle"/>
            </a:sp3d>
          </p:spPr>
          <p:style>
            <a:lnRef idx="0">
              <a:schemeClr val="lt1">
                <a:hueOff val="0"/>
                <a:satOff val="0"/>
                <a:lumOff val="0"/>
                <a:alphaOff val="0"/>
              </a:schemeClr>
            </a:lnRef>
            <a:fillRef idx="3">
              <a:schemeClr val="accent5">
                <a:hueOff val="-1986775"/>
                <a:satOff val="7962"/>
                <a:lumOff val="1726"/>
                <a:alphaOff val="0"/>
              </a:schemeClr>
            </a:fillRef>
            <a:effectRef idx="2">
              <a:schemeClr val="accent5">
                <a:hueOff val="-1986775"/>
                <a:satOff val="7962"/>
                <a:lumOff val="1726"/>
                <a:alphaOff val="0"/>
              </a:schemeClr>
            </a:effectRef>
            <a:fontRef idx="minor">
              <a:schemeClr val="lt1"/>
            </a:fontRef>
          </p:style>
          <p:txBody>
            <a:bodyPr/>
            <a:lstStyle/>
            <a:p>
              <a:r>
                <a:rPr lang="ar-DZ" sz="3600" b="1" dirty="0" smtClean="0">
                  <a:solidFill>
                    <a:schemeClr val="tx1"/>
                  </a:solidFill>
                </a:rPr>
                <a:t>التعزيز</a:t>
              </a:r>
              <a:endParaRPr lang="fr-FR" sz="3600" b="1" dirty="0">
                <a:solidFill>
                  <a:schemeClr val="tx1"/>
                </a:solidFill>
              </a:endParaRPr>
            </a:p>
          </p:txBody>
        </p:sp>
        <p:sp>
          <p:nvSpPr>
            <p:cNvPr id="19" name="Ellipse 4"/>
            <p:cNvSpPr/>
            <p:nvPr/>
          </p:nvSpPr>
          <p:spPr>
            <a:xfrm>
              <a:off x="2205123" y="963616"/>
              <a:ext cx="360438" cy="360438"/>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fr-FR" sz="2100" kern="1200"/>
            </a:p>
          </p:txBody>
        </p:sp>
      </p:grpSp>
      <p:grpSp>
        <p:nvGrpSpPr>
          <p:cNvPr id="21" name="Groupe 20"/>
          <p:cNvGrpSpPr/>
          <p:nvPr/>
        </p:nvGrpSpPr>
        <p:grpSpPr>
          <a:xfrm>
            <a:off x="3454400" y="2311400"/>
            <a:ext cx="2484000" cy="2484000"/>
            <a:chOff x="2844800" y="1828800"/>
            <a:chExt cx="2484000" cy="2484000"/>
          </a:xfrm>
          <a:scene3d>
            <a:camera prst="orthographicFront"/>
            <a:lightRig rig="flat" dir="t"/>
          </a:scene3d>
        </p:grpSpPr>
        <p:sp>
          <p:nvSpPr>
            <p:cNvPr id="22" name=" 3"/>
            <p:cNvSpPr/>
            <p:nvPr/>
          </p:nvSpPr>
          <p:spPr>
            <a:xfrm>
              <a:off x="2844800" y="1828800"/>
              <a:ext cx="2484000" cy="2484000"/>
            </a:xfrm>
            <a:prstGeom prst="gear9">
              <a:avLst/>
            </a:prstGeom>
            <a:sp3d prstMaterial="plastic">
              <a:bevelT w="120900" h="88900"/>
              <a:bevelB w="88900" h="31750" prst="angle"/>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txBody>
            <a:bodyPr/>
            <a:lstStyle/>
            <a:p>
              <a:r>
                <a:rPr lang="ar-DZ" sz="3600" b="1" dirty="0" smtClean="0">
                  <a:solidFill>
                    <a:schemeClr val="tx1"/>
                  </a:solidFill>
                </a:rPr>
                <a:t>التطبيق التربوي</a:t>
              </a:r>
              <a:endParaRPr lang="fr-FR" sz="3600" b="1" dirty="0">
                <a:solidFill>
                  <a:schemeClr val="tx1"/>
                </a:solidFill>
              </a:endParaRPr>
            </a:p>
          </p:txBody>
        </p:sp>
        <p:sp>
          <p:nvSpPr>
            <p:cNvPr id="23" name=" 4"/>
            <p:cNvSpPr/>
            <p:nvPr/>
          </p:nvSpPr>
          <p:spPr>
            <a:xfrm>
              <a:off x="3294173" y="2352387"/>
              <a:ext cx="1336454" cy="114893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fr-FR" sz="3500" kern="1200"/>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TotalTime>
  <Words>1693</Words>
  <PresentationFormat>Affichage à l'écran (4:3)</PresentationFormat>
  <Paragraphs>70</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Thème Office</vt:lpstr>
      <vt:lpstr>Diapositive 1</vt:lpstr>
      <vt:lpstr>المراحل النفسية للتعلم الحركي</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cibtechnologie</dc:creator>
  <cp:lastModifiedBy>cibtechnologie</cp:lastModifiedBy>
  <cp:revision>20</cp:revision>
  <dcterms:created xsi:type="dcterms:W3CDTF">2020-05-27T15:25:00Z</dcterms:created>
  <dcterms:modified xsi:type="dcterms:W3CDTF">2020-05-27T19:05:56Z</dcterms:modified>
</cp:coreProperties>
</file>