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80" r:id="rId2"/>
    <p:sldId id="307" r:id="rId3"/>
    <p:sldId id="282" r:id="rId4"/>
    <p:sldId id="301" r:id="rId5"/>
    <p:sldId id="308" r:id="rId6"/>
    <p:sldId id="283" r:id="rId7"/>
    <p:sldId id="309" r:id="rId8"/>
    <p:sldId id="295" r:id="rId9"/>
    <p:sldId id="296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00" r:id="rId18"/>
    <p:sldId id="302" r:id="rId19"/>
    <p:sldId id="303" r:id="rId20"/>
    <p:sldId id="293" r:id="rId21"/>
    <p:sldId id="285" r:id="rId22"/>
    <p:sldId id="305" r:id="rId23"/>
    <p:sldId id="286" r:id="rId24"/>
    <p:sldId id="287" r:id="rId25"/>
    <p:sldId id="288" r:id="rId26"/>
    <p:sldId id="289" r:id="rId27"/>
    <p:sldId id="290" r:id="rId28"/>
    <p:sldId id="291" r:id="rId29"/>
    <p:sldId id="297" r:id="rId30"/>
    <p:sldId id="298" r:id="rId31"/>
    <p:sldId id="304" r:id="rId32"/>
    <p:sldId id="299" r:id="rId33"/>
    <p:sldId id="306" r:id="rId34"/>
    <p:sldId id="317" r:id="rId35"/>
    <p:sldId id="318" r:id="rId36"/>
    <p:sldId id="319" r:id="rId37"/>
    <p:sldId id="320" r:id="rId38"/>
    <p:sldId id="321" r:id="rId39"/>
    <p:sldId id="322" r:id="rId40"/>
    <p:sldId id="325" r:id="rId41"/>
    <p:sldId id="327" r:id="rId42"/>
    <p:sldId id="328" r:id="rId43"/>
    <p:sldId id="323" r:id="rId44"/>
    <p:sldId id="324" r:id="rId45"/>
    <p:sldId id="329" r:id="rId46"/>
    <p:sldId id="292" r:id="rId4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DCD"/>
    <a:srgbClr val="03136A"/>
    <a:srgbClr val="35759D"/>
    <a:srgbClr val="008000"/>
    <a:srgbClr val="FF7D7D"/>
    <a:srgbClr val="1984CC"/>
    <a:srgbClr val="35B19D"/>
    <a:srgbClr val="000000"/>
    <a:srgbClr val="FFFF00"/>
    <a:srgbClr val="B3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84051" autoAdjust="0"/>
  </p:normalViewPr>
  <p:slideViewPr>
    <p:cSldViewPr>
      <p:cViewPr>
        <p:scale>
          <a:sx n="51" d="100"/>
          <a:sy n="51" d="100"/>
        </p:scale>
        <p:origin x="-115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2C741-2ACD-4524-8E98-329A2D6BCEFE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457A6F7-34B4-467D-BAE2-B1D32FCBC8E9}">
      <dgm:prSet phldrT="[Texte]"/>
      <dgm:spPr/>
      <dgm:t>
        <a:bodyPr/>
        <a:lstStyle/>
        <a:p>
          <a:r>
            <a:rPr lang="fr-FR" b="1" dirty="0" smtClean="0"/>
            <a:t>Donc</a:t>
          </a:r>
          <a:endParaRPr lang="fr-FR" b="1" dirty="0"/>
        </a:p>
      </dgm:t>
    </dgm:pt>
    <dgm:pt modelId="{1A50A3A0-BA3D-49CC-8D04-34231BF7D8C8}" type="parTrans" cxnId="{8B6DD3EA-1A8D-434F-9B67-941DF3F98083}">
      <dgm:prSet/>
      <dgm:spPr/>
      <dgm:t>
        <a:bodyPr/>
        <a:lstStyle/>
        <a:p>
          <a:endParaRPr lang="fr-FR"/>
        </a:p>
      </dgm:t>
    </dgm:pt>
    <dgm:pt modelId="{77A70E7A-9AAC-477A-8310-3D1B8DAC0558}" type="sibTrans" cxnId="{8B6DD3EA-1A8D-434F-9B67-941DF3F98083}">
      <dgm:prSet/>
      <dgm:spPr/>
      <dgm:t>
        <a:bodyPr/>
        <a:lstStyle/>
        <a:p>
          <a:endParaRPr lang="fr-FR"/>
        </a:p>
      </dgm:t>
    </dgm:pt>
    <dgm:pt modelId="{15A80B2F-F635-4B62-B725-2D81B002D63E}">
      <dgm:prSet phldrT="[Texte]"/>
      <dgm:spPr/>
      <dgm:t>
        <a:bodyPr/>
        <a:lstStyle/>
        <a:p>
          <a:r>
            <a:rPr lang="fr-FR" dirty="0" smtClean="0"/>
            <a:t>L’ordre des opérations a son importance, mais dans certains cas plusieurs ordres sont possibles.</a:t>
          </a:r>
          <a:endParaRPr lang="fr-FR" dirty="0"/>
        </a:p>
      </dgm:t>
    </dgm:pt>
    <dgm:pt modelId="{BB37FEAC-49DB-4E7F-A952-B83BFB9ACC3F}" type="parTrans" cxnId="{9E4E9937-C3A1-418C-9BE0-516A9C6B72C6}">
      <dgm:prSet/>
      <dgm:spPr/>
      <dgm:t>
        <a:bodyPr/>
        <a:lstStyle/>
        <a:p>
          <a:endParaRPr lang="fr-FR"/>
        </a:p>
      </dgm:t>
    </dgm:pt>
    <dgm:pt modelId="{CB328BCD-80E9-4424-9466-5436F3D6662D}" type="sibTrans" cxnId="{9E4E9937-C3A1-418C-9BE0-516A9C6B72C6}">
      <dgm:prSet/>
      <dgm:spPr/>
      <dgm:t>
        <a:bodyPr/>
        <a:lstStyle/>
        <a:p>
          <a:endParaRPr lang="fr-FR"/>
        </a:p>
      </dgm:t>
    </dgm:pt>
    <dgm:pt modelId="{07789965-793C-48D0-B0FD-77F43EF2843A}">
      <dgm:prSet/>
      <dgm:spPr/>
      <dgm:t>
        <a:bodyPr/>
        <a:lstStyle/>
        <a:p>
          <a:r>
            <a:rPr lang="fr-FR" dirty="0" smtClean="0"/>
            <a:t>Parfois, il faut décomposer les actions trop complexes.</a:t>
          </a:r>
          <a:endParaRPr lang="fr-FR" dirty="0"/>
        </a:p>
      </dgm:t>
    </dgm:pt>
    <dgm:pt modelId="{1D0AA07C-41A8-4F7A-B3C3-21A36643ED62}" type="parTrans" cxnId="{2C1E0923-E616-4932-9CA9-C9C7E704B297}">
      <dgm:prSet/>
      <dgm:spPr/>
      <dgm:t>
        <a:bodyPr/>
        <a:lstStyle/>
        <a:p>
          <a:endParaRPr lang="fr-FR"/>
        </a:p>
      </dgm:t>
    </dgm:pt>
    <dgm:pt modelId="{AEB58693-9622-411B-A5D9-7CBD434965A7}" type="sibTrans" cxnId="{2C1E0923-E616-4932-9CA9-C9C7E704B297}">
      <dgm:prSet/>
      <dgm:spPr/>
      <dgm:t>
        <a:bodyPr/>
        <a:lstStyle/>
        <a:p>
          <a:endParaRPr lang="fr-FR"/>
        </a:p>
      </dgm:t>
    </dgm:pt>
    <dgm:pt modelId="{B3EBA04D-5C72-47FE-8A29-6A9635CE35BB}" type="pres">
      <dgm:prSet presAssocID="{1D12C741-2ACD-4524-8E98-329A2D6BCE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5501000-473E-4168-B1D3-C40CFA1B5672}" type="pres">
      <dgm:prSet presAssocID="{0457A6F7-34B4-467D-BAE2-B1D32FCBC8E9}" presName="composite" presStyleCnt="0"/>
      <dgm:spPr/>
    </dgm:pt>
    <dgm:pt modelId="{418E0EB7-0E91-4D0D-A503-01D341ADA357}" type="pres">
      <dgm:prSet presAssocID="{0457A6F7-34B4-467D-BAE2-B1D32FCBC8E9}" presName="parTx" presStyleLbl="alignNode1" presStyleIdx="0" presStyleCnt="1" custLinFactX="-42024" custLinFactY="-156356" custLinFactNeighborX="-1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B392B7-51A1-4F93-87F7-8AFBAEDF7251}" type="pres">
      <dgm:prSet presAssocID="{0457A6F7-34B4-467D-BAE2-B1D32FCBC8E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1E0923-E616-4932-9CA9-C9C7E704B297}" srcId="{0457A6F7-34B4-467D-BAE2-B1D32FCBC8E9}" destId="{07789965-793C-48D0-B0FD-77F43EF2843A}" srcOrd="1" destOrd="0" parTransId="{1D0AA07C-41A8-4F7A-B3C3-21A36643ED62}" sibTransId="{AEB58693-9622-411B-A5D9-7CBD434965A7}"/>
    <dgm:cxn modelId="{8B6DD3EA-1A8D-434F-9B67-941DF3F98083}" srcId="{1D12C741-2ACD-4524-8E98-329A2D6BCEFE}" destId="{0457A6F7-34B4-467D-BAE2-B1D32FCBC8E9}" srcOrd="0" destOrd="0" parTransId="{1A50A3A0-BA3D-49CC-8D04-34231BF7D8C8}" sibTransId="{77A70E7A-9AAC-477A-8310-3D1B8DAC0558}"/>
    <dgm:cxn modelId="{13951044-0771-45EE-A56B-07F8EBE5A183}" type="presOf" srcId="{15A80B2F-F635-4B62-B725-2D81B002D63E}" destId="{2BB392B7-51A1-4F93-87F7-8AFBAEDF7251}" srcOrd="0" destOrd="0" presId="urn:microsoft.com/office/officeart/2005/8/layout/hList1"/>
    <dgm:cxn modelId="{0FFA4E69-B2DF-4A6C-A813-7A368BF8AECD}" type="presOf" srcId="{07789965-793C-48D0-B0FD-77F43EF2843A}" destId="{2BB392B7-51A1-4F93-87F7-8AFBAEDF7251}" srcOrd="0" destOrd="1" presId="urn:microsoft.com/office/officeart/2005/8/layout/hList1"/>
    <dgm:cxn modelId="{9E4E9937-C3A1-418C-9BE0-516A9C6B72C6}" srcId="{0457A6F7-34B4-467D-BAE2-B1D32FCBC8E9}" destId="{15A80B2F-F635-4B62-B725-2D81B002D63E}" srcOrd="0" destOrd="0" parTransId="{BB37FEAC-49DB-4E7F-A952-B83BFB9ACC3F}" sibTransId="{CB328BCD-80E9-4424-9466-5436F3D6662D}"/>
    <dgm:cxn modelId="{61C129DA-1AB5-4B08-B938-AE25ED31EB66}" type="presOf" srcId="{0457A6F7-34B4-467D-BAE2-B1D32FCBC8E9}" destId="{418E0EB7-0E91-4D0D-A503-01D341ADA357}" srcOrd="0" destOrd="0" presId="urn:microsoft.com/office/officeart/2005/8/layout/hList1"/>
    <dgm:cxn modelId="{FE88B507-06DB-41CB-9D2B-16060812E695}" type="presOf" srcId="{1D12C741-2ACD-4524-8E98-329A2D6BCEFE}" destId="{B3EBA04D-5C72-47FE-8A29-6A9635CE35BB}" srcOrd="0" destOrd="0" presId="urn:microsoft.com/office/officeart/2005/8/layout/hList1"/>
    <dgm:cxn modelId="{B85A8C92-9E54-4B28-A5FE-9FAE9C3FAEA5}" type="presParOf" srcId="{B3EBA04D-5C72-47FE-8A29-6A9635CE35BB}" destId="{E5501000-473E-4168-B1D3-C40CFA1B5672}" srcOrd="0" destOrd="0" presId="urn:microsoft.com/office/officeart/2005/8/layout/hList1"/>
    <dgm:cxn modelId="{490310C8-114E-4B99-8CB5-A97CF540B925}" type="presParOf" srcId="{E5501000-473E-4168-B1D3-C40CFA1B5672}" destId="{418E0EB7-0E91-4D0D-A503-01D341ADA357}" srcOrd="0" destOrd="0" presId="urn:microsoft.com/office/officeart/2005/8/layout/hList1"/>
    <dgm:cxn modelId="{292B175C-C5B1-4D24-9B3E-606EE4BDFA49}" type="presParOf" srcId="{E5501000-473E-4168-B1D3-C40CFA1B5672}" destId="{2BB392B7-51A1-4F93-87F7-8AFBAEDF72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E0EB7-0E91-4D0D-A503-01D341ADA357}">
      <dsp:nvSpPr>
        <dsp:cNvPr id="0" name=""/>
        <dsp:cNvSpPr/>
      </dsp:nvSpPr>
      <dsp:spPr>
        <a:xfrm>
          <a:off x="0" y="0"/>
          <a:ext cx="4056112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Donc</a:t>
          </a:r>
          <a:endParaRPr lang="fr-FR" sz="2000" b="1" kern="1200" dirty="0"/>
        </a:p>
      </dsp:txBody>
      <dsp:txXfrm>
        <a:off x="0" y="0"/>
        <a:ext cx="4056112" cy="576000"/>
      </dsp:txXfrm>
    </dsp:sp>
    <dsp:sp modelId="{2BB392B7-51A1-4F93-87F7-8AFBAEDF7251}">
      <dsp:nvSpPr>
        <dsp:cNvPr id="0" name=""/>
        <dsp:cNvSpPr/>
      </dsp:nvSpPr>
      <dsp:spPr>
        <a:xfrm>
          <a:off x="0" y="612386"/>
          <a:ext cx="4056112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L’ordre des opérations a son importance, mais dans certains cas plusieurs ordres sont possibles.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Parfois, il faut décomposer les actions trop complexes.</a:t>
          </a:r>
          <a:endParaRPr lang="fr-FR" sz="2000" kern="1200" dirty="0"/>
        </a:p>
      </dsp:txBody>
      <dsp:txXfrm>
        <a:off x="0" y="612386"/>
        <a:ext cx="4056112" cy="2031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F6A5986-CE39-4162-A053-03FDFF288EA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88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17412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/>
              <a:t>Partie 1 Etude de l'existant</a:t>
            </a:r>
          </a:p>
        </p:txBody>
      </p:sp>
      <p:sp>
        <p:nvSpPr>
          <p:cNvPr id="1741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3C9951-C09C-47E6-8B75-E827EE6B394C}" type="slidenum">
              <a:rPr lang="fr-FR" sz="1200" smtClean="0"/>
              <a:pPr eaLnBrk="1" hangingPunct="1"/>
              <a:t>1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25604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/>
              <a:t>Partie 1 Etude de l'existant</a:t>
            </a:r>
          </a:p>
        </p:txBody>
      </p:sp>
      <p:sp>
        <p:nvSpPr>
          <p:cNvPr id="2560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1B3B22-D1A0-444E-BCFF-A18C1CED950A}" type="slidenum">
              <a:rPr lang="fr-FR" sz="1200" smtClean="0"/>
              <a:pPr eaLnBrk="1" hangingPunct="1"/>
              <a:t>25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26628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/>
              <a:t>Partie 1 Etude de l'existant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391BA3-1CCC-4B3C-892B-EA47D3838072}" type="slidenum">
              <a:rPr lang="fr-FR" sz="1200" smtClean="0"/>
              <a:pPr eaLnBrk="1" hangingPunct="1"/>
              <a:t>26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B0EFB5-6524-4BD2-9B2B-6054C0A9CF38}" type="slidenum">
              <a:rPr lang="fr-FR" sz="1200" smtClean="0"/>
              <a:pPr eaLnBrk="1" hangingPunct="1"/>
              <a:t>27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/>
              <a:t>Partie 1 Etude de l'existant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D’autres éléments peuvent s’ajouter (on les verra plus loin. . .)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A5986-CE39-4162-A053-03FDFF288EA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8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D’autres éléments peuvent s’ajouter (on les verra plus loin. . </a:t>
            </a:r>
            <a:r>
              <a:rPr lang="fr-FR" smtClean="0"/>
              <a:t>.)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A5986-CE39-4162-A053-03FDFF288E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98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D’autres éléments peuvent s’ajouter (on les verra plus loin. . .)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A5986-CE39-4162-A053-03FDFF288E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98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29700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/>
              <a:t>Partie 1 Etude de l'existant</a:t>
            </a:r>
          </a:p>
        </p:txBody>
      </p:sp>
      <p:sp>
        <p:nvSpPr>
          <p:cNvPr id="2970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FCA475-862B-48CA-9ABC-583E57E1CE01}" type="slidenum">
              <a:rPr lang="fr-FR" sz="1200" smtClean="0"/>
              <a:pPr eaLnBrk="1" hangingPunct="1"/>
              <a:t>46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19460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/>
              <a:t>Partie 1 Etude de l'existant</a:t>
            </a:r>
          </a:p>
        </p:txBody>
      </p:sp>
      <p:sp>
        <p:nvSpPr>
          <p:cNvPr id="1946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281055-F2E6-459A-85DB-7038BDEAF58F}" type="slidenum">
              <a:rPr lang="fr-FR" sz="1200" smtClean="0"/>
              <a:pPr eaLnBrk="1" hangingPunct="1"/>
              <a:t>3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/>
              <a:t>Partie 1 Etude de l'existant</a:t>
            </a: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>
                <a:solidFill>
                  <a:prstClr val="black"/>
                </a:solidFill>
              </a:rPr>
              <a:t>Partie 1 Etude de l'existant</a:t>
            </a: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>
                <a:solidFill>
                  <a:prstClr val="black"/>
                </a:solidFill>
              </a:rPr>
              <a:t>Partie 1 Etude de l'existant</a:t>
            </a: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19460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/>
              <a:t>Partie 1 Etude de l'existant</a:t>
            </a:r>
          </a:p>
        </p:txBody>
      </p:sp>
      <p:sp>
        <p:nvSpPr>
          <p:cNvPr id="1946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281055-F2E6-459A-85DB-7038BDEAF58F}" type="slidenum">
              <a:rPr lang="fr-FR" sz="1200" smtClean="0"/>
              <a:pPr eaLnBrk="1" hangingPunct="1"/>
              <a:t>20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/>
              <a:t>Partie 1 Etude de l'existant</a:t>
            </a: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23556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/>
              <a:t>Partie 1 Etude de l'existant</a:t>
            </a:r>
          </a:p>
        </p:txBody>
      </p:sp>
      <p:sp>
        <p:nvSpPr>
          <p:cNvPr id="2355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276A80-9F61-4E0F-BFDD-8362ED7235FC}" type="slidenum">
              <a:rPr lang="fr-FR" sz="1200" smtClean="0"/>
              <a:pPr eaLnBrk="1" hangingPunct="1"/>
              <a:t>23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  <p:sp>
        <p:nvSpPr>
          <p:cNvPr id="24580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smtClean="0"/>
              <a:t>Partie 1 Etude de l'existant</a:t>
            </a:r>
          </a:p>
        </p:txBody>
      </p:sp>
      <p:sp>
        <p:nvSpPr>
          <p:cNvPr id="2458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0B9EDC-D463-498D-A86D-6E4ED15407BF}" type="slidenum">
              <a:rPr lang="fr-FR" sz="1200" smtClean="0"/>
              <a:pPr eaLnBrk="1" hangingPunct="1"/>
              <a:t>24</a:t>
            </a:fld>
            <a:endParaRPr lang="fr-F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0213-55B2-43D4-A14B-E0A649677EDD}" type="datetimeFigureOut">
              <a:rPr lang="fr-FR"/>
              <a:pPr>
                <a:defRPr/>
              </a:pPr>
              <a:t>04/10/2013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A4A3-D361-4C9E-9F18-241EC7DEE03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A4BE-AB7A-4F2D-9EF8-C2B0267D2CB4}" type="datetimeFigureOut">
              <a:rPr lang="fr-FR"/>
              <a:pPr>
                <a:defRPr/>
              </a:pPr>
              <a:t>04/10/2013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4CC7-404C-4C2E-AE39-3F9B8827BA0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39231-0F34-43CF-A747-CAA10AD6234D}" type="datetimeFigureOut">
              <a:rPr lang="fr-FR"/>
              <a:pPr>
                <a:defRPr/>
              </a:pPr>
              <a:t>04/10/2013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6B9A-808F-4D15-AA54-8F2F9C181CD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1938-3B84-4D2C-A53C-CE79EDD99068}" type="datetimeFigureOut">
              <a:rPr lang="fr-FR"/>
              <a:pPr>
                <a:defRPr/>
              </a:pPr>
              <a:t>04/10/2013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5095-2CF2-4638-A70A-C0F236C9F05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603A-0B3B-4599-93E7-D96BC097FC81}" type="datetimeFigureOut">
              <a:rPr lang="fr-FR"/>
              <a:pPr>
                <a:defRPr/>
              </a:pPr>
              <a:t>04/10/2013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F502-3BF8-4644-AD57-8063FD6679D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9FC5-A6BF-4940-B460-8E2A1F5E8AC5}" type="datetimeFigureOut">
              <a:rPr lang="fr-FR"/>
              <a:pPr>
                <a:defRPr/>
              </a:pPr>
              <a:t>04/10/2013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35DB-EE88-4A1B-A305-F49DFC6A074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14C9B-E569-4CCD-AAA6-4B5018A9F611}" type="datetimeFigureOut">
              <a:rPr lang="fr-FR"/>
              <a:pPr>
                <a:defRPr/>
              </a:pPr>
              <a:t>04/10/2013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D808-E709-4976-B2BB-CCE45EEA84F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5746-0BCB-48E6-B318-FFD90D2FC5EA}" type="datetimeFigureOut">
              <a:rPr lang="fr-FR"/>
              <a:pPr>
                <a:defRPr/>
              </a:pPr>
              <a:t>04/10/2013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1941-C54F-47A9-9C76-D7EF6E7326F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1345-5FC8-46E4-9EFD-21CC2BBD8439}" type="datetimeFigureOut">
              <a:rPr lang="fr-FR"/>
              <a:pPr>
                <a:defRPr/>
              </a:pPr>
              <a:t>04/10/2013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2D9F-511F-491C-983E-61E953E326F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C1D2-46A6-4DD8-AFB9-219102577C71}" type="datetimeFigureOut">
              <a:rPr lang="fr-FR"/>
              <a:pPr>
                <a:defRPr/>
              </a:pPr>
              <a:t>04/10/2013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BC527-5002-4752-9C75-DCD28AA6AB4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6D24-6F92-42F3-A60C-DCF06F2F1469}" type="datetimeFigureOut">
              <a:rPr lang="fr-FR"/>
              <a:pPr>
                <a:defRPr/>
              </a:pPr>
              <a:t>04/10/2013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6845-2B1C-4D85-A122-04A84EDDB81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2C73D7-B94A-4478-9352-6D4F3EABCB79}" type="datetimeFigureOut">
              <a:rPr lang="fr-FR"/>
              <a:pPr>
                <a:defRPr/>
              </a:pPr>
              <a:t>04/10/2013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575224-6CD2-4E0E-BA33-B40F3BBD8FB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Cliquez pour modifier le style du titre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imgurl=http://jjsan.free.fr/JJSanMath/Eleves/2009_2010/al-khawarizmi.jpg&amp;imgrefurl=http://jjsan.free.fr/JJSanMath/Eleves/2009_2010/CT3Pythagore.htm&amp;usg=__35d3ZdYmAvJNLeF9i7tj1vXAgX8=&amp;h=360&amp;w=249&amp;sz=25&amp;hl=fr&amp;start=1&amp;zoom=1&amp;um=1&amp;itbs=1&amp;tbnid=ZObQS3C2eKa9vM:&amp;tbnh=121&amp;tbnw=84&amp;prev=/images?q=Al-Khawarizmi&amp;um=1&amp;hl=fr&amp;tbs=isch: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fr/imgres?imgurl=http://jjsan.free.fr/JJSanMath/Eleves/2009_2010/al-khawarizmi.jpg&amp;imgrefurl=http://jjsan.free.fr/JJSanMath/Eleves/2009_2010/CT3Pythagore.htm&amp;usg=__35d3ZdYmAvJNLeF9i7tj1vXAgX8=&amp;h=360&amp;w=249&amp;sz=25&amp;hl=fr&amp;start=1&amp;zoom=1&amp;um=1&amp;itbs=1&amp;tbnid=ZObQS3C2eKa9vM:&amp;tbnh=121&amp;tbnw=84&amp;prev=/images?q=Al-Khawarizmi&amp;um=1&amp;hl=fr&amp;tbs=isch: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imgurl=http://jjsan.free.fr/JJSanMath/Eleves/2009_2010/al-khawarizmi.jpg&amp;imgrefurl=http://jjsan.free.fr/JJSanMath/Eleves/2009_2010/CT3Pythagore.htm&amp;usg=__35d3ZdYmAvJNLeF9i7tj1vXAgX8=&amp;h=360&amp;w=249&amp;sz=25&amp;hl=fr&amp;start=1&amp;zoom=1&amp;um=1&amp;itbs=1&amp;tbnid=ZObQS3C2eKa9vM:&amp;tbnh=121&amp;tbnw=84&amp;prev=/images?q=Al-Khawarizmi&amp;um=1&amp;hl=fr&amp;tbs=isch: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imgurl=http://jjsan.free.fr/JJSanMath/Eleves/2009_2010/al-khawarizmi.jpg&amp;imgrefurl=http://jjsan.free.fr/JJSanMath/Eleves/2009_2010/CT3Pythagore.htm&amp;usg=__35d3ZdYmAvJNLeF9i7tj1vXAgX8=&amp;h=360&amp;w=249&amp;sz=25&amp;hl=fr&amp;start=1&amp;zoom=1&amp;um=1&amp;itbs=1&amp;tbnid=ZObQS3C2eKa9vM:&amp;tbnh=121&amp;tbnw=84&amp;prev=/images?q=Al-Khawarizmi&amp;um=1&amp;hl=fr&amp;tbs=isch: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3048" y="2636912"/>
            <a:ext cx="62119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ALGORITHMIQUE </a:t>
            </a:r>
          </a:p>
          <a:p>
            <a:pPr algn="ctr"/>
            <a:r>
              <a:rPr lang="fr-F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 </a:t>
            </a:r>
          </a:p>
          <a:p>
            <a:pPr algn="ctr"/>
            <a:r>
              <a:rPr lang="fr-F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DE DONNEES</a:t>
            </a:r>
            <a:endParaRPr lang="fr-F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59832" y="4597097"/>
            <a:ext cx="324036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Dr. R. TLEMSANI</a:t>
            </a:r>
            <a:endParaRPr lang="fr-FR" sz="2000" b="1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Problème et énoncé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Un problème a un énoncé qui donne des informations sur le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résultat attendu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L’énoncé peut être en langage naturel, imprécis, incomplet, et ne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donne généralement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pas la façon d’obtenir le résultat.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Exemples :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>
                <a:solidFill>
                  <a:prstClr val="black"/>
                </a:solidFill>
                <a:latin typeface="Times New Roman" pitchFamily="18" charset="0"/>
              </a:rPr>
              <a:t>calculer le PGCD de deux nombres ;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>
                <a:solidFill>
                  <a:prstClr val="black"/>
                </a:solidFill>
                <a:latin typeface="Times New Roman" pitchFamily="18" charset="0"/>
              </a:rPr>
              <a:t>calculer la surface d’une pièce ;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>
                <a:solidFill>
                  <a:prstClr val="black"/>
                </a:solidFill>
                <a:latin typeface="Times New Roman" pitchFamily="18" charset="0"/>
              </a:rPr>
              <a:t>ranger une liste de mots par ordre alphabétique ;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>
                <a:solidFill>
                  <a:prstClr val="black"/>
                </a:solidFill>
                <a:latin typeface="Times New Roman" pitchFamily="18" charset="0"/>
              </a:rPr>
              <a:t>calculer x tel que x divise a et b et s’il existe y qui divise a et b alors x </a:t>
            </a:r>
            <a:r>
              <a:rPr lang="fr-FR" sz="2400" dirty="0" smtClean="0">
                <a:solidFill>
                  <a:prstClr val="black"/>
                </a:solidFill>
                <a:latin typeface="Times New Roman" pitchFamily="18" charset="0"/>
              </a:rPr>
              <a:t>≥ 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</a:rPr>
              <a:t>y.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Le dernier exemple décrit très précisément le résultat mais ne nous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dit pas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comment le calculer .</a:t>
            </a:r>
          </a:p>
        </p:txBody>
      </p:sp>
    </p:spTree>
    <p:extLst>
      <p:ext uri="{BB962C8B-B14F-4D97-AF65-F5344CB8AC3E}">
        <p14:creationId xmlns:p14="http://schemas.microsoft.com/office/powerpoint/2010/main" val="25368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Résolution de problèmes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Pour résoudre un problème, il faut donner la suite d’actions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élémentaires à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réaliser pour obtenir le résultat.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Les actions élémentaires dont on dispose sont définies par le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langage algorithmique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utilisé.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Exemple : « Construire une maison »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>
                <a:solidFill>
                  <a:prstClr val="black"/>
                </a:solidFill>
                <a:latin typeface="Times New Roman" pitchFamily="18" charset="0"/>
              </a:rPr>
              <a:t>Niveler le terrain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>
                <a:solidFill>
                  <a:prstClr val="black"/>
                </a:solidFill>
                <a:latin typeface="Times New Roman" pitchFamily="18" charset="0"/>
              </a:rPr>
              <a:t>Placer les fondations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>
                <a:solidFill>
                  <a:prstClr val="black"/>
                </a:solidFill>
                <a:latin typeface="Times New Roman" pitchFamily="18" charset="0"/>
              </a:rPr>
              <a:t>Monter les murs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>
                <a:solidFill>
                  <a:prstClr val="black"/>
                </a:solidFill>
                <a:latin typeface="Times New Roman" pitchFamily="18" charset="0"/>
              </a:rPr>
              <a:t>Poser la toiture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>
                <a:solidFill>
                  <a:prstClr val="black"/>
                </a:solidFill>
                <a:latin typeface="Times New Roman" pitchFamily="18" charset="0"/>
              </a:rPr>
              <a:t>Installer l’électricité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>
                <a:solidFill>
                  <a:prstClr val="black"/>
                </a:solidFill>
                <a:latin typeface="Times New Roman" pitchFamily="18" charset="0"/>
              </a:rPr>
              <a:t>Installer les canalisations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>
                <a:solidFill>
                  <a:prstClr val="black"/>
                </a:solidFill>
                <a:latin typeface="Times New Roman" pitchFamily="18" charset="0"/>
              </a:rPr>
              <a:t>Ajouter les portes et </a:t>
            </a:r>
            <a:r>
              <a:rPr lang="fr-FR" sz="2400" dirty="0" smtClean="0">
                <a:solidFill>
                  <a:prstClr val="black"/>
                </a:solidFill>
                <a:latin typeface="Times New Roman" pitchFamily="18" charset="0"/>
              </a:rPr>
              <a:t>fenêtres</a:t>
            </a:r>
            <a:endParaRPr lang="fr-FR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587691174"/>
              </p:ext>
            </p:extLst>
          </p:nvPr>
        </p:nvGraphicFramePr>
        <p:xfrm>
          <a:off x="4967368" y="3341216"/>
          <a:ext cx="4056112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220072" y="3496940"/>
            <a:ext cx="355070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fr-FR" b="1" dirty="0">
                <a:latin typeface="NimbusSanL-Bold"/>
              </a:rPr>
              <a:t>Poser la toiture </a:t>
            </a:r>
          </a:p>
          <a:p>
            <a:pPr algn="l"/>
            <a:r>
              <a:rPr lang="fr-FR" b="1" dirty="0">
                <a:latin typeface="NimbusSanL-Regu"/>
              </a:rPr>
              <a:t>Poser la charpente</a:t>
            </a:r>
          </a:p>
          <a:p>
            <a:pPr algn="l"/>
            <a:r>
              <a:rPr lang="fr-FR" b="1" dirty="0">
                <a:latin typeface="NimbusSanL-Regu"/>
              </a:rPr>
              <a:t>Poser les chevrons</a:t>
            </a:r>
          </a:p>
          <a:p>
            <a:pPr algn="l"/>
            <a:r>
              <a:rPr lang="fr-FR" b="1" dirty="0">
                <a:latin typeface="NimbusSanL-Regu"/>
              </a:rPr>
              <a:t>Poser les liteaux</a:t>
            </a:r>
          </a:p>
          <a:p>
            <a:pPr algn="l"/>
            <a:r>
              <a:rPr lang="fr-FR" b="1" dirty="0">
                <a:latin typeface="NimbusSanL-Regu"/>
              </a:rPr>
              <a:t>Poser la </a:t>
            </a:r>
            <a:r>
              <a:rPr lang="fr-FR" b="1" dirty="0" err="1">
                <a:latin typeface="NimbusSanL-Regu"/>
              </a:rPr>
              <a:t>sous-toiture</a:t>
            </a:r>
            <a:endParaRPr lang="fr-FR" b="1" dirty="0">
              <a:latin typeface="NimbusSanL-Regu"/>
            </a:endParaRPr>
          </a:p>
          <a:p>
            <a:pPr algn="l"/>
            <a:r>
              <a:rPr lang="fr-FR" b="1" dirty="0">
                <a:latin typeface="NimbusSanL-Regu"/>
              </a:rPr>
              <a:t>Poser la couverture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975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r-FR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 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r-FR" dirty="0" smtClean="0"/>
              <a:t>Algorithme </a:t>
            </a:r>
            <a:r>
              <a:rPr lang="fr-FR" dirty="0"/>
              <a:t>d’Euclide pour calculer le PGCD de </a:t>
            </a:r>
            <a:r>
              <a:rPr lang="fr-FR" dirty="0" smtClean="0"/>
              <a:t>deux </a:t>
            </a:r>
            <a:r>
              <a:rPr lang="fr-FR" dirty="0"/>
              <a:t>entiers</a:t>
            </a:r>
            <a:r>
              <a:rPr lang="fr-FR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fr-FR" dirty="0"/>
              <a:t>Données : deux nombres entiers a et b</a:t>
            </a:r>
          </a:p>
          <a:p>
            <a:pPr>
              <a:buBlip>
                <a:blip r:embed="rId2"/>
              </a:buBlip>
            </a:pPr>
            <a:r>
              <a:rPr lang="fr-FR" dirty="0"/>
              <a:t>Résultat : PGCD de a et b</a:t>
            </a:r>
          </a:p>
          <a:p>
            <a:pPr marL="1314450" lvl="2" indent="-514350">
              <a:buFont typeface="+mj-lt"/>
              <a:buAutoNum type="arabicPeriod"/>
            </a:pPr>
            <a:r>
              <a:rPr lang="fr-FR" dirty="0" smtClean="0"/>
              <a:t>Ordonner </a:t>
            </a:r>
            <a:r>
              <a:rPr lang="fr-FR" dirty="0"/>
              <a:t>les deux nombres tels que </a:t>
            </a:r>
            <a:r>
              <a:rPr lang="fr-FR" b="1" dirty="0"/>
              <a:t>a </a:t>
            </a:r>
            <a:r>
              <a:rPr lang="fr-FR" b="1" dirty="0" smtClean="0"/>
              <a:t>≥b</a:t>
            </a:r>
            <a:r>
              <a:rPr lang="fr-FR" dirty="0"/>
              <a:t>.</a:t>
            </a:r>
          </a:p>
          <a:p>
            <a:pPr marL="1314450" lvl="2" indent="-514350">
              <a:buFont typeface="+mj-lt"/>
              <a:buAutoNum type="arabicPeriod"/>
            </a:pPr>
            <a:r>
              <a:rPr lang="fr-FR" dirty="0" smtClean="0"/>
              <a:t>Calculer </a:t>
            </a:r>
            <a:r>
              <a:rPr lang="fr-FR" dirty="0"/>
              <a:t>leur différence </a:t>
            </a:r>
            <a:r>
              <a:rPr lang="fr-FR" b="1" dirty="0"/>
              <a:t>c </a:t>
            </a:r>
            <a:r>
              <a:rPr lang="fr-FR" b="1" dirty="0" smtClean="0">
                <a:sym typeface="Wingdings" pitchFamily="2" charset="2"/>
              </a:rPr>
              <a:t></a:t>
            </a:r>
            <a:r>
              <a:rPr lang="fr-FR" b="1" dirty="0" smtClean="0"/>
              <a:t> a - b</a:t>
            </a:r>
            <a:r>
              <a:rPr lang="fr-FR" dirty="0" smtClean="0"/>
              <a:t>.</a:t>
            </a:r>
            <a:endParaRPr lang="fr-FR" dirty="0"/>
          </a:p>
          <a:p>
            <a:pPr marL="1314450" lvl="2" indent="-514350">
              <a:buFont typeface="+mj-lt"/>
              <a:buAutoNum type="arabicPeriod"/>
            </a:pPr>
            <a:r>
              <a:rPr lang="fr-FR" dirty="0" smtClean="0"/>
              <a:t>Recommencer </a:t>
            </a:r>
            <a:r>
              <a:rPr lang="fr-FR" dirty="0"/>
              <a:t>en remplaçant </a:t>
            </a:r>
            <a:r>
              <a:rPr lang="fr-FR" b="1" dirty="0"/>
              <a:t>a</a:t>
            </a:r>
            <a:r>
              <a:rPr lang="fr-FR" dirty="0"/>
              <a:t> par </a:t>
            </a:r>
            <a:r>
              <a:rPr lang="fr-FR" b="1" dirty="0"/>
              <a:t>c (</a:t>
            </a:r>
            <a:r>
              <a:rPr lang="fr-FR" b="1" dirty="0" smtClean="0"/>
              <a:t>a </a:t>
            </a:r>
            <a:r>
              <a:rPr lang="fr-FR" b="1" dirty="0" smtClean="0">
                <a:sym typeface="Wingdings" pitchFamily="2" charset="2"/>
              </a:rPr>
              <a:t></a:t>
            </a:r>
            <a:r>
              <a:rPr lang="fr-FR" b="1" dirty="0" smtClean="0"/>
              <a:t> c) </a:t>
            </a:r>
            <a:r>
              <a:rPr lang="fr-FR" dirty="0" smtClean="0"/>
              <a:t>jusqu’à </a:t>
            </a:r>
            <a:r>
              <a:rPr lang="fr-FR" dirty="0"/>
              <a:t>ce que a devienne égal à b.</a:t>
            </a:r>
          </a:p>
          <a:p>
            <a:pPr marL="1314450" lvl="2" indent="-514350"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dirty="0"/>
              <a:t>résultat est alors </a:t>
            </a:r>
            <a:r>
              <a:rPr lang="fr-FR" b="1" dirty="0"/>
              <a:t>a ( = b)</a:t>
            </a:r>
          </a:p>
        </p:txBody>
      </p:sp>
    </p:spTree>
    <p:extLst>
      <p:ext uri="{BB962C8B-B14F-4D97-AF65-F5344CB8AC3E}">
        <p14:creationId xmlns:p14="http://schemas.microsoft.com/office/powerpoint/2010/main" val="5901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331" y="19066"/>
            <a:ext cx="4402832" cy="706090"/>
          </a:xfrm>
        </p:spPr>
        <p:txBody>
          <a:bodyPr/>
          <a:lstStyle/>
          <a:p>
            <a:r>
              <a:rPr lang="fr-FR" sz="32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Exécution avec 174 et 72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9" y="1268760"/>
            <a:ext cx="4103815" cy="135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30" y="1296748"/>
            <a:ext cx="3827175" cy="129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5" y="3191664"/>
            <a:ext cx="4199547" cy="130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30" y="3118198"/>
            <a:ext cx="3963169" cy="127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0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331" y="19066"/>
            <a:ext cx="4402832" cy="706090"/>
          </a:xfrm>
        </p:spPr>
        <p:txBody>
          <a:bodyPr/>
          <a:lstStyle/>
          <a:p>
            <a:r>
              <a:rPr lang="fr-FR" sz="32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Exécution avec 174 et 72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1" y="1611146"/>
            <a:ext cx="3720904" cy="11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91" y="1505801"/>
            <a:ext cx="3574445" cy="128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3539621" cy="127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4235995"/>
            <a:ext cx="2450035" cy="83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/>
          <a:lstStyle/>
          <a:p>
            <a:r>
              <a:rPr lang="fr-FR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Langages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395537" y="1246259"/>
            <a:ext cx="1656183" cy="13411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1" tIns="619269" rIns="193229" bIns="61927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Aft>
                <a:spcPct val="35000"/>
              </a:spcAft>
            </a:pPr>
            <a:r>
              <a:rPr lang="fr-FR" sz="3000" b="1" dirty="0" smtClean="0">
                <a:solidFill>
                  <a:prstClr val="white"/>
                </a:solidFill>
              </a:rPr>
              <a:t>Énoncé</a:t>
            </a:r>
            <a:endParaRPr lang="fr-FR" sz="3000" b="1" dirty="0">
              <a:solidFill>
                <a:prstClr val="white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3203848" y="1412771"/>
            <a:ext cx="2147724" cy="8279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1" tIns="619269" rIns="193229" bIns="61927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Aft>
                <a:spcPct val="35000"/>
              </a:spcAft>
            </a:pPr>
            <a:r>
              <a:rPr lang="fr-FR" sz="2800" b="1" dirty="0" smtClean="0">
                <a:solidFill>
                  <a:prstClr val="white"/>
                </a:solidFill>
              </a:rPr>
              <a:t>Algorithme</a:t>
            </a:r>
          </a:p>
        </p:txBody>
      </p:sp>
      <p:sp>
        <p:nvSpPr>
          <p:cNvPr id="8" name="Forme libre 7"/>
          <p:cNvSpPr/>
          <p:nvPr/>
        </p:nvSpPr>
        <p:spPr>
          <a:xfrm>
            <a:off x="6516216" y="1412771"/>
            <a:ext cx="2285411" cy="8279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1" tIns="619269" rIns="193229" bIns="61927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Aft>
                <a:spcPct val="35000"/>
              </a:spcAft>
            </a:pPr>
            <a:endParaRPr lang="fr-FR" sz="3000" b="1" dirty="0" smtClean="0">
              <a:solidFill>
                <a:prstClr val="white"/>
              </a:solidFill>
            </a:endParaRPr>
          </a:p>
          <a:p>
            <a:pPr defTabSz="1333500">
              <a:lnSpc>
                <a:spcPct val="90000"/>
              </a:lnSpc>
              <a:spcAft>
                <a:spcPct val="35000"/>
              </a:spcAft>
            </a:pPr>
            <a:r>
              <a:rPr lang="fr-FR" sz="3000" b="1" dirty="0" smtClean="0">
                <a:solidFill>
                  <a:prstClr val="white"/>
                </a:solidFill>
              </a:rPr>
              <a:t>Programme</a:t>
            </a:r>
          </a:p>
          <a:p>
            <a:pPr defTabSz="1333500">
              <a:lnSpc>
                <a:spcPct val="90000"/>
              </a:lnSpc>
              <a:spcAft>
                <a:spcPct val="35000"/>
              </a:spcAft>
            </a:pPr>
            <a:endParaRPr lang="fr-FR" sz="3000" b="1" dirty="0">
              <a:solidFill>
                <a:prstClr val="white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282436" y="1592905"/>
            <a:ext cx="743744" cy="647849"/>
            <a:chOff x="1524000" y="1412999"/>
            <a:chExt cx="6096000" cy="4032000"/>
          </a:xfrm>
        </p:grpSpPr>
        <p:sp>
          <p:nvSpPr>
            <p:cNvPr id="11" name="Flèche droite 10"/>
            <p:cNvSpPr/>
            <p:nvPr/>
          </p:nvSpPr>
          <p:spPr>
            <a:xfrm>
              <a:off x="1524000" y="1412999"/>
              <a:ext cx="6096000" cy="4032000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e libre 11"/>
            <p:cNvSpPr/>
            <p:nvPr/>
          </p:nvSpPr>
          <p:spPr>
            <a:xfrm>
              <a:off x="2015728" y="2421000"/>
              <a:ext cx="4994671" cy="2016000"/>
            </a:xfrm>
            <a:custGeom>
              <a:avLst/>
              <a:gdLst>
                <a:gd name="connsiteX0" fmla="*/ 0 w 4994671"/>
                <a:gd name="connsiteY0" fmla="*/ 0 h 2016000"/>
                <a:gd name="connsiteX1" fmla="*/ 4994671 w 4994671"/>
                <a:gd name="connsiteY1" fmla="*/ 0 h 2016000"/>
                <a:gd name="connsiteX2" fmla="*/ 4994671 w 4994671"/>
                <a:gd name="connsiteY2" fmla="*/ 2016000 h 2016000"/>
                <a:gd name="connsiteX3" fmla="*/ 0 w 4994671"/>
                <a:gd name="connsiteY3" fmla="*/ 2016000 h 2016000"/>
                <a:gd name="connsiteX4" fmla="*/ 0 w 4994671"/>
                <a:gd name="connsiteY4" fmla="*/ 0 h 2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671" h="2016000">
                  <a:moveTo>
                    <a:pt x="0" y="0"/>
                  </a:moveTo>
                  <a:lnTo>
                    <a:pt x="4994671" y="0"/>
                  </a:lnTo>
                  <a:lnTo>
                    <a:pt x="4994671" y="2016000"/>
                  </a:lnTo>
                  <a:lnTo>
                    <a:pt x="0" y="2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0" rIns="0" bIns="568960" numCol="1" spcCol="1270" anchor="ctr" anchorCtr="0">
              <a:noAutofit/>
            </a:bodyPr>
            <a:lstStyle/>
            <a:p>
              <a:pPr defTabSz="2489200">
                <a:lnSpc>
                  <a:spcPct val="90000"/>
                </a:lnSpc>
                <a:spcAft>
                  <a:spcPct val="35000"/>
                </a:spcAft>
              </a:pPr>
              <a:endParaRPr lang="fr-FR" sz="5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512799" y="1579211"/>
            <a:ext cx="743744" cy="647849"/>
            <a:chOff x="1524000" y="1412999"/>
            <a:chExt cx="6096000" cy="4032000"/>
          </a:xfrm>
        </p:grpSpPr>
        <p:sp>
          <p:nvSpPr>
            <p:cNvPr id="14" name="Flèche droite 13"/>
            <p:cNvSpPr/>
            <p:nvPr/>
          </p:nvSpPr>
          <p:spPr>
            <a:xfrm>
              <a:off x="1524000" y="1412999"/>
              <a:ext cx="6096000" cy="4032000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e libre 14"/>
            <p:cNvSpPr/>
            <p:nvPr/>
          </p:nvSpPr>
          <p:spPr>
            <a:xfrm>
              <a:off x="2015728" y="2421000"/>
              <a:ext cx="4994671" cy="2016000"/>
            </a:xfrm>
            <a:custGeom>
              <a:avLst/>
              <a:gdLst>
                <a:gd name="connsiteX0" fmla="*/ 0 w 4994671"/>
                <a:gd name="connsiteY0" fmla="*/ 0 h 2016000"/>
                <a:gd name="connsiteX1" fmla="*/ 4994671 w 4994671"/>
                <a:gd name="connsiteY1" fmla="*/ 0 h 2016000"/>
                <a:gd name="connsiteX2" fmla="*/ 4994671 w 4994671"/>
                <a:gd name="connsiteY2" fmla="*/ 2016000 h 2016000"/>
                <a:gd name="connsiteX3" fmla="*/ 0 w 4994671"/>
                <a:gd name="connsiteY3" fmla="*/ 2016000 h 2016000"/>
                <a:gd name="connsiteX4" fmla="*/ 0 w 4994671"/>
                <a:gd name="connsiteY4" fmla="*/ 0 h 2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671" h="2016000">
                  <a:moveTo>
                    <a:pt x="0" y="0"/>
                  </a:moveTo>
                  <a:lnTo>
                    <a:pt x="4994671" y="0"/>
                  </a:lnTo>
                  <a:lnTo>
                    <a:pt x="4994671" y="2016000"/>
                  </a:lnTo>
                  <a:lnTo>
                    <a:pt x="0" y="2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0" rIns="0" bIns="568960" numCol="1" spcCol="1270" anchor="ctr" anchorCtr="0">
              <a:noAutofit/>
            </a:bodyPr>
            <a:lstStyle/>
            <a:p>
              <a:pPr defTabSz="2489200">
                <a:lnSpc>
                  <a:spcPct val="90000"/>
                </a:lnSpc>
                <a:spcAft>
                  <a:spcPct val="35000"/>
                </a:spcAft>
              </a:pPr>
              <a:endParaRPr lang="fr-FR" sz="5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20" name="Forme libre 19"/>
          <p:cNvSpPr/>
          <p:nvPr/>
        </p:nvSpPr>
        <p:spPr>
          <a:xfrm>
            <a:off x="409646" y="3557356"/>
            <a:ext cx="2542159" cy="1083246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181" tIns="20003" rIns="455176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 kern="1200" dirty="0" smtClean="0"/>
              <a:t>Langage naturel</a:t>
            </a:r>
            <a:endParaRPr lang="fr-FR" sz="1500" b="1" kern="1200" dirty="0"/>
          </a:p>
        </p:txBody>
      </p:sp>
      <p:sp>
        <p:nvSpPr>
          <p:cNvPr id="21" name="Forme libre 20"/>
          <p:cNvSpPr/>
          <p:nvPr/>
        </p:nvSpPr>
        <p:spPr>
          <a:xfrm>
            <a:off x="3228046" y="3462388"/>
            <a:ext cx="2447222" cy="1178214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181" tIns="20003" rIns="455176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 kern="1200" dirty="0" smtClean="0"/>
              <a:t>Langage algorithmique</a:t>
            </a:r>
            <a:endParaRPr lang="fr-FR" sz="1500" b="1" kern="1200" dirty="0"/>
          </a:p>
        </p:txBody>
      </p:sp>
      <p:sp>
        <p:nvSpPr>
          <p:cNvPr id="22" name="Forme libre 21"/>
          <p:cNvSpPr/>
          <p:nvPr/>
        </p:nvSpPr>
        <p:spPr>
          <a:xfrm>
            <a:off x="5890462" y="3398210"/>
            <a:ext cx="2586038" cy="1105153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181" tIns="20003" rIns="455176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 kern="1200" dirty="0" smtClean="0"/>
              <a:t>Langage de programmation</a:t>
            </a:r>
            <a:endParaRPr lang="fr-FR" sz="1500" b="1" kern="1200" dirty="0"/>
          </a:p>
        </p:txBody>
      </p:sp>
      <p:sp>
        <p:nvSpPr>
          <p:cNvPr id="23" name="Flèche vers le bas 22"/>
          <p:cNvSpPr/>
          <p:nvPr/>
        </p:nvSpPr>
        <p:spPr>
          <a:xfrm>
            <a:off x="1223628" y="2587402"/>
            <a:ext cx="612068" cy="8108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4035195" y="2450510"/>
            <a:ext cx="612068" cy="8108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>
            <a:off x="7039263" y="2518956"/>
            <a:ext cx="612068" cy="8108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0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Langages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fr-FR" dirty="0"/>
              <a:t>Un langage est composé de deux éléments :</a:t>
            </a:r>
          </a:p>
          <a:p>
            <a:pPr lvl="1">
              <a:buBlip>
                <a:blip r:embed="rId2"/>
              </a:buBlip>
            </a:pPr>
            <a:r>
              <a:rPr lang="fr-FR" dirty="0"/>
              <a:t>la grammaire qui fixe la syntaxe ;</a:t>
            </a:r>
          </a:p>
          <a:p>
            <a:pPr lvl="1">
              <a:buBlip>
                <a:blip r:embed="rId2"/>
              </a:buBlip>
            </a:pPr>
            <a:r>
              <a:rPr lang="fr-FR" dirty="0"/>
              <a:t>la sémantique qui donne le sens.</a:t>
            </a:r>
          </a:p>
          <a:p>
            <a:pPr>
              <a:buBlip>
                <a:blip r:embed="rId2"/>
              </a:buBlip>
            </a:pPr>
            <a:r>
              <a:rPr lang="fr-FR" dirty="0"/>
              <a:t>Le langage répond donc à deux questions :</a:t>
            </a:r>
          </a:p>
          <a:p>
            <a:pPr lvl="1">
              <a:buBlip>
                <a:blip r:embed="rId2"/>
              </a:buBlip>
            </a:pPr>
            <a:r>
              <a:rPr lang="fr-FR" dirty="0"/>
              <a:t>comment écrire les choses ?</a:t>
            </a:r>
          </a:p>
          <a:p>
            <a:pPr lvl="1">
              <a:buBlip>
                <a:blip r:embed="rId2"/>
              </a:buBlip>
            </a:pPr>
            <a:r>
              <a:rPr lang="fr-FR" dirty="0"/>
              <a:t>que signifient les choses écrites ?</a:t>
            </a:r>
          </a:p>
        </p:txBody>
      </p:sp>
    </p:spTree>
    <p:extLst>
      <p:ext uri="{BB962C8B-B14F-4D97-AF65-F5344CB8AC3E}">
        <p14:creationId xmlns:p14="http://schemas.microsoft.com/office/powerpoint/2010/main" val="33908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165923"/>
          </a:xfrm>
        </p:spPr>
        <p:txBody>
          <a:bodyPr/>
          <a:lstStyle/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 smtClean="0">
                <a:latin typeface="Times New Roman" pitchFamily="18" charset="0"/>
              </a:rPr>
              <a:t>On étudiera </a:t>
            </a:r>
            <a:r>
              <a:rPr lang="fr-FR" sz="2800" dirty="0">
                <a:latin typeface="Times New Roman" pitchFamily="18" charset="0"/>
              </a:rPr>
              <a:t>essentiellement les algorithmes corrects.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 smtClean="0">
                <a:latin typeface="Times New Roman" pitchFamily="18" charset="0"/>
              </a:rPr>
              <a:t>Un </a:t>
            </a:r>
            <a:r>
              <a:rPr lang="fr-FR" sz="2400" dirty="0">
                <a:latin typeface="Times New Roman" pitchFamily="18" charset="0"/>
              </a:rPr>
              <a:t>algorithme est (totalement) 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</a:rPr>
              <a:t>correct </a:t>
            </a:r>
            <a:r>
              <a:rPr lang="fr-FR" sz="2400" dirty="0">
                <a:latin typeface="Times New Roman" pitchFamily="18" charset="0"/>
              </a:rPr>
              <a:t>lorsque pour chaque instance</a:t>
            </a:r>
            <a:r>
              <a:rPr lang="fr-FR" sz="2400" dirty="0" smtClean="0">
                <a:latin typeface="Times New Roman" pitchFamily="18" charset="0"/>
              </a:rPr>
              <a:t>, il </a:t>
            </a:r>
            <a:r>
              <a:rPr lang="fr-FR" sz="2400" dirty="0">
                <a:latin typeface="Times New Roman" pitchFamily="18" charset="0"/>
              </a:rPr>
              <a:t>se termine en produisant la bonne sortie.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 smtClean="0">
                <a:latin typeface="Times New Roman" pitchFamily="18" charset="0"/>
              </a:rPr>
              <a:t>Il </a:t>
            </a:r>
            <a:r>
              <a:rPr lang="fr-FR" sz="2400" dirty="0">
                <a:latin typeface="Times New Roman" pitchFamily="18" charset="0"/>
              </a:rPr>
              <a:t>existe </a:t>
            </a:r>
            <a:r>
              <a:rPr lang="fr-FR" sz="2400" dirty="0" smtClean="0">
                <a:latin typeface="Times New Roman" pitchFamily="18" charset="0"/>
              </a:rPr>
              <a:t>également </a:t>
            </a:r>
            <a:r>
              <a:rPr lang="fr-FR" sz="2400" dirty="0">
                <a:latin typeface="Times New Roman" pitchFamily="18" charset="0"/>
              </a:rPr>
              <a:t>des algorithmes 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</a:rPr>
              <a:t>partiellement corrects </a:t>
            </a:r>
            <a:r>
              <a:rPr lang="fr-FR" sz="2400" dirty="0">
                <a:latin typeface="Times New Roman" pitchFamily="18" charset="0"/>
              </a:rPr>
              <a:t>dont </a:t>
            </a:r>
            <a:r>
              <a:rPr lang="fr-FR" sz="2400" dirty="0" smtClean="0">
                <a:latin typeface="Times New Roman" pitchFamily="18" charset="0"/>
              </a:rPr>
              <a:t>la terminaison </a:t>
            </a:r>
            <a:r>
              <a:rPr lang="fr-FR" sz="2400" dirty="0">
                <a:latin typeface="Times New Roman" pitchFamily="18" charset="0"/>
              </a:rPr>
              <a:t>n’est pas </a:t>
            </a:r>
            <a:r>
              <a:rPr lang="fr-FR" sz="2400" dirty="0" smtClean="0">
                <a:latin typeface="Times New Roman" pitchFamily="18" charset="0"/>
              </a:rPr>
              <a:t>assurée </a:t>
            </a:r>
            <a:r>
              <a:rPr lang="fr-FR" sz="2400" dirty="0">
                <a:latin typeface="Times New Roman" pitchFamily="18" charset="0"/>
              </a:rPr>
              <a:t>mais qui fournissent la bonne </a:t>
            </a:r>
            <a:r>
              <a:rPr lang="fr-FR" sz="2400" dirty="0" smtClean="0">
                <a:latin typeface="Times New Roman" pitchFamily="18" charset="0"/>
              </a:rPr>
              <a:t>sortie lorsqu’ils </a:t>
            </a:r>
            <a:r>
              <a:rPr lang="fr-FR" sz="2400" dirty="0">
                <a:latin typeface="Times New Roman" pitchFamily="18" charset="0"/>
              </a:rPr>
              <a:t>se terminent.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 smtClean="0">
                <a:latin typeface="Times New Roman" pitchFamily="18" charset="0"/>
              </a:rPr>
              <a:t>Il </a:t>
            </a:r>
            <a:r>
              <a:rPr lang="fr-FR" sz="2400" dirty="0">
                <a:latin typeface="Times New Roman" pitchFamily="18" charset="0"/>
              </a:rPr>
              <a:t>existe é</a:t>
            </a:r>
            <a:r>
              <a:rPr lang="fr-FR" sz="2400" dirty="0" smtClean="0">
                <a:latin typeface="Times New Roman" pitchFamily="18" charset="0"/>
              </a:rPr>
              <a:t>galement </a:t>
            </a:r>
            <a:r>
              <a:rPr lang="fr-FR" sz="2400" dirty="0">
                <a:latin typeface="Times New Roman" pitchFamily="18" charset="0"/>
              </a:rPr>
              <a:t>des algorithmes 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</a:rPr>
              <a:t>approximatifs</a:t>
            </a:r>
            <a:r>
              <a:rPr lang="fr-FR" sz="2400" dirty="0">
                <a:latin typeface="Times New Roman" pitchFamily="18" charset="0"/>
              </a:rPr>
              <a:t> qui fournissent </a:t>
            </a:r>
            <a:r>
              <a:rPr lang="fr-FR" sz="2400" dirty="0" smtClean="0">
                <a:latin typeface="Times New Roman" pitchFamily="18" charset="0"/>
              </a:rPr>
              <a:t>une sortie </a:t>
            </a:r>
            <a:r>
              <a:rPr lang="fr-FR" sz="2400" dirty="0">
                <a:latin typeface="Times New Roman" pitchFamily="18" charset="0"/>
              </a:rPr>
              <a:t>inexacte mais </a:t>
            </a:r>
            <a:r>
              <a:rPr lang="fr-FR" sz="2400" dirty="0" smtClean="0">
                <a:latin typeface="Times New Roman" pitchFamily="18" charset="0"/>
              </a:rPr>
              <a:t>néanmoins </a:t>
            </a:r>
            <a:r>
              <a:rPr lang="fr-FR" sz="2400" dirty="0">
                <a:latin typeface="Times New Roman" pitchFamily="18" charset="0"/>
              </a:rPr>
              <a:t>proche de l’optimum.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latin typeface="Times New Roman" pitchFamily="18" charset="0"/>
              </a:rPr>
              <a:t>Les algorithmes seront </a:t>
            </a:r>
            <a:r>
              <a:rPr lang="fr-FR" sz="2800" dirty="0" smtClean="0">
                <a:latin typeface="Times New Roman" pitchFamily="18" charset="0"/>
              </a:rPr>
              <a:t>évalués </a:t>
            </a:r>
            <a:r>
              <a:rPr lang="fr-FR" sz="2800" dirty="0">
                <a:latin typeface="Times New Roman" pitchFamily="18" charset="0"/>
              </a:rPr>
              <a:t>en termes d’utilisation de </a:t>
            </a:r>
            <a:r>
              <a:rPr lang="fr-FR" sz="2800" dirty="0" smtClean="0">
                <a:latin typeface="Times New Roman" pitchFamily="18" charset="0"/>
              </a:rPr>
              <a:t>ressources, essentiellement </a:t>
            </a:r>
            <a:r>
              <a:rPr lang="fr-FR" sz="2800" dirty="0">
                <a:latin typeface="Times New Roman" pitchFamily="18" charset="0"/>
              </a:rPr>
              <a:t>par rapport aux </a:t>
            </a:r>
            <a:r>
              <a:rPr lang="fr-FR" sz="2800" b="1" dirty="0">
                <a:solidFill>
                  <a:srgbClr val="00B050"/>
                </a:solidFill>
                <a:latin typeface="Times New Roman" pitchFamily="18" charset="0"/>
              </a:rPr>
              <a:t>temps de calcul</a:t>
            </a:r>
            <a:r>
              <a:rPr lang="fr-FR" sz="2800" dirty="0">
                <a:latin typeface="Times New Roman" pitchFamily="18" charset="0"/>
              </a:rPr>
              <a:t> mais aussi </a:t>
            </a:r>
            <a:r>
              <a:rPr lang="fr-FR" sz="2800" dirty="0" err="1" smtClean="0">
                <a:latin typeface="Times New Roman" pitchFamily="18" charset="0"/>
              </a:rPr>
              <a:t>àl’utilisation</a:t>
            </a:r>
            <a:r>
              <a:rPr lang="fr-FR" sz="2800" dirty="0" smtClean="0">
                <a:latin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</a:rPr>
              <a:t>de la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</a:rPr>
              <a:t>mémoire</a:t>
            </a:r>
            <a:r>
              <a:rPr lang="fr-FR" sz="2800" dirty="0" smtClean="0">
                <a:latin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8267" y="188640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Algorithmes</a:t>
            </a:r>
          </a:p>
        </p:txBody>
      </p:sp>
    </p:spTree>
    <p:extLst>
      <p:ext uri="{BB962C8B-B14F-4D97-AF65-F5344CB8AC3E}">
        <p14:creationId xmlns:p14="http://schemas.microsoft.com/office/powerpoint/2010/main" val="20313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 smtClean="0">
                <a:latin typeface="Times New Roman" pitchFamily="18" charset="0"/>
              </a:rPr>
              <a:t>Un </a:t>
            </a:r>
            <a:r>
              <a:rPr lang="fr-FR" dirty="0">
                <a:latin typeface="Times New Roman" pitchFamily="18" charset="0"/>
              </a:rPr>
              <a:t>algorithme </a:t>
            </a:r>
            <a:r>
              <a:rPr lang="fr-FR" dirty="0" smtClean="0">
                <a:latin typeface="Times New Roman" pitchFamily="18" charset="0"/>
              </a:rPr>
              <a:t>peut être spécifié </a:t>
            </a:r>
            <a:r>
              <a:rPr lang="fr-FR" dirty="0">
                <a:latin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</a:rPr>
              <a:t>différentes manières </a:t>
            </a:r>
            <a:r>
              <a:rPr lang="fr-FR" dirty="0">
                <a:latin typeface="Times New Roman" pitchFamily="18" charset="0"/>
              </a:rPr>
              <a:t>: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en langage naturel,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graphiquement,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en pseudo-code,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par un programme </a:t>
            </a:r>
            <a:r>
              <a:rPr lang="fr-FR" dirty="0" smtClean="0">
                <a:latin typeface="Times New Roman" pitchFamily="18" charset="0"/>
              </a:rPr>
              <a:t>écrit </a:t>
            </a:r>
            <a:r>
              <a:rPr lang="fr-FR" dirty="0">
                <a:latin typeface="Times New Roman" pitchFamily="18" charset="0"/>
              </a:rPr>
              <a:t>dans un langage informatique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...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La seule condition est que la description soit </a:t>
            </a:r>
            <a:r>
              <a:rPr lang="fr-FR" dirty="0" smtClean="0">
                <a:latin typeface="Times New Roman" pitchFamily="18" charset="0"/>
              </a:rPr>
              <a:t>précise</a:t>
            </a:r>
            <a:r>
              <a:rPr lang="fr-FR" sz="2800" dirty="0" smtClean="0">
                <a:latin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8267" y="188640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Algorithmes</a:t>
            </a:r>
          </a:p>
        </p:txBody>
      </p:sp>
    </p:spTree>
    <p:extLst>
      <p:ext uri="{BB962C8B-B14F-4D97-AF65-F5344CB8AC3E}">
        <p14:creationId xmlns:p14="http://schemas.microsoft.com/office/powerpoint/2010/main" val="5635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7180" y="1340768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 smtClean="0">
                <a:latin typeface="Times New Roman" pitchFamily="18" charset="0"/>
              </a:rPr>
              <a:t>Objectifs </a:t>
            </a:r>
            <a:r>
              <a:rPr lang="fr-FR" dirty="0">
                <a:latin typeface="Times New Roman" pitchFamily="18" charset="0"/>
              </a:rPr>
              <a:t>: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 smtClean="0">
                <a:latin typeface="Times New Roman" pitchFamily="18" charset="0"/>
              </a:rPr>
              <a:t>Décrire </a:t>
            </a:r>
            <a:r>
              <a:rPr lang="fr-FR" dirty="0">
                <a:latin typeface="Times New Roman" pitchFamily="18" charset="0"/>
              </a:rPr>
              <a:t>les algorithmes de </a:t>
            </a:r>
            <a:r>
              <a:rPr lang="fr-FR" dirty="0" smtClean="0">
                <a:latin typeface="Times New Roman" pitchFamily="18" charset="0"/>
              </a:rPr>
              <a:t>manière à ce </a:t>
            </a:r>
            <a:r>
              <a:rPr lang="fr-FR" dirty="0">
                <a:latin typeface="Times New Roman" pitchFamily="18" charset="0"/>
              </a:rPr>
              <a:t>qu’ils soient compris par </a:t>
            </a:r>
            <a:r>
              <a:rPr lang="fr-FR" dirty="0" smtClean="0">
                <a:latin typeface="Times New Roman" pitchFamily="18" charset="0"/>
              </a:rPr>
              <a:t>des humains</a:t>
            </a:r>
            <a:r>
              <a:rPr lang="fr-FR" dirty="0">
                <a:latin typeface="Times New Roman" pitchFamily="18" charset="0"/>
              </a:rPr>
              <a:t>.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Rendre la description </a:t>
            </a:r>
            <a:r>
              <a:rPr lang="fr-FR" dirty="0" smtClean="0">
                <a:latin typeface="Times New Roman" pitchFamily="18" charset="0"/>
              </a:rPr>
              <a:t>indépendante </a:t>
            </a:r>
            <a:r>
              <a:rPr lang="fr-FR" dirty="0">
                <a:latin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</a:rPr>
              <a:t>l’implémentation</a:t>
            </a:r>
            <a:endParaRPr lang="fr-FR" dirty="0">
              <a:latin typeface="Times New Roman" pitchFamily="18" charset="0"/>
            </a:endParaRP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 smtClean="0">
                <a:latin typeface="Times New Roman" pitchFamily="18" charset="0"/>
              </a:rPr>
              <a:t>S’affranchir </a:t>
            </a:r>
            <a:r>
              <a:rPr lang="fr-FR" dirty="0">
                <a:latin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</a:rPr>
              <a:t>détails </a:t>
            </a:r>
            <a:r>
              <a:rPr lang="fr-FR" dirty="0">
                <a:latin typeface="Times New Roman" pitchFamily="18" charset="0"/>
              </a:rPr>
              <a:t>tels que la gestion d’erreurs, les </a:t>
            </a:r>
            <a:r>
              <a:rPr lang="fr-FR" dirty="0" smtClean="0">
                <a:latin typeface="Times New Roman" pitchFamily="18" charset="0"/>
              </a:rPr>
              <a:t>déclarations de </a:t>
            </a:r>
            <a:r>
              <a:rPr lang="fr-FR" dirty="0">
                <a:latin typeface="Times New Roman" pitchFamily="18" charset="0"/>
              </a:rPr>
              <a:t>type, etc.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 smtClean="0">
                <a:latin typeface="Times New Roman" pitchFamily="18" charset="0"/>
              </a:rPr>
              <a:t>Très </a:t>
            </a:r>
            <a:r>
              <a:rPr lang="fr-FR" dirty="0">
                <a:latin typeface="Times New Roman" pitchFamily="18" charset="0"/>
              </a:rPr>
              <a:t>proche du C (langage </a:t>
            </a:r>
            <a:r>
              <a:rPr lang="fr-FR" dirty="0" smtClean="0">
                <a:latin typeface="Times New Roman" pitchFamily="18" charset="0"/>
              </a:rPr>
              <a:t>procédural plutôt qu’orient</a:t>
            </a:r>
            <a:r>
              <a:rPr lang="fr-FR" dirty="0">
                <a:latin typeface="Times New Roman" pitchFamily="18" charset="0"/>
              </a:rPr>
              <a:t>é</a:t>
            </a:r>
            <a:r>
              <a:rPr lang="fr-FR" dirty="0" smtClean="0">
                <a:latin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</a:rPr>
              <a:t>objet)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Peut contenir certaines instructions en langage naturel si </a:t>
            </a:r>
            <a:r>
              <a:rPr lang="fr-FR" dirty="0" smtClean="0">
                <a:latin typeface="Times New Roman" pitchFamily="18" charset="0"/>
              </a:rPr>
              <a:t>nécessaire</a:t>
            </a:r>
            <a:endParaRPr lang="fr-FR" dirty="0">
              <a:latin typeface="Times New Roman" pitchFamily="18" charset="0"/>
            </a:endParaRP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endParaRPr lang="fr-FR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4379" y="188640"/>
            <a:ext cx="495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Pseudo-code</a:t>
            </a:r>
          </a:p>
        </p:txBody>
      </p:sp>
    </p:spTree>
    <p:extLst>
      <p:ext uri="{BB962C8B-B14F-4D97-AF65-F5344CB8AC3E}">
        <p14:creationId xmlns:p14="http://schemas.microsoft.com/office/powerpoint/2010/main" val="6814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Pourquoi?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just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L’informatique met en jeu des ordinateurs qui fonctionnent selon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de schémas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préétablis.</a:t>
            </a:r>
          </a:p>
          <a:p>
            <a:pPr algn="just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Pour résoudre un problème donné à l’aide d’un ordinateur, il faut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lui indiquer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la suite d’actions à exécuter dans son schéma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de fonctionnement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algn="just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Cette suite d’actions est un programme qui est exprimé dans un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langage de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programmation plus ou moins évolué (code machine, C, C++, Java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fr-FR" sz="2800" dirty="0" err="1" smtClean="0">
                <a:solidFill>
                  <a:prstClr val="black"/>
                </a:solidFill>
                <a:latin typeface="Times New Roman" pitchFamily="18" charset="0"/>
              </a:rPr>
              <a:t>Caml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, Prolog, . . .).</a:t>
            </a:r>
          </a:p>
          <a:p>
            <a:pPr algn="just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Pour écrire un programme (la suite d’actions), il faut donc d’abord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savoir comment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faire pour résoudre le problème.</a:t>
            </a:r>
          </a:p>
        </p:txBody>
      </p:sp>
    </p:spTree>
    <p:extLst>
      <p:ext uri="{BB962C8B-B14F-4D97-AF65-F5344CB8AC3E}">
        <p14:creationId xmlns:p14="http://schemas.microsoft.com/office/powerpoint/2010/main" val="37239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212976"/>
            <a:ext cx="7485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STRUCTURE DE DONNÉES</a:t>
            </a:r>
            <a:endParaRPr lang="fr-FR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Image 7" descr="question_mark_serious_thinker_md_w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5407" y="2868948"/>
            <a:ext cx="1368152" cy="1170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9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908720"/>
            <a:ext cx="896448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r>
              <a:rPr lang="fr-FR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</a:rPr>
              <a:t>DÉFINITION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dirty="0">
                <a:latin typeface="Times New Roman" pitchFamily="18" charset="0"/>
              </a:rPr>
              <a:t>	La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</a:rPr>
              <a:t>manière</a:t>
            </a:r>
            <a:r>
              <a:rPr lang="fr-FR" dirty="0">
                <a:latin typeface="Times New Roman" pitchFamily="18" charset="0"/>
              </a:rPr>
              <a:t> dont les données sont représentées dans un ordinateur.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dirty="0"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endParaRPr lang="fr-FR" b="1" dirty="0" smtClean="0">
              <a:solidFill>
                <a:srgbClr val="C0504D">
                  <a:lumMod val="75000"/>
                </a:srgbClr>
              </a:solidFill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endParaRPr lang="fr-FR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endParaRPr lang="fr-FR" b="1" dirty="0" smtClean="0">
              <a:solidFill>
                <a:srgbClr val="C0504D">
                  <a:lumMod val="75000"/>
                </a:srgbClr>
              </a:solidFill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endParaRPr lang="fr-FR" b="1" dirty="0" smtClean="0">
              <a:solidFill>
                <a:srgbClr val="C0504D">
                  <a:lumMod val="75000"/>
                </a:srgbClr>
              </a:solidFill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r>
              <a:rPr lang="fr-FR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</a:rPr>
              <a:t>OBJECTIFS</a:t>
            </a:r>
            <a:endParaRPr lang="fr-FR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dirty="0" smtClean="0">
                <a:latin typeface="Times New Roman" pitchFamily="18" charset="0"/>
              </a:rPr>
              <a:t>    </a:t>
            </a:r>
            <a:r>
              <a:rPr lang="fr-FR" dirty="0">
                <a:latin typeface="Times New Roman" pitchFamily="18" charset="0"/>
              </a:rPr>
              <a:t>Permettre au données complexes, </a:t>
            </a:r>
            <a:r>
              <a:rPr lang="fr-FR" dirty="0" smtClean="0">
                <a:latin typeface="Times New Roman" pitchFamily="18" charset="0"/>
              </a:rPr>
              <a:t>d’être </a:t>
            </a:r>
            <a:r>
              <a:rPr lang="fr-FR" dirty="0">
                <a:latin typeface="Times New Roman" pitchFamily="18" charset="0"/>
              </a:rPr>
              <a:t>représentés d’une manière </a:t>
            </a:r>
            <a:r>
              <a:rPr lang="fr-FR" dirty="0">
                <a:solidFill>
                  <a:srgbClr val="C00000"/>
                </a:solidFill>
                <a:latin typeface="Times New Roman" pitchFamily="18" charset="0"/>
              </a:rPr>
              <a:t>claire, facile</a:t>
            </a:r>
            <a:r>
              <a:rPr lang="fr-FR" dirty="0">
                <a:latin typeface="Times New Roman" pitchFamily="18" charset="0"/>
              </a:rPr>
              <a:t>, et organiser dont le but peut être de prendre </a:t>
            </a:r>
            <a:r>
              <a:rPr lang="fr-FR" b="1" dirty="0">
                <a:solidFill>
                  <a:srgbClr val="00B050"/>
                </a:solidFill>
                <a:latin typeface="Times New Roman" pitchFamily="18" charset="0"/>
              </a:rPr>
              <a:t>moins d’espace</a:t>
            </a:r>
            <a:r>
              <a:rPr lang="fr-FR" dirty="0">
                <a:latin typeface="Times New Roman" pitchFamily="18" charset="0"/>
              </a:rPr>
              <a:t> ou </a:t>
            </a:r>
            <a:r>
              <a:rPr lang="fr-FR" b="1" dirty="0">
                <a:solidFill>
                  <a:srgbClr val="00B050"/>
                </a:solidFill>
                <a:latin typeface="Times New Roman" pitchFamily="18" charset="0"/>
              </a:rPr>
              <a:t>accélérer l’accès </a:t>
            </a:r>
            <a:r>
              <a:rPr lang="fr-FR" dirty="0">
                <a:latin typeface="Times New Roman" pitchFamily="18" charset="0"/>
              </a:rPr>
              <a:t>à ces derniers.</a:t>
            </a:r>
          </a:p>
        </p:txBody>
      </p:sp>
      <p:sp>
        <p:nvSpPr>
          <p:cNvPr id="8196" name="AutoShape 14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7" name="AutoShape 16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8" name="AutoShape 18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656793"/>
            <a:ext cx="2232248" cy="1995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 smtClean="0">
                <a:latin typeface="Times New Roman" pitchFamily="18" charset="0"/>
              </a:rPr>
              <a:t>Méthode </a:t>
            </a:r>
            <a:r>
              <a:rPr lang="fr-FR" dirty="0">
                <a:latin typeface="Times New Roman" pitchFamily="18" charset="0"/>
              </a:rPr>
              <a:t>pour stocker et organiser les </a:t>
            </a:r>
            <a:r>
              <a:rPr lang="fr-FR" dirty="0" smtClean="0">
                <a:latin typeface="Times New Roman" pitchFamily="18" charset="0"/>
              </a:rPr>
              <a:t>données </a:t>
            </a:r>
            <a:r>
              <a:rPr lang="fr-FR" dirty="0">
                <a:latin typeface="Times New Roman" pitchFamily="18" charset="0"/>
              </a:rPr>
              <a:t>pour en faciliter </a:t>
            </a:r>
            <a:r>
              <a:rPr lang="fr-FR" dirty="0" smtClean="0">
                <a:latin typeface="Times New Roman" pitchFamily="18" charset="0"/>
              </a:rPr>
              <a:t>l’accès </a:t>
            </a:r>
            <a:r>
              <a:rPr lang="fr-FR" dirty="0">
                <a:latin typeface="Times New Roman" pitchFamily="18" charset="0"/>
              </a:rPr>
              <a:t>et la modification 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Une structure de </a:t>
            </a:r>
            <a:r>
              <a:rPr lang="fr-FR" dirty="0" smtClean="0">
                <a:latin typeface="Times New Roman" pitchFamily="18" charset="0"/>
              </a:rPr>
              <a:t>données </a:t>
            </a:r>
            <a:r>
              <a:rPr lang="fr-FR" dirty="0">
                <a:latin typeface="Times New Roman" pitchFamily="18" charset="0"/>
              </a:rPr>
              <a:t>regroupe :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un certain nombre de </a:t>
            </a:r>
            <a:r>
              <a:rPr lang="fr-FR" dirty="0" smtClean="0">
                <a:latin typeface="Times New Roman" pitchFamily="18" charset="0"/>
              </a:rPr>
              <a:t>données à gérer</a:t>
            </a:r>
            <a:r>
              <a:rPr lang="fr-FR" dirty="0">
                <a:latin typeface="Times New Roman" pitchFamily="18" charset="0"/>
              </a:rPr>
              <a:t>, et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un ensemble </a:t>
            </a:r>
            <a:r>
              <a:rPr lang="fr-FR" dirty="0" smtClean="0">
                <a:latin typeface="Times New Roman" pitchFamily="18" charset="0"/>
              </a:rPr>
              <a:t>d’opérations </a:t>
            </a:r>
            <a:r>
              <a:rPr lang="fr-FR" dirty="0">
                <a:latin typeface="Times New Roman" pitchFamily="18" charset="0"/>
              </a:rPr>
              <a:t>pouvant </a:t>
            </a:r>
            <a:r>
              <a:rPr lang="fr-FR" dirty="0" smtClean="0">
                <a:latin typeface="Times New Roman" pitchFamily="18" charset="0"/>
              </a:rPr>
              <a:t>être appliquées à ces données</a:t>
            </a:r>
            <a:endParaRPr lang="fr-FR" dirty="0">
              <a:latin typeface="Times New Roman" pitchFamily="18" charset="0"/>
            </a:endParaRP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Dans la plupart des cas, il existe </a:t>
            </a:r>
            <a:endParaRPr lang="fr-FR" dirty="0" smtClean="0">
              <a:latin typeface="Times New Roman" pitchFamily="18" charset="0"/>
            </a:endParaRP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 smtClean="0">
                <a:latin typeface="Times New Roman" pitchFamily="18" charset="0"/>
              </a:rPr>
              <a:t>plusieurs manières </a:t>
            </a:r>
            <a:r>
              <a:rPr lang="fr-FR" dirty="0">
                <a:latin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</a:rPr>
              <a:t>représenter </a:t>
            </a:r>
            <a:r>
              <a:rPr lang="fr-FR" dirty="0">
                <a:latin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</a:rPr>
              <a:t>données </a:t>
            </a:r>
            <a:r>
              <a:rPr lang="fr-FR" dirty="0">
                <a:latin typeface="Times New Roman" pitchFamily="18" charset="0"/>
              </a:rPr>
              <a:t>et </a:t>
            </a:r>
            <a:endParaRPr lang="fr-FR" dirty="0" smtClean="0">
              <a:latin typeface="Times New Roman" pitchFamily="18" charset="0"/>
            </a:endParaRP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 smtClean="0">
                <a:latin typeface="Times New Roman" pitchFamily="18" charset="0"/>
              </a:rPr>
              <a:t>différents </a:t>
            </a:r>
            <a:r>
              <a:rPr lang="fr-FR" dirty="0">
                <a:latin typeface="Times New Roman" pitchFamily="18" charset="0"/>
              </a:rPr>
              <a:t>algorithmes de manipulation.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On distingue </a:t>
            </a:r>
            <a:r>
              <a:rPr lang="fr-FR" dirty="0" smtClean="0">
                <a:latin typeface="Times New Roman" pitchFamily="18" charset="0"/>
              </a:rPr>
              <a:t>généralement </a:t>
            </a:r>
            <a:r>
              <a:rPr lang="fr-FR" dirty="0">
                <a:latin typeface="Times New Roman" pitchFamily="18" charset="0"/>
              </a:rPr>
              <a:t>l’interface des structures de leur </a:t>
            </a:r>
            <a:r>
              <a:rPr lang="fr-FR" dirty="0" smtClean="0">
                <a:latin typeface="Times New Roman" pitchFamily="18" charset="0"/>
              </a:rPr>
              <a:t>implémentation.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188640"/>
            <a:ext cx="6174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STRUCTURE DE DONNÉES</a:t>
            </a:r>
            <a:endParaRPr lang="fr-FR" sz="4400" b="1" dirty="0">
              <a:ln w="11430"/>
              <a:solidFill>
                <a:srgbClr val="C0504D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2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74030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Blip>
                <a:blip r:embed="rId3"/>
              </a:buBlip>
              <a:defRPr/>
            </a:pPr>
            <a:r>
              <a:rPr lang="fr-FR" sz="2800" b="1" dirty="0" smtClean="0">
                <a:solidFill>
                  <a:schemeClr val="bg1"/>
                </a:solidFill>
              </a:rPr>
              <a:t>Vous avez un Problème.</a:t>
            </a:r>
          </a:p>
          <a:p>
            <a:pPr>
              <a:buBlip>
                <a:blip r:embed="rId3"/>
              </a:buBlip>
              <a:defRPr/>
            </a:pPr>
            <a:r>
              <a:rPr lang="fr-FR" sz="2800" b="1" dirty="0" smtClean="0">
                <a:solidFill>
                  <a:schemeClr val="bg1"/>
                </a:solidFill>
              </a:rPr>
              <a:t>Vous réfléchissez un peu...</a:t>
            </a:r>
          </a:p>
          <a:p>
            <a:pPr>
              <a:buBlip>
                <a:blip r:embed="rId3"/>
              </a:buBlip>
              <a:defRPr/>
            </a:pPr>
            <a:r>
              <a:rPr lang="fr-FR" sz="2800" b="1" dirty="0" smtClean="0">
                <a:solidFill>
                  <a:schemeClr val="bg1"/>
                </a:solidFill>
              </a:rPr>
              <a:t>Vous analysez qu’est ce qu’il faut faire</a:t>
            </a:r>
          </a:p>
          <a:p>
            <a:pPr>
              <a:buBlip>
                <a:blip r:embed="rId3"/>
              </a:buBlip>
              <a:defRPr/>
            </a:pPr>
            <a:r>
              <a:rPr lang="fr-FR" sz="2800" b="1" dirty="0" smtClean="0">
                <a:solidFill>
                  <a:schemeClr val="bg1"/>
                </a:solidFill>
              </a:rPr>
              <a:t>Vous trouvez une manière de le résoudre.. (la plus part du temps en étapes)</a:t>
            </a:r>
          </a:p>
          <a:p>
            <a:pPr>
              <a:buBlip>
                <a:blip r:embed="rId3"/>
              </a:buBlip>
              <a:defRPr/>
            </a:pPr>
            <a:r>
              <a:rPr lang="fr-FR" sz="2800" b="1" dirty="0" smtClean="0">
                <a:solidFill>
                  <a:schemeClr val="bg1"/>
                </a:solidFill>
              </a:rPr>
              <a:t>Vous ordonnez vos étapes</a:t>
            </a:r>
          </a:p>
          <a:p>
            <a:pPr>
              <a:buBlip>
                <a:blip r:embed="rId3"/>
              </a:buBlip>
              <a:defRPr/>
            </a:pPr>
            <a:r>
              <a:rPr lang="fr-FR" sz="2800" b="1" dirty="0" smtClean="0">
                <a:solidFill>
                  <a:schemeClr val="bg1"/>
                </a:solidFill>
              </a:rPr>
              <a:t>Vous commencez à les exécuter</a:t>
            </a:r>
          </a:p>
          <a:p>
            <a:pPr>
              <a:buBlip>
                <a:blip r:embed="rId3"/>
              </a:buBlip>
              <a:defRPr/>
            </a:pPr>
            <a:r>
              <a:rPr lang="fr-FR" sz="2800" b="1" dirty="0" smtClean="0">
                <a:solidFill>
                  <a:schemeClr val="bg1"/>
                </a:solidFill>
              </a:rPr>
              <a:t>..Vous venez de trouver l’algorithme de votre Problème.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6809" y="260648"/>
            <a:ext cx="53703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Quoi s’agit-il?</a:t>
            </a:r>
            <a:endParaRPr lang="fr-F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496" y="1337867"/>
            <a:ext cx="8229600" cy="39633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Blip>
                <a:blip r:embed="rId3"/>
              </a:buBlip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Le problème: Partir à l’étranger pour études.</a:t>
            </a:r>
          </a:p>
          <a:p>
            <a:pPr>
              <a:buBlip>
                <a:blip r:embed="rId3"/>
              </a:buBlip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J’Analyse ce qu’il faut faire</a:t>
            </a:r>
          </a:p>
          <a:p>
            <a:pPr>
              <a:buBlip>
                <a:blip r:embed="rId3"/>
              </a:buBlip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Je propose de suivre les étapes suivantes: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Je demande un visa si nécessaire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Je commence les démarches d’inscriptions.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J’attend la première confirmation.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Je prend contact avec un établissement.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Si confirmation arrivé je continue les étapes suivantes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J’arrive a l’université d’accueil pour clôturer mon inscription.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Visa obtenue: J’achète un billet d’avion</a:t>
            </a:r>
          </a:p>
          <a:p>
            <a:pPr marL="1051560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 algn="ctr">
              <a:buBlip>
                <a:blip r:embed="rId4"/>
              </a:buBlip>
              <a:defRPr/>
            </a:pPr>
            <a:r>
              <a:rPr lang="fr-FR" b="1" dirty="0" smtClean="0">
                <a:solidFill>
                  <a:srgbClr val="FF0000"/>
                </a:solidFill>
              </a:rPr>
              <a:t>Du désordre dans votre suite d’actions(</a:t>
            </a:r>
            <a:r>
              <a:rPr lang="fr-FR" sz="3600" b="1" dirty="0" smtClean="0">
                <a:solidFill>
                  <a:srgbClr val="FF0000"/>
                </a:solidFill>
                <a:sym typeface="ZapfDingbats"/>
              </a:rPr>
              <a:t>…</a:t>
            </a:r>
            <a:r>
              <a:rPr lang="fr-FR" b="1" dirty="0" smtClean="0">
                <a:solidFill>
                  <a:srgbClr val="FF0000"/>
                </a:solidFill>
                <a:sym typeface="ZapfDingbats"/>
              </a:rPr>
              <a:t>)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077" y="260648"/>
            <a:ext cx="83904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Exemple: </a:t>
            </a:r>
          </a:p>
          <a:p>
            <a:pPr algn="ctr"/>
            <a:r>
              <a:rPr lang="fr-F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Continuer ses études à l’étranger…</a:t>
            </a:r>
            <a:endParaRPr lang="fr-F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1389134" y="1556658"/>
            <a:ext cx="5976664" cy="32689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smtClean="0"/>
              <a:t>Votre Solution </a:t>
            </a:r>
            <a:r>
              <a:rPr lang="fr-FR" sz="1800" dirty="0" smtClean="0"/>
              <a:t>(L’Algorithme) </a:t>
            </a:r>
          </a:p>
          <a:p>
            <a:pPr algn="ctr">
              <a:buFontTx/>
              <a:buNone/>
            </a:pPr>
            <a:r>
              <a:rPr lang="fr-FR" dirty="0" smtClean="0">
                <a:solidFill>
                  <a:srgbClr val="FF0000"/>
                </a:solidFill>
              </a:rPr>
              <a:t>NE POSSEDE AUCUNE LOGIQUE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une Meilleur Proposition </a:t>
            </a:r>
          </a:p>
          <a:p>
            <a:pPr algn="ctr">
              <a:buFontTx/>
              <a:buNone/>
            </a:pPr>
            <a:r>
              <a:rPr lang="fr-FR" sz="1800" dirty="0" smtClean="0"/>
              <a:t>(</a:t>
            </a:r>
            <a:r>
              <a:rPr lang="fr-FR" sz="1800" b="1" dirty="0" smtClean="0">
                <a:solidFill>
                  <a:srgbClr val="00B050"/>
                </a:solidFill>
              </a:rPr>
              <a:t>Un meilleur Algorithme</a:t>
            </a:r>
            <a:r>
              <a:rPr lang="fr-FR" sz="1800" dirty="0" smtClean="0"/>
              <a:t>)</a:t>
            </a:r>
          </a:p>
          <a:p>
            <a:pPr algn="ctr">
              <a:buFontTx/>
              <a:buNone/>
            </a:pPr>
            <a:r>
              <a:rPr lang="fr-FR" dirty="0" smtClean="0"/>
              <a:t>Est la suivante: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5915" y="1484784"/>
            <a:ext cx="8229600" cy="3759064"/>
          </a:xfr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Blip>
                <a:blip r:embed="rId3"/>
              </a:buBlip>
              <a:defRPr/>
            </a:pPr>
            <a:r>
              <a:rPr lang="fr-FR" dirty="0" smtClean="0">
                <a:solidFill>
                  <a:srgbClr val="C00000"/>
                </a:solidFill>
              </a:rPr>
              <a:t>Le problème: Partir à l’étranger pour études.</a:t>
            </a:r>
          </a:p>
          <a:p>
            <a:pPr>
              <a:buBlip>
                <a:blip r:embed="rId3"/>
              </a:buBlip>
              <a:defRPr/>
            </a:pPr>
            <a:r>
              <a:rPr lang="fr-FR" dirty="0" smtClean="0">
                <a:solidFill>
                  <a:srgbClr val="C00000"/>
                </a:solidFill>
              </a:rPr>
              <a:t>J’Analyse ce qu’il faut faire</a:t>
            </a:r>
          </a:p>
          <a:p>
            <a:pPr>
              <a:buBlip>
                <a:blip r:embed="rId3"/>
              </a:buBlip>
              <a:defRPr/>
            </a:pPr>
            <a:r>
              <a:rPr lang="fr-FR" dirty="0" smtClean="0">
                <a:solidFill>
                  <a:srgbClr val="C00000"/>
                </a:solidFill>
              </a:rPr>
              <a:t>Je propose de suivre les étapes suivantes: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rgbClr val="C00000"/>
                </a:solidFill>
              </a:rPr>
              <a:t>Je prend contact avec un établissement.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rgbClr val="C00000"/>
                </a:solidFill>
              </a:rPr>
              <a:t>Je commence les démarche d’inscription.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rgbClr val="C00000"/>
                </a:solidFill>
              </a:rPr>
              <a:t>J’attend la première confirmation.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rgbClr val="C00000"/>
                </a:solidFill>
              </a:rPr>
              <a:t>Si confirmation arrivé je continue les étapes suivantes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rgbClr val="C00000"/>
                </a:solidFill>
              </a:rPr>
              <a:t>Je demande un visa si nécessaire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rgbClr val="C00000"/>
                </a:solidFill>
              </a:rPr>
              <a:t>Visa obtenue: J’achète un billet d’avion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rgbClr val="C00000"/>
                </a:solidFill>
              </a:rPr>
              <a:t>J’arrive a l’université d’accueil pour clôturer mon inscription.</a:t>
            </a:r>
          </a:p>
          <a:p>
            <a:pPr marL="953262" lvl="1" indent="-514350">
              <a:buFont typeface="+mj-lt"/>
              <a:buAutoNum type="arabicPeriod"/>
              <a:defRPr/>
            </a:pPr>
            <a:r>
              <a:rPr lang="fr-FR" dirty="0" smtClean="0">
                <a:solidFill>
                  <a:srgbClr val="C00000"/>
                </a:solidFill>
              </a:rPr>
              <a:t>…</a:t>
            </a:r>
            <a:r>
              <a:rPr lang="fr-FR" b="1" dirty="0" smtClean="0">
                <a:solidFill>
                  <a:srgbClr val="C00000"/>
                </a:solidFill>
              </a:rPr>
              <a:t>Etc(</a:t>
            </a:r>
            <a:r>
              <a:rPr lang="fr-FR" sz="4000" b="1" dirty="0" smtClean="0">
                <a:solidFill>
                  <a:srgbClr val="C00000"/>
                </a:solidFill>
                <a:sym typeface="ZapfDingbats"/>
              </a:rPr>
              <a:t>…)</a:t>
            </a:r>
            <a:endParaRPr lang="fr-FR" sz="5400" b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077" y="260648"/>
            <a:ext cx="83904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Exemple: </a:t>
            </a:r>
          </a:p>
          <a:p>
            <a:pPr algn="ctr"/>
            <a:r>
              <a:rPr lang="fr-F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Continuer ses études à l’étranger…</a:t>
            </a:r>
            <a:endParaRPr lang="fr-F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96944" cy="715962"/>
          </a:xfrm>
        </p:spPr>
        <p:txBody>
          <a:bodyPr/>
          <a:lstStyle/>
          <a:p>
            <a:r>
              <a:rPr lang="fr-FR" sz="3200" dirty="0" smtClean="0"/>
              <a:t>UN AUTRE EXEMPLE: 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b="1" dirty="0" smtClean="0">
                <a:solidFill>
                  <a:srgbClr val="008000"/>
                </a:solidFill>
              </a:rPr>
              <a:t>RECETTE DE CUISINE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836712"/>
            <a:ext cx="4037012" cy="439248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fr-FR" sz="1400" b="1" dirty="0" smtClean="0">
                <a:solidFill>
                  <a:srgbClr val="35759D"/>
                </a:solidFill>
              </a:rPr>
              <a:t>Ingrédients de la pâte à crêpes:</a:t>
            </a:r>
            <a:r>
              <a:rPr lang="fr-FR" sz="1400" dirty="0" smtClean="0">
                <a:solidFill>
                  <a:srgbClr val="35759D"/>
                </a:solidFill>
              </a:rPr>
              <a:t> 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200g de farine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1 pincée de sel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½ sachet de levure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3 cuillerées à soupe d'huile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15cl d'eau 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15 cl de lait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4 </a:t>
            </a:r>
            <a:r>
              <a:rPr lang="fr-FR" sz="1400" dirty="0" err="1" smtClean="0">
                <a:solidFill>
                  <a:srgbClr val="03136A"/>
                </a:solidFill>
              </a:rPr>
              <a:t>oeufs</a:t>
            </a:r>
            <a:endParaRPr lang="fr-FR" sz="1400" dirty="0" smtClean="0">
              <a:solidFill>
                <a:srgbClr val="03136A"/>
              </a:solidFill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4  cuillerées à soupe de rhum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2  cuillerées à soupe de sucre + vanille</a:t>
            </a:r>
          </a:p>
          <a:p>
            <a:pPr marL="0" indent="0">
              <a:lnSpc>
                <a:spcPct val="80000"/>
              </a:lnSpc>
              <a:buNone/>
            </a:pPr>
            <a:endParaRPr lang="fr-FR" sz="1400" u="sng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1400" b="1" dirty="0" smtClean="0">
                <a:solidFill>
                  <a:srgbClr val="35759D"/>
                </a:solidFill>
              </a:rPr>
              <a:t>Préparation de la pâte dans le désordre: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ajouter le sucre + vanille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si la pâte est trop épaisse, ajouter un peu de lait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mélanger les ingrédients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battre les œufs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laisser reposer la pâte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casser les œufs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délayer le tout avec l'eau + lait + rhum + huile 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fr-FR" sz="1400" dirty="0" smtClean="0">
                <a:solidFill>
                  <a:srgbClr val="03136A"/>
                </a:solidFill>
              </a:rPr>
              <a:t>ajouter la farine + levure + sel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3860906" y="1922427"/>
            <a:ext cx="465138" cy="531813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326045" y="870497"/>
            <a:ext cx="4486392" cy="6021287"/>
            <a:chOff x="5148064" y="1419225"/>
            <a:chExt cx="3312368" cy="3727450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5148064" y="1419225"/>
              <a:ext cx="3302676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5198950" y="1427163"/>
              <a:ext cx="3203328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5225603" y="3490913"/>
              <a:ext cx="3159712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5225603" y="1449388"/>
              <a:ext cx="3159712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gray">
            <a:xfrm>
              <a:off x="5157756" y="4276725"/>
              <a:ext cx="3302676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gray">
            <a:xfrm>
              <a:off x="5225603" y="4300538"/>
              <a:ext cx="3159712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7" name="Rectangle 26"/>
          <p:cNvSpPr>
            <a:spLocks noGrp="1" noChangeArrowheads="1"/>
          </p:cNvSpPr>
          <p:nvPr/>
        </p:nvSpPr>
        <p:spPr bwMode="auto">
          <a:xfrm>
            <a:off x="4431067" y="1340768"/>
            <a:ext cx="4381369" cy="4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fr-FR" sz="1400" b="1" dirty="0" smtClean="0">
                <a:solidFill>
                  <a:srgbClr val="FF0000"/>
                </a:solidFill>
              </a:rPr>
              <a:t>ENTREE: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Déclaration: Liste des ingrédients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Initialisation: Dosage de chaque ingrédient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fr-FR" sz="1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sz="1400" b="1" dirty="0" smtClean="0">
                <a:solidFill>
                  <a:srgbClr val="FF0000"/>
                </a:solidFill>
              </a:rPr>
              <a:t>TRAITEMENT:</a:t>
            </a: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fr-F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I1: casser les </a:t>
            </a:r>
            <a:r>
              <a:rPr lang="fr-FR" sz="1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oeufs</a:t>
            </a:r>
            <a:endParaRPr lang="fr-FR" sz="1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fr-F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I2: battre les </a:t>
            </a:r>
            <a:r>
              <a:rPr lang="fr-FR" sz="1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oeufs</a:t>
            </a:r>
            <a:endParaRPr lang="fr-FR" sz="1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fr-F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I3: ajouter le sucre + vanille</a:t>
            </a: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fr-F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I4: ajouter la farine + levure + sel</a:t>
            </a: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fr-F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I5: mélanger les ingrédients</a:t>
            </a: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fr-F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I6: délayer le tout avec l'eau + lait + rhum + huile</a:t>
            </a:r>
          </a:p>
          <a:p>
            <a:pPr marL="0" indent="0">
              <a:lnSpc>
                <a:spcPct val="80000"/>
              </a:lnSpc>
              <a:buNone/>
              <a:tabLst>
                <a:tab pos="261938" algn="l"/>
              </a:tabLst>
              <a:defRPr/>
            </a:pPr>
            <a:r>
              <a:rPr lang="fr-F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I7: si la pâte est trop épaisse, ajouter un peu de lait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fr-FR" sz="1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sz="1400" b="1" dirty="0" smtClean="0">
                <a:solidFill>
                  <a:srgbClr val="FF0000"/>
                </a:solidFill>
              </a:rPr>
              <a:t>SORTIE: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I8: laisser reposer la pâte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8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479011" y="1484784"/>
            <a:ext cx="8413470" cy="339714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Blip>
                <a:blip r:embed="rId4"/>
              </a:buBlip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Nous présentons les algorithmes comme une suite d'instructions dans l'ordre des traitements. </a:t>
            </a:r>
          </a:p>
          <a:p>
            <a:pPr>
              <a:buBlip>
                <a:blip r:embed="rId4"/>
              </a:buBlip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"langage algorithmique" que nous utilisons est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compromis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entre un langage naturel et un langage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programmation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Blip>
                <a:blip r:embed="rId4"/>
              </a:buBlip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Nous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manipulerons les types couramment rencontrés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langages de programmation : entier, réel,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booléen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caractère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chaîne, tableau et type composite.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7824" y="404664"/>
            <a:ext cx="363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Algorithme</a:t>
            </a:r>
            <a:endParaRPr lang="fr-F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073427"/>
          </a:xfrm>
        </p:spPr>
        <p:txBody>
          <a:bodyPr/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Netteté</a:t>
            </a:r>
          </a:p>
          <a:p>
            <a:pPr marL="0" indent="0">
              <a:buNone/>
            </a:pPr>
            <a:r>
              <a:rPr lang="fr-FR" dirty="0" smtClean="0"/>
              <a:t>La précision qui ne laisse aucune place à l’arbitraire. Grâce à cette propriété, la réalisation d’un algorithme est un procédé mécanique.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Efficacité</a:t>
            </a:r>
          </a:p>
          <a:p>
            <a:pPr marL="0" indent="0">
              <a:buNone/>
            </a:pPr>
            <a:r>
              <a:rPr lang="fr-FR" dirty="0" smtClean="0"/>
              <a:t>Est la propriété de conduire au résultat recherché </a:t>
            </a:r>
            <a:r>
              <a:rPr lang="fr-FR" dirty="0" err="1" smtClean="0"/>
              <a:t>àprés</a:t>
            </a:r>
            <a:r>
              <a:rPr lang="fr-FR" dirty="0" smtClean="0"/>
              <a:t> un nombre fini d’opérations.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63688" y="260648"/>
            <a:ext cx="5399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Propriétés d’un algorithme</a:t>
            </a:r>
            <a:endParaRPr lang="fr-F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9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63" y="3241739"/>
            <a:ext cx="5360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ALGORITHMIQUE </a:t>
            </a:r>
            <a:endParaRPr lang="fr-FR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Image 7" descr="question_mark_serious_thinker_md_w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118373"/>
            <a:ext cx="1368152" cy="1170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6411" y="225514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Schéma général d’un algorithme</a:t>
            </a:r>
            <a:endParaRPr lang="fr-F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1850629" y="958751"/>
            <a:ext cx="4536504" cy="3727450"/>
            <a:chOff x="3486944" y="1719263"/>
            <a:chExt cx="2170113" cy="3727450"/>
          </a:xfrm>
        </p:grpSpPr>
        <p:sp>
          <p:nvSpPr>
            <p:cNvPr id="6" name="AutoShape 33"/>
            <p:cNvSpPr>
              <a:spLocks noChangeArrowheads="1"/>
            </p:cNvSpPr>
            <p:nvPr/>
          </p:nvSpPr>
          <p:spPr bwMode="gray">
            <a:xfrm>
              <a:off x="3493294" y="1719263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AutoShape 34"/>
            <p:cNvSpPr>
              <a:spLocks noChangeArrowheads="1"/>
            </p:cNvSpPr>
            <p:nvPr/>
          </p:nvSpPr>
          <p:spPr bwMode="gray">
            <a:xfrm>
              <a:off x="3526632" y="1727201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AutoShape 35"/>
            <p:cNvSpPr>
              <a:spLocks noChangeArrowheads="1"/>
            </p:cNvSpPr>
            <p:nvPr/>
          </p:nvSpPr>
          <p:spPr bwMode="gray">
            <a:xfrm>
              <a:off x="3544094" y="3790951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AutoShape 36"/>
            <p:cNvSpPr>
              <a:spLocks noChangeArrowheads="1"/>
            </p:cNvSpPr>
            <p:nvPr/>
          </p:nvSpPr>
          <p:spPr bwMode="gray">
            <a:xfrm>
              <a:off x="3544094" y="1749426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AutoShape 45"/>
            <p:cNvSpPr>
              <a:spLocks noChangeArrowheads="1"/>
            </p:cNvSpPr>
            <p:nvPr/>
          </p:nvSpPr>
          <p:spPr bwMode="gray">
            <a:xfrm>
              <a:off x="3486944" y="4576763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AutoShape 46"/>
            <p:cNvSpPr>
              <a:spLocks noChangeArrowheads="1"/>
            </p:cNvSpPr>
            <p:nvPr/>
          </p:nvSpPr>
          <p:spPr bwMode="gray">
            <a:xfrm>
              <a:off x="3531394" y="4600576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1850629" y="1149065"/>
            <a:ext cx="5040560" cy="2476872"/>
          </a:xfrm>
          <a:noFill/>
        </p:spPr>
        <p:txBody>
          <a:bodyPr/>
          <a:lstStyle/>
          <a:p>
            <a:pPr lvl="2"/>
            <a:r>
              <a:rPr lang="fr-FR" b="1" dirty="0" smtClean="0"/>
              <a:t>Déclaration des objets</a:t>
            </a:r>
          </a:p>
          <a:p>
            <a:pPr marL="457200" lvl="1" indent="0">
              <a:buNone/>
            </a:pPr>
            <a:r>
              <a:rPr lang="fr-FR" b="1" dirty="0" smtClean="0"/>
              <a:t>Début</a:t>
            </a:r>
          </a:p>
          <a:p>
            <a:pPr lvl="2"/>
            <a:r>
              <a:rPr lang="fr-FR" b="1" dirty="0" smtClean="0"/>
              <a:t>Initialisation des objets</a:t>
            </a:r>
          </a:p>
          <a:p>
            <a:pPr lvl="2"/>
            <a:r>
              <a:rPr lang="fr-FR" b="1" dirty="0" smtClean="0"/>
              <a:t>Partie Actions</a:t>
            </a:r>
          </a:p>
          <a:p>
            <a:pPr marL="457200" lvl="1" indent="0">
              <a:buNone/>
            </a:pPr>
            <a:r>
              <a:rPr lang="fr-FR" b="1" dirty="0" smtClean="0"/>
              <a:t>Fin</a:t>
            </a:r>
            <a:endParaRPr lang="fr-FR" b="1" dirty="0"/>
          </a:p>
        </p:txBody>
      </p:sp>
      <p:sp>
        <p:nvSpPr>
          <p:cNvPr id="23" name="Rectangle 22"/>
          <p:cNvSpPr/>
          <p:nvPr/>
        </p:nvSpPr>
        <p:spPr>
          <a:xfrm>
            <a:off x="6608888" y="2778054"/>
            <a:ext cx="2340768" cy="1368152"/>
          </a:xfrm>
          <a:prstGeom prst="wedgeRectCallout">
            <a:avLst>
              <a:gd name="adj1" fmla="val -89430"/>
              <a:gd name="adj2" fmla="val -14074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Un objet est caractérisé par son: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600" b="1" dirty="0" smtClean="0">
                <a:solidFill>
                  <a:srgbClr val="FFC000"/>
                </a:solidFill>
              </a:rPr>
              <a:t>Nom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600" b="1" dirty="0" smtClean="0">
                <a:solidFill>
                  <a:srgbClr val="FFC000"/>
                </a:solidFill>
              </a:rPr>
              <a:t>Type 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600" b="1" dirty="0" smtClean="0">
                <a:solidFill>
                  <a:srgbClr val="FFC000"/>
                </a:solidFill>
              </a:rPr>
              <a:t>valeur</a:t>
            </a:r>
            <a:endParaRPr lang="fr-FR" sz="1600" b="1" dirty="0">
              <a:solidFill>
                <a:srgbClr val="FFC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543" y="4005064"/>
            <a:ext cx="4304279" cy="1680212"/>
          </a:xfrm>
          <a:prstGeom prst="wedgeRectCallout">
            <a:avLst>
              <a:gd name="adj1" fmla="val 36754"/>
              <a:gd name="adj2" fmla="val -116104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</a:rPr>
              <a:t>Une action est un évènement permet place pendant une période de temps finie et produisant un résultat bien défini et prévu, </a:t>
            </a:r>
            <a:endParaRPr lang="fr-F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4453" y="1988840"/>
            <a:ext cx="8229600" cy="3201219"/>
          </a:xfrm>
        </p:spPr>
        <p:txBody>
          <a:bodyPr/>
          <a:lstStyle/>
          <a:p>
            <a:pPr marL="742950" indent="-742950">
              <a:lnSpc>
                <a:spcPct val="75000"/>
              </a:lnSpc>
              <a:buClr>
                <a:schemeClr val="hlink"/>
              </a:buClr>
              <a:buSzPct val="70000"/>
              <a:buFont typeface="+mj-lt"/>
              <a:buAutoNum type="arabicPeriod"/>
              <a:tabLst>
                <a:tab pos="363538" algn="l"/>
              </a:tabLst>
            </a:pPr>
            <a:r>
              <a:rPr lang="fr-FR" sz="4000" dirty="0" smtClean="0">
                <a:latin typeface="Times New Roman" pitchFamily="18" charset="0"/>
              </a:rPr>
              <a:t>Mon </a:t>
            </a:r>
            <a:r>
              <a:rPr lang="fr-FR" sz="4000" dirty="0">
                <a:latin typeface="Times New Roman" pitchFamily="18" charset="0"/>
              </a:rPr>
              <a:t>algorithme est-il correct, se termine-t-il ?</a:t>
            </a:r>
          </a:p>
          <a:p>
            <a:pPr marL="742950" indent="-742950">
              <a:lnSpc>
                <a:spcPct val="75000"/>
              </a:lnSpc>
              <a:buClr>
                <a:schemeClr val="hlink"/>
              </a:buClr>
              <a:buSzPct val="70000"/>
              <a:buFont typeface="+mj-lt"/>
              <a:buAutoNum type="arabicPeriod"/>
              <a:tabLst>
                <a:tab pos="363538" algn="l"/>
              </a:tabLst>
            </a:pPr>
            <a:r>
              <a:rPr lang="fr-FR" sz="4000" dirty="0" smtClean="0">
                <a:latin typeface="Times New Roman" pitchFamily="18" charset="0"/>
              </a:rPr>
              <a:t>Quelle </a:t>
            </a:r>
            <a:r>
              <a:rPr lang="fr-FR" sz="4000" dirty="0">
                <a:latin typeface="Times New Roman" pitchFamily="18" charset="0"/>
              </a:rPr>
              <a:t>est sa vitesse </a:t>
            </a:r>
            <a:r>
              <a:rPr lang="fr-FR" sz="4000" dirty="0" smtClean="0">
                <a:latin typeface="Times New Roman" pitchFamily="18" charset="0"/>
              </a:rPr>
              <a:t>d’exécution </a:t>
            </a:r>
            <a:r>
              <a:rPr lang="fr-FR" sz="4000" dirty="0">
                <a:latin typeface="Times New Roman" pitchFamily="18" charset="0"/>
              </a:rPr>
              <a:t>?</a:t>
            </a:r>
          </a:p>
          <a:p>
            <a:pPr marL="742950" indent="-742950">
              <a:lnSpc>
                <a:spcPct val="75000"/>
              </a:lnSpc>
              <a:buClr>
                <a:schemeClr val="hlink"/>
              </a:buClr>
              <a:buSzPct val="70000"/>
              <a:buFont typeface="+mj-lt"/>
              <a:buAutoNum type="arabicPeriod"/>
              <a:tabLst>
                <a:tab pos="363538" algn="l"/>
              </a:tabLst>
            </a:pPr>
            <a:r>
              <a:rPr lang="fr-FR" sz="4000" dirty="0" smtClean="0">
                <a:latin typeface="Times New Roman" pitchFamily="18" charset="0"/>
              </a:rPr>
              <a:t>Y-a-t ’il </a:t>
            </a:r>
            <a:r>
              <a:rPr lang="fr-FR" sz="4000" dirty="0">
                <a:latin typeface="Times New Roman" pitchFamily="18" charset="0"/>
              </a:rPr>
              <a:t>moyen de faire mieux </a:t>
            </a:r>
            <a:r>
              <a:rPr lang="fr-FR" sz="4000" dirty="0" smtClean="0">
                <a:latin typeface="Times New Roman" pitchFamily="18" charset="0"/>
              </a:rPr>
              <a:t>?</a:t>
            </a:r>
            <a:endParaRPr lang="fr-FR" sz="40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746" y="332656"/>
            <a:ext cx="82125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Trois questions </a:t>
            </a:r>
            <a:r>
              <a:rPr lang="fr-FR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récurrentes </a:t>
            </a:r>
          </a:p>
          <a:p>
            <a:r>
              <a:rPr lang="fr-FR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face à  un </a:t>
            </a:r>
            <a:r>
              <a:rPr lang="fr-FR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algorithme</a:t>
            </a:r>
          </a:p>
        </p:txBody>
      </p:sp>
    </p:spTree>
    <p:extLst>
      <p:ext uri="{BB962C8B-B14F-4D97-AF65-F5344CB8AC3E}">
        <p14:creationId xmlns:p14="http://schemas.microsoft.com/office/powerpoint/2010/main" val="30042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0191" y="1196752"/>
            <a:ext cx="581550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Algorithms </a:t>
            </a:r>
            <a:endParaRPr lang="en-US" sz="4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+ </a:t>
            </a: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Data </a:t>
            </a:r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structures </a:t>
            </a:r>
            <a:endParaRPr lang="en-US" sz="4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 </a:t>
            </a: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Programs</a:t>
            </a:r>
            <a:endParaRPr lang="fr-FR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1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latin typeface="Times New Roman" pitchFamily="18" charset="0"/>
              </a:rPr>
              <a:t>La résolution de problème algorithmiques requiert presque </a:t>
            </a:r>
            <a:r>
              <a:rPr lang="fr-FR" sz="2800" dirty="0" smtClean="0">
                <a:latin typeface="Times New Roman" pitchFamily="18" charset="0"/>
              </a:rPr>
              <a:t>toujours la </a:t>
            </a:r>
            <a:r>
              <a:rPr lang="fr-FR" sz="2800" dirty="0">
                <a:latin typeface="Times New Roman" pitchFamily="18" charset="0"/>
              </a:rPr>
              <a:t>combinaison de structures de </a:t>
            </a:r>
            <a:r>
              <a:rPr lang="fr-FR" sz="2800" dirty="0" smtClean="0">
                <a:latin typeface="Times New Roman" pitchFamily="18" charset="0"/>
              </a:rPr>
              <a:t>données </a:t>
            </a:r>
            <a:r>
              <a:rPr lang="fr-FR" sz="2800" dirty="0">
                <a:latin typeface="Times New Roman" pitchFamily="18" charset="0"/>
              </a:rPr>
              <a:t>et </a:t>
            </a:r>
            <a:r>
              <a:rPr lang="fr-FR" sz="2800" dirty="0" smtClean="0">
                <a:latin typeface="Times New Roman" pitchFamily="18" charset="0"/>
              </a:rPr>
              <a:t> d’algorithmes sophistiqués </a:t>
            </a:r>
            <a:r>
              <a:rPr lang="fr-FR" sz="2800" dirty="0">
                <a:latin typeface="Times New Roman" pitchFamily="18" charset="0"/>
              </a:rPr>
              <a:t>pour la gestion et la recherche dans ces structures.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latin typeface="Times New Roman" pitchFamily="18" charset="0"/>
              </a:rPr>
              <a:t>D’autant plus vrai qu’on a </a:t>
            </a:r>
            <a:r>
              <a:rPr lang="fr-FR" sz="2800" dirty="0" smtClean="0">
                <a:latin typeface="Times New Roman" pitchFamily="18" charset="0"/>
              </a:rPr>
              <a:t>à </a:t>
            </a:r>
            <a:r>
              <a:rPr lang="fr-FR" sz="2800" dirty="0">
                <a:latin typeface="Times New Roman" pitchFamily="18" charset="0"/>
              </a:rPr>
              <a:t>traiter des volumes de </a:t>
            </a:r>
            <a:r>
              <a:rPr lang="fr-FR" sz="2800" dirty="0" smtClean="0">
                <a:latin typeface="Times New Roman" pitchFamily="18" charset="0"/>
              </a:rPr>
              <a:t>données importants</a:t>
            </a:r>
            <a:r>
              <a:rPr lang="fr-FR" sz="2800" dirty="0">
                <a:latin typeface="Times New Roman" pitchFamily="18" charset="0"/>
              </a:rPr>
              <a:t>.</a:t>
            </a:r>
          </a:p>
          <a:p>
            <a:pPr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latin typeface="Times New Roman" pitchFamily="18" charset="0"/>
              </a:rPr>
              <a:t>Quelques exemples de </a:t>
            </a:r>
            <a:r>
              <a:rPr lang="fr-FR" sz="2800" dirty="0" smtClean="0">
                <a:latin typeface="Times New Roman" pitchFamily="18" charset="0"/>
              </a:rPr>
              <a:t>problèmes réels </a:t>
            </a:r>
            <a:r>
              <a:rPr lang="fr-FR" sz="2800" dirty="0">
                <a:latin typeface="Times New Roman" pitchFamily="18" charset="0"/>
              </a:rPr>
              <a:t>: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 smtClean="0">
                <a:latin typeface="Times New Roman" pitchFamily="18" charset="0"/>
              </a:rPr>
              <a:t>Routage </a:t>
            </a:r>
            <a:r>
              <a:rPr lang="fr-FR" sz="2400" dirty="0">
                <a:latin typeface="Times New Roman" pitchFamily="18" charset="0"/>
              </a:rPr>
              <a:t>dans les </a:t>
            </a:r>
            <a:r>
              <a:rPr lang="fr-FR" sz="2400" dirty="0" smtClean="0">
                <a:latin typeface="Times New Roman" pitchFamily="18" charset="0"/>
              </a:rPr>
              <a:t>réseaux </a:t>
            </a:r>
            <a:r>
              <a:rPr lang="fr-FR" sz="2400" dirty="0">
                <a:latin typeface="Times New Roman" pitchFamily="18" charset="0"/>
              </a:rPr>
              <a:t>informatiques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 smtClean="0">
                <a:latin typeface="Times New Roman" pitchFamily="18" charset="0"/>
              </a:rPr>
              <a:t>Moteurs </a:t>
            </a:r>
            <a:r>
              <a:rPr lang="fr-FR" sz="2400" dirty="0">
                <a:latin typeface="Times New Roman" pitchFamily="18" charset="0"/>
              </a:rPr>
              <a:t>de recherche</a:t>
            </a:r>
          </a:p>
          <a:p>
            <a:pPr lvl="1">
              <a:lnSpc>
                <a:spcPct val="75000"/>
              </a:lnSpc>
              <a:buClr>
                <a:schemeClr val="hlink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400" dirty="0" smtClean="0">
                <a:latin typeface="Times New Roman" pitchFamily="18" charset="0"/>
              </a:rPr>
              <a:t>Alignement </a:t>
            </a:r>
            <a:r>
              <a:rPr lang="fr-FR" sz="2400" dirty="0">
                <a:latin typeface="Times New Roman" pitchFamily="18" charset="0"/>
              </a:rPr>
              <a:t>de </a:t>
            </a:r>
            <a:r>
              <a:rPr lang="fr-FR" sz="2400" dirty="0" smtClean="0">
                <a:latin typeface="Times New Roman" pitchFamily="18" charset="0"/>
              </a:rPr>
              <a:t>séquences </a:t>
            </a:r>
            <a:r>
              <a:rPr lang="fr-FR" sz="2400" dirty="0">
                <a:latin typeface="Times New Roman" pitchFamily="18" charset="0"/>
              </a:rPr>
              <a:t>ADN en </a:t>
            </a:r>
            <a:r>
              <a:rPr lang="fr-FR" sz="2400" dirty="0" smtClean="0">
                <a:latin typeface="Times New Roman" pitchFamily="18" charset="0"/>
              </a:rPr>
              <a:t>bio-informatique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1657" y="260648"/>
            <a:ext cx="59875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Structures de  </a:t>
            </a:r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données </a:t>
            </a:r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et </a:t>
            </a:r>
            <a:endParaRPr lang="fr-FR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algorithmes </a:t>
            </a:r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en pratique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60" y="5191738"/>
            <a:ext cx="1451993" cy="145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78899"/>
            <a:ext cx="24098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678934"/>
            <a:ext cx="3562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4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Langage </a:t>
            </a:r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algorithmique</a:t>
            </a:r>
            <a:b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</a:br>
            <a:r>
              <a:rPr lang="fr-F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Étapes </a:t>
            </a:r>
            <a:r>
              <a:rPr lang="fr-F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de la conception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fr-FR" dirty="0"/>
              <a:t>La conception d’un algorithme est la phase la plus difficile.</a:t>
            </a:r>
          </a:p>
          <a:p>
            <a:pPr>
              <a:buBlip>
                <a:blip r:embed="rId2"/>
              </a:buBlip>
            </a:pPr>
            <a:r>
              <a:rPr lang="fr-FR" dirty="0"/>
              <a:t>On privilégie une méthodologie hiérarchique en décomposant </a:t>
            </a:r>
            <a:r>
              <a:rPr lang="fr-FR" dirty="0" smtClean="0"/>
              <a:t>l’algorithme en </a:t>
            </a:r>
            <a:r>
              <a:rPr lang="fr-FR" dirty="0"/>
              <a:t>parties.</a:t>
            </a:r>
          </a:p>
          <a:p>
            <a:pPr>
              <a:buBlip>
                <a:blip r:embed="rId2"/>
              </a:buBlip>
            </a:pPr>
            <a:r>
              <a:rPr lang="fr-FR" dirty="0"/>
              <a:t>Chaque partie est elle-même décomposée jusqu’à obtenir </a:t>
            </a:r>
            <a:r>
              <a:rPr lang="fr-FR" dirty="0" smtClean="0"/>
              <a:t>des instructions </a:t>
            </a:r>
            <a:r>
              <a:rPr lang="fr-FR" dirty="0"/>
              <a:t>élémentaires (raffinements successifs).</a:t>
            </a:r>
          </a:p>
        </p:txBody>
      </p:sp>
    </p:spTree>
    <p:extLst>
      <p:ext uri="{BB962C8B-B14F-4D97-AF65-F5344CB8AC3E}">
        <p14:creationId xmlns:p14="http://schemas.microsoft.com/office/powerpoint/2010/main" val="663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19"/>
            <a:ext cx="8229600" cy="1143000"/>
          </a:xfrm>
        </p:spPr>
        <p:txBody>
          <a:bodyPr/>
          <a:lstStyle/>
          <a:p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Langage </a:t>
            </a:r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algorithmique</a:t>
            </a:r>
            <a:b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</a:br>
            <a:r>
              <a:rPr lang="fr-F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Étapes </a:t>
            </a:r>
            <a:r>
              <a:rPr lang="fr-F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de la conception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fr-FR" dirty="0"/>
              <a:t>Les différents éléments d’un algorithme sont :</a:t>
            </a:r>
          </a:p>
          <a:p>
            <a:pPr>
              <a:buBlip>
                <a:blip r:embed="rId3"/>
              </a:buBlip>
            </a:pPr>
            <a:r>
              <a:rPr lang="fr-FR" dirty="0"/>
              <a:t>Description des données ce qui doit être donné à l’algorithme</a:t>
            </a:r>
          </a:p>
          <a:p>
            <a:pPr lvl="1">
              <a:buBlip>
                <a:blip r:embed="rId3"/>
              </a:buBlip>
            </a:pPr>
            <a:r>
              <a:rPr lang="fr-FR" sz="2400" dirty="0"/>
              <a:t>Description des résultats ce que doit produire l’algorithme</a:t>
            </a:r>
          </a:p>
          <a:p>
            <a:pPr lvl="1">
              <a:buBlip>
                <a:blip r:embed="rId3"/>
              </a:buBlip>
            </a:pPr>
            <a:r>
              <a:rPr lang="fr-FR" sz="2400" dirty="0"/>
              <a:t>Idée de l’algorithme les grandes étapes des traitements et calculs</a:t>
            </a:r>
          </a:p>
          <a:p>
            <a:pPr lvl="1">
              <a:buBlip>
                <a:blip r:embed="rId3"/>
              </a:buBlip>
            </a:pPr>
            <a:r>
              <a:rPr lang="fr-FR" sz="2400" dirty="0"/>
              <a:t>Lexique des variables liste des valeurs manipulées</a:t>
            </a:r>
          </a:p>
          <a:p>
            <a:pPr lvl="1">
              <a:buBlip>
                <a:blip r:embed="rId3"/>
              </a:buBlip>
            </a:pPr>
            <a:r>
              <a:rPr lang="fr-FR" sz="2400" dirty="0"/>
              <a:t>Algorithme le détail des traitements et </a:t>
            </a:r>
            <a:r>
              <a:rPr lang="fr-FR" sz="2400" dirty="0" smtClean="0"/>
              <a:t>calculs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130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19"/>
            <a:ext cx="8229600" cy="1143000"/>
          </a:xfrm>
        </p:spPr>
        <p:txBody>
          <a:bodyPr/>
          <a:lstStyle/>
          <a:p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Langage </a:t>
            </a:r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algorithmique</a:t>
            </a:r>
            <a:b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</a:br>
            <a:r>
              <a:rPr lang="fr-F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Données et 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Description des données</a:t>
            </a:r>
          </a:p>
          <a:p>
            <a:pPr>
              <a:buBlip>
                <a:blip r:embed="rId3"/>
              </a:buBlip>
            </a:pPr>
            <a:r>
              <a:rPr lang="fr-FR" dirty="0"/>
              <a:t>Spécifier précisément ce qui doit être donné à l’algorithme avant </a:t>
            </a:r>
            <a:r>
              <a:rPr lang="fr-FR" dirty="0" smtClean="0"/>
              <a:t>de l’utiliser</a:t>
            </a:r>
            <a:r>
              <a:rPr lang="fr-FR" dirty="0"/>
              <a:t>.</a:t>
            </a:r>
          </a:p>
          <a:p>
            <a:pPr>
              <a:buBlip>
                <a:blip r:embed="rId3"/>
              </a:buBlip>
            </a:pPr>
            <a:r>
              <a:rPr lang="fr-FR" dirty="0"/>
              <a:t>Synopsis :</a:t>
            </a:r>
          </a:p>
          <a:p>
            <a:pPr lvl="1">
              <a:buBlip>
                <a:blip r:embed="rId3"/>
              </a:buBlip>
            </a:pPr>
            <a:r>
              <a:rPr lang="fr-FR" dirty="0"/>
              <a:t>Utilisation du mot clef « Données » suivi d’un texte en langage </a:t>
            </a:r>
            <a:r>
              <a:rPr lang="fr-FR" dirty="0" smtClean="0"/>
              <a:t>naturel décrivant </a:t>
            </a:r>
            <a:r>
              <a:rPr lang="fr-FR" dirty="0"/>
              <a:t>les données.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265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19"/>
            <a:ext cx="8229600" cy="1143000"/>
          </a:xfrm>
        </p:spPr>
        <p:txBody>
          <a:bodyPr/>
          <a:lstStyle/>
          <a:p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Langage </a:t>
            </a:r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algorithmique</a:t>
            </a:r>
            <a:b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</a:br>
            <a:r>
              <a:rPr lang="fr-F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Données et 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Description des </a:t>
            </a:r>
            <a:r>
              <a:rPr lang="fr-FR" b="1" dirty="0" smtClean="0">
                <a:solidFill>
                  <a:srgbClr val="FF0000"/>
                </a:solidFill>
              </a:rPr>
              <a:t>résultats</a:t>
            </a:r>
          </a:p>
          <a:p>
            <a:pPr>
              <a:buBlip>
                <a:blip r:embed="rId3"/>
              </a:buBlip>
            </a:pPr>
            <a:r>
              <a:rPr lang="fr-FR" sz="2800" dirty="0"/>
              <a:t>Spécifier précisément ce que doit produire l’algorithme et le lien entre </a:t>
            </a:r>
            <a:r>
              <a:rPr lang="fr-FR" sz="2800" dirty="0" smtClean="0"/>
              <a:t>le résultat </a:t>
            </a:r>
            <a:r>
              <a:rPr lang="fr-FR" sz="2800" dirty="0"/>
              <a:t>et les données fournies au départ.</a:t>
            </a:r>
          </a:p>
          <a:p>
            <a:pPr>
              <a:buBlip>
                <a:blip r:embed="rId3"/>
              </a:buBlip>
            </a:pPr>
            <a:r>
              <a:rPr lang="fr-FR" sz="2800" dirty="0"/>
              <a:t>Synopsis :</a:t>
            </a:r>
          </a:p>
          <a:p>
            <a:pPr lvl="1">
              <a:buBlip>
                <a:blip r:embed="rId3"/>
              </a:buBlip>
            </a:pPr>
            <a:r>
              <a:rPr lang="fr-FR" sz="2400" dirty="0"/>
              <a:t>Utilisation du mot clef « Résultats » suivi d’un texte en langage </a:t>
            </a:r>
            <a:r>
              <a:rPr lang="fr-FR" sz="2400" dirty="0" smtClean="0"/>
              <a:t>naturel décrivant </a:t>
            </a:r>
            <a:r>
              <a:rPr lang="fr-FR" sz="2400" dirty="0"/>
              <a:t>le résultat.</a:t>
            </a:r>
            <a:endParaRPr lang="fr-FR" sz="1600" dirty="0"/>
          </a:p>
        </p:txBody>
      </p:sp>
      <p:sp>
        <p:nvSpPr>
          <p:cNvPr id="8" name="Forme libre 7"/>
          <p:cNvSpPr/>
          <p:nvPr/>
        </p:nvSpPr>
        <p:spPr>
          <a:xfrm>
            <a:off x="2555776" y="4797152"/>
            <a:ext cx="275140" cy="343222"/>
          </a:xfrm>
          <a:custGeom>
            <a:avLst/>
            <a:gdLst>
              <a:gd name="connsiteX0" fmla="*/ 0 w 275140"/>
              <a:gd name="connsiteY0" fmla="*/ 68644 h 343222"/>
              <a:gd name="connsiteX1" fmla="*/ 137570 w 275140"/>
              <a:gd name="connsiteY1" fmla="*/ 68644 h 343222"/>
              <a:gd name="connsiteX2" fmla="*/ 137570 w 275140"/>
              <a:gd name="connsiteY2" fmla="*/ 0 h 343222"/>
              <a:gd name="connsiteX3" fmla="*/ 275140 w 275140"/>
              <a:gd name="connsiteY3" fmla="*/ 171611 h 343222"/>
              <a:gd name="connsiteX4" fmla="*/ 137570 w 275140"/>
              <a:gd name="connsiteY4" fmla="*/ 343222 h 343222"/>
              <a:gd name="connsiteX5" fmla="*/ 137570 w 275140"/>
              <a:gd name="connsiteY5" fmla="*/ 274578 h 343222"/>
              <a:gd name="connsiteX6" fmla="*/ 0 w 275140"/>
              <a:gd name="connsiteY6" fmla="*/ 274578 h 343222"/>
              <a:gd name="connsiteX7" fmla="*/ 0 w 275140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140" h="343222">
                <a:moveTo>
                  <a:pt x="0" y="68644"/>
                </a:moveTo>
                <a:lnTo>
                  <a:pt x="137570" y="68644"/>
                </a:lnTo>
                <a:lnTo>
                  <a:pt x="137570" y="0"/>
                </a:lnTo>
                <a:lnTo>
                  <a:pt x="275140" y="171611"/>
                </a:lnTo>
                <a:lnTo>
                  <a:pt x="137570" y="343222"/>
                </a:lnTo>
                <a:lnTo>
                  <a:pt x="137570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644" rIns="82542" bIns="6864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300" kern="1200"/>
          </a:p>
        </p:txBody>
      </p:sp>
      <p:sp>
        <p:nvSpPr>
          <p:cNvPr id="10" name="Forme libre 9"/>
          <p:cNvSpPr/>
          <p:nvPr/>
        </p:nvSpPr>
        <p:spPr>
          <a:xfrm>
            <a:off x="3082713" y="4486558"/>
            <a:ext cx="2110098" cy="1462722"/>
          </a:xfrm>
          <a:custGeom>
            <a:avLst/>
            <a:gdLst>
              <a:gd name="connsiteX0" fmla="*/ 0 w 1428392"/>
              <a:gd name="connsiteY0" fmla="*/ 142839 h 1428392"/>
              <a:gd name="connsiteX1" fmla="*/ 142839 w 1428392"/>
              <a:gd name="connsiteY1" fmla="*/ 0 h 1428392"/>
              <a:gd name="connsiteX2" fmla="*/ 1285553 w 1428392"/>
              <a:gd name="connsiteY2" fmla="*/ 0 h 1428392"/>
              <a:gd name="connsiteX3" fmla="*/ 1428392 w 1428392"/>
              <a:gd name="connsiteY3" fmla="*/ 142839 h 1428392"/>
              <a:gd name="connsiteX4" fmla="*/ 1428392 w 1428392"/>
              <a:gd name="connsiteY4" fmla="*/ 1285553 h 1428392"/>
              <a:gd name="connsiteX5" fmla="*/ 1285553 w 1428392"/>
              <a:gd name="connsiteY5" fmla="*/ 1428392 h 1428392"/>
              <a:gd name="connsiteX6" fmla="*/ 142839 w 1428392"/>
              <a:gd name="connsiteY6" fmla="*/ 1428392 h 1428392"/>
              <a:gd name="connsiteX7" fmla="*/ 0 w 1428392"/>
              <a:gd name="connsiteY7" fmla="*/ 1285553 h 1428392"/>
              <a:gd name="connsiteX8" fmla="*/ 0 w 1428392"/>
              <a:gd name="connsiteY8" fmla="*/ 142839 h 14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392" h="1428392">
                <a:moveTo>
                  <a:pt x="0" y="142839"/>
                </a:moveTo>
                <a:cubicBezTo>
                  <a:pt x="0" y="63951"/>
                  <a:pt x="63951" y="0"/>
                  <a:pt x="142839" y="0"/>
                </a:cubicBezTo>
                <a:lnTo>
                  <a:pt x="1285553" y="0"/>
                </a:lnTo>
                <a:cubicBezTo>
                  <a:pt x="1364441" y="0"/>
                  <a:pt x="1428392" y="63951"/>
                  <a:pt x="1428392" y="142839"/>
                </a:cubicBezTo>
                <a:lnTo>
                  <a:pt x="1428392" y="1285553"/>
                </a:lnTo>
                <a:cubicBezTo>
                  <a:pt x="1428392" y="1364441"/>
                  <a:pt x="1364441" y="1428392"/>
                  <a:pt x="1285553" y="1428392"/>
                </a:cubicBezTo>
                <a:lnTo>
                  <a:pt x="142839" y="1428392"/>
                </a:lnTo>
                <a:cubicBezTo>
                  <a:pt x="63951" y="1428392"/>
                  <a:pt x="0" y="1364441"/>
                  <a:pt x="0" y="1285553"/>
                </a:cubicBezTo>
                <a:lnTo>
                  <a:pt x="0" y="14283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06" tIns="106606" rIns="106606" bIns="10660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/>
              <a:t>ALGORITHME</a:t>
            </a:r>
            <a:endParaRPr lang="fr-FR" b="1" kern="1200" dirty="0"/>
          </a:p>
        </p:txBody>
      </p:sp>
      <p:sp>
        <p:nvSpPr>
          <p:cNvPr id="11" name="Forme libre 10"/>
          <p:cNvSpPr/>
          <p:nvPr/>
        </p:nvSpPr>
        <p:spPr>
          <a:xfrm>
            <a:off x="5495182" y="4828155"/>
            <a:ext cx="275140" cy="343222"/>
          </a:xfrm>
          <a:custGeom>
            <a:avLst/>
            <a:gdLst>
              <a:gd name="connsiteX0" fmla="*/ 0 w 275140"/>
              <a:gd name="connsiteY0" fmla="*/ 68644 h 343222"/>
              <a:gd name="connsiteX1" fmla="*/ 137570 w 275140"/>
              <a:gd name="connsiteY1" fmla="*/ 68644 h 343222"/>
              <a:gd name="connsiteX2" fmla="*/ 137570 w 275140"/>
              <a:gd name="connsiteY2" fmla="*/ 0 h 343222"/>
              <a:gd name="connsiteX3" fmla="*/ 275140 w 275140"/>
              <a:gd name="connsiteY3" fmla="*/ 171611 h 343222"/>
              <a:gd name="connsiteX4" fmla="*/ 137570 w 275140"/>
              <a:gd name="connsiteY4" fmla="*/ 343222 h 343222"/>
              <a:gd name="connsiteX5" fmla="*/ 137570 w 275140"/>
              <a:gd name="connsiteY5" fmla="*/ 274578 h 343222"/>
              <a:gd name="connsiteX6" fmla="*/ 0 w 275140"/>
              <a:gd name="connsiteY6" fmla="*/ 274578 h 343222"/>
              <a:gd name="connsiteX7" fmla="*/ 0 w 275140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140" h="343222">
                <a:moveTo>
                  <a:pt x="0" y="68644"/>
                </a:moveTo>
                <a:lnTo>
                  <a:pt x="137570" y="68644"/>
                </a:lnTo>
                <a:lnTo>
                  <a:pt x="137570" y="0"/>
                </a:lnTo>
                <a:lnTo>
                  <a:pt x="275140" y="171611"/>
                </a:lnTo>
                <a:lnTo>
                  <a:pt x="137570" y="343222"/>
                </a:lnTo>
                <a:lnTo>
                  <a:pt x="137570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644" rIns="82542" bIns="6864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300" kern="1200"/>
          </a:p>
        </p:txBody>
      </p:sp>
      <p:sp>
        <p:nvSpPr>
          <p:cNvPr id="14" name="Rectangle 13"/>
          <p:cNvSpPr/>
          <p:nvPr/>
        </p:nvSpPr>
        <p:spPr>
          <a:xfrm>
            <a:off x="5902938" y="4768933"/>
            <a:ext cx="24251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RÉSULTATS</a:t>
            </a:r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4737930"/>
            <a:ext cx="17075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DONNÉES</a:t>
            </a:r>
            <a:endParaRPr lang="fr-FR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360063"/>
            <a:ext cx="990600" cy="58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52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fr-F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Exemples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128792" cy="226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45304"/>
            <a:ext cx="71207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5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/>
          <a:lstStyle/>
          <a:p>
            <a:r>
              <a:rPr lang="fr-F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Idée de l’algorithme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7342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r-FR" sz="2800" dirty="0"/>
              <a:t>Description informelle en langage naturel des grandes étapes </a:t>
            </a:r>
            <a:r>
              <a:rPr lang="fr-FR" sz="2800" dirty="0" smtClean="0"/>
              <a:t>de l’algorithme </a:t>
            </a:r>
            <a:r>
              <a:rPr lang="fr-FR" sz="2800" dirty="0"/>
              <a:t>(1re décomposition).</a:t>
            </a:r>
          </a:p>
          <a:p>
            <a:pPr>
              <a:buBlip>
                <a:blip r:embed="rId2"/>
              </a:buBlip>
            </a:pPr>
            <a:r>
              <a:rPr lang="fr-FR" sz="2800" dirty="0"/>
              <a:t>Synopsis :</a:t>
            </a:r>
          </a:p>
          <a:p>
            <a:pPr lvl="1">
              <a:buBlip>
                <a:blip r:embed="rId2"/>
              </a:buBlip>
            </a:pPr>
            <a:r>
              <a:rPr lang="fr-FR" sz="2400" dirty="0"/>
              <a:t>Mot clef « Idée » suivi de l’énumération des étapes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9697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0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 lvl="0"/>
            <a:r>
              <a:rPr lang="fr-FR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ALGORITHMIQUE </a:t>
            </a:r>
            <a:r>
              <a:rPr lang="fr-FR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/>
            </a:r>
            <a:br>
              <a:rPr lang="fr-FR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lvl="0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Un problème algorithmique est souvent formulé comme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la 	transformation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d’un ensemble de valeurs, d’entrée, en un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	nouvel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ensemble de valeurs, de sortie.</a:t>
            </a:r>
          </a:p>
          <a:p>
            <a:pPr lvl="0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endParaRPr lang="fr-FR" sz="28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lvl="0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Exemples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d’algorithmes :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solidFill>
                  <a:prstClr val="black"/>
                </a:solidFill>
                <a:latin typeface="Times New Roman" pitchFamily="18" charset="0"/>
              </a:rPr>
              <a:t>Une recette de cuisine 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solidFill>
                  <a:prstClr val="black"/>
                </a:solidFill>
                <a:latin typeface="Times New Roman" pitchFamily="18" charset="0"/>
              </a:rPr>
              <a:t>La recherche dans un dictionnaire 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solidFill>
                  <a:prstClr val="black"/>
                </a:solidFill>
                <a:latin typeface="Times New Roman" pitchFamily="18" charset="0"/>
              </a:rPr>
              <a:t>La division entière </a:t>
            </a:r>
          </a:p>
          <a:p>
            <a:pPr lvl="1"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dirty="0">
                <a:solidFill>
                  <a:prstClr val="black"/>
                </a:solidFill>
                <a:latin typeface="Times New Roman" pitchFamily="18" charset="0"/>
              </a:rPr>
              <a:t>Le tri d’une séquence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6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/>
          <a:lstStyle/>
          <a:p>
            <a:r>
              <a:rPr lang="fr-F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Lexique des variables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948" y="548680"/>
            <a:ext cx="8568952" cy="5289451"/>
          </a:xfrm>
        </p:spPr>
        <p:txBody>
          <a:bodyPr/>
          <a:lstStyle/>
          <a:p>
            <a:pPr lvl="1">
              <a:buBlip>
                <a:blip r:embed="rId2"/>
              </a:buBlip>
            </a:pPr>
            <a:r>
              <a:rPr lang="fr-FR" sz="2400" dirty="0"/>
              <a:t>Les informations données pour chaque variable sont :</a:t>
            </a:r>
          </a:p>
          <a:p>
            <a:pPr lvl="1">
              <a:buBlip>
                <a:blip r:embed="rId2"/>
              </a:buBlip>
            </a:pPr>
            <a:r>
              <a:rPr lang="fr-FR" sz="2400" b="1" dirty="0"/>
              <a:t>Nom</a:t>
            </a:r>
            <a:r>
              <a:rPr lang="fr-FR" sz="2400" dirty="0"/>
              <a:t> doit être significatif</a:t>
            </a:r>
          </a:p>
          <a:p>
            <a:pPr lvl="1">
              <a:buBlip>
                <a:blip r:embed="rId2"/>
              </a:buBlip>
            </a:pPr>
            <a:r>
              <a:rPr lang="fr-FR" sz="2400" b="1" dirty="0"/>
              <a:t>Type</a:t>
            </a:r>
            <a:r>
              <a:rPr lang="fr-FR" sz="2400" dirty="0"/>
              <a:t> indiqué entre parenthèses</a:t>
            </a:r>
          </a:p>
          <a:p>
            <a:pPr lvl="1">
              <a:buBlip>
                <a:blip r:embed="rId2"/>
              </a:buBlip>
            </a:pPr>
            <a:r>
              <a:rPr lang="fr-FR" sz="2400" b="1" dirty="0"/>
              <a:t>Description</a:t>
            </a:r>
            <a:r>
              <a:rPr lang="fr-FR" sz="2400" dirty="0"/>
              <a:t> texte bref en langage naturel donnant la signification de </a:t>
            </a:r>
            <a:r>
              <a:rPr lang="fr-FR" sz="2400" dirty="0" smtClean="0"/>
              <a:t>la variable </a:t>
            </a:r>
            <a:r>
              <a:rPr lang="fr-FR" sz="2400" dirty="0"/>
              <a:t>dans l’algorithme</a:t>
            </a:r>
          </a:p>
          <a:p>
            <a:pPr lvl="1">
              <a:buBlip>
                <a:blip r:embed="rId2"/>
              </a:buBlip>
            </a:pPr>
            <a:r>
              <a:rPr lang="fr-FR" sz="2400" b="1" dirty="0"/>
              <a:t>Rôle</a:t>
            </a:r>
            <a:r>
              <a:rPr lang="fr-FR" sz="2400" dirty="0"/>
              <a:t> on distingue trois rôles possibles :</a:t>
            </a:r>
          </a:p>
          <a:p>
            <a:pPr lvl="2">
              <a:buBlip>
                <a:blip r:embed="rId2"/>
              </a:buBlip>
            </a:pPr>
            <a:r>
              <a:rPr lang="fr-FR" sz="2000" dirty="0"/>
              <a:t>DONNÉE : la valeur de la variable est donnée à l’algorithme. Elle </a:t>
            </a:r>
            <a:r>
              <a:rPr lang="fr-FR" sz="2000" dirty="0" smtClean="0"/>
              <a:t>est renseignée </a:t>
            </a:r>
            <a:r>
              <a:rPr lang="fr-FR" sz="2000" dirty="0"/>
              <a:t>avant l’exécution de l’algorithme.</a:t>
            </a:r>
          </a:p>
          <a:p>
            <a:pPr lvl="2">
              <a:buBlip>
                <a:blip r:embed="rId2"/>
              </a:buBlip>
            </a:pPr>
            <a:r>
              <a:rPr lang="fr-FR" sz="2000" dirty="0"/>
              <a:t>RÉSULTAT : la valeur de la variable est fournie en résultat </a:t>
            </a:r>
            <a:r>
              <a:rPr lang="fr-FR" sz="2000" dirty="0" smtClean="0"/>
              <a:t>par l’algorithme</a:t>
            </a:r>
            <a:r>
              <a:rPr lang="fr-FR" sz="2000" dirty="0"/>
              <a:t>, généralement calculée par celui-ci. Elle peut être </a:t>
            </a:r>
            <a:r>
              <a:rPr lang="fr-FR" sz="2000" dirty="0" smtClean="0"/>
              <a:t>utilisée après </a:t>
            </a:r>
            <a:r>
              <a:rPr lang="fr-FR" sz="2000" dirty="0"/>
              <a:t>l’exécution de l’algorithme.</a:t>
            </a:r>
          </a:p>
          <a:p>
            <a:pPr lvl="2">
              <a:buBlip>
                <a:blip r:embed="rId2"/>
              </a:buBlip>
            </a:pPr>
            <a:r>
              <a:rPr lang="fr-FR" sz="2000" dirty="0"/>
              <a:t>INTERMÉDIAIRE : la valeur de la variable est calculée par </a:t>
            </a:r>
            <a:r>
              <a:rPr lang="fr-FR" sz="2000" dirty="0" smtClean="0"/>
              <a:t>l’algorithme et </a:t>
            </a:r>
            <a:r>
              <a:rPr lang="fr-FR" sz="2000" dirty="0"/>
              <a:t>utilisée dans des calculs sans être fournie en résultat (</a:t>
            </a:r>
            <a:r>
              <a:rPr lang="fr-FR" sz="2000" dirty="0" smtClean="0"/>
              <a:t>résultats intermédiaires</a:t>
            </a:r>
            <a:r>
              <a:rPr lang="fr-FR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766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/>
          <a:lstStyle/>
          <a:p>
            <a:r>
              <a:rPr lang="fr-F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Lexique des variables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4" y="692696"/>
            <a:ext cx="836420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3140968"/>
            <a:ext cx="728495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Blip>
                <a:blip r:embed="rId3"/>
              </a:buBlip>
            </a:pPr>
            <a:r>
              <a:rPr lang="fr-FR" dirty="0">
                <a:latin typeface="+mn-lt"/>
              </a:rPr>
              <a:t>Les deux entiers a et b sont des données du problème.</a:t>
            </a:r>
          </a:p>
          <a:p>
            <a:pPr marL="342900" indent="-342900" algn="l">
              <a:spcBef>
                <a:spcPct val="20000"/>
              </a:spcBef>
              <a:buBlip>
                <a:blip r:embed="rId3"/>
              </a:buBlip>
            </a:pPr>
            <a:r>
              <a:rPr lang="fr-FR" dirty="0">
                <a:latin typeface="+mn-lt"/>
              </a:rPr>
              <a:t>La variable pgcd contient le résultat rendu par l’algorithme.</a:t>
            </a:r>
          </a:p>
          <a:p>
            <a:pPr marL="342900" indent="-342900" algn="l">
              <a:spcBef>
                <a:spcPct val="20000"/>
              </a:spcBef>
              <a:buBlip>
                <a:blip r:embed="rId3"/>
              </a:buBlip>
            </a:pPr>
            <a:r>
              <a:rPr lang="fr-FR" dirty="0">
                <a:latin typeface="+mn-lt"/>
              </a:rPr>
              <a:t>La variable c est une variable intermédiaire dans cet algorithme.</a:t>
            </a:r>
          </a:p>
        </p:txBody>
      </p:sp>
    </p:spTree>
    <p:extLst>
      <p:ext uri="{BB962C8B-B14F-4D97-AF65-F5344CB8AC3E}">
        <p14:creationId xmlns:p14="http://schemas.microsoft.com/office/powerpoint/2010/main" val="29459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/>
          <a:lstStyle/>
          <a:p>
            <a:r>
              <a:rPr lang="fr-F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Lexique des variables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3140968"/>
            <a:ext cx="784887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dirty="0">
                <a:solidFill>
                  <a:prstClr val="black"/>
                </a:solidFill>
                <a:latin typeface="Calibri"/>
              </a:rPr>
              <a:t>Il n’y a aucune donnée pour l’algorithme (les paramètres requis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sont demandés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à l’utilisateur).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dirty="0">
                <a:solidFill>
                  <a:prstClr val="black"/>
                </a:solidFill>
                <a:latin typeface="Calibri"/>
              </a:rPr>
              <a:t>L’algorithme ne rend aucun résultat (hormis un affichage).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dirty="0">
                <a:solidFill>
                  <a:prstClr val="black"/>
                </a:solidFill>
                <a:latin typeface="Calibri"/>
              </a:rPr>
              <a:t>Toutes les variables ont le rôle « intermédiaire » dans cet algorithme.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8" y="781337"/>
            <a:ext cx="8141440" cy="199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1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fr-F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Algorithme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237626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r-FR" sz="2800" dirty="0"/>
              <a:t>Détail, en langage algorithmique des traitements et calculs effectués </a:t>
            </a:r>
            <a:r>
              <a:rPr lang="fr-FR" sz="2800" dirty="0" smtClean="0"/>
              <a:t>par l’algorithme</a:t>
            </a:r>
            <a:r>
              <a:rPr lang="fr-FR" sz="2800" dirty="0"/>
              <a:t>.</a:t>
            </a:r>
          </a:p>
          <a:p>
            <a:pPr>
              <a:buBlip>
                <a:blip r:embed="rId2"/>
              </a:buBlip>
            </a:pPr>
            <a:r>
              <a:rPr lang="fr-FR" sz="2800" dirty="0"/>
              <a:t>Synopsis :</a:t>
            </a:r>
          </a:p>
          <a:p>
            <a:pPr lvl="1">
              <a:buBlip>
                <a:blip r:embed="rId2"/>
              </a:buBlip>
            </a:pPr>
            <a:r>
              <a:rPr lang="fr-FR" sz="2400" dirty="0"/>
              <a:t>Mot clef « Algorithme » suivi de la suite des actions élémentaires.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7239874" cy="207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5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fr-F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Déroulement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2448272"/>
          </a:xfrm>
        </p:spPr>
        <p:txBody>
          <a:bodyPr/>
          <a:lstStyle/>
          <a:p>
            <a:r>
              <a:rPr lang="fr-FR" dirty="0"/>
              <a:t>Algorithme</a:t>
            </a:r>
          </a:p>
          <a:p>
            <a:pPr lvl="2"/>
            <a:r>
              <a:rPr lang="fr-FR" dirty="0" smtClean="0"/>
              <a:t>Lire longueur </a:t>
            </a:r>
          </a:p>
          <a:p>
            <a:pPr lvl="2"/>
            <a:r>
              <a:rPr lang="fr-FR" dirty="0" smtClean="0"/>
              <a:t>Lire largeur </a:t>
            </a:r>
          </a:p>
          <a:p>
            <a:pPr lvl="2"/>
            <a:r>
              <a:rPr lang="fr-FR" dirty="0" smtClean="0"/>
              <a:t>Surface </a:t>
            </a:r>
            <a:r>
              <a:rPr lang="fr-FR" dirty="0" smtClean="0">
                <a:sym typeface="Wingdings" pitchFamily="2" charset="2"/>
              </a:rPr>
              <a:t></a:t>
            </a:r>
            <a:r>
              <a:rPr lang="fr-FR" dirty="0" smtClean="0"/>
              <a:t> longueur x largeur</a:t>
            </a:r>
            <a:endParaRPr lang="fr-FR" dirty="0"/>
          </a:p>
          <a:p>
            <a:pPr lvl="2"/>
            <a:r>
              <a:rPr lang="fr-FR" dirty="0"/>
              <a:t>écrire surface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32" y="2852936"/>
            <a:ext cx="6620396" cy="234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3316032"/>
            <a:ext cx="1152128" cy="355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572000" y="3284984"/>
            <a:ext cx="1080120" cy="386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965408" y="3306894"/>
            <a:ext cx="918959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220072" y="4558268"/>
            <a:ext cx="864096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8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fr-F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+mn-cs"/>
              </a:rPr>
              <a:t>Exemple complet : superficie d’un champ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86814"/>
            <a:ext cx="4608512" cy="4476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014" y="1881698"/>
            <a:ext cx="4057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05028"/>
            <a:ext cx="2545694" cy="2263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ALGORITHMIQUE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Un algorithme est l’expression de la résolution d’un problème de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sorte que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le résultat soit calculable par une machine.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L’algorithme est exprimé dans un modèle théorique de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machine universelle (Von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Neumann) qui ne dépend pas de la machine réelle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sur laquelle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on va l’utiliser.</a:t>
            </a:r>
          </a:p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Il peut être écrit en langage naturel, mais pour être lisible par tous,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on utilise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un langage algorithmique plus restreint qui comporte tous 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les concepts </a:t>
            </a:r>
            <a:r>
              <a:rPr lang="fr-FR" sz="2800" dirty="0">
                <a:solidFill>
                  <a:prstClr val="black"/>
                </a:solidFill>
                <a:latin typeface="Times New Roman" pitchFamily="18" charset="0"/>
              </a:rPr>
              <a:t>de base de fonctionnement d’une machine</a:t>
            </a: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0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22313" y="404813"/>
            <a:ext cx="84216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  <a:defRPr/>
            </a:pPr>
            <a:r>
              <a:rPr lang="fr-FR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ALGORITHME :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76213" y="188640"/>
            <a:ext cx="871626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fr-FR" dirty="0">
                <a:latin typeface="Times New Roman" pitchFamily="18" charset="0"/>
              </a:rPr>
              <a:t>	</a:t>
            </a: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tabLst>
                <a:tab pos="363538" algn="l"/>
              </a:tabLst>
            </a:pPr>
            <a:r>
              <a:rPr lang="fr-FR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</a:rPr>
              <a:t>DÉFINITION </a:t>
            </a:r>
          </a:p>
          <a:p>
            <a:pPr marL="342900" indent="-342900" algn="l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fr-FR" dirty="0" smtClean="0">
                <a:latin typeface="Times New Roman" pitchFamily="18" charset="0"/>
              </a:rPr>
              <a:t>Un algorithme, </a:t>
            </a:r>
            <a:r>
              <a:rPr lang="fr-FR" dirty="0">
                <a:latin typeface="Times New Roman" pitchFamily="18" charset="0"/>
              </a:rPr>
              <a:t>c’est une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</a:rPr>
              <a:t>suite d’instructions</a:t>
            </a:r>
            <a:r>
              <a:rPr lang="fr-FR" dirty="0">
                <a:latin typeface="Times New Roman" pitchFamily="18" charset="0"/>
              </a:rPr>
              <a:t>, qui une fois exécutée correctement, conduit à un </a:t>
            </a:r>
            <a:r>
              <a:rPr lang="fr-FR" b="1" dirty="0">
                <a:solidFill>
                  <a:srgbClr val="008000"/>
                </a:solidFill>
                <a:latin typeface="Times New Roman" pitchFamily="18" charset="0"/>
              </a:rPr>
              <a:t>résultat </a:t>
            </a:r>
            <a:r>
              <a:rPr lang="fr-FR" dirty="0">
                <a:latin typeface="Times New Roman" pitchFamily="18" charset="0"/>
              </a:rPr>
              <a:t>donné.</a:t>
            </a:r>
          </a:p>
          <a:p>
            <a:pPr marL="342900" indent="-342900" algn="l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  <a:tabLst>
                <a:tab pos="363538" algn="l"/>
              </a:tabLst>
            </a:pPr>
            <a:r>
              <a:rPr lang="fr-FR" dirty="0">
                <a:latin typeface="Times New Roman" pitchFamily="18" charset="0"/>
              </a:rPr>
              <a:t>	U</a:t>
            </a:r>
            <a:r>
              <a:rPr lang="fr-FR" dirty="0" smtClean="0">
                <a:latin typeface="Times New Roman" pitchFamily="18" charset="0"/>
              </a:rPr>
              <a:t>n </a:t>
            </a:r>
            <a:r>
              <a:rPr lang="fr-FR" dirty="0">
                <a:latin typeface="Times New Roman" pitchFamily="18" charset="0"/>
              </a:rPr>
              <a:t>algorithme doit donc contenir uniquement des instructions compréhensibles par celui qui devra </a:t>
            </a:r>
            <a:r>
              <a:rPr lang="fr-FR" dirty="0" smtClean="0">
                <a:latin typeface="Times New Roman" pitchFamily="18" charset="0"/>
              </a:rPr>
              <a:t>l’exécuter.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endParaRPr lang="fr-FR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OBJECTIFS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fr-FR" dirty="0" smtClean="0">
                <a:latin typeface="Times New Roman" pitchFamily="18" charset="0"/>
              </a:rPr>
              <a:t>Il </a:t>
            </a:r>
            <a:r>
              <a:rPr lang="fr-FR" dirty="0">
                <a:latin typeface="Times New Roman" pitchFamily="18" charset="0"/>
              </a:rPr>
              <a:t>décrit les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</a:rPr>
              <a:t>étapes</a:t>
            </a:r>
            <a:r>
              <a:rPr lang="fr-FR" dirty="0">
                <a:latin typeface="Times New Roman" pitchFamily="18" charset="0"/>
              </a:rPr>
              <a:t> à suivre pour réaliser un travail. </a:t>
            </a:r>
            <a:endParaRPr lang="fr-FR" dirty="0" smtClean="0">
              <a:latin typeface="Times New Roman" pitchFamily="18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fr-FR" dirty="0" smtClean="0">
                <a:latin typeface="Times New Roman" pitchFamily="18" charset="0"/>
              </a:rPr>
              <a:t>Il </a:t>
            </a:r>
            <a:r>
              <a:rPr lang="fr-FR" dirty="0">
                <a:latin typeface="Times New Roman" pitchFamily="18" charset="0"/>
              </a:rPr>
              <a:t>permet de </a:t>
            </a:r>
            <a:r>
              <a:rPr lang="fr-FR" b="1" dirty="0">
                <a:solidFill>
                  <a:srgbClr val="008000"/>
                </a:solidFill>
                <a:latin typeface="Times New Roman" pitchFamily="18" charset="0"/>
              </a:rPr>
              <a:t>formuler clairement les idées </a:t>
            </a:r>
            <a:r>
              <a:rPr lang="fr-FR" dirty="0">
                <a:latin typeface="Times New Roman" pitchFamily="18" charset="0"/>
              </a:rPr>
              <a:t>de solution </a:t>
            </a:r>
            <a:r>
              <a:rPr lang="fr-FR" dirty="0" smtClean="0">
                <a:latin typeface="Times New Roman" pitchFamily="18" charset="0"/>
              </a:rPr>
              <a:t>d’un problème </a:t>
            </a:r>
            <a:r>
              <a:rPr lang="fr-FR" i="1" dirty="0" smtClean="0">
                <a:solidFill>
                  <a:srgbClr val="FF0000"/>
                </a:solidFill>
                <a:latin typeface="Times New Roman" pitchFamily="18" charset="0"/>
              </a:rPr>
              <a:t>indépendamment d'un langage </a:t>
            </a:r>
            <a:r>
              <a:rPr lang="fr-FR" i="1" dirty="0">
                <a:solidFill>
                  <a:srgbClr val="FF0000"/>
                </a:solidFill>
                <a:latin typeface="Times New Roman" pitchFamily="18" charset="0"/>
              </a:rPr>
              <a:t>de </a:t>
            </a:r>
            <a:r>
              <a:rPr lang="fr-FR" i="1" dirty="0" smtClean="0">
                <a:solidFill>
                  <a:srgbClr val="FF0000"/>
                </a:solidFill>
                <a:latin typeface="Times New Roman" pitchFamily="18" charset="0"/>
              </a:rPr>
              <a:t>programmation</a:t>
            </a:r>
            <a:r>
              <a:rPr lang="fr-FR" i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endParaRPr lang="fr-FR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ORIGINE DU MOT: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dirty="0">
                <a:latin typeface="Times New Roman" pitchFamily="18" charset="0"/>
              </a:rPr>
              <a:t>N</a:t>
            </a:r>
            <a:r>
              <a:rPr lang="fr-FR" dirty="0" smtClean="0">
                <a:latin typeface="Times New Roman" pitchFamily="18" charset="0"/>
              </a:rPr>
              <a:t>om </a:t>
            </a:r>
            <a:r>
              <a:rPr lang="fr-FR" dirty="0">
                <a:latin typeface="Times New Roman" pitchFamily="18" charset="0"/>
              </a:rPr>
              <a:t>masculin (d'Al-Khârezmi, médecin arabe).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dirty="0">
              <a:latin typeface="Times New Roman" pitchFamily="18" charset="0"/>
            </a:endParaRPr>
          </a:p>
        </p:txBody>
      </p:sp>
      <p:sp>
        <p:nvSpPr>
          <p:cNvPr id="6148" name="AutoShape 14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9" name="AutoShape 16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0" name="AutoShape 18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9" name="Image 8" descr="Khawarez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1349" y="5115074"/>
            <a:ext cx="1066800" cy="153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ALGORITHMIQUE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04056"/>
          </a:xfrm>
        </p:spPr>
        <p:txBody>
          <a:bodyPr/>
          <a:lstStyle/>
          <a:p>
            <a:pPr>
              <a:lnSpc>
                <a:spcPct val="75000"/>
              </a:lnSpc>
              <a:buClr>
                <a:srgbClr val="0000FF"/>
              </a:buClr>
              <a:buSzPct val="70000"/>
              <a:buBlip>
                <a:blip r:embed="rId2"/>
              </a:buBlip>
              <a:tabLst>
                <a:tab pos="363538" algn="l"/>
              </a:tabLst>
            </a:pPr>
            <a:r>
              <a:rPr lang="fr-FR" sz="2800" dirty="0" smtClean="0">
                <a:solidFill>
                  <a:prstClr val="black"/>
                </a:solidFill>
                <a:latin typeface="Times New Roman" pitchFamily="18" charset="0"/>
              </a:rPr>
              <a:t>On a finalement l’enchaînement suivant :</a:t>
            </a:r>
            <a:endParaRPr lang="fr-FR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395537" y="2060847"/>
            <a:ext cx="1944216" cy="259228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1" tIns="619269" rIns="193229" bIns="61927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000" b="1" kern="1200" dirty="0" smtClean="0"/>
              <a:t>Énoncé du problème</a:t>
            </a:r>
            <a:endParaRPr lang="fr-FR" sz="3000" b="1" kern="1200" dirty="0"/>
          </a:p>
        </p:txBody>
      </p:sp>
      <p:sp>
        <p:nvSpPr>
          <p:cNvPr id="7" name="Forme libre 6"/>
          <p:cNvSpPr/>
          <p:nvPr/>
        </p:nvSpPr>
        <p:spPr>
          <a:xfrm>
            <a:off x="3347864" y="1916831"/>
            <a:ext cx="2147724" cy="27363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1" tIns="619269" rIns="193229" bIns="61927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b="1" kern="1200" dirty="0" smtClean="0"/>
              <a:t>Algorithme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/>
              <a:t>(universel)</a:t>
            </a:r>
            <a:endParaRPr lang="fr-FR" b="1" kern="1200" dirty="0"/>
          </a:p>
        </p:txBody>
      </p:sp>
      <p:sp>
        <p:nvSpPr>
          <p:cNvPr id="8" name="Forme libre 7"/>
          <p:cNvSpPr/>
          <p:nvPr/>
        </p:nvSpPr>
        <p:spPr>
          <a:xfrm>
            <a:off x="6516216" y="1916831"/>
            <a:ext cx="2285411" cy="27363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1" tIns="619269" rIns="193229" bIns="61927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000" b="1" kern="1200" dirty="0" smtClean="0"/>
              <a:t>Programme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000" b="1" kern="1200" dirty="0" smtClean="0"/>
              <a:t>(lié à une machine)</a:t>
            </a:r>
            <a:endParaRPr lang="fr-FR" sz="3000" b="1" kern="12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2460374" y="3078067"/>
            <a:ext cx="743744" cy="647849"/>
            <a:chOff x="1524000" y="1412999"/>
            <a:chExt cx="6096000" cy="4032000"/>
          </a:xfrm>
        </p:grpSpPr>
        <p:sp>
          <p:nvSpPr>
            <p:cNvPr id="11" name="Flèche droite 10"/>
            <p:cNvSpPr/>
            <p:nvPr/>
          </p:nvSpPr>
          <p:spPr>
            <a:xfrm>
              <a:off x="1524000" y="1412999"/>
              <a:ext cx="6096000" cy="4032000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e libre 11"/>
            <p:cNvSpPr/>
            <p:nvPr/>
          </p:nvSpPr>
          <p:spPr>
            <a:xfrm>
              <a:off x="2015728" y="2421000"/>
              <a:ext cx="4994671" cy="2016000"/>
            </a:xfrm>
            <a:custGeom>
              <a:avLst/>
              <a:gdLst>
                <a:gd name="connsiteX0" fmla="*/ 0 w 4994671"/>
                <a:gd name="connsiteY0" fmla="*/ 0 h 2016000"/>
                <a:gd name="connsiteX1" fmla="*/ 4994671 w 4994671"/>
                <a:gd name="connsiteY1" fmla="*/ 0 h 2016000"/>
                <a:gd name="connsiteX2" fmla="*/ 4994671 w 4994671"/>
                <a:gd name="connsiteY2" fmla="*/ 2016000 h 2016000"/>
                <a:gd name="connsiteX3" fmla="*/ 0 w 4994671"/>
                <a:gd name="connsiteY3" fmla="*/ 2016000 h 2016000"/>
                <a:gd name="connsiteX4" fmla="*/ 0 w 4994671"/>
                <a:gd name="connsiteY4" fmla="*/ 0 h 2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671" h="2016000">
                  <a:moveTo>
                    <a:pt x="0" y="0"/>
                  </a:moveTo>
                  <a:lnTo>
                    <a:pt x="4994671" y="0"/>
                  </a:lnTo>
                  <a:lnTo>
                    <a:pt x="4994671" y="2016000"/>
                  </a:lnTo>
                  <a:lnTo>
                    <a:pt x="0" y="2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0" rIns="0" bIns="5689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600" kern="120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649025" y="3141078"/>
            <a:ext cx="743744" cy="647849"/>
            <a:chOff x="1524000" y="1412999"/>
            <a:chExt cx="6096000" cy="4032000"/>
          </a:xfrm>
        </p:grpSpPr>
        <p:sp>
          <p:nvSpPr>
            <p:cNvPr id="14" name="Flèche droite 13"/>
            <p:cNvSpPr/>
            <p:nvPr/>
          </p:nvSpPr>
          <p:spPr>
            <a:xfrm>
              <a:off x="1524000" y="1412999"/>
              <a:ext cx="6096000" cy="4032000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e libre 14"/>
            <p:cNvSpPr/>
            <p:nvPr/>
          </p:nvSpPr>
          <p:spPr>
            <a:xfrm>
              <a:off x="2015728" y="2421000"/>
              <a:ext cx="4994671" cy="2016000"/>
            </a:xfrm>
            <a:custGeom>
              <a:avLst/>
              <a:gdLst>
                <a:gd name="connsiteX0" fmla="*/ 0 w 4994671"/>
                <a:gd name="connsiteY0" fmla="*/ 0 h 2016000"/>
                <a:gd name="connsiteX1" fmla="*/ 4994671 w 4994671"/>
                <a:gd name="connsiteY1" fmla="*/ 0 h 2016000"/>
                <a:gd name="connsiteX2" fmla="*/ 4994671 w 4994671"/>
                <a:gd name="connsiteY2" fmla="*/ 2016000 h 2016000"/>
                <a:gd name="connsiteX3" fmla="*/ 0 w 4994671"/>
                <a:gd name="connsiteY3" fmla="*/ 2016000 h 2016000"/>
                <a:gd name="connsiteX4" fmla="*/ 0 w 4994671"/>
                <a:gd name="connsiteY4" fmla="*/ 0 h 2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671" h="2016000">
                  <a:moveTo>
                    <a:pt x="0" y="0"/>
                  </a:moveTo>
                  <a:lnTo>
                    <a:pt x="4994671" y="0"/>
                  </a:lnTo>
                  <a:lnTo>
                    <a:pt x="4994671" y="2016000"/>
                  </a:lnTo>
                  <a:lnTo>
                    <a:pt x="0" y="2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0" rIns="0" bIns="5689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7750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14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149" name="AutoShape 16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150" name="AutoShape 18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581025" y="1254051"/>
            <a:ext cx="3170239" cy="1174941"/>
            <a:chOff x="141" y="2476"/>
            <a:chExt cx="1997" cy="1304"/>
          </a:xfrm>
        </p:grpSpPr>
        <p:grpSp>
          <p:nvGrpSpPr>
            <p:cNvPr id="39" name="Group 7"/>
            <p:cNvGrpSpPr>
              <a:grpSpLocks/>
            </p:cNvGrpSpPr>
            <p:nvPr/>
          </p:nvGrpSpPr>
          <p:grpSpPr bwMode="auto">
            <a:xfrm>
              <a:off x="141" y="2476"/>
              <a:ext cx="1997" cy="981"/>
              <a:chOff x="43" y="1584"/>
              <a:chExt cx="2662" cy="1333"/>
            </a:xfrm>
          </p:grpSpPr>
          <p:grpSp>
            <p:nvGrpSpPr>
              <p:cNvPr id="41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3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4A1E8"/>
                    </a:gs>
                    <a:gs pos="100000">
                      <a:srgbClr val="84A1E8">
                        <a:gamma/>
                        <a:shade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84A1E8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Text Box 11"/>
              <p:cNvSpPr txBox="1">
                <a:spLocks noChangeArrowheads="1"/>
              </p:cNvSpPr>
              <p:nvPr/>
            </p:nvSpPr>
            <p:spPr bwMode="gray">
              <a:xfrm>
                <a:off x="43" y="1850"/>
                <a:ext cx="2662" cy="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INDIQUER LE CHEMIN A</a:t>
                </a:r>
              </a:p>
              <a:p>
                <a:pPr algn="ctr" eaLnBrk="0" hangingPunct="0"/>
                <a:r>
                  <a:rPr lang="en-US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UNE PERSONNE</a:t>
                </a:r>
              </a:p>
            </p:txBody>
          </p:sp>
        </p:grpSp>
        <p:sp>
          <p:nvSpPr>
            <p:cNvPr id="40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976313" y="2363757"/>
            <a:ext cx="2170113" cy="2859088"/>
            <a:chOff x="720" y="1296"/>
            <a:chExt cx="1367" cy="2542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52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5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Prendre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 la 1ière rue à gauche,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400" baseline="0" dirty="0" smtClean="0">
                  <a:solidFill>
                    <a:srgbClr val="000000"/>
                  </a:solidFill>
                  <a:latin typeface="Verdana" pitchFamily="34" charset="0"/>
                </a:rPr>
                <a:t>Continuer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tout </a:t>
              </a:r>
              <a:r>
                <a:rPr lang="en-US" sz="1400" dirty="0" err="1">
                  <a:solidFill>
                    <a:srgbClr val="000000"/>
                  </a:solidFill>
                  <a:latin typeface="Verdana" pitchFamily="34" charset="0"/>
                </a:rPr>
                <a:t>d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roit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jusqu’au 1ier 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croisement</a:t>
              </a:r>
              <a:endParaRPr lang="en-US" sz="14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Tourner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 à </a:t>
              </a: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droite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392980" y="81209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CONCEPT</a:t>
            </a:r>
            <a:endParaRPr lang="fr-F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gray">
          <a:xfrm rot="5400000" flipV="1">
            <a:off x="3232691" y="3016552"/>
            <a:ext cx="2930646" cy="1332148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3E78C6"/>
              </a:gs>
              <a:gs pos="100000">
                <a:srgbClr val="3E78C6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A1A7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86" y="2962615"/>
            <a:ext cx="2092257" cy="147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63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14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149" name="AutoShape 16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150" name="AutoShape 18" descr="data:image/jpg;base64,/9j/4AAQSkZJRgABAQAAAQABAAD/2wCEAAkGBhMSERUTEhQVFRUWGB0aGRYXFhcXHRwgIB0cHRYZHRgcHiciFxkjHBceIC8gIycqLSwsGB8xNTEqNSYrLCkBCQoKDgwOGg8PGiweHyQqLCwpLCosLCkpLCwsLCwsLCwsLCwsLCwsLCwsLC0sLCwsLCwsKSwsLCwsLCwsLCwpLP/AABEIAHkAVAMBIgACEQEDEQH/xAAbAAACAwEBAQAAAAAAAAAAAAAEBQIDBgABB//EAD8QAAECAwUEBwUGBAcAAAAAAAECEQADIQQFEjFBIlFhcQYTgZGhscEyQlKC0RQjYnLh8AcVsvEWQ1NzkqLC/8QAGQEAAwEBAQAAAAAAAAAAAAAAAgMEAAEF/8QAIREAAgICAgMBAQEAAAAAAAAAAAECERIhAzEEE0FRMiL/2gAMAwEAAhEDEQA/APoN0XaJeJOIk8Qw5PFjksCpJAUqj0cAFCHOdXMMOqxB8JBB1/dYVzbB1YOSgpqKYuR5jycw0Qiq1X+qUlQXg6xgzaO9CHzAD9sLrPf9oUWBCvlEGyLtKztgITuTLT4OIc2S7EMyVFI/20t34YW22+x6SS3sUWW957EqSlQBbQdxGfdDSyXklWiknUEE+LQbIsCQPZQsDUAA/Tyi77Gkey45H0yg1Jr6C0n8F1pnS/iAO7LzgO0IdLg07B+xDKdZM8QSrizHwz7GhRNsKZRKkYkg1ILlPrhMd9ldnPXfQPhdv34vDXq2SBnCa0WxCixVVnYEMeWh7IMsl44gQ1RlrTidTBJp9CacXTLJgAMdAsydWrx0Ecs2EzCEuchCdC8ayUgjuAbjBN5zy6QDskgEcXgZMzAQRkoN2ihHGJW7Koqi5MxjVJbgfRmMXy5yU5EpfeCB2j1EEyVUdTgfizPZpFiyg1Ldv0McTOg4nD3gOChr2xeFJyflx+sBWkIbZSrsDecLl2spooEo1BLKHEHfGyNQ1tKmBLEtoM4VqtAmJIQvCrQKBBB4pOkeIvpPslTjRbf1D18on9uSaLGFQD7wR8STqPLWOZWFjQktlypmgluqmj2gwKTxbUHeIq6NqDrlKLqTXEC7iG17JBSkgsfcWmtfhOhB3erRmrBaT9pSpgkq2ThyL6to8ZSqSNKOUTTTZFaR5HLmFNCKx0VkVoYmWSpI/Env1fu8Y9mqZSTSkxYD5B6iF3+IAZgJoApLlmZwQCfmDQvt1rWmTNeplrC/Gp5YSD3xFlstjHSNZZ51aVOqjpuDcd0FKWlIKqc6DxjDXbfYUQkuyfdeq1HM8vRoot1/GcvCF7KcwnIncDqBv1gfZQa47Nau9Eqfqhi4uw7zU9kUy7CCHWH4UA/WENltWEhykE5JKkgnsJeGnWK1SST+KnbCZcg5cSR7etjQpLJYEVzZu2MvbFzJbAqDAgpUDkdD+HmKbxGqWXoUBt5YiEF+S1hCivqEI+JRI9PCAU2MwRKTbCpDgDq1nDMl/CvXDuxUI4wtkSVKtSAA5KgXyyqVHcWD8zA3R+9kYygLSoKZJIOv+WuuoND2Q26PrUbWlKs0hQJ4V/tDk7YiSpM1a5bmOiwzwSW0pHRbkRYoyYmI2VL2SE4VpIIdCiSktmwNQc84632hUqWoF5kpYYLDEjgRkoEHeIut3R5SyShYVMTmDqDof7QhRa51kUoEYRqhTseI/TxiOcWmVwaaFRdAIRNSrJNQpCyCQCGYpNKUVrBluJRMmiWw+9I5AksQOEXTbyUsmZgCCSwI91s8NGCiPezFd8TmWUBRliodgc3Hul97GFSZTxrYHbRZkywnCnFmubNzJ/Nn3Qus19TpZezWkKSB7JVjSOFQ47u2NgrojhlTZeGXN61LKKyoKA3IW9K1ygG5OiCpQQiYlCZaFFYIIUtSmADnLCAMmrq8bVbZrbekF3T0nUuSVTlAFs0gtlUimTxkpd6BE1M22TkzFPsCYJi0j5Ugh69kbq5JKBMmycIKCCa76A+cKB0aXaAlC0yymzrUmWVApKQ7kOkjEC71eOQr6dl+IAvm0JmtNSlIIIBKeLPoC1XAOUa7o7ZggKmLfEvZL5sD9XgaddRmLQmijmtWQZOQA3UAA3bofdUycJOWTAvxy3mKeGNuyXyJ1SRVOtwCiAlRj2IqkjNlDm48I6H4klgk0T+uxjDhCqAHaI10Y5DIjXfAfTZ1pl4Q+Ha/fYkxbIxibjKtkOc32TUht/q0VTrWJq0YQQCsJr+VZP0hc+qGcT/0LbDIBUMQDdclbEUIWggU5iI2yXhW6fiWO0LPoREpFoGBR/0koJ+WYf8AyYWXpe2GVJmH3p85xqzjxoIklsvg6ZprqtSlYgTQNX0iN5XyAMKM3AUp2CHLBRMAWZRwq2ilJqTrygW39IrPZ5ZSC+KpSipJ3qUaD90hK2PY1uO0ykzjhmJXmlwctavvbtiybeSftBlpxFKiSVMWSqlArJT7oxKE220HHLlYEgUJZLjmqp8uUFWbpJNs+xaZLJLMtNX1oahRHAwdAWrs0tmtkwz14FJaWkYnclSjVIalGG/WH0mZNUAo7L1IB8ClQLDiDGCuq+Aq3KCVbE1A2hliGRO7cecba7l9WHJfe5yDalqk/SPR4P4PL8hv2uwmWmaaqKhyWG8svSOiXXlgxGUdDRQku27imYslSVJckmoNdDRqA6HQR7akoC5IlM3WOavop2gaz2/rE1y6xAI/Ccn+ahjy9r0CAZgYkJOHmSEj1hHI1Q/hWxfdCMVmnnVaVN2Go74y3TBbSLIBqJkz/kpgfKHVmnrko6rJQUVH8qkOrvU3aYS/xF2J0mWfZTISD3qfvaJS0oT0qUbKqW5C3ABD1GRy107ol0Yu7rCpZCmS1E4XbeMQNWA3ZmsZYpdTAkPThvzjYdFL76mSsggKc9v6BoBquhidjidetjknArryoNTCk8nJHrEOkEuWqyqWgKSycQdTk61DkNzryjF3xb1TJmIqAxGp3jWnZDG8r7xWbqnrR/yjPvaMkZvsl0RtOG2SyahboPIuG8qx9Slywksaucnd2AFH4+kfK+j96Is9plzVpxIapDUJoS2prlH0O9Lek4TIAUZjMTXZFaDj9Yt4Ho83yVTsfG3hNCpiOB+sdChRUdottV2ikHhqI6Hk1sUz7Zh2gheNQUnZTsKJFDWqS7HsiqbZjMtKZHuS0oKuSQ/iTDCTNUhSnqDVPdUcGMVWSQtAmzF1VNIAYaAMgdpryHGJJbL+NJdAU/7yYJjN1k1CflQxX3rp8sZf+I8hSrStTEpwpDirMP1jbqsRM+Uj3ZSQ/M7R5lgO+AL/ALEftCyB8PkKcj9IXQ9M+ZoX92a02fBieR/WLZFqKQ1QHNe0w+vToyXxykuk+0jPPVO8cNIWfy2jKBZ66Hn41gWgrBggPWrMSfCLbOEggvWugPnlFn8vAah8+zlEzdjsavuGfCNizWCJlgg1orIaad2+Pq1x2FSbPKGFRIQnZDA5OanLPwjMdHuiSesQqaktogv3/vON9a5cwqoGQE9pPEcIo4V2R+Q7pFv8rRSqksGZj6GOhFa7nUFbRUSauFfXWOikkt/hbJszpDbiO/WD5MjbRudxwpFdiyg2T7vOAcUUpkbPZvvCo71H+n0EQnWHHNL5U8BByPaMeH2oHFB2KlXRgUWqk1bdvY6RXaOj0uZmP+pfvFDD8R4rKOYo7kzNJ6HymzV3CC7FcEmUXoTyeGiomjKNijZMEkSGUZhDqOQ3DQQYl9Ygc4kY6ogtk3j2KjHQVAW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-547688"/>
            <a:ext cx="8001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1038082" y="2188710"/>
            <a:ext cx="2166938" cy="3760570"/>
            <a:chOff x="2208" y="1296"/>
            <a:chExt cx="1365" cy="2542"/>
          </a:xfrm>
        </p:grpSpPr>
        <p:sp>
          <p:nvSpPr>
            <p:cNvPr id="1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gray">
            <a:xfrm>
              <a:off x="2240" y="2830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1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 sz="1800">
                <a:solidFill>
                  <a:srgbClr val="1A1A70"/>
                </a:solidFill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gray">
            <a:xfrm>
              <a:off x="2256" y="1686"/>
              <a:ext cx="1296" cy="1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Sommer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les 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quatres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notes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Diviser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la 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somme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par 4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Si le 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résultat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est 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supérieur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à 10 est 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admis</a:t>
              </a:r>
              <a:endParaRPr lang="en-US" sz="14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Sinon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informer 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que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l’étudiant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est 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ajourné</a:t>
              </a:r>
              <a:endParaRPr lang="en-US" sz="1800" dirty="0">
                <a:solidFill>
                  <a:srgbClr val="1A1A70"/>
                </a:solidFill>
              </a:endParaRPr>
            </a:p>
          </p:txBody>
        </p:sp>
        <p:sp>
          <p:nvSpPr>
            <p:cNvPr id="2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  <p:sp>
          <p:nvSpPr>
            <p:cNvPr id="2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fr-FR" sz="1800">
                <a:solidFill>
                  <a:srgbClr val="1A1A7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392980" y="81209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CONCEPT</a:t>
            </a:r>
            <a:endParaRPr lang="fr-FR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5" name="Freeform 16"/>
          <p:cNvSpPr>
            <a:spLocks/>
          </p:cNvSpPr>
          <p:nvPr/>
        </p:nvSpPr>
        <p:spPr bwMode="gray">
          <a:xfrm>
            <a:off x="1459562" y="1842000"/>
            <a:ext cx="1176338" cy="34671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90B54D">
                  <a:gamma/>
                  <a:tint val="0"/>
                  <a:invGamma/>
                </a:srgbClr>
              </a:gs>
              <a:gs pos="100000">
                <a:srgbClr val="90B54D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A1A7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gray">
          <a:xfrm>
            <a:off x="510238" y="1112452"/>
            <a:ext cx="3265488" cy="10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Moyenne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générale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d’un étudiant à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partir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de 4 notes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40" y="1985767"/>
            <a:ext cx="1335087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67944" y="2624268"/>
            <a:ext cx="4756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tisteSSK" pitchFamily="2" charset="0"/>
              </a:rPr>
              <a:t>Note1 + Note 2 + Note 3 + Note 4 = S</a:t>
            </a:r>
          </a:p>
          <a:p>
            <a:r>
              <a:rPr lang="fr-FR" dirty="0" smtClean="0">
                <a:latin typeface="ArtisteSSK" pitchFamily="2" charset="0"/>
              </a:rPr>
              <a:t>S/4=M</a:t>
            </a:r>
          </a:p>
          <a:p>
            <a:r>
              <a:rPr lang="fr-FR" dirty="0" smtClean="0">
                <a:latin typeface="ArtisteSSK" pitchFamily="2" charset="0"/>
              </a:rPr>
              <a:t>M &gt;= 10 : admis</a:t>
            </a:r>
          </a:p>
          <a:p>
            <a:r>
              <a:rPr lang="fr-FR" dirty="0" smtClean="0">
                <a:latin typeface="ArtisteSSK" pitchFamily="2" charset="0"/>
              </a:rPr>
              <a:t>M &lt; 10: ajourné</a:t>
            </a:r>
            <a:endParaRPr lang="fr-FR" dirty="0">
              <a:latin typeface="ArtisteS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04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2" grpId="0"/>
      <p:bldP spid="3" grpId="0"/>
    </p:bldLst>
  </p:timing>
</p:sld>
</file>

<file path=ppt/theme/theme1.xml><?xml version="1.0" encoding="utf-8"?>
<a:theme xmlns:a="http://schemas.openxmlformats.org/drawingml/2006/main" name="1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</Template>
  <TotalTime>726</TotalTime>
  <Words>2101</Words>
  <Application>Microsoft Office PowerPoint</Application>
  <PresentationFormat>Affichage à l'écran (4:3)</PresentationFormat>
  <Paragraphs>355</Paragraphs>
  <Slides>46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147</vt:lpstr>
      <vt:lpstr>Présentation PowerPoint</vt:lpstr>
      <vt:lpstr>Pourquoi?</vt:lpstr>
      <vt:lpstr>Présentation PowerPoint</vt:lpstr>
      <vt:lpstr>ALGORITHMIQUE  </vt:lpstr>
      <vt:lpstr>ALGORITHMIQUE</vt:lpstr>
      <vt:lpstr>Présentation PowerPoint</vt:lpstr>
      <vt:lpstr>ALGORITHMIQUE</vt:lpstr>
      <vt:lpstr>Présentation PowerPoint</vt:lpstr>
      <vt:lpstr>Présentation PowerPoint</vt:lpstr>
      <vt:lpstr>Problème et énoncé</vt:lpstr>
      <vt:lpstr>Résolution de problèmes</vt:lpstr>
      <vt:lpstr>Un exemple</vt:lpstr>
      <vt:lpstr>Exécution avec 174 et 72</vt:lpstr>
      <vt:lpstr>Exécution avec 174 et 72</vt:lpstr>
      <vt:lpstr>Langages</vt:lpstr>
      <vt:lpstr>Langages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AUTRE EXEMPLE:  RECETTE DE CUISINE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Langage algorithmique Étapes de la conception</vt:lpstr>
      <vt:lpstr>Langage algorithmique Étapes de la conception</vt:lpstr>
      <vt:lpstr>Langage algorithmique Données et résultats</vt:lpstr>
      <vt:lpstr>Langage algorithmique Données et résultats</vt:lpstr>
      <vt:lpstr>Exemples</vt:lpstr>
      <vt:lpstr>Idée de l’algorithme</vt:lpstr>
      <vt:lpstr>Lexique des variables</vt:lpstr>
      <vt:lpstr>Lexique des variables</vt:lpstr>
      <vt:lpstr>Lexique des variables</vt:lpstr>
      <vt:lpstr>Algorithme</vt:lpstr>
      <vt:lpstr>Déroulement</vt:lpstr>
      <vt:lpstr>Exemple complet : superficie d’un champ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ALGORITHMIQUE ET STRUCTURE DE DONNEE</dc:title>
  <dc:creator>click</dc:creator>
  <cp:lastModifiedBy>Tlemsani</cp:lastModifiedBy>
  <cp:revision>112</cp:revision>
  <dcterms:created xsi:type="dcterms:W3CDTF">2011-10-07T08:26:58Z</dcterms:created>
  <dcterms:modified xsi:type="dcterms:W3CDTF">2013-10-04T18:40:52Z</dcterms:modified>
</cp:coreProperties>
</file>