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305" r:id="rId2"/>
    <p:sldId id="303" r:id="rId3"/>
    <p:sldId id="288" r:id="rId4"/>
    <p:sldId id="291" r:id="rId5"/>
    <p:sldId id="292" r:id="rId6"/>
    <p:sldId id="293" r:id="rId7"/>
    <p:sldId id="301" r:id="rId8"/>
    <p:sldId id="295" r:id="rId9"/>
    <p:sldId id="299" r:id="rId10"/>
    <p:sldId id="306" r:id="rId11"/>
    <p:sldId id="307" r:id="rId12"/>
    <p:sldId id="304"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6" r:id="rId28"/>
  </p:sldIdLst>
  <p:sldSz cx="9906000" cy="6858000" type="A4"/>
  <p:notesSz cx="6858000" cy="9144000"/>
  <p:defaultTextStyle>
    <a:defPPr>
      <a:defRPr lang="fr-FR"/>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ED0"/>
    <a:srgbClr val="5FDE00"/>
    <a:srgbClr val="02DC93"/>
    <a:srgbClr val="D64308"/>
    <a:srgbClr val="B7DB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876"/>
  </p:normalViewPr>
  <p:slideViewPr>
    <p:cSldViewPr>
      <p:cViewPr varScale="1">
        <p:scale>
          <a:sx n="57" d="100"/>
          <a:sy n="57" d="100"/>
        </p:scale>
        <p:origin x="904" y="17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8BF72-C2FD-499C-B667-14C14EEBD3D4}" type="datetimeFigureOut">
              <a:rPr lang="fr-FR" smtClean="0"/>
              <a:pPr/>
              <a:t>19/03/2023</a:t>
            </a:fld>
            <a:endParaRPr lang="fr-FR" dirty="0"/>
          </a:p>
        </p:txBody>
      </p:sp>
      <p:sp>
        <p:nvSpPr>
          <p:cNvPr id="4" name="Espace réservé de l'image des diapositives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FE973-FF04-4313-B62F-B68D10619CD3}" type="slidenum">
              <a:rPr lang="fr-FR" smtClean="0"/>
              <a:pPr/>
              <a:t>‹N°›</a:t>
            </a:fld>
            <a:endParaRPr lang="fr-FR" dirty="0"/>
          </a:p>
        </p:txBody>
      </p:sp>
    </p:spTree>
    <p:extLst>
      <p:ext uri="{BB962C8B-B14F-4D97-AF65-F5344CB8AC3E}">
        <p14:creationId xmlns:p14="http://schemas.microsoft.com/office/powerpoint/2010/main" val="3439769244"/>
      </p:ext>
    </p:extLst>
  </p:cSld>
  <p:clrMap bg1="lt1" tx1="dk1" bg2="lt2" tx2="dk2" accent1="accent1" accent2="accent2" accent3="accent3" accent4="accent4" accent5="accent5" accent6="accent6" hlink="hlink" folHlink="folHlink"/>
  <p:notesStyle>
    <a:lvl1pPr marL="0" algn="l" defTabSz="684154" rtl="0" eaLnBrk="1" latinLnBrk="0" hangingPunct="1">
      <a:defRPr sz="900" kern="1200">
        <a:solidFill>
          <a:schemeClr val="tx1"/>
        </a:solidFill>
        <a:latin typeface="+mn-lt"/>
        <a:ea typeface="+mn-ea"/>
        <a:cs typeface="+mn-cs"/>
      </a:defRPr>
    </a:lvl1pPr>
    <a:lvl2pPr marL="342077" algn="l" defTabSz="684154" rtl="0" eaLnBrk="1" latinLnBrk="0" hangingPunct="1">
      <a:defRPr sz="900" kern="1200">
        <a:solidFill>
          <a:schemeClr val="tx1"/>
        </a:solidFill>
        <a:latin typeface="+mn-lt"/>
        <a:ea typeface="+mn-ea"/>
        <a:cs typeface="+mn-cs"/>
      </a:defRPr>
    </a:lvl2pPr>
    <a:lvl3pPr marL="684154" algn="l" defTabSz="684154" rtl="0" eaLnBrk="1" latinLnBrk="0" hangingPunct="1">
      <a:defRPr sz="900" kern="1200">
        <a:solidFill>
          <a:schemeClr val="tx1"/>
        </a:solidFill>
        <a:latin typeface="+mn-lt"/>
        <a:ea typeface="+mn-ea"/>
        <a:cs typeface="+mn-cs"/>
      </a:defRPr>
    </a:lvl3pPr>
    <a:lvl4pPr marL="1026231" algn="l" defTabSz="684154" rtl="0" eaLnBrk="1" latinLnBrk="0" hangingPunct="1">
      <a:defRPr sz="900" kern="1200">
        <a:solidFill>
          <a:schemeClr val="tx1"/>
        </a:solidFill>
        <a:latin typeface="+mn-lt"/>
        <a:ea typeface="+mn-ea"/>
        <a:cs typeface="+mn-cs"/>
      </a:defRPr>
    </a:lvl4pPr>
    <a:lvl5pPr marL="1368308" algn="l" defTabSz="684154" rtl="0" eaLnBrk="1" latinLnBrk="0" hangingPunct="1">
      <a:defRPr sz="900" kern="1200">
        <a:solidFill>
          <a:schemeClr val="tx1"/>
        </a:solidFill>
        <a:latin typeface="+mn-lt"/>
        <a:ea typeface="+mn-ea"/>
        <a:cs typeface="+mn-cs"/>
      </a:defRPr>
    </a:lvl5pPr>
    <a:lvl6pPr marL="1710385" algn="l" defTabSz="684154" rtl="0" eaLnBrk="1" latinLnBrk="0" hangingPunct="1">
      <a:defRPr sz="900" kern="1200">
        <a:solidFill>
          <a:schemeClr val="tx1"/>
        </a:solidFill>
        <a:latin typeface="+mn-lt"/>
        <a:ea typeface="+mn-ea"/>
        <a:cs typeface="+mn-cs"/>
      </a:defRPr>
    </a:lvl6pPr>
    <a:lvl7pPr marL="2052462" algn="l" defTabSz="684154" rtl="0" eaLnBrk="1" latinLnBrk="0" hangingPunct="1">
      <a:defRPr sz="900" kern="1200">
        <a:solidFill>
          <a:schemeClr val="tx1"/>
        </a:solidFill>
        <a:latin typeface="+mn-lt"/>
        <a:ea typeface="+mn-ea"/>
        <a:cs typeface="+mn-cs"/>
      </a:defRPr>
    </a:lvl7pPr>
    <a:lvl8pPr marL="2394539" algn="l" defTabSz="684154" rtl="0" eaLnBrk="1" latinLnBrk="0" hangingPunct="1">
      <a:defRPr sz="900" kern="1200">
        <a:solidFill>
          <a:schemeClr val="tx1"/>
        </a:solidFill>
        <a:latin typeface="+mn-lt"/>
        <a:ea typeface="+mn-ea"/>
        <a:cs typeface="+mn-cs"/>
      </a:defRPr>
    </a:lvl8pPr>
    <a:lvl9pPr marL="2736616" algn="l" defTabSz="68415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52500" y="685800"/>
            <a:ext cx="4953000" cy="3429000"/>
          </a:xfrm>
        </p:spPr>
      </p:sp>
      <p:sp>
        <p:nvSpPr>
          <p:cNvPr id="3" name="Espace réservé des commentaires 2"/>
          <p:cNvSpPr>
            <a:spLocks noGrp="1"/>
          </p:cNvSpPr>
          <p:nvPr>
            <p:ph type="body" idx="1"/>
          </p:nvPr>
        </p:nvSpPr>
        <p:spPr/>
        <p:txBody>
          <a:bodyPr/>
          <a:lstStyle/>
          <a:p>
            <a:r>
              <a:rPr lang="fr-FR" dirty="0"/>
              <a:t>Ce type de structure est très ancien. Les nomades du Maghreb ou du Moyen- Orient ont depuis fort  longtemps l’usage de grandes tentes en peau.</a:t>
            </a:r>
          </a:p>
          <a:p>
            <a:r>
              <a:rPr lang="fr-FR" dirty="0"/>
              <a:t>Il y a plus de vingt siècles, les Romains tendaient au-dessus des stades et des cirques d’immenses vélums en toile de lin, renforcés par des filins de chanvre et ancrés dans les maçonneries</a:t>
            </a:r>
          </a:p>
        </p:txBody>
      </p:sp>
      <p:sp>
        <p:nvSpPr>
          <p:cNvPr id="4" name="Espace réservé du numéro de diapositive 3"/>
          <p:cNvSpPr>
            <a:spLocks noGrp="1"/>
          </p:cNvSpPr>
          <p:nvPr>
            <p:ph type="sldNum" sz="quarter" idx="10"/>
          </p:nvPr>
        </p:nvSpPr>
        <p:spPr/>
        <p:txBody>
          <a:bodyPr/>
          <a:lstStyle/>
          <a:p>
            <a:fld id="{6E67EADF-BE27-4D69-BB68-0E5AF2FBAF6E}" type="slidenum">
              <a:rPr lang="fr-FR" smtClean="0"/>
              <a:pPr/>
              <a:t>3</a:t>
            </a:fld>
            <a:endParaRPr lang="fr-FR" dirty="0"/>
          </a:p>
        </p:txBody>
      </p:sp>
    </p:spTree>
    <p:extLst>
      <p:ext uri="{BB962C8B-B14F-4D97-AF65-F5344CB8AC3E}">
        <p14:creationId xmlns:p14="http://schemas.microsoft.com/office/powerpoint/2010/main" val="412774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52500" y="685800"/>
            <a:ext cx="4953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37FE973-FF04-4313-B62F-B68D10619CD3}" type="slidenum">
              <a:rPr lang="fr-FR" smtClean="0"/>
              <a:pPr/>
              <a:t>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52500" y="685800"/>
            <a:ext cx="4953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37FE973-FF04-4313-B62F-B68D10619CD3}" type="slidenum">
              <a:rPr lang="fr-FR" smtClean="0"/>
              <a:pPr/>
              <a:t>13</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7"/>
            <a:ext cx="8420100" cy="1470025"/>
          </a:xfrm>
        </p:spPr>
        <p:txBody>
          <a:bodyPr/>
          <a:lstStyle/>
          <a:p>
            <a:r>
              <a:rPr lang="fr-FR"/>
              <a:t>Cliquez pour modifier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50" indent="0" algn="ctr">
              <a:buNone/>
              <a:defRPr>
                <a:solidFill>
                  <a:schemeClr val="tx1">
                    <a:tint val="75000"/>
                  </a:schemeClr>
                </a:solidFill>
              </a:defRPr>
            </a:lvl2pPr>
            <a:lvl3pPr marL="957700" indent="0" algn="ctr">
              <a:buNone/>
              <a:defRPr>
                <a:solidFill>
                  <a:schemeClr val="tx1">
                    <a:tint val="75000"/>
                  </a:schemeClr>
                </a:solidFill>
              </a:defRPr>
            </a:lvl3pPr>
            <a:lvl4pPr marL="1436551" indent="0" algn="ctr">
              <a:buNone/>
              <a:defRPr>
                <a:solidFill>
                  <a:schemeClr val="tx1">
                    <a:tint val="75000"/>
                  </a:schemeClr>
                </a:solidFill>
              </a:defRPr>
            </a:lvl4pPr>
            <a:lvl5pPr marL="1915402" indent="0" algn="ctr">
              <a:buNone/>
              <a:defRPr>
                <a:solidFill>
                  <a:schemeClr val="tx1">
                    <a:tint val="75000"/>
                  </a:schemeClr>
                </a:solidFill>
              </a:defRPr>
            </a:lvl5pPr>
            <a:lvl6pPr marL="2394252" indent="0" algn="ctr">
              <a:buNone/>
              <a:defRPr>
                <a:solidFill>
                  <a:schemeClr val="tx1">
                    <a:tint val="75000"/>
                  </a:schemeClr>
                </a:solidFill>
              </a:defRPr>
            </a:lvl6pPr>
            <a:lvl7pPr marL="2873102" indent="0" algn="ctr">
              <a:buNone/>
              <a:defRPr>
                <a:solidFill>
                  <a:schemeClr val="tx1">
                    <a:tint val="75000"/>
                  </a:schemeClr>
                </a:solidFill>
              </a:defRPr>
            </a:lvl7pPr>
            <a:lvl8pPr marL="3351952" indent="0" algn="ctr">
              <a:buNone/>
              <a:defRPr>
                <a:solidFill>
                  <a:schemeClr val="tx1">
                    <a:tint val="75000"/>
                  </a:schemeClr>
                </a:solidFill>
              </a:defRPr>
            </a:lvl8pPr>
            <a:lvl9pPr marL="3830803"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516CAFD-09FB-4036-A368-0BD218972E73}" type="datetimeFigureOut">
              <a:rPr lang="fr-FR" smtClean="0"/>
              <a:pPr/>
              <a:t>19/03/2023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7202910-A492-4583-A2F6-F4AECBE0C33C}"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516CAFD-09FB-4036-A368-0BD218972E73}" type="datetimeFigureOut">
              <a:rPr lang="fr-FR" smtClean="0"/>
              <a:pPr/>
              <a:t>19/03/2023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7202910-A492-4583-A2F6-F4AECBE0C33C}"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055624" y="384175"/>
            <a:ext cx="3119702" cy="819308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93076" y="384175"/>
            <a:ext cx="9197446" cy="81930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516CAFD-09FB-4036-A368-0BD218972E73}" type="datetimeFigureOut">
              <a:rPr lang="fr-FR" smtClean="0"/>
              <a:pPr/>
              <a:t>19/03/2023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7202910-A492-4583-A2F6-F4AECBE0C33C}"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516CAFD-09FB-4036-A368-0BD218972E73}" type="datetimeFigureOut">
              <a:rPr lang="fr-FR" smtClean="0"/>
              <a:pPr/>
              <a:t>19/03/2023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7202910-A492-4583-A2F6-F4AECBE0C33C}"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2"/>
            <a:ext cx="8420100" cy="1362075"/>
          </a:xfrm>
        </p:spPr>
        <p:txBody>
          <a:bodyPr anchor="t"/>
          <a:lstStyle>
            <a:lvl1pPr algn="l">
              <a:defRPr sz="4200" b="1" cap="all"/>
            </a:lvl1pPr>
          </a:lstStyle>
          <a:p>
            <a:r>
              <a:rPr lang="fr-FR"/>
              <a:t>Cliquez pour modifier le style du titre</a:t>
            </a:r>
          </a:p>
        </p:txBody>
      </p:sp>
      <p:sp>
        <p:nvSpPr>
          <p:cNvPr id="3" name="Espace réservé du texte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50" indent="0">
              <a:buNone/>
              <a:defRPr sz="1900">
                <a:solidFill>
                  <a:schemeClr val="tx1">
                    <a:tint val="75000"/>
                  </a:schemeClr>
                </a:solidFill>
              </a:defRPr>
            </a:lvl2pPr>
            <a:lvl3pPr marL="957700" indent="0">
              <a:buNone/>
              <a:defRPr sz="1600">
                <a:solidFill>
                  <a:schemeClr val="tx1">
                    <a:tint val="75000"/>
                  </a:schemeClr>
                </a:solidFill>
              </a:defRPr>
            </a:lvl3pPr>
            <a:lvl4pPr marL="1436551" indent="0">
              <a:buNone/>
              <a:defRPr sz="1500">
                <a:solidFill>
                  <a:schemeClr val="tx1">
                    <a:tint val="75000"/>
                  </a:schemeClr>
                </a:solidFill>
              </a:defRPr>
            </a:lvl4pPr>
            <a:lvl5pPr marL="1915402" indent="0">
              <a:buNone/>
              <a:defRPr sz="1500">
                <a:solidFill>
                  <a:schemeClr val="tx1">
                    <a:tint val="75000"/>
                  </a:schemeClr>
                </a:solidFill>
              </a:defRPr>
            </a:lvl5pPr>
            <a:lvl6pPr marL="2394252" indent="0">
              <a:buNone/>
              <a:defRPr sz="1500">
                <a:solidFill>
                  <a:schemeClr val="tx1">
                    <a:tint val="75000"/>
                  </a:schemeClr>
                </a:solidFill>
              </a:defRPr>
            </a:lvl6pPr>
            <a:lvl7pPr marL="2873102" indent="0">
              <a:buNone/>
              <a:defRPr sz="1500">
                <a:solidFill>
                  <a:schemeClr val="tx1">
                    <a:tint val="75000"/>
                  </a:schemeClr>
                </a:solidFill>
              </a:defRPr>
            </a:lvl7pPr>
            <a:lvl8pPr marL="3351952" indent="0">
              <a:buNone/>
              <a:defRPr sz="1500">
                <a:solidFill>
                  <a:schemeClr val="tx1">
                    <a:tint val="75000"/>
                  </a:schemeClr>
                </a:solidFill>
              </a:defRPr>
            </a:lvl8pPr>
            <a:lvl9pPr marL="3830803" indent="0">
              <a:buNone/>
              <a:defRPr sz="15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516CAFD-09FB-4036-A368-0BD218972E73}" type="datetimeFigureOut">
              <a:rPr lang="fr-FR" smtClean="0"/>
              <a:pPr/>
              <a:t>19/03/2023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7202910-A492-4583-A2F6-F4AECBE0C33C}"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93078" y="2239963"/>
            <a:ext cx="6158574" cy="633730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7016751" y="2239963"/>
            <a:ext cx="6158574" cy="633730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516CAFD-09FB-4036-A368-0BD218972E73}" type="datetimeFigureOut">
              <a:rPr lang="fr-FR" smtClean="0"/>
              <a:pPr/>
              <a:t>19/03/2023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7202910-A492-4583-A2F6-F4AECBE0C33C}"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500" b="1"/>
            </a:lvl1pPr>
            <a:lvl2pPr marL="478850" indent="0">
              <a:buNone/>
              <a:defRPr sz="2100" b="1"/>
            </a:lvl2pPr>
            <a:lvl3pPr marL="957700" indent="0">
              <a:buNone/>
              <a:defRPr sz="1900" b="1"/>
            </a:lvl3pPr>
            <a:lvl4pPr marL="1436551" indent="0">
              <a:buNone/>
              <a:defRPr sz="1600" b="1"/>
            </a:lvl4pPr>
            <a:lvl5pPr marL="1915402" indent="0">
              <a:buNone/>
              <a:defRPr sz="1600" b="1"/>
            </a:lvl5pPr>
            <a:lvl6pPr marL="2394252" indent="0">
              <a:buNone/>
              <a:defRPr sz="1600" b="1"/>
            </a:lvl6pPr>
            <a:lvl7pPr marL="2873102" indent="0">
              <a:buNone/>
              <a:defRPr sz="1600" b="1"/>
            </a:lvl7pPr>
            <a:lvl8pPr marL="3351952" indent="0">
              <a:buNone/>
              <a:defRPr sz="1600" b="1"/>
            </a:lvl8pPr>
            <a:lvl9pPr marL="3830803"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2" y="1535113"/>
            <a:ext cx="4378590" cy="639762"/>
          </a:xfrm>
        </p:spPr>
        <p:txBody>
          <a:bodyPr anchor="b"/>
          <a:lstStyle>
            <a:lvl1pPr marL="0" indent="0">
              <a:buNone/>
              <a:defRPr sz="2500" b="1"/>
            </a:lvl1pPr>
            <a:lvl2pPr marL="478850" indent="0">
              <a:buNone/>
              <a:defRPr sz="2100" b="1"/>
            </a:lvl2pPr>
            <a:lvl3pPr marL="957700" indent="0">
              <a:buNone/>
              <a:defRPr sz="1900" b="1"/>
            </a:lvl3pPr>
            <a:lvl4pPr marL="1436551" indent="0">
              <a:buNone/>
              <a:defRPr sz="1600" b="1"/>
            </a:lvl4pPr>
            <a:lvl5pPr marL="1915402" indent="0">
              <a:buNone/>
              <a:defRPr sz="1600" b="1"/>
            </a:lvl5pPr>
            <a:lvl6pPr marL="2394252" indent="0">
              <a:buNone/>
              <a:defRPr sz="1600" b="1"/>
            </a:lvl6pPr>
            <a:lvl7pPr marL="2873102" indent="0">
              <a:buNone/>
              <a:defRPr sz="1600" b="1"/>
            </a:lvl7pPr>
            <a:lvl8pPr marL="3351952" indent="0">
              <a:buNone/>
              <a:defRPr sz="1600" b="1"/>
            </a:lvl8pPr>
            <a:lvl9pPr marL="3830803"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516CAFD-09FB-4036-A368-0BD218972E73}" type="datetimeFigureOut">
              <a:rPr lang="fr-FR" smtClean="0"/>
              <a:pPr/>
              <a:t>19/03/2023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17202910-A492-4583-A2F6-F4AECBE0C33C}"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516CAFD-09FB-4036-A368-0BD218972E73}" type="datetimeFigureOut">
              <a:rPr lang="fr-FR" smtClean="0"/>
              <a:pPr/>
              <a:t>19/03/2023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7202910-A492-4583-A2F6-F4AECBE0C33C}"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16CAFD-09FB-4036-A368-0BD218972E73}" type="datetimeFigureOut">
              <a:rPr lang="fr-FR" smtClean="0"/>
              <a:pPr/>
              <a:t>19/03/2023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7202910-A492-4583-A2F6-F4AECBE0C33C}"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1" y="273050"/>
            <a:ext cx="3259006" cy="1162050"/>
          </a:xfrm>
        </p:spPr>
        <p:txBody>
          <a:bodyPr anchor="b"/>
          <a:lstStyle>
            <a:lvl1pPr algn="l">
              <a:defRPr sz="2100" b="1"/>
            </a:lvl1pPr>
          </a:lstStyle>
          <a:p>
            <a:r>
              <a:rPr lang="fr-FR"/>
              <a:t>Cliquez pour modifier le style du titre</a:t>
            </a:r>
          </a:p>
        </p:txBody>
      </p:sp>
      <p:sp>
        <p:nvSpPr>
          <p:cNvPr id="3" name="Espace réservé du contenu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1" y="1435101"/>
            <a:ext cx="3259006" cy="4691063"/>
          </a:xfrm>
        </p:spPr>
        <p:txBody>
          <a:bodyPr/>
          <a:lstStyle>
            <a:lvl1pPr marL="0" indent="0">
              <a:buNone/>
              <a:defRPr sz="1500"/>
            </a:lvl1pPr>
            <a:lvl2pPr marL="478850" indent="0">
              <a:buNone/>
              <a:defRPr sz="1300"/>
            </a:lvl2pPr>
            <a:lvl3pPr marL="957700" indent="0">
              <a:buNone/>
              <a:defRPr sz="1000"/>
            </a:lvl3pPr>
            <a:lvl4pPr marL="1436551" indent="0">
              <a:buNone/>
              <a:defRPr sz="1000"/>
            </a:lvl4pPr>
            <a:lvl5pPr marL="1915402" indent="0">
              <a:buNone/>
              <a:defRPr sz="1000"/>
            </a:lvl5pPr>
            <a:lvl6pPr marL="2394252" indent="0">
              <a:buNone/>
              <a:defRPr sz="1000"/>
            </a:lvl6pPr>
            <a:lvl7pPr marL="2873102" indent="0">
              <a:buNone/>
              <a:defRPr sz="1000"/>
            </a:lvl7pPr>
            <a:lvl8pPr marL="3351952" indent="0">
              <a:buNone/>
              <a:defRPr sz="1000"/>
            </a:lvl8pPr>
            <a:lvl9pPr marL="3830803"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516CAFD-09FB-4036-A368-0BD218972E73}" type="datetimeFigureOut">
              <a:rPr lang="fr-FR" smtClean="0"/>
              <a:pPr/>
              <a:t>19/03/2023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7202910-A492-4583-A2F6-F4AECBE0C33C}"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100" b="1"/>
            </a:lvl1pPr>
          </a:lstStyle>
          <a:p>
            <a:r>
              <a:rPr lang="fr-FR"/>
              <a:t>Cliquez pour modifier le style du titre</a:t>
            </a: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400"/>
            </a:lvl1pPr>
            <a:lvl2pPr marL="478850" indent="0">
              <a:buNone/>
              <a:defRPr sz="2900"/>
            </a:lvl2pPr>
            <a:lvl3pPr marL="957700" indent="0">
              <a:buNone/>
              <a:defRPr sz="2500"/>
            </a:lvl3pPr>
            <a:lvl4pPr marL="1436551" indent="0">
              <a:buNone/>
              <a:defRPr sz="2100"/>
            </a:lvl4pPr>
            <a:lvl5pPr marL="1915402" indent="0">
              <a:buNone/>
              <a:defRPr sz="2100"/>
            </a:lvl5pPr>
            <a:lvl6pPr marL="2394252" indent="0">
              <a:buNone/>
              <a:defRPr sz="2100"/>
            </a:lvl6pPr>
            <a:lvl7pPr marL="2873102" indent="0">
              <a:buNone/>
              <a:defRPr sz="2100"/>
            </a:lvl7pPr>
            <a:lvl8pPr marL="3351952" indent="0">
              <a:buNone/>
              <a:defRPr sz="2100"/>
            </a:lvl8pPr>
            <a:lvl9pPr marL="3830803" indent="0">
              <a:buNone/>
              <a:defRPr sz="2100"/>
            </a:lvl9pPr>
          </a:lstStyle>
          <a:p>
            <a:endParaRPr lang="fr-FR" dirty="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500"/>
            </a:lvl1pPr>
            <a:lvl2pPr marL="478850" indent="0">
              <a:buNone/>
              <a:defRPr sz="1300"/>
            </a:lvl2pPr>
            <a:lvl3pPr marL="957700" indent="0">
              <a:buNone/>
              <a:defRPr sz="1000"/>
            </a:lvl3pPr>
            <a:lvl4pPr marL="1436551" indent="0">
              <a:buNone/>
              <a:defRPr sz="1000"/>
            </a:lvl4pPr>
            <a:lvl5pPr marL="1915402" indent="0">
              <a:buNone/>
              <a:defRPr sz="1000"/>
            </a:lvl5pPr>
            <a:lvl6pPr marL="2394252" indent="0">
              <a:buNone/>
              <a:defRPr sz="1000"/>
            </a:lvl6pPr>
            <a:lvl7pPr marL="2873102" indent="0">
              <a:buNone/>
              <a:defRPr sz="1000"/>
            </a:lvl7pPr>
            <a:lvl8pPr marL="3351952" indent="0">
              <a:buNone/>
              <a:defRPr sz="1000"/>
            </a:lvl8pPr>
            <a:lvl9pPr marL="3830803"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516CAFD-09FB-4036-A368-0BD218972E73}" type="datetimeFigureOut">
              <a:rPr lang="fr-FR" smtClean="0"/>
              <a:pPr/>
              <a:t>19/03/2023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7202910-A492-4583-A2F6-F4AECBE0C33C}"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4638"/>
            <a:ext cx="8915400" cy="1143000"/>
          </a:xfrm>
          <a:prstGeom prst="rect">
            <a:avLst/>
          </a:prstGeom>
        </p:spPr>
        <p:txBody>
          <a:bodyPr vert="horz" lIns="95770" tIns="47886" rIns="95770" bIns="47886" rtlCol="0" anchor="ctr">
            <a:normAutofit/>
          </a:bodyPr>
          <a:lstStyle/>
          <a:p>
            <a:r>
              <a:rPr lang="fr-FR"/>
              <a:t>Cliquez pour modifier le style du titre</a:t>
            </a:r>
          </a:p>
        </p:txBody>
      </p:sp>
      <p:sp>
        <p:nvSpPr>
          <p:cNvPr id="3" name="Espace réservé du texte 2"/>
          <p:cNvSpPr>
            <a:spLocks noGrp="1"/>
          </p:cNvSpPr>
          <p:nvPr>
            <p:ph type="body" idx="1"/>
          </p:nvPr>
        </p:nvSpPr>
        <p:spPr>
          <a:xfrm>
            <a:off x="495300" y="1600201"/>
            <a:ext cx="8915400" cy="4525963"/>
          </a:xfrm>
          <a:prstGeom prst="rect">
            <a:avLst/>
          </a:prstGeom>
        </p:spPr>
        <p:txBody>
          <a:bodyPr vert="horz" lIns="95770" tIns="47886" rIns="95770" bIns="4788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95300" y="6356352"/>
            <a:ext cx="2311400" cy="365125"/>
          </a:xfrm>
          <a:prstGeom prst="rect">
            <a:avLst/>
          </a:prstGeom>
        </p:spPr>
        <p:txBody>
          <a:bodyPr vert="horz" lIns="95770" tIns="47886" rIns="95770" bIns="47886" rtlCol="0" anchor="ctr"/>
          <a:lstStyle>
            <a:lvl1pPr algn="l">
              <a:defRPr sz="1300">
                <a:solidFill>
                  <a:schemeClr val="tx1">
                    <a:tint val="75000"/>
                  </a:schemeClr>
                </a:solidFill>
              </a:defRPr>
            </a:lvl1pPr>
          </a:lstStyle>
          <a:p>
            <a:fld id="{7516CAFD-09FB-4036-A368-0BD218972E73}" type="datetimeFigureOut">
              <a:rPr lang="fr-FR" smtClean="0"/>
              <a:pPr/>
              <a:t>19/03/2023</a:t>
            </a:fld>
            <a:endParaRPr lang="fr-FR" dirty="0"/>
          </a:p>
        </p:txBody>
      </p:sp>
      <p:sp>
        <p:nvSpPr>
          <p:cNvPr id="5" name="Espace réservé du pied de page 4"/>
          <p:cNvSpPr>
            <a:spLocks noGrp="1"/>
          </p:cNvSpPr>
          <p:nvPr>
            <p:ph type="ftr" sz="quarter" idx="3"/>
          </p:nvPr>
        </p:nvSpPr>
        <p:spPr>
          <a:xfrm>
            <a:off x="3384550" y="6356352"/>
            <a:ext cx="3136900" cy="365125"/>
          </a:xfrm>
          <a:prstGeom prst="rect">
            <a:avLst/>
          </a:prstGeom>
        </p:spPr>
        <p:txBody>
          <a:bodyPr vert="horz" lIns="95770" tIns="47886" rIns="95770" bIns="47886" rtlCol="0" anchor="ctr"/>
          <a:lstStyle>
            <a:lvl1pPr algn="ctr">
              <a:defRPr sz="13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7099300" y="6356352"/>
            <a:ext cx="2311400" cy="365125"/>
          </a:xfrm>
          <a:prstGeom prst="rect">
            <a:avLst/>
          </a:prstGeom>
        </p:spPr>
        <p:txBody>
          <a:bodyPr vert="horz" lIns="95770" tIns="47886" rIns="95770" bIns="47886" rtlCol="0" anchor="ctr"/>
          <a:lstStyle>
            <a:lvl1pPr algn="r">
              <a:defRPr sz="1300">
                <a:solidFill>
                  <a:schemeClr val="tx1">
                    <a:tint val="75000"/>
                  </a:schemeClr>
                </a:solidFill>
              </a:defRPr>
            </a:lvl1pPr>
          </a:lstStyle>
          <a:p>
            <a:fld id="{17202910-A492-4583-A2F6-F4AECBE0C33C}"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57700" rtl="0" eaLnBrk="1" latinLnBrk="0" hangingPunct="1">
        <a:spcBef>
          <a:spcPct val="0"/>
        </a:spcBef>
        <a:buNone/>
        <a:defRPr sz="4600" kern="1200">
          <a:solidFill>
            <a:schemeClr val="tx1"/>
          </a:solidFill>
          <a:latin typeface="+mj-lt"/>
          <a:ea typeface="+mj-ea"/>
          <a:cs typeface="+mj-cs"/>
        </a:defRPr>
      </a:lvl1pPr>
    </p:titleStyle>
    <p:bodyStyle>
      <a:lvl1pPr marL="359138" indent="-359138" algn="l" defTabSz="957700"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8132" indent="-299281" algn="l" defTabSz="957700"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7126" indent="-239425" algn="l" defTabSz="957700"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5976" indent="-239425" algn="l" defTabSz="957700"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4826" indent="-239425" algn="l" defTabSz="957700"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3677" indent="-239425" algn="l" defTabSz="95770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527" indent="-239425" algn="l" defTabSz="95770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379" indent="-239425" algn="l" defTabSz="95770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229" indent="-239425" algn="l" defTabSz="95770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fr-FR"/>
      </a:defPPr>
      <a:lvl1pPr marL="0" algn="l" defTabSz="957700" rtl="0" eaLnBrk="1" latinLnBrk="0" hangingPunct="1">
        <a:defRPr sz="1900" kern="1200">
          <a:solidFill>
            <a:schemeClr val="tx1"/>
          </a:solidFill>
          <a:latin typeface="+mn-lt"/>
          <a:ea typeface="+mn-ea"/>
          <a:cs typeface="+mn-cs"/>
        </a:defRPr>
      </a:lvl1pPr>
      <a:lvl2pPr marL="478850" algn="l" defTabSz="957700" rtl="0" eaLnBrk="1" latinLnBrk="0" hangingPunct="1">
        <a:defRPr sz="1900" kern="1200">
          <a:solidFill>
            <a:schemeClr val="tx1"/>
          </a:solidFill>
          <a:latin typeface="+mn-lt"/>
          <a:ea typeface="+mn-ea"/>
          <a:cs typeface="+mn-cs"/>
        </a:defRPr>
      </a:lvl2pPr>
      <a:lvl3pPr marL="957700" algn="l" defTabSz="957700" rtl="0" eaLnBrk="1" latinLnBrk="0" hangingPunct="1">
        <a:defRPr sz="1900" kern="1200">
          <a:solidFill>
            <a:schemeClr val="tx1"/>
          </a:solidFill>
          <a:latin typeface="+mn-lt"/>
          <a:ea typeface="+mn-ea"/>
          <a:cs typeface="+mn-cs"/>
        </a:defRPr>
      </a:lvl3pPr>
      <a:lvl4pPr marL="1436551" algn="l" defTabSz="957700" rtl="0" eaLnBrk="1" latinLnBrk="0" hangingPunct="1">
        <a:defRPr sz="1900" kern="1200">
          <a:solidFill>
            <a:schemeClr val="tx1"/>
          </a:solidFill>
          <a:latin typeface="+mn-lt"/>
          <a:ea typeface="+mn-ea"/>
          <a:cs typeface="+mn-cs"/>
        </a:defRPr>
      </a:lvl4pPr>
      <a:lvl5pPr marL="1915402" algn="l" defTabSz="957700" rtl="0" eaLnBrk="1" latinLnBrk="0" hangingPunct="1">
        <a:defRPr sz="1900" kern="1200">
          <a:solidFill>
            <a:schemeClr val="tx1"/>
          </a:solidFill>
          <a:latin typeface="+mn-lt"/>
          <a:ea typeface="+mn-ea"/>
          <a:cs typeface="+mn-cs"/>
        </a:defRPr>
      </a:lvl5pPr>
      <a:lvl6pPr marL="2394252" algn="l" defTabSz="957700" rtl="0" eaLnBrk="1" latinLnBrk="0" hangingPunct="1">
        <a:defRPr sz="1900" kern="1200">
          <a:solidFill>
            <a:schemeClr val="tx1"/>
          </a:solidFill>
          <a:latin typeface="+mn-lt"/>
          <a:ea typeface="+mn-ea"/>
          <a:cs typeface="+mn-cs"/>
        </a:defRPr>
      </a:lvl6pPr>
      <a:lvl7pPr marL="2873102" algn="l" defTabSz="957700" rtl="0" eaLnBrk="1" latinLnBrk="0" hangingPunct="1">
        <a:defRPr sz="1900" kern="1200">
          <a:solidFill>
            <a:schemeClr val="tx1"/>
          </a:solidFill>
          <a:latin typeface="+mn-lt"/>
          <a:ea typeface="+mn-ea"/>
          <a:cs typeface="+mn-cs"/>
        </a:defRPr>
      </a:lvl7pPr>
      <a:lvl8pPr marL="3351952" algn="l" defTabSz="957700" rtl="0" eaLnBrk="1" latinLnBrk="0" hangingPunct="1">
        <a:defRPr sz="1900" kern="1200">
          <a:solidFill>
            <a:schemeClr val="tx1"/>
          </a:solidFill>
          <a:latin typeface="+mn-lt"/>
          <a:ea typeface="+mn-ea"/>
          <a:cs typeface="+mn-cs"/>
        </a:defRPr>
      </a:lvl8pPr>
      <a:lvl9pPr marL="3830803" algn="l" defTabSz="9577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1509"/>
            <a:ext cx="9906000" cy="833235"/>
          </a:xfrm>
          <a:solidFill>
            <a:schemeClr val="accent2"/>
          </a:solidFill>
        </p:spPr>
        <p:txBody>
          <a:bodyPr/>
          <a:lstStyle/>
          <a:p>
            <a:r>
              <a:rPr lang="fr-FR" sz="4800" b="1" dirty="0">
                <a:latin typeface="Stylus BT" pitchFamily="34" charset="0"/>
              </a:rPr>
              <a:t>Structure Tendue</a:t>
            </a:r>
            <a:r>
              <a:rPr lang="fr-FR" sz="4800" b="1" u="sng" dirty="0"/>
              <a:t> </a:t>
            </a:r>
          </a:p>
        </p:txBody>
      </p:sp>
      <p:sp>
        <p:nvSpPr>
          <p:cNvPr id="3" name="Espace réservé du contenu 2"/>
          <p:cNvSpPr>
            <a:spLocks noGrp="1"/>
          </p:cNvSpPr>
          <p:nvPr>
            <p:ph idx="1"/>
          </p:nvPr>
        </p:nvSpPr>
        <p:spPr/>
        <p:txBody>
          <a:bodyPr>
            <a:normAutofit fontScale="92500" lnSpcReduction="10000"/>
          </a:bodyPr>
          <a:lstStyle/>
          <a:p>
            <a:r>
              <a:rPr lang="fr-FR" dirty="0"/>
              <a:t>Définition </a:t>
            </a:r>
          </a:p>
          <a:p>
            <a:r>
              <a:rPr lang="fr-FR" dirty="0"/>
              <a:t>Origine de la structure tendue </a:t>
            </a:r>
          </a:p>
          <a:p>
            <a:r>
              <a:rPr lang="fr-FR" dirty="0"/>
              <a:t>Les éléments de la structure tendue</a:t>
            </a:r>
          </a:p>
          <a:p>
            <a:r>
              <a:rPr lang="fr-FR" dirty="0"/>
              <a:t>Matériaux des membranes  </a:t>
            </a:r>
          </a:p>
          <a:p>
            <a:r>
              <a:rPr lang="fr-FR" dirty="0"/>
              <a:t>Eléments de mise en tension les toiles </a:t>
            </a:r>
          </a:p>
          <a:p>
            <a:r>
              <a:rPr lang="fr-FR" dirty="0"/>
              <a:t>Exemples : </a:t>
            </a:r>
          </a:p>
          <a:p>
            <a:pPr marL="114938" indent="0">
              <a:buNone/>
            </a:pPr>
            <a:r>
              <a:rPr lang="fr-FR" dirty="0"/>
              <a:t>                      -Millénium dôme</a:t>
            </a:r>
          </a:p>
          <a:p>
            <a:pPr marL="114938" indent="0">
              <a:buNone/>
            </a:pPr>
            <a:r>
              <a:rPr lang="fr-FR" dirty="0"/>
              <a:t>                         </a:t>
            </a:r>
          </a:p>
          <a:p>
            <a:endParaRPr lang="fr-FR" dirty="0"/>
          </a:p>
          <a:p>
            <a:endParaRPr lang="fr-FR" dirty="0"/>
          </a:p>
          <a:p>
            <a:endParaRPr lang="fr-FR" dirty="0"/>
          </a:p>
        </p:txBody>
      </p:sp>
    </p:spTree>
    <p:extLst>
      <p:ext uri="{BB962C8B-B14F-4D97-AF65-F5344CB8AC3E}">
        <p14:creationId xmlns:p14="http://schemas.microsoft.com/office/powerpoint/2010/main" val="248101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0648" y="979697"/>
            <a:ext cx="9065822" cy="4224068"/>
          </a:xfrm>
          <a:prstGeom prst="rect">
            <a:avLst/>
          </a:prstGeom>
          <a:noFill/>
        </p:spPr>
        <p:txBody>
          <a:bodyPr wrap="square" lIns="68415" tIns="34208" rIns="68415" bIns="34208" rtlCol="0">
            <a:spAutoFit/>
          </a:bodyPr>
          <a:lstStyle/>
          <a:p>
            <a:endParaRPr lang="fr-FR" dirty="0"/>
          </a:p>
          <a:p>
            <a:r>
              <a:rPr lang="fr-FR" dirty="0"/>
              <a:t> </a:t>
            </a:r>
            <a:r>
              <a:rPr lang="fr-FR" sz="2100" b="1" u="sng" dirty="0"/>
              <a:t>Les avantages :</a:t>
            </a:r>
            <a:endParaRPr lang="fr-FR" b="1" u="sng" dirty="0"/>
          </a:p>
          <a:p>
            <a:pPr>
              <a:buFont typeface="Arial" pitchFamily="34" charset="0"/>
              <a:buChar char="•"/>
            </a:pPr>
            <a:r>
              <a:rPr lang="fr-FR" dirty="0"/>
              <a:t>Une structure légère </a:t>
            </a:r>
          </a:p>
          <a:p>
            <a:pPr>
              <a:buFont typeface="Arial" pitchFamily="34" charset="0"/>
              <a:buChar char="•"/>
            </a:pPr>
            <a:r>
              <a:rPr lang="fr-FR" dirty="0"/>
              <a:t>Espace intérieur libre et flexible</a:t>
            </a:r>
          </a:p>
          <a:p>
            <a:pPr>
              <a:buFont typeface="Arial" pitchFamily="34" charset="0"/>
              <a:buChar char="•"/>
            </a:pPr>
            <a:r>
              <a:rPr lang="fr-FR" dirty="0"/>
              <a:t>La membrane en PTFE diffuse les sons intérieur et extérieur et les absorbe en même temps</a:t>
            </a:r>
          </a:p>
          <a:p>
            <a:pPr>
              <a:buFont typeface="Arial" pitchFamily="34" charset="0"/>
              <a:buChar char="•"/>
            </a:pPr>
            <a:r>
              <a:rPr lang="fr-FR" dirty="0"/>
              <a:t>Consomme moins d’énergie : ne pas besoins d'éclairage artificiel durant le jour a cause de translucidité du PTFE </a:t>
            </a:r>
          </a:p>
          <a:p>
            <a:pPr>
              <a:buFont typeface="Arial" pitchFamily="34" charset="0"/>
              <a:buChar char="•"/>
            </a:pPr>
            <a:endParaRPr lang="fr-FR" dirty="0"/>
          </a:p>
          <a:p>
            <a:r>
              <a:rPr lang="fr-FR" sz="2100" b="1" u="sng" dirty="0"/>
              <a:t>Les inconvenants :</a:t>
            </a:r>
          </a:p>
          <a:p>
            <a:pPr>
              <a:buFont typeface="Arial" pitchFamily="34" charset="0"/>
              <a:buChar char="•"/>
            </a:pPr>
            <a:r>
              <a:rPr lang="fr-FR" dirty="0"/>
              <a:t>Mauvaise isolation thermique </a:t>
            </a:r>
          </a:p>
          <a:p>
            <a:pPr>
              <a:buFont typeface="Arial" pitchFamily="34" charset="0"/>
              <a:buChar char="•"/>
            </a:pPr>
            <a:r>
              <a:rPr lang="fr-FR" dirty="0"/>
              <a:t>Problèmes d’humidité et moisissure </a:t>
            </a:r>
          </a:p>
          <a:p>
            <a:pPr>
              <a:buFont typeface="Arial" pitchFamily="34" charset="0"/>
              <a:buChar char="•"/>
            </a:pPr>
            <a:r>
              <a:rPr lang="fr-FR" dirty="0"/>
              <a:t>Structure fragile et facile a endommagé </a:t>
            </a:r>
          </a:p>
          <a:p>
            <a:pPr>
              <a:buFont typeface="Arial" pitchFamily="34" charset="0"/>
              <a:buChar char="•"/>
            </a:pPr>
            <a:r>
              <a:rPr lang="fr-FR" dirty="0"/>
              <a:t>Difficultés de maintenance </a:t>
            </a:r>
          </a:p>
        </p:txBody>
      </p:sp>
      <p:sp>
        <p:nvSpPr>
          <p:cNvPr id="3" name="Rectangle 2"/>
          <p:cNvSpPr/>
          <p:nvPr/>
        </p:nvSpPr>
        <p:spPr>
          <a:xfrm>
            <a:off x="0" y="188640"/>
            <a:ext cx="9906000" cy="769441"/>
          </a:xfrm>
          <a:prstGeom prst="rect">
            <a:avLst/>
          </a:prstGeom>
          <a:solidFill>
            <a:schemeClr val="accent3">
              <a:lumMod val="60000"/>
              <a:lumOff val="40000"/>
            </a:schemeClr>
          </a:solidFill>
        </p:spPr>
        <p:txBody>
          <a:bodyPr wrap="square">
            <a:spAutoFit/>
          </a:bodyPr>
          <a:lstStyle/>
          <a:p>
            <a:pPr algn="ctr"/>
            <a:r>
              <a:rPr lang="fr-FR" sz="4400" b="1" dirty="0"/>
              <a:t>Les avantages et les inconvénients  </a:t>
            </a:r>
          </a:p>
        </p:txBody>
      </p:sp>
    </p:spTree>
    <p:extLst>
      <p:ext uri="{BB962C8B-B14F-4D97-AF65-F5344CB8AC3E}">
        <p14:creationId xmlns:p14="http://schemas.microsoft.com/office/powerpoint/2010/main" val="17712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78" y="26747"/>
            <a:ext cx="10009285" cy="554770"/>
          </a:xfrm>
          <a:prstGeom prst="rect">
            <a:avLst/>
          </a:prstGeom>
          <a:ln>
            <a:noFill/>
          </a:ln>
        </p:spPr>
        <p:txBody>
          <a:bodyPr wrap="none" lIns="86744" tIns="43372" rIns="86744" bIns="43372">
            <a:spAutoFit/>
          </a:bodyPr>
          <a:lstStyle/>
          <a:p>
            <a:r>
              <a:rPr lang="fr-FR" sz="3036" b="1" i="1" dirty="0">
                <a:ln w="0"/>
                <a:solidFill>
                  <a:srgbClr val="C00000"/>
                </a:solidFill>
                <a:effectLst>
                  <a:outerShdw blurRad="38100" dist="19050" dir="2700000" algn="tl" rotWithShape="0">
                    <a:schemeClr val="dk1">
                      <a:alpha val="40000"/>
                    </a:schemeClr>
                  </a:outerShdw>
                </a:effectLst>
                <a:latin typeface="Minion Pro Med" pitchFamily="18" charset="0"/>
              </a:rPr>
              <a:t>Avantages et inconvénients des différentes structures textiles</a:t>
            </a:r>
          </a:p>
        </p:txBody>
      </p:sp>
      <p:graphicFrame>
        <p:nvGraphicFramePr>
          <p:cNvPr id="5" name="Tableau 4"/>
          <p:cNvGraphicFramePr>
            <a:graphicFrameLocks noGrp="1"/>
          </p:cNvGraphicFramePr>
          <p:nvPr>
            <p:extLst/>
          </p:nvPr>
        </p:nvGraphicFramePr>
        <p:xfrm>
          <a:off x="95218" y="630874"/>
          <a:ext cx="9735286" cy="6007249"/>
        </p:xfrm>
        <a:graphic>
          <a:graphicData uri="http://schemas.openxmlformats.org/drawingml/2006/table">
            <a:tbl>
              <a:tblPr firstRow="1" bandRow="1">
                <a:tableStyleId>{5940675A-B579-460E-94D1-54222C63F5DA}</a:tableStyleId>
              </a:tblPr>
              <a:tblGrid>
                <a:gridCol w="1302609">
                  <a:extLst>
                    <a:ext uri="{9D8B030D-6E8A-4147-A177-3AD203B41FA5}">
                      <a16:colId xmlns:a16="http://schemas.microsoft.com/office/drawing/2014/main" val="20000"/>
                    </a:ext>
                  </a:extLst>
                </a:gridCol>
                <a:gridCol w="2742334">
                  <a:extLst>
                    <a:ext uri="{9D8B030D-6E8A-4147-A177-3AD203B41FA5}">
                      <a16:colId xmlns:a16="http://schemas.microsoft.com/office/drawing/2014/main" val="20001"/>
                    </a:ext>
                  </a:extLst>
                </a:gridCol>
                <a:gridCol w="2725753">
                  <a:extLst>
                    <a:ext uri="{9D8B030D-6E8A-4147-A177-3AD203B41FA5}">
                      <a16:colId xmlns:a16="http://schemas.microsoft.com/office/drawing/2014/main" val="20002"/>
                    </a:ext>
                  </a:extLst>
                </a:gridCol>
                <a:gridCol w="2964590">
                  <a:extLst>
                    <a:ext uri="{9D8B030D-6E8A-4147-A177-3AD203B41FA5}">
                      <a16:colId xmlns:a16="http://schemas.microsoft.com/office/drawing/2014/main" val="20003"/>
                    </a:ext>
                  </a:extLst>
                </a:gridCol>
              </a:tblGrid>
              <a:tr h="729280">
                <a:tc>
                  <a:txBody>
                    <a:bodyPr/>
                    <a:lstStyle/>
                    <a:p>
                      <a:pPr algn="l"/>
                      <a:endParaRPr lang="fr-FR" sz="1700" dirty="0">
                        <a:solidFill>
                          <a:schemeClr val="tx1"/>
                        </a:solidFill>
                      </a:endParaRPr>
                    </a:p>
                  </a:txBody>
                  <a:tcPr marL="86755" marR="86755" marT="43377" marB="43377"/>
                </a:tc>
                <a:tc>
                  <a:txBody>
                    <a:bodyPr/>
                    <a:lstStyle/>
                    <a:p>
                      <a:pPr algn="ctr"/>
                      <a:r>
                        <a:rPr lang="fr-FR" sz="1900" kern="1200" baseline="0" dirty="0"/>
                        <a:t>Structures gonflables</a:t>
                      </a:r>
                      <a:endParaRPr lang="fr-FR" sz="1700" dirty="0"/>
                    </a:p>
                  </a:txBody>
                  <a:tcPr marL="86755" marR="86755" marT="43377" marB="43377"/>
                </a:tc>
                <a:tc>
                  <a:txBody>
                    <a:bodyPr/>
                    <a:lstStyle/>
                    <a:p>
                      <a:pPr marL="0" marR="0" indent="0" algn="l" defTabSz="1007414" rtl="0" eaLnBrk="1" fontAlgn="auto" latinLnBrk="0" hangingPunct="1">
                        <a:lnSpc>
                          <a:spcPct val="100000"/>
                        </a:lnSpc>
                        <a:spcBef>
                          <a:spcPts val="0"/>
                        </a:spcBef>
                        <a:spcAft>
                          <a:spcPts val="0"/>
                        </a:spcAft>
                        <a:buClrTx/>
                        <a:buSzTx/>
                        <a:buFontTx/>
                        <a:buNone/>
                        <a:tabLst/>
                        <a:defRPr/>
                      </a:pPr>
                      <a:r>
                        <a:rPr lang="fr-FR" sz="1900" kern="1200" baseline="0" dirty="0"/>
                        <a:t>Structures tendues</a:t>
                      </a:r>
                    </a:p>
                    <a:p>
                      <a:pPr marL="0" marR="0" indent="0" algn="l" defTabSz="1007414" rtl="0" eaLnBrk="1" fontAlgn="auto" latinLnBrk="0" hangingPunct="1">
                        <a:lnSpc>
                          <a:spcPct val="100000"/>
                        </a:lnSpc>
                        <a:spcBef>
                          <a:spcPts val="0"/>
                        </a:spcBef>
                        <a:spcAft>
                          <a:spcPts val="0"/>
                        </a:spcAft>
                        <a:buClrTx/>
                        <a:buSzTx/>
                        <a:buFontTx/>
                        <a:buNone/>
                        <a:tabLst/>
                        <a:defRPr/>
                      </a:pPr>
                      <a:r>
                        <a:rPr lang="fr-FR" sz="1900" kern="1200" baseline="0" dirty="0"/>
                        <a:t>(prétention ponctuelle)</a:t>
                      </a:r>
                      <a:endParaRPr lang="fr-FR" sz="1900" b="1" kern="1200" baseline="0" dirty="0">
                        <a:solidFill>
                          <a:schemeClr val="dk1"/>
                        </a:solidFill>
                        <a:latin typeface="+mn-lt"/>
                        <a:ea typeface="+mn-ea"/>
                        <a:cs typeface="+mn-cs"/>
                      </a:endParaRPr>
                    </a:p>
                  </a:txBody>
                  <a:tcPr marL="86755" marR="86755" marT="43377" marB="43377"/>
                </a:tc>
                <a:tc>
                  <a:txBody>
                    <a:bodyPr/>
                    <a:lstStyle/>
                    <a:p>
                      <a:pPr algn="ctr"/>
                      <a:r>
                        <a:rPr lang="fr-FR" sz="1900" kern="1200" baseline="0" dirty="0"/>
                        <a:t>Structures portées</a:t>
                      </a:r>
                      <a:endParaRPr lang="fr-FR" sz="1700" dirty="0"/>
                    </a:p>
                  </a:txBody>
                  <a:tcPr marL="86755" marR="86755" marT="43377" marB="43377"/>
                </a:tc>
                <a:extLst>
                  <a:ext uri="{0D108BD9-81ED-4DB2-BD59-A6C34878D82A}">
                    <a16:rowId xmlns:a16="http://schemas.microsoft.com/office/drawing/2014/main" val="10000"/>
                  </a:ext>
                </a:extLst>
              </a:tr>
              <a:tr h="2564366">
                <a:tc>
                  <a:txBody>
                    <a:bodyPr/>
                    <a:lstStyle/>
                    <a:p>
                      <a:endParaRPr lang="fr-FR" sz="1700" dirty="0"/>
                    </a:p>
                  </a:txBody>
                  <a:tcPr marL="86755" marR="86755" marT="43377" marB="43377"/>
                </a:tc>
                <a:tc>
                  <a:txBody>
                    <a:bodyPr/>
                    <a:lstStyle/>
                    <a:p>
                      <a:endParaRPr lang="fr-FR" sz="1700"/>
                    </a:p>
                  </a:txBody>
                  <a:tcPr marL="86755" marR="86755" marT="43377" marB="43377"/>
                </a:tc>
                <a:tc>
                  <a:txBody>
                    <a:bodyPr/>
                    <a:lstStyle/>
                    <a:p>
                      <a:endParaRPr lang="fr-FR" sz="1700" dirty="0"/>
                    </a:p>
                  </a:txBody>
                  <a:tcPr marL="86755" marR="86755" marT="43377" marB="43377"/>
                </a:tc>
                <a:tc>
                  <a:txBody>
                    <a:bodyPr/>
                    <a:lstStyle/>
                    <a:p>
                      <a:endParaRPr lang="fr-FR" sz="1700" dirty="0"/>
                    </a:p>
                  </a:txBody>
                  <a:tcPr marL="86755" marR="86755" marT="43377" marB="43377"/>
                </a:tc>
                <a:extLst>
                  <a:ext uri="{0D108BD9-81ED-4DB2-BD59-A6C34878D82A}">
                    <a16:rowId xmlns:a16="http://schemas.microsoft.com/office/drawing/2014/main" val="10001"/>
                  </a:ext>
                </a:extLst>
              </a:tr>
              <a:tr h="2713603">
                <a:tc>
                  <a:txBody>
                    <a:bodyPr/>
                    <a:lstStyle/>
                    <a:p>
                      <a:endParaRPr lang="fr-FR" sz="1700" dirty="0"/>
                    </a:p>
                  </a:txBody>
                  <a:tcPr marL="86755" marR="86755" marT="43377" marB="43377"/>
                </a:tc>
                <a:tc>
                  <a:txBody>
                    <a:bodyPr/>
                    <a:lstStyle/>
                    <a:p>
                      <a:endParaRPr lang="fr-FR" sz="1700" dirty="0"/>
                    </a:p>
                  </a:txBody>
                  <a:tcPr marL="86755" marR="86755" marT="43377" marB="43377"/>
                </a:tc>
                <a:tc>
                  <a:txBody>
                    <a:bodyPr/>
                    <a:lstStyle/>
                    <a:p>
                      <a:endParaRPr lang="fr-FR" sz="1700" dirty="0"/>
                    </a:p>
                  </a:txBody>
                  <a:tcPr marL="86755" marR="86755" marT="43377" marB="43377"/>
                </a:tc>
                <a:tc>
                  <a:txBody>
                    <a:bodyPr/>
                    <a:lstStyle/>
                    <a:p>
                      <a:endParaRPr lang="fr-FR" sz="1700" dirty="0"/>
                    </a:p>
                  </a:txBody>
                  <a:tcPr marL="86755" marR="86755" marT="43377" marB="43377"/>
                </a:tc>
                <a:extLst>
                  <a:ext uri="{0D108BD9-81ED-4DB2-BD59-A6C34878D82A}">
                    <a16:rowId xmlns:a16="http://schemas.microsoft.com/office/drawing/2014/main" val="10002"/>
                  </a:ext>
                </a:extLst>
              </a:tr>
            </a:tbl>
          </a:graphicData>
        </a:graphic>
      </p:graphicFrame>
      <p:sp>
        <p:nvSpPr>
          <p:cNvPr id="7" name="ZoneTexte 6"/>
          <p:cNvSpPr txBox="1"/>
          <p:nvPr/>
        </p:nvSpPr>
        <p:spPr>
          <a:xfrm rot="1666063">
            <a:off x="464778" y="722746"/>
            <a:ext cx="1030353" cy="365039"/>
          </a:xfrm>
          <a:prstGeom prst="rect">
            <a:avLst/>
          </a:prstGeom>
          <a:noFill/>
        </p:spPr>
        <p:txBody>
          <a:bodyPr wrap="none" lIns="86744" tIns="43372" rIns="86744" bIns="43372" rtlCol="0">
            <a:spAutoFit/>
          </a:bodyPr>
          <a:lstStyle/>
          <a:p>
            <a:r>
              <a:rPr lang="fr-FR" sz="1803" dirty="0"/>
              <a:t>structure</a:t>
            </a:r>
          </a:p>
        </p:txBody>
      </p:sp>
      <p:cxnSp>
        <p:nvCxnSpPr>
          <p:cNvPr id="9" name="Connecteur droit 8"/>
          <p:cNvCxnSpPr/>
          <p:nvPr/>
        </p:nvCxnSpPr>
        <p:spPr>
          <a:xfrm flipH="1" flipV="1">
            <a:off x="95219" y="644615"/>
            <a:ext cx="1305226" cy="692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0716" y="2540861"/>
            <a:ext cx="1157952" cy="365039"/>
          </a:xfrm>
          <a:prstGeom prst="rect">
            <a:avLst/>
          </a:prstGeom>
        </p:spPr>
        <p:txBody>
          <a:bodyPr wrap="none" lIns="86744" tIns="43372" rIns="86744" bIns="43372">
            <a:spAutoFit/>
          </a:bodyPr>
          <a:lstStyle/>
          <a:p>
            <a:r>
              <a:rPr lang="fr-FR" sz="1803" b="1" dirty="0"/>
              <a:t>Avantages</a:t>
            </a:r>
            <a:endParaRPr lang="fr-FR" sz="1803" dirty="0"/>
          </a:p>
        </p:txBody>
      </p:sp>
      <p:sp>
        <p:nvSpPr>
          <p:cNvPr id="12" name="Rectangle 11"/>
          <p:cNvSpPr/>
          <p:nvPr/>
        </p:nvSpPr>
        <p:spPr>
          <a:xfrm>
            <a:off x="34078" y="5273596"/>
            <a:ext cx="1509843" cy="365039"/>
          </a:xfrm>
          <a:prstGeom prst="rect">
            <a:avLst/>
          </a:prstGeom>
        </p:spPr>
        <p:txBody>
          <a:bodyPr wrap="none" lIns="86744" tIns="43372" rIns="86744" bIns="43372">
            <a:spAutoFit/>
          </a:bodyPr>
          <a:lstStyle/>
          <a:p>
            <a:r>
              <a:rPr lang="fr-FR" sz="1803" b="1" dirty="0"/>
              <a:t>inconvénients</a:t>
            </a:r>
            <a:endParaRPr lang="fr-FR" sz="1803" dirty="0"/>
          </a:p>
        </p:txBody>
      </p:sp>
      <p:sp>
        <p:nvSpPr>
          <p:cNvPr id="13" name="Rectangle 12"/>
          <p:cNvSpPr/>
          <p:nvPr/>
        </p:nvSpPr>
        <p:spPr>
          <a:xfrm>
            <a:off x="1400445" y="1643630"/>
            <a:ext cx="3142645" cy="2058323"/>
          </a:xfrm>
          <a:prstGeom prst="rect">
            <a:avLst/>
          </a:prstGeom>
        </p:spPr>
        <p:txBody>
          <a:bodyPr wrap="square" lIns="86744" tIns="43372" rIns="86744" bIns="43372">
            <a:spAutoFit/>
          </a:bodyPr>
          <a:lstStyle/>
          <a:p>
            <a:r>
              <a:rPr lang="fr-FR" sz="1423" dirty="0"/>
              <a:t>- mise en œuvre rapide et aisée</a:t>
            </a:r>
          </a:p>
          <a:p>
            <a:r>
              <a:rPr lang="fr-FR" sz="1423" dirty="0"/>
              <a:t>- conception et études simplifiées</a:t>
            </a:r>
          </a:p>
          <a:p>
            <a:r>
              <a:rPr lang="fr-FR" sz="1423" dirty="0"/>
              <a:t>- démontage facile</a:t>
            </a:r>
          </a:p>
          <a:p>
            <a:r>
              <a:rPr lang="fr-FR" sz="1423" dirty="0"/>
              <a:t>-faible coût d’investissement</a:t>
            </a:r>
          </a:p>
          <a:p>
            <a:r>
              <a:rPr lang="fr-FR" sz="1423" dirty="0"/>
              <a:t>- possibilité de coupler ventilateurs</a:t>
            </a:r>
          </a:p>
          <a:p>
            <a:r>
              <a:rPr lang="fr-FR" sz="1423" dirty="0"/>
              <a:t>,chauffage  et climatisation</a:t>
            </a:r>
          </a:p>
          <a:p>
            <a:r>
              <a:rPr lang="fr-FR" sz="1423" dirty="0"/>
              <a:t>-usages très divers : couvertures,</a:t>
            </a:r>
          </a:p>
          <a:p>
            <a:r>
              <a:rPr lang="fr-FR" sz="1423" dirty="0"/>
              <a:t> arcs ,moules et coffrage, réservoirs</a:t>
            </a:r>
          </a:p>
          <a:p>
            <a:r>
              <a:rPr lang="fr-FR" sz="1423" dirty="0"/>
              <a:t>- amagnétiques (radôme)</a:t>
            </a:r>
          </a:p>
        </p:txBody>
      </p:sp>
      <p:sp>
        <p:nvSpPr>
          <p:cNvPr id="10" name="Rectangle 9"/>
          <p:cNvSpPr/>
          <p:nvPr/>
        </p:nvSpPr>
        <p:spPr>
          <a:xfrm>
            <a:off x="4133181" y="1652724"/>
            <a:ext cx="2801053" cy="1401412"/>
          </a:xfrm>
          <a:prstGeom prst="rect">
            <a:avLst/>
          </a:prstGeom>
        </p:spPr>
        <p:txBody>
          <a:bodyPr wrap="square" lIns="86744" tIns="43372" rIns="86744" bIns="43372">
            <a:spAutoFit/>
          </a:bodyPr>
          <a:lstStyle/>
          <a:p>
            <a:r>
              <a:rPr lang="fr-FR" sz="1423" dirty="0"/>
              <a:t>- translucidité</a:t>
            </a:r>
          </a:p>
          <a:p>
            <a:r>
              <a:rPr lang="fr-FR" sz="1423" dirty="0"/>
              <a:t>-  grandes portées</a:t>
            </a:r>
          </a:p>
          <a:p>
            <a:r>
              <a:rPr lang="fr-FR" sz="1423" dirty="0"/>
              <a:t>- grande liberté de forme </a:t>
            </a:r>
          </a:p>
          <a:p>
            <a:r>
              <a:rPr lang="fr-FR" sz="1423" dirty="0"/>
              <a:t>-  accrochage aisé aux constructions existantes</a:t>
            </a:r>
          </a:p>
          <a:p>
            <a:r>
              <a:rPr lang="fr-FR" sz="1423" dirty="0"/>
              <a:t>- temps de montage très rapide</a:t>
            </a:r>
          </a:p>
        </p:txBody>
      </p:sp>
      <p:sp>
        <p:nvSpPr>
          <p:cNvPr id="14" name="Rectangle 13"/>
          <p:cNvSpPr/>
          <p:nvPr/>
        </p:nvSpPr>
        <p:spPr>
          <a:xfrm>
            <a:off x="6797597" y="1584405"/>
            <a:ext cx="3279282" cy="2335451"/>
          </a:xfrm>
          <a:prstGeom prst="rect">
            <a:avLst/>
          </a:prstGeom>
        </p:spPr>
        <p:txBody>
          <a:bodyPr wrap="square" lIns="86744" tIns="43372" rIns="86744" bIns="43372">
            <a:spAutoFit/>
          </a:bodyPr>
          <a:lstStyle/>
          <a:p>
            <a:r>
              <a:rPr lang="fr-FR" sz="1328" dirty="0"/>
              <a:t>-  translucidité</a:t>
            </a:r>
          </a:p>
          <a:p>
            <a:r>
              <a:rPr lang="fr-FR" sz="1328" dirty="0"/>
              <a:t>-  formes architecturaux variés</a:t>
            </a:r>
          </a:p>
          <a:p>
            <a:pPr>
              <a:buFontTx/>
              <a:buChar char="-"/>
            </a:pPr>
            <a:r>
              <a:rPr lang="fr-FR" sz="1328" dirty="0"/>
              <a:t>possibilités d’adaptation à des</a:t>
            </a:r>
          </a:p>
          <a:p>
            <a:r>
              <a:rPr lang="fr-FR" sz="1328" dirty="0"/>
              <a:t> structures existantes</a:t>
            </a:r>
          </a:p>
          <a:p>
            <a:r>
              <a:rPr lang="fr-FR" sz="1328" dirty="0"/>
              <a:t>- rapidité de mise en œuvre (montage,</a:t>
            </a:r>
          </a:p>
          <a:p>
            <a:r>
              <a:rPr lang="fr-FR" sz="1328" dirty="0"/>
              <a:t>démontage)</a:t>
            </a:r>
          </a:p>
          <a:p>
            <a:r>
              <a:rPr lang="fr-FR" sz="1328" dirty="0"/>
              <a:t>-possibilités de panachage entre :</a:t>
            </a:r>
          </a:p>
          <a:p>
            <a:r>
              <a:rPr lang="fr-FR" sz="1328" dirty="0"/>
              <a:t>* structures rigides et textiles</a:t>
            </a:r>
          </a:p>
          <a:p>
            <a:r>
              <a:rPr lang="fr-FR" sz="1328" dirty="0"/>
              <a:t>* structures portées et tendues par points</a:t>
            </a:r>
          </a:p>
          <a:p>
            <a:r>
              <a:rPr lang="fr-FR" sz="1328" dirty="0"/>
              <a:t>— acoustique améliorée (par rapport</a:t>
            </a:r>
          </a:p>
          <a:p>
            <a:r>
              <a:rPr lang="fr-FR" sz="1328" dirty="0"/>
              <a:t> aux structures gonflables)</a:t>
            </a:r>
          </a:p>
        </p:txBody>
      </p:sp>
      <p:sp>
        <p:nvSpPr>
          <p:cNvPr id="18" name="Rectangle 17"/>
          <p:cNvSpPr/>
          <p:nvPr/>
        </p:nvSpPr>
        <p:spPr>
          <a:xfrm>
            <a:off x="1400445" y="4317139"/>
            <a:ext cx="4952247" cy="2058323"/>
          </a:xfrm>
          <a:prstGeom prst="rect">
            <a:avLst/>
          </a:prstGeom>
        </p:spPr>
        <p:txBody>
          <a:bodyPr lIns="86744" tIns="43372" rIns="86744" bIns="43372">
            <a:spAutoFit/>
          </a:bodyPr>
          <a:lstStyle/>
          <a:p>
            <a:pPr>
              <a:buFontTx/>
              <a:buChar char="-"/>
            </a:pPr>
            <a:r>
              <a:rPr lang="fr-FR" sz="1423" dirty="0"/>
              <a:t>formes limitées</a:t>
            </a:r>
          </a:p>
          <a:p>
            <a:pPr>
              <a:buFontTx/>
              <a:buChar char="-"/>
            </a:pPr>
            <a:r>
              <a:rPr lang="fr-FR" sz="1423" dirty="0"/>
              <a:t> déperditions thermiques</a:t>
            </a:r>
          </a:p>
          <a:p>
            <a:r>
              <a:rPr lang="fr-FR" sz="1423" dirty="0"/>
              <a:t> importantes, </a:t>
            </a:r>
          </a:p>
          <a:p>
            <a:pPr>
              <a:buFontTx/>
              <a:buChar char="-"/>
            </a:pPr>
            <a:r>
              <a:rPr lang="fr-FR" sz="1423" dirty="0"/>
              <a:t>nuisances acoustiques</a:t>
            </a:r>
          </a:p>
          <a:p>
            <a:r>
              <a:rPr lang="fr-FR" sz="1423" dirty="0"/>
              <a:t> (ventilation permanente)</a:t>
            </a:r>
          </a:p>
          <a:p>
            <a:pPr>
              <a:buFontTx/>
              <a:buChar char="-"/>
            </a:pPr>
            <a:r>
              <a:rPr lang="fr-FR" sz="1423" dirty="0"/>
              <a:t>effet de serre l’été pour structures</a:t>
            </a:r>
          </a:p>
          <a:p>
            <a:r>
              <a:rPr lang="fr-FR" sz="1423" dirty="0"/>
              <a:t> non ventilées</a:t>
            </a:r>
          </a:p>
          <a:p>
            <a:r>
              <a:rPr lang="fr-FR" sz="1423" dirty="0"/>
              <a:t>- nécessité d’accès spéciaux</a:t>
            </a:r>
          </a:p>
          <a:p>
            <a:endParaRPr lang="fr-FR" sz="1423" dirty="0"/>
          </a:p>
        </p:txBody>
      </p:sp>
      <p:sp>
        <p:nvSpPr>
          <p:cNvPr id="19" name="Rectangle 18"/>
          <p:cNvSpPr/>
          <p:nvPr/>
        </p:nvSpPr>
        <p:spPr>
          <a:xfrm>
            <a:off x="4338136" y="4317140"/>
            <a:ext cx="4952247" cy="1401412"/>
          </a:xfrm>
          <a:prstGeom prst="rect">
            <a:avLst/>
          </a:prstGeom>
        </p:spPr>
        <p:txBody>
          <a:bodyPr lIns="86744" tIns="43372" rIns="86744" bIns="43372">
            <a:spAutoFit/>
          </a:bodyPr>
          <a:lstStyle/>
          <a:p>
            <a:r>
              <a:rPr lang="fr-FR" sz="1423" dirty="0"/>
              <a:t>-  conduite des calculs et</a:t>
            </a:r>
          </a:p>
          <a:p>
            <a:r>
              <a:rPr lang="fr-FR" sz="1423" dirty="0"/>
              <a:t>obtention de la surface</a:t>
            </a:r>
          </a:p>
          <a:p>
            <a:r>
              <a:rPr lang="fr-FR" sz="1423" dirty="0"/>
              <a:t>d’équilibre complexes</a:t>
            </a:r>
          </a:p>
          <a:p>
            <a:r>
              <a:rPr lang="fr-FR" sz="1423" dirty="0"/>
              <a:t>-  constructions souvent</a:t>
            </a:r>
          </a:p>
          <a:p>
            <a:r>
              <a:rPr lang="fr-FR" sz="1423" dirty="0"/>
              <a:t>Ouvertes</a:t>
            </a:r>
          </a:p>
          <a:p>
            <a:endParaRPr lang="fr-FR" sz="1423" dirty="0"/>
          </a:p>
        </p:txBody>
      </p:sp>
      <p:sp>
        <p:nvSpPr>
          <p:cNvPr id="20" name="Rectangle 19"/>
          <p:cNvSpPr/>
          <p:nvPr/>
        </p:nvSpPr>
        <p:spPr>
          <a:xfrm>
            <a:off x="6934232" y="4317140"/>
            <a:ext cx="2971768" cy="1401412"/>
          </a:xfrm>
          <a:prstGeom prst="rect">
            <a:avLst/>
          </a:prstGeom>
        </p:spPr>
        <p:txBody>
          <a:bodyPr wrap="square" lIns="86744" tIns="43372" rIns="86744" bIns="43372">
            <a:spAutoFit/>
          </a:bodyPr>
          <a:lstStyle/>
          <a:p>
            <a:pPr>
              <a:buFontTx/>
              <a:buChar char="-"/>
            </a:pPr>
            <a:r>
              <a:rPr lang="fr-FR" sz="1423" dirty="0"/>
              <a:t> calculs plus délicats que pour</a:t>
            </a:r>
          </a:p>
          <a:p>
            <a:r>
              <a:rPr lang="fr-FR" sz="1423" dirty="0"/>
              <a:t> la structure gonflable</a:t>
            </a:r>
          </a:p>
          <a:p>
            <a:pPr>
              <a:buFontTx/>
              <a:buChar char="-"/>
            </a:pPr>
            <a:r>
              <a:rPr lang="fr-FR" sz="1423" dirty="0"/>
              <a:t> difficultés de mise en </a:t>
            </a:r>
            <a:r>
              <a:rPr lang="fr-FR" sz="1423" dirty="0" err="1"/>
              <a:t>prétension</a:t>
            </a:r>
            <a:endParaRPr lang="fr-FR" sz="1423" dirty="0"/>
          </a:p>
          <a:p>
            <a:r>
              <a:rPr lang="fr-FR" sz="1423" dirty="0"/>
              <a:t> dues au frottement sur les arcs</a:t>
            </a:r>
          </a:p>
          <a:p>
            <a:r>
              <a:rPr lang="fr-FR" sz="1423" dirty="0"/>
              <a:t>— nécessité d’un contrôle périodique</a:t>
            </a:r>
          </a:p>
          <a:p>
            <a:r>
              <a:rPr lang="fr-FR" sz="1423" dirty="0"/>
              <a:t> de la </a:t>
            </a:r>
            <a:r>
              <a:rPr lang="fr-FR" sz="1423" dirty="0" err="1"/>
              <a:t>prétension</a:t>
            </a:r>
            <a:r>
              <a:rPr lang="fr-FR" sz="1423" dirty="0"/>
              <a:t> </a:t>
            </a:r>
          </a:p>
        </p:txBody>
      </p:sp>
      <p:sp>
        <p:nvSpPr>
          <p:cNvPr id="15" name="Rectangle 14"/>
          <p:cNvSpPr/>
          <p:nvPr/>
        </p:nvSpPr>
        <p:spPr>
          <a:xfrm>
            <a:off x="0" y="-3811"/>
            <a:ext cx="9906000" cy="68319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3">
              <a:solidFill>
                <a:schemeClr val="tx2">
                  <a:lumMod val="50000"/>
                </a:schemeClr>
              </a:solidFill>
            </a:endParaRPr>
          </a:p>
        </p:txBody>
      </p:sp>
    </p:spTree>
    <p:extLst>
      <p:ext uri="{BB962C8B-B14F-4D97-AF65-F5344CB8AC3E}">
        <p14:creationId xmlns:p14="http://schemas.microsoft.com/office/powerpoint/2010/main" val="266276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ZoneTexte 3"/>
          <p:cNvSpPr txBox="1"/>
          <p:nvPr/>
        </p:nvSpPr>
        <p:spPr>
          <a:xfrm>
            <a:off x="-159568" y="2293731"/>
            <a:ext cx="10297144" cy="1423301"/>
          </a:xfrm>
          <a:prstGeom prst="rect">
            <a:avLst/>
          </a:prstGeom>
          <a:noFill/>
          <a:ln>
            <a:solidFill>
              <a:srgbClr val="FF0000"/>
            </a:solidFill>
          </a:ln>
        </p:spPr>
        <p:txBody>
          <a:bodyPr wrap="square" lIns="68415" tIns="34208" rIns="68415" bIns="34208" rtlCol="0">
            <a:spAutoFit/>
          </a:bodyPr>
          <a:lstStyle/>
          <a:p>
            <a:pPr algn="ctr"/>
            <a:r>
              <a:rPr lang="fr-FR" sz="8800" b="1" dirty="0">
                <a:solidFill>
                  <a:srgbClr val="FF0000"/>
                </a:solidFill>
              </a:rPr>
              <a:t>Exemple</a:t>
            </a:r>
          </a:p>
        </p:txBody>
      </p:sp>
    </p:spTree>
    <p:extLst>
      <p:ext uri="{BB962C8B-B14F-4D97-AF65-F5344CB8AC3E}">
        <p14:creationId xmlns:p14="http://schemas.microsoft.com/office/powerpoint/2010/main" val="397430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Admin\Desktop\Nouveau dossier (8)\Millenium-Dome_3-1024x406.jpg"/>
          <p:cNvPicPr>
            <a:picLocks noChangeAspect="1" noChangeArrowheads="1"/>
          </p:cNvPicPr>
          <p:nvPr/>
        </p:nvPicPr>
        <p:blipFill>
          <a:blip r:embed="rId3" cstate="print"/>
          <a:srcRect/>
          <a:stretch>
            <a:fillRect/>
          </a:stretch>
        </p:blipFill>
        <p:spPr bwMode="auto">
          <a:xfrm>
            <a:off x="0" y="1834537"/>
            <a:ext cx="9906000" cy="4359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p:cNvSpPr txBox="1"/>
          <p:nvPr/>
        </p:nvSpPr>
        <p:spPr>
          <a:xfrm>
            <a:off x="0" y="1063023"/>
            <a:ext cx="9906000" cy="623082"/>
          </a:xfrm>
          <a:prstGeom prst="rect">
            <a:avLst/>
          </a:prstGeom>
          <a:noFill/>
          <a:ln>
            <a:solidFill>
              <a:schemeClr val="tx1"/>
            </a:solidFill>
          </a:ln>
        </p:spPr>
        <p:txBody>
          <a:bodyPr wrap="square" lIns="68415" tIns="34208" rIns="68415" bIns="34208" rtlCol="0">
            <a:spAutoFit/>
          </a:bodyPr>
          <a:lstStyle/>
          <a:p>
            <a:pPr algn="ctr"/>
            <a:r>
              <a:rPr lang="fr-FR" sz="3600" b="1" u="sng" dirty="0">
                <a:solidFill>
                  <a:srgbClr val="FF0000"/>
                </a:solidFill>
              </a:rPr>
              <a:t>Millenium Dôme</a:t>
            </a:r>
            <a:endParaRPr lang="fr-FR" dirty="0">
              <a:solidFill>
                <a:srgbClr val="FF0000"/>
              </a:solidFill>
            </a:endParaRPr>
          </a:p>
        </p:txBody>
      </p:sp>
    </p:spTree>
    <p:extLst>
      <p:ext uri="{BB962C8B-B14F-4D97-AF65-F5344CB8AC3E}">
        <p14:creationId xmlns:p14="http://schemas.microsoft.com/office/powerpoint/2010/main" val="300948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9114" t="14844"/>
          <a:stretch>
            <a:fillRect/>
          </a:stretch>
        </p:blipFill>
        <p:spPr bwMode="auto">
          <a:xfrm>
            <a:off x="1028162" y="2302125"/>
            <a:ext cx="8029294" cy="3904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ZoneTexte 6"/>
          <p:cNvSpPr txBox="1"/>
          <p:nvPr/>
        </p:nvSpPr>
        <p:spPr>
          <a:xfrm>
            <a:off x="0" y="908720"/>
            <a:ext cx="9906000" cy="1207857"/>
          </a:xfrm>
          <a:prstGeom prst="rect">
            <a:avLst/>
          </a:prstGeom>
          <a:noFill/>
          <a:ln>
            <a:solidFill>
              <a:schemeClr val="tx1"/>
            </a:solidFill>
          </a:ln>
        </p:spPr>
        <p:txBody>
          <a:bodyPr wrap="square" lIns="68415" tIns="34208" rIns="68415" bIns="34208" rtlCol="0">
            <a:spAutoFit/>
          </a:bodyPr>
          <a:lstStyle/>
          <a:p>
            <a:pPr algn="ctr"/>
            <a:r>
              <a:rPr lang="fr-FR" sz="1800" dirty="0"/>
              <a:t>Le projet Millenium Dôme est  situé sur les rives de la Tamise, sur un ancien terrain industriel sur la péninsule de Greenwich, au sud-est de Londres , en Angleterre . né avec le besoin de restaurer l'attractivité de la péninsule de Greenwich et de faire revivre son potentiel culturel, touristique et commercial</a:t>
            </a:r>
            <a:r>
              <a:rPr lang="fr-FR" sz="2000" dirty="0"/>
              <a:t>..</a:t>
            </a:r>
          </a:p>
        </p:txBody>
      </p:sp>
      <p:sp>
        <p:nvSpPr>
          <p:cNvPr id="8" name="Ellipse 7"/>
          <p:cNvSpPr/>
          <p:nvPr/>
        </p:nvSpPr>
        <p:spPr>
          <a:xfrm>
            <a:off x="3792133" y="3518412"/>
            <a:ext cx="608073" cy="510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9" name="Ellipse 8"/>
          <p:cNvSpPr/>
          <p:nvPr/>
        </p:nvSpPr>
        <p:spPr>
          <a:xfrm>
            <a:off x="6832500" y="3110195"/>
            <a:ext cx="1437265" cy="51027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10" name="Forme libre 9"/>
          <p:cNvSpPr/>
          <p:nvPr/>
        </p:nvSpPr>
        <p:spPr>
          <a:xfrm>
            <a:off x="1077198" y="3181940"/>
            <a:ext cx="7772725" cy="2554081"/>
          </a:xfrm>
          <a:custGeom>
            <a:avLst/>
            <a:gdLst>
              <a:gd name="connsiteX0" fmla="*/ 10044752 w 10044752"/>
              <a:gd name="connsiteY0" fmla="*/ 1774209 h 3575714"/>
              <a:gd name="connsiteX1" fmla="*/ 9280477 w 10044752"/>
              <a:gd name="connsiteY1" fmla="*/ 1815153 h 3575714"/>
              <a:gd name="connsiteX2" fmla="*/ 7956644 w 10044752"/>
              <a:gd name="connsiteY2" fmla="*/ 1678675 h 3575714"/>
              <a:gd name="connsiteX3" fmla="*/ 6209731 w 10044752"/>
              <a:gd name="connsiteY3" fmla="*/ 1815153 h 3575714"/>
              <a:gd name="connsiteX4" fmla="*/ 5732059 w 10044752"/>
              <a:gd name="connsiteY4" fmla="*/ 1801505 h 3575714"/>
              <a:gd name="connsiteX5" fmla="*/ 5336274 w 10044752"/>
              <a:gd name="connsiteY5" fmla="*/ 1665027 h 3575714"/>
              <a:gd name="connsiteX6" fmla="*/ 5063319 w 10044752"/>
              <a:gd name="connsiteY6" fmla="*/ 1364777 h 3575714"/>
              <a:gd name="connsiteX7" fmla="*/ 4531056 w 10044752"/>
              <a:gd name="connsiteY7" fmla="*/ 627798 h 3575714"/>
              <a:gd name="connsiteX8" fmla="*/ 4230806 w 10044752"/>
              <a:gd name="connsiteY8" fmla="*/ 327547 h 3575714"/>
              <a:gd name="connsiteX9" fmla="*/ 3712191 w 10044752"/>
              <a:gd name="connsiteY9" fmla="*/ 327547 h 3575714"/>
              <a:gd name="connsiteX10" fmla="*/ 3275462 w 10044752"/>
              <a:gd name="connsiteY10" fmla="*/ 586854 h 3575714"/>
              <a:gd name="connsiteX11" fmla="*/ 3098041 w 10044752"/>
              <a:gd name="connsiteY11" fmla="*/ 1446663 h 3575714"/>
              <a:gd name="connsiteX12" fmla="*/ 3439235 w 10044752"/>
              <a:gd name="connsiteY12" fmla="*/ 2238233 h 3575714"/>
              <a:gd name="connsiteX13" fmla="*/ 3575713 w 10044752"/>
              <a:gd name="connsiteY13" fmla="*/ 2866030 h 3575714"/>
              <a:gd name="connsiteX14" fmla="*/ 3248167 w 10044752"/>
              <a:gd name="connsiteY14" fmla="*/ 3370998 h 3575714"/>
              <a:gd name="connsiteX15" fmla="*/ 2606722 w 10044752"/>
              <a:gd name="connsiteY15" fmla="*/ 3575714 h 3575714"/>
              <a:gd name="connsiteX16" fmla="*/ 1665027 w 10044752"/>
              <a:gd name="connsiteY16" fmla="*/ 3466532 h 3575714"/>
              <a:gd name="connsiteX17" fmla="*/ 1064525 w 10044752"/>
              <a:gd name="connsiteY17" fmla="*/ 3138986 h 3575714"/>
              <a:gd name="connsiteX18" fmla="*/ 764274 w 10044752"/>
              <a:gd name="connsiteY18" fmla="*/ 2361063 h 3575714"/>
              <a:gd name="connsiteX19" fmla="*/ 764274 w 10044752"/>
              <a:gd name="connsiteY19" fmla="*/ 1091821 h 3575714"/>
              <a:gd name="connsiteX20" fmla="*/ 668740 w 10044752"/>
              <a:gd name="connsiteY20" fmla="*/ 313899 h 3575714"/>
              <a:gd name="connsiteX21" fmla="*/ 0 w 10044752"/>
              <a:gd name="connsiteY21" fmla="*/ 0 h 357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44752" h="3575714">
                <a:moveTo>
                  <a:pt x="10044752" y="1774209"/>
                </a:moveTo>
                <a:lnTo>
                  <a:pt x="9280477" y="1815153"/>
                </a:lnTo>
                <a:lnTo>
                  <a:pt x="7956644" y="1678675"/>
                </a:lnTo>
                <a:lnTo>
                  <a:pt x="6209731" y="1815153"/>
                </a:lnTo>
                <a:lnTo>
                  <a:pt x="5732059" y="1801505"/>
                </a:lnTo>
                <a:lnTo>
                  <a:pt x="5336274" y="1665027"/>
                </a:lnTo>
                <a:lnTo>
                  <a:pt x="5063319" y="1364777"/>
                </a:lnTo>
                <a:lnTo>
                  <a:pt x="4531056" y="627798"/>
                </a:lnTo>
                <a:lnTo>
                  <a:pt x="4230806" y="327547"/>
                </a:lnTo>
                <a:lnTo>
                  <a:pt x="3712191" y="327547"/>
                </a:lnTo>
                <a:lnTo>
                  <a:pt x="3275462" y="586854"/>
                </a:lnTo>
                <a:lnTo>
                  <a:pt x="3098041" y="1446663"/>
                </a:lnTo>
                <a:lnTo>
                  <a:pt x="3439235" y="2238233"/>
                </a:lnTo>
                <a:lnTo>
                  <a:pt x="3575713" y="2866030"/>
                </a:lnTo>
                <a:lnTo>
                  <a:pt x="3248167" y="3370998"/>
                </a:lnTo>
                <a:lnTo>
                  <a:pt x="2606722" y="3575714"/>
                </a:lnTo>
                <a:lnTo>
                  <a:pt x="1665027" y="3466532"/>
                </a:lnTo>
                <a:lnTo>
                  <a:pt x="1064525" y="3138986"/>
                </a:lnTo>
                <a:lnTo>
                  <a:pt x="764274" y="2361063"/>
                </a:lnTo>
                <a:lnTo>
                  <a:pt x="764274" y="1091821"/>
                </a:lnTo>
                <a:lnTo>
                  <a:pt x="668740" y="313899"/>
                </a:lnTo>
                <a:lnTo>
                  <a:pt x="0" y="0"/>
                </a:lnTo>
              </a:path>
            </a:pathLst>
          </a:custGeom>
          <a:ln>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11" name="Ellipse 10"/>
          <p:cNvSpPr/>
          <p:nvPr/>
        </p:nvSpPr>
        <p:spPr>
          <a:xfrm>
            <a:off x="2797103" y="4794091"/>
            <a:ext cx="608073" cy="7143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12" name="Ellipse 11"/>
          <p:cNvSpPr/>
          <p:nvPr/>
        </p:nvSpPr>
        <p:spPr>
          <a:xfrm>
            <a:off x="1857353" y="3110195"/>
            <a:ext cx="442235" cy="40821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13" name="ZoneTexte 12"/>
          <p:cNvSpPr txBox="1"/>
          <p:nvPr/>
        </p:nvSpPr>
        <p:spPr>
          <a:xfrm>
            <a:off x="3184059" y="6467293"/>
            <a:ext cx="3830599" cy="346083"/>
          </a:xfrm>
          <a:prstGeom prst="rect">
            <a:avLst/>
          </a:prstGeom>
          <a:noFill/>
          <a:ln>
            <a:solidFill>
              <a:schemeClr val="tx1"/>
            </a:solidFill>
          </a:ln>
        </p:spPr>
        <p:txBody>
          <a:bodyPr wrap="square" lIns="68415" tIns="34208" rIns="68415" bIns="34208" rtlCol="0">
            <a:spAutoFit/>
          </a:bodyPr>
          <a:lstStyle/>
          <a:p>
            <a:r>
              <a:rPr lang="fr-FR" sz="1800" b="1" dirty="0"/>
              <a:t>La péninsule de Greenwich</a:t>
            </a:r>
          </a:p>
        </p:txBody>
      </p:sp>
      <p:sp>
        <p:nvSpPr>
          <p:cNvPr id="14" name="ZoneTexte 13"/>
          <p:cNvSpPr txBox="1"/>
          <p:nvPr/>
        </p:nvSpPr>
        <p:spPr>
          <a:xfrm>
            <a:off x="0" y="116632"/>
            <a:ext cx="9906000" cy="576915"/>
          </a:xfrm>
          <a:prstGeom prst="rect">
            <a:avLst/>
          </a:prstGeom>
          <a:solidFill>
            <a:schemeClr val="accent3">
              <a:lumMod val="60000"/>
              <a:lumOff val="40000"/>
            </a:schemeClr>
          </a:solidFill>
        </p:spPr>
        <p:txBody>
          <a:bodyPr wrap="square" lIns="68415" tIns="34208" rIns="68415" bIns="34208" rtlCol="0">
            <a:spAutoFit/>
          </a:bodyPr>
          <a:lstStyle/>
          <a:p>
            <a:pPr algn="ctr"/>
            <a:r>
              <a:rPr lang="fr-FR" sz="3300" b="1" u="sng" dirty="0"/>
              <a:t>Situation </a:t>
            </a:r>
          </a:p>
        </p:txBody>
      </p:sp>
    </p:spTree>
    <p:extLst>
      <p:ext uri="{BB962C8B-B14F-4D97-AF65-F5344CB8AC3E}">
        <p14:creationId xmlns:p14="http://schemas.microsoft.com/office/powerpoint/2010/main" val="1180285138"/>
      </p:ext>
    </p:extLst>
  </p:cSld>
  <p:clrMapOvr>
    <a:masterClrMapping/>
  </p:clrMapOvr>
  <p:transition spd="med"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041232" y="116632"/>
            <a:ext cx="2432720" cy="2285075"/>
          </a:xfrm>
          <a:prstGeom prst="rect">
            <a:avLst/>
          </a:prstGeom>
          <a:noFill/>
          <a:ln>
            <a:solidFill>
              <a:schemeClr val="tx1"/>
            </a:solidFill>
          </a:ln>
        </p:spPr>
        <p:txBody>
          <a:bodyPr wrap="square" lIns="68415" tIns="34208" rIns="68415" bIns="34208" rtlCol="0">
            <a:spAutoFit/>
          </a:bodyPr>
          <a:lstStyle/>
          <a:p>
            <a:pPr algn="ctr"/>
            <a:r>
              <a:rPr lang="fr-FR" sz="1800" dirty="0"/>
              <a:t>Le projet était destiné à accueillir des expositions majeures , inauguré le 1er janvier 2000, date du début du nouveau millénaire , conçue par </a:t>
            </a:r>
            <a:r>
              <a:rPr lang="fr-FR" sz="1800" b="1" dirty="0"/>
              <a:t>Richard Rogers</a:t>
            </a:r>
          </a:p>
        </p:txBody>
      </p:sp>
      <p:pic>
        <p:nvPicPr>
          <p:cNvPr id="5" name="Picture 2" descr="C:\Users\Admin\Downloads\Millenium-Dome_1.jpg"/>
          <p:cNvPicPr>
            <a:picLocks noChangeAspect="1" noChangeArrowheads="1"/>
          </p:cNvPicPr>
          <p:nvPr/>
        </p:nvPicPr>
        <p:blipFill>
          <a:blip r:embed="rId2" cstate="print"/>
          <a:srcRect/>
          <a:stretch>
            <a:fillRect/>
          </a:stretch>
        </p:blipFill>
        <p:spPr bwMode="auto">
          <a:xfrm>
            <a:off x="0" y="0"/>
            <a:ext cx="6753200" cy="283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2996952"/>
            <a:ext cx="3584848" cy="484582"/>
          </a:xfrm>
          <a:prstGeom prst="rect">
            <a:avLst/>
          </a:prstGeom>
          <a:solidFill>
            <a:schemeClr val="accent3">
              <a:lumMod val="60000"/>
              <a:lumOff val="40000"/>
            </a:schemeClr>
          </a:solidFill>
          <a:ln>
            <a:solidFill>
              <a:schemeClr val="tx1"/>
            </a:solidFill>
          </a:ln>
        </p:spPr>
        <p:txBody>
          <a:bodyPr wrap="square" lIns="68415" tIns="34208" rIns="68415" bIns="34208">
            <a:spAutoFit/>
          </a:bodyPr>
          <a:lstStyle/>
          <a:p>
            <a:r>
              <a:rPr lang="fr-FR" sz="2700" b="1" dirty="0"/>
              <a:t>Concept</a:t>
            </a:r>
            <a:endParaRPr lang="fr-FR" sz="2100" b="1" dirty="0"/>
          </a:p>
        </p:txBody>
      </p:sp>
      <p:sp>
        <p:nvSpPr>
          <p:cNvPr id="8" name="ZoneTexte 7"/>
          <p:cNvSpPr txBox="1"/>
          <p:nvPr/>
        </p:nvSpPr>
        <p:spPr>
          <a:xfrm>
            <a:off x="416496" y="4293096"/>
            <a:ext cx="2592288" cy="1177080"/>
          </a:xfrm>
          <a:prstGeom prst="rect">
            <a:avLst/>
          </a:prstGeom>
          <a:solidFill>
            <a:schemeClr val="accent3">
              <a:lumMod val="60000"/>
              <a:lumOff val="40000"/>
            </a:schemeClr>
          </a:solidFill>
          <a:ln>
            <a:solidFill>
              <a:schemeClr val="tx1"/>
            </a:solidFill>
          </a:ln>
        </p:spPr>
        <p:txBody>
          <a:bodyPr wrap="square" lIns="68415" tIns="34208" rIns="68415" bIns="34208" rtlCol="0">
            <a:spAutoFit/>
          </a:bodyPr>
          <a:lstStyle/>
          <a:p>
            <a:pPr algn="ctr"/>
            <a:r>
              <a:rPr lang="fr-FR" sz="1800" dirty="0"/>
              <a:t>L'inspiration pour la conception a été un grand ciel dans lequel tous les événements ont lieu</a:t>
            </a:r>
          </a:p>
        </p:txBody>
      </p:sp>
      <p:pic>
        <p:nvPicPr>
          <p:cNvPr id="3074" name="Picture 2" descr="C:\Users\Admin\Desktop\Nouveau dossier (8)\uk_londen_millennium_dome_20040921_30701.jpg"/>
          <p:cNvPicPr>
            <a:picLocks noChangeAspect="1" noChangeArrowheads="1"/>
          </p:cNvPicPr>
          <p:nvPr/>
        </p:nvPicPr>
        <p:blipFill>
          <a:blip r:embed="rId3" cstate="print"/>
          <a:srcRect/>
          <a:stretch>
            <a:fillRect/>
          </a:stretch>
        </p:blipFill>
        <p:spPr bwMode="auto">
          <a:xfrm>
            <a:off x="3575342" y="2996952"/>
            <a:ext cx="6274202" cy="3861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040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906000" cy="684637"/>
          </a:xfrm>
          <a:prstGeom prst="rect">
            <a:avLst/>
          </a:prstGeom>
          <a:solidFill>
            <a:schemeClr val="accent5">
              <a:lumMod val="75000"/>
            </a:schemeClr>
          </a:solidFill>
        </p:spPr>
        <p:txBody>
          <a:bodyPr wrap="square" lIns="68415" tIns="34208" rIns="68415" bIns="34208">
            <a:spAutoFit/>
          </a:bodyPr>
          <a:lstStyle/>
          <a:p>
            <a:pPr algn="ctr"/>
            <a:r>
              <a:rPr lang="fr-FR" sz="4000" b="1" dirty="0"/>
              <a:t>Structure</a:t>
            </a:r>
          </a:p>
        </p:txBody>
      </p:sp>
      <p:pic>
        <p:nvPicPr>
          <p:cNvPr id="4098" name="Picture 2" descr="C:\Users\Admin\Desktop\Nouveau dossier (8)\Millenium-Dome_techo.jpg"/>
          <p:cNvPicPr>
            <a:picLocks noChangeAspect="1" noChangeArrowheads="1"/>
          </p:cNvPicPr>
          <p:nvPr/>
        </p:nvPicPr>
        <p:blipFill>
          <a:blip r:embed="rId2" cstate="print"/>
          <a:srcRect/>
          <a:stretch>
            <a:fillRect/>
          </a:stretch>
        </p:blipFill>
        <p:spPr bwMode="auto">
          <a:xfrm>
            <a:off x="1614187" y="2378045"/>
            <a:ext cx="6379180" cy="3908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ZoneTexte 8"/>
          <p:cNvSpPr txBox="1"/>
          <p:nvPr/>
        </p:nvSpPr>
        <p:spPr>
          <a:xfrm>
            <a:off x="1525677" y="1132779"/>
            <a:ext cx="6578249" cy="946247"/>
          </a:xfrm>
          <a:prstGeom prst="rect">
            <a:avLst/>
          </a:prstGeom>
          <a:noFill/>
          <a:ln>
            <a:solidFill>
              <a:schemeClr val="tx1"/>
            </a:solidFill>
          </a:ln>
        </p:spPr>
        <p:txBody>
          <a:bodyPr wrap="square" lIns="68415" tIns="34208" rIns="68415" bIns="34208" rtlCol="0">
            <a:spAutoFit/>
          </a:bodyPr>
          <a:lstStyle/>
          <a:p>
            <a:pPr algn="ctr"/>
            <a:r>
              <a:rPr lang="fr-FR" dirty="0"/>
              <a:t>La Dôme est suspendu et supporté par70 KM </a:t>
            </a:r>
            <a:r>
              <a:rPr lang="fr-FR" b="1" u="sng" dirty="0">
                <a:solidFill>
                  <a:srgbClr val="FF0000"/>
                </a:solidFill>
              </a:rPr>
              <a:t>des câbles à haute résistance </a:t>
            </a:r>
            <a:r>
              <a:rPr lang="fr-FR" dirty="0"/>
              <a:t>allant de l'extrémité extérieure </a:t>
            </a:r>
            <a:r>
              <a:rPr lang="fr-FR" b="1" u="sng" dirty="0">
                <a:solidFill>
                  <a:schemeClr val="accent1"/>
                </a:solidFill>
              </a:rPr>
              <a:t>des 12 mâts </a:t>
            </a:r>
            <a:r>
              <a:rPr lang="fr-FR" dirty="0"/>
              <a:t>en acier de90m., qui traversent le tissu </a:t>
            </a:r>
          </a:p>
        </p:txBody>
      </p:sp>
      <p:cxnSp>
        <p:nvCxnSpPr>
          <p:cNvPr id="11" name="Connecteur droit 10"/>
          <p:cNvCxnSpPr/>
          <p:nvPr/>
        </p:nvCxnSpPr>
        <p:spPr>
          <a:xfrm rot="5400000" flipH="1" flipV="1">
            <a:off x="5949565" y="4260294"/>
            <a:ext cx="714947" cy="27701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5400000" flipH="1" flipV="1">
            <a:off x="5284676" y="4674913"/>
            <a:ext cx="663353" cy="11055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flipH="1" flipV="1">
            <a:off x="4425719" y="4806686"/>
            <a:ext cx="612326" cy="122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16200000" flipV="1">
            <a:off x="3485970" y="4649399"/>
            <a:ext cx="612326" cy="11055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16200000" flipV="1">
            <a:off x="2797103" y="4262443"/>
            <a:ext cx="663353" cy="22111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5400000">
            <a:off x="1957281" y="4107236"/>
            <a:ext cx="1071570" cy="9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2006183" y="4666408"/>
            <a:ext cx="1581841" cy="3316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16200000" flipH="1">
            <a:off x="2988455" y="4015812"/>
            <a:ext cx="612326" cy="6633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3018221" y="4041326"/>
            <a:ext cx="718632" cy="3061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2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ppt_x"/>
                                          </p:val>
                                        </p:tav>
                                        <p:tav tm="100000">
                                          <p:val>
                                            <p:strVal val="#ppt_x"/>
                                          </p:val>
                                        </p:tav>
                                      </p:tavLst>
                                    </p:anim>
                                    <p:anim calcmode="lin" valueType="num">
                                      <p:cBhvr additive="base">
                                        <p:cTn id="39" dur="500" fill="hold"/>
                                        <p:tgtEl>
                                          <p:spTgt spid="31"/>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6456" y="1556792"/>
            <a:ext cx="9777022" cy="4429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p:cNvSpPr txBox="1"/>
          <p:nvPr/>
        </p:nvSpPr>
        <p:spPr>
          <a:xfrm>
            <a:off x="1" y="265317"/>
            <a:ext cx="9906000" cy="576915"/>
          </a:xfrm>
          <a:prstGeom prst="rect">
            <a:avLst/>
          </a:prstGeom>
          <a:solidFill>
            <a:schemeClr val="accent2">
              <a:lumMod val="60000"/>
              <a:lumOff val="40000"/>
            </a:schemeClr>
          </a:solidFill>
          <a:ln>
            <a:solidFill>
              <a:schemeClr val="tx1">
                <a:lumMod val="95000"/>
                <a:lumOff val="5000"/>
              </a:schemeClr>
            </a:solidFill>
          </a:ln>
        </p:spPr>
        <p:txBody>
          <a:bodyPr wrap="square" lIns="68415" tIns="34208" rIns="68415" bIns="34208" rtlCol="0">
            <a:spAutoFit/>
          </a:bodyPr>
          <a:lstStyle/>
          <a:p>
            <a:pPr algn="ctr"/>
            <a:r>
              <a:rPr lang="fr-FR" sz="3300" b="1" dirty="0"/>
              <a:t>Descente des charges</a:t>
            </a:r>
          </a:p>
        </p:txBody>
      </p:sp>
    </p:spTree>
    <p:extLst>
      <p:ext uri="{BB962C8B-B14F-4D97-AF65-F5344CB8AC3E}">
        <p14:creationId xmlns:p14="http://schemas.microsoft.com/office/powerpoint/2010/main" val="1054877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Nouveau dossier (8)\Millenium-Dome_a.jpg"/>
          <p:cNvPicPr>
            <a:picLocks noChangeAspect="1" noChangeArrowheads="1"/>
          </p:cNvPicPr>
          <p:nvPr/>
        </p:nvPicPr>
        <p:blipFill>
          <a:blip r:embed="rId2" cstate="print"/>
          <a:srcRect/>
          <a:stretch>
            <a:fillRect/>
          </a:stretch>
        </p:blipFill>
        <p:spPr bwMode="auto">
          <a:xfrm>
            <a:off x="0" y="548680"/>
            <a:ext cx="4016896" cy="342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p:cNvSpPr txBox="1"/>
          <p:nvPr/>
        </p:nvSpPr>
        <p:spPr>
          <a:xfrm>
            <a:off x="4088904" y="620688"/>
            <a:ext cx="1368152" cy="6048672"/>
          </a:xfrm>
          <a:prstGeom prst="rect">
            <a:avLst/>
          </a:prstGeom>
          <a:solidFill>
            <a:schemeClr val="accent3">
              <a:lumMod val="60000"/>
              <a:lumOff val="40000"/>
            </a:schemeClr>
          </a:solidFill>
          <a:ln>
            <a:solidFill>
              <a:schemeClr val="tx1"/>
            </a:solidFill>
          </a:ln>
        </p:spPr>
        <p:txBody>
          <a:bodyPr wrap="square" lIns="68415" tIns="34208" rIns="68415" bIns="34208" rtlCol="0">
            <a:spAutoFit/>
          </a:bodyPr>
          <a:lstStyle/>
          <a:p>
            <a:r>
              <a:rPr lang="fr-FR" sz="1800" dirty="0"/>
              <a:t> Les mâts, fabriqués à partir de tubes d'acier ,mesurent 90m de long et reposent chacun sur une base en acier de 10m de haut, permettant ainsi à chaque jonction tout mouvement provoqué par le vent, la pluie ou d'autres forces.</a:t>
            </a:r>
          </a:p>
        </p:txBody>
      </p:sp>
      <p:pic>
        <p:nvPicPr>
          <p:cNvPr id="6147" name="Picture 3"/>
          <p:cNvPicPr>
            <a:picLocks noChangeAspect="1" noChangeArrowheads="1"/>
          </p:cNvPicPr>
          <p:nvPr/>
        </p:nvPicPr>
        <p:blipFill>
          <a:blip r:embed="rId3" cstate="print"/>
          <a:srcRect/>
          <a:stretch>
            <a:fillRect/>
          </a:stretch>
        </p:blipFill>
        <p:spPr bwMode="auto">
          <a:xfrm>
            <a:off x="5535914" y="548680"/>
            <a:ext cx="4370086" cy="6309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ZoneTexte 6"/>
          <p:cNvSpPr txBox="1"/>
          <p:nvPr/>
        </p:nvSpPr>
        <p:spPr>
          <a:xfrm>
            <a:off x="0" y="0"/>
            <a:ext cx="9906000" cy="499971"/>
          </a:xfrm>
          <a:prstGeom prst="rect">
            <a:avLst/>
          </a:prstGeom>
          <a:solidFill>
            <a:schemeClr val="accent3">
              <a:lumMod val="60000"/>
              <a:lumOff val="40000"/>
            </a:schemeClr>
          </a:solidFill>
          <a:ln>
            <a:solidFill>
              <a:schemeClr val="tx1">
                <a:lumMod val="95000"/>
                <a:lumOff val="5000"/>
              </a:schemeClr>
            </a:solidFill>
          </a:ln>
        </p:spPr>
        <p:txBody>
          <a:bodyPr wrap="square" lIns="68415" tIns="34208" rIns="68415" bIns="34208" rtlCol="0">
            <a:spAutoFit/>
          </a:bodyPr>
          <a:lstStyle/>
          <a:p>
            <a:pPr algn="ctr"/>
            <a:r>
              <a:rPr lang="fr-FR" sz="2800" b="1" u="sng" dirty="0"/>
              <a:t>Les mâts</a:t>
            </a:r>
          </a:p>
        </p:txBody>
      </p:sp>
      <p:pic>
        <p:nvPicPr>
          <p:cNvPr id="7170" name="Picture 2"/>
          <p:cNvPicPr>
            <a:picLocks noChangeAspect="1" noChangeArrowheads="1"/>
          </p:cNvPicPr>
          <p:nvPr/>
        </p:nvPicPr>
        <p:blipFill>
          <a:blip r:embed="rId4" cstate="print"/>
          <a:srcRect/>
          <a:stretch>
            <a:fillRect/>
          </a:stretch>
        </p:blipFill>
        <p:spPr bwMode="auto">
          <a:xfrm>
            <a:off x="0" y="4077072"/>
            <a:ext cx="4034856" cy="2780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273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15118" y="1124744"/>
            <a:ext cx="7407440" cy="1177080"/>
          </a:xfrm>
          <a:prstGeom prst="rect">
            <a:avLst/>
          </a:prstGeom>
          <a:noFill/>
          <a:ln>
            <a:solidFill>
              <a:schemeClr val="tx1"/>
            </a:solidFill>
          </a:ln>
        </p:spPr>
        <p:txBody>
          <a:bodyPr wrap="square" lIns="68415" tIns="34208" rIns="68415" bIns="34208" rtlCol="0">
            <a:spAutoFit/>
          </a:bodyPr>
          <a:lstStyle/>
          <a:p>
            <a:pPr algn="ctr"/>
            <a:r>
              <a:rPr lang="fr-FR" sz="1800" dirty="0"/>
              <a:t> Sur le dessous du toit, des câbles d'arrimage se raccordent à la base des mâts et fournissent un système de tension conçu pour posséder suffisamment de surplus, de sorte que la défaillance d'un seul mât ne peut affecter la sécurité de toute la structure. </a:t>
            </a:r>
          </a:p>
        </p:txBody>
      </p:sp>
      <p:pic>
        <p:nvPicPr>
          <p:cNvPr id="7170" name="Picture 2" descr="C:\Users\Admin\Desktop\Nouveau dossier (8)\04b384f5fce9153b0b5984bccfbcaddb.gif"/>
          <p:cNvPicPr>
            <a:picLocks noChangeAspect="1" noChangeArrowheads="1"/>
          </p:cNvPicPr>
          <p:nvPr/>
        </p:nvPicPr>
        <p:blipFill>
          <a:blip r:embed="rId2" cstate="print"/>
          <a:srcRect r="24504"/>
          <a:stretch>
            <a:fillRect/>
          </a:stretch>
        </p:blipFill>
        <p:spPr bwMode="auto">
          <a:xfrm>
            <a:off x="3902691" y="2357430"/>
            <a:ext cx="5693779" cy="3878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1" name="Picture 3" descr="C:\Users\Admin\Desktop\Nouveau dossier (8)\Millenium-Dome_c-735x1024.jpg"/>
          <p:cNvPicPr>
            <a:picLocks noChangeAspect="1" noChangeArrowheads="1"/>
          </p:cNvPicPr>
          <p:nvPr/>
        </p:nvPicPr>
        <p:blipFill>
          <a:blip r:embed="rId3" cstate="print"/>
          <a:srcRect/>
          <a:stretch>
            <a:fillRect/>
          </a:stretch>
        </p:blipFill>
        <p:spPr bwMode="auto">
          <a:xfrm>
            <a:off x="530648" y="2357430"/>
            <a:ext cx="3150926" cy="3929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Connecteur droit 8"/>
          <p:cNvCxnSpPr/>
          <p:nvPr/>
        </p:nvCxnSpPr>
        <p:spPr>
          <a:xfrm rot="5400000" flipH="1" flipV="1">
            <a:off x="7179059" y="5774123"/>
            <a:ext cx="357190" cy="552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16200000" flipH="1">
            <a:off x="7402303" y="5555131"/>
            <a:ext cx="408217" cy="4422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5400000" flipH="1" flipV="1">
            <a:off x="7176933" y="4810985"/>
            <a:ext cx="969516" cy="5527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16200000" flipV="1">
            <a:off x="6806986" y="4993833"/>
            <a:ext cx="714380" cy="44223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10800000">
            <a:off x="6058588" y="5163923"/>
            <a:ext cx="1271426" cy="4592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flipH="1" flipV="1">
            <a:off x="341422" y="3146225"/>
            <a:ext cx="2755466" cy="13819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10800000">
            <a:off x="585927" y="5010841"/>
            <a:ext cx="386956" cy="2551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028162" y="5214950"/>
            <a:ext cx="663353" cy="5612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456233" y="5510482"/>
            <a:ext cx="867461" cy="2763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5552" y="624773"/>
            <a:ext cx="9906000" cy="499971"/>
          </a:xfrm>
          <a:prstGeom prst="rect">
            <a:avLst/>
          </a:prstGeom>
          <a:solidFill>
            <a:schemeClr val="accent3">
              <a:lumMod val="60000"/>
              <a:lumOff val="40000"/>
            </a:schemeClr>
          </a:solidFill>
          <a:ln>
            <a:solidFill>
              <a:schemeClr val="tx1">
                <a:lumMod val="95000"/>
                <a:lumOff val="5000"/>
              </a:schemeClr>
            </a:solidFill>
          </a:ln>
        </p:spPr>
        <p:txBody>
          <a:bodyPr wrap="square" lIns="68415" tIns="34208" rIns="68415" bIns="34208" rtlCol="0">
            <a:spAutoFit/>
          </a:bodyPr>
          <a:lstStyle/>
          <a:p>
            <a:pPr algn="ctr"/>
            <a:r>
              <a:rPr lang="fr-FR" sz="2800" b="1" u="sng" dirty="0"/>
              <a:t>Les mâts</a:t>
            </a:r>
          </a:p>
        </p:txBody>
      </p:sp>
      <p:sp>
        <p:nvSpPr>
          <p:cNvPr id="16" name="Rectangle 15"/>
          <p:cNvSpPr/>
          <p:nvPr/>
        </p:nvSpPr>
        <p:spPr>
          <a:xfrm>
            <a:off x="0" y="1"/>
            <a:ext cx="9906000" cy="684637"/>
          </a:xfrm>
          <a:prstGeom prst="rect">
            <a:avLst/>
          </a:prstGeom>
          <a:solidFill>
            <a:schemeClr val="accent5">
              <a:lumMod val="75000"/>
            </a:schemeClr>
          </a:solidFill>
        </p:spPr>
        <p:txBody>
          <a:bodyPr wrap="square" lIns="68415" tIns="34208" rIns="68415" bIns="34208">
            <a:spAutoFit/>
          </a:bodyPr>
          <a:lstStyle/>
          <a:p>
            <a:pPr algn="ctr"/>
            <a:r>
              <a:rPr lang="fr-FR" sz="4000" b="1" dirty="0"/>
              <a:t>Structure</a:t>
            </a:r>
          </a:p>
        </p:txBody>
      </p:sp>
    </p:spTree>
    <p:extLst>
      <p:ext uri="{BB962C8B-B14F-4D97-AF65-F5344CB8AC3E}">
        <p14:creationId xmlns:p14="http://schemas.microsoft.com/office/powerpoint/2010/main" val="23849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par>
                                <p:cTn id="30" presetID="3"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par>
                                <p:cTn id="33" presetID="3" presetClass="entr" presetSubtype="1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par>
                                <p:cTn id="36" presetID="3" presetClass="entr" presetSubtype="1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394378"/>
            <a:ext cx="9906000" cy="822949"/>
          </a:xfrm>
          <a:prstGeom prst="rect">
            <a:avLst/>
          </a:prstGeom>
          <a:solidFill>
            <a:schemeClr val="accent2"/>
          </a:solidFill>
        </p:spPr>
        <p:txBody>
          <a:bodyPr vert="horz" lIns="95782" tIns="47891" rIns="95782" bIns="47891" anchor="ctr">
            <a:normAutofit lnSpcReduction="10000"/>
          </a:bodyPr>
          <a:lstStyle>
            <a:lvl1pPr algn="l" rtl="0" eaLnBrk="1" latinLnBrk="0" hangingPunct="1">
              <a:spcBef>
                <a:spcPct val="0"/>
              </a:spcBef>
              <a:buNone/>
              <a:defRPr kumimoji="0" sz="5600" kern="1200">
                <a:solidFill>
                  <a:schemeClr val="tx2"/>
                </a:solidFill>
                <a:latin typeface="+mj-lt"/>
                <a:ea typeface="+mj-ea"/>
                <a:cs typeface="+mj-cs"/>
              </a:defRPr>
            </a:lvl1pPr>
          </a:lstStyle>
          <a:p>
            <a:pPr lvl="1" defTabSz="684154"/>
            <a:r>
              <a:rPr lang="fr-FR" sz="4900" b="1" dirty="0">
                <a:solidFill>
                  <a:schemeClr val="tx1">
                    <a:lumMod val="95000"/>
                    <a:lumOff val="5000"/>
                  </a:schemeClr>
                </a:solidFill>
              </a:rPr>
              <a:t>Définition</a:t>
            </a:r>
          </a:p>
        </p:txBody>
      </p:sp>
      <p:sp>
        <p:nvSpPr>
          <p:cNvPr id="5" name="Sous-titre 2"/>
          <p:cNvSpPr txBox="1">
            <a:spLocks/>
          </p:cNvSpPr>
          <p:nvPr/>
        </p:nvSpPr>
        <p:spPr>
          <a:xfrm>
            <a:off x="1386890" y="2554618"/>
            <a:ext cx="6934200" cy="2386550"/>
          </a:xfrm>
          <a:prstGeom prst="rect">
            <a:avLst/>
          </a:prstGeom>
          <a:ln>
            <a:solidFill>
              <a:schemeClr val="tx1"/>
            </a:solidFill>
          </a:ln>
        </p:spPr>
        <p:txBody>
          <a:bodyPr vert="horz" lIns="95782" tIns="47891" rIns="95782" bIns="47891">
            <a:normAutofit fontScale="85000" lnSpcReduction="10000"/>
          </a:bodyPr>
          <a:lstStyle>
            <a:lvl1pPr marL="512064" indent="-358445" algn="l" rtl="0" eaLnBrk="1" latinLnBrk="0" hangingPunct="1">
              <a:spcBef>
                <a:spcPts val="420"/>
              </a:spcBef>
              <a:buClr>
                <a:schemeClr val="accent3"/>
              </a:buClr>
              <a:buFont typeface="Georgia"/>
              <a:buChar char="•"/>
              <a:defRPr kumimoji="0" sz="3900" kern="1200">
                <a:solidFill>
                  <a:schemeClr val="tx1"/>
                </a:solidFill>
                <a:latin typeface="+mn-lt"/>
                <a:ea typeface="+mn-ea"/>
                <a:cs typeface="+mn-cs"/>
              </a:defRPr>
            </a:lvl1pPr>
            <a:lvl2pPr marL="921715" indent="-345643" algn="l" rtl="0" eaLnBrk="1" latinLnBrk="0" hangingPunct="1">
              <a:spcBef>
                <a:spcPts val="420"/>
              </a:spcBef>
              <a:buClr>
                <a:schemeClr val="accent2"/>
              </a:buClr>
              <a:buFont typeface="Georgia"/>
              <a:buChar char="▫"/>
              <a:defRPr kumimoji="0" sz="3600" kern="1200">
                <a:solidFill>
                  <a:schemeClr val="accent2"/>
                </a:solidFill>
                <a:latin typeface="+mn-lt"/>
                <a:ea typeface="+mn-ea"/>
                <a:cs typeface="+mn-cs"/>
              </a:defRPr>
            </a:lvl2pPr>
            <a:lvl3pPr marL="1292962" indent="-307238" algn="l" rtl="0" eaLnBrk="1" latinLnBrk="0" hangingPunct="1">
              <a:spcBef>
                <a:spcPts val="420"/>
              </a:spcBef>
              <a:buClr>
                <a:schemeClr val="accent1"/>
              </a:buClr>
              <a:buFont typeface="Wingdings 2"/>
              <a:buChar char=""/>
              <a:defRPr kumimoji="0" sz="3400" kern="1200">
                <a:solidFill>
                  <a:schemeClr val="accent1"/>
                </a:solidFill>
                <a:latin typeface="+mn-lt"/>
                <a:ea typeface="+mn-ea"/>
                <a:cs typeface="+mn-cs"/>
              </a:defRPr>
            </a:lvl3pPr>
            <a:lvl4pPr marL="1651406" indent="-281635" algn="l" rtl="0" eaLnBrk="1" latinLnBrk="0" hangingPunct="1">
              <a:spcBef>
                <a:spcPts val="420"/>
              </a:spcBef>
              <a:buClr>
                <a:schemeClr val="accent1"/>
              </a:buClr>
              <a:buFont typeface="Wingdings 2"/>
              <a:buChar char=""/>
              <a:defRPr kumimoji="0" sz="3100" kern="1200">
                <a:solidFill>
                  <a:schemeClr val="accent1"/>
                </a:solidFill>
                <a:latin typeface="+mn-lt"/>
                <a:ea typeface="+mn-ea"/>
                <a:cs typeface="+mn-cs"/>
              </a:defRPr>
            </a:lvl4pPr>
            <a:lvl5pPr marL="1945843" indent="-256032" algn="l" rtl="0" eaLnBrk="1" latinLnBrk="0" hangingPunct="1">
              <a:spcBef>
                <a:spcPts val="420"/>
              </a:spcBef>
              <a:buClr>
                <a:schemeClr val="accent3"/>
              </a:buClr>
              <a:buFont typeface="Georgia"/>
              <a:buChar char="▫"/>
              <a:defRPr kumimoji="0" sz="2800" kern="1200">
                <a:solidFill>
                  <a:schemeClr val="accent3"/>
                </a:solidFill>
                <a:latin typeface="+mn-lt"/>
                <a:ea typeface="+mn-ea"/>
                <a:cs typeface="+mn-cs"/>
              </a:defRPr>
            </a:lvl5pPr>
            <a:lvl6pPr marL="2253082" indent="-256032" algn="l" rtl="0" eaLnBrk="1" latinLnBrk="0" hangingPunct="1">
              <a:spcBef>
                <a:spcPts val="420"/>
              </a:spcBef>
              <a:buClr>
                <a:schemeClr val="accent3"/>
              </a:buClr>
              <a:buFont typeface="Georgia"/>
              <a:buChar char="▫"/>
              <a:defRPr kumimoji="0" sz="2500" kern="1200">
                <a:solidFill>
                  <a:schemeClr val="accent3"/>
                </a:solidFill>
                <a:latin typeface="+mn-lt"/>
                <a:ea typeface="+mn-ea"/>
                <a:cs typeface="+mn-cs"/>
              </a:defRPr>
            </a:lvl6pPr>
            <a:lvl7pPr marL="2560320" indent="-256032" algn="l" rtl="0" eaLnBrk="1" latinLnBrk="0" hangingPunct="1">
              <a:spcBef>
                <a:spcPts val="420"/>
              </a:spcBef>
              <a:buClr>
                <a:schemeClr val="accent3"/>
              </a:buClr>
              <a:buFont typeface="Georgia"/>
              <a:buChar char="▫"/>
              <a:defRPr kumimoji="0" sz="2200" kern="1200">
                <a:solidFill>
                  <a:schemeClr val="accent3"/>
                </a:solidFill>
                <a:latin typeface="+mn-lt"/>
                <a:ea typeface="+mn-ea"/>
                <a:cs typeface="+mn-cs"/>
              </a:defRPr>
            </a:lvl7pPr>
            <a:lvl8pPr marL="2841955" indent="-256032" algn="l" rtl="0" eaLnBrk="1" latinLnBrk="0" hangingPunct="1">
              <a:spcBef>
                <a:spcPts val="420"/>
              </a:spcBef>
              <a:buClr>
                <a:schemeClr val="accent3"/>
              </a:buClr>
              <a:buFont typeface="Georgia"/>
              <a:buChar char="◦"/>
              <a:defRPr kumimoji="0" sz="2100" kern="1200">
                <a:solidFill>
                  <a:schemeClr val="accent3"/>
                </a:solidFill>
                <a:latin typeface="+mn-lt"/>
                <a:ea typeface="+mn-ea"/>
                <a:cs typeface="+mn-cs"/>
              </a:defRPr>
            </a:lvl8pPr>
            <a:lvl9pPr marL="3136392" indent="-256032" algn="l" rtl="0" eaLnBrk="1" latinLnBrk="0" hangingPunct="1">
              <a:spcBef>
                <a:spcPts val="420"/>
              </a:spcBef>
              <a:buClr>
                <a:schemeClr val="accent3"/>
              </a:buClr>
              <a:buFont typeface="Georgia"/>
              <a:buChar char="◦"/>
              <a:defRPr kumimoji="0" sz="2000" kern="1200" baseline="0">
                <a:solidFill>
                  <a:schemeClr val="accent3"/>
                </a:solidFill>
                <a:latin typeface="+mn-lt"/>
                <a:ea typeface="+mn-ea"/>
                <a:cs typeface="+mn-cs"/>
              </a:defRPr>
            </a:lvl9pPr>
          </a:lstStyle>
          <a:p>
            <a:pPr defTabSz="684154"/>
            <a:r>
              <a:rPr lang="fr-FR" dirty="0">
                <a:solidFill>
                  <a:srgbClr val="FF0000"/>
                </a:solidFill>
              </a:rPr>
              <a:t>Structure tendue : </a:t>
            </a:r>
            <a:r>
              <a:rPr lang="fr-FR" dirty="0"/>
              <a:t>structure constituée par un ensemble de câbles tendus associe généralement à une couverture souple </a:t>
            </a:r>
            <a:r>
              <a:rPr lang="fr-FR" b="1" dirty="0"/>
              <a:t>; structure Métallo-Textile</a:t>
            </a:r>
            <a:r>
              <a:rPr lang="fr-FR" dirty="0">
                <a:solidFill>
                  <a:srgbClr val="00B0F0"/>
                </a:solidFill>
              </a:rPr>
              <a:t>.</a:t>
            </a:r>
          </a:p>
          <a:p>
            <a:pPr defTabSz="684154"/>
            <a:endParaRPr lang="fr-FR" dirty="0"/>
          </a:p>
        </p:txBody>
      </p:sp>
    </p:spTree>
    <p:extLst>
      <p:ext uri="{BB962C8B-B14F-4D97-AF65-F5344CB8AC3E}">
        <p14:creationId xmlns:p14="http://schemas.microsoft.com/office/powerpoint/2010/main" val="1619252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Nouveau dossier (8)\images (2).jpg"/>
          <p:cNvPicPr>
            <a:picLocks noChangeAspect="1" noChangeArrowheads="1"/>
          </p:cNvPicPr>
          <p:nvPr/>
        </p:nvPicPr>
        <p:blipFill>
          <a:blip r:embed="rId2" cstate="print"/>
          <a:srcRect/>
          <a:stretch>
            <a:fillRect/>
          </a:stretch>
        </p:blipFill>
        <p:spPr bwMode="auto">
          <a:xfrm>
            <a:off x="5012463" y="1081751"/>
            <a:ext cx="4307610" cy="2704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5" name="Picture 3" descr="C:\Users\Admin\Desktop\Nouveau dossier (8)\Millenium-Dome_11-770x1024.jpg"/>
          <p:cNvPicPr>
            <a:picLocks noChangeAspect="1" noChangeArrowheads="1"/>
          </p:cNvPicPr>
          <p:nvPr/>
        </p:nvPicPr>
        <p:blipFill>
          <a:blip r:embed="rId3" cstate="print"/>
          <a:srcRect/>
          <a:stretch>
            <a:fillRect/>
          </a:stretch>
        </p:blipFill>
        <p:spPr bwMode="auto">
          <a:xfrm>
            <a:off x="660767" y="1081751"/>
            <a:ext cx="3964740" cy="4867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957183" y="4375523"/>
            <a:ext cx="4344927" cy="1684911"/>
          </a:xfrm>
          <a:prstGeom prst="rect">
            <a:avLst/>
          </a:prstGeom>
          <a:ln>
            <a:solidFill>
              <a:schemeClr val="tx1"/>
            </a:solidFill>
          </a:ln>
        </p:spPr>
        <p:txBody>
          <a:bodyPr wrap="square" lIns="68415" tIns="34208" rIns="68415" bIns="34208">
            <a:spAutoFit/>
          </a:bodyPr>
          <a:lstStyle/>
          <a:p>
            <a:r>
              <a:rPr lang="fr-FR" sz="2100" dirty="0"/>
              <a:t>Les bases du mâts et les bords de la peau du toit sont câblés en tension à une série de points d'ancrage en béton qui entourent le périmètre du dôme</a:t>
            </a:r>
            <a:endParaRPr lang="fr-FR" dirty="0"/>
          </a:p>
        </p:txBody>
      </p:sp>
      <p:sp>
        <p:nvSpPr>
          <p:cNvPr id="6" name="Rectangle 5"/>
          <p:cNvSpPr/>
          <p:nvPr/>
        </p:nvSpPr>
        <p:spPr>
          <a:xfrm>
            <a:off x="0" y="0"/>
            <a:ext cx="9906000" cy="684637"/>
          </a:xfrm>
          <a:prstGeom prst="rect">
            <a:avLst/>
          </a:prstGeom>
          <a:solidFill>
            <a:schemeClr val="accent5">
              <a:lumMod val="75000"/>
            </a:schemeClr>
          </a:solidFill>
        </p:spPr>
        <p:txBody>
          <a:bodyPr wrap="square" lIns="68415" tIns="34208" rIns="68415" bIns="34208">
            <a:spAutoFit/>
          </a:bodyPr>
          <a:lstStyle/>
          <a:p>
            <a:pPr algn="ctr"/>
            <a:r>
              <a:rPr lang="fr-FR" sz="4000" b="1" dirty="0"/>
              <a:t>Structure</a:t>
            </a:r>
          </a:p>
        </p:txBody>
      </p:sp>
    </p:spTree>
    <p:extLst>
      <p:ext uri="{BB962C8B-B14F-4D97-AF65-F5344CB8AC3E}">
        <p14:creationId xmlns:p14="http://schemas.microsoft.com/office/powerpoint/2010/main" val="36715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blinds(horizontal)">
                                      <p:cBhvr>
                                        <p:cTn id="10" dur="500"/>
                                        <p:tgtEl>
                                          <p:spTgt spid="819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18244" y="738447"/>
            <a:ext cx="8402470" cy="946247"/>
          </a:xfrm>
          <a:prstGeom prst="rect">
            <a:avLst/>
          </a:prstGeom>
          <a:noFill/>
          <a:ln>
            <a:solidFill>
              <a:schemeClr val="tx1"/>
            </a:solidFill>
          </a:ln>
        </p:spPr>
        <p:txBody>
          <a:bodyPr wrap="square" lIns="68415" tIns="34208" rIns="68415" bIns="34208" rtlCol="0">
            <a:spAutoFit/>
          </a:bodyPr>
          <a:lstStyle/>
          <a:p>
            <a:r>
              <a:rPr lang="fr-FR" dirty="0"/>
              <a:t> De l'extrémité des mâts pend les câbles d'acier tendus, disposés pour se connecter avec les sommets des câbles radiaux, qui définissent la forme sphérique de la couverture de toit</a:t>
            </a:r>
          </a:p>
        </p:txBody>
      </p:sp>
      <p:pic>
        <p:nvPicPr>
          <p:cNvPr id="7" name="Picture 2" descr="C:\Users\Admin\Desktop\Nouveau dossier (8)\Millenium-Dome_techo.jpg"/>
          <p:cNvPicPr>
            <a:picLocks noChangeAspect="1" noChangeArrowheads="1"/>
          </p:cNvPicPr>
          <p:nvPr/>
        </p:nvPicPr>
        <p:blipFill>
          <a:blip r:embed="rId2" cstate="print"/>
          <a:srcRect/>
          <a:stretch>
            <a:fillRect/>
          </a:stretch>
        </p:blipFill>
        <p:spPr bwMode="auto">
          <a:xfrm>
            <a:off x="1138721" y="1847159"/>
            <a:ext cx="7462720" cy="4572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orme libre 7"/>
          <p:cNvSpPr/>
          <p:nvPr/>
        </p:nvSpPr>
        <p:spPr>
          <a:xfrm>
            <a:off x="2268391" y="3140849"/>
            <a:ext cx="4984216" cy="2286000"/>
          </a:xfrm>
          <a:custGeom>
            <a:avLst/>
            <a:gdLst>
              <a:gd name="connsiteX0" fmla="*/ 2460812 w 6441141"/>
              <a:gd name="connsiteY0" fmla="*/ 3133165 h 3200400"/>
              <a:gd name="connsiteX1" fmla="*/ 3146612 w 6441141"/>
              <a:gd name="connsiteY1" fmla="*/ 3200400 h 3200400"/>
              <a:gd name="connsiteX2" fmla="*/ 3993776 w 6441141"/>
              <a:gd name="connsiteY2" fmla="*/ 3160059 h 3200400"/>
              <a:gd name="connsiteX3" fmla="*/ 4746812 w 6441141"/>
              <a:gd name="connsiteY3" fmla="*/ 3012141 h 3200400"/>
              <a:gd name="connsiteX4" fmla="*/ 5392270 w 6441141"/>
              <a:gd name="connsiteY4" fmla="*/ 2783541 h 3200400"/>
              <a:gd name="connsiteX5" fmla="*/ 5957047 w 6441141"/>
              <a:gd name="connsiteY5" fmla="*/ 2474259 h 3200400"/>
              <a:gd name="connsiteX6" fmla="*/ 6252882 w 6441141"/>
              <a:gd name="connsiteY6" fmla="*/ 2178424 h 3200400"/>
              <a:gd name="connsiteX7" fmla="*/ 6387353 w 6441141"/>
              <a:gd name="connsiteY7" fmla="*/ 1936377 h 3200400"/>
              <a:gd name="connsiteX8" fmla="*/ 6441141 w 6441141"/>
              <a:gd name="connsiteY8" fmla="*/ 1506071 h 3200400"/>
              <a:gd name="connsiteX9" fmla="*/ 6293223 w 6441141"/>
              <a:gd name="connsiteY9" fmla="*/ 1102659 h 3200400"/>
              <a:gd name="connsiteX10" fmla="*/ 5997388 w 6441141"/>
              <a:gd name="connsiteY10" fmla="*/ 779930 h 3200400"/>
              <a:gd name="connsiteX11" fmla="*/ 5567082 w 6441141"/>
              <a:gd name="connsiteY11" fmla="*/ 510988 h 3200400"/>
              <a:gd name="connsiteX12" fmla="*/ 4961965 w 6441141"/>
              <a:gd name="connsiteY12" fmla="*/ 255494 h 3200400"/>
              <a:gd name="connsiteX13" fmla="*/ 4464423 w 6441141"/>
              <a:gd name="connsiteY13" fmla="*/ 134471 h 3200400"/>
              <a:gd name="connsiteX14" fmla="*/ 3711388 w 6441141"/>
              <a:gd name="connsiteY14" fmla="*/ 13447 h 3200400"/>
              <a:gd name="connsiteX15" fmla="*/ 2918012 w 6441141"/>
              <a:gd name="connsiteY15" fmla="*/ 0 h 3200400"/>
              <a:gd name="connsiteX16" fmla="*/ 2259106 w 6441141"/>
              <a:gd name="connsiteY16" fmla="*/ 53788 h 3200400"/>
              <a:gd name="connsiteX17" fmla="*/ 1613647 w 6441141"/>
              <a:gd name="connsiteY17" fmla="*/ 215153 h 3200400"/>
              <a:gd name="connsiteX18" fmla="*/ 968188 w 6441141"/>
              <a:gd name="connsiteY18" fmla="*/ 430306 h 3200400"/>
              <a:gd name="connsiteX19" fmla="*/ 443753 w 6441141"/>
              <a:gd name="connsiteY19" fmla="*/ 766483 h 3200400"/>
              <a:gd name="connsiteX20" fmla="*/ 201706 w 6441141"/>
              <a:gd name="connsiteY20" fmla="*/ 1035424 h 3200400"/>
              <a:gd name="connsiteX21" fmla="*/ 53788 w 6441141"/>
              <a:gd name="connsiteY21" fmla="*/ 1304365 h 3200400"/>
              <a:gd name="connsiteX22" fmla="*/ 0 w 6441141"/>
              <a:gd name="connsiteY22" fmla="*/ 1492624 h 3200400"/>
              <a:gd name="connsiteX23" fmla="*/ 13447 w 6441141"/>
              <a:gd name="connsiteY23" fmla="*/ 1694330 h 3200400"/>
              <a:gd name="connsiteX24" fmla="*/ 147917 w 6441141"/>
              <a:gd name="connsiteY24" fmla="*/ 2057400 h 3200400"/>
              <a:gd name="connsiteX25" fmla="*/ 524435 w 6441141"/>
              <a:gd name="connsiteY25" fmla="*/ 2420471 h 3200400"/>
              <a:gd name="connsiteX26" fmla="*/ 1089212 w 6441141"/>
              <a:gd name="connsiteY26" fmla="*/ 2783541 h 3200400"/>
              <a:gd name="connsiteX27" fmla="*/ 2084294 w 6441141"/>
              <a:gd name="connsiteY27" fmla="*/ 3092824 h 3200400"/>
              <a:gd name="connsiteX28" fmla="*/ 2541494 w 6441141"/>
              <a:gd name="connsiteY28" fmla="*/ 3133165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41141" h="3200400">
                <a:moveTo>
                  <a:pt x="2460812" y="3133165"/>
                </a:moveTo>
                <a:lnTo>
                  <a:pt x="3146612" y="3200400"/>
                </a:lnTo>
                <a:lnTo>
                  <a:pt x="3993776" y="3160059"/>
                </a:lnTo>
                <a:lnTo>
                  <a:pt x="4746812" y="3012141"/>
                </a:lnTo>
                <a:lnTo>
                  <a:pt x="5392270" y="2783541"/>
                </a:lnTo>
                <a:lnTo>
                  <a:pt x="5957047" y="2474259"/>
                </a:lnTo>
                <a:lnTo>
                  <a:pt x="6252882" y="2178424"/>
                </a:lnTo>
                <a:lnTo>
                  <a:pt x="6387353" y="1936377"/>
                </a:lnTo>
                <a:lnTo>
                  <a:pt x="6441141" y="1506071"/>
                </a:lnTo>
                <a:lnTo>
                  <a:pt x="6293223" y="1102659"/>
                </a:lnTo>
                <a:lnTo>
                  <a:pt x="5997388" y="779930"/>
                </a:lnTo>
                <a:lnTo>
                  <a:pt x="5567082" y="510988"/>
                </a:lnTo>
                <a:lnTo>
                  <a:pt x="4961965" y="255494"/>
                </a:lnTo>
                <a:lnTo>
                  <a:pt x="4464423" y="134471"/>
                </a:lnTo>
                <a:lnTo>
                  <a:pt x="3711388" y="13447"/>
                </a:lnTo>
                <a:lnTo>
                  <a:pt x="2918012" y="0"/>
                </a:lnTo>
                <a:lnTo>
                  <a:pt x="2259106" y="53788"/>
                </a:lnTo>
                <a:lnTo>
                  <a:pt x="1613647" y="215153"/>
                </a:lnTo>
                <a:lnTo>
                  <a:pt x="968188" y="430306"/>
                </a:lnTo>
                <a:lnTo>
                  <a:pt x="443753" y="766483"/>
                </a:lnTo>
                <a:lnTo>
                  <a:pt x="201706" y="1035424"/>
                </a:lnTo>
                <a:lnTo>
                  <a:pt x="53788" y="1304365"/>
                </a:lnTo>
                <a:lnTo>
                  <a:pt x="0" y="1492624"/>
                </a:lnTo>
                <a:lnTo>
                  <a:pt x="13447" y="1694330"/>
                </a:lnTo>
                <a:lnTo>
                  <a:pt x="147917" y="2057400"/>
                </a:lnTo>
                <a:lnTo>
                  <a:pt x="524435" y="2420471"/>
                </a:lnTo>
                <a:lnTo>
                  <a:pt x="1089212" y="2783541"/>
                </a:lnTo>
                <a:lnTo>
                  <a:pt x="2084294" y="3092824"/>
                </a:lnTo>
                <a:lnTo>
                  <a:pt x="2541494" y="3133165"/>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9" name="Forme libre 8"/>
          <p:cNvSpPr/>
          <p:nvPr/>
        </p:nvSpPr>
        <p:spPr>
          <a:xfrm>
            <a:off x="2715825" y="3208085"/>
            <a:ext cx="4120564" cy="1901798"/>
          </a:xfrm>
          <a:custGeom>
            <a:avLst/>
            <a:gdLst>
              <a:gd name="connsiteX0" fmla="*/ 1089212 w 5325036"/>
              <a:gd name="connsiteY0" fmla="*/ 2380129 h 2662517"/>
              <a:gd name="connsiteX1" fmla="*/ 1600200 w 5325036"/>
              <a:gd name="connsiteY1" fmla="*/ 2554941 h 2662517"/>
              <a:gd name="connsiteX2" fmla="*/ 2124636 w 5325036"/>
              <a:gd name="connsiteY2" fmla="*/ 2635623 h 2662517"/>
              <a:gd name="connsiteX3" fmla="*/ 2675965 w 5325036"/>
              <a:gd name="connsiteY3" fmla="*/ 2662517 h 2662517"/>
              <a:gd name="connsiteX4" fmla="*/ 3267636 w 5325036"/>
              <a:gd name="connsiteY4" fmla="*/ 2635623 h 2662517"/>
              <a:gd name="connsiteX5" fmla="*/ 3738283 w 5325036"/>
              <a:gd name="connsiteY5" fmla="*/ 2541494 h 2662517"/>
              <a:gd name="connsiteX6" fmla="*/ 4141694 w 5325036"/>
              <a:gd name="connsiteY6" fmla="*/ 2433917 h 2662517"/>
              <a:gd name="connsiteX7" fmla="*/ 4625789 w 5325036"/>
              <a:gd name="connsiteY7" fmla="*/ 2245658 h 2662517"/>
              <a:gd name="connsiteX8" fmla="*/ 4988859 w 5325036"/>
              <a:gd name="connsiteY8" fmla="*/ 1976717 h 2662517"/>
              <a:gd name="connsiteX9" fmla="*/ 5257800 w 5325036"/>
              <a:gd name="connsiteY9" fmla="*/ 1627094 h 2662517"/>
              <a:gd name="connsiteX10" fmla="*/ 5325036 w 5325036"/>
              <a:gd name="connsiteY10" fmla="*/ 1196788 h 2662517"/>
              <a:gd name="connsiteX11" fmla="*/ 5069542 w 5325036"/>
              <a:gd name="connsiteY11" fmla="*/ 779929 h 2662517"/>
              <a:gd name="connsiteX12" fmla="*/ 4639236 w 5325036"/>
              <a:gd name="connsiteY12" fmla="*/ 443753 h 2662517"/>
              <a:gd name="connsiteX13" fmla="*/ 4087906 w 5325036"/>
              <a:gd name="connsiteY13" fmla="*/ 201706 h 2662517"/>
              <a:gd name="connsiteX14" fmla="*/ 3388659 w 5325036"/>
              <a:gd name="connsiteY14" fmla="*/ 53788 h 2662517"/>
              <a:gd name="connsiteX15" fmla="*/ 2689412 w 5325036"/>
              <a:gd name="connsiteY15" fmla="*/ 0 h 2662517"/>
              <a:gd name="connsiteX16" fmla="*/ 2003612 w 5325036"/>
              <a:gd name="connsiteY16" fmla="*/ 26894 h 2662517"/>
              <a:gd name="connsiteX17" fmla="*/ 1573306 w 5325036"/>
              <a:gd name="connsiteY17" fmla="*/ 121023 h 2662517"/>
              <a:gd name="connsiteX18" fmla="*/ 1089212 w 5325036"/>
              <a:gd name="connsiteY18" fmla="*/ 255494 h 2662517"/>
              <a:gd name="connsiteX19" fmla="*/ 578224 w 5325036"/>
              <a:gd name="connsiteY19" fmla="*/ 497541 h 2662517"/>
              <a:gd name="connsiteX20" fmla="*/ 161365 w 5325036"/>
              <a:gd name="connsiteY20" fmla="*/ 820270 h 2662517"/>
              <a:gd name="connsiteX21" fmla="*/ 53789 w 5325036"/>
              <a:gd name="connsiteY21" fmla="*/ 995082 h 2662517"/>
              <a:gd name="connsiteX22" fmla="*/ 0 w 5325036"/>
              <a:gd name="connsiteY22" fmla="*/ 1344706 h 2662517"/>
              <a:gd name="connsiteX23" fmla="*/ 107577 w 5325036"/>
              <a:gd name="connsiteY23" fmla="*/ 1694329 h 2662517"/>
              <a:gd name="connsiteX24" fmla="*/ 389965 w 5325036"/>
              <a:gd name="connsiteY24" fmla="*/ 2003611 h 2662517"/>
              <a:gd name="connsiteX25" fmla="*/ 793377 w 5325036"/>
              <a:gd name="connsiteY25" fmla="*/ 2259106 h 2662517"/>
              <a:gd name="connsiteX26" fmla="*/ 1089212 w 5325036"/>
              <a:gd name="connsiteY26" fmla="*/ 2380129 h 266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25036" h="2662517">
                <a:moveTo>
                  <a:pt x="1089212" y="2380129"/>
                </a:moveTo>
                <a:lnTo>
                  <a:pt x="1600200" y="2554941"/>
                </a:lnTo>
                <a:lnTo>
                  <a:pt x="2124636" y="2635623"/>
                </a:lnTo>
                <a:lnTo>
                  <a:pt x="2675965" y="2662517"/>
                </a:lnTo>
                <a:lnTo>
                  <a:pt x="3267636" y="2635623"/>
                </a:lnTo>
                <a:lnTo>
                  <a:pt x="3738283" y="2541494"/>
                </a:lnTo>
                <a:lnTo>
                  <a:pt x="4141694" y="2433917"/>
                </a:lnTo>
                <a:lnTo>
                  <a:pt x="4625789" y="2245658"/>
                </a:lnTo>
                <a:lnTo>
                  <a:pt x="4988859" y="1976717"/>
                </a:lnTo>
                <a:lnTo>
                  <a:pt x="5257800" y="1627094"/>
                </a:lnTo>
                <a:lnTo>
                  <a:pt x="5325036" y="1196788"/>
                </a:lnTo>
                <a:lnTo>
                  <a:pt x="5069542" y="779929"/>
                </a:lnTo>
                <a:lnTo>
                  <a:pt x="4639236" y="443753"/>
                </a:lnTo>
                <a:lnTo>
                  <a:pt x="4087906" y="201706"/>
                </a:lnTo>
                <a:lnTo>
                  <a:pt x="3388659" y="53788"/>
                </a:lnTo>
                <a:lnTo>
                  <a:pt x="2689412" y="0"/>
                </a:lnTo>
                <a:lnTo>
                  <a:pt x="2003612" y="26894"/>
                </a:lnTo>
                <a:lnTo>
                  <a:pt x="1573306" y="121023"/>
                </a:lnTo>
                <a:lnTo>
                  <a:pt x="1089212" y="255494"/>
                </a:lnTo>
                <a:lnTo>
                  <a:pt x="578224" y="497541"/>
                </a:lnTo>
                <a:lnTo>
                  <a:pt x="161365" y="820270"/>
                </a:lnTo>
                <a:lnTo>
                  <a:pt x="53789" y="995082"/>
                </a:lnTo>
                <a:lnTo>
                  <a:pt x="0" y="1344706"/>
                </a:lnTo>
                <a:lnTo>
                  <a:pt x="107577" y="1694329"/>
                </a:lnTo>
                <a:lnTo>
                  <a:pt x="389965" y="2003611"/>
                </a:lnTo>
                <a:lnTo>
                  <a:pt x="793377" y="2259106"/>
                </a:lnTo>
                <a:lnTo>
                  <a:pt x="1089212" y="2380129"/>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10" name="Forme libre 9"/>
          <p:cNvSpPr/>
          <p:nvPr/>
        </p:nvSpPr>
        <p:spPr>
          <a:xfrm>
            <a:off x="3132045" y="3294530"/>
            <a:ext cx="3277720" cy="1507991"/>
          </a:xfrm>
          <a:custGeom>
            <a:avLst/>
            <a:gdLst>
              <a:gd name="connsiteX0" fmla="*/ 1801906 w 4235823"/>
              <a:gd name="connsiteY0" fmla="*/ 26894 h 2111188"/>
              <a:gd name="connsiteX1" fmla="*/ 2353235 w 4235823"/>
              <a:gd name="connsiteY1" fmla="*/ 0 h 2111188"/>
              <a:gd name="connsiteX2" fmla="*/ 2864223 w 4235823"/>
              <a:gd name="connsiteY2" fmla="*/ 80683 h 2111188"/>
              <a:gd name="connsiteX3" fmla="*/ 3281082 w 4235823"/>
              <a:gd name="connsiteY3" fmla="*/ 201706 h 2111188"/>
              <a:gd name="connsiteX4" fmla="*/ 3724835 w 4235823"/>
              <a:gd name="connsiteY4" fmla="*/ 389965 h 2111188"/>
              <a:gd name="connsiteX5" fmla="*/ 4007223 w 4235823"/>
              <a:gd name="connsiteY5" fmla="*/ 605118 h 2111188"/>
              <a:gd name="connsiteX6" fmla="*/ 4182035 w 4235823"/>
              <a:gd name="connsiteY6" fmla="*/ 887506 h 2111188"/>
              <a:gd name="connsiteX7" fmla="*/ 4235823 w 4235823"/>
              <a:gd name="connsiteY7" fmla="*/ 1116106 h 2111188"/>
              <a:gd name="connsiteX8" fmla="*/ 4141694 w 4235823"/>
              <a:gd name="connsiteY8" fmla="*/ 1411941 h 2111188"/>
              <a:gd name="connsiteX9" fmla="*/ 3859306 w 4235823"/>
              <a:gd name="connsiteY9" fmla="*/ 1653988 h 2111188"/>
              <a:gd name="connsiteX10" fmla="*/ 3334870 w 4235823"/>
              <a:gd name="connsiteY10" fmla="*/ 1922930 h 2111188"/>
              <a:gd name="connsiteX11" fmla="*/ 2595282 w 4235823"/>
              <a:gd name="connsiteY11" fmla="*/ 2084294 h 2111188"/>
              <a:gd name="connsiteX12" fmla="*/ 1869141 w 4235823"/>
              <a:gd name="connsiteY12" fmla="*/ 2111188 h 2111188"/>
              <a:gd name="connsiteX13" fmla="*/ 1223682 w 4235823"/>
              <a:gd name="connsiteY13" fmla="*/ 2017059 h 2111188"/>
              <a:gd name="connsiteX14" fmla="*/ 833717 w 4235823"/>
              <a:gd name="connsiteY14" fmla="*/ 1909483 h 2111188"/>
              <a:gd name="connsiteX15" fmla="*/ 470647 w 4235823"/>
              <a:gd name="connsiteY15" fmla="*/ 1734671 h 2111188"/>
              <a:gd name="connsiteX16" fmla="*/ 201706 w 4235823"/>
              <a:gd name="connsiteY16" fmla="*/ 1492624 h 2111188"/>
              <a:gd name="connsiteX17" fmla="*/ 0 w 4235823"/>
              <a:gd name="connsiteY17" fmla="*/ 1196788 h 2111188"/>
              <a:gd name="connsiteX18" fmla="*/ 67235 w 4235823"/>
              <a:gd name="connsiteY18" fmla="*/ 779930 h 2111188"/>
              <a:gd name="connsiteX19" fmla="*/ 416859 w 4235823"/>
              <a:gd name="connsiteY19" fmla="*/ 416859 h 2111188"/>
              <a:gd name="connsiteX20" fmla="*/ 847164 w 4235823"/>
              <a:gd name="connsiteY20" fmla="*/ 215153 h 2111188"/>
              <a:gd name="connsiteX21" fmla="*/ 1277470 w 4235823"/>
              <a:gd name="connsiteY21" fmla="*/ 80683 h 2111188"/>
              <a:gd name="connsiteX22" fmla="*/ 1801906 w 4235823"/>
              <a:gd name="connsiteY22" fmla="*/ 26894 h 21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35823" h="2111188">
                <a:moveTo>
                  <a:pt x="1801906" y="26894"/>
                </a:moveTo>
                <a:lnTo>
                  <a:pt x="2353235" y="0"/>
                </a:lnTo>
                <a:lnTo>
                  <a:pt x="2864223" y="80683"/>
                </a:lnTo>
                <a:lnTo>
                  <a:pt x="3281082" y="201706"/>
                </a:lnTo>
                <a:lnTo>
                  <a:pt x="3724835" y="389965"/>
                </a:lnTo>
                <a:lnTo>
                  <a:pt x="4007223" y="605118"/>
                </a:lnTo>
                <a:lnTo>
                  <a:pt x="4182035" y="887506"/>
                </a:lnTo>
                <a:lnTo>
                  <a:pt x="4235823" y="1116106"/>
                </a:lnTo>
                <a:lnTo>
                  <a:pt x="4141694" y="1411941"/>
                </a:lnTo>
                <a:lnTo>
                  <a:pt x="3859306" y="1653988"/>
                </a:lnTo>
                <a:lnTo>
                  <a:pt x="3334870" y="1922930"/>
                </a:lnTo>
                <a:lnTo>
                  <a:pt x="2595282" y="2084294"/>
                </a:lnTo>
                <a:lnTo>
                  <a:pt x="1869141" y="2111188"/>
                </a:lnTo>
                <a:lnTo>
                  <a:pt x="1223682" y="2017059"/>
                </a:lnTo>
                <a:lnTo>
                  <a:pt x="833717" y="1909483"/>
                </a:lnTo>
                <a:lnTo>
                  <a:pt x="470647" y="1734671"/>
                </a:lnTo>
                <a:lnTo>
                  <a:pt x="201706" y="1492624"/>
                </a:lnTo>
                <a:lnTo>
                  <a:pt x="0" y="1196788"/>
                </a:lnTo>
                <a:lnTo>
                  <a:pt x="67235" y="779930"/>
                </a:lnTo>
                <a:lnTo>
                  <a:pt x="416859" y="416859"/>
                </a:lnTo>
                <a:lnTo>
                  <a:pt x="847164" y="215153"/>
                </a:lnTo>
                <a:lnTo>
                  <a:pt x="1277470" y="80683"/>
                </a:lnTo>
                <a:lnTo>
                  <a:pt x="1801906" y="26894"/>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12" name="Forme libre 11"/>
          <p:cNvSpPr/>
          <p:nvPr/>
        </p:nvSpPr>
        <p:spPr>
          <a:xfrm>
            <a:off x="3564727" y="3439335"/>
            <a:ext cx="2391413" cy="1099595"/>
          </a:xfrm>
          <a:custGeom>
            <a:avLst/>
            <a:gdLst>
              <a:gd name="connsiteX0" fmla="*/ 949124 w 3090441"/>
              <a:gd name="connsiteY0" fmla="*/ 46299 h 1539433"/>
              <a:gd name="connsiteX1" fmla="*/ 1481560 w 3090441"/>
              <a:gd name="connsiteY1" fmla="*/ 0 h 1539433"/>
              <a:gd name="connsiteX2" fmla="*/ 1828800 w 3090441"/>
              <a:gd name="connsiteY2" fmla="*/ 0 h 1539433"/>
              <a:gd name="connsiteX3" fmla="*/ 2152891 w 3090441"/>
              <a:gd name="connsiteY3" fmla="*/ 46299 h 1539433"/>
              <a:gd name="connsiteX4" fmla="*/ 2615879 w 3090441"/>
              <a:gd name="connsiteY4" fmla="*/ 208345 h 1539433"/>
              <a:gd name="connsiteX5" fmla="*/ 2847372 w 3090441"/>
              <a:gd name="connsiteY5" fmla="*/ 358816 h 1539433"/>
              <a:gd name="connsiteX6" fmla="*/ 3067291 w 3090441"/>
              <a:gd name="connsiteY6" fmla="*/ 601884 h 1539433"/>
              <a:gd name="connsiteX7" fmla="*/ 3090441 w 3090441"/>
              <a:gd name="connsiteY7" fmla="*/ 937550 h 1539433"/>
              <a:gd name="connsiteX8" fmla="*/ 2882096 w 3090441"/>
              <a:gd name="connsiteY8" fmla="*/ 1215342 h 1539433"/>
              <a:gd name="connsiteX9" fmla="*/ 2280213 w 3090441"/>
              <a:gd name="connsiteY9" fmla="*/ 1458410 h 1539433"/>
              <a:gd name="connsiteX10" fmla="*/ 1770927 w 3090441"/>
              <a:gd name="connsiteY10" fmla="*/ 1539433 h 1539433"/>
              <a:gd name="connsiteX11" fmla="*/ 1296365 w 3090441"/>
              <a:gd name="connsiteY11" fmla="*/ 1504709 h 1539433"/>
              <a:gd name="connsiteX12" fmla="*/ 775504 w 3090441"/>
              <a:gd name="connsiteY12" fmla="*/ 1435261 h 1539433"/>
              <a:gd name="connsiteX13" fmla="*/ 381965 w 3090441"/>
              <a:gd name="connsiteY13" fmla="*/ 1261641 h 1539433"/>
              <a:gd name="connsiteX14" fmla="*/ 115747 w 3090441"/>
              <a:gd name="connsiteY14" fmla="*/ 1053297 h 1539433"/>
              <a:gd name="connsiteX15" fmla="*/ 0 w 3090441"/>
              <a:gd name="connsiteY15" fmla="*/ 798654 h 1539433"/>
              <a:gd name="connsiteX16" fmla="*/ 34724 w 3090441"/>
              <a:gd name="connsiteY16" fmla="*/ 590309 h 1539433"/>
              <a:gd name="connsiteX17" fmla="*/ 208344 w 3090441"/>
              <a:gd name="connsiteY17" fmla="*/ 358816 h 1539433"/>
              <a:gd name="connsiteX18" fmla="*/ 532435 w 3090441"/>
              <a:gd name="connsiteY18" fmla="*/ 150471 h 1539433"/>
              <a:gd name="connsiteX19" fmla="*/ 949124 w 3090441"/>
              <a:gd name="connsiteY19" fmla="*/ 46299 h 15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90441" h="1539433">
                <a:moveTo>
                  <a:pt x="949124" y="46299"/>
                </a:moveTo>
                <a:lnTo>
                  <a:pt x="1481560" y="0"/>
                </a:lnTo>
                <a:lnTo>
                  <a:pt x="1828800" y="0"/>
                </a:lnTo>
                <a:lnTo>
                  <a:pt x="2152891" y="46299"/>
                </a:lnTo>
                <a:lnTo>
                  <a:pt x="2615879" y="208345"/>
                </a:lnTo>
                <a:lnTo>
                  <a:pt x="2847372" y="358816"/>
                </a:lnTo>
                <a:lnTo>
                  <a:pt x="3067291" y="601884"/>
                </a:lnTo>
                <a:lnTo>
                  <a:pt x="3090441" y="937550"/>
                </a:lnTo>
                <a:lnTo>
                  <a:pt x="2882096" y="1215342"/>
                </a:lnTo>
                <a:lnTo>
                  <a:pt x="2280213" y="1458410"/>
                </a:lnTo>
                <a:lnTo>
                  <a:pt x="1770927" y="1539433"/>
                </a:lnTo>
                <a:lnTo>
                  <a:pt x="1296365" y="1504709"/>
                </a:lnTo>
                <a:lnTo>
                  <a:pt x="775504" y="1435261"/>
                </a:lnTo>
                <a:lnTo>
                  <a:pt x="381965" y="1261641"/>
                </a:lnTo>
                <a:lnTo>
                  <a:pt x="115747" y="1053297"/>
                </a:lnTo>
                <a:lnTo>
                  <a:pt x="0" y="798654"/>
                </a:lnTo>
                <a:lnTo>
                  <a:pt x="34724" y="590309"/>
                </a:lnTo>
                <a:lnTo>
                  <a:pt x="208344" y="358816"/>
                </a:lnTo>
                <a:lnTo>
                  <a:pt x="532435" y="150471"/>
                </a:lnTo>
                <a:lnTo>
                  <a:pt x="949124" y="46299"/>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13" name="Forme libre 12"/>
          <p:cNvSpPr/>
          <p:nvPr/>
        </p:nvSpPr>
        <p:spPr>
          <a:xfrm>
            <a:off x="4030470" y="3588152"/>
            <a:ext cx="1450969" cy="702749"/>
          </a:xfrm>
          <a:custGeom>
            <a:avLst/>
            <a:gdLst>
              <a:gd name="connsiteX0" fmla="*/ 787078 w 1875098"/>
              <a:gd name="connsiteY0" fmla="*/ 34724 h 983848"/>
              <a:gd name="connsiteX1" fmla="*/ 1099595 w 1875098"/>
              <a:gd name="connsiteY1" fmla="*/ 34724 h 983848"/>
              <a:gd name="connsiteX2" fmla="*/ 1400536 w 1875098"/>
              <a:gd name="connsiteY2" fmla="*/ 92597 h 983848"/>
              <a:gd name="connsiteX3" fmla="*/ 1632030 w 1875098"/>
              <a:gd name="connsiteY3" fmla="*/ 208344 h 983848"/>
              <a:gd name="connsiteX4" fmla="*/ 1828800 w 1875098"/>
              <a:gd name="connsiteY4" fmla="*/ 347240 h 983848"/>
              <a:gd name="connsiteX5" fmla="*/ 1875098 w 1875098"/>
              <a:gd name="connsiteY5" fmla="*/ 532435 h 983848"/>
              <a:gd name="connsiteX6" fmla="*/ 1817225 w 1875098"/>
              <a:gd name="connsiteY6" fmla="*/ 729205 h 983848"/>
              <a:gd name="connsiteX7" fmla="*/ 1620455 w 1875098"/>
              <a:gd name="connsiteY7" fmla="*/ 856526 h 983848"/>
              <a:gd name="connsiteX8" fmla="*/ 1365812 w 1875098"/>
              <a:gd name="connsiteY8" fmla="*/ 949124 h 983848"/>
              <a:gd name="connsiteX9" fmla="*/ 925974 w 1875098"/>
              <a:gd name="connsiteY9" fmla="*/ 983848 h 983848"/>
              <a:gd name="connsiteX10" fmla="*/ 544010 w 1875098"/>
              <a:gd name="connsiteY10" fmla="*/ 937549 h 983848"/>
              <a:gd name="connsiteX11" fmla="*/ 208344 w 1875098"/>
              <a:gd name="connsiteY11" fmla="*/ 798653 h 983848"/>
              <a:gd name="connsiteX12" fmla="*/ 0 w 1875098"/>
              <a:gd name="connsiteY12" fmla="*/ 532435 h 983848"/>
              <a:gd name="connsiteX13" fmla="*/ 104172 w 1875098"/>
              <a:gd name="connsiteY13" fmla="*/ 254643 h 983848"/>
              <a:gd name="connsiteX14" fmla="*/ 358815 w 1875098"/>
              <a:gd name="connsiteY14" fmla="*/ 115746 h 983848"/>
              <a:gd name="connsiteX15" fmla="*/ 648182 w 1875098"/>
              <a:gd name="connsiteY15" fmla="*/ 23149 h 983848"/>
              <a:gd name="connsiteX16" fmla="*/ 891250 w 1875098"/>
              <a:gd name="connsiteY16" fmla="*/ 0 h 983848"/>
              <a:gd name="connsiteX17" fmla="*/ 1388962 w 1875098"/>
              <a:gd name="connsiteY17" fmla="*/ 92597 h 9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5098" h="983848">
                <a:moveTo>
                  <a:pt x="787078" y="34724"/>
                </a:moveTo>
                <a:lnTo>
                  <a:pt x="1099595" y="34724"/>
                </a:lnTo>
                <a:lnTo>
                  <a:pt x="1400536" y="92597"/>
                </a:lnTo>
                <a:lnTo>
                  <a:pt x="1632030" y="208344"/>
                </a:lnTo>
                <a:lnTo>
                  <a:pt x="1828800" y="347240"/>
                </a:lnTo>
                <a:lnTo>
                  <a:pt x="1875098" y="532435"/>
                </a:lnTo>
                <a:lnTo>
                  <a:pt x="1817225" y="729205"/>
                </a:lnTo>
                <a:lnTo>
                  <a:pt x="1620455" y="856526"/>
                </a:lnTo>
                <a:lnTo>
                  <a:pt x="1365812" y="949124"/>
                </a:lnTo>
                <a:lnTo>
                  <a:pt x="925974" y="983848"/>
                </a:lnTo>
                <a:lnTo>
                  <a:pt x="544010" y="937549"/>
                </a:lnTo>
                <a:lnTo>
                  <a:pt x="208344" y="798653"/>
                </a:lnTo>
                <a:lnTo>
                  <a:pt x="0" y="532435"/>
                </a:lnTo>
                <a:lnTo>
                  <a:pt x="104172" y="254643"/>
                </a:lnTo>
                <a:lnTo>
                  <a:pt x="358815" y="115746"/>
                </a:lnTo>
                <a:lnTo>
                  <a:pt x="648182" y="23149"/>
                </a:lnTo>
                <a:lnTo>
                  <a:pt x="891250" y="0"/>
                </a:lnTo>
                <a:lnTo>
                  <a:pt x="1388962" y="92597"/>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15" name="Forme libre 14"/>
          <p:cNvSpPr/>
          <p:nvPr/>
        </p:nvSpPr>
        <p:spPr>
          <a:xfrm>
            <a:off x="4498816" y="3777637"/>
            <a:ext cx="540241" cy="273614"/>
          </a:xfrm>
          <a:custGeom>
            <a:avLst/>
            <a:gdLst>
              <a:gd name="connsiteX0" fmla="*/ 339811 w 698157"/>
              <a:gd name="connsiteY0" fmla="*/ 0 h 383059"/>
              <a:gd name="connsiteX1" fmla="*/ 518984 w 698157"/>
              <a:gd name="connsiteY1" fmla="*/ 30892 h 383059"/>
              <a:gd name="connsiteX2" fmla="*/ 624016 w 698157"/>
              <a:gd name="connsiteY2" fmla="*/ 74140 h 383059"/>
              <a:gd name="connsiteX3" fmla="*/ 685800 w 698157"/>
              <a:gd name="connsiteY3" fmla="*/ 154459 h 383059"/>
              <a:gd name="connsiteX4" fmla="*/ 698157 w 698157"/>
              <a:gd name="connsiteY4" fmla="*/ 234778 h 383059"/>
              <a:gd name="connsiteX5" fmla="*/ 636373 w 698157"/>
              <a:gd name="connsiteY5" fmla="*/ 315097 h 383059"/>
              <a:gd name="connsiteX6" fmla="*/ 494270 w 698157"/>
              <a:gd name="connsiteY6" fmla="*/ 352167 h 383059"/>
              <a:gd name="connsiteX7" fmla="*/ 339811 w 698157"/>
              <a:gd name="connsiteY7" fmla="*/ 383059 h 383059"/>
              <a:gd name="connsiteX8" fmla="*/ 172995 w 698157"/>
              <a:gd name="connsiteY8" fmla="*/ 352167 h 383059"/>
              <a:gd name="connsiteX9" fmla="*/ 37070 w 698157"/>
              <a:gd name="connsiteY9" fmla="*/ 271849 h 383059"/>
              <a:gd name="connsiteX10" fmla="*/ 0 w 698157"/>
              <a:gd name="connsiteY10" fmla="*/ 166816 h 383059"/>
              <a:gd name="connsiteX11" fmla="*/ 105032 w 698157"/>
              <a:gd name="connsiteY11" fmla="*/ 55605 h 383059"/>
              <a:gd name="connsiteX12" fmla="*/ 247135 w 698157"/>
              <a:gd name="connsiteY12" fmla="*/ 24713 h 383059"/>
              <a:gd name="connsiteX13" fmla="*/ 339811 w 698157"/>
              <a:gd name="connsiteY13" fmla="*/ 0 h 3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8157" h="383059">
                <a:moveTo>
                  <a:pt x="339811" y="0"/>
                </a:moveTo>
                <a:lnTo>
                  <a:pt x="518984" y="30892"/>
                </a:lnTo>
                <a:lnTo>
                  <a:pt x="624016" y="74140"/>
                </a:lnTo>
                <a:lnTo>
                  <a:pt x="685800" y="154459"/>
                </a:lnTo>
                <a:lnTo>
                  <a:pt x="698157" y="234778"/>
                </a:lnTo>
                <a:lnTo>
                  <a:pt x="636373" y="315097"/>
                </a:lnTo>
                <a:lnTo>
                  <a:pt x="494270" y="352167"/>
                </a:lnTo>
                <a:lnTo>
                  <a:pt x="339811" y="383059"/>
                </a:lnTo>
                <a:lnTo>
                  <a:pt x="172995" y="352167"/>
                </a:lnTo>
                <a:lnTo>
                  <a:pt x="37070" y="271849"/>
                </a:lnTo>
                <a:lnTo>
                  <a:pt x="0" y="166816"/>
                </a:lnTo>
                <a:lnTo>
                  <a:pt x="105032" y="55605"/>
                </a:lnTo>
                <a:lnTo>
                  <a:pt x="247135" y="24713"/>
                </a:lnTo>
                <a:lnTo>
                  <a:pt x="339811" y="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17" name="Forme libre 16"/>
          <p:cNvSpPr/>
          <p:nvPr/>
        </p:nvSpPr>
        <p:spPr>
          <a:xfrm>
            <a:off x="3783149" y="3884023"/>
            <a:ext cx="990600" cy="2177143"/>
          </a:xfrm>
          <a:custGeom>
            <a:avLst/>
            <a:gdLst>
              <a:gd name="connsiteX0" fmla="*/ 0 w 1280160"/>
              <a:gd name="connsiteY0" fmla="*/ 3048000 h 3048000"/>
              <a:gd name="connsiteX1" fmla="*/ 621792 w 1280160"/>
              <a:gd name="connsiteY1" fmla="*/ 1316736 h 3048000"/>
              <a:gd name="connsiteX2" fmla="*/ 1280160 w 1280160"/>
              <a:gd name="connsiteY2" fmla="*/ 0 h 3048000"/>
            </a:gdLst>
            <a:ahLst/>
            <a:cxnLst>
              <a:cxn ang="0">
                <a:pos x="connsiteX0" y="connsiteY0"/>
              </a:cxn>
              <a:cxn ang="0">
                <a:pos x="connsiteX1" y="connsiteY1"/>
              </a:cxn>
              <a:cxn ang="0">
                <a:pos x="connsiteX2" y="connsiteY2"/>
              </a:cxn>
            </a:cxnLst>
            <a:rect l="l" t="t" r="r" b="b"/>
            <a:pathLst>
              <a:path w="1280160" h="3048000">
                <a:moveTo>
                  <a:pt x="0" y="3048000"/>
                </a:moveTo>
                <a:lnTo>
                  <a:pt x="621792" y="1316736"/>
                </a:lnTo>
                <a:lnTo>
                  <a:pt x="1280160" y="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18" name="Forme libre 17"/>
          <p:cNvSpPr/>
          <p:nvPr/>
        </p:nvSpPr>
        <p:spPr>
          <a:xfrm>
            <a:off x="4056743" y="3884023"/>
            <a:ext cx="717006" cy="2185851"/>
          </a:xfrm>
          <a:custGeom>
            <a:avLst/>
            <a:gdLst>
              <a:gd name="connsiteX0" fmla="*/ 0 w 926592"/>
              <a:gd name="connsiteY0" fmla="*/ 3060192 h 3060192"/>
              <a:gd name="connsiteX1" fmla="*/ 438912 w 926592"/>
              <a:gd name="connsiteY1" fmla="*/ 1426464 h 3060192"/>
              <a:gd name="connsiteX2" fmla="*/ 926592 w 926592"/>
              <a:gd name="connsiteY2" fmla="*/ 0 h 3060192"/>
            </a:gdLst>
            <a:ahLst/>
            <a:cxnLst>
              <a:cxn ang="0">
                <a:pos x="connsiteX0" y="connsiteY0"/>
              </a:cxn>
              <a:cxn ang="0">
                <a:pos x="connsiteX1" y="connsiteY1"/>
              </a:cxn>
              <a:cxn ang="0">
                <a:pos x="connsiteX2" y="connsiteY2"/>
              </a:cxn>
            </a:cxnLst>
            <a:rect l="l" t="t" r="r" b="b"/>
            <a:pathLst>
              <a:path w="926592" h="3060192">
                <a:moveTo>
                  <a:pt x="0" y="3060192"/>
                </a:moveTo>
                <a:lnTo>
                  <a:pt x="438912" y="1426464"/>
                </a:lnTo>
                <a:lnTo>
                  <a:pt x="926592" y="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19" name="Forme libre 18"/>
          <p:cNvSpPr/>
          <p:nvPr/>
        </p:nvSpPr>
        <p:spPr>
          <a:xfrm>
            <a:off x="4792617" y="3892731"/>
            <a:ext cx="688703" cy="2238103"/>
          </a:xfrm>
          <a:custGeom>
            <a:avLst/>
            <a:gdLst>
              <a:gd name="connsiteX0" fmla="*/ 890016 w 890016"/>
              <a:gd name="connsiteY0" fmla="*/ 3133344 h 3133344"/>
              <a:gd name="connsiteX1" fmla="*/ 890016 w 890016"/>
              <a:gd name="connsiteY1" fmla="*/ 3133344 h 3133344"/>
              <a:gd name="connsiteX2" fmla="*/ 377952 w 890016"/>
              <a:gd name="connsiteY2" fmla="*/ 1121664 h 3133344"/>
              <a:gd name="connsiteX3" fmla="*/ 0 w 890016"/>
              <a:gd name="connsiteY3" fmla="*/ 0 h 3133344"/>
            </a:gdLst>
            <a:ahLst/>
            <a:cxnLst>
              <a:cxn ang="0">
                <a:pos x="connsiteX0" y="connsiteY0"/>
              </a:cxn>
              <a:cxn ang="0">
                <a:pos x="connsiteX1" y="connsiteY1"/>
              </a:cxn>
              <a:cxn ang="0">
                <a:pos x="connsiteX2" y="connsiteY2"/>
              </a:cxn>
              <a:cxn ang="0">
                <a:pos x="connsiteX3" y="connsiteY3"/>
              </a:cxn>
            </a:cxnLst>
            <a:rect l="l" t="t" r="r" b="b"/>
            <a:pathLst>
              <a:path w="890016" h="3133344">
                <a:moveTo>
                  <a:pt x="890016" y="3133344"/>
                </a:moveTo>
                <a:lnTo>
                  <a:pt x="890016" y="3133344"/>
                </a:lnTo>
                <a:lnTo>
                  <a:pt x="377952" y="1121664"/>
                </a:lnTo>
                <a:lnTo>
                  <a:pt x="0" y="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20" name="Forme libre 19"/>
          <p:cNvSpPr/>
          <p:nvPr/>
        </p:nvSpPr>
        <p:spPr>
          <a:xfrm>
            <a:off x="4802051" y="3901440"/>
            <a:ext cx="943429" cy="2159726"/>
          </a:xfrm>
          <a:custGeom>
            <a:avLst/>
            <a:gdLst>
              <a:gd name="connsiteX0" fmla="*/ 1219200 w 1219200"/>
              <a:gd name="connsiteY0" fmla="*/ 3023616 h 3023616"/>
              <a:gd name="connsiteX1" fmla="*/ 646176 w 1219200"/>
              <a:gd name="connsiteY1" fmla="*/ 1365504 h 3023616"/>
              <a:gd name="connsiteX2" fmla="*/ 0 w 1219200"/>
              <a:gd name="connsiteY2" fmla="*/ 0 h 3023616"/>
            </a:gdLst>
            <a:ahLst/>
            <a:cxnLst>
              <a:cxn ang="0">
                <a:pos x="connsiteX0" y="connsiteY0"/>
              </a:cxn>
              <a:cxn ang="0">
                <a:pos x="connsiteX1" y="connsiteY1"/>
              </a:cxn>
              <a:cxn ang="0">
                <a:pos x="connsiteX2" y="connsiteY2"/>
              </a:cxn>
            </a:cxnLst>
            <a:rect l="l" t="t" r="r" b="b"/>
            <a:pathLst>
              <a:path w="1219200" h="3023616">
                <a:moveTo>
                  <a:pt x="1219200" y="3023616"/>
                </a:moveTo>
                <a:lnTo>
                  <a:pt x="646176" y="1365504"/>
                </a:lnTo>
                <a:lnTo>
                  <a:pt x="0" y="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21" name="Forme libre 20"/>
          <p:cNvSpPr/>
          <p:nvPr/>
        </p:nvSpPr>
        <p:spPr>
          <a:xfrm>
            <a:off x="4773749" y="3901440"/>
            <a:ext cx="2217057" cy="1863634"/>
          </a:xfrm>
          <a:custGeom>
            <a:avLst/>
            <a:gdLst>
              <a:gd name="connsiteX0" fmla="*/ 2865120 w 2865120"/>
              <a:gd name="connsiteY0" fmla="*/ 2609088 h 2609088"/>
              <a:gd name="connsiteX1" fmla="*/ 2097024 w 2865120"/>
              <a:gd name="connsiteY1" fmla="*/ 1694688 h 2609088"/>
              <a:gd name="connsiteX2" fmla="*/ 1341120 w 2865120"/>
              <a:gd name="connsiteY2" fmla="*/ 975360 h 2609088"/>
              <a:gd name="connsiteX3" fmla="*/ 548640 w 2865120"/>
              <a:gd name="connsiteY3" fmla="*/ 341376 h 2609088"/>
              <a:gd name="connsiteX4" fmla="*/ 0 w 2865120"/>
              <a:gd name="connsiteY4" fmla="*/ 0 h 260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20" h="2609088">
                <a:moveTo>
                  <a:pt x="2865120" y="2609088"/>
                </a:moveTo>
                <a:lnTo>
                  <a:pt x="2097024" y="1694688"/>
                </a:lnTo>
                <a:lnTo>
                  <a:pt x="1341120" y="975360"/>
                </a:lnTo>
                <a:lnTo>
                  <a:pt x="548640" y="341376"/>
                </a:lnTo>
                <a:lnTo>
                  <a:pt x="0" y="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22" name="Forme libre 21"/>
          <p:cNvSpPr/>
          <p:nvPr/>
        </p:nvSpPr>
        <p:spPr>
          <a:xfrm>
            <a:off x="2547257" y="3892732"/>
            <a:ext cx="2235926" cy="1820091"/>
          </a:xfrm>
          <a:custGeom>
            <a:avLst/>
            <a:gdLst>
              <a:gd name="connsiteX0" fmla="*/ 0 w 2889504"/>
              <a:gd name="connsiteY0" fmla="*/ 2548128 h 2548128"/>
              <a:gd name="connsiteX1" fmla="*/ 865632 w 2889504"/>
              <a:gd name="connsiteY1" fmla="*/ 1572768 h 2548128"/>
              <a:gd name="connsiteX2" fmla="*/ 1584960 w 2889504"/>
              <a:gd name="connsiteY2" fmla="*/ 902208 h 2548128"/>
              <a:gd name="connsiteX3" fmla="*/ 2267712 w 2889504"/>
              <a:gd name="connsiteY3" fmla="*/ 390144 h 2548128"/>
              <a:gd name="connsiteX4" fmla="*/ 2889504 w 2889504"/>
              <a:gd name="connsiteY4" fmla="*/ 0 h 254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504" h="2548128">
                <a:moveTo>
                  <a:pt x="0" y="2548128"/>
                </a:moveTo>
                <a:lnTo>
                  <a:pt x="865632" y="1572768"/>
                </a:lnTo>
                <a:lnTo>
                  <a:pt x="1584960" y="902208"/>
                </a:lnTo>
                <a:lnTo>
                  <a:pt x="2267712" y="390144"/>
                </a:lnTo>
                <a:lnTo>
                  <a:pt x="2889504" y="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23" name="Forme libre 22"/>
          <p:cNvSpPr/>
          <p:nvPr/>
        </p:nvSpPr>
        <p:spPr>
          <a:xfrm>
            <a:off x="2330269" y="3884023"/>
            <a:ext cx="2443480" cy="1750423"/>
          </a:xfrm>
          <a:custGeom>
            <a:avLst/>
            <a:gdLst>
              <a:gd name="connsiteX0" fmla="*/ 0 w 3157728"/>
              <a:gd name="connsiteY0" fmla="*/ 2450592 h 2450592"/>
              <a:gd name="connsiteX1" fmla="*/ 804672 w 3157728"/>
              <a:gd name="connsiteY1" fmla="*/ 1597152 h 2450592"/>
              <a:gd name="connsiteX2" fmla="*/ 1365504 w 3157728"/>
              <a:gd name="connsiteY2" fmla="*/ 1146048 h 2450592"/>
              <a:gd name="connsiteX3" fmla="*/ 1938528 w 3157728"/>
              <a:gd name="connsiteY3" fmla="*/ 707136 h 2450592"/>
              <a:gd name="connsiteX4" fmla="*/ 3157728 w 3157728"/>
              <a:gd name="connsiteY4" fmla="*/ 0 h 245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728" h="2450592">
                <a:moveTo>
                  <a:pt x="0" y="2450592"/>
                </a:moveTo>
                <a:lnTo>
                  <a:pt x="804672" y="1597152"/>
                </a:lnTo>
                <a:lnTo>
                  <a:pt x="1365504" y="1146048"/>
                </a:lnTo>
                <a:lnTo>
                  <a:pt x="1938528" y="707136"/>
                </a:lnTo>
                <a:lnTo>
                  <a:pt x="3157728" y="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24" name="Forme libre 23"/>
          <p:cNvSpPr/>
          <p:nvPr/>
        </p:nvSpPr>
        <p:spPr>
          <a:xfrm>
            <a:off x="1613263" y="3892732"/>
            <a:ext cx="3141617" cy="1149531"/>
          </a:xfrm>
          <a:custGeom>
            <a:avLst/>
            <a:gdLst>
              <a:gd name="connsiteX0" fmla="*/ 0 w 4059936"/>
              <a:gd name="connsiteY0" fmla="*/ 1609344 h 1609344"/>
              <a:gd name="connsiteX1" fmla="*/ 1487424 w 4059936"/>
              <a:gd name="connsiteY1" fmla="*/ 804672 h 1609344"/>
              <a:gd name="connsiteX2" fmla="*/ 2157984 w 4059936"/>
              <a:gd name="connsiteY2" fmla="*/ 536448 h 1609344"/>
              <a:gd name="connsiteX3" fmla="*/ 2840736 w 4059936"/>
              <a:gd name="connsiteY3" fmla="*/ 292608 h 1609344"/>
              <a:gd name="connsiteX4" fmla="*/ 4059936 w 4059936"/>
              <a:gd name="connsiteY4" fmla="*/ 0 h 1609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936" h="1609344">
                <a:moveTo>
                  <a:pt x="0" y="1609344"/>
                </a:moveTo>
                <a:lnTo>
                  <a:pt x="1487424" y="804672"/>
                </a:lnTo>
                <a:lnTo>
                  <a:pt x="2157984" y="536448"/>
                </a:lnTo>
                <a:lnTo>
                  <a:pt x="2840736" y="292608"/>
                </a:lnTo>
                <a:lnTo>
                  <a:pt x="4059936" y="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25" name="Forme libre 24"/>
          <p:cNvSpPr/>
          <p:nvPr/>
        </p:nvSpPr>
        <p:spPr>
          <a:xfrm>
            <a:off x="4830354" y="3892731"/>
            <a:ext cx="2368006" cy="1776549"/>
          </a:xfrm>
          <a:custGeom>
            <a:avLst/>
            <a:gdLst>
              <a:gd name="connsiteX0" fmla="*/ 3060192 w 3060192"/>
              <a:gd name="connsiteY0" fmla="*/ 2487168 h 2487168"/>
              <a:gd name="connsiteX1" fmla="*/ 2316480 w 3060192"/>
              <a:gd name="connsiteY1" fmla="*/ 1719072 h 2487168"/>
              <a:gd name="connsiteX2" fmla="*/ 1633728 w 3060192"/>
              <a:gd name="connsiteY2" fmla="*/ 1121664 h 2487168"/>
              <a:gd name="connsiteX3" fmla="*/ 1048512 w 3060192"/>
              <a:gd name="connsiteY3" fmla="*/ 682752 h 2487168"/>
              <a:gd name="connsiteX4" fmla="*/ 0 w 3060192"/>
              <a:gd name="connsiteY4" fmla="*/ 0 h 2487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192" h="2487168">
                <a:moveTo>
                  <a:pt x="3060192" y="2487168"/>
                </a:moveTo>
                <a:lnTo>
                  <a:pt x="2316480" y="1719072"/>
                </a:lnTo>
                <a:lnTo>
                  <a:pt x="1633728" y="1121664"/>
                </a:lnTo>
                <a:lnTo>
                  <a:pt x="1048512" y="682752"/>
                </a:lnTo>
                <a:lnTo>
                  <a:pt x="0" y="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26" name="Forme libre 25"/>
          <p:cNvSpPr/>
          <p:nvPr/>
        </p:nvSpPr>
        <p:spPr>
          <a:xfrm>
            <a:off x="4802051" y="3910149"/>
            <a:ext cx="3122749" cy="1193074"/>
          </a:xfrm>
          <a:custGeom>
            <a:avLst/>
            <a:gdLst>
              <a:gd name="connsiteX0" fmla="*/ 4035552 w 4035552"/>
              <a:gd name="connsiteY0" fmla="*/ 1670304 h 1670304"/>
              <a:gd name="connsiteX1" fmla="*/ 3230880 w 4035552"/>
              <a:gd name="connsiteY1" fmla="*/ 1158240 h 1670304"/>
              <a:gd name="connsiteX2" fmla="*/ 2657856 w 4035552"/>
              <a:gd name="connsiteY2" fmla="*/ 865632 h 1670304"/>
              <a:gd name="connsiteX3" fmla="*/ 2060448 w 4035552"/>
              <a:gd name="connsiteY3" fmla="*/ 597408 h 1670304"/>
              <a:gd name="connsiteX4" fmla="*/ 1499616 w 4035552"/>
              <a:gd name="connsiteY4" fmla="*/ 402336 h 1670304"/>
              <a:gd name="connsiteX5" fmla="*/ 816864 w 4035552"/>
              <a:gd name="connsiteY5" fmla="*/ 182880 h 1670304"/>
              <a:gd name="connsiteX6" fmla="*/ 0 w 4035552"/>
              <a:gd name="connsiteY6" fmla="*/ 0 h 167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5552" h="1670304">
                <a:moveTo>
                  <a:pt x="4035552" y="1670304"/>
                </a:moveTo>
                <a:lnTo>
                  <a:pt x="3230880" y="1158240"/>
                </a:lnTo>
                <a:lnTo>
                  <a:pt x="2657856" y="865632"/>
                </a:lnTo>
                <a:lnTo>
                  <a:pt x="2060448" y="597408"/>
                </a:lnTo>
                <a:lnTo>
                  <a:pt x="1499616" y="402336"/>
                </a:lnTo>
                <a:lnTo>
                  <a:pt x="816864" y="182880"/>
                </a:lnTo>
                <a:lnTo>
                  <a:pt x="0" y="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29" name="Forme libre 28"/>
          <p:cNvSpPr/>
          <p:nvPr/>
        </p:nvSpPr>
        <p:spPr>
          <a:xfrm>
            <a:off x="2339703" y="3910148"/>
            <a:ext cx="2349137" cy="1428206"/>
          </a:xfrm>
          <a:custGeom>
            <a:avLst/>
            <a:gdLst>
              <a:gd name="connsiteX0" fmla="*/ 0 w 3035808"/>
              <a:gd name="connsiteY0" fmla="*/ 1999488 h 1999488"/>
              <a:gd name="connsiteX1" fmla="*/ 670560 w 3035808"/>
              <a:gd name="connsiteY1" fmla="*/ 1438656 h 1999488"/>
              <a:gd name="connsiteX2" fmla="*/ 1292352 w 3035808"/>
              <a:gd name="connsiteY2" fmla="*/ 975360 h 1999488"/>
              <a:gd name="connsiteX3" fmla="*/ 3035808 w 3035808"/>
              <a:gd name="connsiteY3" fmla="*/ 0 h 1999488"/>
            </a:gdLst>
            <a:ahLst/>
            <a:cxnLst>
              <a:cxn ang="0">
                <a:pos x="connsiteX0" y="connsiteY0"/>
              </a:cxn>
              <a:cxn ang="0">
                <a:pos x="connsiteX1" y="connsiteY1"/>
              </a:cxn>
              <a:cxn ang="0">
                <a:pos x="connsiteX2" y="connsiteY2"/>
              </a:cxn>
              <a:cxn ang="0">
                <a:pos x="connsiteX3" y="connsiteY3"/>
              </a:cxn>
            </a:cxnLst>
            <a:rect l="l" t="t" r="r" b="b"/>
            <a:pathLst>
              <a:path w="3035808" h="1999488">
                <a:moveTo>
                  <a:pt x="0" y="1999488"/>
                </a:moveTo>
                <a:lnTo>
                  <a:pt x="670560" y="1438656"/>
                </a:lnTo>
                <a:lnTo>
                  <a:pt x="1292352" y="975360"/>
                </a:lnTo>
                <a:lnTo>
                  <a:pt x="3035808"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30" name="Forme libre 29"/>
          <p:cNvSpPr/>
          <p:nvPr/>
        </p:nvSpPr>
        <p:spPr>
          <a:xfrm>
            <a:off x="2943497" y="3918857"/>
            <a:ext cx="1773646" cy="1698171"/>
          </a:xfrm>
          <a:custGeom>
            <a:avLst/>
            <a:gdLst>
              <a:gd name="connsiteX0" fmla="*/ 0 w 2292096"/>
              <a:gd name="connsiteY0" fmla="*/ 2377440 h 2377440"/>
              <a:gd name="connsiteX1" fmla="*/ 475488 w 2292096"/>
              <a:gd name="connsiteY1" fmla="*/ 1755648 h 2377440"/>
              <a:gd name="connsiteX2" fmla="*/ 816864 w 2292096"/>
              <a:gd name="connsiteY2" fmla="*/ 1316736 h 2377440"/>
              <a:gd name="connsiteX3" fmla="*/ 1207008 w 2292096"/>
              <a:gd name="connsiteY3" fmla="*/ 975360 h 2377440"/>
              <a:gd name="connsiteX4" fmla="*/ 1609344 w 2292096"/>
              <a:gd name="connsiteY4" fmla="*/ 548640 h 2377440"/>
              <a:gd name="connsiteX5" fmla="*/ 2292096 w 2292096"/>
              <a:gd name="connsiteY5"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2096" h="2377440">
                <a:moveTo>
                  <a:pt x="0" y="2377440"/>
                </a:moveTo>
                <a:lnTo>
                  <a:pt x="475488" y="1755648"/>
                </a:lnTo>
                <a:lnTo>
                  <a:pt x="816864" y="1316736"/>
                </a:lnTo>
                <a:lnTo>
                  <a:pt x="1207008" y="975360"/>
                </a:lnTo>
                <a:lnTo>
                  <a:pt x="1609344" y="548640"/>
                </a:lnTo>
                <a:lnTo>
                  <a:pt x="2292096"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31" name="Forme libre 30"/>
          <p:cNvSpPr/>
          <p:nvPr/>
        </p:nvSpPr>
        <p:spPr>
          <a:xfrm>
            <a:off x="3198223" y="3936274"/>
            <a:ext cx="1518920" cy="1680754"/>
          </a:xfrm>
          <a:custGeom>
            <a:avLst/>
            <a:gdLst>
              <a:gd name="connsiteX0" fmla="*/ 0 w 1962912"/>
              <a:gd name="connsiteY0" fmla="*/ 2353056 h 2353056"/>
              <a:gd name="connsiteX1" fmla="*/ 341376 w 1962912"/>
              <a:gd name="connsiteY1" fmla="*/ 1840992 h 2353056"/>
              <a:gd name="connsiteX2" fmla="*/ 597408 w 1962912"/>
              <a:gd name="connsiteY2" fmla="*/ 1438656 h 2353056"/>
              <a:gd name="connsiteX3" fmla="*/ 902208 w 1962912"/>
              <a:gd name="connsiteY3" fmla="*/ 1060704 h 2353056"/>
              <a:gd name="connsiteX4" fmla="*/ 1231392 w 1962912"/>
              <a:gd name="connsiteY4" fmla="*/ 707136 h 2353056"/>
              <a:gd name="connsiteX5" fmla="*/ 1536192 w 1962912"/>
              <a:gd name="connsiteY5" fmla="*/ 390144 h 2353056"/>
              <a:gd name="connsiteX6" fmla="*/ 1962912 w 1962912"/>
              <a:gd name="connsiteY6" fmla="*/ 0 h 235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2912" h="2353056">
                <a:moveTo>
                  <a:pt x="0" y="2353056"/>
                </a:moveTo>
                <a:lnTo>
                  <a:pt x="341376" y="1840992"/>
                </a:lnTo>
                <a:lnTo>
                  <a:pt x="597408" y="1438656"/>
                </a:lnTo>
                <a:lnTo>
                  <a:pt x="902208" y="1060704"/>
                </a:lnTo>
                <a:lnTo>
                  <a:pt x="1231392" y="707136"/>
                </a:lnTo>
                <a:lnTo>
                  <a:pt x="1536192" y="390144"/>
                </a:lnTo>
                <a:lnTo>
                  <a:pt x="1962912" y="0"/>
                </a:lnTo>
              </a:path>
            </a:pathLst>
          </a:custGeom>
          <a:noFill/>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32" name="Forme libre 31"/>
          <p:cNvSpPr/>
          <p:nvPr/>
        </p:nvSpPr>
        <p:spPr>
          <a:xfrm>
            <a:off x="2500086" y="5460274"/>
            <a:ext cx="207554" cy="95794"/>
          </a:xfrm>
          <a:custGeom>
            <a:avLst/>
            <a:gdLst>
              <a:gd name="connsiteX0" fmla="*/ 0 w 268224"/>
              <a:gd name="connsiteY0" fmla="*/ 24384 h 134112"/>
              <a:gd name="connsiteX1" fmla="*/ 170688 w 268224"/>
              <a:gd name="connsiteY1" fmla="*/ 0 h 134112"/>
              <a:gd name="connsiteX2" fmla="*/ 219456 w 268224"/>
              <a:gd name="connsiteY2" fmla="*/ 109728 h 134112"/>
              <a:gd name="connsiteX3" fmla="*/ 268224 w 268224"/>
              <a:gd name="connsiteY3" fmla="*/ 134112 h 134112"/>
            </a:gdLst>
            <a:ahLst/>
            <a:cxnLst>
              <a:cxn ang="0">
                <a:pos x="connsiteX0" y="connsiteY0"/>
              </a:cxn>
              <a:cxn ang="0">
                <a:pos x="connsiteX1" y="connsiteY1"/>
              </a:cxn>
              <a:cxn ang="0">
                <a:pos x="connsiteX2" y="connsiteY2"/>
              </a:cxn>
              <a:cxn ang="0">
                <a:pos x="connsiteX3" y="connsiteY3"/>
              </a:cxn>
            </a:cxnLst>
            <a:rect l="l" t="t" r="r" b="b"/>
            <a:pathLst>
              <a:path w="268224" h="134112">
                <a:moveTo>
                  <a:pt x="0" y="24384"/>
                </a:moveTo>
                <a:lnTo>
                  <a:pt x="170688" y="0"/>
                </a:lnTo>
                <a:lnTo>
                  <a:pt x="219456" y="109728"/>
                </a:lnTo>
                <a:lnTo>
                  <a:pt x="268224" y="134112"/>
                </a:lnTo>
              </a:path>
            </a:pathLst>
          </a:custGeom>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33" name="Forme libre 32"/>
          <p:cNvSpPr/>
          <p:nvPr/>
        </p:nvSpPr>
        <p:spPr>
          <a:xfrm>
            <a:off x="3418937" y="3962766"/>
            <a:ext cx="1284332" cy="1701465"/>
          </a:xfrm>
          <a:custGeom>
            <a:avLst/>
            <a:gdLst>
              <a:gd name="connsiteX0" fmla="*/ 0 w 1659752"/>
              <a:gd name="connsiteY0" fmla="*/ 2382051 h 2382051"/>
              <a:gd name="connsiteX1" fmla="*/ 291994 w 1659752"/>
              <a:gd name="connsiteY1" fmla="*/ 1867220 h 2382051"/>
              <a:gd name="connsiteX2" fmla="*/ 545567 w 1659752"/>
              <a:gd name="connsiteY2" fmla="*/ 1444599 h 2382051"/>
              <a:gd name="connsiteX3" fmla="*/ 799140 w 1659752"/>
              <a:gd name="connsiteY3" fmla="*/ 1060397 h 2382051"/>
              <a:gd name="connsiteX4" fmla="*/ 1052713 w 1659752"/>
              <a:gd name="connsiteY4" fmla="*/ 714615 h 2382051"/>
              <a:gd name="connsiteX5" fmla="*/ 1313970 w 1659752"/>
              <a:gd name="connsiteY5" fmla="*/ 391886 h 2382051"/>
              <a:gd name="connsiteX6" fmla="*/ 1659752 w 1659752"/>
              <a:gd name="connsiteY6" fmla="*/ 0 h 238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752" h="2382051">
                <a:moveTo>
                  <a:pt x="0" y="2382051"/>
                </a:moveTo>
                <a:lnTo>
                  <a:pt x="291994" y="1867220"/>
                </a:lnTo>
                <a:lnTo>
                  <a:pt x="545567" y="1444599"/>
                </a:lnTo>
                <a:lnTo>
                  <a:pt x="799140" y="1060397"/>
                </a:lnTo>
                <a:lnTo>
                  <a:pt x="1052713" y="714615"/>
                </a:lnTo>
                <a:lnTo>
                  <a:pt x="1313970" y="391886"/>
                </a:lnTo>
                <a:lnTo>
                  <a:pt x="1659752"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34" name="Forme libre 33"/>
          <p:cNvSpPr/>
          <p:nvPr/>
        </p:nvSpPr>
        <p:spPr>
          <a:xfrm>
            <a:off x="3609209" y="3951789"/>
            <a:ext cx="1117844" cy="1849657"/>
          </a:xfrm>
          <a:custGeom>
            <a:avLst/>
            <a:gdLst>
              <a:gd name="connsiteX0" fmla="*/ 0 w 1444599"/>
              <a:gd name="connsiteY0" fmla="*/ 2589520 h 2589520"/>
              <a:gd name="connsiteX1" fmla="*/ 291994 w 1444599"/>
              <a:gd name="connsiteY1" fmla="*/ 1936377 h 2589520"/>
              <a:gd name="connsiteX2" fmla="*/ 514831 w 1444599"/>
              <a:gd name="connsiteY2" fmla="*/ 1513755 h 2589520"/>
              <a:gd name="connsiteX3" fmla="*/ 722300 w 1444599"/>
              <a:gd name="connsiteY3" fmla="*/ 1114185 h 2589520"/>
              <a:gd name="connsiteX4" fmla="*/ 922084 w 1444599"/>
              <a:gd name="connsiteY4" fmla="*/ 760720 h 2589520"/>
              <a:gd name="connsiteX5" fmla="*/ 1444599 w 1444599"/>
              <a:gd name="connsiteY5" fmla="*/ 0 h 258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4599" h="2589520">
                <a:moveTo>
                  <a:pt x="0" y="2589520"/>
                </a:moveTo>
                <a:lnTo>
                  <a:pt x="291994" y="1936377"/>
                </a:lnTo>
                <a:lnTo>
                  <a:pt x="514831" y="1513755"/>
                </a:lnTo>
                <a:lnTo>
                  <a:pt x="722300" y="1114185"/>
                </a:lnTo>
                <a:lnTo>
                  <a:pt x="922084" y="760720"/>
                </a:lnTo>
                <a:lnTo>
                  <a:pt x="1444599"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39" name="Forme libre 38"/>
          <p:cNvSpPr/>
          <p:nvPr/>
        </p:nvSpPr>
        <p:spPr>
          <a:xfrm>
            <a:off x="4375622" y="3955433"/>
            <a:ext cx="379258" cy="1954204"/>
          </a:xfrm>
          <a:custGeom>
            <a:avLst/>
            <a:gdLst>
              <a:gd name="connsiteX0" fmla="*/ 0 w 490118"/>
              <a:gd name="connsiteY0" fmla="*/ 2735885 h 2735885"/>
              <a:gd name="connsiteX1" fmla="*/ 117043 w 490118"/>
              <a:gd name="connsiteY1" fmla="*/ 1953159 h 2735885"/>
              <a:gd name="connsiteX2" fmla="*/ 190195 w 490118"/>
              <a:gd name="connsiteY2" fmla="*/ 1426464 h 2735885"/>
              <a:gd name="connsiteX3" fmla="*/ 285292 w 490118"/>
              <a:gd name="connsiteY3" fmla="*/ 907085 h 2735885"/>
              <a:gd name="connsiteX4" fmla="*/ 395020 w 490118"/>
              <a:gd name="connsiteY4" fmla="*/ 438912 h 2735885"/>
              <a:gd name="connsiteX5" fmla="*/ 490118 w 490118"/>
              <a:gd name="connsiteY5" fmla="*/ 0 h 273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 h="2735885">
                <a:moveTo>
                  <a:pt x="0" y="2735885"/>
                </a:moveTo>
                <a:lnTo>
                  <a:pt x="117043" y="1953159"/>
                </a:lnTo>
                <a:lnTo>
                  <a:pt x="190195" y="1426464"/>
                </a:lnTo>
                <a:lnTo>
                  <a:pt x="285292" y="907085"/>
                </a:lnTo>
                <a:lnTo>
                  <a:pt x="395020" y="438912"/>
                </a:lnTo>
                <a:lnTo>
                  <a:pt x="490118"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40" name="Forme libre 39"/>
          <p:cNvSpPr/>
          <p:nvPr/>
        </p:nvSpPr>
        <p:spPr>
          <a:xfrm>
            <a:off x="4636008" y="3960658"/>
            <a:ext cx="141514" cy="1875826"/>
          </a:xfrm>
          <a:custGeom>
            <a:avLst/>
            <a:gdLst>
              <a:gd name="connsiteX0" fmla="*/ 0 w 182880"/>
              <a:gd name="connsiteY0" fmla="*/ 2626156 h 2626156"/>
              <a:gd name="connsiteX1" fmla="*/ 51206 w 182880"/>
              <a:gd name="connsiteY1" fmla="*/ 1616659 h 2626156"/>
              <a:gd name="connsiteX2" fmla="*/ 95097 w 182880"/>
              <a:gd name="connsiteY2" fmla="*/ 1126540 h 2626156"/>
              <a:gd name="connsiteX3" fmla="*/ 124358 w 182880"/>
              <a:gd name="connsiteY3" fmla="*/ 658368 h 2626156"/>
              <a:gd name="connsiteX4" fmla="*/ 182880 w 182880"/>
              <a:gd name="connsiteY4" fmla="*/ 0 h 262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2626156">
                <a:moveTo>
                  <a:pt x="0" y="2626156"/>
                </a:moveTo>
                <a:lnTo>
                  <a:pt x="51206" y="1616659"/>
                </a:lnTo>
                <a:cubicBezTo>
                  <a:pt x="66056" y="1453306"/>
                  <a:pt x="95097" y="1290567"/>
                  <a:pt x="95097" y="1126540"/>
                </a:cubicBezTo>
                <a:lnTo>
                  <a:pt x="124358" y="658368"/>
                </a:lnTo>
                <a:lnTo>
                  <a:pt x="182880"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41" name="Forme libre 40"/>
          <p:cNvSpPr/>
          <p:nvPr/>
        </p:nvSpPr>
        <p:spPr>
          <a:xfrm>
            <a:off x="4777523" y="4054711"/>
            <a:ext cx="113211" cy="1771324"/>
          </a:xfrm>
          <a:custGeom>
            <a:avLst/>
            <a:gdLst>
              <a:gd name="connsiteX0" fmla="*/ 146304 w 146304"/>
              <a:gd name="connsiteY0" fmla="*/ 2479853 h 2479853"/>
              <a:gd name="connsiteX1" fmla="*/ 117043 w 146304"/>
              <a:gd name="connsiteY1" fmla="*/ 1616659 h 2479853"/>
              <a:gd name="connsiteX2" fmla="*/ 80467 w 146304"/>
              <a:gd name="connsiteY2" fmla="*/ 1155802 h 2479853"/>
              <a:gd name="connsiteX3" fmla="*/ 51206 w 146304"/>
              <a:gd name="connsiteY3" fmla="*/ 731520 h 2479853"/>
              <a:gd name="connsiteX4" fmla="*/ 0 w 146304"/>
              <a:gd name="connsiteY4" fmla="*/ 0 h 24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 h="2479853">
                <a:moveTo>
                  <a:pt x="146304" y="2479853"/>
                </a:moveTo>
                <a:lnTo>
                  <a:pt x="117043" y="1616659"/>
                </a:lnTo>
                <a:lnTo>
                  <a:pt x="80467" y="1155802"/>
                </a:lnTo>
                <a:lnTo>
                  <a:pt x="51206" y="731520"/>
                </a:lnTo>
                <a:lnTo>
                  <a:pt x="0"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42" name="Forme libre 41"/>
          <p:cNvSpPr/>
          <p:nvPr/>
        </p:nvSpPr>
        <p:spPr>
          <a:xfrm>
            <a:off x="4794504" y="3981559"/>
            <a:ext cx="367937" cy="1933303"/>
          </a:xfrm>
          <a:custGeom>
            <a:avLst/>
            <a:gdLst>
              <a:gd name="connsiteX0" fmla="*/ 475488 w 475488"/>
              <a:gd name="connsiteY0" fmla="*/ 2706624 h 2706624"/>
              <a:gd name="connsiteX1" fmla="*/ 373076 w 475488"/>
              <a:gd name="connsiteY1" fmla="*/ 2048256 h 2706624"/>
              <a:gd name="connsiteX2" fmla="*/ 263348 w 475488"/>
              <a:gd name="connsiteY2" fmla="*/ 1367943 h 2706624"/>
              <a:gd name="connsiteX3" fmla="*/ 160935 w 475488"/>
              <a:gd name="connsiteY3" fmla="*/ 768096 h 2706624"/>
              <a:gd name="connsiteX4" fmla="*/ 0 w 475488"/>
              <a:gd name="connsiteY4" fmla="*/ 0 h 2706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488" h="2706624">
                <a:moveTo>
                  <a:pt x="475488" y="2706624"/>
                </a:moveTo>
                <a:lnTo>
                  <a:pt x="373076" y="2048256"/>
                </a:lnTo>
                <a:lnTo>
                  <a:pt x="263348" y="1367943"/>
                </a:lnTo>
                <a:lnTo>
                  <a:pt x="160935" y="768096"/>
                </a:lnTo>
                <a:lnTo>
                  <a:pt x="0"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35" name="Rectangle 34"/>
          <p:cNvSpPr/>
          <p:nvPr/>
        </p:nvSpPr>
        <p:spPr>
          <a:xfrm>
            <a:off x="0" y="0"/>
            <a:ext cx="9906000" cy="684637"/>
          </a:xfrm>
          <a:prstGeom prst="rect">
            <a:avLst/>
          </a:prstGeom>
          <a:solidFill>
            <a:schemeClr val="accent5">
              <a:lumMod val="75000"/>
            </a:schemeClr>
          </a:solidFill>
        </p:spPr>
        <p:txBody>
          <a:bodyPr wrap="square" lIns="68415" tIns="34208" rIns="68415" bIns="34208">
            <a:spAutoFit/>
          </a:bodyPr>
          <a:lstStyle/>
          <a:p>
            <a:pPr algn="ctr"/>
            <a:r>
              <a:rPr lang="fr-FR" sz="4000" b="1" dirty="0"/>
              <a:t>Structure</a:t>
            </a:r>
          </a:p>
        </p:txBody>
      </p:sp>
    </p:spTree>
    <p:extLst>
      <p:ext uri="{BB962C8B-B14F-4D97-AF65-F5344CB8AC3E}">
        <p14:creationId xmlns:p14="http://schemas.microsoft.com/office/powerpoint/2010/main" val="98386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linds(horizont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box(in)">
                                      <p:cBhvr>
                                        <p:cTn id="69" dur="500"/>
                                        <p:tgtEl>
                                          <p:spTgt spid="42"/>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ox(in)">
                                      <p:cBhvr>
                                        <p:cTn id="72" dur="500"/>
                                        <p:tgtEl>
                                          <p:spTgt spid="41"/>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box(in)">
                                      <p:cBhvr>
                                        <p:cTn id="75" dur="500"/>
                                        <p:tgtEl>
                                          <p:spTgt spid="40"/>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ox(in)">
                                      <p:cBhvr>
                                        <p:cTn id="78" dur="500"/>
                                        <p:tgtEl>
                                          <p:spTgt spid="39"/>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ox(in)">
                                      <p:cBhvr>
                                        <p:cTn id="81" dur="500"/>
                                        <p:tgtEl>
                                          <p:spTgt spid="34"/>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box(in)">
                                      <p:cBhvr>
                                        <p:cTn id="84" dur="500"/>
                                        <p:tgtEl>
                                          <p:spTgt spid="33"/>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ox(in)">
                                      <p:cBhvr>
                                        <p:cTn id="87" dur="500"/>
                                        <p:tgtEl>
                                          <p:spTgt spid="31"/>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box(in)">
                                      <p:cBhvr>
                                        <p:cTn id="90" dur="500"/>
                                        <p:tgtEl>
                                          <p:spTgt spid="30"/>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box(in)">
                                      <p:cBhvr>
                                        <p:cTn id="9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9" grpId="0" animBg="1"/>
      <p:bldP spid="30" grpId="0" animBg="1"/>
      <p:bldP spid="31" grpId="0" animBg="1"/>
      <p:bldP spid="33" grpId="0" animBg="1"/>
      <p:bldP spid="34" grpId="0" animBg="1"/>
      <p:bldP spid="39" grpId="0" animBg="1"/>
      <p:bldP spid="40" grpId="0" animBg="1"/>
      <p:bldP spid="41"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Admin\Desktop\Nouveau dossier (8)\like-a-giant-spiders-web-the-cable-net-structure-is-raised-during-B8J35X.jpg"/>
          <p:cNvPicPr>
            <a:picLocks noChangeAspect="1" noChangeArrowheads="1"/>
          </p:cNvPicPr>
          <p:nvPr/>
        </p:nvPicPr>
        <p:blipFill>
          <a:blip r:embed="rId2" cstate="print"/>
          <a:srcRect r="14387"/>
          <a:stretch>
            <a:fillRect/>
          </a:stretch>
        </p:blipFill>
        <p:spPr bwMode="auto">
          <a:xfrm>
            <a:off x="475368" y="769013"/>
            <a:ext cx="4422352" cy="2449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18" name="Picture 2" descr="C:\Users\Admin\Desktop\Nouveau dossier (8)\3e94c39cfee83a492cad453f2cd046ff.jpg"/>
          <p:cNvPicPr>
            <a:picLocks noChangeAspect="1" noChangeArrowheads="1"/>
          </p:cNvPicPr>
          <p:nvPr/>
        </p:nvPicPr>
        <p:blipFill>
          <a:blip r:embed="rId3" cstate="print"/>
          <a:srcRect/>
          <a:stretch>
            <a:fillRect/>
          </a:stretch>
        </p:blipFill>
        <p:spPr bwMode="auto">
          <a:xfrm>
            <a:off x="5229397" y="769013"/>
            <a:ext cx="4145955" cy="2449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20" name="Picture 4"/>
          <p:cNvPicPr>
            <a:picLocks noChangeAspect="1" noChangeArrowheads="1"/>
          </p:cNvPicPr>
          <p:nvPr/>
        </p:nvPicPr>
        <p:blipFill>
          <a:blip r:embed="rId4" cstate="print"/>
          <a:srcRect/>
          <a:stretch>
            <a:fillRect/>
          </a:stretch>
        </p:blipFill>
        <p:spPr bwMode="auto">
          <a:xfrm>
            <a:off x="5290305" y="3734191"/>
            <a:ext cx="4029768" cy="2709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 name="Forme libre 38"/>
          <p:cNvSpPr/>
          <p:nvPr/>
        </p:nvSpPr>
        <p:spPr>
          <a:xfrm>
            <a:off x="5730204" y="4011424"/>
            <a:ext cx="3196197" cy="2121946"/>
          </a:xfrm>
          <a:custGeom>
            <a:avLst/>
            <a:gdLst>
              <a:gd name="connsiteX0" fmla="*/ 2072640 w 2865120"/>
              <a:gd name="connsiteY0" fmla="*/ 198120 h 2865120"/>
              <a:gd name="connsiteX1" fmla="*/ 2346960 w 2865120"/>
              <a:gd name="connsiteY1" fmla="*/ 365760 h 2865120"/>
              <a:gd name="connsiteX2" fmla="*/ 2484120 w 2865120"/>
              <a:gd name="connsiteY2" fmla="*/ 518160 h 2865120"/>
              <a:gd name="connsiteX3" fmla="*/ 2712720 w 2865120"/>
              <a:gd name="connsiteY3" fmla="*/ 792480 h 2865120"/>
              <a:gd name="connsiteX4" fmla="*/ 2788920 w 2865120"/>
              <a:gd name="connsiteY4" fmla="*/ 1036320 h 2865120"/>
              <a:gd name="connsiteX5" fmla="*/ 2865120 w 2865120"/>
              <a:gd name="connsiteY5" fmla="*/ 1447800 h 2865120"/>
              <a:gd name="connsiteX6" fmla="*/ 2788920 w 2865120"/>
              <a:gd name="connsiteY6" fmla="*/ 1935480 h 2865120"/>
              <a:gd name="connsiteX7" fmla="*/ 2514600 w 2865120"/>
              <a:gd name="connsiteY7" fmla="*/ 2362200 h 2865120"/>
              <a:gd name="connsiteX8" fmla="*/ 2209800 w 2865120"/>
              <a:gd name="connsiteY8" fmla="*/ 2621280 h 2865120"/>
              <a:gd name="connsiteX9" fmla="*/ 1828800 w 2865120"/>
              <a:gd name="connsiteY9" fmla="*/ 2788920 h 2865120"/>
              <a:gd name="connsiteX10" fmla="*/ 1402080 w 2865120"/>
              <a:gd name="connsiteY10" fmla="*/ 2865120 h 2865120"/>
              <a:gd name="connsiteX11" fmla="*/ 990600 w 2865120"/>
              <a:gd name="connsiteY11" fmla="*/ 2788920 h 2865120"/>
              <a:gd name="connsiteX12" fmla="*/ 685800 w 2865120"/>
              <a:gd name="connsiteY12" fmla="*/ 2636520 h 2865120"/>
              <a:gd name="connsiteX13" fmla="*/ 441960 w 2865120"/>
              <a:gd name="connsiteY13" fmla="*/ 2468880 h 2865120"/>
              <a:gd name="connsiteX14" fmla="*/ 198120 w 2865120"/>
              <a:gd name="connsiteY14" fmla="*/ 2148840 h 2865120"/>
              <a:gd name="connsiteX15" fmla="*/ 60960 w 2865120"/>
              <a:gd name="connsiteY15" fmla="*/ 1706880 h 2865120"/>
              <a:gd name="connsiteX16" fmla="*/ 0 w 2865120"/>
              <a:gd name="connsiteY16" fmla="*/ 1325880 h 2865120"/>
              <a:gd name="connsiteX17" fmla="*/ 121920 w 2865120"/>
              <a:gd name="connsiteY17" fmla="*/ 838200 h 2865120"/>
              <a:gd name="connsiteX18" fmla="*/ 365760 w 2865120"/>
              <a:gd name="connsiteY18" fmla="*/ 441960 h 2865120"/>
              <a:gd name="connsiteX19" fmla="*/ 746760 w 2865120"/>
              <a:gd name="connsiteY19" fmla="*/ 137160 h 2865120"/>
              <a:gd name="connsiteX20" fmla="*/ 1249680 w 2865120"/>
              <a:gd name="connsiteY20" fmla="*/ 0 h 2865120"/>
              <a:gd name="connsiteX21" fmla="*/ 1600200 w 2865120"/>
              <a:gd name="connsiteY21" fmla="*/ 15240 h 2865120"/>
              <a:gd name="connsiteX22" fmla="*/ 2072640 w 2865120"/>
              <a:gd name="connsiteY22" fmla="*/ 19812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65120" h="2865120">
                <a:moveTo>
                  <a:pt x="2072640" y="198120"/>
                </a:moveTo>
                <a:lnTo>
                  <a:pt x="2346960" y="365760"/>
                </a:lnTo>
                <a:lnTo>
                  <a:pt x="2484120" y="518160"/>
                </a:lnTo>
                <a:lnTo>
                  <a:pt x="2712720" y="792480"/>
                </a:lnTo>
                <a:lnTo>
                  <a:pt x="2788920" y="1036320"/>
                </a:lnTo>
                <a:lnTo>
                  <a:pt x="2865120" y="1447800"/>
                </a:lnTo>
                <a:lnTo>
                  <a:pt x="2788920" y="1935480"/>
                </a:lnTo>
                <a:lnTo>
                  <a:pt x="2514600" y="2362200"/>
                </a:lnTo>
                <a:lnTo>
                  <a:pt x="2209800" y="2621280"/>
                </a:lnTo>
                <a:lnTo>
                  <a:pt x="1828800" y="2788920"/>
                </a:lnTo>
                <a:lnTo>
                  <a:pt x="1402080" y="2865120"/>
                </a:lnTo>
                <a:lnTo>
                  <a:pt x="990600" y="2788920"/>
                </a:lnTo>
                <a:lnTo>
                  <a:pt x="685800" y="2636520"/>
                </a:lnTo>
                <a:lnTo>
                  <a:pt x="441960" y="2468880"/>
                </a:lnTo>
                <a:lnTo>
                  <a:pt x="198120" y="2148840"/>
                </a:lnTo>
                <a:lnTo>
                  <a:pt x="60960" y="1706880"/>
                </a:lnTo>
                <a:lnTo>
                  <a:pt x="0" y="1325880"/>
                </a:lnTo>
                <a:lnTo>
                  <a:pt x="121920" y="838200"/>
                </a:lnTo>
                <a:lnTo>
                  <a:pt x="365760" y="441960"/>
                </a:lnTo>
                <a:lnTo>
                  <a:pt x="746760" y="137160"/>
                </a:lnTo>
                <a:lnTo>
                  <a:pt x="1249680" y="0"/>
                </a:lnTo>
                <a:lnTo>
                  <a:pt x="1600200" y="15240"/>
                </a:lnTo>
                <a:lnTo>
                  <a:pt x="2072640" y="19812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40" name="Forme libre 39"/>
          <p:cNvSpPr/>
          <p:nvPr/>
        </p:nvSpPr>
        <p:spPr>
          <a:xfrm>
            <a:off x="6631260" y="4598346"/>
            <a:ext cx="1394086" cy="936816"/>
          </a:xfrm>
          <a:custGeom>
            <a:avLst/>
            <a:gdLst>
              <a:gd name="connsiteX0" fmla="*/ 640080 w 1249680"/>
              <a:gd name="connsiteY0" fmla="*/ 0 h 1264920"/>
              <a:gd name="connsiteX1" fmla="*/ 944880 w 1249680"/>
              <a:gd name="connsiteY1" fmla="*/ 106680 h 1264920"/>
              <a:gd name="connsiteX2" fmla="*/ 1173480 w 1249680"/>
              <a:gd name="connsiteY2" fmla="*/ 335280 h 1264920"/>
              <a:gd name="connsiteX3" fmla="*/ 1249680 w 1249680"/>
              <a:gd name="connsiteY3" fmla="*/ 640080 h 1264920"/>
              <a:gd name="connsiteX4" fmla="*/ 1203960 w 1249680"/>
              <a:gd name="connsiteY4" fmla="*/ 929640 h 1264920"/>
              <a:gd name="connsiteX5" fmla="*/ 944880 w 1249680"/>
              <a:gd name="connsiteY5" fmla="*/ 1188720 h 1264920"/>
              <a:gd name="connsiteX6" fmla="*/ 624840 w 1249680"/>
              <a:gd name="connsiteY6" fmla="*/ 1264920 h 1264920"/>
              <a:gd name="connsiteX7" fmla="*/ 289560 w 1249680"/>
              <a:gd name="connsiteY7" fmla="*/ 1188720 h 1264920"/>
              <a:gd name="connsiteX8" fmla="*/ 76200 w 1249680"/>
              <a:gd name="connsiteY8" fmla="*/ 929640 h 1264920"/>
              <a:gd name="connsiteX9" fmla="*/ 0 w 1249680"/>
              <a:gd name="connsiteY9" fmla="*/ 624840 h 1264920"/>
              <a:gd name="connsiteX10" fmla="*/ 91440 w 1249680"/>
              <a:gd name="connsiteY10" fmla="*/ 320040 h 1264920"/>
              <a:gd name="connsiteX11" fmla="*/ 320040 w 1249680"/>
              <a:gd name="connsiteY11" fmla="*/ 76200 h 126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680" h="1264920">
                <a:moveTo>
                  <a:pt x="640080" y="0"/>
                </a:moveTo>
                <a:lnTo>
                  <a:pt x="944880" y="106680"/>
                </a:lnTo>
                <a:lnTo>
                  <a:pt x="1173480" y="335280"/>
                </a:lnTo>
                <a:lnTo>
                  <a:pt x="1249680" y="640080"/>
                </a:lnTo>
                <a:lnTo>
                  <a:pt x="1203960" y="929640"/>
                </a:lnTo>
                <a:lnTo>
                  <a:pt x="944880" y="1188720"/>
                </a:lnTo>
                <a:lnTo>
                  <a:pt x="624840" y="1264920"/>
                </a:lnTo>
                <a:lnTo>
                  <a:pt x="289560" y="1188720"/>
                </a:lnTo>
                <a:lnTo>
                  <a:pt x="76200" y="929640"/>
                </a:lnTo>
                <a:lnTo>
                  <a:pt x="0" y="624840"/>
                </a:lnTo>
                <a:lnTo>
                  <a:pt x="91440" y="320040"/>
                </a:lnTo>
                <a:lnTo>
                  <a:pt x="320040" y="7620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cxnSp>
        <p:nvCxnSpPr>
          <p:cNvPr id="46" name="Connecteur droit 45"/>
          <p:cNvCxnSpPr>
            <a:stCxn id="40" idx="11"/>
            <a:endCxn id="40" idx="0"/>
          </p:cNvCxnSpPr>
          <p:nvPr/>
        </p:nvCxnSpPr>
        <p:spPr>
          <a:xfrm flipV="1">
            <a:off x="6988281" y="4598346"/>
            <a:ext cx="357022" cy="564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cstate="print"/>
          <a:srcRect/>
          <a:stretch>
            <a:fillRect/>
          </a:stretch>
        </p:blipFill>
        <p:spPr bwMode="auto">
          <a:xfrm>
            <a:off x="475368" y="3728587"/>
            <a:ext cx="4525509" cy="2735036"/>
          </a:xfrm>
          <a:prstGeom prst="rect">
            <a:avLst/>
          </a:prstGeom>
          <a:noFill/>
          <a:ln w="9525">
            <a:noFill/>
            <a:miter lim="800000"/>
            <a:headEnd/>
            <a:tailEnd/>
          </a:ln>
          <a:effectLst/>
        </p:spPr>
      </p:pic>
      <p:cxnSp>
        <p:nvCxnSpPr>
          <p:cNvPr id="35" name="Connecteur droit avec flèche 34"/>
          <p:cNvCxnSpPr/>
          <p:nvPr/>
        </p:nvCxnSpPr>
        <p:spPr>
          <a:xfrm rot="10800000" flipV="1">
            <a:off x="3792133" y="4493994"/>
            <a:ext cx="2100617" cy="132670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4068529" y="4902212"/>
            <a:ext cx="1713662" cy="153081"/>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Forme libre 58"/>
          <p:cNvSpPr/>
          <p:nvPr/>
        </p:nvSpPr>
        <p:spPr>
          <a:xfrm>
            <a:off x="5270187" y="4274045"/>
            <a:ext cx="2073916" cy="810798"/>
          </a:xfrm>
          <a:custGeom>
            <a:avLst/>
            <a:gdLst>
              <a:gd name="connsiteX0" fmla="*/ 0 w 2680138"/>
              <a:gd name="connsiteY0" fmla="*/ 0 h 1135117"/>
              <a:gd name="connsiteX1" fmla="*/ 2680138 w 2680138"/>
              <a:gd name="connsiteY1" fmla="*/ 1135117 h 1135117"/>
            </a:gdLst>
            <a:ahLst/>
            <a:cxnLst>
              <a:cxn ang="0">
                <a:pos x="connsiteX0" y="connsiteY0"/>
              </a:cxn>
              <a:cxn ang="0">
                <a:pos x="connsiteX1" y="connsiteY1"/>
              </a:cxn>
            </a:cxnLst>
            <a:rect l="l" t="t" r="r" b="b"/>
            <a:pathLst>
              <a:path w="2680138" h="1135117">
                <a:moveTo>
                  <a:pt x="0" y="0"/>
                </a:moveTo>
                <a:lnTo>
                  <a:pt x="2680138" y="1135117"/>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60" name="Forme libre 59"/>
          <p:cNvSpPr/>
          <p:nvPr/>
        </p:nvSpPr>
        <p:spPr>
          <a:xfrm>
            <a:off x="6209549" y="3744775"/>
            <a:ext cx="1122355" cy="1328808"/>
          </a:xfrm>
          <a:custGeom>
            <a:avLst/>
            <a:gdLst>
              <a:gd name="connsiteX0" fmla="*/ 1450428 w 1450428"/>
              <a:gd name="connsiteY0" fmla="*/ 1860331 h 1860331"/>
              <a:gd name="connsiteX1" fmla="*/ 0 w 1450428"/>
              <a:gd name="connsiteY1" fmla="*/ 0 h 1860331"/>
            </a:gdLst>
            <a:ahLst/>
            <a:cxnLst>
              <a:cxn ang="0">
                <a:pos x="connsiteX0" y="connsiteY0"/>
              </a:cxn>
              <a:cxn ang="0">
                <a:pos x="connsiteX1" y="connsiteY1"/>
              </a:cxn>
            </a:cxnLst>
            <a:rect l="l" t="t" r="r" b="b"/>
            <a:pathLst>
              <a:path w="1450428" h="1860331">
                <a:moveTo>
                  <a:pt x="1450428" y="1860331"/>
                </a:moveTo>
                <a:lnTo>
                  <a:pt x="0" y="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61" name="Forme libre 60"/>
          <p:cNvSpPr/>
          <p:nvPr/>
        </p:nvSpPr>
        <p:spPr>
          <a:xfrm>
            <a:off x="7344103" y="3733513"/>
            <a:ext cx="0" cy="1362591"/>
          </a:xfrm>
          <a:custGeom>
            <a:avLst/>
            <a:gdLst>
              <a:gd name="connsiteX0" fmla="*/ 0 w 0"/>
              <a:gd name="connsiteY0" fmla="*/ 1907628 h 1907628"/>
              <a:gd name="connsiteX1" fmla="*/ 0 w 0"/>
              <a:gd name="connsiteY1" fmla="*/ 0 h 1907628"/>
            </a:gdLst>
            <a:ahLst/>
            <a:cxnLst>
              <a:cxn ang="0">
                <a:pos x="connsiteX0" y="connsiteY0"/>
              </a:cxn>
              <a:cxn ang="0">
                <a:pos x="connsiteX1" y="connsiteY1"/>
              </a:cxn>
            </a:cxnLst>
            <a:rect l="l" t="t" r="r" b="b"/>
            <a:pathLst>
              <a:path h="1907628">
                <a:moveTo>
                  <a:pt x="0" y="1907628"/>
                </a:moveTo>
                <a:lnTo>
                  <a:pt x="0" y="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62" name="Forme libre 61"/>
          <p:cNvSpPr/>
          <p:nvPr/>
        </p:nvSpPr>
        <p:spPr>
          <a:xfrm>
            <a:off x="5282387" y="5051060"/>
            <a:ext cx="2037317" cy="11261"/>
          </a:xfrm>
          <a:custGeom>
            <a:avLst/>
            <a:gdLst>
              <a:gd name="connsiteX0" fmla="*/ 2632841 w 2632841"/>
              <a:gd name="connsiteY0" fmla="*/ 15765 h 15765"/>
              <a:gd name="connsiteX1" fmla="*/ 0 w 2632841"/>
              <a:gd name="connsiteY1" fmla="*/ 0 h 15765"/>
            </a:gdLst>
            <a:ahLst/>
            <a:cxnLst>
              <a:cxn ang="0">
                <a:pos x="connsiteX0" y="connsiteY0"/>
              </a:cxn>
              <a:cxn ang="0">
                <a:pos x="connsiteX1" y="connsiteY1"/>
              </a:cxn>
            </a:cxnLst>
            <a:rect l="l" t="t" r="r" b="b"/>
            <a:pathLst>
              <a:path w="2632841" h="15765">
                <a:moveTo>
                  <a:pt x="2632841" y="15765"/>
                </a:moveTo>
                <a:lnTo>
                  <a:pt x="0" y="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64" name="Forme libre 63"/>
          <p:cNvSpPr/>
          <p:nvPr/>
        </p:nvSpPr>
        <p:spPr>
          <a:xfrm>
            <a:off x="5282387" y="5073582"/>
            <a:ext cx="2061716" cy="765754"/>
          </a:xfrm>
          <a:custGeom>
            <a:avLst/>
            <a:gdLst>
              <a:gd name="connsiteX0" fmla="*/ 2664372 w 2664372"/>
              <a:gd name="connsiteY0" fmla="*/ 0 h 1072055"/>
              <a:gd name="connsiteX1" fmla="*/ 0 w 2664372"/>
              <a:gd name="connsiteY1" fmla="*/ 1072055 h 1072055"/>
            </a:gdLst>
            <a:ahLst/>
            <a:cxnLst>
              <a:cxn ang="0">
                <a:pos x="connsiteX0" y="connsiteY0"/>
              </a:cxn>
              <a:cxn ang="0">
                <a:pos x="connsiteX1" y="connsiteY1"/>
              </a:cxn>
            </a:cxnLst>
            <a:rect l="l" t="t" r="r" b="b"/>
            <a:pathLst>
              <a:path w="2664372" h="1072055">
                <a:moveTo>
                  <a:pt x="2664372" y="0"/>
                </a:moveTo>
                <a:lnTo>
                  <a:pt x="0" y="1072055"/>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67" name="Forme libre 66"/>
          <p:cNvSpPr/>
          <p:nvPr/>
        </p:nvSpPr>
        <p:spPr>
          <a:xfrm>
            <a:off x="6087555" y="5073583"/>
            <a:ext cx="1232150" cy="1373852"/>
          </a:xfrm>
          <a:custGeom>
            <a:avLst/>
            <a:gdLst>
              <a:gd name="connsiteX0" fmla="*/ 1592317 w 1592317"/>
              <a:gd name="connsiteY0" fmla="*/ 0 h 1923393"/>
              <a:gd name="connsiteX1" fmla="*/ 0 w 1592317"/>
              <a:gd name="connsiteY1" fmla="*/ 1923393 h 1923393"/>
            </a:gdLst>
            <a:ahLst/>
            <a:cxnLst>
              <a:cxn ang="0">
                <a:pos x="connsiteX0" y="connsiteY0"/>
              </a:cxn>
              <a:cxn ang="0">
                <a:pos x="connsiteX1" y="connsiteY1"/>
              </a:cxn>
            </a:cxnLst>
            <a:rect l="l" t="t" r="r" b="b"/>
            <a:pathLst>
              <a:path w="1592317" h="1923393">
                <a:moveTo>
                  <a:pt x="1592317" y="0"/>
                </a:moveTo>
                <a:lnTo>
                  <a:pt x="0" y="1923393"/>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68" name="Forme libre 67"/>
          <p:cNvSpPr/>
          <p:nvPr/>
        </p:nvSpPr>
        <p:spPr>
          <a:xfrm>
            <a:off x="7307505" y="5073583"/>
            <a:ext cx="36598" cy="1373852"/>
          </a:xfrm>
          <a:custGeom>
            <a:avLst/>
            <a:gdLst>
              <a:gd name="connsiteX0" fmla="*/ 47296 w 47296"/>
              <a:gd name="connsiteY0" fmla="*/ 0 h 1923393"/>
              <a:gd name="connsiteX1" fmla="*/ 0 w 47296"/>
              <a:gd name="connsiteY1" fmla="*/ 1923393 h 1923393"/>
            </a:gdLst>
            <a:ahLst/>
            <a:cxnLst>
              <a:cxn ang="0">
                <a:pos x="connsiteX0" y="connsiteY0"/>
              </a:cxn>
              <a:cxn ang="0">
                <a:pos x="connsiteX1" y="connsiteY1"/>
              </a:cxn>
            </a:cxnLst>
            <a:rect l="l" t="t" r="r" b="b"/>
            <a:pathLst>
              <a:path w="47296" h="1923393">
                <a:moveTo>
                  <a:pt x="47296" y="0"/>
                </a:moveTo>
                <a:lnTo>
                  <a:pt x="0" y="1923393"/>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74" name="Forme libre 73"/>
          <p:cNvSpPr/>
          <p:nvPr/>
        </p:nvSpPr>
        <p:spPr>
          <a:xfrm>
            <a:off x="7319705" y="5051060"/>
            <a:ext cx="1134554" cy="1396374"/>
          </a:xfrm>
          <a:custGeom>
            <a:avLst/>
            <a:gdLst>
              <a:gd name="connsiteX0" fmla="*/ 0 w 1466193"/>
              <a:gd name="connsiteY0" fmla="*/ 0 h 1954924"/>
              <a:gd name="connsiteX1" fmla="*/ 1466193 w 1466193"/>
              <a:gd name="connsiteY1" fmla="*/ 1954924 h 1954924"/>
            </a:gdLst>
            <a:ahLst/>
            <a:cxnLst>
              <a:cxn ang="0">
                <a:pos x="connsiteX0" y="connsiteY0"/>
              </a:cxn>
              <a:cxn ang="0">
                <a:pos x="connsiteX1" y="connsiteY1"/>
              </a:cxn>
            </a:cxnLst>
            <a:rect l="l" t="t" r="r" b="b"/>
            <a:pathLst>
              <a:path w="1466193" h="1954924">
                <a:moveTo>
                  <a:pt x="0" y="0"/>
                </a:moveTo>
                <a:lnTo>
                  <a:pt x="1466193" y="1954924"/>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cxnSp>
        <p:nvCxnSpPr>
          <p:cNvPr id="76" name="Connecteur droit 75"/>
          <p:cNvCxnSpPr>
            <a:stCxn id="61" idx="0"/>
          </p:cNvCxnSpPr>
          <p:nvPr/>
        </p:nvCxnSpPr>
        <p:spPr>
          <a:xfrm>
            <a:off x="7344103" y="5096104"/>
            <a:ext cx="1975970" cy="77562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8" name="Forme libre 77"/>
          <p:cNvSpPr/>
          <p:nvPr/>
        </p:nvSpPr>
        <p:spPr>
          <a:xfrm>
            <a:off x="7319704" y="5073582"/>
            <a:ext cx="2025118" cy="11261"/>
          </a:xfrm>
          <a:custGeom>
            <a:avLst/>
            <a:gdLst>
              <a:gd name="connsiteX0" fmla="*/ 0 w 2617076"/>
              <a:gd name="connsiteY0" fmla="*/ 0 h 15765"/>
              <a:gd name="connsiteX1" fmla="*/ 2617076 w 2617076"/>
              <a:gd name="connsiteY1" fmla="*/ 15765 h 15765"/>
            </a:gdLst>
            <a:ahLst/>
            <a:cxnLst>
              <a:cxn ang="0">
                <a:pos x="connsiteX0" y="connsiteY0"/>
              </a:cxn>
              <a:cxn ang="0">
                <a:pos x="connsiteX1" y="connsiteY1"/>
              </a:cxn>
            </a:cxnLst>
            <a:rect l="l" t="t" r="r" b="b"/>
            <a:pathLst>
              <a:path w="2617076" h="15765">
                <a:moveTo>
                  <a:pt x="0" y="0"/>
                </a:moveTo>
                <a:lnTo>
                  <a:pt x="2617076" y="15765"/>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79" name="Forme libre 78"/>
          <p:cNvSpPr/>
          <p:nvPr/>
        </p:nvSpPr>
        <p:spPr>
          <a:xfrm>
            <a:off x="7331904" y="4341612"/>
            <a:ext cx="2012918" cy="720709"/>
          </a:xfrm>
          <a:custGeom>
            <a:avLst/>
            <a:gdLst>
              <a:gd name="connsiteX0" fmla="*/ 0 w 2601310"/>
              <a:gd name="connsiteY0" fmla="*/ 1008993 h 1008993"/>
              <a:gd name="connsiteX1" fmla="*/ 2601310 w 2601310"/>
              <a:gd name="connsiteY1" fmla="*/ 0 h 1008993"/>
            </a:gdLst>
            <a:ahLst/>
            <a:cxnLst>
              <a:cxn ang="0">
                <a:pos x="connsiteX0" y="connsiteY0"/>
              </a:cxn>
              <a:cxn ang="0">
                <a:pos x="connsiteX1" y="connsiteY1"/>
              </a:cxn>
            </a:cxnLst>
            <a:rect l="l" t="t" r="r" b="b"/>
            <a:pathLst>
              <a:path w="2601310" h="1008993">
                <a:moveTo>
                  <a:pt x="0" y="1008993"/>
                </a:moveTo>
                <a:lnTo>
                  <a:pt x="2601310" y="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80" name="Forme libre 79"/>
          <p:cNvSpPr/>
          <p:nvPr/>
        </p:nvSpPr>
        <p:spPr>
          <a:xfrm>
            <a:off x="7307505" y="3733513"/>
            <a:ext cx="1244350" cy="1340069"/>
          </a:xfrm>
          <a:custGeom>
            <a:avLst/>
            <a:gdLst>
              <a:gd name="connsiteX0" fmla="*/ 0 w 1608083"/>
              <a:gd name="connsiteY0" fmla="*/ 1876097 h 1876097"/>
              <a:gd name="connsiteX1" fmla="*/ 1608083 w 1608083"/>
              <a:gd name="connsiteY1" fmla="*/ 0 h 1876097"/>
            </a:gdLst>
            <a:ahLst/>
            <a:cxnLst>
              <a:cxn ang="0">
                <a:pos x="connsiteX0" y="connsiteY0"/>
              </a:cxn>
              <a:cxn ang="0">
                <a:pos x="connsiteX1" y="connsiteY1"/>
              </a:cxn>
            </a:cxnLst>
            <a:rect l="l" t="t" r="r" b="b"/>
            <a:pathLst>
              <a:path w="1608083" h="1876097">
                <a:moveTo>
                  <a:pt x="0" y="1876097"/>
                </a:moveTo>
                <a:lnTo>
                  <a:pt x="1608083" y="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81" name="Forme libre 80"/>
          <p:cNvSpPr/>
          <p:nvPr/>
        </p:nvSpPr>
        <p:spPr>
          <a:xfrm>
            <a:off x="5270187" y="4026301"/>
            <a:ext cx="1476141" cy="754493"/>
          </a:xfrm>
          <a:custGeom>
            <a:avLst/>
            <a:gdLst>
              <a:gd name="connsiteX0" fmla="*/ 1907628 w 1907628"/>
              <a:gd name="connsiteY0" fmla="*/ 1056290 h 1056290"/>
              <a:gd name="connsiteX1" fmla="*/ 0 w 1907628"/>
              <a:gd name="connsiteY1" fmla="*/ 0 h 1056290"/>
            </a:gdLst>
            <a:ahLst/>
            <a:cxnLst>
              <a:cxn ang="0">
                <a:pos x="connsiteX0" y="connsiteY0"/>
              </a:cxn>
              <a:cxn ang="0">
                <a:pos x="connsiteX1" y="connsiteY1"/>
              </a:cxn>
            </a:cxnLst>
            <a:rect l="l" t="t" r="r" b="b"/>
            <a:pathLst>
              <a:path w="1907628" h="1056290">
                <a:moveTo>
                  <a:pt x="1907628" y="1056290"/>
                </a:moveTo>
                <a:lnTo>
                  <a:pt x="0"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82" name="Forme libre 81"/>
          <p:cNvSpPr/>
          <p:nvPr/>
        </p:nvSpPr>
        <p:spPr>
          <a:xfrm>
            <a:off x="5294586" y="3834863"/>
            <a:ext cx="1537139" cy="923409"/>
          </a:xfrm>
          <a:custGeom>
            <a:avLst/>
            <a:gdLst>
              <a:gd name="connsiteX0" fmla="*/ 1986456 w 1986456"/>
              <a:gd name="connsiteY0" fmla="*/ 1292772 h 1292772"/>
              <a:gd name="connsiteX1" fmla="*/ 0 w 1986456"/>
              <a:gd name="connsiteY1" fmla="*/ 0 h 1292772"/>
            </a:gdLst>
            <a:ahLst/>
            <a:cxnLst>
              <a:cxn ang="0">
                <a:pos x="connsiteX0" y="connsiteY0"/>
              </a:cxn>
              <a:cxn ang="0">
                <a:pos x="connsiteX1" y="connsiteY1"/>
              </a:cxn>
            </a:cxnLst>
            <a:rect l="l" t="t" r="r" b="b"/>
            <a:pathLst>
              <a:path w="1986456" h="1292772">
                <a:moveTo>
                  <a:pt x="1986456" y="1292772"/>
                </a:moveTo>
                <a:lnTo>
                  <a:pt x="0"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83" name="Forme libre 82"/>
          <p:cNvSpPr/>
          <p:nvPr/>
        </p:nvSpPr>
        <p:spPr>
          <a:xfrm>
            <a:off x="5465380" y="3722253"/>
            <a:ext cx="1402943" cy="1002236"/>
          </a:xfrm>
          <a:custGeom>
            <a:avLst/>
            <a:gdLst>
              <a:gd name="connsiteX0" fmla="*/ 1813034 w 1813034"/>
              <a:gd name="connsiteY0" fmla="*/ 1403131 h 1403131"/>
              <a:gd name="connsiteX1" fmla="*/ 0 w 1813034"/>
              <a:gd name="connsiteY1" fmla="*/ 0 h 1403131"/>
            </a:gdLst>
            <a:ahLst/>
            <a:cxnLst>
              <a:cxn ang="0">
                <a:pos x="connsiteX0" y="connsiteY0"/>
              </a:cxn>
              <a:cxn ang="0">
                <a:pos x="connsiteX1" y="connsiteY1"/>
              </a:cxn>
            </a:cxnLst>
            <a:rect l="l" t="t" r="r" b="b"/>
            <a:pathLst>
              <a:path w="1813034" h="1403131">
                <a:moveTo>
                  <a:pt x="1813034" y="1403131"/>
                </a:moveTo>
                <a:lnTo>
                  <a:pt x="0"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84" name="Forme libre 83"/>
          <p:cNvSpPr/>
          <p:nvPr/>
        </p:nvSpPr>
        <p:spPr>
          <a:xfrm>
            <a:off x="5794766" y="3710991"/>
            <a:ext cx="1110155" cy="1013498"/>
          </a:xfrm>
          <a:custGeom>
            <a:avLst/>
            <a:gdLst>
              <a:gd name="connsiteX0" fmla="*/ 0 w 1434662"/>
              <a:gd name="connsiteY0" fmla="*/ 0 h 1418897"/>
              <a:gd name="connsiteX1" fmla="*/ 1434662 w 1434662"/>
              <a:gd name="connsiteY1" fmla="*/ 1418897 h 1418897"/>
            </a:gdLst>
            <a:ahLst/>
            <a:cxnLst>
              <a:cxn ang="0">
                <a:pos x="connsiteX0" y="connsiteY0"/>
              </a:cxn>
              <a:cxn ang="0">
                <a:pos x="connsiteX1" y="connsiteY1"/>
              </a:cxn>
            </a:cxnLst>
            <a:rect l="l" t="t" r="r" b="b"/>
            <a:pathLst>
              <a:path w="1434662" h="1418897">
                <a:moveTo>
                  <a:pt x="0" y="0"/>
                </a:moveTo>
                <a:lnTo>
                  <a:pt x="1434662" y="1418897"/>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cxnSp>
        <p:nvCxnSpPr>
          <p:cNvPr id="86" name="Connecteur droit 85"/>
          <p:cNvCxnSpPr/>
          <p:nvPr/>
        </p:nvCxnSpPr>
        <p:spPr>
          <a:xfrm rot="10800000" flipV="1">
            <a:off x="2907664" y="4187832"/>
            <a:ext cx="2708690" cy="1836977"/>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0" y="0"/>
            <a:ext cx="9906000" cy="684637"/>
          </a:xfrm>
          <a:prstGeom prst="rect">
            <a:avLst/>
          </a:prstGeom>
          <a:solidFill>
            <a:schemeClr val="accent5">
              <a:lumMod val="75000"/>
            </a:schemeClr>
          </a:solidFill>
        </p:spPr>
        <p:txBody>
          <a:bodyPr wrap="square" lIns="68415" tIns="34208" rIns="68415" bIns="34208">
            <a:spAutoFit/>
          </a:bodyPr>
          <a:lstStyle/>
          <a:p>
            <a:pPr algn="ctr"/>
            <a:r>
              <a:rPr lang="fr-FR" sz="4000" b="1" dirty="0"/>
              <a:t>Structure</a:t>
            </a:r>
          </a:p>
        </p:txBody>
      </p:sp>
    </p:spTree>
    <p:extLst>
      <p:ext uri="{BB962C8B-B14F-4D97-AF65-F5344CB8AC3E}">
        <p14:creationId xmlns:p14="http://schemas.microsoft.com/office/powerpoint/2010/main" val="344390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784823" y="571480"/>
            <a:ext cx="5623719" cy="1748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3" cstate="print"/>
          <a:srcRect/>
          <a:stretch>
            <a:fillRect/>
          </a:stretch>
        </p:blipFill>
        <p:spPr bwMode="auto">
          <a:xfrm>
            <a:off x="3788509" y="2714620"/>
            <a:ext cx="5682702" cy="1836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p:cNvPicPr>
            <a:picLocks noChangeAspect="1" noChangeArrowheads="1"/>
          </p:cNvPicPr>
          <p:nvPr/>
        </p:nvPicPr>
        <p:blipFill>
          <a:blip r:embed="rId4" cstate="print"/>
          <a:srcRect/>
          <a:stretch>
            <a:fillRect/>
          </a:stretch>
        </p:blipFill>
        <p:spPr bwMode="auto">
          <a:xfrm>
            <a:off x="3777433" y="4903021"/>
            <a:ext cx="5708479" cy="1791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lèche vers le bas 6"/>
          <p:cNvSpPr/>
          <p:nvPr/>
        </p:nvSpPr>
        <p:spPr>
          <a:xfrm>
            <a:off x="6320285" y="2408457"/>
            <a:ext cx="442235" cy="2551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8" name="Flèche vers le bas 7"/>
          <p:cNvSpPr/>
          <p:nvPr/>
        </p:nvSpPr>
        <p:spPr>
          <a:xfrm>
            <a:off x="6320285" y="4602624"/>
            <a:ext cx="442235" cy="2551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9" name="ZoneTexte 8"/>
          <p:cNvSpPr txBox="1"/>
          <p:nvPr/>
        </p:nvSpPr>
        <p:spPr>
          <a:xfrm>
            <a:off x="383921" y="548680"/>
            <a:ext cx="2507421" cy="1038580"/>
          </a:xfrm>
          <a:prstGeom prst="rect">
            <a:avLst/>
          </a:prstGeom>
          <a:noFill/>
        </p:spPr>
        <p:txBody>
          <a:bodyPr wrap="square" lIns="68415" tIns="34208" rIns="68415" bIns="34208" rtlCol="0">
            <a:spAutoFit/>
          </a:bodyPr>
          <a:lstStyle/>
          <a:p>
            <a:r>
              <a:rPr lang="fr-FR" sz="2100" b="1" u="sng" dirty="0"/>
              <a:t>SUSPENSION DE STRUCTURE DES CABLES</a:t>
            </a:r>
          </a:p>
        </p:txBody>
      </p:sp>
      <p:sp>
        <p:nvSpPr>
          <p:cNvPr id="10" name="Forme libre 9"/>
          <p:cNvSpPr/>
          <p:nvPr/>
        </p:nvSpPr>
        <p:spPr>
          <a:xfrm>
            <a:off x="6352090" y="2153321"/>
            <a:ext cx="410566" cy="0"/>
          </a:xfrm>
          <a:custGeom>
            <a:avLst/>
            <a:gdLst>
              <a:gd name="connsiteX0" fmla="*/ 530578 w 530578"/>
              <a:gd name="connsiteY0" fmla="*/ 0 h 0"/>
              <a:gd name="connsiteX1" fmla="*/ 0 w 530578"/>
              <a:gd name="connsiteY1" fmla="*/ 0 h 0"/>
            </a:gdLst>
            <a:ahLst/>
            <a:cxnLst>
              <a:cxn ang="0">
                <a:pos x="connsiteX0" y="connsiteY0"/>
              </a:cxn>
              <a:cxn ang="0">
                <a:pos x="connsiteX1" y="connsiteY1"/>
              </a:cxn>
            </a:cxnLst>
            <a:rect l="l" t="t" r="r" b="b"/>
            <a:pathLst>
              <a:path w="530578">
                <a:moveTo>
                  <a:pt x="530578" y="0"/>
                </a:moveTo>
                <a:lnTo>
                  <a:pt x="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12" name="Forme libre 11"/>
          <p:cNvSpPr/>
          <p:nvPr/>
        </p:nvSpPr>
        <p:spPr>
          <a:xfrm>
            <a:off x="5958995" y="2196285"/>
            <a:ext cx="1231698" cy="8064"/>
          </a:xfrm>
          <a:custGeom>
            <a:avLst/>
            <a:gdLst>
              <a:gd name="connsiteX0" fmla="*/ 1591733 w 1591733"/>
              <a:gd name="connsiteY0" fmla="*/ 11289 h 11289"/>
              <a:gd name="connsiteX1" fmla="*/ 0 w 1591733"/>
              <a:gd name="connsiteY1" fmla="*/ 0 h 11289"/>
            </a:gdLst>
            <a:ahLst/>
            <a:cxnLst>
              <a:cxn ang="0">
                <a:pos x="connsiteX0" y="connsiteY0"/>
              </a:cxn>
              <a:cxn ang="0">
                <a:pos x="connsiteX1" y="connsiteY1"/>
              </a:cxn>
            </a:cxnLst>
            <a:rect l="l" t="t" r="r" b="b"/>
            <a:pathLst>
              <a:path w="1591733" h="11289">
                <a:moveTo>
                  <a:pt x="1591733" y="11289"/>
                </a:moveTo>
                <a:lnTo>
                  <a:pt x="0" y="0"/>
                </a:lnTo>
              </a:path>
            </a:pathLst>
          </a:cu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13" name="Forme libre 12"/>
          <p:cNvSpPr/>
          <p:nvPr/>
        </p:nvSpPr>
        <p:spPr>
          <a:xfrm>
            <a:off x="5679461" y="2247312"/>
            <a:ext cx="1782031" cy="8064"/>
          </a:xfrm>
          <a:custGeom>
            <a:avLst/>
            <a:gdLst>
              <a:gd name="connsiteX0" fmla="*/ 2302933 w 2302933"/>
              <a:gd name="connsiteY0" fmla="*/ 0 h 11289"/>
              <a:gd name="connsiteX1" fmla="*/ 0 w 2302933"/>
              <a:gd name="connsiteY1" fmla="*/ 11289 h 11289"/>
            </a:gdLst>
            <a:ahLst/>
            <a:cxnLst>
              <a:cxn ang="0">
                <a:pos x="connsiteX0" y="connsiteY0"/>
              </a:cxn>
              <a:cxn ang="0">
                <a:pos x="connsiteX1" y="connsiteY1"/>
              </a:cxn>
            </a:cxnLst>
            <a:rect l="l" t="t" r="r" b="b"/>
            <a:pathLst>
              <a:path w="2302933" h="11289">
                <a:moveTo>
                  <a:pt x="2302933" y="0"/>
                </a:moveTo>
                <a:lnTo>
                  <a:pt x="0" y="11289"/>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15" name="Forme libre 14"/>
          <p:cNvSpPr/>
          <p:nvPr/>
        </p:nvSpPr>
        <p:spPr>
          <a:xfrm>
            <a:off x="6375565" y="3582081"/>
            <a:ext cx="410566" cy="0"/>
          </a:xfrm>
          <a:custGeom>
            <a:avLst/>
            <a:gdLst>
              <a:gd name="connsiteX0" fmla="*/ 530578 w 530578"/>
              <a:gd name="connsiteY0" fmla="*/ 0 h 0"/>
              <a:gd name="connsiteX1" fmla="*/ 0 w 530578"/>
              <a:gd name="connsiteY1" fmla="*/ 0 h 0"/>
            </a:gdLst>
            <a:ahLst/>
            <a:cxnLst>
              <a:cxn ang="0">
                <a:pos x="connsiteX0" y="connsiteY0"/>
              </a:cxn>
              <a:cxn ang="0">
                <a:pos x="connsiteX1" y="connsiteY1"/>
              </a:cxn>
            </a:cxnLst>
            <a:rect l="l" t="t" r="r" b="b"/>
            <a:pathLst>
              <a:path w="530578">
                <a:moveTo>
                  <a:pt x="530578" y="0"/>
                </a:moveTo>
                <a:lnTo>
                  <a:pt x="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16" name="Forme libre 15"/>
          <p:cNvSpPr/>
          <p:nvPr/>
        </p:nvSpPr>
        <p:spPr>
          <a:xfrm>
            <a:off x="5988609" y="4296462"/>
            <a:ext cx="1231698" cy="8064"/>
          </a:xfrm>
          <a:custGeom>
            <a:avLst/>
            <a:gdLst>
              <a:gd name="connsiteX0" fmla="*/ 1591733 w 1591733"/>
              <a:gd name="connsiteY0" fmla="*/ 11289 h 11289"/>
              <a:gd name="connsiteX1" fmla="*/ 0 w 1591733"/>
              <a:gd name="connsiteY1" fmla="*/ 0 h 11289"/>
            </a:gdLst>
            <a:ahLst/>
            <a:cxnLst>
              <a:cxn ang="0">
                <a:pos x="connsiteX0" y="connsiteY0"/>
              </a:cxn>
              <a:cxn ang="0">
                <a:pos x="connsiteX1" y="connsiteY1"/>
              </a:cxn>
            </a:cxnLst>
            <a:rect l="l" t="t" r="r" b="b"/>
            <a:pathLst>
              <a:path w="1591733" h="11289">
                <a:moveTo>
                  <a:pt x="1591733" y="11289"/>
                </a:moveTo>
                <a:lnTo>
                  <a:pt x="0" y="0"/>
                </a:lnTo>
              </a:path>
            </a:pathLst>
          </a:cu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17" name="Forme libre 16"/>
          <p:cNvSpPr/>
          <p:nvPr/>
        </p:nvSpPr>
        <p:spPr>
          <a:xfrm>
            <a:off x="5712212" y="4347489"/>
            <a:ext cx="1782031" cy="8064"/>
          </a:xfrm>
          <a:custGeom>
            <a:avLst/>
            <a:gdLst>
              <a:gd name="connsiteX0" fmla="*/ 2302933 w 2302933"/>
              <a:gd name="connsiteY0" fmla="*/ 0 h 11289"/>
              <a:gd name="connsiteX1" fmla="*/ 0 w 2302933"/>
              <a:gd name="connsiteY1" fmla="*/ 11289 h 11289"/>
            </a:gdLst>
            <a:ahLst/>
            <a:cxnLst>
              <a:cxn ang="0">
                <a:pos x="connsiteX0" y="connsiteY0"/>
              </a:cxn>
              <a:cxn ang="0">
                <a:pos x="connsiteX1" y="connsiteY1"/>
              </a:cxn>
            </a:cxnLst>
            <a:rect l="l" t="t" r="r" b="b"/>
            <a:pathLst>
              <a:path w="2302933" h="11289">
                <a:moveTo>
                  <a:pt x="2302933" y="0"/>
                </a:moveTo>
                <a:lnTo>
                  <a:pt x="0" y="11289"/>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18" name="Forme libre 17"/>
          <p:cNvSpPr/>
          <p:nvPr/>
        </p:nvSpPr>
        <p:spPr>
          <a:xfrm>
            <a:off x="5988609" y="5725222"/>
            <a:ext cx="1231698" cy="8064"/>
          </a:xfrm>
          <a:custGeom>
            <a:avLst/>
            <a:gdLst>
              <a:gd name="connsiteX0" fmla="*/ 1591733 w 1591733"/>
              <a:gd name="connsiteY0" fmla="*/ 11289 h 11289"/>
              <a:gd name="connsiteX1" fmla="*/ 0 w 1591733"/>
              <a:gd name="connsiteY1" fmla="*/ 0 h 11289"/>
            </a:gdLst>
            <a:ahLst/>
            <a:cxnLst>
              <a:cxn ang="0">
                <a:pos x="connsiteX0" y="connsiteY0"/>
              </a:cxn>
              <a:cxn ang="0">
                <a:pos x="connsiteX1" y="connsiteY1"/>
              </a:cxn>
            </a:cxnLst>
            <a:rect l="l" t="t" r="r" b="b"/>
            <a:pathLst>
              <a:path w="1591733" h="11289">
                <a:moveTo>
                  <a:pt x="1591733" y="11289"/>
                </a:moveTo>
                <a:lnTo>
                  <a:pt x="0" y="0"/>
                </a:lnTo>
              </a:path>
            </a:pathLst>
          </a:cu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20" name="Forme libre 19"/>
          <p:cNvSpPr/>
          <p:nvPr/>
        </p:nvSpPr>
        <p:spPr>
          <a:xfrm>
            <a:off x="5712212" y="5776249"/>
            <a:ext cx="1782031" cy="8064"/>
          </a:xfrm>
          <a:custGeom>
            <a:avLst/>
            <a:gdLst>
              <a:gd name="connsiteX0" fmla="*/ 2302933 w 2302933"/>
              <a:gd name="connsiteY0" fmla="*/ 0 h 11289"/>
              <a:gd name="connsiteX1" fmla="*/ 0 w 2302933"/>
              <a:gd name="connsiteY1" fmla="*/ 11289 h 11289"/>
            </a:gdLst>
            <a:ahLst/>
            <a:cxnLst>
              <a:cxn ang="0">
                <a:pos x="connsiteX0" y="connsiteY0"/>
              </a:cxn>
              <a:cxn ang="0">
                <a:pos x="connsiteX1" y="connsiteY1"/>
              </a:cxn>
            </a:cxnLst>
            <a:rect l="l" t="t" r="r" b="b"/>
            <a:pathLst>
              <a:path w="2302933" h="11289">
                <a:moveTo>
                  <a:pt x="2302933" y="0"/>
                </a:moveTo>
                <a:lnTo>
                  <a:pt x="0" y="11289"/>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sp>
        <p:nvSpPr>
          <p:cNvPr id="21" name="Forme libre 20"/>
          <p:cNvSpPr/>
          <p:nvPr/>
        </p:nvSpPr>
        <p:spPr>
          <a:xfrm>
            <a:off x="6375565" y="5674194"/>
            <a:ext cx="410566" cy="0"/>
          </a:xfrm>
          <a:custGeom>
            <a:avLst/>
            <a:gdLst>
              <a:gd name="connsiteX0" fmla="*/ 530578 w 530578"/>
              <a:gd name="connsiteY0" fmla="*/ 0 h 0"/>
              <a:gd name="connsiteX1" fmla="*/ 0 w 530578"/>
              <a:gd name="connsiteY1" fmla="*/ 0 h 0"/>
            </a:gdLst>
            <a:ahLst/>
            <a:cxnLst>
              <a:cxn ang="0">
                <a:pos x="connsiteX0" y="connsiteY0"/>
              </a:cxn>
              <a:cxn ang="0">
                <a:pos x="connsiteX1" y="connsiteY1"/>
              </a:cxn>
            </a:cxnLst>
            <a:rect l="l" t="t" r="r" b="b"/>
            <a:pathLst>
              <a:path w="530578">
                <a:moveTo>
                  <a:pt x="530578" y="0"/>
                </a:moveTo>
                <a:lnTo>
                  <a:pt x="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lang="fr-FR" dirty="0"/>
          </a:p>
        </p:txBody>
      </p:sp>
      <p:pic>
        <p:nvPicPr>
          <p:cNvPr id="2053" name="Picture 5" descr="C:\Users\Admin\Desktop\Nouveau dossier (8)\Millenium-Dome_techo.jpg"/>
          <p:cNvPicPr>
            <a:picLocks noChangeAspect="1" noChangeArrowheads="1"/>
          </p:cNvPicPr>
          <p:nvPr/>
        </p:nvPicPr>
        <p:blipFill>
          <a:blip r:embed="rId5" cstate="print"/>
          <a:srcRect l="17808" r="17436"/>
          <a:stretch>
            <a:fillRect/>
          </a:stretch>
        </p:blipFill>
        <p:spPr bwMode="auto">
          <a:xfrm>
            <a:off x="420089" y="2446727"/>
            <a:ext cx="2763970" cy="2615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Forme libre 22"/>
          <p:cNvSpPr/>
          <p:nvPr/>
        </p:nvSpPr>
        <p:spPr>
          <a:xfrm>
            <a:off x="1578177" y="3563692"/>
            <a:ext cx="309767" cy="141464"/>
          </a:xfrm>
          <a:custGeom>
            <a:avLst/>
            <a:gdLst>
              <a:gd name="connsiteX0" fmla="*/ 193836 w 400314"/>
              <a:gd name="connsiteY0" fmla="*/ 0 h 198049"/>
              <a:gd name="connsiteX1" fmla="*/ 299182 w 400314"/>
              <a:gd name="connsiteY1" fmla="*/ 4213 h 198049"/>
              <a:gd name="connsiteX2" fmla="*/ 353962 w 400314"/>
              <a:gd name="connsiteY2" fmla="*/ 33710 h 198049"/>
              <a:gd name="connsiteX3" fmla="*/ 400314 w 400314"/>
              <a:gd name="connsiteY3" fmla="*/ 75849 h 198049"/>
              <a:gd name="connsiteX4" fmla="*/ 383458 w 400314"/>
              <a:gd name="connsiteY4" fmla="*/ 151697 h 198049"/>
              <a:gd name="connsiteX5" fmla="*/ 257044 w 400314"/>
              <a:gd name="connsiteY5" fmla="*/ 198049 h 198049"/>
              <a:gd name="connsiteX6" fmla="*/ 105346 w 400314"/>
              <a:gd name="connsiteY6" fmla="*/ 198049 h 198049"/>
              <a:gd name="connsiteX7" fmla="*/ 33711 w 400314"/>
              <a:gd name="connsiteY7" fmla="*/ 155911 h 198049"/>
              <a:gd name="connsiteX8" fmla="*/ 0 w 400314"/>
              <a:gd name="connsiteY8" fmla="*/ 92704 h 198049"/>
              <a:gd name="connsiteX9" fmla="*/ 84277 w 400314"/>
              <a:gd name="connsiteY9" fmla="*/ 4213 h 198049"/>
              <a:gd name="connsiteX10" fmla="*/ 193836 w 400314"/>
              <a:gd name="connsiteY10" fmla="*/ 0 h 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314" h="198049">
                <a:moveTo>
                  <a:pt x="193836" y="0"/>
                </a:moveTo>
                <a:lnTo>
                  <a:pt x="299182" y="4213"/>
                </a:lnTo>
                <a:lnTo>
                  <a:pt x="353962" y="33710"/>
                </a:lnTo>
                <a:lnTo>
                  <a:pt x="400314" y="75849"/>
                </a:lnTo>
                <a:lnTo>
                  <a:pt x="383458" y="151697"/>
                </a:lnTo>
                <a:lnTo>
                  <a:pt x="257044" y="198049"/>
                </a:lnTo>
                <a:lnTo>
                  <a:pt x="105346" y="198049"/>
                </a:lnTo>
                <a:lnTo>
                  <a:pt x="33711" y="155911"/>
                </a:lnTo>
                <a:lnTo>
                  <a:pt x="0" y="92704"/>
                </a:lnTo>
                <a:lnTo>
                  <a:pt x="84277" y="4213"/>
                </a:lnTo>
                <a:lnTo>
                  <a:pt x="193836" y="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24" name="Forme libre 23"/>
          <p:cNvSpPr/>
          <p:nvPr/>
        </p:nvSpPr>
        <p:spPr>
          <a:xfrm>
            <a:off x="1317322" y="3455337"/>
            <a:ext cx="824957" cy="385264"/>
          </a:xfrm>
          <a:custGeom>
            <a:avLst/>
            <a:gdLst>
              <a:gd name="connsiteX0" fmla="*/ 526728 w 1066098"/>
              <a:gd name="connsiteY0" fmla="*/ 0 h 539370"/>
              <a:gd name="connsiteX1" fmla="*/ 665785 w 1066098"/>
              <a:gd name="connsiteY1" fmla="*/ 12641 h 539370"/>
              <a:gd name="connsiteX2" fmla="*/ 884903 w 1066098"/>
              <a:gd name="connsiteY2" fmla="*/ 63207 h 539370"/>
              <a:gd name="connsiteX3" fmla="*/ 977608 w 1066098"/>
              <a:gd name="connsiteY3" fmla="*/ 143270 h 539370"/>
              <a:gd name="connsiteX4" fmla="*/ 1066098 w 1066098"/>
              <a:gd name="connsiteY4" fmla="*/ 248616 h 539370"/>
              <a:gd name="connsiteX5" fmla="*/ 1036601 w 1066098"/>
              <a:gd name="connsiteY5" fmla="*/ 391886 h 539370"/>
              <a:gd name="connsiteX6" fmla="*/ 939683 w 1066098"/>
              <a:gd name="connsiteY6" fmla="*/ 459307 h 539370"/>
              <a:gd name="connsiteX7" fmla="*/ 754275 w 1066098"/>
              <a:gd name="connsiteY7" fmla="*/ 509873 h 539370"/>
              <a:gd name="connsiteX8" fmla="*/ 543584 w 1066098"/>
              <a:gd name="connsiteY8" fmla="*/ 539370 h 539370"/>
              <a:gd name="connsiteX9" fmla="*/ 341320 w 1066098"/>
              <a:gd name="connsiteY9" fmla="*/ 522514 h 539370"/>
              <a:gd name="connsiteX10" fmla="*/ 181195 w 1066098"/>
              <a:gd name="connsiteY10" fmla="*/ 467735 h 539370"/>
              <a:gd name="connsiteX11" fmla="*/ 46352 w 1066098"/>
              <a:gd name="connsiteY11" fmla="*/ 375030 h 539370"/>
              <a:gd name="connsiteX12" fmla="*/ 0 w 1066098"/>
              <a:gd name="connsiteY12" fmla="*/ 257043 h 539370"/>
              <a:gd name="connsiteX13" fmla="*/ 50566 w 1066098"/>
              <a:gd name="connsiteY13" fmla="*/ 155911 h 539370"/>
              <a:gd name="connsiteX14" fmla="*/ 181195 w 1066098"/>
              <a:gd name="connsiteY14" fmla="*/ 63207 h 539370"/>
              <a:gd name="connsiteX15" fmla="*/ 311823 w 1066098"/>
              <a:gd name="connsiteY15" fmla="*/ 21069 h 539370"/>
              <a:gd name="connsiteX16" fmla="*/ 526728 w 1066098"/>
              <a:gd name="connsiteY16" fmla="*/ 0 h 53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6098" h="539370">
                <a:moveTo>
                  <a:pt x="526728" y="0"/>
                </a:moveTo>
                <a:lnTo>
                  <a:pt x="665785" y="12641"/>
                </a:lnTo>
                <a:lnTo>
                  <a:pt x="884903" y="63207"/>
                </a:lnTo>
                <a:lnTo>
                  <a:pt x="977608" y="143270"/>
                </a:lnTo>
                <a:lnTo>
                  <a:pt x="1066098" y="248616"/>
                </a:lnTo>
                <a:lnTo>
                  <a:pt x="1036601" y="391886"/>
                </a:lnTo>
                <a:lnTo>
                  <a:pt x="939683" y="459307"/>
                </a:lnTo>
                <a:lnTo>
                  <a:pt x="754275" y="509873"/>
                </a:lnTo>
                <a:lnTo>
                  <a:pt x="543584" y="539370"/>
                </a:lnTo>
                <a:lnTo>
                  <a:pt x="341320" y="522514"/>
                </a:lnTo>
                <a:lnTo>
                  <a:pt x="181195" y="467735"/>
                </a:lnTo>
                <a:lnTo>
                  <a:pt x="46352" y="375030"/>
                </a:lnTo>
                <a:lnTo>
                  <a:pt x="0" y="257043"/>
                </a:lnTo>
                <a:lnTo>
                  <a:pt x="50566" y="155911"/>
                </a:lnTo>
                <a:lnTo>
                  <a:pt x="181195" y="63207"/>
                </a:lnTo>
                <a:lnTo>
                  <a:pt x="311823" y="21069"/>
                </a:lnTo>
                <a:lnTo>
                  <a:pt x="526728" y="0"/>
                </a:lnTo>
                <a:close/>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25" name="Forme libre 24"/>
          <p:cNvSpPr/>
          <p:nvPr/>
        </p:nvSpPr>
        <p:spPr>
          <a:xfrm>
            <a:off x="1049945" y="3346981"/>
            <a:ext cx="1359711" cy="638094"/>
          </a:xfrm>
          <a:custGeom>
            <a:avLst/>
            <a:gdLst>
              <a:gd name="connsiteX0" fmla="*/ 855406 w 1757165"/>
              <a:gd name="connsiteY0" fmla="*/ 0 h 893331"/>
              <a:gd name="connsiteX1" fmla="*/ 1091380 w 1757165"/>
              <a:gd name="connsiteY1" fmla="*/ 12642 h 893331"/>
              <a:gd name="connsiteX2" fmla="*/ 1352637 w 1757165"/>
              <a:gd name="connsiteY2" fmla="*/ 75849 h 893331"/>
              <a:gd name="connsiteX3" fmla="*/ 1516977 w 1757165"/>
              <a:gd name="connsiteY3" fmla="*/ 155912 h 893331"/>
              <a:gd name="connsiteX4" fmla="*/ 1736095 w 1757165"/>
              <a:gd name="connsiteY4" fmla="*/ 324465 h 893331"/>
              <a:gd name="connsiteX5" fmla="*/ 1757165 w 1757165"/>
              <a:gd name="connsiteY5" fmla="*/ 417169 h 893331"/>
              <a:gd name="connsiteX6" fmla="*/ 1710813 w 1757165"/>
              <a:gd name="connsiteY6" fmla="*/ 615219 h 893331"/>
              <a:gd name="connsiteX7" fmla="*/ 1457983 w 1757165"/>
              <a:gd name="connsiteY7" fmla="*/ 792199 h 893331"/>
              <a:gd name="connsiteX8" fmla="*/ 1200940 w 1757165"/>
              <a:gd name="connsiteY8" fmla="*/ 884903 h 893331"/>
              <a:gd name="connsiteX9" fmla="*/ 787985 w 1757165"/>
              <a:gd name="connsiteY9" fmla="*/ 893331 h 893331"/>
              <a:gd name="connsiteX10" fmla="*/ 450879 w 1757165"/>
              <a:gd name="connsiteY10" fmla="*/ 830124 h 893331"/>
              <a:gd name="connsiteX11" fmla="*/ 105345 w 1757165"/>
              <a:gd name="connsiteY11" fmla="*/ 653143 h 893331"/>
              <a:gd name="connsiteX12" fmla="*/ 0 w 1757165"/>
              <a:gd name="connsiteY12" fmla="*/ 484590 h 893331"/>
              <a:gd name="connsiteX13" fmla="*/ 63207 w 1757165"/>
              <a:gd name="connsiteY13" fmla="*/ 261257 h 893331"/>
              <a:gd name="connsiteX14" fmla="*/ 269684 w 1757165"/>
              <a:gd name="connsiteY14" fmla="*/ 126415 h 893331"/>
              <a:gd name="connsiteX15" fmla="*/ 484589 w 1757165"/>
              <a:gd name="connsiteY15" fmla="*/ 58994 h 893331"/>
              <a:gd name="connsiteX16" fmla="*/ 653142 w 1757165"/>
              <a:gd name="connsiteY16" fmla="*/ 16856 h 893331"/>
              <a:gd name="connsiteX17" fmla="*/ 855406 w 1757165"/>
              <a:gd name="connsiteY17" fmla="*/ 0 h 89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7165" h="893331">
                <a:moveTo>
                  <a:pt x="855406" y="0"/>
                </a:moveTo>
                <a:lnTo>
                  <a:pt x="1091380" y="12642"/>
                </a:lnTo>
                <a:lnTo>
                  <a:pt x="1352637" y="75849"/>
                </a:lnTo>
                <a:lnTo>
                  <a:pt x="1516977" y="155912"/>
                </a:lnTo>
                <a:lnTo>
                  <a:pt x="1736095" y="324465"/>
                </a:lnTo>
                <a:lnTo>
                  <a:pt x="1757165" y="417169"/>
                </a:lnTo>
                <a:lnTo>
                  <a:pt x="1710813" y="615219"/>
                </a:lnTo>
                <a:lnTo>
                  <a:pt x="1457983" y="792199"/>
                </a:lnTo>
                <a:lnTo>
                  <a:pt x="1200940" y="884903"/>
                </a:lnTo>
                <a:lnTo>
                  <a:pt x="787985" y="893331"/>
                </a:lnTo>
                <a:lnTo>
                  <a:pt x="450879" y="830124"/>
                </a:lnTo>
                <a:lnTo>
                  <a:pt x="105345" y="653143"/>
                </a:lnTo>
                <a:lnTo>
                  <a:pt x="0" y="484590"/>
                </a:lnTo>
                <a:lnTo>
                  <a:pt x="63207" y="261257"/>
                </a:lnTo>
                <a:lnTo>
                  <a:pt x="269684" y="126415"/>
                </a:lnTo>
                <a:lnTo>
                  <a:pt x="484589" y="58994"/>
                </a:lnTo>
                <a:lnTo>
                  <a:pt x="653142" y="16856"/>
                </a:lnTo>
                <a:lnTo>
                  <a:pt x="855406" y="0"/>
                </a:ln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
        <p:nvSpPr>
          <p:cNvPr id="22" name="Rectangle 21"/>
          <p:cNvSpPr/>
          <p:nvPr/>
        </p:nvSpPr>
        <p:spPr>
          <a:xfrm>
            <a:off x="0" y="0"/>
            <a:ext cx="9906000" cy="499971"/>
          </a:xfrm>
          <a:prstGeom prst="rect">
            <a:avLst/>
          </a:prstGeom>
          <a:solidFill>
            <a:schemeClr val="accent5">
              <a:lumMod val="75000"/>
            </a:schemeClr>
          </a:solidFill>
        </p:spPr>
        <p:txBody>
          <a:bodyPr wrap="square" lIns="68415" tIns="34208" rIns="68415" bIns="34208">
            <a:spAutoFit/>
          </a:bodyPr>
          <a:lstStyle/>
          <a:p>
            <a:pPr algn="ctr"/>
            <a:r>
              <a:rPr lang="fr-FR" sz="2800" b="1" dirty="0"/>
              <a:t>Structure</a:t>
            </a:r>
          </a:p>
        </p:txBody>
      </p:sp>
    </p:spTree>
    <p:extLst>
      <p:ext uri="{BB962C8B-B14F-4D97-AF65-F5344CB8AC3E}">
        <p14:creationId xmlns:p14="http://schemas.microsoft.com/office/powerpoint/2010/main" val="316025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 calcmode="lin" valueType="num">
                                      <p:cBhvr additive="base">
                                        <p:cTn id="23" dur="500" fill="hold"/>
                                        <p:tgtEl>
                                          <p:spTgt spid="2053"/>
                                        </p:tgtEl>
                                        <p:attrNameLst>
                                          <p:attrName>ppt_x</p:attrName>
                                        </p:attrNameLst>
                                      </p:cBhvr>
                                      <p:tavLst>
                                        <p:tav tm="0">
                                          <p:val>
                                            <p:strVal val="#ppt_x"/>
                                          </p:val>
                                        </p:tav>
                                        <p:tav tm="100000">
                                          <p:val>
                                            <p:strVal val="#ppt_x"/>
                                          </p:val>
                                        </p:tav>
                                      </p:tavLst>
                                    </p:anim>
                                    <p:anim calcmode="lin" valueType="num">
                                      <p:cBhvr additive="base">
                                        <p:cTn id="2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blinds(horizontal)">
                                      <p:cBhvr>
                                        <p:cTn id="34" dur="500"/>
                                        <p:tgtEl>
                                          <p:spTgt spid="205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linds(horizontal)">
                                      <p:cBhvr>
                                        <p:cTn id="46" dur="500"/>
                                        <p:tgtEl>
                                          <p:spTgt spid="23"/>
                                        </p:tgtEl>
                                      </p:cBhvr>
                                    </p:animEffect>
                                  </p:childTnLst>
                                </p:cTn>
                              </p:par>
                              <p:par>
                                <p:cTn id="47" presetID="3" presetClass="entr" presetSubtype="10" fill="hold" nodeType="withEffect">
                                  <p:stCondLst>
                                    <p:cond delay="0"/>
                                  </p:stCondLst>
                                  <p:childTnLst>
                                    <p:set>
                                      <p:cBhvr>
                                        <p:cTn id="48" dur="1" fill="hold">
                                          <p:stCondLst>
                                            <p:cond delay="0"/>
                                          </p:stCondLst>
                                        </p:cTn>
                                        <p:tgtEl>
                                          <p:spTgt spid="2053"/>
                                        </p:tgtEl>
                                        <p:attrNameLst>
                                          <p:attrName>style.visibility</p:attrName>
                                        </p:attrNameLst>
                                      </p:cBhvr>
                                      <p:to>
                                        <p:strVal val="visible"/>
                                      </p:to>
                                    </p:set>
                                    <p:animEffect transition="in" filter="blinds(horizontal)">
                                      <p:cBhvr>
                                        <p:cTn id="49" dur="500"/>
                                        <p:tgtEl>
                                          <p:spTgt spid="205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linds(horizontal)">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2053"/>
                                        </p:tgtEl>
                                        <p:attrNameLst>
                                          <p:attrName>style.visibility</p:attrName>
                                        </p:attrNameLst>
                                      </p:cBhvr>
                                      <p:to>
                                        <p:strVal val="visible"/>
                                      </p:to>
                                    </p:set>
                                    <p:animEffect transition="in" filter="box(in)">
                                      <p:cBhvr>
                                        <p:cTn id="59" dur="500"/>
                                        <p:tgtEl>
                                          <p:spTgt spid="2053"/>
                                        </p:tgtEl>
                                      </p:cBhvr>
                                    </p:animEffect>
                                  </p:childTnLst>
                                </p:cTn>
                              </p:par>
                              <p:par>
                                <p:cTn id="60" presetID="4" presetClass="entr" presetSubtype="16"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ox(in)">
                                      <p:cBhvr>
                                        <p:cTn id="62" dur="500"/>
                                        <p:tgtEl>
                                          <p:spTgt spid="23"/>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ox(in)">
                                      <p:cBhvr>
                                        <p:cTn id="65" dur="500"/>
                                        <p:tgtEl>
                                          <p:spTgt spid="24"/>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ox(in)">
                                      <p:cBhvr>
                                        <p:cTn id="68" dur="500"/>
                                        <p:tgtEl>
                                          <p:spTgt spid="25"/>
                                        </p:tgtEl>
                                      </p:cBhvr>
                                    </p:animEffect>
                                  </p:childTnLst>
                                </p:cTn>
                              </p:par>
                              <p:par>
                                <p:cTn id="69" presetID="4" presetClass="entr" presetSubtype="16" fill="hold" nodeType="withEffect">
                                  <p:stCondLst>
                                    <p:cond delay="0"/>
                                  </p:stCondLst>
                                  <p:childTnLst>
                                    <p:set>
                                      <p:cBhvr>
                                        <p:cTn id="70" dur="1" fill="hold">
                                          <p:stCondLst>
                                            <p:cond delay="0"/>
                                          </p:stCondLst>
                                        </p:cTn>
                                        <p:tgtEl>
                                          <p:spTgt spid="2052"/>
                                        </p:tgtEl>
                                        <p:attrNameLst>
                                          <p:attrName>style.visibility</p:attrName>
                                        </p:attrNameLst>
                                      </p:cBhvr>
                                      <p:to>
                                        <p:strVal val="visible"/>
                                      </p:to>
                                    </p:set>
                                    <p:animEffect transition="in" filter="box(in)">
                                      <p:cBhvr>
                                        <p:cTn id="71" dur="500"/>
                                        <p:tgtEl>
                                          <p:spTgt spid="2052"/>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ox(in)">
                                      <p:cBhvr>
                                        <p:cTn id="74" dur="500"/>
                                        <p:tgtEl>
                                          <p:spTgt spid="21"/>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ox(in)">
                                      <p:cBhvr>
                                        <p:cTn id="77" dur="500"/>
                                        <p:tgtEl>
                                          <p:spTgt spid="18"/>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box(in)">
                                      <p:cBhvr>
                                        <p:cTn id="8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15" grpId="0" animBg="1"/>
      <p:bldP spid="16" grpId="0" animBg="1"/>
      <p:bldP spid="17" grpId="0" animBg="1"/>
      <p:bldP spid="18" grpId="0" animBg="1"/>
      <p:bldP spid="20" grpId="0" animBg="1"/>
      <p:bldP spid="21" grpId="0" animBg="1"/>
      <p:bldP spid="23" grpId="0" animBg="1"/>
      <p:bldP spid="23" grpId="1"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36236" y="1119272"/>
            <a:ext cx="6965205" cy="1231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p:cNvPicPr>
            <a:picLocks noChangeAspect="1" noChangeArrowheads="1"/>
          </p:cNvPicPr>
          <p:nvPr/>
        </p:nvPicPr>
        <p:blipFill>
          <a:blip r:embed="rId3" cstate="print"/>
          <a:srcRect/>
          <a:stretch>
            <a:fillRect/>
          </a:stretch>
        </p:blipFill>
        <p:spPr bwMode="auto">
          <a:xfrm>
            <a:off x="1651000" y="2497004"/>
            <a:ext cx="6950441" cy="4223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ZoneTexte 5"/>
          <p:cNvSpPr txBox="1"/>
          <p:nvPr/>
        </p:nvSpPr>
        <p:spPr>
          <a:xfrm>
            <a:off x="2185501" y="549924"/>
            <a:ext cx="6166448" cy="484582"/>
          </a:xfrm>
          <a:prstGeom prst="rect">
            <a:avLst/>
          </a:prstGeom>
          <a:noFill/>
        </p:spPr>
        <p:txBody>
          <a:bodyPr wrap="square" lIns="68415" tIns="34208" rIns="68415" bIns="34208" rtlCol="0">
            <a:spAutoFit/>
          </a:bodyPr>
          <a:lstStyle/>
          <a:p>
            <a:r>
              <a:rPr lang="fr-FR" sz="2700" b="1" u="sng" dirty="0"/>
              <a:t>DETAILLE DE LA STRUCTURE </a:t>
            </a:r>
          </a:p>
        </p:txBody>
      </p:sp>
      <p:sp>
        <p:nvSpPr>
          <p:cNvPr id="7" name="Ellipse 6"/>
          <p:cNvSpPr/>
          <p:nvPr/>
        </p:nvSpPr>
        <p:spPr>
          <a:xfrm>
            <a:off x="6500823" y="1476461"/>
            <a:ext cx="552794" cy="612326"/>
          </a:xfrm>
          <a:prstGeom prst="ellipse">
            <a:avLst/>
          </a:prstGeom>
          <a:solidFill>
            <a:srgbClr val="FF0000">
              <a:alpha val="45882"/>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spTree>
    <p:extLst>
      <p:ext uri="{BB962C8B-B14F-4D97-AF65-F5344CB8AC3E}">
        <p14:creationId xmlns:p14="http://schemas.microsoft.com/office/powerpoint/2010/main" val="389525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84500" y="704227"/>
            <a:ext cx="3774437" cy="484582"/>
          </a:xfrm>
          <a:prstGeom prst="rect">
            <a:avLst/>
          </a:prstGeom>
          <a:noFill/>
        </p:spPr>
        <p:txBody>
          <a:bodyPr wrap="square" lIns="68415" tIns="34208" rIns="68415" bIns="34208" rtlCol="0">
            <a:spAutoFit/>
          </a:bodyPr>
          <a:lstStyle/>
          <a:p>
            <a:r>
              <a:rPr lang="fr-FR" sz="2700" b="1" u="sng" dirty="0"/>
              <a:t>LA COUVERTURE </a:t>
            </a:r>
          </a:p>
        </p:txBody>
      </p:sp>
      <p:sp>
        <p:nvSpPr>
          <p:cNvPr id="5" name="ZoneTexte 4"/>
          <p:cNvSpPr txBox="1"/>
          <p:nvPr/>
        </p:nvSpPr>
        <p:spPr>
          <a:xfrm>
            <a:off x="475368" y="1234833"/>
            <a:ext cx="9010543" cy="1823411"/>
          </a:xfrm>
          <a:prstGeom prst="rect">
            <a:avLst/>
          </a:prstGeom>
          <a:noFill/>
          <a:ln>
            <a:solidFill>
              <a:schemeClr val="tx1"/>
            </a:solidFill>
          </a:ln>
        </p:spPr>
        <p:txBody>
          <a:bodyPr wrap="square" lIns="68415" tIns="34208" rIns="68415" bIns="34208" rtlCol="0">
            <a:spAutoFit/>
          </a:bodyPr>
          <a:lstStyle/>
          <a:p>
            <a:pPr algn="ctr"/>
            <a:r>
              <a:rPr lang="fr-FR" dirty="0"/>
              <a:t>Le matériaux utilisée : </a:t>
            </a:r>
            <a:r>
              <a:rPr lang="fr-FR" b="1" dirty="0"/>
              <a:t>PTFE </a:t>
            </a:r>
            <a:r>
              <a:rPr lang="fr-FR" b="1" cap="all" dirty="0"/>
              <a:t>FIBRE DE VERRE ENDUITE DE TÉFLON :</a:t>
            </a:r>
          </a:p>
          <a:p>
            <a:pPr algn="ctr"/>
            <a:r>
              <a:rPr lang="fr-FR" b="1" dirty="0"/>
              <a:t>Le PTFE</a:t>
            </a:r>
            <a:r>
              <a:rPr lang="fr-FR" dirty="0"/>
              <a:t>  est utilisé dans le monde entier comme matériau préféré pour les structures de traction permanentes à grande échelle .</a:t>
            </a:r>
          </a:p>
          <a:p>
            <a:pPr algn="ctr"/>
            <a:r>
              <a:rPr lang="fr-FR" dirty="0"/>
              <a:t>Il a une excellente résistance aux intempéries, à la température et aux produits chimiques, en plus de sa durabilité et de sa résistance. Ce matériau de toiture en tissu résistant à la traction a une durée de vie de plus de 25 ans </a:t>
            </a:r>
            <a:endParaRPr lang="fr-FR" cap="all" dirty="0"/>
          </a:p>
        </p:txBody>
      </p:sp>
      <p:pic>
        <p:nvPicPr>
          <p:cNvPr id="3074" name="Picture 2" descr="C:\Users\Admin\Desktop\Nouveau dossier (8)\attaching-the-pfte-coated-fabric-roof-to-the-cable-net-structure-during-B8J396.jpg"/>
          <p:cNvPicPr>
            <a:picLocks noChangeAspect="1" noChangeArrowheads="1"/>
          </p:cNvPicPr>
          <p:nvPr/>
        </p:nvPicPr>
        <p:blipFill>
          <a:blip r:embed="rId2" cstate="print"/>
          <a:srcRect/>
          <a:stretch>
            <a:fillRect/>
          </a:stretch>
        </p:blipFill>
        <p:spPr bwMode="auto">
          <a:xfrm>
            <a:off x="1933496" y="3173865"/>
            <a:ext cx="6225709" cy="3050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96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heckerboard(across)">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Nouveau dossier (8)\attaching-the-pfte-coated-fabric-roof-to-the-cable-net-structure-during-B8J34E.jpg"/>
          <p:cNvPicPr>
            <a:picLocks noChangeAspect="1" noChangeArrowheads="1"/>
          </p:cNvPicPr>
          <p:nvPr/>
        </p:nvPicPr>
        <p:blipFill>
          <a:blip r:embed="rId2" cstate="print"/>
          <a:srcRect/>
          <a:stretch>
            <a:fillRect/>
          </a:stretch>
        </p:blipFill>
        <p:spPr bwMode="auto">
          <a:xfrm>
            <a:off x="4901567" y="4092353"/>
            <a:ext cx="4805462" cy="2374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descr="C:\Users\Admin\Desktop\Nouveau dossier (8)\b698a39e26126563e44c7e1a798d7ea0--richard-rogers-ptfe-architecture.jpg"/>
          <p:cNvPicPr>
            <a:picLocks noChangeAspect="1" noChangeArrowheads="1"/>
          </p:cNvPicPr>
          <p:nvPr/>
        </p:nvPicPr>
        <p:blipFill>
          <a:blip r:embed="rId3" cstate="print"/>
          <a:srcRect/>
          <a:stretch>
            <a:fillRect/>
          </a:stretch>
        </p:blipFill>
        <p:spPr bwMode="auto">
          <a:xfrm>
            <a:off x="309530" y="702983"/>
            <a:ext cx="4310945" cy="5940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p:cNvPicPr>
            <a:picLocks noChangeAspect="1" noChangeArrowheads="1"/>
          </p:cNvPicPr>
          <p:nvPr/>
        </p:nvPicPr>
        <p:blipFill>
          <a:blip r:embed="rId4" cstate="print"/>
          <a:srcRect l="29316" t="5383" r="34039"/>
          <a:stretch>
            <a:fillRect/>
          </a:stretch>
        </p:blipFill>
        <p:spPr bwMode="auto">
          <a:xfrm>
            <a:off x="6113868" y="702983"/>
            <a:ext cx="2321735" cy="3236289"/>
          </a:xfrm>
          <a:prstGeom prst="rect">
            <a:avLst/>
          </a:prstGeom>
          <a:noFill/>
          <a:ln w="9525">
            <a:noFill/>
            <a:miter lim="800000"/>
            <a:headEnd/>
            <a:tailEnd/>
          </a:ln>
          <a:effectLst/>
        </p:spPr>
      </p:pic>
      <p:sp>
        <p:nvSpPr>
          <p:cNvPr id="7" name="Ellipse 6"/>
          <p:cNvSpPr/>
          <p:nvPr/>
        </p:nvSpPr>
        <p:spPr>
          <a:xfrm>
            <a:off x="6556103" y="3071810"/>
            <a:ext cx="386956" cy="663353"/>
          </a:xfrm>
          <a:prstGeom prst="ellipse">
            <a:avLst/>
          </a:prstGeom>
          <a:solidFill>
            <a:srgbClr val="FF0000">
              <a:alpha val="4902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dirty="0"/>
          </a:p>
        </p:txBody>
      </p:sp>
      <p:cxnSp>
        <p:nvCxnSpPr>
          <p:cNvPr id="9" name="Connecteur droit avec flèche 8"/>
          <p:cNvCxnSpPr>
            <a:stCxn id="7" idx="2"/>
          </p:cNvCxnSpPr>
          <p:nvPr/>
        </p:nvCxnSpPr>
        <p:spPr>
          <a:xfrm rot="10800000">
            <a:off x="2465427" y="2714621"/>
            <a:ext cx="4090676" cy="68886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69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additive="base">
                                        <p:cTn id="15" dur="500" fill="hold"/>
                                        <p:tgtEl>
                                          <p:spTgt spid="6147"/>
                                        </p:tgtEl>
                                        <p:attrNameLst>
                                          <p:attrName>ppt_x</p:attrName>
                                        </p:attrNameLst>
                                      </p:cBhvr>
                                      <p:tavLst>
                                        <p:tav tm="0">
                                          <p:val>
                                            <p:strVal val="#ppt_x"/>
                                          </p:val>
                                        </p:tav>
                                        <p:tav tm="100000">
                                          <p:val>
                                            <p:strVal val="#ppt_x"/>
                                          </p:val>
                                        </p:tav>
                                      </p:tavLst>
                                    </p:anim>
                                    <p:anim calcmode="lin" valueType="num">
                                      <p:cBhvr additive="base">
                                        <p:cTn id="16"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6250"/>
                    </a14:imgEffect>
                    <a14:imgEffect>
                      <a14:saturation sat="85000"/>
                    </a14:imgEffect>
                  </a14:imgLayer>
                </a14:imgProps>
              </a:ext>
              <a:ext uri="{28A0092B-C50C-407E-A947-70E740481C1C}">
                <a14:useLocalDpi xmlns:a14="http://schemas.microsoft.com/office/drawing/2010/main" val="0"/>
              </a:ext>
            </a:extLst>
          </a:blip>
          <a:srcRect/>
          <a:stretch>
            <a:fillRect/>
          </a:stretch>
        </p:blipFill>
        <p:spPr bwMode="auto">
          <a:xfrm>
            <a:off x="272480" y="44624"/>
            <a:ext cx="9466359" cy="3651834"/>
          </a:xfrm>
          <a:prstGeom prst="rect">
            <a:avLst/>
          </a:prstGeom>
          <a:solidFill>
            <a:srgbClr val="FFFF00">
              <a:alpha val="38000"/>
            </a:srgbClr>
          </a:solidFill>
          <a:ln>
            <a:noFill/>
          </a:ln>
        </p:spPr>
      </p:pic>
      <p:sp>
        <p:nvSpPr>
          <p:cNvPr id="6" name="ZoneTexte 5"/>
          <p:cNvSpPr txBox="1"/>
          <p:nvPr/>
        </p:nvSpPr>
        <p:spPr>
          <a:xfrm>
            <a:off x="1712640" y="3865133"/>
            <a:ext cx="6296414" cy="499971"/>
          </a:xfrm>
          <a:prstGeom prst="rect">
            <a:avLst/>
          </a:prstGeom>
          <a:noFill/>
        </p:spPr>
        <p:txBody>
          <a:bodyPr wrap="square" lIns="68415" tIns="34208" rIns="68415" bIns="34208" rtlCol="0">
            <a:spAutoFit/>
          </a:bodyPr>
          <a:lstStyle/>
          <a:p>
            <a:pPr algn="ctr"/>
            <a:r>
              <a:rPr lang="fr-FR" sz="2800" b="1" dirty="0">
                <a:latin typeface="Times New Roman" panose="02020603050405020304" pitchFamily="18" charset="0"/>
                <a:cs typeface="Times New Roman" panose="02020603050405020304" pitchFamily="18" charset="0"/>
              </a:rPr>
              <a:t>Source :</a:t>
            </a:r>
            <a:endParaRPr lang="fr-FR" dirty="0"/>
          </a:p>
        </p:txBody>
      </p:sp>
      <p:pic>
        <p:nvPicPr>
          <p:cNvPr id="1026" name="Picture 2" descr="C:\Users\Claude Potters\Desktop\PHOTOS C1 pout TD HA\images (5).png"/>
          <p:cNvPicPr>
            <a:picLocks noChangeAspect="1" noChangeArrowheads="1"/>
          </p:cNvPicPr>
          <p:nvPr/>
        </p:nvPicPr>
        <p:blipFill>
          <a:blip r:embed="rId4" cstate="print"/>
          <a:srcRect/>
          <a:stretch>
            <a:fillRect/>
          </a:stretch>
        </p:blipFill>
        <p:spPr bwMode="auto">
          <a:xfrm>
            <a:off x="1208584" y="3861048"/>
            <a:ext cx="2517403" cy="2517403"/>
          </a:xfrm>
          <a:prstGeom prst="rect">
            <a:avLst/>
          </a:prstGeom>
          <a:noFill/>
        </p:spPr>
      </p:pic>
      <p:pic>
        <p:nvPicPr>
          <p:cNvPr id="1027" name="Picture 3" descr="C:\Users\Claude Potters\Desktop\PHOTOS C1 pout TD HA\unnamed (1).png"/>
          <p:cNvPicPr>
            <a:picLocks noChangeAspect="1" noChangeArrowheads="1"/>
          </p:cNvPicPr>
          <p:nvPr/>
        </p:nvPicPr>
        <p:blipFill>
          <a:blip r:embed="rId5" cstate="print"/>
          <a:srcRect/>
          <a:stretch>
            <a:fillRect/>
          </a:stretch>
        </p:blipFill>
        <p:spPr bwMode="auto">
          <a:xfrm>
            <a:off x="5844281" y="4797152"/>
            <a:ext cx="2997151" cy="897898"/>
          </a:xfrm>
          <a:prstGeom prst="rect">
            <a:avLst/>
          </a:prstGeom>
          <a:noFill/>
        </p:spPr>
      </p:pic>
      <p:sp>
        <p:nvSpPr>
          <p:cNvPr id="8" name="ZoneTexte 7"/>
          <p:cNvSpPr txBox="1"/>
          <p:nvPr/>
        </p:nvSpPr>
        <p:spPr>
          <a:xfrm>
            <a:off x="5097016" y="5877272"/>
            <a:ext cx="4392488" cy="346083"/>
          </a:xfrm>
          <a:prstGeom prst="rect">
            <a:avLst/>
          </a:prstGeom>
          <a:noFill/>
        </p:spPr>
        <p:txBody>
          <a:bodyPr wrap="square" lIns="68415" tIns="34208" rIns="68415" bIns="34208" rtlCol="0">
            <a:spAutoFit/>
          </a:bodyPr>
          <a:lstStyle/>
          <a:p>
            <a:pPr algn="ctr"/>
            <a:r>
              <a:rPr lang="fr-FR" sz="1800" b="1" dirty="0">
                <a:latin typeface="Times New Roman" panose="02020603050405020304" pitchFamily="18" charset="0"/>
                <a:cs typeface="Times New Roman" panose="02020603050405020304" pitchFamily="18" charset="0"/>
              </a:rPr>
              <a:t>Reportage sur millenium dôme</a:t>
            </a:r>
            <a:endParaRPr lang="fr-FR" sz="1800" dirty="0"/>
          </a:p>
        </p:txBody>
      </p:sp>
      <p:sp>
        <p:nvSpPr>
          <p:cNvPr id="9" name="ZoneTexte 8"/>
          <p:cNvSpPr txBox="1"/>
          <p:nvPr/>
        </p:nvSpPr>
        <p:spPr>
          <a:xfrm>
            <a:off x="344488" y="5949280"/>
            <a:ext cx="4392488" cy="623082"/>
          </a:xfrm>
          <a:prstGeom prst="rect">
            <a:avLst/>
          </a:prstGeom>
          <a:noFill/>
        </p:spPr>
        <p:txBody>
          <a:bodyPr wrap="square" lIns="68415" tIns="34208" rIns="68415" bIns="34208" rtlCol="0">
            <a:spAutoFit/>
          </a:bodyPr>
          <a:lstStyle/>
          <a:p>
            <a:pPr algn="ctr"/>
            <a:r>
              <a:rPr lang="fr-FR" sz="1800" b="1" dirty="0">
                <a:latin typeface="Times New Roman" panose="02020603050405020304" pitchFamily="18" charset="0"/>
                <a:cs typeface="Times New Roman" panose="02020603050405020304" pitchFamily="18" charset="0"/>
              </a:rPr>
              <a:t>MEGA STRUCTURE</a:t>
            </a:r>
          </a:p>
          <a:p>
            <a:pPr algn="ctr"/>
            <a:r>
              <a:rPr lang="fr-FR" sz="1800" b="1" dirty="0">
                <a:latin typeface="Times New Roman" panose="02020603050405020304" pitchFamily="18" charset="0"/>
                <a:cs typeface="Times New Roman" panose="02020603050405020304" pitchFamily="18" charset="0"/>
              </a:rPr>
              <a:t>Documentaire sur Millenium dôme </a:t>
            </a:r>
            <a:endParaRPr lang="fr-FR" sz="1800" dirty="0"/>
          </a:p>
        </p:txBody>
      </p:sp>
    </p:spTree>
    <p:extLst>
      <p:ext uri="{BB962C8B-B14F-4D97-AF65-F5344CB8AC3E}">
        <p14:creationId xmlns:p14="http://schemas.microsoft.com/office/powerpoint/2010/main" val="56484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906000" cy="690378"/>
          </a:xfrm>
          <a:blipFill>
            <a:blip r:embed="rId4" cstate="print"/>
            <a:tile tx="0" ty="0" sx="100000" sy="100000" flip="none" algn="tl"/>
          </a:blipFill>
          <a:ln>
            <a:solidFill>
              <a:schemeClr val="tx1">
                <a:lumMod val="95000"/>
                <a:lumOff val="5000"/>
              </a:schemeClr>
            </a:solidFill>
          </a:ln>
        </p:spPr>
        <p:txBody>
          <a:bodyPr>
            <a:normAutofit fontScale="90000"/>
          </a:bodyPr>
          <a:lstStyle/>
          <a:p>
            <a:r>
              <a:rPr lang="fr-FR" b="1" dirty="0"/>
              <a:t>Origine de la structure tendue</a:t>
            </a:r>
          </a:p>
        </p:txBody>
      </p:sp>
      <p:sp>
        <p:nvSpPr>
          <p:cNvPr id="7" name="Espace réservé du contenu 2"/>
          <p:cNvSpPr txBox="1">
            <a:spLocks/>
          </p:cNvSpPr>
          <p:nvPr/>
        </p:nvSpPr>
        <p:spPr>
          <a:xfrm>
            <a:off x="2720752" y="908720"/>
            <a:ext cx="4392487" cy="432048"/>
          </a:xfrm>
          <a:prstGeom prst="rect">
            <a:avLst/>
          </a:prstGeom>
          <a:blipFill>
            <a:blip r:embed="rId4" cstate="print"/>
            <a:tile tx="0" ty="0" sx="100000" sy="100000" flip="none" algn="tl"/>
          </a:blipFill>
          <a:ln>
            <a:solidFill>
              <a:schemeClr val="tx1">
                <a:lumMod val="95000"/>
                <a:lumOff val="5000"/>
              </a:schemeClr>
            </a:solidFill>
          </a:ln>
        </p:spPr>
        <p:txBody>
          <a:bodyPr vert="horz" lIns="95770" tIns="47886" rIns="95770" bIns="47886"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1" dirty="0"/>
              <a:t>La tente traditionnelle</a:t>
            </a:r>
          </a:p>
        </p:txBody>
      </p:sp>
      <p:pic>
        <p:nvPicPr>
          <p:cNvPr id="5" name="Picture 2" descr="C:\Users\RED\Desktop\Tente-2-1000x5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3331" y="1484784"/>
            <a:ext cx="7546093" cy="5205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01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906000" cy="720080"/>
          </a:xfrm>
          <a:solidFill>
            <a:srgbClr val="92D050"/>
          </a:solidFill>
          <a:ln>
            <a:solidFill>
              <a:schemeClr val="tx1">
                <a:lumMod val="95000"/>
                <a:lumOff val="5000"/>
              </a:schemeClr>
            </a:solidFill>
          </a:ln>
        </p:spPr>
        <p:txBody>
          <a:bodyPr>
            <a:normAutofit fontScale="90000"/>
          </a:bodyPr>
          <a:lstStyle/>
          <a:p>
            <a:r>
              <a:rPr lang="fr-FR" b="1" dirty="0"/>
              <a:t>Structures à possibilités illimités </a:t>
            </a:r>
          </a:p>
        </p:txBody>
      </p:sp>
      <p:sp>
        <p:nvSpPr>
          <p:cNvPr id="3" name="Espace réservé du contenu 2"/>
          <p:cNvSpPr>
            <a:spLocks noGrp="1"/>
          </p:cNvSpPr>
          <p:nvPr>
            <p:ph idx="1"/>
          </p:nvPr>
        </p:nvSpPr>
        <p:spPr>
          <a:xfrm>
            <a:off x="0" y="908720"/>
            <a:ext cx="9906000" cy="771513"/>
          </a:xfrm>
          <a:solidFill>
            <a:schemeClr val="tx1">
              <a:lumMod val="95000"/>
              <a:lumOff val="5000"/>
              <a:alpha val="55000"/>
            </a:schemeClr>
          </a:solidFill>
          <a:ln>
            <a:solidFill>
              <a:schemeClr val="tx1"/>
            </a:solidFill>
          </a:ln>
        </p:spPr>
        <p:txBody>
          <a:bodyPr>
            <a:normAutofit/>
          </a:bodyPr>
          <a:lstStyle/>
          <a:p>
            <a:pPr marL="0" indent="0" algn="ctr">
              <a:buNone/>
            </a:pPr>
            <a:r>
              <a:rPr lang="fr-FR" sz="2000" b="1" dirty="0">
                <a:effectLst>
                  <a:glow rad="101600">
                    <a:schemeClr val="accent3">
                      <a:satMod val="175000"/>
                      <a:alpha val="40000"/>
                    </a:schemeClr>
                  </a:glow>
                </a:effectLst>
              </a:rPr>
              <a:t>Les formes jouent un rôle important pour minimiser la tension nécessaire à la stabilité des ouvrages</a:t>
            </a:r>
            <a:endParaRPr lang="fr-FR" dirty="0"/>
          </a:p>
        </p:txBody>
      </p:sp>
      <p:pic>
        <p:nvPicPr>
          <p:cNvPr id="4099" name="Picture 3" descr="C:\Users\RED\Desktop\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64" y="1772816"/>
            <a:ext cx="2893657" cy="1769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C:\Users\RED\Desktop\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4608" y="4219036"/>
            <a:ext cx="3372697" cy="2018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1" name="Picture 5" descr="C:\Users\RED\Deskto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5048" y="1773016"/>
            <a:ext cx="2939581" cy="18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C:\Users\RED\Desktop\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9130" y="4293096"/>
            <a:ext cx="3326398" cy="1962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973100" y="3183921"/>
            <a:ext cx="2547852" cy="389095"/>
          </a:xfrm>
          <a:prstGeom prst="rect">
            <a:avLst/>
          </a:prstGeom>
          <a:solidFill>
            <a:schemeClr val="accent6">
              <a:lumMod val="60000"/>
              <a:lumOff val="40000"/>
            </a:schemeClr>
          </a:solidFill>
          <a:ln>
            <a:solidFill>
              <a:schemeClr val="tx1">
                <a:lumMod val="95000"/>
                <a:lumOff val="5000"/>
              </a:schemeClr>
            </a:solidFill>
          </a:ln>
        </p:spPr>
        <p:txBody>
          <a:bodyPr wrap="square" lIns="95770" tIns="47886" rIns="95770" bIns="47886" rtlCol="0">
            <a:spAutoFit/>
          </a:bodyPr>
          <a:lstStyle/>
          <a:p>
            <a:pPr algn="ctr"/>
            <a:r>
              <a:rPr lang="fr-FR" dirty="0"/>
              <a:t>Hyper parabolique </a:t>
            </a:r>
          </a:p>
        </p:txBody>
      </p:sp>
      <p:sp>
        <p:nvSpPr>
          <p:cNvPr id="10" name="ZoneTexte 9"/>
          <p:cNvSpPr txBox="1"/>
          <p:nvPr/>
        </p:nvSpPr>
        <p:spPr>
          <a:xfrm>
            <a:off x="5009089" y="5877272"/>
            <a:ext cx="1960135" cy="389095"/>
          </a:xfrm>
          <a:prstGeom prst="rect">
            <a:avLst/>
          </a:prstGeom>
          <a:solidFill>
            <a:schemeClr val="accent6">
              <a:lumMod val="60000"/>
              <a:lumOff val="40000"/>
            </a:schemeClr>
          </a:solidFill>
          <a:ln>
            <a:solidFill>
              <a:schemeClr val="tx1">
                <a:lumMod val="95000"/>
                <a:lumOff val="5000"/>
              </a:schemeClr>
            </a:solidFill>
          </a:ln>
        </p:spPr>
        <p:txBody>
          <a:bodyPr wrap="square" lIns="95770" tIns="47886" rIns="95770" bIns="47886" rtlCol="0">
            <a:spAutoFit/>
          </a:bodyPr>
          <a:lstStyle/>
          <a:p>
            <a:r>
              <a:rPr lang="fr-FR" dirty="0"/>
              <a:t>Faîtage et vallée</a:t>
            </a:r>
          </a:p>
        </p:txBody>
      </p:sp>
      <p:sp>
        <p:nvSpPr>
          <p:cNvPr id="11" name="ZoneTexte 10"/>
          <p:cNvSpPr txBox="1"/>
          <p:nvPr/>
        </p:nvSpPr>
        <p:spPr>
          <a:xfrm>
            <a:off x="56456" y="5838991"/>
            <a:ext cx="1843113" cy="389095"/>
          </a:xfrm>
          <a:prstGeom prst="rect">
            <a:avLst/>
          </a:prstGeom>
          <a:solidFill>
            <a:schemeClr val="accent6">
              <a:lumMod val="60000"/>
              <a:lumOff val="40000"/>
            </a:schemeClr>
          </a:solidFill>
          <a:ln>
            <a:solidFill>
              <a:schemeClr val="tx1">
                <a:lumMod val="95000"/>
                <a:lumOff val="5000"/>
              </a:schemeClr>
            </a:solidFill>
          </a:ln>
        </p:spPr>
        <p:txBody>
          <a:bodyPr wrap="square" lIns="95770" tIns="47886" rIns="95770" bIns="47886" rtlCol="0">
            <a:spAutoFit/>
          </a:bodyPr>
          <a:lstStyle/>
          <a:p>
            <a:pPr algn="ctr"/>
            <a:r>
              <a:rPr lang="fr-FR" dirty="0"/>
              <a:t>Selle de cheval </a:t>
            </a:r>
          </a:p>
        </p:txBody>
      </p:sp>
      <p:sp>
        <p:nvSpPr>
          <p:cNvPr id="12" name="ZoneTexte 11"/>
          <p:cNvSpPr txBox="1"/>
          <p:nvPr/>
        </p:nvSpPr>
        <p:spPr>
          <a:xfrm>
            <a:off x="7329264" y="3212976"/>
            <a:ext cx="2576736" cy="389095"/>
          </a:xfrm>
          <a:prstGeom prst="rect">
            <a:avLst/>
          </a:prstGeom>
          <a:solidFill>
            <a:schemeClr val="accent6">
              <a:lumMod val="60000"/>
              <a:lumOff val="40000"/>
            </a:schemeClr>
          </a:solidFill>
          <a:ln>
            <a:solidFill>
              <a:schemeClr val="tx1">
                <a:lumMod val="95000"/>
                <a:lumOff val="5000"/>
              </a:schemeClr>
            </a:solidFill>
          </a:ln>
        </p:spPr>
        <p:txBody>
          <a:bodyPr wrap="square" lIns="95770" tIns="47886" rIns="95770" bIns="47886" rtlCol="0">
            <a:spAutoFit/>
          </a:bodyPr>
          <a:lstStyle/>
          <a:p>
            <a:pPr algn="ctr"/>
            <a:r>
              <a:rPr lang="fr-FR" dirty="0"/>
              <a:t>Chapeau chinois</a:t>
            </a:r>
          </a:p>
        </p:txBody>
      </p:sp>
    </p:spTree>
    <p:extLst>
      <p:ext uri="{BB962C8B-B14F-4D97-AF65-F5344CB8AC3E}">
        <p14:creationId xmlns:p14="http://schemas.microsoft.com/office/powerpoint/2010/main" val="219205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906000" cy="803534"/>
          </a:xfrm>
          <a:solidFill>
            <a:schemeClr val="accent1">
              <a:lumMod val="40000"/>
              <a:lumOff val="60000"/>
            </a:schemeClr>
          </a:solidFill>
          <a:ln w="28575">
            <a:solidFill>
              <a:schemeClr val="tx1">
                <a:lumMod val="95000"/>
                <a:lumOff val="5000"/>
              </a:schemeClr>
            </a:solidFill>
          </a:ln>
        </p:spPr>
        <p:txBody>
          <a:bodyPr/>
          <a:lstStyle/>
          <a:p>
            <a:r>
              <a:rPr lang="fr-FR" b="1" dirty="0"/>
              <a:t>Surfaces ondulées </a:t>
            </a:r>
          </a:p>
        </p:txBody>
      </p:sp>
      <p:pic>
        <p:nvPicPr>
          <p:cNvPr id="5122" name="Picture 2" descr="C:\Users\RED\Desktop\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8720"/>
            <a:ext cx="9906000" cy="5949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63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906000" cy="692696"/>
          </a:xfrm>
          <a:solidFill>
            <a:schemeClr val="accent1">
              <a:lumMod val="40000"/>
              <a:lumOff val="60000"/>
            </a:schemeClr>
          </a:solidFill>
          <a:ln w="28575">
            <a:solidFill>
              <a:schemeClr val="tx1">
                <a:lumMod val="95000"/>
                <a:lumOff val="5000"/>
              </a:schemeClr>
            </a:solidFill>
          </a:ln>
        </p:spPr>
        <p:txBody>
          <a:bodyPr>
            <a:normAutofit fontScale="90000"/>
          </a:bodyPr>
          <a:lstStyle/>
          <a:p>
            <a:r>
              <a:rPr lang="fr-FR" b="1" dirty="0"/>
              <a:t>Surfaces selle entre arches</a:t>
            </a:r>
          </a:p>
        </p:txBody>
      </p:sp>
      <p:pic>
        <p:nvPicPr>
          <p:cNvPr id="6146" name="Picture 2" descr="C:\Users\RED\Desktop\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9906000"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26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906000" cy="836712"/>
          </a:xfrm>
          <a:solidFill>
            <a:schemeClr val="accent3">
              <a:lumMod val="75000"/>
            </a:schemeClr>
          </a:solidFill>
        </p:spPr>
        <p:txBody>
          <a:bodyPr>
            <a:normAutofit/>
          </a:bodyPr>
          <a:lstStyle/>
          <a:p>
            <a:r>
              <a:rPr lang="fr-FR" b="1" dirty="0"/>
              <a:t>Les éléments de la structures tendue</a:t>
            </a:r>
          </a:p>
        </p:txBody>
      </p:sp>
      <p:pic>
        <p:nvPicPr>
          <p:cNvPr id="15362" name="Picture 2" descr="C:\Users\RED\Desktop\ggg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759" y="3170111"/>
            <a:ext cx="1205744" cy="3653552"/>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RED\Desktop\ytddy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4442" y="3634737"/>
            <a:ext cx="2616239" cy="120205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RED\Desktop\htgdgfdg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9321" y="4865142"/>
            <a:ext cx="1404156" cy="1907087"/>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Users\RED\Desktop\ghffghf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6983" y="3861048"/>
            <a:ext cx="194432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C:\Users\RED\Desktop\gfdh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2698" y="2570150"/>
            <a:ext cx="2178976" cy="425926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7369" y="1124744"/>
            <a:ext cx="1965311" cy="2115788"/>
          </a:xfrm>
          <a:prstGeom prst="rect">
            <a:avLst/>
          </a:prstGeom>
        </p:spPr>
        <p:style>
          <a:lnRef idx="2">
            <a:schemeClr val="dk1"/>
          </a:lnRef>
          <a:fillRef idx="1">
            <a:schemeClr val="lt1"/>
          </a:fillRef>
          <a:effectRef idx="0">
            <a:schemeClr val="dk1"/>
          </a:effectRef>
          <a:fontRef idx="minor">
            <a:schemeClr val="dk1"/>
          </a:fontRef>
        </p:style>
        <p:txBody>
          <a:bodyPr wrap="square" lIns="68406" tIns="34203" rIns="68406" bIns="34203" rtlCol="0">
            <a:spAutoFit/>
          </a:bodyPr>
          <a:lstStyle/>
          <a:p>
            <a:r>
              <a:rPr lang="fr-FR" sz="2400" b="1" u="sng" dirty="0">
                <a:solidFill>
                  <a:srgbClr val="00B050"/>
                </a:solidFill>
              </a:rPr>
              <a:t>Câbles :</a:t>
            </a:r>
          </a:p>
          <a:p>
            <a:r>
              <a:rPr lang="fr-FR" sz="1600" dirty="0"/>
              <a:t>ce sont des éléments souples, filiformes, qui transmettent les efforts d’un point à un autre. on distingue les câbles</a:t>
            </a:r>
          </a:p>
          <a:p>
            <a:endParaRPr lang="fr-FR" sz="1300" dirty="0"/>
          </a:p>
        </p:txBody>
      </p:sp>
      <p:sp>
        <p:nvSpPr>
          <p:cNvPr id="5" name="ZoneTexte 4"/>
          <p:cNvSpPr txBox="1"/>
          <p:nvPr/>
        </p:nvSpPr>
        <p:spPr>
          <a:xfrm>
            <a:off x="2216696" y="1124744"/>
            <a:ext cx="2376264" cy="1115514"/>
          </a:xfrm>
          <a:prstGeom prst="rect">
            <a:avLst/>
          </a:prstGeom>
        </p:spPr>
        <p:style>
          <a:lnRef idx="2">
            <a:schemeClr val="dk1"/>
          </a:lnRef>
          <a:fillRef idx="1">
            <a:schemeClr val="lt1"/>
          </a:fillRef>
          <a:effectRef idx="0">
            <a:schemeClr val="dk1"/>
          </a:effectRef>
          <a:fontRef idx="minor">
            <a:schemeClr val="dk1"/>
          </a:fontRef>
        </p:style>
        <p:txBody>
          <a:bodyPr wrap="square" lIns="68406" tIns="34203" rIns="68406" bIns="34203" rtlCol="0">
            <a:spAutoFit/>
          </a:bodyPr>
          <a:lstStyle/>
          <a:p>
            <a:r>
              <a:rPr lang="fr-FR" sz="2000" b="1" u="sng" dirty="0">
                <a:solidFill>
                  <a:srgbClr val="00B050"/>
                </a:solidFill>
              </a:rPr>
              <a:t>Attaches des câbles : </a:t>
            </a:r>
          </a:p>
          <a:p>
            <a:r>
              <a:rPr lang="fr-FR" sz="1600" dirty="0"/>
              <a:t>permettent le raccordement des extrémités de câbles</a:t>
            </a:r>
          </a:p>
        </p:txBody>
      </p:sp>
      <p:sp>
        <p:nvSpPr>
          <p:cNvPr id="6" name="ZoneTexte 5"/>
          <p:cNvSpPr txBox="1"/>
          <p:nvPr/>
        </p:nvSpPr>
        <p:spPr>
          <a:xfrm>
            <a:off x="4796985" y="1124744"/>
            <a:ext cx="1944320" cy="2654397"/>
          </a:xfrm>
          <a:prstGeom prst="rect">
            <a:avLst/>
          </a:prstGeom>
        </p:spPr>
        <p:style>
          <a:lnRef idx="2">
            <a:schemeClr val="dk1"/>
          </a:lnRef>
          <a:fillRef idx="1">
            <a:schemeClr val="lt1"/>
          </a:fillRef>
          <a:effectRef idx="0">
            <a:schemeClr val="dk1"/>
          </a:effectRef>
          <a:fontRef idx="minor">
            <a:schemeClr val="dk1"/>
          </a:fontRef>
        </p:style>
        <p:txBody>
          <a:bodyPr wrap="square" lIns="68406" tIns="34203" rIns="68406" bIns="34203" rtlCol="0">
            <a:spAutoFit/>
          </a:bodyPr>
          <a:lstStyle/>
          <a:p>
            <a:r>
              <a:rPr lang="fr-FR" sz="2000" b="1" u="sng" dirty="0">
                <a:solidFill>
                  <a:srgbClr val="00B050"/>
                </a:solidFill>
              </a:rPr>
              <a:t>Eléments de mise en tension :</a:t>
            </a:r>
          </a:p>
          <a:p>
            <a:r>
              <a:rPr lang="fr-FR" sz="1600" dirty="0"/>
              <a:t>destinés à l’application des efforts destinés à la précontrainte de la toile et/ou à compenser les fluages ultérieurs de celle-ci</a:t>
            </a:r>
          </a:p>
        </p:txBody>
      </p:sp>
      <p:sp>
        <p:nvSpPr>
          <p:cNvPr id="7" name="ZoneTexte 6"/>
          <p:cNvSpPr txBox="1"/>
          <p:nvPr/>
        </p:nvSpPr>
        <p:spPr>
          <a:xfrm>
            <a:off x="6903217" y="1148290"/>
            <a:ext cx="2844780" cy="2223510"/>
          </a:xfrm>
          <a:prstGeom prst="rect">
            <a:avLst/>
          </a:prstGeom>
        </p:spPr>
        <p:style>
          <a:lnRef idx="2">
            <a:schemeClr val="dk1"/>
          </a:lnRef>
          <a:fillRef idx="1">
            <a:schemeClr val="lt1"/>
          </a:fillRef>
          <a:effectRef idx="0">
            <a:schemeClr val="dk1"/>
          </a:effectRef>
          <a:fontRef idx="minor">
            <a:schemeClr val="dk1"/>
          </a:fontRef>
        </p:style>
        <p:txBody>
          <a:bodyPr wrap="square" lIns="68406" tIns="34203" rIns="68406" bIns="34203" rtlCol="0">
            <a:spAutoFit/>
          </a:bodyPr>
          <a:lstStyle/>
          <a:p>
            <a:r>
              <a:rPr lang="fr-FR" sz="2000" b="1" u="sng" dirty="0">
                <a:solidFill>
                  <a:srgbClr val="00B050"/>
                </a:solidFill>
              </a:rPr>
              <a:t>Eléments de la liaisonnement portes par la toile :</a:t>
            </a:r>
          </a:p>
          <a:p>
            <a:r>
              <a:rPr lang="fr-FR" sz="1600" dirty="0"/>
              <a:t>sont les œillets , ou les plaques rapportées sur les pointes de toiles, afin d’exercer les efforts concentrés de tension à ces endroits.</a:t>
            </a:r>
          </a:p>
        </p:txBody>
      </p:sp>
    </p:spTree>
    <p:extLst>
      <p:ext uri="{BB962C8B-B14F-4D97-AF65-F5344CB8AC3E}">
        <p14:creationId xmlns:p14="http://schemas.microsoft.com/office/powerpoint/2010/main" val="32855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ED\Desktop\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703" y="3789040"/>
            <a:ext cx="9135533" cy="231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83922" y="3068960"/>
            <a:ext cx="4513359" cy="684627"/>
          </a:xfrm>
          <a:prstGeom prst="rect">
            <a:avLst/>
          </a:prstGeom>
          <a:noFill/>
        </p:spPr>
        <p:txBody>
          <a:bodyPr wrap="square" lIns="68406" tIns="34203" rIns="68406" bIns="34203" rtlCol="0">
            <a:spAutoFit/>
          </a:bodyPr>
          <a:lstStyle/>
          <a:p>
            <a:r>
              <a:rPr lang="fr-FR" sz="2100" b="1" u="sng" dirty="0"/>
              <a:t>Constitution des membranes :</a:t>
            </a:r>
          </a:p>
          <a:p>
            <a:endParaRPr lang="fr-FR" dirty="0"/>
          </a:p>
        </p:txBody>
      </p:sp>
      <p:sp>
        <p:nvSpPr>
          <p:cNvPr id="5" name="Titre 1"/>
          <p:cNvSpPr>
            <a:spLocks noGrp="1"/>
          </p:cNvSpPr>
          <p:nvPr>
            <p:ph type="title"/>
          </p:nvPr>
        </p:nvSpPr>
        <p:spPr>
          <a:xfrm>
            <a:off x="0" y="0"/>
            <a:ext cx="9906000" cy="836712"/>
          </a:xfrm>
          <a:solidFill>
            <a:schemeClr val="accent3">
              <a:lumMod val="75000"/>
            </a:schemeClr>
          </a:solidFill>
        </p:spPr>
        <p:txBody>
          <a:bodyPr>
            <a:normAutofit/>
          </a:bodyPr>
          <a:lstStyle/>
          <a:p>
            <a:r>
              <a:rPr lang="fr-FR" b="1" dirty="0"/>
              <a:t>Les éléments de la structures tendue</a:t>
            </a:r>
          </a:p>
        </p:txBody>
      </p:sp>
      <p:sp>
        <p:nvSpPr>
          <p:cNvPr id="6" name="Espace réservé du contenu 2"/>
          <p:cNvSpPr txBox="1">
            <a:spLocks/>
          </p:cNvSpPr>
          <p:nvPr/>
        </p:nvSpPr>
        <p:spPr>
          <a:xfrm>
            <a:off x="272480" y="1700808"/>
            <a:ext cx="8915400" cy="1265283"/>
          </a:xfrm>
          <a:prstGeom prst="rect">
            <a:avLst/>
          </a:prstGeom>
          <a:ln>
            <a:solidFill>
              <a:schemeClr val="tx1"/>
            </a:solidFill>
          </a:ln>
        </p:spPr>
        <p:txBody>
          <a:bodyPr vert="horz" lIns="95770" tIns="47886" rIns="95770" bIns="47886" rtlCol="0">
            <a:normAutofit lnSpcReduction="10000"/>
          </a:bodyPr>
          <a:lstStyle/>
          <a:p>
            <a:pPr marL="0" marR="0" lvl="0" indent="0" algn="l" defTabSz="957700" rtl="0" eaLnBrk="1" fontAlgn="auto" latinLnBrk="0" hangingPunct="1">
              <a:lnSpc>
                <a:spcPct val="100000"/>
              </a:lnSpc>
              <a:spcBef>
                <a:spcPct val="20000"/>
              </a:spcBef>
              <a:spcAft>
                <a:spcPts val="0"/>
              </a:spcAft>
              <a:buClrTx/>
              <a:buSzTx/>
              <a:buFont typeface="Arial" pitchFamily="34" charset="0"/>
              <a:buNone/>
              <a:tabLst/>
              <a:defRPr/>
            </a:pPr>
            <a:r>
              <a:rPr kumimoji="0" lang="fr-FR" sz="2000" b="1" i="0" u="sng" strike="noStrike" kern="1200" cap="none" spc="0" normalizeH="0" baseline="0" noProof="0" dirty="0">
                <a:ln>
                  <a:noFill/>
                </a:ln>
                <a:solidFill>
                  <a:schemeClr val="tx1"/>
                </a:solidFill>
                <a:effectLst/>
                <a:uLnTx/>
                <a:uFillTx/>
                <a:latin typeface="+mn-lt"/>
                <a:ea typeface="+mn-ea"/>
                <a:cs typeface="+mn-cs"/>
              </a:rPr>
              <a:t>Les membranes :</a:t>
            </a:r>
          </a:p>
          <a:p>
            <a:pPr marL="0" marR="0" lvl="0" indent="0" algn="l" defTabSz="957700" rtl="0" eaLnBrk="1" fontAlgn="auto" latinLnBrk="0" hangingPunct="1">
              <a:lnSpc>
                <a:spcPct val="100000"/>
              </a:lnSpc>
              <a:spcBef>
                <a:spcPct val="20000"/>
              </a:spcBef>
              <a:spcAft>
                <a:spcPts val="0"/>
              </a:spcAft>
              <a:buClrTx/>
              <a:buSzTx/>
              <a:buFont typeface="Arial" pitchFamily="34" charset="0"/>
              <a:buNone/>
              <a:tabLst/>
              <a:defRPr/>
            </a:pPr>
            <a:r>
              <a:rPr kumimoji="0" lang="fr-FR" sz="2700" b="0" i="0" u="none" strike="noStrike" kern="1200" cap="none" spc="0" normalizeH="0" baseline="0" noProof="0" dirty="0">
                <a:ln>
                  <a:noFill/>
                </a:ln>
                <a:solidFill>
                  <a:schemeClr val="tx1"/>
                </a:solidFill>
                <a:effectLst/>
                <a:uLnTx/>
                <a:uFillTx/>
                <a:latin typeface="+mn-lt"/>
                <a:ea typeface="+mn-ea"/>
                <a:cs typeface="+mn-cs"/>
              </a:rPr>
              <a:t> </a:t>
            </a:r>
            <a:r>
              <a:rPr kumimoji="0" lang="fr-FR" sz="2200" b="0" i="0" u="none" strike="noStrike" kern="1200" cap="none" spc="0" normalizeH="0" baseline="0" noProof="0" dirty="0">
                <a:ln>
                  <a:noFill/>
                </a:ln>
                <a:solidFill>
                  <a:schemeClr val="tx1"/>
                </a:solidFill>
                <a:effectLst/>
                <a:uLnTx/>
                <a:uFillTx/>
                <a:latin typeface="+mn-lt"/>
                <a:ea typeface="+mn-ea"/>
                <a:cs typeface="+mn-cs"/>
              </a:rPr>
              <a:t>C’est une structure spatiales tendues de rôle</a:t>
            </a:r>
            <a:r>
              <a:rPr kumimoji="0" lang="fr-FR" sz="2200" b="0" i="0" u="none" strike="noStrike" kern="1200" cap="none" spc="0" normalizeH="0" noProof="0" dirty="0">
                <a:ln>
                  <a:noFill/>
                </a:ln>
                <a:solidFill>
                  <a:schemeClr val="tx1"/>
                </a:solidFill>
                <a:effectLst/>
                <a:uLnTx/>
                <a:uFillTx/>
                <a:latin typeface="+mn-lt"/>
                <a:ea typeface="+mn-ea"/>
                <a:cs typeface="+mn-cs"/>
              </a:rPr>
              <a:t> de couvrir un édifice</a:t>
            </a:r>
          </a:p>
          <a:p>
            <a:pPr lvl="0" defTabSz="957700">
              <a:spcBef>
                <a:spcPct val="20000"/>
              </a:spcBef>
            </a:pPr>
            <a:r>
              <a:rPr lang="fr-FR" sz="2200" baseline="0" dirty="0"/>
              <a:t>Elle</a:t>
            </a:r>
            <a:r>
              <a:rPr lang="fr-FR" sz="2200" dirty="0"/>
              <a:t> possède une résistance de forme</a:t>
            </a:r>
            <a:endParaRPr kumimoji="0" lang="fr-FR"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8239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921" y="1114459"/>
            <a:ext cx="8692395" cy="1913355"/>
          </a:xfrm>
          <a:ln>
            <a:solidFill>
              <a:schemeClr val="tx1"/>
            </a:solidFill>
          </a:ln>
        </p:spPr>
        <p:txBody>
          <a:bodyPr>
            <a:normAutofit/>
          </a:bodyPr>
          <a:lstStyle/>
          <a:p>
            <a:r>
              <a:rPr lang="fr-FR" sz="1800" dirty="0"/>
              <a:t>Les matériaux courants pour les structures à double courbure de tissu sont :</a:t>
            </a:r>
          </a:p>
          <a:p>
            <a:r>
              <a:rPr lang="fr-FR" sz="2000" b="1" u="sng" dirty="0">
                <a:solidFill>
                  <a:srgbClr val="00B050"/>
                </a:solidFill>
              </a:rPr>
              <a:t>PTFE (Le </a:t>
            </a:r>
            <a:r>
              <a:rPr lang="fr-FR" sz="2000" b="1" u="sng" dirty="0" err="1">
                <a:solidFill>
                  <a:srgbClr val="00B050"/>
                </a:solidFill>
              </a:rPr>
              <a:t>polytétrafluoroéthylène</a:t>
            </a:r>
            <a:r>
              <a:rPr lang="fr-FR" sz="2000" b="1" u="sng" dirty="0">
                <a:solidFill>
                  <a:srgbClr val="00B050"/>
                </a:solidFill>
              </a:rPr>
              <a:t>) </a:t>
            </a:r>
          </a:p>
          <a:p>
            <a:pPr marL="0" indent="0">
              <a:buNone/>
            </a:pPr>
            <a:r>
              <a:rPr lang="fr-FR" sz="1800" dirty="0"/>
              <a:t>doté d'un revêtement en fibre de verre(laine de verre)</a:t>
            </a:r>
          </a:p>
          <a:p>
            <a:r>
              <a:rPr lang="fr-FR" sz="2000" dirty="0"/>
              <a:t> </a:t>
            </a:r>
            <a:r>
              <a:rPr lang="fr-FR" sz="2000" b="1" dirty="0">
                <a:solidFill>
                  <a:srgbClr val="00B050"/>
                </a:solidFill>
              </a:rPr>
              <a:t>PVC (Le chlorure de polyvinyle) </a:t>
            </a:r>
          </a:p>
          <a:p>
            <a:pPr marL="0" indent="0">
              <a:buNone/>
            </a:pPr>
            <a:r>
              <a:rPr lang="fr-FR" sz="1800" dirty="0"/>
              <a:t>doté d'un revêtement polyester </a:t>
            </a:r>
          </a:p>
          <a:p>
            <a:endParaRPr lang="fr-FR" sz="1800" dirty="0"/>
          </a:p>
        </p:txBody>
      </p:sp>
      <p:pic>
        <p:nvPicPr>
          <p:cNvPr id="12290" name="Picture 2" descr="C:\Users\RED\Desktop\h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1035" y="3140969"/>
            <a:ext cx="3616722" cy="3529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83922" y="3891909"/>
            <a:ext cx="4903402" cy="2023455"/>
          </a:xfrm>
          <a:prstGeom prst="rect">
            <a:avLst/>
          </a:prstGeom>
          <a:noFill/>
          <a:ln>
            <a:solidFill>
              <a:schemeClr val="tx1"/>
            </a:solidFill>
          </a:ln>
        </p:spPr>
        <p:txBody>
          <a:bodyPr wrap="square" lIns="68406" tIns="34203" rIns="68406" bIns="34203" rtlCol="0">
            <a:spAutoFit/>
          </a:bodyPr>
          <a:lstStyle/>
          <a:p>
            <a:r>
              <a:rPr lang="fr-FR" sz="1800" dirty="0"/>
              <a:t>Ces matériaux sont tissés avec </a:t>
            </a:r>
          </a:p>
          <a:p>
            <a:r>
              <a:rPr lang="fr-FR" sz="1800" dirty="0"/>
              <a:t>les différentes forces dans des directions </a:t>
            </a:r>
          </a:p>
          <a:p>
            <a:r>
              <a:rPr lang="fr-FR" sz="1800" dirty="0"/>
              <a:t>différentes. </a:t>
            </a:r>
            <a:r>
              <a:rPr lang="fr-FR" sz="1800" dirty="0">
                <a:solidFill>
                  <a:srgbClr val="00B050"/>
                </a:solidFill>
              </a:rPr>
              <a:t>Les chaîne fibres</a:t>
            </a:r>
            <a:r>
              <a:rPr lang="fr-FR" sz="1800" dirty="0"/>
              <a:t> peuvent </a:t>
            </a:r>
          </a:p>
          <a:p>
            <a:r>
              <a:rPr lang="fr-FR" sz="1800" dirty="0"/>
              <a:t>transporter une plus grande charge que </a:t>
            </a:r>
          </a:p>
          <a:p>
            <a:r>
              <a:rPr lang="fr-FR" sz="1800" dirty="0">
                <a:solidFill>
                  <a:srgbClr val="002060"/>
                </a:solidFill>
              </a:rPr>
              <a:t>le fil de trame ou remplir fibres </a:t>
            </a:r>
          </a:p>
          <a:p>
            <a:r>
              <a:rPr lang="fr-FR" sz="1800" dirty="0"/>
              <a:t>, qui sont tissés entre les fibres de chaîne</a:t>
            </a:r>
          </a:p>
          <a:p>
            <a:endParaRPr lang="fr-FR" dirty="0"/>
          </a:p>
        </p:txBody>
      </p:sp>
      <p:sp>
        <p:nvSpPr>
          <p:cNvPr id="5" name="ZoneTexte 4"/>
          <p:cNvSpPr txBox="1"/>
          <p:nvPr/>
        </p:nvSpPr>
        <p:spPr>
          <a:xfrm>
            <a:off x="-6123" y="260648"/>
            <a:ext cx="9912123" cy="576905"/>
          </a:xfrm>
          <a:prstGeom prst="rect">
            <a:avLst/>
          </a:prstGeom>
          <a:noFill/>
        </p:spPr>
        <p:txBody>
          <a:bodyPr wrap="square" lIns="68406" tIns="34203" rIns="68406" bIns="34203" rtlCol="0">
            <a:spAutoFit/>
          </a:bodyPr>
          <a:lstStyle/>
          <a:p>
            <a:r>
              <a:rPr lang="fr-FR" sz="3300" b="1" u="sng" dirty="0"/>
              <a:t>Les matériaux utilise pour les membranes :</a:t>
            </a:r>
          </a:p>
        </p:txBody>
      </p:sp>
    </p:spTree>
    <p:extLst>
      <p:ext uri="{BB962C8B-B14F-4D97-AF65-F5344CB8AC3E}">
        <p14:creationId xmlns:p14="http://schemas.microsoft.com/office/powerpoint/2010/main" val="35079330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2658</TotalTime>
  <Words>820</Words>
  <Application>Microsoft Macintosh PowerPoint</Application>
  <PresentationFormat>Format A4 (210 x 297 mm)</PresentationFormat>
  <Paragraphs>150</Paragraphs>
  <Slides>27</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Arial</vt:lpstr>
      <vt:lpstr>Calibri</vt:lpstr>
      <vt:lpstr>Georgia</vt:lpstr>
      <vt:lpstr>Minion Pro Med</vt:lpstr>
      <vt:lpstr>Stylus BT</vt:lpstr>
      <vt:lpstr>Times New Roman</vt:lpstr>
      <vt:lpstr>Thème Office</vt:lpstr>
      <vt:lpstr>Structure Tendue </vt:lpstr>
      <vt:lpstr>Présentation PowerPoint</vt:lpstr>
      <vt:lpstr>Origine de la structure tendue</vt:lpstr>
      <vt:lpstr>Structures à possibilités illimités </vt:lpstr>
      <vt:lpstr>Surfaces ondulées </vt:lpstr>
      <vt:lpstr>Surfaces selle entre arches</vt:lpstr>
      <vt:lpstr>Les éléments de la structures tendue</vt:lpstr>
      <vt:lpstr>Les éléments de la structures tendue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Londres 2012 - Vélodrome</dc:title>
  <dc:creator>ACER</dc:creator>
  <cp:lastModifiedBy>Microsoft Office User</cp:lastModifiedBy>
  <cp:revision>137</cp:revision>
  <dcterms:created xsi:type="dcterms:W3CDTF">2017-12-04T12:38:37Z</dcterms:created>
  <dcterms:modified xsi:type="dcterms:W3CDTF">2023-03-19T01:23:32Z</dcterms:modified>
</cp:coreProperties>
</file>