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7" r:id="rId2"/>
    <p:sldId id="259" r:id="rId3"/>
    <p:sldId id="271" r:id="rId4"/>
    <p:sldId id="270" r:id="rId5"/>
    <p:sldId id="261" r:id="rId6"/>
    <p:sldId id="260" r:id="rId7"/>
    <p:sldId id="294" r:id="rId8"/>
    <p:sldId id="295" r:id="rId9"/>
    <p:sldId id="296" r:id="rId10"/>
    <p:sldId id="262" r:id="rId11"/>
    <p:sldId id="269" r:id="rId12"/>
    <p:sldId id="272" r:id="rId13"/>
    <p:sldId id="273" r:id="rId14"/>
    <p:sldId id="274" r:id="rId15"/>
    <p:sldId id="258" r:id="rId16"/>
    <p:sldId id="263" r:id="rId17"/>
    <p:sldId id="280" r:id="rId18"/>
    <p:sldId id="288" r:id="rId19"/>
    <p:sldId id="289" r:id="rId20"/>
    <p:sldId id="281" r:id="rId21"/>
    <p:sldId id="290" r:id="rId22"/>
    <p:sldId id="291" r:id="rId23"/>
    <p:sldId id="278" r:id="rId24"/>
    <p:sldId id="277" r:id="rId25"/>
    <p:sldId id="264" r:id="rId26"/>
    <p:sldId id="292" r:id="rId27"/>
    <p:sldId id="293" r:id="rId28"/>
    <p:sldId id="287" r:id="rId29"/>
    <p:sldId id="267" r:id="rId30"/>
    <p:sldId id="268" r:id="rId31"/>
    <p:sldId id="276" r:id="rId32"/>
    <p:sldId id="265" r:id="rId33"/>
    <p:sldId id="279" r:id="rId34"/>
    <p:sldId id="266" r:id="rId35"/>
    <p:sldId id="275" r:id="rId36"/>
    <p:sldId id="297" r:id="rId37"/>
    <p:sldId id="298" r:id="rId38"/>
    <p:sldId id="299" r:id="rId39"/>
    <p:sldId id="300" r:id="rId40"/>
    <p:sldId id="301" r:id="rId41"/>
    <p:sldId id="302" r:id="rId42"/>
    <p:sldId id="303" r:id="rId43"/>
    <p:sldId id="304" r:id="rId44"/>
    <p:sldId id="305" r:id="rId45"/>
    <p:sldId id="306" r:id="rId46"/>
    <p:sldId id="307"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282" r:id="rId63"/>
    <p:sldId id="283" r:id="rId64"/>
    <p:sldId id="284" r:id="rId65"/>
    <p:sldId id="285" r:id="rId66"/>
    <p:sldId id="286"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10"/>
    <p:restoredTop sz="92276"/>
  </p:normalViewPr>
  <p:slideViewPr>
    <p:cSldViewPr snapToGrid="0" snapToObjects="1">
      <p:cViewPr varScale="1">
        <p:scale>
          <a:sx n="118" d="100"/>
          <a:sy n="118" d="100"/>
        </p:scale>
        <p:origin x="496" y="200"/>
      </p:cViewPr>
      <p:guideLst/>
    </p:cSldViewPr>
  </p:slideViewPr>
  <p:outlineViewPr>
    <p:cViewPr>
      <p:scale>
        <a:sx n="33" d="100"/>
        <a:sy n="33" d="100"/>
      </p:scale>
      <p:origin x="0" y="-89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7DC86-B540-C342-8FE7-C083ED98FFAF}" type="datetimeFigureOut">
              <a:rPr lang="fr-FR" smtClean="0"/>
              <a:t>05/12/2023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9D095-212B-BC43-947E-D7353B78724F}" type="slidenum">
              <a:rPr lang="fr-FR" smtClean="0"/>
              <a:t>‹N°›</a:t>
            </a:fld>
            <a:endParaRPr lang="fr-FR"/>
          </a:p>
        </p:txBody>
      </p:sp>
    </p:spTree>
    <p:extLst>
      <p:ext uri="{BB962C8B-B14F-4D97-AF65-F5344CB8AC3E}">
        <p14:creationId xmlns:p14="http://schemas.microsoft.com/office/powerpoint/2010/main" val="2406874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FF9D095-212B-BC43-947E-D7353B78724F}" type="slidenum">
              <a:rPr lang="fr-FR" smtClean="0"/>
              <a:t>1</a:t>
            </a:fld>
            <a:endParaRPr lang="fr-FR"/>
          </a:p>
        </p:txBody>
      </p:sp>
    </p:spTree>
    <p:extLst>
      <p:ext uri="{BB962C8B-B14F-4D97-AF65-F5344CB8AC3E}">
        <p14:creationId xmlns:p14="http://schemas.microsoft.com/office/powerpoint/2010/main" val="3046891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CA4F56-8BFE-DE48-8967-AAF6CA25BFAC}"/>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60AE9C47-741E-064F-8602-4F9E5A2EEB72}"/>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B5BB7B8-DF9F-B149-AAE6-F4F80291B0B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E7FE848-FAD8-054B-89EB-0B2A921697B2}" type="slidenum">
              <a:t>27</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5243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D3AAAA-6DE8-354D-832C-618893DBF73C}"/>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02ECC852-676A-944E-BAEB-4B23FAD39DB0}"/>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73E9AA3-E4EC-3E4C-B9AE-4B9229CE691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7113CF5-2CAF-D846-9914-19FB80B02200}" type="slidenum">
              <a:t>29</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0994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230DD22-05B8-5943-B3C4-315B3A059CE7}"/>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084CD8BA-07DA-F042-9C15-C91EA1B27C3E}"/>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7EF849D-7D93-E343-9C04-99406692CCE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4B3F30-A62B-7344-8054-6B8978CB7B8A}" type="slidenum">
              <a:t>30</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8083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305E5C-F773-AE4E-AED9-85DADD35D105}"/>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8D592B37-3120-E34A-86CF-528562FA8A23}"/>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BA83961-FCD2-AB41-8C67-F9A76EEDCC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1BAF67-C65C-4B46-8352-3CB3BE43880D}" type="slidenum">
              <a:t>42</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1785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827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51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FF9D095-212B-BC43-947E-D7353B78724F}" type="slidenum">
              <a:rPr lang="fr-FR" smtClean="0"/>
              <a:t>2</a:t>
            </a:fld>
            <a:endParaRPr lang="fr-FR"/>
          </a:p>
        </p:txBody>
      </p:sp>
    </p:spTree>
    <p:extLst>
      <p:ext uri="{BB962C8B-B14F-4D97-AF65-F5344CB8AC3E}">
        <p14:creationId xmlns:p14="http://schemas.microsoft.com/office/powerpoint/2010/main" val="34384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FF9D095-212B-BC43-947E-D7353B78724F}" type="slidenum">
              <a:rPr lang="fr-FR" smtClean="0"/>
              <a:t>3</a:t>
            </a:fld>
            <a:endParaRPr lang="fr-FR"/>
          </a:p>
        </p:txBody>
      </p:sp>
    </p:spTree>
    <p:extLst>
      <p:ext uri="{BB962C8B-B14F-4D97-AF65-F5344CB8AC3E}">
        <p14:creationId xmlns:p14="http://schemas.microsoft.com/office/powerpoint/2010/main" val="177086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FF9D095-212B-BC43-947E-D7353B78724F}" type="slidenum">
              <a:rPr lang="fr-FR" smtClean="0"/>
              <a:t>4</a:t>
            </a:fld>
            <a:endParaRPr lang="fr-FR"/>
          </a:p>
        </p:txBody>
      </p:sp>
    </p:spTree>
    <p:extLst>
      <p:ext uri="{BB962C8B-B14F-4D97-AF65-F5344CB8AC3E}">
        <p14:creationId xmlns:p14="http://schemas.microsoft.com/office/powerpoint/2010/main" val="94395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FF9D095-212B-BC43-947E-D7353B78724F}" type="slidenum">
              <a:rPr lang="fr-FR" smtClean="0"/>
              <a:t>5</a:t>
            </a:fld>
            <a:endParaRPr lang="fr-FR"/>
          </a:p>
        </p:txBody>
      </p:sp>
    </p:spTree>
    <p:extLst>
      <p:ext uri="{BB962C8B-B14F-4D97-AF65-F5344CB8AC3E}">
        <p14:creationId xmlns:p14="http://schemas.microsoft.com/office/powerpoint/2010/main" val="2757397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BF5F22-5F36-654F-AAEB-8CEE84D94F15}"/>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28AB33B3-7914-2B48-A07B-D10AFAFDD5A4}"/>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16D4453-0227-3142-A216-86BEFC7ECD6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BCED0A4-6FC2-0346-B2CD-9196DBDBAC4D}" type="slidenum">
              <a:t>19</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2728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D49DD1-CF0B-DE48-A921-1BA06A3105E0}"/>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6165CA40-54F9-5449-9C7C-CF5272679565}"/>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D767AE9-C275-3045-9075-6906DE1FDEB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EC1B36-0888-4547-B70E-8C4AF6D0AFC6}" type="slidenum">
              <a:t>21</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79034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077F55-2AA0-054B-9173-D87540B6139B}"/>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A95593EE-1DA4-9B45-82A5-33F6D6313957}"/>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FD95F27-79F2-2941-9B6F-FC8954788B3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927318-4DAD-9A4A-8C0A-CD950804F222}" type="slidenum">
              <a:t>22</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8310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2B9479-7F72-A948-A189-CB2D223422C3}"/>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238D4516-0963-F042-8C1F-72279DC0DF72}"/>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4F86AAA-1531-D24E-B691-B746C1003B1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9E3512E-035E-FD49-8F57-B56E71EF2B88}" type="slidenum">
              <a:t>26</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5236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9D79C-BD02-9440-9B7B-F96533434A8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D63E9C7-EDF4-004A-90E1-4123A37AFD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850E409-238B-484F-86CA-ED52FA2AC335}"/>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5" name="Espace réservé du pied de page 4">
            <a:extLst>
              <a:ext uri="{FF2B5EF4-FFF2-40B4-BE49-F238E27FC236}">
                <a16:creationId xmlns:a16="http://schemas.microsoft.com/office/drawing/2014/main" id="{82E2A662-24E2-A94E-93C3-5FE5A8D56A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1F76BC-14FE-AB40-B490-6B70B77567C5}"/>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405527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A465F-5863-8B4C-9616-C2343AE206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CB8A39-90D9-104D-829C-B9F999E0F944}"/>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B20D329-542E-644B-B770-CD6E1FC12A46}"/>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5" name="Espace réservé du pied de page 4">
            <a:extLst>
              <a:ext uri="{FF2B5EF4-FFF2-40B4-BE49-F238E27FC236}">
                <a16:creationId xmlns:a16="http://schemas.microsoft.com/office/drawing/2014/main" id="{F920773C-6BB0-8F4B-BD9F-A94DDA0BB9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840E8F-D8DB-9646-BFC3-1D016C0160D3}"/>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3084412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80472D0-27B7-854B-9AE7-93480BC711B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B697176-9F0D-4844-B1FB-E6DC48963288}"/>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AF0B3A3D-83F4-E542-8214-E3D4F797CDFB}"/>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5" name="Espace réservé du pied de page 4">
            <a:extLst>
              <a:ext uri="{FF2B5EF4-FFF2-40B4-BE49-F238E27FC236}">
                <a16:creationId xmlns:a16="http://schemas.microsoft.com/office/drawing/2014/main" id="{D0EE7A65-7146-5E4F-9B6A-EFC9DB7042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11F1CD-41C3-2B49-8391-BA5AE89C9CAC}"/>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2852618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89"/>
        <p:cNvGrpSpPr/>
        <p:nvPr/>
      </p:nvGrpSpPr>
      <p:grpSpPr>
        <a:xfrm>
          <a:off x="0" y="0"/>
          <a:ext cx="0" cy="0"/>
          <a:chOff x="0" y="0"/>
          <a:chExt cx="0" cy="0"/>
        </a:xfrm>
      </p:grpSpPr>
      <p:grpSp>
        <p:nvGrpSpPr>
          <p:cNvPr id="90" name="Google Shape;90;p13"/>
          <p:cNvGrpSpPr/>
          <p:nvPr/>
        </p:nvGrpSpPr>
        <p:grpSpPr>
          <a:xfrm>
            <a:off x="0" y="-33"/>
            <a:ext cx="12192000" cy="6858000"/>
            <a:chOff x="0" y="-225"/>
            <a:chExt cx="9144000" cy="5143500"/>
          </a:xfrm>
        </p:grpSpPr>
        <p:sp>
          <p:nvSpPr>
            <p:cNvPr id="91" name="Google Shape;91;p13"/>
            <p:cNvSpPr/>
            <p:nvPr/>
          </p:nvSpPr>
          <p:spPr>
            <a:xfrm>
              <a:off x="0" y="-225"/>
              <a:ext cx="9144000" cy="5143500"/>
            </a:xfrm>
            <a:prstGeom prst="frame">
              <a:avLst>
                <a:gd name="adj1" fmla="val 8758"/>
              </a:avLst>
            </a:prstGeom>
            <a:solidFill>
              <a:srgbClr val="142236">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3"/>
            <p:cNvSpPr/>
            <p:nvPr/>
          </p:nvSpPr>
          <p:spPr>
            <a:xfrm rot="10800000" flipH="1">
              <a:off x="0" y="-175"/>
              <a:ext cx="4572000" cy="906300"/>
            </a:xfrm>
            <a:prstGeom prst="round1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1"/>
                </a:solidFill>
              </a:endParaRPr>
            </a:p>
          </p:txBody>
        </p:sp>
      </p:grpSp>
      <p:sp>
        <p:nvSpPr>
          <p:cNvPr id="93" name="Google Shape;93;p13"/>
          <p:cNvSpPr/>
          <p:nvPr/>
        </p:nvSpPr>
        <p:spPr>
          <a:xfrm flipH="1">
            <a:off x="11680800" y="6346833"/>
            <a:ext cx="511200" cy="511200"/>
          </a:xfrm>
          <a:prstGeom prst="round1Rect">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txBox="1">
            <a:spLocks noGrp="1"/>
          </p:cNvSpPr>
          <p:nvPr>
            <p:ph type="sldNum" idx="12"/>
          </p:nvPr>
        </p:nvSpPr>
        <p:spPr>
          <a:xfrm>
            <a:off x="11680633" y="6346604"/>
            <a:ext cx="511200" cy="511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fr-FR" smtClean="0"/>
              <a:pPr algn="ctr"/>
              <a:t>‹N°›</a:t>
            </a:fld>
            <a:endParaRPr lang="fr-FR"/>
          </a:p>
        </p:txBody>
      </p:sp>
    </p:spTree>
    <p:extLst>
      <p:ext uri="{BB962C8B-B14F-4D97-AF65-F5344CB8AC3E}">
        <p14:creationId xmlns:p14="http://schemas.microsoft.com/office/powerpoint/2010/main" val="938934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
        <p:cNvGrpSpPr/>
        <p:nvPr/>
      </p:nvGrpSpPr>
      <p:grpSpPr>
        <a:xfrm>
          <a:off x="0" y="0"/>
          <a:ext cx="0" cy="0"/>
          <a:chOff x="0" y="0"/>
          <a:chExt cx="0" cy="0"/>
        </a:xfrm>
      </p:grpSpPr>
      <p:grpSp>
        <p:nvGrpSpPr>
          <p:cNvPr id="21" name="Google Shape;21;p4"/>
          <p:cNvGrpSpPr/>
          <p:nvPr/>
        </p:nvGrpSpPr>
        <p:grpSpPr>
          <a:xfrm>
            <a:off x="0" y="-133"/>
            <a:ext cx="12192000" cy="6858133"/>
            <a:chOff x="0" y="-100"/>
            <a:chExt cx="9144000" cy="5143600"/>
          </a:xfrm>
        </p:grpSpPr>
        <p:sp>
          <p:nvSpPr>
            <p:cNvPr id="22" name="Google Shape;22;p4"/>
            <p:cNvSpPr/>
            <p:nvPr/>
          </p:nvSpPr>
          <p:spPr>
            <a:xfrm>
              <a:off x="0" y="0"/>
              <a:ext cx="9144000" cy="5143500"/>
            </a:xfrm>
            <a:prstGeom prst="rect">
              <a:avLst/>
            </a:prstGeom>
            <a:solidFill>
              <a:srgbClr val="142236">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rot="10800000" flipH="1">
              <a:off x="0" y="-100"/>
              <a:ext cx="6087900" cy="4419900"/>
            </a:xfrm>
            <a:prstGeom prst="round1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4"/>
          <p:cNvSpPr/>
          <p:nvPr/>
        </p:nvSpPr>
        <p:spPr>
          <a:xfrm flipH="1">
            <a:off x="11680800" y="6346833"/>
            <a:ext cx="511200" cy="511200"/>
          </a:xfrm>
          <a:prstGeom prst="round1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25" name="Google Shape;25;p4"/>
          <p:cNvSpPr txBox="1">
            <a:spLocks noGrp="1"/>
          </p:cNvSpPr>
          <p:nvPr>
            <p:ph type="body" idx="1"/>
          </p:nvPr>
        </p:nvSpPr>
        <p:spPr>
          <a:xfrm>
            <a:off x="1080600" y="739433"/>
            <a:ext cx="6249200" cy="4361600"/>
          </a:xfrm>
          <a:prstGeom prst="rect">
            <a:avLst/>
          </a:prstGeom>
        </p:spPr>
        <p:txBody>
          <a:bodyPr spcFirstLastPara="1" wrap="square" lIns="0" tIns="0" rIns="0" bIns="0" anchor="t" anchorCtr="0">
            <a:noAutofit/>
          </a:bodyPr>
          <a:lstStyle>
            <a:lvl1pPr marL="609585" lvl="0" indent="-558786" rtl="0">
              <a:lnSpc>
                <a:spcPct val="115000"/>
              </a:lnSpc>
              <a:spcBef>
                <a:spcPts val="80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1pPr>
            <a:lvl2pPr marL="1219170" lvl="1" indent="-558786" rtl="0">
              <a:lnSpc>
                <a:spcPct val="115000"/>
              </a:lnSpc>
              <a:spcBef>
                <a:spcPts val="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2pPr>
            <a:lvl3pPr marL="1828754" lvl="2" indent="-558786" rtl="0">
              <a:lnSpc>
                <a:spcPct val="115000"/>
              </a:lnSpc>
              <a:spcBef>
                <a:spcPts val="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3pPr>
            <a:lvl4pPr marL="2438339" lvl="3" indent="-558786" rtl="0">
              <a:lnSpc>
                <a:spcPct val="115000"/>
              </a:lnSpc>
              <a:spcBef>
                <a:spcPts val="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4pPr>
            <a:lvl5pPr marL="3047924" lvl="4" indent="-558786" rtl="0">
              <a:lnSpc>
                <a:spcPct val="115000"/>
              </a:lnSpc>
              <a:spcBef>
                <a:spcPts val="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5pPr>
            <a:lvl6pPr marL="3657509" lvl="5" indent="-558786" rtl="0">
              <a:lnSpc>
                <a:spcPct val="115000"/>
              </a:lnSpc>
              <a:spcBef>
                <a:spcPts val="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6pPr>
            <a:lvl7pPr marL="4267093" lvl="6" indent="-558786" rtl="0">
              <a:lnSpc>
                <a:spcPct val="115000"/>
              </a:lnSpc>
              <a:spcBef>
                <a:spcPts val="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7pPr>
            <a:lvl8pPr marL="4876678" lvl="7" indent="-558786" rtl="0">
              <a:lnSpc>
                <a:spcPct val="115000"/>
              </a:lnSpc>
              <a:spcBef>
                <a:spcPts val="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8pPr>
            <a:lvl9pPr marL="5486263" lvl="8" indent="-558786" rtl="0">
              <a:lnSpc>
                <a:spcPct val="115000"/>
              </a:lnSpc>
              <a:spcBef>
                <a:spcPts val="0"/>
              </a:spcBef>
              <a:spcAft>
                <a:spcPts val="0"/>
              </a:spcAft>
              <a:buClr>
                <a:schemeClr val="dk1"/>
              </a:buClr>
              <a:buSzPts val="3000"/>
              <a:buFont typeface="Raleway Thin"/>
              <a:buChar char="╶"/>
              <a:defRPr sz="4000">
                <a:solidFill>
                  <a:schemeClr val="dk1"/>
                </a:solidFill>
                <a:latin typeface="Raleway Thin"/>
                <a:ea typeface="Raleway Thin"/>
                <a:cs typeface="Raleway Thin"/>
                <a:sym typeface="Raleway Thin"/>
              </a:defRPr>
            </a:lvl9pPr>
          </a:lstStyle>
          <a:p>
            <a:endParaRPr/>
          </a:p>
        </p:txBody>
      </p:sp>
      <p:sp>
        <p:nvSpPr>
          <p:cNvPr id="26" name="Google Shape;26;p4"/>
          <p:cNvSpPr txBox="1"/>
          <p:nvPr/>
        </p:nvSpPr>
        <p:spPr>
          <a:xfrm>
            <a:off x="424148" y="506903"/>
            <a:ext cx="6880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b="1">
                <a:solidFill>
                  <a:schemeClr val="accent1"/>
                </a:solidFill>
                <a:latin typeface="Raleway"/>
                <a:ea typeface="Raleway"/>
                <a:cs typeface="Raleway"/>
                <a:sym typeface="Raleway"/>
              </a:rPr>
              <a:t>“</a:t>
            </a:r>
            <a:endParaRPr sz="9600" b="1">
              <a:solidFill>
                <a:schemeClr val="accent1"/>
              </a:solidFill>
              <a:latin typeface="Raleway"/>
              <a:ea typeface="Raleway"/>
              <a:cs typeface="Raleway"/>
              <a:sym typeface="Raleway"/>
            </a:endParaRPr>
          </a:p>
        </p:txBody>
      </p:sp>
      <p:sp>
        <p:nvSpPr>
          <p:cNvPr id="27" name="Google Shape;27;p4"/>
          <p:cNvSpPr txBox="1">
            <a:spLocks noGrp="1"/>
          </p:cNvSpPr>
          <p:nvPr>
            <p:ph type="sldNum" idx="12"/>
          </p:nvPr>
        </p:nvSpPr>
        <p:spPr>
          <a:xfrm>
            <a:off x="11680633" y="6346604"/>
            <a:ext cx="511200" cy="5112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fr-FR" smtClean="0"/>
              <a:pPr algn="ctr"/>
              <a:t>‹N°›</a:t>
            </a:fld>
            <a:endParaRPr lang="fr-FR"/>
          </a:p>
        </p:txBody>
      </p:sp>
    </p:spTree>
    <p:extLst>
      <p:ext uri="{BB962C8B-B14F-4D97-AF65-F5344CB8AC3E}">
        <p14:creationId xmlns:p14="http://schemas.microsoft.com/office/powerpoint/2010/main" val="2111596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solidFill>
          <a:schemeClr val="lt1"/>
        </a:solidFill>
        <a:effectLst/>
      </p:bgPr>
    </p:bg>
    <p:spTree>
      <p:nvGrpSpPr>
        <p:cNvPr id="1" name="Shape 38"/>
        <p:cNvGrpSpPr/>
        <p:nvPr/>
      </p:nvGrpSpPr>
      <p:grpSpPr>
        <a:xfrm>
          <a:off x="0" y="0"/>
          <a:ext cx="0" cy="0"/>
          <a:chOff x="0" y="0"/>
          <a:chExt cx="0" cy="0"/>
        </a:xfrm>
      </p:grpSpPr>
      <p:sp>
        <p:nvSpPr>
          <p:cNvPr id="39" name="Google Shape;39;p6"/>
          <p:cNvSpPr/>
          <p:nvPr/>
        </p:nvSpPr>
        <p:spPr>
          <a:xfrm rot="10800000">
            <a:off x="6355833" y="400"/>
            <a:ext cx="5836000" cy="5836000"/>
          </a:xfrm>
          <a:prstGeom prst="round1Rect">
            <a:avLst>
              <a:gd name="adj" fmla="val 50000"/>
            </a:avLst>
          </a:prstGeom>
          <a:solidFill>
            <a:srgbClr val="142236">
              <a:alpha val="78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6"/>
          <p:cNvSpPr/>
          <p:nvPr/>
        </p:nvSpPr>
        <p:spPr>
          <a:xfrm flipH="1">
            <a:off x="11680800" y="6346833"/>
            <a:ext cx="511200" cy="511200"/>
          </a:xfrm>
          <a:prstGeom prst="round1Rect">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6"/>
          <p:cNvSpPr txBox="1">
            <a:spLocks noGrp="1"/>
          </p:cNvSpPr>
          <p:nvPr>
            <p:ph type="title"/>
          </p:nvPr>
        </p:nvSpPr>
        <p:spPr>
          <a:xfrm>
            <a:off x="1217567" y="1112233"/>
            <a:ext cx="4622800" cy="836000"/>
          </a:xfrm>
          <a:prstGeom prst="rect">
            <a:avLst/>
          </a:prstGeom>
        </p:spPr>
        <p:txBody>
          <a:bodyPr spcFirstLastPara="1" wrap="square" lIns="0" tIns="0" rIns="0" bIns="0" anchor="b"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2" name="Google Shape;42;p6"/>
          <p:cNvSpPr txBox="1">
            <a:spLocks noGrp="1"/>
          </p:cNvSpPr>
          <p:nvPr>
            <p:ph type="body" idx="1"/>
          </p:nvPr>
        </p:nvSpPr>
        <p:spPr>
          <a:xfrm>
            <a:off x="1217567" y="2125000"/>
            <a:ext cx="4622800" cy="3711600"/>
          </a:xfrm>
          <a:prstGeom prst="rect">
            <a:avLst/>
          </a:prstGeom>
        </p:spPr>
        <p:txBody>
          <a:bodyPr spcFirstLastPara="1" wrap="square" lIns="0" tIns="0" rIns="0" bIns="0" anchor="t" anchorCtr="0">
            <a:noAutofit/>
          </a:bodyPr>
          <a:lstStyle>
            <a:lvl1pPr marL="609585" lvl="0" indent="-474121" rtl="0">
              <a:lnSpc>
                <a:spcPct val="115000"/>
              </a:lnSpc>
              <a:spcBef>
                <a:spcPts val="800"/>
              </a:spcBef>
              <a:spcAft>
                <a:spcPts val="0"/>
              </a:spcAft>
              <a:buSzPts val="2000"/>
              <a:buChar char="╸"/>
              <a:defRPr sz="2667">
                <a:solidFill>
                  <a:schemeClr val="dk2"/>
                </a:solidFill>
              </a:defRPr>
            </a:lvl1pPr>
            <a:lvl2pPr marL="1219170" lvl="1" indent="-474121" rtl="0">
              <a:lnSpc>
                <a:spcPct val="115000"/>
              </a:lnSpc>
              <a:spcBef>
                <a:spcPts val="0"/>
              </a:spcBef>
              <a:spcAft>
                <a:spcPts val="0"/>
              </a:spcAft>
              <a:buClr>
                <a:schemeClr val="dk2"/>
              </a:buClr>
              <a:buSzPts val="2000"/>
              <a:buChar char="╶"/>
              <a:defRPr sz="2667">
                <a:solidFill>
                  <a:schemeClr val="dk2"/>
                </a:solidFill>
              </a:defRPr>
            </a:lvl2pPr>
            <a:lvl3pPr marL="1828754" lvl="2" indent="-474121" rtl="0">
              <a:lnSpc>
                <a:spcPct val="115000"/>
              </a:lnSpc>
              <a:spcBef>
                <a:spcPts val="0"/>
              </a:spcBef>
              <a:spcAft>
                <a:spcPts val="0"/>
              </a:spcAft>
              <a:buSzPts val="2000"/>
              <a:buChar char="╶"/>
              <a:defRPr sz="2667">
                <a:solidFill>
                  <a:schemeClr val="dk2"/>
                </a:solidFill>
              </a:defRPr>
            </a:lvl3pPr>
            <a:lvl4pPr marL="2438339" lvl="3" indent="-474121" rtl="0">
              <a:lnSpc>
                <a:spcPct val="115000"/>
              </a:lnSpc>
              <a:spcBef>
                <a:spcPts val="0"/>
              </a:spcBef>
              <a:spcAft>
                <a:spcPts val="0"/>
              </a:spcAft>
              <a:buSzPts val="2000"/>
              <a:buChar char="╶"/>
              <a:defRPr sz="2667">
                <a:solidFill>
                  <a:schemeClr val="dk2"/>
                </a:solidFill>
              </a:defRPr>
            </a:lvl4pPr>
            <a:lvl5pPr marL="3047924" lvl="4" indent="-474121" rtl="0">
              <a:lnSpc>
                <a:spcPct val="115000"/>
              </a:lnSpc>
              <a:spcBef>
                <a:spcPts val="0"/>
              </a:spcBef>
              <a:spcAft>
                <a:spcPts val="0"/>
              </a:spcAft>
              <a:buSzPts val="2000"/>
              <a:buChar char="╶"/>
              <a:defRPr sz="2667">
                <a:solidFill>
                  <a:schemeClr val="dk2"/>
                </a:solidFill>
              </a:defRPr>
            </a:lvl5pPr>
            <a:lvl6pPr marL="3657509" lvl="5" indent="-474121" rtl="0">
              <a:lnSpc>
                <a:spcPct val="115000"/>
              </a:lnSpc>
              <a:spcBef>
                <a:spcPts val="0"/>
              </a:spcBef>
              <a:spcAft>
                <a:spcPts val="0"/>
              </a:spcAft>
              <a:buSzPts val="2000"/>
              <a:buChar char="╶"/>
              <a:defRPr sz="2667">
                <a:solidFill>
                  <a:schemeClr val="dk2"/>
                </a:solidFill>
              </a:defRPr>
            </a:lvl6pPr>
            <a:lvl7pPr marL="4267093" lvl="6" indent="-474121" rtl="0">
              <a:lnSpc>
                <a:spcPct val="115000"/>
              </a:lnSpc>
              <a:spcBef>
                <a:spcPts val="0"/>
              </a:spcBef>
              <a:spcAft>
                <a:spcPts val="0"/>
              </a:spcAft>
              <a:buSzPts val="2000"/>
              <a:buChar char="╶"/>
              <a:defRPr sz="2667">
                <a:solidFill>
                  <a:schemeClr val="dk2"/>
                </a:solidFill>
              </a:defRPr>
            </a:lvl7pPr>
            <a:lvl8pPr marL="4876678" lvl="7" indent="-474121" rtl="0">
              <a:lnSpc>
                <a:spcPct val="115000"/>
              </a:lnSpc>
              <a:spcBef>
                <a:spcPts val="0"/>
              </a:spcBef>
              <a:spcAft>
                <a:spcPts val="0"/>
              </a:spcAft>
              <a:buSzPts val="2000"/>
              <a:buChar char="╶"/>
              <a:defRPr sz="2667">
                <a:solidFill>
                  <a:schemeClr val="dk2"/>
                </a:solidFill>
              </a:defRPr>
            </a:lvl8pPr>
            <a:lvl9pPr marL="5486263" lvl="8" indent="-474121" rtl="0">
              <a:lnSpc>
                <a:spcPct val="115000"/>
              </a:lnSpc>
              <a:spcBef>
                <a:spcPts val="0"/>
              </a:spcBef>
              <a:spcAft>
                <a:spcPts val="0"/>
              </a:spcAft>
              <a:buSzPts val="2000"/>
              <a:buChar char="╶"/>
              <a:defRPr sz="2667">
                <a:solidFill>
                  <a:schemeClr val="dk2"/>
                </a:solidFill>
              </a:defRPr>
            </a:lvl9pPr>
          </a:lstStyle>
          <a:p>
            <a:endParaRPr/>
          </a:p>
        </p:txBody>
      </p:sp>
      <p:sp>
        <p:nvSpPr>
          <p:cNvPr id="43" name="Google Shape;43;p6"/>
          <p:cNvSpPr txBox="1">
            <a:spLocks noGrp="1"/>
          </p:cNvSpPr>
          <p:nvPr>
            <p:ph type="sldNum" idx="12"/>
          </p:nvPr>
        </p:nvSpPr>
        <p:spPr>
          <a:xfrm>
            <a:off x="11680633" y="6346604"/>
            <a:ext cx="511200" cy="511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fr-FR" smtClean="0"/>
              <a:pPr algn="ctr"/>
              <a:t>‹N°›</a:t>
            </a:fld>
            <a:endParaRPr lang="fr-FR"/>
          </a:p>
        </p:txBody>
      </p:sp>
    </p:spTree>
    <p:extLst>
      <p:ext uri="{BB962C8B-B14F-4D97-AF65-F5344CB8AC3E}">
        <p14:creationId xmlns:p14="http://schemas.microsoft.com/office/powerpoint/2010/main" val="163668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81D8DA-6FD0-5A46-AB87-D4C57BD5D22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AC21C3F-84FC-0D4E-BF2B-73053B150636}"/>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202AAFB-510C-2446-8A88-C897DCE6F802}"/>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5" name="Espace réservé du pied de page 4">
            <a:extLst>
              <a:ext uri="{FF2B5EF4-FFF2-40B4-BE49-F238E27FC236}">
                <a16:creationId xmlns:a16="http://schemas.microsoft.com/office/drawing/2014/main" id="{D57508E4-46B7-9347-B657-84BEB30315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6A1B9C-1357-E047-9EF9-FD99B1144DFD}"/>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73854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EBC05-5302-834D-AD87-47CDEA4C93F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BDEA5C1-D4A3-B446-B4E9-C6F2D6900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7E5637F-73D7-BD4D-B5A3-61A6DA7F4155}"/>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5" name="Espace réservé du pied de page 4">
            <a:extLst>
              <a:ext uri="{FF2B5EF4-FFF2-40B4-BE49-F238E27FC236}">
                <a16:creationId xmlns:a16="http://schemas.microsoft.com/office/drawing/2014/main" id="{075EB9F6-2F71-1E49-8C57-322F721CCB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E0D689-7676-0649-B4D8-978CDBAA52F7}"/>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778113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3030D-8063-AF4E-839C-C031D46E400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4AC35B2-BB77-8F44-AB95-D54E0D855F04}"/>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20C6888-34B0-DB43-A6B9-B619A728D4DE}"/>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E5FB218-04EC-9D4F-A2A3-128D8DE66A82}"/>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6" name="Espace réservé du pied de page 5">
            <a:extLst>
              <a:ext uri="{FF2B5EF4-FFF2-40B4-BE49-F238E27FC236}">
                <a16:creationId xmlns:a16="http://schemas.microsoft.com/office/drawing/2014/main" id="{1E730DC6-B7B4-C643-A523-98C2618F23F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C5157F2-514A-1044-8608-C2C109D2BC58}"/>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234804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0439D-2490-1846-9DE4-4A4D7FF82DA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01D3E0C-C620-234C-B8C3-5641E5FEA4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47F4A911-64CC-C946-85C4-5D10C586B139}"/>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E1E4558-6460-9944-973C-8D84668E2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D3333900-DC7E-1246-85F1-6BA30BCA4338}"/>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D9B12BA7-1700-9948-9BF6-36188AC454E5}"/>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8" name="Espace réservé du pied de page 7">
            <a:extLst>
              <a:ext uri="{FF2B5EF4-FFF2-40B4-BE49-F238E27FC236}">
                <a16:creationId xmlns:a16="http://schemas.microsoft.com/office/drawing/2014/main" id="{16C19577-E5AF-D24D-8256-CADF63D83DE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EA5C336-B35F-8B40-A05A-310F03D632A8}"/>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73877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FEB8A7-4750-4943-8090-C0FF70EE593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3BDCCAA-5FC3-0B45-8C4D-091BEB36E447}"/>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4" name="Espace réservé du pied de page 3">
            <a:extLst>
              <a:ext uri="{FF2B5EF4-FFF2-40B4-BE49-F238E27FC236}">
                <a16:creationId xmlns:a16="http://schemas.microsoft.com/office/drawing/2014/main" id="{04B8450D-992F-BC48-983D-876003CE801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7EDAF27-4857-BE4B-AA67-1D1DA5A2D2B2}"/>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256413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061C7D0-B665-494A-B4D2-BAE4C073C60A}"/>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3" name="Espace réservé du pied de page 2">
            <a:extLst>
              <a:ext uri="{FF2B5EF4-FFF2-40B4-BE49-F238E27FC236}">
                <a16:creationId xmlns:a16="http://schemas.microsoft.com/office/drawing/2014/main" id="{9FD5BDC0-A823-4D46-A1D8-91758351BB6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2D8B7A2-0C3C-9B46-A6AA-F1D665946ECA}"/>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274694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553F8F-B92C-DE49-8AE3-DA03C1CCCFE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EE2BE0-F005-8D46-8C41-6B74E5342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EC035FFC-009C-834A-A109-801C074B3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C22DCA6-BC15-C94B-B36B-0BAB30AB5D07}"/>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6" name="Espace réservé du pied de page 5">
            <a:extLst>
              <a:ext uri="{FF2B5EF4-FFF2-40B4-BE49-F238E27FC236}">
                <a16:creationId xmlns:a16="http://schemas.microsoft.com/office/drawing/2014/main" id="{FDA01AF7-FF8C-8C40-8081-8A4A6386FF6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D990A9-DFAA-8C42-99C9-652F914FF019}"/>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307867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8CE807-EBF1-0547-8120-94A03DDCD79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81E2849-295E-7844-B23B-D0B6F44A7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D7149B6-CE91-DF40-9D85-BB06B14FA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8E80E48C-D968-1048-B42F-274AE8775A29}"/>
              </a:ext>
            </a:extLst>
          </p:cNvPr>
          <p:cNvSpPr>
            <a:spLocks noGrp="1"/>
          </p:cNvSpPr>
          <p:nvPr>
            <p:ph type="dt" sz="half" idx="10"/>
          </p:nvPr>
        </p:nvSpPr>
        <p:spPr/>
        <p:txBody>
          <a:bodyPr/>
          <a:lstStyle/>
          <a:p>
            <a:fld id="{438B70BC-C9E6-0D4E-B2FD-D9645E611DCD}" type="datetimeFigureOut">
              <a:rPr lang="fr-FR" smtClean="0"/>
              <a:t>05/12/2023</a:t>
            </a:fld>
            <a:endParaRPr lang="fr-FR"/>
          </a:p>
        </p:txBody>
      </p:sp>
      <p:sp>
        <p:nvSpPr>
          <p:cNvPr id="6" name="Espace réservé du pied de page 5">
            <a:extLst>
              <a:ext uri="{FF2B5EF4-FFF2-40B4-BE49-F238E27FC236}">
                <a16:creationId xmlns:a16="http://schemas.microsoft.com/office/drawing/2014/main" id="{E1DD0706-0E57-F345-9AD5-B3A8ACD150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7D192BA-DA68-AB43-BD89-12AC819A1DC1}"/>
              </a:ext>
            </a:extLst>
          </p:cNvPr>
          <p:cNvSpPr>
            <a:spLocks noGrp="1"/>
          </p:cNvSpPr>
          <p:nvPr>
            <p:ph type="sldNum" sz="quarter" idx="12"/>
          </p:nvPr>
        </p:nvSpPr>
        <p:spPr/>
        <p:txBody>
          <a:bodyPr/>
          <a:lstStyle/>
          <a:p>
            <a:fld id="{C488E5E8-4FA3-EA4D-954C-069F039F3901}" type="slidenum">
              <a:rPr lang="fr-FR" smtClean="0"/>
              <a:t>‹N°›</a:t>
            </a:fld>
            <a:endParaRPr lang="fr-FR"/>
          </a:p>
        </p:txBody>
      </p:sp>
    </p:spTree>
    <p:extLst>
      <p:ext uri="{BB962C8B-B14F-4D97-AF65-F5344CB8AC3E}">
        <p14:creationId xmlns:p14="http://schemas.microsoft.com/office/powerpoint/2010/main" val="397782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31E631-9761-C04A-9B09-D7660C0D95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B5C2F53-65FC-BA4F-B9B8-E44C98815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58FBC55-8C3C-6640-B00B-79E34BC157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B70BC-C9E6-0D4E-B2FD-D9645E611DCD}" type="datetimeFigureOut">
              <a:rPr lang="fr-FR" smtClean="0"/>
              <a:t>05/12/2023</a:t>
            </a:fld>
            <a:endParaRPr lang="fr-FR"/>
          </a:p>
        </p:txBody>
      </p:sp>
      <p:sp>
        <p:nvSpPr>
          <p:cNvPr id="5" name="Espace réservé du pied de page 4">
            <a:extLst>
              <a:ext uri="{FF2B5EF4-FFF2-40B4-BE49-F238E27FC236}">
                <a16:creationId xmlns:a16="http://schemas.microsoft.com/office/drawing/2014/main" id="{2EA54842-9FC4-584E-A661-FFC6D8C8C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7783EFE-9897-BD4E-A44E-7FFA98317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8E5E8-4FA3-EA4D-954C-069F039F3901}" type="slidenum">
              <a:rPr lang="fr-FR" smtClean="0"/>
              <a:t>‹N°›</a:t>
            </a:fld>
            <a:endParaRPr lang="fr-FR"/>
          </a:p>
        </p:txBody>
      </p:sp>
    </p:spTree>
    <p:extLst>
      <p:ext uri="{BB962C8B-B14F-4D97-AF65-F5344CB8AC3E}">
        <p14:creationId xmlns:p14="http://schemas.microsoft.com/office/powerpoint/2010/main" val="1829943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CB9B18-2CE2-694E-BA15-73F1213E8EEF}"/>
              </a:ext>
            </a:extLst>
          </p:cNvPr>
          <p:cNvPicPr>
            <a:picLocks noChangeAspect="1"/>
          </p:cNvPicPr>
          <p:nvPr/>
        </p:nvPicPr>
        <p:blipFill>
          <a:blip r:embed="rId3"/>
          <a:stretch>
            <a:fillRect/>
          </a:stretch>
        </p:blipFill>
        <p:spPr>
          <a:xfrm>
            <a:off x="847640" y="939116"/>
            <a:ext cx="10270672" cy="3909976"/>
          </a:xfrm>
          <a:prstGeom prst="rect">
            <a:avLst/>
          </a:prstGeom>
        </p:spPr>
      </p:pic>
    </p:spTree>
    <p:extLst>
      <p:ext uri="{BB962C8B-B14F-4D97-AF65-F5344CB8AC3E}">
        <p14:creationId xmlns:p14="http://schemas.microsoft.com/office/powerpoint/2010/main" val="288329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D0D22A-A5A9-4741-BB97-08188F3BFA57}"/>
              </a:ext>
            </a:extLst>
          </p:cNvPr>
          <p:cNvPicPr>
            <a:picLocks noChangeAspect="1"/>
          </p:cNvPicPr>
          <p:nvPr/>
        </p:nvPicPr>
        <p:blipFill>
          <a:blip r:embed="rId2"/>
          <a:stretch>
            <a:fillRect/>
          </a:stretch>
        </p:blipFill>
        <p:spPr>
          <a:xfrm>
            <a:off x="190392" y="182110"/>
            <a:ext cx="11843565" cy="6568646"/>
          </a:xfrm>
          <a:prstGeom prst="rect">
            <a:avLst/>
          </a:prstGeom>
        </p:spPr>
      </p:pic>
    </p:spTree>
    <p:extLst>
      <p:ext uri="{BB962C8B-B14F-4D97-AF65-F5344CB8AC3E}">
        <p14:creationId xmlns:p14="http://schemas.microsoft.com/office/powerpoint/2010/main" val="4121585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9DC9F3-5542-1246-8436-6449BFB9045F}"/>
              </a:ext>
            </a:extLst>
          </p:cNvPr>
          <p:cNvPicPr>
            <a:picLocks noChangeAspect="1"/>
          </p:cNvPicPr>
          <p:nvPr/>
        </p:nvPicPr>
        <p:blipFill>
          <a:blip r:embed="rId2"/>
          <a:stretch>
            <a:fillRect/>
          </a:stretch>
        </p:blipFill>
        <p:spPr>
          <a:xfrm>
            <a:off x="132633" y="1087396"/>
            <a:ext cx="11933839" cy="5436972"/>
          </a:xfrm>
          <a:prstGeom prst="rect">
            <a:avLst/>
          </a:prstGeom>
        </p:spPr>
      </p:pic>
    </p:spTree>
    <p:extLst>
      <p:ext uri="{BB962C8B-B14F-4D97-AF65-F5344CB8AC3E}">
        <p14:creationId xmlns:p14="http://schemas.microsoft.com/office/powerpoint/2010/main" val="315446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76AD95A-0C30-0444-A7A8-69059D178B3F}"/>
              </a:ext>
            </a:extLst>
          </p:cNvPr>
          <p:cNvPicPr>
            <a:picLocks noChangeAspect="1"/>
          </p:cNvPicPr>
          <p:nvPr/>
        </p:nvPicPr>
        <p:blipFill>
          <a:blip r:embed="rId2"/>
          <a:stretch>
            <a:fillRect/>
          </a:stretch>
        </p:blipFill>
        <p:spPr>
          <a:xfrm>
            <a:off x="1843548" y="157836"/>
            <a:ext cx="7683910" cy="6630324"/>
          </a:xfrm>
          <a:prstGeom prst="rect">
            <a:avLst/>
          </a:prstGeom>
        </p:spPr>
      </p:pic>
    </p:spTree>
    <p:extLst>
      <p:ext uri="{BB962C8B-B14F-4D97-AF65-F5344CB8AC3E}">
        <p14:creationId xmlns:p14="http://schemas.microsoft.com/office/powerpoint/2010/main" val="873039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2CB20B-749F-2248-82E1-5ABF38D79054}"/>
              </a:ext>
            </a:extLst>
          </p:cNvPr>
          <p:cNvPicPr>
            <a:picLocks noChangeAspect="1"/>
          </p:cNvPicPr>
          <p:nvPr/>
        </p:nvPicPr>
        <p:blipFill>
          <a:blip r:embed="rId2"/>
          <a:stretch>
            <a:fillRect/>
          </a:stretch>
        </p:blipFill>
        <p:spPr>
          <a:xfrm>
            <a:off x="689537" y="206477"/>
            <a:ext cx="10386501" cy="6190877"/>
          </a:xfrm>
          <a:prstGeom prst="rect">
            <a:avLst/>
          </a:prstGeom>
        </p:spPr>
      </p:pic>
    </p:spTree>
    <p:extLst>
      <p:ext uri="{BB962C8B-B14F-4D97-AF65-F5344CB8AC3E}">
        <p14:creationId xmlns:p14="http://schemas.microsoft.com/office/powerpoint/2010/main" val="150039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21F7CE-16EA-7E46-A025-80F099B8F364}"/>
              </a:ext>
            </a:extLst>
          </p:cNvPr>
          <p:cNvPicPr>
            <a:picLocks noChangeAspect="1"/>
          </p:cNvPicPr>
          <p:nvPr/>
        </p:nvPicPr>
        <p:blipFill>
          <a:blip r:embed="rId2"/>
          <a:stretch>
            <a:fillRect/>
          </a:stretch>
        </p:blipFill>
        <p:spPr>
          <a:xfrm>
            <a:off x="24688" y="-19878"/>
            <a:ext cx="12142623" cy="6858000"/>
          </a:xfrm>
          <a:prstGeom prst="rect">
            <a:avLst/>
          </a:prstGeom>
        </p:spPr>
      </p:pic>
    </p:spTree>
    <p:extLst>
      <p:ext uri="{BB962C8B-B14F-4D97-AF65-F5344CB8AC3E}">
        <p14:creationId xmlns:p14="http://schemas.microsoft.com/office/powerpoint/2010/main" val="279061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7481BB-1B78-4241-AF4E-288C3F4C7F05}"/>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8C8BBC31-B841-2449-A50D-F66C9026362A}"/>
              </a:ext>
            </a:extLst>
          </p:cNvPr>
          <p:cNvSpPr>
            <a:spLocks noGrp="1"/>
          </p:cNvSpPr>
          <p:nvPr>
            <p:ph type="subTitle" idx="1"/>
          </p:nvPr>
        </p:nvSpPr>
        <p:spPr/>
        <p:txBody>
          <a:bodyPr/>
          <a:lstStyle/>
          <a:p>
            <a:endParaRPr lang="fr-FR"/>
          </a:p>
        </p:txBody>
      </p:sp>
      <p:pic>
        <p:nvPicPr>
          <p:cNvPr id="7" name="Image 6">
            <a:extLst>
              <a:ext uri="{FF2B5EF4-FFF2-40B4-BE49-F238E27FC236}">
                <a16:creationId xmlns:a16="http://schemas.microsoft.com/office/drawing/2014/main" id="{B197C755-A581-CF4B-91F9-331AF60966B6}"/>
              </a:ext>
            </a:extLst>
          </p:cNvPr>
          <p:cNvPicPr>
            <a:picLocks noChangeAspect="1"/>
          </p:cNvPicPr>
          <p:nvPr/>
        </p:nvPicPr>
        <p:blipFill>
          <a:blip r:embed="rId2"/>
          <a:stretch>
            <a:fillRect/>
          </a:stretch>
        </p:blipFill>
        <p:spPr>
          <a:xfrm>
            <a:off x="178120" y="82797"/>
            <a:ext cx="11867128" cy="6684892"/>
          </a:xfrm>
          <a:prstGeom prst="rect">
            <a:avLst/>
          </a:prstGeom>
        </p:spPr>
      </p:pic>
    </p:spTree>
    <p:extLst>
      <p:ext uri="{BB962C8B-B14F-4D97-AF65-F5344CB8AC3E}">
        <p14:creationId xmlns:p14="http://schemas.microsoft.com/office/powerpoint/2010/main" val="231564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4E05A3-E9D5-CA4A-ACAF-293D098A7ECD}"/>
              </a:ext>
            </a:extLst>
          </p:cNvPr>
          <p:cNvPicPr>
            <a:picLocks noChangeAspect="1"/>
          </p:cNvPicPr>
          <p:nvPr/>
        </p:nvPicPr>
        <p:blipFill>
          <a:blip r:embed="rId2"/>
          <a:stretch>
            <a:fillRect/>
          </a:stretch>
        </p:blipFill>
        <p:spPr>
          <a:xfrm>
            <a:off x="1247" y="0"/>
            <a:ext cx="12189506" cy="6858000"/>
          </a:xfrm>
          <a:prstGeom prst="rect">
            <a:avLst/>
          </a:prstGeom>
        </p:spPr>
      </p:pic>
    </p:spTree>
    <p:extLst>
      <p:ext uri="{BB962C8B-B14F-4D97-AF65-F5344CB8AC3E}">
        <p14:creationId xmlns:p14="http://schemas.microsoft.com/office/powerpoint/2010/main" val="2846034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6EF24C-CCCF-114E-BA26-C0B0965E2E7A}"/>
              </a:ext>
            </a:extLst>
          </p:cNvPr>
          <p:cNvPicPr>
            <a:picLocks noChangeAspect="1"/>
          </p:cNvPicPr>
          <p:nvPr/>
        </p:nvPicPr>
        <p:blipFill>
          <a:blip r:embed="rId2"/>
          <a:stretch>
            <a:fillRect/>
          </a:stretch>
        </p:blipFill>
        <p:spPr>
          <a:xfrm>
            <a:off x="187036" y="66906"/>
            <a:ext cx="2406316" cy="6858000"/>
          </a:xfrm>
          <a:prstGeom prst="rect">
            <a:avLst/>
          </a:prstGeom>
        </p:spPr>
      </p:pic>
      <p:pic>
        <p:nvPicPr>
          <p:cNvPr id="6" name="Image 5">
            <a:extLst>
              <a:ext uri="{FF2B5EF4-FFF2-40B4-BE49-F238E27FC236}">
                <a16:creationId xmlns:a16="http://schemas.microsoft.com/office/drawing/2014/main" id="{7E778895-6B25-2544-A983-CD98E457E016}"/>
              </a:ext>
            </a:extLst>
          </p:cNvPr>
          <p:cNvPicPr>
            <a:picLocks noChangeAspect="1"/>
          </p:cNvPicPr>
          <p:nvPr/>
        </p:nvPicPr>
        <p:blipFill>
          <a:blip r:embed="rId3"/>
          <a:stretch>
            <a:fillRect/>
          </a:stretch>
        </p:blipFill>
        <p:spPr>
          <a:xfrm>
            <a:off x="2561262" y="89209"/>
            <a:ext cx="3081256" cy="2702117"/>
          </a:xfrm>
          <a:prstGeom prst="rect">
            <a:avLst/>
          </a:prstGeom>
        </p:spPr>
      </p:pic>
    </p:spTree>
    <p:extLst>
      <p:ext uri="{BB962C8B-B14F-4D97-AF65-F5344CB8AC3E}">
        <p14:creationId xmlns:p14="http://schemas.microsoft.com/office/powerpoint/2010/main" val="1326279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C5877F4C-20AF-7047-BC2A-6E90919853CC}"/>
              </a:ext>
            </a:extLst>
          </p:cNvPr>
          <p:cNvSpPr txBox="1"/>
          <p:nvPr/>
        </p:nvSpPr>
        <p:spPr>
          <a:xfrm>
            <a:off x="534567" y="422333"/>
            <a:ext cx="2510174" cy="523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noyau central </a:t>
            </a:r>
          </a:p>
        </p:txBody>
      </p:sp>
      <p:pic>
        <p:nvPicPr>
          <p:cNvPr id="3" name="Image 4">
            <a:extLst>
              <a:ext uri="{FF2B5EF4-FFF2-40B4-BE49-F238E27FC236}">
                <a16:creationId xmlns:a16="http://schemas.microsoft.com/office/drawing/2014/main" id="{655B6B61-61C9-7B4A-82B6-DE1BA6ECE339}"/>
              </a:ext>
            </a:extLst>
          </p:cNvPr>
          <p:cNvPicPr>
            <a:picLocks noChangeAspect="1"/>
          </p:cNvPicPr>
          <p:nvPr/>
        </p:nvPicPr>
        <p:blipFill>
          <a:blip r:embed="rId2"/>
          <a:stretch>
            <a:fillRect/>
          </a:stretch>
        </p:blipFill>
        <p:spPr>
          <a:xfrm>
            <a:off x="415585" y="1147791"/>
            <a:ext cx="3086529" cy="3162745"/>
          </a:xfrm>
          <a:prstGeom prst="rect">
            <a:avLst/>
          </a:prstGeom>
          <a:noFill/>
          <a:ln cap="flat">
            <a:noFill/>
          </a:ln>
        </p:spPr>
      </p:pic>
      <p:sp>
        <p:nvSpPr>
          <p:cNvPr id="4" name="ZoneTexte 6">
            <a:extLst>
              <a:ext uri="{FF2B5EF4-FFF2-40B4-BE49-F238E27FC236}">
                <a16:creationId xmlns:a16="http://schemas.microsoft.com/office/drawing/2014/main" id="{CB9C988D-F198-CE45-BFAC-D9F948E3914C}"/>
              </a:ext>
            </a:extLst>
          </p:cNvPr>
          <p:cNvSpPr txBox="1"/>
          <p:nvPr/>
        </p:nvSpPr>
        <p:spPr>
          <a:xfrm>
            <a:off x="534567" y="4865997"/>
            <a:ext cx="5706669" cy="1569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L’immeuble repose sur l'existence d'un massif noyau de béton armé au cœur du bâtiment , a chaque niveau quatre larges poutres partent de chaque angle du noyau </a:t>
            </a:r>
          </a:p>
        </p:txBody>
      </p:sp>
      <p:pic>
        <p:nvPicPr>
          <p:cNvPr id="5" name="Image 11">
            <a:extLst>
              <a:ext uri="{FF2B5EF4-FFF2-40B4-BE49-F238E27FC236}">
                <a16:creationId xmlns:a16="http://schemas.microsoft.com/office/drawing/2014/main" id="{FBFD923F-5713-0648-9715-191DDF14E5F9}"/>
              </a:ext>
            </a:extLst>
          </p:cNvPr>
          <p:cNvPicPr>
            <a:picLocks noChangeAspect="1"/>
          </p:cNvPicPr>
          <p:nvPr/>
        </p:nvPicPr>
        <p:blipFill>
          <a:blip r:embed="rId3"/>
          <a:stretch>
            <a:fillRect/>
          </a:stretch>
        </p:blipFill>
        <p:spPr>
          <a:xfrm>
            <a:off x="6409276" y="5101391"/>
            <a:ext cx="2221379" cy="1569659"/>
          </a:xfrm>
          <a:prstGeom prst="rect">
            <a:avLst/>
          </a:prstGeom>
          <a:noFill/>
          <a:ln w="9528" cap="flat">
            <a:solidFill>
              <a:srgbClr val="000000"/>
            </a:solidFill>
            <a:prstDash val="solid"/>
            <a:miter/>
          </a:ln>
        </p:spPr>
      </p:pic>
      <p:sp>
        <p:nvSpPr>
          <p:cNvPr id="6" name="AutoShape 2" descr="Résultat de recherche d'images pour &quot;gratte ciel noyau central&quot;">
            <a:extLst>
              <a:ext uri="{FF2B5EF4-FFF2-40B4-BE49-F238E27FC236}">
                <a16:creationId xmlns:a16="http://schemas.microsoft.com/office/drawing/2014/main" id="{5B4E36C7-34D8-2946-AE7F-0BFB8E248976}"/>
              </a:ext>
            </a:extLst>
          </p:cNvPr>
          <p:cNvSpPr/>
          <p:nvPr/>
        </p:nvSpPr>
        <p:spPr>
          <a:xfrm>
            <a:off x="5943600" y="1876924"/>
            <a:ext cx="1704478" cy="1704478"/>
          </a:xfrm>
          <a:prstGeom prst="rect">
            <a:avLst/>
          </a:prstGeom>
          <a:noFill/>
          <a:ln cap="flat">
            <a:noFill/>
            <a:prstDash val="solid"/>
          </a:ln>
        </p:spPr>
        <p:txBody>
          <a:bodyPr vert="horz" wrap="square" lIns="91440" tIns="45720" rIns="91440" bIns="45720" anchor="t"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7" name="AutoShape 6">
            <a:extLst>
              <a:ext uri="{FF2B5EF4-FFF2-40B4-BE49-F238E27FC236}">
                <a16:creationId xmlns:a16="http://schemas.microsoft.com/office/drawing/2014/main" id="{31496CC0-5CE2-6B4D-B53D-71460CED6987}"/>
              </a:ext>
            </a:extLst>
          </p:cNvPr>
          <p:cNvSpPr/>
          <p:nvPr/>
        </p:nvSpPr>
        <p:spPr>
          <a:xfrm>
            <a:off x="4636163" y="1207163"/>
            <a:ext cx="2687055" cy="2687055"/>
          </a:xfrm>
          <a:prstGeom prst="rect">
            <a:avLst/>
          </a:prstGeom>
          <a:noFill/>
          <a:ln cap="flat">
            <a:noFill/>
            <a:prstDash val="solid"/>
          </a:ln>
        </p:spPr>
        <p:txBody>
          <a:bodyPr vert="horz" wrap="square" lIns="91440" tIns="45720" rIns="91440" bIns="45720" anchor="t"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8" name="Image 17">
            <a:extLst>
              <a:ext uri="{FF2B5EF4-FFF2-40B4-BE49-F238E27FC236}">
                <a16:creationId xmlns:a16="http://schemas.microsoft.com/office/drawing/2014/main" id="{DFBA4B0D-2A1F-274A-8718-2F379D893CB0}"/>
              </a:ext>
            </a:extLst>
          </p:cNvPr>
          <p:cNvPicPr>
            <a:picLocks noChangeAspect="1"/>
          </p:cNvPicPr>
          <p:nvPr/>
        </p:nvPicPr>
        <p:blipFill>
          <a:blip r:embed="rId4"/>
          <a:srcRect b="1698"/>
          <a:stretch>
            <a:fillRect/>
          </a:stretch>
        </p:blipFill>
        <p:spPr>
          <a:xfrm>
            <a:off x="7020927" y="93031"/>
            <a:ext cx="3219446" cy="4848697"/>
          </a:xfrm>
          <a:prstGeom prst="rect">
            <a:avLst/>
          </a:prstGeom>
          <a:noFill/>
          <a:ln cap="flat">
            <a:noFill/>
          </a:ln>
        </p:spPr>
      </p:pic>
      <p:pic>
        <p:nvPicPr>
          <p:cNvPr id="9" name="Image 19">
            <a:extLst>
              <a:ext uri="{FF2B5EF4-FFF2-40B4-BE49-F238E27FC236}">
                <a16:creationId xmlns:a16="http://schemas.microsoft.com/office/drawing/2014/main" id="{E149128B-3E54-8B41-A402-1F39E32D4D94}"/>
              </a:ext>
            </a:extLst>
          </p:cNvPr>
          <p:cNvPicPr>
            <a:picLocks noChangeAspect="1"/>
          </p:cNvPicPr>
          <p:nvPr/>
        </p:nvPicPr>
        <p:blipFill>
          <a:blip r:embed="rId5"/>
          <a:srcRect b="2038"/>
          <a:stretch>
            <a:fillRect/>
          </a:stretch>
        </p:blipFill>
        <p:spPr>
          <a:xfrm>
            <a:off x="3594469" y="159654"/>
            <a:ext cx="3526987" cy="4782074"/>
          </a:xfrm>
          <a:prstGeom prst="rect">
            <a:avLst/>
          </a:prstGeom>
          <a:noFill/>
          <a:ln cap="flat">
            <a:noFill/>
          </a:ln>
        </p:spPr>
      </p:pic>
    </p:spTree>
    <p:extLst>
      <p:ext uri="{BB962C8B-B14F-4D97-AF65-F5344CB8AC3E}">
        <p14:creationId xmlns:p14="http://schemas.microsoft.com/office/powerpoint/2010/main" val="2220390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7947016F-26C1-1648-9DB9-838B02694EC6}"/>
              </a:ext>
            </a:extLst>
          </p:cNvPr>
          <p:cNvSpPr txBox="1"/>
          <p:nvPr/>
        </p:nvSpPr>
        <p:spPr>
          <a:xfrm>
            <a:off x="534567" y="6373"/>
            <a:ext cx="2510174" cy="523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noyau central </a:t>
            </a:r>
          </a:p>
        </p:txBody>
      </p:sp>
      <p:pic>
        <p:nvPicPr>
          <p:cNvPr id="3" name="Picture 2" descr="Résultat de recherche d'images pour &quot;tour montparnasse structure&quot;">
            <a:extLst>
              <a:ext uri="{FF2B5EF4-FFF2-40B4-BE49-F238E27FC236}">
                <a16:creationId xmlns:a16="http://schemas.microsoft.com/office/drawing/2014/main" id="{4535DD3A-5586-CA4B-AB62-6A3CCD912A74}"/>
              </a:ext>
            </a:extLst>
          </p:cNvPr>
          <p:cNvPicPr>
            <a:picLocks noChangeAspect="1"/>
          </p:cNvPicPr>
          <p:nvPr/>
        </p:nvPicPr>
        <p:blipFill>
          <a:blip r:embed="rId3"/>
          <a:srcRect l="5226" r="39042"/>
          <a:stretch>
            <a:fillRect/>
          </a:stretch>
        </p:blipFill>
        <p:spPr>
          <a:xfrm>
            <a:off x="240633" y="567513"/>
            <a:ext cx="2354735" cy="3232486"/>
          </a:xfrm>
          <a:prstGeom prst="rect">
            <a:avLst/>
          </a:prstGeom>
          <a:noFill/>
          <a:ln cap="flat">
            <a:noFill/>
          </a:ln>
        </p:spPr>
      </p:pic>
      <p:cxnSp>
        <p:nvCxnSpPr>
          <p:cNvPr id="4" name="Connecteur droit avec flèche 3">
            <a:extLst>
              <a:ext uri="{FF2B5EF4-FFF2-40B4-BE49-F238E27FC236}">
                <a16:creationId xmlns:a16="http://schemas.microsoft.com/office/drawing/2014/main" id="{4FB1AEE3-D3C9-5840-8CE6-49D40C8F9809}"/>
              </a:ext>
            </a:extLst>
          </p:cNvPr>
          <p:cNvCxnSpPr/>
          <p:nvPr/>
        </p:nvCxnSpPr>
        <p:spPr>
          <a:xfrm>
            <a:off x="2633298" y="2179737"/>
            <a:ext cx="529392" cy="0"/>
          </a:xfrm>
          <a:prstGeom prst="straightConnector1">
            <a:avLst/>
          </a:prstGeom>
          <a:noFill/>
          <a:ln w="57150" cap="flat">
            <a:solidFill>
              <a:srgbClr val="FF0000"/>
            </a:solidFill>
            <a:prstDash val="solid"/>
            <a:miter/>
            <a:tailEnd type="arrow"/>
          </a:ln>
        </p:spPr>
      </p:cxnSp>
      <p:sp>
        <p:nvSpPr>
          <p:cNvPr id="5" name="ZoneTexte 7">
            <a:extLst>
              <a:ext uri="{FF2B5EF4-FFF2-40B4-BE49-F238E27FC236}">
                <a16:creationId xmlns:a16="http://schemas.microsoft.com/office/drawing/2014/main" id="{D1FE4E1C-1FCF-3946-8D98-FE45B8BE041F}"/>
              </a:ext>
            </a:extLst>
          </p:cNvPr>
          <p:cNvSpPr txBox="1"/>
          <p:nvPr/>
        </p:nvSpPr>
        <p:spPr>
          <a:xfrm>
            <a:off x="1652759" y="3802751"/>
            <a:ext cx="2725232"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1200" cap="none" spc="0" baseline="0">
                <a:solidFill>
                  <a:srgbClr val="000000"/>
                </a:solidFill>
                <a:uFillTx/>
                <a:latin typeface="Calibri"/>
              </a:rPr>
              <a:t>Tour Montparnasse – paris </a:t>
            </a:r>
          </a:p>
        </p:txBody>
      </p:sp>
      <p:pic>
        <p:nvPicPr>
          <p:cNvPr id="6" name="Picture 4" descr="Résultat de recherche d'images pour &quot;tour montparnasse&quot;">
            <a:extLst>
              <a:ext uri="{FF2B5EF4-FFF2-40B4-BE49-F238E27FC236}">
                <a16:creationId xmlns:a16="http://schemas.microsoft.com/office/drawing/2014/main" id="{71C5A7B4-5612-974A-ADB2-03DC3D3AED44}"/>
              </a:ext>
            </a:extLst>
          </p:cNvPr>
          <p:cNvPicPr>
            <a:picLocks noChangeAspect="1"/>
          </p:cNvPicPr>
          <p:nvPr/>
        </p:nvPicPr>
        <p:blipFill>
          <a:blip r:embed="rId4"/>
          <a:srcRect l="15755" r="31755"/>
          <a:stretch>
            <a:fillRect/>
          </a:stretch>
        </p:blipFill>
        <p:spPr>
          <a:xfrm>
            <a:off x="3200619" y="563499"/>
            <a:ext cx="2354735" cy="3232486"/>
          </a:xfrm>
          <a:prstGeom prst="rect">
            <a:avLst/>
          </a:prstGeom>
          <a:noFill/>
          <a:ln cap="flat">
            <a:noFill/>
          </a:ln>
        </p:spPr>
      </p:pic>
      <p:pic>
        <p:nvPicPr>
          <p:cNvPr id="7" name="Picture 6" descr="Résultat de recherche d'images pour &quot;gratte ciel noyau central&quot;">
            <a:extLst>
              <a:ext uri="{FF2B5EF4-FFF2-40B4-BE49-F238E27FC236}">
                <a16:creationId xmlns:a16="http://schemas.microsoft.com/office/drawing/2014/main" id="{3049D29C-0BC8-404C-9E73-138AC30CF725}"/>
              </a:ext>
            </a:extLst>
          </p:cNvPr>
          <p:cNvPicPr>
            <a:picLocks noChangeAspect="1"/>
          </p:cNvPicPr>
          <p:nvPr/>
        </p:nvPicPr>
        <p:blipFill>
          <a:blip r:embed="rId5"/>
          <a:srcRect/>
          <a:stretch>
            <a:fillRect/>
          </a:stretch>
        </p:blipFill>
        <p:spPr>
          <a:xfrm>
            <a:off x="3200619" y="4207245"/>
            <a:ext cx="2354735" cy="2328519"/>
          </a:xfrm>
          <a:prstGeom prst="rect">
            <a:avLst/>
          </a:prstGeom>
          <a:noFill/>
          <a:ln cap="flat">
            <a:noFill/>
          </a:ln>
        </p:spPr>
      </p:pic>
      <p:pic>
        <p:nvPicPr>
          <p:cNvPr id="8" name="Picture 10" descr="Résultat de recherche d'images pour &quot;Vauxhall Tower&quot;">
            <a:extLst>
              <a:ext uri="{FF2B5EF4-FFF2-40B4-BE49-F238E27FC236}">
                <a16:creationId xmlns:a16="http://schemas.microsoft.com/office/drawing/2014/main" id="{A6DAA509-BE25-1240-A255-466CBC0C4567}"/>
              </a:ext>
            </a:extLst>
          </p:cNvPr>
          <p:cNvPicPr>
            <a:picLocks noChangeAspect="1"/>
          </p:cNvPicPr>
          <p:nvPr/>
        </p:nvPicPr>
        <p:blipFill>
          <a:blip r:embed="rId6"/>
          <a:srcRect l="20370" t="93" r="28479" b="-93"/>
          <a:stretch>
            <a:fillRect/>
          </a:stretch>
        </p:blipFill>
        <p:spPr>
          <a:xfrm>
            <a:off x="5903494" y="563499"/>
            <a:ext cx="3533890" cy="4605905"/>
          </a:xfrm>
          <a:prstGeom prst="rect">
            <a:avLst/>
          </a:prstGeom>
          <a:noFill/>
          <a:ln cap="flat">
            <a:noFill/>
          </a:ln>
        </p:spPr>
      </p:pic>
      <p:pic>
        <p:nvPicPr>
          <p:cNvPr id="9" name="Picture 12" descr="Résultat de recherche d'images pour &quot;Vauxhall Tower&quot;">
            <a:extLst>
              <a:ext uri="{FF2B5EF4-FFF2-40B4-BE49-F238E27FC236}">
                <a16:creationId xmlns:a16="http://schemas.microsoft.com/office/drawing/2014/main" id="{C619E4F2-99D6-AD4C-925C-A9EFB9FA7E41}"/>
              </a:ext>
            </a:extLst>
          </p:cNvPr>
          <p:cNvPicPr>
            <a:picLocks noChangeAspect="1"/>
          </p:cNvPicPr>
          <p:nvPr/>
        </p:nvPicPr>
        <p:blipFill>
          <a:blip r:embed="rId7"/>
          <a:srcRect/>
          <a:stretch>
            <a:fillRect/>
          </a:stretch>
        </p:blipFill>
        <p:spPr>
          <a:xfrm>
            <a:off x="240633" y="4207245"/>
            <a:ext cx="2359920" cy="2328519"/>
          </a:xfrm>
          <a:prstGeom prst="rect">
            <a:avLst/>
          </a:prstGeom>
          <a:noFill/>
          <a:ln cap="flat">
            <a:noFill/>
          </a:ln>
        </p:spPr>
      </p:pic>
      <p:sp>
        <p:nvSpPr>
          <p:cNvPr id="10" name="ZoneTexte 9">
            <a:extLst>
              <a:ext uri="{FF2B5EF4-FFF2-40B4-BE49-F238E27FC236}">
                <a16:creationId xmlns:a16="http://schemas.microsoft.com/office/drawing/2014/main" id="{E613E774-3D75-024D-80DA-9BFDD991A1A7}"/>
              </a:ext>
            </a:extLst>
          </p:cNvPr>
          <p:cNvSpPr txBox="1"/>
          <p:nvPr/>
        </p:nvSpPr>
        <p:spPr>
          <a:xfrm>
            <a:off x="667091" y="6535765"/>
            <a:ext cx="1501819"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1200" cap="none" spc="0" baseline="0">
                <a:solidFill>
                  <a:srgbClr val="000000"/>
                </a:solidFill>
                <a:uFillTx/>
                <a:latin typeface="Calibri"/>
              </a:rPr>
              <a:t>Vauxhall cross</a:t>
            </a:r>
          </a:p>
        </p:txBody>
      </p:sp>
      <p:sp>
        <p:nvSpPr>
          <p:cNvPr id="11" name="ZoneTexte 14">
            <a:extLst>
              <a:ext uri="{FF2B5EF4-FFF2-40B4-BE49-F238E27FC236}">
                <a16:creationId xmlns:a16="http://schemas.microsoft.com/office/drawing/2014/main" id="{CC668431-54E3-4948-ACC6-7E6664B61E33}"/>
              </a:ext>
            </a:extLst>
          </p:cNvPr>
          <p:cNvSpPr txBox="1"/>
          <p:nvPr/>
        </p:nvSpPr>
        <p:spPr>
          <a:xfrm>
            <a:off x="3162690" y="6535765"/>
            <a:ext cx="244650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1200" cap="none" spc="0" baseline="0">
                <a:solidFill>
                  <a:srgbClr val="000000"/>
                </a:solidFill>
                <a:uFillTx/>
                <a:latin typeface="Calibri"/>
              </a:rPr>
              <a:t>Gratte ciel a Manhattan </a:t>
            </a:r>
          </a:p>
        </p:txBody>
      </p:sp>
      <p:sp>
        <p:nvSpPr>
          <p:cNvPr id="12" name="ZoneTexte 15">
            <a:extLst>
              <a:ext uri="{FF2B5EF4-FFF2-40B4-BE49-F238E27FC236}">
                <a16:creationId xmlns:a16="http://schemas.microsoft.com/office/drawing/2014/main" id="{44365445-53C8-1547-BAF9-2DC11485F6A6}"/>
              </a:ext>
            </a:extLst>
          </p:cNvPr>
          <p:cNvSpPr txBox="1"/>
          <p:nvPr/>
        </p:nvSpPr>
        <p:spPr>
          <a:xfrm>
            <a:off x="6155429" y="5371505"/>
            <a:ext cx="3165159"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1200" cap="none" spc="0" baseline="0">
                <a:solidFill>
                  <a:srgbClr val="000000"/>
                </a:solidFill>
                <a:uFillTx/>
                <a:latin typeface="Calibri"/>
              </a:rPr>
              <a:t>George wharf Tower – Londres  </a:t>
            </a:r>
          </a:p>
        </p:txBody>
      </p:sp>
    </p:spTree>
    <p:extLst>
      <p:ext uri="{BB962C8B-B14F-4D97-AF65-F5344CB8AC3E}">
        <p14:creationId xmlns:p14="http://schemas.microsoft.com/office/powerpoint/2010/main" val="1465063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D7E41B0-CEBF-2B45-820E-1D795DD0E946}"/>
              </a:ext>
            </a:extLst>
          </p:cNvPr>
          <p:cNvPicPr>
            <a:picLocks noChangeAspect="1"/>
          </p:cNvPicPr>
          <p:nvPr/>
        </p:nvPicPr>
        <p:blipFill>
          <a:blip r:embed="rId3"/>
          <a:stretch>
            <a:fillRect/>
          </a:stretch>
        </p:blipFill>
        <p:spPr>
          <a:xfrm>
            <a:off x="457200" y="172732"/>
            <a:ext cx="11416146" cy="6473725"/>
          </a:xfrm>
          <a:prstGeom prst="rect">
            <a:avLst/>
          </a:prstGeom>
        </p:spPr>
      </p:pic>
    </p:spTree>
    <p:extLst>
      <p:ext uri="{BB962C8B-B14F-4D97-AF65-F5344CB8AC3E}">
        <p14:creationId xmlns:p14="http://schemas.microsoft.com/office/powerpoint/2010/main" val="3795233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9875B05-5BAE-524E-AC83-A353C73934EE}"/>
              </a:ext>
            </a:extLst>
          </p:cNvPr>
          <p:cNvPicPr>
            <a:picLocks noChangeAspect="1"/>
          </p:cNvPicPr>
          <p:nvPr/>
        </p:nvPicPr>
        <p:blipFill>
          <a:blip r:embed="rId2"/>
          <a:stretch>
            <a:fillRect/>
          </a:stretch>
        </p:blipFill>
        <p:spPr>
          <a:xfrm>
            <a:off x="505327" y="736600"/>
            <a:ext cx="2133600" cy="5384800"/>
          </a:xfrm>
          <a:prstGeom prst="rect">
            <a:avLst/>
          </a:prstGeom>
        </p:spPr>
      </p:pic>
      <p:pic>
        <p:nvPicPr>
          <p:cNvPr id="5" name="Image 4">
            <a:extLst>
              <a:ext uri="{FF2B5EF4-FFF2-40B4-BE49-F238E27FC236}">
                <a16:creationId xmlns:a16="http://schemas.microsoft.com/office/drawing/2014/main" id="{27EC0632-E67E-2544-B365-0D072DAAAECE}"/>
              </a:ext>
            </a:extLst>
          </p:cNvPr>
          <p:cNvPicPr>
            <a:picLocks noChangeAspect="1"/>
          </p:cNvPicPr>
          <p:nvPr/>
        </p:nvPicPr>
        <p:blipFill>
          <a:blip r:embed="rId3"/>
          <a:stretch>
            <a:fillRect/>
          </a:stretch>
        </p:blipFill>
        <p:spPr>
          <a:xfrm>
            <a:off x="3122531" y="619625"/>
            <a:ext cx="2578100" cy="2057400"/>
          </a:xfrm>
          <a:prstGeom prst="rect">
            <a:avLst/>
          </a:prstGeom>
        </p:spPr>
      </p:pic>
    </p:spTree>
    <p:extLst>
      <p:ext uri="{BB962C8B-B14F-4D97-AF65-F5344CB8AC3E}">
        <p14:creationId xmlns:p14="http://schemas.microsoft.com/office/powerpoint/2010/main" val="575797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7BBF0F5B-48AE-C54C-8127-A56437B6D20F}"/>
              </a:ext>
            </a:extLst>
          </p:cNvPr>
          <p:cNvSpPr txBox="1"/>
          <p:nvPr/>
        </p:nvSpPr>
        <p:spPr>
          <a:xfrm>
            <a:off x="390192" y="343256"/>
            <a:ext cx="3734740" cy="523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prismes en faisceaux :  </a:t>
            </a:r>
          </a:p>
        </p:txBody>
      </p:sp>
      <p:sp>
        <p:nvSpPr>
          <p:cNvPr id="3" name="AutoShape 2">
            <a:extLst>
              <a:ext uri="{FF2B5EF4-FFF2-40B4-BE49-F238E27FC236}">
                <a16:creationId xmlns:a16="http://schemas.microsoft.com/office/drawing/2014/main" id="{599BE9D0-D2F2-CA44-AF89-AD2437253467}"/>
              </a:ext>
            </a:extLst>
          </p:cNvPr>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rmAutofit fontScale="92500" lnSpcReduction="20000"/>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ZoneTexte 6">
            <a:extLst>
              <a:ext uri="{FF2B5EF4-FFF2-40B4-BE49-F238E27FC236}">
                <a16:creationId xmlns:a16="http://schemas.microsoft.com/office/drawing/2014/main" id="{763D94B9-5659-F94E-9141-CAC179BAE46D}"/>
              </a:ext>
            </a:extLst>
          </p:cNvPr>
          <p:cNvSpPr txBox="1"/>
          <p:nvPr/>
        </p:nvSpPr>
        <p:spPr>
          <a:xfrm>
            <a:off x="390192" y="4374041"/>
            <a:ext cx="4566815"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C’est l’assemblage de plusieurs fines tours qui constituent un gratte-ciel entier.</a:t>
            </a:r>
          </a:p>
        </p:txBody>
      </p:sp>
      <p:pic>
        <p:nvPicPr>
          <p:cNvPr id="5" name="Image 5">
            <a:extLst>
              <a:ext uri="{FF2B5EF4-FFF2-40B4-BE49-F238E27FC236}">
                <a16:creationId xmlns:a16="http://schemas.microsoft.com/office/drawing/2014/main" id="{4EF1EE8D-37A7-574D-A00F-9C73D2E9CBCA}"/>
              </a:ext>
            </a:extLst>
          </p:cNvPr>
          <p:cNvPicPr>
            <a:picLocks noChangeAspect="1"/>
          </p:cNvPicPr>
          <p:nvPr/>
        </p:nvPicPr>
        <p:blipFill>
          <a:blip r:embed="rId3"/>
          <a:stretch>
            <a:fillRect/>
          </a:stretch>
        </p:blipFill>
        <p:spPr>
          <a:xfrm>
            <a:off x="260485" y="1424827"/>
            <a:ext cx="4982071" cy="2728276"/>
          </a:xfrm>
          <a:prstGeom prst="rect">
            <a:avLst/>
          </a:prstGeom>
          <a:noFill/>
          <a:ln cap="flat">
            <a:noFill/>
          </a:ln>
        </p:spPr>
      </p:pic>
      <p:pic>
        <p:nvPicPr>
          <p:cNvPr id="6" name="Image 8">
            <a:extLst>
              <a:ext uri="{FF2B5EF4-FFF2-40B4-BE49-F238E27FC236}">
                <a16:creationId xmlns:a16="http://schemas.microsoft.com/office/drawing/2014/main" id="{EC259163-B7EE-7245-AB37-9061A7759514}"/>
              </a:ext>
            </a:extLst>
          </p:cNvPr>
          <p:cNvPicPr>
            <a:picLocks noChangeAspect="1"/>
          </p:cNvPicPr>
          <p:nvPr/>
        </p:nvPicPr>
        <p:blipFill>
          <a:blip r:embed="rId4"/>
          <a:stretch>
            <a:fillRect/>
          </a:stretch>
        </p:blipFill>
        <p:spPr>
          <a:xfrm>
            <a:off x="6162745" y="612108"/>
            <a:ext cx="3277730" cy="5612221"/>
          </a:xfrm>
          <a:prstGeom prst="rect">
            <a:avLst/>
          </a:prstGeom>
          <a:noFill/>
          <a:ln cap="flat">
            <a:noFill/>
          </a:ln>
        </p:spPr>
      </p:pic>
      <p:sp>
        <p:nvSpPr>
          <p:cNvPr id="7" name="ZoneTexte 10">
            <a:extLst>
              <a:ext uri="{FF2B5EF4-FFF2-40B4-BE49-F238E27FC236}">
                <a16:creationId xmlns:a16="http://schemas.microsoft.com/office/drawing/2014/main" id="{31F5FF98-6419-5944-986F-42C206893591}"/>
              </a:ext>
            </a:extLst>
          </p:cNvPr>
          <p:cNvSpPr txBox="1"/>
          <p:nvPr/>
        </p:nvSpPr>
        <p:spPr>
          <a:xfrm>
            <a:off x="6753730" y="6245891"/>
            <a:ext cx="1981632" cy="40011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sng" strike="noStrike" kern="1200" cap="none" spc="0" baseline="0">
                <a:solidFill>
                  <a:srgbClr val="000000"/>
                </a:solidFill>
                <a:uFillTx/>
                <a:latin typeface="Calibri"/>
              </a:rPr>
              <a:t>Banque de chine </a:t>
            </a:r>
          </a:p>
        </p:txBody>
      </p:sp>
      <p:sp>
        <p:nvSpPr>
          <p:cNvPr id="8" name="ZoneTexte 14">
            <a:extLst>
              <a:ext uri="{FF2B5EF4-FFF2-40B4-BE49-F238E27FC236}">
                <a16:creationId xmlns:a16="http://schemas.microsoft.com/office/drawing/2014/main" id="{BDFD3760-A3F0-1E42-A0B7-CE70FD69F140}"/>
              </a:ext>
            </a:extLst>
          </p:cNvPr>
          <p:cNvSpPr txBox="1"/>
          <p:nvPr/>
        </p:nvSpPr>
        <p:spPr>
          <a:xfrm>
            <a:off x="390192" y="5547207"/>
            <a:ext cx="6104022"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Cette structure utilise le principe des tubes en faisceaux</a:t>
            </a:r>
          </a:p>
        </p:txBody>
      </p:sp>
    </p:spTree>
    <p:extLst>
      <p:ext uri="{BB962C8B-B14F-4D97-AF65-F5344CB8AC3E}">
        <p14:creationId xmlns:p14="http://schemas.microsoft.com/office/powerpoint/2010/main" val="381116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2E587783-AEFF-C244-9396-57EB9A0050C8}"/>
              </a:ext>
            </a:extLst>
          </p:cNvPr>
          <p:cNvSpPr txBox="1"/>
          <p:nvPr/>
        </p:nvSpPr>
        <p:spPr>
          <a:xfrm>
            <a:off x="390192" y="343256"/>
            <a:ext cx="3734740" cy="523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prismes en faisceaux :  </a:t>
            </a:r>
          </a:p>
        </p:txBody>
      </p:sp>
      <p:sp>
        <p:nvSpPr>
          <p:cNvPr id="3" name="AutoShape 2">
            <a:extLst>
              <a:ext uri="{FF2B5EF4-FFF2-40B4-BE49-F238E27FC236}">
                <a16:creationId xmlns:a16="http://schemas.microsoft.com/office/drawing/2014/main" id="{31EF637C-5DCD-2C4F-8D0D-D84270617389}"/>
              </a:ext>
            </a:extLst>
          </p:cNvPr>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rmAutofit fontScale="92500" lnSpcReduction="20000"/>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4" name="Picture 4" descr="Résultat de recherche d'images pour &quot;banque de chine architecture&quot;">
            <a:extLst>
              <a:ext uri="{FF2B5EF4-FFF2-40B4-BE49-F238E27FC236}">
                <a16:creationId xmlns:a16="http://schemas.microsoft.com/office/drawing/2014/main" id="{E2F3778D-5508-8444-96E2-D466BEC1CBDC}"/>
              </a:ext>
            </a:extLst>
          </p:cNvPr>
          <p:cNvPicPr>
            <a:picLocks noChangeAspect="1"/>
          </p:cNvPicPr>
          <p:nvPr/>
        </p:nvPicPr>
        <p:blipFill>
          <a:blip r:embed="rId3"/>
          <a:srcRect/>
          <a:stretch>
            <a:fillRect/>
          </a:stretch>
        </p:blipFill>
        <p:spPr>
          <a:xfrm>
            <a:off x="5181603" y="1282455"/>
            <a:ext cx="3978444" cy="4597877"/>
          </a:xfrm>
          <a:prstGeom prst="rect">
            <a:avLst/>
          </a:prstGeom>
          <a:noFill/>
          <a:ln cap="flat">
            <a:noFill/>
          </a:ln>
        </p:spPr>
      </p:pic>
      <p:pic>
        <p:nvPicPr>
          <p:cNvPr id="5" name="Picture 6">
            <a:extLst>
              <a:ext uri="{FF2B5EF4-FFF2-40B4-BE49-F238E27FC236}">
                <a16:creationId xmlns:a16="http://schemas.microsoft.com/office/drawing/2014/main" id="{2A0000F8-0D1A-CD41-AB89-B9891C5A8C4B}"/>
              </a:ext>
            </a:extLst>
          </p:cNvPr>
          <p:cNvPicPr>
            <a:picLocks noChangeAspect="1"/>
          </p:cNvPicPr>
          <p:nvPr/>
        </p:nvPicPr>
        <p:blipFill>
          <a:blip r:embed="rId4"/>
          <a:srcRect/>
          <a:stretch>
            <a:fillRect/>
          </a:stretch>
        </p:blipFill>
        <p:spPr>
          <a:xfrm>
            <a:off x="694002" y="1282455"/>
            <a:ext cx="3613672" cy="4597877"/>
          </a:xfrm>
          <a:prstGeom prst="rect">
            <a:avLst/>
          </a:prstGeom>
          <a:noFill/>
          <a:ln cap="flat">
            <a:noFill/>
          </a:ln>
        </p:spPr>
      </p:pic>
      <p:sp>
        <p:nvSpPr>
          <p:cNvPr id="6" name="ZoneTexte 9">
            <a:extLst>
              <a:ext uri="{FF2B5EF4-FFF2-40B4-BE49-F238E27FC236}">
                <a16:creationId xmlns:a16="http://schemas.microsoft.com/office/drawing/2014/main" id="{2E26B0DE-0B9D-D94C-BF69-BDC58364ACEC}"/>
              </a:ext>
            </a:extLst>
          </p:cNvPr>
          <p:cNvSpPr txBox="1"/>
          <p:nvPr/>
        </p:nvSpPr>
        <p:spPr>
          <a:xfrm>
            <a:off x="3769897" y="6296320"/>
            <a:ext cx="1981632" cy="40011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sng" strike="noStrike" kern="1200" cap="none" spc="0" baseline="0">
                <a:solidFill>
                  <a:srgbClr val="000000"/>
                </a:solidFill>
                <a:uFillTx/>
                <a:latin typeface="Calibri"/>
              </a:rPr>
              <a:t>Banque de chine </a:t>
            </a:r>
          </a:p>
        </p:txBody>
      </p:sp>
    </p:spTree>
    <p:extLst>
      <p:ext uri="{BB962C8B-B14F-4D97-AF65-F5344CB8AC3E}">
        <p14:creationId xmlns:p14="http://schemas.microsoft.com/office/powerpoint/2010/main" val="2312357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863AB1-BE15-C041-9EF6-757028DB8B5A}"/>
              </a:ext>
            </a:extLst>
          </p:cNvPr>
          <p:cNvPicPr>
            <a:picLocks noChangeAspect="1"/>
          </p:cNvPicPr>
          <p:nvPr/>
        </p:nvPicPr>
        <p:blipFill>
          <a:blip r:embed="rId2"/>
          <a:stretch>
            <a:fillRect/>
          </a:stretch>
        </p:blipFill>
        <p:spPr>
          <a:xfrm>
            <a:off x="3290939" y="0"/>
            <a:ext cx="5610121" cy="6858000"/>
          </a:xfrm>
          <a:prstGeom prst="rect">
            <a:avLst/>
          </a:prstGeom>
        </p:spPr>
      </p:pic>
    </p:spTree>
    <p:extLst>
      <p:ext uri="{BB962C8B-B14F-4D97-AF65-F5344CB8AC3E}">
        <p14:creationId xmlns:p14="http://schemas.microsoft.com/office/powerpoint/2010/main" val="2423729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282BE3-A58D-954F-B9D7-4BFB97038EBA}"/>
              </a:ext>
            </a:extLst>
          </p:cNvPr>
          <p:cNvPicPr>
            <a:picLocks noChangeAspect="1"/>
          </p:cNvPicPr>
          <p:nvPr/>
        </p:nvPicPr>
        <p:blipFill>
          <a:blip r:embed="rId2"/>
          <a:stretch>
            <a:fillRect/>
          </a:stretch>
        </p:blipFill>
        <p:spPr>
          <a:xfrm>
            <a:off x="2904053" y="0"/>
            <a:ext cx="6383894" cy="6858000"/>
          </a:xfrm>
          <a:prstGeom prst="rect">
            <a:avLst/>
          </a:prstGeom>
        </p:spPr>
      </p:pic>
    </p:spTree>
    <p:extLst>
      <p:ext uri="{BB962C8B-B14F-4D97-AF65-F5344CB8AC3E}">
        <p14:creationId xmlns:p14="http://schemas.microsoft.com/office/powerpoint/2010/main" val="1705169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B2727E1-FF0F-1C46-A804-EF336EE89A3A}"/>
              </a:ext>
            </a:extLst>
          </p:cNvPr>
          <p:cNvPicPr>
            <a:picLocks noChangeAspect="1"/>
          </p:cNvPicPr>
          <p:nvPr/>
        </p:nvPicPr>
        <p:blipFill>
          <a:blip r:embed="rId2"/>
          <a:stretch>
            <a:fillRect/>
          </a:stretch>
        </p:blipFill>
        <p:spPr>
          <a:xfrm>
            <a:off x="11206" y="0"/>
            <a:ext cx="12169588" cy="6858000"/>
          </a:xfrm>
          <a:prstGeom prst="rect">
            <a:avLst/>
          </a:prstGeom>
        </p:spPr>
      </p:pic>
    </p:spTree>
    <p:extLst>
      <p:ext uri="{BB962C8B-B14F-4D97-AF65-F5344CB8AC3E}">
        <p14:creationId xmlns:p14="http://schemas.microsoft.com/office/powerpoint/2010/main" val="3927439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B9D118F1-DCD8-644A-9D31-CC6F34553E8D}"/>
              </a:ext>
            </a:extLst>
          </p:cNvPr>
          <p:cNvSpPr txBox="1"/>
          <p:nvPr/>
        </p:nvSpPr>
        <p:spPr>
          <a:xfrm>
            <a:off x="390192" y="343256"/>
            <a:ext cx="3542701" cy="523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ossature extérieure :  </a:t>
            </a:r>
          </a:p>
        </p:txBody>
      </p:sp>
      <p:sp>
        <p:nvSpPr>
          <p:cNvPr id="3" name="AutoShape 2">
            <a:extLst>
              <a:ext uri="{FF2B5EF4-FFF2-40B4-BE49-F238E27FC236}">
                <a16:creationId xmlns:a16="http://schemas.microsoft.com/office/drawing/2014/main" id="{573F0882-7F45-A245-859B-338D01CC968C}"/>
              </a:ext>
            </a:extLst>
          </p:cNvPr>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rmAutofit fontScale="92500" lnSpcReduction="20000"/>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ZoneTexte 6">
            <a:extLst>
              <a:ext uri="{FF2B5EF4-FFF2-40B4-BE49-F238E27FC236}">
                <a16:creationId xmlns:a16="http://schemas.microsoft.com/office/drawing/2014/main" id="{12010C48-3099-C045-B6A1-EC7F4E610A6A}"/>
              </a:ext>
            </a:extLst>
          </p:cNvPr>
          <p:cNvSpPr txBox="1"/>
          <p:nvPr/>
        </p:nvSpPr>
        <p:spPr>
          <a:xfrm>
            <a:off x="390192" y="5288340"/>
            <a:ext cx="6104022" cy="1569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Une autre façon de construire un gratte-ciel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est d’utiliser une ossature extérieure, généralement en complément d’un noyau central. L’ossature permet de renforcer le noyau</a:t>
            </a:r>
          </a:p>
        </p:txBody>
      </p:sp>
      <p:pic>
        <p:nvPicPr>
          <p:cNvPr id="5" name="Picture 2" descr="Résultat de recherche d'images pour &quot;john hancok centre architecture&quot;">
            <a:extLst>
              <a:ext uri="{FF2B5EF4-FFF2-40B4-BE49-F238E27FC236}">
                <a16:creationId xmlns:a16="http://schemas.microsoft.com/office/drawing/2014/main" id="{CDDB8D21-9A97-D847-A668-97BDBC1F9C0E}"/>
              </a:ext>
            </a:extLst>
          </p:cNvPr>
          <p:cNvPicPr>
            <a:picLocks noChangeAspect="1"/>
          </p:cNvPicPr>
          <p:nvPr/>
        </p:nvPicPr>
        <p:blipFill>
          <a:blip r:embed="rId3"/>
          <a:srcRect/>
          <a:stretch>
            <a:fillRect/>
          </a:stretch>
        </p:blipFill>
        <p:spPr>
          <a:xfrm>
            <a:off x="751810" y="920078"/>
            <a:ext cx="2963104" cy="4233013"/>
          </a:xfrm>
          <a:prstGeom prst="rect">
            <a:avLst/>
          </a:prstGeom>
          <a:noFill/>
          <a:ln cap="flat">
            <a:noFill/>
          </a:ln>
        </p:spPr>
      </p:pic>
      <p:pic>
        <p:nvPicPr>
          <p:cNvPr id="6" name="Picture 4" descr="Résultat de recherche d'images pour &quot;john hancok centre architecture&quot;">
            <a:extLst>
              <a:ext uri="{FF2B5EF4-FFF2-40B4-BE49-F238E27FC236}">
                <a16:creationId xmlns:a16="http://schemas.microsoft.com/office/drawing/2014/main" id="{BDC1C03E-6087-144B-A358-0CD9F0C14B9C}"/>
              </a:ext>
            </a:extLst>
          </p:cNvPr>
          <p:cNvPicPr>
            <a:picLocks noChangeAspect="1"/>
          </p:cNvPicPr>
          <p:nvPr/>
        </p:nvPicPr>
        <p:blipFill>
          <a:blip r:embed="rId4"/>
          <a:srcRect/>
          <a:stretch>
            <a:fillRect/>
          </a:stretch>
        </p:blipFill>
        <p:spPr>
          <a:xfrm>
            <a:off x="4097005" y="604866"/>
            <a:ext cx="1822536" cy="3714722"/>
          </a:xfrm>
          <a:prstGeom prst="rect">
            <a:avLst/>
          </a:prstGeom>
          <a:noFill/>
          <a:ln cap="flat">
            <a:noFill/>
          </a:ln>
        </p:spPr>
      </p:pic>
      <p:sp>
        <p:nvSpPr>
          <p:cNvPr id="7" name="ZoneTexte 5">
            <a:extLst>
              <a:ext uri="{FF2B5EF4-FFF2-40B4-BE49-F238E27FC236}">
                <a16:creationId xmlns:a16="http://schemas.microsoft.com/office/drawing/2014/main" id="{5D1306CB-BBA4-9644-9F0F-53822A3E594D}"/>
              </a:ext>
            </a:extLst>
          </p:cNvPr>
          <p:cNvSpPr txBox="1"/>
          <p:nvPr/>
        </p:nvSpPr>
        <p:spPr>
          <a:xfrm>
            <a:off x="3850355" y="4319589"/>
            <a:ext cx="198400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0000"/>
                </a:solidFill>
                <a:uFillTx/>
                <a:latin typeface="Calibri"/>
              </a:rPr>
              <a:t>Contreventements </a:t>
            </a:r>
          </a:p>
        </p:txBody>
      </p:sp>
      <p:pic>
        <p:nvPicPr>
          <p:cNvPr id="8" name="Picture 8" descr="Résultat de recherche d'images pour &quot;gratte ciel contreventement&quot;">
            <a:extLst>
              <a:ext uri="{FF2B5EF4-FFF2-40B4-BE49-F238E27FC236}">
                <a16:creationId xmlns:a16="http://schemas.microsoft.com/office/drawing/2014/main" id="{E683DAB0-E22B-3445-9B09-E644970022AD}"/>
              </a:ext>
            </a:extLst>
          </p:cNvPr>
          <p:cNvPicPr>
            <a:picLocks noChangeAspect="1"/>
          </p:cNvPicPr>
          <p:nvPr/>
        </p:nvPicPr>
        <p:blipFill>
          <a:blip r:embed="rId5"/>
          <a:srcRect/>
          <a:stretch>
            <a:fillRect/>
          </a:stretch>
        </p:blipFill>
        <p:spPr>
          <a:xfrm>
            <a:off x="6054983" y="933465"/>
            <a:ext cx="3529849" cy="3857451"/>
          </a:xfrm>
          <a:prstGeom prst="rect">
            <a:avLst/>
          </a:prstGeom>
          <a:noFill/>
          <a:ln cap="flat">
            <a:noFill/>
          </a:ln>
        </p:spPr>
      </p:pic>
      <p:grpSp>
        <p:nvGrpSpPr>
          <p:cNvPr id="9" name="Groupe 12">
            <a:extLst>
              <a:ext uri="{FF2B5EF4-FFF2-40B4-BE49-F238E27FC236}">
                <a16:creationId xmlns:a16="http://schemas.microsoft.com/office/drawing/2014/main" id="{3C0D97B6-C8C8-334A-B23A-91C86C38236C}"/>
              </a:ext>
            </a:extLst>
          </p:cNvPr>
          <p:cNvGrpSpPr/>
          <p:nvPr/>
        </p:nvGrpSpPr>
        <p:grpSpPr>
          <a:xfrm>
            <a:off x="7716511" y="2671355"/>
            <a:ext cx="206792" cy="190835"/>
            <a:chOff x="7716511" y="2671355"/>
            <a:chExt cx="206792" cy="190835"/>
          </a:xfrm>
        </p:grpSpPr>
        <p:cxnSp>
          <p:nvCxnSpPr>
            <p:cNvPr id="10" name="Connecteur droit 8">
              <a:extLst>
                <a:ext uri="{FF2B5EF4-FFF2-40B4-BE49-F238E27FC236}">
                  <a16:creationId xmlns:a16="http://schemas.microsoft.com/office/drawing/2014/main" id="{1D2DB205-A887-3A45-B7F0-C02056AE41AA}"/>
                </a:ext>
              </a:extLst>
            </p:cNvPr>
            <p:cNvCxnSpPr/>
            <p:nvPr/>
          </p:nvCxnSpPr>
          <p:spPr>
            <a:xfrm>
              <a:off x="7716511" y="2766773"/>
              <a:ext cx="206792" cy="0"/>
            </a:xfrm>
            <a:prstGeom prst="straightConnector1">
              <a:avLst/>
            </a:prstGeom>
            <a:noFill/>
            <a:ln w="38103" cap="flat">
              <a:solidFill>
                <a:srgbClr val="FF0000"/>
              </a:solidFill>
              <a:prstDash val="solid"/>
              <a:miter/>
            </a:ln>
          </p:spPr>
        </p:cxnSp>
        <p:cxnSp>
          <p:nvCxnSpPr>
            <p:cNvPr id="11" name="Connecteur droit 10">
              <a:extLst>
                <a:ext uri="{FF2B5EF4-FFF2-40B4-BE49-F238E27FC236}">
                  <a16:creationId xmlns:a16="http://schemas.microsoft.com/office/drawing/2014/main" id="{43E31C65-2E76-7B4E-A3EE-56B300328E88}"/>
                </a:ext>
              </a:extLst>
            </p:cNvPr>
            <p:cNvCxnSpPr/>
            <p:nvPr/>
          </p:nvCxnSpPr>
          <p:spPr>
            <a:xfrm>
              <a:off x="7816474" y="2671355"/>
              <a:ext cx="0" cy="190835"/>
            </a:xfrm>
            <a:prstGeom prst="straightConnector1">
              <a:avLst/>
            </a:prstGeom>
            <a:noFill/>
            <a:ln w="38103" cap="flat">
              <a:solidFill>
                <a:srgbClr val="FF0000"/>
              </a:solidFill>
              <a:prstDash val="solid"/>
              <a:miter/>
            </a:ln>
          </p:spPr>
        </p:cxnSp>
      </p:grpSp>
      <p:sp>
        <p:nvSpPr>
          <p:cNvPr id="12" name="ZoneTexte 5">
            <a:extLst>
              <a:ext uri="{FF2B5EF4-FFF2-40B4-BE49-F238E27FC236}">
                <a16:creationId xmlns:a16="http://schemas.microsoft.com/office/drawing/2014/main" id="{6421ACCB-E518-6A4C-9963-9BA1409AEBF5}"/>
              </a:ext>
            </a:extLst>
          </p:cNvPr>
          <p:cNvSpPr txBox="1"/>
          <p:nvPr/>
        </p:nvSpPr>
        <p:spPr>
          <a:xfrm>
            <a:off x="6105787" y="4835987"/>
            <a:ext cx="3635032"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0000"/>
                </a:solidFill>
                <a:uFillTx/>
                <a:latin typeface="Calibri"/>
              </a:rPr>
              <a:t>Noyau central + ossature extérieure  </a:t>
            </a:r>
          </a:p>
        </p:txBody>
      </p:sp>
    </p:spTree>
    <p:extLst>
      <p:ext uri="{BB962C8B-B14F-4D97-AF65-F5344CB8AC3E}">
        <p14:creationId xmlns:p14="http://schemas.microsoft.com/office/powerpoint/2010/main" val="4183299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5412A6BC-2F6C-ED49-BBD8-D1A803CEF9AC}"/>
              </a:ext>
            </a:extLst>
          </p:cNvPr>
          <p:cNvSpPr txBox="1"/>
          <p:nvPr/>
        </p:nvSpPr>
        <p:spPr>
          <a:xfrm>
            <a:off x="390192" y="343256"/>
            <a:ext cx="3542701" cy="523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ossature extérieure :  </a:t>
            </a:r>
          </a:p>
        </p:txBody>
      </p:sp>
      <p:sp>
        <p:nvSpPr>
          <p:cNvPr id="3" name="AutoShape 2">
            <a:extLst>
              <a:ext uri="{FF2B5EF4-FFF2-40B4-BE49-F238E27FC236}">
                <a16:creationId xmlns:a16="http://schemas.microsoft.com/office/drawing/2014/main" id="{84078377-350C-3144-BA44-4BE18E3AA0B8}"/>
              </a:ext>
            </a:extLst>
          </p:cNvPr>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rmAutofit fontScale="92500" lnSpcReduction="20000"/>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ZoneTexte 4">
            <a:extLst>
              <a:ext uri="{FF2B5EF4-FFF2-40B4-BE49-F238E27FC236}">
                <a16:creationId xmlns:a16="http://schemas.microsoft.com/office/drawing/2014/main" id="{052E313A-D05D-9F4D-B415-7B285B6AF3A9}"/>
              </a:ext>
            </a:extLst>
          </p:cNvPr>
          <p:cNvSpPr txBox="1"/>
          <p:nvPr/>
        </p:nvSpPr>
        <p:spPr>
          <a:xfrm>
            <a:off x="1508357" y="5917146"/>
            <a:ext cx="2128467"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1200" cap="none" spc="0" baseline="0">
                <a:solidFill>
                  <a:srgbClr val="000000"/>
                </a:solidFill>
                <a:uFillTx/>
                <a:latin typeface="Calibri"/>
              </a:rPr>
              <a:t>John Hancock centre</a:t>
            </a:r>
          </a:p>
        </p:txBody>
      </p:sp>
      <p:pic>
        <p:nvPicPr>
          <p:cNvPr id="5" name="Picture 6" descr="Résultat de recherche d'images pour &quot;john hancok centre architecture&quot;">
            <a:extLst>
              <a:ext uri="{FF2B5EF4-FFF2-40B4-BE49-F238E27FC236}">
                <a16:creationId xmlns:a16="http://schemas.microsoft.com/office/drawing/2014/main" id="{BBBDB4EE-BD3C-1445-8B46-630A57045648}"/>
              </a:ext>
            </a:extLst>
          </p:cNvPr>
          <p:cNvPicPr>
            <a:picLocks noChangeAspect="1"/>
          </p:cNvPicPr>
          <p:nvPr/>
        </p:nvPicPr>
        <p:blipFill>
          <a:blip r:embed="rId3"/>
          <a:srcRect/>
          <a:stretch>
            <a:fillRect/>
          </a:stretch>
        </p:blipFill>
        <p:spPr>
          <a:xfrm>
            <a:off x="1042736" y="1170075"/>
            <a:ext cx="3059719" cy="4628144"/>
          </a:xfrm>
          <a:prstGeom prst="rect">
            <a:avLst/>
          </a:prstGeom>
          <a:noFill/>
          <a:ln cap="flat">
            <a:noFill/>
          </a:ln>
        </p:spPr>
      </p:pic>
      <p:sp>
        <p:nvSpPr>
          <p:cNvPr id="6" name="ZoneTexte 3">
            <a:extLst>
              <a:ext uri="{FF2B5EF4-FFF2-40B4-BE49-F238E27FC236}">
                <a16:creationId xmlns:a16="http://schemas.microsoft.com/office/drawing/2014/main" id="{433A6795-DBA3-EA40-9FF5-01597C16543E}"/>
              </a:ext>
            </a:extLst>
          </p:cNvPr>
          <p:cNvSpPr txBox="1"/>
          <p:nvPr/>
        </p:nvSpPr>
        <p:spPr>
          <a:xfrm>
            <a:off x="6096003" y="5915116"/>
            <a:ext cx="2556918"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1200" cap="none" spc="0" baseline="0">
                <a:solidFill>
                  <a:srgbClr val="000000"/>
                </a:solidFill>
                <a:uFillTx/>
                <a:latin typeface="Calibri"/>
              </a:rPr>
              <a:t>Diagonal 00  – Barcelone </a:t>
            </a:r>
          </a:p>
        </p:txBody>
      </p:sp>
      <p:pic>
        <p:nvPicPr>
          <p:cNvPr id="7" name="Picture 4" descr="Résultat de recherche d'images pour &quot;diagonal 00&quot;">
            <a:extLst>
              <a:ext uri="{FF2B5EF4-FFF2-40B4-BE49-F238E27FC236}">
                <a16:creationId xmlns:a16="http://schemas.microsoft.com/office/drawing/2014/main" id="{826FB38C-846B-6F48-B53A-B8E7D30A5BBF}"/>
              </a:ext>
            </a:extLst>
          </p:cNvPr>
          <p:cNvPicPr>
            <a:picLocks noChangeAspect="1"/>
          </p:cNvPicPr>
          <p:nvPr/>
        </p:nvPicPr>
        <p:blipFill>
          <a:blip r:embed="rId4"/>
          <a:srcRect/>
          <a:stretch>
            <a:fillRect/>
          </a:stretch>
        </p:blipFill>
        <p:spPr>
          <a:xfrm>
            <a:off x="5359069" y="1170075"/>
            <a:ext cx="3672641" cy="4628144"/>
          </a:xfrm>
          <a:prstGeom prst="rect">
            <a:avLst/>
          </a:prstGeom>
          <a:noFill/>
          <a:ln cap="flat">
            <a:noFill/>
          </a:ln>
        </p:spPr>
      </p:pic>
    </p:spTree>
    <p:extLst>
      <p:ext uri="{BB962C8B-B14F-4D97-AF65-F5344CB8AC3E}">
        <p14:creationId xmlns:p14="http://schemas.microsoft.com/office/powerpoint/2010/main" val="1908517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4E3D5CE-DD1C-E14A-8F92-634F62E87901}"/>
              </a:ext>
            </a:extLst>
          </p:cNvPr>
          <p:cNvPicPr>
            <a:picLocks noChangeAspect="1"/>
          </p:cNvPicPr>
          <p:nvPr/>
        </p:nvPicPr>
        <p:blipFill>
          <a:blip r:embed="rId2"/>
          <a:stretch>
            <a:fillRect/>
          </a:stretch>
        </p:blipFill>
        <p:spPr>
          <a:xfrm>
            <a:off x="335360" y="260648"/>
            <a:ext cx="7539096" cy="6436182"/>
          </a:xfrm>
          <a:prstGeom prst="rect">
            <a:avLst/>
          </a:prstGeom>
        </p:spPr>
      </p:pic>
      <p:pic>
        <p:nvPicPr>
          <p:cNvPr id="5" name="Image 4">
            <a:extLst>
              <a:ext uri="{FF2B5EF4-FFF2-40B4-BE49-F238E27FC236}">
                <a16:creationId xmlns:a16="http://schemas.microsoft.com/office/drawing/2014/main" id="{E5B28B4E-DC34-E34A-BEB8-9D85B5EFCA07}"/>
              </a:ext>
            </a:extLst>
          </p:cNvPr>
          <p:cNvPicPr>
            <a:picLocks noChangeAspect="1"/>
          </p:cNvPicPr>
          <p:nvPr/>
        </p:nvPicPr>
        <p:blipFill>
          <a:blip r:embed="rId3"/>
          <a:stretch>
            <a:fillRect/>
          </a:stretch>
        </p:blipFill>
        <p:spPr>
          <a:xfrm>
            <a:off x="9325289" y="1320805"/>
            <a:ext cx="2095500" cy="2387600"/>
          </a:xfrm>
          <a:prstGeom prst="rect">
            <a:avLst/>
          </a:prstGeom>
        </p:spPr>
      </p:pic>
      <p:pic>
        <p:nvPicPr>
          <p:cNvPr id="7" name="Image 6">
            <a:extLst>
              <a:ext uri="{FF2B5EF4-FFF2-40B4-BE49-F238E27FC236}">
                <a16:creationId xmlns:a16="http://schemas.microsoft.com/office/drawing/2014/main" id="{09ADB9AC-C694-A948-BB30-F2CA0D8444FF}"/>
              </a:ext>
            </a:extLst>
          </p:cNvPr>
          <p:cNvPicPr>
            <a:picLocks noChangeAspect="1"/>
          </p:cNvPicPr>
          <p:nvPr/>
        </p:nvPicPr>
        <p:blipFill>
          <a:blip r:embed="rId4"/>
          <a:stretch>
            <a:fillRect/>
          </a:stretch>
        </p:blipFill>
        <p:spPr>
          <a:xfrm>
            <a:off x="9034415" y="4397270"/>
            <a:ext cx="3060700" cy="2222500"/>
          </a:xfrm>
          <a:prstGeom prst="rect">
            <a:avLst/>
          </a:prstGeom>
        </p:spPr>
      </p:pic>
    </p:spTree>
    <p:extLst>
      <p:ext uri="{BB962C8B-B14F-4D97-AF65-F5344CB8AC3E}">
        <p14:creationId xmlns:p14="http://schemas.microsoft.com/office/powerpoint/2010/main" val="2484455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C5EFEA4F-E600-B544-872B-A1EBB8F361B1}"/>
              </a:ext>
            </a:extLst>
          </p:cNvPr>
          <p:cNvSpPr txBox="1"/>
          <p:nvPr/>
        </p:nvSpPr>
        <p:spPr>
          <a:xfrm>
            <a:off x="530745" y="43653"/>
            <a:ext cx="5717651" cy="52321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 l’exosquelette et l’ hyperboloïde : </a:t>
            </a:r>
          </a:p>
        </p:txBody>
      </p:sp>
      <p:sp>
        <p:nvSpPr>
          <p:cNvPr id="3" name="AutoShape 2">
            <a:extLst>
              <a:ext uri="{FF2B5EF4-FFF2-40B4-BE49-F238E27FC236}">
                <a16:creationId xmlns:a16="http://schemas.microsoft.com/office/drawing/2014/main" id="{6F3487EC-CE6B-8C44-BF9F-8A187EFD1893}"/>
              </a:ext>
            </a:extLst>
          </p:cNvPr>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rmAutofit fontScale="92500" lnSpcReduction="20000"/>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ZoneTexte 4">
            <a:extLst>
              <a:ext uri="{FF2B5EF4-FFF2-40B4-BE49-F238E27FC236}">
                <a16:creationId xmlns:a16="http://schemas.microsoft.com/office/drawing/2014/main" id="{BD701209-F106-124A-A7BC-5D889E8A222F}"/>
              </a:ext>
            </a:extLst>
          </p:cNvPr>
          <p:cNvSpPr txBox="1"/>
          <p:nvPr/>
        </p:nvSpPr>
        <p:spPr>
          <a:xfrm>
            <a:off x="534567" y="5206694"/>
            <a:ext cx="8384837" cy="1569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La technique de l’exosquelette pourrait s’insérer dans les structures extérieures, mais elle se distingue de celles-ci de par son originalité.  Ce principe structurel permet à l’ouvrage de résister à des efforts mécaniques particulièrement importants</a:t>
            </a:r>
          </a:p>
        </p:txBody>
      </p:sp>
      <p:pic>
        <p:nvPicPr>
          <p:cNvPr id="5" name="Image 5">
            <a:extLst>
              <a:ext uri="{FF2B5EF4-FFF2-40B4-BE49-F238E27FC236}">
                <a16:creationId xmlns:a16="http://schemas.microsoft.com/office/drawing/2014/main" id="{3BAB42A9-3EB6-BA45-B7E9-26029BA5141C}"/>
              </a:ext>
            </a:extLst>
          </p:cNvPr>
          <p:cNvPicPr>
            <a:picLocks noChangeAspect="1"/>
          </p:cNvPicPr>
          <p:nvPr/>
        </p:nvPicPr>
        <p:blipFill>
          <a:blip r:embed="rId3"/>
          <a:srcRect l="5037" r="4171"/>
          <a:stretch>
            <a:fillRect/>
          </a:stretch>
        </p:blipFill>
        <p:spPr>
          <a:xfrm>
            <a:off x="727076" y="886529"/>
            <a:ext cx="3652415" cy="4000500"/>
          </a:xfrm>
          <a:prstGeom prst="rect">
            <a:avLst/>
          </a:prstGeom>
          <a:noFill/>
          <a:ln w="9528" cap="flat">
            <a:solidFill>
              <a:srgbClr val="000000"/>
            </a:solidFill>
            <a:prstDash val="solid"/>
            <a:miter/>
          </a:ln>
        </p:spPr>
      </p:pic>
      <p:pic>
        <p:nvPicPr>
          <p:cNvPr id="6" name="Picture 2" descr="Résultat de recherche d'images pour &quot;hyperboloide gratte ciel&quot;">
            <a:extLst>
              <a:ext uri="{FF2B5EF4-FFF2-40B4-BE49-F238E27FC236}">
                <a16:creationId xmlns:a16="http://schemas.microsoft.com/office/drawing/2014/main" id="{9E2F9BCD-C9F7-F84D-89B6-305AF47CE2F3}"/>
              </a:ext>
            </a:extLst>
          </p:cNvPr>
          <p:cNvPicPr>
            <a:picLocks noChangeAspect="1"/>
          </p:cNvPicPr>
          <p:nvPr/>
        </p:nvPicPr>
        <p:blipFill>
          <a:blip r:embed="rId4"/>
          <a:srcRect/>
          <a:stretch>
            <a:fillRect/>
          </a:stretch>
        </p:blipFill>
        <p:spPr>
          <a:xfrm>
            <a:off x="5125394" y="866476"/>
            <a:ext cx="3436589" cy="4000500"/>
          </a:xfrm>
          <a:prstGeom prst="rect">
            <a:avLst/>
          </a:prstGeom>
          <a:noFill/>
          <a:ln cap="flat">
            <a:noFill/>
          </a:ln>
        </p:spPr>
      </p:pic>
    </p:spTree>
    <p:extLst>
      <p:ext uri="{BB962C8B-B14F-4D97-AF65-F5344CB8AC3E}">
        <p14:creationId xmlns:p14="http://schemas.microsoft.com/office/powerpoint/2010/main" val="108657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F5353B4-6F84-BA49-9767-4CAEF51DDF94}"/>
              </a:ext>
            </a:extLst>
          </p:cNvPr>
          <p:cNvPicPr>
            <a:picLocks noChangeAspect="1"/>
          </p:cNvPicPr>
          <p:nvPr/>
        </p:nvPicPr>
        <p:blipFill>
          <a:blip r:embed="rId3"/>
          <a:stretch>
            <a:fillRect/>
          </a:stretch>
        </p:blipFill>
        <p:spPr>
          <a:xfrm>
            <a:off x="222250" y="939800"/>
            <a:ext cx="11747500" cy="4978400"/>
          </a:xfrm>
          <a:prstGeom prst="rect">
            <a:avLst/>
          </a:prstGeom>
        </p:spPr>
      </p:pic>
    </p:spTree>
    <p:extLst>
      <p:ext uri="{BB962C8B-B14F-4D97-AF65-F5344CB8AC3E}">
        <p14:creationId xmlns:p14="http://schemas.microsoft.com/office/powerpoint/2010/main" val="4133293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FDB2DCB6-86AA-8B45-AD23-5C36BEFB2575}"/>
              </a:ext>
            </a:extLst>
          </p:cNvPr>
          <p:cNvSpPr txBox="1"/>
          <p:nvPr/>
        </p:nvSpPr>
        <p:spPr>
          <a:xfrm>
            <a:off x="225948" y="230968"/>
            <a:ext cx="5453159" cy="523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dirty="0">
                <a:solidFill>
                  <a:srgbClr val="000000"/>
                </a:solidFill>
                <a:uFillTx/>
                <a:latin typeface="Calibri"/>
              </a:rPr>
              <a:t> – l’exosquelette et l’ hyperboloïde : </a:t>
            </a:r>
          </a:p>
        </p:txBody>
      </p:sp>
      <p:sp>
        <p:nvSpPr>
          <p:cNvPr id="3" name="AutoShape 2">
            <a:extLst>
              <a:ext uri="{FF2B5EF4-FFF2-40B4-BE49-F238E27FC236}">
                <a16:creationId xmlns:a16="http://schemas.microsoft.com/office/drawing/2014/main" id="{845B05F4-5BBF-6C42-A432-FD3F33EC23D9}"/>
              </a:ext>
            </a:extLst>
          </p:cNvPr>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rmAutofit fontScale="92500" lnSpcReduction="20000"/>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4" name="Picture 4" descr="Résultat de recherche d'images pour &quot;tours jumelles canton&quot;">
            <a:extLst>
              <a:ext uri="{FF2B5EF4-FFF2-40B4-BE49-F238E27FC236}">
                <a16:creationId xmlns:a16="http://schemas.microsoft.com/office/drawing/2014/main" id="{97E2214B-CA6D-204D-8981-B4E531CC064F}"/>
              </a:ext>
            </a:extLst>
          </p:cNvPr>
          <p:cNvPicPr>
            <a:picLocks noChangeAspect="1"/>
          </p:cNvPicPr>
          <p:nvPr/>
        </p:nvPicPr>
        <p:blipFill>
          <a:blip r:embed="rId3"/>
          <a:srcRect/>
          <a:stretch>
            <a:fillRect/>
          </a:stretch>
        </p:blipFill>
        <p:spPr>
          <a:xfrm>
            <a:off x="267452" y="1203039"/>
            <a:ext cx="4930188" cy="3681209"/>
          </a:xfrm>
          <a:prstGeom prst="rect">
            <a:avLst/>
          </a:prstGeom>
          <a:noFill/>
          <a:ln cap="flat">
            <a:noFill/>
          </a:ln>
        </p:spPr>
      </p:pic>
      <p:pic>
        <p:nvPicPr>
          <p:cNvPr id="5" name="Picture 6">
            <a:extLst>
              <a:ext uri="{FF2B5EF4-FFF2-40B4-BE49-F238E27FC236}">
                <a16:creationId xmlns:a16="http://schemas.microsoft.com/office/drawing/2014/main" id="{F3A1A6B8-B6F4-BB40-8211-1D6CC997C3D5}"/>
              </a:ext>
            </a:extLst>
          </p:cNvPr>
          <p:cNvPicPr>
            <a:picLocks noChangeAspect="1"/>
          </p:cNvPicPr>
          <p:nvPr/>
        </p:nvPicPr>
        <p:blipFill>
          <a:blip r:embed="rId4"/>
          <a:srcRect l="12178" t="22175" r="12564" b="2124"/>
          <a:stretch>
            <a:fillRect/>
          </a:stretch>
        </p:blipFill>
        <p:spPr>
          <a:xfrm>
            <a:off x="5493312" y="1203039"/>
            <a:ext cx="4170953" cy="4636172"/>
          </a:xfrm>
          <a:prstGeom prst="rect">
            <a:avLst/>
          </a:prstGeom>
          <a:noFill/>
          <a:ln cap="flat">
            <a:noFill/>
          </a:ln>
        </p:spPr>
      </p:pic>
      <p:sp>
        <p:nvSpPr>
          <p:cNvPr id="6" name="ZoneTexte 3">
            <a:extLst>
              <a:ext uri="{FF2B5EF4-FFF2-40B4-BE49-F238E27FC236}">
                <a16:creationId xmlns:a16="http://schemas.microsoft.com/office/drawing/2014/main" id="{39E0F433-9FA4-DF48-9B90-BC7012ABC2AA}"/>
              </a:ext>
            </a:extLst>
          </p:cNvPr>
          <p:cNvSpPr txBox="1"/>
          <p:nvPr/>
        </p:nvSpPr>
        <p:spPr>
          <a:xfrm>
            <a:off x="1449342" y="5148446"/>
            <a:ext cx="2566409"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1200" cap="none" spc="0" baseline="0">
                <a:solidFill>
                  <a:srgbClr val="000000"/>
                </a:solidFill>
                <a:uFillTx/>
                <a:latin typeface="Calibri"/>
              </a:rPr>
              <a:t>Tours jumelles de canton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0" cap="none" spc="0" baseline="0">
                <a:solidFill>
                  <a:srgbClr val="000000"/>
                </a:solidFill>
                <a:uFillTx/>
                <a:latin typeface="Calibri"/>
              </a:rPr>
              <a:t> ( forme d’ADN )</a:t>
            </a:r>
            <a:endParaRPr lang="fr-FR" sz="1800" b="0" i="0" u="sng" strike="noStrike" kern="1200" cap="none" spc="0" baseline="0">
              <a:solidFill>
                <a:srgbClr val="000000"/>
              </a:solidFill>
              <a:uFillTx/>
              <a:latin typeface="Calibri"/>
            </a:endParaRPr>
          </a:p>
        </p:txBody>
      </p:sp>
      <p:sp>
        <p:nvSpPr>
          <p:cNvPr id="7" name="ZoneTexte 4">
            <a:extLst>
              <a:ext uri="{FF2B5EF4-FFF2-40B4-BE49-F238E27FC236}">
                <a16:creationId xmlns:a16="http://schemas.microsoft.com/office/drawing/2014/main" id="{0D2A2FA6-200E-F441-BC74-E90103F61CFB}"/>
              </a:ext>
            </a:extLst>
          </p:cNvPr>
          <p:cNvSpPr txBox="1"/>
          <p:nvPr/>
        </p:nvSpPr>
        <p:spPr>
          <a:xfrm>
            <a:off x="6914144" y="6224339"/>
            <a:ext cx="1846978"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1200" cap="none" spc="0" baseline="0">
                <a:solidFill>
                  <a:srgbClr val="000000"/>
                </a:solidFill>
                <a:uFillTx/>
                <a:latin typeface="Calibri"/>
              </a:rPr>
              <a:t>Burj al Arab</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sng" strike="noStrike" kern="0" cap="none" spc="0" baseline="0">
                <a:solidFill>
                  <a:srgbClr val="000000"/>
                </a:solidFill>
                <a:uFillTx/>
                <a:latin typeface="Calibri"/>
              </a:rPr>
              <a:t>( forme de voile )</a:t>
            </a:r>
            <a:r>
              <a:rPr lang="fr-FR" sz="1800" b="0" i="0" u="sng" strike="noStrike" kern="1200" cap="none" spc="0" baseline="0">
                <a:solidFill>
                  <a:srgbClr val="000000"/>
                </a:solidFill>
                <a:uFillTx/>
                <a:latin typeface="Calibri"/>
              </a:rPr>
              <a:t> </a:t>
            </a:r>
          </a:p>
        </p:txBody>
      </p:sp>
    </p:spTree>
    <p:extLst>
      <p:ext uri="{BB962C8B-B14F-4D97-AF65-F5344CB8AC3E}">
        <p14:creationId xmlns:p14="http://schemas.microsoft.com/office/powerpoint/2010/main" val="211962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A0D7F-3DC1-9442-B968-3EC01602041A}"/>
              </a:ext>
            </a:extLst>
          </p:cNvPr>
          <p:cNvPicPr>
            <a:picLocks noChangeAspect="1"/>
          </p:cNvPicPr>
          <p:nvPr/>
        </p:nvPicPr>
        <p:blipFill>
          <a:blip r:embed="rId2"/>
          <a:stretch>
            <a:fillRect/>
          </a:stretch>
        </p:blipFill>
        <p:spPr>
          <a:xfrm>
            <a:off x="0" y="19373"/>
            <a:ext cx="12192000" cy="6819254"/>
          </a:xfrm>
          <a:prstGeom prst="rect">
            <a:avLst/>
          </a:prstGeom>
        </p:spPr>
      </p:pic>
    </p:spTree>
    <p:extLst>
      <p:ext uri="{BB962C8B-B14F-4D97-AF65-F5344CB8AC3E}">
        <p14:creationId xmlns:p14="http://schemas.microsoft.com/office/powerpoint/2010/main" val="649936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EFDF40F-291A-C14B-B9F9-13CED133B0AA}"/>
              </a:ext>
            </a:extLst>
          </p:cNvPr>
          <p:cNvPicPr>
            <a:picLocks noChangeAspect="1"/>
          </p:cNvPicPr>
          <p:nvPr/>
        </p:nvPicPr>
        <p:blipFill>
          <a:blip r:embed="rId2"/>
          <a:stretch>
            <a:fillRect/>
          </a:stretch>
        </p:blipFill>
        <p:spPr>
          <a:xfrm>
            <a:off x="7434" y="0"/>
            <a:ext cx="12177132" cy="6858000"/>
          </a:xfrm>
          <a:prstGeom prst="rect">
            <a:avLst/>
          </a:prstGeom>
        </p:spPr>
      </p:pic>
    </p:spTree>
    <p:extLst>
      <p:ext uri="{BB962C8B-B14F-4D97-AF65-F5344CB8AC3E}">
        <p14:creationId xmlns:p14="http://schemas.microsoft.com/office/powerpoint/2010/main" val="2027041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3D3CF4B-B0A4-2342-B002-23F199BC606E}"/>
              </a:ext>
            </a:extLst>
          </p:cNvPr>
          <p:cNvPicPr>
            <a:picLocks noChangeAspect="1"/>
          </p:cNvPicPr>
          <p:nvPr/>
        </p:nvPicPr>
        <p:blipFill>
          <a:blip r:embed="rId2"/>
          <a:stretch>
            <a:fillRect/>
          </a:stretch>
        </p:blipFill>
        <p:spPr>
          <a:xfrm>
            <a:off x="0" y="277028"/>
            <a:ext cx="12192000" cy="6303943"/>
          </a:xfrm>
          <a:prstGeom prst="rect">
            <a:avLst/>
          </a:prstGeom>
        </p:spPr>
      </p:pic>
    </p:spTree>
    <p:extLst>
      <p:ext uri="{BB962C8B-B14F-4D97-AF65-F5344CB8AC3E}">
        <p14:creationId xmlns:p14="http://schemas.microsoft.com/office/powerpoint/2010/main" val="291992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3E6FD16-4C23-ED47-86CB-EDE311969AC0}"/>
              </a:ext>
            </a:extLst>
          </p:cNvPr>
          <p:cNvPicPr>
            <a:picLocks noChangeAspect="1"/>
          </p:cNvPicPr>
          <p:nvPr/>
        </p:nvPicPr>
        <p:blipFill>
          <a:blip r:embed="rId2"/>
          <a:stretch>
            <a:fillRect/>
          </a:stretch>
        </p:blipFill>
        <p:spPr>
          <a:xfrm>
            <a:off x="61187" y="0"/>
            <a:ext cx="12069626" cy="6858000"/>
          </a:xfrm>
          <a:prstGeom prst="rect">
            <a:avLst/>
          </a:prstGeom>
        </p:spPr>
      </p:pic>
    </p:spTree>
    <p:extLst>
      <p:ext uri="{BB962C8B-B14F-4D97-AF65-F5344CB8AC3E}">
        <p14:creationId xmlns:p14="http://schemas.microsoft.com/office/powerpoint/2010/main" val="2912376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1F7941-82F7-6140-B24C-151B77FC8734}"/>
              </a:ext>
            </a:extLst>
          </p:cNvPr>
          <p:cNvPicPr>
            <a:picLocks noChangeAspect="1"/>
          </p:cNvPicPr>
          <p:nvPr/>
        </p:nvPicPr>
        <p:blipFill>
          <a:blip r:embed="rId2"/>
          <a:stretch>
            <a:fillRect/>
          </a:stretch>
        </p:blipFill>
        <p:spPr>
          <a:xfrm>
            <a:off x="-50712" y="248756"/>
            <a:ext cx="12192000" cy="6389984"/>
          </a:xfrm>
          <a:prstGeom prst="rect">
            <a:avLst/>
          </a:prstGeom>
        </p:spPr>
      </p:pic>
    </p:spTree>
    <p:extLst>
      <p:ext uri="{BB962C8B-B14F-4D97-AF65-F5344CB8AC3E}">
        <p14:creationId xmlns:p14="http://schemas.microsoft.com/office/powerpoint/2010/main" val="1492958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A52600-BF96-3B42-A1B4-CA85ABB1C765}"/>
              </a:ext>
            </a:extLst>
          </p:cNvPr>
          <p:cNvSpPr txBox="1"/>
          <p:nvPr/>
        </p:nvSpPr>
        <p:spPr>
          <a:xfrm>
            <a:off x="1701350" y="2182197"/>
            <a:ext cx="3429594"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     Sears Tower – Chicago </a:t>
            </a:r>
          </a:p>
        </p:txBody>
      </p:sp>
      <p:sp>
        <p:nvSpPr>
          <p:cNvPr id="3" name="ZoneTexte 2">
            <a:extLst>
              <a:ext uri="{FF2B5EF4-FFF2-40B4-BE49-F238E27FC236}">
                <a16:creationId xmlns:a16="http://schemas.microsoft.com/office/drawing/2014/main" id="{602B5DCA-A2ED-1F4A-B86A-5BF16F051E72}"/>
              </a:ext>
            </a:extLst>
          </p:cNvPr>
          <p:cNvSpPr txBox="1"/>
          <p:nvPr/>
        </p:nvSpPr>
        <p:spPr>
          <a:xfrm>
            <a:off x="1266279" y="1290730"/>
            <a:ext cx="4829723" cy="70788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0" i="0" u="none" strike="noStrike" kern="1200" cap="none" spc="0" baseline="0">
                <a:solidFill>
                  <a:srgbClr val="A6A6A6"/>
                </a:solidFill>
                <a:uFillTx/>
                <a:latin typeface="Calibri"/>
              </a:rPr>
              <a:t>Analyse d’un exemple </a:t>
            </a:r>
          </a:p>
        </p:txBody>
      </p:sp>
      <p:pic>
        <p:nvPicPr>
          <p:cNvPr id="4" name="Picture 2" descr="Willis Tower Facts and History | Learn about the Willis Tower">
            <a:extLst>
              <a:ext uri="{FF2B5EF4-FFF2-40B4-BE49-F238E27FC236}">
                <a16:creationId xmlns:a16="http://schemas.microsoft.com/office/drawing/2014/main" id="{D100915B-E83F-4E49-8566-59AD8CE2EDCE}"/>
              </a:ext>
            </a:extLst>
          </p:cNvPr>
          <p:cNvPicPr>
            <a:picLocks noChangeAspect="1"/>
          </p:cNvPicPr>
          <p:nvPr/>
        </p:nvPicPr>
        <p:blipFill>
          <a:blip r:embed="rId2"/>
          <a:srcRect/>
          <a:stretch>
            <a:fillRect/>
          </a:stretch>
        </p:blipFill>
        <p:spPr>
          <a:xfrm>
            <a:off x="6096003" y="1886078"/>
            <a:ext cx="2490569" cy="4358496"/>
          </a:xfrm>
          <a:prstGeom prst="rect">
            <a:avLst/>
          </a:prstGeom>
          <a:noFill/>
          <a:ln cap="flat">
            <a:noFill/>
          </a:ln>
        </p:spPr>
      </p:pic>
    </p:spTree>
    <p:extLst>
      <p:ext uri="{BB962C8B-B14F-4D97-AF65-F5344CB8AC3E}">
        <p14:creationId xmlns:p14="http://schemas.microsoft.com/office/powerpoint/2010/main" val="3764197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566A2BB-6AD1-C845-A461-4D009F073E38}"/>
              </a:ext>
            </a:extLst>
          </p:cNvPr>
          <p:cNvSpPr txBox="1"/>
          <p:nvPr/>
        </p:nvSpPr>
        <p:spPr>
          <a:xfrm>
            <a:off x="332823" y="599124"/>
            <a:ext cx="3016020"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Sears Tower – Chicago </a:t>
            </a:r>
          </a:p>
        </p:txBody>
      </p:sp>
      <p:sp>
        <p:nvSpPr>
          <p:cNvPr id="3" name="ZoneTexte 2">
            <a:extLst>
              <a:ext uri="{FF2B5EF4-FFF2-40B4-BE49-F238E27FC236}">
                <a16:creationId xmlns:a16="http://schemas.microsoft.com/office/drawing/2014/main" id="{EBDE7607-4DD4-3A47-AE7B-DF3B81621826}"/>
              </a:ext>
            </a:extLst>
          </p:cNvPr>
          <p:cNvSpPr txBox="1"/>
          <p:nvPr/>
        </p:nvSpPr>
        <p:spPr>
          <a:xfrm>
            <a:off x="332823" y="24643"/>
            <a:ext cx="3909023"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A6A6A6"/>
                </a:solidFill>
                <a:uFillTx/>
                <a:latin typeface="Calibri"/>
              </a:rPr>
              <a:t>Analyse d’un exemple </a:t>
            </a:r>
          </a:p>
        </p:txBody>
      </p:sp>
      <p:sp>
        <p:nvSpPr>
          <p:cNvPr id="4" name="ZoneTexte 8">
            <a:extLst>
              <a:ext uri="{FF2B5EF4-FFF2-40B4-BE49-F238E27FC236}">
                <a16:creationId xmlns:a16="http://schemas.microsoft.com/office/drawing/2014/main" id="{E3309C6E-1940-1B49-B46C-5640F30EB201}"/>
              </a:ext>
            </a:extLst>
          </p:cNvPr>
          <p:cNvSpPr txBox="1"/>
          <p:nvPr/>
        </p:nvSpPr>
        <p:spPr>
          <a:xfrm>
            <a:off x="658953" y="1183901"/>
            <a:ext cx="4492950" cy="594008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Architecte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Bruce Graham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Ingénieur en structure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Falzar R. Khan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Lieu</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Chicago, Illinois, États-Unis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Construit 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1970 - 1974</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Poids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+ 225 000 tonnes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Hauteur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527,3m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Hauteur du toit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442,14 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Hauteur du plancher supérieur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412,69 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rPr>
              <a:t>Ascenseurs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0" i="0" u="none" strike="noStrike" kern="1200" cap="none" spc="0" baseline="0">
                <a:solidFill>
                  <a:srgbClr val="000000"/>
                </a:solidFill>
                <a:uFillTx/>
                <a:latin typeface="Calibri"/>
              </a:rPr>
              <a:t>104</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000" b="0" i="0" u="none" strike="noStrike" kern="1200" cap="none" spc="0" baseline="0">
              <a:solidFill>
                <a:srgbClr val="000000"/>
              </a:solidFill>
              <a:uFillTx/>
              <a:latin typeface="Calibri"/>
            </a:endParaRPr>
          </a:p>
        </p:txBody>
      </p:sp>
      <p:pic>
        <p:nvPicPr>
          <p:cNvPr id="5" name="Picture 8">
            <a:extLst>
              <a:ext uri="{FF2B5EF4-FFF2-40B4-BE49-F238E27FC236}">
                <a16:creationId xmlns:a16="http://schemas.microsoft.com/office/drawing/2014/main" id="{7C7D34E9-CF6E-D943-9CAF-A0A09FA2B1F0}"/>
              </a:ext>
            </a:extLst>
          </p:cNvPr>
          <p:cNvPicPr>
            <a:picLocks noChangeAspect="1"/>
          </p:cNvPicPr>
          <p:nvPr/>
        </p:nvPicPr>
        <p:blipFill>
          <a:blip r:embed="rId2"/>
          <a:srcRect/>
          <a:stretch>
            <a:fillRect/>
          </a:stretch>
        </p:blipFill>
        <p:spPr>
          <a:xfrm>
            <a:off x="4241846" y="4153945"/>
            <a:ext cx="4091235" cy="2699985"/>
          </a:xfrm>
          <a:prstGeom prst="rect">
            <a:avLst/>
          </a:prstGeom>
          <a:noFill/>
          <a:ln cap="flat">
            <a:noFill/>
          </a:ln>
        </p:spPr>
      </p:pic>
      <p:pic>
        <p:nvPicPr>
          <p:cNvPr id="6" name="Image 18">
            <a:extLst>
              <a:ext uri="{FF2B5EF4-FFF2-40B4-BE49-F238E27FC236}">
                <a16:creationId xmlns:a16="http://schemas.microsoft.com/office/drawing/2014/main" id="{AF2DCC59-CF82-8246-B70F-2FE739256C88}"/>
              </a:ext>
            </a:extLst>
          </p:cNvPr>
          <p:cNvPicPr>
            <a:picLocks noChangeAspect="1"/>
          </p:cNvPicPr>
          <p:nvPr/>
        </p:nvPicPr>
        <p:blipFill>
          <a:blip r:embed="rId3"/>
          <a:srcRect t="2890" b="1616"/>
          <a:stretch>
            <a:fillRect/>
          </a:stretch>
        </p:blipFill>
        <p:spPr>
          <a:xfrm>
            <a:off x="5919532" y="172647"/>
            <a:ext cx="3390156" cy="4661400"/>
          </a:xfrm>
          <a:prstGeom prst="rect">
            <a:avLst/>
          </a:prstGeom>
          <a:noFill/>
          <a:ln cap="flat">
            <a:noFill/>
          </a:ln>
        </p:spPr>
      </p:pic>
      <p:cxnSp>
        <p:nvCxnSpPr>
          <p:cNvPr id="7" name="Connecteur droit avec flèche 13">
            <a:extLst>
              <a:ext uri="{FF2B5EF4-FFF2-40B4-BE49-F238E27FC236}">
                <a16:creationId xmlns:a16="http://schemas.microsoft.com/office/drawing/2014/main" id="{3F3D5423-660C-F64E-B267-914189A1C56F}"/>
              </a:ext>
            </a:extLst>
          </p:cNvPr>
          <p:cNvCxnSpPr/>
          <p:nvPr/>
        </p:nvCxnSpPr>
        <p:spPr>
          <a:xfrm>
            <a:off x="7646935" y="4834048"/>
            <a:ext cx="0" cy="270215"/>
          </a:xfrm>
          <a:prstGeom prst="straightConnector1">
            <a:avLst/>
          </a:prstGeom>
          <a:noFill/>
          <a:ln w="38103" cap="flat">
            <a:solidFill>
              <a:srgbClr val="FF0000"/>
            </a:solidFill>
            <a:prstDash val="solid"/>
            <a:miter/>
            <a:tailEnd type="arrow"/>
          </a:ln>
        </p:spPr>
      </p:cxnSp>
      <p:sp>
        <p:nvSpPr>
          <p:cNvPr id="8" name="Rectangle 17">
            <a:extLst>
              <a:ext uri="{FF2B5EF4-FFF2-40B4-BE49-F238E27FC236}">
                <a16:creationId xmlns:a16="http://schemas.microsoft.com/office/drawing/2014/main" id="{DE827B2A-518D-584F-92E4-F21729E29325}"/>
              </a:ext>
            </a:extLst>
          </p:cNvPr>
          <p:cNvSpPr/>
          <p:nvPr/>
        </p:nvSpPr>
        <p:spPr>
          <a:xfrm>
            <a:off x="7403905" y="5042851"/>
            <a:ext cx="368484" cy="1815148"/>
          </a:xfrm>
          <a:prstGeom prst="rect">
            <a:avLst/>
          </a:prstGeom>
          <a:noFill/>
          <a:ln w="12701" cap="flat">
            <a:solidFill>
              <a:srgbClr val="FF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4266449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ésultat de recherche d'images pour &quot;sears tower architecture&quot;">
            <a:extLst>
              <a:ext uri="{FF2B5EF4-FFF2-40B4-BE49-F238E27FC236}">
                <a16:creationId xmlns:a16="http://schemas.microsoft.com/office/drawing/2014/main" id="{24D2F0CF-BFC9-0943-BD95-2F47D85E96D3}"/>
              </a:ext>
            </a:extLst>
          </p:cNvPr>
          <p:cNvPicPr>
            <a:picLocks noChangeAspect="1"/>
          </p:cNvPicPr>
          <p:nvPr/>
        </p:nvPicPr>
        <p:blipFill>
          <a:blip r:embed="rId2"/>
          <a:srcRect l="6813" t="21962" r="6019" b="13891"/>
          <a:stretch>
            <a:fillRect/>
          </a:stretch>
        </p:blipFill>
        <p:spPr>
          <a:xfrm>
            <a:off x="1317604" y="2642643"/>
            <a:ext cx="3825895" cy="3649699"/>
          </a:xfrm>
          <a:prstGeom prst="rect">
            <a:avLst/>
          </a:prstGeom>
          <a:noFill/>
          <a:ln cap="flat">
            <a:noFill/>
          </a:ln>
        </p:spPr>
      </p:pic>
      <p:pic>
        <p:nvPicPr>
          <p:cNvPr id="3" name="Picture 6">
            <a:extLst>
              <a:ext uri="{FF2B5EF4-FFF2-40B4-BE49-F238E27FC236}">
                <a16:creationId xmlns:a16="http://schemas.microsoft.com/office/drawing/2014/main" id="{C82A2A69-BE38-7A43-A5D2-8C8B6DA7D17D}"/>
              </a:ext>
            </a:extLst>
          </p:cNvPr>
          <p:cNvPicPr>
            <a:picLocks noChangeAspect="1"/>
          </p:cNvPicPr>
          <p:nvPr/>
        </p:nvPicPr>
        <p:blipFill>
          <a:blip r:embed="rId3"/>
          <a:srcRect l="12868" r="9849"/>
          <a:stretch>
            <a:fillRect/>
          </a:stretch>
        </p:blipFill>
        <p:spPr>
          <a:xfrm>
            <a:off x="6180539" y="910129"/>
            <a:ext cx="2725954" cy="5790200"/>
          </a:xfrm>
          <a:prstGeom prst="rect">
            <a:avLst/>
          </a:prstGeom>
          <a:noFill/>
          <a:ln cap="flat">
            <a:noFill/>
          </a:ln>
        </p:spPr>
      </p:pic>
      <p:sp>
        <p:nvSpPr>
          <p:cNvPr id="4" name="ZoneTexte 5">
            <a:extLst>
              <a:ext uri="{FF2B5EF4-FFF2-40B4-BE49-F238E27FC236}">
                <a16:creationId xmlns:a16="http://schemas.microsoft.com/office/drawing/2014/main" id="{149AA75B-3D70-E54B-AE52-31FBC1FF8481}"/>
              </a:ext>
            </a:extLst>
          </p:cNvPr>
          <p:cNvSpPr txBox="1"/>
          <p:nvPr/>
        </p:nvSpPr>
        <p:spPr>
          <a:xfrm>
            <a:off x="55595" y="48618"/>
            <a:ext cx="9182103"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C’est un bâtiment de 500m de hauteur avec une structure entièrement en acier  </a:t>
            </a:r>
          </a:p>
        </p:txBody>
      </p:sp>
      <p:sp>
        <p:nvSpPr>
          <p:cNvPr id="5" name="ZoneTexte 6">
            <a:extLst>
              <a:ext uri="{FF2B5EF4-FFF2-40B4-BE49-F238E27FC236}">
                <a16:creationId xmlns:a16="http://schemas.microsoft.com/office/drawing/2014/main" id="{1C32B085-DF7D-BD47-9CAF-456E29060989}"/>
              </a:ext>
            </a:extLst>
          </p:cNvPr>
          <p:cNvSpPr txBox="1"/>
          <p:nvPr/>
        </p:nvSpPr>
        <p:spPr>
          <a:xfrm>
            <a:off x="55595" y="879616"/>
            <a:ext cx="6897657" cy="1569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La tour est résolue avec 9 modules carrés c’est la technique des prismes en faisceaux , chacun rigide en lui-même , et une structure métallique avec des éléments préfabriqués </a:t>
            </a:r>
          </a:p>
        </p:txBody>
      </p:sp>
    </p:spTree>
    <p:extLst>
      <p:ext uri="{BB962C8B-B14F-4D97-AF65-F5344CB8AC3E}">
        <p14:creationId xmlns:p14="http://schemas.microsoft.com/office/powerpoint/2010/main" val="903890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B99BA16-38FE-6445-9C8E-CE2755A47A5D}"/>
              </a:ext>
            </a:extLst>
          </p:cNvPr>
          <p:cNvPicPr>
            <a:picLocks noChangeAspect="1"/>
          </p:cNvPicPr>
          <p:nvPr/>
        </p:nvPicPr>
        <p:blipFill>
          <a:blip r:embed="rId2"/>
          <a:srcRect/>
          <a:stretch>
            <a:fillRect/>
          </a:stretch>
        </p:blipFill>
        <p:spPr>
          <a:xfrm>
            <a:off x="416591" y="366967"/>
            <a:ext cx="5358566" cy="6124075"/>
          </a:xfrm>
          <a:prstGeom prst="rect">
            <a:avLst/>
          </a:prstGeom>
          <a:noFill/>
          <a:ln cap="flat">
            <a:noFill/>
          </a:ln>
        </p:spPr>
      </p:pic>
      <p:pic>
        <p:nvPicPr>
          <p:cNvPr id="3" name="Picture 2">
            <a:extLst>
              <a:ext uri="{FF2B5EF4-FFF2-40B4-BE49-F238E27FC236}">
                <a16:creationId xmlns:a16="http://schemas.microsoft.com/office/drawing/2014/main" id="{111C5F1B-C76A-514F-9962-F970C94116DC}"/>
              </a:ext>
            </a:extLst>
          </p:cNvPr>
          <p:cNvPicPr>
            <a:picLocks noChangeAspect="1"/>
          </p:cNvPicPr>
          <p:nvPr/>
        </p:nvPicPr>
        <p:blipFill>
          <a:blip r:embed="rId3"/>
          <a:srcRect l="10989" r="2197"/>
          <a:stretch>
            <a:fillRect/>
          </a:stretch>
        </p:blipFill>
        <p:spPr>
          <a:xfrm>
            <a:off x="5775158" y="1858746"/>
            <a:ext cx="4007293" cy="3722897"/>
          </a:xfrm>
          <a:prstGeom prst="rect">
            <a:avLst/>
          </a:prstGeom>
          <a:noFill/>
          <a:ln cap="flat">
            <a:noFill/>
          </a:ln>
        </p:spPr>
      </p:pic>
    </p:spTree>
    <p:extLst>
      <p:ext uri="{BB962C8B-B14F-4D97-AF65-F5344CB8AC3E}">
        <p14:creationId xmlns:p14="http://schemas.microsoft.com/office/powerpoint/2010/main" val="2371786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410E0E6-C2EE-9E43-B0EB-C71BE78AC189}"/>
              </a:ext>
            </a:extLst>
          </p:cNvPr>
          <p:cNvPicPr>
            <a:picLocks noChangeAspect="1"/>
          </p:cNvPicPr>
          <p:nvPr/>
        </p:nvPicPr>
        <p:blipFill>
          <a:blip r:embed="rId3"/>
          <a:stretch>
            <a:fillRect/>
          </a:stretch>
        </p:blipFill>
        <p:spPr>
          <a:xfrm>
            <a:off x="356027" y="0"/>
            <a:ext cx="11479946" cy="6858000"/>
          </a:xfrm>
          <a:prstGeom prst="rect">
            <a:avLst/>
          </a:prstGeom>
        </p:spPr>
      </p:pic>
      <p:pic>
        <p:nvPicPr>
          <p:cNvPr id="5" name="Image 4">
            <a:extLst>
              <a:ext uri="{FF2B5EF4-FFF2-40B4-BE49-F238E27FC236}">
                <a16:creationId xmlns:a16="http://schemas.microsoft.com/office/drawing/2014/main" id="{BC3C9E81-A69F-E547-8784-698639E68E44}"/>
              </a:ext>
            </a:extLst>
          </p:cNvPr>
          <p:cNvPicPr>
            <a:picLocks noChangeAspect="1"/>
          </p:cNvPicPr>
          <p:nvPr/>
        </p:nvPicPr>
        <p:blipFill>
          <a:blip r:embed="rId4"/>
          <a:stretch>
            <a:fillRect/>
          </a:stretch>
        </p:blipFill>
        <p:spPr>
          <a:xfrm>
            <a:off x="0" y="264894"/>
            <a:ext cx="12192000" cy="6266220"/>
          </a:xfrm>
          <a:prstGeom prst="rect">
            <a:avLst/>
          </a:prstGeom>
        </p:spPr>
      </p:pic>
    </p:spTree>
    <p:extLst>
      <p:ext uri="{BB962C8B-B14F-4D97-AF65-F5344CB8AC3E}">
        <p14:creationId xmlns:p14="http://schemas.microsoft.com/office/powerpoint/2010/main" val="2577319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5">
            <a:extLst>
              <a:ext uri="{FF2B5EF4-FFF2-40B4-BE49-F238E27FC236}">
                <a16:creationId xmlns:a16="http://schemas.microsoft.com/office/drawing/2014/main" id="{BAE6F0B4-FB0A-2046-B7F5-136D63C66888}"/>
              </a:ext>
            </a:extLst>
          </p:cNvPr>
          <p:cNvGrpSpPr/>
          <p:nvPr/>
        </p:nvGrpSpPr>
        <p:grpSpPr>
          <a:xfrm>
            <a:off x="304796" y="0"/>
            <a:ext cx="9166503" cy="5305421"/>
            <a:chOff x="304796" y="0"/>
            <a:chExt cx="9166503" cy="5305421"/>
          </a:xfrm>
        </p:grpSpPr>
        <p:pic>
          <p:nvPicPr>
            <p:cNvPr id="3" name="Image 2">
              <a:extLst>
                <a:ext uri="{FF2B5EF4-FFF2-40B4-BE49-F238E27FC236}">
                  <a16:creationId xmlns:a16="http://schemas.microsoft.com/office/drawing/2014/main" id="{711512CC-84D4-6B40-9094-490510A1FED4}"/>
                </a:ext>
              </a:extLst>
            </p:cNvPr>
            <p:cNvPicPr>
              <a:picLocks noChangeAspect="1"/>
            </p:cNvPicPr>
            <p:nvPr/>
          </p:nvPicPr>
          <p:blipFill>
            <a:blip r:embed="rId2"/>
            <a:srcRect l="1075" r="1"/>
            <a:stretch>
              <a:fillRect/>
            </a:stretch>
          </p:blipFill>
          <p:spPr>
            <a:xfrm>
              <a:off x="304796" y="0"/>
              <a:ext cx="9166503" cy="5305421"/>
            </a:xfrm>
            <a:prstGeom prst="rect">
              <a:avLst/>
            </a:prstGeom>
            <a:solidFill>
              <a:srgbClr val="FFFFFF"/>
            </a:solidFill>
            <a:ln w="9528" cap="flat">
              <a:solidFill>
                <a:srgbClr val="FFFFFF"/>
              </a:solidFill>
              <a:prstDash val="solid"/>
              <a:miter/>
            </a:ln>
          </p:spPr>
        </p:pic>
        <p:sp>
          <p:nvSpPr>
            <p:cNvPr id="4" name="Rectangle 3">
              <a:extLst>
                <a:ext uri="{FF2B5EF4-FFF2-40B4-BE49-F238E27FC236}">
                  <a16:creationId xmlns:a16="http://schemas.microsoft.com/office/drawing/2014/main" id="{EE90685F-D86E-7447-8FFE-38148EB66723}"/>
                </a:ext>
              </a:extLst>
            </p:cNvPr>
            <p:cNvSpPr/>
            <p:nvPr/>
          </p:nvSpPr>
          <p:spPr>
            <a:xfrm>
              <a:off x="304796" y="466728"/>
              <a:ext cx="3276596" cy="533396"/>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sp>
        <p:nvSpPr>
          <p:cNvPr id="5" name="ZoneTexte 4">
            <a:extLst>
              <a:ext uri="{FF2B5EF4-FFF2-40B4-BE49-F238E27FC236}">
                <a16:creationId xmlns:a16="http://schemas.microsoft.com/office/drawing/2014/main" id="{F040E386-9151-B24E-9077-3F49AC43497D}"/>
              </a:ext>
            </a:extLst>
          </p:cNvPr>
          <p:cNvSpPr txBox="1"/>
          <p:nvPr/>
        </p:nvSpPr>
        <p:spPr>
          <a:xfrm>
            <a:off x="727240" y="328937"/>
            <a:ext cx="3117518" cy="52321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000000"/>
                </a:solidFill>
                <a:uFillTx/>
                <a:latin typeface="Calibri"/>
              </a:rPr>
              <a:t>Details de structure </a:t>
            </a:r>
          </a:p>
        </p:txBody>
      </p:sp>
      <p:sp>
        <p:nvSpPr>
          <p:cNvPr id="6" name="ZoneTexte 7">
            <a:extLst>
              <a:ext uri="{FF2B5EF4-FFF2-40B4-BE49-F238E27FC236}">
                <a16:creationId xmlns:a16="http://schemas.microsoft.com/office/drawing/2014/main" id="{A74531BB-7E18-A44D-8B16-D5FEFC486BF7}"/>
              </a:ext>
            </a:extLst>
          </p:cNvPr>
          <p:cNvSpPr txBox="1"/>
          <p:nvPr/>
        </p:nvSpPr>
        <p:spPr>
          <a:xfrm>
            <a:off x="619240" y="5305421"/>
            <a:ext cx="8852068" cy="1569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Les modules structurels sont insérés dans des caissons en béton armé atteignant le substrat rocheux et sont également reliés par un tapis de béton. Le cadre en acier de construction a été pré assemblé en sections, puis boulonné sur place</a:t>
            </a:r>
          </a:p>
        </p:txBody>
      </p:sp>
    </p:spTree>
    <p:extLst>
      <p:ext uri="{BB962C8B-B14F-4D97-AF65-F5344CB8AC3E}">
        <p14:creationId xmlns:p14="http://schemas.microsoft.com/office/powerpoint/2010/main" val="4184789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5B724622-89DC-D742-AC30-6BDECC87A738}"/>
              </a:ext>
            </a:extLst>
          </p:cNvPr>
          <p:cNvPicPr>
            <a:picLocks noChangeAspect="1"/>
          </p:cNvPicPr>
          <p:nvPr/>
        </p:nvPicPr>
        <p:blipFill>
          <a:blip r:embed="rId2"/>
          <a:stretch>
            <a:fillRect/>
          </a:stretch>
        </p:blipFill>
        <p:spPr>
          <a:xfrm>
            <a:off x="309560" y="268943"/>
            <a:ext cx="6548439" cy="2374248"/>
          </a:xfrm>
          <a:prstGeom prst="rect">
            <a:avLst/>
          </a:prstGeom>
          <a:noFill/>
          <a:ln cap="flat">
            <a:noFill/>
          </a:ln>
        </p:spPr>
      </p:pic>
      <p:pic>
        <p:nvPicPr>
          <p:cNvPr id="3" name="Image 4">
            <a:extLst>
              <a:ext uri="{FF2B5EF4-FFF2-40B4-BE49-F238E27FC236}">
                <a16:creationId xmlns:a16="http://schemas.microsoft.com/office/drawing/2014/main" id="{6180211B-0002-2743-AF6D-419F885DD7FA}"/>
              </a:ext>
            </a:extLst>
          </p:cNvPr>
          <p:cNvPicPr>
            <a:picLocks noChangeAspect="1"/>
          </p:cNvPicPr>
          <p:nvPr/>
        </p:nvPicPr>
        <p:blipFill>
          <a:blip r:embed="rId3"/>
          <a:stretch>
            <a:fillRect/>
          </a:stretch>
        </p:blipFill>
        <p:spPr>
          <a:xfrm>
            <a:off x="309560" y="2898053"/>
            <a:ext cx="5008964" cy="2633526"/>
          </a:xfrm>
          <a:prstGeom prst="rect">
            <a:avLst/>
          </a:prstGeom>
          <a:noFill/>
          <a:ln cap="flat">
            <a:noFill/>
          </a:ln>
        </p:spPr>
      </p:pic>
      <p:pic>
        <p:nvPicPr>
          <p:cNvPr id="4" name="Image 7">
            <a:extLst>
              <a:ext uri="{FF2B5EF4-FFF2-40B4-BE49-F238E27FC236}">
                <a16:creationId xmlns:a16="http://schemas.microsoft.com/office/drawing/2014/main" id="{54651118-D923-C945-9A06-0FB135EAE767}"/>
              </a:ext>
            </a:extLst>
          </p:cNvPr>
          <p:cNvPicPr>
            <a:picLocks noChangeAspect="1"/>
          </p:cNvPicPr>
          <p:nvPr/>
        </p:nvPicPr>
        <p:blipFill>
          <a:blip r:embed="rId4"/>
          <a:stretch>
            <a:fillRect/>
          </a:stretch>
        </p:blipFill>
        <p:spPr>
          <a:xfrm>
            <a:off x="5318525" y="2643182"/>
            <a:ext cx="4138610" cy="3138504"/>
          </a:xfrm>
          <a:prstGeom prst="rect">
            <a:avLst/>
          </a:prstGeom>
          <a:noFill/>
          <a:ln cap="flat">
            <a:noFill/>
          </a:ln>
        </p:spPr>
      </p:pic>
      <p:sp>
        <p:nvSpPr>
          <p:cNvPr id="5" name="ZoneTexte 8">
            <a:extLst>
              <a:ext uri="{FF2B5EF4-FFF2-40B4-BE49-F238E27FC236}">
                <a16:creationId xmlns:a16="http://schemas.microsoft.com/office/drawing/2014/main" id="{FED2E8FE-83D3-F64D-8A0C-0CCC128184C9}"/>
              </a:ext>
            </a:extLst>
          </p:cNvPr>
          <p:cNvSpPr txBox="1"/>
          <p:nvPr/>
        </p:nvSpPr>
        <p:spPr>
          <a:xfrm>
            <a:off x="1733546" y="5781687"/>
            <a:ext cx="2732227"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Poutres métalliques </a:t>
            </a:r>
          </a:p>
        </p:txBody>
      </p:sp>
      <p:sp>
        <p:nvSpPr>
          <p:cNvPr id="6" name="ZoneTexte 9">
            <a:extLst>
              <a:ext uri="{FF2B5EF4-FFF2-40B4-BE49-F238E27FC236}">
                <a16:creationId xmlns:a16="http://schemas.microsoft.com/office/drawing/2014/main" id="{000D84F8-4AD1-E24B-B320-645CE9E7437E}"/>
              </a:ext>
            </a:extLst>
          </p:cNvPr>
          <p:cNvSpPr txBox="1"/>
          <p:nvPr/>
        </p:nvSpPr>
        <p:spPr>
          <a:xfrm>
            <a:off x="6096003" y="5717258"/>
            <a:ext cx="1684690"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Les charges </a:t>
            </a:r>
          </a:p>
        </p:txBody>
      </p:sp>
    </p:spTree>
    <p:extLst>
      <p:ext uri="{BB962C8B-B14F-4D97-AF65-F5344CB8AC3E}">
        <p14:creationId xmlns:p14="http://schemas.microsoft.com/office/powerpoint/2010/main" val="4059795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7048257-1925-454F-83F7-E1CF1478C92A}"/>
              </a:ext>
            </a:extLst>
          </p:cNvPr>
          <p:cNvPicPr>
            <a:picLocks noChangeAspect="1"/>
          </p:cNvPicPr>
          <p:nvPr/>
        </p:nvPicPr>
        <p:blipFill>
          <a:blip r:embed="rId3"/>
          <a:srcRect l="2891" r="2039"/>
          <a:stretch>
            <a:fillRect/>
          </a:stretch>
        </p:blipFill>
        <p:spPr>
          <a:xfrm>
            <a:off x="4485790" y="0"/>
            <a:ext cx="4535341" cy="3368841"/>
          </a:xfrm>
          <a:prstGeom prst="rect">
            <a:avLst/>
          </a:prstGeom>
          <a:noFill/>
          <a:ln cap="flat">
            <a:noFill/>
          </a:ln>
        </p:spPr>
      </p:pic>
      <p:pic>
        <p:nvPicPr>
          <p:cNvPr id="3" name="Picture 4">
            <a:extLst>
              <a:ext uri="{FF2B5EF4-FFF2-40B4-BE49-F238E27FC236}">
                <a16:creationId xmlns:a16="http://schemas.microsoft.com/office/drawing/2014/main" id="{9D28328F-66F6-984F-AAB4-474FF2B16B7A}"/>
              </a:ext>
            </a:extLst>
          </p:cNvPr>
          <p:cNvPicPr>
            <a:picLocks noChangeAspect="1"/>
          </p:cNvPicPr>
          <p:nvPr/>
        </p:nvPicPr>
        <p:blipFill>
          <a:blip r:embed="rId4"/>
          <a:srcRect l="4714" r="8094"/>
          <a:stretch>
            <a:fillRect/>
          </a:stretch>
        </p:blipFill>
        <p:spPr>
          <a:xfrm>
            <a:off x="111584" y="100428"/>
            <a:ext cx="4374206" cy="5481590"/>
          </a:xfrm>
          <a:prstGeom prst="rect">
            <a:avLst/>
          </a:prstGeom>
          <a:noFill/>
          <a:ln cap="flat">
            <a:noFill/>
          </a:ln>
        </p:spPr>
      </p:pic>
      <p:sp>
        <p:nvSpPr>
          <p:cNvPr id="4" name="ZoneTexte 1">
            <a:extLst>
              <a:ext uri="{FF2B5EF4-FFF2-40B4-BE49-F238E27FC236}">
                <a16:creationId xmlns:a16="http://schemas.microsoft.com/office/drawing/2014/main" id="{43B284B6-63F5-0443-8B83-6DC27C2F247C}"/>
              </a:ext>
            </a:extLst>
          </p:cNvPr>
          <p:cNvSpPr txBox="1"/>
          <p:nvPr/>
        </p:nvSpPr>
        <p:spPr>
          <a:xfrm>
            <a:off x="1842470" y="6295909"/>
            <a:ext cx="912424"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sng" strike="noStrike" kern="1200" cap="none" spc="0" baseline="0">
                <a:solidFill>
                  <a:srgbClr val="000000"/>
                </a:solidFill>
                <a:uFillTx/>
                <a:latin typeface="Calibri"/>
              </a:rPr>
              <a:t>Plans </a:t>
            </a:r>
          </a:p>
        </p:txBody>
      </p:sp>
      <p:sp>
        <p:nvSpPr>
          <p:cNvPr id="5" name="ZoneTexte 2">
            <a:extLst>
              <a:ext uri="{FF2B5EF4-FFF2-40B4-BE49-F238E27FC236}">
                <a16:creationId xmlns:a16="http://schemas.microsoft.com/office/drawing/2014/main" id="{AF5D700D-93EB-9F4C-A606-769E1F8DA217}"/>
              </a:ext>
            </a:extLst>
          </p:cNvPr>
          <p:cNvSpPr txBox="1"/>
          <p:nvPr/>
        </p:nvSpPr>
        <p:spPr>
          <a:xfrm>
            <a:off x="881499" y="5442216"/>
            <a:ext cx="2165335"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Structure métallique </a:t>
            </a:r>
          </a:p>
        </p:txBody>
      </p:sp>
      <p:cxnSp>
        <p:nvCxnSpPr>
          <p:cNvPr id="6" name="Connecteur droit avec flèche 4">
            <a:extLst>
              <a:ext uri="{FF2B5EF4-FFF2-40B4-BE49-F238E27FC236}">
                <a16:creationId xmlns:a16="http://schemas.microsoft.com/office/drawing/2014/main" id="{13D75838-979D-6441-B0B6-C69016E0935A}"/>
              </a:ext>
            </a:extLst>
          </p:cNvPr>
          <p:cNvCxnSpPr/>
          <p:nvPr/>
        </p:nvCxnSpPr>
        <p:spPr>
          <a:xfrm flipV="1">
            <a:off x="1964167" y="4716374"/>
            <a:ext cx="0" cy="641013"/>
          </a:xfrm>
          <a:prstGeom prst="straightConnector1">
            <a:avLst/>
          </a:prstGeom>
          <a:noFill/>
          <a:ln w="38103" cap="flat">
            <a:solidFill>
              <a:srgbClr val="FF0000"/>
            </a:solidFill>
            <a:prstDash val="solid"/>
            <a:miter/>
            <a:tailEnd type="arrow"/>
          </a:ln>
        </p:spPr>
      </p:cxnSp>
      <p:sp>
        <p:nvSpPr>
          <p:cNvPr id="7" name="ZoneTexte 5">
            <a:extLst>
              <a:ext uri="{FF2B5EF4-FFF2-40B4-BE49-F238E27FC236}">
                <a16:creationId xmlns:a16="http://schemas.microsoft.com/office/drawing/2014/main" id="{BFAD7D0F-8771-A040-82B3-08C009CEEDCB}"/>
              </a:ext>
            </a:extLst>
          </p:cNvPr>
          <p:cNvSpPr txBox="1"/>
          <p:nvPr/>
        </p:nvSpPr>
        <p:spPr>
          <a:xfrm>
            <a:off x="4648837" y="5058744"/>
            <a:ext cx="1877820"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sng" strike="noStrike" kern="1200" cap="none" spc="0" baseline="0">
                <a:solidFill>
                  <a:srgbClr val="000000"/>
                </a:solidFill>
                <a:uFillTx/>
                <a:latin typeface="Calibri"/>
              </a:rPr>
              <a:t>Détail façade </a:t>
            </a:r>
          </a:p>
        </p:txBody>
      </p:sp>
      <p:pic>
        <p:nvPicPr>
          <p:cNvPr id="8" name="Image 7">
            <a:extLst>
              <a:ext uri="{FF2B5EF4-FFF2-40B4-BE49-F238E27FC236}">
                <a16:creationId xmlns:a16="http://schemas.microsoft.com/office/drawing/2014/main" id="{06C9425D-E582-484C-9E16-3356A4107717}"/>
              </a:ext>
            </a:extLst>
          </p:cNvPr>
          <p:cNvPicPr>
            <a:picLocks noChangeAspect="1"/>
          </p:cNvPicPr>
          <p:nvPr/>
        </p:nvPicPr>
        <p:blipFill>
          <a:blip r:embed="rId5"/>
          <a:srcRect t="12634"/>
          <a:stretch>
            <a:fillRect/>
          </a:stretch>
        </p:blipFill>
        <p:spPr>
          <a:xfrm>
            <a:off x="6604253" y="3489158"/>
            <a:ext cx="2396614" cy="3139162"/>
          </a:xfrm>
          <a:prstGeom prst="rect">
            <a:avLst/>
          </a:prstGeom>
          <a:noFill/>
          <a:ln cap="flat">
            <a:noFill/>
          </a:ln>
        </p:spPr>
      </p:pic>
    </p:spTree>
    <p:extLst>
      <p:ext uri="{BB962C8B-B14F-4D97-AF65-F5344CB8AC3E}">
        <p14:creationId xmlns:p14="http://schemas.microsoft.com/office/powerpoint/2010/main" val="159528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D2F3C7-24B3-2E40-B9FC-E886F3886966}"/>
              </a:ext>
            </a:extLst>
          </p:cNvPr>
          <p:cNvPicPr>
            <a:picLocks noChangeAspect="1"/>
          </p:cNvPicPr>
          <p:nvPr/>
        </p:nvPicPr>
        <p:blipFill>
          <a:blip r:embed="rId2"/>
          <a:srcRect b="5311"/>
          <a:stretch>
            <a:fillRect/>
          </a:stretch>
        </p:blipFill>
        <p:spPr>
          <a:xfrm>
            <a:off x="5109411" y="260302"/>
            <a:ext cx="3748409" cy="2420736"/>
          </a:xfrm>
          <a:prstGeom prst="rect">
            <a:avLst/>
          </a:prstGeom>
          <a:noFill/>
          <a:ln cap="flat">
            <a:noFill/>
          </a:ln>
        </p:spPr>
      </p:pic>
      <p:sp>
        <p:nvSpPr>
          <p:cNvPr id="3" name="AutoShape 6">
            <a:extLst>
              <a:ext uri="{FF2B5EF4-FFF2-40B4-BE49-F238E27FC236}">
                <a16:creationId xmlns:a16="http://schemas.microsoft.com/office/drawing/2014/main" id="{D637F776-A558-1C4A-9EC8-DA601B13F973}"/>
              </a:ext>
            </a:extLst>
          </p:cNvPr>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rmAutofit fontScale="92500" lnSpcReduction="20000"/>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4" name="Picture 8">
            <a:extLst>
              <a:ext uri="{FF2B5EF4-FFF2-40B4-BE49-F238E27FC236}">
                <a16:creationId xmlns:a16="http://schemas.microsoft.com/office/drawing/2014/main" id="{985635D7-30C1-BD46-A190-1BB2F0F1D52F}"/>
              </a:ext>
            </a:extLst>
          </p:cNvPr>
          <p:cNvPicPr>
            <a:picLocks noChangeAspect="1"/>
          </p:cNvPicPr>
          <p:nvPr/>
        </p:nvPicPr>
        <p:blipFill>
          <a:blip r:embed="rId3"/>
          <a:srcRect/>
          <a:stretch>
            <a:fillRect/>
          </a:stretch>
        </p:blipFill>
        <p:spPr>
          <a:xfrm>
            <a:off x="5109411" y="2879555"/>
            <a:ext cx="3748409" cy="3849239"/>
          </a:xfrm>
          <a:prstGeom prst="rect">
            <a:avLst/>
          </a:prstGeom>
          <a:noFill/>
          <a:ln cap="flat">
            <a:noFill/>
          </a:ln>
        </p:spPr>
      </p:pic>
      <p:pic>
        <p:nvPicPr>
          <p:cNvPr id="5" name="Picture 4">
            <a:extLst>
              <a:ext uri="{FF2B5EF4-FFF2-40B4-BE49-F238E27FC236}">
                <a16:creationId xmlns:a16="http://schemas.microsoft.com/office/drawing/2014/main" id="{3B5DED02-6FFE-F84F-835F-6D8348228F4F}"/>
              </a:ext>
            </a:extLst>
          </p:cNvPr>
          <p:cNvPicPr>
            <a:picLocks noChangeAspect="1"/>
          </p:cNvPicPr>
          <p:nvPr/>
        </p:nvPicPr>
        <p:blipFill>
          <a:blip r:embed="rId4"/>
          <a:srcRect b="5087"/>
          <a:stretch>
            <a:fillRect/>
          </a:stretch>
        </p:blipFill>
        <p:spPr>
          <a:xfrm>
            <a:off x="943907" y="2879555"/>
            <a:ext cx="3748409" cy="3858127"/>
          </a:xfrm>
          <a:prstGeom prst="rect">
            <a:avLst/>
          </a:prstGeom>
          <a:noFill/>
          <a:ln cap="flat">
            <a:noFill/>
          </a:ln>
        </p:spPr>
      </p:pic>
      <p:sp>
        <p:nvSpPr>
          <p:cNvPr id="6" name="ZoneTexte 2">
            <a:extLst>
              <a:ext uri="{FF2B5EF4-FFF2-40B4-BE49-F238E27FC236}">
                <a16:creationId xmlns:a16="http://schemas.microsoft.com/office/drawing/2014/main" id="{8E0B762A-ACC5-8849-AA28-F740C8F8EF60}"/>
              </a:ext>
            </a:extLst>
          </p:cNvPr>
          <p:cNvSpPr txBox="1"/>
          <p:nvPr/>
        </p:nvSpPr>
        <p:spPr>
          <a:xfrm>
            <a:off x="1203158" y="885898"/>
            <a:ext cx="2848858"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7F7F7F"/>
                </a:solidFill>
                <a:uFillTx/>
                <a:latin typeface="Calibri"/>
              </a:rPr>
              <a:t> la construction </a:t>
            </a:r>
          </a:p>
        </p:txBody>
      </p:sp>
      <p:sp>
        <p:nvSpPr>
          <p:cNvPr id="7" name="ZoneTexte 4">
            <a:extLst>
              <a:ext uri="{FF2B5EF4-FFF2-40B4-BE49-F238E27FC236}">
                <a16:creationId xmlns:a16="http://schemas.microsoft.com/office/drawing/2014/main" id="{F7639B8E-CF0E-9D4D-BA20-C0CBE4668A7D}"/>
              </a:ext>
            </a:extLst>
          </p:cNvPr>
          <p:cNvSpPr txBox="1"/>
          <p:nvPr/>
        </p:nvSpPr>
        <p:spPr>
          <a:xfrm>
            <a:off x="1797070" y="1470666"/>
            <a:ext cx="1661035"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000000"/>
                </a:solidFill>
                <a:uFillTx/>
                <a:latin typeface="Calibri"/>
              </a:rPr>
              <a:t>1970 - 1973</a:t>
            </a:r>
          </a:p>
        </p:txBody>
      </p:sp>
    </p:spTree>
    <p:extLst>
      <p:ext uri="{BB962C8B-B14F-4D97-AF65-F5344CB8AC3E}">
        <p14:creationId xmlns:p14="http://schemas.microsoft.com/office/powerpoint/2010/main" val="327963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30A902-12B0-B849-9730-31DD1AFBD47D}"/>
              </a:ext>
            </a:extLst>
          </p:cNvPr>
          <p:cNvSpPr txBox="1"/>
          <p:nvPr/>
        </p:nvSpPr>
        <p:spPr>
          <a:xfrm>
            <a:off x="3886200" y="323853"/>
            <a:ext cx="2752801" cy="64633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a:solidFill>
                  <a:srgbClr val="A6A6A6"/>
                </a:solidFill>
                <a:uFillTx/>
                <a:latin typeface="Calibri"/>
              </a:rPr>
              <a:t>Bibliographie </a:t>
            </a:r>
          </a:p>
        </p:txBody>
      </p:sp>
      <p:sp>
        <p:nvSpPr>
          <p:cNvPr id="3" name="ZoneTexte 3">
            <a:extLst>
              <a:ext uri="{FF2B5EF4-FFF2-40B4-BE49-F238E27FC236}">
                <a16:creationId xmlns:a16="http://schemas.microsoft.com/office/drawing/2014/main" id="{6E455DC9-4BB7-4740-8788-C284C16A9DBD}"/>
              </a:ext>
            </a:extLst>
          </p:cNvPr>
          <p:cNvSpPr txBox="1"/>
          <p:nvPr/>
        </p:nvSpPr>
        <p:spPr>
          <a:xfrm>
            <a:off x="523951" y="1343710"/>
            <a:ext cx="6115049"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https://tpeconstructiontour.wordpress.com/2016/12/29/la-structure-et-le-disgn/</a:t>
            </a:r>
          </a:p>
        </p:txBody>
      </p:sp>
      <p:sp>
        <p:nvSpPr>
          <p:cNvPr id="4" name="ZoneTexte 5">
            <a:extLst>
              <a:ext uri="{FF2B5EF4-FFF2-40B4-BE49-F238E27FC236}">
                <a16:creationId xmlns:a16="http://schemas.microsoft.com/office/drawing/2014/main" id="{84359D66-334D-3741-9CBF-5A745B34C2D5}"/>
              </a:ext>
            </a:extLst>
          </p:cNvPr>
          <p:cNvSpPr txBox="1"/>
          <p:nvPr/>
        </p:nvSpPr>
        <p:spPr>
          <a:xfrm>
            <a:off x="523951" y="2644261"/>
            <a:ext cx="6115049"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https://media.xpair.com/auxidev/nR11a_IGH.pdf</a:t>
            </a:r>
          </a:p>
        </p:txBody>
      </p:sp>
      <p:sp>
        <p:nvSpPr>
          <p:cNvPr id="5" name="ZoneTexte 7">
            <a:extLst>
              <a:ext uri="{FF2B5EF4-FFF2-40B4-BE49-F238E27FC236}">
                <a16:creationId xmlns:a16="http://schemas.microsoft.com/office/drawing/2014/main" id="{B5B42067-0A74-F640-9E97-1E51D5918298}"/>
              </a:ext>
            </a:extLst>
          </p:cNvPr>
          <p:cNvSpPr txBox="1"/>
          <p:nvPr/>
        </p:nvSpPr>
        <p:spPr>
          <a:xfrm>
            <a:off x="523951" y="3521244"/>
            <a:ext cx="6115049"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http://hiddenarchitecture.net/willis-tower-formerly-sears-tower/</a:t>
            </a:r>
          </a:p>
        </p:txBody>
      </p:sp>
      <p:sp>
        <p:nvSpPr>
          <p:cNvPr id="6" name="ZoneTexte 9">
            <a:extLst>
              <a:ext uri="{FF2B5EF4-FFF2-40B4-BE49-F238E27FC236}">
                <a16:creationId xmlns:a16="http://schemas.microsoft.com/office/drawing/2014/main" id="{3B277725-20D8-C746-B5E1-68C8AC754606}"/>
              </a:ext>
            </a:extLst>
          </p:cNvPr>
          <p:cNvSpPr txBox="1"/>
          <p:nvPr/>
        </p:nvSpPr>
        <p:spPr>
          <a:xfrm>
            <a:off x="523951" y="4544796"/>
            <a:ext cx="6115049"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https://www.archdaily.com/62410/ad-classics-willis-tower-sears-tower-skidmore-owings-merrill</a:t>
            </a:r>
          </a:p>
        </p:txBody>
      </p:sp>
      <p:sp>
        <p:nvSpPr>
          <p:cNvPr id="7" name="ZoneTexte 11">
            <a:extLst>
              <a:ext uri="{FF2B5EF4-FFF2-40B4-BE49-F238E27FC236}">
                <a16:creationId xmlns:a16="http://schemas.microsoft.com/office/drawing/2014/main" id="{2D917985-65DE-0A4F-AC11-ADAEECC86FF0}"/>
              </a:ext>
            </a:extLst>
          </p:cNvPr>
          <p:cNvSpPr txBox="1"/>
          <p:nvPr/>
        </p:nvSpPr>
        <p:spPr>
          <a:xfrm>
            <a:off x="523951" y="5725122"/>
            <a:ext cx="8124745"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http://faculty.arch.tamu.edu/anichols/courses/applied-architectural-structures/projects-631/Files/WILLIS%20TOWERpresentation.pdf</a:t>
            </a:r>
          </a:p>
        </p:txBody>
      </p:sp>
    </p:spTree>
    <p:extLst>
      <p:ext uri="{BB962C8B-B14F-4D97-AF65-F5344CB8AC3E}">
        <p14:creationId xmlns:p14="http://schemas.microsoft.com/office/powerpoint/2010/main" val="1913415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1C7E67-5611-4142-AF64-F255668FAE93}"/>
              </a:ext>
            </a:extLst>
          </p:cNvPr>
          <p:cNvSpPr>
            <a:spLocks noGrp="1"/>
          </p:cNvSpPr>
          <p:nvPr>
            <p:ph type="sldNum" idx="12"/>
          </p:nvPr>
        </p:nvSpPr>
        <p:spPr/>
        <p:txBody>
          <a:bodyPr/>
          <a:lstStyle/>
          <a:p>
            <a:pPr algn="ctr"/>
            <a:fld id="{00000000-1234-1234-1234-123412341234}" type="slidenum">
              <a:rPr lang="en" smtClean="0"/>
              <a:pPr algn="ctr"/>
              <a:t>45</a:t>
            </a:fld>
            <a:endParaRPr lang="en"/>
          </a:p>
        </p:txBody>
      </p:sp>
      <p:sp>
        <p:nvSpPr>
          <p:cNvPr id="4" name="Google Shape;129;p17">
            <a:extLst>
              <a:ext uri="{FF2B5EF4-FFF2-40B4-BE49-F238E27FC236}">
                <a16:creationId xmlns:a16="http://schemas.microsoft.com/office/drawing/2014/main" id="{00F51D44-AB7C-43CB-AB1B-7AE822120D43}"/>
              </a:ext>
            </a:extLst>
          </p:cNvPr>
          <p:cNvSpPr txBox="1">
            <a:spLocks/>
          </p:cNvSpPr>
          <p:nvPr/>
        </p:nvSpPr>
        <p:spPr>
          <a:xfrm>
            <a:off x="1125560" y="214335"/>
            <a:ext cx="9338400" cy="7292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5867" b="1" dirty="0">
                <a:solidFill>
                  <a:schemeClr val="accent1"/>
                </a:solidFill>
                <a:latin typeface="Red Hat Display" panose="020B0604020202020204" charset="0"/>
              </a:rPr>
              <a:t>Al Dar HQ</a:t>
            </a:r>
          </a:p>
        </p:txBody>
      </p:sp>
      <p:sp>
        <p:nvSpPr>
          <p:cNvPr id="5" name="Google Shape;130;p17">
            <a:extLst>
              <a:ext uri="{FF2B5EF4-FFF2-40B4-BE49-F238E27FC236}">
                <a16:creationId xmlns:a16="http://schemas.microsoft.com/office/drawing/2014/main" id="{32938D44-E926-4537-9ABD-E685D967FEC5}"/>
              </a:ext>
            </a:extLst>
          </p:cNvPr>
          <p:cNvSpPr txBox="1">
            <a:spLocks/>
          </p:cNvSpPr>
          <p:nvPr/>
        </p:nvSpPr>
        <p:spPr>
          <a:xfrm>
            <a:off x="1125560" y="825185"/>
            <a:ext cx="9338400" cy="372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1867" dirty="0">
                <a:solidFill>
                  <a:schemeClr val="bg2"/>
                </a:solidFill>
              </a:rPr>
              <a:t>Abu Dhabi - UAE</a:t>
            </a:r>
          </a:p>
        </p:txBody>
      </p:sp>
    </p:spTree>
    <p:extLst>
      <p:ext uri="{BB962C8B-B14F-4D97-AF65-F5344CB8AC3E}">
        <p14:creationId xmlns:p14="http://schemas.microsoft.com/office/powerpoint/2010/main" val="3265651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9"/>
          <p:cNvSpPr txBox="1">
            <a:spLocks noGrp="1"/>
          </p:cNvSpPr>
          <p:nvPr>
            <p:ph type="body" idx="1"/>
          </p:nvPr>
        </p:nvSpPr>
        <p:spPr>
          <a:xfrm>
            <a:off x="1095652" y="1081527"/>
            <a:ext cx="7694629" cy="5104784"/>
          </a:xfrm>
          <a:prstGeom prst="rect">
            <a:avLst/>
          </a:prstGeom>
        </p:spPr>
        <p:txBody>
          <a:bodyPr spcFirstLastPara="1" vert="horz" wrap="square" lIns="0" tIns="0" rIns="0" bIns="0" rtlCol="0" anchor="t" anchorCtr="0">
            <a:noAutofit/>
          </a:bodyPr>
          <a:lstStyle/>
          <a:p>
            <a:pPr marL="0" indent="0">
              <a:buNone/>
            </a:pPr>
            <a:r>
              <a:rPr lang="fr-FR" sz="2400" b="1" dirty="0">
                <a:solidFill>
                  <a:schemeClr val="accent1"/>
                </a:solidFill>
                <a:effectLst>
                  <a:outerShdw blurRad="38100" dist="38100" dir="2700000" algn="tl">
                    <a:srgbClr val="000000">
                      <a:alpha val="43137"/>
                    </a:srgbClr>
                  </a:outerShdw>
                </a:effectLst>
              </a:rPr>
              <a:t>Architecte</a:t>
            </a:r>
            <a:r>
              <a:rPr lang="fr-FR" sz="2400" b="1" dirty="0">
                <a:solidFill>
                  <a:schemeClr val="accent1"/>
                </a:solidFill>
              </a:rPr>
              <a:t>: </a:t>
            </a:r>
            <a:r>
              <a:rPr lang="fr-FR" sz="2400" dirty="0">
                <a:solidFill>
                  <a:schemeClr val="bg2"/>
                </a:solidFill>
              </a:rPr>
              <a:t>Marwan Zgheib</a:t>
            </a:r>
            <a:r>
              <a:rPr lang="fr-FR" sz="2400" dirty="0"/>
              <a:t>.</a:t>
            </a:r>
          </a:p>
          <a:p>
            <a:pPr marL="0" indent="0">
              <a:buNone/>
            </a:pPr>
            <a:r>
              <a:rPr lang="fr-FR" sz="2400" b="1" dirty="0">
                <a:solidFill>
                  <a:schemeClr val="accent1"/>
                </a:solidFill>
                <a:effectLst>
                  <a:outerShdw blurRad="38100" dist="38100" dir="2700000" algn="tl">
                    <a:srgbClr val="000000">
                      <a:alpha val="43137"/>
                    </a:srgbClr>
                  </a:outerShdw>
                </a:effectLst>
              </a:rPr>
              <a:t>Ingénieur: </a:t>
            </a:r>
            <a:r>
              <a:rPr lang="fr-FR" sz="2400" dirty="0">
                <a:solidFill>
                  <a:schemeClr val="bg2"/>
                </a:solidFill>
              </a:rPr>
              <a:t>Arup Ingenieros.</a:t>
            </a:r>
          </a:p>
          <a:p>
            <a:pPr marL="0" indent="0">
              <a:buNone/>
            </a:pPr>
            <a:r>
              <a:rPr lang="fr-FR" sz="2400" b="1" dirty="0">
                <a:solidFill>
                  <a:schemeClr val="accent1"/>
                </a:solidFill>
                <a:effectLst>
                  <a:outerShdw blurRad="38100" dist="38100" dir="2700000" algn="tl">
                    <a:srgbClr val="000000">
                      <a:alpha val="43137"/>
                    </a:srgbClr>
                  </a:outerShdw>
                </a:effectLst>
              </a:rPr>
              <a:t>Entreprise de construction:</a:t>
            </a:r>
            <a:r>
              <a:rPr lang="fr-FR" sz="2400" dirty="0"/>
              <a:t> </a:t>
            </a:r>
            <a:r>
              <a:rPr lang="fr-FR" sz="2400" dirty="0">
                <a:solidFill>
                  <a:schemeClr val="bg2"/>
                </a:solidFill>
              </a:rPr>
              <a:t>ALOR (Aldar Laing O'rourke).</a:t>
            </a:r>
          </a:p>
          <a:p>
            <a:pPr marL="0" indent="0">
              <a:buNone/>
            </a:pPr>
            <a:r>
              <a:rPr lang="fr-FR" sz="2400" b="1" dirty="0">
                <a:solidFill>
                  <a:schemeClr val="accent1"/>
                </a:solidFill>
                <a:effectLst>
                  <a:outerShdw blurRad="38100" dist="38100" dir="2700000" algn="tl">
                    <a:srgbClr val="000000">
                      <a:alpha val="43137"/>
                    </a:srgbClr>
                  </a:outerShdw>
                </a:effectLst>
              </a:rPr>
              <a:t>Date de construction:</a:t>
            </a:r>
            <a:r>
              <a:rPr lang="fr-FR" sz="2400" dirty="0"/>
              <a:t> </a:t>
            </a:r>
            <a:r>
              <a:rPr lang="fr-FR" sz="2400" dirty="0">
                <a:solidFill>
                  <a:schemeClr val="bg2"/>
                </a:solidFill>
              </a:rPr>
              <a:t>2007-2010.</a:t>
            </a:r>
          </a:p>
          <a:p>
            <a:pPr marL="0" indent="0">
              <a:buNone/>
            </a:pPr>
            <a:r>
              <a:rPr lang="fr-FR" sz="2400" b="1" dirty="0">
                <a:solidFill>
                  <a:schemeClr val="accent1"/>
                </a:solidFill>
                <a:effectLst>
                  <a:outerShdw blurRad="38100" dist="38100" dir="2700000" algn="tl">
                    <a:srgbClr val="000000">
                      <a:alpha val="43137"/>
                    </a:srgbClr>
                  </a:outerShdw>
                </a:effectLst>
              </a:rPr>
              <a:t>Location: </a:t>
            </a:r>
            <a:r>
              <a:rPr lang="fr-FR" sz="2400" dirty="0">
                <a:solidFill>
                  <a:schemeClr val="bg2"/>
                </a:solidFill>
              </a:rPr>
              <a:t>Al Raha Beach, Abu Dhabi, UAE.</a:t>
            </a:r>
          </a:p>
          <a:p>
            <a:pPr marL="0" indent="0">
              <a:buNone/>
            </a:pPr>
            <a:r>
              <a:rPr lang="fr-FR" sz="2400" b="1" dirty="0">
                <a:solidFill>
                  <a:schemeClr val="accent1"/>
                </a:solidFill>
                <a:effectLst>
                  <a:outerShdw blurRad="38100" dist="38100" dir="2700000" algn="tl">
                    <a:srgbClr val="000000">
                      <a:alpha val="43137"/>
                    </a:srgbClr>
                  </a:outerShdw>
                </a:effectLst>
              </a:rPr>
              <a:t>Superficie: </a:t>
            </a:r>
            <a:r>
              <a:rPr lang="fr-FR" sz="2400" dirty="0">
                <a:solidFill>
                  <a:schemeClr val="bg2"/>
                </a:solidFill>
              </a:rPr>
              <a:t>123 000 m2.</a:t>
            </a:r>
          </a:p>
          <a:p>
            <a:pPr marL="0" indent="0">
              <a:buNone/>
            </a:pPr>
            <a:r>
              <a:rPr lang="fr-FR" sz="2400" b="1" dirty="0">
                <a:solidFill>
                  <a:schemeClr val="accent1"/>
                </a:solidFill>
                <a:effectLst>
                  <a:outerShdw blurRad="38100" dist="38100" dir="2700000" algn="tl">
                    <a:srgbClr val="000000">
                      <a:alpha val="43137"/>
                    </a:srgbClr>
                  </a:outerShdw>
                </a:effectLst>
              </a:rPr>
              <a:t>Hauteur: </a:t>
            </a:r>
            <a:r>
              <a:rPr lang="fr-FR" sz="2400" dirty="0">
                <a:solidFill>
                  <a:schemeClr val="bg2"/>
                </a:solidFill>
              </a:rPr>
              <a:t>121 m.</a:t>
            </a:r>
          </a:p>
          <a:p>
            <a:pPr marL="0" indent="0">
              <a:buNone/>
            </a:pPr>
            <a:r>
              <a:rPr lang="fr-FR" sz="2400" b="1" dirty="0">
                <a:solidFill>
                  <a:schemeClr val="accent1"/>
                </a:solidFill>
                <a:effectLst>
                  <a:outerShdw blurRad="38100" dist="38100" dir="2700000" algn="tl">
                    <a:srgbClr val="000000">
                      <a:alpha val="43137"/>
                    </a:srgbClr>
                  </a:outerShdw>
                </a:effectLst>
              </a:rPr>
              <a:t>Coût: </a:t>
            </a:r>
            <a:r>
              <a:rPr lang="fr-FR" sz="2400" dirty="0">
                <a:solidFill>
                  <a:schemeClr val="bg2"/>
                </a:solidFill>
              </a:rPr>
              <a:t>1 000 000 000 AED.</a:t>
            </a:r>
          </a:p>
          <a:p>
            <a:pPr marL="0" indent="0">
              <a:buNone/>
            </a:pPr>
            <a:endParaRPr lang="fr-FR" sz="1867" dirty="0"/>
          </a:p>
        </p:txBody>
      </p:sp>
      <p:sp>
        <p:nvSpPr>
          <p:cNvPr id="156" name="Google Shape;156;p19"/>
          <p:cNvSpPr txBox="1">
            <a:spLocks noGrp="1"/>
          </p:cNvSpPr>
          <p:nvPr>
            <p:ph type="sldNum" idx="12"/>
          </p:nvPr>
        </p:nvSpPr>
        <p:spPr>
          <a:xfrm>
            <a:off x="11680633" y="6346604"/>
            <a:ext cx="511200" cy="5112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46</a:t>
            </a:fld>
            <a:endParaRPr/>
          </a:p>
        </p:txBody>
      </p:sp>
    </p:spTree>
    <p:extLst>
      <p:ext uri="{BB962C8B-B14F-4D97-AF65-F5344CB8AC3E}">
        <p14:creationId xmlns:p14="http://schemas.microsoft.com/office/powerpoint/2010/main" val="3463307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3" name="Google Shape;123;p16"/>
          <p:cNvSpPr txBox="1">
            <a:spLocks noGrp="1"/>
          </p:cNvSpPr>
          <p:nvPr>
            <p:ph type="sldNum" idx="12"/>
          </p:nvPr>
        </p:nvSpPr>
        <p:spPr>
          <a:xfrm>
            <a:off x="11680633" y="6346604"/>
            <a:ext cx="511200" cy="5112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47</a:t>
            </a:fld>
            <a:endParaRPr/>
          </a:p>
        </p:txBody>
      </p:sp>
      <p:sp>
        <p:nvSpPr>
          <p:cNvPr id="3" name="Text Placeholder 2">
            <a:extLst>
              <a:ext uri="{FF2B5EF4-FFF2-40B4-BE49-F238E27FC236}">
                <a16:creationId xmlns:a16="http://schemas.microsoft.com/office/drawing/2014/main" id="{8CB03ECC-9B18-2848-8E3C-034FAC9415F8}"/>
              </a:ext>
            </a:extLst>
          </p:cNvPr>
          <p:cNvSpPr>
            <a:spLocks noGrp="1"/>
          </p:cNvSpPr>
          <p:nvPr>
            <p:ph type="body" idx="1"/>
          </p:nvPr>
        </p:nvSpPr>
        <p:spPr>
          <a:xfrm>
            <a:off x="-199869" y="1491145"/>
            <a:ext cx="7069340" cy="4065209"/>
          </a:xfrm>
        </p:spPr>
        <p:txBody>
          <a:bodyPr/>
          <a:lstStyle/>
          <a:p>
            <a:r>
              <a:rPr lang="fr-FR" sz="2133" dirty="0"/>
              <a:t>Abu Dhabi a un héritage maritime. D'où le bâtiment devait être adapté à son contexte.• La réflexion de l’architecte Marwan Zgheib sur l’architecture -«Simple peut parfois être puissant, en particulier dans Architecture. L'architecture n'est rien d'autre qu'une imitation de la nature"• S'inspirer des coquilles de palourdes et comprendre les importance de la forme ronde géométrique, il a esquissé l’idée de ce gratte-ciel emblématique.• Il l'a conçu comme deux grandes façades vitrées ensemble verticalement comme une coque ouverte.</a:t>
            </a:r>
            <a:endParaRPr lang="en-US" sz="2133" dirty="0"/>
          </a:p>
        </p:txBody>
      </p:sp>
      <p:sp>
        <p:nvSpPr>
          <p:cNvPr id="6" name="Google Shape;121;p16">
            <a:extLst>
              <a:ext uri="{FF2B5EF4-FFF2-40B4-BE49-F238E27FC236}">
                <a16:creationId xmlns:a16="http://schemas.microsoft.com/office/drawing/2014/main" id="{BD52612C-7022-7545-8079-09D684695C10}"/>
              </a:ext>
            </a:extLst>
          </p:cNvPr>
          <p:cNvSpPr txBox="1">
            <a:spLocks noGrp="1"/>
          </p:cNvSpPr>
          <p:nvPr>
            <p:ph type="title"/>
          </p:nvPr>
        </p:nvSpPr>
        <p:spPr>
          <a:xfrm>
            <a:off x="251128" y="199870"/>
            <a:ext cx="4622800" cy="771629"/>
          </a:xfrm>
          <a:prstGeom prst="rect">
            <a:avLst/>
          </a:prstGeom>
        </p:spPr>
        <p:txBody>
          <a:bodyPr spcFirstLastPara="1" vert="horz" wrap="square" lIns="0" tIns="0" rIns="0" bIns="0" rtlCol="0" anchor="b" anchorCtr="0">
            <a:noAutofit/>
          </a:bodyPr>
          <a:lstStyle/>
          <a:p>
            <a:r>
              <a:rPr lang="fr-FR" sz="4267" dirty="0">
                <a:solidFill>
                  <a:schemeClr val="accent1"/>
                </a:solidFill>
              </a:rPr>
              <a:t>Concept</a:t>
            </a:r>
          </a:p>
        </p:txBody>
      </p:sp>
      <p:pic>
        <p:nvPicPr>
          <p:cNvPr id="5" name="Picture 4">
            <a:extLst>
              <a:ext uri="{FF2B5EF4-FFF2-40B4-BE49-F238E27FC236}">
                <a16:creationId xmlns:a16="http://schemas.microsoft.com/office/drawing/2014/main" id="{C1D05EA5-0CB1-4F01-ABA6-43960450C76E}"/>
              </a:ext>
            </a:extLst>
          </p:cNvPr>
          <p:cNvPicPr>
            <a:picLocks noChangeAspect="1"/>
          </p:cNvPicPr>
          <p:nvPr/>
        </p:nvPicPr>
        <p:blipFill>
          <a:blip r:embed="rId3"/>
          <a:stretch>
            <a:fillRect/>
          </a:stretch>
        </p:blipFill>
        <p:spPr>
          <a:xfrm>
            <a:off x="7149663" y="1491144"/>
            <a:ext cx="5042171" cy="4441912"/>
          </a:xfrm>
          <a:prstGeom prst="rect">
            <a:avLst/>
          </a:prstGeom>
        </p:spPr>
      </p:pic>
    </p:spTree>
    <p:extLst>
      <p:ext uri="{BB962C8B-B14F-4D97-AF65-F5344CB8AC3E}">
        <p14:creationId xmlns:p14="http://schemas.microsoft.com/office/powerpoint/2010/main" val="2154893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E240-D7BD-4496-9DA8-BC36DA394067}"/>
              </a:ext>
            </a:extLst>
          </p:cNvPr>
          <p:cNvSpPr>
            <a:spLocks noGrp="1"/>
          </p:cNvSpPr>
          <p:nvPr>
            <p:ph type="title"/>
          </p:nvPr>
        </p:nvSpPr>
        <p:spPr>
          <a:xfrm>
            <a:off x="430985" y="276233"/>
            <a:ext cx="4622800" cy="836000"/>
          </a:xfrm>
        </p:spPr>
        <p:txBody>
          <a:bodyPr/>
          <a:lstStyle/>
          <a:p>
            <a:r>
              <a:rPr lang="fr-FR" dirty="0"/>
              <a:t>Concept</a:t>
            </a:r>
          </a:p>
        </p:txBody>
      </p:sp>
      <p:sp>
        <p:nvSpPr>
          <p:cNvPr id="3" name="Text Placeholder 2">
            <a:extLst>
              <a:ext uri="{FF2B5EF4-FFF2-40B4-BE49-F238E27FC236}">
                <a16:creationId xmlns:a16="http://schemas.microsoft.com/office/drawing/2014/main" id="{2D867E41-2FA8-454E-924C-A994E05D83E5}"/>
              </a:ext>
            </a:extLst>
          </p:cNvPr>
          <p:cNvSpPr>
            <a:spLocks noGrp="1"/>
          </p:cNvSpPr>
          <p:nvPr>
            <p:ph type="body" idx="1"/>
          </p:nvPr>
        </p:nvSpPr>
        <p:spPr>
          <a:xfrm>
            <a:off x="288413" y="1573200"/>
            <a:ext cx="4622801" cy="4595952"/>
          </a:xfrm>
        </p:spPr>
        <p:txBody>
          <a:bodyPr/>
          <a:lstStyle/>
          <a:p>
            <a:pPr marL="135463" indent="0">
              <a:buNone/>
            </a:pPr>
            <a:r>
              <a:rPr lang="fr-FR" sz="1600" dirty="0"/>
              <a:t>Le cercle symbolise l'unité, la stabilité, la rationalité. C'est aussi le symbole de l'infini, sans début ni fin, le la perfection, le symbole géométrique ultime. Cela représente une intégrité qui englobe tout l'espace et le temps.</a:t>
            </a:r>
          </a:p>
          <a:p>
            <a:pPr marL="135463" indent="0">
              <a:buNone/>
            </a:pPr>
            <a:r>
              <a:rPr lang="fr-FR" sz="1600" dirty="0"/>
              <a:t>Aldar HQ était circulaire en élévation avec un profil courbe sur chaque visage de celui-ci. Il est orienté avec une façade Est-Ouest qui permet la lever et coucher du soleil pour être visible dans la vitre.</a:t>
            </a:r>
          </a:p>
          <a:p>
            <a:pPr marL="135463" indent="0">
              <a:buNone/>
            </a:pPr>
            <a:endParaRPr lang="en-US" sz="1600" dirty="0"/>
          </a:p>
        </p:txBody>
      </p:sp>
      <p:sp>
        <p:nvSpPr>
          <p:cNvPr id="4" name="Slide Number Placeholder 3">
            <a:extLst>
              <a:ext uri="{FF2B5EF4-FFF2-40B4-BE49-F238E27FC236}">
                <a16:creationId xmlns:a16="http://schemas.microsoft.com/office/drawing/2014/main" id="{4910329E-946B-48FA-9307-A50FB4B89F06}"/>
              </a:ext>
            </a:extLst>
          </p:cNvPr>
          <p:cNvSpPr>
            <a:spLocks noGrp="1"/>
          </p:cNvSpPr>
          <p:nvPr>
            <p:ph type="sldNum" idx="12"/>
          </p:nvPr>
        </p:nvSpPr>
        <p:spPr/>
        <p:txBody>
          <a:bodyPr/>
          <a:lstStyle/>
          <a:p>
            <a:pPr algn="ctr"/>
            <a:fld id="{00000000-1234-1234-1234-123412341234}" type="slidenum">
              <a:rPr lang="en" smtClean="0"/>
              <a:pPr algn="ctr"/>
              <a:t>48</a:t>
            </a:fld>
            <a:endParaRPr lang="en"/>
          </a:p>
        </p:txBody>
      </p:sp>
      <p:pic>
        <p:nvPicPr>
          <p:cNvPr id="6" name="Picture 5">
            <a:extLst>
              <a:ext uri="{FF2B5EF4-FFF2-40B4-BE49-F238E27FC236}">
                <a16:creationId xmlns:a16="http://schemas.microsoft.com/office/drawing/2014/main" id="{6B40A81D-0DC7-4F60-93C4-82F56887129F}"/>
              </a:ext>
            </a:extLst>
          </p:cNvPr>
          <p:cNvPicPr>
            <a:picLocks noChangeAspect="1"/>
          </p:cNvPicPr>
          <p:nvPr/>
        </p:nvPicPr>
        <p:blipFill>
          <a:blip r:embed="rId2"/>
          <a:stretch>
            <a:fillRect/>
          </a:stretch>
        </p:blipFill>
        <p:spPr>
          <a:xfrm>
            <a:off x="7280790" y="-196"/>
            <a:ext cx="4923337" cy="6858000"/>
          </a:xfrm>
          <a:prstGeom prst="rect">
            <a:avLst/>
          </a:prstGeom>
        </p:spPr>
      </p:pic>
    </p:spTree>
    <p:extLst>
      <p:ext uri="{BB962C8B-B14F-4D97-AF65-F5344CB8AC3E}">
        <p14:creationId xmlns:p14="http://schemas.microsoft.com/office/powerpoint/2010/main" val="1489455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57FA-DB65-4451-9AEB-4F114C4F9A10}"/>
              </a:ext>
            </a:extLst>
          </p:cNvPr>
          <p:cNvSpPr>
            <a:spLocks noGrp="1"/>
          </p:cNvSpPr>
          <p:nvPr>
            <p:ph type="title"/>
          </p:nvPr>
        </p:nvSpPr>
        <p:spPr/>
        <p:txBody>
          <a:bodyPr/>
          <a:lstStyle/>
          <a:p>
            <a:r>
              <a:rPr lang="fr-FR" dirty="0"/>
              <a:t>Design</a:t>
            </a:r>
          </a:p>
        </p:txBody>
      </p:sp>
      <p:sp>
        <p:nvSpPr>
          <p:cNvPr id="3" name="Text Placeholder 2">
            <a:extLst>
              <a:ext uri="{FF2B5EF4-FFF2-40B4-BE49-F238E27FC236}">
                <a16:creationId xmlns:a16="http://schemas.microsoft.com/office/drawing/2014/main" id="{0C6D3068-E1DA-47F8-AA8A-EF7185CE7ED0}"/>
              </a:ext>
            </a:extLst>
          </p:cNvPr>
          <p:cNvSpPr>
            <a:spLocks noGrp="1"/>
          </p:cNvSpPr>
          <p:nvPr>
            <p:ph type="body" idx="1"/>
          </p:nvPr>
        </p:nvSpPr>
        <p:spPr>
          <a:xfrm>
            <a:off x="50805" y="2125000"/>
            <a:ext cx="6045195" cy="3711600"/>
          </a:xfrm>
        </p:spPr>
        <p:txBody>
          <a:bodyPr/>
          <a:lstStyle/>
          <a:p>
            <a:r>
              <a:rPr lang="fr-FR" sz="1867" dirty="0"/>
              <a:t>L'architecte a évoqué l'image du corps humain en cercle ce pentagramme inscrit sur un autre cercle.</a:t>
            </a:r>
          </a:p>
          <a:p>
            <a:r>
              <a:rPr lang="fr-FR" sz="1867" dirty="0"/>
              <a:t>Prenant des indices, la question de la stabilité a été résolue. Les deux points inférieurs du pentagramme étaient connectés à formez une base solide pour que la construction se tienne debout dessus.</a:t>
            </a:r>
          </a:p>
          <a:p>
            <a:r>
              <a:rPr lang="fr-FR" sz="1867" dirty="0"/>
              <a:t>L'architecte voulait avoir des espaces de bureaux ouverts avec des fenêtres du sol au plafond afin que les gens à l'intérieur puissent avoir une vue panoramique</a:t>
            </a:r>
          </a:p>
        </p:txBody>
      </p:sp>
      <p:sp>
        <p:nvSpPr>
          <p:cNvPr id="4" name="Slide Number Placeholder 3">
            <a:extLst>
              <a:ext uri="{FF2B5EF4-FFF2-40B4-BE49-F238E27FC236}">
                <a16:creationId xmlns:a16="http://schemas.microsoft.com/office/drawing/2014/main" id="{E23426C9-5833-49B2-9F4E-CCF6066C06E9}"/>
              </a:ext>
            </a:extLst>
          </p:cNvPr>
          <p:cNvSpPr>
            <a:spLocks noGrp="1"/>
          </p:cNvSpPr>
          <p:nvPr>
            <p:ph type="sldNum" idx="12"/>
          </p:nvPr>
        </p:nvSpPr>
        <p:spPr/>
        <p:txBody>
          <a:bodyPr/>
          <a:lstStyle/>
          <a:p>
            <a:pPr algn="ctr"/>
            <a:fld id="{00000000-1234-1234-1234-123412341234}" type="slidenum">
              <a:rPr lang="en" smtClean="0"/>
              <a:pPr algn="ctr"/>
              <a:t>49</a:t>
            </a:fld>
            <a:endParaRPr lang="en"/>
          </a:p>
        </p:txBody>
      </p:sp>
      <p:pic>
        <p:nvPicPr>
          <p:cNvPr id="6" name="Picture 5">
            <a:extLst>
              <a:ext uri="{FF2B5EF4-FFF2-40B4-BE49-F238E27FC236}">
                <a16:creationId xmlns:a16="http://schemas.microsoft.com/office/drawing/2014/main" id="{6FF98E35-2883-4BF0-B410-7C222F04FBFC}"/>
              </a:ext>
            </a:extLst>
          </p:cNvPr>
          <p:cNvPicPr>
            <a:picLocks noChangeAspect="1"/>
          </p:cNvPicPr>
          <p:nvPr/>
        </p:nvPicPr>
        <p:blipFill>
          <a:blip r:embed="rId2"/>
          <a:stretch>
            <a:fillRect/>
          </a:stretch>
        </p:blipFill>
        <p:spPr>
          <a:xfrm>
            <a:off x="7400416" y="0"/>
            <a:ext cx="4791585" cy="6858000"/>
          </a:xfrm>
          <a:prstGeom prst="rect">
            <a:avLst/>
          </a:prstGeom>
        </p:spPr>
      </p:pic>
    </p:spTree>
    <p:extLst>
      <p:ext uri="{BB962C8B-B14F-4D97-AF65-F5344CB8AC3E}">
        <p14:creationId xmlns:p14="http://schemas.microsoft.com/office/powerpoint/2010/main" val="2599685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8A3014F-D3F3-1B41-AE09-D8EB395B902F}"/>
              </a:ext>
            </a:extLst>
          </p:cNvPr>
          <p:cNvPicPr>
            <a:picLocks noChangeAspect="1"/>
          </p:cNvPicPr>
          <p:nvPr/>
        </p:nvPicPr>
        <p:blipFill>
          <a:blip r:embed="rId3"/>
          <a:stretch>
            <a:fillRect/>
          </a:stretch>
        </p:blipFill>
        <p:spPr>
          <a:xfrm>
            <a:off x="169333" y="101600"/>
            <a:ext cx="11795469" cy="6570133"/>
          </a:xfrm>
          <a:prstGeom prst="rect">
            <a:avLst/>
          </a:prstGeom>
        </p:spPr>
      </p:pic>
    </p:spTree>
    <p:extLst>
      <p:ext uri="{BB962C8B-B14F-4D97-AF65-F5344CB8AC3E}">
        <p14:creationId xmlns:p14="http://schemas.microsoft.com/office/powerpoint/2010/main" val="220943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91C7-E25C-4682-9F71-F8C9FF207CD5}"/>
              </a:ext>
            </a:extLst>
          </p:cNvPr>
          <p:cNvSpPr>
            <a:spLocks noGrp="1"/>
          </p:cNvSpPr>
          <p:nvPr>
            <p:ph type="title"/>
          </p:nvPr>
        </p:nvSpPr>
        <p:spPr>
          <a:xfrm>
            <a:off x="1125799" y="11020"/>
            <a:ext cx="4622800" cy="836000"/>
          </a:xfrm>
        </p:spPr>
        <p:txBody>
          <a:bodyPr/>
          <a:lstStyle/>
          <a:p>
            <a:r>
              <a:rPr lang="fr-FR" dirty="0"/>
              <a:t>Fondations</a:t>
            </a:r>
          </a:p>
        </p:txBody>
      </p:sp>
      <p:sp>
        <p:nvSpPr>
          <p:cNvPr id="3" name="Text Placeholder 2">
            <a:extLst>
              <a:ext uri="{FF2B5EF4-FFF2-40B4-BE49-F238E27FC236}">
                <a16:creationId xmlns:a16="http://schemas.microsoft.com/office/drawing/2014/main" id="{BD34D42C-21CF-46B7-B7DB-7A947ACAD3B1}"/>
              </a:ext>
            </a:extLst>
          </p:cNvPr>
          <p:cNvSpPr>
            <a:spLocks noGrp="1"/>
          </p:cNvSpPr>
          <p:nvPr>
            <p:ph type="body" idx="1"/>
          </p:nvPr>
        </p:nvSpPr>
        <p:spPr>
          <a:xfrm>
            <a:off x="-1" y="1300025"/>
            <a:ext cx="6253316" cy="5241704"/>
          </a:xfrm>
        </p:spPr>
        <p:txBody>
          <a:bodyPr/>
          <a:lstStyle/>
          <a:p>
            <a:r>
              <a:rPr lang="fr-FR" sz="2133" dirty="0"/>
              <a:t>Une barricade en béton de 16 m de profondeur Des parois moulées a été construite dans le sol et le sable entre ces murs a été enlevé.</a:t>
            </a:r>
          </a:p>
          <a:p>
            <a:r>
              <a:rPr lang="fr-FR" sz="2133" dirty="0"/>
              <a:t>400 pieux en béton ont été enfoncés dans le sol fonctionne de 2 manières.</a:t>
            </a:r>
          </a:p>
          <a:p>
            <a:r>
              <a:rPr lang="fr-FR" sz="2133" dirty="0"/>
              <a:t>La moitié de ces pieux travaillent par friction avec le sol pour sécuriser la structure au sable.</a:t>
            </a:r>
          </a:p>
          <a:p>
            <a:r>
              <a:rPr lang="fr-FR" sz="2133" dirty="0"/>
              <a:t>Les autres demi-pieux sont enfoncés profondément dans le sol pour transférer l'immense charge du bâtiment au sol.</a:t>
            </a:r>
          </a:p>
        </p:txBody>
      </p:sp>
      <p:sp>
        <p:nvSpPr>
          <p:cNvPr id="4" name="Slide Number Placeholder 3">
            <a:extLst>
              <a:ext uri="{FF2B5EF4-FFF2-40B4-BE49-F238E27FC236}">
                <a16:creationId xmlns:a16="http://schemas.microsoft.com/office/drawing/2014/main" id="{74065A90-D6AE-4D10-9720-906223AADDC2}"/>
              </a:ext>
            </a:extLst>
          </p:cNvPr>
          <p:cNvSpPr>
            <a:spLocks noGrp="1"/>
          </p:cNvSpPr>
          <p:nvPr>
            <p:ph type="sldNum" idx="12"/>
          </p:nvPr>
        </p:nvSpPr>
        <p:spPr/>
        <p:txBody>
          <a:bodyPr/>
          <a:lstStyle/>
          <a:p>
            <a:pPr algn="ctr"/>
            <a:fld id="{00000000-1234-1234-1234-123412341234}" type="slidenum">
              <a:rPr lang="en" smtClean="0"/>
              <a:pPr algn="ctr"/>
              <a:t>50</a:t>
            </a:fld>
            <a:endParaRPr lang="en"/>
          </a:p>
        </p:txBody>
      </p:sp>
      <p:pic>
        <p:nvPicPr>
          <p:cNvPr id="6" name="Picture 5">
            <a:extLst>
              <a:ext uri="{FF2B5EF4-FFF2-40B4-BE49-F238E27FC236}">
                <a16:creationId xmlns:a16="http://schemas.microsoft.com/office/drawing/2014/main" id="{C2326C03-CCDA-4942-8532-BEE02EBE8698}"/>
              </a:ext>
            </a:extLst>
          </p:cNvPr>
          <p:cNvPicPr>
            <a:picLocks noChangeAspect="1"/>
          </p:cNvPicPr>
          <p:nvPr/>
        </p:nvPicPr>
        <p:blipFill>
          <a:blip r:embed="rId2"/>
          <a:stretch>
            <a:fillRect/>
          </a:stretch>
        </p:blipFill>
        <p:spPr>
          <a:xfrm>
            <a:off x="7096920" y="3710160"/>
            <a:ext cx="4839509" cy="301674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D852E23-B98E-463C-91B6-0188CA8CD6FD}"/>
              </a:ext>
            </a:extLst>
          </p:cNvPr>
          <p:cNvPicPr>
            <a:picLocks noChangeAspect="1"/>
          </p:cNvPicPr>
          <p:nvPr/>
        </p:nvPicPr>
        <p:blipFill>
          <a:blip r:embed="rId3"/>
          <a:stretch>
            <a:fillRect/>
          </a:stretch>
        </p:blipFill>
        <p:spPr>
          <a:xfrm>
            <a:off x="7096921" y="222914"/>
            <a:ext cx="4839313" cy="335029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8291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A36F9-1C1E-4681-85EC-4D9C80AD5289}"/>
              </a:ext>
            </a:extLst>
          </p:cNvPr>
          <p:cNvSpPr>
            <a:spLocks noGrp="1"/>
          </p:cNvSpPr>
          <p:nvPr>
            <p:ph type="title"/>
          </p:nvPr>
        </p:nvSpPr>
        <p:spPr>
          <a:xfrm>
            <a:off x="747341" y="234595"/>
            <a:ext cx="4622800" cy="836000"/>
          </a:xfrm>
        </p:spPr>
        <p:txBody>
          <a:bodyPr/>
          <a:lstStyle/>
          <a:p>
            <a:r>
              <a:rPr lang="fr-FR" dirty="0"/>
              <a:t>Fondations</a:t>
            </a:r>
          </a:p>
        </p:txBody>
      </p:sp>
      <p:sp>
        <p:nvSpPr>
          <p:cNvPr id="3" name="Text Placeholder 2">
            <a:extLst>
              <a:ext uri="{FF2B5EF4-FFF2-40B4-BE49-F238E27FC236}">
                <a16:creationId xmlns:a16="http://schemas.microsoft.com/office/drawing/2014/main" id="{BBC01650-C2FB-4922-878A-5A53CF7C3159}"/>
              </a:ext>
            </a:extLst>
          </p:cNvPr>
          <p:cNvSpPr>
            <a:spLocks noGrp="1"/>
          </p:cNvSpPr>
          <p:nvPr>
            <p:ph type="body" idx="1"/>
          </p:nvPr>
        </p:nvSpPr>
        <p:spPr>
          <a:xfrm>
            <a:off x="-1" y="2125000"/>
            <a:ext cx="6331975" cy="3711600"/>
          </a:xfrm>
        </p:spPr>
        <p:txBody>
          <a:bodyPr/>
          <a:lstStyle/>
          <a:p>
            <a:r>
              <a:rPr lang="fr-FR" sz="2133" dirty="0"/>
              <a:t>L'eau était constamment pompée du sable vers la mer pour éviter que le site ne soit saturé d'eau.</a:t>
            </a:r>
          </a:p>
          <a:p>
            <a:r>
              <a:rPr lang="fr-FR" sz="2133" dirty="0"/>
              <a:t>Une dalle a été coulée sur les pieux pour rendre la fondation plus solide.</a:t>
            </a:r>
          </a:p>
          <a:p>
            <a:r>
              <a:rPr lang="fr-FR" sz="2133" dirty="0"/>
              <a:t>La dalle crée une barrière contre la montée de l'eau, empêche les pieux de percer dans le bâtiment et agit comme une raquette. Il répartit uniformément le poids d'Aldar HQ.</a:t>
            </a:r>
          </a:p>
          <a:p>
            <a:endParaRPr lang="fr-FR" sz="2133" dirty="0"/>
          </a:p>
        </p:txBody>
      </p:sp>
      <p:sp>
        <p:nvSpPr>
          <p:cNvPr id="4" name="Slide Number Placeholder 3">
            <a:extLst>
              <a:ext uri="{FF2B5EF4-FFF2-40B4-BE49-F238E27FC236}">
                <a16:creationId xmlns:a16="http://schemas.microsoft.com/office/drawing/2014/main" id="{D9130747-B01D-4F94-8228-BB3F1947761B}"/>
              </a:ext>
            </a:extLst>
          </p:cNvPr>
          <p:cNvSpPr>
            <a:spLocks noGrp="1"/>
          </p:cNvSpPr>
          <p:nvPr>
            <p:ph type="sldNum" idx="12"/>
          </p:nvPr>
        </p:nvSpPr>
        <p:spPr/>
        <p:txBody>
          <a:bodyPr/>
          <a:lstStyle/>
          <a:p>
            <a:pPr algn="ctr"/>
            <a:fld id="{00000000-1234-1234-1234-123412341234}" type="slidenum">
              <a:rPr lang="en" smtClean="0"/>
              <a:pPr algn="ctr"/>
              <a:t>51</a:t>
            </a:fld>
            <a:endParaRPr lang="en"/>
          </a:p>
        </p:txBody>
      </p:sp>
      <p:pic>
        <p:nvPicPr>
          <p:cNvPr id="6" name="Picture 5">
            <a:extLst>
              <a:ext uri="{FF2B5EF4-FFF2-40B4-BE49-F238E27FC236}">
                <a16:creationId xmlns:a16="http://schemas.microsoft.com/office/drawing/2014/main" id="{2E4BC65C-83AF-433C-9C77-599C7BFF9891}"/>
              </a:ext>
            </a:extLst>
          </p:cNvPr>
          <p:cNvPicPr>
            <a:picLocks noChangeAspect="1"/>
          </p:cNvPicPr>
          <p:nvPr/>
        </p:nvPicPr>
        <p:blipFill>
          <a:blip r:embed="rId2"/>
          <a:stretch>
            <a:fillRect/>
          </a:stretch>
        </p:blipFill>
        <p:spPr>
          <a:xfrm>
            <a:off x="7039897" y="200037"/>
            <a:ext cx="4640737" cy="30448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940DD80-FACA-440F-8B55-B4230131F66A}"/>
              </a:ext>
            </a:extLst>
          </p:cNvPr>
          <p:cNvPicPr>
            <a:picLocks noChangeAspect="1"/>
          </p:cNvPicPr>
          <p:nvPr/>
        </p:nvPicPr>
        <p:blipFill>
          <a:blip r:embed="rId3"/>
          <a:stretch>
            <a:fillRect/>
          </a:stretch>
        </p:blipFill>
        <p:spPr>
          <a:xfrm>
            <a:off x="7042729" y="3557375"/>
            <a:ext cx="4637905" cy="304482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7538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BCF6A-F8D5-4749-8B3D-B87CB963AB34}"/>
              </a:ext>
            </a:extLst>
          </p:cNvPr>
          <p:cNvSpPr>
            <a:spLocks noGrp="1"/>
          </p:cNvSpPr>
          <p:nvPr>
            <p:ph type="title"/>
          </p:nvPr>
        </p:nvSpPr>
        <p:spPr>
          <a:xfrm>
            <a:off x="861140" y="516028"/>
            <a:ext cx="4622800" cy="836000"/>
          </a:xfrm>
        </p:spPr>
        <p:txBody>
          <a:bodyPr/>
          <a:lstStyle/>
          <a:p>
            <a:r>
              <a:rPr lang="fr-FR" dirty="0"/>
              <a:t>Noyau central</a:t>
            </a:r>
          </a:p>
        </p:txBody>
      </p:sp>
      <p:sp>
        <p:nvSpPr>
          <p:cNvPr id="3" name="Text Placeholder 2">
            <a:extLst>
              <a:ext uri="{FF2B5EF4-FFF2-40B4-BE49-F238E27FC236}">
                <a16:creationId xmlns:a16="http://schemas.microsoft.com/office/drawing/2014/main" id="{1BF77FFB-EC86-45B4-BEB7-76A8E9B5F614}"/>
              </a:ext>
            </a:extLst>
          </p:cNvPr>
          <p:cNvSpPr>
            <a:spLocks noGrp="1"/>
          </p:cNvSpPr>
          <p:nvPr>
            <p:ph type="body" idx="1"/>
          </p:nvPr>
        </p:nvSpPr>
        <p:spPr>
          <a:xfrm>
            <a:off x="-1" y="1771973"/>
            <a:ext cx="6345084" cy="3711600"/>
          </a:xfrm>
        </p:spPr>
        <p:txBody>
          <a:bodyPr/>
          <a:lstStyle/>
          <a:p>
            <a:r>
              <a:rPr lang="fr-FR" sz="2133" dirty="0"/>
              <a:t>Deux morceaux de béton séparés ont servi de colonne vertébrale au bâtiment. Ils ont transféré les charges sur les pieux.</a:t>
            </a:r>
          </a:p>
          <a:p>
            <a:r>
              <a:rPr lang="fr-FR" sz="2133" dirty="0"/>
              <a:t>Ces noyaux de béton montaient de la dalle de radeau jusqu'au niveau supérieur du bâtiment.</a:t>
            </a:r>
          </a:p>
          <a:p>
            <a:r>
              <a:rPr lang="fr-FR" sz="2133" dirty="0"/>
              <a:t>Ces noyaux étaient fortement renforcés avec de l'acier et étaient étroitement liés. C'était une conception de maillage lourd spécifiée par les ingénieurs.</a:t>
            </a:r>
          </a:p>
          <a:p>
            <a:endParaRPr lang="fr-FR" sz="2133" dirty="0"/>
          </a:p>
        </p:txBody>
      </p:sp>
      <p:sp>
        <p:nvSpPr>
          <p:cNvPr id="4" name="Slide Number Placeholder 3">
            <a:extLst>
              <a:ext uri="{FF2B5EF4-FFF2-40B4-BE49-F238E27FC236}">
                <a16:creationId xmlns:a16="http://schemas.microsoft.com/office/drawing/2014/main" id="{9C91F217-070E-4F15-B4F3-B58DDE21CAF9}"/>
              </a:ext>
            </a:extLst>
          </p:cNvPr>
          <p:cNvSpPr>
            <a:spLocks noGrp="1"/>
          </p:cNvSpPr>
          <p:nvPr>
            <p:ph type="sldNum" idx="12"/>
          </p:nvPr>
        </p:nvSpPr>
        <p:spPr/>
        <p:txBody>
          <a:bodyPr/>
          <a:lstStyle/>
          <a:p>
            <a:pPr algn="ctr"/>
            <a:fld id="{00000000-1234-1234-1234-123412341234}" type="slidenum">
              <a:rPr lang="en" smtClean="0"/>
              <a:pPr algn="ctr"/>
              <a:t>52</a:t>
            </a:fld>
            <a:endParaRPr lang="en"/>
          </a:p>
        </p:txBody>
      </p:sp>
      <p:pic>
        <p:nvPicPr>
          <p:cNvPr id="6" name="Picture 5">
            <a:extLst>
              <a:ext uri="{FF2B5EF4-FFF2-40B4-BE49-F238E27FC236}">
                <a16:creationId xmlns:a16="http://schemas.microsoft.com/office/drawing/2014/main" id="{1F3D0D3D-E8B6-410D-9561-3DAAE1B6BB3C}"/>
              </a:ext>
            </a:extLst>
          </p:cNvPr>
          <p:cNvPicPr>
            <a:picLocks noChangeAspect="1"/>
          </p:cNvPicPr>
          <p:nvPr/>
        </p:nvPicPr>
        <p:blipFill>
          <a:blip r:embed="rId2"/>
          <a:stretch>
            <a:fillRect/>
          </a:stretch>
        </p:blipFill>
        <p:spPr>
          <a:xfrm>
            <a:off x="6928503" y="199684"/>
            <a:ext cx="5007731" cy="31434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21C10E04-97A0-47C1-A9BF-59C1E7994C92}"/>
              </a:ext>
            </a:extLst>
          </p:cNvPr>
          <p:cNvPicPr>
            <a:picLocks noChangeAspect="1"/>
          </p:cNvPicPr>
          <p:nvPr/>
        </p:nvPicPr>
        <p:blipFill>
          <a:blip r:embed="rId3"/>
          <a:stretch>
            <a:fillRect/>
          </a:stretch>
        </p:blipFill>
        <p:spPr>
          <a:xfrm>
            <a:off x="6928503" y="3536006"/>
            <a:ext cx="5007731" cy="316857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9032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FD28-57D8-4443-9FF7-AEC872EF5ECF}"/>
              </a:ext>
            </a:extLst>
          </p:cNvPr>
          <p:cNvSpPr>
            <a:spLocks noGrp="1"/>
          </p:cNvSpPr>
          <p:nvPr>
            <p:ph type="title"/>
          </p:nvPr>
        </p:nvSpPr>
        <p:spPr>
          <a:xfrm>
            <a:off x="706289" y="430531"/>
            <a:ext cx="4622800" cy="836000"/>
          </a:xfrm>
        </p:spPr>
        <p:txBody>
          <a:bodyPr/>
          <a:lstStyle/>
          <a:p>
            <a:r>
              <a:rPr lang="fr-FR" dirty="0"/>
              <a:t>Noyau central</a:t>
            </a:r>
          </a:p>
        </p:txBody>
      </p:sp>
      <p:sp>
        <p:nvSpPr>
          <p:cNvPr id="3" name="Text Placeholder 2">
            <a:extLst>
              <a:ext uri="{FF2B5EF4-FFF2-40B4-BE49-F238E27FC236}">
                <a16:creationId xmlns:a16="http://schemas.microsoft.com/office/drawing/2014/main" id="{6A24451A-2E84-4F6A-8F14-C95B86B8828D}"/>
              </a:ext>
            </a:extLst>
          </p:cNvPr>
          <p:cNvSpPr>
            <a:spLocks noGrp="1"/>
          </p:cNvSpPr>
          <p:nvPr>
            <p:ph type="body" idx="1"/>
          </p:nvPr>
        </p:nvSpPr>
        <p:spPr>
          <a:xfrm>
            <a:off x="-1634" y="2124999"/>
            <a:ext cx="6451595" cy="4442948"/>
          </a:xfrm>
        </p:spPr>
        <p:txBody>
          <a:bodyPr/>
          <a:lstStyle/>
          <a:p>
            <a:r>
              <a:rPr lang="fr-FR" sz="2133" dirty="0"/>
              <a:t>Des coffrages glissants ont été utilisés pour créer des noyaux de béton continus sans aucun joint.</a:t>
            </a:r>
          </a:p>
          <a:p>
            <a:r>
              <a:rPr lang="fr-FR" sz="2133" dirty="0"/>
              <a:t>les formulaires remontaient au fur et à mesure de la construction.</a:t>
            </a:r>
          </a:p>
          <a:p>
            <a:r>
              <a:rPr lang="fr-FR" sz="2133" dirty="0"/>
              <a:t>Les moules géants prennent le béton coulé pour former la forme désirée.</a:t>
            </a:r>
          </a:p>
        </p:txBody>
      </p:sp>
      <p:sp>
        <p:nvSpPr>
          <p:cNvPr id="4" name="Slide Number Placeholder 3">
            <a:extLst>
              <a:ext uri="{FF2B5EF4-FFF2-40B4-BE49-F238E27FC236}">
                <a16:creationId xmlns:a16="http://schemas.microsoft.com/office/drawing/2014/main" id="{352DAD4D-41E3-4758-90B3-A38AD842C91A}"/>
              </a:ext>
            </a:extLst>
          </p:cNvPr>
          <p:cNvSpPr>
            <a:spLocks noGrp="1"/>
          </p:cNvSpPr>
          <p:nvPr>
            <p:ph type="sldNum" idx="12"/>
          </p:nvPr>
        </p:nvSpPr>
        <p:spPr/>
        <p:txBody>
          <a:bodyPr/>
          <a:lstStyle/>
          <a:p>
            <a:pPr algn="ctr"/>
            <a:fld id="{00000000-1234-1234-1234-123412341234}" type="slidenum">
              <a:rPr lang="en" smtClean="0"/>
              <a:pPr algn="ctr"/>
              <a:t>53</a:t>
            </a:fld>
            <a:endParaRPr lang="en"/>
          </a:p>
        </p:txBody>
      </p:sp>
      <p:pic>
        <p:nvPicPr>
          <p:cNvPr id="6" name="Picture 5">
            <a:extLst>
              <a:ext uri="{FF2B5EF4-FFF2-40B4-BE49-F238E27FC236}">
                <a16:creationId xmlns:a16="http://schemas.microsoft.com/office/drawing/2014/main" id="{B08A9808-F0A6-4A2F-8287-6F652C3797DB}"/>
              </a:ext>
            </a:extLst>
          </p:cNvPr>
          <p:cNvPicPr>
            <a:picLocks noChangeAspect="1"/>
          </p:cNvPicPr>
          <p:nvPr/>
        </p:nvPicPr>
        <p:blipFill>
          <a:blip r:embed="rId2"/>
          <a:stretch>
            <a:fillRect/>
          </a:stretch>
        </p:blipFill>
        <p:spPr>
          <a:xfrm>
            <a:off x="7036693" y="396274"/>
            <a:ext cx="4641849" cy="294004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DCD74E64-4451-476A-AE94-A5AA9BE8D6E9}"/>
              </a:ext>
            </a:extLst>
          </p:cNvPr>
          <p:cNvPicPr>
            <a:picLocks noChangeAspect="1"/>
          </p:cNvPicPr>
          <p:nvPr/>
        </p:nvPicPr>
        <p:blipFill>
          <a:blip r:embed="rId3"/>
          <a:stretch>
            <a:fillRect/>
          </a:stretch>
        </p:blipFill>
        <p:spPr>
          <a:xfrm>
            <a:off x="7036692" y="3627898"/>
            <a:ext cx="4643941" cy="294004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9538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5593-0C75-4901-B5E8-3114A5C41B95}"/>
              </a:ext>
            </a:extLst>
          </p:cNvPr>
          <p:cNvSpPr>
            <a:spLocks noGrp="1"/>
          </p:cNvSpPr>
          <p:nvPr>
            <p:ph type="title"/>
          </p:nvPr>
        </p:nvSpPr>
        <p:spPr>
          <a:xfrm>
            <a:off x="339219" y="183311"/>
            <a:ext cx="4622800" cy="836000"/>
          </a:xfrm>
        </p:spPr>
        <p:txBody>
          <a:bodyPr/>
          <a:lstStyle/>
          <a:p>
            <a:r>
              <a:rPr lang="fr-FR" dirty="0"/>
              <a:t>Coque externe:</a:t>
            </a:r>
          </a:p>
        </p:txBody>
      </p:sp>
      <p:sp>
        <p:nvSpPr>
          <p:cNvPr id="3" name="Text Placeholder 2">
            <a:extLst>
              <a:ext uri="{FF2B5EF4-FFF2-40B4-BE49-F238E27FC236}">
                <a16:creationId xmlns:a16="http://schemas.microsoft.com/office/drawing/2014/main" id="{C6039AB6-4CD2-43E3-83EC-5411A17C424D}"/>
              </a:ext>
            </a:extLst>
          </p:cNvPr>
          <p:cNvSpPr>
            <a:spLocks noGrp="1"/>
          </p:cNvSpPr>
          <p:nvPr>
            <p:ph type="body" idx="1"/>
          </p:nvPr>
        </p:nvSpPr>
        <p:spPr>
          <a:xfrm>
            <a:off x="22954" y="1692380"/>
            <a:ext cx="6466337" cy="5165424"/>
          </a:xfrm>
        </p:spPr>
        <p:txBody>
          <a:bodyPr/>
          <a:lstStyle/>
          <a:p>
            <a:r>
              <a:rPr lang="fr-FR" sz="2133" dirty="0"/>
              <a:t>La conception de la vaste coque externe devait être lourde pour supporter la large circonférence et survivre au vent.</a:t>
            </a:r>
          </a:p>
          <a:p>
            <a:r>
              <a:rPr lang="fr-FR" sz="2133" dirty="0"/>
              <a:t>L'architecte voulait une vue panoramique dégagée sur le golfe Persique de l'intérieur.</a:t>
            </a:r>
          </a:p>
          <a:p>
            <a:r>
              <a:rPr lang="fr-FR" sz="2133" dirty="0"/>
              <a:t>Les forces seront canalisées vers le noyau par des poutres et des joints à haute résistance.</a:t>
            </a:r>
          </a:p>
          <a:p>
            <a:r>
              <a:rPr lang="fr-FR" sz="2133" dirty="0"/>
              <a:t>Les forces seront canalisées vers le noyau par des poutres et des joints à haute résistance.</a:t>
            </a:r>
          </a:p>
          <a:p>
            <a:pPr marL="135463" indent="0">
              <a:buNone/>
            </a:pPr>
            <a:endParaRPr lang="fr-FR" sz="2133" dirty="0"/>
          </a:p>
          <a:p>
            <a:endParaRPr lang="fr-FR" sz="2133" dirty="0"/>
          </a:p>
        </p:txBody>
      </p:sp>
      <p:sp>
        <p:nvSpPr>
          <p:cNvPr id="4" name="Slide Number Placeholder 3">
            <a:extLst>
              <a:ext uri="{FF2B5EF4-FFF2-40B4-BE49-F238E27FC236}">
                <a16:creationId xmlns:a16="http://schemas.microsoft.com/office/drawing/2014/main" id="{3E50CB1E-09F7-41E2-BDED-1F411C67485D}"/>
              </a:ext>
            </a:extLst>
          </p:cNvPr>
          <p:cNvSpPr>
            <a:spLocks noGrp="1"/>
          </p:cNvSpPr>
          <p:nvPr>
            <p:ph type="sldNum" idx="12"/>
          </p:nvPr>
        </p:nvSpPr>
        <p:spPr/>
        <p:txBody>
          <a:bodyPr/>
          <a:lstStyle/>
          <a:p>
            <a:pPr algn="ctr"/>
            <a:fld id="{00000000-1234-1234-1234-123412341234}" type="slidenum">
              <a:rPr lang="en" smtClean="0"/>
              <a:pPr algn="ctr"/>
              <a:t>54</a:t>
            </a:fld>
            <a:endParaRPr lang="en"/>
          </a:p>
        </p:txBody>
      </p:sp>
      <p:pic>
        <p:nvPicPr>
          <p:cNvPr id="6" name="Picture 5">
            <a:extLst>
              <a:ext uri="{FF2B5EF4-FFF2-40B4-BE49-F238E27FC236}">
                <a16:creationId xmlns:a16="http://schemas.microsoft.com/office/drawing/2014/main" id="{B68EED20-4F69-4DBC-A4BA-568A1F9A68B6}"/>
              </a:ext>
            </a:extLst>
          </p:cNvPr>
          <p:cNvPicPr>
            <a:picLocks noChangeAspect="1"/>
          </p:cNvPicPr>
          <p:nvPr/>
        </p:nvPicPr>
        <p:blipFill>
          <a:blip r:embed="rId2"/>
          <a:stretch>
            <a:fillRect/>
          </a:stretch>
        </p:blipFill>
        <p:spPr>
          <a:xfrm>
            <a:off x="6560977" y="616156"/>
            <a:ext cx="5375256" cy="573044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9964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DD2877-BA11-4901-A80F-FF83BD5E3A2B}"/>
              </a:ext>
            </a:extLst>
          </p:cNvPr>
          <p:cNvSpPr>
            <a:spLocks noGrp="1"/>
          </p:cNvSpPr>
          <p:nvPr>
            <p:ph type="body" idx="1"/>
          </p:nvPr>
        </p:nvSpPr>
        <p:spPr>
          <a:xfrm>
            <a:off x="11477" y="1705491"/>
            <a:ext cx="6084524" cy="3711600"/>
          </a:xfrm>
        </p:spPr>
        <p:txBody>
          <a:bodyPr/>
          <a:lstStyle/>
          <a:p>
            <a:r>
              <a:rPr lang="fr-FR" sz="2133" dirty="0"/>
              <a:t>Le cadre A est boulonné à la plaque de base. (chacun pesant 30 tonnes).</a:t>
            </a:r>
          </a:p>
          <a:p>
            <a:r>
              <a:rPr lang="fr-FR" sz="2133" dirty="0"/>
              <a:t>Les structures en forme de «A» ont été connectées en série pour former les courbes de signature de la structure.</a:t>
            </a:r>
          </a:p>
          <a:p>
            <a:r>
              <a:rPr lang="fr-FR" sz="2133" dirty="0"/>
              <a:t>Ces cadres A ont été soulevés par des grues et placés à l'emplacement souhaité où ils étaient boulonnés.</a:t>
            </a:r>
          </a:p>
          <a:p>
            <a:endParaRPr lang="fr-FR" sz="2133" dirty="0"/>
          </a:p>
        </p:txBody>
      </p:sp>
      <p:sp>
        <p:nvSpPr>
          <p:cNvPr id="4" name="Slide Number Placeholder 3">
            <a:extLst>
              <a:ext uri="{FF2B5EF4-FFF2-40B4-BE49-F238E27FC236}">
                <a16:creationId xmlns:a16="http://schemas.microsoft.com/office/drawing/2014/main" id="{1076A277-7AC5-4F98-A26D-E63B9BA3EC84}"/>
              </a:ext>
            </a:extLst>
          </p:cNvPr>
          <p:cNvSpPr>
            <a:spLocks noGrp="1"/>
          </p:cNvSpPr>
          <p:nvPr>
            <p:ph type="sldNum" idx="12"/>
          </p:nvPr>
        </p:nvSpPr>
        <p:spPr/>
        <p:txBody>
          <a:bodyPr/>
          <a:lstStyle/>
          <a:p>
            <a:pPr algn="ctr"/>
            <a:fld id="{00000000-1234-1234-1234-123412341234}" type="slidenum">
              <a:rPr lang="en" smtClean="0"/>
              <a:pPr algn="ctr"/>
              <a:t>55</a:t>
            </a:fld>
            <a:endParaRPr lang="en"/>
          </a:p>
        </p:txBody>
      </p:sp>
      <p:sp>
        <p:nvSpPr>
          <p:cNvPr id="5" name="Title 1">
            <a:extLst>
              <a:ext uri="{FF2B5EF4-FFF2-40B4-BE49-F238E27FC236}">
                <a16:creationId xmlns:a16="http://schemas.microsoft.com/office/drawing/2014/main" id="{A404325A-1A3D-49B1-97B5-C3746BCC1FDC}"/>
              </a:ext>
            </a:extLst>
          </p:cNvPr>
          <p:cNvSpPr txBox="1">
            <a:spLocks/>
          </p:cNvSpPr>
          <p:nvPr/>
        </p:nvSpPr>
        <p:spPr>
          <a:xfrm>
            <a:off x="339219" y="183311"/>
            <a:ext cx="4622800" cy="8360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1pPr>
            <a:lvl2pPr marR="0" lvl="1"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2pPr>
            <a:lvl3pPr marR="0" lvl="2"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3pPr>
            <a:lvl4pPr marR="0" lvl="3"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4pPr>
            <a:lvl5pPr marR="0" lvl="4"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5pPr>
            <a:lvl6pPr marR="0" lvl="5"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6pPr>
            <a:lvl7pPr marR="0" lvl="6"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7pPr>
            <a:lvl8pPr marR="0" lvl="7"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8pPr>
            <a:lvl9pPr marR="0" lvl="8" algn="l" rtl="0">
              <a:lnSpc>
                <a:spcPct val="90000"/>
              </a:lnSpc>
              <a:spcBef>
                <a:spcPts val="0"/>
              </a:spcBef>
              <a:spcAft>
                <a:spcPts val="0"/>
              </a:spcAft>
              <a:buClr>
                <a:schemeClr val="dk1"/>
              </a:buClr>
              <a:buSzPts val="2600"/>
              <a:buFont typeface="Red Hat Display Black"/>
              <a:buNone/>
              <a:defRPr sz="2600" b="0" i="0" u="none" strike="noStrike" cap="none">
                <a:solidFill>
                  <a:schemeClr val="dk1"/>
                </a:solidFill>
                <a:latin typeface="Red Hat Display Black"/>
                <a:ea typeface="Red Hat Display Black"/>
                <a:cs typeface="Red Hat Display Black"/>
                <a:sym typeface="Red Hat Display Black"/>
              </a:defRPr>
            </a:lvl9pPr>
          </a:lstStyle>
          <a:p>
            <a:r>
              <a:rPr lang="fr-FR" sz="3467"/>
              <a:t>Coque externe:</a:t>
            </a:r>
            <a:endParaRPr lang="fr-FR" sz="3467" dirty="0"/>
          </a:p>
        </p:txBody>
      </p:sp>
      <p:pic>
        <p:nvPicPr>
          <p:cNvPr id="7" name="Picture 6">
            <a:extLst>
              <a:ext uri="{FF2B5EF4-FFF2-40B4-BE49-F238E27FC236}">
                <a16:creationId xmlns:a16="http://schemas.microsoft.com/office/drawing/2014/main" id="{EA06CFA6-8C02-48B3-A99A-0CD0E5F93214}"/>
              </a:ext>
            </a:extLst>
          </p:cNvPr>
          <p:cNvPicPr>
            <a:picLocks noChangeAspect="1"/>
          </p:cNvPicPr>
          <p:nvPr/>
        </p:nvPicPr>
        <p:blipFill>
          <a:blip r:embed="rId2"/>
          <a:stretch>
            <a:fillRect/>
          </a:stretch>
        </p:blipFill>
        <p:spPr>
          <a:xfrm>
            <a:off x="6351021" y="601311"/>
            <a:ext cx="5696684" cy="199894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92A2A509-BB01-4B86-A8B3-4941D4CD73EC}"/>
              </a:ext>
            </a:extLst>
          </p:cNvPr>
          <p:cNvPicPr>
            <a:picLocks noChangeAspect="1"/>
          </p:cNvPicPr>
          <p:nvPr/>
        </p:nvPicPr>
        <p:blipFill>
          <a:blip r:embed="rId3"/>
          <a:stretch>
            <a:fillRect/>
          </a:stretch>
        </p:blipFill>
        <p:spPr>
          <a:xfrm>
            <a:off x="6351021" y="2834147"/>
            <a:ext cx="5696684" cy="34225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4311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11DE-2815-4A44-BF24-257C196E5C4C}"/>
              </a:ext>
            </a:extLst>
          </p:cNvPr>
          <p:cNvSpPr>
            <a:spLocks noGrp="1"/>
          </p:cNvSpPr>
          <p:nvPr>
            <p:ph type="title"/>
          </p:nvPr>
        </p:nvSpPr>
        <p:spPr>
          <a:xfrm>
            <a:off x="221231" y="24131"/>
            <a:ext cx="7107080" cy="836000"/>
          </a:xfrm>
        </p:spPr>
        <p:txBody>
          <a:bodyPr/>
          <a:lstStyle/>
          <a:p>
            <a:r>
              <a:rPr lang="fr-FR" dirty="0"/>
              <a:t>Conception de façade en verre:</a:t>
            </a:r>
          </a:p>
        </p:txBody>
      </p:sp>
      <p:sp>
        <p:nvSpPr>
          <p:cNvPr id="3" name="Text Placeholder 2">
            <a:extLst>
              <a:ext uri="{FF2B5EF4-FFF2-40B4-BE49-F238E27FC236}">
                <a16:creationId xmlns:a16="http://schemas.microsoft.com/office/drawing/2014/main" id="{3C0DD927-A4F0-4AD4-8B44-6FB69F55B78C}"/>
              </a:ext>
            </a:extLst>
          </p:cNvPr>
          <p:cNvSpPr>
            <a:spLocks noGrp="1"/>
          </p:cNvSpPr>
          <p:nvPr>
            <p:ph type="body" idx="1"/>
          </p:nvPr>
        </p:nvSpPr>
        <p:spPr>
          <a:xfrm>
            <a:off x="272035" y="1403967"/>
            <a:ext cx="5823964" cy="5429903"/>
          </a:xfrm>
        </p:spPr>
        <p:txBody>
          <a:bodyPr/>
          <a:lstStyle/>
          <a:p>
            <a:r>
              <a:rPr lang="fr-FR" sz="2133" dirty="0"/>
              <a:t>Des pièces triangulaires ont été utilisées comme module de façade en verre.</a:t>
            </a:r>
          </a:p>
          <a:p>
            <a:r>
              <a:rPr lang="fr-FR" sz="2133" dirty="0"/>
              <a:t>Ils avaient l'avantage de pouvoir pivoter sur trois côtés pour donner la courbe souhaitée.</a:t>
            </a:r>
          </a:p>
          <a:p>
            <a:r>
              <a:rPr lang="fr-FR" sz="2133" dirty="0"/>
              <a:t>Ces pièces triangulaires ont dû résister à la pression du vent car les grandes façades sont les plus susceptibles de causer des problèmes.</a:t>
            </a:r>
          </a:p>
          <a:p>
            <a:endParaRPr lang="fr-FR" sz="2133" dirty="0"/>
          </a:p>
        </p:txBody>
      </p:sp>
      <p:sp>
        <p:nvSpPr>
          <p:cNvPr id="4" name="Slide Number Placeholder 3">
            <a:extLst>
              <a:ext uri="{FF2B5EF4-FFF2-40B4-BE49-F238E27FC236}">
                <a16:creationId xmlns:a16="http://schemas.microsoft.com/office/drawing/2014/main" id="{A1A44D03-E7B2-4115-8567-B27CFB184D0C}"/>
              </a:ext>
            </a:extLst>
          </p:cNvPr>
          <p:cNvSpPr>
            <a:spLocks noGrp="1"/>
          </p:cNvSpPr>
          <p:nvPr>
            <p:ph type="sldNum" idx="12"/>
          </p:nvPr>
        </p:nvSpPr>
        <p:spPr/>
        <p:txBody>
          <a:bodyPr/>
          <a:lstStyle/>
          <a:p>
            <a:pPr algn="ctr"/>
            <a:fld id="{00000000-1234-1234-1234-123412341234}" type="slidenum">
              <a:rPr lang="en" smtClean="0"/>
              <a:pPr algn="ctr"/>
              <a:t>56</a:t>
            </a:fld>
            <a:endParaRPr lang="en"/>
          </a:p>
        </p:txBody>
      </p:sp>
      <p:pic>
        <p:nvPicPr>
          <p:cNvPr id="6" name="Picture 5">
            <a:extLst>
              <a:ext uri="{FF2B5EF4-FFF2-40B4-BE49-F238E27FC236}">
                <a16:creationId xmlns:a16="http://schemas.microsoft.com/office/drawing/2014/main" id="{C74D00BD-6736-43BC-9DCC-37DB8C07966F}"/>
              </a:ext>
            </a:extLst>
          </p:cNvPr>
          <p:cNvPicPr>
            <a:picLocks noChangeAspect="1"/>
          </p:cNvPicPr>
          <p:nvPr/>
        </p:nvPicPr>
        <p:blipFill>
          <a:blip r:embed="rId2"/>
          <a:stretch>
            <a:fillRect/>
          </a:stretch>
        </p:blipFill>
        <p:spPr>
          <a:xfrm>
            <a:off x="9137682" y="707923"/>
            <a:ext cx="2782284" cy="2432255"/>
          </a:xfrm>
          <a:prstGeom prst="rect">
            <a:avLst/>
          </a:prstGeom>
        </p:spPr>
      </p:pic>
      <p:pic>
        <p:nvPicPr>
          <p:cNvPr id="8" name="Picture 7">
            <a:extLst>
              <a:ext uri="{FF2B5EF4-FFF2-40B4-BE49-F238E27FC236}">
                <a16:creationId xmlns:a16="http://schemas.microsoft.com/office/drawing/2014/main" id="{8FBAF492-CE81-4FDD-99D2-68E98B38084E}"/>
              </a:ext>
            </a:extLst>
          </p:cNvPr>
          <p:cNvPicPr>
            <a:picLocks noChangeAspect="1"/>
          </p:cNvPicPr>
          <p:nvPr/>
        </p:nvPicPr>
        <p:blipFill>
          <a:blip r:embed="rId3"/>
          <a:stretch>
            <a:fillRect/>
          </a:stretch>
        </p:blipFill>
        <p:spPr>
          <a:xfrm>
            <a:off x="7233931" y="707922"/>
            <a:ext cx="1903751" cy="2432255"/>
          </a:xfrm>
          <a:prstGeom prst="rect">
            <a:avLst/>
          </a:prstGeom>
        </p:spPr>
      </p:pic>
      <p:pic>
        <p:nvPicPr>
          <p:cNvPr id="10" name="Picture 9">
            <a:extLst>
              <a:ext uri="{FF2B5EF4-FFF2-40B4-BE49-F238E27FC236}">
                <a16:creationId xmlns:a16="http://schemas.microsoft.com/office/drawing/2014/main" id="{0B6F55A2-F1E2-459C-9BB0-15D57C664220}"/>
              </a:ext>
            </a:extLst>
          </p:cNvPr>
          <p:cNvPicPr>
            <a:picLocks noChangeAspect="1"/>
          </p:cNvPicPr>
          <p:nvPr/>
        </p:nvPicPr>
        <p:blipFill>
          <a:blip r:embed="rId4"/>
          <a:stretch>
            <a:fillRect/>
          </a:stretch>
        </p:blipFill>
        <p:spPr>
          <a:xfrm>
            <a:off x="8942635" y="3140177"/>
            <a:ext cx="3172375" cy="2682523"/>
          </a:xfrm>
          <a:prstGeom prst="rect">
            <a:avLst/>
          </a:prstGeom>
        </p:spPr>
      </p:pic>
      <p:pic>
        <p:nvPicPr>
          <p:cNvPr id="12" name="Picture 11">
            <a:extLst>
              <a:ext uri="{FF2B5EF4-FFF2-40B4-BE49-F238E27FC236}">
                <a16:creationId xmlns:a16="http://schemas.microsoft.com/office/drawing/2014/main" id="{07D40663-E0E6-4C53-B770-FFFB1AD21C4C}"/>
              </a:ext>
            </a:extLst>
          </p:cNvPr>
          <p:cNvPicPr>
            <a:picLocks noChangeAspect="1"/>
          </p:cNvPicPr>
          <p:nvPr/>
        </p:nvPicPr>
        <p:blipFill>
          <a:blip r:embed="rId5"/>
          <a:stretch>
            <a:fillRect/>
          </a:stretch>
        </p:blipFill>
        <p:spPr>
          <a:xfrm>
            <a:off x="6239787" y="3140178"/>
            <a:ext cx="2702848" cy="3597124"/>
          </a:xfrm>
          <a:prstGeom prst="rect">
            <a:avLst/>
          </a:prstGeom>
        </p:spPr>
      </p:pic>
    </p:spTree>
    <p:extLst>
      <p:ext uri="{BB962C8B-B14F-4D97-AF65-F5344CB8AC3E}">
        <p14:creationId xmlns:p14="http://schemas.microsoft.com/office/powerpoint/2010/main" val="717109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69808" y="317133"/>
            <a:ext cx="8678711" cy="6244507"/>
          </a:xfrm>
          <a:prstGeom prst="rect">
            <a:avLst/>
          </a:prstGeom>
        </p:spPr>
      </p:pic>
    </p:spTree>
    <p:extLst>
      <p:ext uri="{BB962C8B-B14F-4D97-AF65-F5344CB8AC3E}">
        <p14:creationId xmlns:p14="http://schemas.microsoft.com/office/powerpoint/2010/main" val="4012030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68280" y="382401"/>
            <a:ext cx="8486111" cy="6071254"/>
          </a:xfrm>
          <a:prstGeom prst="rect">
            <a:avLst/>
          </a:prstGeom>
        </p:spPr>
      </p:pic>
    </p:spTree>
    <p:extLst>
      <p:ext uri="{BB962C8B-B14F-4D97-AF65-F5344CB8AC3E}">
        <p14:creationId xmlns:p14="http://schemas.microsoft.com/office/powerpoint/2010/main" val="330821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283357" y="292900"/>
            <a:ext cx="8049892" cy="5957938"/>
          </a:xfrm>
          <a:prstGeom prst="rect">
            <a:avLst/>
          </a:prstGeom>
        </p:spPr>
      </p:pic>
      <p:sp>
        <p:nvSpPr>
          <p:cNvPr id="4" name="Rectangle 3"/>
          <p:cNvSpPr/>
          <p:nvPr/>
        </p:nvSpPr>
        <p:spPr>
          <a:xfrm>
            <a:off x="9841692" y="5814104"/>
            <a:ext cx="491557" cy="39641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888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96D7B6-EC64-6F40-9984-4DD8655CA6B4}"/>
              </a:ext>
            </a:extLst>
          </p:cNvPr>
          <p:cNvSpPr txBox="1"/>
          <p:nvPr/>
        </p:nvSpPr>
        <p:spPr>
          <a:xfrm>
            <a:off x="3603888" y="1149620"/>
            <a:ext cx="4037131" cy="707886"/>
          </a:xfrm>
          <a:prstGeom prst="rect">
            <a:avLst/>
          </a:prstGeom>
          <a:noFill/>
          <a:ln cap="flat">
            <a:noFill/>
          </a:ln>
        </p:spPr>
        <p:txBody>
          <a:bodyPr vert="horz" wrap="non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0" u="none" strike="noStrike" kern="1200" cap="none" spc="0" baseline="0" dirty="0">
                <a:solidFill>
                  <a:srgbClr val="868686"/>
                </a:solidFill>
                <a:uFillTx/>
                <a:latin typeface="Calibri"/>
              </a:rPr>
              <a:t>Règlementations :</a:t>
            </a:r>
          </a:p>
        </p:txBody>
      </p:sp>
      <p:sp>
        <p:nvSpPr>
          <p:cNvPr id="3" name="ZoneTexte 2">
            <a:extLst>
              <a:ext uri="{FF2B5EF4-FFF2-40B4-BE49-F238E27FC236}">
                <a16:creationId xmlns:a16="http://schemas.microsoft.com/office/drawing/2014/main" id="{3A05C0A4-0D35-9C41-A729-2C8F7866C96C}"/>
              </a:ext>
            </a:extLst>
          </p:cNvPr>
          <p:cNvSpPr txBox="1"/>
          <p:nvPr/>
        </p:nvSpPr>
        <p:spPr>
          <a:xfrm>
            <a:off x="914399" y="2459507"/>
            <a:ext cx="9640957" cy="286232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dirty="0">
                <a:solidFill>
                  <a:srgbClr val="000000"/>
                </a:solidFill>
                <a:uFillTx/>
                <a:latin typeface="Calibri"/>
              </a:rPr>
              <a:t>L’IGH est une construction qui nécessite des règlementations et des mesures de protection spécifiques doivent être prévues en termes d’emplacement, de conditions d’utilisation et de principes de sécurité</a:t>
            </a:r>
          </a:p>
        </p:txBody>
      </p:sp>
    </p:spTree>
    <p:extLst>
      <p:ext uri="{BB962C8B-B14F-4D97-AF65-F5344CB8AC3E}">
        <p14:creationId xmlns:p14="http://schemas.microsoft.com/office/powerpoint/2010/main" val="427275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30927" y="634151"/>
            <a:ext cx="7304629" cy="5767765"/>
          </a:xfrm>
          <a:prstGeom prst="rect">
            <a:avLst/>
          </a:prstGeom>
        </p:spPr>
      </p:pic>
    </p:spTree>
    <p:extLst>
      <p:ext uri="{BB962C8B-B14F-4D97-AF65-F5344CB8AC3E}">
        <p14:creationId xmlns:p14="http://schemas.microsoft.com/office/powerpoint/2010/main" val="2617302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03195" y="624189"/>
            <a:ext cx="7818205" cy="5586331"/>
          </a:xfrm>
          <a:prstGeom prst="rect">
            <a:avLst/>
          </a:prstGeom>
        </p:spPr>
      </p:pic>
    </p:spTree>
    <p:extLst>
      <p:ext uri="{BB962C8B-B14F-4D97-AF65-F5344CB8AC3E}">
        <p14:creationId xmlns:p14="http://schemas.microsoft.com/office/powerpoint/2010/main" val="3022883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19506" y="602553"/>
            <a:ext cx="7685822" cy="5856470"/>
          </a:xfrm>
          <a:prstGeom prst="rect">
            <a:avLst/>
          </a:prstGeom>
        </p:spPr>
      </p:pic>
    </p:spTree>
    <p:extLst>
      <p:ext uri="{BB962C8B-B14F-4D97-AF65-F5344CB8AC3E}">
        <p14:creationId xmlns:p14="http://schemas.microsoft.com/office/powerpoint/2010/main" val="3837054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22887" y="498684"/>
            <a:ext cx="7856230" cy="5928544"/>
          </a:xfrm>
          <a:prstGeom prst="rect">
            <a:avLst/>
          </a:prstGeom>
        </p:spPr>
      </p:pic>
      <p:sp>
        <p:nvSpPr>
          <p:cNvPr id="3" name="Rectangle 2"/>
          <p:cNvSpPr/>
          <p:nvPr/>
        </p:nvSpPr>
        <p:spPr>
          <a:xfrm>
            <a:off x="9487561" y="5967385"/>
            <a:ext cx="401701" cy="38056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86122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29892" y="655408"/>
            <a:ext cx="8004281" cy="5364832"/>
          </a:xfrm>
          <a:prstGeom prst="rect">
            <a:avLst/>
          </a:prstGeom>
        </p:spPr>
      </p:pic>
    </p:spTree>
    <p:extLst>
      <p:ext uri="{BB962C8B-B14F-4D97-AF65-F5344CB8AC3E}">
        <p14:creationId xmlns:p14="http://schemas.microsoft.com/office/powerpoint/2010/main" val="3480916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43255" y="576126"/>
            <a:ext cx="6077264" cy="5215092"/>
          </a:xfrm>
          <a:prstGeom prst="rect">
            <a:avLst/>
          </a:prstGeom>
        </p:spPr>
      </p:pic>
    </p:spTree>
    <p:extLst>
      <p:ext uri="{BB962C8B-B14F-4D97-AF65-F5344CB8AC3E}">
        <p14:creationId xmlns:p14="http://schemas.microsoft.com/office/powerpoint/2010/main" val="87170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84208" y="903829"/>
            <a:ext cx="7377241" cy="4947297"/>
          </a:xfrm>
          <a:prstGeom prst="rect">
            <a:avLst/>
          </a:prstGeom>
        </p:spPr>
      </p:pic>
    </p:spTree>
    <p:extLst>
      <p:ext uri="{BB962C8B-B14F-4D97-AF65-F5344CB8AC3E}">
        <p14:creationId xmlns:p14="http://schemas.microsoft.com/office/powerpoint/2010/main" val="12226015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93856" y="602553"/>
            <a:ext cx="8220137" cy="5380689"/>
          </a:xfrm>
          <a:prstGeom prst="rect">
            <a:avLst/>
          </a:prstGeom>
        </p:spPr>
      </p:pic>
    </p:spTree>
    <p:extLst>
      <p:ext uri="{BB962C8B-B14F-4D97-AF65-F5344CB8AC3E}">
        <p14:creationId xmlns:p14="http://schemas.microsoft.com/office/powerpoint/2010/main" val="3200586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64041" y="961970"/>
            <a:ext cx="7947161" cy="5116411"/>
          </a:xfrm>
          <a:prstGeom prst="rect">
            <a:avLst/>
          </a:prstGeom>
        </p:spPr>
      </p:pic>
    </p:spTree>
    <p:extLst>
      <p:ext uri="{BB962C8B-B14F-4D97-AF65-F5344CB8AC3E}">
        <p14:creationId xmlns:p14="http://schemas.microsoft.com/office/powerpoint/2010/main" val="2140252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20222" y="1093035"/>
            <a:ext cx="7964180" cy="4784496"/>
          </a:xfrm>
          <a:prstGeom prst="rect">
            <a:avLst/>
          </a:prstGeom>
        </p:spPr>
      </p:pic>
    </p:spTree>
    <p:extLst>
      <p:ext uri="{BB962C8B-B14F-4D97-AF65-F5344CB8AC3E}">
        <p14:creationId xmlns:p14="http://schemas.microsoft.com/office/powerpoint/2010/main" val="84900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5696D4C6-3642-5B42-A209-A07A73F6DA33}"/>
              </a:ext>
            </a:extLst>
          </p:cNvPr>
          <p:cNvPicPr>
            <a:picLocks noChangeAspect="1"/>
          </p:cNvPicPr>
          <p:nvPr/>
        </p:nvPicPr>
        <p:blipFill>
          <a:blip r:embed="rId2"/>
          <a:stretch>
            <a:fillRect/>
          </a:stretch>
        </p:blipFill>
        <p:spPr>
          <a:xfrm>
            <a:off x="5723558" y="186373"/>
            <a:ext cx="3055412" cy="3224851"/>
          </a:xfrm>
          <a:prstGeom prst="rect">
            <a:avLst/>
          </a:prstGeom>
          <a:noFill/>
          <a:ln cap="flat">
            <a:noFill/>
          </a:ln>
        </p:spPr>
      </p:pic>
      <p:pic>
        <p:nvPicPr>
          <p:cNvPr id="3" name="Image 8">
            <a:extLst>
              <a:ext uri="{FF2B5EF4-FFF2-40B4-BE49-F238E27FC236}">
                <a16:creationId xmlns:a16="http://schemas.microsoft.com/office/drawing/2014/main" id="{7A22B0EC-5435-A049-96BA-DA4AB9E6D958}"/>
              </a:ext>
            </a:extLst>
          </p:cNvPr>
          <p:cNvPicPr>
            <a:picLocks noChangeAspect="1"/>
          </p:cNvPicPr>
          <p:nvPr/>
        </p:nvPicPr>
        <p:blipFill>
          <a:blip r:embed="rId3"/>
          <a:srcRect b="8571"/>
          <a:stretch>
            <a:fillRect/>
          </a:stretch>
        </p:blipFill>
        <p:spPr>
          <a:xfrm>
            <a:off x="5723558" y="3599334"/>
            <a:ext cx="3055412" cy="3072292"/>
          </a:xfrm>
          <a:prstGeom prst="rect">
            <a:avLst/>
          </a:prstGeom>
          <a:noFill/>
          <a:ln w="9528" cap="flat">
            <a:solidFill>
              <a:srgbClr val="000000"/>
            </a:solidFill>
            <a:prstDash val="solid"/>
            <a:miter/>
          </a:ln>
        </p:spPr>
      </p:pic>
      <p:sp>
        <p:nvSpPr>
          <p:cNvPr id="4" name="Espace réservé du contenu 2">
            <a:extLst>
              <a:ext uri="{FF2B5EF4-FFF2-40B4-BE49-F238E27FC236}">
                <a16:creationId xmlns:a16="http://schemas.microsoft.com/office/drawing/2014/main" id="{291C7FD3-7E91-AC40-8883-6E3E76DCCF32}"/>
              </a:ext>
            </a:extLst>
          </p:cNvPr>
          <p:cNvSpPr txBox="1"/>
          <p:nvPr/>
        </p:nvSpPr>
        <p:spPr>
          <a:xfrm>
            <a:off x="851105" y="586816"/>
            <a:ext cx="4742279" cy="5413933"/>
          </a:xfrm>
          <a:prstGeom prst="rect">
            <a:avLst/>
          </a:prstGeom>
          <a:noFill/>
          <a:ln cap="flat">
            <a:noFill/>
          </a:ln>
        </p:spPr>
        <p:txBody>
          <a:bodyPr vert="horz" wrap="square" lIns="91440" tIns="45720" rIns="91440" bIns="45720" anchor="t" anchorCtr="0" compatLnSpc="1">
            <a:normAutofit/>
          </a:bodyPr>
          <a:lstStyle/>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A6A6A6"/>
                </a:solidFill>
                <a:uFillTx/>
                <a:latin typeface="Calibri"/>
              </a:rPr>
              <a:t>Voies d'accès pour les véhicules de lutte contre l'incendie: </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404040"/>
                </a:solidFill>
                <a:uFillTx/>
                <a:latin typeface="Calibri"/>
              </a:rPr>
              <a:t>Les sorties des immeubles sur le plan accessible aux engins des sapeurs-pompiers ne pourront se trouver à plus de 30 mètres d'une voie ouverte à la circulation publique à ses deux extrémités et permettant la circulation et le stationnement de ces engins.</a:t>
            </a:r>
          </a:p>
        </p:txBody>
      </p:sp>
    </p:spTree>
    <p:extLst>
      <p:ext uri="{BB962C8B-B14F-4D97-AF65-F5344CB8AC3E}">
        <p14:creationId xmlns:p14="http://schemas.microsoft.com/office/powerpoint/2010/main" val="40278609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93484" y="1314613"/>
            <a:ext cx="6362747" cy="4376770"/>
          </a:xfrm>
          <a:prstGeom prst="rect">
            <a:avLst/>
          </a:prstGeom>
        </p:spPr>
      </p:pic>
      <p:sp>
        <p:nvSpPr>
          <p:cNvPr id="3" name="Rectangle 2"/>
          <p:cNvSpPr/>
          <p:nvPr/>
        </p:nvSpPr>
        <p:spPr>
          <a:xfrm>
            <a:off x="8848009" y="5354261"/>
            <a:ext cx="354132" cy="32770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6257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04499" y="739871"/>
            <a:ext cx="7600620" cy="5365820"/>
          </a:xfrm>
          <a:prstGeom prst="rect">
            <a:avLst/>
          </a:prstGeom>
        </p:spPr>
      </p:pic>
      <p:sp>
        <p:nvSpPr>
          <p:cNvPr id="3" name="Rectangle 2"/>
          <p:cNvSpPr/>
          <p:nvPr/>
        </p:nvSpPr>
        <p:spPr>
          <a:xfrm>
            <a:off x="9455847" y="5692535"/>
            <a:ext cx="443987" cy="41315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57540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24365" y="1083538"/>
            <a:ext cx="7835955" cy="4882403"/>
          </a:xfrm>
          <a:prstGeom prst="rect">
            <a:avLst/>
          </a:prstGeom>
        </p:spPr>
      </p:pic>
    </p:spTree>
    <p:extLst>
      <p:ext uri="{BB962C8B-B14F-4D97-AF65-F5344CB8AC3E}">
        <p14:creationId xmlns:p14="http://schemas.microsoft.com/office/powerpoint/2010/main" val="2959106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31779" y="1035968"/>
            <a:ext cx="7496266" cy="4562208"/>
          </a:xfrm>
          <a:prstGeom prst="rect">
            <a:avLst/>
          </a:prstGeom>
        </p:spPr>
      </p:pic>
    </p:spTree>
    <p:extLst>
      <p:ext uri="{BB962C8B-B14F-4D97-AF65-F5344CB8AC3E}">
        <p14:creationId xmlns:p14="http://schemas.microsoft.com/office/powerpoint/2010/main" val="2995823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909864" y="760456"/>
            <a:ext cx="7079824" cy="4852166"/>
          </a:xfrm>
          <a:prstGeom prst="rect">
            <a:avLst/>
          </a:prstGeom>
        </p:spPr>
      </p:pic>
      <p:sp>
        <p:nvSpPr>
          <p:cNvPr id="3" name="Rectangle 2"/>
          <p:cNvSpPr/>
          <p:nvPr/>
        </p:nvSpPr>
        <p:spPr>
          <a:xfrm>
            <a:off x="9519274" y="5232693"/>
            <a:ext cx="391130" cy="31184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10416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43307" y="1019950"/>
            <a:ext cx="8152091" cy="4910436"/>
          </a:xfrm>
          <a:prstGeom prst="rect">
            <a:avLst/>
          </a:prstGeom>
        </p:spPr>
      </p:pic>
    </p:spTree>
    <p:extLst>
      <p:ext uri="{BB962C8B-B14F-4D97-AF65-F5344CB8AC3E}">
        <p14:creationId xmlns:p14="http://schemas.microsoft.com/office/powerpoint/2010/main" val="15823035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30927" y="872116"/>
            <a:ext cx="7410618" cy="5197600"/>
          </a:xfrm>
          <a:prstGeom prst="rect">
            <a:avLst/>
          </a:prstGeom>
        </p:spPr>
      </p:pic>
    </p:spTree>
    <p:extLst>
      <p:ext uri="{BB962C8B-B14F-4D97-AF65-F5344CB8AC3E}">
        <p14:creationId xmlns:p14="http://schemas.microsoft.com/office/powerpoint/2010/main" val="36447751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63491" y="708264"/>
            <a:ext cx="7516904" cy="5132901"/>
          </a:xfrm>
          <a:prstGeom prst="rect">
            <a:avLst/>
          </a:prstGeom>
        </p:spPr>
      </p:pic>
    </p:spTree>
    <p:extLst>
      <p:ext uri="{BB962C8B-B14F-4D97-AF65-F5344CB8AC3E}">
        <p14:creationId xmlns:p14="http://schemas.microsoft.com/office/powerpoint/2010/main" val="20770137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60628" y="692128"/>
            <a:ext cx="7428634" cy="5359826"/>
          </a:xfrm>
          <a:prstGeom prst="rect">
            <a:avLst/>
          </a:prstGeom>
        </p:spPr>
      </p:pic>
    </p:spTree>
    <p:extLst>
      <p:ext uri="{BB962C8B-B14F-4D97-AF65-F5344CB8AC3E}">
        <p14:creationId xmlns:p14="http://schemas.microsoft.com/office/powerpoint/2010/main" val="36601235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352069" y="951399"/>
            <a:ext cx="7424597" cy="4997787"/>
          </a:xfrm>
          <a:prstGeom prst="rect">
            <a:avLst/>
          </a:prstGeom>
        </p:spPr>
      </p:pic>
    </p:spTree>
    <p:extLst>
      <p:ext uri="{BB962C8B-B14F-4D97-AF65-F5344CB8AC3E}">
        <p14:creationId xmlns:p14="http://schemas.microsoft.com/office/powerpoint/2010/main" val="357927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C8089AB4-9323-7743-AF86-CD770B5B681A}"/>
              </a:ext>
            </a:extLst>
          </p:cNvPr>
          <p:cNvSpPr txBox="1"/>
          <p:nvPr/>
        </p:nvSpPr>
        <p:spPr>
          <a:xfrm>
            <a:off x="222583" y="288758"/>
            <a:ext cx="5229727" cy="5518486"/>
          </a:xfrm>
          <a:prstGeom prst="rect">
            <a:avLst/>
          </a:prstGeom>
          <a:noFill/>
          <a:ln cap="flat">
            <a:noFill/>
          </a:ln>
        </p:spPr>
        <p:txBody>
          <a:bodyPr vert="horz" wrap="square" lIns="91440" tIns="45720" rIns="91440" bIns="45720" anchor="t" anchorCtr="0" compatLnSpc="1">
            <a:normAutofit/>
          </a:bodyPr>
          <a:lstStyle/>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A6A6A6"/>
                </a:solidFill>
                <a:uFillTx/>
                <a:latin typeface="Calibri"/>
              </a:rPr>
              <a:t>Isolement du voisinage, volume de protection:</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404040"/>
                </a:solidFill>
                <a:uFillTx/>
                <a:latin typeface="Calibri"/>
              </a:rPr>
              <a:t>Un immeuble de grande hauteur doit être isolé des constructions voisines par:</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404040"/>
                </a:solidFill>
                <a:uFillTx/>
                <a:latin typeface="Calibri"/>
              </a:rPr>
              <a:t>un mur ou une façade verticale coupe-feu de degré deux heures au moins sur toute sa hauteur ou par un volume de protection</a:t>
            </a:r>
          </a:p>
        </p:txBody>
      </p:sp>
      <p:pic>
        <p:nvPicPr>
          <p:cNvPr id="3" name="Image 2">
            <a:extLst>
              <a:ext uri="{FF2B5EF4-FFF2-40B4-BE49-F238E27FC236}">
                <a16:creationId xmlns:a16="http://schemas.microsoft.com/office/drawing/2014/main" id="{02B1CA69-D472-1645-B6A3-2F42BB805493}"/>
              </a:ext>
            </a:extLst>
          </p:cNvPr>
          <p:cNvPicPr>
            <a:picLocks noChangeAspect="1"/>
          </p:cNvPicPr>
          <p:nvPr/>
        </p:nvPicPr>
        <p:blipFill>
          <a:blip r:embed="rId2"/>
          <a:srcRect l="9105" r="4926"/>
          <a:stretch>
            <a:fillRect/>
          </a:stretch>
        </p:blipFill>
        <p:spPr>
          <a:xfrm>
            <a:off x="5833917" y="1127958"/>
            <a:ext cx="3700631" cy="2301041"/>
          </a:xfrm>
          <a:prstGeom prst="rect">
            <a:avLst/>
          </a:prstGeom>
          <a:noFill/>
          <a:ln w="9528" cap="flat">
            <a:solidFill>
              <a:srgbClr val="000000"/>
            </a:solidFill>
            <a:prstDash val="solid"/>
            <a:miter/>
          </a:ln>
        </p:spPr>
      </p:pic>
      <p:pic>
        <p:nvPicPr>
          <p:cNvPr id="4" name="Picture 2" descr="Résultat de recherche d'images pour &quot;igh&quot;">
            <a:extLst>
              <a:ext uri="{FF2B5EF4-FFF2-40B4-BE49-F238E27FC236}">
                <a16:creationId xmlns:a16="http://schemas.microsoft.com/office/drawing/2014/main" id="{5312F986-7E38-AA47-8267-F5126F6CFFB0}"/>
              </a:ext>
            </a:extLst>
          </p:cNvPr>
          <p:cNvPicPr>
            <a:picLocks noChangeAspect="1"/>
          </p:cNvPicPr>
          <p:nvPr/>
        </p:nvPicPr>
        <p:blipFill>
          <a:blip r:embed="rId3"/>
          <a:srcRect/>
          <a:stretch>
            <a:fillRect/>
          </a:stretch>
        </p:blipFill>
        <p:spPr>
          <a:xfrm>
            <a:off x="4425119" y="4008866"/>
            <a:ext cx="4629149" cy="2849133"/>
          </a:xfrm>
          <a:prstGeom prst="rect">
            <a:avLst/>
          </a:prstGeom>
          <a:noFill/>
          <a:ln cap="flat">
            <a:noFill/>
          </a:ln>
        </p:spPr>
      </p:pic>
    </p:spTree>
    <p:extLst>
      <p:ext uri="{BB962C8B-B14F-4D97-AF65-F5344CB8AC3E}">
        <p14:creationId xmlns:p14="http://schemas.microsoft.com/office/powerpoint/2010/main" val="8817164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97739" y="861545"/>
            <a:ext cx="7706365" cy="5195694"/>
          </a:xfrm>
          <a:prstGeom prst="rect">
            <a:avLst/>
          </a:prstGeom>
        </p:spPr>
      </p:pic>
    </p:spTree>
    <p:extLst>
      <p:ext uri="{BB962C8B-B14F-4D97-AF65-F5344CB8AC3E}">
        <p14:creationId xmlns:p14="http://schemas.microsoft.com/office/powerpoint/2010/main" val="2063541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31353" y="680176"/>
            <a:ext cx="7648189" cy="5277596"/>
          </a:xfrm>
          <a:prstGeom prst="rect">
            <a:avLst/>
          </a:prstGeom>
        </p:spPr>
      </p:pic>
      <p:sp>
        <p:nvSpPr>
          <p:cNvPr id="3" name="Rectangle 2"/>
          <p:cNvSpPr/>
          <p:nvPr/>
        </p:nvSpPr>
        <p:spPr>
          <a:xfrm>
            <a:off x="9587986" y="5565683"/>
            <a:ext cx="428130" cy="39641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13983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51645" y="872116"/>
            <a:ext cx="7516062" cy="5233995"/>
          </a:xfrm>
          <a:prstGeom prst="rect">
            <a:avLst/>
          </a:prstGeom>
        </p:spPr>
      </p:pic>
    </p:spTree>
    <p:extLst>
      <p:ext uri="{BB962C8B-B14F-4D97-AF65-F5344CB8AC3E}">
        <p14:creationId xmlns:p14="http://schemas.microsoft.com/office/powerpoint/2010/main" val="813362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260674" y="1062395"/>
            <a:ext cx="7268141" cy="5010701"/>
          </a:xfrm>
          <a:prstGeom prst="rect">
            <a:avLst/>
          </a:prstGeom>
        </p:spPr>
      </p:pic>
    </p:spTree>
    <p:extLst>
      <p:ext uri="{BB962C8B-B14F-4D97-AF65-F5344CB8AC3E}">
        <p14:creationId xmlns:p14="http://schemas.microsoft.com/office/powerpoint/2010/main" val="415671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AFBA956A-248A-4B41-980B-6A708A589C7D}"/>
              </a:ext>
            </a:extLst>
          </p:cNvPr>
          <p:cNvSpPr txBox="1"/>
          <p:nvPr/>
        </p:nvSpPr>
        <p:spPr>
          <a:xfrm>
            <a:off x="215322" y="403067"/>
            <a:ext cx="7886160" cy="6051864"/>
          </a:xfrm>
          <a:prstGeom prst="rect">
            <a:avLst/>
          </a:prstGeom>
          <a:noFill/>
          <a:ln cap="flat">
            <a:noFill/>
          </a:ln>
        </p:spPr>
        <p:txBody>
          <a:bodyPr vert="horz" wrap="square" lIns="91440" tIns="45720" rIns="91440" bIns="45720" anchor="t" anchorCtr="0" compatLnSpc="1">
            <a:normAutofit/>
          </a:bodyPr>
          <a:lstStyle/>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262626"/>
                </a:solidFill>
                <a:uFillTx/>
                <a:latin typeface="Calibri"/>
              </a:rPr>
              <a:t>-L'immeuble doit être divisé en compartiments pour éviter qu'un incendie prenne une dangereuse extension.</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262626"/>
                </a:solidFill>
                <a:uFillTx/>
                <a:latin typeface="Calibri"/>
              </a:rPr>
              <a:t>-L'évacuation des occupants est assurée au moyen de deux escaliers au moins par compartiment.</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262626"/>
                </a:solidFill>
                <a:uFillTx/>
                <a:latin typeface="Calibri"/>
              </a:rPr>
              <a:t>-Les parois de ces compartiments, y compris les dispositifs</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262626"/>
                </a:solidFill>
                <a:uFillTx/>
                <a:latin typeface="Calibri"/>
              </a:rPr>
              <a:t>tels que sas ou portes permettant l'accès aux escaliers, aux</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262626"/>
                </a:solidFill>
                <a:uFillTx/>
                <a:latin typeface="Calibri"/>
              </a:rPr>
              <a:t>ascenseurs et monte-charge et entre compartiments, doivent</a:t>
            </a:r>
          </a:p>
          <a:p>
            <a:pPr marL="0" marR="0" lvl="0" indent="0" algn="l" defTabSz="4572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262626"/>
                </a:solidFill>
                <a:uFillTx/>
                <a:latin typeface="Calibri"/>
              </a:rPr>
              <a:t>être coupe-feu de degré deux heures.</a:t>
            </a:r>
          </a:p>
          <a:p>
            <a:pPr marL="342900" marR="0" lvl="0" indent="-342900" algn="l" defTabSz="457200" rtl="0" fontAlgn="auto" hangingPunct="1">
              <a:lnSpc>
                <a:spcPct val="100000"/>
              </a:lnSpc>
              <a:spcBef>
                <a:spcPts val="1000"/>
              </a:spcBef>
              <a:spcAft>
                <a:spcPts val="0"/>
              </a:spcAft>
              <a:buClr>
                <a:srgbClr val="DDDDDD"/>
              </a:buClr>
              <a:buSzPct val="80000"/>
              <a:buFont typeface="Wingdings 3"/>
              <a:buChar char=""/>
              <a:tabLst/>
              <a:defRPr sz="1800" b="0" i="0" u="none" strike="noStrike" kern="0" cap="none" spc="0" baseline="0">
                <a:solidFill>
                  <a:srgbClr val="000000"/>
                </a:solidFill>
                <a:uFillTx/>
              </a:defRPr>
            </a:pPr>
            <a:endParaRPr lang="fr-FR" sz="2400" b="0" i="0" u="none" strike="noStrike" kern="1200" cap="none" spc="0" baseline="0">
              <a:solidFill>
                <a:srgbClr val="404040"/>
              </a:solidFill>
              <a:uFillTx/>
              <a:latin typeface="Calibri"/>
            </a:endParaRPr>
          </a:p>
        </p:txBody>
      </p:sp>
      <p:pic>
        <p:nvPicPr>
          <p:cNvPr id="3" name="Image 4">
            <a:extLst>
              <a:ext uri="{FF2B5EF4-FFF2-40B4-BE49-F238E27FC236}">
                <a16:creationId xmlns:a16="http://schemas.microsoft.com/office/drawing/2014/main" id="{D132EA80-3EE9-E54C-A6DA-0A4B34D2FBFD}"/>
              </a:ext>
            </a:extLst>
          </p:cNvPr>
          <p:cNvPicPr>
            <a:picLocks noChangeAspect="1"/>
          </p:cNvPicPr>
          <p:nvPr/>
        </p:nvPicPr>
        <p:blipFill>
          <a:blip r:embed="rId2"/>
          <a:stretch>
            <a:fillRect/>
          </a:stretch>
        </p:blipFill>
        <p:spPr>
          <a:xfrm>
            <a:off x="901296" y="4429097"/>
            <a:ext cx="3003182" cy="2164201"/>
          </a:xfrm>
          <a:prstGeom prst="rect">
            <a:avLst/>
          </a:prstGeom>
          <a:noFill/>
          <a:ln cap="flat">
            <a:noFill/>
          </a:ln>
        </p:spPr>
      </p:pic>
      <p:pic>
        <p:nvPicPr>
          <p:cNvPr id="4" name="Image 8">
            <a:extLst>
              <a:ext uri="{FF2B5EF4-FFF2-40B4-BE49-F238E27FC236}">
                <a16:creationId xmlns:a16="http://schemas.microsoft.com/office/drawing/2014/main" id="{5D7B683B-8304-B549-A503-38A946AE219A}"/>
              </a:ext>
            </a:extLst>
          </p:cNvPr>
          <p:cNvPicPr>
            <a:picLocks noChangeAspect="1"/>
          </p:cNvPicPr>
          <p:nvPr/>
        </p:nvPicPr>
        <p:blipFill>
          <a:blip r:embed="rId3"/>
          <a:stretch>
            <a:fillRect/>
          </a:stretch>
        </p:blipFill>
        <p:spPr>
          <a:xfrm>
            <a:off x="5276344" y="3862233"/>
            <a:ext cx="2587578" cy="2731075"/>
          </a:xfrm>
          <a:prstGeom prst="rect">
            <a:avLst/>
          </a:prstGeom>
          <a:noFill/>
          <a:ln cap="flat">
            <a:noFill/>
          </a:ln>
        </p:spPr>
      </p:pic>
      <p:pic>
        <p:nvPicPr>
          <p:cNvPr id="5" name="Image 10">
            <a:extLst>
              <a:ext uri="{FF2B5EF4-FFF2-40B4-BE49-F238E27FC236}">
                <a16:creationId xmlns:a16="http://schemas.microsoft.com/office/drawing/2014/main" id="{6B3A4E29-E131-BC44-899B-EF03673475A4}"/>
              </a:ext>
            </a:extLst>
          </p:cNvPr>
          <p:cNvPicPr>
            <a:picLocks noChangeAspect="1"/>
          </p:cNvPicPr>
          <p:nvPr/>
        </p:nvPicPr>
        <p:blipFill>
          <a:blip r:embed="rId4"/>
          <a:stretch>
            <a:fillRect/>
          </a:stretch>
        </p:blipFill>
        <p:spPr>
          <a:xfrm>
            <a:off x="8033598" y="2614260"/>
            <a:ext cx="2180350" cy="2495946"/>
          </a:xfrm>
          <a:prstGeom prst="rect">
            <a:avLst/>
          </a:prstGeom>
          <a:noFill/>
          <a:ln cap="flat">
            <a:noFill/>
          </a:ln>
        </p:spPr>
      </p:pic>
      <p:sp>
        <p:nvSpPr>
          <p:cNvPr id="6" name="ZoneTexte 5">
            <a:extLst>
              <a:ext uri="{FF2B5EF4-FFF2-40B4-BE49-F238E27FC236}">
                <a16:creationId xmlns:a16="http://schemas.microsoft.com/office/drawing/2014/main" id="{D8B903E6-9B45-A646-BDF0-04A39CF5AEDF}"/>
              </a:ext>
            </a:extLst>
          </p:cNvPr>
          <p:cNvSpPr txBox="1"/>
          <p:nvPr/>
        </p:nvSpPr>
        <p:spPr>
          <a:xfrm>
            <a:off x="8033598" y="5228566"/>
            <a:ext cx="244964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2 escaliers d’évacuation </a:t>
            </a:r>
          </a:p>
        </p:txBody>
      </p:sp>
    </p:spTree>
    <p:extLst>
      <p:ext uri="{BB962C8B-B14F-4D97-AF65-F5344CB8AC3E}">
        <p14:creationId xmlns:p14="http://schemas.microsoft.com/office/powerpoint/2010/main" val="155896327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1335</Words>
  <Application>Microsoft Macintosh PowerPoint</Application>
  <PresentationFormat>Grand écran</PresentationFormat>
  <Paragraphs>155</Paragraphs>
  <Slides>83</Slides>
  <Notes>15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83</vt:i4>
      </vt:variant>
    </vt:vector>
  </HeadingPairs>
  <TitlesOfParts>
    <vt:vector size="92" baseType="lpstr">
      <vt:lpstr>Arial</vt:lpstr>
      <vt:lpstr>Calibri</vt:lpstr>
      <vt:lpstr>Calibri Light</vt:lpstr>
      <vt:lpstr>Raleway</vt:lpstr>
      <vt:lpstr>Raleway Thin</vt:lpstr>
      <vt:lpstr>Red Hat Display</vt:lpstr>
      <vt:lpstr>Red Hat Display Black</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Concept</vt:lpstr>
      <vt:lpstr>Concept</vt:lpstr>
      <vt:lpstr>Design</vt:lpstr>
      <vt:lpstr>Fondations</vt:lpstr>
      <vt:lpstr>Fondations</vt:lpstr>
      <vt:lpstr>Noyau central</vt:lpstr>
      <vt:lpstr>Noyau central</vt:lpstr>
      <vt:lpstr>Coque externe:</vt:lpstr>
      <vt:lpstr>Présentation PowerPoint</vt:lpstr>
      <vt:lpstr>Conception de façade en verre: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22</cp:revision>
  <dcterms:created xsi:type="dcterms:W3CDTF">2023-12-04T23:07:17Z</dcterms:created>
  <dcterms:modified xsi:type="dcterms:W3CDTF">2023-12-05T08:09:30Z</dcterms:modified>
</cp:coreProperties>
</file>